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60" r:id="rId5"/>
    <p:sldId id="258" r:id="rId6"/>
    <p:sldId id="261" r:id="rId7"/>
    <p:sldId id="263" r:id="rId8"/>
    <p:sldId id="264" r:id="rId9"/>
    <p:sldId id="257" r:id="rId10"/>
    <p:sldId id="270" r:id="rId11"/>
    <p:sldId id="271" r:id="rId12"/>
    <p:sldId id="296" r:id="rId13"/>
    <p:sldId id="297" r:id="rId14"/>
    <p:sldId id="302" r:id="rId15"/>
    <p:sldId id="303" r:id="rId16"/>
    <p:sldId id="265" r:id="rId17"/>
    <p:sldId id="276" r:id="rId18"/>
    <p:sldId id="277" r:id="rId19"/>
    <p:sldId id="267" r:id="rId20"/>
    <p:sldId id="278" r:id="rId21"/>
    <p:sldId id="279" r:id="rId22"/>
    <p:sldId id="268" r:id="rId23"/>
    <p:sldId id="298" r:id="rId24"/>
    <p:sldId id="299" r:id="rId25"/>
    <p:sldId id="282" r:id="rId26"/>
    <p:sldId id="283" r:id="rId27"/>
    <p:sldId id="300" r:id="rId28"/>
    <p:sldId id="301" r:id="rId29"/>
    <p:sldId id="269" r:id="rId30"/>
    <p:sldId id="262" r:id="rId31"/>
    <p:sldId id="286" r:id="rId32"/>
    <p:sldId id="287" r:id="rId33"/>
    <p:sldId id="259" r:id="rId34"/>
    <p:sldId id="288" r:id="rId35"/>
    <p:sldId id="289" r:id="rId36"/>
    <p:sldId id="290" r:id="rId37"/>
    <p:sldId id="306" r:id="rId38"/>
    <p:sldId id="292" r:id="rId39"/>
    <p:sldId id="293" r:id="rId40"/>
    <p:sldId id="294" r:id="rId41"/>
    <p:sldId id="29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1B520F-478A-7925-2A40-F35E7B992C81}" name="Suah Lee" initials="SL" userId="S::Suah@rise-scientific.com::61a48b89-9040-4037-a2c8-29105684fa84" providerId="AD"/>
  <p188:author id="{78ECF00F-7410-B733-A71A-A2D0718B3728}" name="Natasha Curry" initials="NC" userId="S::natasha@medicomm.co.za::118af86a-014e-43a9-9b26-b32d280d57bc" providerId="AD"/>
  <p188:author id="{5AA2FF14-39EC-91E1-33E0-69B870A1F805}" name="Emily Harrison" initials="EH" userId="S::Emily.Harrison@precisionbiosciences.com::31a30ca3-ca22-430d-848d-51ddbbb7d563" providerId="AD"/>
  <p188:author id="{BD37052F-E485-15BD-1499-765761EE4C95}" name="Jamil Bacha" initials="JB" userId="S::jamil@rise-scientific.com::1b12df93-8345-41b4-9dbb-6495ec6766bf" providerId="AD"/>
  <p188:author id="{DCC6D943-4604-442F-A303-A1C7C7DA752B}" name="Nikolai Naoumov" initials="NN" userId="c7edaeffa752dca1" providerId="Windows Live"/>
  <p188:author id="{9B2541B1-3E86-64AB-9023-BC9E50F5671E}" name="Annotations" initials="A" userId="Annotations" providerId="None"/>
  <p188:author id="{AF935AD9-4855-FF39-20D2-539F6DD0BEB3}" name="Mandi Watty-Miller" initials="MW" userId="S::mandi@rise-scientific.com::48aaec5c-5b1b-4335-a767-17122260e50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6B6A"/>
    <a:srgbClr val="FFBF3F"/>
    <a:srgbClr val="004B87"/>
    <a:srgbClr val="F8E3B6"/>
    <a:srgbClr val="A5BF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EB1A5E-EDA3-4E3D-B39E-1F7777643D48}" v="26" dt="2026-05-24T19:29:17.837"/>
    <p1510:client id="{DA94248D-18C6-4FC9-92E0-903458FBE5F0}" v="67" dt="2026-05-23T23:51:40.8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5" autoAdjust="0"/>
    <p:restoredTop sz="68294" autoAdjust="0"/>
  </p:normalViewPr>
  <p:slideViewPr>
    <p:cSldViewPr snapToGrid="0">
      <p:cViewPr varScale="1">
        <p:scale>
          <a:sx n="72" d="100"/>
          <a:sy n="72" d="100"/>
        </p:scale>
        <p:origin x="124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am Gayi" userId="8124cf83-9da0-43b0-95e5-7455ce53a5f1" providerId="ADAL" clId="{BCC195DE-47C6-4086-A362-558C3DBA5DC0}"/>
    <pc:docChg chg="custSel modSld">
      <pc:chgData name="Elinam Gayi" userId="8124cf83-9da0-43b0-95e5-7455ce53a5f1" providerId="ADAL" clId="{BCC195DE-47C6-4086-A362-558C3DBA5DC0}" dt="2026-05-24T19:49:09.113" v="44" actId="207"/>
      <pc:docMkLst>
        <pc:docMk/>
      </pc:docMkLst>
      <pc:sldChg chg="modSp">
        <pc:chgData name="Elinam Gayi" userId="8124cf83-9da0-43b0-95e5-7455ce53a5f1" providerId="ADAL" clId="{BCC195DE-47C6-4086-A362-558C3DBA5DC0}" dt="2026-05-24T19:28:17.749" v="31"/>
        <pc:sldMkLst>
          <pc:docMk/>
          <pc:sldMk cId="0" sldId="259"/>
        </pc:sldMkLst>
        <pc:spChg chg="mod">
          <ac:chgData name="Elinam Gayi" userId="8124cf83-9da0-43b0-95e5-7455ce53a5f1" providerId="ADAL" clId="{BCC195DE-47C6-4086-A362-558C3DBA5DC0}" dt="2026-05-24T19:28:17.749" v="31"/>
          <ac:spMkLst>
            <pc:docMk/>
            <pc:sldMk cId="0" sldId="259"/>
            <ac:spMk id="7" creationId="{00000000-0000-0000-0000-000000000000}"/>
          </ac:spMkLst>
        </pc:spChg>
      </pc:sldChg>
      <pc:sldChg chg="modSp mod">
        <pc:chgData name="Elinam Gayi" userId="8124cf83-9da0-43b0-95e5-7455ce53a5f1" providerId="ADAL" clId="{BCC195DE-47C6-4086-A362-558C3DBA5DC0}" dt="2026-05-24T19:28:00.007" v="28" actId="14100"/>
        <pc:sldMkLst>
          <pc:docMk/>
          <pc:sldMk cId="918430354" sldId="262"/>
        </pc:sldMkLst>
        <pc:spChg chg="mod">
          <ac:chgData name="Elinam Gayi" userId="8124cf83-9da0-43b0-95e5-7455ce53a5f1" providerId="ADAL" clId="{BCC195DE-47C6-4086-A362-558C3DBA5DC0}" dt="2026-05-24T19:28:00.007" v="28" actId="14100"/>
          <ac:spMkLst>
            <pc:docMk/>
            <pc:sldMk cId="918430354" sldId="262"/>
            <ac:spMk id="4" creationId="{241316E7-105D-83E9-2613-48CE364E7D39}"/>
          </ac:spMkLst>
        </pc:spChg>
      </pc:sldChg>
      <pc:sldChg chg="modSp mod">
        <pc:chgData name="Elinam Gayi" userId="8124cf83-9da0-43b0-95e5-7455ce53a5f1" providerId="ADAL" clId="{BCC195DE-47C6-4086-A362-558C3DBA5DC0}" dt="2026-05-24T19:26:21.676" v="11" actId="20577"/>
        <pc:sldMkLst>
          <pc:docMk/>
          <pc:sldMk cId="3837054295" sldId="270"/>
        </pc:sldMkLst>
        <pc:spChg chg="mod">
          <ac:chgData name="Elinam Gayi" userId="8124cf83-9da0-43b0-95e5-7455ce53a5f1" providerId="ADAL" clId="{BCC195DE-47C6-4086-A362-558C3DBA5DC0}" dt="2026-05-24T19:26:21.676" v="11" actId="20577"/>
          <ac:spMkLst>
            <pc:docMk/>
            <pc:sldMk cId="3837054295" sldId="270"/>
            <ac:spMk id="4" creationId="{3DAF5AA3-DF85-0819-AB91-1A79F8EA1E47}"/>
          </ac:spMkLst>
        </pc:spChg>
      </pc:sldChg>
      <pc:sldChg chg="modSp">
        <pc:chgData name="Elinam Gayi" userId="8124cf83-9da0-43b0-95e5-7455ce53a5f1" providerId="ADAL" clId="{BCC195DE-47C6-4086-A362-558C3DBA5DC0}" dt="2026-05-24T19:26:33.356" v="12"/>
        <pc:sldMkLst>
          <pc:docMk/>
          <pc:sldMk cId="547630167" sldId="271"/>
        </pc:sldMkLst>
        <pc:spChg chg="mod">
          <ac:chgData name="Elinam Gayi" userId="8124cf83-9da0-43b0-95e5-7455ce53a5f1" providerId="ADAL" clId="{BCC195DE-47C6-4086-A362-558C3DBA5DC0}" dt="2026-05-24T19:26:33.356" v="12"/>
          <ac:spMkLst>
            <pc:docMk/>
            <pc:sldMk cId="547630167" sldId="271"/>
            <ac:spMk id="18" creationId="{9424DC8A-84D6-D85F-7A84-53C566512A1C}"/>
          </ac:spMkLst>
        </pc:spChg>
      </pc:sldChg>
      <pc:sldChg chg="modSp">
        <pc:chgData name="Elinam Gayi" userId="8124cf83-9da0-43b0-95e5-7455ce53a5f1" providerId="ADAL" clId="{BCC195DE-47C6-4086-A362-558C3DBA5DC0}" dt="2026-05-24T19:27:04.626" v="17"/>
        <pc:sldMkLst>
          <pc:docMk/>
          <pc:sldMk cId="1399123726" sldId="277"/>
        </pc:sldMkLst>
        <pc:spChg chg="mod">
          <ac:chgData name="Elinam Gayi" userId="8124cf83-9da0-43b0-95e5-7455ce53a5f1" providerId="ADAL" clId="{BCC195DE-47C6-4086-A362-558C3DBA5DC0}" dt="2026-05-24T19:27:04.626" v="17"/>
          <ac:spMkLst>
            <pc:docMk/>
            <pc:sldMk cId="1399123726" sldId="277"/>
            <ac:spMk id="106" creationId="{CF2AC9C3-9BF2-E4D3-1259-222568904768}"/>
          </ac:spMkLst>
        </pc:spChg>
      </pc:sldChg>
      <pc:sldChg chg="modSp">
        <pc:chgData name="Elinam Gayi" userId="8124cf83-9da0-43b0-95e5-7455ce53a5f1" providerId="ADAL" clId="{BCC195DE-47C6-4086-A362-558C3DBA5DC0}" dt="2026-05-24T19:27:21.565" v="18"/>
        <pc:sldMkLst>
          <pc:docMk/>
          <pc:sldMk cId="1338961934" sldId="278"/>
        </pc:sldMkLst>
        <pc:spChg chg="mod">
          <ac:chgData name="Elinam Gayi" userId="8124cf83-9da0-43b0-95e5-7455ce53a5f1" providerId="ADAL" clId="{BCC195DE-47C6-4086-A362-558C3DBA5DC0}" dt="2026-05-24T19:27:21.565" v="18"/>
          <ac:spMkLst>
            <pc:docMk/>
            <pc:sldMk cId="1338961934" sldId="278"/>
            <ac:spMk id="4" creationId="{5FFFF004-6EFE-D365-5729-5765C9B56611}"/>
          </ac:spMkLst>
        </pc:spChg>
      </pc:sldChg>
      <pc:sldChg chg="modSp">
        <pc:chgData name="Elinam Gayi" userId="8124cf83-9da0-43b0-95e5-7455ce53a5f1" providerId="ADAL" clId="{BCC195DE-47C6-4086-A362-558C3DBA5DC0}" dt="2026-05-24T19:27:24.944" v="19"/>
        <pc:sldMkLst>
          <pc:docMk/>
          <pc:sldMk cId="823988561" sldId="279"/>
        </pc:sldMkLst>
        <pc:spChg chg="mod">
          <ac:chgData name="Elinam Gayi" userId="8124cf83-9da0-43b0-95e5-7455ce53a5f1" providerId="ADAL" clId="{BCC195DE-47C6-4086-A362-558C3DBA5DC0}" dt="2026-05-24T19:27:24.944" v="19"/>
          <ac:spMkLst>
            <pc:docMk/>
            <pc:sldMk cId="823988561" sldId="279"/>
            <ac:spMk id="22" creationId="{FCBFBBC9-2C3E-9FAB-ADFD-F27E23ED8E0A}"/>
          </ac:spMkLst>
        </pc:spChg>
      </pc:sldChg>
      <pc:sldChg chg="modSp">
        <pc:chgData name="Elinam Gayi" userId="8124cf83-9da0-43b0-95e5-7455ce53a5f1" providerId="ADAL" clId="{BCC195DE-47C6-4086-A362-558C3DBA5DC0}" dt="2026-05-24T19:27:37.955" v="22"/>
        <pc:sldMkLst>
          <pc:docMk/>
          <pc:sldMk cId="671501500" sldId="282"/>
        </pc:sldMkLst>
        <pc:spChg chg="mod">
          <ac:chgData name="Elinam Gayi" userId="8124cf83-9da0-43b0-95e5-7455ce53a5f1" providerId="ADAL" clId="{BCC195DE-47C6-4086-A362-558C3DBA5DC0}" dt="2026-05-24T19:27:37.955" v="22"/>
          <ac:spMkLst>
            <pc:docMk/>
            <pc:sldMk cId="671501500" sldId="282"/>
            <ac:spMk id="4" creationId="{0A516B21-42CA-E6C3-025C-E8A839C8AB96}"/>
          </ac:spMkLst>
        </pc:spChg>
      </pc:sldChg>
      <pc:sldChg chg="modSp">
        <pc:chgData name="Elinam Gayi" userId="8124cf83-9da0-43b0-95e5-7455ce53a5f1" providerId="ADAL" clId="{BCC195DE-47C6-4086-A362-558C3DBA5DC0}" dt="2026-05-24T19:27:41.187" v="23"/>
        <pc:sldMkLst>
          <pc:docMk/>
          <pc:sldMk cId="110615859" sldId="283"/>
        </pc:sldMkLst>
        <pc:spChg chg="mod">
          <ac:chgData name="Elinam Gayi" userId="8124cf83-9da0-43b0-95e5-7455ce53a5f1" providerId="ADAL" clId="{BCC195DE-47C6-4086-A362-558C3DBA5DC0}" dt="2026-05-24T19:27:41.187" v="23"/>
          <ac:spMkLst>
            <pc:docMk/>
            <pc:sldMk cId="110615859" sldId="283"/>
            <ac:spMk id="4" creationId="{8D87BF9D-7E8D-75C2-FA13-41869CAB3EB7}"/>
          </ac:spMkLst>
        </pc:spChg>
      </pc:sldChg>
      <pc:sldChg chg="modSp">
        <pc:chgData name="Elinam Gayi" userId="8124cf83-9da0-43b0-95e5-7455ce53a5f1" providerId="ADAL" clId="{BCC195DE-47C6-4086-A362-558C3DBA5DC0}" dt="2026-05-24T19:28:08.628" v="29"/>
        <pc:sldMkLst>
          <pc:docMk/>
          <pc:sldMk cId="4162345739" sldId="286"/>
        </pc:sldMkLst>
        <pc:spChg chg="mod">
          <ac:chgData name="Elinam Gayi" userId="8124cf83-9da0-43b0-95e5-7455ce53a5f1" providerId="ADAL" clId="{BCC195DE-47C6-4086-A362-558C3DBA5DC0}" dt="2026-05-24T19:28:08.628" v="29"/>
          <ac:spMkLst>
            <pc:docMk/>
            <pc:sldMk cId="4162345739" sldId="286"/>
            <ac:spMk id="34" creationId="{EECB1813-B009-18A5-7EB7-EF1DA385922F}"/>
          </ac:spMkLst>
        </pc:spChg>
      </pc:sldChg>
      <pc:sldChg chg="modSp">
        <pc:chgData name="Elinam Gayi" userId="8124cf83-9da0-43b0-95e5-7455ce53a5f1" providerId="ADAL" clId="{BCC195DE-47C6-4086-A362-558C3DBA5DC0}" dt="2026-05-24T19:28:14.355" v="30"/>
        <pc:sldMkLst>
          <pc:docMk/>
          <pc:sldMk cId="0" sldId="287"/>
        </pc:sldMkLst>
        <pc:spChg chg="mod">
          <ac:chgData name="Elinam Gayi" userId="8124cf83-9da0-43b0-95e5-7455ce53a5f1" providerId="ADAL" clId="{BCC195DE-47C6-4086-A362-558C3DBA5DC0}" dt="2026-05-24T19:28:14.355" v="30"/>
          <ac:spMkLst>
            <pc:docMk/>
            <pc:sldMk cId="0" sldId="287"/>
            <ac:spMk id="4" creationId="{00000000-0000-0000-0000-000000000000}"/>
          </ac:spMkLst>
        </pc:spChg>
      </pc:sldChg>
      <pc:sldChg chg="modSp mod">
        <pc:chgData name="Elinam Gayi" userId="8124cf83-9da0-43b0-95e5-7455ce53a5f1" providerId="ADAL" clId="{BCC195DE-47C6-4086-A362-558C3DBA5DC0}" dt="2026-05-24T19:28:23.757" v="33" actId="20577"/>
        <pc:sldMkLst>
          <pc:docMk/>
          <pc:sldMk cId="476819763" sldId="288"/>
        </pc:sldMkLst>
        <pc:spChg chg="mod">
          <ac:chgData name="Elinam Gayi" userId="8124cf83-9da0-43b0-95e5-7455ce53a5f1" providerId="ADAL" clId="{BCC195DE-47C6-4086-A362-558C3DBA5DC0}" dt="2026-05-24T19:28:23.757" v="33" actId="20577"/>
          <ac:spMkLst>
            <pc:docMk/>
            <pc:sldMk cId="476819763" sldId="288"/>
            <ac:spMk id="4" creationId="{5FFFF004-6EFE-D365-5729-5765C9B56611}"/>
          </ac:spMkLst>
        </pc:spChg>
      </pc:sldChg>
      <pc:sldChg chg="modSp">
        <pc:chgData name="Elinam Gayi" userId="8124cf83-9da0-43b0-95e5-7455ce53a5f1" providerId="ADAL" clId="{BCC195DE-47C6-4086-A362-558C3DBA5DC0}" dt="2026-05-24T19:28:29.577" v="34"/>
        <pc:sldMkLst>
          <pc:docMk/>
          <pc:sldMk cId="2415149628" sldId="289"/>
        </pc:sldMkLst>
        <pc:spChg chg="mod">
          <ac:chgData name="Elinam Gayi" userId="8124cf83-9da0-43b0-95e5-7455ce53a5f1" providerId="ADAL" clId="{BCC195DE-47C6-4086-A362-558C3DBA5DC0}" dt="2026-05-24T19:28:29.577" v="34"/>
          <ac:spMkLst>
            <pc:docMk/>
            <pc:sldMk cId="2415149628" sldId="289"/>
            <ac:spMk id="7" creationId="{36554B16-413F-0442-7426-3C4CD5E875CF}"/>
          </ac:spMkLst>
        </pc:spChg>
      </pc:sldChg>
      <pc:sldChg chg="modSp mod">
        <pc:chgData name="Elinam Gayi" userId="8124cf83-9da0-43b0-95e5-7455ce53a5f1" providerId="ADAL" clId="{BCC195DE-47C6-4086-A362-558C3DBA5DC0}" dt="2026-05-24T19:28:34.685" v="36" actId="20577"/>
        <pc:sldMkLst>
          <pc:docMk/>
          <pc:sldMk cId="264033786" sldId="290"/>
        </pc:sldMkLst>
        <pc:spChg chg="mod">
          <ac:chgData name="Elinam Gayi" userId="8124cf83-9da0-43b0-95e5-7455ce53a5f1" providerId="ADAL" clId="{BCC195DE-47C6-4086-A362-558C3DBA5DC0}" dt="2026-05-24T19:28:34.685" v="36" actId="20577"/>
          <ac:spMkLst>
            <pc:docMk/>
            <pc:sldMk cId="264033786" sldId="290"/>
            <ac:spMk id="4" creationId="{3DAF5AA3-DF85-0819-AB91-1A79F8EA1E47}"/>
          </ac:spMkLst>
        </pc:spChg>
      </pc:sldChg>
      <pc:sldChg chg="modSp">
        <pc:chgData name="Elinam Gayi" userId="8124cf83-9da0-43b0-95e5-7455ce53a5f1" providerId="ADAL" clId="{BCC195DE-47C6-4086-A362-558C3DBA5DC0}" dt="2026-05-24T19:28:42.814" v="38"/>
        <pc:sldMkLst>
          <pc:docMk/>
          <pc:sldMk cId="3759409239" sldId="292"/>
        </pc:sldMkLst>
        <pc:spChg chg="mod">
          <ac:chgData name="Elinam Gayi" userId="8124cf83-9da0-43b0-95e5-7455ce53a5f1" providerId="ADAL" clId="{BCC195DE-47C6-4086-A362-558C3DBA5DC0}" dt="2026-05-24T19:28:42.814" v="38"/>
          <ac:spMkLst>
            <pc:docMk/>
            <pc:sldMk cId="3759409239" sldId="292"/>
            <ac:spMk id="20" creationId="{61A1A77A-5B61-BB09-C7F5-F7E3F2E301CF}"/>
          </ac:spMkLst>
        </pc:spChg>
      </pc:sldChg>
      <pc:sldChg chg="modSp mod">
        <pc:chgData name="Elinam Gayi" userId="8124cf83-9da0-43b0-95e5-7455ce53a5f1" providerId="ADAL" clId="{BCC195DE-47C6-4086-A362-558C3DBA5DC0}" dt="2026-05-24T19:28:51.228" v="40" actId="33524"/>
        <pc:sldMkLst>
          <pc:docMk/>
          <pc:sldMk cId="2080351309" sldId="293"/>
        </pc:sldMkLst>
        <pc:spChg chg="mod">
          <ac:chgData name="Elinam Gayi" userId="8124cf83-9da0-43b0-95e5-7455ce53a5f1" providerId="ADAL" clId="{BCC195DE-47C6-4086-A362-558C3DBA5DC0}" dt="2026-05-24T19:28:45.961" v="39"/>
          <ac:spMkLst>
            <pc:docMk/>
            <pc:sldMk cId="2080351309" sldId="293"/>
            <ac:spMk id="6" creationId="{429F0DC1-7A52-E55C-9FA7-5B86068698C7}"/>
          </ac:spMkLst>
        </pc:spChg>
        <pc:spChg chg="mod">
          <ac:chgData name="Elinam Gayi" userId="8124cf83-9da0-43b0-95e5-7455ce53a5f1" providerId="ADAL" clId="{BCC195DE-47C6-4086-A362-558C3DBA5DC0}" dt="2026-05-24T19:28:51.228" v="40" actId="33524"/>
          <ac:spMkLst>
            <pc:docMk/>
            <pc:sldMk cId="2080351309" sldId="293"/>
            <ac:spMk id="9" creationId="{D0627B8B-18BF-1A23-66B9-DE69DF74A2DA}"/>
          </ac:spMkLst>
        </pc:spChg>
      </pc:sldChg>
      <pc:sldChg chg="modSp mod">
        <pc:chgData name="Elinam Gayi" userId="8124cf83-9da0-43b0-95e5-7455ce53a5f1" providerId="ADAL" clId="{BCC195DE-47C6-4086-A362-558C3DBA5DC0}" dt="2026-05-24T19:29:12.347" v="42" actId="20577"/>
        <pc:sldMkLst>
          <pc:docMk/>
          <pc:sldMk cId="1308658226" sldId="294"/>
        </pc:sldMkLst>
        <pc:spChg chg="mod">
          <ac:chgData name="Elinam Gayi" userId="8124cf83-9da0-43b0-95e5-7455ce53a5f1" providerId="ADAL" clId="{BCC195DE-47C6-4086-A362-558C3DBA5DC0}" dt="2026-05-24T19:29:12.347" v="42" actId="20577"/>
          <ac:spMkLst>
            <pc:docMk/>
            <pc:sldMk cId="1308658226" sldId="294"/>
            <ac:spMk id="4" creationId="{3DAF5AA3-DF85-0819-AB91-1A79F8EA1E47}"/>
          </ac:spMkLst>
        </pc:spChg>
      </pc:sldChg>
      <pc:sldChg chg="modSp">
        <pc:chgData name="Elinam Gayi" userId="8124cf83-9da0-43b0-95e5-7455ce53a5f1" providerId="ADAL" clId="{BCC195DE-47C6-4086-A362-558C3DBA5DC0}" dt="2026-05-24T19:29:17.837" v="43"/>
        <pc:sldMkLst>
          <pc:docMk/>
          <pc:sldMk cId="582069304" sldId="295"/>
        </pc:sldMkLst>
        <pc:spChg chg="mod">
          <ac:chgData name="Elinam Gayi" userId="8124cf83-9da0-43b0-95e5-7455ce53a5f1" providerId="ADAL" clId="{BCC195DE-47C6-4086-A362-558C3DBA5DC0}" dt="2026-05-24T19:29:17.837" v="43"/>
          <ac:spMkLst>
            <pc:docMk/>
            <pc:sldMk cId="582069304" sldId="295"/>
            <ac:spMk id="27" creationId="{900D834F-6567-4F58-A4CF-74BF475B540C}"/>
          </ac:spMkLst>
        </pc:spChg>
      </pc:sldChg>
      <pc:sldChg chg="modSp mod">
        <pc:chgData name="Elinam Gayi" userId="8124cf83-9da0-43b0-95e5-7455ce53a5f1" providerId="ADAL" clId="{BCC195DE-47C6-4086-A362-558C3DBA5DC0}" dt="2026-05-24T19:49:09.113" v="44" actId="207"/>
        <pc:sldMkLst>
          <pc:docMk/>
          <pc:sldMk cId="2986958717" sldId="296"/>
        </pc:sldMkLst>
        <pc:spChg chg="mod">
          <ac:chgData name="Elinam Gayi" userId="8124cf83-9da0-43b0-95e5-7455ce53a5f1" providerId="ADAL" clId="{BCC195DE-47C6-4086-A362-558C3DBA5DC0}" dt="2026-05-24T19:49:09.113" v="44" actId="207"/>
          <ac:spMkLst>
            <pc:docMk/>
            <pc:sldMk cId="2986958717" sldId="296"/>
            <ac:spMk id="3" creationId="{30A302CC-CDF8-5661-BDA8-7CF933BC5D8B}"/>
          </ac:spMkLst>
        </pc:spChg>
        <pc:spChg chg="mod">
          <ac:chgData name="Elinam Gayi" userId="8124cf83-9da0-43b0-95e5-7455ce53a5f1" providerId="ADAL" clId="{BCC195DE-47C6-4086-A362-558C3DBA5DC0}" dt="2026-05-24T19:26:37.401" v="13"/>
          <ac:spMkLst>
            <pc:docMk/>
            <pc:sldMk cId="2986958717" sldId="296"/>
            <ac:spMk id="37" creationId="{80E2E1C9-21BC-06D6-F8F6-53F851FC0EDE}"/>
          </ac:spMkLst>
        </pc:spChg>
      </pc:sldChg>
      <pc:sldChg chg="modSp">
        <pc:chgData name="Elinam Gayi" userId="8124cf83-9da0-43b0-95e5-7455ce53a5f1" providerId="ADAL" clId="{BCC195DE-47C6-4086-A362-558C3DBA5DC0}" dt="2026-05-24T19:26:47.270" v="14"/>
        <pc:sldMkLst>
          <pc:docMk/>
          <pc:sldMk cId="1842038138" sldId="297"/>
        </pc:sldMkLst>
        <pc:spChg chg="mod">
          <ac:chgData name="Elinam Gayi" userId="8124cf83-9da0-43b0-95e5-7455ce53a5f1" providerId="ADAL" clId="{BCC195DE-47C6-4086-A362-558C3DBA5DC0}" dt="2026-05-24T19:26:47.270" v="14"/>
          <ac:spMkLst>
            <pc:docMk/>
            <pc:sldMk cId="1842038138" sldId="297"/>
            <ac:spMk id="41" creationId="{15F64AE4-AEC0-4044-6FBA-554FC81B54FC}"/>
          </ac:spMkLst>
        </pc:spChg>
      </pc:sldChg>
      <pc:sldChg chg="modSp">
        <pc:chgData name="Elinam Gayi" userId="8124cf83-9da0-43b0-95e5-7455ce53a5f1" providerId="ADAL" clId="{BCC195DE-47C6-4086-A362-558C3DBA5DC0}" dt="2026-05-24T19:27:28.462" v="20"/>
        <pc:sldMkLst>
          <pc:docMk/>
          <pc:sldMk cId="2293535683" sldId="298"/>
        </pc:sldMkLst>
        <pc:spChg chg="mod">
          <ac:chgData name="Elinam Gayi" userId="8124cf83-9da0-43b0-95e5-7455ce53a5f1" providerId="ADAL" clId="{BCC195DE-47C6-4086-A362-558C3DBA5DC0}" dt="2026-05-24T19:27:28.462" v="20"/>
          <ac:spMkLst>
            <pc:docMk/>
            <pc:sldMk cId="2293535683" sldId="298"/>
            <ac:spMk id="4" creationId="{3DAF5AA3-DF85-0819-AB91-1A79F8EA1E47}"/>
          </ac:spMkLst>
        </pc:spChg>
      </pc:sldChg>
      <pc:sldChg chg="modSp">
        <pc:chgData name="Elinam Gayi" userId="8124cf83-9da0-43b0-95e5-7455ce53a5f1" providerId="ADAL" clId="{BCC195DE-47C6-4086-A362-558C3DBA5DC0}" dt="2026-05-24T19:27:31.929" v="21"/>
        <pc:sldMkLst>
          <pc:docMk/>
          <pc:sldMk cId="1275022094" sldId="299"/>
        </pc:sldMkLst>
        <pc:spChg chg="mod">
          <ac:chgData name="Elinam Gayi" userId="8124cf83-9da0-43b0-95e5-7455ce53a5f1" providerId="ADAL" clId="{BCC195DE-47C6-4086-A362-558C3DBA5DC0}" dt="2026-05-24T19:27:31.929" v="21"/>
          <ac:spMkLst>
            <pc:docMk/>
            <pc:sldMk cId="1275022094" sldId="299"/>
            <ac:spMk id="2" creationId="{B84D57E9-2123-8A61-A485-416D52FF62F0}"/>
          </ac:spMkLst>
        </pc:spChg>
      </pc:sldChg>
      <pc:sldChg chg="modSp mod">
        <pc:chgData name="Elinam Gayi" userId="8124cf83-9da0-43b0-95e5-7455ce53a5f1" providerId="ADAL" clId="{BCC195DE-47C6-4086-A362-558C3DBA5DC0}" dt="2026-05-24T19:27:48.721" v="25" actId="20577"/>
        <pc:sldMkLst>
          <pc:docMk/>
          <pc:sldMk cId="2041032988" sldId="300"/>
        </pc:sldMkLst>
        <pc:spChg chg="mod">
          <ac:chgData name="Elinam Gayi" userId="8124cf83-9da0-43b0-95e5-7455ce53a5f1" providerId="ADAL" clId="{BCC195DE-47C6-4086-A362-558C3DBA5DC0}" dt="2026-05-24T19:27:48.721" v="25" actId="20577"/>
          <ac:spMkLst>
            <pc:docMk/>
            <pc:sldMk cId="2041032988" sldId="300"/>
            <ac:spMk id="4" creationId="{3DAF5AA3-DF85-0819-AB91-1A79F8EA1E47}"/>
          </ac:spMkLst>
        </pc:spChg>
      </pc:sldChg>
      <pc:sldChg chg="modSp">
        <pc:chgData name="Elinam Gayi" userId="8124cf83-9da0-43b0-95e5-7455ce53a5f1" providerId="ADAL" clId="{BCC195DE-47C6-4086-A362-558C3DBA5DC0}" dt="2026-05-24T19:27:54.895" v="26"/>
        <pc:sldMkLst>
          <pc:docMk/>
          <pc:sldMk cId="132844744" sldId="301"/>
        </pc:sldMkLst>
        <pc:spChg chg="mod">
          <ac:chgData name="Elinam Gayi" userId="8124cf83-9da0-43b0-95e5-7455ce53a5f1" providerId="ADAL" clId="{BCC195DE-47C6-4086-A362-558C3DBA5DC0}" dt="2026-05-24T19:27:54.895" v="26"/>
          <ac:spMkLst>
            <pc:docMk/>
            <pc:sldMk cId="132844744" sldId="301"/>
            <ac:spMk id="23" creationId="{34943B08-A60E-F457-FAD1-7CBF674899E8}"/>
          </ac:spMkLst>
        </pc:spChg>
      </pc:sldChg>
      <pc:sldChg chg="modSp">
        <pc:chgData name="Elinam Gayi" userId="8124cf83-9da0-43b0-95e5-7455ce53a5f1" providerId="ADAL" clId="{BCC195DE-47C6-4086-A362-558C3DBA5DC0}" dt="2026-05-24T19:26:54.597" v="15"/>
        <pc:sldMkLst>
          <pc:docMk/>
          <pc:sldMk cId="1108975319" sldId="302"/>
        </pc:sldMkLst>
        <pc:spChg chg="mod">
          <ac:chgData name="Elinam Gayi" userId="8124cf83-9da0-43b0-95e5-7455ce53a5f1" providerId="ADAL" clId="{BCC195DE-47C6-4086-A362-558C3DBA5DC0}" dt="2026-05-24T19:26:54.597" v="15"/>
          <ac:spMkLst>
            <pc:docMk/>
            <pc:sldMk cId="1108975319" sldId="302"/>
            <ac:spMk id="4" creationId="{5FFFF004-6EFE-D365-5729-5765C9B56611}"/>
          </ac:spMkLst>
        </pc:spChg>
      </pc:sldChg>
      <pc:sldChg chg="modSp">
        <pc:chgData name="Elinam Gayi" userId="8124cf83-9da0-43b0-95e5-7455ce53a5f1" providerId="ADAL" clId="{BCC195DE-47C6-4086-A362-558C3DBA5DC0}" dt="2026-05-24T19:27:00.648" v="16"/>
        <pc:sldMkLst>
          <pc:docMk/>
          <pc:sldMk cId="2479415390" sldId="303"/>
        </pc:sldMkLst>
        <pc:spChg chg="mod">
          <ac:chgData name="Elinam Gayi" userId="8124cf83-9da0-43b0-95e5-7455ce53a5f1" providerId="ADAL" clId="{BCC195DE-47C6-4086-A362-558C3DBA5DC0}" dt="2026-05-24T19:27:00.648" v="16"/>
          <ac:spMkLst>
            <pc:docMk/>
            <pc:sldMk cId="2479415390" sldId="303"/>
            <ac:spMk id="17" creationId="{26610711-668B-9205-31B5-FE39829556DD}"/>
          </ac:spMkLst>
        </pc:spChg>
      </pc:sldChg>
      <pc:sldChg chg="modSp">
        <pc:chgData name="Elinam Gayi" userId="8124cf83-9da0-43b0-95e5-7455ce53a5f1" providerId="ADAL" clId="{BCC195DE-47C6-4086-A362-558C3DBA5DC0}" dt="2026-05-24T19:28:39.115" v="37"/>
        <pc:sldMkLst>
          <pc:docMk/>
          <pc:sldMk cId="2394743425" sldId="306"/>
        </pc:sldMkLst>
        <pc:spChg chg="mod">
          <ac:chgData name="Elinam Gayi" userId="8124cf83-9da0-43b0-95e5-7455ce53a5f1" providerId="ADAL" clId="{BCC195DE-47C6-4086-A362-558C3DBA5DC0}" dt="2026-05-24T19:28:39.115" v="37"/>
          <ac:spMkLst>
            <pc:docMk/>
            <pc:sldMk cId="2394743425" sldId="306"/>
            <ac:spMk id="4" creationId="{D0267022-2021-685E-F4B8-040E7CA57549}"/>
          </ac:spMkLst>
        </pc:spChg>
      </pc:sldChg>
    </pc:docChg>
  </pc:docChgLst>
  <pc:docChgLst>
    <pc:chgData name="Jamil Bacha" userId="1b12df93-8345-41b4-9dbb-6495ec6766bf" providerId="ADAL" clId="{BEF7F4EC-7285-421B-AED0-016330DC2A2B}"/>
    <pc:docChg chg="undo redo custSel modSld">
      <pc:chgData name="Jamil Bacha" userId="1b12df93-8345-41b4-9dbb-6495ec6766bf" providerId="ADAL" clId="{BEF7F4EC-7285-421B-AED0-016330DC2A2B}" dt="2026-05-24T01:45:55.170" v="1095" actId="1036"/>
      <pc:docMkLst>
        <pc:docMk/>
      </pc:docMkLst>
      <pc:sldChg chg="modSp mod">
        <pc:chgData name="Jamil Bacha" userId="1b12df93-8345-41b4-9dbb-6495ec6766bf" providerId="ADAL" clId="{BEF7F4EC-7285-421B-AED0-016330DC2A2B}" dt="2026-05-22T23:54:27.714" v="0" actId="6549"/>
        <pc:sldMkLst>
          <pc:docMk/>
          <pc:sldMk cId="940093183" sldId="258"/>
        </pc:sldMkLst>
        <pc:spChg chg="mod">
          <ac:chgData name="Jamil Bacha" userId="1b12df93-8345-41b4-9dbb-6495ec6766bf" providerId="ADAL" clId="{BEF7F4EC-7285-421B-AED0-016330DC2A2B}" dt="2026-05-22T23:54:27.714" v="0" actId="6549"/>
          <ac:spMkLst>
            <pc:docMk/>
            <pc:sldMk cId="940093183" sldId="258"/>
            <ac:spMk id="4" creationId="{BF4F323E-6B25-F0A6-574A-0A254384458C}"/>
          </ac:spMkLst>
        </pc:spChg>
      </pc:sldChg>
      <pc:sldChg chg="addSp delSp modSp mod">
        <pc:chgData name="Jamil Bacha" userId="1b12df93-8345-41b4-9dbb-6495ec6766bf" providerId="ADAL" clId="{BEF7F4EC-7285-421B-AED0-016330DC2A2B}" dt="2026-05-23T01:44:36.718" v="770" actId="20577"/>
        <pc:sldMkLst>
          <pc:docMk/>
          <pc:sldMk cId="0" sldId="259"/>
        </pc:sldMkLst>
        <pc:spChg chg="mod">
          <ac:chgData name="Jamil Bacha" userId="1b12df93-8345-41b4-9dbb-6495ec6766bf" providerId="ADAL" clId="{BEF7F4EC-7285-421B-AED0-016330DC2A2B}" dt="2026-05-23T01:34:07.637" v="741" actId="1038"/>
          <ac:spMkLst>
            <pc:docMk/>
            <pc:sldMk cId="0" sldId="259"/>
            <ac:spMk id="3" creationId="{00000000-0000-0000-0000-000000000000}"/>
          </ac:spMkLst>
        </pc:spChg>
        <pc:spChg chg="mod">
          <ac:chgData name="Jamil Bacha" userId="1b12df93-8345-41b4-9dbb-6495ec6766bf" providerId="ADAL" clId="{BEF7F4EC-7285-421B-AED0-016330DC2A2B}" dt="2026-05-23T01:44:36.718" v="770" actId="20577"/>
          <ac:spMkLst>
            <pc:docMk/>
            <pc:sldMk cId="0" sldId="259"/>
            <ac:spMk id="9" creationId="{C112C8B0-EEA5-2570-4AE8-81913B932D60}"/>
          </ac:spMkLst>
        </pc:spChg>
        <pc:grpChg chg="add del mod">
          <ac:chgData name="Jamil Bacha" userId="1b12df93-8345-41b4-9dbb-6495ec6766bf" providerId="ADAL" clId="{BEF7F4EC-7285-421B-AED0-016330DC2A2B}" dt="2026-05-23T01:42:28.723" v="744" actId="21"/>
          <ac:grpSpMkLst>
            <pc:docMk/>
            <pc:sldMk cId="0" sldId="259"/>
            <ac:grpSpMk id="37" creationId="{C105C192-8325-0605-69A2-AF7F26EA25DB}"/>
          </ac:grpSpMkLst>
        </pc:grpChg>
        <pc:cxnChg chg="mod">
          <ac:chgData name="Jamil Bacha" userId="1b12df93-8345-41b4-9dbb-6495ec6766bf" providerId="ADAL" clId="{BEF7F4EC-7285-421B-AED0-016330DC2A2B}" dt="2026-05-23T01:34:01.040" v="736"/>
          <ac:cxnSpMkLst>
            <pc:docMk/>
            <pc:sldMk cId="0" sldId="259"/>
            <ac:cxnSpMk id="2" creationId="{5AEA1DF8-DE19-128C-5166-8F084909EA75}"/>
          </ac:cxnSpMkLst>
        </pc:cxnChg>
        <pc:cxnChg chg="mod">
          <ac:chgData name="Jamil Bacha" userId="1b12df93-8345-41b4-9dbb-6495ec6766bf" providerId="ADAL" clId="{BEF7F4EC-7285-421B-AED0-016330DC2A2B}" dt="2026-05-23T01:40:57.591" v="743" actId="208"/>
          <ac:cxnSpMkLst>
            <pc:docMk/>
            <pc:sldMk cId="0" sldId="259"/>
            <ac:cxnSpMk id="10" creationId="{00000000-0000-0000-0000-000000000000}"/>
          </ac:cxnSpMkLst>
        </pc:cxnChg>
        <pc:cxnChg chg="mod">
          <ac:chgData name="Jamil Bacha" userId="1b12df93-8345-41b4-9dbb-6495ec6766bf" providerId="ADAL" clId="{BEF7F4EC-7285-421B-AED0-016330DC2A2B}" dt="2026-05-23T01:40:57.591" v="743" actId="208"/>
          <ac:cxnSpMkLst>
            <pc:docMk/>
            <pc:sldMk cId="0" sldId="259"/>
            <ac:cxnSpMk id="33" creationId="{00000000-0000-0000-0000-000000000000}"/>
          </ac:cxnSpMkLst>
        </pc:cxnChg>
        <pc:cxnChg chg="mod">
          <ac:chgData name="Jamil Bacha" userId="1b12df93-8345-41b4-9dbb-6495ec6766bf" providerId="ADAL" clId="{BEF7F4EC-7285-421B-AED0-016330DC2A2B}" dt="2026-05-23T01:34:01.040" v="736"/>
          <ac:cxnSpMkLst>
            <pc:docMk/>
            <pc:sldMk cId="0" sldId="259"/>
            <ac:cxnSpMk id="40" creationId="{44AFBC30-BCEC-E3C2-9014-31A5B788BE86}"/>
          </ac:cxnSpMkLst>
        </pc:cxnChg>
      </pc:sldChg>
      <pc:sldChg chg="addSp delSp modSp mod modCm modNotesTx">
        <pc:chgData name="Jamil Bacha" userId="1b12df93-8345-41b4-9dbb-6495ec6766bf" providerId="ADAL" clId="{BEF7F4EC-7285-421B-AED0-016330DC2A2B}" dt="2026-05-23T01:43:17.606" v="754" actId="14100"/>
        <pc:sldMkLst>
          <pc:docMk/>
          <pc:sldMk cId="918430354" sldId="262"/>
        </pc:sldMkLst>
        <pc:spChg chg="mod">
          <ac:chgData name="Jamil Bacha" userId="1b12df93-8345-41b4-9dbb-6495ec6766bf" providerId="ADAL" clId="{BEF7F4EC-7285-421B-AED0-016330DC2A2B}" dt="2026-05-23T01:43:17.606" v="754" actId="14100"/>
          <ac:spMkLst>
            <pc:docMk/>
            <pc:sldMk cId="918430354" sldId="262"/>
            <ac:spMk id="3" creationId="{19F7FF1B-3604-408D-6E22-BE3F9B085C60}"/>
          </ac:spMkLst>
        </pc:spChg>
        <pc:spChg chg="mod">
          <ac:chgData name="Jamil Bacha" userId="1b12df93-8345-41b4-9dbb-6495ec6766bf" providerId="ADAL" clId="{BEF7F4EC-7285-421B-AED0-016330DC2A2B}" dt="2026-05-23T01:05:50.798" v="582" actId="1076"/>
          <ac:spMkLst>
            <pc:docMk/>
            <pc:sldMk cId="918430354" sldId="262"/>
            <ac:spMk id="8" creationId="{E9871F87-582E-8A1D-09E0-4EA806523AEA}"/>
          </ac:spMkLst>
        </pc:spChg>
        <pc:spChg chg="mod">
          <ac:chgData name="Jamil Bacha" userId="1b12df93-8345-41b4-9dbb-6495ec6766bf" providerId="ADAL" clId="{BEF7F4EC-7285-421B-AED0-016330DC2A2B}" dt="2026-05-23T01:05:44.509" v="580" actId="1076"/>
          <ac:spMkLst>
            <pc:docMk/>
            <pc:sldMk cId="918430354" sldId="262"/>
            <ac:spMk id="9" creationId="{CDCD50A8-C979-65CA-7F02-DBB3747DE569}"/>
          </ac:spMkLst>
        </pc:spChg>
        <pc:spChg chg="mod">
          <ac:chgData name="Jamil Bacha" userId="1b12df93-8345-41b4-9dbb-6495ec6766bf" providerId="ADAL" clId="{BEF7F4EC-7285-421B-AED0-016330DC2A2B}" dt="2026-05-23T01:05:44.509" v="580" actId="1076"/>
          <ac:spMkLst>
            <pc:docMk/>
            <pc:sldMk cId="918430354" sldId="262"/>
            <ac:spMk id="10" creationId="{6F8684B1-78AA-F75F-E480-1DB8A9B2C607}"/>
          </ac:spMkLst>
        </pc:spChg>
        <pc:spChg chg="mod">
          <ac:chgData name="Jamil Bacha" userId="1b12df93-8345-41b4-9dbb-6495ec6766bf" providerId="ADAL" clId="{BEF7F4EC-7285-421B-AED0-016330DC2A2B}" dt="2026-05-23T01:05:44.509" v="580" actId="1076"/>
          <ac:spMkLst>
            <pc:docMk/>
            <pc:sldMk cId="918430354" sldId="262"/>
            <ac:spMk id="11" creationId="{13F7C416-C77C-0920-CA61-DB94E5065B93}"/>
          </ac:spMkLst>
        </pc:spChg>
        <pc:spChg chg="mod">
          <ac:chgData name="Jamil Bacha" userId="1b12df93-8345-41b4-9dbb-6495ec6766bf" providerId="ADAL" clId="{BEF7F4EC-7285-421B-AED0-016330DC2A2B}" dt="2026-05-23T01:05:44.509" v="580" actId="1076"/>
          <ac:spMkLst>
            <pc:docMk/>
            <pc:sldMk cId="918430354" sldId="262"/>
            <ac:spMk id="13" creationId="{870C5912-2EE5-938F-26FA-CF3134D76AE0}"/>
          </ac:spMkLst>
        </pc:spChg>
        <pc:spChg chg="mod">
          <ac:chgData name="Jamil Bacha" userId="1b12df93-8345-41b4-9dbb-6495ec6766bf" providerId="ADAL" clId="{BEF7F4EC-7285-421B-AED0-016330DC2A2B}" dt="2026-05-23T01:05:44.509" v="580" actId="1076"/>
          <ac:spMkLst>
            <pc:docMk/>
            <pc:sldMk cId="918430354" sldId="262"/>
            <ac:spMk id="14" creationId="{C5CC8C70-4C34-4E40-FE20-93DE2ECBFBE1}"/>
          </ac:spMkLst>
        </pc:spChg>
        <pc:spChg chg="mod">
          <ac:chgData name="Jamil Bacha" userId="1b12df93-8345-41b4-9dbb-6495ec6766bf" providerId="ADAL" clId="{BEF7F4EC-7285-421B-AED0-016330DC2A2B}" dt="2026-05-23T01:05:44.509" v="580" actId="1076"/>
          <ac:spMkLst>
            <pc:docMk/>
            <pc:sldMk cId="918430354" sldId="262"/>
            <ac:spMk id="18" creationId="{6C0518A2-46D7-A64C-7CA7-59BB1AF64E15}"/>
          </ac:spMkLst>
        </pc:spChg>
        <pc:spChg chg="mod">
          <ac:chgData name="Jamil Bacha" userId="1b12df93-8345-41b4-9dbb-6495ec6766bf" providerId="ADAL" clId="{BEF7F4EC-7285-421B-AED0-016330DC2A2B}" dt="2026-05-23T01:05:44.509" v="580" actId="1076"/>
          <ac:spMkLst>
            <pc:docMk/>
            <pc:sldMk cId="918430354" sldId="262"/>
            <ac:spMk id="21" creationId="{B126C4CE-B855-DBE1-E2B9-7DA28548C7A7}"/>
          </ac:spMkLst>
        </pc:spChg>
        <pc:spChg chg="mod">
          <ac:chgData name="Jamil Bacha" userId="1b12df93-8345-41b4-9dbb-6495ec6766bf" providerId="ADAL" clId="{BEF7F4EC-7285-421B-AED0-016330DC2A2B}" dt="2026-05-23T01:10:14.771" v="627" actId="20577"/>
          <ac:spMkLst>
            <pc:docMk/>
            <pc:sldMk cId="918430354" sldId="262"/>
            <ac:spMk id="42" creationId="{DD4F650A-38E6-022A-2073-C651408E91F9}"/>
          </ac:spMkLst>
        </pc:spChg>
        <pc:spChg chg="mod">
          <ac:chgData name="Jamil Bacha" userId="1b12df93-8345-41b4-9dbb-6495ec6766bf" providerId="ADAL" clId="{BEF7F4EC-7285-421B-AED0-016330DC2A2B}" dt="2026-05-23T01:06:06.828" v="587" actId="1076"/>
          <ac:spMkLst>
            <pc:docMk/>
            <pc:sldMk cId="918430354" sldId="262"/>
            <ac:spMk id="43" creationId="{B5E164CD-BF01-0378-C6CE-C99DB00369A6}"/>
          </ac:spMkLst>
        </pc:spChg>
        <pc:grpChg chg="add del mod">
          <ac:chgData name="Jamil Bacha" userId="1b12df93-8345-41b4-9dbb-6495ec6766bf" providerId="ADAL" clId="{BEF7F4EC-7285-421B-AED0-016330DC2A2B}" dt="2026-05-23T01:09:05.557" v="609" actId="21"/>
          <ac:grpSpMkLst>
            <pc:docMk/>
            <pc:sldMk cId="918430354" sldId="262"/>
            <ac:grpSpMk id="19" creationId="{C105C192-8325-0605-69A2-AF7F26EA25DB}"/>
          </ac:grpSpMkLst>
        </pc:grpChg>
        <pc:grpChg chg="mod">
          <ac:chgData name="Jamil Bacha" userId="1b12df93-8345-41b4-9dbb-6495ec6766bf" providerId="ADAL" clId="{BEF7F4EC-7285-421B-AED0-016330DC2A2B}" dt="2026-05-23T01:05:44.509" v="580" actId="1076"/>
          <ac:grpSpMkLst>
            <pc:docMk/>
            <pc:sldMk cId="918430354" sldId="262"/>
            <ac:grpSpMk id="22" creationId="{4B1AB9F0-FBD1-72AD-2BF3-88BD46347CDE}"/>
          </ac:grpSpMkLst>
        </pc:grpChg>
        <pc:grpChg chg="mod">
          <ac:chgData name="Jamil Bacha" userId="1b12df93-8345-41b4-9dbb-6495ec6766bf" providerId="ADAL" clId="{BEF7F4EC-7285-421B-AED0-016330DC2A2B}" dt="2026-05-23T01:05:44.509" v="580" actId="1076"/>
          <ac:grpSpMkLst>
            <pc:docMk/>
            <pc:sldMk cId="918430354" sldId="262"/>
            <ac:grpSpMk id="31" creationId="{06E50FF7-F5C8-4135-83B9-FE10544D8AC1}"/>
          </ac:grpSpMkLst>
        </pc:grpChg>
        <pc:grpChg chg="mod">
          <ac:chgData name="Jamil Bacha" userId="1b12df93-8345-41b4-9dbb-6495ec6766bf" providerId="ADAL" clId="{BEF7F4EC-7285-421B-AED0-016330DC2A2B}" dt="2026-05-23T01:05:44.509" v="580" actId="1076"/>
          <ac:grpSpMkLst>
            <pc:docMk/>
            <pc:sldMk cId="918430354" sldId="262"/>
            <ac:grpSpMk id="34" creationId="{C62F4A91-E054-B7F9-27FD-398A9A5E02F1}"/>
          </ac:grpSpMkLst>
        </pc:grpChg>
        <pc:grpChg chg="add del mod">
          <ac:chgData name="Jamil Bacha" userId="1b12df93-8345-41b4-9dbb-6495ec6766bf" providerId="ADAL" clId="{BEF7F4EC-7285-421B-AED0-016330DC2A2B}" dt="2026-05-23T01:18:07.502" v="643" actId="21"/>
          <ac:grpSpMkLst>
            <pc:docMk/>
            <pc:sldMk cId="918430354" sldId="262"/>
            <ac:grpSpMk id="37" creationId="{C105C192-8325-0605-69A2-AF7F26EA25DB}"/>
          </ac:grpSpMkLst>
        </pc:grpChg>
        <pc:cxnChg chg="mod">
          <ac:chgData name="Jamil Bacha" userId="1b12df93-8345-41b4-9dbb-6495ec6766bf" providerId="ADAL" clId="{BEF7F4EC-7285-421B-AED0-016330DC2A2B}" dt="2026-05-23T01:08:59.554" v="606" actId="14100"/>
          <ac:cxnSpMkLst>
            <pc:docMk/>
            <pc:sldMk cId="918430354" sldId="262"/>
            <ac:cxnSpMk id="5" creationId="{359A8314-2646-F514-F2E9-8C5F1E19162F}"/>
          </ac:cxnSpMkLst>
        </pc:cxnChg>
        <pc:cxnChg chg="mod">
          <ac:chgData name="Jamil Bacha" userId="1b12df93-8345-41b4-9dbb-6495ec6766bf" providerId="ADAL" clId="{BEF7F4EC-7285-421B-AED0-016330DC2A2B}" dt="2026-05-23T01:02:54.280" v="544"/>
          <ac:cxnSpMkLst>
            <pc:docMk/>
            <pc:sldMk cId="918430354" sldId="262"/>
            <ac:cxnSpMk id="20" creationId="{5AEA1DF8-DE19-128C-5166-8F084909EA75}"/>
          </ac:cxnSpMkLst>
        </pc:cxnChg>
        <pc:cxnChg chg="mod">
          <ac:chgData name="Jamil Bacha" userId="1b12df93-8345-41b4-9dbb-6495ec6766bf" providerId="ADAL" clId="{BEF7F4EC-7285-421B-AED0-016330DC2A2B}" dt="2026-05-23T01:02:54.280" v="544"/>
          <ac:cxnSpMkLst>
            <pc:docMk/>
            <pc:sldMk cId="918430354" sldId="262"/>
            <ac:cxnSpMk id="25" creationId="{44AFBC30-BCEC-E3C2-9014-31A5B788BE86}"/>
          </ac:cxnSpMkLst>
        </pc:cxnChg>
        <pc:cxnChg chg="mod">
          <ac:chgData name="Jamil Bacha" userId="1b12df93-8345-41b4-9dbb-6495ec6766bf" providerId="ADAL" clId="{BEF7F4EC-7285-421B-AED0-016330DC2A2B}" dt="2026-05-23T01:04:12.533" v="565" actId="1076"/>
          <ac:cxnSpMkLst>
            <pc:docMk/>
            <pc:sldMk cId="918430354" sldId="262"/>
            <ac:cxnSpMk id="35" creationId="{7D0CFBA0-AC39-AB16-61B9-7BBA2FF1EF7C}"/>
          </ac:cxnSpMkLst>
        </pc:cxnChg>
        <pc:cxnChg chg="mod">
          <ac:chgData name="Jamil Bacha" userId="1b12df93-8345-41b4-9dbb-6495ec6766bf" providerId="ADAL" clId="{BEF7F4EC-7285-421B-AED0-016330DC2A2B}" dt="2026-05-23T01:09:18.460" v="611"/>
          <ac:cxnSpMkLst>
            <pc:docMk/>
            <pc:sldMk cId="918430354" sldId="262"/>
            <ac:cxnSpMk id="39" creationId="{5AEA1DF8-DE19-128C-5166-8F084909EA75}"/>
          </ac:cxnSpMkLst>
        </pc:cxnChg>
        <pc:cxnChg chg="mod">
          <ac:chgData name="Jamil Bacha" userId="1b12df93-8345-41b4-9dbb-6495ec6766bf" providerId="ADAL" clId="{BEF7F4EC-7285-421B-AED0-016330DC2A2B}" dt="2026-05-23T01:09:18.460" v="611"/>
          <ac:cxnSpMkLst>
            <pc:docMk/>
            <pc:sldMk cId="918430354" sldId="262"/>
            <ac:cxnSpMk id="40" creationId="{44AFBC30-BCEC-E3C2-9014-31A5B788BE86}"/>
          </ac:cxnSpMkLst>
        </pc:cxnChg>
        <pc:extLst>
          <p:ext xmlns:p="http://schemas.openxmlformats.org/presentationml/2006/main" uri="{D6D511B9-2390-475A-947B-AFAB55BFBCF1}">
            <pc226:cmChg xmlns:pc226="http://schemas.microsoft.com/office/powerpoint/2022/06/main/command" chg="mod">
              <pc226:chgData name="Jamil Bacha" userId="1b12df93-8345-41b4-9dbb-6495ec6766bf" providerId="ADAL" clId="{BEF7F4EC-7285-421B-AED0-016330DC2A2B}" dt="2026-05-23T01:10:14.771" v="627" actId="20577"/>
              <pc2:cmMkLst xmlns:pc2="http://schemas.microsoft.com/office/powerpoint/2019/9/main/command">
                <pc:docMk/>
                <pc:sldMk cId="918430354" sldId="262"/>
                <pc2:cmMk id="{4F5BE54D-EA84-444A-AE84-7CE1DEE9F9F7}"/>
              </pc2:cmMkLst>
            </pc226:cmChg>
            <pc226:cmChg xmlns:pc226="http://schemas.microsoft.com/office/powerpoint/2022/06/main/command" chg="mod">
              <pc226:chgData name="Jamil Bacha" userId="1b12df93-8345-41b4-9dbb-6495ec6766bf" providerId="ADAL" clId="{BEF7F4EC-7285-421B-AED0-016330DC2A2B}" dt="2026-05-23T01:09:09.449" v="610" actId="6549"/>
              <pc2:cmMkLst xmlns:pc2="http://schemas.microsoft.com/office/powerpoint/2019/9/main/command">
                <pc:docMk/>
                <pc:sldMk cId="918430354" sldId="262"/>
                <pc2:cmMk id="{F0DC7B6E-FB08-40F2-8A2F-80C2233EC7C4}"/>
              </pc2:cmMkLst>
            </pc226:cmChg>
            <pc226:cmChg xmlns:pc226="http://schemas.microsoft.com/office/powerpoint/2022/06/main/command" chg="mod">
              <pc226:chgData name="Jamil Bacha" userId="1b12df93-8345-41b4-9dbb-6495ec6766bf" providerId="ADAL" clId="{BEF7F4EC-7285-421B-AED0-016330DC2A2B}" dt="2026-05-23T01:10:14.771" v="627" actId="20577"/>
              <pc2:cmMkLst xmlns:pc2="http://schemas.microsoft.com/office/powerpoint/2019/9/main/command">
                <pc:docMk/>
                <pc:sldMk cId="918430354" sldId="262"/>
                <pc2:cmMk id="{CE0397BA-1ECF-4FF0-A986-A5D09C3699A6}"/>
              </pc2:cmMkLst>
            </pc226:cmChg>
          </p:ext>
        </pc:extLst>
      </pc:sldChg>
      <pc:sldChg chg="modSp mod">
        <pc:chgData name="Jamil Bacha" userId="1b12df93-8345-41b4-9dbb-6495ec6766bf" providerId="ADAL" clId="{BEF7F4EC-7285-421B-AED0-016330DC2A2B}" dt="2026-05-23T00:58:05.656" v="512" actId="20577"/>
        <pc:sldMkLst>
          <pc:docMk/>
          <pc:sldMk cId="960900021" sldId="264"/>
        </pc:sldMkLst>
        <pc:graphicFrameChg chg="modGraphic">
          <ac:chgData name="Jamil Bacha" userId="1b12df93-8345-41b4-9dbb-6495ec6766bf" providerId="ADAL" clId="{BEF7F4EC-7285-421B-AED0-016330DC2A2B}" dt="2026-05-23T00:58:05.656" v="512" actId="20577"/>
          <ac:graphicFrameMkLst>
            <pc:docMk/>
            <pc:sldMk cId="960900021" sldId="264"/>
            <ac:graphicFrameMk id="11" creationId="{4BF9856C-9B84-EC48-CBCB-62F4FA9D34BF}"/>
          </ac:graphicFrameMkLst>
        </pc:graphicFrameChg>
      </pc:sldChg>
      <pc:sldChg chg="addSp delSp modSp mod modCm">
        <pc:chgData name="Jamil Bacha" userId="1b12df93-8345-41b4-9dbb-6495ec6766bf" providerId="ADAL" clId="{BEF7F4EC-7285-421B-AED0-016330DC2A2B}" dt="2026-05-24T00:08:35.815" v="1082" actId="478"/>
        <pc:sldMkLst>
          <pc:docMk/>
          <pc:sldMk cId="3837054295" sldId="270"/>
        </pc:sldMkLst>
        <pc:spChg chg="mod">
          <ac:chgData name="Jamil Bacha" userId="1b12df93-8345-41b4-9dbb-6495ec6766bf" providerId="ADAL" clId="{BEF7F4EC-7285-421B-AED0-016330DC2A2B}" dt="2026-05-23T00:24:53.908" v="203" actId="14100"/>
          <ac:spMkLst>
            <pc:docMk/>
            <pc:sldMk cId="3837054295" sldId="270"/>
            <ac:spMk id="3" creationId="{2036B5BC-3687-7D57-818D-789C79AC12B2}"/>
          </ac:spMkLst>
        </pc:spChg>
        <pc:spChg chg="mod">
          <ac:chgData name="Jamil Bacha" userId="1b12df93-8345-41b4-9dbb-6495ec6766bf" providerId="ADAL" clId="{BEF7F4EC-7285-421B-AED0-016330DC2A2B}" dt="2026-05-23T00:01:28.271" v="8" actId="20577"/>
          <ac:spMkLst>
            <pc:docMk/>
            <pc:sldMk cId="3837054295" sldId="270"/>
            <ac:spMk id="4" creationId="{3DAF5AA3-DF85-0819-AB91-1A79F8EA1E47}"/>
          </ac:spMkLst>
        </pc:spChg>
        <pc:spChg chg="mod">
          <ac:chgData name="Jamil Bacha" userId="1b12df93-8345-41b4-9dbb-6495ec6766bf" providerId="ADAL" clId="{BEF7F4EC-7285-421B-AED0-016330DC2A2B}" dt="2026-05-23T00:00:01.213" v="1" actId="21"/>
          <ac:spMkLst>
            <pc:docMk/>
            <pc:sldMk cId="3837054295" sldId="270"/>
            <ac:spMk id="9" creationId="{61BFCB11-7366-C6AD-65D4-D7083E1B306F}"/>
          </ac:spMkLst>
        </pc:spChg>
        <pc:spChg chg="mod">
          <ac:chgData name="Jamil Bacha" userId="1b12df93-8345-41b4-9dbb-6495ec6766bf" providerId="ADAL" clId="{BEF7F4EC-7285-421B-AED0-016330DC2A2B}" dt="2026-05-23T00:00:11.868" v="5" actId="20577"/>
          <ac:spMkLst>
            <pc:docMk/>
            <pc:sldMk cId="3837054295" sldId="270"/>
            <ac:spMk id="16" creationId="{4D00F4DA-11D0-55D8-645D-C1D607B67D30}"/>
          </ac:spMkLst>
        </pc:spChg>
        <pc:spChg chg="del">
          <ac:chgData name="Jamil Bacha" userId="1b12df93-8345-41b4-9dbb-6495ec6766bf" providerId="ADAL" clId="{BEF7F4EC-7285-421B-AED0-016330DC2A2B}" dt="2026-05-24T00:08:35.815" v="1082" actId="478"/>
          <ac:spMkLst>
            <pc:docMk/>
            <pc:sldMk cId="3837054295" sldId="270"/>
            <ac:spMk id="25" creationId="{7F9ABAA1-0861-ECEA-4534-7CAB4C2D1C1D}"/>
          </ac:spMkLst>
        </pc:spChg>
        <pc:spChg chg="mod">
          <ac:chgData name="Jamil Bacha" userId="1b12df93-8345-41b4-9dbb-6495ec6766bf" providerId="ADAL" clId="{BEF7F4EC-7285-421B-AED0-016330DC2A2B}" dt="2026-05-23T00:01:11.409" v="7" actId="57"/>
          <ac:spMkLst>
            <pc:docMk/>
            <pc:sldMk cId="3837054295" sldId="270"/>
            <ac:spMk id="45" creationId="{D9809780-E278-58B9-CBEA-18602A2CB8E3}"/>
          </ac:spMkLst>
        </pc:spChg>
        <pc:spChg chg="mod">
          <ac:chgData name="Jamil Bacha" userId="1b12df93-8345-41b4-9dbb-6495ec6766bf" providerId="ADAL" clId="{BEF7F4EC-7285-421B-AED0-016330DC2A2B}" dt="2026-05-23T00:00:07.735" v="3" actId="20577"/>
          <ac:spMkLst>
            <pc:docMk/>
            <pc:sldMk cId="3837054295" sldId="270"/>
            <ac:spMk id="52" creationId="{331750FB-5942-62EA-EE3F-7B75EF5717A8}"/>
          </ac:spMkLst>
        </pc:spChg>
        <pc:grpChg chg="add mod">
          <ac:chgData name="Jamil Bacha" userId="1b12df93-8345-41b4-9dbb-6495ec6766bf" providerId="ADAL" clId="{BEF7F4EC-7285-421B-AED0-016330DC2A2B}" dt="2026-05-23T00:23:39.045" v="191"/>
          <ac:grpSpMkLst>
            <pc:docMk/>
            <pc:sldMk cId="3837054295" sldId="270"/>
            <ac:grpSpMk id="27" creationId="{52FE9942-015C-A1FD-AFEB-9BD1B2667700}"/>
          </ac:grpSpMkLst>
        </pc:grpChg>
        <pc:grpChg chg="add del mod">
          <ac:chgData name="Jamil Bacha" userId="1b12df93-8345-41b4-9dbb-6495ec6766bf" providerId="ADAL" clId="{BEF7F4EC-7285-421B-AED0-016330DC2A2B}" dt="2026-05-23T00:25:01.114" v="204" actId="21"/>
          <ac:grpSpMkLst>
            <pc:docMk/>
            <pc:sldMk cId="3837054295" sldId="270"/>
            <ac:grpSpMk id="31" creationId="{52FE9942-015C-A1FD-AFEB-9BD1B2667700}"/>
          </ac:grpSpMkLst>
        </pc:grpChg>
        <pc:cxnChg chg="mod">
          <ac:chgData name="Jamil Bacha" userId="1b12df93-8345-41b4-9dbb-6495ec6766bf" providerId="ADAL" clId="{BEF7F4EC-7285-421B-AED0-016330DC2A2B}" dt="2026-05-23T00:13:41.937" v="104" actId="208"/>
          <ac:cxnSpMkLst>
            <pc:docMk/>
            <pc:sldMk cId="3837054295" sldId="270"/>
            <ac:cxnSpMk id="5" creationId="{83172E1F-A6F9-CC46-8FA0-B4E915CD9C8C}"/>
          </ac:cxnSpMkLst>
        </pc:cxnChg>
        <pc:cxnChg chg="mod">
          <ac:chgData name="Jamil Bacha" userId="1b12df93-8345-41b4-9dbb-6495ec6766bf" providerId="ADAL" clId="{BEF7F4EC-7285-421B-AED0-016330DC2A2B}" dt="2026-05-23T00:23:39.045" v="191"/>
          <ac:cxnSpMkLst>
            <pc:docMk/>
            <pc:sldMk cId="3837054295" sldId="270"/>
            <ac:cxnSpMk id="28" creationId="{5D44A164-67FE-E844-B942-910F3D7C99B1}"/>
          </ac:cxnSpMkLst>
        </pc:cxnChg>
        <pc:cxnChg chg="mod">
          <ac:chgData name="Jamil Bacha" userId="1b12df93-8345-41b4-9dbb-6495ec6766bf" providerId="ADAL" clId="{BEF7F4EC-7285-421B-AED0-016330DC2A2B}" dt="2026-05-23T00:23:39.045" v="191"/>
          <ac:cxnSpMkLst>
            <pc:docMk/>
            <pc:sldMk cId="3837054295" sldId="270"/>
            <ac:cxnSpMk id="30" creationId="{2C0C7AB0-484E-DFFA-8EBE-167899BCC2F5}"/>
          </ac:cxnSpMkLst>
        </pc:cxnChg>
        <pc:cxnChg chg="mod">
          <ac:chgData name="Jamil Bacha" userId="1b12df93-8345-41b4-9dbb-6495ec6766bf" providerId="ADAL" clId="{BEF7F4EC-7285-421B-AED0-016330DC2A2B}" dt="2026-05-23T00:24:06.413" v="195"/>
          <ac:cxnSpMkLst>
            <pc:docMk/>
            <pc:sldMk cId="3837054295" sldId="270"/>
            <ac:cxnSpMk id="32" creationId="{5D44A164-67FE-E844-B942-910F3D7C99B1}"/>
          </ac:cxnSpMkLst>
        </pc:cxnChg>
        <pc:cxnChg chg="mod">
          <ac:chgData name="Jamil Bacha" userId="1b12df93-8345-41b4-9dbb-6495ec6766bf" providerId="ADAL" clId="{BEF7F4EC-7285-421B-AED0-016330DC2A2B}" dt="2026-05-23T00:24:48.215" v="202" actId="1076"/>
          <ac:cxnSpMkLst>
            <pc:docMk/>
            <pc:sldMk cId="3837054295" sldId="270"/>
            <ac:cxnSpMk id="34" creationId="{2C0C7AB0-484E-DFFA-8EBE-167899BCC2F5}"/>
          </ac:cxnSpMkLst>
        </pc:cxnChg>
        <pc:extLst>
          <p:ext xmlns:p="http://schemas.openxmlformats.org/presentationml/2006/main" uri="{D6D511B9-2390-475A-947B-AFAB55BFBCF1}">
            <pc226:cmChg xmlns:pc226="http://schemas.microsoft.com/office/powerpoint/2022/06/main/command" chg="mod">
              <pc226:chgData name="Jamil Bacha" userId="1b12df93-8345-41b4-9dbb-6495ec6766bf" providerId="ADAL" clId="{BEF7F4EC-7285-421B-AED0-016330DC2A2B}" dt="2026-05-23T00:01:28.271" v="8" actId="20577"/>
              <pc2:cmMkLst xmlns:pc2="http://schemas.microsoft.com/office/powerpoint/2019/9/main/command">
                <pc:docMk/>
                <pc:sldMk cId="3837054295" sldId="270"/>
                <pc2:cmMk id="{5BEFE043-2844-4526-9334-9D3EF71557C3}"/>
              </pc2:cmMkLst>
            </pc226:cmChg>
          </p:ext>
        </pc:extLst>
      </pc:sldChg>
      <pc:sldChg chg="addSp delSp modSp mod">
        <pc:chgData name="Jamil Bacha" userId="1b12df93-8345-41b4-9dbb-6495ec6766bf" providerId="ADAL" clId="{BEF7F4EC-7285-421B-AED0-016330DC2A2B}" dt="2026-05-23T00:25:12.492" v="207" actId="21"/>
        <pc:sldMkLst>
          <pc:docMk/>
          <pc:sldMk cId="547630167" sldId="271"/>
        </pc:sldMkLst>
        <pc:spChg chg="mod">
          <ac:chgData name="Jamil Bacha" userId="1b12df93-8345-41b4-9dbb-6495ec6766bf" providerId="ADAL" clId="{BEF7F4EC-7285-421B-AED0-016330DC2A2B}" dt="2026-05-23T00:25:06.197" v="206" actId="1076"/>
          <ac:spMkLst>
            <pc:docMk/>
            <pc:sldMk cId="547630167" sldId="271"/>
            <ac:spMk id="3" creationId="{EF3D5D27-997A-1158-25A4-49AEC51C85E5}"/>
          </ac:spMkLst>
        </pc:spChg>
        <pc:spChg chg="mod">
          <ac:chgData name="Jamil Bacha" userId="1b12df93-8345-41b4-9dbb-6495ec6766bf" providerId="ADAL" clId="{BEF7F4EC-7285-421B-AED0-016330DC2A2B}" dt="2026-05-23T00:16:11.305" v="131" actId="20577"/>
          <ac:spMkLst>
            <pc:docMk/>
            <pc:sldMk cId="547630167" sldId="271"/>
            <ac:spMk id="13" creationId="{36B63DC6-2AF5-52C8-2CA8-2BCDBC92EEB1}"/>
          </ac:spMkLst>
        </pc:spChg>
        <pc:spChg chg="mod">
          <ac:chgData name="Jamil Bacha" userId="1b12df93-8345-41b4-9dbb-6495ec6766bf" providerId="ADAL" clId="{BEF7F4EC-7285-421B-AED0-016330DC2A2B}" dt="2026-05-23T00:15:50.274" v="126" actId="1076"/>
          <ac:spMkLst>
            <pc:docMk/>
            <pc:sldMk cId="547630167" sldId="271"/>
            <ac:spMk id="34" creationId="{75DEF3DF-8D17-A870-7B40-E9FE504DF314}"/>
          </ac:spMkLst>
        </pc:spChg>
        <pc:grpChg chg="add del mod">
          <ac:chgData name="Jamil Bacha" userId="1b12df93-8345-41b4-9dbb-6495ec6766bf" providerId="ADAL" clId="{BEF7F4EC-7285-421B-AED0-016330DC2A2B}" dt="2026-05-23T00:25:12.492" v="207" actId="21"/>
          <ac:grpSpMkLst>
            <pc:docMk/>
            <pc:sldMk cId="547630167" sldId="271"/>
            <ac:grpSpMk id="31" creationId="{52FE9942-015C-A1FD-AFEB-9BD1B2667700}"/>
          </ac:grpSpMkLst>
        </pc:grpChg>
        <pc:graphicFrameChg chg="mod">
          <ac:chgData name="Jamil Bacha" userId="1b12df93-8345-41b4-9dbb-6495ec6766bf" providerId="ADAL" clId="{BEF7F4EC-7285-421B-AED0-016330DC2A2B}" dt="2026-05-23T00:15:54.035" v="127" actId="1076"/>
          <ac:graphicFrameMkLst>
            <pc:docMk/>
            <pc:sldMk cId="547630167" sldId="271"/>
            <ac:graphicFrameMk id="32" creationId="{6A9B7047-696E-4844-BD07-C522A85F746B}"/>
          </ac:graphicFrameMkLst>
        </pc:graphicFrameChg>
        <pc:cxnChg chg="mod">
          <ac:chgData name="Jamil Bacha" userId="1b12df93-8345-41b4-9dbb-6495ec6766bf" providerId="ADAL" clId="{BEF7F4EC-7285-421B-AED0-016330DC2A2B}" dt="2026-05-23T00:25:03.017" v="205"/>
          <ac:cxnSpMkLst>
            <pc:docMk/>
            <pc:sldMk cId="547630167" sldId="271"/>
            <ac:cxnSpMk id="23" creationId="{5D44A164-67FE-E844-B942-910F3D7C99B1}"/>
          </ac:cxnSpMkLst>
        </pc:cxnChg>
        <pc:cxnChg chg="mod">
          <ac:chgData name="Jamil Bacha" userId="1b12df93-8345-41b4-9dbb-6495ec6766bf" providerId="ADAL" clId="{BEF7F4EC-7285-421B-AED0-016330DC2A2B}" dt="2026-05-23T00:25:03.017" v="205"/>
          <ac:cxnSpMkLst>
            <pc:docMk/>
            <pc:sldMk cId="547630167" sldId="271"/>
            <ac:cxnSpMk id="24" creationId="{2C0C7AB0-484E-DFFA-8EBE-167899BCC2F5}"/>
          </ac:cxnSpMkLst>
        </pc:cxnChg>
        <pc:cxnChg chg="mod">
          <ac:chgData name="Jamil Bacha" userId="1b12df93-8345-41b4-9dbb-6495ec6766bf" providerId="ADAL" clId="{BEF7F4EC-7285-421B-AED0-016330DC2A2B}" dt="2026-05-23T00:16:05.402" v="130" actId="14100"/>
          <ac:cxnSpMkLst>
            <pc:docMk/>
            <pc:sldMk cId="547630167" sldId="271"/>
            <ac:cxnSpMk id="29" creationId="{0E6F76D4-602A-76E3-56E6-DCD05A9B1C3C}"/>
          </ac:cxnSpMkLst>
        </pc:cxnChg>
        <pc:cxnChg chg="mod">
          <ac:chgData name="Jamil Bacha" userId="1b12df93-8345-41b4-9dbb-6495ec6766bf" providerId="ADAL" clId="{BEF7F4EC-7285-421B-AED0-016330DC2A2B}" dt="2026-05-23T00:16:02.845" v="129" actId="1076"/>
          <ac:cxnSpMkLst>
            <pc:docMk/>
            <pc:sldMk cId="547630167" sldId="271"/>
            <ac:cxnSpMk id="30" creationId="{DA5D7A7E-CDD6-A8A8-0451-95D701B55C3C}"/>
          </ac:cxnSpMkLst>
        </pc:cxnChg>
      </pc:sldChg>
      <pc:sldChg chg="addSp delSp modSp mod modNotesTx">
        <pc:chgData name="Jamil Bacha" userId="1b12df93-8345-41b4-9dbb-6495ec6766bf" providerId="ADAL" clId="{BEF7F4EC-7285-421B-AED0-016330DC2A2B}" dt="2026-05-24T00:09:01.721" v="1085" actId="478"/>
        <pc:sldMkLst>
          <pc:docMk/>
          <pc:sldMk cId="3194061162" sldId="276"/>
        </pc:sldMkLst>
        <pc:spChg chg="mod">
          <ac:chgData name="Jamil Bacha" userId="1b12df93-8345-41b4-9dbb-6495ec6766bf" providerId="ADAL" clId="{BEF7F4EC-7285-421B-AED0-016330DC2A2B}" dt="2026-05-23T01:44:01.959" v="767" actId="20577"/>
          <ac:spMkLst>
            <pc:docMk/>
            <pc:sldMk cId="3194061162" sldId="276"/>
            <ac:spMk id="3" creationId="{2036B5BC-3687-7D57-818D-789C79AC12B2}"/>
          </ac:spMkLst>
        </pc:spChg>
        <pc:spChg chg="mod">
          <ac:chgData name="Jamil Bacha" userId="1b12df93-8345-41b4-9dbb-6495ec6766bf" providerId="ADAL" clId="{BEF7F4EC-7285-421B-AED0-016330DC2A2B}" dt="2026-05-23T00:29:39.659" v="281" actId="207"/>
          <ac:spMkLst>
            <pc:docMk/>
            <pc:sldMk cId="3194061162" sldId="276"/>
            <ac:spMk id="7" creationId="{5D423F90-EB8D-2E5C-820D-5EE6E83053C7}"/>
          </ac:spMkLst>
        </pc:spChg>
        <pc:spChg chg="mod">
          <ac:chgData name="Jamil Bacha" userId="1b12df93-8345-41b4-9dbb-6495ec6766bf" providerId="ADAL" clId="{BEF7F4EC-7285-421B-AED0-016330DC2A2B}" dt="2026-05-23T00:30:48.336" v="285" actId="57"/>
          <ac:spMkLst>
            <pc:docMk/>
            <pc:sldMk cId="3194061162" sldId="276"/>
            <ac:spMk id="9" creationId="{61BFCB11-7366-C6AD-65D4-D7083E1B306F}"/>
          </ac:spMkLst>
        </pc:spChg>
        <pc:spChg chg="mod">
          <ac:chgData name="Jamil Bacha" userId="1b12df93-8345-41b4-9dbb-6495ec6766bf" providerId="ADAL" clId="{BEF7F4EC-7285-421B-AED0-016330DC2A2B}" dt="2026-05-23T00:29:39.659" v="281" actId="207"/>
          <ac:spMkLst>
            <pc:docMk/>
            <pc:sldMk cId="3194061162" sldId="276"/>
            <ac:spMk id="10" creationId="{74A7EB59-2F67-075E-6A33-33002AB29107}"/>
          </ac:spMkLst>
        </pc:spChg>
        <pc:spChg chg="del mod">
          <ac:chgData name="Jamil Bacha" userId="1b12df93-8345-41b4-9dbb-6495ec6766bf" providerId="ADAL" clId="{BEF7F4EC-7285-421B-AED0-016330DC2A2B}" dt="2026-05-24T00:09:01.721" v="1085" actId="478"/>
          <ac:spMkLst>
            <pc:docMk/>
            <pc:sldMk cId="3194061162" sldId="276"/>
            <ac:spMk id="11" creationId="{420413EC-F877-D2ED-4216-74207A76C186}"/>
          </ac:spMkLst>
        </pc:spChg>
        <pc:spChg chg="mod">
          <ac:chgData name="Jamil Bacha" userId="1b12df93-8345-41b4-9dbb-6495ec6766bf" providerId="ADAL" clId="{BEF7F4EC-7285-421B-AED0-016330DC2A2B}" dt="2026-05-23T00:30:13.499" v="282" actId="179"/>
          <ac:spMkLst>
            <pc:docMk/>
            <pc:sldMk cId="3194061162" sldId="276"/>
            <ac:spMk id="15" creationId="{CF2BC9F6-3BD4-2CE3-5188-8399505F1AA7}"/>
          </ac:spMkLst>
        </pc:spChg>
        <pc:grpChg chg="add del mod">
          <ac:chgData name="Jamil Bacha" userId="1b12df93-8345-41b4-9dbb-6495ec6766bf" providerId="ADAL" clId="{BEF7F4EC-7285-421B-AED0-016330DC2A2B}" dt="2026-05-23T00:30:57.440" v="286" actId="21"/>
          <ac:grpSpMkLst>
            <pc:docMk/>
            <pc:sldMk cId="3194061162" sldId="276"/>
            <ac:grpSpMk id="21" creationId="{1C76F426-9983-73BA-ED70-6835826573A4}"/>
          </ac:grpSpMkLst>
        </pc:grpChg>
        <pc:picChg chg="mod">
          <ac:chgData name="Jamil Bacha" userId="1b12df93-8345-41b4-9dbb-6495ec6766bf" providerId="ADAL" clId="{BEF7F4EC-7285-421B-AED0-016330DC2A2B}" dt="2026-05-23T00:29:28.311" v="280" actId="339"/>
          <ac:picMkLst>
            <pc:docMk/>
            <pc:sldMk cId="3194061162" sldId="276"/>
            <ac:picMk id="36" creationId="{1AE18AA3-EA2E-B91F-0A3F-4E80D1D1DD5F}"/>
          </ac:picMkLst>
        </pc:picChg>
        <pc:picChg chg="mod">
          <ac:chgData name="Jamil Bacha" userId="1b12df93-8345-41b4-9dbb-6495ec6766bf" providerId="ADAL" clId="{BEF7F4EC-7285-421B-AED0-016330DC2A2B}" dt="2026-05-23T00:29:28.311" v="280" actId="339"/>
          <ac:picMkLst>
            <pc:docMk/>
            <pc:sldMk cId="3194061162" sldId="276"/>
            <ac:picMk id="38" creationId="{6B797E63-CF50-6482-C969-505581FBDF19}"/>
          </ac:picMkLst>
        </pc:picChg>
        <pc:cxnChg chg="mod">
          <ac:chgData name="Jamil Bacha" userId="1b12df93-8345-41b4-9dbb-6495ec6766bf" providerId="ADAL" clId="{BEF7F4EC-7285-421B-AED0-016330DC2A2B}" dt="2026-05-23T00:32:30.034" v="301" actId="208"/>
          <ac:cxnSpMkLst>
            <pc:docMk/>
            <pc:sldMk cId="3194061162" sldId="276"/>
            <ac:cxnSpMk id="5" creationId="{83172E1F-A6F9-CC46-8FA0-B4E915CD9C8C}"/>
          </ac:cxnSpMkLst>
        </pc:cxnChg>
        <pc:cxnChg chg="mod">
          <ac:chgData name="Jamil Bacha" userId="1b12df93-8345-41b4-9dbb-6495ec6766bf" providerId="ADAL" clId="{BEF7F4EC-7285-421B-AED0-016330DC2A2B}" dt="2026-05-23T00:28:40.150" v="274"/>
          <ac:cxnSpMkLst>
            <pc:docMk/>
            <pc:sldMk cId="3194061162" sldId="276"/>
            <ac:cxnSpMk id="22" creationId="{41C2C57A-00F5-75C7-32E3-212139BE3B45}"/>
          </ac:cxnSpMkLst>
        </pc:cxnChg>
        <pc:cxnChg chg="mod">
          <ac:chgData name="Jamil Bacha" userId="1b12df93-8345-41b4-9dbb-6495ec6766bf" providerId="ADAL" clId="{BEF7F4EC-7285-421B-AED0-016330DC2A2B}" dt="2026-05-23T00:28:40.150" v="274"/>
          <ac:cxnSpMkLst>
            <pc:docMk/>
            <pc:sldMk cId="3194061162" sldId="276"/>
            <ac:cxnSpMk id="24" creationId="{D19350EF-0181-4764-FA19-968B71E0842B}"/>
          </ac:cxnSpMkLst>
        </pc:cxnChg>
      </pc:sldChg>
      <pc:sldChg chg="addSp delSp modSp mod">
        <pc:chgData name="Jamil Bacha" userId="1b12df93-8345-41b4-9dbb-6495ec6766bf" providerId="ADAL" clId="{BEF7F4EC-7285-421B-AED0-016330DC2A2B}" dt="2026-05-23T00:36:33.679" v="344" actId="21"/>
        <pc:sldMkLst>
          <pc:docMk/>
          <pc:sldMk cId="1399123726" sldId="277"/>
        </pc:sldMkLst>
        <pc:spChg chg="mod">
          <ac:chgData name="Jamil Bacha" userId="1b12df93-8345-41b4-9dbb-6495ec6766bf" providerId="ADAL" clId="{BEF7F4EC-7285-421B-AED0-016330DC2A2B}" dt="2026-05-23T00:36:24.234" v="341" actId="1076"/>
          <ac:spMkLst>
            <pc:docMk/>
            <pc:sldMk cId="1399123726" sldId="277"/>
            <ac:spMk id="2" creationId="{6318AFCD-4CDF-6E91-4B9F-A6210184C12A}"/>
          </ac:spMkLst>
        </pc:spChg>
        <pc:spChg chg="mod">
          <ac:chgData name="Jamil Bacha" userId="1b12df93-8345-41b4-9dbb-6495ec6766bf" providerId="ADAL" clId="{BEF7F4EC-7285-421B-AED0-016330DC2A2B}" dt="2026-05-23T00:31:03.923" v="288" actId="1076"/>
          <ac:spMkLst>
            <pc:docMk/>
            <pc:sldMk cId="1399123726" sldId="277"/>
            <ac:spMk id="3" creationId="{EF3D5D27-997A-1158-25A4-49AEC51C85E5}"/>
          </ac:spMkLst>
        </pc:spChg>
        <pc:spChg chg="add mod">
          <ac:chgData name="Jamil Bacha" userId="1b12df93-8345-41b4-9dbb-6495ec6766bf" providerId="ADAL" clId="{BEF7F4EC-7285-421B-AED0-016330DC2A2B}" dt="2026-05-23T00:35:22.219" v="325" actId="14100"/>
          <ac:spMkLst>
            <pc:docMk/>
            <pc:sldMk cId="1399123726" sldId="277"/>
            <ac:spMk id="28" creationId="{CB0DDF78-78C5-239F-B265-8989597882FF}"/>
          </ac:spMkLst>
        </pc:spChg>
        <pc:spChg chg="mod">
          <ac:chgData name="Jamil Bacha" userId="1b12df93-8345-41b4-9dbb-6495ec6766bf" providerId="ADAL" clId="{BEF7F4EC-7285-421B-AED0-016330DC2A2B}" dt="2026-05-23T00:35:32.494" v="327" actId="1076"/>
          <ac:spMkLst>
            <pc:docMk/>
            <pc:sldMk cId="1399123726" sldId="277"/>
            <ac:spMk id="116" creationId="{055BB7FC-C505-0F85-6BB3-B1B43029AD9F}"/>
          </ac:spMkLst>
        </pc:spChg>
        <pc:spChg chg="mod">
          <ac:chgData name="Jamil Bacha" userId="1b12df93-8345-41b4-9dbb-6495ec6766bf" providerId="ADAL" clId="{BEF7F4EC-7285-421B-AED0-016330DC2A2B}" dt="2026-05-23T00:35:30.036" v="326" actId="1076"/>
          <ac:spMkLst>
            <pc:docMk/>
            <pc:sldMk cId="1399123726" sldId="277"/>
            <ac:spMk id="117" creationId="{4DB95867-B74D-A3C2-7037-3A887B80D3CD}"/>
          </ac:spMkLst>
        </pc:spChg>
        <pc:spChg chg="mod">
          <ac:chgData name="Jamil Bacha" userId="1b12df93-8345-41b4-9dbb-6495ec6766bf" providerId="ADAL" clId="{BEF7F4EC-7285-421B-AED0-016330DC2A2B}" dt="2026-05-23T00:35:30.036" v="326" actId="1076"/>
          <ac:spMkLst>
            <pc:docMk/>
            <pc:sldMk cId="1399123726" sldId="277"/>
            <ac:spMk id="123" creationId="{61786E8D-07DF-2494-EAA6-DAD28517C0A0}"/>
          </ac:spMkLst>
        </pc:spChg>
        <pc:spChg chg="mod">
          <ac:chgData name="Jamil Bacha" userId="1b12df93-8345-41b4-9dbb-6495ec6766bf" providerId="ADAL" clId="{BEF7F4EC-7285-421B-AED0-016330DC2A2B}" dt="2026-05-23T00:34:32.278" v="318" actId="14100"/>
          <ac:spMkLst>
            <pc:docMk/>
            <pc:sldMk cId="1399123726" sldId="277"/>
            <ac:spMk id="124" creationId="{8D89E2FD-1D9A-4EFF-245E-4707092BA8A2}"/>
          </ac:spMkLst>
        </pc:spChg>
        <pc:spChg chg="mod">
          <ac:chgData name="Jamil Bacha" userId="1b12df93-8345-41b4-9dbb-6495ec6766bf" providerId="ADAL" clId="{BEF7F4EC-7285-421B-AED0-016330DC2A2B}" dt="2026-05-23T00:35:30.036" v="326" actId="1076"/>
          <ac:spMkLst>
            <pc:docMk/>
            <pc:sldMk cId="1399123726" sldId="277"/>
            <ac:spMk id="128" creationId="{4984EC3D-F9FD-8806-5B8C-7B3AE2899AD3}"/>
          </ac:spMkLst>
        </pc:spChg>
        <pc:spChg chg="mod">
          <ac:chgData name="Jamil Bacha" userId="1b12df93-8345-41b4-9dbb-6495ec6766bf" providerId="ADAL" clId="{BEF7F4EC-7285-421B-AED0-016330DC2A2B}" dt="2026-05-23T00:36:07.863" v="338" actId="6549"/>
          <ac:spMkLst>
            <pc:docMk/>
            <pc:sldMk cId="1399123726" sldId="277"/>
            <ac:spMk id="129" creationId="{84B85E4F-3300-1E7A-F46F-2AA73112B5C6}"/>
          </ac:spMkLst>
        </pc:spChg>
        <pc:grpChg chg="add del mod">
          <ac:chgData name="Jamil Bacha" userId="1b12df93-8345-41b4-9dbb-6495ec6766bf" providerId="ADAL" clId="{BEF7F4EC-7285-421B-AED0-016330DC2A2B}" dt="2026-05-23T00:36:33.679" v="344" actId="21"/>
          <ac:grpSpMkLst>
            <pc:docMk/>
            <pc:sldMk cId="1399123726" sldId="277"/>
            <ac:grpSpMk id="25" creationId="{1C76F426-9983-73BA-ED70-6835826573A4}"/>
          </ac:grpSpMkLst>
        </pc:grpChg>
        <pc:graphicFrameChg chg="mod">
          <ac:chgData name="Jamil Bacha" userId="1b12df93-8345-41b4-9dbb-6495ec6766bf" providerId="ADAL" clId="{BEF7F4EC-7285-421B-AED0-016330DC2A2B}" dt="2026-05-23T00:36:26.675" v="343" actId="1076"/>
          <ac:graphicFrameMkLst>
            <pc:docMk/>
            <pc:sldMk cId="1399123726" sldId="277"/>
            <ac:graphicFrameMk id="115" creationId="{2C901F9C-CB8F-2607-7036-D646E1CBFFB0}"/>
          </ac:graphicFrameMkLst>
        </pc:graphicFrameChg>
        <pc:cxnChg chg="add mod">
          <ac:chgData name="Jamil Bacha" userId="1b12df93-8345-41b4-9dbb-6495ec6766bf" providerId="ADAL" clId="{BEF7F4EC-7285-421B-AED0-016330DC2A2B}" dt="2026-05-23T00:05:55.785" v="22" actId="693"/>
          <ac:cxnSpMkLst>
            <pc:docMk/>
            <pc:sldMk cId="1399123726" sldId="277"/>
            <ac:cxnSpMk id="13" creationId="{CCAEB560-26D9-1F1B-19D8-F7DC901421E5}"/>
          </ac:cxnSpMkLst>
        </pc:cxnChg>
        <pc:cxnChg chg="del">
          <ac:chgData name="Jamil Bacha" userId="1b12df93-8345-41b4-9dbb-6495ec6766bf" providerId="ADAL" clId="{BEF7F4EC-7285-421B-AED0-016330DC2A2B}" dt="2026-05-23T00:05:45.145" v="21" actId="478"/>
          <ac:cxnSpMkLst>
            <pc:docMk/>
            <pc:sldMk cId="1399123726" sldId="277"/>
            <ac:cxnSpMk id="19" creationId="{43554104-61D2-5046-3CF9-3C573CC33F97}"/>
          </ac:cxnSpMkLst>
        </pc:cxnChg>
        <pc:cxnChg chg="del">
          <ac:chgData name="Jamil Bacha" userId="1b12df93-8345-41b4-9dbb-6495ec6766bf" providerId="ADAL" clId="{BEF7F4EC-7285-421B-AED0-016330DC2A2B}" dt="2026-05-23T00:05:30.756" v="15" actId="478"/>
          <ac:cxnSpMkLst>
            <pc:docMk/>
            <pc:sldMk cId="1399123726" sldId="277"/>
            <ac:cxnSpMk id="21" creationId="{DB0D6DC2-A825-4DD1-2ADC-73B6365CABD0}"/>
          </ac:cxnSpMkLst>
        </pc:cxnChg>
        <pc:cxnChg chg="add mod">
          <ac:chgData name="Jamil Bacha" userId="1b12df93-8345-41b4-9dbb-6495ec6766bf" providerId="ADAL" clId="{BEF7F4EC-7285-421B-AED0-016330DC2A2B}" dt="2026-05-23T00:05:55.785" v="22" actId="693"/>
          <ac:cxnSpMkLst>
            <pc:docMk/>
            <pc:sldMk cId="1399123726" sldId="277"/>
            <ac:cxnSpMk id="22" creationId="{3B70EEE3-DC0D-9A02-ADB2-0470227423EA}"/>
          </ac:cxnSpMkLst>
        </pc:cxnChg>
        <pc:cxnChg chg="mod">
          <ac:chgData name="Jamil Bacha" userId="1b12df93-8345-41b4-9dbb-6495ec6766bf" providerId="ADAL" clId="{BEF7F4EC-7285-421B-AED0-016330DC2A2B}" dt="2026-05-23T00:30:59.615" v="287"/>
          <ac:cxnSpMkLst>
            <pc:docMk/>
            <pc:sldMk cId="1399123726" sldId="277"/>
            <ac:cxnSpMk id="26" creationId="{41C2C57A-00F5-75C7-32E3-212139BE3B45}"/>
          </ac:cxnSpMkLst>
        </pc:cxnChg>
        <pc:cxnChg chg="mod">
          <ac:chgData name="Jamil Bacha" userId="1b12df93-8345-41b4-9dbb-6495ec6766bf" providerId="ADAL" clId="{BEF7F4EC-7285-421B-AED0-016330DC2A2B}" dt="2026-05-23T00:30:59.615" v="287"/>
          <ac:cxnSpMkLst>
            <pc:docMk/>
            <pc:sldMk cId="1399123726" sldId="277"/>
            <ac:cxnSpMk id="27" creationId="{D19350EF-0181-4764-FA19-968B71E0842B}"/>
          </ac:cxnSpMkLst>
        </pc:cxnChg>
        <pc:cxnChg chg="del">
          <ac:chgData name="Jamil Bacha" userId="1b12df93-8345-41b4-9dbb-6495ec6766bf" providerId="ADAL" clId="{BEF7F4EC-7285-421B-AED0-016330DC2A2B}" dt="2026-05-23T00:05:43.809" v="20" actId="478"/>
          <ac:cxnSpMkLst>
            <pc:docMk/>
            <pc:sldMk cId="1399123726" sldId="277"/>
            <ac:cxnSpMk id="61" creationId="{E83DD269-3068-1E2A-CD9A-DE75ED8D82B9}"/>
          </ac:cxnSpMkLst>
        </pc:cxnChg>
        <pc:cxnChg chg="del">
          <ac:chgData name="Jamil Bacha" userId="1b12df93-8345-41b4-9dbb-6495ec6766bf" providerId="ADAL" clId="{BEF7F4EC-7285-421B-AED0-016330DC2A2B}" dt="2026-05-23T00:05:29.285" v="14" actId="478"/>
          <ac:cxnSpMkLst>
            <pc:docMk/>
            <pc:sldMk cId="1399123726" sldId="277"/>
            <ac:cxnSpMk id="65" creationId="{5DB8B568-7BCC-82A4-3855-95A80801E732}"/>
          </ac:cxnSpMkLst>
        </pc:cxnChg>
        <pc:cxnChg chg="del">
          <ac:chgData name="Jamil Bacha" userId="1b12df93-8345-41b4-9dbb-6495ec6766bf" providerId="ADAL" clId="{BEF7F4EC-7285-421B-AED0-016330DC2A2B}" dt="2026-05-23T00:05:42.042" v="19" actId="478"/>
          <ac:cxnSpMkLst>
            <pc:docMk/>
            <pc:sldMk cId="1399123726" sldId="277"/>
            <ac:cxnSpMk id="68" creationId="{1D1136F4-38C6-6696-6606-BEF54C6E5B17}"/>
          </ac:cxnSpMkLst>
        </pc:cxnChg>
        <pc:cxnChg chg="del">
          <ac:chgData name="Jamil Bacha" userId="1b12df93-8345-41b4-9dbb-6495ec6766bf" providerId="ADAL" clId="{BEF7F4EC-7285-421B-AED0-016330DC2A2B}" dt="2026-05-23T00:05:27.525" v="13" actId="478"/>
          <ac:cxnSpMkLst>
            <pc:docMk/>
            <pc:sldMk cId="1399123726" sldId="277"/>
            <ac:cxnSpMk id="70" creationId="{58E9BBF3-0799-3B67-B2DF-C1E580DA5904}"/>
          </ac:cxnSpMkLst>
        </pc:cxnChg>
        <pc:cxnChg chg="mod">
          <ac:chgData name="Jamil Bacha" userId="1b12df93-8345-41b4-9dbb-6495ec6766bf" providerId="ADAL" clId="{BEF7F4EC-7285-421B-AED0-016330DC2A2B}" dt="2026-05-23T00:36:20.366" v="340" actId="208"/>
          <ac:cxnSpMkLst>
            <pc:docMk/>
            <pc:sldMk cId="1399123726" sldId="277"/>
            <ac:cxnSpMk id="130" creationId="{AFF15FEE-51B8-5758-83D7-5C2AA7BFDB24}"/>
          </ac:cxnSpMkLst>
        </pc:cxnChg>
        <pc:cxnChg chg="mod">
          <ac:chgData name="Jamil Bacha" userId="1b12df93-8345-41b4-9dbb-6495ec6766bf" providerId="ADAL" clId="{BEF7F4EC-7285-421B-AED0-016330DC2A2B}" dt="2026-05-23T00:36:20.366" v="340" actId="208"/>
          <ac:cxnSpMkLst>
            <pc:docMk/>
            <pc:sldMk cId="1399123726" sldId="277"/>
            <ac:cxnSpMk id="131" creationId="{037DC92D-F8ED-7C98-8F0B-3CA7068DA1BE}"/>
          </ac:cxnSpMkLst>
        </pc:cxnChg>
      </pc:sldChg>
      <pc:sldChg chg="addSp delSp modSp mod modNotesTx">
        <pc:chgData name="Jamil Bacha" userId="1b12df93-8345-41b4-9dbb-6495ec6766bf" providerId="ADAL" clId="{BEF7F4EC-7285-421B-AED0-016330DC2A2B}" dt="2026-05-24T00:09:19.214" v="1086" actId="478"/>
        <pc:sldMkLst>
          <pc:docMk/>
          <pc:sldMk cId="1338961934" sldId="278"/>
        </pc:sldMkLst>
        <pc:spChg chg="mod">
          <ac:chgData name="Jamil Bacha" userId="1b12df93-8345-41b4-9dbb-6495ec6766bf" providerId="ADAL" clId="{BEF7F4EC-7285-421B-AED0-016330DC2A2B}" dt="2026-05-23T01:43:58.391" v="766" actId="20577"/>
          <ac:spMkLst>
            <pc:docMk/>
            <pc:sldMk cId="1338961934" sldId="278"/>
            <ac:spMk id="3" creationId="{2036B5BC-3687-7D57-818D-789C79AC12B2}"/>
          </ac:spMkLst>
        </pc:spChg>
        <pc:spChg chg="mod">
          <ac:chgData name="Jamil Bacha" userId="1b12df93-8345-41b4-9dbb-6495ec6766bf" providerId="ADAL" clId="{BEF7F4EC-7285-421B-AED0-016330DC2A2B}" dt="2026-05-23T00:11:44.796" v="76" actId="14100"/>
          <ac:spMkLst>
            <pc:docMk/>
            <pc:sldMk cId="1338961934" sldId="278"/>
            <ac:spMk id="4" creationId="{5FFFF004-6EFE-D365-5729-5765C9B56611}"/>
          </ac:spMkLst>
        </pc:spChg>
        <pc:spChg chg="del">
          <ac:chgData name="Jamil Bacha" userId="1b12df93-8345-41b4-9dbb-6495ec6766bf" providerId="ADAL" clId="{BEF7F4EC-7285-421B-AED0-016330DC2A2B}" dt="2026-05-24T00:09:19.214" v="1086" actId="478"/>
          <ac:spMkLst>
            <pc:docMk/>
            <pc:sldMk cId="1338961934" sldId="278"/>
            <ac:spMk id="7" creationId="{C5ABB885-2704-33C1-1BCC-78D227A9F579}"/>
          </ac:spMkLst>
        </pc:spChg>
        <pc:spChg chg="mod">
          <ac:chgData name="Jamil Bacha" userId="1b12df93-8345-41b4-9dbb-6495ec6766bf" providerId="ADAL" clId="{BEF7F4EC-7285-421B-AED0-016330DC2A2B}" dt="2026-05-23T00:37:03.813" v="350" actId="1076"/>
          <ac:spMkLst>
            <pc:docMk/>
            <pc:sldMk cId="1338961934" sldId="278"/>
            <ac:spMk id="8" creationId="{30ECA8B9-0A5E-1AC2-2AF0-7415A8B7DB3E}"/>
          </ac:spMkLst>
        </pc:spChg>
        <pc:spChg chg="mod">
          <ac:chgData name="Jamil Bacha" userId="1b12df93-8345-41b4-9dbb-6495ec6766bf" providerId="ADAL" clId="{BEF7F4EC-7285-421B-AED0-016330DC2A2B}" dt="2026-05-23T00:12:02.971" v="83" actId="1076"/>
          <ac:spMkLst>
            <pc:docMk/>
            <pc:sldMk cId="1338961934" sldId="278"/>
            <ac:spMk id="9" creationId="{61BFCB11-7366-C6AD-65D4-D7083E1B306F}"/>
          </ac:spMkLst>
        </pc:spChg>
        <pc:spChg chg="mod">
          <ac:chgData name="Jamil Bacha" userId="1b12df93-8345-41b4-9dbb-6495ec6766bf" providerId="ADAL" clId="{BEF7F4EC-7285-421B-AED0-016330DC2A2B}" dt="2026-05-23T00:12:02.971" v="83" actId="1076"/>
          <ac:spMkLst>
            <pc:docMk/>
            <pc:sldMk cId="1338961934" sldId="278"/>
            <ac:spMk id="15" creationId="{CF2BC9F6-3BD4-2CE3-5188-8399505F1AA7}"/>
          </ac:spMkLst>
        </pc:spChg>
        <pc:spChg chg="add mod">
          <ac:chgData name="Jamil Bacha" userId="1b12df93-8345-41b4-9dbb-6495ec6766bf" providerId="ADAL" clId="{BEF7F4EC-7285-421B-AED0-016330DC2A2B}" dt="2026-05-23T00:09:25.697" v="53" actId="571"/>
          <ac:spMkLst>
            <pc:docMk/>
            <pc:sldMk cId="1338961934" sldId="278"/>
            <ac:spMk id="23" creationId="{3767F92F-06DB-B34C-099A-D395EA2B7AA6}"/>
          </ac:spMkLst>
        </pc:spChg>
        <pc:spChg chg="add mod">
          <ac:chgData name="Jamil Bacha" userId="1b12df93-8345-41b4-9dbb-6495ec6766bf" providerId="ADAL" clId="{BEF7F4EC-7285-421B-AED0-016330DC2A2B}" dt="2026-05-23T00:11:10.223" v="61" actId="1076"/>
          <ac:spMkLst>
            <pc:docMk/>
            <pc:sldMk cId="1338961934" sldId="278"/>
            <ac:spMk id="24" creationId="{6CCA05D1-7367-84F0-BD8F-AEC2D7C0469D}"/>
          </ac:spMkLst>
        </pc:spChg>
        <pc:spChg chg="add mod">
          <ac:chgData name="Jamil Bacha" userId="1b12df93-8345-41b4-9dbb-6495ec6766bf" providerId="ADAL" clId="{BEF7F4EC-7285-421B-AED0-016330DC2A2B}" dt="2026-05-23T00:36:55.777" v="349" actId="1036"/>
          <ac:spMkLst>
            <pc:docMk/>
            <pc:sldMk cId="1338961934" sldId="278"/>
            <ac:spMk id="25" creationId="{85EF388D-4F55-4CCC-2D32-1894816A12B0}"/>
          </ac:spMkLst>
        </pc:spChg>
        <pc:spChg chg="mod">
          <ac:chgData name="Jamil Bacha" userId="1b12df93-8345-41b4-9dbb-6495ec6766bf" providerId="ADAL" clId="{BEF7F4EC-7285-421B-AED0-016330DC2A2B}" dt="2026-05-23T00:10:11.778" v="56"/>
          <ac:spMkLst>
            <pc:docMk/>
            <pc:sldMk cId="1338961934" sldId="278"/>
            <ac:spMk id="28" creationId="{53CCC84F-763C-B51B-330F-17F07FE82BC6}"/>
          </ac:spMkLst>
        </pc:spChg>
        <pc:spChg chg="mod">
          <ac:chgData name="Jamil Bacha" userId="1b12df93-8345-41b4-9dbb-6495ec6766bf" providerId="ADAL" clId="{BEF7F4EC-7285-421B-AED0-016330DC2A2B}" dt="2026-05-23T00:10:11.778" v="56"/>
          <ac:spMkLst>
            <pc:docMk/>
            <pc:sldMk cId="1338961934" sldId="278"/>
            <ac:spMk id="29" creationId="{48CCE001-8EF2-B209-92D2-EE8D88950FA6}"/>
          </ac:spMkLst>
        </pc:spChg>
        <pc:spChg chg="add mod">
          <ac:chgData name="Jamil Bacha" userId="1b12df93-8345-41b4-9dbb-6495ec6766bf" providerId="ADAL" clId="{BEF7F4EC-7285-421B-AED0-016330DC2A2B}" dt="2026-05-23T00:11:10.223" v="61" actId="1076"/>
          <ac:spMkLst>
            <pc:docMk/>
            <pc:sldMk cId="1338961934" sldId="278"/>
            <ac:spMk id="30" creationId="{0261EE9A-41F6-9B1E-EACB-4152681E128D}"/>
          </ac:spMkLst>
        </pc:spChg>
        <pc:grpChg chg="add mod">
          <ac:chgData name="Jamil Bacha" userId="1b12df93-8345-41b4-9dbb-6495ec6766bf" providerId="ADAL" clId="{BEF7F4EC-7285-421B-AED0-016330DC2A2B}" dt="2026-05-23T00:11:10.223" v="61" actId="1076"/>
          <ac:grpSpMkLst>
            <pc:docMk/>
            <pc:sldMk cId="1338961934" sldId="278"/>
            <ac:grpSpMk id="26" creationId="{61C845DA-A3C2-DD17-2DA8-141AEAFC8C86}"/>
          </ac:grpSpMkLst>
        </pc:grpChg>
        <pc:grpChg chg="add del mod">
          <ac:chgData name="Jamil Bacha" userId="1b12df93-8345-41b4-9dbb-6495ec6766bf" providerId="ADAL" clId="{BEF7F4EC-7285-421B-AED0-016330DC2A2B}" dt="2026-05-23T00:40:47.890" v="398" actId="21"/>
          <ac:grpSpMkLst>
            <pc:docMk/>
            <pc:sldMk cId="1338961934" sldId="278"/>
            <ac:grpSpMk id="33" creationId="{1C76F426-9983-73BA-ED70-6835826573A4}"/>
          </ac:grpSpMkLst>
        </pc:grpChg>
        <pc:graphicFrameChg chg="mod">
          <ac:chgData name="Jamil Bacha" userId="1b12df93-8345-41b4-9dbb-6495ec6766bf" providerId="ADAL" clId="{BEF7F4EC-7285-421B-AED0-016330DC2A2B}" dt="2026-05-23T00:10:11.778" v="56"/>
          <ac:graphicFrameMkLst>
            <pc:docMk/>
            <pc:sldMk cId="1338961934" sldId="278"/>
            <ac:graphicFrameMk id="27" creationId="{C1434169-1D08-9912-D63E-E2BEB3C3043F}"/>
          </ac:graphicFrameMkLst>
        </pc:graphicFrameChg>
        <pc:picChg chg="mod">
          <ac:chgData name="Jamil Bacha" userId="1b12df93-8345-41b4-9dbb-6495ec6766bf" providerId="ADAL" clId="{BEF7F4EC-7285-421B-AED0-016330DC2A2B}" dt="2026-05-23T00:12:02.971" v="83" actId="1076"/>
          <ac:picMkLst>
            <pc:docMk/>
            <pc:sldMk cId="1338961934" sldId="278"/>
            <ac:picMk id="10" creationId="{DF4E8B46-C505-5E65-9F67-472F5D6AAA11}"/>
          </ac:picMkLst>
        </pc:picChg>
        <pc:cxnChg chg="mod">
          <ac:chgData name="Jamil Bacha" userId="1b12df93-8345-41b4-9dbb-6495ec6766bf" providerId="ADAL" clId="{BEF7F4EC-7285-421B-AED0-016330DC2A2B}" dt="2026-05-23T00:11:58.439" v="82" actId="1076"/>
          <ac:cxnSpMkLst>
            <pc:docMk/>
            <pc:sldMk cId="1338961934" sldId="278"/>
            <ac:cxnSpMk id="5" creationId="{83172E1F-A6F9-CC46-8FA0-B4E915CD9C8C}"/>
          </ac:cxnSpMkLst>
        </pc:cxnChg>
        <pc:cxnChg chg="add mod">
          <ac:chgData name="Jamil Bacha" userId="1b12df93-8345-41b4-9dbb-6495ec6766bf" providerId="ADAL" clId="{BEF7F4EC-7285-421B-AED0-016330DC2A2B}" dt="2026-05-23T00:11:12.708" v="62" actId="1076"/>
          <ac:cxnSpMkLst>
            <pc:docMk/>
            <pc:sldMk cId="1338961934" sldId="278"/>
            <ac:cxnSpMk id="13" creationId="{D067A9E6-F3A0-E57B-38EE-11DDC71EF781}"/>
          </ac:cxnSpMkLst>
        </pc:cxnChg>
        <pc:cxnChg chg="mod">
          <ac:chgData name="Jamil Bacha" userId="1b12df93-8345-41b4-9dbb-6495ec6766bf" providerId="ADAL" clId="{BEF7F4EC-7285-421B-AED0-016330DC2A2B}" dt="2026-05-23T00:12:02.971" v="83" actId="1076"/>
          <ac:cxnSpMkLst>
            <pc:docMk/>
            <pc:sldMk cId="1338961934" sldId="278"/>
            <ac:cxnSpMk id="32" creationId="{E8FAADDB-6C0D-D478-B242-EE04340F9255}"/>
          </ac:cxnSpMkLst>
        </pc:cxnChg>
        <pc:cxnChg chg="mod">
          <ac:chgData name="Jamil Bacha" userId="1b12df93-8345-41b4-9dbb-6495ec6766bf" providerId="ADAL" clId="{BEF7F4EC-7285-421B-AED0-016330DC2A2B}" dt="2026-05-23T00:36:41.641" v="345"/>
          <ac:cxnSpMkLst>
            <pc:docMk/>
            <pc:sldMk cId="1338961934" sldId="278"/>
            <ac:cxnSpMk id="34" creationId="{41C2C57A-00F5-75C7-32E3-212139BE3B45}"/>
          </ac:cxnSpMkLst>
        </pc:cxnChg>
        <pc:cxnChg chg="mod">
          <ac:chgData name="Jamil Bacha" userId="1b12df93-8345-41b4-9dbb-6495ec6766bf" providerId="ADAL" clId="{BEF7F4EC-7285-421B-AED0-016330DC2A2B}" dt="2026-05-23T00:36:41.641" v="345"/>
          <ac:cxnSpMkLst>
            <pc:docMk/>
            <pc:sldMk cId="1338961934" sldId="278"/>
            <ac:cxnSpMk id="35" creationId="{D19350EF-0181-4764-FA19-968B71E0842B}"/>
          </ac:cxnSpMkLst>
        </pc:cxnChg>
      </pc:sldChg>
      <pc:sldChg chg="addSp delSp modSp mod">
        <pc:chgData name="Jamil Bacha" userId="1b12df93-8345-41b4-9dbb-6495ec6766bf" providerId="ADAL" clId="{BEF7F4EC-7285-421B-AED0-016330DC2A2B}" dt="2026-05-23T00:41:19.203" v="404" actId="21"/>
        <pc:sldMkLst>
          <pc:docMk/>
          <pc:sldMk cId="823988561" sldId="279"/>
        </pc:sldMkLst>
        <pc:spChg chg="mod">
          <ac:chgData name="Jamil Bacha" userId="1b12df93-8345-41b4-9dbb-6495ec6766bf" providerId="ADAL" clId="{BEF7F4EC-7285-421B-AED0-016330DC2A2B}" dt="2026-05-23T00:41:15.600" v="403" actId="3064"/>
          <ac:spMkLst>
            <pc:docMk/>
            <pc:sldMk cId="823988561" sldId="279"/>
            <ac:spMk id="5" creationId="{14F10459-4653-9D72-CE81-0C927DF4DB61}"/>
          </ac:spMkLst>
        </pc:spChg>
        <pc:spChg chg="del">
          <ac:chgData name="Jamil Bacha" userId="1b12df93-8345-41b4-9dbb-6495ec6766bf" providerId="ADAL" clId="{BEF7F4EC-7285-421B-AED0-016330DC2A2B}" dt="2026-05-23T00:12:13.950" v="84" actId="478"/>
          <ac:spMkLst>
            <pc:docMk/>
            <pc:sldMk cId="823988561" sldId="279"/>
            <ac:spMk id="6" creationId="{573D4A2F-50F1-F792-EE78-8BFB74FC758D}"/>
          </ac:spMkLst>
        </pc:spChg>
        <pc:spChg chg="mod">
          <ac:chgData name="Jamil Bacha" userId="1b12df93-8345-41b4-9dbb-6495ec6766bf" providerId="ADAL" clId="{BEF7F4EC-7285-421B-AED0-016330DC2A2B}" dt="2026-05-23T00:40:55.583" v="400" actId="1076"/>
          <ac:spMkLst>
            <pc:docMk/>
            <pc:sldMk cId="823988561" sldId="279"/>
            <ac:spMk id="10" creationId="{BF3F57CF-AF46-C8EA-CEAE-122327D75D70}"/>
          </ac:spMkLst>
        </pc:spChg>
        <pc:spChg chg="mod">
          <ac:chgData name="Jamil Bacha" userId="1b12df93-8345-41b4-9dbb-6495ec6766bf" providerId="ADAL" clId="{BEF7F4EC-7285-421B-AED0-016330DC2A2B}" dt="2026-05-23T00:41:00.696" v="401" actId="1076"/>
          <ac:spMkLst>
            <pc:docMk/>
            <pc:sldMk cId="823988561" sldId="279"/>
            <ac:spMk id="17" creationId="{6BC92B65-3232-5D5F-0BBA-5B4E1AB3BA99}"/>
          </ac:spMkLst>
        </pc:spChg>
        <pc:spChg chg="del">
          <ac:chgData name="Jamil Bacha" userId="1b12df93-8345-41b4-9dbb-6495ec6766bf" providerId="ADAL" clId="{BEF7F4EC-7285-421B-AED0-016330DC2A2B}" dt="2026-05-23T00:12:13.950" v="84" actId="478"/>
          <ac:spMkLst>
            <pc:docMk/>
            <pc:sldMk cId="823988561" sldId="279"/>
            <ac:spMk id="18" creationId="{CD2F9713-C8E0-0C83-96AC-FF5D5D38E8AD}"/>
          </ac:spMkLst>
        </pc:spChg>
        <pc:spChg chg="mod">
          <ac:chgData name="Jamil Bacha" userId="1b12df93-8345-41b4-9dbb-6495ec6766bf" providerId="ADAL" clId="{BEF7F4EC-7285-421B-AED0-016330DC2A2B}" dt="2026-05-23T00:10:52.304" v="59" actId="21"/>
          <ac:spMkLst>
            <pc:docMk/>
            <pc:sldMk cId="823988561" sldId="279"/>
            <ac:spMk id="22" creationId="{FCBFBBC9-2C3E-9FAB-ADFD-F27E23ED8E0A}"/>
          </ac:spMkLst>
        </pc:spChg>
        <pc:grpChg chg="add del mod">
          <ac:chgData name="Jamil Bacha" userId="1b12df93-8345-41b4-9dbb-6495ec6766bf" providerId="ADAL" clId="{BEF7F4EC-7285-421B-AED0-016330DC2A2B}" dt="2026-05-23T00:41:19.203" v="404" actId="21"/>
          <ac:grpSpMkLst>
            <pc:docMk/>
            <pc:sldMk cId="823988561" sldId="279"/>
            <ac:grpSpMk id="9" creationId="{1C76F426-9983-73BA-ED70-6835826573A4}"/>
          </ac:grpSpMkLst>
        </pc:grpChg>
        <pc:grpChg chg="del">
          <ac:chgData name="Jamil Bacha" userId="1b12df93-8345-41b4-9dbb-6495ec6766bf" providerId="ADAL" clId="{BEF7F4EC-7285-421B-AED0-016330DC2A2B}" dt="2026-05-23T00:12:13.950" v="84" actId="478"/>
          <ac:grpSpMkLst>
            <pc:docMk/>
            <pc:sldMk cId="823988561" sldId="279"/>
            <ac:grpSpMk id="12" creationId="{1425F963-F466-3281-AAB4-738ABCCD9CEE}"/>
          </ac:grpSpMkLst>
        </pc:grpChg>
        <pc:graphicFrameChg chg="mod">
          <ac:chgData name="Jamil Bacha" userId="1b12df93-8345-41b4-9dbb-6495ec6766bf" providerId="ADAL" clId="{BEF7F4EC-7285-421B-AED0-016330DC2A2B}" dt="2026-05-23T00:41:00.696" v="401" actId="1076"/>
          <ac:graphicFrameMkLst>
            <pc:docMk/>
            <pc:sldMk cId="823988561" sldId="279"/>
            <ac:graphicFrameMk id="16" creationId="{26204D99-B08D-28E5-FAED-BD85D07C0C68}"/>
          </ac:graphicFrameMkLst>
        </pc:graphicFrameChg>
        <pc:cxnChg chg="mod">
          <ac:chgData name="Jamil Bacha" userId="1b12df93-8345-41b4-9dbb-6495ec6766bf" providerId="ADAL" clId="{BEF7F4EC-7285-421B-AED0-016330DC2A2B}" dt="2026-05-23T00:13:13.415" v="102" actId="1076"/>
          <ac:cxnSpMkLst>
            <pc:docMk/>
            <pc:sldMk cId="823988561" sldId="279"/>
            <ac:cxnSpMk id="31" creationId="{6D50D8C8-397F-3719-65CC-18454C12DDA7}"/>
          </ac:cxnSpMkLst>
        </pc:cxnChg>
        <pc:cxnChg chg="del mod">
          <ac:chgData name="Jamil Bacha" userId="1b12df93-8345-41b4-9dbb-6495ec6766bf" providerId="ADAL" clId="{BEF7F4EC-7285-421B-AED0-016330DC2A2B}" dt="2026-05-23T00:12:28.467" v="89" actId="478"/>
          <ac:cxnSpMkLst>
            <pc:docMk/>
            <pc:sldMk cId="823988561" sldId="279"/>
            <ac:cxnSpMk id="33" creationId="{A133592D-E44F-2B4A-9457-547DFEB378C0}"/>
          </ac:cxnSpMkLst>
        </pc:cxnChg>
        <pc:cxnChg chg="mod">
          <ac:chgData name="Jamil Bacha" userId="1b12df93-8345-41b4-9dbb-6495ec6766bf" providerId="ADAL" clId="{BEF7F4EC-7285-421B-AED0-016330DC2A2B}" dt="2026-05-23T00:40:50.240" v="399"/>
          <ac:cxnSpMkLst>
            <pc:docMk/>
            <pc:sldMk cId="823988561" sldId="279"/>
            <ac:cxnSpMk id="34" creationId="{41C2C57A-00F5-75C7-32E3-212139BE3B45}"/>
          </ac:cxnSpMkLst>
        </pc:cxnChg>
        <pc:cxnChg chg="mod">
          <ac:chgData name="Jamil Bacha" userId="1b12df93-8345-41b4-9dbb-6495ec6766bf" providerId="ADAL" clId="{BEF7F4EC-7285-421B-AED0-016330DC2A2B}" dt="2026-05-23T00:40:50.240" v="399"/>
          <ac:cxnSpMkLst>
            <pc:docMk/>
            <pc:sldMk cId="823988561" sldId="279"/>
            <ac:cxnSpMk id="35" creationId="{D19350EF-0181-4764-FA19-968B71E0842B}"/>
          </ac:cxnSpMkLst>
        </pc:cxnChg>
      </pc:sldChg>
      <pc:sldChg chg="addSp delSp modSp mod">
        <pc:chgData name="Jamil Bacha" userId="1b12df93-8345-41b4-9dbb-6495ec6766bf" providerId="ADAL" clId="{BEF7F4EC-7285-421B-AED0-016330DC2A2B}" dt="2026-05-24T00:09:38.440" v="1087" actId="478"/>
        <pc:sldMkLst>
          <pc:docMk/>
          <pc:sldMk cId="671501500" sldId="282"/>
        </pc:sldMkLst>
        <pc:spChg chg="mod">
          <ac:chgData name="Jamil Bacha" userId="1b12df93-8345-41b4-9dbb-6495ec6766bf" providerId="ADAL" clId="{BEF7F4EC-7285-421B-AED0-016330DC2A2B}" dt="2026-05-23T01:43:40.578" v="762" actId="20577"/>
          <ac:spMkLst>
            <pc:docMk/>
            <pc:sldMk cId="671501500" sldId="282"/>
            <ac:spMk id="3" creationId="{2036B5BC-3687-7D57-818D-789C79AC12B2}"/>
          </ac:spMkLst>
        </pc:spChg>
        <pc:spChg chg="mod">
          <ac:chgData name="Jamil Bacha" userId="1b12df93-8345-41b4-9dbb-6495ec6766bf" providerId="ADAL" clId="{BEF7F4EC-7285-421B-AED0-016330DC2A2B}" dt="2026-05-23T00:50:46.133" v="446" actId="1076"/>
          <ac:spMkLst>
            <pc:docMk/>
            <pc:sldMk cId="671501500" sldId="282"/>
            <ac:spMk id="8" creationId="{30ECA8B9-0A5E-1AC2-2AF0-7415A8B7DB3E}"/>
          </ac:spMkLst>
        </pc:spChg>
        <pc:spChg chg="del">
          <ac:chgData name="Jamil Bacha" userId="1b12df93-8345-41b4-9dbb-6495ec6766bf" providerId="ADAL" clId="{BEF7F4EC-7285-421B-AED0-016330DC2A2B}" dt="2026-05-24T00:09:38.440" v="1087" actId="478"/>
          <ac:spMkLst>
            <pc:docMk/>
            <pc:sldMk cId="671501500" sldId="282"/>
            <ac:spMk id="12" creationId="{07D2344A-4120-45C6-B24E-06288BA184B7}"/>
          </ac:spMkLst>
        </pc:spChg>
        <pc:grpChg chg="add del mod">
          <ac:chgData name="Jamil Bacha" userId="1b12df93-8345-41b4-9dbb-6495ec6766bf" providerId="ADAL" clId="{BEF7F4EC-7285-421B-AED0-016330DC2A2B}" dt="2026-05-23T00:51:05.931" v="450" actId="21"/>
          <ac:grpSpMkLst>
            <pc:docMk/>
            <pc:sldMk cId="671501500" sldId="282"/>
            <ac:grpSpMk id="13" creationId="{1C76F426-9983-73BA-ED70-6835826573A4}"/>
          </ac:grpSpMkLst>
        </pc:grpChg>
        <pc:cxnChg chg="mod">
          <ac:chgData name="Jamil Bacha" userId="1b12df93-8345-41b4-9dbb-6495ec6766bf" providerId="ADAL" clId="{BEF7F4EC-7285-421B-AED0-016330DC2A2B}" dt="2026-05-23T00:50:48.897" v="447" actId="208"/>
          <ac:cxnSpMkLst>
            <pc:docMk/>
            <pc:sldMk cId="671501500" sldId="282"/>
            <ac:cxnSpMk id="5" creationId="{83172E1F-A6F9-CC46-8FA0-B4E915CD9C8C}"/>
          </ac:cxnSpMkLst>
        </pc:cxnChg>
        <pc:cxnChg chg="mod">
          <ac:chgData name="Jamil Bacha" userId="1b12df93-8345-41b4-9dbb-6495ec6766bf" providerId="ADAL" clId="{BEF7F4EC-7285-421B-AED0-016330DC2A2B}" dt="2026-05-23T00:50:28.164" v="443"/>
          <ac:cxnSpMkLst>
            <pc:docMk/>
            <pc:sldMk cId="671501500" sldId="282"/>
            <ac:cxnSpMk id="14" creationId="{41C2C57A-00F5-75C7-32E3-212139BE3B45}"/>
          </ac:cxnSpMkLst>
        </pc:cxnChg>
        <pc:cxnChg chg="mod">
          <ac:chgData name="Jamil Bacha" userId="1b12df93-8345-41b4-9dbb-6495ec6766bf" providerId="ADAL" clId="{BEF7F4EC-7285-421B-AED0-016330DC2A2B}" dt="2026-05-23T00:50:28.164" v="443"/>
          <ac:cxnSpMkLst>
            <pc:docMk/>
            <pc:sldMk cId="671501500" sldId="282"/>
            <ac:cxnSpMk id="35" creationId="{D19350EF-0181-4764-FA19-968B71E0842B}"/>
          </ac:cxnSpMkLst>
        </pc:cxnChg>
      </pc:sldChg>
      <pc:sldChg chg="addSp delSp modSp mod modCm">
        <pc:chgData name="Jamil Bacha" userId="1b12df93-8345-41b4-9dbb-6495ec6766bf" providerId="ADAL" clId="{BEF7F4EC-7285-421B-AED0-016330DC2A2B}" dt="2026-05-23T00:53:43.063" v="476" actId="21"/>
        <pc:sldMkLst>
          <pc:docMk/>
          <pc:sldMk cId="110615859" sldId="283"/>
        </pc:sldMkLst>
        <pc:spChg chg="mod">
          <ac:chgData name="Jamil Bacha" userId="1b12df93-8345-41b4-9dbb-6495ec6766bf" providerId="ADAL" clId="{BEF7F4EC-7285-421B-AED0-016330DC2A2B}" dt="2026-05-23T00:53:29.860" v="475" actId="403"/>
          <ac:spMkLst>
            <pc:docMk/>
            <pc:sldMk cId="110615859" sldId="283"/>
            <ac:spMk id="2" creationId="{F8F9913F-8783-7174-757D-E992945261E4}"/>
          </ac:spMkLst>
        </pc:spChg>
        <pc:spChg chg="mod">
          <ac:chgData name="Jamil Bacha" userId="1b12df93-8345-41b4-9dbb-6495ec6766bf" providerId="ADAL" clId="{BEF7F4EC-7285-421B-AED0-016330DC2A2B}" dt="2026-05-23T00:52:37.225" v="462" actId="20577"/>
          <ac:spMkLst>
            <pc:docMk/>
            <pc:sldMk cId="110615859" sldId="283"/>
            <ac:spMk id="3" creationId="{EF3D5D27-997A-1158-25A4-49AEC51C85E5}"/>
          </ac:spMkLst>
        </pc:spChg>
        <pc:spChg chg="mod">
          <ac:chgData name="Jamil Bacha" userId="1b12df93-8345-41b4-9dbb-6495ec6766bf" providerId="ADAL" clId="{BEF7F4EC-7285-421B-AED0-016330DC2A2B}" dt="2026-05-23T00:53:09.585" v="470" actId="27636"/>
          <ac:spMkLst>
            <pc:docMk/>
            <pc:sldMk cId="110615859" sldId="283"/>
            <ac:spMk id="13" creationId="{36B63DC6-2AF5-52C8-2CA8-2BCDBC92EEB1}"/>
          </ac:spMkLst>
        </pc:spChg>
        <pc:grpChg chg="add del mod">
          <ac:chgData name="Jamil Bacha" userId="1b12df93-8345-41b4-9dbb-6495ec6766bf" providerId="ADAL" clId="{BEF7F4EC-7285-421B-AED0-016330DC2A2B}" dt="2026-05-23T00:53:43.063" v="476" actId="21"/>
          <ac:grpSpMkLst>
            <pc:docMk/>
            <pc:sldMk cId="110615859" sldId="283"/>
            <ac:grpSpMk id="6" creationId="{1C76F426-9983-73BA-ED70-6835826573A4}"/>
          </ac:grpSpMkLst>
        </pc:grpChg>
        <pc:cxnChg chg="mod">
          <ac:chgData name="Jamil Bacha" userId="1b12df93-8345-41b4-9dbb-6495ec6766bf" providerId="ADAL" clId="{BEF7F4EC-7285-421B-AED0-016330DC2A2B}" dt="2026-05-23T00:53:18.307" v="473" actId="14100"/>
          <ac:cxnSpMkLst>
            <pc:docMk/>
            <pc:sldMk cId="110615859" sldId="283"/>
            <ac:cxnSpMk id="9" creationId="{766A052A-30CC-12E2-8D84-A3C5E12C90AB}"/>
          </ac:cxnSpMkLst>
        </pc:cxnChg>
        <pc:cxnChg chg="mod">
          <ac:chgData name="Jamil Bacha" userId="1b12df93-8345-41b4-9dbb-6495ec6766bf" providerId="ADAL" clId="{BEF7F4EC-7285-421B-AED0-016330DC2A2B}" dt="2026-05-23T00:51:08.076" v="451"/>
          <ac:cxnSpMkLst>
            <pc:docMk/>
            <pc:sldMk cId="110615859" sldId="283"/>
            <ac:cxnSpMk id="14" creationId="{41C2C57A-00F5-75C7-32E3-212139BE3B45}"/>
          </ac:cxnSpMkLst>
        </pc:cxnChg>
        <pc:cxnChg chg="mod">
          <ac:chgData name="Jamil Bacha" userId="1b12df93-8345-41b4-9dbb-6495ec6766bf" providerId="ADAL" clId="{BEF7F4EC-7285-421B-AED0-016330DC2A2B}" dt="2026-05-23T00:51:08.076" v="451"/>
          <ac:cxnSpMkLst>
            <pc:docMk/>
            <pc:sldMk cId="110615859" sldId="283"/>
            <ac:cxnSpMk id="35" creationId="{D19350EF-0181-4764-FA19-968B71E0842B}"/>
          </ac:cxnSpMkLst>
        </pc:cxnChg>
        <pc:extLst>
          <p:ext xmlns:p="http://schemas.openxmlformats.org/presentationml/2006/main" uri="{D6D511B9-2390-475A-947B-AFAB55BFBCF1}">
            <pc226:cmChg xmlns:pc226="http://schemas.microsoft.com/office/powerpoint/2022/06/main/command" chg="mod">
              <pc226:chgData name="Jamil Bacha" userId="1b12df93-8345-41b4-9dbb-6495ec6766bf" providerId="ADAL" clId="{BEF7F4EC-7285-421B-AED0-016330DC2A2B}" dt="2026-05-23T00:51:37.563" v="455" actId="20577"/>
              <pc2:cmMkLst xmlns:pc2="http://schemas.microsoft.com/office/powerpoint/2019/9/main/command">
                <pc:docMk/>
                <pc:sldMk cId="110615859" sldId="283"/>
                <pc2:cmMk id="{C1EAB36C-1687-404D-9949-92F5C4848DBD}"/>
              </pc2:cmMkLst>
            </pc226:cmChg>
          </p:ext>
        </pc:extLst>
      </pc:sldChg>
      <pc:sldChg chg="addSp delSp modSp mod modCm modNotesTx">
        <pc:chgData name="Jamil Bacha" userId="1b12df93-8345-41b4-9dbb-6495ec6766bf" providerId="ADAL" clId="{BEF7F4EC-7285-421B-AED0-016330DC2A2B}" dt="2026-05-23T01:31:43.481" v="697" actId="21"/>
        <pc:sldMkLst>
          <pc:docMk/>
          <pc:sldMk cId="4162345739" sldId="286"/>
        </pc:sldMkLst>
        <pc:spChg chg="mod">
          <ac:chgData name="Jamil Bacha" userId="1b12df93-8345-41b4-9dbb-6495ec6766bf" providerId="ADAL" clId="{BEF7F4EC-7285-421B-AED0-016330DC2A2B}" dt="2026-05-23T01:19:32.993" v="663" actId="1076"/>
          <ac:spMkLst>
            <pc:docMk/>
            <pc:sldMk cId="4162345739" sldId="286"/>
            <ac:spMk id="3" creationId="{77A4C047-AB73-64B2-7D54-AD8DE67835C3}"/>
          </ac:spMkLst>
        </pc:spChg>
        <pc:spChg chg="mod">
          <ac:chgData name="Jamil Bacha" userId="1b12df93-8345-41b4-9dbb-6495ec6766bf" providerId="ADAL" clId="{BEF7F4EC-7285-421B-AED0-016330DC2A2B}" dt="2026-05-23T01:19:29.391" v="662" actId="1076"/>
          <ac:spMkLst>
            <pc:docMk/>
            <pc:sldMk cId="4162345739" sldId="286"/>
            <ac:spMk id="5" creationId="{1C752C7C-B786-5F75-745E-8D7CAC900A7D}"/>
          </ac:spMkLst>
        </pc:spChg>
        <pc:spChg chg="mod">
          <ac:chgData name="Jamil Bacha" userId="1b12df93-8345-41b4-9dbb-6495ec6766bf" providerId="ADAL" clId="{BEF7F4EC-7285-421B-AED0-016330DC2A2B}" dt="2026-05-23T01:31:37.014" v="696" actId="20577"/>
          <ac:spMkLst>
            <pc:docMk/>
            <pc:sldMk cId="4162345739" sldId="286"/>
            <ac:spMk id="8" creationId="{5D8DCA61-AF5C-0AD8-F972-95B58D4BE390}"/>
          </ac:spMkLst>
        </pc:spChg>
        <pc:spChg chg="del mod">
          <ac:chgData name="Jamil Bacha" userId="1b12df93-8345-41b4-9dbb-6495ec6766bf" providerId="ADAL" clId="{BEF7F4EC-7285-421B-AED0-016330DC2A2B}" dt="2026-05-23T01:18:33.676" v="655"/>
          <ac:spMkLst>
            <pc:docMk/>
            <pc:sldMk cId="4162345739" sldId="286"/>
            <ac:spMk id="9" creationId="{BD90DA34-9E8E-13FA-096F-61A47EF7A309}"/>
          </ac:spMkLst>
        </pc:spChg>
        <pc:spChg chg="mod">
          <ac:chgData name="Jamil Bacha" userId="1b12df93-8345-41b4-9dbb-6495ec6766bf" providerId="ADAL" clId="{BEF7F4EC-7285-421B-AED0-016330DC2A2B}" dt="2026-05-23T01:28:26.715" v="693" actId="20577"/>
          <ac:spMkLst>
            <pc:docMk/>
            <pc:sldMk cId="4162345739" sldId="286"/>
            <ac:spMk id="12" creationId="{78F66ED1-C77B-2352-9B4A-9A08ED4DD77A}"/>
          </ac:spMkLst>
        </pc:spChg>
        <pc:spChg chg="mod">
          <ac:chgData name="Jamil Bacha" userId="1b12df93-8345-41b4-9dbb-6495ec6766bf" providerId="ADAL" clId="{BEF7F4EC-7285-421B-AED0-016330DC2A2B}" dt="2026-05-23T01:19:50.579" v="668" actId="14100"/>
          <ac:spMkLst>
            <pc:docMk/>
            <pc:sldMk cId="4162345739" sldId="286"/>
            <ac:spMk id="34" creationId="{EECB1813-B009-18A5-7EB7-EF1DA385922F}"/>
          </ac:spMkLst>
        </pc:spChg>
        <pc:grpChg chg="add del mod">
          <ac:chgData name="Jamil Bacha" userId="1b12df93-8345-41b4-9dbb-6495ec6766bf" providerId="ADAL" clId="{BEF7F4EC-7285-421B-AED0-016330DC2A2B}" dt="2026-05-23T01:31:43.481" v="697" actId="21"/>
          <ac:grpSpMkLst>
            <pc:docMk/>
            <pc:sldMk cId="4162345739" sldId="286"/>
            <ac:grpSpMk id="37" creationId="{C105C192-8325-0605-69A2-AF7F26EA25DB}"/>
          </ac:grpSpMkLst>
        </pc:grpChg>
        <pc:cxnChg chg="mod">
          <ac:chgData name="Jamil Bacha" userId="1b12df93-8345-41b4-9dbb-6495ec6766bf" providerId="ADAL" clId="{BEF7F4EC-7285-421B-AED0-016330DC2A2B}" dt="2026-05-23T01:18:10.943" v="644"/>
          <ac:cxnSpMkLst>
            <pc:docMk/>
            <pc:sldMk cId="4162345739" sldId="286"/>
            <ac:cxnSpMk id="2" creationId="{5AEA1DF8-DE19-128C-5166-8F084909EA75}"/>
          </ac:cxnSpMkLst>
        </pc:cxnChg>
        <pc:cxnChg chg="mod">
          <ac:chgData name="Jamil Bacha" userId="1b12df93-8345-41b4-9dbb-6495ec6766bf" providerId="ADAL" clId="{BEF7F4EC-7285-421B-AED0-016330DC2A2B}" dt="2026-05-23T01:19:41.978" v="665" actId="1582"/>
          <ac:cxnSpMkLst>
            <pc:docMk/>
            <pc:sldMk cId="4162345739" sldId="286"/>
            <ac:cxnSpMk id="33" creationId="{3BBFA27E-0C83-5EA9-31D8-459D0E3B4835}"/>
          </ac:cxnSpMkLst>
        </pc:cxnChg>
        <pc:cxnChg chg="mod">
          <ac:chgData name="Jamil Bacha" userId="1b12df93-8345-41b4-9dbb-6495ec6766bf" providerId="ADAL" clId="{BEF7F4EC-7285-421B-AED0-016330DC2A2B}" dt="2026-05-23T01:19:41.978" v="665" actId="1582"/>
          <ac:cxnSpMkLst>
            <pc:docMk/>
            <pc:sldMk cId="4162345739" sldId="286"/>
            <ac:cxnSpMk id="35" creationId="{C4C50A1C-FD4F-8290-87E1-B42E26FE617B}"/>
          </ac:cxnSpMkLst>
        </pc:cxnChg>
        <pc:cxnChg chg="mod">
          <ac:chgData name="Jamil Bacha" userId="1b12df93-8345-41b4-9dbb-6495ec6766bf" providerId="ADAL" clId="{BEF7F4EC-7285-421B-AED0-016330DC2A2B}" dt="2026-05-23T01:18:10.943" v="644"/>
          <ac:cxnSpMkLst>
            <pc:docMk/>
            <pc:sldMk cId="4162345739" sldId="286"/>
            <ac:cxnSpMk id="40" creationId="{44AFBC30-BCEC-E3C2-9014-31A5B788BE86}"/>
          </ac:cxnSpMkLst>
        </pc:cxnChg>
        <pc:extLst>
          <p:ext xmlns:p="http://schemas.openxmlformats.org/presentationml/2006/main" uri="{D6D511B9-2390-475A-947B-AFAB55BFBCF1}">
            <pc226:cmChg xmlns:pc226="http://schemas.microsoft.com/office/powerpoint/2022/06/main/command" chg="mod">
              <pc226:chgData name="Jamil Bacha" userId="1b12df93-8345-41b4-9dbb-6495ec6766bf" providerId="ADAL" clId="{BEF7F4EC-7285-421B-AED0-016330DC2A2B}" dt="2026-05-23T01:19:47.467" v="667" actId="6549"/>
              <pc2:cmMkLst xmlns:pc2="http://schemas.microsoft.com/office/powerpoint/2019/9/main/command">
                <pc:docMk/>
                <pc:sldMk cId="4162345739" sldId="286"/>
                <pc2:cmMk id="{393E251A-D79D-4BEB-8A1D-0F978F5ED14B}"/>
              </pc2:cmMkLst>
            </pc226:cmChg>
            <pc226:cmChg xmlns:pc226="http://schemas.microsoft.com/office/powerpoint/2022/06/main/command" chg="mod">
              <pc226:chgData name="Jamil Bacha" userId="1b12df93-8345-41b4-9dbb-6495ec6766bf" providerId="ADAL" clId="{BEF7F4EC-7285-421B-AED0-016330DC2A2B}" dt="2026-05-23T01:31:37.014" v="696" actId="20577"/>
              <pc2:cmMkLst xmlns:pc2="http://schemas.microsoft.com/office/powerpoint/2019/9/main/command">
                <pc:docMk/>
                <pc:sldMk cId="4162345739" sldId="286"/>
                <pc2:cmMk id="{772B894E-DC17-4B26-80F9-D6CFFB0C5B5A}"/>
              </pc2:cmMkLst>
            </pc226:cmChg>
            <pc226:cmChg xmlns:pc226="http://schemas.microsoft.com/office/powerpoint/2022/06/main/command" chg="mod">
              <pc226:chgData name="Jamil Bacha" userId="1b12df93-8345-41b4-9dbb-6495ec6766bf" providerId="ADAL" clId="{BEF7F4EC-7285-421B-AED0-016330DC2A2B}" dt="2026-05-23T01:18:32.805" v="653" actId="20577"/>
              <pc2:cmMkLst xmlns:pc2="http://schemas.microsoft.com/office/powerpoint/2019/9/main/command">
                <pc:docMk/>
                <pc:sldMk cId="4162345739" sldId="286"/>
                <pc2:cmMk id="{AB70C5A4-46EE-4777-8E7D-4E4A4AB62CEF}"/>
              </pc2:cmMkLst>
            </pc226:cmChg>
          </p:ext>
        </pc:extLst>
      </pc:sldChg>
      <pc:sldChg chg="addSp delSp modSp mod modCm">
        <pc:chgData name="Jamil Bacha" userId="1b12df93-8345-41b4-9dbb-6495ec6766bf" providerId="ADAL" clId="{BEF7F4EC-7285-421B-AED0-016330DC2A2B}" dt="2026-05-23T01:44:50.336" v="772"/>
        <pc:sldMkLst>
          <pc:docMk/>
          <pc:sldMk cId="0" sldId="287"/>
        </pc:sldMkLst>
        <pc:spChg chg="mod">
          <ac:chgData name="Jamil Bacha" userId="1b12df93-8345-41b4-9dbb-6495ec6766bf" providerId="ADAL" clId="{BEF7F4EC-7285-421B-AED0-016330DC2A2B}" dt="2026-05-23T01:42:47.469" v="748" actId="20577"/>
          <ac:spMkLst>
            <pc:docMk/>
            <pc:sldMk cId="0" sldId="287"/>
            <ac:spMk id="3" creationId="{00000000-0000-0000-0000-000000000000}"/>
          </ac:spMkLst>
        </pc:spChg>
        <pc:spChg chg="mod">
          <ac:chgData name="Jamil Bacha" userId="1b12df93-8345-41b4-9dbb-6495ec6766bf" providerId="ADAL" clId="{BEF7F4EC-7285-421B-AED0-016330DC2A2B}" dt="2026-05-23T01:32:00.684" v="709" actId="1038"/>
          <ac:spMkLst>
            <pc:docMk/>
            <pc:sldMk cId="0" sldId="287"/>
            <ac:spMk id="8" creationId="{00000000-0000-0000-0000-000000000000}"/>
          </ac:spMkLst>
        </pc:spChg>
        <pc:spChg chg="mod">
          <ac:chgData name="Jamil Bacha" userId="1b12df93-8345-41b4-9dbb-6495ec6766bf" providerId="ADAL" clId="{BEF7F4EC-7285-421B-AED0-016330DC2A2B}" dt="2026-05-23T01:33:17.313" v="732" actId="404"/>
          <ac:spMkLst>
            <pc:docMk/>
            <pc:sldMk cId="0" sldId="287"/>
            <ac:spMk id="14" creationId="{865E8E23-02A5-FB85-E288-E8979927EF8C}"/>
          </ac:spMkLst>
        </pc:spChg>
        <pc:grpChg chg="add mod">
          <ac:chgData name="Jamil Bacha" userId="1b12df93-8345-41b4-9dbb-6495ec6766bf" providerId="ADAL" clId="{BEF7F4EC-7285-421B-AED0-016330DC2A2B}" dt="2026-05-23T01:44:50.336" v="772"/>
          <ac:grpSpMkLst>
            <pc:docMk/>
            <pc:sldMk cId="0" sldId="287"/>
            <ac:grpSpMk id="6" creationId="{097A4C8D-FCAF-8E81-77C1-CE2E8210920B}"/>
          </ac:grpSpMkLst>
        </pc:grpChg>
        <pc:grpChg chg="add del mod">
          <ac:chgData name="Jamil Bacha" userId="1b12df93-8345-41b4-9dbb-6495ec6766bf" providerId="ADAL" clId="{BEF7F4EC-7285-421B-AED0-016330DC2A2B}" dt="2026-05-23T01:33:59.016" v="735" actId="21"/>
          <ac:grpSpMkLst>
            <pc:docMk/>
            <pc:sldMk cId="0" sldId="287"/>
            <ac:grpSpMk id="37" creationId="{C105C192-8325-0605-69A2-AF7F26EA25DB}"/>
          </ac:grpSpMkLst>
        </pc:grpChg>
        <pc:cxnChg chg="mod">
          <ac:chgData name="Jamil Bacha" userId="1b12df93-8345-41b4-9dbb-6495ec6766bf" providerId="ADAL" clId="{BEF7F4EC-7285-421B-AED0-016330DC2A2B}" dt="2026-05-23T01:31:45.382" v="698"/>
          <ac:cxnSpMkLst>
            <pc:docMk/>
            <pc:sldMk cId="0" sldId="287"/>
            <ac:cxnSpMk id="2" creationId="{5AEA1DF8-DE19-128C-5166-8F084909EA75}"/>
          </ac:cxnSpMkLst>
        </pc:cxnChg>
        <pc:cxnChg chg="mod">
          <ac:chgData name="Jamil Bacha" userId="1b12df93-8345-41b4-9dbb-6495ec6766bf" providerId="ADAL" clId="{BEF7F4EC-7285-421B-AED0-016330DC2A2B}" dt="2026-05-23T01:34:27.238" v="742" actId="208"/>
          <ac:cxnSpMkLst>
            <pc:docMk/>
            <pc:sldMk cId="0" sldId="287"/>
            <ac:cxnSpMk id="5" creationId="{00000000-0000-0000-0000-000000000000}"/>
          </ac:cxnSpMkLst>
        </pc:cxnChg>
        <pc:cxnChg chg="mod">
          <ac:chgData name="Jamil Bacha" userId="1b12df93-8345-41b4-9dbb-6495ec6766bf" providerId="ADAL" clId="{BEF7F4EC-7285-421B-AED0-016330DC2A2B}" dt="2026-05-23T01:44:50.336" v="772"/>
          <ac:cxnSpMkLst>
            <pc:docMk/>
            <pc:sldMk cId="0" sldId="287"/>
            <ac:cxnSpMk id="7" creationId="{343425D6-129F-6CBE-5924-1D89AD51F94C}"/>
          </ac:cxnSpMkLst>
        </pc:cxnChg>
        <pc:cxnChg chg="mod">
          <ac:chgData name="Jamil Bacha" userId="1b12df93-8345-41b4-9dbb-6495ec6766bf" providerId="ADAL" clId="{BEF7F4EC-7285-421B-AED0-016330DC2A2B}" dt="2026-05-23T01:44:50.336" v="772"/>
          <ac:cxnSpMkLst>
            <pc:docMk/>
            <pc:sldMk cId="0" sldId="287"/>
            <ac:cxnSpMk id="10" creationId="{9C965A98-1E4A-7715-E391-270C156BE0CE}"/>
          </ac:cxnSpMkLst>
        </pc:cxnChg>
        <pc:cxnChg chg="mod">
          <ac:chgData name="Jamil Bacha" userId="1b12df93-8345-41b4-9dbb-6495ec6766bf" providerId="ADAL" clId="{BEF7F4EC-7285-421B-AED0-016330DC2A2B}" dt="2026-05-23T01:31:45.382" v="698"/>
          <ac:cxnSpMkLst>
            <pc:docMk/>
            <pc:sldMk cId="0" sldId="287"/>
            <ac:cxnSpMk id="40" creationId="{44AFBC30-BCEC-E3C2-9014-31A5B788BE86}"/>
          </ac:cxnSpMkLst>
        </pc:cxnChg>
        <pc:extLst>
          <p:ext xmlns:p="http://schemas.openxmlformats.org/presentationml/2006/main" uri="{D6D511B9-2390-475A-947B-AFAB55BFBCF1}">
            <pc226:cmChg xmlns:pc226="http://schemas.microsoft.com/office/powerpoint/2022/06/main/command" chg="mod">
              <pc226:chgData name="Jamil Bacha" userId="1b12df93-8345-41b4-9dbb-6495ec6766bf" providerId="ADAL" clId="{BEF7F4EC-7285-421B-AED0-016330DC2A2B}" dt="2026-05-23T01:33:14.797" v="731" actId="20577"/>
              <pc2:cmMkLst xmlns:pc2="http://schemas.microsoft.com/office/powerpoint/2019/9/main/command">
                <pc:docMk/>
                <pc:sldMk cId="0" sldId="287"/>
                <pc2:cmMk id="{CCDADA88-46D0-4903-80BE-7C298EEE5180}"/>
              </pc2:cmMkLst>
            </pc226:cmChg>
          </p:ext>
        </pc:extLst>
      </pc:sldChg>
      <pc:sldChg chg="addSp delSp modSp mod">
        <pc:chgData name="Jamil Bacha" userId="1b12df93-8345-41b4-9dbb-6495ec6766bf" providerId="ADAL" clId="{BEF7F4EC-7285-421B-AED0-016330DC2A2B}" dt="2026-05-24T00:09:53.524" v="1088" actId="478"/>
        <pc:sldMkLst>
          <pc:docMk/>
          <pc:sldMk cId="476819763" sldId="288"/>
        </pc:sldMkLst>
        <pc:spChg chg="mod">
          <ac:chgData name="Jamil Bacha" userId="1b12df93-8345-41b4-9dbb-6495ec6766bf" providerId="ADAL" clId="{BEF7F4EC-7285-421B-AED0-016330DC2A2B}" dt="2026-05-23T01:45:05.709" v="782" actId="1035"/>
          <ac:spMkLst>
            <pc:docMk/>
            <pc:sldMk cId="476819763" sldId="288"/>
            <ac:spMk id="3" creationId="{2036B5BC-3687-7D57-818D-789C79AC12B2}"/>
          </ac:spMkLst>
        </pc:spChg>
        <pc:spChg chg="del">
          <ac:chgData name="Jamil Bacha" userId="1b12df93-8345-41b4-9dbb-6495ec6766bf" providerId="ADAL" clId="{BEF7F4EC-7285-421B-AED0-016330DC2A2B}" dt="2026-05-24T00:09:53.524" v="1088" actId="478"/>
          <ac:spMkLst>
            <pc:docMk/>
            <pc:sldMk cId="476819763" sldId="288"/>
            <ac:spMk id="20" creationId="{9482A09D-92D3-8029-9DA4-EE4E5FC17D7E}"/>
          </ac:spMkLst>
        </pc:spChg>
        <pc:grpChg chg="add del mod">
          <ac:chgData name="Jamil Bacha" userId="1b12df93-8345-41b4-9dbb-6495ec6766bf" providerId="ADAL" clId="{BEF7F4EC-7285-421B-AED0-016330DC2A2B}" dt="2026-05-23T01:45:11.911" v="783" actId="21"/>
          <ac:grpSpMkLst>
            <pc:docMk/>
            <pc:sldMk cId="476819763" sldId="288"/>
            <ac:grpSpMk id="37" creationId="{C105C192-8325-0605-69A2-AF7F26EA25DB}"/>
          </ac:grpSpMkLst>
        </pc:grpChg>
        <pc:cxnChg chg="mod">
          <ac:chgData name="Jamil Bacha" userId="1b12df93-8345-41b4-9dbb-6495ec6766bf" providerId="ADAL" clId="{BEF7F4EC-7285-421B-AED0-016330DC2A2B}" dt="2026-05-23T01:42:39.653" v="746" actId="1582"/>
          <ac:cxnSpMkLst>
            <pc:docMk/>
            <pc:sldMk cId="476819763" sldId="288"/>
            <ac:cxnSpMk id="5" creationId="{83172E1F-A6F9-CC46-8FA0-B4E915CD9C8C}"/>
          </ac:cxnSpMkLst>
        </pc:cxnChg>
        <pc:cxnChg chg="mod">
          <ac:chgData name="Jamil Bacha" userId="1b12df93-8345-41b4-9dbb-6495ec6766bf" providerId="ADAL" clId="{BEF7F4EC-7285-421B-AED0-016330DC2A2B}" dt="2026-05-23T01:44:45.589" v="771"/>
          <ac:cxnSpMkLst>
            <pc:docMk/>
            <pc:sldMk cId="476819763" sldId="288"/>
            <ac:cxnSpMk id="17" creationId="{5AEA1DF8-DE19-128C-5166-8F084909EA75}"/>
          </ac:cxnSpMkLst>
        </pc:cxnChg>
        <pc:cxnChg chg="mod">
          <ac:chgData name="Jamil Bacha" userId="1b12df93-8345-41b4-9dbb-6495ec6766bf" providerId="ADAL" clId="{BEF7F4EC-7285-421B-AED0-016330DC2A2B}" dt="2026-05-23T01:44:45.589" v="771"/>
          <ac:cxnSpMkLst>
            <pc:docMk/>
            <pc:sldMk cId="476819763" sldId="288"/>
            <ac:cxnSpMk id="40" creationId="{44AFBC30-BCEC-E3C2-9014-31A5B788BE86}"/>
          </ac:cxnSpMkLst>
        </pc:cxnChg>
      </pc:sldChg>
      <pc:sldChg chg="addSp delSp modSp mod">
        <pc:chgData name="Jamil Bacha" userId="1b12df93-8345-41b4-9dbb-6495ec6766bf" providerId="ADAL" clId="{BEF7F4EC-7285-421B-AED0-016330DC2A2B}" dt="2026-05-23T01:45:40.865" v="796" actId="21"/>
        <pc:sldMkLst>
          <pc:docMk/>
          <pc:sldMk cId="2415149628" sldId="289"/>
        </pc:sldMkLst>
        <pc:spChg chg="mod">
          <ac:chgData name="Jamil Bacha" userId="1b12df93-8345-41b4-9dbb-6495ec6766bf" providerId="ADAL" clId="{BEF7F4EC-7285-421B-AED0-016330DC2A2B}" dt="2026-05-23T01:45:28.584" v="794" actId="1036"/>
          <ac:spMkLst>
            <pc:docMk/>
            <pc:sldMk cId="2415149628" sldId="289"/>
            <ac:spMk id="3" creationId="{EF3D5D27-997A-1158-25A4-49AEC51C85E5}"/>
          </ac:spMkLst>
        </pc:spChg>
        <pc:grpChg chg="add del mod">
          <ac:chgData name="Jamil Bacha" userId="1b12df93-8345-41b4-9dbb-6495ec6766bf" providerId="ADAL" clId="{BEF7F4EC-7285-421B-AED0-016330DC2A2B}" dt="2026-05-23T01:45:40.865" v="796" actId="21"/>
          <ac:grpSpMkLst>
            <pc:docMk/>
            <pc:sldMk cId="2415149628" sldId="289"/>
            <ac:grpSpMk id="37" creationId="{C105C192-8325-0605-69A2-AF7F26EA25DB}"/>
          </ac:grpSpMkLst>
        </pc:grpChg>
        <pc:cxnChg chg="mod">
          <ac:chgData name="Jamil Bacha" userId="1b12df93-8345-41b4-9dbb-6495ec6766bf" providerId="ADAL" clId="{BEF7F4EC-7285-421B-AED0-016330DC2A2B}" dt="2026-05-23T01:45:14.303" v="784"/>
          <ac:cxnSpMkLst>
            <pc:docMk/>
            <pc:sldMk cId="2415149628" sldId="289"/>
            <ac:cxnSpMk id="4" creationId="{5AEA1DF8-DE19-128C-5166-8F084909EA75}"/>
          </ac:cxnSpMkLst>
        </pc:cxnChg>
        <pc:cxnChg chg="mod">
          <ac:chgData name="Jamil Bacha" userId="1b12df93-8345-41b4-9dbb-6495ec6766bf" providerId="ADAL" clId="{BEF7F4EC-7285-421B-AED0-016330DC2A2B}" dt="2026-05-23T01:45:35.298" v="795" actId="208"/>
          <ac:cxnSpMkLst>
            <pc:docMk/>
            <pc:sldMk cId="2415149628" sldId="289"/>
            <ac:cxnSpMk id="10" creationId="{4EE63EA0-7351-A99E-DF8B-F062E7710A1C}"/>
          </ac:cxnSpMkLst>
        </pc:cxnChg>
        <pc:cxnChg chg="mod">
          <ac:chgData name="Jamil Bacha" userId="1b12df93-8345-41b4-9dbb-6495ec6766bf" providerId="ADAL" clId="{BEF7F4EC-7285-421B-AED0-016330DC2A2B}" dt="2026-05-23T01:45:35.298" v="795" actId="208"/>
          <ac:cxnSpMkLst>
            <pc:docMk/>
            <pc:sldMk cId="2415149628" sldId="289"/>
            <ac:cxnSpMk id="33" creationId="{A133592D-E44F-2B4A-9457-547DFEB378C0}"/>
          </ac:cxnSpMkLst>
        </pc:cxnChg>
        <pc:cxnChg chg="mod">
          <ac:chgData name="Jamil Bacha" userId="1b12df93-8345-41b4-9dbb-6495ec6766bf" providerId="ADAL" clId="{BEF7F4EC-7285-421B-AED0-016330DC2A2B}" dt="2026-05-23T01:45:14.303" v="784"/>
          <ac:cxnSpMkLst>
            <pc:docMk/>
            <pc:sldMk cId="2415149628" sldId="289"/>
            <ac:cxnSpMk id="40" creationId="{44AFBC30-BCEC-E3C2-9014-31A5B788BE86}"/>
          </ac:cxnSpMkLst>
        </pc:cxnChg>
      </pc:sldChg>
      <pc:sldChg chg="addSp delSp modSp mod modCm">
        <pc:chgData name="Jamil Bacha" userId="1b12df93-8345-41b4-9dbb-6495ec6766bf" providerId="ADAL" clId="{BEF7F4EC-7285-421B-AED0-016330DC2A2B}" dt="2026-05-23T01:54:52.123" v="897" actId="478"/>
        <pc:sldMkLst>
          <pc:docMk/>
          <pc:sldMk cId="264033786" sldId="290"/>
        </pc:sldMkLst>
        <pc:spChg chg="mod">
          <ac:chgData name="Jamil Bacha" userId="1b12df93-8345-41b4-9dbb-6495ec6766bf" providerId="ADAL" clId="{BEF7F4EC-7285-421B-AED0-016330DC2A2B}" dt="2026-05-23T01:54:08.531" v="896"/>
          <ac:spMkLst>
            <pc:docMk/>
            <pc:sldMk cId="264033786" sldId="290"/>
            <ac:spMk id="3" creationId="{2036B5BC-3687-7D57-818D-789C79AC12B2}"/>
          </ac:spMkLst>
        </pc:spChg>
        <pc:spChg chg="mod">
          <ac:chgData name="Jamil Bacha" userId="1b12df93-8345-41b4-9dbb-6495ec6766bf" providerId="ADAL" clId="{BEF7F4EC-7285-421B-AED0-016330DC2A2B}" dt="2026-05-23T01:50:54.832" v="889" actId="20577"/>
          <ac:spMkLst>
            <pc:docMk/>
            <pc:sldMk cId="264033786" sldId="290"/>
            <ac:spMk id="4" creationId="{3DAF5AA3-DF85-0819-AB91-1A79F8EA1E47}"/>
          </ac:spMkLst>
        </pc:spChg>
        <pc:spChg chg="mod">
          <ac:chgData name="Jamil Bacha" userId="1b12df93-8345-41b4-9dbb-6495ec6766bf" providerId="ADAL" clId="{BEF7F4EC-7285-421B-AED0-016330DC2A2B}" dt="2026-05-23T01:46:05.884" v="823" actId="1037"/>
          <ac:spMkLst>
            <pc:docMk/>
            <pc:sldMk cId="264033786" sldId="290"/>
            <ac:spMk id="8" creationId="{30ECA8B9-0A5E-1AC2-2AF0-7415A8B7DB3E}"/>
          </ac:spMkLst>
        </pc:spChg>
        <pc:spChg chg="mod">
          <ac:chgData name="Jamil Bacha" userId="1b12df93-8345-41b4-9dbb-6495ec6766bf" providerId="ADAL" clId="{BEF7F4EC-7285-421B-AED0-016330DC2A2B}" dt="2026-05-23T01:49:24.928" v="873" actId="403"/>
          <ac:spMkLst>
            <pc:docMk/>
            <pc:sldMk cId="264033786" sldId="290"/>
            <ac:spMk id="28" creationId="{F5B46857-E952-7AAF-A8A0-EAC2E91E9FAF}"/>
          </ac:spMkLst>
        </pc:spChg>
        <pc:grpChg chg="add del mod">
          <ac:chgData name="Jamil Bacha" userId="1b12df93-8345-41b4-9dbb-6495ec6766bf" providerId="ADAL" clId="{BEF7F4EC-7285-421B-AED0-016330DC2A2B}" dt="2026-05-23T01:54:52.123" v="897" actId="478"/>
          <ac:grpSpMkLst>
            <pc:docMk/>
            <pc:sldMk cId="264033786" sldId="290"/>
            <ac:grpSpMk id="37" creationId="{C105C192-8325-0605-69A2-AF7F26EA25DB}"/>
          </ac:grpSpMkLst>
        </pc:grpChg>
        <pc:cxnChg chg="mod">
          <ac:chgData name="Jamil Bacha" userId="1b12df93-8345-41b4-9dbb-6495ec6766bf" providerId="ADAL" clId="{BEF7F4EC-7285-421B-AED0-016330DC2A2B}" dt="2026-05-23T01:46:16.138" v="825" actId="208"/>
          <ac:cxnSpMkLst>
            <pc:docMk/>
            <pc:sldMk cId="264033786" sldId="290"/>
            <ac:cxnSpMk id="5" creationId="{83172E1F-A6F9-CC46-8FA0-B4E915CD9C8C}"/>
          </ac:cxnSpMkLst>
        </pc:cxnChg>
        <pc:cxnChg chg="mod">
          <ac:chgData name="Jamil Bacha" userId="1b12df93-8345-41b4-9dbb-6495ec6766bf" providerId="ADAL" clId="{BEF7F4EC-7285-421B-AED0-016330DC2A2B}" dt="2026-05-23T01:45:48.351" v="797"/>
          <ac:cxnSpMkLst>
            <pc:docMk/>
            <pc:sldMk cId="264033786" sldId="290"/>
            <ac:cxnSpMk id="6" creationId="{5AEA1DF8-DE19-128C-5166-8F084909EA75}"/>
          </ac:cxnSpMkLst>
        </pc:cxnChg>
        <pc:cxnChg chg="mod">
          <ac:chgData name="Jamil Bacha" userId="1b12df93-8345-41b4-9dbb-6495ec6766bf" providerId="ADAL" clId="{BEF7F4EC-7285-421B-AED0-016330DC2A2B}" dt="2026-05-23T01:45:48.351" v="797"/>
          <ac:cxnSpMkLst>
            <pc:docMk/>
            <pc:sldMk cId="264033786" sldId="290"/>
            <ac:cxnSpMk id="40" creationId="{44AFBC30-BCEC-E3C2-9014-31A5B788BE86}"/>
          </ac:cxnSpMkLst>
        </pc:cxnChg>
        <pc:extLst>
          <p:ext xmlns:p="http://schemas.openxmlformats.org/presentationml/2006/main" uri="{D6D511B9-2390-475A-947B-AFAB55BFBCF1}">
            <pc226:cmChg xmlns:pc226="http://schemas.microsoft.com/office/powerpoint/2022/06/main/command" chg="mod">
              <pc226:chgData name="Jamil Bacha" userId="1b12df93-8345-41b4-9dbb-6495ec6766bf" providerId="ADAL" clId="{BEF7F4EC-7285-421B-AED0-016330DC2A2B}" dt="2026-05-23T01:50:09.187" v="878" actId="20577"/>
              <pc2:cmMkLst xmlns:pc2="http://schemas.microsoft.com/office/powerpoint/2019/9/main/command">
                <pc:docMk/>
                <pc:sldMk cId="264033786" sldId="290"/>
                <pc2:cmMk id="{5D8ED209-B855-49B3-907C-3A908B5C92FE}"/>
              </pc2:cmMkLst>
            </pc226:cmChg>
            <pc226:cmChg xmlns:pc226="http://schemas.microsoft.com/office/powerpoint/2022/06/main/command" chg="mod">
              <pc226:chgData name="Jamil Bacha" userId="1b12df93-8345-41b4-9dbb-6495ec6766bf" providerId="ADAL" clId="{BEF7F4EC-7285-421B-AED0-016330DC2A2B}" dt="2026-05-23T01:49:21.861" v="872" actId="20577"/>
              <pc2:cmMkLst xmlns:pc2="http://schemas.microsoft.com/office/powerpoint/2019/9/main/command">
                <pc:docMk/>
                <pc:sldMk cId="264033786" sldId="290"/>
                <pc2:cmMk id="{8E254547-14C6-4D76-B843-DF14B5CEFB0C}"/>
              </pc2:cmMkLst>
            </pc226:cmChg>
            <pc226:cmChg xmlns:pc226="http://schemas.microsoft.com/office/powerpoint/2022/06/main/command" chg="mod">
              <pc226:chgData name="Jamil Bacha" userId="1b12df93-8345-41b4-9dbb-6495ec6766bf" providerId="ADAL" clId="{BEF7F4EC-7285-421B-AED0-016330DC2A2B}" dt="2026-05-23T01:54:07.263" v="895" actId="20577"/>
              <pc2:cmMkLst xmlns:pc2="http://schemas.microsoft.com/office/powerpoint/2019/9/main/command">
                <pc:docMk/>
                <pc:sldMk cId="264033786" sldId="290"/>
                <pc2:cmMk id="{7E12DF8E-7428-4CA8-A843-37CF5414A818}"/>
              </pc2:cmMkLst>
            </pc226:cmChg>
            <pc226:cmChg xmlns:pc226="http://schemas.microsoft.com/office/powerpoint/2022/06/main/command" chg="mod">
              <pc226:chgData name="Jamil Bacha" userId="1b12df93-8345-41b4-9dbb-6495ec6766bf" providerId="ADAL" clId="{BEF7F4EC-7285-421B-AED0-016330DC2A2B}" dt="2026-05-23T01:50:09.187" v="878" actId="20577"/>
              <pc2:cmMkLst xmlns:pc2="http://schemas.microsoft.com/office/powerpoint/2019/9/main/command">
                <pc:docMk/>
                <pc:sldMk cId="264033786" sldId="290"/>
                <pc2:cmMk id="{E1CDA4D2-E8BF-418C-B81F-6E4793CEC80B}"/>
              </pc2:cmMkLst>
            </pc226:cmChg>
            <pc226:cmChg xmlns:pc226="http://schemas.microsoft.com/office/powerpoint/2022/06/main/command" chg="mod">
              <pc226:chgData name="Jamil Bacha" userId="1b12df93-8345-41b4-9dbb-6495ec6766bf" providerId="ADAL" clId="{BEF7F4EC-7285-421B-AED0-016330DC2A2B}" dt="2026-05-23T01:50:09.187" v="878" actId="20577"/>
              <pc2:cmMkLst xmlns:pc2="http://schemas.microsoft.com/office/powerpoint/2019/9/main/command">
                <pc:docMk/>
                <pc:sldMk cId="264033786" sldId="290"/>
                <pc2:cmMk id="{466C99EB-A1CE-4355-B4B8-CB77F5D390A7}"/>
              </pc2:cmMkLst>
            </pc226:cmChg>
          </p:ext>
        </pc:extLst>
      </pc:sldChg>
      <pc:sldChg chg="addSp delSp modSp mod modCm">
        <pc:chgData name="Jamil Bacha" userId="1b12df93-8345-41b4-9dbb-6495ec6766bf" providerId="ADAL" clId="{BEF7F4EC-7285-421B-AED0-016330DC2A2B}" dt="2026-05-23T23:33:58.497" v="936" actId="20577"/>
        <pc:sldMkLst>
          <pc:docMk/>
          <pc:sldMk cId="3759409239" sldId="292"/>
        </pc:sldMkLst>
        <pc:spChg chg="mod">
          <ac:chgData name="Jamil Bacha" userId="1b12df93-8345-41b4-9dbb-6495ec6766bf" providerId="ADAL" clId="{BEF7F4EC-7285-421B-AED0-016330DC2A2B}" dt="2026-05-23T23:33:58.497" v="936" actId="20577"/>
          <ac:spMkLst>
            <pc:docMk/>
            <pc:sldMk cId="3759409239" sldId="292"/>
            <ac:spMk id="3" creationId="{2036B5BC-3687-7D57-818D-789C79AC12B2}"/>
          </ac:spMkLst>
        </pc:spChg>
        <pc:spChg chg="mod">
          <ac:chgData name="Jamil Bacha" userId="1b12df93-8345-41b4-9dbb-6495ec6766bf" providerId="ADAL" clId="{BEF7F4EC-7285-421B-AED0-016330DC2A2B}" dt="2026-05-23T01:55:58.020" v="902" actId="1076"/>
          <ac:spMkLst>
            <pc:docMk/>
            <pc:sldMk cId="3759409239" sldId="292"/>
            <ac:spMk id="8" creationId="{30ECA8B9-0A5E-1AC2-2AF0-7415A8B7DB3E}"/>
          </ac:spMkLst>
        </pc:spChg>
        <pc:spChg chg="mod">
          <ac:chgData name="Jamil Bacha" userId="1b12df93-8345-41b4-9dbb-6495ec6766bf" providerId="ADAL" clId="{BEF7F4EC-7285-421B-AED0-016330DC2A2B}" dt="2026-05-23T23:32:17.211" v="910" actId="20577"/>
          <ac:spMkLst>
            <pc:docMk/>
            <pc:sldMk cId="3759409239" sldId="292"/>
            <ac:spMk id="20" creationId="{61A1A77A-5B61-BB09-C7F5-F7E3F2E301CF}"/>
          </ac:spMkLst>
        </pc:spChg>
        <pc:grpChg chg="add del mod">
          <ac:chgData name="Jamil Bacha" userId="1b12df93-8345-41b4-9dbb-6495ec6766bf" providerId="ADAL" clId="{BEF7F4EC-7285-421B-AED0-016330DC2A2B}" dt="2026-05-23T23:32:31.777" v="911" actId="21"/>
          <ac:grpSpMkLst>
            <pc:docMk/>
            <pc:sldMk cId="3759409239" sldId="292"/>
            <ac:grpSpMk id="4" creationId="{34D1309F-29EF-F3AF-E43E-43D12B80B9B9}"/>
          </ac:grpSpMkLst>
        </pc:grpChg>
        <pc:cxnChg chg="mod">
          <ac:chgData name="Jamil Bacha" userId="1b12df93-8345-41b4-9dbb-6495ec6766bf" providerId="ADAL" clId="{BEF7F4EC-7285-421B-AED0-016330DC2A2B}" dt="2026-05-23T01:56:03.596" v="904" actId="1582"/>
          <ac:cxnSpMkLst>
            <pc:docMk/>
            <pc:sldMk cId="3759409239" sldId="292"/>
            <ac:cxnSpMk id="5" creationId="{83172E1F-A6F9-CC46-8FA0-B4E915CD9C8C}"/>
          </ac:cxnSpMkLst>
        </pc:cxnChg>
        <pc:cxnChg chg="mod">
          <ac:chgData name="Jamil Bacha" userId="1b12df93-8345-41b4-9dbb-6495ec6766bf" providerId="ADAL" clId="{BEF7F4EC-7285-421B-AED0-016330DC2A2B}" dt="2026-05-23T01:55:50.402" v="900"/>
          <ac:cxnSpMkLst>
            <pc:docMk/>
            <pc:sldMk cId="3759409239" sldId="292"/>
            <ac:cxnSpMk id="9" creationId="{6ABEDD6F-7D7E-8EC9-2094-0BE1D6760A45}"/>
          </ac:cxnSpMkLst>
        </pc:cxnChg>
        <pc:cxnChg chg="mod">
          <ac:chgData name="Jamil Bacha" userId="1b12df93-8345-41b4-9dbb-6495ec6766bf" providerId="ADAL" clId="{BEF7F4EC-7285-421B-AED0-016330DC2A2B}" dt="2026-05-23T01:55:50.402" v="900"/>
          <ac:cxnSpMkLst>
            <pc:docMk/>
            <pc:sldMk cId="3759409239" sldId="292"/>
            <ac:cxnSpMk id="25" creationId="{9A80432A-AF25-7E92-8A7D-B8B3E8A60E7E}"/>
          </ac:cxnSpMkLst>
        </pc:cxnChg>
        <pc:extLst>
          <p:ext xmlns:p="http://schemas.openxmlformats.org/presentationml/2006/main" uri="{D6D511B9-2390-475A-947B-AFAB55BFBCF1}">
            <pc226:cmChg xmlns:pc226="http://schemas.microsoft.com/office/powerpoint/2022/06/main/command" chg="mod">
              <pc226:chgData name="Jamil Bacha" userId="1b12df93-8345-41b4-9dbb-6495ec6766bf" providerId="ADAL" clId="{BEF7F4EC-7285-421B-AED0-016330DC2A2B}" dt="2026-05-23T23:32:17.211" v="910" actId="20577"/>
              <pc2:cmMkLst xmlns:pc2="http://schemas.microsoft.com/office/powerpoint/2019/9/main/command">
                <pc:docMk/>
                <pc:sldMk cId="3759409239" sldId="292"/>
                <pc2:cmMk id="{F6960A37-5530-4906-995A-58EFCA4531CF}"/>
              </pc2:cmMkLst>
            </pc226:cmChg>
          </p:ext>
        </pc:extLst>
      </pc:sldChg>
      <pc:sldChg chg="addSp delSp modSp mod modCm">
        <pc:chgData name="Jamil Bacha" userId="1b12df93-8345-41b4-9dbb-6495ec6766bf" providerId="ADAL" clId="{BEF7F4EC-7285-421B-AED0-016330DC2A2B}" dt="2026-05-24T01:45:55.170" v="1095" actId="1036"/>
        <pc:sldMkLst>
          <pc:docMk/>
          <pc:sldMk cId="2080351309" sldId="293"/>
        </pc:sldMkLst>
        <pc:spChg chg="mod">
          <ac:chgData name="Jamil Bacha" userId="1b12df93-8345-41b4-9dbb-6495ec6766bf" providerId="ADAL" clId="{BEF7F4EC-7285-421B-AED0-016330DC2A2B}" dt="2026-05-23T23:32:42.817" v="922" actId="1037"/>
          <ac:spMkLst>
            <pc:docMk/>
            <pc:sldMk cId="2080351309" sldId="293"/>
            <ac:spMk id="3" creationId="{EF3D5D27-997A-1158-25A4-49AEC51C85E5}"/>
          </ac:spMkLst>
        </pc:spChg>
        <pc:spChg chg="mod">
          <ac:chgData name="Jamil Bacha" userId="1b12df93-8345-41b4-9dbb-6495ec6766bf" providerId="ADAL" clId="{BEF7F4EC-7285-421B-AED0-016330DC2A2B}" dt="2026-05-23T23:38:00.104" v="1017" actId="948"/>
          <ac:spMkLst>
            <pc:docMk/>
            <pc:sldMk cId="2080351309" sldId="293"/>
            <ac:spMk id="5" creationId="{14F10459-4653-9D72-CE81-0C927DF4DB61}"/>
          </ac:spMkLst>
        </pc:spChg>
        <pc:spChg chg="mod">
          <ac:chgData name="Jamil Bacha" userId="1b12df93-8345-41b4-9dbb-6495ec6766bf" providerId="ADAL" clId="{BEF7F4EC-7285-421B-AED0-016330DC2A2B}" dt="2026-05-23T23:37:48.065" v="1016" actId="948"/>
          <ac:spMkLst>
            <pc:docMk/>
            <pc:sldMk cId="2080351309" sldId="293"/>
            <ac:spMk id="9" creationId="{D0627B8B-18BF-1A23-66B9-DE69DF74A2DA}"/>
          </ac:spMkLst>
        </pc:spChg>
        <pc:grpChg chg="add del mod">
          <ac:chgData name="Jamil Bacha" userId="1b12df93-8345-41b4-9dbb-6495ec6766bf" providerId="ADAL" clId="{BEF7F4EC-7285-421B-AED0-016330DC2A2B}" dt="2026-05-23T23:39:01.482" v="1018" actId="21"/>
          <ac:grpSpMkLst>
            <pc:docMk/>
            <pc:sldMk cId="2080351309" sldId="293"/>
            <ac:grpSpMk id="4" creationId="{34D1309F-29EF-F3AF-E43E-43D12B80B9B9}"/>
          </ac:grpSpMkLst>
        </pc:grpChg>
        <pc:cxnChg chg="mod">
          <ac:chgData name="Jamil Bacha" userId="1b12df93-8345-41b4-9dbb-6495ec6766bf" providerId="ADAL" clId="{BEF7F4EC-7285-421B-AED0-016330DC2A2B}" dt="2026-05-23T23:32:33.567" v="912"/>
          <ac:cxnSpMkLst>
            <pc:docMk/>
            <pc:sldMk cId="2080351309" sldId="293"/>
            <ac:cxnSpMk id="2" creationId="{6ABEDD6F-7D7E-8EC9-2094-0BE1D6760A45}"/>
          </ac:cxnSpMkLst>
        </pc:cxnChg>
        <pc:cxnChg chg="mod">
          <ac:chgData name="Jamil Bacha" userId="1b12df93-8345-41b4-9dbb-6495ec6766bf" providerId="ADAL" clId="{BEF7F4EC-7285-421B-AED0-016330DC2A2B}" dt="2026-05-23T23:32:33.567" v="912"/>
          <ac:cxnSpMkLst>
            <pc:docMk/>
            <pc:sldMk cId="2080351309" sldId="293"/>
            <ac:cxnSpMk id="25" creationId="{9A80432A-AF25-7E92-8A7D-B8B3E8A60E7E}"/>
          </ac:cxnSpMkLst>
        </pc:cxnChg>
        <pc:cxnChg chg="mod">
          <ac:chgData name="Jamil Bacha" userId="1b12df93-8345-41b4-9dbb-6495ec6766bf" providerId="ADAL" clId="{BEF7F4EC-7285-421B-AED0-016330DC2A2B}" dt="2026-05-24T01:45:55.170" v="1095" actId="1036"/>
          <ac:cxnSpMkLst>
            <pc:docMk/>
            <pc:sldMk cId="2080351309" sldId="293"/>
            <ac:cxnSpMk id="33" creationId="{A133592D-E44F-2B4A-9457-547DFEB378C0}"/>
          </ac:cxnSpMkLst>
        </pc:cxnChg>
        <pc:extLst>
          <p:ext xmlns:p="http://schemas.openxmlformats.org/presentationml/2006/main" uri="{D6D511B9-2390-475A-947B-AFAB55BFBCF1}">
            <pc226:cmChg xmlns:pc226="http://schemas.microsoft.com/office/powerpoint/2022/06/main/command" chg="mod">
              <pc226:chgData name="Jamil Bacha" userId="1b12df93-8345-41b4-9dbb-6495ec6766bf" providerId="ADAL" clId="{BEF7F4EC-7285-421B-AED0-016330DC2A2B}" dt="2026-05-23T23:36:57.652" v="1014" actId="20577"/>
              <pc2:cmMkLst xmlns:pc2="http://schemas.microsoft.com/office/powerpoint/2019/9/main/command">
                <pc:docMk/>
                <pc:sldMk cId="2080351309" sldId="293"/>
                <pc2:cmMk id="{3AA21E29-3CAE-4CF9-97F9-AD8EA34BECC3}"/>
              </pc2:cmMkLst>
            </pc226:cmChg>
            <pc226:cmChg xmlns:pc226="http://schemas.microsoft.com/office/powerpoint/2022/06/main/command" chg="mod">
              <pc226:chgData name="Jamil Bacha" userId="1b12df93-8345-41b4-9dbb-6495ec6766bf" providerId="ADAL" clId="{BEF7F4EC-7285-421B-AED0-016330DC2A2B}" dt="2026-05-23T23:36:57.652" v="1014" actId="20577"/>
              <pc2:cmMkLst xmlns:pc2="http://schemas.microsoft.com/office/powerpoint/2019/9/main/command">
                <pc:docMk/>
                <pc:sldMk cId="2080351309" sldId="293"/>
                <pc2:cmMk id="{7161BF52-8D75-44F8-9D21-6B06C73E4644}"/>
              </pc2:cmMkLst>
            </pc226:cmChg>
          </p:ext>
        </pc:extLst>
      </pc:sldChg>
      <pc:sldChg chg="addSp delSp modSp mod modCm">
        <pc:chgData name="Jamil Bacha" userId="1b12df93-8345-41b4-9dbb-6495ec6766bf" providerId="ADAL" clId="{BEF7F4EC-7285-421B-AED0-016330DC2A2B}" dt="2026-05-23T23:51:55.387" v="1052" actId="208"/>
        <pc:sldMkLst>
          <pc:docMk/>
          <pc:sldMk cId="1308658226" sldId="294"/>
        </pc:sldMkLst>
        <pc:spChg chg="mod">
          <ac:chgData name="Jamil Bacha" userId="1b12df93-8345-41b4-9dbb-6495ec6766bf" providerId="ADAL" clId="{BEF7F4EC-7285-421B-AED0-016330DC2A2B}" dt="2026-05-23T23:42:17.315" v="1030" actId="20577"/>
          <ac:spMkLst>
            <pc:docMk/>
            <pc:sldMk cId="1308658226" sldId="294"/>
            <ac:spMk id="3" creationId="{2036B5BC-3687-7D57-818D-789C79AC12B2}"/>
          </ac:spMkLst>
        </pc:spChg>
        <pc:spChg chg="mod">
          <ac:chgData name="Jamil Bacha" userId="1b12df93-8345-41b4-9dbb-6495ec6766bf" providerId="ADAL" clId="{BEF7F4EC-7285-421B-AED0-016330DC2A2B}" dt="2026-05-23T23:50:45.800" v="1046" actId="6549"/>
          <ac:spMkLst>
            <pc:docMk/>
            <pc:sldMk cId="1308658226" sldId="294"/>
            <ac:spMk id="4" creationId="{3DAF5AA3-DF85-0819-AB91-1A79F8EA1E47}"/>
          </ac:spMkLst>
        </pc:spChg>
        <pc:spChg chg="mod">
          <ac:chgData name="Jamil Bacha" userId="1b12df93-8345-41b4-9dbb-6495ec6766bf" providerId="ADAL" clId="{BEF7F4EC-7285-421B-AED0-016330DC2A2B}" dt="2026-05-23T23:41:52.400" v="1028" actId="1076"/>
          <ac:spMkLst>
            <pc:docMk/>
            <pc:sldMk cId="1308658226" sldId="294"/>
            <ac:spMk id="8" creationId="{30ECA8B9-0A5E-1AC2-2AF0-7415A8B7DB3E}"/>
          </ac:spMkLst>
        </pc:spChg>
        <pc:spChg chg="mod">
          <ac:chgData name="Jamil Bacha" userId="1b12df93-8345-41b4-9dbb-6495ec6766bf" providerId="ADAL" clId="{BEF7F4EC-7285-421B-AED0-016330DC2A2B}" dt="2026-05-23T23:42:54.688" v="1039" actId="255"/>
          <ac:spMkLst>
            <pc:docMk/>
            <pc:sldMk cId="1308658226" sldId="294"/>
            <ac:spMk id="28" creationId="{F5B46857-E952-7AAF-A8A0-EAC2E91E9FAF}"/>
          </ac:spMkLst>
        </pc:spChg>
        <pc:grpChg chg="add del mod">
          <ac:chgData name="Jamil Bacha" userId="1b12df93-8345-41b4-9dbb-6495ec6766bf" providerId="ADAL" clId="{BEF7F4EC-7285-421B-AED0-016330DC2A2B}" dt="2026-05-23T23:51:37.976" v="1047" actId="21"/>
          <ac:grpSpMkLst>
            <pc:docMk/>
            <pc:sldMk cId="1308658226" sldId="294"/>
            <ac:grpSpMk id="2" creationId="{34D1309F-29EF-F3AF-E43E-43D12B80B9B9}"/>
          </ac:grpSpMkLst>
        </pc:grpChg>
        <pc:cxnChg chg="mod">
          <ac:chgData name="Jamil Bacha" userId="1b12df93-8345-41b4-9dbb-6495ec6766bf" providerId="ADAL" clId="{BEF7F4EC-7285-421B-AED0-016330DC2A2B}" dt="2026-05-23T23:51:55.387" v="1052" actId="208"/>
          <ac:cxnSpMkLst>
            <pc:docMk/>
            <pc:sldMk cId="1308658226" sldId="294"/>
            <ac:cxnSpMk id="5" creationId="{83172E1F-A6F9-CC46-8FA0-B4E915CD9C8C}"/>
          </ac:cxnSpMkLst>
        </pc:cxnChg>
        <pc:cxnChg chg="mod">
          <ac:chgData name="Jamil Bacha" userId="1b12df93-8345-41b4-9dbb-6495ec6766bf" providerId="ADAL" clId="{BEF7F4EC-7285-421B-AED0-016330DC2A2B}" dt="2026-05-23T23:39:03.087" v="1019"/>
          <ac:cxnSpMkLst>
            <pc:docMk/>
            <pc:sldMk cId="1308658226" sldId="294"/>
            <ac:cxnSpMk id="7" creationId="{6ABEDD6F-7D7E-8EC9-2094-0BE1D6760A45}"/>
          </ac:cxnSpMkLst>
        </pc:cxnChg>
        <pc:cxnChg chg="mod">
          <ac:chgData name="Jamil Bacha" userId="1b12df93-8345-41b4-9dbb-6495ec6766bf" providerId="ADAL" clId="{BEF7F4EC-7285-421B-AED0-016330DC2A2B}" dt="2026-05-23T23:39:03.087" v="1019"/>
          <ac:cxnSpMkLst>
            <pc:docMk/>
            <pc:sldMk cId="1308658226" sldId="294"/>
            <ac:cxnSpMk id="25" creationId="{9A80432A-AF25-7E92-8A7D-B8B3E8A60E7E}"/>
          </ac:cxnSpMkLst>
        </pc:cxnChg>
        <pc:extLst>
          <p:ext xmlns:p="http://schemas.openxmlformats.org/presentationml/2006/main" uri="{D6D511B9-2390-475A-947B-AFAB55BFBCF1}">
            <pc226:cmChg xmlns:pc226="http://schemas.microsoft.com/office/powerpoint/2022/06/main/command" chg="mod">
              <pc226:chgData name="Jamil Bacha" userId="1b12df93-8345-41b4-9dbb-6495ec6766bf" providerId="ADAL" clId="{BEF7F4EC-7285-421B-AED0-016330DC2A2B}" dt="2026-05-23T23:50:45.800" v="1046" actId="6549"/>
              <pc2:cmMkLst xmlns:pc2="http://schemas.microsoft.com/office/powerpoint/2019/9/main/command">
                <pc:docMk/>
                <pc:sldMk cId="1308658226" sldId="294"/>
                <pc2:cmMk id="{C2DFB295-112D-4F5D-87AC-BD9B0C075FC0}"/>
              </pc2:cmMkLst>
            </pc226:cmChg>
          </p:ext>
        </pc:extLst>
      </pc:sldChg>
      <pc:sldChg chg="addSp delSp modSp mod">
        <pc:chgData name="Jamil Bacha" userId="1b12df93-8345-41b4-9dbb-6495ec6766bf" providerId="ADAL" clId="{BEF7F4EC-7285-421B-AED0-016330DC2A2B}" dt="2026-05-24T00:13:12.182" v="1090" actId="21"/>
        <pc:sldMkLst>
          <pc:docMk/>
          <pc:sldMk cId="582069304" sldId="295"/>
        </pc:sldMkLst>
        <pc:spChg chg="mod">
          <ac:chgData name="Jamil Bacha" userId="1b12df93-8345-41b4-9dbb-6495ec6766bf" providerId="ADAL" clId="{BEF7F4EC-7285-421B-AED0-016330DC2A2B}" dt="2026-05-23T23:52:54.064" v="1065" actId="1076"/>
          <ac:spMkLst>
            <pc:docMk/>
            <pc:sldMk cId="582069304" sldId="295"/>
            <ac:spMk id="2" creationId="{5D2B8EC5-C603-8B12-7C89-4FE8F175FF96}"/>
          </ac:spMkLst>
        </pc:spChg>
        <pc:spChg chg="mod">
          <ac:chgData name="Jamil Bacha" userId="1b12df93-8345-41b4-9dbb-6495ec6766bf" providerId="ADAL" clId="{BEF7F4EC-7285-421B-AED0-016330DC2A2B}" dt="2026-05-23T23:52:38.859" v="1061" actId="139"/>
          <ac:spMkLst>
            <pc:docMk/>
            <pc:sldMk cId="582069304" sldId="295"/>
            <ac:spMk id="3" creationId="{126C4FED-E7E2-A81D-06EC-68CBDC351111}"/>
          </ac:spMkLst>
        </pc:spChg>
        <pc:spChg chg="mod">
          <ac:chgData name="Jamil Bacha" userId="1b12df93-8345-41b4-9dbb-6495ec6766bf" providerId="ADAL" clId="{BEF7F4EC-7285-421B-AED0-016330DC2A2B}" dt="2026-05-23T23:52:54.064" v="1065" actId="1076"/>
          <ac:spMkLst>
            <pc:docMk/>
            <pc:sldMk cId="582069304" sldId="295"/>
            <ac:spMk id="6" creationId="{9C93797E-6E90-FDA2-FED8-35006B5375F5}"/>
          </ac:spMkLst>
        </pc:spChg>
        <pc:spChg chg="mod">
          <ac:chgData name="Jamil Bacha" userId="1b12df93-8345-41b4-9dbb-6495ec6766bf" providerId="ADAL" clId="{BEF7F4EC-7285-421B-AED0-016330DC2A2B}" dt="2026-05-23T23:54:40.256" v="1073" actId="1076"/>
          <ac:spMkLst>
            <pc:docMk/>
            <pc:sldMk cId="582069304" sldId="295"/>
            <ac:spMk id="8" creationId="{E26C4B69-6987-34B9-3593-9DEC1CAB26A5}"/>
          </ac:spMkLst>
        </pc:spChg>
        <pc:spChg chg="mod">
          <ac:chgData name="Jamil Bacha" userId="1b12df93-8345-41b4-9dbb-6495ec6766bf" providerId="ADAL" clId="{BEF7F4EC-7285-421B-AED0-016330DC2A2B}" dt="2026-05-23T23:52:50.134" v="1064" actId="1076"/>
          <ac:spMkLst>
            <pc:docMk/>
            <pc:sldMk cId="582069304" sldId="295"/>
            <ac:spMk id="24" creationId="{E88D56EF-329A-2C83-7FD5-FAF6F27E3AC3}"/>
          </ac:spMkLst>
        </pc:spChg>
        <pc:spChg chg="mod">
          <ac:chgData name="Jamil Bacha" userId="1b12df93-8345-41b4-9dbb-6495ec6766bf" providerId="ADAL" clId="{BEF7F4EC-7285-421B-AED0-016330DC2A2B}" dt="2026-05-23T23:43:09.520" v="1044" actId="255"/>
          <ac:spMkLst>
            <pc:docMk/>
            <pc:sldMk cId="582069304" sldId="295"/>
            <ac:spMk id="28" creationId="{4E32D816-EB88-2B23-5CD0-7C8E41E309E0}"/>
          </ac:spMkLst>
        </pc:spChg>
        <pc:spChg chg="del mod">
          <ac:chgData name="Jamil Bacha" userId="1b12df93-8345-41b4-9dbb-6495ec6766bf" providerId="ADAL" clId="{BEF7F4EC-7285-421B-AED0-016330DC2A2B}" dt="2026-05-23T23:52:56.412" v="1066" actId="478"/>
          <ac:spMkLst>
            <pc:docMk/>
            <pc:sldMk cId="582069304" sldId="295"/>
            <ac:spMk id="34" creationId="{92706A09-5681-03B7-4992-A732843C8B9F}"/>
          </ac:spMkLst>
        </pc:spChg>
        <pc:spChg chg="mod">
          <ac:chgData name="Jamil Bacha" userId="1b12df93-8345-41b4-9dbb-6495ec6766bf" providerId="ADAL" clId="{BEF7F4EC-7285-421B-AED0-016330DC2A2B}" dt="2026-05-23T23:54:47.114" v="1074" actId="1076"/>
          <ac:spMkLst>
            <pc:docMk/>
            <pc:sldMk cId="582069304" sldId="295"/>
            <ac:spMk id="58" creationId="{B1CAE1D1-9CEA-9D61-14E4-20E21C2909BE}"/>
          </ac:spMkLst>
        </pc:spChg>
        <pc:spChg chg="mod">
          <ac:chgData name="Jamil Bacha" userId="1b12df93-8345-41b4-9dbb-6495ec6766bf" providerId="ADAL" clId="{BEF7F4EC-7285-421B-AED0-016330DC2A2B}" dt="2026-05-23T23:55:05.030" v="1081" actId="20577"/>
          <ac:spMkLst>
            <pc:docMk/>
            <pc:sldMk cId="582069304" sldId="295"/>
            <ac:spMk id="84" creationId="{F59FF0CA-68B0-B4E4-A5E8-DF4B82C5CF3C}"/>
          </ac:spMkLst>
        </pc:spChg>
        <pc:grpChg chg="add del mod">
          <ac:chgData name="Jamil Bacha" userId="1b12df93-8345-41b4-9dbb-6495ec6766bf" providerId="ADAL" clId="{BEF7F4EC-7285-421B-AED0-016330DC2A2B}" dt="2026-05-24T00:13:12.182" v="1090" actId="21"/>
          <ac:grpSpMkLst>
            <pc:docMk/>
            <pc:sldMk cId="582069304" sldId="295"/>
            <ac:grpSpMk id="4" creationId="{34D1309F-29EF-F3AF-E43E-43D12B80B9B9}"/>
          </ac:grpSpMkLst>
        </pc:grpChg>
        <pc:grpChg chg="mod">
          <ac:chgData name="Jamil Bacha" userId="1b12df93-8345-41b4-9dbb-6495ec6766bf" providerId="ADAL" clId="{BEF7F4EC-7285-421B-AED0-016330DC2A2B}" dt="2026-05-23T23:53:26.072" v="1072" actId="1076"/>
          <ac:grpSpMkLst>
            <pc:docMk/>
            <pc:sldMk cId="582069304" sldId="295"/>
            <ac:grpSpMk id="25" creationId="{05424C24-FBF3-6AEF-168C-8688C39FB254}"/>
          </ac:grpSpMkLst>
        </pc:grpChg>
        <pc:grpChg chg="mod">
          <ac:chgData name="Jamil Bacha" userId="1b12df93-8345-41b4-9dbb-6495ec6766bf" providerId="ADAL" clId="{BEF7F4EC-7285-421B-AED0-016330DC2A2B}" dt="2026-05-23T23:53:22.962" v="1071" actId="1076"/>
          <ac:grpSpMkLst>
            <pc:docMk/>
            <pc:sldMk cId="582069304" sldId="295"/>
            <ac:grpSpMk id="26" creationId="{5D07C5BF-98C1-A64A-A493-51ABEA17FD23}"/>
          </ac:grpSpMkLst>
        </pc:grpChg>
        <pc:graphicFrameChg chg="mod">
          <ac:chgData name="Jamil Bacha" userId="1b12df93-8345-41b4-9dbb-6495ec6766bf" providerId="ADAL" clId="{BEF7F4EC-7285-421B-AED0-016330DC2A2B}" dt="2026-05-23T23:54:40.256" v="1073" actId="1076"/>
          <ac:graphicFrameMkLst>
            <pc:docMk/>
            <pc:sldMk cId="582069304" sldId="295"/>
            <ac:graphicFrameMk id="9" creationId="{2D6C9BBA-959D-208C-E0C4-8F36B726DA9B}"/>
          </ac:graphicFrameMkLst>
        </pc:graphicFrameChg>
        <pc:graphicFrameChg chg="mod">
          <ac:chgData name="Jamil Bacha" userId="1b12df93-8345-41b4-9dbb-6495ec6766bf" providerId="ADAL" clId="{BEF7F4EC-7285-421B-AED0-016330DC2A2B}" dt="2026-05-23T23:54:40.256" v="1073" actId="1076"/>
          <ac:graphicFrameMkLst>
            <pc:docMk/>
            <pc:sldMk cId="582069304" sldId="295"/>
            <ac:graphicFrameMk id="13" creationId="{7F2AB3BE-7D3E-7AC5-0BD8-A230AAC79F71}"/>
          </ac:graphicFrameMkLst>
        </pc:graphicFrameChg>
        <pc:graphicFrameChg chg="mod">
          <ac:chgData name="Jamil Bacha" userId="1b12df93-8345-41b4-9dbb-6495ec6766bf" providerId="ADAL" clId="{BEF7F4EC-7285-421B-AED0-016330DC2A2B}" dt="2026-05-23T23:54:47.114" v="1074" actId="1076"/>
          <ac:graphicFrameMkLst>
            <pc:docMk/>
            <pc:sldMk cId="582069304" sldId="295"/>
            <ac:graphicFrameMk id="57" creationId="{2C23DC22-B130-B15E-EEF5-CBB5A6AC02CC}"/>
          </ac:graphicFrameMkLst>
        </pc:graphicFrameChg>
        <pc:cxnChg chg="mod">
          <ac:chgData name="Jamil Bacha" userId="1b12df93-8345-41b4-9dbb-6495ec6766bf" providerId="ADAL" clId="{BEF7F4EC-7285-421B-AED0-016330DC2A2B}" dt="2026-05-23T23:54:52.215" v="1075" actId="1076"/>
          <ac:cxnSpMkLst>
            <pc:docMk/>
            <pc:sldMk cId="582069304" sldId="295"/>
            <ac:cxnSpMk id="5" creationId="{5EE89601-B1D7-C80E-A66D-17B81996B9BE}"/>
          </ac:cxnSpMkLst>
        </pc:cxnChg>
        <pc:cxnChg chg="mod">
          <ac:chgData name="Jamil Bacha" userId="1b12df93-8345-41b4-9dbb-6495ec6766bf" providerId="ADAL" clId="{BEF7F4EC-7285-421B-AED0-016330DC2A2B}" dt="2026-05-23T23:51:40.878" v="1048"/>
          <ac:cxnSpMkLst>
            <pc:docMk/>
            <pc:sldMk cId="582069304" sldId="295"/>
            <ac:cxnSpMk id="10" creationId="{6ABEDD6F-7D7E-8EC9-2094-0BE1D6760A45}"/>
          </ac:cxnSpMkLst>
        </pc:cxnChg>
        <pc:cxnChg chg="mod">
          <ac:chgData name="Jamil Bacha" userId="1b12df93-8345-41b4-9dbb-6495ec6766bf" providerId="ADAL" clId="{BEF7F4EC-7285-421B-AED0-016330DC2A2B}" dt="2026-05-23T23:51:40.878" v="1048"/>
          <ac:cxnSpMkLst>
            <pc:docMk/>
            <pc:sldMk cId="582069304" sldId="295"/>
            <ac:cxnSpMk id="14" creationId="{9A80432A-AF25-7E92-8A7D-B8B3E8A60E7E}"/>
          </ac:cxnSpMkLst>
        </pc:cxnChg>
        <pc:cxnChg chg="mod">
          <ac:chgData name="Jamil Bacha" userId="1b12df93-8345-41b4-9dbb-6495ec6766bf" providerId="ADAL" clId="{BEF7F4EC-7285-421B-AED0-016330DC2A2B}" dt="2026-05-23T23:54:52.215" v="1075" actId="1076"/>
          <ac:cxnSpMkLst>
            <pc:docMk/>
            <pc:sldMk cId="582069304" sldId="295"/>
            <ac:cxnSpMk id="86" creationId="{98910B24-1AB6-F56A-AB8F-D4CBC346BC2A}"/>
          </ac:cxnSpMkLst>
        </pc:cxnChg>
      </pc:sldChg>
      <pc:sldChg chg="addSp delSp modSp mod">
        <pc:chgData name="Jamil Bacha" userId="1b12df93-8345-41b4-9dbb-6495ec6766bf" providerId="ADAL" clId="{BEF7F4EC-7285-421B-AED0-016330DC2A2B}" dt="2026-05-23T00:25:39.757" v="211" actId="21"/>
        <pc:sldMkLst>
          <pc:docMk/>
          <pc:sldMk cId="2986958717" sldId="296"/>
        </pc:sldMkLst>
        <pc:spChg chg="mod">
          <ac:chgData name="Jamil Bacha" userId="1b12df93-8345-41b4-9dbb-6495ec6766bf" providerId="ADAL" clId="{BEF7F4EC-7285-421B-AED0-016330DC2A2B}" dt="2026-05-23T00:17:13.681" v="136" actId="255"/>
          <ac:spMkLst>
            <pc:docMk/>
            <pc:sldMk cId="2986958717" sldId="296"/>
            <ac:spMk id="4" creationId="{39F9788B-B270-CA6F-C03D-EDA071212086}"/>
          </ac:spMkLst>
        </pc:spChg>
        <pc:spChg chg="mod">
          <ac:chgData name="Jamil Bacha" userId="1b12df93-8345-41b4-9dbb-6495ec6766bf" providerId="ADAL" clId="{BEF7F4EC-7285-421B-AED0-016330DC2A2B}" dt="2026-05-23T00:25:30.782" v="210" actId="948"/>
          <ac:spMkLst>
            <pc:docMk/>
            <pc:sldMk cId="2986958717" sldId="296"/>
            <ac:spMk id="28" creationId="{08DE31E1-3709-B255-8F8E-020E2AE8F01F}"/>
          </ac:spMkLst>
        </pc:spChg>
        <pc:spChg chg="mod">
          <ac:chgData name="Jamil Bacha" userId="1b12df93-8345-41b4-9dbb-6495ec6766bf" providerId="ADAL" clId="{BEF7F4EC-7285-421B-AED0-016330DC2A2B}" dt="2026-05-23T00:14:49.221" v="116" actId="1076"/>
          <ac:spMkLst>
            <pc:docMk/>
            <pc:sldMk cId="2986958717" sldId="296"/>
            <ac:spMk id="39" creationId="{DBA6AA74-4D10-6A62-10DA-BC8A0D32D8C4}"/>
          </ac:spMkLst>
        </pc:spChg>
        <pc:grpChg chg="add del mod">
          <ac:chgData name="Jamil Bacha" userId="1b12df93-8345-41b4-9dbb-6495ec6766bf" providerId="ADAL" clId="{BEF7F4EC-7285-421B-AED0-016330DC2A2B}" dt="2026-05-23T00:25:39.757" v="211" actId="21"/>
          <ac:grpSpMkLst>
            <pc:docMk/>
            <pc:sldMk cId="2986958717" sldId="296"/>
            <ac:grpSpMk id="31" creationId="{52FE9942-015C-A1FD-AFEB-9BD1B2667700}"/>
          </ac:grpSpMkLst>
        </pc:grpChg>
        <pc:cxnChg chg="mod">
          <ac:chgData name="Jamil Bacha" userId="1b12df93-8345-41b4-9dbb-6495ec6766bf" providerId="ADAL" clId="{BEF7F4EC-7285-421B-AED0-016330DC2A2B}" dt="2026-05-23T00:14:36.199" v="114" actId="1076"/>
          <ac:cxnSpMkLst>
            <pc:docMk/>
            <pc:sldMk cId="2986958717" sldId="296"/>
            <ac:cxnSpMk id="5" creationId="{EAA9D167-455C-27F0-B071-8EE0B22D1565}"/>
          </ac:cxnSpMkLst>
        </pc:cxnChg>
        <pc:cxnChg chg="mod">
          <ac:chgData name="Jamil Bacha" userId="1b12df93-8345-41b4-9dbb-6495ec6766bf" providerId="ADAL" clId="{BEF7F4EC-7285-421B-AED0-016330DC2A2B}" dt="2026-05-23T00:25:15.320" v="208"/>
          <ac:cxnSpMkLst>
            <pc:docMk/>
            <pc:sldMk cId="2986958717" sldId="296"/>
            <ac:cxnSpMk id="23" creationId="{5D44A164-67FE-E844-B942-910F3D7C99B1}"/>
          </ac:cxnSpMkLst>
        </pc:cxnChg>
        <pc:cxnChg chg="mod">
          <ac:chgData name="Jamil Bacha" userId="1b12df93-8345-41b4-9dbb-6495ec6766bf" providerId="ADAL" clId="{BEF7F4EC-7285-421B-AED0-016330DC2A2B}" dt="2026-05-23T00:25:15.320" v="208"/>
          <ac:cxnSpMkLst>
            <pc:docMk/>
            <pc:sldMk cId="2986958717" sldId="296"/>
            <ac:cxnSpMk id="24" creationId="{2C0C7AB0-484E-DFFA-8EBE-167899BCC2F5}"/>
          </ac:cxnSpMkLst>
        </pc:cxnChg>
      </pc:sldChg>
      <pc:sldChg chg="addSp delSp modSp mod">
        <pc:chgData name="Jamil Bacha" userId="1b12df93-8345-41b4-9dbb-6495ec6766bf" providerId="ADAL" clId="{BEF7F4EC-7285-421B-AED0-016330DC2A2B}" dt="2026-05-23T00:26:55.030" v="253" actId="208"/>
        <pc:sldMkLst>
          <pc:docMk/>
          <pc:sldMk cId="1842038138" sldId="297"/>
        </pc:sldMkLst>
        <pc:spChg chg="mod">
          <ac:chgData name="Jamil Bacha" userId="1b12df93-8345-41b4-9dbb-6495ec6766bf" providerId="ADAL" clId="{BEF7F4EC-7285-421B-AED0-016330DC2A2B}" dt="2026-05-23T00:25:58.874" v="230" actId="1035"/>
          <ac:spMkLst>
            <pc:docMk/>
            <pc:sldMk cId="1842038138" sldId="297"/>
            <ac:spMk id="3" creationId="{6BA34015-4B8C-46A6-62C9-5AF1F6394483}"/>
          </ac:spMkLst>
        </pc:spChg>
        <pc:spChg chg="mod">
          <ac:chgData name="Jamil Bacha" userId="1b12df93-8345-41b4-9dbb-6495ec6766bf" providerId="ADAL" clId="{BEF7F4EC-7285-421B-AED0-016330DC2A2B}" dt="2026-05-23T00:22:48.810" v="171" actId="552"/>
          <ac:spMkLst>
            <pc:docMk/>
            <pc:sldMk cId="1842038138" sldId="297"/>
            <ac:spMk id="13" creationId="{5D953774-14D1-B287-0EFA-9FCE9835EBC3}"/>
          </ac:spMkLst>
        </pc:spChg>
        <pc:spChg chg="mod">
          <ac:chgData name="Jamil Bacha" userId="1b12df93-8345-41b4-9dbb-6495ec6766bf" providerId="ADAL" clId="{BEF7F4EC-7285-421B-AED0-016330DC2A2B}" dt="2026-05-23T00:20:24.611" v="165" actId="164"/>
          <ac:spMkLst>
            <pc:docMk/>
            <pc:sldMk cId="1842038138" sldId="297"/>
            <ac:spMk id="51" creationId="{C1AEB602-6A1D-A0CA-E644-D182518ABB9A}"/>
          </ac:spMkLst>
        </pc:spChg>
        <pc:spChg chg="mod">
          <ac:chgData name="Jamil Bacha" userId="1b12df93-8345-41b4-9dbb-6495ec6766bf" providerId="ADAL" clId="{BEF7F4EC-7285-421B-AED0-016330DC2A2B}" dt="2026-05-23T00:20:24.611" v="165" actId="164"/>
          <ac:spMkLst>
            <pc:docMk/>
            <pc:sldMk cId="1842038138" sldId="297"/>
            <ac:spMk id="52" creationId="{FDBF4D2B-8193-DFD3-1979-140D22F1BB73}"/>
          </ac:spMkLst>
        </pc:spChg>
        <pc:spChg chg="mod">
          <ac:chgData name="Jamil Bacha" userId="1b12df93-8345-41b4-9dbb-6495ec6766bf" providerId="ADAL" clId="{BEF7F4EC-7285-421B-AED0-016330DC2A2B}" dt="2026-05-23T00:20:24.611" v="165" actId="164"/>
          <ac:spMkLst>
            <pc:docMk/>
            <pc:sldMk cId="1842038138" sldId="297"/>
            <ac:spMk id="54" creationId="{39ED5E83-DA06-8D9C-2C53-4A512FD9A88F}"/>
          </ac:spMkLst>
        </pc:spChg>
        <pc:spChg chg="mod">
          <ac:chgData name="Jamil Bacha" userId="1b12df93-8345-41b4-9dbb-6495ec6766bf" providerId="ADAL" clId="{BEF7F4EC-7285-421B-AED0-016330DC2A2B}" dt="2026-05-23T00:20:24.611" v="165" actId="164"/>
          <ac:spMkLst>
            <pc:docMk/>
            <pc:sldMk cId="1842038138" sldId="297"/>
            <ac:spMk id="57" creationId="{C8D469F4-B72C-CC07-7FDD-FB1EA8D62196}"/>
          </ac:spMkLst>
        </pc:spChg>
        <pc:spChg chg="mod">
          <ac:chgData name="Jamil Bacha" userId="1b12df93-8345-41b4-9dbb-6495ec6766bf" providerId="ADAL" clId="{BEF7F4EC-7285-421B-AED0-016330DC2A2B}" dt="2026-05-23T00:20:24.611" v="165" actId="164"/>
          <ac:spMkLst>
            <pc:docMk/>
            <pc:sldMk cId="1842038138" sldId="297"/>
            <ac:spMk id="62" creationId="{79965317-8420-6C51-E9A2-E126581C89F0}"/>
          </ac:spMkLst>
        </pc:spChg>
        <pc:spChg chg="mod">
          <ac:chgData name="Jamil Bacha" userId="1b12df93-8345-41b4-9dbb-6495ec6766bf" providerId="ADAL" clId="{BEF7F4EC-7285-421B-AED0-016330DC2A2B}" dt="2026-05-23T00:20:24.611" v="165" actId="164"/>
          <ac:spMkLst>
            <pc:docMk/>
            <pc:sldMk cId="1842038138" sldId="297"/>
            <ac:spMk id="65" creationId="{AB62C501-3280-8CBF-6E4E-BDEB0E47437E}"/>
          </ac:spMkLst>
        </pc:spChg>
        <pc:spChg chg="mod">
          <ac:chgData name="Jamil Bacha" userId="1b12df93-8345-41b4-9dbb-6495ec6766bf" providerId="ADAL" clId="{BEF7F4EC-7285-421B-AED0-016330DC2A2B}" dt="2026-05-23T00:20:24.611" v="165" actId="164"/>
          <ac:spMkLst>
            <pc:docMk/>
            <pc:sldMk cId="1842038138" sldId="297"/>
            <ac:spMk id="67" creationId="{C8FEF158-43D8-429B-D584-71713A5E7A35}"/>
          </ac:spMkLst>
        </pc:spChg>
        <pc:spChg chg="mod">
          <ac:chgData name="Jamil Bacha" userId="1b12df93-8345-41b4-9dbb-6495ec6766bf" providerId="ADAL" clId="{BEF7F4EC-7285-421B-AED0-016330DC2A2B}" dt="2026-05-23T00:20:24.611" v="165" actId="164"/>
          <ac:spMkLst>
            <pc:docMk/>
            <pc:sldMk cId="1842038138" sldId="297"/>
            <ac:spMk id="73" creationId="{902240EF-B68D-4ACA-93CA-464CD59C4E69}"/>
          </ac:spMkLst>
        </pc:spChg>
        <pc:spChg chg="mod">
          <ac:chgData name="Jamil Bacha" userId="1b12df93-8345-41b4-9dbb-6495ec6766bf" providerId="ADAL" clId="{BEF7F4EC-7285-421B-AED0-016330DC2A2B}" dt="2026-05-23T00:20:24.611" v="165" actId="164"/>
          <ac:spMkLst>
            <pc:docMk/>
            <pc:sldMk cId="1842038138" sldId="297"/>
            <ac:spMk id="77" creationId="{664CCC60-1599-26D3-2F4A-6F0A85A58882}"/>
          </ac:spMkLst>
        </pc:spChg>
        <pc:spChg chg="mod">
          <ac:chgData name="Jamil Bacha" userId="1b12df93-8345-41b4-9dbb-6495ec6766bf" providerId="ADAL" clId="{BEF7F4EC-7285-421B-AED0-016330DC2A2B}" dt="2026-05-23T00:20:24.611" v="165" actId="164"/>
          <ac:spMkLst>
            <pc:docMk/>
            <pc:sldMk cId="1842038138" sldId="297"/>
            <ac:spMk id="80" creationId="{3AD7A096-6761-39E2-06C0-9AD267C83015}"/>
          </ac:spMkLst>
        </pc:spChg>
        <pc:grpChg chg="mod">
          <ac:chgData name="Jamil Bacha" userId="1b12df93-8345-41b4-9dbb-6495ec6766bf" providerId="ADAL" clId="{BEF7F4EC-7285-421B-AED0-016330DC2A2B}" dt="2026-05-23T00:26:09.175" v="237" actId="1036"/>
          <ac:grpSpMkLst>
            <pc:docMk/>
            <pc:sldMk cId="1842038138" sldId="297"/>
            <ac:grpSpMk id="5" creationId="{C9A032AB-A43E-5CDF-17F7-C3B9767E29A6}"/>
          </ac:grpSpMkLst>
        </pc:grpChg>
        <pc:grpChg chg="add del mod">
          <ac:chgData name="Jamil Bacha" userId="1b12df93-8345-41b4-9dbb-6495ec6766bf" providerId="ADAL" clId="{BEF7F4EC-7285-421B-AED0-016330DC2A2B}" dt="2026-05-23T00:24:03.272" v="194" actId="21"/>
          <ac:grpSpMkLst>
            <pc:docMk/>
            <pc:sldMk cId="1842038138" sldId="297"/>
            <ac:grpSpMk id="15" creationId="{52FE9942-015C-A1FD-AFEB-9BD1B2667700}"/>
          </ac:grpSpMkLst>
        </pc:grpChg>
        <pc:grpChg chg="add del mod">
          <ac:chgData name="Jamil Bacha" userId="1b12df93-8345-41b4-9dbb-6495ec6766bf" providerId="ADAL" clId="{BEF7F4EC-7285-421B-AED0-016330DC2A2B}" dt="2026-05-23T00:26:12.494" v="238" actId="21"/>
          <ac:grpSpMkLst>
            <pc:docMk/>
            <pc:sldMk cId="1842038138" sldId="297"/>
            <ac:grpSpMk id="31" creationId="{52FE9942-015C-A1FD-AFEB-9BD1B2667700}"/>
          </ac:grpSpMkLst>
        </pc:grpChg>
        <pc:picChg chg="mod">
          <ac:chgData name="Jamil Bacha" userId="1b12df93-8345-41b4-9dbb-6495ec6766bf" providerId="ADAL" clId="{BEF7F4EC-7285-421B-AED0-016330DC2A2B}" dt="2026-05-23T00:23:59.250" v="193" actId="1076"/>
          <ac:picMkLst>
            <pc:docMk/>
            <pc:sldMk cId="1842038138" sldId="297"/>
            <ac:picMk id="33" creationId="{9117FB6D-129C-ED17-786E-DAFC3734895B}"/>
          </ac:picMkLst>
        </pc:picChg>
        <pc:picChg chg="mod">
          <ac:chgData name="Jamil Bacha" userId="1b12df93-8345-41b4-9dbb-6495ec6766bf" providerId="ADAL" clId="{BEF7F4EC-7285-421B-AED0-016330DC2A2B}" dt="2026-05-23T00:23:59.250" v="193" actId="1076"/>
          <ac:picMkLst>
            <pc:docMk/>
            <pc:sldMk cId="1842038138" sldId="297"/>
            <ac:picMk id="34" creationId="{73AFA756-2727-B2D7-E5DB-DE49CC1012B1}"/>
          </ac:picMkLst>
        </pc:picChg>
        <pc:picChg chg="mod">
          <ac:chgData name="Jamil Bacha" userId="1b12df93-8345-41b4-9dbb-6495ec6766bf" providerId="ADAL" clId="{BEF7F4EC-7285-421B-AED0-016330DC2A2B}" dt="2026-05-23T00:20:12.740" v="164" actId="1076"/>
          <ac:picMkLst>
            <pc:docMk/>
            <pc:sldMk cId="1842038138" sldId="297"/>
            <ac:picMk id="72" creationId="{86067016-1A43-E295-57C7-E0652232F7AF}"/>
          </ac:picMkLst>
        </pc:picChg>
        <pc:cxnChg chg="add mod">
          <ac:chgData name="Jamil Bacha" userId="1b12df93-8345-41b4-9dbb-6495ec6766bf" providerId="ADAL" clId="{BEF7F4EC-7285-421B-AED0-016330DC2A2B}" dt="2026-05-23T00:23:33.199" v="189" actId="164"/>
          <ac:cxnSpMkLst>
            <pc:docMk/>
            <pc:sldMk cId="1842038138" sldId="297"/>
            <ac:cxnSpMk id="7" creationId="{5D44A164-67FE-E844-B942-910F3D7C99B1}"/>
          </ac:cxnSpMkLst>
        </pc:cxnChg>
        <pc:cxnChg chg="add mod">
          <ac:chgData name="Jamil Bacha" userId="1b12df93-8345-41b4-9dbb-6495ec6766bf" providerId="ADAL" clId="{BEF7F4EC-7285-421B-AED0-016330DC2A2B}" dt="2026-05-23T00:23:33.199" v="189" actId="164"/>
          <ac:cxnSpMkLst>
            <pc:docMk/>
            <pc:sldMk cId="1842038138" sldId="297"/>
            <ac:cxnSpMk id="9" creationId="{2C0C7AB0-484E-DFFA-8EBE-167899BCC2F5}"/>
          </ac:cxnSpMkLst>
        </pc:cxnChg>
        <pc:cxnChg chg="mod">
          <ac:chgData name="Jamil Bacha" userId="1b12df93-8345-41b4-9dbb-6495ec6766bf" providerId="ADAL" clId="{BEF7F4EC-7285-421B-AED0-016330DC2A2B}" dt="2026-05-23T00:25:46.978" v="212"/>
          <ac:cxnSpMkLst>
            <pc:docMk/>
            <pc:sldMk cId="1842038138" sldId="297"/>
            <ac:cxnSpMk id="23" creationId="{5D44A164-67FE-E844-B942-910F3D7C99B1}"/>
          </ac:cxnSpMkLst>
        </pc:cxnChg>
        <pc:cxnChg chg="mod">
          <ac:chgData name="Jamil Bacha" userId="1b12df93-8345-41b4-9dbb-6495ec6766bf" providerId="ADAL" clId="{BEF7F4EC-7285-421B-AED0-016330DC2A2B}" dt="2026-05-23T00:25:46.978" v="212"/>
          <ac:cxnSpMkLst>
            <pc:docMk/>
            <pc:sldMk cId="1842038138" sldId="297"/>
            <ac:cxnSpMk id="24" creationId="{2C0C7AB0-484E-DFFA-8EBE-167899BCC2F5}"/>
          </ac:cxnSpMkLst>
        </pc:cxnChg>
        <pc:cxnChg chg="mod">
          <ac:chgData name="Jamil Bacha" userId="1b12df93-8345-41b4-9dbb-6495ec6766bf" providerId="ADAL" clId="{BEF7F4EC-7285-421B-AED0-016330DC2A2B}" dt="2026-05-23T00:26:55.030" v="253" actId="208"/>
          <ac:cxnSpMkLst>
            <pc:docMk/>
            <pc:sldMk cId="1842038138" sldId="297"/>
            <ac:cxnSpMk id="30" creationId="{8FD33E08-BE62-FB59-A8B6-8B36742A10C2}"/>
          </ac:cxnSpMkLst>
        </pc:cxnChg>
      </pc:sldChg>
      <pc:sldChg chg="addSp delSp modSp mod">
        <pc:chgData name="Jamil Bacha" userId="1b12df93-8345-41b4-9dbb-6495ec6766bf" providerId="ADAL" clId="{BEF7F4EC-7285-421B-AED0-016330DC2A2B}" dt="2026-05-23T01:43:54.471" v="765" actId="20577"/>
        <pc:sldMkLst>
          <pc:docMk/>
          <pc:sldMk cId="2293535683" sldId="298"/>
        </pc:sldMkLst>
        <pc:spChg chg="mod">
          <ac:chgData name="Jamil Bacha" userId="1b12df93-8345-41b4-9dbb-6495ec6766bf" providerId="ADAL" clId="{BEF7F4EC-7285-421B-AED0-016330DC2A2B}" dt="2026-05-23T01:43:54.471" v="765" actId="20577"/>
          <ac:spMkLst>
            <pc:docMk/>
            <pc:sldMk cId="2293535683" sldId="298"/>
            <ac:spMk id="3" creationId="{2036B5BC-3687-7D57-818D-789C79AC12B2}"/>
          </ac:spMkLst>
        </pc:spChg>
        <pc:spChg chg="mod">
          <ac:chgData name="Jamil Bacha" userId="1b12df93-8345-41b4-9dbb-6495ec6766bf" providerId="ADAL" clId="{BEF7F4EC-7285-421B-AED0-016330DC2A2B}" dt="2026-05-23T00:49:09.689" v="425" actId="1076"/>
          <ac:spMkLst>
            <pc:docMk/>
            <pc:sldMk cId="2293535683" sldId="298"/>
            <ac:spMk id="8" creationId="{30ECA8B9-0A5E-1AC2-2AF0-7415A8B7DB3E}"/>
          </ac:spMkLst>
        </pc:spChg>
        <pc:grpChg chg="add del mod">
          <ac:chgData name="Jamil Bacha" userId="1b12df93-8345-41b4-9dbb-6495ec6766bf" providerId="ADAL" clId="{BEF7F4EC-7285-421B-AED0-016330DC2A2B}" dt="2026-05-23T00:49:18.513" v="426" actId="21"/>
          <ac:grpSpMkLst>
            <pc:docMk/>
            <pc:sldMk cId="2293535683" sldId="298"/>
            <ac:grpSpMk id="7" creationId="{1C76F426-9983-73BA-ED70-6835826573A4}"/>
          </ac:grpSpMkLst>
        </pc:grpChg>
        <pc:cxnChg chg="mod">
          <ac:chgData name="Jamil Bacha" userId="1b12df93-8345-41b4-9dbb-6495ec6766bf" providerId="ADAL" clId="{BEF7F4EC-7285-421B-AED0-016330DC2A2B}" dt="2026-05-23T00:49:06.863" v="424" actId="1076"/>
          <ac:cxnSpMkLst>
            <pc:docMk/>
            <pc:sldMk cId="2293535683" sldId="298"/>
            <ac:cxnSpMk id="6" creationId="{F9BCEB06-89F2-C245-21B0-CA2C4E91E9D0}"/>
          </ac:cxnSpMkLst>
        </pc:cxnChg>
        <pc:cxnChg chg="mod">
          <ac:chgData name="Jamil Bacha" userId="1b12df93-8345-41b4-9dbb-6495ec6766bf" providerId="ADAL" clId="{BEF7F4EC-7285-421B-AED0-016330DC2A2B}" dt="2026-05-23T00:41:26.521" v="405"/>
          <ac:cxnSpMkLst>
            <pc:docMk/>
            <pc:sldMk cId="2293535683" sldId="298"/>
            <ac:cxnSpMk id="12" creationId="{41C2C57A-00F5-75C7-32E3-212139BE3B45}"/>
          </ac:cxnSpMkLst>
        </pc:cxnChg>
        <pc:cxnChg chg="mod">
          <ac:chgData name="Jamil Bacha" userId="1b12df93-8345-41b4-9dbb-6495ec6766bf" providerId="ADAL" clId="{BEF7F4EC-7285-421B-AED0-016330DC2A2B}" dt="2026-05-23T00:41:26.521" v="405"/>
          <ac:cxnSpMkLst>
            <pc:docMk/>
            <pc:sldMk cId="2293535683" sldId="298"/>
            <ac:cxnSpMk id="35" creationId="{D19350EF-0181-4764-FA19-968B71E0842B}"/>
          </ac:cxnSpMkLst>
        </pc:cxnChg>
      </pc:sldChg>
      <pc:sldChg chg="addSp delSp modSp mod">
        <pc:chgData name="Jamil Bacha" userId="1b12df93-8345-41b4-9dbb-6495ec6766bf" providerId="ADAL" clId="{BEF7F4EC-7285-421B-AED0-016330DC2A2B}" dt="2026-05-23T00:50:26.682" v="442" actId="21"/>
        <pc:sldMkLst>
          <pc:docMk/>
          <pc:sldMk cId="1275022094" sldId="299"/>
        </pc:sldMkLst>
        <pc:spChg chg="mod">
          <ac:chgData name="Jamil Bacha" userId="1b12df93-8345-41b4-9dbb-6495ec6766bf" providerId="ADAL" clId="{BEF7F4EC-7285-421B-AED0-016330DC2A2B}" dt="2026-05-23T00:49:49.609" v="435" actId="1076"/>
          <ac:spMkLst>
            <pc:docMk/>
            <pc:sldMk cId="1275022094" sldId="299"/>
            <ac:spMk id="3" creationId="{EF3D5D27-997A-1158-25A4-49AEC51C85E5}"/>
          </ac:spMkLst>
        </pc:spChg>
        <pc:spChg chg="mod">
          <ac:chgData name="Jamil Bacha" userId="1b12df93-8345-41b4-9dbb-6495ec6766bf" providerId="ADAL" clId="{BEF7F4EC-7285-421B-AED0-016330DC2A2B}" dt="2026-05-23T00:49:42.352" v="432" actId="14100"/>
          <ac:spMkLst>
            <pc:docMk/>
            <pc:sldMk cId="1275022094" sldId="299"/>
            <ac:spMk id="9" creationId="{A52A28B0-8C23-0E8B-3BF3-586EF228C191}"/>
          </ac:spMkLst>
        </pc:spChg>
        <pc:spChg chg="mod">
          <ac:chgData name="Jamil Bacha" userId="1b12df93-8345-41b4-9dbb-6495ec6766bf" providerId="ADAL" clId="{BEF7F4EC-7285-421B-AED0-016330DC2A2B}" dt="2026-05-23T00:50:11.951" v="441" actId="14100"/>
          <ac:spMkLst>
            <pc:docMk/>
            <pc:sldMk cId="1275022094" sldId="299"/>
            <ac:spMk id="13" creationId="{36B63DC6-2AF5-52C8-2CA8-2BCDBC92EEB1}"/>
          </ac:spMkLst>
        </pc:spChg>
        <pc:grpChg chg="add del mod">
          <ac:chgData name="Jamil Bacha" userId="1b12df93-8345-41b4-9dbb-6495ec6766bf" providerId="ADAL" clId="{BEF7F4EC-7285-421B-AED0-016330DC2A2B}" dt="2026-05-23T00:50:26.682" v="442" actId="21"/>
          <ac:grpSpMkLst>
            <pc:docMk/>
            <pc:sldMk cId="1275022094" sldId="299"/>
            <ac:grpSpMk id="6" creationId="{1C76F426-9983-73BA-ED70-6835826573A4}"/>
          </ac:grpSpMkLst>
        </pc:grpChg>
        <pc:cxnChg chg="mod">
          <ac:chgData name="Jamil Bacha" userId="1b12df93-8345-41b4-9dbb-6495ec6766bf" providerId="ADAL" clId="{BEF7F4EC-7285-421B-AED0-016330DC2A2B}" dt="2026-05-23T00:49:54.059" v="436" actId="1076"/>
          <ac:cxnSpMkLst>
            <pc:docMk/>
            <pc:sldMk cId="1275022094" sldId="299"/>
            <ac:cxnSpMk id="5" creationId="{01F46F7F-AF0B-F5C1-AAC8-257A7FF1476A}"/>
          </ac:cxnSpMkLst>
        </pc:cxnChg>
        <pc:cxnChg chg="mod">
          <ac:chgData name="Jamil Bacha" userId="1b12df93-8345-41b4-9dbb-6495ec6766bf" providerId="ADAL" clId="{BEF7F4EC-7285-421B-AED0-016330DC2A2B}" dt="2026-05-23T00:49:21.129" v="427"/>
          <ac:cxnSpMkLst>
            <pc:docMk/>
            <pc:sldMk cId="1275022094" sldId="299"/>
            <ac:cxnSpMk id="12" creationId="{41C2C57A-00F5-75C7-32E3-212139BE3B45}"/>
          </ac:cxnSpMkLst>
        </pc:cxnChg>
        <pc:cxnChg chg="mod">
          <ac:chgData name="Jamil Bacha" userId="1b12df93-8345-41b4-9dbb-6495ec6766bf" providerId="ADAL" clId="{BEF7F4EC-7285-421B-AED0-016330DC2A2B}" dt="2026-05-23T00:49:21.129" v="427"/>
          <ac:cxnSpMkLst>
            <pc:docMk/>
            <pc:sldMk cId="1275022094" sldId="299"/>
            <ac:cxnSpMk id="35" creationId="{D19350EF-0181-4764-FA19-968B71E0842B}"/>
          </ac:cxnSpMkLst>
        </pc:cxnChg>
      </pc:sldChg>
      <pc:sldChg chg="addSp delSp modSp mod modNotesTx">
        <pc:chgData name="Jamil Bacha" userId="1b12df93-8345-41b4-9dbb-6495ec6766bf" providerId="ADAL" clId="{BEF7F4EC-7285-421B-AED0-016330DC2A2B}" dt="2026-05-24T00:12:47.175" v="1089" actId="20577"/>
        <pc:sldMkLst>
          <pc:docMk/>
          <pc:sldMk cId="2041032988" sldId="300"/>
        </pc:sldMkLst>
        <pc:spChg chg="mod">
          <ac:chgData name="Jamil Bacha" userId="1b12df93-8345-41b4-9dbb-6495ec6766bf" providerId="ADAL" clId="{BEF7F4EC-7285-421B-AED0-016330DC2A2B}" dt="2026-05-23T01:43:45.137" v="763" actId="6549"/>
          <ac:spMkLst>
            <pc:docMk/>
            <pc:sldMk cId="2041032988" sldId="300"/>
            <ac:spMk id="3" creationId="{2036B5BC-3687-7D57-818D-789C79AC12B2}"/>
          </ac:spMkLst>
        </pc:spChg>
        <pc:spChg chg="mod">
          <ac:chgData name="Jamil Bacha" userId="1b12df93-8345-41b4-9dbb-6495ec6766bf" providerId="ADAL" clId="{BEF7F4EC-7285-421B-AED0-016330DC2A2B}" dt="2026-05-23T00:54:27.222" v="481" actId="1076"/>
          <ac:spMkLst>
            <pc:docMk/>
            <pc:sldMk cId="2041032988" sldId="300"/>
            <ac:spMk id="8" creationId="{30ECA8B9-0A5E-1AC2-2AF0-7415A8B7DB3E}"/>
          </ac:spMkLst>
        </pc:spChg>
        <pc:grpChg chg="add del mod">
          <ac:chgData name="Jamil Bacha" userId="1b12df93-8345-41b4-9dbb-6495ec6766bf" providerId="ADAL" clId="{BEF7F4EC-7285-421B-AED0-016330DC2A2B}" dt="2026-05-23T00:55:01.162" v="483" actId="21"/>
          <ac:grpSpMkLst>
            <pc:docMk/>
            <pc:sldMk cId="2041032988" sldId="300"/>
            <ac:grpSpMk id="14" creationId="{1C76F426-9983-73BA-ED70-6835826573A4}"/>
          </ac:grpSpMkLst>
        </pc:grpChg>
        <pc:picChg chg="mod">
          <ac:chgData name="Jamil Bacha" userId="1b12df93-8345-41b4-9dbb-6495ec6766bf" providerId="ADAL" clId="{BEF7F4EC-7285-421B-AED0-016330DC2A2B}" dt="2026-05-23T01:43:48.701" v="764" actId="1076"/>
          <ac:picMkLst>
            <pc:docMk/>
            <pc:sldMk cId="2041032988" sldId="300"/>
            <ac:picMk id="15" creationId="{3944931A-DE12-3940-C1ED-39AF71FEA443}"/>
          </ac:picMkLst>
        </pc:picChg>
        <pc:picChg chg="mod">
          <ac:chgData name="Jamil Bacha" userId="1b12df93-8345-41b4-9dbb-6495ec6766bf" providerId="ADAL" clId="{BEF7F4EC-7285-421B-AED0-016330DC2A2B}" dt="2026-05-23T01:43:48.701" v="764" actId="1076"/>
          <ac:picMkLst>
            <pc:docMk/>
            <pc:sldMk cId="2041032988" sldId="300"/>
            <ac:picMk id="16" creationId="{DC4B8C61-09A0-C7D6-7231-46A0456A08DE}"/>
          </ac:picMkLst>
        </pc:picChg>
        <pc:cxnChg chg="mod">
          <ac:chgData name="Jamil Bacha" userId="1b12df93-8345-41b4-9dbb-6495ec6766bf" providerId="ADAL" clId="{BEF7F4EC-7285-421B-AED0-016330DC2A2B}" dt="2026-05-23T00:54:59.186" v="482" actId="208"/>
          <ac:cxnSpMkLst>
            <pc:docMk/>
            <pc:sldMk cId="2041032988" sldId="300"/>
            <ac:cxnSpMk id="5" creationId="{83172E1F-A6F9-CC46-8FA0-B4E915CD9C8C}"/>
          </ac:cxnSpMkLst>
        </pc:cxnChg>
        <pc:cxnChg chg="mod">
          <ac:chgData name="Jamil Bacha" userId="1b12df93-8345-41b4-9dbb-6495ec6766bf" providerId="ADAL" clId="{BEF7F4EC-7285-421B-AED0-016330DC2A2B}" dt="2026-05-23T00:53:47.720" v="477"/>
          <ac:cxnSpMkLst>
            <pc:docMk/>
            <pc:sldMk cId="2041032988" sldId="300"/>
            <ac:cxnSpMk id="18" creationId="{41C2C57A-00F5-75C7-32E3-212139BE3B45}"/>
          </ac:cxnSpMkLst>
        </pc:cxnChg>
        <pc:cxnChg chg="mod">
          <ac:chgData name="Jamil Bacha" userId="1b12df93-8345-41b4-9dbb-6495ec6766bf" providerId="ADAL" clId="{BEF7F4EC-7285-421B-AED0-016330DC2A2B}" dt="2026-05-23T00:53:47.720" v="477"/>
          <ac:cxnSpMkLst>
            <pc:docMk/>
            <pc:sldMk cId="2041032988" sldId="300"/>
            <ac:cxnSpMk id="35" creationId="{D19350EF-0181-4764-FA19-968B71E0842B}"/>
          </ac:cxnSpMkLst>
        </pc:cxnChg>
      </pc:sldChg>
      <pc:sldChg chg="addSp delSp modSp mod modCm modNotesTx">
        <pc:chgData name="Jamil Bacha" userId="1b12df93-8345-41b4-9dbb-6495ec6766bf" providerId="ADAL" clId="{BEF7F4EC-7285-421B-AED0-016330DC2A2B}" dt="2026-05-23T01:02:50.346" v="543"/>
        <pc:sldMkLst>
          <pc:docMk/>
          <pc:sldMk cId="132844744" sldId="301"/>
        </pc:sldMkLst>
        <pc:spChg chg="mod">
          <ac:chgData name="Jamil Bacha" userId="1b12df93-8345-41b4-9dbb-6495ec6766bf" providerId="ADAL" clId="{BEF7F4EC-7285-421B-AED0-016330DC2A2B}" dt="2026-05-23T00:55:21.245" v="498" actId="1037"/>
          <ac:spMkLst>
            <pc:docMk/>
            <pc:sldMk cId="132844744" sldId="301"/>
            <ac:spMk id="3" creationId="{EF3D5D27-997A-1158-25A4-49AEC51C85E5}"/>
          </ac:spMkLst>
        </pc:spChg>
        <pc:spChg chg="mod">
          <ac:chgData name="Jamil Bacha" userId="1b12df93-8345-41b4-9dbb-6495ec6766bf" providerId="ADAL" clId="{BEF7F4EC-7285-421B-AED0-016330DC2A2B}" dt="2026-05-23T01:02:49.389" v="542" actId="1076"/>
          <ac:spMkLst>
            <pc:docMk/>
            <pc:sldMk cId="132844744" sldId="301"/>
            <ac:spMk id="4" creationId="{B7C41938-3258-2D08-859B-868871DEA0FD}"/>
          </ac:spMkLst>
        </pc:spChg>
        <pc:spChg chg="mod">
          <ac:chgData name="Jamil Bacha" userId="1b12df93-8345-41b4-9dbb-6495ec6766bf" providerId="ADAL" clId="{BEF7F4EC-7285-421B-AED0-016330DC2A2B}" dt="2026-05-23T01:02:21.566" v="521" actId="20577"/>
          <ac:spMkLst>
            <pc:docMk/>
            <pc:sldMk cId="132844744" sldId="301"/>
            <ac:spMk id="44" creationId="{81456D21-1078-6EA9-530F-A2EE71B901F2}"/>
          </ac:spMkLst>
        </pc:spChg>
        <pc:spChg chg="mod">
          <ac:chgData name="Jamil Bacha" userId="1b12df93-8345-41b4-9dbb-6495ec6766bf" providerId="ADAL" clId="{BEF7F4EC-7285-421B-AED0-016330DC2A2B}" dt="2026-05-23T00:57:45.720" v="511" actId="6549"/>
          <ac:spMkLst>
            <pc:docMk/>
            <pc:sldMk cId="132844744" sldId="301"/>
            <ac:spMk id="48" creationId="{18464536-0469-2C2A-1942-C6190317CEFD}"/>
          </ac:spMkLst>
        </pc:spChg>
        <pc:grpChg chg="add del mod">
          <ac:chgData name="Jamil Bacha" userId="1b12df93-8345-41b4-9dbb-6495ec6766bf" providerId="ADAL" clId="{BEF7F4EC-7285-421B-AED0-016330DC2A2B}" dt="2026-05-23T01:02:45.763" v="541" actId="21"/>
          <ac:grpSpMkLst>
            <pc:docMk/>
            <pc:sldMk cId="132844744" sldId="301"/>
            <ac:grpSpMk id="9" creationId="{1C76F426-9983-73BA-ED70-6835826573A4}"/>
          </ac:grpSpMkLst>
        </pc:grpChg>
        <pc:grpChg chg="add mod">
          <ac:chgData name="Jamil Bacha" userId="1b12df93-8345-41b4-9dbb-6495ec6766bf" providerId="ADAL" clId="{BEF7F4EC-7285-421B-AED0-016330DC2A2B}" dt="2026-05-23T01:02:50.346" v="543"/>
          <ac:grpSpMkLst>
            <pc:docMk/>
            <pc:sldMk cId="132844744" sldId="301"/>
            <ac:grpSpMk id="12" creationId="{1C76F426-9983-73BA-ED70-6835826573A4}"/>
          </ac:grpSpMkLst>
        </pc:grpChg>
        <pc:grpChg chg="add del mod">
          <ac:chgData name="Jamil Bacha" userId="1b12df93-8345-41b4-9dbb-6495ec6766bf" providerId="ADAL" clId="{BEF7F4EC-7285-421B-AED0-016330DC2A2B}" dt="2026-05-23T00:55:44.334" v="502" actId="21"/>
          <ac:grpSpMkLst>
            <pc:docMk/>
            <pc:sldMk cId="132844744" sldId="301"/>
            <ac:grpSpMk id="14" creationId="{1C76F426-9983-73BA-ED70-6835826573A4}"/>
          </ac:grpSpMkLst>
        </pc:grpChg>
        <pc:graphicFrameChg chg="mod">
          <ac:chgData name="Jamil Bacha" userId="1b12df93-8345-41b4-9dbb-6495ec6766bf" providerId="ADAL" clId="{BEF7F4EC-7285-421B-AED0-016330DC2A2B}" dt="2026-05-23T00:55:55.392" v="503"/>
          <ac:graphicFrameMkLst>
            <pc:docMk/>
            <pc:sldMk cId="132844744" sldId="301"/>
            <ac:graphicFrameMk id="6" creationId="{B95F10C3-16F6-3AC8-777B-EDE9E16846B5}"/>
          </ac:graphicFrameMkLst>
        </pc:graphicFrameChg>
        <pc:graphicFrameChg chg="mod">
          <ac:chgData name="Jamil Bacha" userId="1b12df93-8345-41b4-9dbb-6495ec6766bf" providerId="ADAL" clId="{BEF7F4EC-7285-421B-AED0-016330DC2A2B}" dt="2026-05-23T00:55:57.550" v="504"/>
          <ac:graphicFrameMkLst>
            <pc:docMk/>
            <pc:sldMk cId="132844744" sldId="301"/>
            <ac:graphicFrameMk id="22" creationId="{08FE6E51-7A9F-BF9B-6DD1-81AB5D15D9E5}"/>
          </ac:graphicFrameMkLst>
        </pc:graphicFrameChg>
        <pc:cxnChg chg="mod">
          <ac:chgData name="Jamil Bacha" userId="1b12df93-8345-41b4-9dbb-6495ec6766bf" providerId="ADAL" clId="{BEF7F4EC-7285-421B-AED0-016330DC2A2B}" dt="2026-05-23T00:55:05.144" v="484"/>
          <ac:cxnSpMkLst>
            <pc:docMk/>
            <pc:sldMk cId="132844744" sldId="301"/>
            <ac:cxnSpMk id="7" creationId="{D19350EF-0181-4764-FA19-968B71E0842B}"/>
          </ac:cxnSpMkLst>
        </pc:cxnChg>
        <pc:cxnChg chg="mod">
          <ac:chgData name="Jamil Bacha" userId="1b12df93-8345-41b4-9dbb-6495ec6766bf" providerId="ADAL" clId="{BEF7F4EC-7285-421B-AED0-016330DC2A2B}" dt="2026-05-23T00:56:03.825" v="505"/>
          <ac:cxnSpMkLst>
            <pc:docMk/>
            <pc:sldMk cId="132844744" sldId="301"/>
            <ac:cxnSpMk id="10" creationId="{41C2C57A-00F5-75C7-32E3-212139BE3B45}"/>
          </ac:cxnSpMkLst>
        </pc:cxnChg>
        <pc:cxnChg chg="mod">
          <ac:chgData name="Jamil Bacha" userId="1b12df93-8345-41b4-9dbb-6495ec6766bf" providerId="ADAL" clId="{BEF7F4EC-7285-421B-AED0-016330DC2A2B}" dt="2026-05-23T00:56:03.825" v="505"/>
          <ac:cxnSpMkLst>
            <pc:docMk/>
            <pc:sldMk cId="132844744" sldId="301"/>
            <ac:cxnSpMk id="11" creationId="{D19350EF-0181-4764-FA19-968B71E0842B}"/>
          </ac:cxnSpMkLst>
        </pc:cxnChg>
        <pc:cxnChg chg="mod">
          <ac:chgData name="Jamil Bacha" userId="1b12df93-8345-41b4-9dbb-6495ec6766bf" providerId="ADAL" clId="{BEF7F4EC-7285-421B-AED0-016330DC2A2B}" dt="2026-05-23T01:02:50.346" v="543"/>
          <ac:cxnSpMkLst>
            <pc:docMk/>
            <pc:sldMk cId="132844744" sldId="301"/>
            <ac:cxnSpMk id="15" creationId="{41C2C57A-00F5-75C7-32E3-212139BE3B45}"/>
          </ac:cxnSpMkLst>
        </pc:cxnChg>
        <pc:cxnChg chg="mod">
          <ac:chgData name="Jamil Bacha" userId="1b12df93-8345-41b4-9dbb-6495ec6766bf" providerId="ADAL" clId="{BEF7F4EC-7285-421B-AED0-016330DC2A2B}" dt="2026-05-23T01:02:50.346" v="543"/>
          <ac:cxnSpMkLst>
            <pc:docMk/>
            <pc:sldMk cId="132844744" sldId="301"/>
            <ac:cxnSpMk id="16" creationId="{D19350EF-0181-4764-FA19-968B71E0842B}"/>
          </ac:cxnSpMkLst>
        </pc:cxnChg>
        <pc:cxnChg chg="mod">
          <ac:chgData name="Jamil Bacha" userId="1b12df93-8345-41b4-9dbb-6495ec6766bf" providerId="ADAL" clId="{BEF7F4EC-7285-421B-AED0-016330DC2A2B}" dt="2026-05-23T00:55:05.144" v="484"/>
          <ac:cxnSpMkLst>
            <pc:docMk/>
            <pc:sldMk cId="132844744" sldId="301"/>
            <ac:cxnSpMk id="18" creationId="{41C2C57A-00F5-75C7-32E3-212139BE3B45}"/>
          </ac:cxnSpMkLst>
        </pc:cxnChg>
        <pc:cxnChg chg="mod">
          <ac:chgData name="Jamil Bacha" userId="1b12df93-8345-41b4-9dbb-6495ec6766bf" providerId="ADAL" clId="{BEF7F4EC-7285-421B-AED0-016330DC2A2B}" dt="2026-05-23T00:55:33.074" v="500" actId="1582"/>
          <ac:cxnSpMkLst>
            <pc:docMk/>
            <pc:sldMk cId="132844744" sldId="301"/>
            <ac:cxnSpMk id="47" creationId="{AE6B23C4-FD53-ECB6-1701-79EE109C7079}"/>
          </ac:cxnSpMkLst>
        </pc:cxnChg>
        <pc:cxnChg chg="mod">
          <ac:chgData name="Jamil Bacha" userId="1b12df93-8345-41b4-9dbb-6495ec6766bf" providerId="ADAL" clId="{BEF7F4EC-7285-421B-AED0-016330DC2A2B}" dt="2026-05-23T00:55:33.074" v="500" actId="1582"/>
          <ac:cxnSpMkLst>
            <pc:docMk/>
            <pc:sldMk cId="132844744" sldId="301"/>
            <ac:cxnSpMk id="51" creationId="{2348B788-DDCC-6656-3430-CD99DBB694F2}"/>
          </ac:cxnSpMkLst>
        </pc:cxnChg>
        <pc:extLst>
          <p:ext xmlns:p="http://schemas.openxmlformats.org/presentationml/2006/main" uri="{D6D511B9-2390-475A-947B-AFAB55BFBCF1}">
            <pc226:cmChg xmlns:pc226="http://schemas.microsoft.com/office/powerpoint/2022/06/main/command" chg="mod">
              <pc226:chgData name="Jamil Bacha" userId="1b12df93-8345-41b4-9dbb-6495ec6766bf" providerId="ADAL" clId="{BEF7F4EC-7285-421B-AED0-016330DC2A2B}" dt="2026-05-23T01:02:21.566" v="521" actId="20577"/>
              <pc2:cmMkLst xmlns:pc2="http://schemas.microsoft.com/office/powerpoint/2019/9/main/command">
                <pc:docMk/>
                <pc:sldMk cId="132844744" sldId="301"/>
                <pc2:cmMk id="{181F5941-CB58-45B5-88B4-02ED2C24B2BC}"/>
              </pc2:cmMkLst>
            </pc226:cmChg>
            <pc226:cmChg xmlns:pc226="http://schemas.microsoft.com/office/powerpoint/2022/06/main/command" chg="mod">
              <pc226:chgData name="Jamil Bacha" userId="1b12df93-8345-41b4-9dbb-6495ec6766bf" providerId="ADAL" clId="{BEF7F4EC-7285-421B-AED0-016330DC2A2B}" dt="2026-05-23T01:02:08.189" v="520" actId="6549"/>
              <pc2:cmMkLst xmlns:pc2="http://schemas.microsoft.com/office/powerpoint/2019/9/main/command">
                <pc:docMk/>
                <pc:sldMk cId="132844744" sldId="301"/>
                <pc2:cmMk id="{EE83F063-3985-4B62-83FF-58759F8E7296}"/>
              </pc2:cmMkLst>
            </pc226:cmChg>
            <pc226:cmChg xmlns:pc226="http://schemas.microsoft.com/office/powerpoint/2022/06/main/command" chg="mod">
              <pc226:chgData name="Jamil Bacha" userId="1b12df93-8345-41b4-9dbb-6495ec6766bf" providerId="ADAL" clId="{BEF7F4EC-7285-421B-AED0-016330DC2A2B}" dt="2026-05-23T00:57:45.720" v="511" actId="6549"/>
              <pc2:cmMkLst xmlns:pc2="http://schemas.microsoft.com/office/powerpoint/2019/9/main/command">
                <pc:docMk/>
                <pc:sldMk cId="132844744" sldId="301"/>
                <pc2:cmMk id="{22F7FCE5-3A90-48CA-B991-F995551999B4}"/>
              </pc2:cmMkLst>
            </pc226:cmChg>
            <pc226:cmChg xmlns:pc226="http://schemas.microsoft.com/office/powerpoint/2022/06/main/command" chg="mod">
              <pc226:chgData name="Jamil Bacha" userId="1b12df93-8345-41b4-9dbb-6495ec6766bf" providerId="ADAL" clId="{BEF7F4EC-7285-421B-AED0-016330DC2A2B}" dt="2026-05-23T00:56:46.190" v="507" actId="20577"/>
              <pc2:cmMkLst xmlns:pc2="http://schemas.microsoft.com/office/powerpoint/2019/9/main/command">
                <pc:docMk/>
                <pc:sldMk cId="132844744" sldId="301"/>
                <pc2:cmMk id="{D7BFF0F3-CEF8-4F6C-B074-3AFF75EAE9A3}"/>
              </pc2:cmMkLst>
            </pc226:cmChg>
          </p:ext>
        </pc:extLst>
      </pc:sldChg>
      <pc:sldChg chg="addSp delSp modSp mod">
        <pc:chgData name="Jamil Bacha" userId="1b12df93-8345-41b4-9dbb-6495ec6766bf" providerId="ADAL" clId="{BEF7F4EC-7285-421B-AED0-016330DC2A2B}" dt="2026-05-24T00:08:49.633" v="1083" actId="478"/>
        <pc:sldMkLst>
          <pc:docMk/>
          <pc:sldMk cId="1108975319" sldId="302"/>
        </pc:sldMkLst>
        <pc:spChg chg="mod">
          <ac:chgData name="Jamil Bacha" userId="1b12df93-8345-41b4-9dbb-6495ec6766bf" providerId="ADAL" clId="{BEF7F4EC-7285-421B-AED0-016330DC2A2B}" dt="2026-05-23T01:44:05.769" v="768" actId="20577"/>
          <ac:spMkLst>
            <pc:docMk/>
            <pc:sldMk cId="1108975319" sldId="302"/>
            <ac:spMk id="3" creationId="{2036B5BC-3687-7D57-818D-789C79AC12B2}"/>
          </ac:spMkLst>
        </pc:spChg>
        <pc:spChg chg="mod">
          <ac:chgData name="Jamil Bacha" userId="1b12df93-8345-41b4-9dbb-6495ec6766bf" providerId="ADAL" clId="{BEF7F4EC-7285-421B-AED0-016330DC2A2B}" dt="2026-05-23T00:26:38.664" v="245" actId="1076"/>
          <ac:spMkLst>
            <pc:docMk/>
            <pc:sldMk cId="1108975319" sldId="302"/>
            <ac:spMk id="8" creationId="{30ECA8B9-0A5E-1AC2-2AF0-7415A8B7DB3E}"/>
          </ac:spMkLst>
        </pc:spChg>
        <pc:spChg chg="del">
          <ac:chgData name="Jamil Bacha" userId="1b12df93-8345-41b4-9dbb-6495ec6766bf" providerId="ADAL" clId="{BEF7F4EC-7285-421B-AED0-016330DC2A2B}" dt="2026-05-24T00:08:49.633" v="1083" actId="478"/>
          <ac:spMkLst>
            <pc:docMk/>
            <pc:sldMk cId="1108975319" sldId="302"/>
            <ac:spMk id="10" creationId="{44B95BB6-A939-758B-B811-B9D0CBD57D89}"/>
          </ac:spMkLst>
        </pc:spChg>
        <pc:grpChg chg="add mod">
          <ac:chgData name="Jamil Bacha" userId="1b12df93-8345-41b4-9dbb-6495ec6766bf" providerId="ADAL" clId="{BEF7F4EC-7285-421B-AED0-016330DC2A2B}" dt="2026-05-23T00:27:09.597" v="254"/>
          <ac:grpSpMkLst>
            <pc:docMk/>
            <pc:sldMk cId="1108975319" sldId="302"/>
            <ac:grpSpMk id="12" creationId="{52FE9942-015C-A1FD-AFEB-9BD1B2667700}"/>
          </ac:grpSpMkLst>
        </pc:grpChg>
        <pc:grpChg chg="add del mod">
          <ac:chgData name="Jamil Bacha" userId="1b12df93-8345-41b4-9dbb-6495ec6766bf" providerId="ADAL" clId="{BEF7F4EC-7285-421B-AED0-016330DC2A2B}" dt="2026-05-23T00:26:43.177" v="246" actId="21"/>
          <ac:grpSpMkLst>
            <pc:docMk/>
            <pc:sldMk cId="1108975319" sldId="302"/>
            <ac:grpSpMk id="31" creationId="{52FE9942-015C-A1FD-AFEB-9BD1B2667700}"/>
          </ac:grpSpMkLst>
        </pc:grpChg>
        <pc:cxnChg chg="mod">
          <ac:chgData name="Jamil Bacha" userId="1b12df93-8345-41b4-9dbb-6495ec6766bf" providerId="ADAL" clId="{BEF7F4EC-7285-421B-AED0-016330DC2A2B}" dt="2026-05-23T00:26:50.859" v="250" actId="1582"/>
          <ac:cxnSpMkLst>
            <pc:docMk/>
            <pc:sldMk cId="1108975319" sldId="302"/>
            <ac:cxnSpMk id="5" creationId="{83172E1F-A6F9-CC46-8FA0-B4E915CD9C8C}"/>
          </ac:cxnSpMkLst>
        </pc:cxnChg>
        <pc:cxnChg chg="mod">
          <ac:chgData name="Jamil Bacha" userId="1b12df93-8345-41b4-9dbb-6495ec6766bf" providerId="ADAL" clId="{BEF7F4EC-7285-421B-AED0-016330DC2A2B}" dt="2026-05-23T00:26:14.072" v="239"/>
          <ac:cxnSpMkLst>
            <pc:docMk/>
            <pc:sldMk cId="1108975319" sldId="302"/>
            <ac:cxnSpMk id="11" creationId="{2C0C7AB0-484E-DFFA-8EBE-167899BCC2F5}"/>
          </ac:cxnSpMkLst>
        </pc:cxnChg>
        <pc:cxnChg chg="mod">
          <ac:chgData name="Jamil Bacha" userId="1b12df93-8345-41b4-9dbb-6495ec6766bf" providerId="ADAL" clId="{BEF7F4EC-7285-421B-AED0-016330DC2A2B}" dt="2026-05-23T00:27:09.597" v="254"/>
          <ac:cxnSpMkLst>
            <pc:docMk/>
            <pc:sldMk cId="1108975319" sldId="302"/>
            <ac:cxnSpMk id="13" creationId="{5D44A164-67FE-E844-B942-910F3D7C99B1}"/>
          </ac:cxnSpMkLst>
        </pc:cxnChg>
        <pc:cxnChg chg="mod">
          <ac:chgData name="Jamil Bacha" userId="1b12df93-8345-41b4-9dbb-6495ec6766bf" providerId="ADAL" clId="{BEF7F4EC-7285-421B-AED0-016330DC2A2B}" dt="2026-05-23T00:27:09.597" v="254"/>
          <ac:cxnSpMkLst>
            <pc:docMk/>
            <pc:sldMk cId="1108975319" sldId="302"/>
            <ac:cxnSpMk id="14" creationId="{2C0C7AB0-484E-DFFA-8EBE-167899BCC2F5}"/>
          </ac:cxnSpMkLst>
        </pc:cxnChg>
        <pc:cxnChg chg="mod">
          <ac:chgData name="Jamil Bacha" userId="1b12df93-8345-41b4-9dbb-6495ec6766bf" providerId="ADAL" clId="{BEF7F4EC-7285-421B-AED0-016330DC2A2B}" dt="2026-05-23T00:26:14.072" v="239"/>
          <ac:cxnSpMkLst>
            <pc:docMk/>
            <pc:sldMk cId="1108975319" sldId="302"/>
            <ac:cxnSpMk id="23" creationId="{5D44A164-67FE-E844-B942-910F3D7C99B1}"/>
          </ac:cxnSpMkLst>
        </pc:cxnChg>
      </pc:sldChg>
      <pc:sldChg chg="addSp delSp modSp mod">
        <pc:chgData name="Jamil Bacha" userId="1b12df93-8345-41b4-9dbb-6495ec6766bf" providerId="ADAL" clId="{BEF7F4EC-7285-421B-AED0-016330DC2A2B}" dt="2026-05-23T00:28:17.457" v="273" actId="21"/>
        <pc:sldMkLst>
          <pc:docMk/>
          <pc:sldMk cId="2479415390" sldId="303"/>
        </pc:sldMkLst>
        <pc:spChg chg="mod">
          <ac:chgData name="Jamil Bacha" userId="1b12df93-8345-41b4-9dbb-6495ec6766bf" providerId="ADAL" clId="{BEF7F4EC-7285-421B-AED0-016330DC2A2B}" dt="2026-05-23T00:27:48.175" v="264" actId="1076"/>
          <ac:spMkLst>
            <pc:docMk/>
            <pc:sldMk cId="2479415390" sldId="303"/>
            <ac:spMk id="3" creationId="{EF3D5D27-997A-1158-25A4-49AEC51C85E5}"/>
          </ac:spMkLst>
        </pc:spChg>
        <pc:spChg chg="mod">
          <ac:chgData name="Jamil Bacha" userId="1b12df93-8345-41b4-9dbb-6495ec6766bf" providerId="ADAL" clId="{BEF7F4EC-7285-421B-AED0-016330DC2A2B}" dt="2026-05-23T00:28:08.227" v="271" actId="1076"/>
          <ac:spMkLst>
            <pc:docMk/>
            <pc:sldMk cId="2479415390" sldId="303"/>
            <ac:spMk id="18" creationId="{3C604EE9-5985-BD07-09F3-E836B69E995C}"/>
          </ac:spMkLst>
        </pc:spChg>
        <pc:spChg chg="mod">
          <ac:chgData name="Jamil Bacha" userId="1b12df93-8345-41b4-9dbb-6495ec6766bf" providerId="ADAL" clId="{BEF7F4EC-7285-421B-AED0-016330DC2A2B}" dt="2026-05-23T00:28:03.674" v="270" actId="1076"/>
          <ac:spMkLst>
            <pc:docMk/>
            <pc:sldMk cId="2479415390" sldId="303"/>
            <ac:spMk id="29" creationId="{FCA0C958-F87C-DFFB-9414-7111331456D1}"/>
          </ac:spMkLst>
        </pc:spChg>
        <pc:grpChg chg="add del mod">
          <ac:chgData name="Jamil Bacha" userId="1b12df93-8345-41b4-9dbb-6495ec6766bf" providerId="ADAL" clId="{BEF7F4EC-7285-421B-AED0-016330DC2A2B}" dt="2026-05-23T00:28:17.457" v="273" actId="21"/>
          <ac:grpSpMkLst>
            <pc:docMk/>
            <pc:sldMk cId="2479415390" sldId="303"/>
            <ac:grpSpMk id="21" creationId="{1C76F426-9983-73BA-ED70-6835826573A4}"/>
          </ac:grpSpMkLst>
        </pc:grpChg>
        <pc:grpChg chg="mod">
          <ac:chgData name="Jamil Bacha" userId="1b12df93-8345-41b4-9dbb-6495ec6766bf" providerId="ADAL" clId="{BEF7F4EC-7285-421B-AED0-016330DC2A2B}" dt="2026-05-23T00:28:13.549" v="272" actId="1076"/>
          <ac:grpSpMkLst>
            <pc:docMk/>
            <pc:sldMk cId="2479415390" sldId="303"/>
            <ac:grpSpMk id="26" creationId="{6C245F5B-8744-4079-AC88-A911B9E858A3}"/>
          </ac:grpSpMkLst>
        </pc:grpChg>
        <pc:graphicFrameChg chg="mod modGraphic">
          <ac:chgData name="Jamil Bacha" userId="1b12df93-8345-41b4-9dbb-6495ec6766bf" providerId="ADAL" clId="{BEF7F4EC-7285-421B-AED0-016330DC2A2B}" dt="2026-05-23T00:28:03.674" v="270" actId="1076"/>
          <ac:graphicFrameMkLst>
            <pc:docMk/>
            <pc:sldMk cId="2479415390" sldId="303"/>
            <ac:graphicFrameMk id="28" creationId="{0125439A-E335-A2AF-3CC4-50DA9E385950}"/>
          </ac:graphicFrameMkLst>
        </pc:graphicFrameChg>
        <pc:cxnChg chg="mod">
          <ac:chgData name="Jamil Bacha" userId="1b12df93-8345-41b4-9dbb-6495ec6766bf" providerId="ADAL" clId="{BEF7F4EC-7285-421B-AED0-016330DC2A2B}" dt="2026-05-23T00:27:43.689" v="263"/>
          <ac:cxnSpMkLst>
            <pc:docMk/>
            <pc:sldMk cId="2479415390" sldId="303"/>
            <ac:cxnSpMk id="22" creationId="{41C2C57A-00F5-75C7-32E3-212139BE3B45}"/>
          </ac:cxnSpMkLst>
        </pc:cxnChg>
        <pc:cxnChg chg="mod">
          <ac:chgData name="Jamil Bacha" userId="1b12df93-8345-41b4-9dbb-6495ec6766bf" providerId="ADAL" clId="{BEF7F4EC-7285-421B-AED0-016330DC2A2B}" dt="2026-05-23T00:27:43.689" v="263"/>
          <ac:cxnSpMkLst>
            <pc:docMk/>
            <pc:sldMk cId="2479415390" sldId="303"/>
            <ac:cxnSpMk id="24" creationId="{D19350EF-0181-4764-FA19-968B71E0842B}"/>
          </ac:cxnSpMkLst>
        </pc:cxnChg>
        <pc:cxnChg chg="mod">
          <ac:chgData name="Jamil Bacha" userId="1b12df93-8345-41b4-9dbb-6495ec6766bf" providerId="ADAL" clId="{BEF7F4EC-7285-421B-AED0-016330DC2A2B}" dt="2026-05-23T00:27:32.310" v="258" actId="14100"/>
          <ac:cxnSpMkLst>
            <pc:docMk/>
            <pc:sldMk cId="2479415390" sldId="303"/>
            <ac:cxnSpMk id="31" creationId="{6D50D8C8-397F-3719-65CC-18454C12DDA7}"/>
          </ac:cxnSpMkLst>
        </pc:cxnChg>
        <pc:cxnChg chg="mod">
          <ac:chgData name="Jamil Bacha" userId="1b12df93-8345-41b4-9dbb-6495ec6766bf" providerId="ADAL" clId="{BEF7F4EC-7285-421B-AED0-016330DC2A2B}" dt="2026-05-23T00:27:36.428" v="262" actId="1038"/>
          <ac:cxnSpMkLst>
            <pc:docMk/>
            <pc:sldMk cId="2479415390" sldId="303"/>
            <ac:cxnSpMk id="33" creationId="{A133592D-E44F-2B4A-9457-547DFEB378C0}"/>
          </ac:cxnSpMkLst>
        </pc:cxnChg>
      </pc:sldChg>
      <pc:sldChg chg="addSp delSp modSp mod modCm">
        <pc:chgData name="Jamil Bacha" userId="1b12df93-8345-41b4-9dbb-6495ec6766bf" providerId="ADAL" clId="{BEF7F4EC-7285-421B-AED0-016330DC2A2B}" dt="2026-05-23T01:55:46.161" v="899" actId="21"/>
        <pc:sldMkLst>
          <pc:docMk/>
          <pc:sldMk cId="2394743425" sldId="306"/>
        </pc:sldMkLst>
        <pc:spChg chg="mod">
          <ac:chgData name="Jamil Bacha" userId="1b12df93-8345-41b4-9dbb-6495ec6766bf" providerId="ADAL" clId="{BEF7F4EC-7285-421B-AED0-016330DC2A2B}" dt="2026-05-23T01:47:01.934" v="846" actId="1036"/>
          <ac:spMkLst>
            <pc:docMk/>
            <pc:sldMk cId="2394743425" sldId="306"/>
            <ac:spMk id="3" creationId="{64552C94-4397-3925-8378-253CB6922C37}"/>
          </ac:spMkLst>
        </pc:spChg>
        <pc:spChg chg="mod">
          <ac:chgData name="Jamil Bacha" userId="1b12df93-8345-41b4-9dbb-6495ec6766bf" providerId="ADAL" clId="{BEF7F4EC-7285-421B-AED0-016330DC2A2B}" dt="2026-05-23T01:47:32.867" v="852" actId="122"/>
          <ac:spMkLst>
            <pc:docMk/>
            <pc:sldMk cId="2394743425" sldId="306"/>
            <ac:spMk id="10" creationId="{98BF9393-C37C-1054-E844-2D6E2D764786}"/>
          </ac:spMkLst>
        </pc:spChg>
        <pc:spChg chg="mod">
          <ac:chgData name="Jamil Bacha" userId="1b12df93-8345-41b4-9dbb-6495ec6766bf" providerId="ADAL" clId="{BEF7F4EC-7285-421B-AED0-016330DC2A2B}" dt="2026-05-23T01:49:35.147" v="877" actId="403"/>
          <ac:spMkLst>
            <pc:docMk/>
            <pc:sldMk cId="2394743425" sldId="306"/>
            <ac:spMk id="28" creationId="{B5418900-F645-8E40-FA91-7E2994336DBE}"/>
          </ac:spMkLst>
        </pc:spChg>
        <pc:spChg chg="mod">
          <ac:chgData name="Jamil Bacha" userId="1b12df93-8345-41b4-9dbb-6495ec6766bf" providerId="ADAL" clId="{BEF7F4EC-7285-421B-AED0-016330DC2A2B}" dt="2026-05-23T01:47:32.867" v="852" actId="122"/>
          <ac:spMkLst>
            <pc:docMk/>
            <pc:sldMk cId="2394743425" sldId="306"/>
            <ac:spMk id="48" creationId="{E1A8CDF5-A646-3FAA-DE55-17FD53979EE0}"/>
          </ac:spMkLst>
        </pc:spChg>
        <pc:spChg chg="mod">
          <ac:chgData name="Jamil Bacha" userId="1b12df93-8345-41b4-9dbb-6495ec6766bf" providerId="ADAL" clId="{BEF7F4EC-7285-421B-AED0-016330DC2A2B}" dt="2026-05-23T01:47:55.153" v="854" actId="948"/>
          <ac:spMkLst>
            <pc:docMk/>
            <pc:sldMk cId="2394743425" sldId="306"/>
            <ac:spMk id="78" creationId="{35DAD609-63CF-DA7E-DCBB-691C74E18CE4}"/>
          </ac:spMkLst>
        </pc:spChg>
        <pc:spChg chg="mod">
          <ac:chgData name="Jamil Bacha" userId="1b12df93-8345-41b4-9dbb-6495ec6766bf" providerId="ADAL" clId="{BEF7F4EC-7285-421B-AED0-016330DC2A2B}" dt="2026-05-23T01:47:48.726" v="853" actId="948"/>
          <ac:spMkLst>
            <pc:docMk/>
            <pc:sldMk cId="2394743425" sldId="306"/>
            <ac:spMk id="100" creationId="{C72E4D48-2EA5-52DD-58FF-31310FA3C2D5}"/>
          </ac:spMkLst>
        </pc:spChg>
        <pc:grpChg chg="add del mod">
          <ac:chgData name="Jamil Bacha" userId="1b12df93-8345-41b4-9dbb-6495ec6766bf" providerId="ADAL" clId="{BEF7F4EC-7285-421B-AED0-016330DC2A2B}" dt="2026-05-23T01:55:46.161" v="899" actId="21"/>
          <ac:grpSpMkLst>
            <pc:docMk/>
            <pc:sldMk cId="2394743425" sldId="306"/>
            <ac:grpSpMk id="16" creationId="{34D1309F-29EF-F3AF-E43E-43D12B80B9B9}"/>
          </ac:grpSpMkLst>
        </pc:grpChg>
        <pc:picChg chg="add del">
          <ac:chgData name="Jamil Bacha" userId="1b12df93-8345-41b4-9dbb-6495ec6766bf" providerId="ADAL" clId="{BEF7F4EC-7285-421B-AED0-016330DC2A2B}" dt="2026-05-23T01:46:44.120" v="832" actId="22"/>
          <ac:picMkLst>
            <pc:docMk/>
            <pc:sldMk cId="2394743425" sldId="306"/>
            <ac:picMk id="13" creationId="{FDA65162-7F7B-E07E-685E-BE17A59707AB}"/>
          </ac:picMkLst>
        </pc:picChg>
        <pc:picChg chg="add del">
          <ac:chgData name="Jamil Bacha" userId="1b12df93-8345-41b4-9dbb-6495ec6766bf" providerId="ADAL" clId="{BEF7F4EC-7285-421B-AED0-016330DC2A2B}" dt="2026-05-23T01:46:46.463" v="834" actId="22"/>
          <ac:picMkLst>
            <pc:docMk/>
            <pc:sldMk cId="2394743425" sldId="306"/>
            <ac:picMk id="15" creationId="{C026B621-9D08-4085-2057-F940590074EE}"/>
          </ac:picMkLst>
        </pc:picChg>
        <pc:cxnChg chg="mod">
          <ac:chgData name="Jamil Bacha" userId="1b12df93-8345-41b4-9dbb-6495ec6766bf" providerId="ADAL" clId="{BEF7F4EC-7285-421B-AED0-016330DC2A2B}" dt="2026-05-23T01:55:01.931" v="898" actId="208"/>
          <ac:cxnSpMkLst>
            <pc:docMk/>
            <pc:sldMk cId="2394743425" sldId="306"/>
            <ac:cxnSpMk id="5" creationId="{BCD771A2-9CDF-3BEC-21A7-0F7FFECB26FD}"/>
          </ac:cxnSpMkLst>
        </pc:cxnChg>
        <pc:cxnChg chg="mod">
          <ac:chgData name="Jamil Bacha" userId="1b12df93-8345-41b4-9dbb-6495ec6766bf" providerId="ADAL" clId="{BEF7F4EC-7285-421B-AED0-016330DC2A2B}" dt="2026-05-23T01:46:50.296" v="835"/>
          <ac:cxnSpMkLst>
            <pc:docMk/>
            <pc:sldMk cId="2394743425" sldId="306"/>
            <ac:cxnSpMk id="19" creationId="{6ABEDD6F-7D7E-8EC9-2094-0BE1D6760A45}"/>
          </ac:cxnSpMkLst>
        </pc:cxnChg>
        <pc:cxnChg chg="mod">
          <ac:chgData name="Jamil Bacha" userId="1b12df93-8345-41b4-9dbb-6495ec6766bf" providerId="ADAL" clId="{BEF7F4EC-7285-421B-AED0-016330DC2A2B}" dt="2026-05-23T01:46:50.296" v="835"/>
          <ac:cxnSpMkLst>
            <pc:docMk/>
            <pc:sldMk cId="2394743425" sldId="306"/>
            <ac:cxnSpMk id="25" creationId="{9A80432A-AF25-7E92-8A7D-B8B3E8A60E7E}"/>
          </ac:cxnSpMkLst>
        </pc:cxnChg>
        <pc:cxnChg chg="mod">
          <ac:chgData name="Jamil Bacha" userId="1b12df93-8345-41b4-9dbb-6495ec6766bf" providerId="ADAL" clId="{BEF7F4EC-7285-421B-AED0-016330DC2A2B}" dt="2026-05-23T01:55:01.931" v="898" actId="208"/>
          <ac:cxnSpMkLst>
            <pc:docMk/>
            <pc:sldMk cId="2394743425" sldId="306"/>
            <ac:cxnSpMk id="95" creationId="{CDA6EBED-F626-3980-B9E6-C14E537AE787}"/>
          </ac:cxnSpMkLst>
        </pc:cxnChg>
        <pc:extLst>
          <p:ext xmlns:p="http://schemas.openxmlformats.org/presentationml/2006/main" uri="{D6D511B9-2390-475A-947B-AFAB55BFBCF1}">
            <pc226:cmChg xmlns:pc226="http://schemas.microsoft.com/office/powerpoint/2022/06/main/command" chg="mod">
              <pc226:chgData name="Jamil Bacha" userId="1b12df93-8345-41b4-9dbb-6495ec6766bf" providerId="ADAL" clId="{BEF7F4EC-7285-421B-AED0-016330DC2A2B}" dt="2026-05-23T01:49:32.994" v="876" actId="20577"/>
              <pc2:cmMkLst xmlns:pc2="http://schemas.microsoft.com/office/powerpoint/2019/9/main/command">
                <pc:docMk/>
                <pc:sldMk cId="2394743425" sldId="306"/>
                <pc2:cmMk id="{BE3C7370-6208-4A03-AE11-F80A3A3C8E68}"/>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1583346473623"/>
          <c:y val="0.41264394196170051"/>
          <c:w val="0.64679002565369204"/>
          <c:h val="0.37790129280312967"/>
        </c:manualLayout>
      </c:layout>
      <c:barChart>
        <c:barDir val="col"/>
        <c:grouping val="clustered"/>
        <c:varyColors val="0"/>
        <c:ser>
          <c:idx val="0"/>
          <c:order val="0"/>
          <c:tx>
            <c:strRef>
              <c:f>Sheet1!$B$1</c:f>
              <c:strCache>
                <c:ptCount val="1"/>
                <c:pt idx="0">
                  <c:v>BPV (B-Well 1; n=650)</c:v>
                </c:pt>
              </c:strCache>
            </c:strRef>
          </c:tx>
          <c:spPr>
            <a:solidFill>
              <a:srgbClr val="FFC03C"/>
            </a:solidFill>
            <a:ln>
              <a:noFill/>
            </a:ln>
            <a:effectLst/>
          </c:spPr>
          <c:invertIfNegative val="0"/>
          <c:dLbls>
            <c:dLbl>
              <c:idx val="0"/>
              <c:tx>
                <c:rich>
                  <a:bodyPr/>
                  <a:lstStyle/>
                  <a:p>
                    <a:fld id="{D23EE58F-8437-4322-98D2-68D40D4C526A}"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49A-45EF-888A-B56B6D9D63B2}"/>
                </c:ext>
              </c:extLst>
            </c:dLbl>
            <c:dLbl>
              <c:idx val="1"/>
              <c:tx>
                <c:rich>
                  <a:bodyPr/>
                  <a:lstStyle/>
                  <a:p>
                    <a:fld id="{D183975C-FB5E-4CD1-ADF6-8223E22816FE}"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49A-45EF-888A-B56B6D9D63B2}"/>
                </c:ext>
              </c:extLst>
            </c:dLbl>
            <c:spPr>
              <a:noFill/>
              <a:ln>
                <a:noFill/>
              </a:ln>
              <a:effectLst/>
            </c:spPr>
            <c:txPr>
              <a:bodyPr rot="0" spcFirstLastPara="1" vertOverflow="ellipsis" vert="horz" wrap="square" anchor="ctr" anchorCtr="1"/>
              <a:lstStyle/>
              <a:p>
                <a:pPr>
                  <a:defRPr sz="1197"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Baseline HBsAg
≤3,000 IU/mL</c:v>
                </c:pt>
                <c:pt idx="1">
                  <c:v>Baseline HBsAg
≤1,000 IU/mL</c:v>
                </c:pt>
              </c:strCache>
            </c:strRef>
          </c:cat>
          <c:val>
            <c:numRef>
              <c:f>Sheet1!$B$2:$B$3</c:f>
              <c:numCache>
                <c:formatCode>General</c:formatCode>
                <c:ptCount val="2"/>
                <c:pt idx="0">
                  <c:v>20</c:v>
                </c:pt>
                <c:pt idx="1">
                  <c:v>25</c:v>
                </c:pt>
              </c:numCache>
            </c:numRef>
          </c:val>
          <c:extLst>
            <c:ext xmlns:c16="http://schemas.microsoft.com/office/drawing/2014/chart" uri="{C3380CC4-5D6E-409C-BE32-E72D297353CC}">
              <c16:uniqueId val="{00000002-C49A-45EF-888A-B56B6D9D63B2}"/>
            </c:ext>
          </c:extLst>
        </c:ser>
        <c:ser>
          <c:idx val="1"/>
          <c:order val="1"/>
          <c:tx>
            <c:strRef>
              <c:f>Sheet1!$C$1</c:f>
              <c:strCache>
                <c:ptCount val="1"/>
                <c:pt idx="0">
                  <c:v>BPV (B-Well 2; n=570)</c:v>
                </c:pt>
              </c:strCache>
            </c:strRef>
          </c:tx>
          <c:spPr>
            <a:solidFill>
              <a:srgbClr val="F8E3B6"/>
            </a:solidFill>
            <a:ln>
              <a:noFill/>
            </a:ln>
            <a:effectLst/>
          </c:spPr>
          <c:invertIfNegative val="0"/>
          <c:dLbls>
            <c:dLbl>
              <c:idx val="0"/>
              <c:tx>
                <c:rich>
                  <a:bodyPr/>
                  <a:lstStyle/>
                  <a:p>
                    <a:fld id="{3C6D057D-FACD-46DD-9DCF-766720B91FB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49A-45EF-888A-B56B6D9D63B2}"/>
                </c:ext>
              </c:extLst>
            </c:dLbl>
            <c:dLbl>
              <c:idx val="1"/>
              <c:tx>
                <c:rich>
                  <a:bodyPr/>
                  <a:lstStyle/>
                  <a:p>
                    <a:fld id="{2D047CF3-EABE-427B-9CA2-776C9CA1EA05}"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49A-45EF-888A-B56B6D9D63B2}"/>
                </c:ext>
              </c:extLst>
            </c:dLbl>
            <c:spPr>
              <a:noFill/>
              <a:ln>
                <a:noFill/>
              </a:ln>
              <a:effectLst/>
            </c:spPr>
            <c:txPr>
              <a:bodyPr rot="0" spcFirstLastPara="1" vertOverflow="ellipsis" vert="horz" wrap="square" anchor="ctr" anchorCtr="1"/>
              <a:lstStyle/>
              <a:p>
                <a:pPr>
                  <a:defRPr sz="1197"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Baseline HBsAg
≤3,000 IU/mL</c:v>
                </c:pt>
                <c:pt idx="1">
                  <c:v>Baseline HBsAg
≤1,000 IU/mL</c:v>
                </c:pt>
              </c:strCache>
            </c:strRef>
          </c:cat>
          <c:val>
            <c:numRef>
              <c:f>Sheet1!$C$2:$C$3</c:f>
              <c:numCache>
                <c:formatCode>General</c:formatCode>
                <c:ptCount val="2"/>
                <c:pt idx="0">
                  <c:v>19</c:v>
                </c:pt>
                <c:pt idx="1">
                  <c:v>28</c:v>
                </c:pt>
              </c:numCache>
            </c:numRef>
          </c:val>
          <c:extLst>
            <c:ext xmlns:c16="http://schemas.microsoft.com/office/drawing/2014/chart" uri="{C3380CC4-5D6E-409C-BE32-E72D297353CC}">
              <c16:uniqueId val="{00000005-C49A-45EF-888A-B56B6D9D63B2}"/>
            </c:ext>
          </c:extLst>
        </c:ser>
        <c:ser>
          <c:idx val="2"/>
          <c:order val="2"/>
          <c:tx>
            <c:strRef>
              <c:f>Sheet1!$D$1</c:f>
              <c:strCache>
                <c:ptCount val="1"/>
                <c:pt idx="0">
                  <c:v>Placebo (pooled; n=614)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Baseline HBsAg
≤3,000 IU/mL</c:v>
                </c:pt>
                <c:pt idx="1">
                  <c:v>Baseline HBsAg
≤1,000 IU/mL</c:v>
                </c:pt>
              </c:strCache>
            </c:strRef>
          </c:cat>
          <c:val>
            <c:numRef>
              <c:f>Sheet1!$D$2:$D$3</c:f>
              <c:numCache>
                <c:formatCode>General</c:formatCode>
                <c:ptCount val="2"/>
                <c:pt idx="0">
                  <c:v>0</c:v>
                </c:pt>
                <c:pt idx="1">
                  <c:v>0</c:v>
                </c:pt>
              </c:numCache>
            </c:numRef>
          </c:val>
          <c:extLst>
            <c:ext xmlns:c16="http://schemas.microsoft.com/office/drawing/2014/chart" uri="{C3380CC4-5D6E-409C-BE32-E72D297353CC}">
              <c16:uniqueId val="{00000006-C49A-45EF-888A-B56B6D9D63B2}"/>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max val="30"/>
          <c:min val="0"/>
        </c:scaling>
        <c:delete val="0"/>
        <c:axPos val="l"/>
        <c:title>
          <c:tx>
            <c:rich>
              <a:bodyPr rot="-5400000" spcFirstLastPara="1" vertOverflow="ellipsis" vert="horz" wrap="square" anchor="ctr" anchorCtr="1"/>
              <a:lstStyle/>
              <a:p>
                <a:pPr>
                  <a:defRPr sz="1200" b="1" i="0" u="none" strike="noStrike" kern="1200" baseline="0">
                    <a:solidFill>
                      <a:schemeClr val="accent1"/>
                    </a:solidFill>
                    <a:latin typeface="Arial" panose="020B0604020202020204" pitchFamily="34" charset="0"/>
                    <a:ea typeface="+mn-ea"/>
                    <a:cs typeface="Arial" panose="020B0604020202020204" pitchFamily="34" charset="0"/>
                  </a:defRPr>
                </a:pPr>
                <a:r>
                  <a:rPr lang="en-NZ" sz="1200" b="1">
                    <a:solidFill>
                      <a:schemeClr val="accent1"/>
                    </a:solidFill>
                  </a:rPr>
                  <a:t>Patients, %</a:t>
                </a:r>
              </a:p>
            </c:rich>
          </c:tx>
          <c:layout>
            <c:manualLayout>
              <c:xMode val="edge"/>
              <c:yMode val="edge"/>
              <c:x val="1.6392197744115211E-2"/>
              <c:y val="0.43776366690388613"/>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10"/>
      </c:valAx>
      <c:spPr>
        <a:noFill/>
        <a:ln>
          <a:noFill/>
        </a:ln>
        <a:effectLst/>
      </c:spPr>
    </c:plotArea>
    <c:legend>
      <c:legendPos val="b"/>
      <c:layout>
        <c:manualLayout>
          <c:xMode val="edge"/>
          <c:yMode val="edge"/>
          <c:x val="2.7320329573525355E-3"/>
          <c:y val="0.13783439498412214"/>
          <c:w val="0.98087576929853226"/>
          <c:h val="0.1688456251774455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709927906799E-2"/>
          <c:y val="3.8400425561027997E-2"/>
          <c:w val="0.96498138535813105"/>
          <c:h val="0.97875696462114603"/>
        </c:manualLayout>
      </c:layout>
      <c:doughnutChart>
        <c:varyColors val="1"/>
        <c:ser>
          <c:idx val="0"/>
          <c:order val="0"/>
          <c:tx>
            <c:strRef>
              <c:f>Sheet1!$B$1</c:f>
              <c:strCache>
                <c:ptCount val="1"/>
                <c:pt idx="0">
                  <c:v>Column1</c:v>
                </c:pt>
              </c:strCache>
            </c:strRef>
          </c:tx>
          <c:spPr>
            <a:solidFill>
              <a:schemeClr val="accent3">
                <a:lumMod val="50000"/>
              </a:schemeClr>
            </a:solidFill>
          </c:spPr>
          <c:dPt>
            <c:idx val="0"/>
            <c:bubble3D val="0"/>
            <c:spPr>
              <a:solidFill>
                <a:srgbClr val="FFC000"/>
              </a:solidFill>
              <a:ln w="19050">
                <a:solidFill>
                  <a:schemeClr val="lt1"/>
                </a:solidFill>
              </a:ln>
              <a:effectLst/>
            </c:spPr>
            <c:extLst>
              <c:ext xmlns:c16="http://schemas.microsoft.com/office/drawing/2014/chart" uri="{C3380CC4-5D6E-409C-BE32-E72D297353CC}">
                <c16:uniqueId val="{00000001-13E4-4325-94F1-1E9DB4D97CFF}"/>
              </c:ext>
            </c:extLst>
          </c:dPt>
          <c:dPt>
            <c:idx val="1"/>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3-13E4-4325-94F1-1E9DB4D97CFF}"/>
              </c:ext>
            </c:extLst>
          </c:dPt>
          <c:cat>
            <c:strRef>
              <c:f>Sheet1!$A$2:$A$3</c:f>
              <c:strCache>
                <c:ptCount val="2"/>
                <c:pt idx="0">
                  <c:v>Yes</c:v>
                </c:pt>
                <c:pt idx="1">
                  <c:v>No</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4-13E4-4325-94F1-1E9DB4D97CFF}"/>
            </c:ext>
          </c:extLst>
        </c:ser>
        <c:dLbls>
          <c:showLegendKey val="0"/>
          <c:showVal val="0"/>
          <c:showCatName val="0"/>
          <c:showSerName val="0"/>
          <c:showPercent val="0"/>
          <c:showBubbleSize val="0"/>
          <c:showLeaderLines val="1"/>
        </c:dLbls>
        <c:firstSliceAng val="51"/>
        <c:holeSize val="75"/>
      </c:doughnutChart>
      <c:spPr>
        <a:noFill/>
        <a:ln>
          <a:noFill/>
        </a:ln>
        <a:effectLst/>
      </c:spPr>
    </c:plotArea>
    <c:plotVisOnly val="1"/>
    <c:dispBlanksAs val="gap"/>
    <c:showDLblsOverMax val="0"/>
    <c:extLst>
      <c:ext uri="{0b15fc19-7d7d-44ad-8c2d-2c3a37ce22c3}">
        <chartProps xmlns="https://web.wps.cn/et/2018/main" chartId="{55c7c15f-b3e0-4a2c-b9d9-20ee596cfabb}"/>
      </c:ext>
    </c:extLst>
  </c:chart>
  <c:spPr>
    <a:noFill/>
    <a:ln>
      <a:noFill/>
    </a:ln>
    <a:effectLst/>
  </c:spPr>
  <c:txPr>
    <a:bodyPr/>
    <a:lstStyle/>
    <a:p>
      <a:pPr>
        <a:defRPr lang="zh-CN"/>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709927906799E-2"/>
          <c:y val="3.8400425561027997E-2"/>
          <c:w val="0.96498138535813105"/>
          <c:h val="0.97875696462114603"/>
        </c:manualLayout>
      </c:layout>
      <c:doughnutChart>
        <c:varyColors val="1"/>
        <c:ser>
          <c:idx val="0"/>
          <c:order val="0"/>
          <c:tx>
            <c:strRef>
              <c:f>Sheet1!$B$1</c:f>
              <c:strCache>
                <c:ptCount val="1"/>
                <c:pt idx="0">
                  <c:v>Column1</c:v>
                </c:pt>
              </c:strCache>
            </c:strRef>
          </c:tx>
          <c:dPt>
            <c:idx val="0"/>
            <c:bubble3D val="0"/>
            <c:spPr>
              <a:solidFill>
                <a:srgbClr val="FED97E"/>
              </a:solidFill>
              <a:ln w="19050">
                <a:solidFill>
                  <a:schemeClr val="lt1"/>
                </a:solidFill>
              </a:ln>
              <a:effectLst/>
            </c:spPr>
            <c:extLst>
              <c:ext xmlns:c16="http://schemas.microsoft.com/office/drawing/2014/chart" uri="{C3380CC4-5D6E-409C-BE32-E72D297353CC}">
                <c16:uniqueId val="{00000001-5123-40F8-A573-0EB76C9396B8}"/>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5123-40F8-A573-0EB76C9396B8}"/>
              </c:ext>
            </c:extLst>
          </c:dPt>
          <c:cat>
            <c:strRef>
              <c:f>Sheet1!$A$2:$A$3</c:f>
              <c:strCache>
                <c:ptCount val="2"/>
                <c:pt idx="0">
                  <c:v>Yes</c:v>
                </c:pt>
                <c:pt idx="1">
                  <c:v>No</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5123-40F8-A573-0EB76C9396B8}"/>
            </c:ext>
          </c:extLst>
        </c:ser>
        <c:dLbls>
          <c:showLegendKey val="0"/>
          <c:showVal val="0"/>
          <c:showCatName val="0"/>
          <c:showSerName val="0"/>
          <c:showPercent val="0"/>
          <c:showBubbleSize val="0"/>
          <c:showLeaderLines val="1"/>
        </c:dLbls>
        <c:firstSliceAng val="90"/>
        <c:holeSize val="75"/>
      </c:doughnutChart>
      <c:spPr>
        <a:noFill/>
        <a:ln>
          <a:noFill/>
        </a:ln>
        <a:effectLst/>
      </c:spPr>
    </c:plotArea>
    <c:plotVisOnly val="1"/>
    <c:dispBlanksAs val="gap"/>
    <c:showDLblsOverMax val="0"/>
    <c:extLst>
      <c:ext uri="{0b15fc19-7d7d-44ad-8c2d-2c3a37ce22c3}">
        <chartProps xmlns="https://web.wps.cn/et/2018/main" chartId="{46e123ae-af63-4327-b019-6ecc1d28cc13}"/>
      </c:ext>
    </c:extLst>
  </c:chart>
  <c:spPr>
    <a:noFill/>
    <a:ln>
      <a:noFill/>
    </a:ln>
    <a:effectLst/>
  </c:spPr>
  <c:txPr>
    <a:bodyPr/>
    <a:lstStyle/>
    <a:p>
      <a:pPr>
        <a:defRPr lang="zh-CN"/>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709927906799E-2"/>
          <c:y val="3.8400425561027997E-2"/>
          <c:w val="0.96498138535813105"/>
          <c:h val="0.97875696462114603"/>
        </c:manualLayout>
      </c:layout>
      <c:doughnutChart>
        <c:varyColors val="1"/>
        <c:ser>
          <c:idx val="0"/>
          <c:order val="0"/>
          <c:tx>
            <c:strRef>
              <c:f>Sheet1!$B$1</c:f>
              <c:strCache>
                <c:ptCount val="1"/>
                <c:pt idx="0">
                  <c:v>Column1</c:v>
                </c:pt>
              </c:strCache>
            </c:strRef>
          </c:tx>
          <c:spPr>
            <a:solidFill>
              <a:schemeClr val="accent3">
                <a:lumMod val="50000"/>
              </a:schemeClr>
            </a:solidFill>
          </c:spPr>
          <c:dPt>
            <c:idx val="0"/>
            <c:bubble3D val="0"/>
            <c:spPr>
              <a:solidFill>
                <a:srgbClr val="FFC000"/>
              </a:solidFill>
              <a:ln w="19050">
                <a:solidFill>
                  <a:schemeClr val="lt1"/>
                </a:solidFill>
              </a:ln>
              <a:effectLst/>
            </c:spPr>
            <c:extLst>
              <c:ext xmlns:c16="http://schemas.microsoft.com/office/drawing/2014/chart" uri="{C3380CC4-5D6E-409C-BE32-E72D297353CC}">
                <c16:uniqueId val="{00000001-AAB2-4B36-85F4-8145581909B6}"/>
              </c:ext>
            </c:extLst>
          </c:dPt>
          <c:dPt>
            <c:idx val="1"/>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3-AAB2-4B36-85F4-8145581909B6}"/>
              </c:ext>
            </c:extLst>
          </c:dPt>
          <c:cat>
            <c:strRef>
              <c:f>Sheet1!$A$2:$A$3</c:f>
              <c:strCache>
                <c:ptCount val="2"/>
                <c:pt idx="0">
                  <c:v>Yes</c:v>
                </c:pt>
                <c:pt idx="1">
                  <c:v>No</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AAB2-4B36-85F4-8145581909B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uri="{0b15fc19-7d7d-44ad-8c2d-2c3a37ce22c3}">
        <chartProps xmlns="https://web.wps.cn/et/2018/main" chartId="{39061b2a-2732-48b7-8243-9cc6c868d28a}"/>
      </c:ext>
    </c:extLst>
  </c:chart>
  <c:spPr>
    <a:noFill/>
    <a:ln>
      <a:noFill/>
    </a:ln>
    <a:effectLst/>
  </c:spPr>
  <c:txPr>
    <a:bodyPr/>
    <a:lstStyle/>
    <a:p>
      <a:pPr>
        <a:defRPr lang="zh-CN"/>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709927906799E-2"/>
          <c:y val="3.8400425561027997E-2"/>
          <c:w val="0.96498138535813105"/>
          <c:h val="0.97875696462114603"/>
        </c:manualLayout>
      </c:layout>
      <c:doughnutChart>
        <c:varyColors val="1"/>
        <c:ser>
          <c:idx val="0"/>
          <c:order val="0"/>
          <c:tx>
            <c:strRef>
              <c:f>Sheet1!$B$1</c:f>
              <c:strCache>
                <c:ptCount val="1"/>
                <c:pt idx="0">
                  <c:v>Column1</c:v>
                </c:pt>
              </c:strCache>
            </c:strRef>
          </c:tx>
          <c:spPr>
            <a:solidFill>
              <a:schemeClr val="accent3">
                <a:lumMod val="50000"/>
              </a:schemeClr>
            </a:solidFill>
          </c:spPr>
          <c:dPt>
            <c:idx val="0"/>
            <c:bubble3D val="0"/>
            <c:spPr>
              <a:solidFill>
                <a:srgbClr val="FFC000"/>
              </a:solidFill>
              <a:ln w="19050">
                <a:solidFill>
                  <a:schemeClr val="lt1"/>
                </a:solidFill>
              </a:ln>
              <a:effectLst/>
            </c:spPr>
            <c:extLst>
              <c:ext xmlns:c16="http://schemas.microsoft.com/office/drawing/2014/chart" uri="{C3380CC4-5D6E-409C-BE32-E72D297353CC}">
                <c16:uniqueId val="{00000001-7E2B-45EC-8EAD-64D986E9F0F5}"/>
              </c:ext>
            </c:extLst>
          </c:dPt>
          <c:dPt>
            <c:idx val="1"/>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3-7E2B-45EC-8EAD-64D986E9F0F5}"/>
              </c:ext>
            </c:extLst>
          </c:dPt>
          <c:cat>
            <c:strRef>
              <c:f>Sheet1!$A$2:$A$3</c:f>
              <c:strCache>
                <c:ptCount val="2"/>
                <c:pt idx="0">
                  <c:v>Yes</c:v>
                </c:pt>
                <c:pt idx="1">
                  <c:v>No</c:v>
                </c:pt>
              </c:strCache>
            </c:strRef>
          </c:cat>
          <c:val>
            <c:numRef>
              <c:f>Sheet1!$B$2:$B$3</c:f>
              <c:numCache>
                <c:formatCode>General</c:formatCode>
                <c:ptCount val="2"/>
                <c:pt idx="0">
                  <c:v>12.5</c:v>
                </c:pt>
                <c:pt idx="1">
                  <c:v>87.5</c:v>
                </c:pt>
              </c:numCache>
            </c:numRef>
          </c:val>
          <c:extLst>
            <c:ext xmlns:c16="http://schemas.microsoft.com/office/drawing/2014/chart" uri="{C3380CC4-5D6E-409C-BE32-E72D297353CC}">
              <c16:uniqueId val="{00000004-7E2B-45EC-8EAD-64D986E9F0F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uri="{0b15fc19-7d7d-44ad-8c2d-2c3a37ce22c3}">
        <chartProps xmlns="https://web.wps.cn/et/2018/main" chartId="{877c0e35-b147-4f16-9881-852530ecf639}"/>
      </c:ext>
    </c:extLst>
  </c:chart>
  <c:spPr>
    <a:noFill/>
    <a:ln>
      <a:noFill/>
    </a:ln>
    <a:effectLst/>
  </c:spPr>
  <c:txPr>
    <a:bodyPr/>
    <a:lstStyle/>
    <a:p>
      <a:pPr>
        <a:defRPr lang="zh-CN"/>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709927906799E-2"/>
          <c:y val="3.8400425561027997E-2"/>
          <c:w val="0.96498138535813105"/>
          <c:h val="0.97875696462114603"/>
        </c:manualLayout>
      </c:layout>
      <c:doughnutChart>
        <c:varyColors val="1"/>
        <c:ser>
          <c:idx val="0"/>
          <c:order val="0"/>
          <c:tx>
            <c:strRef>
              <c:f>Sheet1!$B$1</c:f>
              <c:strCache>
                <c:ptCount val="1"/>
                <c:pt idx="0">
                  <c:v>Column1</c:v>
                </c:pt>
              </c:strCache>
            </c:strRef>
          </c:tx>
          <c:spPr>
            <a:solidFill>
              <a:schemeClr val="accent3">
                <a:lumMod val="50000"/>
              </a:schemeClr>
            </a:solidFill>
          </c:spPr>
          <c:dPt>
            <c:idx val="0"/>
            <c:bubble3D val="0"/>
            <c:spPr>
              <a:solidFill>
                <a:srgbClr val="FFC000"/>
              </a:solidFill>
              <a:ln w="19050">
                <a:solidFill>
                  <a:schemeClr val="lt1"/>
                </a:solidFill>
              </a:ln>
              <a:effectLst/>
            </c:spPr>
            <c:extLst>
              <c:ext xmlns:c16="http://schemas.microsoft.com/office/drawing/2014/chart" uri="{C3380CC4-5D6E-409C-BE32-E72D297353CC}">
                <c16:uniqueId val="{00000001-E82D-4E81-8908-BC8189F8A9FE}"/>
              </c:ext>
            </c:extLst>
          </c:dPt>
          <c:dPt>
            <c:idx val="1"/>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3-E82D-4E81-8908-BC8189F8A9FE}"/>
              </c:ext>
            </c:extLst>
          </c:dPt>
          <c:cat>
            <c:strRef>
              <c:f>Sheet1!$A$2:$A$3</c:f>
              <c:strCache>
                <c:ptCount val="2"/>
                <c:pt idx="0">
                  <c:v>Yes</c:v>
                </c:pt>
                <c:pt idx="1">
                  <c:v>No</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E82D-4E81-8908-BC8189F8A9F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uri="{0b15fc19-7d7d-44ad-8c2d-2c3a37ce22c3}">
        <chartProps xmlns="https://web.wps.cn/et/2018/main" chartId="{6bf15af4-b607-458f-b5df-7e869ff940e0}"/>
      </c:ext>
    </c:extLst>
  </c:chart>
  <c:spPr>
    <a:noFill/>
    <a:ln>
      <a:noFill/>
    </a:ln>
    <a:effectLst/>
  </c:spPr>
  <c:txPr>
    <a:bodyPr/>
    <a:lstStyle/>
    <a:p>
      <a:pPr>
        <a:defRPr lang="zh-CN"/>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709927906799E-2"/>
          <c:y val="3.8400425561027997E-2"/>
          <c:w val="0.96498138535813105"/>
          <c:h val="0.97875696462114603"/>
        </c:manualLayout>
      </c:layout>
      <c:doughnutChart>
        <c:varyColors val="1"/>
        <c:ser>
          <c:idx val="0"/>
          <c:order val="0"/>
          <c:tx>
            <c:strRef>
              <c:f>Sheet1!$B$1</c:f>
              <c:strCache>
                <c:ptCount val="1"/>
                <c:pt idx="0">
                  <c:v>Column1</c:v>
                </c:pt>
              </c:strCache>
            </c:strRef>
          </c:tx>
          <c:spPr>
            <a:solidFill>
              <a:schemeClr val="accent3">
                <a:lumMod val="50000"/>
              </a:schemeClr>
            </a:solidFill>
          </c:spPr>
          <c:dPt>
            <c:idx val="0"/>
            <c:bubble3D val="0"/>
            <c:spPr>
              <a:solidFill>
                <a:srgbClr val="FFC000"/>
              </a:solidFill>
              <a:ln w="19050">
                <a:solidFill>
                  <a:schemeClr val="lt1"/>
                </a:solidFill>
              </a:ln>
              <a:effectLst/>
            </c:spPr>
            <c:extLst>
              <c:ext xmlns:c16="http://schemas.microsoft.com/office/drawing/2014/chart" uri="{C3380CC4-5D6E-409C-BE32-E72D297353CC}">
                <c16:uniqueId val="{00000001-9CED-4032-92CA-74F8984FD6A4}"/>
              </c:ext>
            </c:extLst>
          </c:dPt>
          <c:dPt>
            <c:idx val="1"/>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3-9CED-4032-92CA-74F8984FD6A4}"/>
              </c:ext>
            </c:extLst>
          </c:dPt>
          <c:cat>
            <c:strRef>
              <c:f>Sheet1!$A$2:$A$3</c:f>
              <c:strCache>
                <c:ptCount val="2"/>
                <c:pt idx="0">
                  <c:v>Yes</c:v>
                </c:pt>
                <c:pt idx="1">
                  <c:v>No</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9CED-4032-92CA-74F8984FD6A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uri="{0b15fc19-7d7d-44ad-8c2d-2c3a37ce22c3}">
        <chartProps xmlns="https://web.wps.cn/et/2018/main" chartId="{babcdfec-13aa-4bde-8248-4a2ba8080f6d}"/>
      </c:ext>
    </c:extLst>
  </c:chart>
  <c:spPr>
    <a:noFill/>
    <a:ln>
      <a:noFill/>
    </a:ln>
    <a:effectLst/>
  </c:spPr>
  <c:txPr>
    <a:bodyPr/>
    <a:lstStyle/>
    <a:p>
      <a:pPr>
        <a:defRPr lang="zh-CN"/>
      </a:pPr>
      <a:endParaRPr lang="zh-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7980709927906845E-2"/>
          <c:y val="3.8400425561027955E-2"/>
          <c:w val="0.96498138535813083"/>
          <c:h val="0.97875696462114636"/>
        </c:manualLayout>
      </c:layout>
      <c:doughnutChart>
        <c:varyColors val="1"/>
        <c:ser>
          <c:idx val="0"/>
          <c:order val="0"/>
          <c:tx>
            <c:strRef>
              <c:f>Sheet1!$B$1</c:f>
              <c:strCache>
                <c:ptCount val="1"/>
                <c:pt idx="0">
                  <c:v>Column1</c:v>
                </c:pt>
              </c:strCache>
            </c:strRef>
          </c:tx>
          <c:dPt>
            <c:idx val="0"/>
            <c:bubble3D val="0"/>
            <c:spPr>
              <a:solidFill>
                <a:srgbClr val="FFC03C"/>
              </a:solidFill>
              <a:ln w="19050">
                <a:solidFill>
                  <a:schemeClr val="lt1"/>
                </a:solidFill>
              </a:ln>
              <a:effectLst/>
            </c:spPr>
            <c:extLst>
              <c:ext xmlns:c16="http://schemas.microsoft.com/office/drawing/2014/chart" uri="{C3380CC4-5D6E-409C-BE32-E72D297353CC}">
                <c16:uniqueId val="{00000001-5A8E-4550-9EBF-AD4B55323329}"/>
              </c:ext>
            </c:extLst>
          </c:dPt>
          <c:dPt>
            <c:idx val="1"/>
            <c:bubble3D val="0"/>
            <c:spPr>
              <a:solidFill>
                <a:srgbClr val="FFF1D9"/>
              </a:solidFill>
              <a:ln w="19050">
                <a:solidFill>
                  <a:schemeClr val="lt1"/>
                </a:solidFill>
              </a:ln>
              <a:effectLst/>
            </c:spPr>
            <c:extLst>
              <c:ext xmlns:c16="http://schemas.microsoft.com/office/drawing/2014/chart" uri="{C3380CC4-5D6E-409C-BE32-E72D297353CC}">
                <c16:uniqueId val="{00000003-5A8E-4550-9EBF-AD4B55323329}"/>
              </c:ext>
            </c:extLst>
          </c:dPt>
          <c:cat>
            <c:strRef>
              <c:f>Sheet1!$A$2:$A$3</c:f>
              <c:strCache>
                <c:ptCount val="2"/>
                <c:pt idx="0">
                  <c:v>Yes</c:v>
                </c:pt>
                <c:pt idx="1">
                  <c:v>No</c:v>
                </c:pt>
              </c:strCache>
            </c:strRef>
          </c:cat>
          <c:val>
            <c:numRef>
              <c:f>Sheet1!$B$2:$B$3</c:f>
              <c:numCache>
                <c:formatCode>General</c:formatCode>
                <c:ptCount val="2"/>
                <c:pt idx="0">
                  <c:v>100</c:v>
                </c:pt>
                <c:pt idx="1">
                  <c:v>0</c:v>
                </c:pt>
              </c:numCache>
            </c:numRef>
          </c:val>
          <c:extLst>
            <c:ext xmlns:c16="http://schemas.microsoft.com/office/drawing/2014/chart" uri="{C3380CC4-5D6E-409C-BE32-E72D297353CC}">
              <c16:uniqueId val="{00000004-5A8E-4550-9EBF-AD4B5532332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7980709927906845E-2"/>
          <c:y val="3.8400425561027955E-2"/>
          <c:w val="0.96498138535813083"/>
          <c:h val="0.97875696462114636"/>
        </c:manualLayout>
      </c:layout>
      <c:doughnutChart>
        <c:varyColors val="1"/>
        <c:ser>
          <c:idx val="0"/>
          <c:order val="0"/>
          <c:tx>
            <c:strRef>
              <c:f>Sheet1!$B$1</c:f>
              <c:strCache>
                <c:ptCount val="1"/>
                <c:pt idx="0">
                  <c:v>Column1</c:v>
                </c:pt>
              </c:strCache>
            </c:strRef>
          </c:tx>
          <c:dPt>
            <c:idx val="0"/>
            <c:bubble3D val="0"/>
            <c:spPr>
              <a:solidFill>
                <a:srgbClr val="FFC03C"/>
              </a:solidFill>
              <a:ln w="19050">
                <a:solidFill>
                  <a:schemeClr val="lt1"/>
                </a:solidFill>
              </a:ln>
              <a:effectLst/>
            </c:spPr>
            <c:extLst>
              <c:ext xmlns:c16="http://schemas.microsoft.com/office/drawing/2014/chart" uri="{C3380CC4-5D6E-409C-BE32-E72D297353CC}">
                <c16:uniqueId val="{00000001-A19F-4588-B749-36115FD546C0}"/>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A19F-4588-B749-36115FD546C0}"/>
              </c:ext>
            </c:extLst>
          </c:dPt>
          <c:cat>
            <c:strRef>
              <c:f>Sheet1!$A$2:$A$3</c:f>
              <c:strCache>
                <c:ptCount val="2"/>
                <c:pt idx="0">
                  <c:v>Yes</c:v>
                </c:pt>
                <c:pt idx="1">
                  <c:v>No</c:v>
                </c:pt>
              </c:strCache>
            </c:strRef>
          </c:cat>
          <c:val>
            <c:numRef>
              <c:f>Sheet1!$B$2:$B$3</c:f>
              <c:numCache>
                <c:formatCode>General</c:formatCode>
                <c:ptCount val="2"/>
                <c:pt idx="0">
                  <c:v>68</c:v>
                </c:pt>
                <c:pt idx="1">
                  <c:v>32</c:v>
                </c:pt>
              </c:numCache>
            </c:numRef>
          </c:val>
          <c:extLst>
            <c:ext xmlns:c16="http://schemas.microsoft.com/office/drawing/2014/chart" uri="{C3380CC4-5D6E-409C-BE32-E72D297353CC}">
              <c16:uniqueId val="{00000004-A19F-4588-B749-36115FD546C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7980709927906845E-2"/>
          <c:y val="3.8400425561027955E-2"/>
          <c:w val="0.96498138535813083"/>
          <c:h val="0.97875696462114636"/>
        </c:manualLayout>
      </c:layout>
      <c:doughnutChart>
        <c:varyColors val="1"/>
        <c:ser>
          <c:idx val="0"/>
          <c:order val="0"/>
          <c:tx>
            <c:strRef>
              <c:f>Sheet1!$B$1</c:f>
              <c:strCache>
                <c:ptCount val="1"/>
                <c:pt idx="0">
                  <c:v>Column1</c:v>
                </c:pt>
              </c:strCache>
            </c:strRef>
          </c:tx>
          <c:dPt>
            <c:idx val="0"/>
            <c:bubble3D val="0"/>
            <c:spPr>
              <a:solidFill>
                <a:srgbClr val="FFC03C"/>
              </a:solidFill>
              <a:ln w="19050">
                <a:solidFill>
                  <a:schemeClr val="lt1"/>
                </a:solidFill>
              </a:ln>
              <a:effectLst/>
            </c:spPr>
            <c:extLst>
              <c:ext xmlns:c16="http://schemas.microsoft.com/office/drawing/2014/chart" uri="{C3380CC4-5D6E-409C-BE32-E72D297353CC}">
                <c16:uniqueId val="{00000001-D841-4310-A895-C26B7EFA4F82}"/>
              </c:ext>
            </c:extLst>
          </c:dPt>
          <c:dPt>
            <c:idx val="1"/>
            <c:bubble3D val="0"/>
            <c:spPr>
              <a:solidFill>
                <a:srgbClr val="004B87"/>
              </a:solidFill>
              <a:ln w="19050">
                <a:solidFill>
                  <a:schemeClr val="lt1"/>
                </a:solidFill>
              </a:ln>
              <a:effectLst/>
            </c:spPr>
            <c:extLst>
              <c:ext xmlns:c16="http://schemas.microsoft.com/office/drawing/2014/chart" uri="{C3380CC4-5D6E-409C-BE32-E72D297353CC}">
                <c16:uniqueId val="{00000003-D841-4310-A895-C26B7EFA4F82}"/>
              </c:ext>
            </c:extLst>
          </c:dPt>
          <c:cat>
            <c:strRef>
              <c:f>Sheet1!$A$2:$A$3</c:f>
              <c:strCache>
                <c:ptCount val="2"/>
                <c:pt idx="0">
                  <c:v>Yes</c:v>
                </c:pt>
                <c:pt idx="1">
                  <c:v>No</c:v>
                </c:pt>
              </c:strCache>
            </c:strRef>
          </c:cat>
          <c:val>
            <c:numRef>
              <c:f>Sheet1!$B$2:$B$3</c:f>
              <c:numCache>
                <c:formatCode>General</c:formatCode>
                <c:ptCount val="2"/>
                <c:pt idx="0">
                  <c:v>32</c:v>
                </c:pt>
                <c:pt idx="1">
                  <c:v>68</c:v>
                </c:pt>
              </c:numCache>
            </c:numRef>
          </c:val>
          <c:extLst>
            <c:ext xmlns:c16="http://schemas.microsoft.com/office/drawing/2014/chart" uri="{C3380CC4-5D6E-409C-BE32-E72D297353CC}">
              <c16:uniqueId val="{00000004-D841-4310-A895-C26B7EFA4F8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1583346473623"/>
          <c:y val="9.3019596011517006E-2"/>
          <c:w val="0.8056229847574381"/>
          <c:h val="0.59674368140964007"/>
        </c:manualLayout>
      </c:layout>
      <c:barChart>
        <c:barDir val="col"/>
        <c:grouping val="clustered"/>
        <c:varyColors val="0"/>
        <c:ser>
          <c:idx val="0"/>
          <c:order val="0"/>
          <c:tx>
            <c:strRef>
              <c:f>Sheet1!$B$1</c:f>
              <c:strCache>
                <c:ptCount val="1"/>
                <c:pt idx="0">
                  <c:v>Column3</c:v>
                </c:pt>
              </c:strCache>
            </c:strRef>
          </c:tx>
          <c:spPr>
            <a:solidFill>
              <a:srgbClr val="F8E3B6"/>
            </a:solidFill>
            <a:ln>
              <a:noFill/>
            </a:ln>
            <a:effectLst/>
          </c:spPr>
          <c:invertIfNegative val="0"/>
          <c:dPt>
            <c:idx val="0"/>
            <c:invertIfNegative val="0"/>
            <c:bubble3D val="0"/>
            <c:spPr>
              <a:solidFill>
                <a:srgbClr val="FFC03C"/>
              </a:solidFill>
              <a:ln>
                <a:noFill/>
              </a:ln>
              <a:effectLst/>
            </c:spPr>
            <c:extLst>
              <c:ext xmlns:c16="http://schemas.microsoft.com/office/drawing/2014/chart" uri="{C3380CC4-5D6E-409C-BE32-E72D297353CC}">
                <c16:uniqueId val="{00000000-8E7D-4600-B546-51A47B960CE6}"/>
              </c:ext>
            </c:extLst>
          </c:dPt>
          <c:dPt>
            <c:idx val="1"/>
            <c:invertIfNegative val="0"/>
            <c:bubble3D val="0"/>
            <c:spPr>
              <a:solidFill>
                <a:srgbClr val="FED97E"/>
              </a:solidFill>
              <a:ln>
                <a:noFill/>
              </a:ln>
              <a:effectLst/>
            </c:spPr>
            <c:extLst>
              <c:ext xmlns:c16="http://schemas.microsoft.com/office/drawing/2014/chart" uri="{C3380CC4-5D6E-409C-BE32-E72D297353CC}">
                <c16:uniqueId val="{00000001-8E7D-4600-B546-51A47B960CE6}"/>
              </c:ext>
            </c:extLst>
          </c:dPt>
          <c:dPt>
            <c:idx val="2"/>
            <c:invertIfNegative val="0"/>
            <c:bubble3D val="0"/>
            <c:spPr>
              <a:solidFill>
                <a:srgbClr val="747474"/>
              </a:solidFill>
              <a:ln>
                <a:noFill/>
              </a:ln>
              <a:effectLst/>
            </c:spPr>
            <c:extLst>
              <c:ext xmlns:c16="http://schemas.microsoft.com/office/drawing/2014/chart" uri="{C3380CC4-5D6E-409C-BE32-E72D297353CC}">
                <c16:uniqueId val="{00000009-8E7D-4600-B546-51A47B960CE6}"/>
              </c:ext>
            </c:extLst>
          </c:dPt>
          <c:dLbls>
            <c:dLbl>
              <c:idx val="0"/>
              <c:tx>
                <c:rich>
                  <a:bodyPr/>
                  <a:lstStyle/>
                  <a:p>
                    <a:fld id="{D23EE58F-8437-4322-98D2-68D40D4C526A}"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7D-4600-B546-51A47B960CE6}"/>
                </c:ext>
              </c:extLst>
            </c:dLbl>
            <c:dLbl>
              <c:idx val="1"/>
              <c:tx>
                <c:rich>
                  <a:bodyPr/>
                  <a:lstStyle/>
                  <a:p>
                    <a:fld id="{D183975C-FB5E-4CD1-ADF6-8223E22816FE}"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7D-4600-B546-51A47B960CE6}"/>
                </c:ext>
              </c:extLst>
            </c:dLbl>
            <c:dLbl>
              <c:idx val="2"/>
              <c:tx>
                <c:rich>
                  <a:bodyPr/>
                  <a:lstStyle/>
                  <a:p>
                    <a:fld id="{87D49B83-7326-435C-811F-A9E49896EE6D}"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E7D-4600-B546-51A47B960CE6}"/>
                </c:ext>
              </c:extLst>
            </c:dLbl>
            <c:spPr>
              <a:noFill/>
              <a:ln>
                <a:noFill/>
              </a:ln>
              <a:effectLst/>
            </c:spPr>
            <c:txPr>
              <a:bodyPr rot="0" spcFirstLastPara="1" vertOverflow="ellipsis" vert="horz" wrap="square" anchor="ctr" anchorCtr="1"/>
              <a:lstStyle/>
              <a:p>
                <a:pPr>
                  <a:defRPr sz="1197"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Elebsiran
200 mg 
+ pegIFN-α</c:v>
                </c:pt>
                <c:pt idx="1">
                  <c:v>Elebsiran
100 mg 
+ pegIFN-α</c:v>
                </c:pt>
                <c:pt idx="2">
                  <c:v>pegIFN-α</c:v>
                </c:pt>
              </c:strCache>
            </c:strRef>
          </c:cat>
          <c:val>
            <c:numRef>
              <c:f>Sheet1!$B$2:$B$4</c:f>
              <c:numCache>
                <c:formatCode>General</c:formatCode>
                <c:ptCount val="3"/>
                <c:pt idx="0">
                  <c:v>21</c:v>
                </c:pt>
                <c:pt idx="1">
                  <c:v>28</c:v>
                </c:pt>
                <c:pt idx="2">
                  <c:v>6</c:v>
                </c:pt>
              </c:numCache>
            </c:numRef>
          </c:val>
          <c:extLst>
            <c:ext xmlns:c16="http://schemas.microsoft.com/office/drawing/2014/chart" uri="{C3380CC4-5D6E-409C-BE32-E72D297353CC}">
              <c16:uniqueId val="{00000002-8E7D-4600-B546-51A47B960CE6}"/>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max val="30"/>
          <c:min val="0"/>
        </c:scaling>
        <c:delete val="0"/>
        <c:axPos val="l"/>
        <c:title>
          <c:tx>
            <c:rich>
              <a:bodyPr rot="-5400000" spcFirstLastPara="1" vertOverflow="ellipsis" vert="horz" wrap="square" anchor="ctr" anchorCtr="1"/>
              <a:lstStyle/>
              <a:p>
                <a:pPr>
                  <a:defRPr sz="1200" b="1" i="0" u="none" strike="noStrike" kern="1200" baseline="0">
                    <a:solidFill>
                      <a:schemeClr val="accent1"/>
                    </a:solidFill>
                    <a:latin typeface="Arial" panose="020B0604020202020204" pitchFamily="34" charset="0"/>
                    <a:ea typeface="+mn-ea"/>
                    <a:cs typeface="Arial" panose="020B0604020202020204" pitchFamily="34" charset="0"/>
                  </a:defRPr>
                </a:pPr>
                <a:r>
                  <a:rPr lang="en-NZ" sz="1200" b="1" dirty="0">
                    <a:solidFill>
                      <a:schemeClr val="accent1"/>
                    </a:solidFill>
                  </a:rPr>
                  <a:t>Patients, %</a:t>
                </a:r>
              </a:p>
            </c:rich>
          </c:tx>
          <c:layout>
            <c:manualLayout>
              <c:xMode val="edge"/>
              <c:yMode val="edge"/>
              <c:x val="0"/>
              <c:y val="0.16333615046200473"/>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709927906845E-2"/>
          <c:y val="3.8400425561027955E-2"/>
          <c:w val="0.96498138535813083"/>
          <c:h val="0.97875696462114636"/>
        </c:manualLayout>
      </c:layout>
      <c:doughnutChart>
        <c:varyColors val="1"/>
        <c:ser>
          <c:idx val="0"/>
          <c:order val="0"/>
          <c:tx>
            <c:strRef>
              <c:f>Sheet1!$B$1</c:f>
              <c:strCache>
                <c:ptCount val="1"/>
                <c:pt idx="0">
                  <c:v>Column1</c:v>
                </c:pt>
              </c:strCache>
            </c:strRef>
          </c:tx>
          <c:spPr>
            <a:solidFill>
              <a:schemeClr val="accent3">
                <a:lumMod val="50000"/>
              </a:schemeClr>
            </a:solidFill>
          </c:spPr>
          <c:dPt>
            <c:idx val="0"/>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1-C2CE-4A9A-A186-38A85F232C71}"/>
              </c:ext>
            </c:extLst>
          </c:dPt>
          <c:dPt>
            <c:idx val="1"/>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3-C2CE-4A9A-A186-38A85F232C71}"/>
              </c:ext>
            </c:extLst>
          </c:dPt>
          <c:cat>
            <c:strRef>
              <c:f>Sheet1!$A$2:$A$3</c:f>
              <c:strCache>
                <c:ptCount val="2"/>
                <c:pt idx="0">
                  <c:v>Yes</c:v>
                </c:pt>
                <c:pt idx="1">
                  <c:v>No</c:v>
                </c:pt>
              </c:strCache>
            </c:strRef>
          </c:cat>
          <c:val>
            <c:numRef>
              <c:f>Sheet1!$B$2:$B$3</c:f>
              <c:numCache>
                <c:formatCode>General</c:formatCode>
                <c:ptCount val="2"/>
                <c:pt idx="0">
                  <c:v>95.4</c:v>
                </c:pt>
                <c:pt idx="1">
                  <c:v>4.5999999999999943</c:v>
                </c:pt>
              </c:numCache>
            </c:numRef>
          </c:val>
          <c:extLst>
            <c:ext xmlns:c16="http://schemas.microsoft.com/office/drawing/2014/chart" uri="{C3380CC4-5D6E-409C-BE32-E72D297353CC}">
              <c16:uniqueId val="{00000004-C2CE-4A9A-A186-38A85F232C7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1583346473623"/>
          <c:y val="9.3019596011517006E-2"/>
          <c:w val="0.8056229847574381"/>
          <c:h val="0.59674368140964007"/>
        </c:manualLayout>
      </c:layout>
      <c:barChart>
        <c:barDir val="col"/>
        <c:grouping val="clustered"/>
        <c:varyColors val="0"/>
        <c:ser>
          <c:idx val="0"/>
          <c:order val="0"/>
          <c:tx>
            <c:strRef>
              <c:f>Sheet1!$B$1</c:f>
              <c:strCache>
                <c:ptCount val="1"/>
                <c:pt idx="0">
                  <c:v>Column3</c:v>
                </c:pt>
              </c:strCache>
            </c:strRef>
          </c:tx>
          <c:spPr>
            <a:solidFill>
              <a:srgbClr val="F8E3B6"/>
            </a:solidFill>
            <a:ln>
              <a:noFill/>
            </a:ln>
            <a:effectLst/>
          </c:spPr>
          <c:invertIfNegative val="0"/>
          <c:dPt>
            <c:idx val="0"/>
            <c:invertIfNegative val="0"/>
            <c:bubble3D val="0"/>
            <c:spPr>
              <a:solidFill>
                <a:srgbClr val="FFC03C"/>
              </a:solidFill>
              <a:ln>
                <a:noFill/>
              </a:ln>
              <a:effectLst/>
            </c:spPr>
            <c:extLst>
              <c:ext xmlns:c16="http://schemas.microsoft.com/office/drawing/2014/chart" uri="{C3380CC4-5D6E-409C-BE32-E72D297353CC}">
                <c16:uniqueId val="{00000000-8E7D-4600-B546-51A47B960CE6}"/>
              </c:ext>
            </c:extLst>
          </c:dPt>
          <c:dPt>
            <c:idx val="1"/>
            <c:invertIfNegative val="0"/>
            <c:bubble3D val="0"/>
            <c:spPr>
              <a:solidFill>
                <a:srgbClr val="FED97E"/>
              </a:solidFill>
              <a:ln>
                <a:noFill/>
              </a:ln>
              <a:effectLst/>
            </c:spPr>
            <c:extLst>
              <c:ext xmlns:c16="http://schemas.microsoft.com/office/drawing/2014/chart" uri="{C3380CC4-5D6E-409C-BE32-E72D297353CC}">
                <c16:uniqueId val="{00000001-8E7D-4600-B546-51A47B960CE6}"/>
              </c:ext>
            </c:extLst>
          </c:dPt>
          <c:dPt>
            <c:idx val="2"/>
            <c:invertIfNegative val="0"/>
            <c:bubble3D val="0"/>
            <c:spPr>
              <a:solidFill>
                <a:srgbClr val="747474"/>
              </a:solidFill>
              <a:ln>
                <a:noFill/>
              </a:ln>
              <a:effectLst/>
            </c:spPr>
            <c:extLst>
              <c:ext xmlns:c16="http://schemas.microsoft.com/office/drawing/2014/chart" uri="{C3380CC4-5D6E-409C-BE32-E72D297353CC}">
                <c16:uniqueId val="{00000009-8E7D-4600-B546-51A47B960CE6}"/>
              </c:ext>
            </c:extLst>
          </c:dPt>
          <c:dLbls>
            <c:dLbl>
              <c:idx val="0"/>
              <c:tx>
                <c:rich>
                  <a:bodyPr/>
                  <a:lstStyle/>
                  <a:p>
                    <a:fld id="{D23EE58F-8437-4322-98D2-68D40D4C526A}"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7D-4600-B546-51A47B960CE6}"/>
                </c:ext>
              </c:extLst>
            </c:dLbl>
            <c:dLbl>
              <c:idx val="1"/>
              <c:tx>
                <c:rich>
                  <a:bodyPr/>
                  <a:lstStyle/>
                  <a:p>
                    <a:fld id="{D183975C-FB5E-4CD1-ADF6-8223E22816FE}"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7D-4600-B546-51A47B960CE6}"/>
                </c:ext>
              </c:extLst>
            </c:dLbl>
            <c:dLbl>
              <c:idx val="2"/>
              <c:tx>
                <c:rich>
                  <a:bodyPr/>
                  <a:lstStyle/>
                  <a:p>
                    <a:fld id="{87D49B83-7326-435C-811F-A9E49896EE6D}"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E7D-4600-B546-51A47B960CE6}"/>
                </c:ext>
              </c:extLst>
            </c:dLbl>
            <c:spPr>
              <a:noFill/>
              <a:ln>
                <a:noFill/>
              </a:ln>
              <a:effectLst/>
            </c:spPr>
            <c:txPr>
              <a:bodyPr rot="0" spcFirstLastPara="1" vertOverflow="ellipsis" vert="horz" wrap="square" anchor="ctr" anchorCtr="1"/>
              <a:lstStyle/>
              <a:p>
                <a:pPr>
                  <a:defRPr sz="1197"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Elebsiran
200 mg 
+ pegIFN-α</c:v>
                </c:pt>
                <c:pt idx="1">
                  <c:v>Elebsiran
100 mg 
+ pegIFN-α</c:v>
                </c:pt>
                <c:pt idx="2">
                  <c:v>pegIFN-α</c:v>
                </c:pt>
              </c:strCache>
            </c:strRef>
          </c:cat>
          <c:val>
            <c:numRef>
              <c:f>Sheet1!$B$2:$B$4</c:f>
              <c:numCache>
                <c:formatCode>General</c:formatCode>
                <c:ptCount val="3"/>
                <c:pt idx="0">
                  <c:v>11</c:v>
                </c:pt>
                <c:pt idx="1">
                  <c:v>17</c:v>
                </c:pt>
                <c:pt idx="2">
                  <c:v>6</c:v>
                </c:pt>
              </c:numCache>
            </c:numRef>
          </c:val>
          <c:extLst>
            <c:ext xmlns:c16="http://schemas.microsoft.com/office/drawing/2014/chart" uri="{C3380CC4-5D6E-409C-BE32-E72D297353CC}">
              <c16:uniqueId val="{00000002-8E7D-4600-B546-51A47B960CE6}"/>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max val="30"/>
          <c:min val="0"/>
        </c:scaling>
        <c:delete val="0"/>
        <c:axPos val="l"/>
        <c:title>
          <c:tx>
            <c:rich>
              <a:bodyPr rot="-5400000" spcFirstLastPara="1" vertOverflow="ellipsis" vert="horz" wrap="square" anchor="ctr" anchorCtr="1"/>
              <a:lstStyle/>
              <a:p>
                <a:pPr>
                  <a:defRPr sz="1200" b="1" i="0" u="none" strike="noStrike" kern="1200" baseline="0">
                    <a:solidFill>
                      <a:schemeClr val="accent1"/>
                    </a:solidFill>
                    <a:latin typeface="Arial" panose="020B0604020202020204" pitchFamily="34" charset="0"/>
                    <a:ea typeface="+mn-ea"/>
                    <a:cs typeface="Arial" panose="020B0604020202020204" pitchFamily="34" charset="0"/>
                  </a:defRPr>
                </a:pPr>
                <a:r>
                  <a:rPr lang="en-NZ" sz="1200" b="1" dirty="0">
                    <a:solidFill>
                      <a:schemeClr val="accent1"/>
                    </a:solidFill>
                  </a:rPr>
                  <a:t>Patients, %</a:t>
                </a:r>
              </a:p>
            </c:rich>
          </c:tx>
          <c:layout>
            <c:manualLayout>
              <c:xMode val="edge"/>
              <c:yMode val="edge"/>
              <c:x val="0"/>
              <c:y val="0.16333615046200473"/>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Column1</c:v>
                </c:pt>
              </c:strCache>
            </c:strRef>
          </c:tx>
          <c:spPr>
            <a:ln w="28575">
              <a:solidFill>
                <a:schemeClr val="bg1"/>
              </a:solidFill>
            </a:ln>
          </c:spPr>
          <c:dPt>
            <c:idx val="0"/>
            <c:bubble3D val="0"/>
            <c:spPr>
              <a:solidFill>
                <a:srgbClr val="FFC03C"/>
              </a:solidFill>
              <a:ln w="28575">
                <a:solidFill>
                  <a:schemeClr val="bg1"/>
                </a:solidFill>
              </a:ln>
              <a:effectLst/>
            </c:spPr>
            <c:extLst>
              <c:ext xmlns:c16="http://schemas.microsoft.com/office/drawing/2014/chart" uri="{C3380CC4-5D6E-409C-BE32-E72D297353CC}">
                <c16:uniqueId val="{00000001-C913-4ED7-97C3-88A6B0A93C3A}"/>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C913-4ED7-97C3-88A6B0A93C3A}"/>
              </c:ext>
            </c:extLst>
          </c:dPt>
          <c:cat>
            <c:strRef>
              <c:f>Sheet1!$A$2:$A$3</c:f>
              <c:strCache>
                <c:ptCount val="2"/>
                <c:pt idx="0">
                  <c:v>Yes</c:v>
                </c:pt>
                <c:pt idx="1">
                  <c:v>No</c:v>
                </c:pt>
              </c:strCache>
            </c:strRef>
          </c:cat>
          <c:val>
            <c:numRef>
              <c:f>Sheet1!$B$2:$B$3</c:f>
              <c:numCache>
                <c:formatCode>General</c:formatCode>
                <c:ptCount val="2"/>
                <c:pt idx="0">
                  <c:v>29</c:v>
                </c:pt>
                <c:pt idx="1">
                  <c:v>71</c:v>
                </c:pt>
              </c:numCache>
            </c:numRef>
          </c:val>
          <c:extLst>
            <c:ext xmlns:c16="http://schemas.microsoft.com/office/drawing/2014/chart" uri="{C3380CC4-5D6E-409C-BE32-E72D297353CC}">
              <c16:uniqueId val="{00000004-C913-4ED7-97C3-88A6B0A93C3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Column1</c:v>
                </c:pt>
              </c:strCache>
            </c:strRef>
          </c:tx>
          <c:spPr>
            <a:ln w="28575">
              <a:solidFill>
                <a:schemeClr val="bg1"/>
              </a:solidFill>
            </a:ln>
          </c:spPr>
          <c:dPt>
            <c:idx val="0"/>
            <c:bubble3D val="0"/>
            <c:spPr>
              <a:solidFill>
                <a:srgbClr val="FFC03C"/>
              </a:solidFill>
              <a:ln w="28575">
                <a:solidFill>
                  <a:schemeClr val="bg1"/>
                </a:solidFill>
              </a:ln>
              <a:effectLst/>
            </c:spPr>
            <c:extLst>
              <c:ext xmlns:c16="http://schemas.microsoft.com/office/drawing/2014/chart" uri="{C3380CC4-5D6E-409C-BE32-E72D297353CC}">
                <c16:uniqueId val="{00000001-C913-4ED7-97C3-88A6B0A93C3A}"/>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C913-4ED7-97C3-88A6B0A93C3A}"/>
              </c:ext>
            </c:extLst>
          </c:dPt>
          <c:cat>
            <c:strRef>
              <c:f>Sheet1!$A$2:$A$3</c:f>
              <c:strCache>
                <c:ptCount val="2"/>
                <c:pt idx="0">
                  <c:v>Yes</c:v>
                </c:pt>
                <c:pt idx="1">
                  <c:v>No</c:v>
                </c:pt>
              </c:strCache>
            </c:strRef>
          </c:cat>
          <c:val>
            <c:numRef>
              <c:f>Sheet1!$B$2:$B$3</c:f>
              <c:numCache>
                <c:formatCode>General</c:formatCode>
                <c:ptCount val="2"/>
                <c:pt idx="0">
                  <c:v>26</c:v>
                </c:pt>
                <c:pt idx="1">
                  <c:v>74</c:v>
                </c:pt>
              </c:numCache>
            </c:numRef>
          </c:val>
          <c:extLst>
            <c:ext xmlns:c16="http://schemas.microsoft.com/office/drawing/2014/chart" uri="{C3380CC4-5D6E-409C-BE32-E72D297353CC}">
              <c16:uniqueId val="{00000004-C913-4ED7-97C3-88A6B0A93C3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Column1</c:v>
                </c:pt>
              </c:strCache>
            </c:strRef>
          </c:tx>
          <c:spPr>
            <a:ln w="28575">
              <a:solidFill>
                <a:schemeClr val="bg1"/>
              </a:solidFill>
            </a:ln>
          </c:spPr>
          <c:dPt>
            <c:idx val="0"/>
            <c:bubble3D val="0"/>
            <c:spPr>
              <a:solidFill>
                <a:srgbClr val="FFC03C"/>
              </a:solidFill>
              <a:ln w="28575">
                <a:solidFill>
                  <a:schemeClr val="bg1"/>
                </a:solidFill>
              </a:ln>
              <a:effectLst/>
            </c:spPr>
            <c:extLst>
              <c:ext xmlns:c16="http://schemas.microsoft.com/office/drawing/2014/chart" uri="{C3380CC4-5D6E-409C-BE32-E72D297353CC}">
                <c16:uniqueId val="{00000001-C913-4ED7-97C3-88A6B0A93C3A}"/>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C913-4ED7-97C3-88A6B0A93C3A}"/>
              </c:ext>
            </c:extLst>
          </c:dPt>
          <c:cat>
            <c:strRef>
              <c:f>Sheet1!$A$2:$A$3</c:f>
              <c:strCache>
                <c:ptCount val="2"/>
                <c:pt idx="0">
                  <c:v>Yes</c:v>
                </c:pt>
                <c:pt idx="1">
                  <c:v>No</c:v>
                </c:pt>
              </c:strCache>
            </c:strRef>
          </c:cat>
          <c:val>
            <c:numRef>
              <c:f>Sheet1!$B$2:$B$3</c:f>
              <c:numCache>
                <c:formatCode>General</c:formatCode>
                <c:ptCount val="2"/>
                <c:pt idx="0">
                  <c:v>37</c:v>
                </c:pt>
                <c:pt idx="1">
                  <c:v>63</c:v>
                </c:pt>
              </c:numCache>
            </c:numRef>
          </c:val>
          <c:extLst>
            <c:ext xmlns:c16="http://schemas.microsoft.com/office/drawing/2014/chart" uri="{C3380CC4-5D6E-409C-BE32-E72D297353CC}">
              <c16:uniqueId val="{00000004-C913-4ED7-97C3-88A6B0A93C3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Column1</c:v>
                </c:pt>
              </c:strCache>
            </c:strRef>
          </c:tx>
          <c:spPr>
            <a:ln w="28575">
              <a:solidFill>
                <a:schemeClr val="bg1"/>
              </a:solidFill>
            </a:ln>
          </c:spPr>
          <c:dPt>
            <c:idx val="0"/>
            <c:bubble3D val="0"/>
            <c:spPr>
              <a:solidFill>
                <a:srgbClr val="FFC03C"/>
              </a:solidFill>
              <a:ln w="28575">
                <a:solidFill>
                  <a:schemeClr val="bg1"/>
                </a:solidFill>
              </a:ln>
              <a:effectLst/>
            </c:spPr>
            <c:extLst>
              <c:ext xmlns:c16="http://schemas.microsoft.com/office/drawing/2014/chart" uri="{C3380CC4-5D6E-409C-BE32-E72D297353CC}">
                <c16:uniqueId val="{00000001-92C6-4E94-8E4F-4BD99622A442}"/>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92C6-4E94-8E4F-4BD99622A442}"/>
              </c:ext>
            </c:extLst>
          </c:dPt>
          <c:cat>
            <c:strRef>
              <c:f>Sheet1!$A$2:$A$3</c:f>
              <c:strCache>
                <c:ptCount val="2"/>
                <c:pt idx="0">
                  <c:v>Yes</c:v>
                </c:pt>
                <c:pt idx="1">
                  <c:v>No</c:v>
                </c:pt>
              </c:strCache>
            </c:strRef>
          </c:cat>
          <c:val>
            <c:numRef>
              <c:f>Sheet1!$B$2:$B$3</c:f>
              <c:numCache>
                <c:formatCode>General</c:formatCode>
                <c:ptCount val="2"/>
                <c:pt idx="0">
                  <c:v>8</c:v>
                </c:pt>
                <c:pt idx="1">
                  <c:v>92</c:v>
                </c:pt>
              </c:numCache>
            </c:numRef>
          </c:val>
          <c:extLst>
            <c:ext xmlns:c16="http://schemas.microsoft.com/office/drawing/2014/chart" uri="{C3380CC4-5D6E-409C-BE32-E72D297353CC}">
              <c16:uniqueId val="{00000004-92C6-4E94-8E4F-4BD99622A44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Column1</c:v>
                </c:pt>
              </c:strCache>
            </c:strRef>
          </c:tx>
          <c:spPr>
            <a:ln w="28575">
              <a:solidFill>
                <a:schemeClr val="bg1"/>
              </a:solidFill>
            </a:ln>
          </c:spPr>
          <c:dPt>
            <c:idx val="0"/>
            <c:bubble3D val="0"/>
            <c:spPr>
              <a:solidFill>
                <a:srgbClr val="FFC03C"/>
              </a:solidFill>
              <a:ln w="28575">
                <a:solidFill>
                  <a:schemeClr val="bg1"/>
                </a:solidFill>
              </a:ln>
              <a:effectLst/>
            </c:spPr>
            <c:extLst>
              <c:ext xmlns:c16="http://schemas.microsoft.com/office/drawing/2014/chart" uri="{C3380CC4-5D6E-409C-BE32-E72D297353CC}">
                <c16:uniqueId val="{00000001-8F29-4897-A94B-FA8B31943474}"/>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8F29-4897-A94B-FA8B31943474}"/>
              </c:ext>
            </c:extLst>
          </c:dPt>
          <c:cat>
            <c:strRef>
              <c:f>Sheet1!$A$2:$A$3</c:f>
              <c:strCache>
                <c:ptCount val="2"/>
                <c:pt idx="0">
                  <c:v>Yes</c:v>
                </c:pt>
                <c:pt idx="1">
                  <c:v>No</c:v>
                </c:pt>
              </c:strCache>
            </c:strRef>
          </c:cat>
          <c:val>
            <c:numRef>
              <c:f>Sheet1!$B$2:$B$3</c:f>
              <c:numCache>
                <c:formatCode>General</c:formatCode>
                <c:ptCount val="2"/>
                <c:pt idx="0">
                  <c:v>41</c:v>
                </c:pt>
                <c:pt idx="1">
                  <c:v>59</c:v>
                </c:pt>
              </c:numCache>
            </c:numRef>
          </c:val>
          <c:extLst>
            <c:ext xmlns:c16="http://schemas.microsoft.com/office/drawing/2014/chart" uri="{C3380CC4-5D6E-409C-BE32-E72D297353CC}">
              <c16:uniqueId val="{00000004-8F29-4897-A94B-FA8B3194347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Column1</c:v>
                </c:pt>
              </c:strCache>
            </c:strRef>
          </c:tx>
          <c:spPr>
            <a:ln w="28575">
              <a:solidFill>
                <a:schemeClr val="bg1"/>
              </a:solidFill>
            </a:ln>
          </c:spPr>
          <c:dPt>
            <c:idx val="0"/>
            <c:bubble3D val="0"/>
            <c:spPr>
              <a:solidFill>
                <a:srgbClr val="747474"/>
              </a:solidFill>
              <a:ln w="28575">
                <a:solidFill>
                  <a:schemeClr val="bg1"/>
                </a:solidFill>
              </a:ln>
              <a:effectLst/>
            </c:spPr>
            <c:extLst>
              <c:ext xmlns:c16="http://schemas.microsoft.com/office/drawing/2014/chart" uri="{C3380CC4-5D6E-409C-BE32-E72D297353CC}">
                <c16:uniqueId val="{00000001-2333-404C-98CC-9D1F2FFA608E}"/>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2333-404C-98CC-9D1F2FFA608E}"/>
              </c:ext>
            </c:extLst>
          </c:dPt>
          <c:cat>
            <c:strRef>
              <c:f>Sheet1!$A$2:$A$3</c:f>
              <c:strCache>
                <c:ptCount val="2"/>
                <c:pt idx="0">
                  <c:v>Yes</c:v>
                </c:pt>
                <c:pt idx="1">
                  <c:v>No</c:v>
                </c:pt>
              </c:strCache>
            </c:strRef>
          </c:cat>
          <c:val>
            <c:numRef>
              <c:f>Sheet1!$B$2:$B$3</c:f>
              <c:numCache>
                <c:formatCode>General</c:formatCode>
                <c:ptCount val="2"/>
                <c:pt idx="0">
                  <c:v>29</c:v>
                </c:pt>
                <c:pt idx="1">
                  <c:v>71</c:v>
                </c:pt>
              </c:numCache>
            </c:numRef>
          </c:val>
          <c:extLst>
            <c:ext xmlns:c16="http://schemas.microsoft.com/office/drawing/2014/chart" uri="{C3380CC4-5D6E-409C-BE32-E72D297353CC}">
              <c16:uniqueId val="{00000004-2333-404C-98CC-9D1F2FFA608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Column1</c:v>
                </c:pt>
              </c:strCache>
            </c:strRef>
          </c:tx>
          <c:spPr>
            <a:ln w="28575">
              <a:solidFill>
                <a:schemeClr val="bg1"/>
              </a:solidFill>
            </a:ln>
          </c:spPr>
          <c:dPt>
            <c:idx val="0"/>
            <c:bubble3D val="0"/>
            <c:spPr>
              <a:solidFill>
                <a:srgbClr val="FFC03C"/>
              </a:solidFill>
              <a:ln w="28575">
                <a:solidFill>
                  <a:schemeClr val="bg1"/>
                </a:solidFill>
              </a:ln>
              <a:effectLst/>
            </c:spPr>
            <c:extLst>
              <c:ext xmlns:c16="http://schemas.microsoft.com/office/drawing/2014/chart" uri="{C3380CC4-5D6E-409C-BE32-E72D297353CC}">
                <c16:uniqueId val="{00000001-8F29-4897-A94B-FA8B31943474}"/>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8F29-4897-A94B-FA8B31943474}"/>
              </c:ext>
            </c:extLst>
          </c:dPt>
          <c:cat>
            <c:strRef>
              <c:f>Sheet1!$A$2:$A$3</c:f>
              <c:strCache>
                <c:ptCount val="2"/>
                <c:pt idx="0">
                  <c:v>Yes</c:v>
                </c:pt>
                <c:pt idx="1">
                  <c:v>No</c:v>
                </c:pt>
              </c:strCache>
            </c:strRef>
          </c:cat>
          <c:val>
            <c:numRef>
              <c:f>Sheet1!$B$2:$B$3</c:f>
              <c:numCache>
                <c:formatCode>General</c:formatCode>
                <c:ptCount val="2"/>
                <c:pt idx="0">
                  <c:v>87</c:v>
                </c:pt>
                <c:pt idx="1">
                  <c:v>13</c:v>
                </c:pt>
              </c:numCache>
            </c:numRef>
          </c:val>
          <c:extLst>
            <c:ext xmlns:c16="http://schemas.microsoft.com/office/drawing/2014/chart" uri="{C3380CC4-5D6E-409C-BE32-E72D297353CC}">
              <c16:uniqueId val="{00000004-8F29-4897-A94B-FA8B3194347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Column1</c:v>
                </c:pt>
              </c:strCache>
            </c:strRef>
          </c:tx>
          <c:spPr>
            <a:ln w="28575">
              <a:solidFill>
                <a:schemeClr val="bg1"/>
              </a:solidFill>
            </a:ln>
          </c:spPr>
          <c:dPt>
            <c:idx val="0"/>
            <c:bubble3D val="0"/>
            <c:spPr>
              <a:solidFill>
                <a:srgbClr val="747474"/>
              </a:solidFill>
              <a:ln w="28575">
                <a:solidFill>
                  <a:schemeClr val="bg1"/>
                </a:solidFill>
              </a:ln>
              <a:effectLst/>
            </c:spPr>
            <c:extLst>
              <c:ext xmlns:c16="http://schemas.microsoft.com/office/drawing/2014/chart" uri="{C3380CC4-5D6E-409C-BE32-E72D297353CC}">
                <c16:uniqueId val="{00000001-2333-404C-98CC-9D1F2FFA608E}"/>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2333-404C-98CC-9D1F2FFA608E}"/>
              </c:ext>
            </c:extLst>
          </c:dPt>
          <c:cat>
            <c:strRef>
              <c:f>Sheet1!$A$2:$A$3</c:f>
              <c:strCache>
                <c:ptCount val="2"/>
                <c:pt idx="0">
                  <c:v>Yes</c:v>
                </c:pt>
                <c:pt idx="1">
                  <c:v>No</c:v>
                </c:pt>
              </c:strCache>
            </c:strRef>
          </c:cat>
          <c:val>
            <c:numRef>
              <c:f>Sheet1!$B$2:$B$3</c:f>
              <c:numCache>
                <c:formatCode>General</c:formatCode>
                <c:ptCount val="2"/>
                <c:pt idx="0">
                  <c:v>93</c:v>
                </c:pt>
                <c:pt idx="1">
                  <c:v>7</c:v>
                </c:pt>
              </c:numCache>
            </c:numRef>
          </c:val>
          <c:extLst>
            <c:ext xmlns:c16="http://schemas.microsoft.com/office/drawing/2014/chart" uri="{C3380CC4-5D6E-409C-BE32-E72D297353CC}">
              <c16:uniqueId val="{00000004-2333-404C-98CC-9D1F2FFA608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709927906845E-2"/>
          <c:y val="3.8400425561027955E-2"/>
          <c:w val="0.96498138535813083"/>
          <c:h val="0.97875696462114636"/>
        </c:manualLayout>
      </c:layout>
      <c:doughnutChart>
        <c:varyColors val="1"/>
        <c:ser>
          <c:idx val="0"/>
          <c:order val="0"/>
          <c:tx>
            <c:strRef>
              <c:f>Sheet1!$B$1</c:f>
              <c:strCache>
                <c:ptCount val="1"/>
                <c:pt idx="0">
                  <c:v>Column1</c:v>
                </c:pt>
              </c:strCache>
            </c:strRef>
          </c:tx>
          <c:dPt>
            <c:idx val="0"/>
            <c:bubble3D val="0"/>
            <c:spPr>
              <a:solidFill>
                <a:srgbClr val="004B87"/>
              </a:solidFill>
              <a:ln w="19050">
                <a:solidFill>
                  <a:schemeClr val="lt1"/>
                </a:solidFill>
              </a:ln>
              <a:effectLst/>
            </c:spPr>
            <c:extLst>
              <c:ext xmlns:c16="http://schemas.microsoft.com/office/drawing/2014/chart" uri="{C3380CC4-5D6E-409C-BE32-E72D297353CC}">
                <c16:uniqueId val="{00000001-5FFC-4C58-8934-A4BEB6F1780A}"/>
              </c:ext>
            </c:extLst>
          </c:dPt>
          <c:dPt>
            <c:idx val="1"/>
            <c:bubble3D val="0"/>
            <c:spPr>
              <a:solidFill>
                <a:schemeClr val="tx1">
                  <a:lumMod val="40000"/>
                  <a:lumOff val="60000"/>
                </a:schemeClr>
              </a:solidFill>
              <a:ln w="19050">
                <a:solidFill>
                  <a:schemeClr val="lt1"/>
                </a:solidFill>
              </a:ln>
              <a:effectLst/>
            </c:spPr>
            <c:extLst>
              <c:ext xmlns:c16="http://schemas.microsoft.com/office/drawing/2014/chart" uri="{C3380CC4-5D6E-409C-BE32-E72D297353CC}">
                <c16:uniqueId val="{00000003-5FFC-4C58-8934-A4BEB6F1780A}"/>
              </c:ext>
            </c:extLst>
          </c:dPt>
          <c:cat>
            <c:strRef>
              <c:f>Sheet1!$A$2:$A$3</c:f>
              <c:strCache>
                <c:ptCount val="2"/>
                <c:pt idx="0">
                  <c:v>Yes</c:v>
                </c:pt>
                <c:pt idx="1">
                  <c:v>No</c:v>
                </c:pt>
              </c:strCache>
            </c:strRef>
          </c:cat>
          <c:val>
            <c:numRef>
              <c:f>Sheet1!$B$2:$B$3</c:f>
              <c:numCache>
                <c:formatCode>General</c:formatCode>
                <c:ptCount val="2"/>
                <c:pt idx="0">
                  <c:v>96</c:v>
                </c:pt>
                <c:pt idx="1">
                  <c:v>4</c:v>
                </c:pt>
              </c:numCache>
            </c:numRef>
          </c:val>
          <c:extLst>
            <c:ext xmlns:c16="http://schemas.microsoft.com/office/drawing/2014/chart" uri="{C3380CC4-5D6E-409C-BE32-E72D297353CC}">
              <c16:uniqueId val="{00000004-5FFC-4C58-8934-A4BEB6F1780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1583346473623"/>
          <c:y val="9.3019596011517006E-2"/>
          <c:w val="0.67375487525852107"/>
          <c:h val="0.69752544948654049"/>
        </c:manualLayout>
      </c:layout>
      <c:barChart>
        <c:barDir val="col"/>
        <c:grouping val="clustered"/>
        <c:varyColors val="0"/>
        <c:ser>
          <c:idx val="0"/>
          <c:order val="0"/>
          <c:tx>
            <c:strRef>
              <c:f>Sheet1!$B$1</c:f>
              <c:strCache>
                <c:ptCount val="1"/>
                <c:pt idx="0">
                  <c:v>&lt;2 doses/week</c:v>
                </c:pt>
              </c:strCache>
            </c:strRef>
          </c:tx>
          <c:spPr>
            <a:solidFill>
              <a:srgbClr val="F8E3B6"/>
            </a:solidFill>
            <a:ln>
              <a:noFill/>
            </a:ln>
            <a:effectLst/>
          </c:spPr>
          <c:invertIfNegative val="0"/>
          <c:dLbls>
            <c:dLbl>
              <c:idx val="0"/>
              <c:tx>
                <c:rich>
                  <a:bodyPr/>
                  <a:lstStyle/>
                  <a:p>
                    <a:fld id="{D23EE58F-8437-4322-98D2-68D40D4C526A}"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F74-4002-B924-B504355EC869}"/>
                </c:ext>
              </c:extLst>
            </c:dLbl>
            <c:dLbl>
              <c:idx val="1"/>
              <c:tx>
                <c:rich>
                  <a:bodyPr/>
                  <a:lstStyle/>
                  <a:p>
                    <a:fld id="{D183975C-FB5E-4CD1-ADF6-8223E22816FE}"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F74-4002-B924-B504355EC869}"/>
                </c:ext>
              </c:extLst>
            </c:dLbl>
            <c:spPr>
              <a:noFill/>
              <a:ln>
                <a:noFill/>
              </a:ln>
              <a:effectLst/>
            </c:spPr>
            <c:txPr>
              <a:bodyPr rot="0" spcFirstLastPara="1" vertOverflow="ellipsis" vert="horz" wrap="square" anchor="ctr" anchorCtr="1"/>
              <a:lstStyle/>
              <a:p>
                <a:pPr>
                  <a:defRPr sz="1197"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Self-report</c:v>
                </c:pt>
                <c:pt idx="1">
                  <c:v>TFVdp concentration</c:v>
                </c:pt>
              </c:strCache>
            </c:strRef>
          </c:cat>
          <c:val>
            <c:numRef>
              <c:f>Sheet1!$B$2:$B$3</c:f>
              <c:numCache>
                <c:formatCode>General</c:formatCode>
                <c:ptCount val="2"/>
                <c:pt idx="0">
                  <c:v>0</c:v>
                </c:pt>
                <c:pt idx="1">
                  <c:v>84</c:v>
                </c:pt>
              </c:numCache>
            </c:numRef>
          </c:val>
          <c:extLst>
            <c:ext xmlns:c16="http://schemas.microsoft.com/office/drawing/2014/chart" uri="{C3380CC4-5D6E-409C-BE32-E72D297353CC}">
              <c16:uniqueId val="{00000002-7F74-4002-B924-B504355EC869}"/>
            </c:ext>
          </c:extLst>
        </c:ser>
        <c:ser>
          <c:idx val="1"/>
          <c:order val="1"/>
          <c:tx>
            <c:strRef>
              <c:f>Sheet1!$C$1</c:f>
              <c:strCache>
                <c:ptCount val="1"/>
                <c:pt idx="0">
                  <c:v>2–6 doses/week</c:v>
                </c:pt>
              </c:strCache>
            </c:strRef>
          </c:tx>
          <c:spPr>
            <a:solidFill>
              <a:srgbClr val="FED97E"/>
            </a:solidFill>
            <a:ln>
              <a:noFill/>
            </a:ln>
            <a:effectLst/>
          </c:spPr>
          <c:invertIfNegative val="0"/>
          <c:dLbls>
            <c:dLbl>
              <c:idx val="0"/>
              <c:tx>
                <c:rich>
                  <a:bodyPr/>
                  <a:lstStyle/>
                  <a:p>
                    <a:fld id="{3C6D057D-FACD-46DD-9DCF-766720B91FB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F74-4002-B924-B504355EC869}"/>
                </c:ext>
              </c:extLst>
            </c:dLbl>
            <c:dLbl>
              <c:idx val="1"/>
              <c:tx>
                <c:rich>
                  <a:bodyPr/>
                  <a:lstStyle/>
                  <a:p>
                    <a:fld id="{2D047CF3-EABE-427B-9CA2-776C9CA1EA05}"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F74-4002-B924-B504355EC869}"/>
                </c:ext>
              </c:extLst>
            </c:dLbl>
            <c:spPr>
              <a:noFill/>
              <a:ln>
                <a:noFill/>
              </a:ln>
              <a:effectLst/>
            </c:spPr>
            <c:txPr>
              <a:bodyPr rot="0" spcFirstLastPara="1" vertOverflow="ellipsis" vert="horz" wrap="square" anchor="ctr" anchorCtr="1"/>
              <a:lstStyle/>
              <a:p>
                <a:pPr>
                  <a:defRPr sz="1197"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Self-report</c:v>
                </c:pt>
                <c:pt idx="1">
                  <c:v>TFVdp concentration</c:v>
                </c:pt>
              </c:strCache>
            </c:strRef>
          </c:cat>
          <c:val>
            <c:numRef>
              <c:f>Sheet1!$C$2:$C$3</c:f>
              <c:numCache>
                <c:formatCode>General</c:formatCode>
                <c:ptCount val="2"/>
                <c:pt idx="0">
                  <c:v>42</c:v>
                </c:pt>
                <c:pt idx="1">
                  <c:v>16</c:v>
                </c:pt>
              </c:numCache>
            </c:numRef>
          </c:val>
          <c:extLst>
            <c:ext xmlns:c16="http://schemas.microsoft.com/office/drawing/2014/chart" uri="{C3380CC4-5D6E-409C-BE32-E72D297353CC}">
              <c16:uniqueId val="{00000005-7F74-4002-B924-B504355EC869}"/>
            </c:ext>
          </c:extLst>
        </c:ser>
        <c:ser>
          <c:idx val="2"/>
          <c:order val="2"/>
          <c:tx>
            <c:strRef>
              <c:f>Sheet1!$D$1</c:f>
              <c:strCache>
                <c:ptCount val="1"/>
                <c:pt idx="0">
                  <c:v>7 doses/week</c:v>
                </c:pt>
              </c:strCache>
            </c:strRef>
          </c:tx>
          <c:spPr>
            <a:solidFill>
              <a:srgbClr val="FFC03C"/>
            </a:solidFill>
            <a:ln>
              <a:noFill/>
            </a:ln>
            <a:effectLst/>
          </c:spPr>
          <c:invertIfNegative val="0"/>
          <c:dLbls>
            <c:dLbl>
              <c:idx val="0"/>
              <c:tx>
                <c:rich>
                  <a:bodyPr/>
                  <a:lstStyle/>
                  <a:p>
                    <a:fld id="{C377D16E-3673-4A62-91B2-3D4F986617F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F74-4002-B924-B504355EC869}"/>
                </c:ext>
              </c:extLst>
            </c:dLbl>
            <c:dLbl>
              <c:idx val="1"/>
              <c:tx>
                <c:rich>
                  <a:bodyPr/>
                  <a:lstStyle/>
                  <a:p>
                    <a:fld id="{5A76AA24-AFAA-48BE-84BE-D1702F9638D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F74-4002-B924-B504355EC86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Self-report</c:v>
                </c:pt>
                <c:pt idx="1">
                  <c:v>TFVdp concentration</c:v>
                </c:pt>
              </c:strCache>
            </c:strRef>
          </c:cat>
          <c:val>
            <c:numRef>
              <c:f>Sheet1!$D$2:$D$3</c:f>
              <c:numCache>
                <c:formatCode>General</c:formatCode>
                <c:ptCount val="2"/>
                <c:pt idx="0">
                  <c:v>58</c:v>
                </c:pt>
                <c:pt idx="1">
                  <c:v>0</c:v>
                </c:pt>
              </c:numCache>
            </c:numRef>
          </c:val>
          <c:extLst>
            <c:ext xmlns:c16="http://schemas.microsoft.com/office/drawing/2014/chart" uri="{C3380CC4-5D6E-409C-BE32-E72D297353CC}">
              <c16:uniqueId val="{00000006-7F74-4002-B924-B504355EC869}"/>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max val="100"/>
          <c:min val="0"/>
        </c:scaling>
        <c:delete val="0"/>
        <c:axPos val="l"/>
        <c:title>
          <c:tx>
            <c:rich>
              <a:bodyPr rot="-5400000" spcFirstLastPara="1" vertOverflow="ellipsis" vert="horz" wrap="square" anchor="ctr" anchorCtr="1"/>
              <a:lstStyle/>
              <a:p>
                <a:pPr>
                  <a:defRPr sz="1200" b="1" i="0" u="none" strike="noStrike" kern="1200" baseline="0">
                    <a:solidFill>
                      <a:schemeClr val="accent1"/>
                    </a:solidFill>
                    <a:latin typeface="Arial" panose="020B0604020202020204" pitchFamily="34" charset="0"/>
                    <a:ea typeface="+mn-ea"/>
                    <a:cs typeface="Arial" panose="020B0604020202020204" pitchFamily="34" charset="0"/>
                  </a:defRPr>
                </a:pPr>
                <a:r>
                  <a:rPr lang="en-NZ" sz="1200" b="1">
                    <a:solidFill>
                      <a:schemeClr val="accent1"/>
                    </a:solidFill>
                  </a:rPr>
                  <a:t>Patients, %</a:t>
                </a:r>
              </a:p>
            </c:rich>
          </c:tx>
          <c:layout>
            <c:manualLayout>
              <c:xMode val="edge"/>
              <c:yMode val="edge"/>
              <c:x val="0"/>
              <c:y val="0.2189801209060129"/>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20"/>
      </c:valAx>
      <c:spPr>
        <a:noFill/>
        <a:ln>
          <a:noFill/>
        </a:ln>
        <a:effectLst/>
      </c:spPr>
    </c:plotArea>
    <c:legend>
      <c:legendPos val="t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Column1</c:v>
                </c:pt>
              </c:strCache>
            </c:strRef>
          </c:tx>
          <c:spPr>
            <a:ln w="28575">
              <a:solidFill>
                <a:schemeClr val="bg1"/>
              </a:solidFill>
            </a:ln>
          </c:spPr>
          <c:dPt>
            <c:idx val="0"/>
            <c:bubble3D val="0"/>
            <c:spPr>
              <a:solidFill>
                <a:srgbClr val="FFC03C"/>
              </a:solidFill>
              <a:ln w="28575">
                <a:solidFill>
                  <a:schemeClr val="bg1"/>
                </a:solidFill>
              </a:ln>
              <a:effectLst/>
            </c:spPr>
            <c:extLst>
              <c:ext xmlns:c16="http://schemas.microsoft.com/office/drawing/2014/chart" uri="{C3380CC4-5D6E-409C-BE32-E72D297353CC}">
                <c16:uniqueId val="{00000001-8F29-4897-A94B-FA8B31943474}"/>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8F29-4897-A94B-FA8B31943474}"/>
              </c:ext>
            </c:extLst>
          </c:dPt>
          <c:cat>
            <c:strRef>
              <c:f>Sheet1!$A$2:$A$3</c:f>
              <c:strCache>
                <c:ptCount val="2"/>
                <c:pt idx="0">
                  <c:v>Yes</c:v>
                </c:pt>
                <c:pt idx="1">
                  <c:v>No</c:v>
                </c:pt>
              </c:strCache>
            </c:strRef>
          </c:cat>
          <c:val>
            <c:numRef>
              <c:f>Sheet1!$B$2:$B$3</c:f>
              <c:numCache>
                <c:formatCode>General</c:formatCode>
                <c:ptCount val="2"/>
                <c:pt idx="0">
                  <c:v>81</c:v>
                </c:pt>
                <c:pt idx="1">
                  <c:v>19</c:v>
                </c:pt>
              </c:numCache>
            </c:numRef>
          </c:val>
          <c:extLst>
            <c:ext xmlns:c16="http://schemas.microsoft.com/office/drawing/2014/chart" uri="{C3380CC4-5D6E-409C-BE32-E72D297353CC}">
              <c16:uniqueId val="{00000004-8F29-4897-A94B-FA8B3194347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Column1</c:v>
                </c:pt>
              </c:strCache>
            </c:strRef>
          </c:tx>
          <c:spPr>
            <a:ln w="28575">
              <a:solidFill>
                <a:schemeClr val="bg1"/>
              </a:solidFill>
            </a:ln>
          </c:spPr>
          <c:dPt>
            <c:idx val="0"/>
            <c:bubble3D val="0"/>
            <c:spPr>
              <a:solidFill>
                <a:srgbClr val="747474"/>
              </a:solidFill>
              <a:ln w="28575">
                <a:solidFill>
                  <a:schemeClr val="bg1"/>
                </a:solidFill>
              </a:ln>
              <a:effectLst/>
            </c:spPr>
            <c:extLst>
              <c:ext xmlns:c16="http://schemas.microsoft.com/office/drawing/2014/chart" uri="{C3380CC4-5D6E-409C-BE32-E72D297353CC}">
                <c16:uniqueId val="{00000001-2333-404C-98CC-9D1F2FFA608E}"/>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2333-404C-98CC-9D1F2FFA608E}"/>
              </c:ext>
            </c:extLst>
          </c:dPt>
          <c:cat>
            <c:strRef>
              <c:f>Sheet1!$A$2:$A$3</c:f>
              <c:strCache>
                <c:ptCount val="2"/>
                <c:pt idx="0">
                  <c:v>Yes</c:v>
                </c:pt>
                <c:pt idx="1">
                  <c:v>No</c:v>
                </c:pt>
              </c:strCache>
            </c:strRef>
          </c:cat>
          <c:val>
            <c:numRef>
              <c:f>Sheet1!$B$2:$B$3</c:f>
              <c:numCache>
                <c:formatCode>General</c:formatCode>
                <c:ptCount val="2"/>
                <c:pt idx="0">
                  <c:v>89</c:v>
                </c:pt>
                <c:pt idx="1">
                  <c:v>11</c:v>
                </c:pt>
              </c:numCache>
            </c:numRef>
          </c:val>
          <c:extLst>
            <c:ext xmlns:c16="http://schemas.microsoft.com/office/drawing/2014/chart" uri="{C3380CC4-5D6E-409C-BE32-E72D297353CC}">
              <c16:uniqueId val="{00000004-2333-404C-98CC-9D1F2FFA608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Column1</c:v>
                </c:pt>
              </c:strCache>
            </c:strRef>
          </c:tx>
          <c:spPr>
            <a:ln w="28575">
              <a:solidFill>
                <a:schemeClr val="bg1"/>
              </a:solidFill>
            </a:ln>
          </c:spPr>
          <c:dPt>
            <c:idx val="0"/>
            <c:bubble3D val="0"/>
            <c:spPr>
              <a:solidFill>
                <a:srgbClr val="FFC03C"/>
              </a:solidFill>
              <a:ln w="28575">
                <a:solidFill>
                  <a:schemeClr val="bg1"/>
                </a:solidFill>
              </a:ln>
              <a:effectLst/>
            </c:spPr>
            <c:extLst>
              <c:ext xmlns:c16="http://schemas.microsoft.com/office/drawing/2014/chart" uri="{C3380CC4-5D6E-409C-BE32-E72D297353CC}">
                <c16:uniqueId val="{00000001-8F29-4897-A94B-FA8B31943474}"/>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8F29-4897-A94B-FA8B31943474}"/>
              </c:ext>
            </c:extLst>
          </c:dPt>
          <c:cat>
            <c:strRef>
              <c:f>Sheet1!$A$2:$A$3</c:f>
              <c:strCache>
                <c:ptCount val="2"/>
                <c:pt idx="0">
                  <c:v>Yes</c:v>
                </c:pt>
                <c:pt idx="1">
                  <c:v>No</c:v>
                </c:pt>
              </c:strCache>
            </c:strRef>
          </c:cat>
          <c:val>
            <c:numRef>
              <c:f>Sheet1!$B$2:$B$3</c:f>
              <c:numCache>
                <c:formatCode>General</c:formatCode>
                <c:ptCount val="2"/>
                <c:pt idx="0">
                  <c:v>49</c:v>
                </c:pt>
                <c:pt idx="1">
                  <c:v>51</c:v>
                </c:pt>
              </c:numCache>
            </c:numRef>
          </c:val>
          <c:extLst>
            <c:ext xmlns:c16="http://schemas.microsoft.com/office/drawing/2014/chart" uri="{C3380CC4-5D6E-409C-BE32-E72D297353CC}">
              <c16:uniqueId val="{00000004-8F29-4897-A94B-FA8B3194347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Column1</c:v>
                </c:pt>
              </c:strCache>
            </c:strRef>
          </c:tx>
          <c:spPr>
            <a:ln w="28575">
              <a:solidFill>
                <a:schemeClr val="bg1"/>
              </a:solidFill>
            </a:ln>
          </c:spPr>
          <c:dPt>
            <c:idx val="0"/>
            <c:bubble3D val="0"/>
            <c:spPr>
              <a:solidFill>
                <a:srgbClr val="747474"/>
              </a:solidFill>
              <a:ln w="28575">
                <a:solidFill>
                  <a:schemeClr val="bg1"/>
                </a:solidFill>
              </a:ln>
              <a:effectLst/>
            </c:spPr>
            <c:extLst>
              <c:ext xmlns:c16="http://schemas.microsoft.com/office/drawing/2014/chart" uri="{C3380CC4-5D6E-409C-BE32-E72D297353CC}">
                <c16:uniqueId val="{00000001-2333-404C-98CC-9D1F2FFA608E}"/>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2333-404C-98CC-9D1F2FFA608E}"/>
              </c:ext>
            </c:extLst>
          </c:dPt>
          <c:cat>
            <c:strRef>
              <c:f>Sheet1!$A$2:$A$3</c:f>
              <c:strCache>
                <c:ptCount val="2"/>
                <c:pt idx="0">
                  <c:v>Yes</c:v>
                </c:pt>
                <c:pt idx="1">
                  <c:v>No</c:v>
                </c:pt>
              </c:strCache>
            </c:strRef>
          </c:cat>
          <c:val>
            <c:numRef>
              <c:f>Sheet1!$B$2:$B$3</c:f>
              <c:numCache>
                <c:formatCode>General</c:formatCode>
                <c:ptCount val="2"/>
                <c:pt idx="0">
                  <c:v>56</c:v>
                </c:pt>
                <c:pt idx="1">
                  <c:v>44</c:v>
                </c:pt>
              </c:numCache>
            </c:numRef>
          </c:val>
          <c:extLst>
            <c:ext xmlns:c16="http://schemas.microsoft.com/office/drawing/2014/chart" uri="{C3380CC4-5D6E-409C-BE32-E72D297353CC}">
              <c16:uniqueId val="{00000004-2333-404C-98CC-9D1F2FFA608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81433218231704E-2"/>
          <c:y val="1.2975887230276593E-2"/>
          <c:w val="0.96498138535813083"/>
          <c:h val="0.97875696462114636"/>
        </c:manualLayout>
      </c:layout>
      <c:doughnutChart>
        <c:varyColors val="1"/>
        <c:ser>
          <c:idx val="0"/>
          <c:order val="0"/>
          <c:tx>
            <c:strRef>
              <c:f>Sheet1!$B$1</c:f>
              <c:strCache>
                <c:ptCount val="1"/>
                <c:pt idx="0">
                  <c:v>Column1</c:v>
                </c:pt>
              </c:strCache>
            </c:strRef>
          </c:tx>
          <c:spPr>
            <a:solidFill>
              <a:schemeClr val="accent2">
                <a:lumMod val="60000"/>
                <a:lumOff val="40000"/>
              </a:schemeClr>
            </a:solidFill>
          </c:spPr>
          <c:dPt>
            <c:idx val="0"/>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1-B48C-41AD-BF30-B2214836B1C7}"/>
              </c:ext>
            </c:extLst>
          </c:dPt>
          <c:dPt>
            <c:idx val="1"/>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B48C-41AD-BF30-B2214836B1C7}"/>
              </c:ext>
            </c:extLst>
          </c:dPt>
          <c:cat>
            <c:strRef>
              <c:f>Sheet1!$A$2:$A$3</c:f>
              <c:strCache>
                <c:ptCount val="2"/>
                <c:pt idx="0">
                  <c:v>Yes</c:v>
                </c:pt>
                <c:pt idx="1">
                  <c:v>No</c:v>
                </c:pt>
              </c:strCache>
            </c:strRef>
          </c:cat>
          <c:val>
            <c:numRef>
              <c:f>Sheet1!$B$2:$B$3</c:f>
              <c:numCache>
                <c:formatCode>General</c:formatCode>
                <c:ptCount val="2"/>
                <c:pt idx="0">
                  <c:v>53.2</c:v>
                </c:pt>
                <c:pt idx="1">
                  <c:v>46.8</c:v>
                </c:pt>
              </c:numCache>
            </c:numRef>
          </c:val>
          <c:extLst>
            <c:ext xmlns:c16="http://schemas.microsoft.com/office/drawing/2014/chart" uri="{C3380CC4-5D6E-409C-BE32-E72D297353CC}">
              <c16:uniqueId val="{00000004-B48C-41AD-BF30-B2214836B1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709927906845E-2"/>
          <c:y val="3.8400425561027955E-2"/>
          <c:w val="0.96498138535813083"/>
          <c:h val="0.97875696462114636"/>
        </c:manualLayout>
      </c:layout>
      <c:doughnutChart>
        <c:varyColors val="1"/>
        <c:ser>
          <c:idx val="0"/>
          <c:order val="0"/>
          <c:tx>
            <c:strRef>
              <c:f>Sheet1!$B$1</c:f>
              <c:strCache>
                <c:ptCount val="1"/>
                <c:pt idx="0">
                  <c:v>Column1</c:v>
                </c:pt>
              </c:strCache>
            </c:strRef>
          </c:tx>
          <c:spPr>
            <a:solidFill>
              <a:schemeClr val="accent2">
                <a:lumMod val="60000"/>
                <a:lumOff val="40000"/>
              </a:schemeClr>
            </a:solidFill>
          </c:spPr>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F8A1-4567-B817-26F53BCD62EE}"/>
              </c:ext>
            </c:extLst>
          </c:dPt>
          <c:dPt>
            <c:idx val="1"/>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3-F8A1-4567-B817-26F53BCD62EE}"/>
              </c:ext>
            </c:extLst>
          </c:dPt>
          <c:cat>
            <c:strRef>
              <c:f>Sheet1!$A$2:$A$3</c:f>
              <c:strCache>
                <c:ptCount val="2"/>
                <c:pt idx="0">
                  <c:v>Yes</c:v>
                </c:pt>
                <c:pt idx="1">
                  <c:v>No</c:v>
                </c:pt>
              </c:strCache>
            </c:strRef>
          </c:cat>
          <c:val>
            <c:numRef>
              <c:f>Sheet1!$B$2:$B$3</c:f>
              <c:numCache>
                <c:formatCode>General</c:formatCode>
                <c:ptCount val="2"/>
                <c:pt idx="0">
                  <c:v>42.7</c:v>
                </c:pt>
                <c:pt idx="1">
                  <c:v>57.3</c:v>
                </c:pt>
              </c:numCache>
            </c:numRef>
          </c:val>
          <c:extLst>
            <c:ext xmlns:c16="http://schemas.microsoft.com/office/drawing/2014/chart" uri="{C3380CC4-5D6E-409C-BE32-E72D297353CC}">
              <c16:uniqueId val="{00000004-F8A1-4567-B817-26F53BCD62E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709927906845E-2"/>
          <c:y val="3.8400425561027955E-2"/>
          <c:w val="0.96498138535813083"/>
          <c:h val="0.97875696462114636"/>
        </c:manualLayout>
      </c:layout>
      <c:doughnutChart>
        <c:varyColors val="1"/>
        <c:ser>
          <c:idx val="0"/>
          <c:order val="0"/>
          <c:tx>
            <c:strRef>
              <c:f>Sheet1!$B$1</c:f>
              <c:strCache>
                <c:ptCount val="1"/>
                <c:pt idx="0">
                  <c:v>Column1</c:v>
                </c:pt>
              </c:strCache>
            </c:strRef>
          </c:tx>
          <c:spPr>
            <a:solidFill>
              <a:schemeClr val="accent2">
                <a:lumMod val="60000"/>
                <a:lumOff val="40000"/>
              </a:schemeClr>
            </a:solidFill>
          </c:spPr>
          <c:dPt>
            <c:idx val="0"/>
            <c:bubble3D val="0"/>
            <c:spPr>
              <a:solidFill>
                <a:srgbClr val="FFC03C"/>
              </a:solidFill>
              <a:ln w="19050">
                <a:solidFill>
                  <a:schemeClr val="lt1"/>
                </a:solidFill>
              </a:ln>
              <a:effectLst/>
            </c:spPr>
            <c:extLst>
              <c:ext xmlns:c16="http://schemas.microsoft.com/office/drawing/2014/chart" uri="{C3380CC4-5D6E-409C-BE32-E72D297353CC}">
                <c16:uniqueId val="{00000001-767A-4E69-84C4-312A6687BB86}"/>
              </c:ext>
            </c:extLst>
          </c:dPt>
          <c:dPt>
            <c:idx val="1"/>
            <c:bubble3D val="0"/>
            <c:spPr>
              <a:solidFill>
                <a:srgbClr val="F8E3B6"/>
              </a:solidFill>
              <a:ln w="19050">
                <a:solidFill>
                  <a:schemeClr val="lt1"/>
                </a:solidFill>
              </a:ln>
              <a:effectLst/>
            </c:spPr>
            <c:extLst>
              <c:ext xmlns:c16="http://schemas.microsoft.com/office/drawing/2014/chart" uri="{C3380CC4-5D6E-409C-BE32-E72D297353CC}">
                <c16:uniqueId val="{00000003-767A-4E69-84C4-312A6687BB86}"/>
              </c:ext>
            </c:extLst>
          </c:dPt>
          <c:cat>
            <c:strRef>
              <c:f>Sheet1!$A$2:$A$3</c:f>
              <c:strCache>
                <c:ptCount val="2"/>
                <c:pt idx="0">
                  <c:v>Yes</c:v>
                </c:pt>
                <c:pt idx="1">
                  <c:v>No</c:v>
                </c:pt>
              </c:strCache>
            </c:strRef>
          </c:cat>
          <c:val>
            <c:numRef>
              <c:f>Sheet1!$B$2:$B$3</c:f>
              <c:numCache>
                <c:formatCode>General</c:formatCode>
                <c:ptCount val="2"/>
                <c:pt idx="0">
                  <c:v>44.5</c:v>
                </c:pt>
                <c:pt idx="1">
                  <c:v>55.5</c:v>
                </c:pt>
              </c:numCache>
            </c:numRef>
          </c:val>
          <c:extLst>
            <c:ext xmlns:c16="http://schemas.microsoft.com/office/drawing/2014/chart" uri="{C3380CC4-5D6E-409C-BE32-E72D297353CC}">
              <c16:uniqueId val="{00000004-767A-4E69-84C4-312A6687BB8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709927906845E-2"/>
          <c:y val="3.8400425561027955E-2"/>
          <c:w val="0.96498138535813083"/>
          <c:h val="0.97875696462114636"/>
        </c:manualLayout>
      </c:layout>
      <c:doughnutChart>
        <c:varyColors val="1"/>
        <c:ser>
          <c:idx val="0"/>
          <c:order val="0"/>
          <c:tx>
            <c:strRef>
              <c:f>Sheet1!$B$1</c:f>
              <c:strCache>
                <c:ptCount val="1"/>
                <c:pt idx="0">
                  <c:v>Column1</c:v>
                </c:pt>
              </c:strCache>
            </c:strRef>
          </c:tx>
          <c:spPr>
            <a:solidFill>
              <a:schemeClr val="accent3">
                <a:lumMod val="50000"/>
              </a:schemeClr>
            </a:solidFill>
          </c:spPr>
          <c:dPt>
            <c:idx val="0"/>
            <c:bubble3D val="0"/>
            <c:spPr>
              <a:solidFill>
                <a:srgbClr val="FFC03C"/>
              </a:solidFill>
              <a:ln w="19050">
                <a:solidFill>
                  <a:schemeClr val="lt1"/>
                </a:solidFill>
              </a:ln>
              <a:effectLst/>
            </c:spPr>
            <c:extLst>
              <c:ext xmlns:c16="http://schemas.microsoft.com/office/drawing/2014/chart" uri="{C3380CC4-5D6E-409C-BE32-E72D297353CC}">
                <c16:uniqueId val="{00000001-C819-4C12-A9CE-987644F5C14C}"/>
              </c:ext>
            </c:extLst>
          </c:dPt>
          <c:dPt>
            <c:idx val="1"/>
            <c:bubble3D val="0"/>
            <c:spPr>
              <a:solidFill>
                <a:srgbClr val="004B87">
                  <a:alpha val="84000"/>
                </a:srgbClr>
              </a:solidFill>
              <a:ln w="19050">
                <a:solidFill>
                  <a:schemeClr val="lt1"/>
                </a:solidFill>
              </a:ln>
              <a:effectLst/>
            </c:spPr>
            <c:extLst>
              <c:ext xmlns:c16="http://schemas.microsoft.com/office/drawing/2014/chart" uri="{C3380CC4-5D6E-409C-BE32-E72D297353CC}">
                <c16:uniqueId val="{00000003-C819-4C12-A9CE-987644F5C14C}"/>
              </c:ext>
            </c:extLst>
          </c:dPt>
          <c:cat>
            <c:strRef>
              <c:f>Sheet1!$A$2:$A$3</c:f>
              <c:strCache>
                <c:ptCount val="2"/>
                <c:pt idx="0">
                  <c:v>Acute HEV</c:v>
                </c:pt>
                <c:pt idx="1">
                  <c:v>non-HEV</c:v>
                </c:pt>
              </c:strCache>
            </c:strRef>
          </c:cat>
          <c:val>
            <c:numRef>
              <c:f>Sheet1!$B$2:$B$3</c:f>
              <c:numCache>
                <c:formatCode>General</c:formatCode>
                <c:ptCount val="2"/>
                <c:pt idx="0">
                  <c:v>6.1</c:v>
                </c:pt>
                <c:pt idx="1">
                  <c:v>93.9</c:v>
                </c:pt>
              </c:numCache>
            </c:numRef>
          </c:val>
          <c:extLst>
            <c:ext xmlns:c16="http://schemas.microsoft.com/office/drawing/2014/chart" uri="{C3380CC4-5D6E-409C-BE32-E72D297353CC}">
              <c16:uniqueId val="{00000004-C819-4C12-A9CE-987644F5C14C}"/>
            </c:ext>
          </c:extLst>
        </c:ser>
        <c:dLbls>
          <c:showLegendKey val="0"/>
          <c:showVal val="0"/>
          <c:showCatName val="0"/>
          <c:showSerName val="0"/>
          <c:showPercent val="0"/>
          <c:showBubbleSize val="0"/>
          <c:showLeaderLines val="1"/>
        </c:dLbls>
        <c:firstSliceAng val="84"/>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7980709927906845E-2"/>
          <c:y val="3.8400425561027955E-2"/>
          <c:w val="0.96498138535813083"/>
          <c:h val="0.97875696462114636"/>
        </c:manualLayout>
      </c:layout>
      <c:doughnutChart>
        <c:varyColors val="1"/>
        <c:ser>
          <c:idx val="0"/>
          <c:order val="0"/>
          <c:tx>
            <c:strRef>
              <c:f>Sheet1!$B$1</c:f>
              <c:strCache>
                <c:ptCount val="1"/>
                <c:pt idx="0">
                  <c:v>Column1</c:v>
                </c:pt>
              </c:strCache>
            </c:strRef>
          </c:tx>
          <c:dPt>
            <c:idx val="0"/>
            <c:bubble3D val="0"/>
            <c:spPr>
              <a:solidFill>
                <a:srgbClr val="FFC03C"/>
              </a:solidFill>
              <a:ln w="19050">
                <a:solidFill>
                  <a:schemeClr val="lt1"/>
                </a:solidFill>
              </a:ln>
              <a:effectLst/>
            </c:spPr>
            <c:extLst>
              <c:ext xmlns:c16="http://schemas.microsoft.com/office/drawing/2014/chart" uri="{C3380CC4-5D6E-409C-BE32-E72D297353CC}">
                <c16:uniqueId val="{00000001-7BDC-4556-84E0-3B37E9CFB280}"/>
              </c:ext>
            </c:extLst>
          </c:dPt>
          <c:dPt>
            <c:idx val="1"/>
            <c:bubble3D val="0"/>
            <c:spPr>
              <a:solidFill>
                <a:srgbClr val="FFF1D9"/>
              </a:solidFill>
              <a:ln w="19050">
                <a:solidFill>
                  <a:schemeClr val="lt1"/>
                </a:solidFill>
              </a:ln>
              <a:effectLst/>
            </c:spPr>
            <c:extLst>
              <c:ext xmlns:c16="http://schemas.microsoft.com/office/drawing/2014/chart" uri="{C3380CC4-5D6E-409C-BE32-E72D297353CC}">
                <c16:uniqueId val="{00000003-7BDC-4556-84E0-3B37E9CFB280}"/>
              </c:ext>
            </c:extLst>
          </c:dPt>
          <c:cat>
            <c:strRef>
              <c:f>Sheet1!$A$2:$A$3</c:f>
              <c:strCache>
                <c:ptCount val="2"/>
                <c:pt idx="0">
                  <c:v>Yes</c:v>
                </c:pt>
                <c:pt idx="1">
                  <c:v>No</c:v>
                </c:pt>
              </c:strCache>
            </c:strRef>
          </c:cat>
          <c:val>
            <c:numRef>
              <c:f>Sheet1!$B$2:$B$3</c:f>
              <c:numCache>
                <c:formatCode>General</c:formatCode>
                <c:ptCount val="2"/>
                <c:pt idx="0">
                  <c:v>73.7</c:v>
                </c:pt>
                <c:pt idx="1">
                  <c:v>26.299999999999997</c:v>
                </c:pt>
              </c:numCache>
            </c:numRef>
          </c:val>
          <c:extLst>
            <c:ext xmlns:c16="http://schemas.microsoft.com/office/drawing/2014/chart" uri="{C3380CC4-5D6E-409C-BE32-E72D297353CC}">
              <c16:uniqueId val="{00000004-7BDC-4556-84E0-3B37E9CFB28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7980709927906845E-2"/>
          <c:y val="3.8400425561027955E-2"/>
          <c:w val="0.96498138535813083"/>
          <c:h val="0.97875696462114636"/>
        </c:manualLayout>
      </c:layout>
      <c:doughnutChart>
        <c:varyColors val="1"/>
        <c:ser>
          <c:idx val="0"/>
          <c:order val="0"/>
          <c:dPt>
            <c:idx val="0"/>
            <c:bubble3D val="0"/>
            <c:spPr>
              <a:solidFill>
                <a:srgbClr val="004B87"/>
              </a:solidFill>
              <a:ln w="19050">
                <a:solidFill>
                  <a:schemeClr val="lt1"/>
                </a:solidFill>
              </a:ln>
              <a:effectLst/>
            </c:spPr>
            <c:extLst>
              <c:ext xmlns:c16="http://schemas.microsoft.com/office/drawing/2014/chart" uri="{C3380CC4-5D6E-409C-BE32-E72D297353CC}">
                <c16:uniqueId val="{00000001-CF31-4F09-A0C7-E6D8202A2E26}"/>
              </c:ext>
            </c:extLst>
          </c:dPt>
          <c:dPt>
            <c:idx val="1"/>
            <c:bubble3D val="0"/>
            <c:spPr>
              <a:solidFill>
                <a:srgbClr val="FFC03C"/>
              </a:solidFill>
              <a:ln w="19050">
                <a:solidFill>
                  <a:schemeClr val="lt1"/>
                </a:solidFill>
              </a:ln>
              <a:effectLst/>
            </c:spPr>
            <c:extLst>
              <c:ext xmlns:c16="http://schemas.microsoft.com/office/drawing/2014/chart" uri="{C3380CC4-5D6E-409C-BE32-E72D297353CC}">
                <c16:uniqueId val="{00000003-CF31-4F09-A0C7-E6D8202A2E26}"/>
              </c:ext>
            </c:extLst>
          </c:dPt>
          <c:cat>
            <c:strRef>
              <c:f>Sheet1!$A$2:$A$3</c:f>
              <c:strCache>
                <c:ptCount val="2"/>
                <c:pt idx="0">
                  <c:v>Yes</c:v>
                </c:pt>
                <c:pt idx="1">
                  <c:v>No</c:v>
                </c:pt>
              </c:strCache>
            </c:strRef>
          </c:cat>
          <c:val>
            <c:numRef>
              <c:f>Sheet1!$B$2:$B$3</c:f>
              <c:numCache>
                <c:formatCode>General</c:formatCode>
                <c:ptCount val="2"/>
                <c:pt idx="0">
                  <c:v>71.400000000000006</c:v>
                </c:pt>
                <c:pt idx="1">
                  <c:v>28.599999999999994</c:v>
                </c:pt>
              </c:numCache>
            </c:numRef>
          </c:val>
          <c:extLst>
            <c:ext xmlns:c16="http://schemas.microsoft.com/office/drawing/2014/chart" uri="{C3380CC4-5D6E-409C-BE32-E72D297353CC}">
              <c16:uniqueId val="{00000004-CF31-4F09-A0C7-E6D8202A2E2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withinLinear" id="14">
  <a:schemeClr val="accent1"/>
</cs:colorStyle>
</file>

<file path=ppt/charts/colors18.xml><?xml version="1.0" encoding="utf-8"?>
<cs:colorStyle xmlns:cs="http://schemas.microsoft.com/office/drawing/2012/chartStyle" xmlns:a="http://schemas.openxmlformats.org/drawingml/2006/main" meth="withinLinear" id="14">
  <a:schemeClr val="accent1"/>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7A96F-248A-481D-ABEF-1D8B87E64E78}" type="datetimeFigureOut">
              <a:rPr lang="en-US" smtClean="0"/>
              <a:t>5/24/2026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2C0F0-71E7-46B6-AA6F-1D7E0E2B8B3E}" type="slidenum">
              <a:rPr lang="en-US" smtClean="0"/>
              <a:t>‹#›</a:t>
            </a:fld>
            <a:endParaRPr lang="en-US"/>
          </a:p>
        </p:txBody>
      </p:sp>
    </p:spTree>
    <p:extLst>
      <p:ext uri="{BB962C8B-B14F-4D97-AF65-F5344CB8AC3E}">
        <p14:creationId xmlns:p14="http://schemas.microsoft.com/office/powerpoint/2010/main" val="4279760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b="1" i="1" dirty="0">
                <a:latin typeface="Arial" panose="020B0604020202020204" pitchFamily="34" charset="0"/>
                <a:ea typeface="Times New Roman" panose="02020603050405020304" pitchFamily="18" charset="0"/>
                <a:cs typeface="Arial" panose="020B0604020202020204" pitchFamily="34" charset="0"/>
              </a:rPr>
              <a:t>Abbreviations: </a:t>
            </a:r>
            <a:r>
              <a:rPr lang="en-US" b="0" i="1" dirty="0">
                <a:latin typeface="Arial" panose="020B0604020202020204" pitchFamily="34" charset="0"/>
                <a:ea typeface="Times New Roman" panose="02020603050405020304" pitchFamily="18" charset="0"/>
                <a:cs typeface="Arial" panose="020B0604020202020204" pitchFamily="34" charset="0"/>
              </a:rPr>
              <a:t>BPV, </a:t>
            </a:r>
            <a:r>
              <a:rPr lang="en-US" b="0" i="1" dirty="0" err="1">
                <a:latin typeface="Arial" panose="020B0604020202020204" pitchFamily="34" charset="0"/>
                <a:ea typeface="Times New Roman" panose="02020603050405020304" pitchFamily="18" charset="0"/>
                <a:cs typeface="Arial" panose="020B0604020202020204" pitchFamily="34" charset="0"/>
              </a:rPr>
              <a:t>bepirovirsen</a:t>
            </a:r>
            <a:r>
              <a:rPr lang="en-US" b="0" i="1" dirty="0">
                <a:latin typeface="Arial" panose="020B0604020202020204" pitchFamily="34" charset="0"/>
                <a:ea typeface="Times New Roman" panose="02020603050405020304" pitchFamily="18" charset="0"/>
                <a:cs typeface="Arial" panose="020B0604020202020204" pitchFamily="34" charset="0"/>
              </a:rPr>
              <a:t>; DNA, deoxyribonucleic acid; </a:t>
            </a:r>
            <a:r>
              <a:rPr lang="en-NZ" b="0" i="1" dirty="0">
                <a:latin typeface="Arial" panose="020B0604020202020204" pitchFamily="34" charset="0"/>
                <a:ea typeface="Times New Roman" panose="02020603050405020304" pitchFamily="18" charset="0"/>
                <a:cs typeface="Arial" panose="020B0604020202020204" pitchFamily="34" charset="0"/>
              </a:rPr>
              <a:t>HBsAg, hepatitis B surface antigen; HBV, hepatitis B virus; LLOQ, lower limit of quantification; NA, </a:t>
            </a:r>
            <a:r>
              <a:rPr lang="en-NZ" b="0" i="1" dirty="0" err="1">
                <a:latin typeface="Arial" panose="020B0604020202020204" pitchFamily="34" charset="0"/>
                <a:ea typeface="Times New Roman" panose="02020603050405020304" pitchFamily="18" charset="0"/>
                <a:cs typeface="Arial" panose="020B0604020202020204" pitchFamily="34" charset="0"/>
              </a:rPr>
              <a:t>nucleos</a:t>
            </a:r>
            <a:r>
              <a:rPr lang="en-NZ" b="0" i="1" dirty="0">
                <a:latin typeface="Arial" panose="020B0604020202020204" pitchFamily="34" charset="0"/>
                <a:ea typeface="Times New Roman" panose="02020603050405020304" pitchFamily="18" charset="0"/>
                <a:cs typeface="Arial" panose="020B0604020202020204" pitchFamily="34" charset="0"/>
              </a:rPr>
              <a:t>(t)ide analogue; R, randomization. </a:t>
            </a:r>
          </a:p>
          <a:p>
            <a:endParaRPr lang="en-US" sz="1200" b="1" kern="1200" dirty="0">
              <a:solidFill>
                <a:schemeClr val="tx1"/>
              </a:solidFill>
              <a:effectLst/>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GB" sz="1200" b="1" kern="1200" dirty="0">
                <a:solidFill>
                  <a:schemeClr val="tx1"/>
                </a:solidFill>
                <a:effectLst/>
                <a:latin typeface="Arial" panose="020B0604020202020204" pitchFamily="34" charset="0"/>
                <a:cs typeface="Arial" panose="020B0604020202020204" pitchFamily="34" charset="0"/>
              </a:rPr>
              <a:t>Clinically meaningful rates of functional cure in virologically suppressed patients with chronic hepatitis B infection treated with </a:t>
            </a:r>
            <a:r>
              <a:rPr lang="en-GB" sz="1200" b="1" kern="1200" dirty="0" err="1">
                <a:solidFill>
                  <a:schemeClr val="tx1"/>
                </a:solidFill>
                <a:effectLst/>
                <a:latin typeface="Arial" panose="020B0604020202020204" pitchFamily="34" charset="0"/>
                <a:cs typeface="Arial" panose="020B0604020202020204" pitchFamily="34" charset="0"/>
              </a:rPr>
              <a:t>bepirovirsen</a:t>
            </a:r>
            <a:r>
              <a:rPr lang="en-GB" sz="1200" b="1" kern="1200" dirty="0">
                <a:solidFill>
                  <a:schemeClr val="tx1"/>
                </a:solidFill>
                <a:effectLst/>
                <a:latin typeface="Arial" panose="020B0604020202020204" pitchFamily="34" charset="0"/>
                <a:cs typeface="Arial" panose="020B0604020202020204" pitchFamily="34" charset="0"/>
              </a:rPr>
              <a:t>: B-Well Phase 3 trials</a:t>
            </a:r>
          </a:p>
          <a:p>
            <a:endParaRPr lang="en-GB"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0GS-001 </a:t>
            </a:r>
            <a:endParaRPr lang="en-NZ" dirty="0">
              <a:latin typeface="Arial" panose="020B0604020202020204" pitchFamily="34" charset="0"/>
              <a:cs typeface="Arial" panose="020B0604020202020204" pitchFamily="34" charset="0"/>
            </a:endParaRPr>
          </a:p>
          <a:p>
            <a:endParaRPr lang="en-NZ" sz="1200" kern="1200" dirty="0">
              <a:solidFill>
                <a:schemeClr val="tx1"/>
              </a:solidFill>
              <a:effectLst/>
              <a:latin typeface="Arial" panose="020B0604020202020204" pitchFamily="34" charset="0"/>
              <a:cs typeface="Arial" panose="020B0604020202020204" pitchFamily="34" charset="0"/>
            </a:endParaRPr>
          </a:p>
          <a:p>
            <a:r>
              <a:rPr lang="en-GB" sz="1200" kern="1200" dirty="0">
                <a:solidFill>
                  <a:schemeClr val="tx1"/>
                </a:solidFill>
                <a:effectLst/>
                <a:latin typeface="Arial" panose="020B0604020202020204" pitchFamily="34" charset="0"/>
                <a:cs typeface="Arial" panose="020B0604020202020204" pitchFamily="34" charset="0"/>
              </a:rPr>
              <a:t>Jinlin Hou</a:t>
            </a:r>
            <a:r>
              <a:rPr lang="en-GB" sz="1200" kern="1200" baseline="30000" dirty="0">
                <a:solidFill>
                  <a:schemeClr val="tx1"/>
                </a:solidFill>
                <a:effectLst/>
                <a:latin typeface="Arial" panose="020B0604020202020204" pitchFamily="34" charset="0"/>
                <a:cs typeface="Arial" panose="020B0604020202020204" pitchFamily="34" charset="0"/>
              </a:rPr>
              <a:t>1</a:t>
            </a:r>
            <a:r>
              <a:rPr lang="en-GB" sz="1200" kern="1200" dirty="0">
                <a:solidFill>
                  <a:schemeClr val="tx1"/>
                </a:solidFill>
                <a:effectLst/>
                <a:latin typeface="Arial" panose="020B0604020202020204" pitchFamily="34" charset="0"/>
                <a:cs typeface="Arial" panose="020B0604020202020204" pitchFamily="34" charset="0"/>
              </a:rPr>
              <a:t>, Seng Gee Lim</a:t>
            </a:r>
            <a:r>
              <a:rPr lang="en-GB" sz="1200" kern="1200" baseline="30000" dirty="0">
                <a:solidFill>
                  <a:schemeClr val="tx1"/>
                </a:solidFill>
                <a:effectLst/>
                <a:latin typeface="Arial" panose="020B0604020202020204" pitchFamily="34" charset="0"/>
                <a:cs typeface="Arial" panose="020B0604020202020204" pitchFamily="34" charset="0"/>
              </a:rPr>
              <a:t>2</a:t>
            </a:r>
            <a:r>
              <a:rPr lang="en-GB" sz="1200" kern="1200" dirty="0">
                <a:solidFill>
                  <a:schemeClr val="tx1"/>
                </a:solidFill>
                <a:effectLst/>
                <a:latin typeface="Arial" panose="020B0604020202020204" pitchFamily="34" charset="0"/>
                <a:cs typeface="Arial" panose="020B0604020202020204" pitchFamily="34" charset="0"/>
              </a:rPr>
              <a:t>, Maria Buti</a:t>
            </a:r>
            <a:r>
              <a:rPr lang="en-GB" sz="1200" kern="1200" baseline="30000" dirty="0">
                <a:solidFill>
                  <a:schemeClr val="tx1"/>
                </a:solidFill>
                <a:effectLst/>
                <a:latin typeface="Arial" panose="020B0604020202020204" pitchFamily="34" charset="0"/>
                <a:cs typeface="Arial" panose="020B0604020202020204" pitchFamily="34" charset="0"/>
              </a:rPr>
              <a:t>3</a:t>
            </a:r>
            <a:r>
              <a:rPr lang="en-GB" sz="1200" kern="1200" dirty="0">
                <a:solidFill>
                  <a:schemeClr val="tx1"/>
                </a:solidFill>
                <a:effectLst/>
                <a:latin typeface="Arial" panose="020B0604020202020204" pitchFamily="34" charset="0"/>
                <a:cs typeface="Arial" panose="020B0604020202020204" pitchFamily="34" charset="0"/>
              </a:rPr>
              <a:t>, Man-Fung Yuen</a:t>
            </a:r>
            <a:r>
              <a:rPr lang="en-GB" sz="1200" kern="1200" baseline="30000" dirty="0">
                <a:solidFill>
                  <a:schemeClr val="tx1"/>
                </a:solidFill>
                <a:effectLst/>
                <a:latin typeface="Arial" panose="020B0604020202020204" pitchFamily="34" charset="0"/>
                <a:cs typeface="Arial" panose="020B0604020202020204" pitchFamily="34" charset="0"/>
              </a:rPr>
              <a:t>4</a:t>
            </a:r>
            <a:r>
              <a:rPr lang="en-GB" sz="1200" kern="1200" dirty="0">
                <a:solidFill>
                  <a:schemeClr val="tx1"/>
                </a:solidFill>
                <a:effectLst/>
                <a:latin typeface="Arial" panose="020B0604020202020204" pitchFamily="34" charset="0"/>
                <a:cs typeface="Arial" panose="020B0604020202020204" pitchFamily="34" charset="0"/>
              </a:rPr>
              <a:t>, Edward J. Gane</a:t>
            </a:r>
            <a:r>
              <a:rPr lang="en-GB" sz="1200" kern="1200" baseline="30000" dirty="0">
                <a:solidFill>
                  <a:schemeClr val="tx1"/>
                </a:solidFill>
                <a:effectLst/>
                <a:latin typeface="Arial" panose="020B0604020202020204" pitchFamily="34" charset="0"/>
                <a:cs typeface="Arial" panose="020B0604020202020204" pitchFamily="34" charset="0"/>
              </a:rPr>
              <a:t>5</a:t>
            </a:r>
            <a:r>
              <a:rPr lang="en-GB" sz="1200" kern="1200" dirty="0">
                <a:solidFill>
                  <a:schemeClr val="tx1"/>
                </a:solidFill>
                <a:effectLst/>
                <a:latin typeface="Arial" panose="020B0604020202020204" pitchFamily="34" charset="0"/>
                <a:cs typeface="Arial" panose="020B0604020202020204" pitchFamily="34" charset="0"/>
              </a:rPr>
              <a:t>, Pietro Lampertico</a:t>
            </a:r>
            <a:r>
              <a:rPr lang="en-GB" sz="1200" kern="1200" baseline="30000" dirty="0">
                <a:solidFill>
                  <a:schemeClr val="tx1"/>
                </a:solidFill>
                <a:effectLst/>
                <a:latin typeface="Arial" panose="020B0604020202020204" pitchFamily="34" charset="0"/>
                <a:cs typeface="Arial" panose="020B0604020202020204" pitchFamily="34" charset="0"/>
              </a:rPr>
              <a:t>6,7</a:t>
            </a:r>
            <a:r>
              <a:rPr lang="en-GB" sz="1200" kern="1200" dirty="0">
                <a:solidFill>
                  <a:schemeClr val="tx1"/>
                </a:solidFill>
                <a:effectLst/>
                <a:latin typeface="Arial" panose="020B0604020202020204" pitchFamily="34" charset="0"/>
                <a:cs typeface="Arial" panose="020B0604020202020204" pitchFamily="34" charset="0"/>
              </a:rPr>
              <a:t>, Norah Terrault</a:t>
            </a:r>
            <a:r>
              <a:rPr lang="en-GB" sz="1200" kern="1200" baseline="30000" dirty="0">
                <a:solidFill>
                  <a:schemeClr val="tx1"/>
                </a:solidFill>
                <a:effectLst/>
                <a:latin typeface="Arial" panose="020B0604020202020204" pitchFamily="34" charset="0"/>
                <a:cs typeface="Arial" panose="020B0604020202020204" pitchFamily="34" charset="0"/>
              </a:rPr>
              <a:t>8</a:t>
            </a:r>
            <a:r>
              <a:rPr lang="en-GB" sz="1200" kern="1200" dirty="0">
                <a:solidFill>
                  <a:schemeClr val="tx1"/>
                </a:solidFill>
                <a:effectLst/>
                <a:latin typeface="Arial" panose="020B0604020202020204" pitchFamily="34" charset="0"/>
                <a:cs typeface="Arial" panose="020B0604020202020204" pitchFamily="34" charset="0"/>
              </a:rPr>
              <a:t>, Huy Nguyen</a:t>
            </a:r>
            <a:r>
              <a:rPr lang="en-GB" sz="1200" kern="1200" baseline="30000" dirty="0">
                <a:solidFill>
                  <a:schemeClr val="tx1"/>
                </a:solidFill>
                <a:effectLst/>
                <a:latin typeface="Arial" panose="020B0604020202020204" pitchFamily="34" charset="0"/>
                <a:cs typeface="Arial" panose="020B0604020202020204" pitchFamily="34" charset="0"/>
              </a:rPr>
              <a:t>9</a:t>
            </a:r>
            <a:r>
              <a:rPr lang="en-GB" sz="1200" kern="1200" dirty="0">
                <a:solidFill>
                  <a:schemeClr val="tx1"/>
                </a:solidFill>
                <a:effectLst/>
                <a:latin typeface="Arial" panose="020B0604020202020204" pitchFamily="34" charset="0"/>
                <a:cs typeface="Arial" panose="020B0604020202020204" pitchFamily="34" charset="0"/>
              </a:rPr>
              <a:t>, Hyung Joon Yim</a:t>
            </a:r>
            <a:r>
              <a:rPr lang="en-GB" sz="1200" kern="1200" baseline="30000" dirty="0">
                <a:solidFill>
                  <a:schemeClr val="tx1"/>
                </a:solidFill>
                <a:effectLst/>
                <a:latin typeface="Arial" panose="020B0604020202020204" pitchFamily="34" charset="0"/>
                <a:cs typeface="Arial" panose="020B0604020202020204" pitchFamily="34" charset="0"/>
              </a:rPr>
              <a:t>10</a:t>
            </a:r>
            <a:r>
              <a:rPr lang="en-GB" sz="1200" kern="1200" dirty="0">
                <a:solidFill>
                  <a:schemeClr val="tx1"/>
                </a:solidFill>
                <a:effectLst/>
                <a:latin typeface="Arial" panose="020B0604020202020204" pitchFamily="34" charset="0"/>
                <a:cs typeface="Arial" panose="020B0604020202020204" pitchFamily="34" charset="0"/>
              </a:rPr>
              <a:t>, Qing Xie</a:t>
            </a:r>
            <a:r>
              <a:rPr lang="en-GB" sz="1200" kern="1200" baseline="30000" dirty="0">
                <a:solidFill>
                  <a:schemeClr val="tx1"/>
                </a:solidFill>
                <a:effectLst/>
                <a:latin typeface="Arial" panose="020B0604020202020204" pitchFamily="34" charset="0"/>
                <a:cs typeface="Arial" panose="020B0604020202020204" pitchFamily="34" charset="0"/>
              </a:rPr>
              <a:t>11</a:t>
            </a:r>
            <a:r>
              <a:rPr lang="en-GB" sz="1200" kern="1200" dirty="0">
                <a:solidFill>
                  <a:schemeClr val="tx1"/>
                </a:solidFill>
                <a:effectLst/>
                <a:latin typeface="Arial" panose="020B0604020202020204" pitchFamily="34" charset="0"/>
                <a:cs typeface="Arial" panose="020B0604020202020204" pitchFamily="34" charset="0"/>
              </a:rPr>
              <a:t>, </a:t>
            </a:r>
            <a:r>
              <a:rPr lang="en-GB" sz="1200" kern="1200" dirty="0" err="1">
                <a:solidFill>
                  <a:schemeClr val="tx1"/>
                </a:solidFill>
                <a:effectLst/>
                <a:latin typeface="Arial" panose="020B0604020202020204" pitchFamily="34" charset="0"/>
                <a:cs typeface="Arial" panose="020B0604020202020204" pitchFamily="34" charset="0"/>
              </a:rPr>
              <a:t>Jianmei</a:t>
            </a:r>
            <a:r>
              <a:rPr lang="en-GB" sz="1200" kern="1200" dirty="0">
                <a:solidFill>
                  <a:schemeClr val="tx1"/>
                </a:solidFill>
                <a:effectLst/>
                <a:latin typeface="Arial" panose="020B0604020202020204" pitchFamily="34" charset="0"/>
                <a:cs typeface="Arial" panose="020B0604020202020204" pitchFamily="34" charset="0"/>
              </a:rPr>
              <a:t> Lin</a:t>
            </a:r>
            <a:r>
              <a:rPr lang="en-GB" sz="1200" kern="1200" baseline="30000" dirty="0">
                <a:solidFill>
                  <a:schemeClr val="tx1"/>
                </a:solidFill>
                <a:effectLst/>
                <a:latin typeface="Arial" panose="020B0604020202020204" pitchFamily="34" charset="0"/>
                <a:cs typeface="Arial" panose="020B0604020202020204" pitchFamily="34" charset="0"/>
              </a:rPr>
              <a:t>12</a:t>
            </a:r>
            <a:r>
              <a:rPr lang="en-GB" sz="1200" kern="1200" dirty="0">
                <a:solidFill>
                  <a:schemeClr val="tx1"/>
                </a:solidFill>
                <a:effectLst/>
                <a:latin typeface="Arial" panose="020B0604020202020204" pitchFamily="34" charset="0"/>
                <a:cs typeface="Arial" panose="020B0604020202020204" pitchFamily="34" charset="0"/>
              </a:rPr>
              <a:t>, </a:t>
            </a:r>
            <a:r>
              <a:rPr lang="en-GB" sz="1200" kern="1200" dirty="0" err="1">
                <a:solidFill>
                  <a:schemeClr val="tx1"/>
                </a:solidFill>
                <a:effectLst/>
                <a:latin typeface="Arial" panose="020B0604020202020204" pitchFamily="34" charset="0"/>
                <a:cs typeface="Arial" panose="020B0604020202020204" pitchFamily="34" charset="0"/>
              </a:rPr>
              <a:t>Yunqing</a:t>
            </a:r>
            <a:r>
              <a:rPr lang="en-GB" sz="1200" kern="1200" dirty="0">
                <a:solidFill>
                  <a:schemeClr val="tx1"/>
                </a:solidFill>
                <a:effectLst/>
                <a:latin typeface="Arial" panose="020B0604020202020204" pitchFamily="34" charset="0"/>
                <a:cs typeface="Arial" panose="020B0604020202020204" pitchFamily="34" charset="0"/>
              </a:rPr>
              <a:t> Qiu</a:t>
            </a:r>
            <a:r>
              <a:rPr lang="en-GB" sz="1200" kern="1200" baseline="30000" dirty="0">
                <a:solidFill>
                  <a:schemeClr val="tx1"/>
                </a:solidFill>
                <a:effectLst/>
                <a:latin typeface="Arial" panose="020B0604020202020204" pitchFamily="34" charset="0"/>
                <a:cs typeface="Arial" panose="020B0604020202020204" pitchFamily="34" charset="0"/>
              </a:rPr>
              <a:t>13</a:t>
            </a:r>
            <a:r>
              <a:rPr lang="en-GB" sz="1200" kern="1200" dirty="0">
                <a:solidFill>
                  <a:schemeClr val="tx1"/>
                </a:solidFill>
                <a:effectLst/>
                <a:latin typeface="Arial" panose="020B0604020202020204" pitchFamily="34" charset="0"/>
                <a:cs typeface="Arial" panose="020B0604020202020204" pitchFamily="34" charset="0"/>
              </a:rPr>
              <a:t>, Rachel Wen-</a:t>
            </a:r>
            <a:r>
              <a:rPr lang="en-GB" sz="1200" kern="1200" dirty="0" err="1">
                <a:solidFill>
                  <a:schemeClr val="tx1"/>
                </a:solidFill>
                <a:effectLst/>
                <a:latin typeface="Arial" panose="020B0604020202020204" pitchFamily="34" charset="0"/>
                <a:cs typeface="Arial" panose="020B0604020202020204" pitchFamily="34" charset="0"/>
              </a:rPr>
              <a:t>Juei</a:t>
            </a:r>
            <a:r>
              <a:rPr lang="en-GB" sz="1200" kern="1200" dirty="0">
                <a:solidFill>
                  <a:schemeClr val="tx1"/>
                </a:solidFill>
                <a:effectLst/>
                <a:latin typeface="Arial" panose="020B0604020202020204" pitchFamily="34" charset="0"/>
                <a:cs typeface="Arial" panose="020B0604020202020204" pitchFamily="34" charset="0"/>
              </a:rPr>
              <a:t> Jeng</a:t>
            </a:r>
            <a:r>
              <a:rPr lang="en-GB" sz="1200" kern="1200" baseline="30000" dirty="0">
                <a:solidFill>
                  <a:schemeClr val="tx1"/>
                </a:solidFill>
                <a:effectLst/>
                <a:latin typeface="Arial" panose="020B0604020202020204" pitchFamily="34" charset="0"/>
                <a:cs typeface="Arial" panose="020B0604020202020204" pitchFamily="34" charset="0"/>
              </a:rPr>
              <a:t>14,15</a:t>
            </a:r>
            <a:r>
              <a:rPr lang="en-GB" sz="1200" kern="1200" dirty="0">
                <a:solidFill>
                  <a:schemeClr val="tx1"/>
                </a:solidFill>
                <a:effectLst/>
                <a:latin typeface="Arial" panose="020B0604020202020204" pitchFamily="34" charset="0"/>
                <a:cs typeface="Arial" panose="020B0604020202020204" pitchFamily="34" charset="0"/>
              </a:rPr>
              <a:t>, Jeong Heo</a:t>
            </a:r>
            <a:r>
              <a:rPr lang="en-GB" sz="1200" kern="1200" baseline="30000" dirty="0">
                <a:solidFill>
                  <a:schemeClr val="tx1"/>
                </a:solidFill>
                <a:effectLst/>
                <a:latin typeface="Arial" panose="020B0604020202020204" pitchFamily="34" charset="0"/>
                <a:cs typeface="Arial" panose="020B0604020202020204" pitchFamily="34" charset="0"/>
              </a:rPr>
              <a:t>16</a:t>
            </a:r>
            <a:r>
              <a:rPr lang="en-GB" sz="1200" kern="1200" dirty="0">
                <a:solidFill>
                  <a:schemeClr val="tx1"/>
                </a:solidFill>
                <a:effectLst/>
                <a:latin typeface="Arial" panose="020B0604020202020204" pitchFamily="34" charset="0"/>
                <a:cs typeface="Arial" panose="020B0604020202020204" pitchFamily="34" charset="0"/>
              </a:rPr>
              <a:t>, Cheng-Yuan Peng</a:t>
            </a:r>
            <a:r>
              <a:rPr lang="en-GB" sz="1200" kern="1200" baseline="30000" dirty="0">
                <a:solidFill>
                  <a:schemeClr val="tx1"/>
                </a:solidFill>
                <a:effectLst/>
                <a:latin typeface="Arial" panose="020B0604020202020204" pitchFamily="34" charset="0"/>
                <a:cs typeface="Arial" panose="020B0604020202020204" pitchFamily="34" charset="0"/>
              </a:rPr>
              <a:t>17</a:t>
            </a:r>
            <a:r>
              <a:rPr lang="en-GB" sz="1200" kern="1200" dirty="0">
                <a:solidFill>
                  <a:schemeClr val="tx1"/>
                </a:solidFill>
                <a:effectLst/>
                <a:latin typeface="Arial" panose="020B0604020202020204" pitchFamily="34" charset="0"/>
                <a:cs typeface="Arial" panose="020B0604020202020204" pitchFamily="34" charset="0"/>
              </a:rPr>
              <a:t>, Chien-Hung Chen</a:t>
            </a:r>
            <a:r>
              <a:rPr lang="en-GB" sz="1200" kern="1200" baseline="30000" dirty="0">
                <a:solidFill>
                  <a:schemeClr val="tx1"/>
                </a:solidFill>
                <a:effectLst/>
                <a:latin typeface="Arial" panose="020B0604020202020204" pitchFamily="34" charset="0"/>
                <a:cs typeface="Arial" panose="020B0604020202020204" pitchFamily="34" charset="0"/>
              </a:rPr>
              <a:t>18</a:t>
            </a:r>
            <a:r>
              <a:rPr lang="en-GB" sz="1200" kern="1200" dirty="0">
                <a:solidFill>
                  <a:schemeClr val="tx1"/>
                </a:solidFill>
                <a:effectLst/>
                <a:latin typeface="Arial" panose="020B0604020202020204" pitchFamily="34" charset="0"/>
                <a:cs typeface="Arial" panose="020B0604020202020204" pitchFamily="34" charset="0"/>
              </a:rPr>
              <a:t>, Wan-Long Chuang</a:t>
            </a:r>
            <a:r>
              <a:rPr lang="en-GB" sz="1200" kern="1200" baseline="30000" dirty="0">
                <a:solidFill>
                  <a:schemeClr val="tx1"/>
                </a:solidFill>
                <a:effectLst/>
                <a:latin typeface="Arial" panose="020B0604020202020204" pitchFamily="34" charset="0"/>
                <a:cs typeface="Arial" panose="020B0604020202020204" pitchFamily="34" charset="0"/>
              </a:rPr>
              <a:t>19</a:t>
            </a:r>
            <a:r>
              <a:rPr lang="en-GB" sz="1200" kern="1200" dirty="0">
                <a:solidFill>
                  <a:schemeClr val="tx1"/>
                </a:solidFill>
                <a:effectLst/>
                <a:latin typeface="Arial" panose="020B0604020202020204" pitchFamily="34" charset="0"/>
                <a:cs typeface="Arial" panose="020B0604020202020204" pitchFamily="34" charset="0"/>
              </a:rPr>
              <a:t>, Yao Xie</a:t>
            </a:r>
            <a:r>
              <a:rPr lang="en-GB" sz="1200" kern="1200" baseline="30000" dirty="0">
                <a:solidFill>
                  <a:schemeClr val="tx1"/>
                </a:solidFill>
                <a:effectLst/>
                <a:latin typeface="Arial" panose="020B0604020202020204" pitchFamily="34" charset="0"/>
                <a:cs typeface="Arial" panose="020B0604020202020204" pitchFamily="34" charset="0"/>
              </a:rPr>
              <a:t>20</a:t>
            </a:r>
            <a:r>
              <a:rPr lang="en-GB" sz="1200" kern="1200" dirty="0">
                <a:solidFill>
                  <a:schemeClr val="tx1"/>
                </a:solidFill>
                <a:effectLst/>
                <a:latin typeface="Arial" panose="020B0604020202020204" pitchFamily="34" charset="0"/>
                <a:cs typeface="Arial" panose="020B0604020202020204" pitchFamily="34" charset="0"/>
              </a:rPr>
              <a:t>, Maria Hlebowicz</a:t>
            </a:r>
            <a:r>
              <a:rPr lang="en-GB" sz="1200" kern="1200" baseline="30000" dirty="0">
                <a:solidFill>
                  <a:schemeClr val="tx1"/>
                </a:solidFill>
                <a:effectLst/>
                <a:latin typeface="Arial" panose="020B0604020202020204" pitchFamily="34" charset="0"/>
                <a:cs typeface="Arial" panose="020B0604020202020204" pitchFamily="34" charset="0"/>
              </a:rPr>
              <a:t>21</a:t>
            </a:r>
            <a:r>
              <a:rPr lang="en-GB" sz="1200" kern="1200" dirty="0">
                <a:solidFill>
                  <a:schemeClr val="tx1"/>
                </a:solidFill>
                <a:effectLst/>
                <a:latin typeface="Arial" panose="020B0604020202020204" pitchFamily="34" charset="0"/>
                <a:cs typeface="Arial" panose="020B0604020202020204" pitchFamily="34" charset="0"/>
              </a:rPr>
              <a:t>, Nevin Idriz</a:t>
            </a:r>
            <a:r>
              <a:rPr lang="en-GB" sz="1200" kern="1200" baseline="30000" dirty="0">
                <a:solidFill>
                  <a:schemeClr val="tx1"/>
                </a:solidFill>
                <a:effectLst/>
                <a:latin typeface="Arial" panose="020B0604020202020204" pitchFamily="34" charset="0"/>
                <a:cs typeface="Arial" panose="020B0604020202020204" pitchFamily="34" charset="0"/>
              </a:rPr>
              <a:t>22</a:t>
            </a:r>
            <a:r>
              <a:rPr lang="en-GB" sz="1200" kern="1200" dirty="0">
                <a:solidFill>
                  <a:schemeClr val="tx1"/>
                </a:solidFill>
                <a:effectLst/>
                <a:latin typeface="Arial" panose="020B0604020202020204" pitchFamily="34" charset="0"/>
                <a:cs typeface="Arial" panose="020B0604020202020204" pitchFamily="34" charset="0"/>
              </a:rPr>
              <a:t>, Rajiv Mehta</a:t>
            </a:r>
            <a:r>
              <a:rPr lang="en-GB" sz="1200" kern="1200" baseline="30000" dirty="0">
                <a:solidFill>
                  <a:schemeClr val="tx1"/>
                </a:solidFill>
                <a:effectLst/>
                <a:latin typeface="Arial" panose="020B0604020202020204" pitchFamily="34" charset="0"/>
                <a:cs typeface="Arial" panose="020B0604020202020204" pitchFamily="34" charset="0"/>
              </a:rPr>
              <a:t>23</a:t>
            </a:r>
            <a:r>
              <a:rPr lang="en-GB" sz="1200" kern="1200" dirty="0">
                <a:solidFill>
                  <a:schemeClr val="tx1"/>
                </a:solidFill>
                <a:effectLst/>
                <a:latin typeface="Arial" panose="020B0604020202020204" pitchFamily="34" charset="0"/>
                <a:cs typeface="Arial" panose="020B0604020202020204" pitchFamily="34" charset="0"/>
              </a:rPr>
              <a:t>, Kosh Agarwal</a:t>
            </a:r>
            <a:r>
              <a:rPr lang="en-GB" sz="1200" kern="1200" baseline="30000" dirty="0">
                <a:solidFill>
                  <a:schemeClr val="tx1"/>
                </a:solidFill>
                <a:effectLst/>
                <a:latin typeface="Arial" panose="020B0604020202020204" pitchFamily="34" charset="0"/>
                <a:cs typeface="Arial" panose="020B0604020202020204" pitchFamily="34" charset="0"/>
              </a:rPr>
              <a:t>24</a:t>
            </a:r>
            <a:r>
              <a:rPr lang="en-GB" sz="1200" kern="1200" dirty="0">
                <a:solidFill>
                  <a:schemeClr val="tx1"/>
                </a:solidFill>
                <a:effectLst/>
                <a:latin typeface="Arial" panose="020B0604020202020204" pitchFamily="34" charset="0"/>
                <a:cs typeface="Arial" panose="020B0604020202020204" pitchFamily="34" charset="0"/>
              </a:rPr>
              <a:t>, Monica Gomes da Silva</a:t>
            </a:r>
            <a:r>
              <a:rPr lang="en-GB" sz="1200" kern="1200" baseline="30000" dirty="0">
                <a:solidFill>
                  <a:schemeClr val="tx1"/>
                </a:solidFill>
                <a:effectLst/>
                <a:latin typeface="Arial" panose="020B0604020202020204" pitchFamily="34" charset="0"/>
                <a:cs typeface="Arial" panose="020B0604020202020204" pitchFamily="34" charset="0"/>
              </a:rPr>
              <a:t>25</a:t>
            </a:r>
            <a:r>
              <a:rPr lang="en-GB" sz="1200" kern="1200" dirty="0">
                <a:solidFill>
                  <a:schemeClr val="tx1"/>
                </a:solidFill>
                <a:effectLst/>
                <a:latin typeface="Arial" panose="020B0604020202020204" pitchFamily="34" charset="0"/>
                <a:cs typeface="Arial" panose="020B0604020202020204" pitchFamily="34" charset="0"/>
              </a:rPr>
              <a:t>, Alex Franca</a:t>
            </a:r>
            <a:r>
              <a:rPr lang="en-GB" sz="1200" kern="1200" baseline="30000" dirty="0">
                <a:solidFill>
                  <a:schemeClr val="tx1"/>
                </a:solidFill>
                <a:effectLst/>
                <a:latin typeface="Arial" panose="020B0604020202020204" pitchFamily="34" charset="0"/>
                <a:cs typeface="Arial" panose="020B0604020202020204" pitchFamily="34" charset="0"/>
              </a:rPr>
              <a:t>26</a:t>
            </a:r>
            <a:r>
              <a:rPr lang="en-GB" sz="1200" kern="1200" dirty="0">
                <a:solidFill>
                  <a:schemeClr val="tx1"/>
                </a:solidFill>
                <a:effectLst/>
                <a:latin typeface="Arial" panose="020B0604020202020204" pitchFamily="34" charset="0"/>
                <a:cs typeface="Arial" panose="020B0604020202020204" pitchFamily="34" charset="0"/>
              </a:rPr>
              <a:t>, Roxana Cernat</a:t>
            </a:r>
            <a:r>
              <a:rPr lang="en-GB" sz="1200" kern="1200" baseline="30000" dirty="0">
                <a:solidFill>
                  <a:schemeClr val="tx1"/>
                </a:solidFill>
                <a:effectLst/>
                <a:latin typeface="Arial" panose="020B0604020202020204" pitchFamily="34" charset="0"/>
                <a:cs typeface="Arial" panose="020B0604020202020204" pitchFamily="34" charset="0"/>
              </a:rPr>
              <a:t>27</a:t>
            </a:r>
            <a:r>
              <a:rPr lang="en-GB" sz="1200" kern="1200" dirty="0">
                <a:solidFill>
                  <a:schemeClr val="tx1"/>
                </a:solidFill>
                <a:effectLst/>
                <a:latin typeface="Arial" panose="020B0604020202020204" pitchFamily="34" charset="0"/>
                <a:cs typeface="Arial" panose="020B0604020202020204" pitchFamily="34" charset="0"/>
              </a:rPr>
              <a:t>, Apinya Leerapun</a:t>
            </a:r>
            <a:r>
              <a:rPr lang="en-GB" sz="1200" kern="1200" baseline="30000" dirty="0">
                <a:solidFill>
                  <a:schemeClr val="tx1"/>
                </a:solidFill>
                <a:effectLst/>
                <a:latin typeface="Arial" panose="020B0604020202020204" pitchFamily="34" charset="0"/>
                <a:cs typeface="Arial" panose="020B0604020202020204" pitchFamily="34" charset="0"/>
              </a:rPr>
              <a:t>28</a:t>
            </a:r>
            <a:r>
              <a:rPr lang="en-GB" sz="1200" kern="1200" dirty="0">
                <a:solidFill>
                  <a:schemeClr val="tx1"/>
                </a:solidFill>
                <a:effectLst/>
                <a:latin typeface="Arial" panose="020B0604020202020204" pitchFamily="34" charset="0"/>
                <a:cs typeface="Arial" panose="020B0604020202020204" pitchFamily="34" charset="0"/>
              </a:rPr>
              <a:t>, Carla Coffin</a:t>
            </a:r>
            <a:r>
              <a:rPr lang="en-GB" sz="1200" kern="1200" baseline="30000" dirty="0">
                <a:solidFill>
                  <a:schemeClr val="tx1"/>
                </a:solidFill>
                <a:effectLst/>
                <a:latin typeface="Arial" panose="020B0604020202020204" pitchFamily="34" charset="0"/>
                <a:cs typeface="Arial" panose="020B0604020202020204" pitchFamily="34" charset="0"/>
              </a:rPr>
              <a:t>29</a:t>
            </a:r>
            <a:r>
              <a:rPr lang="en-GB" sz="1200" kern="1200" dirty="0">
                <a:solidFill>
                  <a:schemeClr val="tx1"/>
                </a:solidFill>
                <a:effectLst/>
                <a:latin typeface="Arial" panose="020B0604020202020204" pitchFamily="34" charset="0"/>
                <a:cs typeface="Arial" panose="020B0604020202020204" pitchFamily="34" charset="0"/>
              </a:rPr>
              <a:t>, Adrian Gadano</a:t>
            </a:r>
            <a:r>
              <a:rPr lang="en-GB" sz="1200" kern="1200" baseline="30000" dirty="0">
                <a:solidFill>
                  <a:schemeClr val="tx1"/>
                </a:solidFill>
                <a:effectLst/>
                <a:latin typeface="Arial" panose="020B0604020202020204" pitchFamily="34" charset="0"/>
                <a:cs typeface="Arial" panose="020B0604020202020204" pitchFamily="34" charset="0"/>
              </a:rPr>
              <a:t>30</a:t>
            </a:r>
            <a:r>
              <a:rPr lang="en-GB" sz="1200" kern="1200" dirty="0">
                <a:solidFill>
                  <a:schemeClr val="tx1"/>
                </a:solidFill>
                <a:effectLst/>
                <a:latin typeface="Arial" panose="020B0604020202020204" pitchFamily="34" charset="0"/>
                <a:cs typeface="Arial" panose="020B0604020202020204" pitchFamily="34" charset="0"/>
              </a:rPr>
              <a:t>, Pietro Andreone</a:t>
            </a:r>
            <a:r>
              <a:rPr lang="en-GB" sz="1200" kern="1200" baseline="30000" dirty="0">
                <a:solidFill>
                  <a:schemeClr val="tx1"/>
                </a:solidFill>
                <a:effectLst/>
                <a:latin typeface="Arial" panose="020B0604020202020204" pitchFamily="34" charset="0"/>
                <a:cs typeface="Arial" panose="020B0604020202020204" pitchFamily="34" charset="0"/>
              </a:rPr>
              <a:t>31,32</a:t>
            </a:r>
            <a:r>
              <a:rPr lang="en-GB" sz="1200" kern="1200" dirty="0">
                <a:solidFill>
                  <a:schemeClr val="tx1"/>
                </a:solidFill>
                <a:effectLst/>
                <a:latin typeface="Arial" panose="020B0604020202020204" pitchFamily="34" charset="0"/>
                <a:cs typeface="Arial" panose="020B0604020202020204" pitchFamily="34" charset="0"/>
              </a:rPr>
              <a:t>, Shigetoshi Fujiyama</a:t>
            </a:r>
            <a:r>
              <a:rPr lang="en-GB" sz="1200" kern="1200" baseline="30000" dirty="0">
                <a:solidFill>
                  <a:schemeClr val="tx1"/>
                </a:solidFill>
                <a:effectLst/>
                <a:latin typeface="Arial" panose="020B0604020202020204" pitchFamily="34" charset="0"/>
                <a:cs typeface="Arial" panose="020B0604020202020204" pitchFamily="34" charset="0"/>
              </a:rPr>
              <a:t>33</a:t>
            </a:r>
            <a:r>
              <a:rPr lang="en-GB" sz="1200" kern="1200" dirty="0">
                <a:solidFill>
                  <a:schemeClr val="tx1"/>
                </a:solidFill>
                <a:effectLst/>
                <a:latin typeface="Arial" panose="020B0604020202020204" pitchFamily="34" charset="0"/>
                <a:cs typeface="Arial" panose="020B0604020202020204" pitchFamily="34" charset="0"/>
              </a:rPr>
              <a:t>, Vasileios Sevastianos</a:t>
            </a:r>
            <a:r>
              <a:rPr lang="en-GB" sz="1200" kern="1200" baseline="30000" dirty="0">
                <a:solidFill>
                  <a:schemeClr val="tx1"/>
                </a:solidFill>
                <a:effectLst/>
                <a:latin typeface="Arial" panose="020B0604020202020204" pitchFamily="34" charset="0"/>
                <a:cs typeface="Arial" panose="020B0604020202020204" pitchFamily="34" charset="0"/>
              </a:rPr>
              <a:t>34</a:t>
            </a:r>
            <a:r>
              <a:rPr lang="en-GB" sz="1200" kern="1200" dirty="0">
                <a:solidFill>
                  <a:schemeClr val="tx1"/>
                </a:solidFill>
                <a:effectLst/>
                <a:latin typeface="Arial" panose="020B0604020202020204" pitchFamily="34" charset="0"/>
                <a:cs typeface="Arial" panose="020B0604020202020204" pitchFamily="34" charset="0"/>
              </a:rPr>
              <a:t>, Yuichiro Suzuki</a:t>
            </a:r>
            <a:r>
              <a:rPr lang="en-GB" sz="1200" kern="1200" baseline="30000" dirty="0">
                <a:solidFill>
                  <a:schemeClr val="tx1"/>
                </a:solidFill>
                <a:effectLst/>
                <a:latin typeface="Arial" panose="020B0604020202020204" pitchFamily="34" charset="0"/>
                <a:cs typeface="Arial" panose="020B0604020202020204" pitchFamily="34" charset="0"/>
              </a:rPr>
              <a:t>35</a:t>
            </a:r>
            <a:r>
              <a:rPr lang="en-GB" sz="1200" kern="1200" dirty="0">
                <a:solidFill>
                  <a:schemeClr val="tx1"/>
                </a:solidFill>
                <a:effectLst/>
                <a:latin typeface="Arial" panose="020B0604020202020204" pitchFamily="34" charset="0"/>
                <a:cs typeface="Arial" panose="020B0604020202020204" pitchFamily="34" charset="0"/>
              </a:rPr>
              <a:t>, Vlad Ratziu</a:t>
            </a:r>
            <a:r>
              <a:rPr lang="en-GB" sz="1200" kern="1200" baseline="30000" dirty="0">
                <a:solidFill>
                  <a:schemeClr val="tx1"/>
                </a:solidFill>
                <a:effectLst/>
                <a:latin typeface="Arial" panose="020B0604020202020204" pitchFamily="34" charset="0"/>
                <a:cs typeface="Arial" panose="020B0604020202020204" pitchFamily="34" charset="0"/>
              </a:rPr>
              <a:t>36</a:t>
            </a:r>
            <a:r>
              <a:rPr lang="en-GB" sz="1200" kern="1200" dirty="0">
                <a:solidFill>
                  <a:schemeClr val="tx1"/>
                </a:solidFill>
                <a:effectLst/>
                <a:latin typeface="Arial" panose="020B0604020202020204" pitchFamily="34" charset="0"/>
                <a:cs typeface="Arial" panose="020B0604020202020204" pitchFamily="34" charset="0"/>
              </a:rPr>
              <a:t>, Ghassan Riachi</a:t>
            </a:r>
            <a:r>
              <a:rPr lang="en-GB" sz="1200" kern="1200" baseline="30000" dirty="0">
                <a:solidFill>
                  <a:schemeClr val="tx1"/>
                </a:solidFill>
                <a:effectLst/>
                <a:latin typeface="Arial" panose="020B0604020202020204" pitchFamily="34" charset="0"/>
                <a:cs typeface="Arial" panose="020B0604020202020204" pitchFamily="34" charset="0"/>
              </a:rPr>
              <a:t>37</a:t>
            </a:r>
            <a:r>
              <a:rPr lang="en-GB" sz="1200" kern="1200" dirty="0">
                <a:solidFill>
                  <a:schemeClr val="tx1"/>
                </a:solidFill>
                <a:effectLst/>
                <a:latin typeface="Arial" panose="020B0604020202020204" pitchFamily="34" charset="0"/>
                <a:cs typeface="Arial" panose="020B0604020202020204" pitchFamily="34" charset="0"/>
              </a:rPr>
              <a:t>, Hartmut Stocker</a:t>
            </a:r>
            <a:r>
              <a:rPr lang="en-GB" sz="1200" kern="1200" baseline="30000" dirty="0">
                <a:solidFill>
                  <a:schemeClr val="tx1"/>
                </a:solidFill>
                <a:effectLst/>
                <a:latin typeface="Arial" panose="020B0604020202020204" pitchFamily="34" charset="0"/>
                <a:cs typeface="Arial" panose="020B0604020202020204" pitchFamily="34" charset="0"/>
              </a:rPr>
              <a:t>38,39</a:t>
            </a:r>
            <a:r>
              <a:rPr lang="en-GB" sz="1200" kern="1200" dirty="0">
                <a:solidFill>
                  <a:schemeClr val="tx1"/>
                </a:solidFill>
                <a:effectLst/>
                <a:latin typeface="Arial" panose="020B0604020202020204" pitchFamily="34" charset="0"/>
                <a:cs typeface="Arial" panose="020B0604020202020204" pitchFamily="34" charset="0"/>
              </a:rPr>
              <a:t>, Tien Huey Lim</a:t>
            </a:r>
            <a:r>
              <a:rPr lang="en-GB" sz="1200" kern="1200" baseline="30000" dirty="0">
                <a:solidFill>
                  <a:schemeClr val="tx1"/>
                </a:solidFill>
                <a:effectLst/>
                <a:latin typeface="Arial" panose="020B0604020202020204" pitchFamily="34" charset="0"/>
                <a:cs typeface="Arial" panose="020B0604020202020204" pitchFamily="34" charset="0"/>
              </a:rPr>
              <a:t>40</a:t>
            </a:r>
            <a:r>
              <a:rPr lang="en-GB" sz="1200" kern="1200" dirty="0">
                <a:solidFill>
                  <a:schemeClr val="tx1"/>
                </a:solidFill>
                <a:effectLst/>
                <a:latin typeface="Arial" panose="020B0604020202020204" pitchFamily="34" charset="0"/>
                <a:cs typeface="Arial" panose="020B0604020202020204" pitchFamily="34" charset="0"/>
              </a:rPr>
              <a:t>, Tarik Asselah</a:t>
            </a:r>
            <a:r>
              <a:rPr lang="en-GB" sz="1200" kern="1200" baseline="30000" dirty="0">
                <a:solidFill>
                  <a:schemeClr val="tx1"/>
                </a:solidFill>
                <a:effectLst/>
                <a:latin typeface="Arial" panose="020B0604020202020204" pitchFamily="34" charset="0"/>
                <a:cs typeface="Arial" panose="020B0604020202020204" pitchFamily="34" charset="0"/>
              </a:rPr>
              <a:t>41,42</a:t>
            </a:r>
            <a:r>
              <a:rPr lang="en-GB" sz="1200" kern="1200" dirty="0">
                <a:solidFill>
                  <a:schemeClr val="tx1"/>
                </a:solidFill>
                <a:effectLst/>
                <a:latin typeface="Arial" panose="020B0604020202020204" pitchFamily="34" charset="0"/>
                <a:cs typeface="Arial" panose="020B0604020202020204" pitchFamily="34" charset="0"/>
              </a:rPr>
              <a:t>, Yasuhito Tanaka</a:t>
            </a:r>
            <a:r>
              <a:rPr lang="en-GB" sz="1200" kern="1200" baseline="30000" dirty="0">
                <a:solidFill>
                  <a:schemeClr val="tx1"/>
                </a:solidFill>
                <a:effectLst/>
                <a:latin typeface="Arial" panose="020B0604020202020204" pitchFamily="34" charset="0"/>
                <a:cs typeface="Arial" panose="020B0604020202020204" pitchFamily="34" charset="0"/>
              </a:rPr>
              <a:t>43</a:t>
            </a:r>
            <a:r>
              <a:rPr lang="en-GB" sz="1200" kern="1200" dirty="0">
                <a:solidFill>
                  <a:schemeClr val="tx1"/>
                </a:solidFill>
                <a:effectLst/>
                <a:latin typeface="Arial" panose="020B0604020202020204" pitchFamily="34" charset="0"/>
                <a:cs typeface="Arial" panose="020B0604020202020204" pitchFamily="34" charset="0"/>
              </a:rPr>
              <a:t>, Jacinta Holmes</a:t>
            </a:r>
            <a:r>
              <a:rPr lang="en-GB" sz="1200" kern="1200" baseline="30000" dirty="0">
                <a:solidFill>
                  <a:schemeClr val="tx1"/>
                </a:solidFill>
                <a:effectLst/>
                <a:latin typeface="Arial" panose="020B0604020202020204" pitchFamily="34" charset="0"/>
                <a:cs typeface="Arial" panose="020B0604020202020204" pitchFamily="34" charset="0"/>
              </a:rPr>
              <a:t>44</a:t>
            </a:r>
            <a:r>
              <a:rPr lang="en-GB" sz="1200" kern="1200" dirty="0">
                <a:solidFill>
                  <a:schemeClr val="tx1"/>
                </a:solidFill>
                <a:effectLst/>
                <a:latin typeface="Arial" panose="020B0604020202020204" pitchFamily="34" charset="0"/>
                <a:cs typeface="Arial" panose="020B0604020202020204" pitchFamily="34" charset="0"/>
              </a:rPr>
              <a:t>, Xieer Liang</a:t>
            </a:r>
            <a:r>
              <a:rPr lang="en-GB" sz="1200" kern="1200" baseline="30000" dirty="0">
                <a:solidFill>
                  <a:schemeClr val="tx1"/>
                </a:solidFill>
                <a:effectLst/>
                <a:latin typeface="Arial" panose="020B0604020202020204" pitchFamily="34" charset="0"/>
                <a:cs typeface="Arial" panose="020B0604020202020204" pitchFamily="34" charset="0"/>
              </a:rPr>
              <a:t>1</a:t>
            </a:r>
            <a:r>
              <a:rPr lang="en-GB" sz="1200" kern="1200" dirty="0">
                <a:solidFill>
                  <a:schemeClr val="tx1"/>
                </a:solidFill>
                <a:effectLst/>
                <a:latin typeface="Arial" panose="020B0604020202020204" pitchFamily="34" charset="0"/>
                <a:cs typeface="Arial" panose="020B0604020202020204" pitchFamily="34" charset="0"/>
              </a:rPr>
              <a:t>, Jennifer Cremer</a:t>
            </a:r>
            <a:r>
              <a:rPr lang="en-GB" sz="1200" kern="1200" baseline="30000" dirty="0">
                <a:solidFill>
                  <a:schemeClr val="tx1"/>
                </a:solidFill>
                <a:effectLst/>
                <a:latin typeface="Arial" panose="020B0604020202020204" pitchFamily="34" charset="0"/>
                <a:cs typeface="Arial" panose="020B0604020202020204" pitchFamily="34" charset="0"/>
              </a:rPr>
              <a:t>45</a:t>
            </a:r>
            <a:r>
              <a:rPr lang="en-GB" sz="1200" kern="1200" dirty="0">
                <a:solidFill>
                  <a:schemeClr val="tx1"/>
                </a:solidFill>
                <a:effectLst/>
                <a:latin typeface="Arial" panose="020B0604020202020204" pitchFamily="34" charset="0"/>
                <a:cs typeface="Arial" panose="020B0604020202020204" pitchFamily="34" charset="0"/>
              </a:rPr>
              <a:t>, Tamara Lukic</a:t>
            </a:r>
            <a:r>
              <a:rPr lang="en-GB" sz="1200" kern="1200" baseline="30000" dirty="0">
                <a:solidFill>
                  <a:schemeClr val="tx1"/>
                </a:solidFill>
                <a:effectLst/>
                <a:latin typeface="Arial" panose="020B0604020202020204" pitchFamily="34" charset="0"/>
                <a:cs typeface="Arial" panose="020B0604020202020204" pitchFamily="34" charset="0"/>
              </a:rPr>
              <a:t>46</a:t>
            </a:r>
            <a:r>
              <a:rPr lang="en-GB" sz="1200" kern="1200" dirty="0">
                <a:solidFill>
                  <a:schemeClr val="tx1"/>
                </a:solidFill>
                <a:effectLst/>
                <a:latin typeface="Arial" panose="020B0604020202020204" pitchFamily="34" charset="0"/>
                <a:cs typeface="Arial" panose="020B0604020202020204" pitchFamily="34" charset="0"/>
              </a:rPr>
              <a:t>, Helene Plein</a:t>
            </a:r>
            <a:r>
              <a:rPr lang="en-GB" sz="1200" kern="1200" baseline="30000" dirty="0">
                <a:solidFill>
                  <a:schemeClr val="tx1"/>
                </a:solidFill>
                <a:effectLst/>
                <a:latin typeface="Arial" panose="020B0604020202020204" pitchFamily="34" charset="0"/>
                <a:cs typeface="Arial" panose="020B0604020202020204" pitchFamily="34" charset="0"/>
              </a:rPr>
              <a:t>47</a:t>
            </a:r>
            <a:r>
              <a:rPr lang="en-GB" sz="1200" kern="1200" dirty="0">
                <a:solidFill>
                  <a:schemeClr val="tx1"/>
                </a:solidFill>
                <a:effectLst/>
                <a:latin typeface="Arial" panose="020B0604020202020204" pitchFamily="34" charset="0"/>
                <a:cs typeface="Arial" panose="020B0604020202020204" pitchFamily="34" charset="0"/>
              </a:rPr>
              <a:t>, Geoff Quinn</a:t>
            </a:r>
            <a:r>
              <a:rPr lang="en-GB" sz="1200" kern="1200" baseline="30000" dirty="0">
                <a:solidFill>
                  <a:schemeClr val="tx1"/>
                </a:solidFill>
                <a:effectLst/>
                <a:latin typeface="Arial" panose="020B0604020202020204" pitchFamily="34" charset="0"/>
                <a:cs typeface="Arial" panose="020B0604020202020204" pitchFamily="34" charset="0"/>
              </a:rPr>
              <a:t>48</a:t>
            </a:r>
            <a:r>
              <a:rPr lang="en-GB" sz="1200" kern="1200" dirty="0">
                <a:solidFill>
                  <a:schemeClr val="tx1"/>
                </a:solidFill>
                <a:effectLst/>
                <a:latin typeface="Arial" panose="020B0604020202020204" pitchFamily="34" charset="0"/>
                <a:cs typeface="Arial" panose="020B0604020202020204" pitchFamily="34" charset="0"/>
              </a:rPr>
              <a:t>, Yu Tao</a:t>
            </a:r>
            <a:r>
              <a:rPr lang="en-GB" sz="1200" kern="1200" baseline="30000" dirty="0">
                <a:solidFill>
                  <a:schemeClr val="tx1"/>
                </a:solidFill>
                <a:effectLst/>
                <a:latin typeface="Arial" panose="020B0604020202020204" pitchFamily="34" charset="0"/>
                <a:cs typeface="Arial" panose="020B0604020202020204" pitchFamily="34" charset="0"/>
              </a:rPr>
              <a:t>49</a:t>
            </a:r>
            <a:r>
              <a:rPr lang="en-GB" sz="1200" kern="1200" dirty="0">
                <a:solidFill>
                  <a:schemeClr val="tx1"/>
                </a:solidFill>
                <a:effectLst/>
                <a:latin typeface="Arial" panose="020B0604020202020204" pitchFamily="34" charset="0"/>
                <a:cs typeface="Arial" panose="020B0604020202020204" pitchFamily="34" charset="0"/>
              </a:rPr>
              <a:t>, Melanie Paff</a:t>
            </a:r>
            <a:r>
              <a:rPr lang="en-GB" sz="1200" kern="1200" baseline="30000" dirty="0">
                <a:solidFill>
                  <a:schemeClr val="tx1"/>
                </a:solidFill>
                <a:effectLst/>
                <a:latin typeface="Arial" panose="020B0604020202020204" pitchFamily="34" charset="0"/>
                <a:cs typeface="Arial" panose="020B0604020202020204" pitchFamily="34" charset="0"/>
              </a:rPr>
              <a:t>49</a:t>
            </a:r>
            <a:r>
              <a:rPr lang="en-GB" sz="1200" kern="1200" dirty="0">
                <a:solidFill>
                  <a:schemeClr val="tx1"/>
                </a:solidFill>
                <a:effectLst/>
                <a:latin typeface="Arial" panose="020B0604020202020204" pitchFamily="34" charset="0"/>
                <a:cs typeface="Arial" panose="020B0604020202020204" pitchFamily="34" charset="0"/>
              </a:rPr>
              <a:t>, Dickens Theodore</a:t>
            </a:r>
            <a:r>
              <a:rPr lang="en-GB" sz="1200" kern="1200" baseline="30000" dirty="0">
                <a:solidFill>
                  <a:schemeClr val="tx1"/>
                </a:solidFill>
                <a:effectLst/>
                <a:latin typeface="Arial" panose="020B0604020202020204" pitchFamily="34" charset="0"/>
                <a:cs typeface="Arial" panose="020B0604020202020204" pitchFamily="34" charset="0"/>
              </a:rPr>
              <a:t>45</a:t>
            </a:r>
            <a:r>
              <a:rPr lang="en-GB" sz="1200" kern="1200" dirty="0">
                <a:solidFill>
                  <a:schemeClr val="tx1"/>
                </a:solidFill>
                <a:effectLst/>
                <a:latin typeface="Arial" panose="020B0604020202020204" pitchFamily="34" charset="0"/>
                <a:cs typeface="Arial" panose="020B0604020202020204" pitchFamily="34" charset="0"/>
              </a:rPr>
              <a:t>, Robert Elston</a:t>
            </a:r>
            <a:r>
              <a:rPr lang="en-GB" sz="1200" kern="1200" baseline="30000" dirty="0">
                <a:solidFill>
                  <a:schemeClr val="tx1"/>
                </a:solidFill>
                <a:effectLst/>
                <a:latin typeface="Arial" panose="020B0604020202020204" pitchFamily="34" charset="0"/>
                <a:cs typeface="Arial" panose="020B0604020202020204" pitchFamily="34" charset="0"/>
              </a:rPr>
              <a:t>48</a:t>
            </a:r>
            <a:r>
              <a:rPr lang="en-GB" sz="1200" kern="1200" dirty="0">
                <a:solidFill>
                  <a:schemeClr val="tx1"/>
                </a:solidFill>
                <a:effectLst/>
                <a:latin typeface="Arial" panose="020B0604020202020204" pitchFamily="34" charset="0"/>
                <a:cs typeface="Arial" panose="020B0604020202020204" pitchFamily="34" charset="0"/>
              </a:rPr>
              <a:t> </a:t>
            </a:r>
            <a:endParaRPr lang="en-NZ" sz="1200" kern="1200" dirty="0">
              <a:solidFill>
                <a:schemeClr val="tx1"/>
              </a:solidFill>
              <a:effectLst/>
              <a:latin typeface="Arial" panose="020B0604020202020204" pitchFamily="34" charset="0"/>
              <a:cs typeface="Arial" panose="020B0604020202020204" pitchFamily="34" charset="0"/>
            </a:endParaRPr>
          </a:p>
          <a:p>
            <a:r>
              <a:rPr lang="en-GB" sz="1200" i="1" kern="1200" baseline="30000" dirty="0">
                <a:solidFill>
                  <a:schemeClr val="tx1"/>
                </a:solidFill>
                <a:effectLst/>
                <a:latin typeface="Arial" panose="020B0604020202020204" pitchFamily="34" charset="0"/>
                <a:cs typeface="Arial" panose="020B0604020202020204" pitchFamily="34" charset="0"/>
              </a:rPr>
              <a:t>1</a:t>
            </a:r>
            <a:r>
              <a:rPr lang="en-GB" sz="1200" i="1" kern="1200" dirty="0">
                <a:solidFill>
                  <a:schemeClr val="tx1"/>
                </a:solidFill>
                <a:effectLst/>
                <a:latin typeface="Arial" panose="020B0604020202020204" pitchFamily="34" charset="0"/>
                <a:cs typeface="Arial" panose="020B0604020202020204" pitchFamily="34" charset="0"/>
              </a:rPr>
              <a:t>Nanfang Hospital, Southern Medical University, State Key Laboratory of Multi-organ Injury Prevention and Treatment, Key Laboratory of Infectious Diseases Research in South China, Ministry of Education, Guangzhou, China</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2</a:t>
            </a:r>
            <a:r>
              <a:rPr lang="en-GB" sz="1200" i="1" kern="1200" dirty="0">
                <a:solidFill>
                  <a:schemeClr val="tx1"/>
                </a:solidFill>
                <a:effectLst/>
                <a:latin typeface="Arial" panose="020B0604020202020204" pitchFamily="34" charset="0"/>
                <a:cs typeface="Arial" panose="020B0604020202020204" pitchFamily="34" charset="0"/>
              </a:rPr>
              <a:t>National University Health System, Singapore, Singapore</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3</a:t>
            </a:r>
            <a:r>
              <a:rPr lang="en-GB" sz="1200" i="1" kern="1200" dirty="0">
                <a:solidFill>
                  <a:schemeClr val="tx1"/>
                </a:solidFill>
                <a:effectLst/>
                <a:latin typeface="Arial" panose="020B0604020202020204" pitchFamily="34" charset="0"/>
                <a:cs typeface="Arial" panose="020B0604020202020204" pitchFamily="34" charset="0"/>
              </a:rPr>
              <a:t>Hospital Universitario Vall </a:t>
            </a:r>
            <a:r>
              <a:rPr lang="en-GB" sz="1200" i="1" kern="1200" dirty="0" err="1">
                <a:solidFill>
                  <a:schemeClr val="tx1"/>
                </a:solidFill>
                <a:effectLst/>
                <a:latin typeface="Arial" panose="020B0604020202020204" pitchFamily="34" charset="0"/>
                <a:cs typeface="Arial" panose="020B0604020202020204" pitchFamily="34" charset="0"/>
              </a:rPr>
              <a:t>D´Hebron</a:t>
            </a:r>
            <a:r>
              <a:rPr lang="en-GB" sz="1200" i="1" kern="1200" dirty="0">
                <a:solidFill>
                  <a:schemeClr val="tx1"/>
                </a:solidFill>
                <a:effectLst/>
                <a:latin typeface="Arial" panose="020B0604020202020204" pitchFamily="34" charset="0"/>
                <a:cs typeface="Arial" panose="020B0604020202020204" pitchFamily="34" charset="0"/>
              </a:rPr>
              <a:t>, CIBEREHD del Instituto Carlos III, Barcelona, Spain</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4</a:t>
            </a:r>
            <a:r>
              <a:rPr lang="en-GB" sz="1200" i="1" kern="1200" dirty="0">
                <a:solidFill>
                  <a:schemeClr val="tx1"/>
                </a:solidFill>
                <a:effectLst/>
                <a:latin typeface="Arial" panose="020B0604020202020204" pitchFamily="34" charset="0"/>
                <a:cs typeface="Arial" panose="020B0604020202020204" pitchFamily="34" charset="0"/>
              </a:rPr>
              <a:t>Department of Medicine, School of Clinical Medicine &amp; State Key Laboratory of Liver Research, Queen Mary Hospital, The University of Hong Kong, Hong Kong, China</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5</a:t>
            </a:r>
            <a:r>
              <a:rPr lang="en-GB" sz="1200" i="1" kern="1200" dirty="0">
                <a:solidFill>
                  <a:schemeClr val="tx1"/>
                </a:solidFill>
                <a:effectLst/>
                <a:latin typeface="Arial" panose="020B0604020202020204" pitchFamily="34" charset="0"/>
                <a:cs typeface="Arial" panose="020B0604020202020204" pitchFamily="34" charset="0"/>
              </a:rPr>
              <a:t>Liver Transplant Unit, University of Auckland, Auckland, New Zealand</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6</a:t>
            </a:r>
            <a:r>
              <a:rPr lang="en-GB" sz="1200" i="1" kern="1200" dirty="0">
                <a:solidFill>
                  <a:schemeClr val="tx1"/>
                </a:solidFill>
                <a:effectLst/>
                <a:latin typeface="Arial" panose="020B0604020202020204" pitchFamily="34" charset="0"/>
                <a:cs typeface="Arial" panose="020B0604020202020204" pitchFamily="34" charset="0"/>
              </a:rPr>
              <a:t>Foundation IRCCS Ca' Granda Ospedale Maggiore Policlinico, Milan, Italy</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7</a:t>
            </a:r>
            <a:r>
              <a:rPr lang="en-GB" sz="1200" i="1" kern="1200" dirty="0">
                <a:solidFill>
                  <a:schemeClr val="tx1"/>
                </a:solidFill>
                <a:effectLst/>
                <a:latin typeface="Arial" panose="020B0604020202020204" pitchFamily="34" charset="0"/>
                <a:cs typeface="Arial" panose="020B0604020202020204" pitchFamily="34" charset="0"/>
              </a:rPr>
              <a:t>CRC "A. M. and A. </a:t>
            </a:r>
            <a:r>
              <a:rPr lang="en-GB" sz="1200" i="1" kern="1200" dirty="0" err="1">
                <a:solidFill>
                  <a:schemeClr val="tx1"/>
                </a:solidFill>
                <a:effectLst/>
                <a:latin typeface="Arial" panose="020B0604020202020204" pitchFamily="34" charset="0"/>
                <a:cs typeface="Arial" panose="020B0604020202020204" pitchFamily="34" charset="0"/>
              </a:rPr>
              <a:t>Migliavacca</a:t>
            </a:r>
            <a:r>
              <a:rPr lang="en-GB" sz="1200" i="1" kern="1200" dirty="0">
                <a:solidFill>
                  <a:schemeClr val="tx1"/>
                </a:solidFill>
                <a:effectLst/>
                <a:latin typeface="Arial" panose="020B0604020202020204" pitchFamily="34" charset="0"/>
                <a:cs typeface="Arial" panose="020B0604020202020204" pitchFamily="34" charset="0"/>
              </a:rPr>
              <a:t>" </a:t>
            </a:r>
            <a:r>
              <a:rPr lang="en-GB" sz="1200" i="1" kern="1200" dirty="0" err="1">
                <a:solidFill>
                  <a:schemeClr val="tx1"/>
                </a:solidFill>
                <a:effectLst/>
                <a:latin typeface="Arial" panose="020B0604020202020204" pitchFamily="34" charset="0"/>
                <a:cs typeface="Arial" panose="020B0604020202020204" pitchFamily="34" charset="0"/>
              </a:rPr>
              <a:t>Center</a:t>
            </a:r>
            <a:r>
              <a:rPr lang="en-GB" sz="1200" i="1" kern="1200" dirty="0">
                <a:solidFill>
                  <a:schemeClr val="tx1"/>
                </a:solidFill>
                <a:effectLst/>
                <a:latin typeface="Arial" panose="020B0604020202020204" pitchFamily="34" charset="0"/>
                <a:cs typeface="Arial" panose="020B0604020202020204" pitchFamily="34" charset="0"/>
              </a:rPr>
              <a:t> for Liver Disease, University of Milan, Milan, Italy</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8</a:t>
            </a:r>
            <a:r>
              <a:rPr lang="en-GB" sz="1200" i="1" kern="1200" dirty="0">
                <a:solidFill>
                  <a:schemeClr val="tx1"/>
                </a:solidFill>
                <a:effectLst/>
                <a:latin typeface="Arial" panose="020B0604020202020204" pitchFamily="34" charset="0"/>
                <a:cs typeface="Arial" panose="020B0604020202020204" pitchFamily="34" charset="0"/>
              </a:rPr>
              <a:t>University Of Southern California, Los Angeles, United States</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9</a:t>
            </a:r>
            <a:r>
              <a:rPr lang="en-GB" sz="1200" i="1" kern="1200" dirty="0">
                <a:solidFill>
                  <a:schemeClr val="tx1"/>
                </a:solidFill>
                <a:effectLst/>
                <a:latin typeface="Arial" panose="020B0604020202020204" pitchFamily="34" charset="0"/>
                <a:cs typeface="Arial" panose="020B0604020202020204" pitchFamily="34" charset="0"/>
              </a:rPr>
              <a:t>San Jose Gastroenterology, San Jose, United States</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10</a:t>
            </a:r>
            <a:r>
              <a:rPr lang="en-GB" sz="1200" i="1" kern="1200" dirty="0">
                <a:solidFill>
                  <a:schemeClr val="tx1"/>
                </a:solidFill>
                <a:effectLst/>
                <a:latin typeface="Arial" panose="020B0604020202020204" pitchFamily="34" charset="0"/>
                <a:cs typeface="Arial" panose="020B0604020202020204" pitchFamily="34" charset="0"/>
              </a:rPr>
              <a:t>Korea University Ansan Hospital, Ansan, Korea, Rep. of South</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11</a:t>
            </a:r>
            <a:r>
              <a:rPr lang="en-GB" sz="1200" i="1" kern="1200" dirty="0">
                <a:solidFill>
                  <a:schemeClr val="tx1"/>
                </a:solidFill>
                <a:effectLst/>
                <a:latin typeface="Arial" panose="020B0604020202020204" pitchFamily="34" charset="0"/>
                <a:cs typeface="Arial" panose="020B0604020202020204" pitchFamily="34" charset="0"/>
              </a:rPr>
              <a:t>Ruijin Hospital Affiliated to Shanghai Jiao Tong University School of Medicine, Shanghai, China</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12</a:t>
            </a:r>
            <a:r>
              <a:rPr lang="en-GB" sz="1200" i="1" kern="1200" dirty="0">
                <a:solidFill>
                  <a:schemeClr val="tx1"/>
                </a:solidFill>
                <a:effectLst/>
                <a:latin typeface="Arial" panose="020B0604020202020204" pitchFamily="34" charset="0"/>
                <a:cs typeface="Arial" panose="020B0604020202020204" pitchFamily="34" charset="0"/>
              </a:rPr>
              <a:t>Sichuan Provincial People's Hospital, Chengdu, China</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13</a:t>
            </a:r>
            <a:r>
              <a:rPr lang="en-GB" sz="1200" i="1" kern="1200" dirty="0">
                <a:solidFill>
                  <a:schemeClr val="tx1"/>
                </a:solidFill>
                <a:effectLst/>
                <a:latin typeface="Arial" panose="020B0604020202020204" pitchFamily="34" charset="0"/>
                <a:cs typeface="Arial" panose="020B0604020202020204" pitchFamily="34" charset="0"/>
              </a:rPr>
              <a:t>1st Affiliated Hospital Of Zhejiang University, Hangzhou, China</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14</a:t>
            </a:r>
            <a:r>
              <a:rPr lang="en-GB" sz="1200" i="1" kern="1200" dirty="0">
                <a:solidFill>
                  <a:schemeClr val="tx1"/>
                </a:solidFill>
                <a:effectLst/>
                <a:latin typeface="Arial" panose="020B0604020202020204" pitchFamily="34" charset="0"/>
                <a:cs typeface="Arial" panose="020B0604020202020204" pitchFamily="34" charset="0"/>
              </a:rPr>
              <a:t>Chang Gung Memorial Hospital, </a:t>
            </a:r>
            <a:r>
              <a:rPr lang="en-GB" sz="1200" i="1" kern="1200" dirty="0" err="1">
                <a:solidFill>
                  <a:schemeClr val="tx1"/>
                </a:solidFill>
                <a:effectLst/>
                <a:latin typeface="Arial" panose="020B0604020202020204" pitchFamily="34" charset="0"/>
                <a:cs typeface="Arial" panose="020B0604020202020204" pitchFamily="34" charset="0"/>
              </a:rPr>
              <a:t>Linkou</a:t>
            </a:r>
            <a:r>
              <a:rPr lang="en-GB" sz="1200" i="1" kern="1200" dirty="0">
                <a:solidFill>
                  <a:schemeClr val="tx1"/>
                </a:solidFill>
                <a:effectLst/>
                <a:latin typeface="Arial" panose="020B0604020202020204" pitchFamily="34" charset="0"/>
                <a:cs typeface="Arial" panose="020B0604020202020204" pitchFamily="34" charset="0"/>
              </a:rPr>
              <a:t>, Taiwan</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15</a:t>
            </a:r>
            <a:r>
              <a:rPr lang="en-GB" sz="1200" i="1" kern="1200" dirty="0">
                <a:solidFill>
                  <a:schemeClr val="tx1"/>
                </a:solidFill>
                <a:effectLst/>
                <a:latin typeface="Arial" panose="020B0604020202020204" pitchFamily="34" charset="0"/>
                <a:cs typeface="Arial" panose="020B0604020202020204" pitchFamily="34" charset="0"/>
              </a:rPr>
              <a:t>College of Medicine, Chang Gung University, </a:t>
            </a:r>
            <a:r>
              <a:rPr lang="en-GB" sz="1200" i="1" kern="1200" dirty="0" err="1">
                <a:solidFill>
                  <a:schemeClr val="tx1"/>
                </a:solidFill>
                <a:effectLst/>
                <a:latin typeface="Arial" panose="020B0604020202020204" pitchFamily="34" charset="0"/>
                <a:cs typeface="Arial" panose="020B0604020202020204" pitchFamily="34" charset="0"/>
              </a:rPr>
              <a:t>Linkou</a:t>
            </a:r>
            <a:r>
              <a:rPr lang="en-GB" sz="1200" i="1" kern="1200" dirty="0">
                <a:solidFill>
                  <a:schemeClr val="tx1"/>
                </a:solidFill>
                <a:effectLst/>
                <a:latin typeface="Arial" panose="020B0604020202020204" pitchFamily="34" charset="0"/>
                <a:cs typeface="Arial" panose="020B0604020202020204" pitchFamily="34" charset="0"/>
              </a:rPr>
              <a:t>, Taiwan</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16</a:t>
            </a:r>
            <a:r>
              <a:rPr lang="en-GB" sz="1200" i="1" kern="1200" dirty="0">
                <a:solidFill>
                  <a:schemeClr val="tx1"/>
                </a:solidFill>
                <a:effectLst/>
                <a:latin typeface="Arial" panose="020B0604020202020204" pitchFamily="34" charset="0"/>
                <a:cs typeface="Arial" panose="020B0604020202020204" pitchFamily="34" charset="0"/>
              </a:rPr>
              <a:t>College of Medicine, Pusan National University and Biomedical Research Institute, Pusan National University Hospital, Busan, Korea, Rep. of South</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17</a:t>
            </a:r>
            <a:r>
              <a:rPr lang="en-GB" sz="1200" i="1" kern="1200" dirty="0">
                <a:solidFill>
                  <a:schemeClr val="tx1"/>
                </a:solidFill>
                <a:effectLst/>
                <a:latin typeface="Arial" panose="020B0604020202020204" pitchFamily="34" charset="0"/>
                <a:cs typeface="Arial" panose="020B0604020202020204" pitchFamily="34" charset="0"/>
              </a:rPr>
              <a:t>China Medical University Hospital, China Medical University, Taichung, Taiwan</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18</a:t>
            </a:r>
            <a:r>
              <a:rPr lang="en-GB" sz="1200" i="1" kern="1200" dirty="0">
                <a:solidFill>
                  <a:schemeClr val="tx1"/>
                </a:solidFill>
                <a:effectLst/>
                <a:latin typeface="Arial" panose="020B0604020202020204" pitchFamily="34" charset="0"/>
                <a:cs typeface="Arial" panose="020B0604020202020204" pitchFamily="34" charset="0"/>
              </a:rPr>
              <a:t>Kaohsiung Chang Gung Memorial Hospital, Kaohsiung, Taiwan</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19</a:t>
            </a:r>
            <a:r>
              <a:rPr lang="en-GB" sz="1200" i="1" kern="1200" dirty="0">
                <a:solidFill>
                  <a:schemeClr val="tx1"/>
                </a:solidFill>
                <a:effectLst/>
                <a:latin typeface="Arial" panose="020B0604020202020204" pitchFamily="34" charset="0"/>
                <a:cs typeface="Arial" panose="020B0604020202020204" pitchFamily="34" charset="0"/>
              </a:rPr>
              <a:t>Kaohsiung Medical University Hospital, Kaohsiung Medical University, Kaohsiung, Taiwan</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20</a:t>
            </a:r>
            <a:r>
              <a:rPr lang="en-GB" sz="1200" i="1" kern="1200" dirty="0">
                <a:solidFill>
                  <a:schemeClr val="tx1"/>
                </a:solidFill>
                <a:effectLst/>
                <a:latin typeface="Arial" panose="020B0604020202020204" pitchFamily="34" charset="0"/>
                <a:cs typeface="Arial" panose="020B0604020202020204" pitchFamily="34" charset="0"/>
              </a:rPr>
              <a:t>Beijing </a:t>
            </a:r>
            <a:r>
              <a:rPr lang="en-GB" sz="1200" i="1" kern="1200" dirty="0" err="1">
                <a:solidFill>
                  <a:schemeClr val="tx1"/>
                </a:solidFill>
                <a:effectLst/>
                <a:latin typeface="Arial" panose="020B0604020202020204" pitchFamily="34" charset="0"/>
                <a:cs typeface="Arial" panose="020B0604020202020204" pitchFamily="34" charset="0"/>
              </a:rPr>
              <a:t>Ditan</a:t>
            </a:r>
            <a:r>
              <a:rPr lang="en-GB" sz="1200" i="1" kern="1200" dirty="0">
                <a:solidFill>
                  <a:schemeClr val="tx1"/>
                </a:solidFill>
                <a:effectLst/>
                <a:latin typeface="Arial" panose="020B0604020202020204" pitchFamily="34" charset="0"/>
                <a:cs typeface="Arial" panose="020B0604020202020204" pitchFamily="34" charset="0"/>
              </a:rPr>
              <a:t> Hospital, Beijing, China</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21</a:t>
            </a:r>
            <a:r>
              <a:rPr lang="en-GB" sz="1200" i="1" kern="1200" dirty="0">
                <a:solidFill>
                  <a:schemeClr val="tx1"/>
                </a:solidFill>
                <a:effectLst/>
                <a:latin typeface="Arial" panose="020B0604020202020204" pitchFamily="34" charset="0"/>
                <a:cs typeface="Arial" panose="020B0604020202020204" pitchFamily="34" charset="0"/>
              </a:rPr>
              <a:t>University of Warmia and </a:t>
            </a:r>
            <a:r>
              <a:rPr lang="en-GB" sz="1200" i="1" kern="1200" dirty="0" err="1">
                <a:solidFill>
                  <a:schemeClr val="tx1"/>
                </a:solidFill>
                <a:effectLst/>
                <a:latin typeface="Arial" panose="020B0604020202020204" pitchFamily="34" charset="0"/>
                <a:cs typeface="Arial" panose="020B0604020202020204" pitchFamily="34" charset="0"/>
              </a:rPr>
              <a:t>Mazury</a:t>
            </a:r>
            <a:r>
              <a:rPr lang="en-GB" sz="1200" i="1" kern="1200" dirty="0">
                <a:solidFill>
                  <a:schemeClr val="tx1"/>
                </a:solidFill>
                <a:effectLst/>
                <a:latin typeface="Arial" panose="020B0604020202020204" pitchFamily="34" charset="0"/>
                <a:cs typeface="Arial" panose="020B0604020202020204" pitchFamily="34" charset="0"/>
              </a:rPr>
              <a:t>, Olsztyn, Poland</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22</a:t>
            </a:r>
            <a:r>
              <a:rPr lang="en-GB" sz="1200" i="1" kern="1200" dirty="0">
                <a:solidFill>
                  <a:schemeClr val="tx1"/>
                </a:solidFill>
                <a:effectLst/>
                <a:latin typeface="Arial" panose="020B0604020202020204" pitchFamily="34" charset="0"/>
                <a:cs typeface="Arial" panose="020B0604020202020204" pitchFamily="34" charset="0"/>
              </a:rPr>
              <a:t>UMHAT </a:t>
            </a:r>
            <a:r>
              <a:rPr lang="en-GB" sz="1200" i="1" kern="1200" dirty="0" err="1">
                <a:solidFill>
                  <a:schemeClr val="tx1"/>
                </a:solidFill>
                <a:effectLst/>
                <a:latin typeface="Arial" panose="020B0604020202020204" pitchFamily="34" charset="0"/>
                <a:cs typeface="Arial" panose="020B0604020202020204" pitchFamily="34" charset="0"/>
              </a:rPr>
              <a:t>Sofiamed</a:t>
            </a:r>
            <a:r>
              <a:rPr lang="en-GB" sz="1200" i="1" kern="1200" dirty="0">
                <a:solidFill>
                  <a:schemeClr val="tx1"/>
                </a:solidFill>
                <a:effectLst/>
                <a:latin typeface="Arial" panose="020B0604020202020204" pitchFamily="34" charset="0"/>
                <a:cs typeface="Arial" panose="020B0604020202020204" pitchFamily="34" charset="0"/>
              </a:rPr>
              <a:t>, Sofia, Bulgaria</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23</a:t>
            </a:r>
            <a:r>
              <a:rPr lang="en-GB" sz="1200" i="1" kern="1200" dirty="0">
                <a:solidFill>
                  <a:schemeClr val="tx1"/>
                </a:solidFill>
                <a:effectLst/>
                <a:latin typeface="Arial" panose="020B0604020202020204" pitchFamily="34" charset="0"/>
                <a:cs typeface="Arial" panose="020B0604020202020204" pitchFamily="34" charset="0"/>
              </a:rPr>
              <a:t>SIDS Hospital and Research </a:t>
            </a:r>
            <a:r>
              <a:rPr lang="en-GB" sz="1200" i="1" kern="1200" dirty="0" err="1">
                <a:solidFill>
                  <a:schemeClr val="tx1"/>
                </a:solidFill>
                <a:effectLst/>
                <a:latin typeface="Arial" panose="020B0604020202020204" pitchFamily="34" charset="0"/>
                <a:cs typeface="Arial" panose="020B0604020202020204" pitchFamily="34" charset="0"/>
              </a:rPr>
              <a:t>Center</a:t>
            </a:r>
            <a:r>
              <a:rPr lang="en-GB" sz="1200" i="1" kern="1200" dirty="0">
                <a:solidFill>
                  <a:schemeClr val="tx1"/>
                </a:solidFill>
                <a:effectLst/>
                <a:latin typeface="Arial" panose="020B0604020202020204" pitchFamily="34" charset="0"/>
                <a:cs typeface="Arial" panose="020B0604020202020204" pitchFamily="34" charset="0"/>
              </a:rPr>
              <a:t>, Surat, India</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24</a:t>
            </a:r>
            <a:r>
              <a:rPr lang="en-GB" sz="1200" i="1" kern="1200" dirty="0">
                <a:solidFill>
                  <a:schemeClr val="tx1"/>
                </a:solidFill>
                <a:effectLst/>
                <a:latin typeface="Arial" panose="020B0604020202020204" pitchFamily="34" charset="0"/>
                <a:cs typeface="Arial" panose="020B0604020202020204" pitchFamily="34" charset="0"/>
              </a:rPr>
              <a:t>Institute of Liver Studies, Kings College Hospital NHS Trust, London, United Kingdom</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25</a:t>
            </a:r>
            <a:r>
              <a:rPr lang="en-GB" sz="1200" i="1" kern="1200" dirty="0">
                <a:solidFill>
                  <a:schemeClr val="tx1"/>
                </a:solidFill>
                <a:effectLst/>
                <a:latin typeface="Arial" panose="020B0604020202020204" pitchFamily="34" charset="0"/>
                <a:cs typeface="Arial" panose="020B0604020202020204" pitchFamily="34" charset="0"/>
              </a:rPr>
              <a:t>Department of Public Health, Hospital de Clinicas, Federal University of Paraná, Curitiba, Brazil</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26</a:t>
            </a:r>
            <a:r>
              <a:rPr lang="en-GB" sz="1200" i="1" kern="1200" dirty="0">
                <a:solidFill>
                  <a:schemeClr val="tx1"/>
                </a:solidFill>
                <a:effectLst/>
                <a:latin typeface="Arial" panose="020B0604020202020204" pitchFamily="34" charset="0"/>
                <a:cs typeface="Arial" panose="020B0604020202020204" pitchFamily="34" charset="0"/>
              </a:rPr>
              <a:t>Hospital de </a:t>
            </a:r>
            <a:r>
              <a:rPr lang="en-GB" sz="1200" i="1" kern="1200" dirty="0" err="1">
                <a:solidFill>
                  <a:schemeClr val="tx1"/>
                </a:solidFill>
                <a:effectLst/>
                <a:latin typeface="Arial" panose="020B0604020202020204" pitchFamily="34" charset="0"/>
                <a:cs typeface="Arial" panose="020B0604020202020204" pitchFamily="34" charset="0"/>
              </a:rPr>
              <a:t>Cirurgia</a:t>
            </a:r>
            <a:r>
              <a:rPr lang="en-GB" sz="1200" i="1" kern="1200" dirty="0">
                <a:solidFill>
                  <a:schemeClr val="tx1"/>
                </a:solidFill>
                <a:effectLst/>
                <a:latin typeface="Arial" panose="020B0604020202020204" pitchFamily="34" charset="0"/>
                <a:cs typeface="Arial" panose="020B0604020202020204" pitchFamily="34" charset="0"/>
              </a:rPr>
              <a:t>, </a:t>
            </a:r>
            <a:r>
              <a:rPr lang="en-GB" sz="1200" i="1" kern="1200" dirty="0" err="1">
                <a:solidFill>
                  <a:schemeClr val="tx1"/>
                </a:solidFill>
                <a:effectLst/>
                <a:latin typeface="Arial" panose="020B0604020202020204" pitchFamily="34" charset="0"/>
                <a:cs typeface="Arial" panose="020B0604020202020204" pitchFamily="34" charset="0"/>
              </a:rPr>
              <a:t>NewData</a:t>
            </a:r>
            <a:r>
              <a:rPr lang="en-GB" sz="1200" i="1" kern="1200" dirty="0">
                <a:solidFill>
                  <a:schemeClr val="tx1"/>
                </a:solidFill>
                <a:effectLst/>
                <a:latin typeface="Arial" panose="020B0604020202020204" pitchFamily="34" charset="0"/>
                <a:cs typeface="Arial" panose="020B0604020202020204" pitchFamily="34" charset="0"/>
              </a:rPr>
              <a:t> Clinical Research, Federal University of Sergipe, Aracaju, Brazil</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27</a:t>
            </a:r>
            <a:r>
              <a:rPr lang="en-GB" sz="1200" i="1" kern="1200" dirty="0">
                <a:solidFill>
                  <a:schemeClr val="tx1"/>
                </a:solidFill>
                <a:effectLst/>
                <a:latin typeface="Arial" panose="020B0604020202020204" pitchFamily="34" charset="0"/>
                <a:cs typeface="Arial" panose="020B0604020202020204" pitchFamily="34" charset="0"/>
              </a:rPr>
              <a:t>Clinical Hospital for Infectious Diseases, Ovidius University of Constanta, Constanta, Romania</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28</a:t>
            </a:r>
            <a:r>
              <a:rPr lang="en-GB" sz="1200" i="1" kern="1200" dirty="0">
                <a:solidFill>
                  <a:schemeClr val="tx1"/>
                </a:solidFill>
                <a:effectLst/>
                <a:latin typeface="Arial" panose="020B0604020202020204" pitchFamily="34" charset="0"/>
                <a:cs typeface="Arial" panose="020B0604020202020204" pitchFamily="34" charset="0"/>
              </a:rPr>
              <a:t>Chiang Mai University, Chiangmai, Thailand</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29</a:t>
            </a:r>
            <a:r>
              <a:rPr lang="en-GB" sz="1200" i="1" kern="1200" dirty="0">
                <a:solidFill>
                  <a:schemeClr val="tx1"/>
                </a:solidFill>
                <a:effectLst/>
                <a:latin typeface="Arial" panose="020B0604020202020204" pitchFamily="34" charset="0"/>
                <a:cs typeface="Arial" panose="020B0604020202020204" pitchFamily="34" charset="0"/>
              </a:rPr>
              <a:t>Snyder Institute, Cumming School of Medicine, University of Calgary, Calgary, Canada</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30</a:t>
            </a:r>
            <a:r>
              <a:rPr lang="en-GB" sz="1200" i="1" kern="1200" dirty="0">
                <a:solidFill>
                  <a:schemeClr val="tx1"/>
                </a:solidFill>
                <a:effectLst/>
                <a:latin typeface="Arial" panose="020B0604020202020204" pitchFamily="34" charset="0"/>
                <a:cs typeface="Arial" panose="020B0604020202020204" pitchFamily="34" charset="0"/>
              </a:rPr>
              <a:t>Hospital Italiano de Buenos Aires, Buenos Aires, Argentina</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31</a:t>
            </a:r>
            <a:r>
              <a:rPr lang="en-GB" sz="1200" i="1" kern="1200" dirty="0">
                <a:solidFill>
                  <a:schemeClr val="tx1"/>
                </a:solidFill>
                <a:effectLst/>
                <a:latin typeface="Arial" panose="020B0604020202020204" pitchFamily="34" charset="0"/>
                <a:cs typeface="Arial" panose="020B0604020202020204" pitchFamily="34" charset="0"/>
              </a:rPr>
              <a:t>Ospedale </a:t>
            </a:r>
            <a:r>
              <a:rPr lang="en-GB" sz="1200" i="1" kern="1200" dirty="0" err="1">
                <a:solidFill>
                  <a:schemeClr val="tx1"/>
                </a:solidFill>
                <a:effectLst/>
                <a:latin typeface="Arial" panose="020B0604020202020204" pitchFamily="34" charset="0"/>
                <a:cs typeface="Arial" panose="020B0604020202020204" pitchFamily="34" charset="0"/>
              </a:rPr>
              <a:t>Clinicizzato</a:t>
            </a:r>
            <a:r>
              <a:rPr lang="en-GB" sz="1200" i="1" kern="1200" dirty="0">
                <a:solidFill>
                  <a:schemeClr val="tx1"/>
                </a:solidFill>
                <a:effectLst/>
                <a:latin typeface="Arial" panose="020B0604020202020204" pitchFamily="34" charset="0"/>
                <a:cs typeface="Arial" panose="020B0604020202020204" pitchFamily="34" charset="0"/>
              </a:rPr>
              <a:t> di </a:t>
            </a:r>
            <a:r>
              <a:rPr lang="en-GB" sz="1200" i="1" kern="1200" dirty="0" err="1">
                <a:solidFill>
                  <a:schemeClr val="tx1"/>
                </a:solidFill>
                <a:effectLst/>
                <a:latin typeface="Arial" panose="020B0604020202020204" pitchFamily="34" charset="0"/>
                <a:cs typeface="Arial" panose="020B0604020202020204" pitchFamily="34" charset="0"/>
              </a:rPr>
              <a:t>Baggiovara</a:t>
            </a:r>
            <a:r>
              <a:rPr lang="en-GB" sz="1200" i="1" kern="1200" dirty="0">
                <a:solidFill>
                  <a:schemeClr val="tx1"/>
                </a:solidFill>
                <a:effectLst/>
                <a:latin typeface="Arial" panose="020B0604020202020204" pitchFamily="34" charset="0"/>
                <a:cs typeface="Arial" panose="020B0604020202020204" pitchFamily="34" charset="0"/>
              </a:rPr>
              <a:t>, AOU di Modena, Modena, Italy</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32</a:t>
            </a:r>
            <a:r>
              <a:rPr lang="en-GB" sz="1200" i="1" kern="1200" dirty="0">
                <a:solidFill>
                  <a:schemeClr val="tx1"/>
                </a:solidFill>
                <a:effectLst/>
                <a:latin typeface="Arial" panose="020B0604020202020204" pitchFamily="34" charset="0"/>
                <a:cs typeface="Arial" panose="020B0604020202020204" pitchFamily="34" charset="0"/>
              </a:rPr>
              <a:t>Università di Modena e Reggio Emilia, Modena, Italy</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33</a:t>
            </a:r>
            <a:r>
              <a:rPr lang="en-GB" sz="1200" i="1" kern="1200" dirty="0">
                <a:solidFill>
                  <a:schemeClr val="tx1"/>
                </a:solidFill>
                <a:effectLst/>
                <a:latin typeface="Arial" panose="020B0604020202020204" pitchFamily="34" charset="0"/>
                <a:cs typeface="Arial" panose="020B0604020202020204" pitchFamily="34" charset="0"/>
              </a:rPr>
              <a:t>Kumamoto Shinto General Hospital, Kumamoto, Japan</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34</a:t>
            </a:r>
            <a:r>
              <a:rPr lang="en-GB" sz="1200" i="1" kern="1200" dirty="0">
                <a:solidFill>
                  <a:schemeClr val="tx1"/>
                </a:solidFill>
                <a:effectLst/>
                <a:latin typeface="Arial" panose="020B0604020202020204" pitchFamily="34" charset="0"/>
                <a:cs typeface="Arial" panose="020B0604020202020204" pitchFamily="34" charset="0"/>
              </a:rPr>
              <a:t>Evangelismos General Hospital, Athens, Greece</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35</a:t>
            </a:r>
            <a:r>
              <a:rPr lang="en-GB" sz="1200" i="1" kern="1200" dirty="0">
                <a:solidFill>
                  <a:schemeClr val="tx1"/>
                </a:solidFill>
                <a:effectLst/>
                <a:latin typeface="Arial" panose="020B0604020202020204" pitchFamily="34" charset="0"/>
                <a:cs typeface="Arial" panose="020B0604020202020204" pitchFamily="34" charset="0"/>
              </a:rPr>
              <a:t>University of Yamanashi, Yamanashi, Japan</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36</a:t>
            </a:r>
            <a:r>
              <a:rPr lang="en-GB" sz="1200" i="1" kern="1200" dirty="0">
                <a:solidFill>
                  <a:schemeClr val="tx1"/>
                </a:solidFill>
                <a:effectLst/>
                <a:latin typeface="Arial" panose="020B0604020202020204" pitchFamily="34" charset="0"/>
                <a:cs typeface="Arial" panose="020B0604020202020204" pitchFamily="34" charset="0"/>
              </a:rPr>
              <a:t>Hôpital </a:t>
            </a:r>
            <a:r>
              <a:rPr lang="en-GB" sz="1200" i="1" kern="1200" dirty="0" err="1">
                <a:solidFill>
                  <a:schemeClr val="tx1"/>
                </a:solidFill>
                <a:effectLst/>
                <a:latin typeface="Arial" panose="020B0604020202020204" pitchFamily="34" charset="0"/>
                <a:cs typeface="Arial" panose="020B0604020202020204" pitchFamily="34" charset="0"/>
              </a:rPr>
              <a:t>Pitié</a:t>
            </a:r>
            <a:r>
              <a:rPr lang="en-GB" sz="1200" i="1" kern="1200" dirty="0">
                <a:solidFill>
                  <a:schemeClr val="tx1"/>
                </a:solidFill>
                <a:effectLst/>
                <a:latin typeface="Arial" panose="020B0604020202020204" pitchFamily="34" charset="0"/>
                <a:cs typeface="Arial" panose="020B0604020202020204" pitchFamily="34" charset="0"/>
              </a:rPr>
              <a:t> Salpêtrière, Paris, France</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37</a:t>
            </a:r>
            <a:r>
              <a:rPr lang="en-GB" sz="1200" i="1" kern="1200" dirty="0">
                <a:solidFill>
                  <a:schemeClr val="tx1"/>
                </a:solidFill>
                <a:effectLst/>
                <a:latin typeface="Arial" panose="020B0604020202020204" pitchFamily="34" charset="0"/>
                <a:cs typeface="Arial" panose="020B0604020202020204" pitchFamily="34" charset="0"/>
              </a:rPr>
              <a:t>CHU de Rouen, </a:t>
            </a:r>
            <a:r>
              <a:rPr lang="en-GB" sz="1200" i="1" kern="1200" dirty="0" err="1">
                <a:solidFill>
                  <a:schemeClr val="tx1"/>
                </a:solidFill>
                <a:effectLst/>
                <a:latin typeface="Arial" panose="020B0604020202020204" pitchFamily="34" charset="0"/>
                <a:cs typeface="Arial" panose="020B0604020202020204" pitchFamily="34" charset="0"/>
              </a:rPr>
              <a:t>Hôpital</a:t>
            </a:r>
            <a:r>
              <a:rPr lang="en-GB" sz="1200" i="1" kern="1200" dirty="0">
                <a:solidFill>
                  <a:schemeClr val="tx1"/>
                </a:solidFill>
                <a:effectLst/>
                <a:latin typeface="Arial" panose="020B0604020202020204" pitchFamily="34" charset="0"/>
                <a:cs typeface="Arial" panose="020B0604020202020204" pitchFamily="34" charset="0"/>
              </a:rPr>
              <a:t> Charles Nicolle, Rouen, France</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38</a:t>
            </a:r>
            <a:r>
              <a:rPr lang="en-GB" sz="1200" i="1" kern="1200" dirty="0">
                <a:solidFill>
                  <a:schemeClr val="tx1"/>
                </a:solidFill>
                <a:effectLst/>
                <a:latin typeface="Arial" panose="020B0604020202020204" pitchFamily="34" charset="0"/>
                <a:cs typeface="Arial" panose="020B0604020202020204" pitchFamily="34" charset="0"/>
              </a:rPr>
              <a:t>Epimed </a:t>
            </a:r>
            <a:r>
              <a:rPr lang="en-GB" sz="1200" i="1" kern="1200" dirty="0" err="1">
                <a:solidFill>
                  <a:schemeClr val="tx1"/>
                </a:solidFill>
                <a:effectLst/>
                <a:latin typeface="Arial" panose="020B0604020202020204" pitchFamily="34" charset="0"/>
                <a:cs typeface="Arial" panose="020B0604020202020204" pitchFamily="34" charset="0"/>
              </a:rPr>
              <a:t>Gmbh</a:t>
            </a:r>
            <a:r>
              <a:rPr lang="en-GB" sz="1200" i="1" kern="1200" dirty="0">
                <a:solidFill>
                  <a:schemeClr val="tx1"/>
                </a:solidFill>
                <a:effectLst/>
                <a:latin typeface="Arial" panose="020B0604020202020204" pitchFamily="34" charset="0"/>
                <a:cs typeface="Arial" panose="020B0604020202020204" pitchFamily="34" charset="0"/>
              </a:rPr>
              <a:t>, Berlin, Germany</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39</a:t>
            </a:r>
            <a:r>
              <a:rPr lang="en-GB" sz="1200" i="1" kern="1200" dirty="0">
                <a:solidFill>
                  <a:schemeClr val="tx1"/>
                </a:solidFill>
                <a:effectLst/>
                <a:latin typeface="Arial" panose="020B0604020202020204" pitchFamily="34" charset="0"/>
                <a:cs typeface="Arial" panose="020B0604020202020204" pitchFamily="34" charset="0"/>
              </a:rPr>
              <a:t>St. Joseph Hospital, Berlin, Germany</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40</a:t>
            </a:r>
            <a:r>
              <a:rPr lang="en-GB" sz="1200" i="1" kern="1200" dirty="0">
                <a:solidFill>
                  <a:schemeClr val="tx1"/>
                </a:solidFill>
                <a:effectLst/>
                <a:latin typeface="Arial" panose="020B0604020202020204" pitchFamily="34" charset="0"/>
                <a:cs typeface="Arial" panose="020B0604020202020204" pitchFamily="34" charset="0"/>
              </a:rPr>
              <a:t>Aotearoa Clinical Trials, Papatoetoe, Auckland, New Zealand</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41</a:t>
            </a:r>
            <a:r>
              <a:rPr lang="en-GB" sz="1200" i="1" kern="1200" dirty="0">
                <a:solidFill>
                  <a:schemeClr val="tx1"/>
                </a:solidFill>
                <a:effectLst/>
                <a:latin typeface="Arial" panose="020B0604020202020204" pitchFamily="34" charset="0"/>
                <a:cs typeface="Arial" panose="020B0604020202020204" pitchFamily="34" charset="0"/>
              </a:rPr>
              <a:t>Université de Paris-Cité, INSERM UMR1149, Paris, France</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42</a:t>
            </a:r>
            <a:r>
              <a:rPr lang="en-GB" sz="1200" i="1" kern="1200" dirty="0">
                <a:solidFill>
                  <a:schemeClr val="tx1"/>
                </a:solidFill>
                <a:effectLst/>
                <a:latin typeface="Arial" panose="020B0604020202020204" pitchFamily="34" charset="0"/>
                <a:cs typeface="Arial" panose="020B0604020202020204" pitchFamily="34" charset="0"/>
              </a:rPr>
              <a:t>Hôpital Beaujon, Clichy, France</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43</a:t>
            </a:r>
            <a:r>
              <a:rPr lang="en-GB" sz="1200" i="1" kern="1200" dirty="0">
                <a:solidFill>
                  <a:schemeClr val="tx1"/>
                </a:solidFill>
                <a:effectLst/>
                <a:latin typeface="Arial" panose="020B0604020202020204" pitchFamily="34" charset="0"/>
                <a:cs typeface="Arial" panose="020B0604020202020204" pitchFamily="34" charset="0"/>
              </a:rPr>
              <a:t>Kumamoto University Hospital, Kumamoto, Japan</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44</a:t>
            </a:r>
            <a:r>
              <a:rPr lang="en-GB" sz="1200" i="1" kern="1200" dirty="0">
                <a:solidFill>
                  <a:schemeClr val="tx1"/>
                </a:solidFill>
                <a:effectLst/>
                <a:latin typeface="Arial" panose="020B0604020202020204" pitchFamily="34" charset="0"/>
                <a:cs typeface="Arial" panose="020B0604020202020204" pitchFamily="34" charset="0"/>
              </a:rPr>
              <a:t>St Vincent's Hospital Melbourne, University of Melbourne, Fitzroy, Australia</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45</a:t>
            </a:r>
            <a:r>
              <a:rPr lang="en-GB" sz="1200" i="1" kern="1200" dirty="0">
                <a:solidFill>
                  <a:schemeClr val="tx1"/>
                </a:solidFill>
                <a:effectLst/>
                <a:latin typeface="Arial" panose="020B0604020202020204" pitchFamily="34" charset="0"/>
                <a:cs typeface="Arial" panose="020B0604020202020204" pitchFamily="34" charset="0"/>
              </a:rPr>
              <a:t>GSK, Durham, United States</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46</a:t>
            </a:r>
            <a:r>
              <a:rPr lang="en-GB" sz="1200" i="1" kern="1200" dirty="0">
                <a:solidFill>
                  <a:schemeClr val="tx1"/>
                </a:solidFill>
                <a:effectLst/>
                <a:latin typeface="Arial" panose="020B0604020202020204" pitchFamily="34" charset="0"/>
                <a:cs typeface="Arial" panose="020B0604020202020204" pitchFamily="34" charset="0"/>
              </a:rPr>
              <a:t>GSK, Dubai, United Arab Emirates</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47</a:t>
            </a:r>
            <a:r>
              <a:rPr lang="en-GB" sz="1200" i="1" kern="1200" dirty="0">
                <a:solidFill>
                  <a:schemeClr val="tx1"/>
                </a:solidFill>
                <a:effectLst/>
                <a:latin typeface="Arial" panose="020B0604020202020204" pitchFamily="34" charset="0"/>
                <a:cs typeface="Arial" panose="020B0604020202020204" pitchFamily="34" charset="0"/>
              </a:rPr>
              <a:t>GSK, London, United Kingdom</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48</a:t>
            </a:r>
            <a:r>
              <a:rPr lang="en-GB" sz="1200" i="1" kern="1200" dirty="0">
                <a:solidFill>
                  <a:schemeClr val="tx1"/>
                </a:solidFill>
                <a:effectLst/>
                <a:latin typeface="Arial" panose="020B0604020202020204" pitchFamily="34" charset="0"/>
                <a:cs typeface="Arial" panose="020B0604020202020204" pitchFamily="34" charset="0"/>
              </a:rPr>
              <a:t>GSK, Stevenage, United Kingdom</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49</a:t>
            </a:r>
            <a:r>
              <a:rPr lang="en-GB" sz="1200" i="1" kern="1200" dirty="0">
                <a:solidFill>
                  <a:schemeClr val="tx1"/>
                </a:solidFill>
                <a:effectLst/>
                <a:latin typeface="Arial" panose="020B0604020202020204" pitchFamily="34" charset="0"/>
                <a:cs typeface="Arial" panose="020B0604020202020204" pitchFamily="34" charset="0"/>
              </a:rPr>
              <a:t>GSK, Collegeville, United States </a:t>
            </a:r>
            <a:endParaRPr lang="en-NZ" sz="1200" kern="1200" dirty="0">
              <a:solidFill>
                <a:schemeClr val="tx1"/>
              </a:solidFill>
              <a:effectLst/>
              <a:latin typeface="Arial" panose="020B0604020202020204" pitchFamily="34" charset="0"/>
              <a:cs typeface="Arial" panose="020B0604020202020204" pitchFamily="34" charset="0"/>
            </a:endParaRPr>
          </a:p>
          <a:p>
            <a:endParaRPr lang="en-NZ" sz="1200" kern="1200" dirty="0">
              <a:solidFill>
                <a:schemeClr val="tx1"/>
              </a:solidFill>
              <a:effectLst/>
              <a:latin typeface="Arial" panose="020B0604020202020204" pitchFamily="34" charset="0"/>
              <a:cs typeface="Arial" panose="020B0604020202020204" pitchFamily="34" charset="0"/>
            </a:endParaRPr>
          </a:p>
          <a:p>
            <a:r>
              <a:rPr lang="en-GB" sz="1200" b="1" kern="1200" dirty="0">
                <a:solidFill>
                  <a:schemeClr val="tx1"/>
                </a:solidFill>
                <a:effectLst/>
                <a:latin typeface="Arial" panose="020B0604020202020204" pitchFamily="34" charset="0"/>
                <a:cs typeface="Arial" panose="020B0604020202020204" pitchFamily="34" charset="0"/>
              </a:rPr>
              <a:t>Background and aims: </a:t>
            </a:r>
            <a:r>
              <a:rPr lang="en-GB" sz="1200" kern="1200" dirty="0">
                <a:solidFill>
                  <a:schemeClr val="tx1"/>
                </a:solidFill>
                <a:effectLst/>
                <a:latin typeface="Arial" panose="020B0604020202020204" pitchFamily="34" charset="0"/>
                <a:cs typeface="Arial" panose="020B0604020202020204" pitchFamily="34" charset="0"/>
              </a:rPr>
              <a:t>Functional cure (FC), hepatitis B surface antigen (HBsAg) loss and hepatitis B virus (HBV) DNA &lt;lower limit of quantification (LLOQ) 24 weeks off therapy, is the treatment goal in chronic HBV infection. </a:t>
            </a:r>
            <a:r>
              <a:rPr lang="en-GB" sz="1200" kern="1200" dirty="0" err="1">
                <a:solidFill>
                  <a:schemeClr val="tx1"/>
                </a:solidFill>
                <a:effectLst/>
                <a:latin typeface="Arial" panose="020B0604020202020204" pitchFamily="34" charset="0"/>
                <a:cs typeface="Arial" panose="020B0604020202020204" pitchFamily="34" charset="0"/>
              </a:rPr>
              <a:t>Bepirovirsen</a:t>
            </a:r>
            <a:r>
              <a:rPr lang="en-GB" sz="1200" kern="1200" dirty="0">
                <a:solidFill>
                  <a:schemeClr val="tx1"/>
                </a:solidFill>
                <a:effectLst/>
                <a:latin typeface="Arial" panose="020B0604020202020204" pitchFamily="34" charset="0"/>
                <a:cs typeface="Arial" panose="020B0604020202020204" pitchFamily="34" charset="0"/>
              </a:rPr>
              <a:t> (BPV), an antisense oligonucleotide, is the first anti-HBV therapy in global Phase 3 trials with FC as the primary outcome. </a:t>
            </a:r>
            <a:endParaRPr lang="en-NZ" sz="1200" kern="1200" dirty="0">
              <a:solidFill>
                <a:schemeClr val="tx1"/>
              </a:solidFill>
              <a:effectLst/>
              <a:latin typeface="Arial" panose="020B0604020202020204" pitchFamily="34" charset="0"/>
              <a:cs typeface="Arial" panose="020B0604020202020204" pitchFamily="34" charset="0"/>
            </a:endParaRPr>
          </a:p>
          <a:p>
            <a:endParaRPr lang="en-GB" sz="1200" b="1" kern="1200" dirty="0">
              <a:solidFill>
                <a:schemeClr val="tx1"/>
              </a:solidFill>
              <a:effectLst/>
              <a:latin typeface="Arial" panose="020B0604020202020204" pitchFamily="34" charset="0"/>
              <a:cs typeface="Arial" panose="020B0604020202020204" pitchFamily="34" charset="0"/>
            </a:endParaRPr>
          </a:p>
          <a:p>
            <a:r>
              <a:rPr lang="en-GB" sz="1200" b="1" kern="1200" dirty="0">
                <a:solidFill>
                  <a:schemeClr val="tx1"/>
                </a:solidFill>
                <a:effectLst/>
                <a:latin typeface="Arial" panose="020B0604020202020204" pitchFamily="34" charset="0"/>
                <a:cs typeface="Arial" panose="020B0604020202020204" pitchFamily="34" charset="0"/>
              </a:rPr>
              <a:t>Method: </a:t>
            </a:r>
            <a:r>
              <a:rPr lang="en-GB" sz="1200" kern="1200" dirty="0">
                <a:solidFill>
                  <a:schemeClr val="tx1"/>
                </a:solidFill>
                <a:effectLst/>
                <a:latin typeface="Arial" panose="020B0604020202020204" pitchFamily="34" charset="0"/>
                <a:cs typeface="Arial" panose="020B0604020202020204" pitchFamily="34" charset="0"/>
              </a:rPr>
              <a:t>B-Well 1 and 2 are global double-blind Phase 3 trials. Non-cirrhotic adults with </a:t>
            </a:r>
            <a:r>
              <a:rPr lang="en-GB" sz="1200" kern="1200" dirty="0" err="1">
                <a:solidFill>
                  <a:schemeClr val="tx1"/>
                </a:solidFill>
                <a:effectLst/>
                <a:latin typeface="Arial" panose="020B0604020202020204" pitchFamily="34" charset="0"/>
                <a:cs typeface="Arial" panose="020B0604020202020204" pitchFamily="34" charset="0"/>
              </a:rPr>
              <a:t>nucleos</a:t>
            </a:r>
            <a:r>
              <a:rPr lang="en-GB" sz="1200" kern="1200" dirty="0">
                <a:solidFill>
                  <a:schemeClr val="tx1"/>
                </a:solidFill>
                <a:effectLst/>
                <a:latin typeface="Arial" panose="020B0604020202020204" pitchFamily="34" charset="0"/>
                <a:cs typeface="Arial" panose="020B0604020202020204" pitchFamily="34" charset="0"/>
              </a:rPr>
              <a:t>(t)ide analogue (NA)-suppressed chronic HBV infection (HBV DNA &lt; 90 IU/mL) and HBsAg &gt; 100–≤ 3000 IU/mL were randomised 2:1 to BPV 300 mg or placebo (PBO) weekly for 24 weeks. Participants (pts) discontinued NAs at Week 48, if eligible. The primary outcome was FC response rate at Week 72 for all pts; defined as HBsAg not detected (qualitative; &lt; 0.05 IU/mL) and HBV DNA &lt; LLOQ (&lt; 20 IU/mL or target not detected) 24 weeks after discontinuing all HBV treatment. Key secondary outcomes included FC response rate for pts with baseline HBsAg ≤ 1000 IU/</a:t>
            </a:r>
            <a:r>
              <a:rPr lang="en-GB" sz="1200" kern="1200" dirty="0" err="1">
                <a:solidFill>
                  <a:schemeClr val="tx1"/>
                </a:solidFill>
                <a:effectLst/>
                <a:latin typeface="Arial" panose="020B0604020202020204" pitchFamily="34" charset="0"/>
                <a:cs typeface="Arial" panose="020B0604020202020204" pitchFamily="34" charset="0"/>
              </a:rPr>
              <a:t>mL.</a:t>
            </a:r>
            <a:r>
              <a:rPr lang="en-GB" sz="1200" kern="1200" dirty="0">
                <a:solidFill>
                  <a:schemeClr val="tx1"/>
                </a:solidFill>
                <a:effectLst/>
                <a:latin typeface="Arial" panose="020B0604020202020204" pitchFamily="34" charset="0"/>
                <a:cs typeface="Arial" panose="020B0604020202020204" pitchFamily="34" charset="0"/>
              </a:rPr>
              <a:t> Safety was assessed via adverse event (AE) and laboratory monitoring.</a:t>
            </a:r>
          </a:p>
          <a:p>
            <a:r>
              <a:rPr lang="en-GB" sz="1200" kern="1200" dirty="0">
                <a:solidFill>
                  <a:schemeClr val="tx1"/>
                </a:solidFill>
                <a:effectLst/>
                <a:latin typeface="Arial" panose="020B0604020202020204" pitchFamily="34" charset="0"/>
                <a:cs typeface="Arial" panose="020B0604020202020204" pitchFamily="34" charset="0"/>
              </a:rPr>
              <a:t> </a:t>
            </a:r>
            <a:endParaRPr lang="en-NZ" sz="1200" kern="1200" dirty="0">
              <a:solidFill>
                <a:schemeClr val="tx1"/>
              </a:solidFill>
              <a:effectLst/>
              <a:latin typeface="Arial" panose="020B0604020202020204" pitchFamily="34" charset="0"/>
              <a:cs typeface="Arial" panose="020B0604020202020204" pitchFamily="34" charset="0"/>
            </a:endParaRPr>
          </a:p>
          <a:p>
            <a:r>
              <a:rPr lang="en-GB" sz="1200" b="1" kern="1200" dirty="0">
                <a:solidFill>
                  <a:schemeClr val="tx1"/>
                </a:solidFill>
                <a:effectLst/>
                <a:latin typeface="Arial" panose="020B0604020202020204" pitchFamily="34" charset="0"/>
                <a:cs typeface="Arial" panose="020B0604020202020204" pitchFamily="34" charset="0"/>
              </a:rPr>
              <a:t>Results: </a:t>
            </a:r>
            <a:r>
              <a:rPr lang="en-GB" sz="1200" kern="1200" dirty="0">
                <a:solidFill>
                  <a:schemeClr val="tx1"/>
                </a:solidFill>
                <a:effectLst/>
                <a:latin typeface="Arial" panose="020B0604020202020204" pitchFamily="34" charset="0"/>
                <a:cs typeface="Arial" panose="020B0604020202020204" pitchFamily="34" charset="0"/>
              </a:rPr>
              <a:t>The full analysis set comprised 650 BPV and 328 PBO pts in B-Well 1 and 570 BPV and 286 PBO pts in B-Well 2. Pts were 71% male, mean age approximately 49 years, 68% Asian, 8% </a:t>
            </a:r>
            <a:r>
              <a:rPr lang="en-GB" sz="1200" kern="1200" dirty="0" err="1">
                <a:solidFill>
                  <a:schemeClr val="tx1"/>
                </a:solidFill>
                <a:effectLst/>
                <a:latin typeface="Arial" panose="020B0604020202020204" pitchFamily="34" charset="0"/>
                <a:cs typeface="Arial" panose="020B0604020202020204" pitchFamily="34" charset="0"/>
              </a:rPr>
              <a:t>HBeAg</a:t>
            </a:r>
            <a:r>
              <a:rPr lang="en-GB" sz="1200" kern="1200" dirty="0">
                <a:solidFill>
                  <a:schemeClr val="tx1"/>
                </a:solidFill>
                <a:effectLst/>
                <a:latin typeface="Arial" panose="020B0604020202020204" pitchFamily="34" charset="0"/>
                <a:cs typeface="Arial" panose="020B0604020202020204" pitchFamily="34" charset="0"/>
              </a:rPr>
              <a:t> positive, and 63% had baseline HBsAg ≤ 1000 IU/</a:t>
            </a:r>
            <a:r>
              <a:rPr lang="en-GB" sz="1200" kern="1200" dirty="0" err="1">
                <a:solidFill>
                  <a:schemeClr val="tx1"/>
                </a:solidFill>
                <a:effectLst/>
                <a:latin typeface="Arial" panose="020B0604020202020204" pitchFamily="34" charset="0"/>
                <a:cs typeface="Arial" panose="020B0604020202020204" pitchFamily="34" charset="0"/>
              </a:rPr>
              <a:t>mL.</a:t>
            </a:r>
            <a:r>
              <a:rPr lang="en-GB" sz="1200" kern="1200" dirty="0">
                <a:solidFill>
                  <a:schemeClr val="tx1"/>
                </a:solidFill>
                <a:effectLst/>
                <a:latin typeface="Arial" panose="020B0604020202020204" pitchFamily="34" charset="0"/>
                <a:cs typeface="Arial" panose="020B0604020202020204" pitchFamily="34" charset="0"/>
              </a:rPr>
              <a:t> No PBO pts achieved FC. Among BPV pts with baseline HBsAg ≤ 3000 IU/mL, 20% and 19% achieved FC in B-Well 1 and B-Well 2, respectively (p &lt; 0.001 vs PBO). In BPV pts with baseline HBsAg ≤ 1000 IU/mL, 25% in B-Well 1 and 28% in B-Well 2 achieved FC (p &lt; 0.001 vs PBO). Most common AEs with BPV (pooled safety: BPV = 1223, PBO = 611) in Week 1–72 included injection site erythema (31%; PBO 2%), injection site pain (23%; PBO 5%) and alanine aminotransferase (ALT) increase (23%; PBO 4%). ALT increases were transient and generally occurred in Week 4─12; 6% of BPV pts had ALT ≥ 10x upper limit of normal (vs PBO &lt;1%). No cases were adjudicated as meeting drug-induced liver injury criteria. Few AEs were serious (BPV 7%; PBO 4%) or led to permanent treatment discontinuation (BPV 3%; PBO &lt; 1%). Two deaths unrelated to study treatment occurred in the BPV arm.</a:t>
            </a:r>
            <a:endParaRPr lang="en-NZ" sz="1200" kern="1200" dirty="0">
              <a:solidFill>
                <a:schemeClr val="tx1"/>
              </a:solidFill>
              <a:effectLst/>
              <a:latin typeface="Arial" panose="020B0604020202020204" pitchFamily="34" charset="0"/>
              <a:cs typeface="Arial" panose="020B0604020202020204" pitchFamily="34" charset="0"/>
            </a:endParaRPr>
          </a:p>
          <a:p>
            <a:r>
              <a:rPr lang="en-GB" sz="1200" b="1" kern="1200" dirty="0">
                <a:solidFill>
                  <a:schemeClr val="tx1"/>
                </a:solidFill>
                <a:effectLst/>
                <a:latin typeface="Arial" panose="020B0604020202020204" pitchFamily="34" charset="0"/>
                <a:cs typeface="Arial" panose="020B0604020202020204" pitchFamily="34" charset="0"/>
              </a:rPr>
              <a:t>Conclusion: </a:t>
            </a:r>
            <a:r>
              <a:rPr lang="en-GB" sz="1200" kern="1200" dirty="0">
                <a:solidFill>
                  <a:schemeClr val="tx1"/>
                </a:solidFill>
                <a:effectLst/>
                <a:latin typeface="Arial" panose="020B0604020202020204" pitchFamily="34" charset="0"/>
                <a:cs typeface="Arial" panose="020B0604020202020204" pitchFamily="34" charset="0"/>
              </a:rPr>
              <a:t>24-week BPV treatment induced clinically meaningful and statistically significant FC rates versus PBO in virologically suppressed pts with chronic HBV infection, with an acceptable safety profile, showing the potential for BPV to be a first-in-class finite therapy for FC. </a:t>
            </a:r>
            <a:endParaRPr lang="en-NZ" sz="1200" kern="1200" dirty="0">
              <a:solidFill>
                <a:schemeClr val="tx1"/>
              </a:solidFill>
              <a:effectLst/>
              <a:latin typeface="Arial" panose="020B0604020202020204" pitchFamily="34" charset="0"/>
              <a:cs typeface="Arial" panose="020B0604020202020204" pitchFamily="34" charset="0"/>
            </a:endParaRPr>
          </a:p>
          <a:p>
            <a:r>
              <a:rPr lang="en-GB" sz="1200" b="1" kern="1200" dirty="0">
                <a:solidFill>
                  <a:schemeClr val="tx1"/>
                </a:solidFill>
                <a:effectLst/>
                <a:latin typeface="Arial" panose="020B0604020202020204" pitchFamily="34" charset="0"/>
                <a:cs typeface="Arial" panose="020B0604020202020204" pitchFamily="34" charset="0"/>
              </a:rPr>
              <a:t>Funding: </a:t>
            </a:r>
            <a:r>
              <a:rPr lang="en-GB" sz="1200" kern="1200" dirty="0">
                <a:solidFill>
                  <a:schemeClr val="tx1"/>
                </a:solidFill>
                <a:effectLst/>
                <a:latin typeface="Arial" panose="020B0604020202020204" pitchFamily="34" charset="0"/>
                <a:cs typeface="Arial" panose="020B0604020202020204" pitchFamily="34" charset="0"/>
              </a:rPr>
              <a:t>GSK (202009/NCT05630807; 219288/NCT05630820). [for the B-Well Study Group] </a:t>
            </a:r>
            <a:endParaRPr lang="en-NZ" sz="1200" kern="1200" dirty="0">
              <a:solidFill>
                <a:schemeClr val="tx1"/>
              </a:solidFill>
              <a:effectLst/>
              <a:latin typeface="Arial" panose="020B0604020202020204" pitchFamily="34" charset="0"/>
              <a:cs typeface="Arial" panose="020B0604020202020204" pitchFamily="34" charset="0"/>
            </a:endParaRPr>
          </a:p>
          <a:p>
            <a:r>
              <a:rPr lang="en-GB" sz="1200" kern="1200" dirty="0">
                <a:solidFill>
                  <a:schemeClr val="tx1"/>
                </a:solidFill>
                <a:effectLst/>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The whole results section is duplicated in Background and aims!</a:t>
            </a:r>
            <a:endParaRPr lang="en-NZ" sz="1200" kern="1200" dirty="0">
              <a:solidFill>
                <a:schemeClr val="tx1"/>
              </a:solidFill>
              <a:effectLst/>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7</a:t>
            </a:fld>
            <a:endParaRPr lang="en-US"/>
          </a:p>
        </p:txBody>
      </p:sp>
    </p:spTree>
    <p:extLst>
      <p:ext uri="{BB962C8B-B14F-4D97-AF65-F5344CB8AC3E}">
        <p14:creationId xmlns:p14="http://schemas.microsoft.com/office/powerpoint/2010/main" val="4101779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b="1" i="1" dirty="0">
                <a:latin typeface="Arial" panose="020B0604020202020204" pitchFamily="34" charset="0"/>
                <a:ea typeface="Times New Roman" panose="02020603050405020304" pitchFamily="18" charset="0"/>
                <a:cs typeface="Arial" panose="020B0604020202020204" pitchFamily="34" charset="0"/>
              </a:rPr>
              <a:t>Abbreviations: </a:t>
            </a:r>
            <a:r>
              <a:rPr lang="en-US" b="0" i="1" dirty="0">
                <a:latin typeface="Arial" panose="020B0604020202020204" pitchFamily="34" charset="0"/>
                <a:ea typeface="Times New Roman" panose="02020603050405020304" pitchFamily="18" charset="0"/>
                <a:cs typeface="Arial" panose="020B0604020202020204" pitchFamily="34" charset="0"/>
              </a:rPr>
              <a:t>ACLF, acute-on-chronic liver failure; CI, confidence interval; HEV, hepatitis E virus; HR, hazard ratio.</a:t>
            </a:r>
          </a:p>
          <a:p>
            <a:endParaRPr lang="en-US" sz="1200" b="1" kern="1200" dirty="0">
              <a:solidFill>
                <a:schemeClr val="tx1"/>
              </a:solidFill>
              <a:effectLst/>
              <a:latin typeface="Arial" panose="020B0604020202020204" pitchFamily="34" charset="0"/>
              <a:cs typeface="Arial" panose="020B0604020202020204" pitchFamily="34" charset="0"/>
            </a:endParaRPr>
          </a:p>
          <a:p>
            <a:r>
              <a:rPr lang="en-NZ" sz="1200" b="1" kern="1200" dirty="0">
                <a:solidFill>
                  <a:schemeClr val="tx1"/>
                </a:solidFill>
                <a:effectLst/>
                <a:latin typeface="+mn-lt"/>
                <a:ea typeface="+mn-ea"/>
                <a:cs typeface="+mn-cs"/>
              </a:rPr>
              <a:t>Acute hepatitis E in ACLF is associated with higher organ-failure burden and delayed recovery, but not independent mortality risk</a:t>
            </a:r>
            <a:endParaRPr lang="en-US" sz="1200" b="1" kern="1200" dirty="0">
              <a:solidFill>
                <a:schemeClr val="tx1"/>
              </a:solidFill>
              <a:effectLst/>
              <a:latin typeface="Arial" panose="020B0604020202020204" pitchFamily="34" charset="0"/>
              <a:cs typeface="Arial" panose="020B0604020202020204" pitchFamily="34" charset="0"/>
            </a:endParaRPr>
          </a:p>
          <a:p>
            <a:endParaRPr lang="en-US" sz="1200" b="1" kern="1200" dirty="0">
              <a:solidFill>
                <a:schemeClr val="tx1"/>
              </a:solidFill>
              <a:effectLst/>
              <a:latin typeface="Arial" panose="020B0604020202020204" pitchFamily="34" charset="0"/>
              <a:cs typeface="Arial" panose="020B0604020202020204" pitchFamily="34" charset="0"/>
            </a:endParaRPr>
          </a:p>
          <a:p>
            <a:r>
              <a:rPr lang="en-NZ" sz="1200" b="1" kern="1200" dirty="0">
                <a:solidFill>
                  <a:schemeClr val="tx1"/>
                </a:solidFill>
                <a:effectLst/>
                <a:latin typeface="+mn-lt"/>
                <a:ea typeface="+mn-ea"/>
                <a:cs typeface="+mn-cs"/>
              </a:rPr>
              <a:t>OS-105-YI </a:t>
            </a:r>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Hao Xing Lai</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Sabrina Xin Zi Quek</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Liang Shen</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Seng Gee Lim</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Mark Muthiah</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Ashok Kumar Choudhury</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Shahinul</a:t>
            </a:r>
            <a:r>
              <a:rPr lang="en-NZ" sz="1200" kern="1200" dirty="0">
                <a:solidFill>
                  <a:schemeClr val="tx1"/>
                </a:solidFill>
                <a:effectLst/>
                <a:latin typeface="+mn-lt"/>
                <a:ea typeface="+mn-ea"/>
                <a:cs typeface="+mn-cs"/>
              </a:rPr>
              <a:t> Alam</a:t>
            </a:r>
            <a:r>
              <a:rPr lang="en-NZ" sz="1200" kern="1200" baseline="30000" dirty="0">
                <a:solidFill>
                  <a:schemeClr val="tx1"/>
                </a:solidFill>
                <a:effectLst/>
                <a:latin typeface="+mn-lt"/>
                <a:ea typeface="+mn-ea"/>
                <a:cs typeface="+mn-cs"/>
              </a:rPr>
              <a:t>4</a:t>
            </a:r>
            <a:r>
              <a:rPr lang="en-NZ" sz="1200" kern="1200" dirty="0">
                <a:solidFill>
                  <a:schemeClr val="tx1"/>
                </a:solidFill>
                <a:effectLst/>
                <a:latin typeface="+mn-lt"/>
                <a:ea typeface="+mn-ea"/>
                <a:cs typeface="+mn-cs"/>
              </a:rPr>
              <a:t>, Sanjiv Saigal</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Dong Joon Kim</a:t>
            </a:r>
            <a:r>
              <a:rPr lang="en-NZ" sz="1200" kern="1200" baseline="30000" dirty="0">
                <a:solidFill>
                  <a:schemeClr val="tx1"/>
                </a:solidFill>
                <a:effectLst/>
                <a:latin typeface="+mn-lt"/>
                <a:ea typeface="+mn-ea"/>
                <a:cs typeface="+mn-cs"/>
              </a:rPr>
              <a:t>6</a:t>
            </a:r>
            <a:r>
              <a:rPr lang="en-NZ" sz="1200" kern="1200" dirty="0">
                <a:solidFill>
                  <a:schemeClr val="tx1"/>
                </a:solidFill>
                <a:effectLst/>
                <a:latin typeface="+mn-lt"/>
                <a:ea typeface="+mn-ea"/>
                <a:cs typeface="+mn-cs"/>
              </a:rPr>
              <a:t>, CE Eapen</a:t>
            </a:r>
            <a:r>
              <a:rPr lang="en-NZ" sz="1200" kern="1200" baseline="30000" dirty="0">
                <a:solidFill>
                  <a:schemeClr val="tx1"/>
                </a:solidFill>
                <a:effectLst/>
                <a:latin typeface="+mn-lt"/>
                <a:ea typeface="+mn-ea"/>
                <a:cs typeface="+mn-cs"/>
              </a:rPr>
              <a:t>7</a:t>
            </a:r>
            <a:r>
              <a:rPr lang="en-NZ" sz="1200" kern="1200" dirty="0">
                <a:solidFill>
                  <a:schemeClr val="tx1"/>
                </a:solidFill>
                <a:effectLst/>
                <a:latin typeface="+mn-lt"/>
                <a:ea typeface="+mn-ea"/>
                <a:cs typeface="+mn-cs"/>
              </a:rPr>
              <a:t>, Ashish Goel</a:t>
            </a:r>
            <a:r>
              <a:rPr lang="en-NZ" sz="1200" kern="1200" baseline="30000" dirty="0">
                <a:solidFill>
                  <a:schemeClr val="tx1"/>
                </a:solidFill>
                <a:effectLst/>
                <a:latin typeface="+mn-lt"/>
                <a:ea typeface="+mn-ea"/>
                <a:cs typeface="+mn-cs"/>
              </a:rPr>
              <a:t>7</a:t>
            </a:r>
            <a:r>
              <a:rPr lang="en-NZ" sz="1200" kern="1200" dirty="0">
                <a:solidFill>
                  <a:schemeClr val="tx1"/>
                </a:solidFill>
                <a:effectLst/>
                <a:latin typeface="+mn-lt"/>
                <a:ea typeface="+mn-ea"/>
                <a:cs typeface="+mn-cs"/>
              </a:rPr>
              <a:t>, Qin Ning</a:t>
            </a:r>
            <a:r>
              <a:rPr lang="en-NZ" sz="1200" kern="1200" baseline="30000" dirty="0">
                <a:solidFill>
                  <a:schemeClr val="tx1"/>
                </a:solidFill>
                <a:effectLst/>
                <a:latin typeface="+mn-lt"/>
                <a:ea typeface="+mn-ea"/>
                <a:cs typeface="+mn-cs"/>
              </a:rPr>
              <a:t>8</a:t>
            </a:r>
            <a:r>
              <a:rPr lang="en-NZ" sz="1200" kern="1200" dirty="0">
                <a:solidFill>
                  <a:schemeClr val="tx1"/>
                </a:solidFill>
                <a:effectLst/>
                <a:latin typeface="+mn-lt"/>
                <a:ea typeface="+mn-ea"/>
                <a:cs typeface="+mn-cs"/>
              </a:rPr>
              <a:t>, Harshad Devarbhavi</a:t>
            </a:r>
            <a:r>
              <a:rPr lang="en-NZ" sz="1200" kern="1200" baseline="30000" dirty="0">
                <a:solidFill>
                  <a:schemeClr val="tx1"/>
                </a:solidFill>
                <a:effectLst/>
                <a:latin typeface="+mn-lt"/>
                <a:ea typeface="+mn-ea"/>
                <a:cs typeface="+mn-cs"/>
              </a:rPr>
              <a:t>9</a:t>
            </a:r>
            <a:r>
              <a:rPr lang="en-NZ" sz="1200" kern="1200" dirty="0">
                <a:solidFill>
                  <a:schemeClr val="tx1"/>
                </a:solidFill>
                <a:effectLst/>
                <a:latin typeface="+mn-lt"/>
                <a:ea typeface="+mn-ea"/>
                <a:cs typeface="+mn-cs"/>
              </a:rPr>
              <a:t>, Virendra Singh</a:t>
            </a:r>
            <a:r>
              <a:rPr lang="en-NZ" sz="1200" kern="1200" baseline="30000" dirty="0">
                <a:solidFill>
                  <a:schemeClr val="tx1"/>
                </a:solidFill>
                <a:effectLst/>
                <a:latin typeface="+mn-lt"/>
                <a:ea typeface="+mn-ea"/>
                <a:cs typeface="+mn-cs"/>
              </a:rPr>
              <a:t>10</a:t>
            </a:r>
            <a:r>
              <a:rPr lang="en-NZ" sz="1200" kern="1200" dirty="0">
                <a:solidFill>
                  <a:schemeClr val="tx1"/>
                </a:solidFill>
                <a:effectLst/>
                <a:latin typeface="+mn-lt"/>
                <a:ea typeface="+mn-ea"/>
                <a:cs typeface="+mn-cs"/>
              </a:rPr>
              <a:t>, Akash Shukla</a:t>
            </a:r>
            <a:r>
              <a:rPr lang="en-NZ" sz="1200" kern="1200" baseline="30000" dirty="0">
                <a:solidFill>
                  <a:schemeClr val="tx1"/>
                </a:solidFill>
                <a:effectLst/>
                <a:latin typeface="+mn-lt"/>
                <a:ea typeface="+mn-ea"/>
                <a:cs typeface="+mn-cs"/>
              </a:rPr>
              <a:t>11</a:t>
            </a:r>
            <a:r>
              <a:rPr lang="en-NZ" sz="1200" kern="1200" dirty="0">
                <a:solidFill>
                  <a:schemeClr val="tx1"/>
                </a:solidFill>
                <a:effectLst/>
                <a:latin typeface="+mn-lt"/>
                <a:ea typeface="+mn-ea"/>
                <a:cs typeface="+mn-cs"/>
              </a:rPr>
              <a:t>, Saeed Sadiq Hamid</a:t>
            </a:r>
            <a:r>
              <a:rPr lang="en-NZ" sz="1200" kern="1200" baseline="30000" dirty="0">
                <a:solidFill>
                  <a:schemeClr val="tx1"/>
                </a:solidFill>
                <a:effectLst/>
                <a:latin typeface="+mn-lt"/>
                <a:ea typeface="+mn-ea"/>
                <a:cs typeface="+mn-cs"/>
              </a:rPr>
              <a:t>12</a:t>
            </a:r>
            <a:r>
              <a:rPr lang="en-NZ" sz="1200" kern="1200" dirty="0">
                <a:solidFill>
                  <a:schemeClr val="tx1"/>
                </a:solidFill>
                <a:effectLst/>
                <a:latin typeface="+mn-lt"/>
                <a:ea typeface="+mn-ea"/>
                <a:cs typeface="+mn-cs"/>
              </a:rPr>
              <a:t>, Jinhua Hu</a:t>
            </a:r>
            <a:r>
              <a:rPr lang="en-NZ" sz="1200" kern="1200" baseline="30000" dirty="0">
                <a:solidFill>
                  <a:schemeClr val="tx1"/>
                </a:solidFill>
                <a:effectLst/>
                <a:latin typeface="+mn-lt"/>
                <a:ea typeface="+mn-ea"/>
                <a:cs typeface="+mn-cs"/>
              </a:rPr>
              <a:t>13</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Soek</a:t>
            </a:r>
            <a:r>
              <a:rPr lang="en-NZ" sz="1200" kern="1200" dirty="0">
                <a:solidFill>
                  <a:schemeClr val="tx1"/>
                </a:solidFill>
                <a:effectLst/>
                <a:latin typeface="+mn-lt"/>
                <a:ea typeface="+mn-ea"/>
                <a:cs typeface="+mn-cs"/>
              </a:rPr>
              <a:t>- Siam Tan</a:t>
            </a:r>
            <a:r>
              <a:rPr lang="en-NZ" sz="1200" kern="1200" baseline="30000" dirty="0">
                <a:solidFill>
                  <a:schemeClr val="tx1"/>
                </a:solidFill>
                <a:effectLst/>
                <a:latin typeface="+mn-lt"/>
                <a:ea typeface="+mn-ea"/>
                <a:cs typeface="+mn-cs"/>
              </a:rPr>
              <a:t>14</a:t>
            </a:r>
            <a:r>
              <a:rPr lang="en-NZ" sz="1200" kern="1200" dirty="0">
                <a:solidFill>
                  <a:schemeClr val="tx1"/>
                </a:solidFill>
                <a:effectLst/>
                <a:latin typeface="+mn-lt"/>
                <a:ea typeface="+mn-ea"/>
                <a:cs typeface="+mn-cs"/>
              </a:rPr>
              <a:t>, Anil Arora</a:t>
            </a:r>
            <a:r>
              <a:rPr lang="en-NZ" sz="1200" kern="1200" baseline="30000" dirty="0">
                <a:solidFill>
                  <a:schemeClr val="tx1"/>
                </a:solidFill>
                <a:effectLst/>
                <a:latin typeface="+mn-lt"/>
                <a:ea typeface="+mn-ea"/>
                <a:cs typeface="+mn-cs"/>
              </a:rPr>
              <a:t>15</a:t>
            </a:r>
            <a:r>
              <a:rPr lang="en-NZ" sz="1200" kern="1200" dirty="0">
                <a:solidFill>
                  <a:schemeClr val="tx1"/>
                </a:solidFill>
                <a:effectLst/>
                <a:latin typeface="+mn-lt"/>
                <a:ea typeface="+mn-ea"/>
                <a:cs typeface="+mn-cs"/>
              </a:rPr>
              <a:t>, Manoj Kumar Sharma</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Mohamed Rela</a:t>
            </a:r>
            <a:r>
              <a:rPr lang="en-NZ" sz="1200" kern="1200" baseline="30000" dirty="0">
                <a:solidFill>
                  <a:schemeClr val="tx1"/>
                </a:solidFill>
                <a:effectLst/>
                <a:latin typeface="+mn-lt"/>
                <a:ea typeface="+mn-ea"/>
                <a:cs typeface="+mn-cs"/>
              </a:rPr>
              <a:t>16</a:t>
            </a:r>
            <a:r>
              <a:rPr lang="en-NZ" sz="1200" kern="1200" dirty="0">
                <a:solidFill>
                  <a:schemeClr val="tx1"/>
                </a:solidFill>
                <a:effectLst/>
                <a:latin typeface="+mn-lt"/>
                <a:ea typeface="+mn-ea"/>
                <a:cs typeface="+mn-cs"/>
              </a:rPr>
              <a:t>, Dinesh Jothimani</a:t>
            </a:r>
            <a:r>
              <a:rPr lang="en-NZ" sz="1200" kern="1200" baseline="30000" dirty="0">
                <a:solidFill>
                  <a:schemeClr val="tx1"/>
                </a:solidFill>
                <a:effectLst/>
                <a:latin typeface="+mn-lt"/>
                <a:ea typeface="+mn-ea"/>
                <a:cs typeface="+mn-cs"/>
              </a:rPr>
              <a:t>17</a:t>
            </a:r>
            <a:r>
              <a:rPr lang="en-NZ" sz="1200" kern="1200" dirty="0">
                <a:solidFill>
                  <a:schemeClr val="tx1"/>
                </a:solidFill>
                <a:effectLst/>
                <a:latin typeface="+mn-lt"/>
                <a:ea typeface="+mn-ea"/>
                <a:cs typeface="+mn-cs"/>
              </a:rPr>
              <a:t>, Nagaraja Rao Padaki</a:t>
            </a:r>
            <a:r>
              <a:rPr lang="en-NZ" sz="1200" kern="1200" baseline="30000" dirty="0">
                <a:solidFill>
                  <a:schemeClr val="tx1"/>
                </a:solidFill>
                <a:effectLst/>
                <a:latin typeface="+mn-lt"/>
                <a:ea typeface="+mn-ea"/>
                <a:cs typeface="+mn-cs"/>
              </a:rPr>
              <a:t>18</a:t>
            </a:r>
            <a:r>
              <a:rPr lang="en-NZ" sz="1200" kern="1200" dirty="0">
                <a:solidFill>
                  <a:schemeClr val="tx1"/>
                </a:solidFill>
                <a:effectLst/>
                <a:latin typeface="+mn-lt"/>
                <a:ea typeface="+mn-ea"/>
                <a:cs typeface="+mn-cs"/>
              </a:rPr>
              <a:t>, Anand Kulkarni</a:t>
            </a:r>
            <a:r>
              <a:rPr lang="en-NZ" sz="1200" kern="1200" baseline="30000" dirty="0">
                <a:solidFill>
                  <a:schemeClr val="tx1"/>
                </a:solidFill>
                <a:effectLst/>
                <a:latin typeface="+mn-lt"/>
                <a:ea typeface="+mn-ea"/>
                <a:cs typeface="+mn-cs"/>
              </a:rPr>
              <a:t>18</a:t>
            </a:r>
            <a:r>
              <a:rPr lang="en-NZ" sz="1200" kern="1200" dirty="0">
                <a:solidFill>
                  <a:schemeClr val="tx1"/>
                </a:solidFill>
                <a:effectLst/>
                <a:latin typeface="+mn-lt"/>
                <a:ea typeface="+mn-ea"/>
                <a:cs typeface="+mn-cs"/>
              </a:rPr>
              <a:t>, Hasmik Ghazinyan</a:t>
            </a:r>
            <a:r>
              <a:rPr lang="en-NZ" sz="1200" kern="1200" baseline="30000" dirty="0">
                <a:solidFill>
                  <a:schemeClr val="tx1"/>
                </a:solidFill>
                <a:effectLst/>
                <a:latin typeface="+mn-lt"/>
                <a:ea typeface="+mn-ea"/>
                <a:cs typeface="+mn-cs"/>
              </a:rPr>
              <a:t>19</a:t>
            </a:r>
            <a:r>
              <a:rPr lang="en-NZ" sz="1200" kern="1200" dirty="0">
                <a:solidFill>
                  <a:schemeClr val="tx1"/>
                </a:solidFill>
                <a:effectLst/>
                <a:latin typeface="+mn-lt"/>
                <a:ea typeface="+mn-ea"/>
                <a:cs typeface="+mn-cs"/>
              </a:rPr>
              <a:t>, Zhongping Duan</a:t>
            </a:r>
            <a:r>
              <a:rPr lang="en-NZ" sz="1200" kern="1200" baseline="30000" dirty="0">
                <a:solidFill>
                  <a:schemeClr val="tx1"/>
                </a:solidFill>
                <a:effectLst/>
                <a:latin typeface="+mn-lt"/>
                <a:ea typeface="+mn-ea"/>
                <a:cs typeface="+mn-cs"/>
              </a:rPr>
              <a:t>20</a:t>
            </a:r>
            <a:r>
              <a:rPr lang="en-NZ" sz="1200" kern="1200" dirty="0">
                <a:solidFill>
                  <a:schemeClr val="tx1"/>
                </a:solidFill>
                <a:effectLst/>
                <a:latin typeface="+mn-lt"/>
                <a:ea typeface="+mn-ea"/>
                <a:cs typeface="+mn-cs"/>
              </a:rPr>
              <a:t>, Ajit Sood</a:t>
            </a:r>
            <a:r>
              <a:rPr lang="en-NZ" sz="1200" kern="1200" baseline="30000" dirty="0">
                <a:solidFill>
                  <a:schemeClr val="tx1"/>
                </a:solidFill>
                <a:effectLst/>
                <a:latin typeface="+mn-lt"/>
                <a:ea typeface="+mn-ea"/>
                <a:cs typeface="+mn-cs"/>
              </a:rPr>
              <a:t>21</a:t>
            </a:r>
            <a:r>
              <a:rPr lang="en-NZ" sz="1200" kern="1200" dirty="0">
                <a:solidFill>
                  <a:schemeClr val="tx1"/>
                </a:solidFill>
                <a:effectLst/>
                <a:latin typeface="+mn-lt"/>
                <a:ea typeface="+mn-ea"/>
                <a:cs typeface="+mn-cs"/>
              </a:rPr>
              <a:t>, Omesh Goyal</a:t>
            </a:r>
            <a:r>
              <a:rPr lang="en-NZ" sz="1200" kern="1200" baseline="30000" dirty="0">
                <a:solidFill>
                  <a:schemeClr val="tx1"/>
                </a:solidFill>
                <a:effectLst/>
                <a:latin typeface="+mn-lt"/>
                <a:ea typeface="+mn-ea"/>
                <a:cs typeface="+mn-cs"/>
              </a:rPr>
              <a:t>21</a:t>
            </a:r>
            <a:r>
              <a:rPr lang="en-NZ" sz="1200" kern="1200" dirty="0">
                <a:solidFill>
                  <a:schemeClr val="tx1"/>
                </a:solidFill>
                <a:effectLst/>
                <a:latin typeface="+mn-lt"/>
                <a:ea typeface="+mn-ea"/>
                <a:cs typeface="+mn-cs"/>
              </a:rPr>
              <a:t>, Laurentius A. Lesmana</a:t>
            </a:r>
            <a:r>
              <a:rPr lang="en-NZ" sz="1200" kern="1200" baseline="30000" dirty="0">
                <a:solidFill>
                  <a:schemeClr val="tx1"/>
                </a:solidFill>
                <a:effectLst/>
                <a:latin typeface="+mn-lt"/>
                <a:ea typeface="+mn-ea"/>
                <a:cs typeface="+mn-cs"/>
              </a:rPr>
              <a:t>22</a:t>
            </a:r>
            <a:r>
              <a:rPr lang="en-NZ" sz="1200" kern="1200" dirty="0">
                <a:solidFill>
                  <a:schemeClr val="tx1"/>
                </a:solidFill>
                <a:effectLst/>
                <a:latin typeface="+mn-lt"/>
                <a:ea typeface="+mn-ea"/>
                <a:cs typeface="+mn-cs"/>
              </a:rPr>
              <a:t>, Rinaldi Lesmana</a:t>
            </a:r>
            <a:r>
              <a:rPr lang="en-NZ" sz="1200" kern="1200" baseline="30000" dirty="0">
                <a:solidFill>
                  <a:schemeClr val="tx1"/>
                </a:solidFill>
                <a:effectLst/>
                <a:latin typeface="+mn-lt"/>
                <a:ea typeface="+mn-ea"/>
                <a:cs typeface="+mn-cs"/>
              </a:rPr>
              <a:t>23</a:t>
            </a:r>
            <a:r>
              <a:rPr lang="en-NZ" sz="1200" kern="1200" dirty="0">
                <a:solidFill>
                  <a:schemeClr val="tx1"/>
                </a:solidFill>
                <a:effectLst/>
                <a:latin typeface="+mn-lt"/>
                <a:ea typeface="+mn-ea"/>
                <a:cs typeface="+mn-cs"/>
              </a:rPr>
              <a:t>, Sombat Treeprasertsuk</a:t>
            </a:r>
            <a:r>
              <a:rPr lang="en-NZ" sz="1200" kern="1200" baseline="30000" dirty="0">
                <a:solidFill>
                  <a:schemeClr val="tx1"/>
                </a:solidFill>
                <a:effectLst/>
                <a:latin typeface="+mn-lt"/>
                <a:ea typeface="+mn-ea"/>
                <a:cs typeface="+mn-cs"/>
              </a:rPr>
              <a:t>24</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Yuemin</a:t>
            </a:r>
            <a:r>
              <a:rPr lang="en-NZ" sz="1200" kern="1200" dirty="0">
                <a:solidFill>
                  <a:schemeClr val="tx1"/>
                </a:solidFill>
                <a:effectLst/>
                <a:latin typeface="+mn-lt"/>
                <a:ea typeface="+mn-ea"/>
                <a:cs typeface="+mn-cs"/>
              </a:rPr>
              <a:t> Nan</a:t>
            </a:r>
            <a:r>
              <a:rPr lang="en-NZ" sz="1200" kern="1200" baseline="30000" dirty="0">
                <a:solidFill>
                  <a:schemeClr val="tx1"/>
                </a:solidFill>
                <a:effectLst/>
                <a:latin typeface="+mn-lt"/>
                <a:ea typeface="+mn-ea"/>
                <a:cs typeface="+mn-cs"/>
              </a:rPr>
              <a:t>25</a:t>
            </a:r>
            <a:r>
              <a:rPr lang="en-NZ" sz="1200" kern="1200" dirty="0">
                <a:solidFill>
                  <a:schemeClr val="tx1"/>
                </a:solidFill>
                <a:effectLst/>
                <a:latin typeface="+mn-lt"/>
                <a:ea typeface="+mn-ea"/>
                <a:cs typeface="+mn-cs"/>
              </a:rPr>
              <a:t>, Samir Shah</a:t>
            </a:r>
            <a:r>
              <a:rPr lang="en-NZ" sz="1200" kern="1200" baseline="30000" dirty="0">
                <a:solidFill>
                  <a:schemeClr val="tx1"/>
                </a:solidFill>
                <a:effectLst/>
                <a:latin typeface="+mn-lt"/>
                <a:ea typeface="+mn-ea"/>
                <a:cs typeface="+mn-cs"/>
              </a:rPr>
              <a:t>26</a:t>
            </a:r>
            <a:r>
              <a:rPr lang="en-NZ" sz="1200" kern="1200" dirty="0">
                <a:solidFill>
                  <a:schemeClr val="tx1"/>
                </a:solidFill>
                <a:effectLst/>
                <a:latin typeface="+mn-lt"/>
                <a:ea typeface="+mn-ea"/>
                <a:cs typeface="+mn-cs"/>
              </a:rPr>
              <a:t>, Tao Chen</a:t>
            </a:r>
            <a:r>
              <a:rPr lang="en-NZ" sz="1200" kern="1200" baseline="30000" dirty="0">
                <a:solidFill>
                  <a:schemeClr val="tx1"/>
                </a:solidFill>
                <a:effectLst/>
                <a:latin typeface="+mn-lt"/>
                <a:ea typeface="+mn-ea"/>
                <a:cs typeface="+mn-cs"/>
              </a:rPr>
              <a:t>27</a:t>
            </a:r>
            <a:r>
              <a:rPr lang="en-NZ" sz="1200" kern="1200" dirty="0">
                <a:solidFill>
                  <a:schemeClr val="tx1"/>
                </a:solidFill>
                <a:effectLst/>
                <a:latin typeface="+mn-lt"/>
                <a:ea typeface="+mn-ea"/>
                <a:cs typeface="+mn-cs"/>
              </a:rPr>
              <a:t>, V.M Dayal</a:t>
            </a:r>
            <a:r>
              <a:rPr lang="en-NZ" sz="1200" kern="1200" baseline="30000" dirty="0">
                <a:solidFill>
                  <a:schemeClr val="tx1"/>
                </a:solidFill>
                <a:effectLst/>
                <a:latin typeface="+mn-lt"/>
                <a:ea typeface="+mn-ea"/>
                <a:cs typeface="+mn-cs"/>
              </a:rPr>
              <a:t>28</a:t>
            </a:r>
            <a:r>
              <a:rPr lang="en-NZ" sz="1200" kern="1200" dirty="0">
                <a:solidFill>
                  <a:schemeClr val="tx1"/>
                </a:solidFill>
                <a:effectLst/>
                <a:latin typeface="+mn-lt"/>
                <a:ea typeface="+mn-ea"/>
                <a:cs typeface="+mn-cs"/>
              </a:rPr>
              <a:t>, Shaojie Xin</a:t>
            </a:r>
            <a:r>
              <a:rPr lang="en-NZ" sz="1200" kern="1200" baseline="30000" dirty="0">
                <a:solidFill>
                  <a:schemeClr val="tx1"/>
                </a:solidFill>
                <a:effectLst/>
                <a:latin typeface="+mn-lt"/>
                <a:ea typeface="+mn-ea"/>
                <a:cs typeface="+mn-cs"/>
              </a:rPr>
              <a:t>29</a:t>
            </a:r>
            <a:r>
              <a:rPr lang="en-NZ" sz="1200" kern="1200" dirty="0">
                <a:solidFill>
                  <a:schemeClr val="tx1"/>
                </a:solidFill>
                <a:effectLst/>
                <a:latin typeface="+mn-lt"/>
                <a:ea typeface="+mn-ea"/>
                <a:cs typeface="+mn-cs"/>
              </a:rPr>
              <a:t>, Fazal Karim</a:t>
            </a:r>
            <a:r>
              <a:rPr lang="en-NZ" sz="1200" kern="1200" baseline="30000" dirty="0">
                <a:solidFill>
                  <a:schemeClr val="tx1"/>
                </a:solidFill>
                <a:effectLst/>
                <a:latin typeface="+mn-lt"/>
                <a:ea typeface="+mn-ea"/>
                <a:cs typeface="+mn-cs"/>
              </a:rPr>
              <a:t>30</a:t>
            </a:r>
            <a:r>
              <a:rPr lang="en-NZ" sz="1200" kern="1200" dirty="0">
                <a:solidFill>
                  <a:schemeClr val="tx1"/>
                </a:solidFill>
                <a:effectLst/>
                <a:latin typeface="+mn-lt"/>
                <a:ea typeface="+mn-ea"/>
                <a:cs typeface="+mn-cs"/>
              </a:rPr>
              <a:t>, Zaigham Abbas</a:t>
            </a:r>
            <a:r>
              <a:rPr lang="en-NZ" sz="1200" kern="1200" baseline="30000" dirty="0">
                <a:solidFill>
                  <a:schemeClr val="tx1"/>
                </a:solidFill>
                <a:effectLst/>
                <a:latin typeface="+mn-lt"/>
                <a:ea typeface="+mn-ea"/>
                <a:cs typeface="+mn-cs"/>
              </a:rPr>
              <a:t>31</a:t>
            </a:r>
            <a:r>
              <a:rPr lang="en-NZ" sz="1200" kern="1200" dirty="0">
                <a:solidFill>
                  <a:schemeClr val="tx1"/>
                </a:solidFill>
                <a:effectLst/>
                <a:latin typeface="+mn-lt"/>
                <a:ea typeface="+mn-ea"/>
                <a:cs typeface="+mn-cs"/>
              </a:rPr>
              <a:t>, Jose Sollano</a:t>
            </a:r>
            <a:r>
              <a:rPr lang="en-NZ" sz="1200" kern="1200" baseline="30000" dirty="0">
                <a:solidFill>
                  <a:schemeClr val="tx1"/>
                </a:solidFill>
                <a:effectLst/>
                <a:latin typeface="+mn-lt"/>
                <a:ea typeface="+mn-ea"/>
                <a:cs typeface="+mn-cs"/>
              </a:rPr>
              <a:t>32</a:t>
            </a:r>
            <a:r>
              <a:rPr lang="en-NZ" sz="1200" kern="1200" dirty="0">
                <a:solidFill>
                  <a:schemeClr val="tx1"/>
                </a:solidFill>
                <a:effectLst/>
                <a:latin typeface="+mn-lt"/>
                <a:ea typeface="+mn-ea"/>
                <a:cs typeface="+mn-cs"/>
              </a:rPr>
              <a:t>, Kemal Fariz Kalista</a:t>
            </a:r>
            <a:r>
              <a:rPr lang="en-NZ" sz="1200" kern="1200" baseline="30000" dirty="0">
                <a:solidFill>
                  <a:schemeClr val="tx1"/>
                </a:solidFill>
                <a:effectLst/>
                <a:latin typeface="+mn-lt"/>
                <a:ea typeface="+mn-ea"/>
                <a:cs typeface="+mn-cs"/>
              </a:rPr>
              <a:t>33</a:t>
            </a:r>
            <a:r>
              <a:rPr lang="en-NZ" sz="1200" kern="1200" dirty="0">
                <a:solidFill>
                  <a:schemeClr val="tx1"/>
                </a:solidFill>
                <a:effectLst/>
                <a:latin typeface="+mn-lt"/>
                <a:ea typeface="+mn-ea"/>
                <a:cs typeface="+mn-cs"/>
              </a:rPr>
              <a:t>, Ananta Shrestha</a:t>
            </a:r>
            <a:r>
              <a:rPr lang="en-NZ" sz="1200" kern="1200" baseline="30000" dirty="0">
                <a:solidFill>
                  <a:schemeClr val="tx1"/>
                </a:solidFill>
                <a:effectLst/>
                <a:latin typeface="+mn-lt"/>
                <a:ea typeface="+mn-ea"/>
                <a:cs typeface="+mn-cs"/>
              </a:rPr>
              <a:t>34</a:t>
            </a:r>
            <a:r>
              <a:rPr lang="en-NZ" sz="1200" kern="1200" dirty="0">
                <a:solidFill>
                  <a:schemeClr val="tx1"/>
                </a:solidFill>
                <a:effectLst/>
                <a:latin typeface="+mn-lt"/>
                <a:ea typeface="+mn-ea"/>
                <a:cs typeface="+mn-cs"/>
              </a:rPr>
              <a:t>, Diana Payawal</a:t>
            </a:r>
            <a:r>
              <a:rPr lang="en-NZ" sz="1200" kern="1200" baseline="30000" dirty="0">
                <a:solidFill>
                  <a:schemeClr val="tx1"/>
                </a:solidFill>
                <a:effectLst/>
                <a:latin typeface="+mn-lt"/>
                <a:ea typeface="+mn-ea"/>
                <a:cs typeface="+mn-cs"/>
              </a:rPr>
              <a:t>35</a:t>
            </a:r>
            <a:r>
              <a:rPr lang="en-NZ" sz="1200" kern="1200" dirty="0">
                <a:solidFill>
                  <a:schemeClr val="tx1"/>
                </a:solidFill>
                <a:effectLst/>
                <a:latin typeface="+mn-lt"/>
                <a:ea typeface="+mn-ea"/>
                <a:cs typeface="+mn-cs"/>
              </a:rPr>
              <a:t>, Masao Omata</a:t>
            </a:r>
            <a:r>
              <a:rPr lang="en-NZ" sz="1200" kern="1200" baseline="30000" dirty="0">
                <a:solidFill>
                  <a:schemeClr val="tx1"/>
                </a:solidFill>
                <a:effectLst/>
                <a:latin typeface="+mn-lt"/>
                <a:ea typeface="+mn-ea"/>
                <a:cs typeface="+mn-cs"/>
              </a:rPr>
              <a:t>36</a:t>
            </a:r>
            <a:r>
              <a:rPr lang="en-NZ" sz="1200" kern="1200" dirty="0">
                <a:solidFill>
                  <a:schemeClr val="tx1"/>
                </a:solidFill>
                <a:effectLst/>
                <a:latin typeface="+mn-lt"/>
                <a:ea typeface="+mn-ea"/>
                <a:cs typeface="+mn-cs"/>
              </a:rPr>
              <a:t>, Shiv Kumar Sarin</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Guan Huei Lee</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a:t>
            </a:r>
          </a:p>
          <a:p>
            <a:endParaRPr lang="en-NZ" sz="1200" i="1" kern="1200" dirty="0">
              <a:solidFill>
                <a:schemeClr val="tx1"/>
              </a:solidFill>
              <a:effectLst/>
              <a:latin typeface="+mn-lt"/>
              <a:ea typeface="+mn-ea"/>
              <a:cs typeface="+mn-cs"/>
            </a:endParaRPr>
          </a:p>
          <a:p>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National University of Singapore Yong Loo Lin School of Medicine, Singapore, Singapore</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National University Hospital System, Singapore, Singapore</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Institute of Liver and Biliary Sciences, New Delhi,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a:t>
            </a:r>
            <a:r>
              <a:rPr lang="en-NZ" sz="1200" i="1" kern="1200" dirty="0">
                <a:solidFill>
                  <a:schemeClr val="tx1"/>
                </a:solidFill>
                <a:effectLst/>
                <a:latin typeface="+mn-lt"/>
                <a:ea typeface="+mn-ea"/>
                <a:cs typeface="+mn-cs"/>
              </a:rPr>
              <a:t>Bangabandhu Sheikh Mujib Medical University, Dhaka, Bangladesh</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a:t>
            </a:r>
            <a:r>
              <a:rPr lang="en-NZ" sz="1200" i="1" kern="1200" dirty="0">
                <a:solidFill>
                  <a:schemeClr val="tx1"/>
                </a:solidFill>
                <a:effectLst/>
                <a:latin typeface="+mn-lt"/>
                <a:ea typeface="+mn-ea"/>
                <a:cs typeface="+mn-cs"/>
              </a:rPr>
              <a:t>Max Super Specialty Hospital, New Delhi,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a:t>
            </a:r>
            <a:r>
              <a:rPr lang="en-NZ" sz="1200" i="1" kern="1200" dirty="0">
                <a:solidFill>
                  <a:schemeClr val="tx1"/>
                </a:solidFill>
                <a:effectLst/>
                <a:latin typeface="+mn-lt"/>
                <a:ea typeface="+mn-ea"/>
                <a:cs typeface="+mn-cs"/>
              </a:rPr>
              <a:t>Hallym University College of Medicine, </a:t>
            </a:r>
            <a:r>
              <a:rPr lang="en-NZ" sz="1200" i="1" kern="1200" dirty="0" err="1">
                <a:solidFill>
                  <a:schemeClr val="tx1"/>
                </a:solidFill>
                <a:effectLst/>
                <a:latin typeface="+mn-lt"/>
                <a:ea typeface="+mn-ea"/>
                <a:cs typeface="+mn-cs"/>
              </a:rPr>
              <a:t>Chuncheon</a:t>
            </a:r>
            <a:r>
              <a:rPr lang="en-NZ" sz="1200" i="1" kern="1200" dirty="0">
                <a:solidFill>
                  <a:schemeClr val="tx1"/>
                </a:solidFill>
                <a:effectLst/>
                <a:latin typeface="+mn-lt"/>
                <a:ea typeface="+mn-ea"/>
                <a:cs typeface="+mn-cs"/>
              </a:rPr>
              <a:t>, Korea, Rep. of South</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7</a:t>
            </a:r>
            <a:r>
              <a:rPr lang="en-NZ" sz="1200" i="1" kern="1200" dirty="0">
                <a:solidFill>
                  <a:schemeClr val="tx1"/>
                </a:solidFill>
                <a:effectLst/>
                <a:latin typeface="+mn-lt"/>
                <a:ea typeface="+mn-ea"/>
                <a:cs typeface="+mn-cs"/>
              </a:rPr>
              <a:t>Christian Medical College Vellore, Vellore,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8</a:t>
            </a:r>
            <a:r>
              <a:rPr lang="en-NZ" sz="1200" i="1" kern="1200" dirty="0">
                <a:solidFill>
                  <a:schemeClr val="tx1"/>
                </a:solidFill>
                <a:effectLst/>
                <a:latin typeface="+mn-lt"/>
                <a:ea typeface="+mn-ea"/>
                <a:cs typeface="+mn-cs"/>
              </a:rPr>
              <a:t>Tongji Hospital of Tongji Medical College, Huazhong University of Science and Technology, Wuhan, China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9</a:t>
            </a:r>
            <a:r>
              <a:rPr lang="en-NZ" sz="1200" i="1" kern="1200" dirty="0">
                <a:solidFill>
                  <a:schemeClr val="tx1"/>
                </a:solidFill>
                <a:effectLst/>
                <a:latin typeface="+mn-lt"/>
                <a:ea typeface="+mn-ea"/>
                <a:cs typeface="+mn-cs"/>
              </a:rPr>
              <a:t>St John's Medical College, Bangalore,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10</a:t>
            </a:r>
            <a:r>
              <a:rPr lang="en-NZ" sz="1200" i="1" kern="1200" dirty="0">
                <a:solidFill>
                  <a:schemeClr val="tx1"/>
                </a:solidFill>
                <a:effectLst/>
                <a:latin typeface="+mn-lt"/>
                <a:ea typeface="+mn-ea"/>
                <a:cs typeface="+mn-cs"/>
              </a:rPr>
              <a:t>Postgraduate Institute of Medical Education and Research, Chandigarh,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11</a:t>
            </a:r>
            <a:r>
              <a:rPr lang="en-NZ" sz="1200" i="1" kern="1200" dirty="0">
                <a:solidFill>
                  <a:schemeClr val="tx1"/>
                </a:solidFill>
                <a:effectLst/>
                <a:latin typeface="+mn-lt"/>
                <a:ea typeface="+mn-ea"/>
                <a:cs typeface="+mn-cs"/>
              </a:rPr>
              <a:t>Seth GS Medical College and KEM Hospital, Mumbai,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12</a:t>
            </a:r>
            <a:r>
              <a:rPr lang="en-NZ" sz="1200" i="1" kern="1200" dirty="0">
                <a:solidFill>
                  <a:schemeClr val="tx1"/>
                </a:solidFill>
                <a:effectLst/>
                <a:latin typeface="+mn-lt"/>
                <a:ea typeface="+mn-ea"/>
                <a:cs typeface="+mn-cs"/>
              </a:rPr>
              <a:t>Aga Khan University Hospital, Karachi, Pakistan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13</a:t>
            </a:r>
            <a:r>
              <a:rPr lang="en-NZ" sz="1200" i="1" kern="1200" dirty="0">
                <a:solidFill>
                  <a:schemeClr val="tx1"/>
                </a:solidFill>
                <a:effectLst/>
                <a:latin typeface="+mn-lt"/>
                <a:ea typeface="+mn-ea"/>
                <a:cs typeface="+mn-cs"/>
              </a:rPr>
              <a:t>302 Military Hospital, Beijing, China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14</a:t>
            </a:r>
            <a:r>
              <a:rPr lang="en-NZ" sz="1200" i="1" kern="1200" dirty="0">
                <a:solidFill>
                  <a:schemeClr val="tx1"/>
                </a:solidFill>
                <a:effectLst/>
                <a:latin typeface="+mn-lt"/>
                <a:ea typeface="+mn-ea"/>
                <a:cs typeface="+mn-cs"/>
              </a:rPr>
              <a:t>Selayang Hospital, Selayang, Malaysia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15</a:t>
            </a:r>
            <a:r>
              <a:rPr lang="en-NZ" sz="1200" i="1" kern="1200" dirty="0">
                <a:solidFill>
                  <a:schemeClr val="tx1"/>
                </a:solidFill>
                <a:effectLst/>
                <a:latin typeface="+mn-lt"/>
                <a:ea typeface="+mn-ea"/>
                <a:cs typeface="+mn-cs"/>
              </a:rPr>
              <a:t>Sri Ganga Ram Hospital, New Delhi,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16</a:t>
            </a:r>
            <a:r>
              <a:rPr lang="en-NZ" sz="1200" i="1" kern="1200" dirty="0">
                <a:solidFill>
                  <a:schemeClr val="tx1"/>
                </a:solidFill>
                <a:effectLst/>
                <a:latin typeface="+mn-lt"/>
                <a:ea typeface="+mn-ea"/>
                <a:cs typeface="+mn-cs"/>
              </a:rPr>
              <a:t>Dr. Rela Institute and Medical Centre, Chennai,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17</a:t>
            </a:r>
            <a:r>
              <a:rPr lang="en-NZ" sz="1200" i="1" kern="1200" dirty="0">
                <a:solidFill>
                  <a:schemeClr val="tx1"/>
                </a:solidFill>
                <a:effectLst/>
                <a:latin typeface="+mn-lt"/>
                <a:ea typeface="+mn-ea"/>
                <a:cs typeface="+mn-cs"/>
              </a:rPr>
              <a:t>Dr. Rela Institute &amp; Medical Centre, Chennai,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18</a:t>
            </a:r>
            <a:r>
              <a:rPr lang="en-NZ" sz="1200" i="1" kern="1200" dirty="0">
                <a:solidFill>
                  <a:schemeClr val="tx1"/>
                </a:solidFill>
                <a:effectLst/>
                <a:latin typeface="+mn-lt"/>
                <a:ea typeface="+mn-ea"/>
                <a:cs typeface="+mn-cs"/>
              </a:rPr>
              <a:t>Asian Institute of Gastroenterology Hyderabad, Hyderabad,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19</a:t>
            </a:r>
            <a:r>
              <a:rPr lang="en-NZ" sz="1200" i="1" kern="1200" dirty="0">
                <a:solidFill>
                  <a:schemeClr val="tx1"/>
                </a:solidFill>
                <a:effectLst/>
                <a:latin typeface="+mn-lt"/>
                <a:ea typeface="+mn-ea"/>
                <a:cs typeface="+mn-cs"/>
              </a:rPr>
              <a:t>Nork Clinical Hospital of Infectious Disease, Yerevan, Armenia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20</a:t>
            </a:r>
            <a:r>
              <a:rPr lang="en-NZ" sz="1200" i="1" kern="1200" dirty="0">
                <a:solidFill>
                  <a:schemeClr val="tx1"/>
                </a:solidFill>
                <a:effectLst/>
                <a:latin typeface="+mn-lt"/>
                <a:ea typeface="+mn-ea"/>
                <a:cs typeface="+mn-cs"/>
              </a:rPr>
              <a:t>Beijing Youan Hospital, Capital Medical University, Beijing, China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21</a:t>
            </a:r>
            <a:r>
              <a:rPr lang="en-NZ" sz="1200" i="1" kern="1200" dirty="0">
                <a:solidFill>
                  <a:schemeClr val="tx1"/>
                </a:solidFill>
                <a:effectLst/>
                <a:latin typeface="+mn-lt"/>
                <a:ea typeface="+mn-ea"/>
                <a:cs typeface="+mn-cs"/>
              </a:rPr>
              <a:t>Dayanand Medical College, Ludhiana,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22</a:t>
            </a:r>
            <a:r>
              <a:rPr lang="en-NZ" sz="1200" i="1" kern="1200" dirty="0">
                <a:solidFill>
                  <a:schemeClr val="tx1"/>
                </a:solidFill>
                <a:effectLst/>
                <a:latin typeface="+mn-lt"/>
                <a:ea typeface="+mn-ea"/>
                <a:cs typeface="+mn-cs"/>
              </a:rPr>
              <a:t>Digestive Disease &amp; Oncology </a:t>
            </a:r>
            <a:r>
              <a:rPr lang="en-NZ" sz="1200" i="1" kern="1200" dirty="0" err="1">
                <a:solidFill>
                  <a:schemeClr val="tx1"/>
                </a:solidFill>
                <a:effectLst/>
                <a:latin typeface="+mn-lt"/>
                <a:ea typeface="+mn-ea"/>
                <a:cs typeface="+mn-cs"/>
              </a:rPr>
              <a:t>Centers</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Medistra</a:t>
            </a:r>
            <a:r>
              <a:rPr lang="en-NZ" sz="1200" i="1" kern="1200" dirty="0">
                <a:solidFill>
                  <a:schemeClr val="tx1"/>
                </a:solidFill>
                <a:effectLst/>
                <a:latin typeface="+mn-lt"/>
                <a:ea typeface="+mn-ea"/>
                <a:cs typeface="+mn-cs"/>
              </a:rPr>
              <a:t> Hospital, Jakarta, Indonesia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23</a:t>
            </a:r>
            <a:r>
              <a:rPr lang="en-NZ" sz="1200" i="1" kern="1200" dirty="0">
                <a:solidFill>
                  <a:schemeClr val="tx1"/>
                </a:solidFill>
                <a:effectLst/>
                <a:latin typeface="+mn-lt"/>
                <a:ea typeface="+mn-ea"/>
                <a:cs typeface="+mn-cs"/>
              </a:rPr>
              <a:t>RSCM, Jakarta, Indonesia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24</a:t>
            </a:r>
            <a:r>
              <a:rPr lang="en-NZ" sz="1200" i="1" kern="1200" dirty="0">
                <a:solidFill>
                  <a:schemeClr val="tx1"/>
                </a:solidFill>
                <a:effectLst/>
                <a:latin typeface="+mn-lt"/>
                <a:ea typeface="+mn-ea"/>
                <a:cs typeface="+mn-cs"/>
              </a:rPr>
              <a:t>Chulalongkorn University, Bangkok, Thailand</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25</a:t>
            </a:r>
            <a:r>
              <a:rPr lang="en-NZ" sz="1200" i="1" kern="1200" dirty="0">
                <a:solidFill>
                  <a:schemeClr val="tx1"/>
                </a:solidFill>
                <a:effectLst/>
                <a:latin typeface="+mn-lt"/>
                <a:ea typeface="+mn-ea"/>
                <a:cs typeface="+mn-cs"/>
              </a:rPr>
              <a:t>Hebei Medical University, Shijiazhuang, China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26</a:t>
            </a:r>
            <a:r>
              <a:rPr lang="en-NZ" sz="1200" i="1" kern="1200" dirty="0">
                <a:solidFill>
                  <a:schemeClr val="tx1"/>
                </a:solidFill>
                <a:effectLst/>
                <a:latin typeface="+mn-lt"/>
                <a:ea typeface="+mn-ea"/>
                <a:cs typeface="+mn-cs"/>
              </a:rPr>
              <a:t>Global Hospital, Mumbai,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27</a:t>
            </a:r>
            <a:r>
              <a:rPr lang="en-NZ" sz="1200" i="1" kern="1200" dirty="0">
                <a:solidFill>
                  <a:schemeClr val="tx1"/>
                </a:solidFill>
                <a:effectLst/>
                <a:latin typeface="+mn-lt"/>
                <a:ea typeface="+mn-ea"/>
                <a:cs typeface="+mn-cs"/>
              </a:rPr>
              <a:t>Tianjin Institute of Hepatobiliary Disease, Tianjin, China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28</a:t>
            </a:r>
            <a:r>
              <a:rPr lang="en-NZ" sz="1200" i="1" kern="1200" dirty="0">
                <a:solidFill>
                  <a:schemeClr val="tx1"/>
                </a:solidFill>
                <a:effectLst/>
                <a:latin typeface="+mn-lt"/>
                <a:ea typeface="+mn-ea"/>
                <a:cs typeface="+mn-cs"/>
              </a:rPr>
              <a:t>IGIMS, Patna,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29</a:t>
            </a:r>
            <a:r>
              <a:rPr lang="en-NZ" sz="1200" i="1" kern="1200" dirty="0">
                <a:solidFill>
                  <a:schemeClr val="tx1"/>
                </a:solidFill>
                <a:effectLst/>
                <a:latin typeface="+mn-lt"/>
                <a:ea typeface="+mn-ea"/>
                <a:cs typeface="+mn-cs"/>
              </a:rPr>
              <a:t>Beijing 302 Hospital, Beijing, China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30</a:t>
            </a:r>
            <a:r>
              <a:rPr lang="en-NZ" sz="1200" i="1" kern="1200" dirty="0">
                <a:solidFill>
                  <a:schemeClr val="tx1"/>
                </a:solidFill>
                <a:effectLst/>
                <a:latin typeface="+mn-lt"/>
                <a:ea typeface="+mn-ea"/>
                <a:cs typeface="+mn-cs"/>
              </a:rPr>
              <a:t>Sir </a:t>
            </a:r>
            <a:r>
              <a:rPr lang="en-NZ" sz="1200" i="1" kern="1200" dirty="0" err="1">
                <a:solidFill>
                  <a:schemeClr val="tx1"/>
                </a:solidFill>
                <a:effectLst/>
                <a:latin typeface="+mn-lt"/>
                <a:ea typeface="+mn-ea"/>
                <a:cs typeface="+mn-cs"/>
              </a:rPr>
              <a:t>Salimullah</a:t>
            </a:r>
            <a:r>
              <a:rPr lang="en-NZ" sz="1200" i="1" kern="1200" dirty="0">
                <a:solidFill>
                  <a:schemeClr val="tx1"/>
                </a:solidFill>
                <a:effectLst/>
                <a:latin typeface="+mn-lt"/>
                <a:ea typeface="+mn-ea"/>
                <a:cs typeface="+mn-cs"/>
              </a:rPr>
              <a:t> Medical College Mitford Hospital, Dhaka, Bangladesh</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31</a:t>
            </a:r>
            <a:r>
              <a:rPr lang="en-NZ" sz="1200" i="1" kern="1200" dirty="0">
                <a:solidFill>
                  <a:schemeClr val="tx1"/>
                </a:solidFill>
                <a:effectLst/>
                <a:latin typeface="+mn-lt"/>
                <a:ea typeface="+mn-ea"/>
                <a:cs typeface="+mn-cs"/>
              </a:rPr>
              <a:t>Ziauddin University, Karachi, Pakistan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32</a:t>
            </a:r>
            <a:r>
              <a:rPr lang="en-NZ" sz="1200" i="1" kern="1200" dirty="0">
                <a:solidFill>
                  <a:schemeClr val="tx1"/>
                </a:solidFill>
                <a:effectLst/>
                <a:latin typeface="+mn-lt"/>
                <a:ea typeface="+mn-ea"/>
                <a:cs typeface="+mn-cs"/>
              </a:rPr>
              <a:t>University of Santo Tomas, Manila, Philippines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33</a:t>
            </a:r>
            <a:r>
              <a:rPr lang="en-NZ" sz="1200" i="1" kern="1200" dirty="0">
                <a:solidFill>
                  <a:schemeClr val="tx1"/>
                </a:solidFill>
                <a:effectLst/>
                <a:latin typeface="+mn-lt"/>
                <a:ea typeface="+mn-ea"/>
                <a:cs typeface="+mn-cs"/>
              </a:rPr>
              <a:t>Cipto </a:t>
            </a:r>
            <a:r>
              <a:rPr lang="en-NZ" sz="1200" i="1" kern="1200" dirty="0" err="1">
                <a:solidFill>
                  <a:schemeClr val="tx1"/>
                </a:solidFill>
                <a:effectLst/>
                <a:latin typeface="+mn-lt"/>
                <a:ea typeface="+mn-ea"/>
                <a:cs typeface="+mn-cs"/>
              </a:rPr>
              <a:t>Mangunkusumo</a:t>
            </a:r>
            <a:r>
              <a:rPr lang="en-NZ" sz="1200" i="1" kern="1200" dirty="0">
                <a:solidFill>
                  <a:schemeClr val="tx1"/>
                </a:solidFill>
                <a:effectLst/>
                <a:latin typeface="+mn-lt"/>
                <a:ea typeface="+mn-ea"/>
                <a:cs typeface="+mn-cs"/>
              </a:rPr>
              <a:t> General Hospital, Jakarta, Indonesia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34</a:t>
            </a:r>
            <a:r>
              <a:rPr lang="en-NZ" sz="1200" i="1" kern="1200" dirty="0">
                <a:solidFill>
                  <a:schemeClr val="tx1"/>
                </a:solidFill>
                <a:effectLst/>
                <a:latin typeface="+mn-lt"/>
                <a:ea typeface="+mn-ea"/>
                <a:cs typeface="+mn-cs"/>
              </a:rPr>
              <a:t>Alka Hospital, Lalitpur, Nepal</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35</a:t>
            </a:r>
            <a:r>
              <a:rPr lang="en-NZ" sz="1200" i="1" kern="1200" dirty="0">
                <a:solidFill>
                  <a:schemeClr val="tx1"/>
                </a:solidFill>
                <a:effectLst/>
                <a:latin typeface="+mn-lt"/>
                <a:ea typeface="+mn-ea"/>
                <a:cs typeface="+mn-cs"/>
              </a:rPr>
              <a:t>Fatima University Medical </a:t>
            </a:r>
            <a:r>
              <a:rPr lang="en-NZ" sz="1200" i="1" kern="1200" dirty="0" err="1">
                <a:solidFill>
                  <a:schemeClr val="tx1"/>
                </a:solidFill>
                <a:effectLst/>
                <a:latin typeface="+mn-lt"/>
                <a:ea typeface="+mn-ea"/>
                <a:cs typeface="+mn-cs"/>
              </a:rPr>
              <a:t>Center</a:t>
            </a:r>
            <a:r>
              <a:rPr lang="en-NZ" sz="1200" i="1" kern="1200" dirty="0">
                <a:solidFill>
                  <a:schemeClr val="tx1"/>
                </a:solidFill>
                <a:effectLst/>
                <a:latin typeface="+mn-lt"/>
                <a:ea typeface="+mn-ea"/>
                <a:cs typeface="+mn-cs"/>
              </a:rPr>
              <a:t>, Manila, Philippines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36</a:t>
            </a:r>
            <a:r>
              <a:rPr lang="en-NZ" sz="1200" i="1" kern="1200" dirty="0">
                <a:solidFill>
                  <a:schemeClr val="tx1"/>
                </a:solidFill>
                <a:effectLst/>
                <a:latin typeface="+mn-lt"/>
                <a:ea typeface="+mn-ea"/>
                <a:cs typeface="+mn-cs"/>
              </a:rPr>
              <a:t>University of Tokyo, Tokyo, Japan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Email: mdcleegh@nus.edu.sg </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Background and aims: </a:t>
            </a:r>
            <a:r>
              <a:rPr lang="en-NZ" sz="1200" kern="1200" dirty="0">
                <a:solidFill>
                  <a:schemeClr val="tx1"/>
                </a:solidFill>
                <a:effectLst/>
                <a:latin typeface="+mn-lt"/>
                <a:ea typeface="+mn-ea"/>
                <a:cs typeface="+mn-cs"/>
              </a:rPr>
              <a:t>Hepatitis E virus (HEV) is a leading cause of acute viral hepatitis, but its prognostic impact in acute-on-chronic liver failure (ACLF) is unclear. We evaluated organ-failure trajectories and survival in ACLF patients with acute HEV infection within the APASL ACLF Research Consortium (AARC).</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Method: </a:t>
            </a:r>
            <a:r>
              <a:rPr lang="en-NZ" sz="1200" kern="1200" dirty="0">
                <a:solidFill>
                  <a:schemeClr val="tx1"/>
                </a:solidFill>
                <a:effectLst/>
                <a:latin typeface="+mn-lt"/>
                <a:ea typeface="+mn-ea"/>
                <a:cs typeface="+mn-cs"/>
              </a:rPr>
              <a:t>We analysed 5,612 prospectively enrolled ACLF admissions from 25 countries (2004–2021). Acute HEV was defined by HEV IgM positivity. Organ failures (day 0/4/7) and survival were compared between HEV and non-HEV; multivariable Cox regression was performed in patients with complete covariate data.</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Results: </a:t>
            </a:r>
            <a:r>
              <a:rPr lang="en-NZ" sz="1200" kern="1200" dirty="0">
                <a:solidFill>
                  <a:schemeClr val="tx1"/>
                </a:solidFill>
                <a:effectLst/>
                <a:latin typeface="+mn-lt"/>
                <a:ea typeface="+mn-ea"/>
                <a:cs typeface="+mn-cs"/>
              </a:rPr>
              <a:t>Acute HEV was present in 340/5,612 patients (6.1%). At admission, HEV patients had higher platelet counts, higher bilirubin levels, and lower albumin levels (all p&lt;0.05). HEV was associated with a higher organ-failure burden at presentation: any organ failure (95.0% vs 91.7%; p=0.032), ≥3 organ failures (41.2% vs 31.7%; p&lt;0.001), and renal failure (37.4% vs 29.2%; p=0.001). Among those with day-4 assessments, persistent organ failure remained higher (87.6% vs 77.7%, p&lt;0.001), and organ-failure distribution was worse (p&lt;0.001). By day 7, liver failure (66.0% vs 58.2%, p=0.028), renal failure (21.4% vs 16.1%, p=0.046), and ≥3 organ failures (24.3% vs 14.6%, p&lt;0.001) remained higher. </a:t>
            </a:r>
          </a:p>
          <a:p>
            <a:r>
              <a:rPr lang="en-NZ" sz="1200" kern="1200" dirty="0">
                <a:solidFill>
                  <a:schemeClr val="tx1"/>
                </a:solidFill>
                <a:effectLst/>
                <a:latin typeface="+mn-lt"/>
                <a:ea typeface="+mn-ea"/>
                <a:cs typeface="+mn-cs"/>
              </a:rPr>
              <a:t>Kaplan–Meier survival was worse (median 12 vs 18 days; log-rank p&lt;0.001), but HEV was not independently associated with mortality in Cox regression (n=3,409; HR 1.09, 95% CI 0.93–1.28; p=0.299). Fewer HEV patients received liver transplantations (2.9% vs. 5.7%), and among those who did, 90 day survival rates were significantly lower compared to non-HEV transplant recipients (0% vs 5.5%, p=0.003). </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Conclusion: </a:t>
            </a:r>
            <a:r>
              <a:rPr lang="en-NZ" sz="1200" kern="1200" dirty="0">
                <a:solidFill>
                  <a:schemeClr val="tx1"/>
                </a:solidFill>
                <a:effectLst/>
                <a:latin typeface="+mn-lt"/>
                <a:ea typeface="+mn-ea"/>
                <a:cs typeface="+mn-cs"/>
              </a:rPr>
              <a:t>Acute HEV-associated ACLF is characterised by greater renal and multi-organ failure and delayed early recovery with poorer unadjusted survival; however, HEV is not an independent mortality determinant after adjustment, suggesting baseline organ-failure burden largely explains the excess risk.</a:t>
            </a:r>
          </a:p>
        </p:txBody>
      </p:sp>
      <p:sp>
        <p:nvSpPr>
          <p:cNvPr id="4" name="Slide Number Placeholder 3"/>
          <p:cNvSpPr>
            <a:spLocks noGrp="1"/>
          </p:cNvSpPr>
          <p:nvPr>
            <p:ph type="sldNum" sz="quarter" idx="5"/>
          </p:nvPr>
        </p:nvSpPr>
        <p:spPr/>
        <p:txBody>
          <a:bodyPr/>
          <a:lstStyle/>
          <a:p>
            <a:fld id="{F872C0F0-71E7-46B6-AA6F-1D7E0E2B8B3E}" type="slidenum">
              <a:rPr lang="en-US" smtClean="0"/>
              <a:t>18</a:t>
            </a:fld>
            <a:endParaRPr lang="en-US"/>
          </a:p>
        </p:txBody>
      </p:sp>
    </p:spTree>
    <p:extLst>
      <p:ext uri="{BB962C8B-B14F-4D97-AF65-F5344CB8AC3E}">
        <p14:creationId xmlns:p14="http://schemas.microsoft.com/office/powerpoint/2010/main" val="614878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b="1" i="1" dirty="0">
                <a:latin typeface="Arial" panose="020B0604020202020204" pitchFamily="34" charset="0"/>
                <a:ea typeface="Times New Roman" panose="02020603050405020304" pitchFamily="18" charset="0"/>
                <a:cs typeface="Arial" panose="020B0604020202020204" pitchFamily="34" charset="0"/>
              </a:rPr>
              <a:t>Abbreviations:</a:t>
            </a:r>
            <a:r>
              <a:rPr lang="en-US" b="0" i="1" dirty="0">
                <a:latin typeface="Arial" panose="020B0604020202020204" pitchFamily="34" charset="0"/>
                <a:ea typeface="Times New Roman" panose="02020603050405020304" pitchFamily="18" charset="0"/>
                <a:cs typeface="Arial" panose="020B0604020202020204" pitchFamily="34" charset="0"/>
              </a:rPr>
              <a:t> CHB, chronic hepatitis B; HBS, </a:t>
            </a:r>
            <a:r>
              <a:rPr lang="en-NZ" b="0" i="1" dirty="0">
                <a:latin typeface="Arial" panose="020B0604020202020204" pitchFamily="34" charset="0"/>
                <a:ea typeface="Times New Roman" panose="02020603050405020304" pitchFamily="18" charset="0"/>
                <a:cs typeface="Arial" panose="020B0604020202020204" pitchFamily="34" charset="0"/>
              </a:rPr>
              <a:t>hepatitis B surface</a:t>
            </a:r>
            <a:r>
              <a:rPr lang="en-US" b="0" i="1" dirty="0">
                <a:latin typeface="Arial" panose="020B0604020202020204" pitchFamily="34" charset="0"/>
                <a:ea typeface="Times New Roman" panose="02020603050405020304" pitchFamily="18" charset="0"/>
                <a:cs typeface="Arial" panose="020B0604020202020204" pitchFamily="34" charset="0"/>
              </a:rPr>
              <a:t>; </a:t>
            </a:r>
            <a:r>
              <a:rPr lang="en-NZ" b="0" i="1" dirty="0">
                <a:latin typeface="Arial" panose="020B0604020202020204" pitchFamily="34" charset="0"/>
                <a:ea typeface="Times New Roman" panose="02020603050405020304" pitchFamily="18" charset="0"/>
                <a:cs typeface="Arial" panose="020B0604020202020204" pitchFamily="34" charset="0"/>
              </a:rPr>
              <a:t>HBsAg, hepatitis B surface antigen</a:t>
            </a:r>
            <a:r>
              <a:rPr lang="en-US" b="0" i="1" dirty="0">
                <a:latin typeface="Arial" panose="020B0604020202020204" pitchFamily="34" charset="0"/>
                <a:ea typeface="Times New Roman" panose="02020603050405020304" pitchFamily="18" charset="0"/>
                <a:cs typeface="Arial" panose="020B0604020202020204" pitchFamily="34" charset="0"/>
              </a:rPr>
              <a:t>; </a:t>
            </a:r>
            <a:r>
              <a:rPr lang="en-NZ" b="0" i="1" dirty="0">
                <a:latin typeface="Arial" panose="020B0604020202020204" pitchFamily="34" charset="0"/>
                <a:ea typeface="Times New Roman" panose="02020603050405020304" pitchFamily="18" charset="0"/>
                <a:cs typeface="Arial" panose="020B0604020202020204" pitchFamily="34" charset="0"/>
              </a:rPr>
              <a:t>HBV, </a:t>
            </a:r>
            <a:r>
              <a:rPr lang="en-NZ" b="0" i="1" dirty="0">
                <a:latin typeface="Arial" panose="020B0604020202020204" pitchFamily="34" charset="0"/>
                <a:cs typeface="Arial" panose="020B0604020202020204" pitchFamily="34" charset="0"/>
              </a:rPr>
              <a:t>hepatitis B virus; </a:t>
            </a:r>
            <a:r>
              <a:rPr lang="en-NZ" b="0" i="1" dirty="0" err="1">
                <a:latin typeface="Arial" panose="020B0604020202020204" pitchFamily="34" charset="0"/>
                <a:cs typeface="Arial" panose="020B0604020202020204" pitchFamily="34" charset="0"/>
              </a:rPr>
              <a:t>EOT</a:t>
            </a:r>
            <a:r>
              <a:rPr lang="en-NZ" b="0" i="1" dirty="0">
                <a:latin typeface="Arial" panose="020B0604020202020204" pitchFamily="34" charset="0"/>
                <a:cs typeface="Arial" panose="020B0604020202020204" pitchFamily="34" charset="0"/>
              </a:rPr>
              <a:t>, end of treatment; </a:t>
            </a:r>
            <a:r>
              <a:rPr lang="en-US" b="0" i="1" dirty="0">
                <a:latin typeface="Arial" panose="020B0604020202020204" pitchFamily="34" charset="0"/>
                <a:cs typeface="Arial" panose="020B0604020202020204" pitchFamily="34" charset="0"/>
              </a:rPr>
              <a:t>NA, </a:t>
            </a:r>
            <a:r>
              <a:rPr lang="en-US" b="0" i="1" dirty="0" err="1">
                <a:latin typeface="Arial" panose="020B0604020202020204" pitchFamily="34" charset="0"/>
                <a:cs typeface="Arial" panose="020B0604020202020204" pitchFamily="34" charset="0"/>
              </a:rPr>
              <a:t>nucleo</a:t>
            </a:r>
            <a:r>
              <a:rPr lang="en-US" b="0" i="1" dirty="0">
                <a:latin typeface="Arial" panose="020B0604020202020204" pitchFamily="34" charset="0"/>
                <a:cs typeface="Arial" panose="020B0604020202020204" pitchFamily="34" charset="0"/>
              </a:rPr>
              <a:t>(t)side analogue; </a:t>
            </a:r>
            <a:r>
              <a:rPr lang="en-GB" b="0" i="1" dirty="0" err="1">
                <a:latin typeface="Arial" panose="020B0604020202020204" pitchFamily="34" charset="0"/>
                <a:cs typeface="Arial" panose="020B0604020202020204" pitchFamily="34" charset="0"/>
              </a:rPr>
              <a:t>pegIFN</a:t>
            </a:r>
            <a:r>
              <a:rPr lang="en-GB" b="0" i="1" dirty="0">
                <a:latin typeface="Arial" panose="020B0604020202020204" pitchFamily="34" charset="0"/>
                <a:cs typeface="Arial" panose="020B0604020202020204" pitchFamily="34" charset="0"/>
              </a:rPr>
              <a:t>-</a:t>
            </a:r>
            <a:r>
              <a:rPr lang="en-GB" b="0" i="1" dirty="0">
                <a:latin typeface="Arial" panose="020B0604020202020204" pitchFamily="34" charset="0"/>
                <a:cs typeface="Arial" panose="020B0604020202020204" pitchFamily="34" charset="0"/>
                <a:sym typeface="Symbol" panose="05050102010706020507" pitchFamily="18" charset="2"/>
              </a:rPr>
              <a:t>, pegylated interferon-alpha; </a:t>
            </a:r>
            <a:r>
              <a:rPr lang="en-US" b="0" i="1" dirty="0">
                <a:latin typeface="Arial" panose="020B0604020202020204" pitchFamily="34" charset="0"/>
                <a:cs typeface="Arial" panose="020B0604020202020204" pitchFamily="34" charset="0"/>
              </a:rPr>
              <a:t>siRNA</a:t>
            </a:r>
            <a:r>
              <a:rPr lang="en-US" b="0" i="1" dirty="0">
                <a:latin typeface="Arial" panose="020B0604020202020204" pitchFamily="34" charset="0"/>
                <a:ea typeface="Times New Roman" panose="02020603050405020304" pitchFamily="18" charset="0"/>
                <a:cs typeface="Arial" panose="020B0604020202020204" pitchFamily="34" charset="0"/>
              </a:rPr>
              <a:t>, small interfering ribonucleic acid</a:t>
            </a:r>
            <a:r>
              <a:rPr lang="en-NZ" b="0" i="1" dirty="0">
                <a:latin typeface="Arial" panose="020B0604020202020204" pitchFamily="34" charset="0"/>
                <a:ea typeface="Times New Roman" panose="02020603050405020304" pitchFamily="18" charset="0"/>
                <a:cs typeface="Arial" panose="020B0604020202020204" pitchFamily="34" charset="0"/>
              </a:rPr>
              <a:t>. </a:t>
            </a:r>
          </a:p>
          <a:p>
            <a:endParaRPr lang="en-US" sz="1200" b="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Clinical efficacy of BRII-179 therapeutic vaccine provided by a mismatched T cell epitope of prehistoric origin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OS-077 </a:t>
            </a:r>
            <a:endParaRPr lang="en-NZ"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u="none" kern="1200" dirty="0">
                <a:solidFill>
                  <a:schemeClr val="tx1"/>
                </a:solidFill>
                <a:effectLst/>
                <a:latin typeface="+mn-lt"/>
                <a:ea typeface="+mn-ea"/>
                <a:cs typeface="+mn-cs"/>
              </a:rPr>
              <a:t>Nina Le Bert</a:t>
            </a:r>
            <a:r>
              <a:rPr lang="en-GB" sz="1200" u="none"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Akshay Binayke</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Shubhankar Ambike</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Previtha Dawn</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Ying Tan</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Anthony Tan</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Yazhini Avaiarasi</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Shoukit Hang</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Yun Ji</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Qing Zhu</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rPr>
              <a:t>Antonio Bertoletti</a:t>
            </a:r>
            <a:r>
              <a:rPr lang="en-GB" sz="1200" u="sng" kern="1200" baseline="30000" dirty="0">
                <a:solidFill>
                  <a:schemeClr val="tx1"/>
                </a:solidFill>
                <a:effectLst/>
                <a:latin typeface="+mn-lt"/>
                <a:ea typeface="+mn-ea"/>
                <a:cs typeface="+mn-cs"/>
              </a:rPr>
              <a:t>1</a:t>
            </a:r>
            <a:r>
              <a:rPr lang="en-GB" sz="1200" u="sng" kern="1200" dirty="0">
                <a:solidFill>
                  <a:schemeClr val="tx1"/>
                </a:solidFill>
                <a:effectLst/>
                <a:latin typeface="+mn-lt"/>
                <a:ea typeface="+mn-ea"/>
                <a:cs typeface="+mn-cs"/>
              </a:rPr>
              <a:t> </a:t>
            </a:r>
          </a:p>
          <a:p>
            <a:endParaRPr lang="en-NZ" sz="1200" kern="1200" dirty="0">
              <a:solidFill>
                <a:schemeClr val="tx1"/>
              </a:solidFill>
              <a:effectLst/>
              <a:latin typeface="+mn-lt"/>
              <a:ea typeface="+mn-ea"/>
              <a:cs typeface="+mn-cs"/>
            </a:endParaRPr>
          </a:p>
          <a:p>
            <a:r>
              <a:rPr lang="en-GB" sz="1200" i="1" kern="1200" baseline="30000" dirty="0">
                <a:solidFill>
                  <a:schemeClr val="tx1"/>
                </a:solidFill>
                <a:effectLst/>
                <a:latin typeface="+mn-lt"/>
                <a:ea typeface="+mn-ea"/>
                <a:cs typeface="+mn-cs"/>
              </a:rPr>
              <a:t>1</a:t>
            </a:r>
            <a:r>
              <a:rPr lang="en-GB" sz="1200" i="1" kern="1200" dirty="0">
                <a:solidFill>
                  <a:schemeClr val="tx1"/>
                </a:solidFill>
                <a:effectLst/>
                <a:latin typeface="+mn-lt"/>
                <a:ea typeface="+mn-ea"/>
                <a:cs typeface="+mn-cs"/>
              </a:rPr>
              <a:t>Duke-Nus Medical School, Singapore, Singapore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a:t>
            </a:r>
            <a:r>
              <a:rPr lang="en-GB" sz="1200" i="1" kern="1200" dirty="0">
                <a:solidFill>
                  <a:schemeClr val="tx1"/>
                </a:solidFill>
                <a:effectLst/>
                <a:latin typeface="+mn-lt"/>
                <a:ea typeface="+mn-ea"/>
                <a:cs typeface="+mn-cs"/>
              </a:rPr>
              <a:t>Brii Biosciences Inc, Beijing, China</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a:t>
            </a:r>
            <a:r>
              <a:rPr lang="en-GB" sz="1200" i="1" kern="1200" dirty="0">
                <a:solidFill>
                  <a:schemeClr val="tx1"/>
                </a:solidFill>
                <a:effectLst/>
                <a:latin typeface="+mn-lt"/>
                <a:ea typeface="+mn-ea"/>
                <a:cs typeface="+mn-cs"/>
              </a:rPr>
              <a:t>T Cell Diagnostic Pte Ltd, Singapore, Singapore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a:t>
            </a:r>
            <a:r>
              <a:rPr lang="en-GB" sz="1200" i="1" kern="1200" dirty="0">
                <a:solidFill>
                  <a:schemeClr val="tx1"/>
                </a:solidFill>
                <a:effectLst/>
                <a:latin typeface="+mn-lt"/>
                <a:ea typeface="+mn-ea"/>
                <a:cs typeface="+mn-cs"/>
              </a:rPr>
              <a:t>Brii Biosciences Inc, Durham, United States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Email: antonio@duke-nus.edu.sg </a:t>
            </a:r>
          </a:p>
          <a:p>
            <a:endParaRPr lang="en-NZ"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Background and aims: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Therapeutic vaccines for HBV cure aim to restore dysfunctional HBV-specific T and B cells. BRII-179 is a therapeutic vaccine composed of recombinant HBV envelope proteins. Clinical trials combining siRNA, BRII-179, and </a:t>
            </a:r>
            <a:r>
              <a:rPr lang="en-GB" sz="1200" kern="1200" dirty="0" err="1">
                <a:solidFill>
                  <a:schemeClr val="tx1"/>
                </a:solidFill>
                <a:effectLst/>
                <a:latin typeface="+mn-lt"/>
                <a:ea typeface="+mn-ea"/>
                <a:cs typeface="+mn-cs"/>
              </a:rPr>
              <a:t>PegIFN</a:t>
            </a:r>
            <a:r>
              <a:rPr lang="en-GB" sz="1200" kern="1200" dirty="0">
                <a:solidFill>
                  <a:schemeClr val="tx1"/>
                </a:solidFill>
                <a:effectLst/>
                <a:latin typeface="+mn-lt"/>
                <a:ea typeface="+mn-ea"/>
                <a:cs typeface="+mn-cs"/>
              </a:rPr>
              <a:t>-alpha demonstrated that BRII-179 modulates HBV-specific immunity and increases rates of HBsAg loss (Wong, G. L.-H. </a:t>
            </a:r>
            <a:r>
              <a:rPr lang="en-GB" sz="1200" i="1" kern="1200" dirty="0">
                <a:solidFill>
                  <a:schemeClr val="tx1"/>
                </a:solidFill>
                <a:effectLst/>
                <a:latin typeface="+mn-lt"/>
                <a:ea typeface="+mn-ea"/>
                <a:cs typeface="+mn-cs"/>
              </a:rPr>
              <a:t>et al. </a:t>
            </a:r>
            <a:r>
              <a:rPr lang="en-GB" sz="1200" kern="1200" dirty="0" err="1">
                <a:solidFill>
                  <a:schemeClr val="tx1"/>
                </a:solidFill>
                <a:effectLst/>
                <a:latin typeface="+mn-lt"/>
                <a:ea typeface="+mn-ea"/>
                <a:cs typeface="+mn-cs"/>
              </a:rPr>
              <a:t>Elebsiran</a:t>
            </a:r>
            <a:r>
              <a:rPr lang="en-GB" sz="1200" kern="1200" dirty="0">
                <a:solidFill>
                  <a:schemeClr val="tx1"/>
                </a:solidFill>
                <a:effectLst/>
                <a:latin typeface="+mn-lt"/>
                <a:ea typeface="+mn-ea"/>
                <a:cs typeface="+mn-cs"/>
              </a:rPr>
              <a:t> and PEG-IFNα for chronic hepatitis B infection: a partially randomized, open-label, phase 2 trial. </a:t>
            </a:r>
            <a:r>
              <a:rPr lang="en-GB" sz="1200" i="1" kern="1200" dirty="0">
                <a:solidFill>
                  <a:schemeClr val="tx1"/>
                </a:solidFill>
                <a:effectLst/>
                <a:latin typeface="+mn-lt"/>
                <a:ea typeface="+mn-ea"/>
                <a:cs typeface="+mn-cs"/>
              </a:rPr>
              <a:t>Nat. Med. </a:t>
            </a:r>
            <a:r>
              <a:rPr lang="en-GB" sz="1200" kern="1200" dirty="0">
                <a:solidFill>
                  <a:schemeClr val="tx1"/>
                </a:solidFill>
                <a:effectLst/>
                <a:latin typeface="+mn-lt"/>
                <a:ea typeface="+mn-ea"/>
                <a:cs typeface="+mn-cs"/>
              </a:rPr>
              <a:t>(2025) doi:10.1038/s41591- 025-04049-z).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Method: </a:t>
            </a:r>
            <a:r>
              <a:rPr lang="en-GB" sz="1200" kern="1200" dirty="0">
                <a:solidFill>
                  <a:schemeClr val="tx1"/>
                </a:solidFill>
                <a:effectLst/>
                <a:latin typeface="+mn-lt"/>
                <a:ea typeface="+mn-ea"/>
                <a:cs typeface="+mn-cs"/>
              </a:rPr>
              <a:t>We studied CHB patients on </a:t>
            </a:r>
            <a:r>
              <a:rPr lang="en-GB" sz="1200" kern="1200" dirty="0" err="1">
                <a:solidFill>
                  <a:schemeClr val="tx1"/>
                </a:solidFill>
                <a:effectLst/>
                <a:latin typeface="+mn-lt"/>
                <a:ea typeface="+mn-ea"/>
                <a:cs typeface="+mn-cs"/>
              </a:rPr>
              <a:t>nucleo</a:t>
            </a:r>
            <a:r>
              <a:rPr lang="en-GB" sz="1200" kern="1200" dirty="0">
                <a:solidFill>
                  <a:schemeClr val="tx1"/>
                </a:solidFill>
                <a:effectLst/>
                <a:latin typeface="+mn-lt"/>
                <a:ea typeface="+mn-ea"/>
                <a:cs typeface="+mn-cs"/>
              </a:rPr>
              <a:t>(t)side analogue therapy who received BRII-179 plus siRNA (n=77), with a subset subsequently treated with siRNA and </a:t>
            </a:r>
            <a:r>
              <a:rPr lang="en-GB" sz="1200" kern="1200" dirty="0" err="1">
                <a:solidFill>
                  <a:schemeClr val="tx1"/>
                </a:solidFill>
                <a:effectLst/>
                <a:latin typeface="+mn-lt"/>
                <a:ea typeface="+mn-ea"/>
                <a:cs typeface="+mn-cs"/>
              </a:rPr>
              <a:t>PegIFN</a:t>
            </a:r>
            <a:r>
              <a:rPr lang="en-GB" sz="1200" kern="1200" dirty="0">
                <a:solidFill>
                  <a:schemeClr val="tx1"/>
                </a:solidFill>
                <a:effectLst/>
                <a:latin typeface="+mn-lt"/>
                <a:ea typeface="+mn-ea"/>
                <a:cs typeface="+mn-cs"/>
              </a:rPr>
              <a:t>-alpha (n=31). We performed T cell epitope mapping, functional characterization and longitudinal tracking of vaccine-induced T cells, quantification and phenotyping of HBs-specific B cells, and sequence analysis comparing vaccine and infecting HBV strains.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Results: </a:t>
            </a:r>
            <a:r>
              <a:rPr lang="en-GB" sz="1200" kern="1200" dirty="0">
                <a:solidFill>
                  <a:schemeClr val="tx1"/>
                </a:solidFill>
                <a:effectLst/>
                <a:latin typeface="+mn-lt"/>
                <a:ea typeface="+mn-ea"/>
                <a:cs typeface="+mn-cs"/>
              </a:rPr>
              <a:t>Anti-HBs </a:t>
            </a:r>
            <a:r>
              <a:rPr lang="en-GB" sz="1200" kern="1200" dirty="0" err="1">
                <a:solidFill>
                  <a:schemeClr val="tx1"/>
                </a:solidFill>
                <a:effectLst/>
                <a:latin typeface="+mn-lt"/>
                <a:ea typeface="+mn-ea"/>
                <a:cs typeface="+mn-cs"/>
              </a:rPr>
              <a:t>titers</a:t>
            </a:r>
            <a:r>
              <a:rPr lang="en-GB" sz="1200" kern="1200" dirty="0">
                <a:solidFill>
                  <a:schemeClr val="tx1"/>
                </a:solidFill>
                <a:effectLst/>
                <a:latin typeface="+mn-lt"/>
                <a:ea typeface="+mn-ea"/>
                <a:cs typeface="+mn-cs"/>
              </a:rPr>
              <a:t> after BRII-179 treatment correlated not with pre-existing PreS1/PreS2/S-specific T cells, but with expansion of IL-2-producing CD4 T cells targeting two adjacent epitopes in the PreS1 N-terminal domain. These epitopes, mismatched with patients' infecting genotypes (B and C), were induced by a PreS1 sequence of a rare genotype G considered a remnant of prehistoric HBV lineages. The vaccine-induced CD4 T cells produced predominantly IL-2 and were detected in most vaccinated patients across diverse HLA-class II backgrounds. They remained functionally stable for over two years, and persisted during subsequent </a:t>
            </a:r>
            <a:r>
              <a:rPr lang="en-GB" sz="1200" kern="1200" dirty="0" err="1">
                <a:solidFill>
                  <a:schemeClr val="tx1"/>
                </a:solidFill>
                <a:effectLst/>
                <a:latin typeface="+mn-lt"/>
                <a:ea typeface="+mn-ea"/>
                <a:cs typeface="+mn-cs"/>
              </a:rPr>
              <a:t>PegIFN</a:t>
            </a:r>
            <a:r>
              <a:rPr lang="en-GB" sz="1200" kern="1200" dirty="0">
                <a:solidFill>
                  <a:schemeClr val="tx1"/>
                </a:solidFill>
                <a:effectLst/>
                <a:latin typeface="+mn-lt"/>
                <a:ea typeface="+mn-ea"/>
                <a:cs typeface="+mn-cs"/>
              </a:rPr>
              <a:t>-alpha/siRNA treatment. Despite lacking cross-reactivity with contemporary HBV genotypes, patients with these epitope-mismatched CD4 T cells showed marked progressive maturation of HBs-specific B cells, suggesting intramolecular help between vaccine-specific T cells and HBs-specific B cells.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Conclusion: </a:t>
            </a:r>
            <a:r>
              <a:rPr lang="en-GB" sz="1200" kern="1200" dirty="0">
                <a:solidFill>
                  <a:schemeClr val="tx1"/>
                </a:solidFill>
                <a:effectLst/>
                <a:latin typeface="+mn-lt"/>
                <a:ea typeface="+mn-ea"/>
                <a:cs typeface="+mn-cs"/>
              </a:rPr>
              <a:t>Enhanced HBsAg loss rates following siRNA and </a:t>
            </a:r>
            <a:r>
              <a:rPr lang="en-GB" sz="1200" kern="1200" dirty="0" err="1">
                <a:solidFill>
                  <a:schemeClr val="tx1"/>
                </a:solidFill>
                <a:effectLst/>
                <a:latin typeface="+mn-lt"/>
                <a:ea typeface="+mn-ea"/>
                <a:cs typeface="+mn-cs"/>
              </a:rPr>
              <a:t>PegIFN</a:t>
            </a:r>
            <a:r>
              <a:rPr lang="en-GB" sz="1200" kern="1200" dirty="0">
                <a:solidFill>
                  <a:schemeClr val="tx1"/>
                </a:solidFill>
                <a:effectLst/>
                <a:latin typeface="+mn-lt"/>
                <a:ea typeface="+mn-ea"/>
                <a:cs typeface="+mn-cs"/>
              </a:rPr>
              <a:t>-alpha treatment are associated with the expansion of epitope-mismatched vaccine-specific CD4 T cells and HBs-specific B cell maturation. These findings underscore the role of HBs-specific B cells in achieving HBsAg loss. The notable immunogenicity of this ancient HBV sequence raises the possibility that viral epitopes lost during evolution may hold the key to eliciting therapeutically effective antiviral immunity</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20</a:t>
            </a:fld>
            <a:endParaRPr lang="en-US"/>
          </a:p>
        </p:txBody>
      </p:sp>
    </p:spTree>
    <p:extLst>
      <p:ext uri="{BB962C8B-B14F-4D97-AF65-F5344CB8AC3E}">
        <p14:creationId xmlns:p14="http://schemas.microsoft.com/office/powerpoint/2010/main" val="4101779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lvl="0">
              <a:defRPr/>
            </a:pPr>
            <a:r>
              <a:rPr lang="en-US" b="1" i="1" dirty="0">
                <a:latin typeface="Arial" panose="020B0604020202020204" pitchFamily="34" charset="0"/>
                <a:ea typeface="Times New Roman" panose="02020603050405020304" pitchFamily="18" charset="0"/>
                <a:cs typeface="Arial" panose="020B0604020202020204" pitchFamily="34" charset="0"/>
              </a:rPr>
              <a:t>Abbreviations: </a:t>
            </a:r>
            <a:r>
              <a:rPr lang="en-US" b="0" i="1" dirty="0">
                <a:latin typeface="Arial" panose="020B0604020202020204" pitchFamily="34" charset="0"/>
                <a:ea typeface="Times New Roman" panose="02020603050405020304" pitchFamily="18" charset="0"/>
                <a:cs typeface="Arial" panose="020B0604020202020204" pitchFamily="34" charset="0"/>
              </a:rPr>
              <a:t>CD4, cluster of differentiation 4; </a:t>
            </a:r>
            <a:r>
              <a:rPr lang="en-NZ" b="0" i="1" dirty="0">
                <a:latin typeface="Arial" panose="020B0604020202020204" pitchFamily="34" charset="0"/>
                <a:ea typeface="Times New Roman" panose="02020603050405020304" pitchFamily="18" charset="0"/>
                <a:cs typeface="Arial" panose="020B0604020202020204" pitchFamily="34" charset="0"/>
              </a:rPr>
              <a:t>HBs, hepatitis B surface</a:t>
            </a:r>
            <a:r>
              <a:rPr lang="en-US" b="0" i="1" dirty="0">
                <a:latin typeface="Arial" panose="020B0604020202020204" pitchFamily="34" charset="0"/>
                <a:ea typeface="Times New Roman" panose="02020603050405020304" pitchFamily="18" charset="0"/>
                <a:cs typeface="Arial" panose="020B0604020202020204" pitchFamily="34" charset="0"/>
              </a:rPr>
              <a:t>; </a:t>
            </a:r>
            <a:r>
              <a:rPr lang="en-NZ" b="0" i="1" dirty="0">
                <a:latin typeface="Arial" panose="020B0604020202020204" pitchFamily="34" charset="0"/>
                <a:ea typeface="Times New Roman" panose="02020603050405020304" pitchFamily="18" charset="0"/>
                <a:cs typeface="Arial" panose="020B0604020202020204" pitchFamily="34" charset="0"/>
              </a:rPr>
              <a:t>HBsAg, hepatitis B surface antigen</a:t>
            </a:r>
            <a:r>
              <a:rPr lang="en-US" b="0" i="1" dirty="0">
                <a:latin typeface="Arial" panose="020B0604020202020204" pitchFamily="34" charset="0"/>
                <a:ea typeface="Times New Roman" panose="02020603050405020304" pitchFamily="18" charset="0"/>
                <a:cs typeface="Arial" panose="020B0604020202020204" pitchFamily="34" charset="0"/>
              </a:rPr>
              <a:t>; </a:t>
            </a:r>
            <a:r>
              <a:rPr lang="en-NZ" b="0" i="1" dirty="0">
                <a:latin typeface="Arial" panose="020B0604020202020204" pitchFamily="34" charset="0"/>
                <a:ea typeface="Times New Roman" panose="02020603050405020304" pitchFamily="18" charset="0"/>
                <a:cs typeface="Arial" panose="020B0604020202020204" pitchFamily="34" charset="0"/>
              </a:rPr>
              <a:t>HBV, hepatitis B virus; HLA, human leukocyte antigen; IL-2, interleukin 2; </a:t>
            </a:r>
            <a:r>
              <a:rPr lang="en-GB" b="0" i="1" dirty="0" err="1">
                <a:latin typeface="Arial" panose="020B0604020202020204" pitchFamily="34" charset="0"/>
                <a:cs typeface="Arial" panose="020B0604020202020204" pitchFamily="34" charset="0"/>
              </a:rPr>
              <a:t>pegIFN</a:t>
            </a:r>
            <a:r>
              <a:rPr lang="en-GB" b="0" i="1" dirty="0">
                <a:latin typeface="Arial" panose="020B0604020202020204" pitchFamily="34" charset="0"/>
                <a:cs typeface="Arial" panose="020B0604020202020204" pitchFamily="34" charset="0"/>
              </a:rPr>
              <a:t>-</a:t>
            </a:r>
            <a:r>
              <a:rPr lang="en-GB" b="0" i="1" dirty="0">
                <a:latin typeface="Arial" panose="020B0604020202020204" pitchFamily="34" charset="0"/>
                <a:cs typeface="Arial" panose="020B0604020202020204" pitchFamily="34" charset="0"/>
                <a:sym typeface="Symbol" panose="05050102010706020507" pitchFamily="18" charset="2"/>
              </a:rPr>
              <a:t>, pegylated interferon-alpha; </a:t>
            </a:r>
            <a:r>
              <a:rPr lang="en-US" b="0" i="1" dirty="0">
                <a:latin typeface="Arial" panose="020B0604020202020204" pitchFamily="34" charset="0"/>
                <a:ea typeface="Times New Roman" panose="02020603050405020304" pitchFamily="18" charset="0"/>
                <a:cs typeface="Arial" panose="020B0604020202020204" pitchFamily="34" charset="0"/>
              </a:rPr>
              <a:t>siRNA, small interfering ribonucleic acid</a:t>
            </a:r>
            <a:r>
              <a:rPr lang="en-NZ" b="0" i="1" dirty="0">
                <a:latin typeface="Arial" panose="020B0604020202020204" pitchFamily="34" charset="0"/>
                <a:ea typeface="Times New Roman" panose="02020603050405020304" pitchFamily="18" charset="0"/>
                <a:cs typeface="Arial" panose="020B0604020202020204" pitchFamily="34" charset="0"/>
              </a:rPr>
              <a:t>.  </a:t>
            </a:r>
          </a:p>
          <a:p>
            <a:endParaRPr lang="en-US" sz="1200" b="1"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Clinical efficacy of BRII-179 therapeutic vaccine provided by a mismatched T cell epitope of prehistoric origin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OS-077 </a:t>
            </a:r>
            <a:endParaRPr lang="en-NZ"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u="none" kern="1200" dirty="0">
                <a:solidFill>
                  <a:schemeClr val="tx1"/>
                </a:solidFill>
                <a:effectLst/>
                <a:latin typeface="+mn-lt"/>
                <a:ea typeface="+mn-ea"/>
                <a:cs typeface="+mn-cs"/>
              </a:rPr>
              <a:t>Nina Le Bert</a:t>
            </a:r>
            <a:r>
              <a:rPr lang="en-GB" sz="1200" u="none"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Akshay Binayke</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Shubhankar Ambike</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Previtha Dawn</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Ying Tan</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Anthony Tan</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Yazhini Avaiarasi</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Shoukit Hang</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Yun Ji</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Qing Zhu</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rPr>
              <a:t>Antonio Bertoletti</a:t>
            </a:r>
            <a:r>
              <a:rPr lang="en-GB" sz="1200" u="sng" kern="1200" baseline="30000" dirty="0">
                <a:solidFill>
                  <a:schemeClr val="tx1"/>
                </a:solidFill>
                <a:effectLst/>
                <a:latin typeface="+mn-lt"/>
                <a:ea typeface="+mn-ea"/>
                <a:cs typeface="+mn-cs"/>
              </a:rPr>
              <a:t>1</a:t>
            </a:r>
            <a:r>
              <a:rPr lang="en-GB" sz="1200" u="sng" kern="1200" dirty="0">
                <a:solidFill>
                  <a:schemeClr val="tx1"/>
                </a:solidFill>
                <a:effectLst/>
                <a:latin typeface="+mn-lt"/>
                <a:ea typeface="+mn-ea"/>
                <a:cs typeface="+mn-cs"/>
              </a:rPr>
              <a:t> </a:t>
            </a:r>
          </a:p>
          <a:p>
            <a:endParaRPr lang="en-NZ" sz="1200" u="sng" kern="1200" dirty="0">
              <a:solidFill>
                <a:schemeClr val="tx1"/>
              </a:solidFill>
              <a:effectLst/>
              <a:latin typeface="+mn-lt"/>
              <a:ea typeface="+mn-ea"/>
              <a:cs typeface="+mn-cs"/>
            </a:endParaRPr>
          </a:p>
          <a:p>
            <a:r>
              <a:rPr lang="en-GB" sz="1200" i="1" kern="1200" baseline="30000" dirty="0">
                <a:solidFill>
                  <a:schemeClr val="tx1"/>
                </a:solidFill>
                <a:effectLst/>
                <a:latin typeface="+mn-lt"/>
                <a:ea typeface="+mn-ea"/>
                <a:cs typeface="+mn-cs"/>
              </a:rPr>
              <a:t>1</a:t>
            </a:r>
            <a:r>
              <a:rPr lang="en-GB" sz="1200" i="1" kern="1200" dirty="0">
                <a:solidFill>
                  <a:schemeClr val="tx1"/>
                </a:solidFill>
                <a:effectLst/>
                <a:latin typeface="+mn-lt"/>
                <a:ea typeface="+mn-ea"/>
                <a:cs typeface="+mn-cs"/>
              </a:rPr>
              <a:t>Duke-Nus Medical School, Singapore, Singapore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a:t>
            </a:r>
            <a:r>
              <a:rPr lang="en-GB" sz="1200" i="1" kern="1200" dirty="0">
                <a:solidFill>
                  <a:schemeClr val="tx1"/>
                </a:solidFill>
                <a:effectLst/>
                <a:latin typeface="+mn-lt"/>
                <a:ea typeface="+mn-ea"/>
                <a:cs typeface="+mn-cs"/>
              </a:rPr>
              <a:t>Brii Biosciences Inc, Beijing, China</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a:t>
            </a:r>
            <a:r>
              <a:rPr lang="en-GB" sz="1200" i="1" kern="1200" dirty="0">
                <a:solidFill>
                  <a:schemeClr val="tx1"/>
                </a:solidFill>
                <a:effectLst/>
                <a:latin typeface="+mn-lt"/>
                <a:ea typeface="+mn-ea"/>
                <a:cs typeface="+mn-cs"/>
              </a:rPr>
              <a:t>T Cell Diagnostic Pte Ltd, Singapore, Singapore</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a:t>
            </a:r>
            <a:r>
              <a:rPr lang="en-GB" sz="1200" i="1" kern="1200" dirty="0">
                <a:solidFill>
                  <a:schemeClr val="tx1"/>
                </a:solidFill>
                <a:effectLst/>
                <a:latin typeface="+mn-lt"/>
                <a:ea typeface="+mn-ea"/>
                <a:cs typeface="+mn-cs"/>
              </a:rPr>
              <a:t>Brii Biosciences Inc, Durham, United States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Email: antonio@duke-nus.edu.sg </a:t>
            </a:r>
          </a:p>
          <a:p>
            <a:endParaRPr lang="en-NZ"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Background and aims: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Therapeutic vaccines for HBV cure aim to restore dysfunctional HBV-specific T and B cells. BRII-179 is a therapeutic vaccine composed of recombinant HBV envelope proteins. Clinical trials combining siRNA, BRII-179, and </a:t>
            </a:r>
            <a:r>
              <a:rPr lang="en-GB" sz="1200" kern="1200" dirty="0" err="1">
                <a:solidFill>
                  <a:schemeClr val="tx1"/>
                </a:solidFill>
                <a:effectLst/>
                <a:latin typeface="+mn-lt"/>
                <a:ea typeface="+mn-ea"/>
                <a:cs typeface="+mn-cs"/>
              </a:rPr>
              <a:t>PegIFN</a:t>
            </a:r>
            <a:r>
              <a:rPr lang="en-GB" sz="1200" kern="1200" dirty="0">
                <a:solidFill>
                  <a:schemeClr val="tx1"/>
                </a:solidFill>
                <a:effectLst/>
                <a:latin typeface="+mn-lt"/>
                <a:ea typeface="+mn-ea"/>
                <a:cs typeface="+mn-cs"/>
              </a:rPr>
              <a:t>-alpha demonstrated that BRII-179 modulates HBV-specific immunity and increases rates of HBsAg loss (Wong, G. L.-H. </a:t>
            </a:r>
            <a:r>
              <a:rPr lang="en-GB" sz="1200" i="1" kern="1200" dirty="0">
                <a:solidFill>
                  <a:schemeClr val="tx1"/>
                </a:solidFill>
                <a:effectLst/>
                <a:latin typeface="+mn-lt"/>
                <a:ea typeface="+mn-ea"/>
                <a:cs typeface="+mn-cs"/>
              </a:rPr>
              <a:t>et al. </a:t>
            </a:r>
            <a:r>
              <a:rPr lang="en-GB" sz="1200" kern="1200" dirty="0" err="1">
                <a:solidFill>
                  <a:schemeClr val="tx1"/>
                </a:solidFill>
                <a:effectLst/>
                <a:latin typeface="+mn-lt"/>
                <a:ea typeface="+mn-ea"/>
                <a:cs typeface="+mn-cs"/>
              </a:rPr>
              <a:t>Elebsiran</a:t>
            </a:r>
            <a:r>
              <a:rPr lang="en-GB" sz="1200" kern="1200" dirty="0">
                <a:solidFill>
                  <a:schemeClr val="tx1"/>
                </a:solidFill>
                <a:effectLst/>
                <a:latin typeface="+mn-lt"/>
                <a:ea typeface="+mn-ea"/>
                <a:cs typeface="+mn-cs"/>
              </a:rPr>
              <a:t> and PEG-IFNα for chronic hepatitis B infection: a partially randomized, open-label, phase 2 trial. </a:t>
            </a:r>
            <a:r>
              <a:rPr lang="en-GB" sz="1200" i="1" kern="1200" dirty="0">
                <a:solidFill>
                  <a:schemeClr val="tx1"/>
                </a:solidFill>
                <a:effectLst/>
                <a:latin typeface="+mn-lt"/>
                <a:ea typeface="+mn-ea"/>
                <a:cs typeface="+mn-cs"/>
              </a:rPr>
              <a:t>Nat. Med.</a:t>
            </a:r>
            <a:r>
              <a:rPr lang="en-GB" sz="1200" kern="1200" dirty="0">
                <a:solidFill>
                  <a:schemeClr val="tx1"/>
                </a:solidFill>
                <a:effectLst/>
                <a:latin typeface="+mn-lt"/>
                <a:ea typeface="+mn-ea"/>
                <a:cs typeface="+mn-cs"/>
              </a:rPr>
              <a:t>(2025) doi:10.1038/s41591- 025-04049-z).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Method: </a:t>
            </a:r>
            <a:r>
              <a:rPr lang="en-GB" sz="1200" kern="1200" dirty="0">
                <a:solidFill>
                  <a:schemeClr val="tx1"/>
                </a:solidFill>
                <a:effectLst/>
                <a:latin typeface="+mn-lt"/>
                <a:ea typeface="+mn-ea"/>
                <a:cs typeface="+mn-cs"/>
              </a:rPr>
              <a:t>We studied CHB patients on </a:t>
            </a:r>
            <a:r>
              <a:rPr lang="en-GB" sz="1200" kern="1200" dirty="0" err="1">
                <a:solidFill>
                  <a:schemeClr val="tx1"/>
                </a:solidFill>
                <a:effectLst/>
                <a:latin typeface="+mn-lt"/>
                <a:ea typeface="+mn-ea"/>
                <a:cs typeface="+mn-cs"/>
              </a:rPr>
              <a:t>nucleo</a:t>
            </a:r>
            <a:r>
              <a:rPr lang="en-GB" sz="1200" kern="1200" dirty="0">
                <a:solidFill>
                  <a:schemeClr val="tx1"/>
                </a:solidFill>
                <a:effectLst/>
                <a:latin typeface="+mn-lt"/>
                <a:ea typeface="+mn-ea"/>
                <a:cs typeface="+mn-cs"/>
              </a:rPr>
              <a:t>(t)side analogue therapy who received BRII-179 plus siRNA (n=77), with a subset subsequently treated with siRNA and </a:t>
            </a:r>
            <a:r>
              <a:rPr lang="en-GB" sz="1200" kern="1200" dirty="0" err="1">
                <a:solidFill>
                  <a:schemeClr val="tx1"/>
                </a:solidFill>
                <a:effectLst/>
                <a:latin typeface="+mn-lt"/>
                <a:ea typeface="+mn-ea"/>
                <a:cs typeface="+mn-cs"/>
              </a:rPr>
              <a:t>PegIFN</a:t>
            </a:r>
            <a:r>
              <a:rPr lang="en-GB" sz="1200" kern="1200" dirty="0">
                <a:solidFill>
                  <a:schemeClr val="tx1"/>
                </a:solidFill>
                <a:effectLst/>
                <a:latin typeface="+mn-lt"/>
                <a:ea typeface="+mn-ea"/>
                <a:cs typeface="+mn-cs"/>
              </a:rPr>
              <a:t>-alpha (n=31). We performed T cell epitope mapping, functional characterization and longitudinal tracking of vaccine-induced T cells, quantification and phenotyping of HBs-specific B cells, and sequence analysis comparing vaccine and infecting HBV strains.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Results: </a:t>
            </a:r>
            <a:r>
              <a:rPr lang="en-GB" sz="1200" kern="1200" dirty="0">
                <a:solidFill>
                  <a:schemeClr val="tx1"/>
                </a:solidFill>
                <a:effectLst/>
                <a:latin typeface="+mn-lt"/>
                <a:ea typeface="+mn-ea"/>
                <a:cs typeface="+mn-cs"/>
              </a:rPr>
              <a:t>Anti-HBs </a:t>
            </a:r>
            <a:r>
              <a:rPr lang="en-GB" sz="1200" kern="1200" dirty="0" err="1">
                <a:solidFill>
                  <a:schemeClr val="tx1"/>
                </a:solidFill>
                <a:effectLst/>
                <a:latin typeface="+mn-lt"/>
                <a:ea typeface="+mn-ea"/>
                <a:cs typeface="+mn-cs"/>
              </a:rPr>
              <a:t>titers</a:t>
            </a:r>
            <a:r>
              <a:rPr lang="en-GB" sz="1200" kern="1200" dirty="0">
                <a:solidFill>
                  <a:schemeClr val="tx1"/>
                </a:solidFill>
                <a:effectLst/>
                <a:latin typeface="+mn-lt"/>
                <a:ea typeface="+mn-ea"/>
                <a:cs typeface="+mn-cs"/>
              </a:rPr>
              <a:t> after BRII-179 treatment correlated not with pre-existing PreS1/PreS2/S-specific T cells, but with expansion of IL-2-producing CD4 T cells targeting two adjacent epitopes in the PreS1 N-terminal domain. These epitopes, mismatched with patients' infecting genotypes (B and C), were induced by a PreS1 sequence of a rare genotype G considered a remnant of prehistoric HBV lineages. The vaccine-induced CD4 T cells produced predominantly IL-2 and were detected in most vaccinated patients across diverse HLA-class II backgrounds. They remained functionally stable for over two years, and persisted during subsequent </a:t>
            </a:r>
            <a:r>
              <a:rPr lang="en-GB" sz="1200" kern="1200" dirty="0" err="1">
                <a:solidFill>
                  <a:schemeClr val="tx1"/>
                </a:solidFill>
                <a:effectLst/>
                <a:latin typeface="+mn-lt"/>
                <a:ea typeface="+mn-ea"/>
                <a:cs typeface="+mn-cs"/>
              </a:rPr>
              <a:t>PegIFN</a:t>
            </a:r>
            <a:r>
              <a:rPr lang="en-GB" sz="1200" kern="1200" dirty="0">
                <a:solidFill>
                  <a:schemeClr val="tx1"/>
                </a:solidFill>
                <a:effectLst/>
                <a:latin typeface="+mn-lt"/>
                <a:ea typeface="+mn-ea"/>
                <a:cs typeface="+mn-cs"/>
              </a:rPr>
              <a:t>-alpha/siRNA treatment. Despite lacking cross-reactivity with contemporary HBV genotypes, patients with these epitope-mismatched CD4 T cells showed marked progressive maturation of HBs-specific B cells, suggesting intramolecular help between vaccine-specific T cells and HBs-specific B cells.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Conclusion: </a:t>
            </a:r>
            <a:r>
              <a:rPr lang="en-GB" sz="1200" kern="1200" dirty="0">
                <a:solidFill>
                  <a:schemeClr val="tx1"/>
                </a:solidFill>
                <a:effectLst/>
                <a:latin typeface="+mn-lt"/>
                <a:ea typeface="+mn-ea"/>
                <a:cs typeface="+mn-cs"/>
              </a:rPr>
              <a:t>Enhanced HBsAg loss rates following siRNA and </a:t>
            </a:r>
            <a:r>
              <a:rPr lang="en-GB" sz="1200" kern="1200" dirty="0" err="1">
                <a:solidFill>
                  <a:schemeClr val="tx1"/>
                </a:solidFill>
                <a:effectLst/>
                <a:latin typeface="+mn-lt"/>
                <a:ea typeface="+mn-ea"/>
                <a:cs typeface="+mn-cs"/>
              </a:rPr>
              <a:t>PegIFN</a:t>
            </a:r>
            <a:r>
              <a:rPr lang="en-GB" sz="1200" kern="1200" dirty="0">
                <a:solidFill>
                  <a:schemeClr val="tx1"/>
                </a:solidFill>
                <a:effectLst/>
                <a:latin typeface="+mn-lt"/>
                <a:ea typeface="+mn-ea"/>
                <a:cs typeface="+mn-cs"/>
              </a:rPr>
              <a:t>-alpha treatment are associated with the expansion of epitope-mismatched vaccine-specific CD4 T cells and HBs-specific B cell maturation. These findings underscore the role of HBs-specific B cells in achieving HBsAg loss. The notable immunogenicity of this ancient HBV sequence raises the possibility that viral epitopes lost during evolution may hold the key to eliciting therapeutically effective antiviral immunity</a:t>
            </a:r>
            <a:endParaRPr lang="en-GB" dirty="0">
              <a:latin typeface="Arial" panose="020B0604020202020204" pitchFamily="34" charset="0"/>
              <a:cs typeface="Arial" panose="020B0604020202020204" pitchFamily="34" charset="0"/>
            </a:endParaRPr>
          </a:p>
          <a:p>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21</a:t>
            </a:fld>
            <a:endParaRPr lang="en-US"/>
          </a:p>
        </p:txBody>
      </p:sp>
    </p:spTree>
    <p:extLst>
      <p:ext uri="{BB962C8B-B14F-4D97-AF65-F5344CB8AC3E}">
        <p14:creationId xmlns:p14="http://schemas.microsoft.com/office/powerpoint/2010/main" val="614878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b="1" i="1" dirty="0">
                <a:latin typeface="Arial" panose="020B0604020202020204" pitchFamily="34" charset="0"/>
                <a:ea typeface="Times New Roman" panose="02020603050405020304" pitchFamily="18" charset="0"/>
                <a:cs typeface="Arial" panose="020B0604020202020204" pitchFamily="34" charset="0"/>
              </a:rPr>
              <a:t>Abbreviations:</a:t>
            </a:r>
            <a:r>
              <a:rPr lang="en-US" b="0" i="1" dirty="0">
                <a:latin typeface="Arial" panose="020B0604020202020204" pitchFamily="34" charset="0"/>
                <a:ea typeface="Times New Roman" panose="02020603050405020304" pitchFamily="18" charset="0"/>
                <a:cs typeface="Arial" panose="020B0604020202020204" pitchFamily="34" charset="0"/>
              </a:rPr>
              <a:t> </a:t>
            </a:r>
            <a:r>
              <a:rPr lang="en-US" b="0" i="1" dirty="0" err="1">
                <a:latin typeface="Arial" panose="020B0604020202020204" pitchFamily="34" charset="0"/>
                <a:ea typeface="Times New Roman" panose="02020603050405020304" pitchFamily="18" charset="0"/>
                <a:cs typeface="Arial" panose="020B0604020202020204" pitchFamily="34" charset="0"/>
              </a:rPr>
              <a:t>HBcAg</a:t>
            </a:r>
            <a:r>
              <a:rPr lang="en-US" b="0" i="1" dirty="0">
                <a:latin typeface="Arial" panose="020B0604020202020204" pitchFamily="34" charset="0"/>
                <a:ea typeface="Times New Roman" panose="02020603050405020304" pitchFamily="18" charset="0"/>
                <a:cs typeface="Arial" panose="020B0604020202020204" pitchFamily="34" charset="0"/>
              </a:rPr>
              <a:t>, hepatitis B core antigen; HBsAg, </a:t>
            </a:r>
            <a:r>
              <a:rPr lang="en-NZ" b="0" i="1" dirty="0">
                <a:latin typeface="Arial" panose="020B0604020202020204" pitchFamily="34" charset="0"/>
                <a:ea typeface="Times New Roman" panose="02020603050405020304" pitchFamily="18" charset="0"/>
                <a:cs typeface="Arial" panose="020B0604020202020204" pitchFamily="34" charset="0"/>
              </a:rPr>
              <a:t>hepatitis B surface antigen</a:t>
            </a:r>
            <a:r>
              <a:rPr lang="en-US" b="0" i="1" dirty="0">
                <a:latin typeface="Arial" panose="020B0604020202020204" pitchFamily="34" charset="0"/>
                <a:ea typeface="Times New Roman" panose="02020603050405020304" pitchFamily="18" charset="0"/>
                <a:cs typeface="Arial" panose="020B0604020202020204" pitchFamily="34" charset="0"/>
              </a:rPr>
              <a:t>; HBV, </a:t>
            </a:r>
            <a:r>
              <a:rPr lang="en-NZ" b="0" i="1" dirty="0">
                <a:latin typeface="Arial" panose="020B0604020202020204" pitchFamily="34" charset="0"/>
                <a:ea typeface="Times New Roman" panose="02020603050405020304" pitchFamily="18" charset="0"/>
                <a:cs typeface="Arial" panose="020B0604020202020204" pitchFamily="34" charset="0"/>
              </a:rPr>
              <a:t>hepatitis B virus;</a:t>
            </a:r>
            <a:r>
              <a:rPr lang="en-US" b="0" i="1" dirty="0">
                <a:latin typeface="Arial" panose="020B0604020202020204" pitchFamily="34" charset="0"/>
                <a:ea typeface="Times New Roman" panose="02020603050405020304" pitchFamily="18" charset="0"/>
                <a:cs typeface="Arial" panose="020B0604020202020204" pitchFamily="34" charset="0"/>
              </a:rPr>
              <a:t> </a:t>
            </a:r>
            <a:r>
              <a:rPr lang="en-US" b="0" i="1" dirty="0" err="1">
                <a:latin typeface="Arial" panose="020B0604020202020204" pitchFamily="34" charset="0"/>
                <a:ea typeface="Times New Roman" panose="02020603050405020304" pitchFamily="18" charset="0"/>
                <a:cs typeface="Arial" panose="020B0604020202020204" pitchFamily="34" charset="0"/>
              </a:rPr>
              <a:t>HDAg</a:t>
            </a:r>
            <a:r>
              <a:rPr lang="en-US" b="0" i="1" dirty="0">
                <a:latin typeface="Arial" panose="020B0604020202020204" pitchFamily="34" charset="0"/>
                <a:ea typeface="Times New Roman" panose="02020603050405020304" pitchFamily="18" charset="0"/>
                <a:cs typeface="Arial" panose="020B0604020202020204" pitchFamily="34" charset="0"/>
              </a:rPr>
              <a:t>, hepatitis D antigen; HDV, </a:t>
            </a:r>
            <a:r>
              <a:rPr lang="en-NZ" b="0" i="1" dirty="0">
                <a:latin typeface="Arial" panose="020B0604020202020204" pitchFamily="34" charset="0"/>
                <a:ea typeface="Times New Roman" panose="02020603050405020304" pitchFamily="18" charset="0"/>
                <a:cs typeface="Arial" panose="020B0604020202020204" pitchFamily="34" charset="0"/>
              </a:rPr>
              <a:t>hepatitis D virus; </a:t>
            </a:r>
            <a:r>
              <a:rPr lang="en-US" b="0" i="1" dirty="0">
                <a:latin typeface="Arial" panose="020B0604020202020204" pitchFamily="34" charset="0"/>
                <a:ea typeface="Times New Roman" panose="02020603050405020304" pitchFamily="18" charset="0"/>
                <a:cs typeface="Arial" panose="020B0604020202020204" pitchFamily="34" charset="0"/>
              </a:rPr>
              <a:t>MIBI-TOF, </a:t>
            </a:r>
            <a:r>
              <a:rPr lang="en-GB" b="0" i="1" dirty="0">
                <a:latin typeface="Arial" panose="020B0604020202020204" pitchFamily="34" charset="0"/>
                <a:ea typeface="Times New Roman" panose="02020603050405020304" pitchFamily="18" charset="0"/>
                <a:cs typeface="Arial" panose="020B0604020202020204" pitchFamily="34" charset="0"/>
              </a:rPr>
              <a:t>multiplexed ion beam imaging by time of flight.</a:t>
            </a:r>
            <a:endParaRPr lang="en-NZ" b="0" i="1" dirty="0">
              <a:latin typeface="Arial" panose="020B0604020202020204" pitchFamily="34" charset="0"/>
              <a:ea typeface="Times New Roman" panose="02020603050405020304" pitchFamily="18" charset="0"/>
              <a:cs typeface="Arial" panose="020B0604020202020204" pitchFamily="34" charset="0"/>
            </a:endParaRPr>
          </a:p>
          <a:p>
            <a:endParaRPr lang="en-US" sz="1200" b="1" kern="1200" dirty="0">
              <a:solidFill>
                <a:schemeClr val="tx1"/>
              </a:solidFill>
              <a:effectLst/>
              <a:latin typeface="Arial" panose="020B0604020202020204" pitchFamily="34" charset="0"/>
              <a:cs typeface="Arial" panose="020B0604020202020204" pitchFamily="34" charset="0"/>
            </a:endParaRPr>
          </a:p>
          <a:p>
            <a:r>
              <a:rPr lang="en-GB" sz="1200" b="1" kern="1200" dirty="0">
                <a:solidFill>
                  <a:schemeClr val="tx1"/>
                </a:solidFill>
                <a:effectLst/>
                <a:latin typeface="+mn-lt"/>
                <a:ea typeface="+mn-ea"/>
                <a:cs typeface="+mn-cs"/>
              </a:rPr>
              <a:t>The spatial single-cell landscape in the hepatitis B virus/hepatitis D virus-coinfected human liver reveals spatially confined immunosuppressive virus-immune niches</a:t>
            </a:r>
            <a:endParaRPr lang="en-US" sz="1200" b="1" kern="1200" dirty="0">
              <a:solidFill>
                <a:schemeClr val="tx1"/>
              </a:solidFill>
              <a:effectLst/>
              <a:latin typeface="Arial" panose="020B0604020202020204" pitchFamily="34" charset="0"/>
              <a:cs typeface="Arial" panose="020B0604020202020204" pitchFamily="34" charset="0"/>
            </a:endParaRPr>
          </a:p>
          <a:p>
            <a:endParaRPr lang="en-US" sz="1200" b="1" kern="1200" dirty="0">
              <a:solidFill>
                <a:schemeClr val="tx1"/>
              </a:solidFill>
              <a:effectLst/>
              <a:latin typeface="Arial" panose="020B0604020202020204" pitchFamily="34" charset="0"/>
              <a:cs typeface="Arial" panose="020B0604020202020204" pitchFamily="34" charset="0"/>
            </a:endParaRPr>
          </a:p>
          <a:p>
            <a:r>
              <a:rPr lang="en-GB" sz="1200" b="1" kern="1200" dirty="0">
                <a:solidFill>
                  <a:schemeClr val="tx1"/>
                </a:solidFill>
                <a:effectLst/>
                <a:latin typeface="+mn-lt"/>
                <a:ea typeface="+mn-ea"/>
                <a:cs typeface="+mn-cs"/>
              </a:rPr>
              <a:t>OS-080-YI </a:t>
            </a:r>
            <a:endParaRPr lang="en-NZ"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Yuan Suo</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Shirin Nkongolo</a:t>
            </a:r>
            <a:r>
              <a:rPr lang="en-GB" sz="1200" kern="1200" baseline="30000" dirty="0">
                <a:solidFill>
                  <a:schemeClr val="tx1"/>
                </a:solidFill>
                <a:effectLst/>
                <a:latin typeface="+mn-lt"/>
                <a:ea typeface="+mn-ea"/>
                <a:cs typeface="+mn-cs"/>
              </a:rPr>
              <a:t>2 3 4</a:t>
            </a:r>
            <a:r>
              <a:rPr lang="en-GB" sz="1200" kern="1200" dirty="0">
                <a:solidFill>
                  <a:schemeClr val="tx1"/>
                </a:solidFill>
                <a:effectLst/>
                <a:latin typeface="+mn-lt"/>
                <a:ea typeface="+mn-ea"/>
                <a:cs typeface="+mn-cs"/>
              </a:rPr>
              <a:t>, Carolin Mogler</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Ira Godbole</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Günter Päth</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Stephan Urban</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Robert Thimme</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Bertram Bengsch</a:t>
            </a:r>
            <a:r>
              <a:rPr lang="en-GB" sz="1200" kern="1200" baseline="30000" dirty="0">
                <a:solidFill>
                  <a:schemeClr val="tx1"/>
                </a:solidFill>
                <a:effectLst/>
                <a:latin typeface="+mn-lt"/>
                <a:ea typeface="+mn-ea"/>
                <a:cs typeface="+mn-cs"/>
              </a:rPr>
              <a:t>1 6 7</a:t>
            </a:r>
            <a:r>
              <a:rPr lang="en-GB"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GB" sz="1200" i="1" kern="1200" baseline="30000" dirty="0">
                <a:solidFill>
                  <a:schemeClr val="tx1"/>
                </a:solidFill>
                <a:effectLst/>
                <a:latin typeface="+mn-lt"/>
                <a:ea typeface="+mn-ea"/>
                <a:cs typeface="+mn-cs"/>
              </a:rPr>
              <a:t>1</a:t>
            </a:r>
            <a:r>
              <a:rPr lang="en-GB" sz="1200" i="1" kern="1200" dirty="0">
                <a:solidFill>
                  <a:schemeClr val="tx1"/>
                </a:solidFill>
                <a:effectLst/>
                <a:latin typeface="+mn-lt"/>
                <a:ea typeface="+mn-ea"/>
                <a:cs typeface="+mn-cs"/>
              </a:rPr>
              <a:t>Clinic for Internal Medicine II, University Medical </a:t>
            </a:r>
            <a:r>
              <a:rPr lang="en-GB" sz="1200" i="1" kern="1200" dirty="0" err="1">
                <a:solidFill>
                  <a:schemeClr val="tx1"/>
                </a:solidFill>
                <a:effectLst/>
                <a:latin typeface="+mn-lt"/>
                <a:ea typeface="+mn-ea"/>
                <a:cs typeface="+mn-cs"/>
              </a:rPr>
              <a:t>Center</a:t>
            </a:r>
            <a:r>
              <a:rPr lang="en-GB" sz="1200" i="1" kern="1200" dirty="0">
                <a:solidFill>
                  <a:schemeClr val="tx1"/>
                </a:solidFill>
                <a:effectLst/>
                <a:latin typeface="+mn-lt"/>
                <a:ea typeface="+mn-ea"/>
                <a:cs typeface="+mn-cs"/>
              </a:rPr>
              <a:t> Freiburg, Freiburg,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a:t>
            </a:r>
            <a:r>
              <a:rPr lang="en-GB" sz="1200" i="1" kern="1200" dirty="0">
                <a:solidFill>
                  <a:schemeClr val="tx1"/>
                </a:solidFill>
                <a:effectLst/>
                <a:latin typeface="+mn-lt"/>
                <a:ea typeface="+mn-ea"/>
                <a:cs typeface="+mn-cs"/>
              </a:rPr>
              <a:t>Internal Medicine IV (Gastroenterology, Hepatology, Infectious Diseases), University Hospital Heidelberg, Heidelberg,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a:t>
            </a:r>
            <a:r>
              <a:rPr lang="en-GB" sz="1200" i="1" kern="1200" dirty="0">
                <a:solidFill>
                  <a:schemeClr val="tx1"/>
                </a:solidFill>
                <a:effectLst/>
                <a:latin typeface="+mn-lt"/>
                <a:ea typeface="+mn-ea"/>
                <a:cs typeface="+mn-cs"/>
              </a:rPr>
              <a:t>Molecular Virology, Department of Infectious Diseases, University Hospital Heidelberg, Heidelberg,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a:t>
            </a:r>
            <a:r>
              <a:rPr lang="en-GB" sz="1200" i="1" kern="1200" dirty="0">
                <a:solidFill>
                  <a:schemeClr val="tx1"/>
                </a:solidFill>
                <a:effectLst/>
                <a:latin typeface="+mn-lt"/>
                <a:ea typeface="+mn-ea"/>
                <a:cs typeface="+mn-cs"/>
              </a:rPr>
              <a:t>German </a:t>
            </a:r>
            <a:r>
              <a:rPr lang="en-GB" sz="1200" i="1" kern="1200" dirty="0" err="1">
                <a:solidFill>
                  <a:schemeClr val="tx1"/>
                </a:solidFill>
                <a:effectLst/>
                <a:latin typeface="+mn-lt"/>
                <a:ea typeface="+mn-ea"/>
                <a:cs typeface="+mn-cs"/>
              </a:rPr>
              <a:t>Center</a:t>
            </a:r>
            <a:r>
              <a:rPr lang="en-GB" sz="1200" i="1" kern="1200" dirty="0">
                <a:solidFill>
                  <a:schemeClr val="tx1"/>
                </a:solidFill>
                <a:effectLst/>
                <a:latin typeface="+mn-lt"/>
                <a:ea typeface="+mn-ea"/>
                <a:cs typeface="+mn-cs"/>
              </a:rPr>
              <a:t> for Infection Research, partner site Heidelberg, Heidelberg,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5</a:t>
            </a:r>
            <a:r>
              <a:rPr lang="en-GB" sz="1200" i="1" kern="1200" dirty="0">
                <a:solidFill>
                  <a:schemeClr val="tx1"/>
                </a:solidFill>
                <a:effectLst/>
                <a:latin typeface="+mn-lt"/>
                <a:ea typeface="+mn-ea"/>
                <a:cs typeface="+mn-cs"/>
              </a:rPr>
              <a:t>Institute of Pathology, School of Medicine &amp; Health, Technical University of Munich, Munich,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6</a:t>
            </a:r>
            <a:r>
              <a:rPr lang="en-GB" sz="1200" i="1" kern="1200" dirty="0">
                <a:solidFill>
                  <a:schemeClr val="tx1"/>
                </a:solidFill>
                <a:effectLst/>
                <a:latin typeface="+mn-lt"/>
                <a:ea typeface="+mn-ea"/>
                <a:cs typeface="+mn-cs"/>
              </a:rPr>
              <a:t>Signaling Research Centres BIOSS and CIBSS, Freiburg,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7</a:t>
            </a:r>
            <a:r>
              <a:rPr lang="en-GB" sz="1200" i="1" kern="1200" dirty="0">
                <a:solidFill>
                  <a:schemeClr val="tx1"/>
                </a:solidFill>
                <a:effectLst/>
                <a:latin typeface="+mn-lt"/>
                <a:ea typeface="+mn-ea"/>
                <a:cs typeface="+mn-cs"/>
              </a:rPr>
              <a:t>German Cancer Consortium (DKTK) Heidelberg, Germany, Partner Site Freiburg, Freiburg, Germany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Email: yuan.suo@uniklinik-freiburg.de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Background and aims: </a:t>
            </a:r>
            <a:r>
              <a:rPr lang="en-GB" sz="1200" kern="1200" dirty="0">
                <a:solidFill>
                  <a:schemeClr val="tx1"/>
                </a:solidFill>
                <a:effectLst/>
                <a:latin typeface="+mn-lt"/>
                <a:ea typeface="+mn-ea"/>
                <a:cs typeface="+mn-cs"/>
              </a:rPr>
              <a:t>Chronic hepatitis B virus (HBV) and hepatitis D virus (HDV) infection can lead to severe viral hepatitis and progression to liver cirrhosis and liver failure. The mechanisms underlying the failure of the immune system to clear HDV remain poorly understood. This study aimed to comprehensively characterize virus-host interactions in the spatial microenvironment in the HDV-infected human liver at single-cell resolution.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Method:  </a:t>
            </a:r>
            <a:r>
              <a:rPr lang="en-GB" sz="1200" kern="1200" dirty="0">
                <a:solidFill>
                  <a:schemeClr val="tx1"/>
                </a:solidFill>
                <a:effectLst/>
                <a:latin typeface="+mn-lt"/>
                <a:ea typeface="+mn-ea"/>
                <a:cs typeface="+mn-cs"/>
              </a:rPr>
              <a:t>Liver samples from 21 chronic HBV/HDV-infected patients were </a:t>
            </a:r>
            <a:r>
              <a:rPr lang="en-GB" sz="1200" kern="1200" dirty="0" err="1">
                <a:solidFill>
                  <a:schemeClr val="tx1"/>
                </a:solidFill>
                <a:effectLst/>
                <a:latin typeface="+mn-lt"/>
                <a:ea typeface="+mn-ea"/>
                <a:cs typeface="+mn-cs"/>
              </a:rPr>
              <a:t>analyzed</a:t>
            </a:r>
            <a:r>
              <a:rPr lang="en-GB" sz="1200" kern="1200" dirty="0">
                <a:solidFill>
                  <a:schemeClr val="tx1"/>
                </a:solidFill>
                <a:effectLst/>
                <a:latin typeface="+mn-lt"/>
                <a:ea typeface="+mn-ea"/>
                <a:cs typeface="+mn-cs"/>
              </a:rPr>
              <a:t> using MIBI-TOF imaging. The imaging panel comprised 40 markers for liver parenchymal cells and liver architecture, immune lineages and functional markers. Virus-infected cells were identified by hepatitis D antigen (</a:t>
            </a:r>
            <a:r>
              <a:rPr lang="en-GB" sz="1200" kern="1200" dirty="0" err="1">
                <a:solidFill>
                  <a:schemeClr val="tx1"/>
                </a:solidFill>
                <a:effectLst/>
                <a:latin typeface="+mn-lt"/>
                <a:ea typeface="+mn-ea"/>
                <a:cs typeface="+mn-cs"/>
              </a:rPr>
              <a:t>HDAg</a:t>
            </a:r>
            <a:r>
              <a:rPr lang="en-GB" sz="1200" kern="1200" dirty="0">
                <a:solidFill>
                  <a:schemeClr val="tx1"/>
                </a:solidFill>
                <a:effectLst/>
                <a:latin typeface="+mn-lt"/>
                <a:ea typeface="+mn-ea"/>
                <a:cs typeface="+mn-cs"/>
              </a:rPr>
              <a:t>) and hepatitis B virus core and surface antigens (HBsAg, </a:t>
            </a:r>
            <a:r>
              <a:rPr lang="en-GB" sz="1200" kern="1200" dirty="0" err="1">
                <a:solidFill>
                  <a:schemeClr val="tx1"/>
                </a:solidFill>
                <a:effectLst/>
                <a:latin typeface="+mn-lt"/>
                <a:ea typeface="+mn-ea"/>
                <a:cs typeface="+mn-cs"/>
              </a:rPr>
              <a:t>HBcAg</a:t>
            </a:r>
            <a:r>
              <a:rPr lang="en-GB"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Results: </a:t>
            </a:r>
            <a:r>
              <a:rPr lang="en-GB" sz="1200" kern="1200" dirty="0">
                <a:solidFill>
                  <a:schemeClr val="tx1"/>
                </a:solidFill>
                <a:effectLst/>
                <a:latin typeface="+mn-lt"/>
                <a:ea typeface="+mn-ea"/>
                <a:cs typeface="+mn-cs"/>
              </a:rPr>
              <a:t>We identified 18 different cell types, with hepatocytes accounting for the majority of cells, as expected. 4.3% of hepatocytes stained positive for the viral antigens </a:t>
            </a:r>
            <a:r>
              <a:rPr lang="en-GB" sz="1200" kern="1200" dirty="0" err="1">
                <a:solidFill>
                  <a:schemeClr val="tx1"/>
                </a:solidFill>
                <a:effectLst/>
                <a:latin typeface="+mn-lt"/>
                <a:ea typeface="+mn-ea"/>
                <a:cs typeface="+mn-cs"/>
              </a:rPr>
              <a:t>HDAg</a:t>
            </a:r>
            <a:r>
              <a:rPr lang="en-GB" sz="1200" kern="1200" dirty="0">
                <a:solidFill>
                  <a:schemeClr val="tx1"/>
                </a:solidFill>
                <a:effectLst/>
                <a:latin typeface="+mn-lt"/>
                <a:ea typeface="+mn-ea"/>
                <a:cs typeface="+mn-cs"/>
              </a:rPr>
              <a:t>, HBsAg, and/or </a:t>
            </a:r>
            <a:r>
              <a:rPr lang="en-GB" sz="1200" kern="1200" dirty="0" err="1">
                <a:solidFill>
                  <a:schemeClr val="tx1"/>
                </a:solidFill>
                <a:effectLst/>
                <a:latin typeface="+mn-lt"/>
                <a:ea typeface="+mn-ea"/>
                <a:cs typeface="+mn-cs"/>
              </a:rPr>
              <a:t>HBcAg</a:t>
            </a:r>
            <a:r>
              <a:rPr lang="en-GB" sz="1200" kern="1200" dirty="0">
                <a:solidFill>
                  <a:schemeClr val="tx1"/>
                </a:solidFill>
                <a:effectLst/>
                <a:latin typeface="+mn-lt"/>
                <a:ea typeface="+mn-ea"/>
                <a:cs typeface="+mn-cs"/>
              </a:rPr>
              <a:t>. Virus antigen-positive hepatocytes were biased towards either a dominant HBsAg+ or </a:t>
            </a:r>
            <a:r>
              <a:rPr lang="en-GB" sz="1200" kern="1200" dirty="0" err="1">
                <a:solidFill>
                  <a:schemeClr val="tx1"/>
                </a:solidFill>
                <a:effectLst/>
                <a:latin typeface="+mn-lt"/>
                <a:ea typeface="+mn-ea"/>
                <a:cs typeface="+mn-cs"/>
              </a:rPr>
              <a:t>HDAg</a:t>
            </a:r>
            <a:r>
              <a:rPr lang="en-GB" sz="1200" kern="1200" dirty="0">
                <a:solidFill>
                  <a:schemeClr val="tx1"/>
                </a:solidFill>
                <a:effectLst/>
                <a:latin typeface="+mn-lt"/>
                <a:ea typeface="+mn-ea"/>
                <a:cs typeface="+mn-cs"/>
              </a:rPr>
              <a:t>+ population. </a:t>
            </a:r>
            <a:r>
              <a:rPr lang="en-GB" sz="1200" kern="1200" dirty="0" err="1">
                <a:solidFill>
                  <a:schemeClr val="tx1"/>
                </a:solidFill>
                <a:effectLst/>
                <a:latin typeface="+mn-lt"/>
                <a:ea typeface="+mn-ea"/>
                <a:cs typeface="+mn-cs"/>
              </a:rPr>
              <a:t>HDAg</a:t>
            </a:r>
            <a:r>
              <a:rPr lang="en-GB" sz="1200" kern="1200" dirty="0">
                <a:solidFill>
                  <a:schemeClr val="tx1"/>
                </a:solidFill>
                <a:effectLst/>
                <a:latin typeface="+mn-lt"/>
                <a:ea typeface="+mn-ea"/>
                <a:cs typeface="+mn-cs"/>
              </a:rPr>
              <a:t>⁺ hepatocyte density correlated with serum HDV RNA levels (R2=0.9212, P&lt;0.0001) and the density of virus marker-positive hepatocytes was associated with immune cell infiltration (R2=0.2013, P=0.0413). Macrophages and CD8 T cells were the most abundant immune cells (8.95% and 8.59%). Zonation analysis identified hepatic zones 1-3, and predominant stromal regions. Zone 3 exhibited the highest density of virus antigen-positive hepatocytes, whereas immune cells were most densely localized in Zone 1 and the stromal region. Spatial interactions between immune and virus-positive cells were further </a:t>
            </a:r>
            <a:r>
              <a:rPr lang="en-GB" sz="1200" kern="1200" dirty="0" err="1">
                <a:solidFill>
                  <a:schemeClr val="tx1"/>
                </a:solidFill>
                <a:effectLst/>
                <a:latin typeface="+mn-lt"/>
                <a:ea typeface="+mn-ea"/>
                <a:cs typeface="+mn-cs"/>
              </a:rPr>
              <a:t>analyzed</a:t>
            </a:r>
            <a:r>
              <a:rPr lang="en-GB" sz="1200" kern="1200" dirty="0">
                <a:solidFill>
                  <a:schemeClr val="tx1"/>
                </a:solidFill>
                <a:effectLst/>
                <a:latin typeface="+mn-lt"/>
                <a:ea typeface="+mn-ea"/>
                <a:cs typeface="+mn-cs"/>
              </a:rPr>
              <a:t> by distance analysis. Macrophages were significantly enriched within viral regions (P = 0.011), and showed higher immunosuppressive PD-L1 and CD204 expression in close proximity to hepatocytes with viral antigens. Cellular interaction analysis revealed those hepatocytes to interact more with macrophages, which in turn displayed enriched interactions with exhausted and progenitor exhausted CD8 T cells.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Conclusion: </a:t>
            </a:r>
            <a:r>
              <a:rPr lang="en-GB" sz="1200" kern="1200" dirty="0">
                <a:solidFill>
                  <a:schemeClr val="tx1"/>
                </a:solidFill>
                <a:effectLst/>
                <a:latin typeface="+mn-lt"/>
                <a:ea typeface="+mn-ea"/>
                <a:cs typeface="+mn-cs"/>
              </a:rPr>
              <a:t>Intrahepatic analysis of HDV patients identifies distinct spatial virus-immune niches in HBV/HDV infection. Phenotypic gradients around virus marker-positive hepatocytes suggest prominent interactions between HDV-infected hepatocytes and M2-like macrophages, suggesting the establishment of an immunosuppressive niche involved in regulating adaptive immunity.</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F872C0F0-71E7-46B6-AA6F-1D7E0E2B8B3E}" type="slidenum">
              <a:rPr lang="en-US" smtClean="0"/>
              <a:t>22</a:t>
            </a:fld>
            <a:endParaRPr lang="en-US"/>
          </a:p>
        </p:txBody>
      </p:sp>
    </p:spTree>
    <p:extLst>
      <p:ext uri="{BB962C8B-B14F-4D97-AF65-F5344CB8AC3E}">
        <p14:creationId xmlns:p14="http://schemas.microsoft.com/office/powerpoint/2010/main" val="4101779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latin typeface="Arial" panose="020B0604020202020204" pitchFamily="34" charset="0"/>
                <a:ea typeface="Times New Roman" panose="02020603050405020304" pitchFamily="18" charset="0"/>
                <a:cs typeface="Arial" panose="020B0604020202020204" pitchFamily="34" charset="0"/>
              </a:rPr>
              <a:t>Abbreviations: </a:t>
            </a:r>
            <a:r>
              <a:rPr lang="en-NZ" b="0" i="1" dirty="0">
                <a:latin typeface="Arial" panose="020B0604020202020204" pitchFamily="34" charset="0"/>
                <a:ea typeface="Times New Roman" panose="02020603050405020304" pitchFamily="18" charset="0"/>
                <a:cs typeface="Arial" panose="020B0604020202020204" pitchFamily="34" charset="0"/>
              </a:rPr>
              <a:t>CDx, cluster of differentiation x; </a:t>
            </a:r>
            <a:r>
              <a:rPr lang="en-US" b="0" i="1" dirty="0" err="1">
                <a:latin typeface="Arial" panose="020B0604020202020204" pitchFamily="34" charset="0"/>
                <a:ea typeface="Times New Roman" panose="02020603050405020304" pitchFamily="18" charset="0"/>
                <a:cs typeface="Arial" panose="020B0604020202020204" pitchFamily="34" charset="0"/>
              </a:rPr>
              <a:t>HBcAg</a:t>
            </a:r>
            <a:r>
              <a:rPr lang="en-US" b="0" i="1" dirty="0">
                <a:latin typeface="Arial" panose="020B0604020202020204" pitchFamily="34" charset="0"/>
                <a:ea typeface="Times New Roman" panose="02020603050405020304" pitchFamily="18" charset="0"/>
                <a:cs typeface="Arial" panose="020B0604020202020204" pitchFamily="34" charset="0"/>
              </a:rPr>
              <a:t>, hepatitis B core antigen; HBsAg, </a:t>
            </a:r>
            <a:r>
              <a:rPr lang="en-NZ" b="0" i="1" dirty="0">
                <a:latin typeface="Arial" panose="020B0604020202020204" pitchFamily="34" charset="0"/>
                <a:ea typeface="Times New Roman" panose="02020603050405020304" pitchFamily="18" charset="0"/>
                <a:cs typeface="Arial" panose="020B0604020202020204" pitchFamily="34" charset="0"/>
              </a:rPr>
              <a:t>hepatitis B surface antigen</a:t>
            </a:r>
            <a:r>
              <a:rPr lang="en-US" b="0" i="1" dirty="0">
                <a:latin typeface="Arial" panose="020B0604020202020204" pitchFamily="34" charset="0"/>
                <a:ea typeface="Times New Roman" panose="02020603050405020304" pitchFamily="18" charset="0"/>
                <a:cs typeface="Arial" panose="020B0604020202020204" pitchFamily="34" charset="0"/>
              </a:rPr>
              <a:t>; HBV, </a:t>
            </a:r>
            <a:r>
              <a:rPr lang="en-NZ" b="0" i="1" dirty="0">
                <a:latin typeface="Arial" panose="020B0604020202020204" pitchFamily="34" charset="0"/>
                <a:ea typeface="Times New Roman" panose="02020603050405020304" pitchFamily="18" charset="0"/>
                <a:cs typeface="Arial" panose="020B0604020202020204" pitchFamily="34" charset="0"/>
              </a:rPr>
              <a:t>hepatitis B virus;</a:t>
            </a:r>
            <a:r>
              <a:rPr lang="en-US" b="0" i="1" dirty="0">
                <a:latin typeface="Arial" panose="020B0604020202020204" pitchFamily="34" charset="0"/>
                <a:ea typeface="Times New Roman" panose="02020603050405020304" pitchFamily="18" charset="0"/>
                <a:cs typeface="Arial" panose="020B0604020202020204" pitchFamily="34" charset="0"/>
              </a:rPr>
              <a:t> </a:t>
            </a:r>
            <a:r>
              <a:rPr lang="en-US" b="0" i="1" dirty="0" err="1">
                <a:latin typeface="Arial" panose="020B0604020202020204" pitchFamily="34" charset="0"/>
                <a:ea typeface="Times New Roman" panose="02020603050405020304" pitchFamily="18" charset="0"/>
                <a:cs typeface="Arial" panose="020B0604020202020204" pitchFamily="34" charset="0"/>
              </a:rPr>
              <a:t>HDAg</a:t>
            </a:r>
            <a:r>
              <a:rPr lang="en-US" b="0" i="1" dirty="0">
                <a:latin typeface="Arial" panose="020B0604020202020204" pitchFamily="34" charset="0"/>
                <a:ea typeface="Times New Roman" panose="02020603050405020304" pitchFamily="18" charset="0"/>
                <a:cs typeface="Arial" panose="020B0604020202020204" pitchFamily="34" charset="0"/>
              </a:rPr>
              <a:t>, hepatitis D antigen; HDV, </a:t>
            </a:r>
            <a:r>
              <a:rPr lang="en-NZ" b="0" i="1" dirty="0">
                <a:latin typeface="Arial" panose="020B0604020202020204" pitchFamily="34" charset="0"/>
                <a:ea typeface="Times New Roman" panose="02020603050405020304" pitchFamily="18" charset="0"/>
                <a:cs typeface="Arial" panose="020B0604020202020204" pitchFamily="34" charset="0"/>
              </a:rPr>
              <a:t>hepatitis D virus; PD-L1, programmed death-ligand 1; RNA, ribonucleic acid.</a:t>
            </a:r>
          </a:p>
          <a:p>
            <a:endParaRPr lang="en-US" sz="1200" b="1" kern="1200" dirty="0">
              <a:solidFill>
                <a:schemeClr val="tx1"/>
              </a:solidFill>
              <a:effectLst/>
              <a:latin typeface="Arial" panose="020B0604020202020204" pitchFamily="34" charset="0"/>
              <a:cs typeface="Arial" panose="020B0604020202020204" pitchFamily="34" charset="0"/>
            </a:endParaRPr>
          </a:p>
          <a:p>
            <a:r>
              <a:rPr lang="en-GB" sz="1200" b="1" kern="1200" dirty="0">
                <a:solidFill>
                  <a:schemeClr val="tx1"/>
                </a:solidFill>
                <a:effectLst/>
                <a:latin typeface="+mn-lt"/>
                <a:ea typeface="+mn-ea"/>
                <a:cs typeface="+mn-cs"/>
              </a:rPr>
              <a:t>The spatial single-cell landscape in the hepatitis B virus/hepatitis D virus-coinfected human liver reveals spatially confined immunosuppressive virus-immune niches</a:t>
            </a:r>
            <a:endParaRPr lang="en-US" sz="1200" b="1" kern="1200" dirty="0">
              <a:solidFill>
                <a:schemeClr val="tx1"/>
              </a:solidFill>
              <a:effectLst/>
              <a:latin typeface="Arial" panose="020B0604020202020204" pitchFamily="34" charset="0"/>
              <a:cs typeface="Arial" panose="020B0604020202020204" pitchFamily="34" charset="0"/>
            </a:endParaRPr>
          </a:p>
          <a:p>
            <a:endParaRPr lang="en-US" sz="1200" b="1" kern="1200" dirty="0">
              <a:solidFill>
                <a:schemeClr val="tx1"/>
              </a:solidFill>
              <a:effectLst/>
              <a:latin typeface="Arial" panose="020B0604020202020204" pitchFamily="34" charset="0"/>
              <a:cs typeface="Arial" panose="020B0604020202020204" pitchFamily="34" charset="0"/>
            </a:endParaRPr>
          </a:p>
          <a:p>
            <a:r>
              <a:rPr lang="en-GB" sz="1200" b="1" kern="1200" dirty="0">
                <a:solidFill>
                  <a:schemeClr val="tx1"/>
                </a:solidFill>
                <a:effectLst/>
                <a:latin typeface="+mn-lt"/>
                <a:ea typeface="+mn-ea"/>
                <a:cs typeface="+mn-cs"/>
              </a:rPr>
              <a:t>OS-080-YI </a:t>
            </a:r>
            <a:endParaRPr lang="en-NZ"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Yuan Suo</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Shirin Nkongolo</a:t>
            </a:r>
            <a:r>
              <a:rPr lang="en-GB" sz="1200" kern="1200" baseline="30000" dirty="0">
                <a:solidFill>
                  <a:schemeClr val="tx1"/>
                </a:solidFill>
                <a:effectLst/>
                <a:latin typeface="+mn-lt"/>
                <a:ea typeface="+mn-ea"/>
                <a:cs typeface="+mn-cs"/>
              </a:rPr>
              <a:t>2 3 4</a:t>
            </a:r>
            <a:r>
              <a:rPr lang="en-GB" sz="1200" kern="1200" dirty="0">
                <a:solidFill>
                  <a:schemeClr val="tx1"/>
                </a:solidFill>
                <a:effectLst/>
                <a:latin typeface="+mn-lt"/>
                <a:ea typeface="+mn-ea"/>
                <a:cs typeface="+mn-cs"/>
              </a:rPr>
              <a:t>, Carolin Mogler</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Ira Godbole</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Günter Päth</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Stephan Urban</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Robert Thimme</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Bertram Bengsch</a:t>
            </a:r>
            <a:r>
              <a:rPr lang="en-GB" sz="1200" kern="1200" baseline="30000" dirty="0">
                <a:solidFill>
                  <a:schemeClr val="tx1"/>
                </a:solidFill>
                <a:effectLst/>
                <a:latin typeface="+mn-lt"/>
                <a:ea typeface="+mn-ea"/>
                <a:cs typeface="+mn-cs"/>
              </a:rPr>
              <a:t>1 6 7</a:t>
            </a:r>
            <a:r>
              <a:rPr lang="en-GB" sz="1200" kern="1200" dirty="0">
                <a:solidFill>
                  <a:schemeClr val="tx1"/>
                </a:solidFill>
                <a:effectLst/>
                <a:latin typeface="+mn-lt"/>
                <a:ea typeface="+mn-ea"/>
                <a:cs typeface="+mn-cs"/>
              </a:rPr>
              <a:t> </a:t>
            </a:r>
          </a:p>
          <a:p>
            <a:endParaRPr lang="en-NZ" sz="1200" kern="1200" dirty="0">
              <a:solidFill>
                <a:schemeClr val="tx1"/>
              </a:solidFill>
              <a:effectLst/>
              <a:latin typeface="+mn-lt"/>
              <a:ea typeface="+mn-ea"/>
              <a:cs typeface="+mn-cs"/>
            </a:endParaRPr>
          </a:p>
          <a:p>
            <a:r>
              <a:rPr lang="en-GB" sz="1200" i="1" kern="1200" baseline="30000" dirty="0">
                <a:solidFill>
                  <a:schemeClr val="tx1"/>
                </a:solidFill>
                <a:effectLst/>
                <a:latin typeface="+mn-lt"/>
                <a:ea typeface="+mn-ea"/>
                <a:cs typeface="+mn-cs"/>
              </a:rPr>
              <a:t>1</a:t>
            </a:r>
            <a:r>
              <a:rPr lang="en-GB" sz="1200" i="1" kern="1200" dirty="0">
                <a:solidFill>
                  <a:schemeClr val="tx1"/>
                </a:solidFill>
                <a:effectLst/>
                <a:latin typeface="+mn-lt"/>
                <a:ea typeface="+mn-ea"/>
                <a:cs typeface="+mn-cs"/>
              </a:rPr>
              <a:t>Clinic for Internal Medicine II, University Medical </a:t>
            </a:r>
            <a:r>
              <a:rPr lang="en-GB" sz="1200" i="1" kern="1200" dirty="0" err="1">
                <a:solidFill>
                  <a:schemeClr val="tx1"/>
                </a:solidFill>
                <a:effectLst/>
                <a:latin typeface="+mn-lt"/>
                <a:ea typeface="+mn-ea"/>
                <a:cs typeface="+mn-cs"/>
              </a:rPr>
              <a:t>Center</a:t>
            </a:r>
            <a:r>
              <a:rPr lang="en-GB" sz="1200" i="1" kern="1200" dirty="0">
                <a:solidFill>
                  <a:schemeClr val="tx1"/>
                </a:solidFill>
                <a:effectLst/>
                <a:latin typeface="+mn-lt"/>
                <a:ea typeface="+mn-ea"/>
                <a:cs typeface="+mn-cs"/>
              </a:rPr>
              <a:t> Freiburg, Freiburg,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a:t>
            </a:r>
            <a:r>
              <a:rPr lang="en-GB" sz="1200" i="1" kern="1200" dirty="0">
                <a:solidFill>
                  <a:schemeClr val="tx1"/>
                </a:solidFill>
                <a:effectLst/>
                <a:latin typeface="+mn-lt"/>
                <a:ea typeface="+mn-ea"/>
                <a:cs typeface="+mn-cs"/>
              </a:rPr>
              <a:t>Internal Medicine IV (Gastroenterology, Hepatology, Infectious Diseases), University Hospital Heidelberg, Heidelberg,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a:t>
            </a:r>
            <a:r>
              <a:rPr lang="en-GB" sz="1200" i="1" kern="1200" dirty="0">
                <a:solidFill>
                  <a:schemeClr val="tx1"/>
                </a:solidFill>
                <a:effectLst/>
                <a:latin typeface="+mn-lt"/>
                <a:ea typeface="+mn-ea"/>
                <a:cs typeface="+mn-cs"/>
              </a:rPr>
              <a:t>Molecular Virology, Department of Infectious Diseases, University Hospital Heidelberg, Heidelberg,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a:t>
            </a:r>
            <a:r>
              <a:rPr lang="en-GB" sz="1200" i="1" kern="1200" dirty="0">
                <a:solidFill>
                  <a:schemeClr val="tx1"/>
                </a:solidFill>
                <a:effectLst/>
                <a:latin typeface="+mn-lt"/>
                <a:ea typeface="+mn-ea"/>
                <a:cs typeface="+mn-cs"/>
              </a:rPr>
              <a:t>German </a:t>
            </a:r>
            <a:r>
              <a:rPr lang="en-GB" sz="1200" i="1" kern="1200" dirty="0" err="1">
                <a:solidFill>
                  <a:schemeClr val="tx1"/>
                </a:solidFill>
                <a:effectLst/>
                <a:latin typeface="+mn-lt"/>
                <a:ea typeface="+mn-ea"/>
                <a:cs typeface="+mn-cs"/>
              </a:rPr>
              <a:t>Center</a:t>
            </a:r>
            <a:r>
              <a:rPr lang="en-GB" sz="1200" i="1" kern="1200" dirty="0">
                <a:solidFill>
                  <a:schemeClr val="tx1"/>
                </a:solidFill>
                <a:effectLst/>
                <a:latin typeface="+mn-lt"/>
                <a:ea typeface="+mn-ea"/>
                <a:cs typeface="+mn-cs"/>
              </a:rPr>
              <a:t> for Infection Research, partner site Heidelberg, Heidelberg,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5</a:t>
            </a:r>
            <a:r>
              <a:rPr lang="en-GB" sz="1200" i="1" kern="1200" dirty="0">
                <a:solidFill>
                  <a:schemeClr val="tx1"/>
                </a:solidFill>
                <a:effectLst/>
                <a:latin typeface="+mn-lt"/>
                <a:ea typeface="+mn-ea"/>
                <a:cs typeface="+mn-cs"/>
              </a:rPr>
              <a:t>Institute of Pathology, School of Medicine &amp; Health, Technical University of Munich, Munich,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6</a:t>
            </a:r>
            <a:r>
              <a:rPr lang="en-GB" sz="1200" i="1" kern="1200" dirty="0">
                <a:solidFill>
                  <a:schemeClr val="tx1"/>
                </a:solidFill>
                <a:effectLst/>
                <a:latin typeface="+mn-lt"/>
                <a:ea typeface="+mn-ea"/>
                <a:cs typeface="+mn-cs"/>
              </a:rPr>
              <a:t>Signaling Research Centres BIOSS and CIBSS, Freiburg, Germany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7</a:t>
            </a:r>
            <a:r>
              <a:rPr lang="en-GB" sz="1200" i="1" kern="1200" dirty="0">
                <a:solidFill>
                  <a:schemeClr val="tx1"/>
                </a:solidFill>
                <a:effectLst/>
                <a:latin typeface="+mn-lt"/>
                <a:ea typeface="+mn-ea"/>
                <a:cs typeface="+mn-cs"/>
              </a:rPr>
              <a:t>German Cancer Consortium (DKTK) Heidelberg, Germany, Partner Site Freiburg, Freiburg, Germany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Email: yuan.suo@uniklinik-freiburg.de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Background and aims: </a:t>
            </a:r>
            <a:r>
              <a:rPr lang="en-GB" sz="1200" kern="1200" dirty="0">
                <a:solidFill>
                  <a:schemeClr val="tx1"/>
                </a:solidFill>
                <a:effectLst/>
                <a:latin typeface="+mn-lt"/>
                <a:ea typeface="+mn-ea"/>
                <a:cs typeface="+mn-cs"/>
              </a:rPr>
              <a:t>Chronic hepatitis B virus (HBV) and hepatitis D virus (HDV) infection can lead to severe viral hepatitis and progression to liver cirrhosis and liver failure. The mechanisms underlying the failure of the immune system to clear HDV remain poorly understood. This study aimed to comprehensively characterize virus-host interactions in the spatial microenvironment in the HDV-infected human liver at single-cell resolution.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Method:  </a:t>
            </a:r>
            <a:r>
              <a:rPr lang="en-GB" sz="1200" kern="1200" dirty="0">
                <a:solidFill>
                  <a:schemeClr val="tx1"/>
                </a:solidFill>
                <a:effectLst/>
                <a:latin typeface="+mn-lt"/>
                <a:ea typeface="+mn-ea"/>
                <a:cs typeface="+mn-cs"/>
              </a:rPr>
              <a:t>Liver samples from 21 chronic HBV/HDV-infected patients were </a:t>
            </a:r>
            <a:r>
              <a:rPr lang="en-GB" sz="1200" kern="1200" dirty="0" err="1">
                <a:solidFill>
                  <a:schemeClr val="tx1"/>
                </a:solidFill>
                <a:effectLst/>
                <a:latin typeface="+mn-lt"/>
                <a:ea typeface="+mn-ea"/>
                <a:cs typeface="+mn-cs"/>
              </a:rPr>
              <a:t>analyzed</a:t>
            </a:r>
            <a:r>
              <a:rPr lang="en-GB" sz="1200" kern="1200" dirty="0">
                <a:solidFill>
                  <a:schemeClr val="tx1"/>
                </a:solidFill>
                <a:effectLst/>
                <a:latin typeface="+mn-lt"/>
                <a:ea typeface="+mn-ea"/>
                <a:cs typeface="+mn-cs"/>
              </a:rPr>
              <a:t> using MIBI-TOF imaging. The imaging panel comprised 40 markers for liver parenchymal cells and liver architecture, immune lineages and functional markers. Virus-infected cells were identified by hepatitis D antigen (</a:t>
            </a:r>
            <a:r>
              <a:rPr lang="en-GB" sz="1200" kern="1200" dirty="0" err="1">
                <a:solidFill>
                  <a:schemeClr val="tx1"/>
                </a:solidFill>
                <a:effectLst/>
                <a:latin typeface="+mn-lt"/>
                <a:ea typeface="+mn-ea"/>
                <a:cs typeface="+mn-cs"/>
              </a:rPr>
              <a:t>HDAg</a:t>
            </a:r>
            <a:r>
              <a:rPr lang="en-GB" sz="1200" kern="1200" dirty="0">
                <a:solidFill>
                  <a:schemeClr val="tx1"/>
                </a:solidFill>
                <a:effectLst/>
                <a:latin typeface="+mn-lt"/>
                <a:ea typeface="+mn-ea"/>
                <a:cs typeface="+mn-cs"/>
              </a:rPr>
              <a:t>) and hepatitis B virus core and surface antigens (HBsAg, </a:t>
            </a:r>
            <a:r>
              <a:rPr lang="en-GB" sz="1200" kern="1200" dirty="0" err="1">
                <a:solidFill>
                  <a:schemeClr val="tx1"/>
                </a:solidFill>
                <a:effectLst/>
                <a:latin typeface="+mn-lt"/>
                <a:ea typeface="+mn-ea"/>
                <a:cs typeface="+mn-cs"/>
              </a:rPr>
              <a:t>HBcAg</a:t>
            </a:r>
            <a:r>
              <a:rPr lang="en-GB"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Results: </a:t>
            </a:r>
            <a:r>
              <a:rPr lang="en-GB" sz="1200" kern="1200" dirty="0">
                <a:solidFill>
                  <a:schemeClr val="tx1"/>
                </a:solidFill>
                <a:effectLst/>
                <a:latin typeface="+mn-lt"/>
                <a:ea typeface="+mn-ea"/>
                <a:cs typeface="+mn-cs"/>
              </a:rPr>
              <a:t>We identified 18 different cell types, with hepatocytes accounting for the majority of cells, as expected. 4.3% of hepatocytes stained positive for the viral antigens </a:t>
            </a:r>
            <a:r>
              <a:rPr lang="en-GB" sz="1200" kern="1200" dirty="0" err="1">
                <a:solidFill>
                  <a:schemeClr val="tx1"/>
                </a:solidFill>
                <a:effectLst/>
                <a:latin typeface="+mn-lt"/>
                <a:ea typeface="+mn-ea"/>
                <a:cs typeface="+mn-cs"/>
              </a:rPr>
              <a:t>HDAg</a:t>
            </a:r>
            <a:r>
              <a:rPr lang="en-GB" sz="1200" kern="1200" dirty="0">
                <a:solidFill>
                  <a:schemeClr val="tx1"/>
                </a:solidFill>
                <a:effectLst/>
                <a:latin typeface="+mn-lt"/>
                <a:ea typeface="+mn-ea"/>
                <a:cs typeface="+mn-cs"/>
              </a:rPr>
              <a:t>, HBsAg, and/or </a:t>
            </a:r>
            <a:r>
              <a:rPr lang="en-GB" sz="1200" kern="1200" dirty="0" err="1">
                <a:solidFill>
                  <a:schemeClr val="tx1"/>
                </a:solidFill>
                <a:effectLst/>
                <a:latin typeface="+mn-lt"/>
                <a:ea typeface="+mn-ea"/>
                <a:cs typeface="+mn-cs"/>
              </a:rPr>
              <a:t>HBcAg</a:t>
            </a:r>
            <a:r>
              <a:rPr lang="en-GB" sz="1200" kern="1200" dirty="0">
                <a:solidFill>
                  <a:schemeClr val="tx1"/>
                </a:solidFill>
                <a:effectLst/>
                <a:latin typeface="+mn-lt"/>
                <a:ea typeface="+mn-ea"/>
                <a:cs typeface="+mn-cs"/>
              </a:rPr>
              <a:t>. Virus antigen-positive hepatocytes were biased towards either a dominant HBsAg+ or </a:t>
            </a:r>
            <a:r>
              <a:rPr lang="en-GB" sz="1200" kern="1200" dirty="0" err="1">
                <a:solidFill>
                  <a:schemeClr val="tx1"/>
                </a:solidFill>
                <a:effectLst/>
                <a:latin typeface="+mn-lt"/>
                <a:ea typeface="+mn-ea"/>
                <a:cs typeface="+mn-cs"/>
              </a:rPr>
              <a:t>HDAg</a:t>
            </a:r>
            <a:r>
              <a:rPr lang="en-GB" sz="1200" kern="1200" dirty="0">
                <a:solidFill>
                  <a:schemeClr val="tx1"/>
                </a:solidFill>
                <a:effectLst/>
                <a:latin typeface="+mn-lt"/>
                <a:ea typeface="+mn-ea"/>
                <a:cs typeface="+mn-cs"/>
              </a:rPr>
              <a:t>+ population. </a:t>
            </a:r>
            <a:r>
              <a:rPr lang="en-GB" sz="1200" kern="1200" dirty="0" err="1">
                <a:solidFill>
                  <a:schemeClr val="tx1"/>
                </a:solidFill>
                <a:effectLst/>
                <a:latin typeface="+mn-lt"/>
                <a:ea typeface="+mn-ea"/>
                <a:cs typeface="+mn-cs"/>
              </a:rPr>
              <a:t>HDAg</a:t>
            </a:r>
            <a:r>
              <a:rPr lang="en-GB" sz="1200" kern="1200" dirty="0">
                <a:solidFill>
                  <a:schemeClr val="tx1"/>
                </a:solidFill>
                <a:effectLst/>
                <a:latin typeface="+mn-lt"/>
                <a:ea typeface="+mn-ea"/>
                <a:cs typeface="+mn-cs"/>
              </a:rPr>
              <a:t>⁺ hepatocyte density correlated with serum HDV RNA levels (R2=0.9212, P&lt;0.0001) and the density of virus marker-positive hepatocytes was associated with immune cell infiltration (R2=0.2013, P=0.0413). Macrophages and CD8 T cells were the most abundant immune cells (8.95% and 8.59%). Zonation analysis identified hepatic zones 1-3, and predominant stromal regions. Zone 3 exhibited the highest density of virus antigen-positive hepatocytes, whereas immune cells were most densely localized in Zone 1 and the stromal region. Spatial interactions between immune and virus-positive cells were further </a:t>
            </a:r>
            <a:r>
              <a:rPr lang="en-GB" sz="1200" kern="1200" dirty="0" err="1">
                <a:solidFill>
                  <a:schemeClr val="tx1"/>
                </a:solidFill>
                <a:effectLst/>
                <a:latin typeface="+mn-lt"/>
                <a:ea typeface="+mn-ea"/>
                <a:cs typeface="+mn-cs"/>
              </a:rPr>
              <a:t>analyzed</a:t>
            </a:r>
            <a:r>
              <a:rPr lang="en-GB" sz="1200" kern="1200" dirty="0">
                <a:solidFill>
                  <a:schemeClr val="tx1"/>
                </a:solidFill>
                <a:effectLst/>
                <a:latin typeface="+mn-lt"/>
                <a:ea typeface="+mn-ea"/>
                <a:cs typeface="+mn-cs"/>
              </a:rPr>
              <a:t> by distance analysis. Macrophages were significantly enriched within viral regions (P = 0.011), and showed higher immunosuppressive PD-L1 and CD204 expression in close proximity to hepatocytes with viral antigens. Cellular interaction analysis revealed those hepatocytes to interact more with macrophages, which in turn displayed enriched interactions with exhausted and progenitor exhausted CD8 T cells.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Conclusion: </a:t>
            </a:r>
            <a:r>
              <a:rPr lang="en-GB" sz="1200" kern="1200" dirty="0">
                <a:solidFill>
                  <a:schemeClr val="tx1"/>
                </a:solidFill>
                <a:effectLst/>
                <a:latin typeface="+mn-lt"/>
                <a:ea typeface="+mn-ea"/>
                <a:cs typeface="+mn-cs"/>
              </a:rPr>
              <a:t>Intrahepatic analysis of HDV patients identifies distinct spatial virus-immune niches in HBV/HDV infection. Phenotypic gradients around virus marker-positive hepatocytes suggest prominent interactions between HDV-infected hepatocytes and M2-like macrophages, suggesting the establishment of an immunosuppressive niche involved in regulating adaptive immunity.</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 </a:t>
            </a:r>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23</a:t>
            </a:fld>
            <a:endParaRPr lang="en-US"/>
          </a:p>
        </p:txBody>
      </p:sp>
    </p:spTree>
    <p:extLst>
      <p:ext uri="{BB962C8B-B14F-4D97-AF65-F5344CB8AC3E}">
        <p14:creationId xmlns:p14="http://schemas.microsoft.com/office/powerpoint/2010/main" val="614878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latin typeface="Arial" panose="020B0604020202020204" pitchFamily="34" charset="0"/>
                <a:ea typeface="Times New Roman" panose="02020603050405020304" pitchFamily="18" charset="0"/>
                <a:cs typeface="Arial" panose="020B0604020202020204" pitchFamily="34" charset="0"/>
              </a:rPr>
              <a:t>Abbreviations: </a:t>
            </a:r>
            <a:r>
              <a:rPr lang="en-US" b="0" i="1" dirty="0" err="1">
                <a:latin typeface="Arial" panose="020B0604020202020204" pitchFamily="34" charset="0"/>
                <a:ea typeface="Times New Roman" panose="02020603050405020304" pitchFamily="18" charset="0"/>
                <a:cs typeface="Arial" panose="020B0604020202020204" pitchFamily="34" charset="0"/>
              </a:rPr>
              <a:t>cccDNA</a:t>
            </a:r>
            <a:r>
              <a:rPr lang="en-US" b="0" i="1" dirty="0">
                <a:latin typeface="Arial" panose="020B0604020202020204" pitchFamily="34" charset="0"/>
                <a:ea typeface="Times New Roman" panose="02020603050405020304" pitchFamily="18" charset="0"/>
                <a:cs typeface="Arial" panose="020B0604020202020204" pitchFamily="34" charset="0"/>
              </a:rPr>
              <a:t>, covalently closed circular DNA; CHB, chronic hepatitis B; CHD, chronic hepatitis delta; DNA, deoxyribonucleic acid; HBeAg, hepatitis B e antigen; HBsAg, </a:t>
            </a:r>
            <a:r>
              <a:rPr lang="en-NZ" b="0" i="1" dirty="0">
                <a:latin typeface="Arial" panose="020B0604020202020204" pitchFamily="34" charset="0"/>
                <a:ea typeface="Times New Roman" panose="02020603050405020304" pitchFamily="18" charset="0"/>
                <a:cs typeface="Arial" panose="020B0604020202020204" pitchFamily="34" charset="0"/>
              </a:rPr>
              <a:t>hepatitis B surface antigen</a:t>
            </a:r>
            <a:r>
              <a:rPr lang="en-US" b="0" i="1" dirty="0">
                <a:latin typeface="Arial" panose="020B0604020202020204" pitchFamily="34" charset="0"/>
                <a:ea typeface="Times New Roman" panose="02020603050405020304" pitchFamily="18" charset="0"/>
                <a:cs typeface="Arial" panose="020B0604020202020204" pitchFamily="34" charset="0"/>
              </a:rPr>
              <a:t>; </a:t>
            </a:r>
            <a:r>
              <a:rPr lang="en-NZ" b="0" i="1" dirty="0">
                <a:latin typeface="Arial" panose="020B0604020202020204" pitchFamily="34" charset="0"/>
                <a:ea typeface="Times New Roman" panose="02020603050405020304" pitchFamily="18" charset="0"/>
                <a:cs typeface="Arial" panose="020B0604020202020204" pitchFamily="34" charset="0"/>
              </a:rPr>
              <a:t>HBV, hepatitis B virus; HDV, hepatitis D virus; ORF, open reading frame; ONT, Oxford Nanopore Technologies; PCR, </a:t>
            </a:r>
            <a:r>
              <a:rPr lang="en-GB" b="0" i="1" dirty="0">
                <a:latin typeface="Arial" panose="020B0604020202020204" pitchFamily="34" charset="0"/>
                <a:ea typeface="Times New Roman" panose="02020603050405020304" pitchFamily="18" charset="0"/>
                <a:cs typeface="Arial" panose="020B0604020202020204" pitchFamily="34" charset="0"/>
              </a:rPr>
              <a:t>p</a:t>
            </a:r>
            <a:r>
              <a:rPr lang="en-GB" i="1" dirty="0"/>
              <a:t>olymerase chain reaction</a:t>
            </a:r>
            <a:r>
              <a:rPr lang="en-NZ" b="0" i="1" dirty="0">
                <a:latin typeface="Arial" panose="020B0604020202020204" pitchFamily="34" charset="0"/>
                <a:ea typeface="Times New Roman" panose="02020603050405020304" pitchFamily="18" charset="0"/>
                <a:cs typeface="Arial" panose="020B0604020202020204" pitchFamily="34" charset="0"/>
              </a:rPr>
              <a:t>; </a:t>
            </a:r>
            <a:r>
              <a:rPr lang="en-NZ" b="0" i="1" dirty="0" err="1">
                <a:latin typeface="Arial" panose="020B0604020202020204" pitchFamily="34" charset="0"/>
                <a:ea typeface="Times New Roman" panose="02020603050405020304" pitchFamily="18" charset="0"/>
                <a:cs typeface="Arial" panose="020B0604020202020204" pitchFamily="34" charset="0"/>
              </a:rPr>
              <a:t>pgRNA</a:t>
            </a:r>
            <a:r>
              <a:rPr lang="en-NZ" b="0" i="1" dirty="0">
                <a:latin typeface="Arial" panose="020B0604020202020204" pitchFamily="34" charset="0"/>
                <a:ea typeface="Times New Roman" panose="02020603050405020304" pitchFamily="18" charset="0"/>
                <a:cs typeface="Arial" panose="020B0604020202020204" pitchFamily="34" charset="0"/>
              </a:rPr>
              <a:t>, </a:t>
            </a:r>
            <a:r>
              <a:rPr lang="en-NZ" b="0" i="1" dirty="0" err="1">
                <a:latin typeface="Arial" panose="020B0604020202020204" pitchFamily="34" charset="0"/>
                <a:ea typeface="Times New Roman" panose="02020603050405020304" pitchFamily="18" charset="0"/>
                <a:cs typeface="Arial" panose="020B0604020202020204" pitchFamily="34" charset="0"/>
              </a:rPr>
              <a:t>pregenomic</a:t>
            </a:r>
            <a:r>
              <a:rPr lang="en-NZ" b="0" i="1" dirty="0">
                <a:latin typeface="Arial" panose="020B0604020202020204" pitchFamily="34" charset="0"/>
                <a:ea typeface="Times New Roman" panose="02020603050405020304" pitchFamily="18" charset="0"/>
                <a:cs typeface="Arial" panose="020B0604020202020204" pitchFamily="34" charset="0"/>
              </a:rPr>
              <a:t> RNA; RNA, </a:t>
            </a:r>
            <a:r>
              <a:rPr lang="en-US" b="0" i="1" dirty="0">
                <a:latin typeface="Arial" panose="020B0604020202020204" pitchFamily="34" charset="0"/>
                <a:ea typeface="Times New Roman" panose="02020603050405020304" pitchFamily="18" charset="0"/>
                <a:cs typeface="Arial" panose="020B0604020202020204" pitchFamily="34" charset="0"/>
              </a:rPr>
              <a:t>ribonucleic acid;</a:t>
            </a:r>
            <a:r>
              <a:rPr lang="en-NZ" b="0" i="1" dirty="0">
                <a:latin typeface="Arial" panose="020B0604020202020204" pitchFamily="34" charset="0"/>
                <a:ea typeface="Times New Roman" panose="02020603050405020304" pitchFamily="18" charset="0"/>
                <a:cs typeface="Arial" panose="020B0604020202020204" pitchFamily="34" charset="0"/>
              </a:rPr>
              <a:t> RNA-</a:t>
            </a:r>
            <a:r>
              <a:rPr lang="en-NZ" b="0" i="1" dirty="0" err="1">
                <a:latin typeface="Arial" panose="020B0604020202020204" pitchFamily="34" charset="0"/>
                <a:ea typeface="Times New Roman" panose="02020603050405020304" pitchFamily="18" charset="0"/>
                <a:cs typeface="Arial" panose="020B0604020202020204" pitchFamily="34" charset="0"/>
              </a:rPr>
              <a:t>seq</a:t>
            </a:r>
            <a:r>
              <a:rPr lang="en-NZ" b="0" i="1" dirty="0">
                <a:latin typeface="Arial" panose="020B0604020202020204" pitchFamily="34" charset="0"/>
                <a:ea typeface="Times New Roman" panose="02020603050405020304" pitchFamily="18" charset="0"/>
                <a:cs typeface="Arial" panose="020B0604020202020204" pitchFamily="34" charset="0"/>
              </a:rPr>
              <a:t>, RNA sequencing.</a:t>
            </a:r>
          </a:p>
          <a:p>
            <a:r>
              <a:rPr lang="en-NZ" b="0" i="1" dirty="0">
                <a:latin typeface="Arial" panose="020B0604020202020204" pitchFamily="34" charset="0"/>
                <a:ea typeface="Times New Roman" panose="02020603050405020304" pitchFamily="18" charset="0"/>
                <a:cs typeface="Arial" panose="020B0604020202020204" pitchFamily="34" charset="0"/>
              </a:rPr>
              <a:t>;</a:t>
            </a:r>
            <a:endParaRPr lang="en-US" sz="1200" b="1"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Long-read sequencing unveils extensive HBV-DNA integration driving massive HBsAg production and sustaining HDV persistence </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Arial" panose="020B0604020202020204" pitchFamily="34" charset="0"/>
              <a:cs typeface="Arial" panose="020B0604020202020204" pitchFamily="34" charset="0"/>
            </a:endParaRPr>
          </a:p>
          <a:p>
            <a:r>
              <a:rPr lang="en-GB" sz="1200" b="1" kern="1200" dirty="0">
                <a:solidFill>
                  <a:schemeClr val="tx1"/>
                </a:solidFill>
                <a:effectLst/>
                <a:latin typeface="+mn-lt"/>
                <a:ea typeface="+mn-ea"/>
                <a:cs typeface="+mn-cs"/>
              </a:rPr>
              <a:t>OS-076-YI </a:t>
            </a:r>
            <a:endParaRPr lang="en-NZ"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Stefano D'Anna</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Lorenzo Piermatteo</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Ilaria Grossi</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Giuseppina Brancaccio</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Luca Carioti</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Andrea Di Lorenzo</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Tommaso Poldiallai</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Lorenza Pasqualini</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Elisabetta Teti</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Marco Iannetta</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Caterina Pasquazzi</a:t>
            </a:r>
            <a:r>
              <a:rPr lang="en-GB" sz="1200" kern="1200" baseline="30000" dirty="0">
                <a:solidFill>
                  <a:schemeClr val="tx1"/>
                </a:solidFill>
                <a:effectLst/>
                <a:latin typeface="+mn-lt"/>
                <a:ea typeface="+mn-ea"/>
                <a:cs typeface="+mn-cs"/>
              </a:rPr>
              <a:t>6</a:t>
            </a:r>
            <a:r>
              <a:rPr lang="en-GB" sz="1200" kern="1200" dirty="0">
                <a:solidFill>
                  <a:schemeClr val="tx1"/>
                </a:solidFill>
                <a:effectLst/>
                <a:latin typeface="+mn-lt"/>
                <a:ea typeface="+mn-ea"/>
                <a:cs typeface="+mn-cs"/>
              </a:rPr>
              <a:t>, Miriam Lichtner</a:t>
            </a:r>
            <a:r>
              <a:rPr lang="en-GB" sz="1200" kern="1200" baseline="30000" dirty="0">
                <a:solidFill>
                  <a:schemeClr val="tx1"/>
                </a:solidFill>
                <a:effectLst/>
                <a:latin typeface="+mn-lt"/>
                <a:ea typeface="+mn-ea"/>
                <a:cs typeface="+mn-cs"/>
              </a:rPr>
              <a:t>6</a:t>
            </a:r>
            <a:r>
              <a:rPr lang="en-GB" sz="1200" kern="1200" dirty="0">
                <a:solidFill>
                  <a:schemeClr val="tx1"/>
                </a:solidFill>
                <a:effectLst/>
                <a:latin typeface="+mn-lt"/>
                <a:ea typeface="+mn-ea"/>
                <a:cs typeface="+mn-cs"/>
              </a:rPr>
              <a:t>, Umberto Cillo</a:t>
            </a:r>
            <a:r>
              <a:rPr lang="en-GB" sz="1200" kern="1200" baseline="30000" dirty="0">
                <a:solidFill>
                  <a:schemeClr val="tx1"/>
                </a:solidFill>
                <a:effectLst/>
                <a:latin typeface="+mn-lt"/>
                <a:ea typeface="+mn-ea"/>
                <a:cs typeface="+mn-cs"/>
              </a:rPr>
              <a:t>7</a:t>
            </a:r>
            <a:r>
              <a:rPr lang="en-GB" sz="1200" kern="1200" dirty="0">
                <a:solidFill>
                  <a:schemeClr val="tx1"/>
                </a:solidFill>
                <a:effectLst/>
                <a:latin typeface="+mn-lt"/>
                <a:ea typeface="+mn-ea"/>
                <a:cs typeface="+mn-cs"/>
              </a:rPr>
              <a:t>, Alessandro Vitale</a:t>
            </a:r>
            <a:r>
              <a:rPr lang="en-GB" sz="1200" kern="1200" baseline="30000" dirty="0">
                <a:solidFill>
                  <a:schemeClr val="tx1"/>
                </a:solidFill>
                <a:effectLst/>
                <a:latin typeface="+mn-lt"/>
                <a:ea typeface="+mn-ea"/>
                <a:cs typeface="+mn-cs"/>
              </a:rPr>
              <a:t>7</a:t>
            </a:r>
            <a:r>
              <a:rPr lang="en-GB" sz="1200" kern="1200" dirty="0">
                <a:solidFill>
                  <a:schemeClr val="tx1"/>
                </a:solidFill>
                <a:effectLst/>
                <a:latin typeface="+mn-lt"/>
                <a:ea typeface="+mn-ea"/>
                <a:cs typeface="+mn-cs"/>
              </a:rPr>
              <a:t>, Enrico Gringeri</a:t>
            </a:r>
            <a:r>
              <a:rPr lang="en-GB" sz="1200" kern="1200" baseline="30000" dirty="0">
                <a:solidFill>
                  <a:schemeClr val="tx1"/>
                </a:solidFill>
                <a:effectLst/>
                <a:latin typeface="+mn-lt"/>
                <a:ea typeface="+mn-ea"/>
                <a:cs typeface="+mn-cs"/>
              </a:rPr>
              <a:t>7</a:t>
            </a:r>
            <a:r>
              <a:rPr lang="en-GB" sz="1200" kern="1200" dirty="0">
                <a:solidFill>
                  <a:schemeClr val="tx1"/>
                </a:solidFill>
                <a:effectLst/>
                <a:latin typeface="+mn-lt"/>
                <a:ea typeface="+mn-ea"/>
                <a:cs typeface="+mn-cs"/>
              </a:rPr>
              <a:t>, Maria Magrofuoco</a:t>
            </a:r>
            <a:r>
              <a:rPr lang="en-GB" sz="1200" kern="1200" baseline="30000" dirty="0">
                <a:solidFill>
                  <a:schemeClr val="tx1"/>
                </a:solidFill>
                <a:effectLst/>
                <a:latin typeface="+mn-lt"/>
                <a:ea typeface="+mn-ea"/>
                <a:cs typeface="+mn-cs"/>
              </a:rPr>
              <a:t>7</a:t>
            </a:r>
            <a:r>
              <a:rPr lang="en-GB" sz="1200" kern="1200" dirty="0">
                <a:solidFill>
                  <a:schemeClr val="tx1"/>
                </a:solidFill>
                <a:effectLst/>
                <a:latin typeface="+mn-lt"/>
                <a:ea typeface="+mn-ea"/>
                <a:cs typeface="+mn-cs"/>
              </a:rPr>
              <a:t>, Leonardo Baiocchi</a:t>
            </a:r>
            <a:r>
              <a:rPr lang="en-GB" sz="1200" kern="1200" baseline="30000" dirty="0">
                <a:solidFill>
                  <a:schemeClr val="tx1"/>
                </a:solidFill>
                <a:effectLst/>
                <a:latin typeface="+mn-lt"/>
                <a:ea typeface="+mn-ea"/>
                <a:cs typeface="+mn-cs"/>
              </a:rPr>
              <a:t>8</a:t>
            </a:r>
            <a:r>
              <a:rPr lang="en-GB" sz="1200" kern="1200" dirty="0">
                <a:solidFill>
                  <a:schemeClr val="tx1"/>
                </a:solidFill>
                <a:effectLst/>
                <a:latin typeface="+mn-lt"/>
                <a:ea typeface="+mn-ea"/>
                <a:cs typeface="+mn-cs"/>
              </a:rPr>
              <a:t>, Simona Francioso</a:t>
            </a:r>
            <a:r>
              <a:rPr lang="en-GB" sz="1200" kern="1200" baseline="30000" dirty="0">
                <a:solidFill>
                  <a:schemeClr val="tx1"/>
                </a:solidFill>
                <a:effectLst/>
                <a:latin typeface="+mn-lt"/>
                <a:ea typeface="+mn-ea"/>
                <a:cs typeface="+mn-cs"/>
              </a:rPr>
              <a:t>8</a:t>
            </a:r>
            <a:r>
              <a:rPr lang="en-GB" sz="1200" kern="1200" dirty="0">
                <a:solidFill>
                  <a:schemeClr val="tx1"/>
                </a:solidFill>
                <a:effectLst/>
                <a:latin typeface="+mn-lt"/>
                <a:ea typeface="+mn-ea"/>
                <a:cs typeface="+mn-cs"/>
              </a:rPr>
              <a:t>, Ilaria Lenci</a:t>
            </a:r>
            <a:r>
              <a:rPr lang="en-GB" sz="1200" kern="1200" baseline="30000" dirty="0">
                <a:solidFill>
                  <a:schemeClr val="tx1"/>
                </a:solidFill>
                <a:effectLst/>
                <a:latin typeface="+mn-lt"/>
                <a:ea typeface="+mn-ea"/>
                <a:cs typeface="+mn-cs"/>
              </a:rPr>
              <a:t>8</a:t>
            </a:r>
            <a:r>
              <a:rPr lang="en-GB" sz="1200" kern="1200" dirty="0">
                <a:solidFill>
                  <a:schemeClr val="tx1"/>
                </a:solidFill>
                <a:effectLst/>
                <a:latin typeface="+mn-lt"/>
                <a:ea typeface="+mn-ea"/>
                <a:cs typeface="+mn-cs"/>
              </a:rPr>
              <a:t>, Apostolos Koffas</a:t>
            </a:r>
            <a:r>
              <a:rPr lang="en-GB" sz="1200" kern="1200" baseline="30000" dirty="0">
                <a:solidFill>
                  <a:schemeClr val="tx1"/>
                </a:solidFill>
                <a:effectLst/>
                <a:latin typeface="+mn-lt"/>
                <a:ea typeface="+mn-ea"/>
                <a:cs typeface="+mn-cs"/>
              </a:rPr>
              <a:t>9</a:t>
            </a:r>
            <a:r>
              <a:rPr lang="en-GB" sz="1200" kern="1200" dirty="0">
                <a:solidFill>
                  <a:schemeClr val="tx1"/>
                </a:solidFill>
                <a:effectLst/>
                <a:latin typeface="+mn-lt"/>
                <a:ea typeface="+mn-ea"/>
                <a:cs typeface="+mn-cs"/>
              </a:rPr>
              <a:t>, Maria Lorena Abate</a:t>
            </a:r>
            <a:r>
              <a:rPr lang="en-GB" sz="1200" kern="1200" baseline="30000" dirty="0">
                <a:solidFill>
                  <a:schemeClr val="tx1"/>
                </a:solidFill>
                <a:effectLst/>
                <a:latin typeface="+mn-lt"/>
                <a:ea typeface="+mn-ea"/>
                <a:cs typeface="+mn-cs"/>
              </a:rPr>
              <a:t>10</a:t>
            </a:r>
            <a:r>
              <a:rPr lang="en-GB" sz="1200" kern="1200" dirty="0">
                <a:solidFill>
                  <a:schemeClr val="tx1"/>
                </a:solidFill>
                <a:effectLst/>
                <a:latin typeface="+mn-lt"/>
                <a:ea typeface="+mn-ea"/>
                <a:cs typeface="+mn-cs"/>
              </a:rPr>
              <a:t>, Giovanni Battista Gaeta</a:t>
            </a:r>
            <a:r>
              <a:rPr lang="en-GB" sz="1200" kern="1200" baseline="30000" dirty="0">
                <a:solidFill>
                  <a:schemeClr val="tx1"/>
                </a:solidFill>
                <a:effectLst/>
                <a:latin typeface="+mn-lt"/>
                <a:ea typeface="+mn-ea"/>
                <a:cs typeface="+mn-cs"/>
              </a:rPr>
              <a:t>11</a:t>
            </a:r>
            <a:r>
              <a:rPr lang="en-GB" sz="1200" kern="1200" dirty="0">
                <a:solidFill>
                  <a:schemeClr val="tx1"/>
                </a:solidFill>
                <a:effectLst/>
                <a:latin typeface="+mn-lt"/>
                <a:ea typeface="+mn-ea"/>
                <a:cs typeface="+mn-cs"/>
              </a:rPr>
              <a:t>, Antonella Olivero</a:t>
            </a:r>
            <a:r>
              <a:rPr lang="en-GB" sz="1200" kern="1200" baseline="30000" dirty="0">
                <a:solidFill>
                  <a:schemeClr val="tx1"/>
                </a:solidFill>
                <a:effectLst/>
                <a:latin typeface="+mn-lt"/>
                <a:ea typeface="+mn-ea"/>
                <a:cs typeface="+mn-cs"/>
              </a:rPr>
              <a:t>10</a:t>
            </a:r>
            <a:r>
              <a:rPr lang="en-GB" sz="1200" kern="1200" dirty="0">
                <a:solidFill>
                  <a:schemeClr val="tx1"/>
                </a:solidFill>
                <a:effectLst/>
                <a:latin typeface="+mn-lt"/>
                <a:ea typeface="+mn-ea"/>
                <a:cs typeface="+mn-cs"/>
              </a:rPr>
              <a:t>, Loredana Sarmati</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Mario Rizzetto</a:t>
            </a:r>
            <a:r>
              <a:rPr lang="en-GB" sz="1200" kern="1200" baseline="30000" dirty="0">
                <a:solidFill>
                  <a:schemeClr val="tx1"/>
                </a:solidFill>
                <a:effectLst/>
                <a:latin typeface="+mn-lt"/>
                <a:ea typeface="+mn-ea"/>
                <a:cs typeface="+mn-cs"/>
              </a:rPr>
              <a:t>10</a:t>
            </a:r>
            <a:r>
              <a:rPr lang="en-GB" sz="1200" kern="1200" dirty="0">
                <a:solidFill>
                  <a:schemeClr val="tx1"/>
                </a:solidFill>
                <a:effectLst/>
                <a:latin typeface="+mn-lt"/>
                <a:ea typeface="+mn-ea"/>
                <a:cs typeface="+mn-cs"/>
              </a:rPr>
              <a:t>, Upkar Gill</a:t>
            </a:r>
            <a:r>
              <a:rPr lang="en-GB" sz="1200" kern="1200" baseline="30000" dirty="0">
                <a:solidFill>
                  <a:schemeClr val="tx1"/>
                </a:solidFill>
                <a:effectLst/>
                <a:latin typeface="+mn-lt"/>
                <a:ea typeface="+mn-ea"/>
                <a:cs typeface="+mn-cs"/>
              </a:rPr>
              <a:t>9</a:t>
            </a:r>
            <a:r>
              <a:rPr lang="en-GB" sz="1200" kern="1200" dirty="0">
                <a:solidFill>
                  <a:schemeClr val="tx1"/>
                </a:solidFill>
                <a:effectLst/>
                <a:latin typeface="+mn-lt"/>
                <a:ea typeface="+mn-ea"/>
                <a:cs typeface="+mn-cs"/>
              </a:rPr>
              <a:t>, Patrick Kennedy</a:t>
            </a:r>
            <a:r>
              <a:rPr lang="en-GB" sz="1200" kern="1200" baseline="30000" dirty="0">
                <a:solidFill>
                  <a:schemeClr val="tx1"/>
                </a:solidFill>
                <a:effectLst/>
                <a:latin typeface="+mn-lt"/>
                <a:ea typeface="+mn-ea"/>
                <a:cs typeface="+mn-cs"/>
              </a:rPr>
              <a:t>9</a:t>
            </a:r>
            <a:r>
              <a:rPr lang="en-GB" sz="1200" kern="1200" dirty="0">
                <a:solidFill>
                  <a:schemeClr val="tx1"/>
                </a:solidFill>
                <a:effectLst/>
                <a:latin typeface="+mn-lt"/>
                <a:ea typeface="+mn-ea"/>
                <a:cs typeface="+mn-cs"/>
              </a:rPr>
              <a:t>, Gian Paolo Caviglia</a:t>
            </a:r>
            <a:r>
              <a:rPr lang="en-GB" sz="1200" kern="1200" baseline="30000" dirty="0">
                <a:solidFill>
                  <a:schemeClr val="tx1"/>
                </a:solidFill>
                <a:effectLst/>
                <a:latin typeface="+mn-lt"/>
                <a:ea typeface="+mn-ea"/>
                <a:cs typeface="+mn-cs"/>
              </a:rPr>
              <a:t>10</a:t>
            </a:r>
            <a:r>
              <a:rPr lang="en-GB" sz="1200" kern="1200" dirty="0">
                <a:solidFill>
                  <a:schemeClr val="tx1"/>
                </a:solidFill>
                <a:effectLst/>
                <a:latin typeface="+mn-lt"/>
                <a:ea typeface="+mn-ea"/>
                <a:cs typeface="+mn-cs"/>
              </a:rPr>
              <a:t>, Valentina Svicher</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Romina Salpini</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a:t>
            </a:r>
          </a:p>
          <a:p>
            <a:endParaRPr lang="en-NZ" sz="1200" kern="1200" dirty="0">
              <a:solidFill>
                <a:schemeClr val="tx1"/>
              </a:solidFill>
              <a:effectLst/>
              <a:latin typeface="+mn-lt"/>
              <a:ea typeface="+mn-ea"/>
              <a:cs typeface="+mn-cs"/>
            </a:endParaRPr>
          </a:p>
          <a:p>
            <a:r>
              <a:rPr lang="en-GB" sz="1200" i="1" kern="1200" baseline="30000" dirty="0">
                <a:solidFill>
                  <a:schemeClr val="tx1"/>
                </a:solidFill>
                <a:effectLst/>
                <a:latin typeface="+mn-lt"/>
                <a:ea typeface="+mn-ea"/>
                <a:cs typeface="+mn-cs"/>
              </a:rPr>
              <a:t>1</a:t>
            </a:r>
            <a:r>
              <a:rPr lang="en-GB" sz="1200" i="1" kern="1200" dirty="0">
                <a:solidFill>
                  <a:schemeClr val="tx1"/>
                </a:solidFill>
                <a:effectLst/>
                <a:latin typeface="+mn-lt"/>
                <a:ea typeface="+mn-ea"/>
                <a:cs typeface="+mn-cs"/>
              </a:rPr>
              <a:t>University of Rome Tor </a:t>
            </a:r>
            <a:r>
              <a:rPr lang="en-GB" sz="1200" i="1" kern="1200" dirty="0" err="1">
                <a:solidFill>
                  <a:schemeClr val="tx1"/>
                </a:solidFill>
                <a:effectLst/>
                <a:latin typeface="+mn-lt"/>
                <a:ea typeface="+mn-ea"/>
                <a:cs typeface="+mn-cs"/>
              </a:rPr>
              <a:t>Vergata</a:t>
            </a:r>
            <a:r>
              <a:rPr lang="en-GB" sz="1200" i="1" kern="1200" dirty="0">
                <a:solidFill>
                  <a:schemeClr val="tx1"/>
                </a:solidFill>
                <a:effectLst/>
                <a:latin typeface="+mn-lt"/>
                <a:ea typeface="+mn-ea"/>
                <a:cs typeface="+mn-cs"/>
              </a:rPr>
              <a:t>, Department of Biology, Rome,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a:t>
            </a:r>
            <a:r>
              <a:rPr lang="en-GB" sz="1200" i="1" kern="1200" dirty="0">
                <a:solidFill>
                  <a:schemeClr val="tx1"/>
                </a:solidFill>
                <a:effectLst/>
                <a:latin typeface="+mn-lt"/>
                <a:ea typeface="+mn-ea"/>
                <a:cs typeface="+mn-cs"/>
              </a:rPr>
              <a:t>Infectious Diseases, Link Campus University Rome, Department of Life Sciences, Health and Health Professions, Rome,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a:t>
            </a:r>
            <a:r>
              <a:rPr lang="en-GB" sz="1200" i="1" kern="1200" dirty="0">
                <a:solidFill>
                  <a:schemeClr val="tx1"/>
                </a:solidFill>
                <a:effectLst/>
                <a:latin typeface="+mn-lt"/>
                <a:ea typeface="+mn-ea"/>
                <a:cs typeface="+mn-cs"/>
              </a:rPr>
              <a:t>University of Rome Tor </a:t>
            </a:r>
            <a:r>
              <a:rPr lang="en-GB" sz="1200" i="1" kern="1200" dirty="0" err="1">
                <a:solidFill>
                  <a:schemeClr val="tx1"/>
                </a:solidFill>
                <a:effectLst/>
                <a:latin typeface="+mn-lt"/>
                <a:ea typeface="+mn-ea"/>
                <a:cs typeface="+mn-cs"/>
              </a:rPr>
              <a:t>Vergata</a:t>
            </a:r>
            <a:r>
              <a:rPr lang="en-GB" sz="1200" i="1" kern="1200" dirty="0">
                <a:solidFill>
                  <a:schemeClr val="tx1"/>
                </a:solidFill>
                <a:effectLst/>
                <a:latin typeface="+mn-lt"/>
                <a:ea typeface="+mn-ea"/>
                <a:cs typeface="+mn-cs"/>
              </a:rPr>
              <a:t>, Department of Experimental Medicine, Rome,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a:t>
            </a:r>
            <a:r>
              <a:rPr lang="en-GB" sz="1200" i="1" kern="1200" dirty="0">
                <a:solidFill>
                  <a:schemeClr val="tx1"/>
                </a:solidFill>
                <a:effectLst/>
                <a:latin typeface="+mn-lt"/>
                <a:ea typeface="+mn-ea"/>
                <a:cs typeface="+mn-cs"/>
              </a:rPr>
              <a:t>University Hospital of Rome Tor </a:t>
            </a:r>
            <a:r>
              <a:rPr lang="en-GB" sz="1200" i="1" kern="1200" dirty="0" err="1">
                <a:solidFill>
                  <a:schemeClr val="tx1"/>
                </a:solidFill>
                <a:effectLst/>
                <a:latin typeface="+mn-lt"/>
                <a:ea typeface="+mn-ea"/>
                <a:cs typeface="+mn-cs"/>
              </a:rPr>
              <a:t>Vergata</a:t>
            </a:r>
            <a:r>
              <a:rPr lang="en-GB" sz="1200" i="1" kern="1200" dirty="0">
                <a:solidFill>
                  <a:schemeClr val="tx1"/>
                </a:solidFill>
                <a:effectLst/>
                <a:latin typeface="+mn-lt"/>
                <a:ea typeface="+mn-ea"/>
                <a:cs typeface="+mn-cs"/>
              </a:rPr>
              <a:t>, Infectious Diseases Unit, Rome,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5</a:t>
            </a:r>
            <a:r>
              <a:rPr lang="en-GB" sz="1200" i="1" kern="1200" dirty="0">
                <a:solidFill>
                  <a:schemeClr val="tx1"/>
                </a:solidFill>
                <a:effectLst/>
                <a:latin typeface="+mn-lt"/>
                <a:ea typeface="+mn-ea"/>
                <a:cs typeface="+mn-cs"/>
              </a:rPr>
              <a:t>Agilent Technologies Italia - Milano, </a:t>
            </a:r>
            <a:r>
              <a:rPr lang="en-GB" sz="1200" i="1" kern="1200" dirty="0" err="1">
                <a:solidFill>
                  <a:schemeClr val="tx1"/>
                </a:solidFill>
                <a:effectLst/>
                <a:latin typeface="+mn-lt"/>
                <a:ea typeface="+mn-ea"/>
                <a:cs typeface="+mn-cs"/>
              </a:rPr>
              <a:t>Cernusco</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sul</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Naviglio</a:t>
            </a:r>
            <a:r>
              <a:rPr lang="en-GB" sz="1200" i="1" kern="1200" dirty="0">
                <a:solidFill>
                  <a:schemeClr val="tx1"/>
                </a:solidFill>
                <a:effectLst/>
                <a:latin typeface="+mn-lt"/>
                <a:ea typeface="+mn-ea"/>
                <a:cs typeface="+mn-cs"/>
              </a:rPr>
              <a:t>,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6</a:t>
            </a:r>
            <a:r>
              <a:rPr lang="en-GB" sz="1200" i="1" kern="1200" dirty="0">
                <a:solidFill>
                  <a:schemeClr val="tx1"/>
                </a:solidFill>
                <a:effectLst/>
                <a:latin typeface="+mn-lt"/>
                <a:ea typeface="+mn-ea"/>
                <a:cs typeface="+mn-cs"/>
              </a:rPr>
              <a:t>Sant’Andrea Hospital, Rome,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7</a:t>
            </a:r>
            <a:r>
              <a:rPr lang="en-GB" sz="1200" i="1" kern="1200" dirty="0">
                <a:solidFill>
                  <a:schemeClr val="tx1"/>
                </a:solidFill>
                <a:effectLst/>
                <a:latin typeface="+mn-lt"/>
                <a:ea typeface="+mn-ea"/>
                <a:cs typeface="+mn-cs"/>
              </a:rPr>
              <a:t>University of Padua, Hepatobiliary Surgery and Liver Transplantation Unit, Department of Surgery, Oncology and Gastroenterology, Padua,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8</a:t>
            </a:r>
            <a:r>
              <a:rPr lang="en-GB" sz="1200" i="1" kern="1200" dirty="0">
                <a:solidFill>
                  <a:schemeClr val="tx1"/>
                </a:solidFill>
                <a:effectLst/>
                <a:latin typeface="+mn-lt"/>
                <a:ea typeface="+mn-ea"/>
                <a:cs typeface="+mn-cs"/>
              </a:rPr>
              <a:t>University Hospital of Rome Tor </a:t>
            </a:r>
            <a:r>
              <a:rPr lang="en-GB" sz="1200" i="1" kern="1200" dirty="0" err="1">
                <a:solidFill>
                  <a:schemeClr val="tx1"/>
                </a:solidFill>
                <a:effectLst/>
                <a:latin typeface="+mn-lt"/>
                <a:ea typeface="+mn-ea"/>
                <a:cs typeface="+mn-cs"/>
              </a:rPr>
              <a:t>Vergata</a:t>
            </a:r>
            <a:r>
              <a:rPr lang="en-GB" sz="1200" i="1" kern="1200" dirty="0">
                <a:solidFill>
                  <a:schemeClr val="tx1"/>
                </a:solidFill>
                <a:effectLst/>
                <a:latin typeface="+mn-lt"/>
                <a:ea typeface="+mn-ea"/>
                <a:cs typeface="+mn-cs"/>
              </a:rPr>
              <a:t>, Hepatology Unit, Rome,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9</a:t>
            </a:r>
            <a:r>
              <a:rPr lang="en-GB" sz="1200" i="1" kern="1200" dirty="0">
                <a:solidFill>
                  <a:schemeClr val="tx1"/>
                </a:solidFill>
                <a:effectLst/>
                <a:latin typeface="+mn-lt"/>
                <a:ea typeface="+mn-ea"/>
                <a:cs typeface="+mn-cs"/>
              </a:rPr>
              <a:t>Blizard Institute, Barts and The London School of Medicine and Dentistry, Queen Mary University of London, London, United Kingdom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10</a:t>
            </a:r>
            <a:r>
              <a:rPr lang="en-GB" sz="1200" i="1" kern="1200" dirty="0">
                <a:solidFill>
                  <a:schemeClr val="tx1"/>
                </a:solidFill>
                <a:effectLst/>
                <a:latin typeface="+mn-lt"/>
                <a:ea typeface="+mn-ea"/>
                <a:cs typeface="+mn-cs"/>
              </a:rPr>
              <a:t>University of Turin, Department of Medical Sciences, Turin,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11</a:t>
            </a:r>
            <a:r>
              <a:rPr lang="en-GB" sz="1200" i="1" kern="1200" dirty="0">
                <a:solidFill>
                  <a:schemeClr val="tx1"/>
                </a:solidFill>
                <a:effectLst/>
                <a:latin typeface="+mn-lt"/>
                <a:ea typeface="+mn-ea"/>
                <a:cs typeface="+mn-cs"/>
              </a:rPr>
              <a:t>University L. </a:t>
            </a:r>
            <a:r>
              <a:rPr lang="en-GB" sz="1200" i="1" kern="1200" dirty="0" err="1">
                <a:solidFill>
                  <a:schemeClr val="tx1"/>
                </a:solidFill>
                <a:effectLst/>
                <a:latin typeface="+mn-lt"/>
                <a:ea typeface="+mn-ea"/>
                <a:cs typeface="+mn-cs"/>
              </a:rPr>
              <a:t>Vanvitelli</a:t>
            </a:r>
            <a:r>
              <a:rPr lang="en-GB" sz="1200" i="1" kern="1200" dirty="0">
                <a:solidFill>
                  <a:schemeClr val="tx1"/>
                </a:solidFill>
                <a:effectLst/>
                <a:latin typeface="+mn-lt"/>
                <a:ea typeface="+mn-ea"/>
                <a:cs typeface="+mn-cs"/>
              </a:rPr>
              <a:t>, Infectious Disease Unit, Naples, Italy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Email: stefanodanna26@gmail.com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Background and aims: </a:t>
            </a:r>
            <a:r>
              <a:rPr lang="en-GB" sz="1200" kern="1200" dirty="0">
                <a:solidFill>
                  <a:schemeClr val="tx1"/>
                </a:solidFill>
                <a:effectLst/>
                <a:latin typeface="+mn-lt"/>
                <a:ea typeface="+mn-ea"/>
                <a:cs typeface="+mn-cs"/>
              </a:rPr>
              <a:t>HDV relies on HBsAg for its infectivity. HBsAg transcripts originate from </a:t>
            </a:r>
            <a:r>
              <a:rPr lang="en-GB" sz="1200" kern="1200" dirty="0" err="1">
                <a:solidFill>
                  <a:schemeClr val="tx1"/>
                </a:solidFill>
                <a:effectLst/>
                <a:latin typeface="+mn-lt"/>
                <a:ea typeface="+mn-ea"/>
                <a:cs typeface="+mn-cs"/>
              </a:rPr>
              <a:t>cccDNA</a:t>
            </a:r>
            <a:r>
              <a:rPr lang="en-GB" sz="1200" kern="1200" dirty="0">
                <a:solidFill>
                  <a:schemeClr val="tx1"/>
                </a:solidFill>
                <a:effectLst/>
                <a:latin typeface="+mn-lt"/>
                <a:ea typeface="+mn-ea"/>
                <a:cs typeface="+mn-cs"/>
              </a:rPr>
              <a:t> via the conventional poly-A signal and from integrated double-stranded linear HBV-DNA via the cryptic poly-A signal. Here, we evaluated intrahepatic HBV/HDV reservoir and the contribution of HBsAg production from linear HBV-DNA integration in sustaining HDV activity and pathogenetic potential.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Method: </a:t>
            </a:r>
            <a:r>
              <a:rPr lang="en-GB" sz="1200" kern="1200" dirty="0">
                <a:solidFill>
                  <a:schemeClr val="tx1"/>
                </a:solidFill>
                <a:effectLst/>
                <a:latin typeface="+mn-lt"/>
                <a:ea typeface="+mn-ea"/>
                <a:cs typeface="+mn-cs"/>
              </a:rPr>
              <a:t>70 liver biopsies from </a:t>
            </a:r>
            <a:r>
              <a:rPr lang="en-GB" sz="1200" kern="1200" dirty="0" err="1">
                <a:solidFill>
                  <a:schemeClr val="tx1"/>
                </a:solidFill>
                <a:effectLst/>
                <a:latin typeface="+mn-lt"/>
                <a:ea typeface="+mn-ea"/>
                <a:cs typeface="+mn-cs"/>
              </a:rPr>
              <a:t>eAg</a:t>
            </a:r>
            <a:r>
              <a:rPr lang="en-GB" sz="1200" kern="1200" dirty="0">
                <a:solidFill>
                  <a:schemeClr val="tx1"/>
                </a:solidFill>
                <a:effectLst/>
                <a:latin typeface="+mn-lt"/>
                <a:ea typeface="+mn-ea"/>
                <a:cs typeface="+mn-cs"/>
              </a:rPr>
              <a:t>- patients (pts) (74% NUC-treated) were included: 35 with chronic hepatitis delta (CHD) and 35 with chronic hepatitis B (CHB). Droplet-digital PCR quantified </a:t>
            </a:r>
            <a:r>
              <a:rPr lang="en-GB" sz="1200" kern="1200" dirty="0" err="1">
                <a:solidFill>
                  <a:schemeClr val="tx1"/>
                </a:solidFill>
                <a:effectLst/>
                <a:latin typeface="+mn-lt"/>
                <a:ea typeface="+mn-ea"/>
                <a:cs typeface="+mn-cs"/>
              </a:rPr>
              <a:t>cccDNA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pgRNA</a:t>
            </a:r>
            <a:r>
              <a:rPr lang="en-GB" sz="1200" kern="1200" dirty="0">
                <a:solidFill>
                  <a:schemeClr val="tx1"/>
                </a:solidFill>
                <a:effectLst/>
                <a:latin typeface="+mn-lt"/>
                <a:ea typeface="+mn-ea"/>
                <a:cs typeface="+mn-cs"/>
              </a:rPr>
              <a:t>, HDV-RNA and HBsAg transcripts from </a:t>
            </a:r>
            <a:r>
              <a:rPr lang="en-GB" sz="1200" kern="1200" dirty="0" err="1">
                <a:solidFill>
                  <a:schemeClr val="tx1"/>
                </a:solidFill>
                <a:effectLst/>
                <a:latin typeface="+mn-lt"/>
                <a:ea typeface="+mn-ea"/>
                <a:cs typeface="+mn-cs"/>
              </a:rPr>
              <a:t>cccDNA</a:t>
            </a:r>
            <a:r>
              <a:rPr lang="en-GB" sz="1200" kern="1200" dirty="0">
                <a:solidFill>
                  <a:schemeClr val="tx1"/>
                </a:solidFill>
                <a:effectLst/>
                <a:latin typeface="+mn-lt"/>
                <a:ea typeface="+mn-ea"/>
                <a:cs typeface="+mn-cs"/>
              </a:rPr>
              <a:t> and integrated HBV-DNA. In 19 CHD pts, long-read Nanopore sequencing assessed HBV-DNA integrations including those containing at least the entire ORF-S up to the cryptic poly-A signal (S-</a:t>
            </a:r>
            <a:r>
              <a:rPr lang="en-GB" sz="1200" kern="1200" dirty="0" err="1">
                <a:solidFill>
                  <a:schemeClr val="tx1"/>
                </a:solidFill>
                <a:effectLst/>
                <a:latin typeface="+mn-lt"/>
                <a:ea typeface="+mn-ea"/>
                <a:cs typeface="+mn-cs"/>
              </a:rPr>
              <a:t>integrants</a:t>
            </a:r>
            <a:r>
              <a:rPr lang="en-GB" sz="1200" kern="1200" dirty="0">
                <a:solidFill>
                  <a:schemeClr val="tx1"/>
                </a:solidFill>
                <a:effectLst/>
                <a:latin typeface="+mn-lt"/>
                <a:ea typeface="+mn-ea"/>
                <a:cs typeface="+mn-cs"/>
              </a:rPr>
              <a:t>). RNA-</a:t>
            </a:r>
            <a:r>
              <a:rPr lang="en-GB" sz="1200" kern="1200" dirty="0" err="1">
                <a:solidFill>
                  <a:schemeClr val="tx1"/>
                </a:solidFill>
                <a:effectLst/>
                <a:latin typeface="+mn-lt"/>
                <a:ea typeface="+mn-ea"/>
                <a:cs typeface="+mn-cs"/>
              </a:rPr>
              <a:t>seq</a:t>
            </a:r>
            <a:r>
              <a:rPr lang="en-GB" sz="1200" kern="1200" dirty="0">
                <a:solidFill>
                  <a:schemeClr val="tx1"/>
                </a:solidFill>
                <a:effectLst/>
                <a:latin typeface="+mn-lt"/>
                <a:ea typeface="+mn-ea"/>
                <a:cs typeface="+mn-cs"/>
              </a:rPr>
              <a:t> evaluated viral gene expression.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Results: </a:t>
            </a:r>
            <a:r>
              <a:rPr lang="en-GB" sz="1200" kern="1200" dirty="0">
                <a:solidFill>
                  <a:schemeClr val="tx1"/>
                </a:solidFill>
                <a:effectLst/>
                <a:latin typeface="+mn-lt"/>
                <a:ea typeface="+mn-ea"/>
                <a:cs typeface="+mn-cs"/>
              </a:rPr>
              <a:t>In CHD pts, median (IQR) </a:t>
            </a:r>
            <a:r>
              <a:rPr lang="en-GB" sz="1200" kern="1200" dirty="0" err="1">
                <a:solidFill>
                  <a:schemeClr val="tx1"/>
                </a:solidFill>
                <a:effectLst/>
                <a:latin typeface="+mn-lt"/>
                <a:ea typeface="+mn-ea"/>
                <a:cs typeface="+mn-cs"/>
              </a:rPr>
              <a:t>cccDNA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pgRNA</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cccDNA</a:t>
            </a:r>
            <a:r>
              <a:rPr lang="en-GB" sz="1200" kern="1200" dirty="0">
                <a:solidFill>
                  <a:schemeClr val="tx1"/>
                </a:solidFill>
                <a:effectLst/>
                <a:latin typeface="+mn-lt"/>
                <a:ea typeface="+mn-ea"/>
                <a:cs typeface="+mn-cs"/>
              </a:rPr>
              <a:t>-derived HBsAg transcripts were 1 (0.02-12), 8 (1-147) and 1 (0.2-41) copies/1000cells, all &gt;1 log lower than in CHB pts (p&lt;0.001). HDV-RNA was 787 (1-7596) copies/1000cells. </a:t>
            </a:r>
            <a:r>
              <a:rPr lang="en-GB" sz="1200" kern="1200" dirty="0" err="1">
                <a:solidFill>
                  <a:schemeClr val="tx1"/>
                </a:solidFill>
                <a:effectLst/>
                <a:latin typeface="+mn-lt"/>
                <a:ea typeface="+mn-ea"/>
                <a:cs typeface="+mn-cs"/>
              </a:rPr>
              <a:t>cccDNA</a:t>
            </a:r>
            <a:r>
              <a:rPr lang="en-GB" sz="1200" kern="1200" dirty="0">
                <a:solidFill>
                  <a:schemeClr val="tx1"/>
                </a:solidFill>
                <a:effectLst/>
                <a:latin typeface="+mn-lt"/>
                <a:ea typeface="+mn-ea"/>
                <a:cs typeface="+mn-cs"/>
              </a:rPr>
              <a:t> strongly correlated with </a:t>
            </a:r>
            <a:r>
              <a:rPr lang="en-GB" sz="1200" kern="1200" dirty="0" err="1">
                <a:solidFill>
                  <a:schemeClr val="tx1"/>
                </a:solidFill>
                <a:effectLst/>
                <a:latin typeface="+mn-lt"/>
                <a:ea typeface="+mn-ea"/>
                <a:cs typeface="+mn-cs"/>
              </a:rPr>
              <a:t>pgRNA</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cccDNA</a:t>
            </a:r>
            <a:r>
              <a:rPr lang="en-GB" sz="1200" kern="1200" dirty="0">
                <a:solidFill>
                  <a:schemeClr val="tx1"/>
                </a:solidFill>
                <a:effectLst/>
                <a:latin typeface="+mn-lt"/>
                <a:ea typeface="+mn-ea"/>
                <a:cs typeface="+mn-cs"/>
              </a:rPr>
              <a:t>-derived HBsAg transcripts (p&lt;0.001) but not with HDV-RNA (P=0.60). Despite limited intrahepatic HBV reservoir, &gt;1 HBV-DNA integrant was detected in 73.7% (14/19) of CHD pts (5 [2-6] number of unique events per pt). Notably, 10/14 (71.4%) CHD pts carried S-</a:t>
            </a:r>
            <a:r>
              <a:rPr lang="en-GB" sz="1200" kern="1200" dirty="0" err="1">
                <a:solidFill>
                  <a:schemeClr val="tx1"/>
                </a:solidFill>
                <a:effectLst/>
                <a:latin typeface="+mn-lt"/>
                <a:ea typeface="+mn-ea"/>
                <a:cs typeface="+mn-cs"/>
              </a:rPr>
              <a:t>integrants</a:t>
            </a:r>
            <a:r>
              <a:rPr lang="en-GB" sz="1200" kern="1200" dirty="0">
                <a:solidFill>
                  <a:schemeClr val="tx1"/>
                </a:solidFill>
                <a:effectLst/>
                <a:latin typeface="+mn-lt"/>
                <a:ea typeface="+mn-ea"/>
                <a:cs typeface="+mn-cs"/>
              </a:rPr>
              <a:t>. S-integrant carriers had high levels of integrated-derived HBsAg transcripts (32410 [16733-53180] cps/1000cells), which were absent in pts without HBV-DNA </a:t>
            </a:r>
            <a:r>
              <a:rPr lang="en-GB" sz="1200" kern="1200" dirty="0" err="1">
                <a:solidFill>
                  <a:schemeClr val="tx1"/>
                </a:solidFill>
                <a:effectLst/>
                <a:latin typeface="+mn-lt"/>
                <a:ea typeface="+mn-ea"/>
                <a:cs typeface="+mn-cs"/>
              </a:rPr>
              <a:t>integrants</a:t>
            </a:r>
            <a:r>
              <a:rPr lang="en-GB" sz="1200" kern="1200" dirty="0">
                <a:solidFill>
                  <a:schemeClr val="tx1"/>
                </a:solidFill>
                <a:effectLst/>
                <a:latin typeface="+mn-lt"/>
                <a:ea typeface="+mn-ea"/>
                <a:cs typeface="+mn-cs"/>
              </a:rPr>
              <a:t>, as confirmed by RNA-seq. S-integrant carriers had higher </a:t>
            </a:r>
            <a:r>
              <a:rPr lang="en-GB" sz="1200" kern="1200" dirty="0" err="1">
                <a:solidFill>
                  <a:schemeClr val="tx1"/>
                </a:solidFill>
                <a:effectLst/>
                <a:latin typeface="+mn-lt"/>
                <a:ea typeface="+mn-ea"/>
                <a:cs typeface="+mn-cs"/>
              </a:rPr>
              <a:t>cccDNA</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pgRNA</a:t>
            </a:r>
            <a:r>
              <a:rPr lang="en-GB" sz="1200" kern="1200" dirty="0">
                <a:solidFill>
                  <a:schemeClr val="tx1"/>
                </a:solidFill>
                <a:effectLst/>
                <a:latin typeface="+mn-lt"/>
                <a:ea typeface="+mn-ea"/>
                <a:cs typeface="+mn-cs"/>
              </a:rPr>
              <a:t> (p&lt;0.005 for both), supporting that an active </a:t>
            </a:r>
            <a:r>
              <a:rPr lang="en-GB" sz="1200" kern="1200" dirty="0" err="1">
                <a:solidFill>
                  <a:schemeClr val="tx1"/>
                </a:solidFill>
                <a:effectLst/>
                <a:latin typeface="+mn-lt"/>
                <a:ea typeface="+mn-ea"/>
                <a:cs typeface="+mn-cs"/>
              </a:rPr>
              <a:t>cccDNA</a:t>
            </a:r>
            <a:r>
              <a:rPr lang="en-GB" sz="1200" kern="1200" dirty="0">
                <a:solidFill>
                  <a:schemeClr val="tx1"/>
                </a:solidFill>
                <a:effectLst/>
                <a:latin typeface="+mn-lt"/>
                <a:ea typeface="+mn-ea"/>
                <a:cs typeface="+mn-cs"/>
              </a:rPr>
              <a:t> fuels HBV-DNA integration, while HDV-RNA was similar regardless of S-</a:t>
            </a:r>
            <a:r>
              <a:rPr lang="en-GB" sz="1200" kern="1200" dirty="0" err="1">
                <a:solidFill>
                  <a:schemeClr val="tx1"/>
                </a:solidFill>
                <a:effectLst/>
                <a:latin typeface="+mn-lt"/>
                <a:ea typeface="+mn-ea"/>
                <a:cs typeface="+mn-cs"/>
              </a:rPr>
              <a:t>integrants</a:t>
            </a:r>
            <a:r>
              <a:rPr lang="en-GB" sz="1200" kern="1200" dirty="0">
                <a:solidFill>
                  <a:schemeClr val="tx1"/>
                </a:solidFill>
                <a:effectLst/>
                <a:latin typeface="+mn-lt"/>
                <a:ea typeface="+mn-ea"/>
                <a:cs typeface="+mn-cs"/>
              </a:rPr>
              <a:t> (p=0.5). Moreover, S-integrant carriers had higher serum HBsAg (4.3 [4.0-4.4] vs 3.7 [3.5-3.9] </a:t>
            </a:r>
            <a:r>
              <a:rPr lang="en-GB" sz="1200" kern="1200" dirty="0" err="1">
                <a:solidFill>
                  <a:schemeClr val="tx1"/>
                </a:solidFill>
                <a:effectLst/>
                <a:latin typeface="+mn-lt"/>
                <a:ea typeface="+mn-ea"/>
                <a:cs typeface="+mn-cs"/>
              </a:rPr>
              <a:t>logIU</a:t>
            </a:r>
            <a:r>
              <a:rPr lang="en-GB" sz="1200" kern="1200" dirty="0">
                <a:solidFill>
                  <a:schemeClr val="tx1"/>
                </a:solidFill>
                <a:effectLst/>
                <a:latin typeface="+mn-lt"/>
                <a:ea typeface="+mn-ea"/>
                <a:cs typeface="+mn-cs"/>
              </a:rPr>
              <a:t>/ml, p=0.04). By AUROC, HBsAg &gt;4logIU/ml predicted the occurrence of S-</a:t>
            </a:r>
            <a:r>
              <a:rPr lang="en-GB" sz="1200" kern="1200" dirty="0" err="1">
                <a:solidFill>
                  <a:schemeClr val="tx1"/>
                </a:solidFill>
                <a:effectLst/>
                <a:latin typeface="+mn-lt"/>
                <a:ea typeface="+mn-ea"/>
                <a:cs typeface="+mn-cs"/>
              </a:rPr>
              <a:t>integrants</a:t>
            </a:r>
            <a:r>
              <a:rPr lang="en-GB" sz="1200" kern="1200" dirty="0">
                <a:solidFill>
                  <a:schemeClr val="tx1"/>
                </a:solidFill>
                <a:effectLst/>
                <a:latin typeface="+mn-lt"/>
                <a:ea typeface="+mn-ea"/>
                <a:cs typeface="+mn-cs"/>
              </a:rPr>
              <a:t> with the best accuracy (75% sensitivity and 75% specificity). Finally, in 7/10 pts, S-</a:t>
            </a:r>
            <a:r>
              <a:rPr lang="en-GB" sz="1200" kern="1200" dirty="0" err="1">
                <a:solidFill>
                  <a:schemeClr val="tx1"/>
                </a:solidFill>
                <a:effectLst/>
                <a:latin typeface="+mn-lt"/>
                <a:ea typeface="+mn-ea"/>
                <a:cs typeface="+mn-cs"/>
              </a:rPr>
              <a:t>integrants</a:t>
            </a:r>
            <a:r>
              <a:rPr lang="en-GB" sz="1200" kern="1200" dirty="0">
                <a:solidFill>
                  <a:schemeClr val="tx1"/>
                </a:solidFill>
                <a:effectLst/>
                <a:latin typeface="+mn-lt"/>
                <a:ea typeface="+mn-ea"/>
                <a:cs typeface="+mn-cs"/>
              </a:rPr>
              <a:t> localised in 26 human genes regulating cell proliferation, most of which (N=21) are known to dysregulate hepatocytes proliferation.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Conclusion: </a:t>
            </a:r>
            <a:r>
              <a:rPr lang="en-GB" sz="1200" kern="1200" dirty="0">
                <a:solidFill>
                  <a:schemeClr val="tx1"/>
                </a:solidFill>
                <a:effectLst/>
                <a:latin typeface="+mn-lt"/>
                <a:ea typeface="+mn-ea"/>
                <a:cs typeface="+mn-cs"/>
              </a:rPr>
              <a:t>This study provides the first direct evidence that S-</a:t>
            </a:r>
            <a:r>
              <a:rPr lang="en-GB" sz="1200" kern="1200" dirty="0" err="1">
                <a:solidFill>
                  <a:schemeClr val="tx1"/>
                </a:solidFill>
                <a:effectLst/>
                <a:latin typeface="+mn-lt"/>
                <a:ea typeface="+mn-ea"/>
                <a:cs typeface="+mn-cs"/>
              </a:rPr>
              <a:t>integrants</a:t>
            </a:r>
            <a:r>
              <a:rPr lang="en-GB" sz="1200" kern="1200" dirty="0">
                <a:solidFill>
                  <a:schemeClr val="tx1"/>
                </a:solidFill>
                <a:effectLst/>
                <a:latin typeface="+mn-lt"/>
                <a:ea typeface="+mn-ea"/>
                <a:cs typeface="+mn-cs"/>
              </a:rPr>
              <a:t> sustain massive HBsAg production, supporting HDV persistence. High serum HBsAg (&gt;4 </a:t>
            </a:r>
            <a:r>
              <a:rPr lang="en-GB" sz="1200" kern="1200" dirty="0" err="1">
                <a:solidFill>
                  <a:schemeClr val="tx1"/>
                </a:solidFill>
                <a:effectLst/>
                <a:latin typeface="+mn-lt"/>
                <a:ea typeface="+mn-ea"/>
                <a:cs typeface="+mn-cs"/>
              </a:rPr>
              <a:t>logIU</a:t>
            </a:r>
            <a:r>
              <a:rPr lang="en-GB" sz="1200" kern="1200" dirty="0">
                <a:solidFill>
                  <a:schemeClr val="tx1"/>
                </a:solidFill>
                <a:effectLst/>
                <a:latin typeface="+mn-lt"/>
                <a:ea typeface="+mn-ea"/>
                <a:cs typeface="+mn-cs"/>
              </a:rPr>
              <a:t>/ml) may reflect an enrichment of HBV-DNA integration. Localization of </a:t>
            </a:r>
            <a:r>
              <a:rPr lang="en-GB" sz="1200" kern="1200" dirty="0" err="1">
                <a:solidFill>
                  <a:schemeClr val="tx1"/>
                </a:solidFill>
                <a:effectLst/>
                <a:latin typeface="+mn-lt"/>
                <a:ea typeface="+mn-ea"/>
                <a:cs typeface="+mn-cs"/>
              </a:rPr>
              <a:t>integrants</a:t>
            </a:r>
            <a:r>
              <a:rPr lang="en-GB" sz="1200" kern="1200" dirty="0">
                <a:solidFill>
                  <a:schemeClr val="tx1"/>
                </a:solidFill>
                <a:effectLst/>
                <a:latin typeface="+mn-lt"/>
                <a:ea typeface="+mn-ea"/>
                <a:cs typeface="+mn-cs"/>
              </a:rPr>
              <a:t> in proliferation-related genes suggests a role in paving the way to hepatocarcinogenesis. </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24</a:t>
            </a:fld>
            <a:endParaRPr lang="en-US"/>
          </a:p>
        </p:txBody>
      </p:sp>
    </p:spTree>
    <p:extLst>
      <p:ext uri="{BB962C8B-B14F-4D97-AF65-F5344CB8AC3E}">
        <p14:creationId xmlns:p14="http://schemas.microsoft.com/office/powerpoint/2010/main" val="4101779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b="1" i="1" dirty="0">
                <a:latin typeface="Arial" panose="020B0604020202020204" pitchFamily="34" charset="0"/>
                <a:ea typeface="Times New Roman" panose="02020603050405020304" pitchFamily="18" charset="0"/>
                <a:cs typeface="Arial" panose="020B0604020202020204" pitchFamily="34" charset="0"/>
              </a:rPr>
              <a:t>Abbreviations: </a:t>
            </a:r>
            <a:r>
              <a:rPr lang="en-US" b="0" i="1" dirty="0">
                <a:latin typeface="Arial" panose="020B0604020202020204" pitchFamily="34" charset="0"/>
                <a:ea typeface="Times New Roman" panose="02020603050405020304" pitchFamily="18" charset="0"/>
                <a:cs typeface="Arial" panose="020B0604020202020204" pitchFamily="34" charset="0"/>
              </a:rPr>
              <a:t>AUROC,</a:t>
            </a:r>
            <a:r>
              <a:rPr lang="en-GB" b="0" i="1" dirty="0">
                <a:latin typeface="Arial" panose="020B0604020202020204" pitchFamily="34" charset="0"/>
                <a:ea typeface="Times New Roman" panose="02020603050405020304" pitchFamily="18" charset="0"/>
                <a:cs typeface="Arial" panose="020B0604020202020204" pitchFamily="34" charset="0"/>
              </a:rPr>
              <a:t> Area Under the Receiver Operating Characteristic curve</a:t>
            </a:r>
            <a:r>
              <a:rPr lang="en-US" b="0" i="1" dirty="0">
                <a:latin typeface="Arial" panose="020B0604020202020204" pitchFamily="34" charset="0"/>
                <a:ea typeface="Times New Roman" panose="02020603050405020304" pitchFamily="18" charset="0"/>
                <a:cs typeface="Arial" panose="020B0604020202020204" pitchFamily="34" charset="0"/>
              </a:rPr>
              <a:t>; </a:t>
            </a:r>
            <a:r>
              <a:rPr lang="en-US" b="0" i="1" dirty="0" err="1">
                <a:latin typeface="Arial" panose="020B0604020202020204" pitchFamily="34" charset="0"/>
                <a:ea typeface="Times New Roman" panose="02020603050405020304" pitchFamily="18" charset="0"/>
                <a:cs typeface="Arial" panose="020B0604020202020204" pitchFamily="34" charset="0"/>
              </a:rPr>
              <a:t>cccDNA</a:t>
            </a:r>
            <a:r>
              <a:rPr lang="en-US" b="0" i="1" dirty="0">
                <a:latin typeface="Arial" panose="020B0604020202020204" pitchFamily="34" charset="0"/>
                <a:ea typeface="Times New Roman" panose="02020603050405020304" pitchFamily="18" charset="0"/>
                <a:cs typeface="Arial" panose="020B0604020202020204" pitchFamily="34" charset="0"/>
              </a:rPr>
              <a:t>, covalently closed circular DNA; CHB, chronic hepatitis B; CHD, chronic hepatitis delta; DNA, deoxyribonucleic acid; HBs, hepatitis B surface; HBsAg, </a:t>
            </a:r>
            <a:r>
              <a:rPr lang="en-NZ" b="0" i="1" dirty="0">
                <a:latin typeface="Arial" panose="020B0604020202020204" pitchFamily="34" charset="0"/>
                <a:ea typeface="Times New Roman" panose="02020603050405020304" pitchFamily="18" charset="0"/>
                <a:cs typeface="Arial" panose="020B0604020202020204" pitchFamily="34" charset="0"/>
              </a:rPr>
              <a:t>hepatitis B surface antigen</a:t>
            </a:r>
            <a:r>
              <a:rPr lang="en-US" b="0" i="1" dirty="0">
                <a:latin typeface="Arial" panose="020B0604020202020204" pitchFamily="34" charset="0"/>
                <a:ea typeface="Times New Roman" panose="02020603050405020304" pitchFamily="18" charset="0"/>
                <a:cs typeface="Arial" panose="020B0604020202020204" pitchFamily="34" charset="0"/>
              </a:rPr>
              <a:t>; </a:t>
            </a:r>
            <a:r>
              <a:rPr lang="en-NZ" b="0" i="1" dirty="0">
                <a:latin typeface="Arial" panose="020B0604020202020204" pitchFamily="34" charset="0"/>
                <a:ea typeface="Times New Roman" panose="02020603050405020304" pitchFamily="18" charset="0"/>
                <a:cs typeface="Arial" panose="020B0604020202020204" pitchFamily="34" charset="0"/>
              </a:rPr>
              <a:t>HBV, hepatitis B virus; HDV, hepatitis D virus; </a:t>
            </a:r>
            <a:r>
              <a:rPr lang="en-NZ" b="0" i="1" dirty="0" err="1">
                <a:latin typeface="Arial" panose="020B0604020202020204" pitchFamily="34" charset="0"/>
                <a:ea typeface="Times New Roman" panose="02020603050405020304" pitchFamily="18" charset="0"/>
                <a:cs typeface="Arial" panose="020B0604020202020204" pitchFamily="34" charset="0"/>
              </a:rPr>
              <a:t>IQR</a:t>
            </a:r>
            <a:r>
              <a:rPr lang="en-NZ" b="0" i="1" dirty="0">
                <a:latin typeface="Arial" panose="020B0604020202020204" pitchFamily="34" charset="0"/>
                <a:ea typeface="Times New Roman" panose="02020603050405020304" pitchFamily="18" charset="0"/>
                <a:cs typeface="Arial" panose="020B0604020202020204" pitchFamily="34" charset="0"/>
              </a:rPr>
              <a:t>, interquartile range; </a:t>
            </a:r>
            <a:r>
              <a:rPr lang="en-NZ" b="0" i="1" dirty="0" err="1">
                <a:latin typeface="Arial" panose="020B0604020202020204" pitchFamily="34" charset="0"/>
                <a:ea typeface="Times New Roman" panose="02020603050405020304" pitchFamily="18" charset="0"/>
                <a:cs typeface="Arial" panose="020B0604020202020204" pitchFamily="34" charset="0"/>
              </a:rPr>
              <a:t>pgRNA</a:t>
            </a:r>
            <a:r>
              <a:rPr lang="en-NZ" b="0" i="1" dirty="0">
                <a:latin typeface="Arial" panose="020B0604020202020204" pitchFamily="34" charset="0"/>
                <a:ea typeface="Times New Roman" panose="02020603050405020304" pitchFamily="18" charset="0"/>
                <a:cs typeface="Arial" panose="020B0604020202020204" pitchFamily="34" charset="0"/>
              </a:rPr>
              <a:t>, </a:t>
            </a:r>
            <a:r>
              <a:rPr lang="en-NZ" b="0" i="1" dirty="0" err="1">
                <a:latin typeface="Arial" panose="020B0604020202020204" pitchFamily="34" charset="0"/>
                <a:ea typeface="Times New Roman" panose="02020603050405020304" pitchFamily="18" charset="0"/>
                <a:cs typeface="Arial" panose="020B0604020202020204" pitchFamily="34" charset="0"/>
              </a:rPr>
              <a:t>pregenomic</a:t>
            </a:r>
            <a:r>
              <a:rPr lang="en-NZ" b="0" i="1" dirty="0">
                <a:latin typeface="Arial" panose="020B0604020202020204" pitchFamily="34" charset="0"/>
                <a:ea typeface="Times New Roman" panose="02020603050405020304" pitchFamily="18" charset="0"/>
                <a:cs typeface="Arial" panose="020B0604020202020204" pitchFamily="34" charset="0"/>
              </a:rPr>
              <a:t> RNA; RNA, </a:t>
            </a:r>
            <a:r>
              <a:rPr lang="en-US" b="0" i="1" dirty="0">
                <a:latin typeface="Arial" panose="020B0604020202020204" pitchFamily="34" charset="0"/>
                <a:ea typeface="Times New Roman" panose="02020603050405020304" pitchFamily="18" charset="0"/>
                <a:cs typeface="Arial" panose="020B0604020202020204" pitchFamily="34" charset="0"/>
              </a:rPr>
              <a:t>ribonucleic acid; RNA-seq, RNA sequencing</a:t>
            </a:r>
            <a:r>
              <a:rPr lang="en-NZ" b="0" i="1" dirty="0">
                <a:latin typeface="Arial" panose="020B0604020202020204" pitchFamily="34" charset="0"/>
                <a:ea typeface="Times New Roman" panose="02020603050405020304" pitchFamily="18" charset="0"/>
                <a:cs typeface="Arial" panose="020B0604020202020204" pitchFamily="34" charset="0"/>
              </a:rPr>
              <a:t>. </a:t>
            </a:r>
          </a:p>
          <a:p>
            <a:endParaRPr lang="en-US" sz="1200" b="1"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Long-read sequencing unveils extensive HBV-DNA integration driving massive HBsAg production and sustaining HDV persistence </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Arial" panose="020B0604020202020204" pitchFamily="34" charset="0"/>
              <a:cs typeface="Arial" panose="020B0604020202020204" pitchFamily="34" charset="0"/>
            </a:endParaRPr>
          </a:p>
          <a:p>
            <a:r>
              <a:rPr lang="en-GB" sz="1200" b="1" kern="1200" dirty="0">
                <a:solidFill>
                  <a:schemeClr val="tx1"/>
                </a:solidFill>
                <a:effectLst/>
                <a:latin typeface="+mn-lt"/>
                <a:ea typeface="+mn-ea"/>
                <a:cs typeface="+mn-cs"/>
              </a:rPr>
              <a:t>OS-076-YI </a:t>
            </a:r>
            <a:endParaRPr lang="en-NZ"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Stefano D'Anna</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Lorenzo Piermatteo</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Ilaria Grossi</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Giuseppina Brancaccio</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Luca Carioti</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Andrea Di Lorenzo</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Tommaso Poldiallai</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Lorenza Pasqualini</a:t>
            </a:r>
            <a:r>
              <a:rPr lang="en-GB" sz="1200" kern="1200" baseline="300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Elisabetta Teti</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Marco Iannetta</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Caterina Pasquazzi</a:t>
            </a:r>
            <a:r>
              <a:rPr lang="en-GB" sz="1200" kern="1200" baseline="30000" dirty="0">
                <a:solidFill>
                  <a:schemeClr val="tx1"/>
                </a:solidFill>
                <a:effectLst/>
                <a:latin typeface="+mn-lt"/>
                <a:ea typeface="+mn-ea"/>
                <a:cs typeface="+mn-cs"/>
              </a:rPr>
              <a:t>6</a:t>
            </a:r>
            <a:r>
              <a:rPr lang="en-GB" sz="1200" kern="1200" dirty="0">
                <a:solidFill>
                  <a:schemeClr val="tx1"/>
                </a:solidFill>
                <a:effectLst/>
                <a:latin typeface="+mn-lt"/>
                <a:ea typeface="+mn-ea"/>
                <a:cs typeface="+mn-cs"/>
              </a:rPr>
              <a:t>, Miriam Lichtner</a:t>
            </a:r>
            <a:r>
              <a:rPr lang="en-GB" sz="1200" kern="1200" baseline="30000" dirty="0">
                <a:solidFill>
                  <a:schemeClr val="tx1"/>
                </a:solidFill>
                <a:effectLst/>
                <a:latin typeface="+mn-lt"/>
                <a:ea typeface="+mn-ea"/>
                <a:cs typeface="+mn-cs"/>
              </a:rPr>
              <a:t>6</a:t>
            </a:r>
            <a:r>
              <a:rPr lang="en-GB" sz="1200" kern="1200" dirty="0">
                <a:solidFill>
                  <a:schemeClr val="tx1"/>
                </a:solidFill>
                <a:effectLst/>
                <a:latin typeface="+mn-lt"/>
                <a:ea typeface="+mn-ea"/>
                <a:cs typeface="+mn-cs"/>
              </a:rPr>
              <a:t>, Umberto Cillo</a:t>
            </a:r>
            <a:r>
              <a:rPr lang="en-GB" sz="1200" kern="1200" baseline="30000" dirty="0">
                <a:solidFill>
                  <a:schemeClr val="tx1"/>
                </a:solidFill>
                <a:effectLst/>
                <a:latin typeface="+mn-lt"/>
                <a:ea typeface="+mn-ea"/>
                <a:cs typeface="+mn-cs"/>
              </a:rPr>
              <a:t>7</a:t>
            </a:r>
            <a:r>
              <a:rPr lang="en-GB" sz="1200" kern="1200" dirty="0">
                <a:solidFill>
                  <a:schemeClr val="tx1"/>
                </a:solidFill>
                <a:effectLst/>
                <a:latin typeface="+mn-lt"/>
                <a:ea typeface="+mn-ea"/>
                <a:cs typeface="+mn-cs"/>
              </a:rPr>
              <a:t>, Alessandro Vitale</a:t>
            </a:r>
            <a:r>
              <a:rPr lang="en-GB" sz="1200" kern="1200" baseline="30000" dirty="0">
                <a:solidFill>
                  <a:schemeClr val="tx1"/>
                </a:solidFill>
                <a:effectLst/>
                <a:latin typeface="+mn-lt"/>
                <a:ea typeface="+mn-ea"/>
                <a:cs typeface="+mn-cs"/>
              </a:rPr>
              <a:t>7</a:t>
            </a:r>
            <a:r>
              <a:rPr lang="en-GB" sz="1200" kern="1200" dirty="0">
                <a:solidFill>
                  <a:schemeClr val="tx1"/>
                </a:solidFill>
                <a:effectLst/>
                <a:latin typeface="+mn-lt"/>
                <a:ea typeface="+mn-ea"/>
                <a:cs typeface="+mn-cs"/>
              </a:rPr>
              <a:t>, Enrico Gringeri</a:t>
            </a:r>
            <a:r>
              <a:rPr lang="en-GB" sz="1200" kern="1200" baseline="30000" dirty="0">
                <a:solidFill>
                  <a:schemeClr val="tx1"/>
                </a:solidFill>
                <a:effectLst/>
                <a:latin typeface="+mn-lt"/>
                <a:ea typeface="+mn-ea"/>
                <a:cs typeface="+mn-cs"/>
              </a:rPr>
              <a:t>7</a:t>
            </a:r>
            <a:r>
              <a:rPr lang="en-GB" sz="1200" kern="1200" dirty="0">
                <a:solidFill>
                  <a:schemeClr val="tx1"/>
                </a:solidFill>
                <a:effectLst/>
                <a:latin typeface="+mn-lt"/>
                <a:ea typeface="+mn-ea"/>
                <a:cs typeface="+mn-cs"/>
              </a:rPr>
              <a:t>, Maria Magrofuoco</a:t>
            </a:r>
            <a:r>
              <a:rPr lang="en-GB" sz="1200" kern="1200" baseline="30000" dirty="0">
                <a:solidFill>
                  <a:schemeClr val="tx1"/>
                </a:solidFill>
                <a:effectLst/>
                <a:latin typeface="+mn-lt"/>
                <a:ea typeface="+mn-ea"/>
                <a:cs typeface="+mn-cs"/>
              </a:rPr>
              <a:t>7</a:t>
            </a:r>
            <a:r>
              <a:rPr lang="en-GB" sz="1200" kern="1200" dirty="0">
                <a:solidFill>
                  <a:schemeClr val="tx1"/>
                </a:solidFill>
                <a:effectLst/>
                <a:latin typeface="+mn-lt"/>
                <a:ea typeface="+mn-ea"/>
                <a:cs typeface="+mn-cs"/>
              </a:rPr>
              <a:t>, Leonardo Baiocchi</a:t>
            </a:r>
            <a:r>
              <a:rPr lang="en-GB" sz="1200" kern="1200" baseline="30000" dirty="0">
                <a:solidFill>
                  <a:schemeClr val="tx1"/>
                </a:solidFill>
                <a:effectLst/>
                <a:latin typeface="+mn-lt"/>
                <a:ea typeface="+mn-ea"/>
                <a:cs typeface="+mn-cs"/>
              </a:rPr>
              <a:t>8</a:t>
            </a:r>
            <a:r>
              <a:rPr lang="en-GB" sz="1200" kern="1200" dirty="0">
                <a:solidFill>
                  <a:schemeClr val="tx1"/>
                </a:solidFill>
                <a:effectLst/>
                <a:latin typeface="+mn-lt"/>
                <a:ea typeface="+mn-ea"/>
                <a:cs typeface="+mn-cs"/>
              </a:rPr>
              <a:t>, Simona Francioso</a:t>
            </a:r>
            <a:r>
              <a:rPr lang="en-GB" sz="1200" kern="1200" baseline="30000" dirty="0">
                <a:solidFill>
                  <a:schemeClr val="tx1"/>
                </a:solidFill>
                <a:effectLst/>
                <a:latin typeface="+mn-lt"/>
                <a:ea typeface="+mn-ea"/>
                <a:cs typeface="+mn-cs"/>
              </a:rPr>
              <a:t>8</a:t>
            </a:r>
            <a:r>
              <a:rPr lang="en-GB" sz="1200" kern="1200" dirty="0">
                <a:solidFill>
                  <a:schemeClr val="tx1"/>
                </a:solidFill>
                <a:effectLst/>
                <a:latin typeface="+mn-lt"/>
                <a:ea typeface="+mn-ea"/>
                <a:cs typeface="+mn-cs"/>
              </a:rPr>
              <a:t>, Ilaria Lenci</a:t>
            </a:r>
            <a:r>
              <a:rPr lang="en-GB" sz="1200" kern="1200" baseline="30000" dirty="0">
                <a:solidFill>
                  <a:schemeClr val="tx1"/>
                </a:solidFill>
                <a:effectLst/>
                <a:latin typeface="+mn-lt"/>
                <a:ea typeface="+mn-ea"/>
                <a:cs typeface="+mn-cs"/>
              </a:rPr>
              <a:t>8</a:t>
            </a:r>
            <a:r>
              <a:rPr lang="en-GB" sz="1200" kern="1200" dirty="0">
                <a:solidFill>
                  <a:schemeClr val="tx1"/>
                </a:solidFill>
                <a:effectLst/>
                <a:latin typeface="+mn-lt"/>
                <a:ea typeface="+mn-ea"/>
                <a:cs typeface="+mn-cs"/>
              </a:rPr>
              <a:t>, Apostolos Koffas</a:t>
            </a:r>
            <a:r>
              <a:rPr lang="en-GB" sz="1200" kern="1200" baseline="30000" dirty="0">
                <a:solidFill>
                  <a:schemeClr val="tx1"/>
                </a:solidFill>
                <a:effectLst/>
                <a:latin typeface="+mn-lt"/>
                <a:ea typeface="+mn-ea"/>
                <a:cs typeface="+mn-cs"/>
              </a:rPr>
              <a:t>9</a:t>
            </a:r>
            <a:r>
              <a:rPr lang="en-GB" sz="1200" kern="1200" dirty="0">
                <a:solidFill>
                  <a:schemeClr val="tx1"/>
                </a:solidFill>
                <a:effectLst/>
                <a:latin typeface="+mn-lt"/>
                <a:ea typeface="+mn-ea"/>
                <a:cs typeface="+mn-cs"/>
              </a:rPr>
              <a:t>, Maria Lorena Abate</a:t>
            </a:r>
            <a:r>
              <a:rPr lang="en-GB" sz="1200" kern="1200" baseline="30000" dirty="0">
                <a:solidFill>
                  <a:schemeClr val="tx1"/>
                </a:solidFill>
                <a:effectLst/>
                <a:latin typeface="+mn-lt"/>
                <a:ea typeface="+mn-ea"/>
                <a:cs typeface="+mn-cs"/>
              </a:rPr>
              <a:t>10</a:t>
            </a:r>
            <a:r>
              <a:rPr lang="en-GB" sz="1200" kern="1200" dirty="0">
                <a:solidFill>
                  <a:schemeClr val="tx1"/>
                </a:solidFill>
                <a:effectLst/>
                <a:latin typeface="+mn-lt"/>
                <a:ea typeface="+mn-ea"/>
                <a:cs typeface="+mn-cs"/>
              </a:rPr>
              <a:t>, Giovanni Battista Gaeta</a:t>
            </a:r>
            <a:r>
              <a:rPr lang="en-GB" sz="1200" kern="1200" baseline="30000" dirty="0">
                <a:solidFill>
                  <a:schemeClr val="tx1"/>
                </a:solidFill>
                <a:effectLst/>
                <a:latin typeface="+mn-lt"/>
                <a:ea typeface="+mn-ea"/>
                <a:cs typeface="+mn-cs"/>
              </a:rPr>
              <a:t>11</a:t>
            </a:r>
            <a:r>
              <a:rPr lang="en-GB" sz="1200" kern="1200" dirty="0">
                <a:solidFill>
                  <a:schemeClr val="tx1"/>
                </a:solidFill>
                <a:effectLst/>
                <a:latin typeface="+mn-lt"/>
                <a:ea typeface="+mn-ea"/>
                <a:cs typeface="+mn-cs"/>
              </a:rPr>
              <a:t>, Antonella Olivero</a:t>
            </a:r>
            <a:r>
              <a:rPr lang="en-GB" sz="1200" kern="1200" baseline="30000" dirty="0">
                <a:solidFill>
                  <a:schemeClr val="tx1"/>
                </a:solidFill>
                <a:effectLst/>
                <a:latin typeface="+mn-lt"/>
                <a:ea typeface="+mn-ea"/>
                <a:cs typeface="+mn-cs"/>
              </a:rPr>
              <a:t>10</a:t>
            </a:r>
            <a:r>
              <a:rPr lang="en-GB" sz="1200" kern="1200" dirty="0">
                <a:solidFill>
                  <a:schemeClr val="tx1"/>
                </a:solidFill>
                <a:effectLst/>
                <a:latin typeface="+mn-lt"/>
                <a:ea typeface="+mn-ea"/>
                <a:cs typeface="+mn-cs"/>
              </a:rPr>
              <a:t>, Loredana Sarmati</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Mario Rizzetto</a:t>
            </a:r>
            <a:r>
              <a:rPr lang="en-GB" sz="1200" kern="1200" baseline="30000" dirty="0">
                <a:solidFill>
                  <a:schemeClr val="tx1"/>
                </a:solidFill>
                <a:effectLst/>
                <a:latin typeface="+mn-lt"/>
                <a:ea typeface="+mn-ea"/>
                <a:cs typeface="+mn-cs"/>
              </a:rPr>
              <a:t>10</a:t>
            </a:r>
            <a:r>
              <a:rPr lang="en-GB" sz="1200" kern="1200" dirty="0">
                <a:solidFill>
                  <a:schemeClr val="tx1"/>
                </a:solidFill>
                <a:effectLst/>
                <a:latin typeface="+mn-lt"/>
                <a:ea typeface="+mn-ea"/>
                <a:cs typeface="+mn-cs"/>
              </a:rPr>
              <a:t>, Upkar Gill</a:t>
            </a:r>
            <a:r>
              <a:rPr lang="en-GB" sz="1200" kern="1200" baseline="30000" dirty="0">
                <a:solidFill>
                  <a:schemeClr val="tx1"/>
                </a:solidFill>
                <a:effectLst/>
                <a:latin typeface="+mn-lt"/>
                <a:ea typeface="+mn-ea"/>
                <a:cs typeface="+mn-cs"/>
              </a:rPr>
              <a:t>9</a:t>
            </a:r>
            <a:r>
              <a:rPr lang="en-GB" sz="1200" kern="1200" dirty="0">
                <a:solidFill>
                  <a:schemeClr val="tx1"/>
                </a:solidFill>
                <a:effectLst/>
                <a:latin typeface="+mn-lt"/>
                <a:ea typeface="+mn-ea"/>
                <a:cs typeface="+mn-cs"/>
              </a:rPr>
              <a:t>, Patrick Kennedy</a:t>
            </a:r>
            <a:r>
              <a:rPr lang="en-GB" sz="1200" kern="1200" baseline="30000" dirty="0">
                <a:solidFill>
                  <a:schemeClr val="tx1"/>
                </a:solidFill>
                <a:effectLst/>
                <a:latin typeface="+mn-lt"/>
                <a:ea typeface="+mn-ea"/>
                <a:cs typeface="+mn-cs"/>
              </a:rPr>
              <a:t>9</a:t>
            </a:r>
            <a:r>
              <a:rPr lang="en-GB" sz="1200" kern="1200" dirty="0">
                <a:solidFill>
                  <a:schemeClr val="tx1"/>
                </a:solidFill>
                <a:effectLst/>
                <a:latin typeface="+mn-lt"/>
                <a:ea typeface="+mn-ea"/>
                <a:cs typeface="+mn-cs"/>
              </a:rPr>
              <a:t>, Gian Paolo Caviglia</a:t>
            </a:r>
            <a:r>
              <a:rPr lang="en-GB" sz="1200" kern="1200" baseline="30000" dirty="0">
                <a:solidFill>
                  <a:schemeClr val="tx1"/>
                </a:solidFill>
                <a:effectLst/>
                <a:latin typeface="+mn-lt"/>
                <a:ea typeface="+mn-ea"/>
                <a:cs typeface="+mn-cs"/>
              </a:rPr>
              <a:t>10</a:t>
            </a:r>
            <a:r>
              <a:rPr lang="en-GB" sz="1200" kern="1200" dirty="0">
                <a:solidFill>
                  <a:schemeClr val="tx1"/>
                </a:solidFill>
                <a:effectLst/>
                <a:latin typeface="+mn-lt"/>
                <a:ea typeface="+mn-ea"/>
                <a:cs typeface="+mn-cs"/>
              </a:rPr>
              <a:t>, Valentina Svicher</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Romina Salpini</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a:t>
            </a:r>
          </a:p>
          <a:p>
            <a:endParaRPr lang="en-NZ" sz="1200" kern="1200" dirty="0">
              <a:solidFill>
                <a:schemeClr val="tx1"/>
              </a:solidFill>
              <a:effectLst/>
              <a:latin typeface="+mn-lt"/>
              <a:ea typeface="+mn-ea"/>
              <a:cs typeface="+mn-cs"/>
            </a:endParaRPr>
          </a:p>
          <a:p>
            <a:r>
              <a:rPr lang="en-GB" sz="1200" i="1" kern="1200" baseline="30000" dirty="0">
                <a:solidFill>
                  <a:schemeClr val="tx1"/>
                </a:solidFill>
                <a:effectLst/>
                <a:latin typeface="+mn-lt"/>
                <a:ea typeface="+mn-ea"/>
                <a:cs typeface="+mn-cs"/>
              </a:rPr>
              <a:t>1</a:t>
            </a:r>
            <a:r>
              <a:rPr lang="en-GB" sz="1200" i="1" kern="1200" dirty="0">
                <a:solidFill>
                  <a:schemeClr val="tx1"/>
                </a:solidFill>
                <a:effectLst/>
                <a:latin typeface="+mn-lt"/>
                <a:ea typeface="+mn-ea"/>
                <a:cs typeface="+mn-cs"/>
              </a:rPr>
              <a:t>University of Rome Tor </a:t>
            </a:r>
            <a:r>
              <a:rPr lang="en-GB" sz="1200" i="1" kern="1200" dirty="0" err="1">
                <a:solidFill>
                  <a:schemeClr val="tx1"/>
                </a:solidFill>
                <a:effectLst/>
                <a:latin typeface="+mn-lt"/>
                <a:ea typeface="+mn-ea"/>
                <a:cs typeface="+mn-cs"/>
              </a:rPr>
              <a:t>Vergata</a:t>
            </a:r>
            <a:r>
              <a:rPr lang="en-GB" sz="1200" i="1" kern="1200" dirty="0">
                <a:solidFill>
                  <a:schemeClr val="tx1"/>
                </a:solidFill>
                <a:effectLst/>
                <a:latin typeface="+mn-lt"/>
                <a:ea typeface="+mn-ea"/>
                <a:cs typeface="+mn-cs"/>
              </a:rPr>
              <a:t>, Department of Biology, Rome,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a:t>
            </a:r>
            <a:r>
              <a:rPr lang="en-GB" sz="1200" i="1" kern="1200" dirty="0">
                <a:solidFill>
                  <a:schemeClr val="tx1"/>
                </a:solidFill>
                <a:effectLst/>
                <a:latin typeface="+mn-lt"/>
                <a:ea typeface="+mn-ea"/>
                <a:cs typeface="+mn-cs"/>
              </a:rPr>
              <a:t>Infectious Diseases, Link Campus University Rome, Department of Life Sciences, Health and Health Professions, Rome,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a:t>
            </a:r>
            <a:r>
              <a:rPr lang="en-GB" sz="1200" i="1" kern="1200" dirty="0">
                <a:solidFill>
                  <a:schemeClr val="tx1"/>
                </a:solidFill>
                <a:effectLst/>
                <a:latin typeface="+mn-lt"/>
                <a:ea typeface="+mn-ea"/>
                <a:cs typeface="+mn-cs"/>
              </a:rPr>
              <a:t>University of Rome Tor </a:t>
            </a:r>
            <a:r>
              <a:rPr lang="en-GB" sz="1200" i="1" kern="1200" dirty="0" err="1">
                <a:solidFill>
                  <a:schemeClr val="tx1"/>
                </a:solidFill>
                <a:effectLst/>
                <a:latin typeface="+mn-lt"/>
                <a:ea typeface="+mn-ea"/>
                <a:cs typeface="+mn-cs"/>
              </a:rPr>
              <a:t>Vergata</a:t>
            </a:r>
            <a:r>
              <a:rPr lang="en-GB" sz="1200" i="1" kern="1200" dirty="0">
                <a:solidFill>
                  <a:schemeClr val="tx1"/>
                </a:solidFill>
                <a:effectLst/>
                <a:latin typeface="+mn-lt"/>
                <a:ea typeface="+mn-ea"/>
                <a:cs typeface="+mn-cs"/>
              </a:rPr>
              <a:t>, Department of Experimental Medicine, Rome,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a:t>
            </a:r>
            <a:r>
              <a:rPr lang="en-GB" sz="1200" i="1" kern="1200" dirty="0">
                <a:solidFill>
                  <a:schemeClr val="tx1"/>
                </a:solidFill>
                <a:effectLst/>
                <a:latin typeface="+mn-lt"/>
                <a:ea typeface="+mn-ea"/>
                <a:cs typeface="+mn-cs"/>
              </a:rPr>
              <a:t>University Hospital of Rome Tor </a:t>
            </a:r>
            <a:r>
              <a:rPr lang="en-GB" sz="1200" i="1" kern="1200" dirty="0" err="1">
                <a:solidFill>
                  <a:schemeClr val="tx1"/>
                </a:solidFill>
                <a:effectLst/>
                <a:latin typeface="+mn-lt"/>
                <a:ea typeface="+mn-ea"/>
                <a:cs typeface="+mn-cs"/>
              </a:rPr>
              <a:t>Vergata</a:t>
            </a:r>
            <a:r>
              <a:rPr lang="en-GB" sz="1200" i="1" kern="1200" dirty="0">
                <a:solidFill>
                  <a:schemeClr val="tx1"/>
                </a:solidFill>
                <a:effectLst/>
                <a:latin typeface="+mn-lt"/>
                <a:ea typeface="+mn-ea"/>
                <a:cs typeface="+mn-cs"/>
              </a:rPr>
              <a:t>, Infectious Diseases Unit, Rome,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5</a:t>
            </a:r>
            <a:r>
              <a:rPr lang="en-GB" sz="1200" i="1" kern="1200" dirty="0">
                <a:solidFill>
                  <a:schemeClr val="tx1"/>
                </a:solidFill>
                <a:effectLst/>
                <a:latin typeface="+mn-lt"/>
                <a:ea typeface="+mn-ea"/>
                <a:cs typeface="+mn-cs"/>
              </a:rPr>
              <a:t>Agilent Technologies Italia - Milano, </a:t>
            </a:r>
            <a:r>
              <a:rPr lang="en-GB" sz="1200" i="1" kern="1200" dirty="0" err="1">
                <a:solidFill>
                  <a:schemeClr val="tx1"/>
                </a:solidFill>
                <a:effectLst/>
                <a:latin typeface="+mn-lt"/>
                <a:ea typeface="+mn-ea"/>
                <a:cs typeface="+mn-cs"/>
              </a:rPr>
              <a:t>Cernusco</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sul</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Naviglio</a:t>
            </a:r>
            <a:r>
              <a:rPr lang="en-GB" sz="1200" i="1" kern="1200" dirty="0">
                <a:solidFill>
                  <a:schemeClr val="tx1"/>
                </a:solidFill>
                <a:effectLst/>
                <a:latin typeface="+mn-lt"/>
                <a:ea typeface="+mn-ea"/>
                <a:cs typeface="+mn-cs"/>
              </a:rPr>
              <a:t>,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6</a:t>
            </a:r>
            <a:r>
              <a:rPr lang="en-GB" sz="1200" i="1" kern="1200" dirty="0">
                <a:solidFill>
                  <a:schemeClr val="tx1"/>
                </a:solidFill>
                <a:effectLst/>
                <a:latin typeface="+mn-lt"/>
                <a:ea typeface="+mn-ea"/>
                <a:cs typeface="+mn-cs"/>
              </a:rPr>
              <a:t>Sant’Andrea Hospital, Rome,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7</a:t>
            </a:r>
            <a:r>
              <a:rPr lang="en-GB" sz="1200" i="1" kern="1200" dirty="0">
                <a:solidFill>
                  <a:schemeClr val="tx1"/>
                </a:solidFill>
                <a:effectLst/>
                <a:latin typeface="+mn-lt"/>
                <a:ea typeface="+mn-ea"/>
                <a:cs typeface="+mn-cs"/>
              </a:rPr>
              <a:t>University of Padua, Hepatobiliary Surgery and Liver Transplantation Unit, Department of Surgery, Oncology and Gastroenterology, Padua,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8</a:t>
            </a:r>
            <a:r>
              <a:rPr lang="en-GB" sz="1200" i="1" kern="1200" dirty="0">
                <a:solidFill>
                  <a:schemeClr val="tx1"/>
                </a:solidFill>
                <a:effectLst/>
                <a:latin typeface="+mn-lt"/>
                <a:ea typeface="+mn-ea"/>
                <a:cs typeface="+mn-cs"/>
              </a:rPr>
              <a:t>University Hospital of Rome Tor </a:t>
            </a:r>
            <a:r>
              <a:rPr lang="en-GB" sz="1200" i="1" kern="1200" dirty="0" err="1">
                <a:solidFill>
                  <a:schemeClr val="tx1"/>
                </a:solidFill>
                <a:effectLst/>
                <a:latin typeface="+mn-lt"/>
                <a:ea typeface="+mn-ea"/>
                <a:cs typeface="+mn-cs"/>
              </a:rPr>
              <a:t>Vergata</a:t>
            </a:r>
            <a:r>
              <a:rPr lang="en-GB" sz="1200" i="1" kern="1200" dirty="0">
                <a:solidFill>
                  <a:schemeClr val="tx1"/>
                </a:solidFill>
                <a:effectLst/>
                <a:latin typeface="+mn-lt"/>
                <a:ea typeface="+mn-ea"/>
                <a:cs typeface="+mn-cs"/>
              </a:rPr>
              <a:t>, Hepatology Unit, Rome,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9</a:t>
            </a:r>
            <a:r>
              <a:rPr lang="en-GB" sz="1200" i="1" kern="1200" dirty="0">
                <a:solidFill>
                  <a:schemeClr val="tx1"/>
                </a:solidFill>
                <a:effectLst/>
                <a:latin typeface="+mn-lt"/>
                <a:ea typeface="+mn-ea"/>
                <a:cs typeface="+mn-cs"/>
              </a:rPr>
              <a:t>Blizard Institute, Barts and The London School of Medicine and Dentistry, Queen Mary University of London, London, United Kingdom</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10</a:t>
            </a:r>
            <a:r>
              <a:rPr lang="en-GB" sz="1200" i="1" kern="1200" dirty="0">
                <a:solidFill>
                  <a:schemeClr val="tx1"/>
                </a:solidFill>
                <a:effectLst/>
                <a:latin typeface="+mn-lt"/>
                <a:ea typeface="+mn-ea"/>
                <a:cs typeface="+mn-cs"/>
              </a:rPr>
              <a:t>University of Turin, Department of Medical Sciences, Turin, Italy</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11</a:t>
            </a:r>
            <a:r>
              <a:rPr lang="en-GB" sz="1200" i="1" kern="1200" dirty="0">
                <a:solidFill>
                  <a:schemeClr val="tx1"/>
                </a:solidFill>
                <a:effectLst/>
                <a:latin typeface="+mn-lt"/>
                <a:ea typeface="+mn-ea"/>
                <a:cs typeface="+mn-cs"/>
              </a:rPr>
              <a:t>University L. </a:t>
            </a:r>
            <a:r>
              <a:rPr lang="en-GB" sz="1200" i="1" kern="1200" dirty="0" err="1">
                <a:solidFill>
                  <a:schemeClr val="tx1"/>
                </a:solidFill>
                <a:effectLst/>
                <a:latin typeface="+mn-lt"/>
                <a:ea typeface="+mn-ea"/>
                <a:cs typeface="+mn-cs"/>
              </a:rPr>
              <a:t>Vanvitelli</a:t>
            </a:r>
            <a:r>
              <a:rPr lang="en-GB" sz="1200" i="1" kern="1200" dirty="0">
                <a:solidFill>
                  <a:schemeClr val="tx1"/>
                </a:solidFill>
                <a:effectLst/>
                <a:latin typeface="+mn-lt"/>
                <a:ea typeface="+mn-ea"/>
                <a:cs typeface="+mn-cs"/>
              </a:rPr>
              <a:t>, Infectious Disease Unit, Naples, Italy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Email: stefanodanna26@gmail.com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Background and aims: </a:t>
            </a:r>
            <a:r>
              <a:rPr lang="en-GB" sz="1200" kern="1200" dirty="0">
                <a:solidFill>
                  <a:schemeClr val="tx1"/>
                </a:solidFill>
                <a:effectLst/>
                <a:latin typeface="+mn-lt"/>
                <a:ea typeface="+mn-ea"/>
                <a:cs typeface="+mn-cs"/>
              </a:rPr>
              <a:t>HDV relies on HBsAg for its infectivity. HBsAg transcripts originate from </a:t>
            </a:r>
            <a:r>
              <a:rPr lang="en-GB" sz="1200" kern="1200" dirty="0" err="1">
                <a:solidFill>
                  <a:schemeClr val="tx1"/>
                </a:solidFill>
                <a:effectLst/>
                <a:latin typeface="+mn-lt"/>
                <a:ea typeface="+mn-ea"/>
                <a:cs typeface="+mn-cs"/>
              </a:rPr>
              <a:t>cccDNA</a:t>
            </a:r>
            <a:r>
              <a:rPr lang="en-GB" sz="1200" kern="1200" dirty="0">
                <a:solidFill>
                  <a:schemeClr val="tx1"/>
                </a:solidFill>
                <a:effectLst/>
                <a:latin typeface="+mn-lt"/>
                <a:ea typeface="+mn-ea"/>
                <a:cs typeface="+mn-cs"/>
              </a:rPr>
              <a:t> via the conventional poly-A signal and from integrated double-stranded linear HBV-DNA via the cryptic poly-A signal. Here, we evaluated intrahepatic HBV/HDV reservoir and the contribution of HBsAg production from linear HBV-DNA integration in sustaining HDV activity and pathogenetic potential.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Method: </a:t>
            </a:r>
            <a:r>
              <a:rPr lang="en-GB" sz="1200" kern="1200" dirty="0">
                <a:solidFill>
                  <a:schemeClr val="tx1"/>
                </a:solidFill>
                <a:effectLst/>
                <a:latin typeface="+mn-lt"/>
                <a:ea typeface="+mn-ea"/>
                <a:cs typeface="+mn-cs"/>
              </a:rPr>
              <a:t>70 liver biopsies from </a:t>
            </a:r>
            <a:r>
              <a:rPr lang="en-GB" sz="1200" kern="1200" dirty="0" err="1">
                <a:solidFill>
                  <a:schemeClr val="tx1"/>
                </a:solidFill>
                <a:effectLst/>
                <a:latin typeface="+mn-lt"/>
                <a:ea typeface="+mn-ea"/>
                <a:cs typeface="+mn-cs"/>
              </a:rPr>
              <a:t>eAg</a:t>
            </a:r>
            <a:r>
              <a:rPr lang="en-GB" sz="1200" kern="1200" dirty="0">
                <a:solidFill>
                  <a:schemeClr val="tx1"/>
                </a:solidFill>
                <a:effectLst/>
                <a:latin typeface="+mn-lt"/>
                <a:ea typeface="+mn-ea"/>
                <a:cs typeface="+mn-cs"/>
              </a:rPr>
              <a:t>- patients (pts) (74% NUC-treated) were included: 35 with chronic hepatitis delta (CHD) and 35 with chronic hepatitis B (CHB). Droplet-digital PCR quantified </a:t>
            </a:r>
            <a:r>
              <a:rPr lang="en-GB" sz="1200" kern="1200" dirty="0" err="1">
                <a:solidFill>
                  <a:schemeClr val="tx1"/>
                </a:solidFill>
                <a:effectLst/>
                <a:latin typeface="+mn-lt"/>
                <a:ea typeface="+mn-ea"/>
                <a:cs typeface="+mn-cs"/>
              </a:rPr>
              <a:t>cccDNA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pgRNA</a:t>
            </a:r>
            <a:r>
              <a:rPr lang="en-GB" sz="1200" kern="1200" dirty="0">
                <a:solidFill>
                  <a:schemeClr val="tx1"/>
                </a:solidFill>
                <a:effectLst/>
                <a:latin typeface="+mn-lt"/>
                <a:ea typeface="+mn-ea"/>
                <a:cs typeface="+mn-cs"/>
              </a:rPr>
              <a:t>, HDV-RNA and HBsAg transcripts from </a:t>
            </a:r>
            <a:r>
              <a:rPr lang="en-GB" sz="1200" kern="1200" dirty="0" err="1">
                <a:solidFill>
                  <a:schemeClr val="tx1"/>
                </a:solidFill>
                <a:effectLst/>
                <a:latin typeface="+mn-lt"/>
                <a:ea typeface="+mn-ea"/>
                <a:cs typeface="+mn-cs"/>
              </a:rPr>
              <a:t>cccDNA</a:t>
            </a:r>
            <a:r>
              <a:rPr lang="en-GB" sz="1200" kern="1200" dirty="0">
                <a:solidFill>
                  <a:schemeClr val="tx1"/>
                </a:solidFill>
                <a:effectLst/>
                <a:latin typeface="+mn-lt"/>
                <a:ea typeface="+mn-ea"/>
                <a:cs typeface="+mn-cs"/>
              </a:rPr>
              <a:t> and integrated HBV-DNA. In 19 CHD pts, long-read Nanopore sequencing assessed HBV-DNA integrations including those containing at least the entire ORF-S up to the cryptic poly-A signal (S-</a:t>
            </a:r>
            <a:r>
              <a:rPr lang="en-GB" sz="1200" kern="1200" dirty="0" err="1">
                <a:solidFill>
                  <a:schemeClr val="tx1"/>
                </a:solidFill>
                <a:effectLst/>
                <a:latin typeface="+mn-lt"/>
                <a:ea typeface="+mn-ea"/>
                <a:cs typeface="+mn-cs"/>
              </a:rPr>
              <a:t>integrants</a:t>
            </a:r>
            <a:r>
              <a:rPr lang="en-GB" sz="1200" kern="1200" dirty="0">
                <a:solidFill>
                  <a:schemeClr val="tx1"/>
                </a:solidFill>
                <a:effectLst/>
                <a:latin typeface="+mn-lt"/>
                <a:ea typeface="+mn-ea"/>
                <a:cs typeface="+mn-cs"/>
              </a:rPr>
              <a:t>). RNA-</a:t>
            </a:r>
            <a:r>
              <a:rPr lang="en-GB" sz="1200" kern="1200" dirty="0" err="1">
                <a:solidFill>
                  <a:schemeClr val="tx1"/>
                </a:solidFill>
                <a:effectLst/>
                <a:latin typeface="+mn-lt"/>
                <a:ea typeface="+mn-ea"/>
                <a:cs typeface="+mn-cs"/>
              </a:rPr>
              <a:t>seq</a:t>
            </a:r>
            <a:r>
              <a:rPr lang="en-GB" sz="1200" kern="1200" dirty="0">
                <a:solidFill>
                  <a:schemeClr val="tx1"/>
                </a:solidFill>
                <a:effectLst/>
                <a:latin typeface="+mn-lt"/>
                <a:ea typeface="+mn-ea"/>
                <a:cs typeface="+mn-cs"/>
              </a:rPr>
              <a:t> evaluated viral gene expression.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Results: </a:t>
            </a:r>
            <a:r>
              <a:rPr lang="en-GB" sz="1200" kern="1200" dirty="0">
                <a:solidFill>
                  <a:schemeClr val="tx1"/>
                </a:solidFill>
                <a:effectLst/>
                <a:latin typeface="+mn-lt"/>
                <a:ea typeface="+mn-ea"/>
                <a:cs typeface="+mn-cs"/>
              </a:rPr>
              <a:t>In CHD pts, median (IQR) </a:t>
            </a:r>
            <a:r>
              <a:rPr lang="en-GB" sz="1200" kern="1200" dirty="0" err="1">
                <a:solidFill>
                  <a:schemeClr val="tx1"/>
                </a:solidFill>
                <a:effectLst/>
                <a:latin typeface="+mn-lt"/>
                <a:ea typeface="+mn-ea"/>
                <a:cs typeface="+mn-cs"/>
              </a:rPr>
              <a:t>cccDNA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pgRNA</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cccDNA</a:t>
            </a:r>
            <a:r>
              <a:rPr lang="en-GB" sz="1200" kern="1200" dirty="0">
                <a:solidFill>
                  <a:schemeClr val="tx1"/>
                </a:solidFill>
                <a:effectLst/>
                <a:latin typeface="+mn-lt"/>
                <a:ea typeface="+mn-ea"/>
                <a:cs typeface="+mn-cs"/>
              </a:rPr>
              <a:t>-derived HBsAg transcripts were 1 (0.02-12), 8 (1-147) and 1 (0.2-41) copies/1000cells, all &gt;1 log lower than in CHB pts (p&lt;0.001). HDV-RNA was 787 (1-7596) copies/1000cells. </a:t>
            </a:r>
            <a:r>
              <a:rPr lang="en-GB" sz="1200" kern="1200" dirty="0" err="1">
                <a:solidFill>
                  <a:schemeClr val="tx1"/>
                </a:solidFill>
                <a:effectLst/>
                <a:latin typeface="+mn-lt"/>
                <a:ea typeface="+mn-ea"/>
                <a:cs typeface="+mn-cs"/>
              </a:rPr>
              <a:t>cccDNA</a:t>
            </a:r>
            <a:r>
              <a:rPr lang="en-GB" sz="1200" kern="1200" dirty="0">
                <a:solidFill>
                  <a:schemeClr val="tx1"/>
                </a:solidFill>
                <a:effectLst/>
                <a:latin typeface="+mn-lt"/>
                <a:ea typeface="+mn-ea"/>
                <a:cs typeface="+mn-cs"/>
              </a:rPr>
              <a:t> strongly correlated with </a:t>
            </a:r>
            <a:r>
              <a:rPr lang="en-GB" sz="1200" kern="1200" dirty="0" err="1">
                <a:solidFill>
                  <a:schemeClr val="tx1"/>
                </a:solidFill>
                <a:effectLst/>
                <a:latin typeface="+mn-lt"/>
                <a:ea typeface="+mn-ea"/>
                <a:cs typeface="+mn-cs"/>
              </a:rPr>
              <a:t>pgRNA</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cccDNA</a:t>
            </a:r>
            <a:r>
              <a:rPr lang="en-GB" sz="1200" kern="1200" dirty="0">
                <a:solidFill>
                  <a:schemeClr val="tx1"/>
                </a:solidFill>
                <a:effectLst/>
                <a:latin typeface="+mn-lt"/>
                <a:ea typeface="+mn-ea"/>
                <a:cs typeface="+mn-cs"/>
              </a:rPr>
              <a:t>-derived HBsAg transcripts (p&lt;0.001) but not with HDV-RNA (P=0.60). Despite limited intrahepatic HBV reservoir, &gt;1 HBV-DNA integrant was detected in 73.7% (14/19) of CHD pts (5 [2-6] number of unique events per pt). Notably, 10/14 (71.4%) CHD pts carried S-</a:t>
            </a:r>
            <a:r>
              <a:rPr lang="en-GB" sz="1200" kern="1200" dirty="0" err="1">
                <a:solidFill>
                  <a:schemeClr val="tx1"/>
                </a:solidFill>
                <a:effectLst/>
                <a:latin typeface="+mn-lt"/>
                <a:ea typeface="+mn-ea"/>
                <a:cs typeface="+mn-cs"/>
              </a:rPr>
              <a:t>integrants</a:t>
            </a:r>
            <a:r>
              <a:rPr lang="en-GB" sz="1200" kern="1200" dirty="0">
                <a:solidFill>
                  <a:schemeClr val="tx1"/>
                </a:solidFill>
                <a:effectLst/>
                <a:latin typeface="+mn-lt"/>
                <a:ea typeface="+mn-ea"/>
                <a:cs typeface="+mn-cs"/>
              </a:rPr>
              <a:t>. S-integrant carriers had high levels of integrated-derived HBsAg transcripts (32410 [16733-53180] cps/1000cells), which were absent in pts without HBV-DNA </a:t>
            </a:r>
            <a:r>
              <a:rPr lang="en-GB" sz="1200" kern="1200" dirty="0" err="1">
                <a:solidFill>
                  <a:schemeClr val="tx1"/>
                </a:solidFill>
                <a:effectLst/>
                <a:latin typeface="+mn-lt"/>
                <a:ea typeface="+mn-ea"/>
                <a:cs typeface="+mn-cs"/>
              </a:rPr>
              <a:t>integrants</a:t>
            </a:r>
            <a:r>
              <a:rPr lang="en-GB" sz="1200" kern="1200" dirty="0">
                <a:solidFill>
                  <a:schemeClr val="tx1"/>
                </a:solidFill>
                <a:effectLst/>
                <a:latin typeface="+mn-lt"/>
                <a:ea typeface="+mn-ea"/>
                <a:cs typeface="+mn-cs"/>
              </a:rPr>
              <a:t>, as confirmed by RNA-seq. S-integrant carriers had higher </a:t>
            </a:r>
            <a:r>
              <a:rPr lang="en-GB" sz="1200" kern="1200" dirty="0" err="1">
                <a:solidFill>
                  <a:schemeClr val="tx1"/>
                </a:solidFill>
                <a:effectLst/>
                <a:latin typeface="+mn-lt"/>
                <a:ea typeface="+mn-ea"/>
                <a:cs typeface="+mn-cs"/>
              </a:rPr>
              <a:t>cccDNA</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pgRNA</a:t>
            </a:r>
            <a:r>
              <a:rPr lang="en-GB" sz="1200" kern="1200" dirty="0">
                <a:solidFill>
                  <a:schemeClr val="tx1"/>
                </a:solidFill>
                <a:effectLst/>
                <a:latin typeface="+mn-lt"/>
                <a:ea typeface="+mn-ea"/>
                <a:cs typeface="+mn-cs"/>
              </a:rPr>
              <a:t> (p&lt;0.005 for both), supporting that an active </a:t>
            </a:r>
            <a:r>
              <a:rPr lang="en-GB" sz="1200" kern="1200" dirty="0" err="1">
                <a:solidFill>
                  <a:schemeClr val="tx1"/>
                </a:solidFill>
                <a:effectLst/>
                <a:latin typeface="+mn-lt"/>
                <a:ea typeface="+mn-ea"/>
                <a:cs typeface="+mn-cs"/>
              </a:rPr>
              <a:t>cccDNA</a:t>
            </a:r>
            <a:r>
              <a:rPr lang="en-GB" sz="1200" kern="1200" dirty="0">
                <a:solidFill>
                  <a:schemeClr val="tx1"/>
                </a:solidFill>
                <a:effectLst/>
                <a:latin typeface="+mn-lt"/>
                <a:ea typeface="+mn-ea"/>
                <a:cs typeface="+mn-cs"/>
              </a:rPr>
              <a:t> fuels HBV-DNA integration, while HDV-RNA was similar regardless of S-</a:t>
            </a:r>
            <a:r>
              <a:rPr lang="en-GB" sz="1200" kern="1200" dirty="0" err="1">
                <a:solidFill>
                  <a:schemeClr val="tx1"/>
                </a:solidFill>
                <a:effectLst/>
                <a:latin typeface="+mn-lt"/>
                <a:ea typeface="+mn-ea"/>
                <a:cs typeface="+mn-cs"/>
              </a:rPr>
              <a:t>integrants</a:t>
            </a:r>
            <a:r>
              <a:rPr lang="en-GB" sz="1200" kern="1200" dirty="0">
                <a:solidFill>
                  <a:schemeClr val="tx1"/>
                </a:solidFill>
                <a:effectLst/>
                <a:latin typeface="+mn-lt"/>
                <a:ea typeface="+mn-ea"/>
                <a:cs typeface="+mn-cs"/>
              </a:rPr>
              <a:t> (p=0.5). Moreover, S-integrant carriers had higher serum HBsAg (4.3 [4.0-4.4] vs 3.7 [3.5-3.9] </a:t>
            </a:r>
            <a:r>
              <a:rPr lang="en-GB" sz="1200" kern="1200" dirty="0" err="1">
                <a:solidFill>
                  <a:schemeClr val="tx1"/>
                </a:solidFill>
                <a:effectLst/>
                <a:latin typeface="+mn-lt"/>
                <a:ea typeface="+mn-ea"/>
                <a:cs typeface="+mn-cs"/>
              </a:rPr>
              <a:t>logIU</a:t>
            </a:r>
            <a:r>
              <a:rPr lang="en-GB" sz="1200" kern="1200" dirty="0">
                <a:solidFill>
                  <a:schemeClr val="tx1"/>
                </a:solidFill>
                <a:effectLst/>
                <a:latin typeface="+mn-lt"/>
                <a:ea typeface="+mn-ea"/>
                <a:cs typeface="+mn-cs"/>
              </a:rPr>
              <a:t>/ml, p=0.04). By AUROC, HBsAg &gt;4logIU/ml predicted the occurrence of S-</a:t>
            </a:r>
            <a:r>
              <a:rPr lang="en-GB" sz="1200" kern="1200" dirty="0" err="1">
                <a:solidFill>
                  <a:schemeClr val="tx1"/>
                </a:solidFill>
                <a:effectLst/>
                <a:latin typeface="+mn-lt"/>
                <a:ea typeface="+mn-ea"/>
                <a:cs typeface="+mn-cs"/>
              </a:rPr>
              <a:t>integrants</a:t>
            </a:r>
            <a:r>
              <a:rPr lang="en-GB" sz="1200" kern="1200" dirty="0">
                <a:solidFill>
                  <a:schemeClr val="tx1"/>
                </a:solidFill>
                <a:effectLst/>
                <a:latin typeface="+mn-lt"/>
                <a:ea typeface="+mn-ea"/>
                <a:cs typeface="+mn-cs"/>
              </a:rPr>
              <a:t> with the best accuracy (75% sensitivity and 75% specificity). Finally, in 7/10 pts, S-</a:t>
            </a:r>
            <a:r>
              <a:rPr lang="en-GB" sz="1200" kern="1200" dirty="0" err="1">
                <a:solidFill>
                  <a:schemeClr val="tx1"/>
                </a:solidFill>
                <a:effectLst/>
                <a:latin typeface="+mn-lt"/>
                <a:ea typeface="+mn-ea"/>
                <a:cs typeface="+mn-cs"/>
              </a:rPr>
              <a:t>integrants</a:t>
            </a:r>
            <a:r>
              <a:rPr lang="en-GB" sz="1200" kern="1200" dirty="0">
                <a:solidFill>
                  <a:schemeClr val="tx1"/>
                </a:solidFill>
                <a:effectLst/>
                <a:latin typeface="+mn-lt"/>
                <a:ea typeface="+mn-ea"/>
                <a:cs typeface="+mn-cs"/>
              </a:rPr>
              <a:t> localised in 26 human genes regulating cell proliferation, most of which (N=21) are known to dysregulate hepatocytes proliferation.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Conclusion: </a:t>
            </a:r>
            <a:r>
              <a:rPr lang="en-GB" sz="1200" kern="1200" dirty="0">
                <a:solidFill>
                  <a:schemeClr val="tx1"/>
                </a:solidFill>
                <a:effectLst/>
                <a:latin typeface="+mn-lt"/>
                <a:ea typeface="+mn-ea"/>
                <a:cs typeface="+mn-cs"/>
              </a:rPr>
              <a:t>This study provides the first direct evidence that S-</a:t>
            </a:r>
            <a:r>
              <a:rPr lang="en-GB" sz="1200" kern="1200" dirty="0" err="1">
                <a:solidFill>
                  <a:schemeClr val="tx1"/>
                </a:solidFill>
                <a:effectLst/>
                <a:latin typeface="+mn-lt"/>
                <a:ea typeface="+mn-ea"/>
                <a:cs typeface="+mn-cs"/>
              </a:rPr>
              <a:t>integrants</a:t>
            </a:r>
            <a:r>
              <a:rPr lang="en-GB" sz="1200" kern="1200" dirty="0">
                <a:solidFill>
                  <a:schemeClr val="tx1"/>
                </a:solidFill>
                <a:effectLst/>
                <a:latin typeface="+mn-lt"/>
                <a:ea typeface="+mn-ea"/>
                <a:cs typeface="+mn-cs"/>
              </a:rPr>
              <a:t> sustain massive HBsAg production, supporting HDV persistence. High serum HBsAg (&gt;4 </a:t>
            </a:r>
            <a:r>
              <a:rPr lang="en-GB" sz="1200" kern="1200" dirty="0" err="1">
                <a:solidFill>
                  <a:schemeClr val="tx1"/>
                </a:solidFill>
                <a:effectLst/>
                <a:latin typeface="+mn-lt"/>
                <a:ea typeface="+mn-ea"/>
                <a:cs typeface="+mn-cs"/>
              </a:rPr>
              <a:t>logIU</a:t>
            </a:r>
            <a:r>
              <a:rPr lang="en-GB" sz="1200" kern="1200" dirty="0">
                <a:solidFill>
                  <a:schemeClr val="tx1"/>
                </a:solidFill>
                <a:effectLst/>
                <a:latin typeface="+mn-lt"/>
                <a:ea typeface="+mn-ea"/>
                <a:cs typeface="+mn-cs"/>
              </a:rPr>
              <a:t>/ml) may reflect an enrichment of HBV-DNA integration. Localization of </a:t>
            </a:r>
            <a:r>
              <a:rPr lang="en-GB" sz="1200" kern="1200" dirty="0" err="1">
                <a:solidFill>
                  <a:schemeClr val="tx1"/>
                </a:solidFill>
                <a:effectLst/>
                <a:latin typeface="+mn-lt"/>
                <a:ea typeface="+mn-ea"/>
                <a:cs typeface="+mn-cs"/>
              </a:rPr>
              <a:t>integrants</a:t>
            </a:r>
            <a:r>
              <a:rPr lang="en-GB" sz="1200" kern="1200" dirty="0">
                <a:solidFill>
                  <a:schemeClr val="tx1"/>
                </a:solidFill>
                <a:effectLst/>
                <a:latin typeface="+mn-lt"/>
                <a:ea typeface="+mn-ea"/>
                <a:cs typeface="+mn-cs"/>
              </a:rPr>
              <a:t> in proliferation-related genes suggests a role in paving the way to hepatocarcinogenesis. </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25</a:t>
            </a:fld>
            <a:endParaRPr lang="en-US"/>
          </a:p>
        </p:txBody>
      </p:sp>
    </p:spTree>
    <p:extLst>
      <p:ext uri="{BB962C8B-B14F-4D97-AF65-F5344CB8AC3E}">
        <p14:creationId xmlns:p14="http://schemas.microsoft.com/office/powerpoint/2010/main" val="614878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D6951-ED53-4ACE-6649-3EFABFDCF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9501F2-2E6F-E387-0E8E-06DE4DA205A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005C7F2-CD3F-D019-24E5-C86CB38917D7}"/>
              </a:ext>
            </a:extLst>
          </p:cNvPr>
          <p:cNvSpPr>
            <a:spLocks noGrp="1"/>
          </p:cNvSpPr>
          <p:nvPr>
            <p:ph type="body" idx="1"/>
          </p:nvPr>
        </p:nvSpPr>
        <p:spPr/>
        <p:txBody>
          <a:bodyPr/>
          <a:lstStyle/>
          <a:p>
            <a:r>
              <a:rPr lang="en-US" b="1" i="1" dirty="0">
                <a:latin typeface="Arial" panose="020B0604020202020204" pitchFamily="34" charset="0"/>
                <a:ea typeface="Times New Roman" panose="02020603050405020304" pitchFamily="18" charset="0"/>
                <a:cs typeface="Arial" panose="020B0604020202020204" pitchFamily="34" charset="0"/>
              </a:rPr>
              <a:t>Abbreviations: </a:t>
            </a:r>
            <a:r>
              <a:rPr lang="en-US" b="0" i="1" dirty="0">
                <a:latin typeface="Arial" panose="020B0604020202020204" pitchFamily="34" charset="0"/>
                <a:ea typeface="Times New Roman" panose="02020603050405020304" pitchFamily="18" charset="0"/>
                <a:cs typeface="Arial" panose="020B0604020202020204" pitchFamily="34" charset="0"/>
              </a:rPr>
              <a:t>ALT, alanine aminotransferase; AST, aspartate aminotransferase; </a:t>
            </a:r>
            <a:r>
              <a:rPr lang="en-US" b="0" i="1" dirty="0" err="1">
                <a:latin typeface="Arial" panose="020B0604020202020204" pitchFamily="34" charset="0"/>
                <a:ea typeface="Times New Roman" panose="02020603050405020304" pitchFamily="18" charset="0"/>
                <a:cs typeface="Arial" panose="020B0604020202020204" pitchFamily="34" charset="0"/>
              </a:rPr>
              <a:t>cccDNA</a:t>
            </a:r>
            <a:r>
              <a:rPr lang="en-US" b="0" i="1" dirty="0">
                <a:latin typeface="Arial" panose="020B0604020202020204" pitchFamily="34" charset="0"/>
                <a:ea typeface="Times New Roman" panose="02020603050405020304" pitchFamily="18" charset="0"/>
                <a:cs typeface="Arial" panose="020B0604020202020204" pitchFamily="34" charset="0"/>
              </a:rPr>
              <a:t>, covalently closed circular DNA; CHB, chronic hepatitis B; DNA, deoxyribonucleic acid; </a:t>
            </a:r>
            <a:r>
              <a:rPr lang="en-US" b="0" i="1" dirty="0" err="1">
                <a:latin typeface="Arial" panose="020B0604020202020204" pitchFamily="34" charset="0"/>
                <a:ea typeface="Times New Roman" panose="02020603050405020304" pitchFamily="18" charset="0"/>
                <a:cs typeface="Arial" panose="020B0604020202020204" pitchFamily="34" charset="0"/>
              </a:rPr>
              <a:t>HBcrAg</a:t>
            </a:r>
            <a:r>
              <a:rPr lang="en-US" b="0" i="1" dirty="0">
                <a:latin typeface="Arial" panose="020B0604020202020204" pitchFamily="34" charset="0"/>
                <a:ea typeface="Times New Roman" panose="02020603050405020304" pitchFamily="18" charset="0"/>
                <a:cs typeface="Arial" panose="020B0604020202020204" pitchFamily="34" charset="0"/>
              </a:rPr>
              <a:t>, hepatitis B core-related antigen; HBeAg, hepatitis B e-antigen; HBsAg, hepatitis B surface antigen; HBV, hepatitis B virus; mRNA, messenger RNA; </a:t>
            </a:r>
            <a:r>
              <a:rPr lang="en-GB" sz="1200" i="1" kern="1200" dirty="0">
                <a:solidFill>
                  <a:schemeClr val="tx1"/>
                </a:solidFill>
                <a:effectLst/>
                <a:latin typeface="+mn-lt"/>
                <a:ea typeface="+mn-ea"/>
                <a:cs typeface="+mn-cs"/>
              </a:rPr>
              <a:t>NA, </a:t>
            </a:r>
            <a:r>
              <a:rPr lang="en-GB" sz="1200" i="1" kern="1200" dirty="0" err="1">
                <a:solidFill>
                  <a:schemeClr val="tx1"/>
                </a:solidFill>
                <a:effectLst/>
                <a:latin typeface="+mn-lt"/>
                <a:ea typeface="+mn-ea"/>
                <a:cs typeface="+mn-cs"/>
              </a:rPr>
              <a:t>nucleos</a:t>
            </a:r>
            <a:r>
              <a:rPr lang="en-GB" sz="1200" i="1" kern="1200" dirty="0">
                <a:solidFill>
                  <a:schemeClr val="tx1"/>
                </a:solidFill>
                <a:effectLst/>
                <a:latin typeface="+mn-lt"/>
                <a:ea typeface="+mn-ea"/>
                <a:cs typeface="+mn-cs"/>
              </a:rPr>
              <a:t>(t)ide analogues;</a:t>
            </a:r>
            <a:r>
              <a:rPr lang="en-US" b="0" i="1" dirty="0">
                <a:latin typeface="Arial" panose="020B0604020202020204" pitchFamily="34" charset="0"/>
                <a:ea typeface="Times New Roman" panose="02020603050405020304" pitchFamily="18" charset="0"/>
                <a:cs typeface="Arial" panose="020B0604020202020204" pitchFamily="34" charset="0"/>
              </a:rPr>
              <a:t> pgRNA, </a:t>
            </a:r>
            <a:r>
              <a:rPr lang="en-US" b="0" i="1" dirty="0" err="1">
                <a:latin typeface="Arial" panose="020B0604020202020204" pitchFamily="34" charset="0"/>
                <a:ea typeface="Times New Roman" panose="02020603050405020304" pitchFamily="18" charset="0"/>
                <a:cs typeface="Arial" panose="020B0604020202020204" pitchFamily="34" charset="0"/>
              </a:rPr>
              <a:t>pregenomic</a:t>
            </a:r>
            <a:r>
              <a:rPr lang="en-US" b="0" i="1" dirty="0">
                <a:latin typeface="Arial" panose="020B0604020202020204" pitchFamily="34" charset="0"/>
                <a:ea typeface="Times New Roman" panose="02020603050405020304" pitchFamily="18" charset="0"/>
                <a:cs typeface="Arial" panose="020B0604020202020204" pitchFamily="34" charset="0"/>
              </a:rPr>
              <a:t> RNA; RNA, ribonucleic acid; TB, total bilirubin; ULN, upper limit of normal.</a:t>
            </a:r>
          </a:p>
          <a:p>
            <a:endParaRPr lang="en-US" sz="1200" b="1" kern="1200" dirty="0">
              <a:solidFill>
                <a:schemeClr val="tx1"/>
              </a:solidFill>
              <a:effectLst/>
              <a:latin typeface="Arial" panose="020B0604020202020204" pitchFamily="34" charset="0"/>
              <a:cs typeface="Arial" panose="020B0604020202020204" pitchFamily="34" charset="0"/>
            </a:endParaRPr>
          </a:p>
          <a:p>
            <a:r>
              <a:rPr lang="en-US" sz="1200" b="1" kern="1200" dirty="0">
                <a:solidFill>
                  <a:schemeClr val="tx1"/>
                </a:solidFill>
                <a:effectLst/>
                <a:latin typeface="+mn-lt"/>
                <a:ea typeface="+mn-ea"/>
                <a:cs typeface="+mn-cs"/>
              </a:rPr>
              <a:t>Tune-401: a first-in-class epigenetic silencer of HBV demonstrates deep and durable antiviral activity in the Phase 1b/2a proof of concept Tune-401-001 study</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LBO-003</a:t>
            </a: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Edward J. Gane</a:t>
            </a:r>
            <a:r>
              <a:rPr lang="en-US" sz="1200" kern="1200" baseline="30000" dirty="0">
                <a:solidFill>
                  <a:schemeClr val="tx1"/>
                </a:solidFill>
                <a:effectLst/>
                <a:latin typeface="+mn-lt"/>
                <a:ea typeface="+mn-ea"/>
                <a:cs typeface="+mn-cs"/>
              </a:rPr>
              <a:t>1 2</a:t>
            </a:r>
            <a:r>
              <a:rPr lang="en-US" sz="1200" kern="1200" dirty="0">
                <a:solidFill>
                  <a:schemeClr val="tx1"/>
                </a:solidFill>
                <a:effectLst/>
                <a:latin typeface="+mn-lt"/>
                <a:ea typeface="+mn-ea"/>
                <a:cs typeface="+mn-cs"/>
              </a:rPr>
              <a:t>, Alina Jucov</a:t>
            </a:r>
            <a:r>
              <a:rPr lang="en-US" sz="1200" kern="1200" baseline="30000" dirty="0">
                <a:solidFill>
                  <a:schemeClr val="tx1"/>
                </a:solidFill>
                <a:effectLst/>
                <a:latin typeface="+mn-lt"/>
                <a:ea typeface="+mn-ea"/>
                <a:cs typeface="+mn-cs"/>
              </a:rPr>
              <a:t>3 4</a:t>
            </a:r>
            <a:r>
              <a:rPr lang="en-US" sz="1200" kern="1200" dirty="0">
                <a:solidFill>
                  <a:schemeClr val="tx1"/>
                </a:solidFill>
                <a:effectLst/>
                <a:latin typeface="+mn-lt"/>
                <a:ea typeface="+mn-ea"/>
                <a:cs typeface="+mn-cs"/>
              </a:rPr>
              <a:t>, Kendra Congdon</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Brian Cosgrove</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Rickey Reinhardt</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Oluwatobi Olorunyomi</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Derek Jantz</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Heidi Zhang</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John McHutchison</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Man-Fung Yuen</a:t>
            </a:r>
            <a:r>
              <a:rPr lang="en-US" sz="1200" kern="1200" baseline="30000" dirty="0">
                <a:solidFill>
                  <a:schemeClr val="tx1"/>
                </a:solidFill>
                <a:effectLst/>
                <a:latin typeface="+mn-lt"/>
                <a:ea typeface="+mn-ea"/>
                <a:cs typeface="+mn-cs"/>
              </a:rPr>
              <a:t>6</a:t>
            </a:r>
            <a:endParaRPr lang="en-NZ" sz="1200" kern="1200" dirty="0">
              <a:solidFill>
                <a:schemeClr val="tx1"/>
              </a:solidFill>
              <a:effectLst/>
              <a:latin typeface="+mn-lt"/>
              <a:ea typeface="+mn-ea"/>
              <a:cs typeface="+mn-cs"/>
            </a:endParaRPr>
          </a:p>
          <a:p>
            <a:endParaRPr lang="en-US" sz="1200" i="1" kern="1200" baseline="300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The University of Auckland, Auckland, New Zealand</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New Zealand Liver Transplant Unit, Auckland City Hospital, Auckland, New Zealand</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Arensia Exploratory Medicine GmbH, Dusseldorf, Germany</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Nicolae </a:t>
            </a:r>
            <a:r>
              <a:rPr lang="en-US" sz="1200" i="1" kern="1200" dirty="0" err="1">
                <a:solidFill>
                  <a:schemeClr val="tx1"/>
                </a:solidFill>
                <a:effectLst/>
                <a:latin typeface="+mn-lt"/>
                <a:ea typeface="+mn-ea"/>
                <a:cs typeface="+mn-cs"/>
              </a:rPr>
              <a:t>Testemitanu</a:t>
            </a:r>
            <a:r>
              <a:rPr lang="en-US" sz="1200" i="1" kern="1200" dirty="0">
                <a:solidFill>
                  <a:schemeClr val="tx1"/>
                </a:solidFill>
                <a:effectLst/>
                <a:latin typeface="+mn-lt"/>
                <a:ea typeface="+mn-ea"/>
                <a:cs typeface="+mn-cs"/>
              </a:rPr>
              <a:t> State University of Medicine and Pharmacy, </a:t>
            </a:r>
            <a:r>
              <a:rPr lang="en-US" sz="1200" i="1" kern="1200" dirty="0" err="1">
                <a:solidFill>
                  <a:schemeClr val="tx1"/>
                </a:solidFill>
                <a:effectLst/>
                <a:latin typeface="+mn-lt"/>
                <a:ea typeface="+mn-ea"/>
                <a:cs typeface="+mn-cs"/>
              </a:rPr>
              <a:t>Chişinău</a:t>
            </a:r>
            <a:r>
              <a:rPr lang="en-US" sz="1200" i="1" kern="1200" dirty="0">
                <a:solidFill>
                  <a:schemeClr val="tx1"/>
                </a:solidFill>
                <a:effectLst/>
                <a:latin typeface="+mn-lt"/>
                <a:ea typeface="+mn-ea"/>
                <a:cs typeface="+mn-cs"/>
              </a:rPr>
              <a:t>, Moldova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Tune Therapeutics, Durham,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Queen Mary Hospital, The University of Hong Kong, Hong Kong, China</a:t>
            </a:r>
          </a:p>
          <a:p>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Email:</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edgane@adhb.govt.nz</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and aims: </a:t>
            </a:r>
            <a:r>
              <a:rPr lang="en-US" sz="1200" kern="1200" dirty="0">
                <a:solidFill>
                  <a:schemeClr val="tx1"/>
                </a:solidFill>
                <a:effectLst/>
                <a:latin typeface="+mn-lt"/>
                <a:ea typeface="+mn-ea"/>
                <a:cs typeface="+mn-cs"/>
              </a:rPr>
              <a:t>Tune-401 is a first-in-class epigenetic silencing therapy designed to shut down HBV by directly targeting and silencing both covalently closed circular DNA (</a:t>
            </a:r>
            <a:r>
              <a:rPr lang="en-US" sz="1200" kern="1200" dirty="0" err="1">
                <a:solidFill>
                  <a:schemeClr val="tx1"/>
                </a:solidFill>
                <a:effectLst/>
                <a:latin typeface="+mn-lt"/>
                <a:ea typeface="+mn-ea"/>
                <a:cs typeface="+mn-cs"/>
              </a:rPr>
              <a:t>cccDNA</a:t>
            </a:r>
            <a:r>
              <a:rPr lang="en-US" sz="1200" kern="1200" dirty="0">
                <a:solidFill>
                  <a:schemeClr val="tx1"/>
                </a:solidFill>
                <a:effectLst/>
                <a:latin typeface="+mn-lt"/>
                <a:ea typeface="+mn-ea"/>
                <a:cs typeface="+mn-cs"/>
              </a:rPr>
              <a:t>) and integrated HBV DNA sequences. mRNA encoding an epigenetic silencing protein and </a:t>
            </a:r>
            <a:r>
              <a:rPr lang="en-US" sz="1200" kern="1200" dirty="0" err="1">
                <a:solidFill>
                  <a:schemeClr val="tx1"/>
                </a:solidFill>
                <a:effectLst/>
                <a:latin typeface="+mn-lt"/>
                <a:ea typeface="+mn-ea"/>
                <a:cs typeface="+mn-cs"/>
              </a:rPr>
              <a:t>guideRNA</a:t>
            </a:r>
            <a:r>
              <a:rPr lang="en-US" sz="1200" kern="1200" dirty="0">
                <a:solidFill>
                  <a:schemeClr val="tx1"/>
                </a:solidFill>
                <a:effectLst/>
                <a:latin typeface="+mn-lt"/>
                <a:ea typeface="+mn-ea"/>
                <a:cs typeface="+mn-cs"/>
              </a:rPr>
              <a:t> targeting the HBV genome are delivered intravenously within lipid nanoparticles to hepatocytes. The ongoing Phase 1b/2a Tune-401-001 study is evaluating safety, pharmacokinetics, and pharmacodynamics in patients with chronic hepatitis B (CHB).</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Method: </a:t>
            </a:r>
            <a:r>
              <a:rPr lang="en-US" sz="1200" kern="1200" dirty="0">
                <a:solidFill>
                  <a:schemeClr val="tx1"/>
                </a:solidFill>
                <a:effectLst/>
                <a:latin typeface="+mn-lt"/>
                <a:ea typeface="+mn-ea"/>
                <a:cs typeface="+mn-cs"/>
              </a:rPr>
              <a:t>Twenty-one CHB patients on </a:t>
            </a:r>
            <a:r>
              <a:rPr lang="en-US" sz="1200" kern="1200" dirty="0" err="1">
                <a:solidFill>
                  <a:schemeClr val="tx1"/>
                </a:solidFill>
                <a:effectLst/>
                <a:latin typeface="+mn-lt"/>
                <a:ea typeface="+mn-ea"/>
                <a:cs typeface="+mn-cs"/>
              </a:rPr>
              <a:t>nucleos</a:t>
            </a:r>
            <a:r>
              <a:rPr lang="en-US" sz="1200" kern="1200" dirty="0">
                <a:solidFill>
                  <a:schemeClr val="tx1"/>
                </a:solidFill>
                <a:effectLst/>
                <a:latin typeface="+mn-lt"/>
                <a:ea typeface="+mn-ea"/>
                <a:cs typeface="+mn-cs"/>
              </a:rPr>
              <a:t>(t)ide therapy (12 </a:t>
            </a:r>
            <a:r>
              <a:rPr lang="en-US" sz="1200" kern="1200" dirty="0" err="1">
                <a:solidFill>
                  <a:schemeClr val="tx1"/>
                </a:solidFill>
                <a:effectLst/>
                <a:latin typeface="+mn-lt"/>
                <a:ea typeface="+mn-ea"/>
                <a:cs typeface="+mn-cs"/>
              </a:rPr>
              <a:t>HBeAg</a:t>
            </a:r>
            <a:r>
              <a:rPr lang="en-US" sz="1200" kern="1200" dirty="0">
                <a:solidFill>
                  <a:schemeClr val="tx1"/>
                </a:solidFill>
                <a:effectLst/>
                <a:latin typeface="+mn-lt"/>
                <a:ea typeface="+mn-ea"/>
                <a:cs typeface="+mn-cs"/>
              </a:rPr>
              <a:t>-negative; 9 </a:t>
            </a:r>
            <a:r>
              <a:rPr lang="en-US" sz="1200" kern="1200" dirty="0" err="1">
                <a:solidFill>
                  <a:schemeClr val="tx1"/>
                </a:solidFill>
                <a:effectLst/>
                <a:latin typeface="+mn-lt"/>
                <a:ea typeface="+mn-ea"/>
                <a:cs typeface="+mn-cs"/>
              </a:rPr>
              <a:t>HBeAg</a:t>
            </a:r>
            <a:r>
              <a:rPr lang="en-US" sz="1200" kern="1200" dirty="0">
                <a:solidFill>
                  <a:schemeClr val="tx1"/>
                </a:solidFill>
                <a:effectLst/>
                <a:latin typeface="+mn-lt"/>
                <a:ea typeface="+mn-ea"/>
                <a:cs typeface="+mn-cs"/>
              </a:rPr>
              <a:t>-positive) have been enrolled. Four single-dose cohorts received either 0.2 mg/kg, 0.45 mg/kg, 0.65 mg/kg, or 0.85 mg/kg (N = 2/6/3/3). An additional multi-dose cohort received three doses of 0.65 mg/kg at approximately 4-week intervals (N = 7). Primary endpoints are safety and tolerability, with assessment of quantitative serum pgRNA, HBeAg, </a:t>
            </a:r>
            <a:r>
              <a:rPr lang="en-US" sz="1200" kern="1200" dirty="0" err="1">
                <a:solidFill>
                  <a:schemeClr val="tx1"/>
                </a:solidFill>
                <a:effectLst/>
                <a:latin typeface="+mn-lt"/>
                <a:ea typeface="+mn-ea"/>
                <a:cs typeface="+mn-cs"/>
              </a:rPr>
              <a:t>HBcrAg</a:t>
            </a:r>
            <a:r>
              <a:rPr lang="en-US" sz="1200" kern="1200" dirty="0">
                <a:solidFill>
                  <a:schemeClr val="tx1"/>
                </a:solidFill>
                <a:effectLst/>
                <a:latin typeface="+mn-lt"/>
                <a:ea typeface="+mn-ea"/>
                <a:cs typeface="+mn-cs"/>
              </a:rPr>
              <a:t>, and HBsAg. Cohort baseline characteristics for 0.2/0.45/0.65/0.85 mg/kg and multi-dose cohort were: % female 0/50/33/67/14; median age 51/50/51/45/47 years; mean </a:t>
            </a:r>
            <a:r>
              <a:rPr lang="en-US" sz="1200" kern="1200" dirty="0" err="1">
                <a:solidFill>
                  <a:schemeClr val="tx1"/>
                </a:solidFill>
                <a:effectLst/>
                <a:latin typeface="+mn-lt"/>
                <a:ea typeface="+mn-ea"/>
                <a:cs typeface="+mn-cs"/>
              </a:rPr>
              <a:t>qHBsAg</a:t>
            </a:r>
            <a:r>
              <a:rPr lang="en-US" sz="1200" kern="1200" dirty="0">
                <a:solidFill>
                  <a:schemeClr val="tx1"/>
                </a:solidFill>
                <a:effectLst/>
                <a:latin typeface="+mn-lt"/>
                <a:ea typeface="+mn-ea"/>
                <a:cs typeface="+mn-cs"/>
              </a:rPr>
              <a:t> 3.60/3.03/3.11/3.04/3.36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IU/</a:t>
            </a:r>
            <a:r>
              <a:rPr lang="en-US" sz="1200" kern="1200" dirty="0" err="1">
                <a:solidFill>
                  <a:schemeClr val="tx1"/>
                </a:solidFill>
                <a:effectLst/>
                <a:latin typeface="+mn-lt"/>
                <a:ea typeface="+mn-ea"/>
                <a:cs typeface="+mn-cs"/>
              </a:rPr>
              <a:t>mL.</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Tune-401 was generally safe and well tolerated. Most adverse events (AEs) were transient and resolved within two weeks. The most common AEs were infusion-related reactions (Grade 1/2/3, n = 14/6/2). Transient ALT/AST elevations were predominantly mild (Grade 2/3, n = 5/3). Dose-dependent antiviral activity that has been maintained over time has been observed. At 20 weeks post a single dose, mean HBsAg reductions from pre-dose baseline were 29.6% in the 0.45 mg/kg cohort and 54.0% in the 0.65 mg/kg cohort. Multiple patients achieved durable &gt; 95% reductions in pgRNA levels and &gt; 99% reductions in </a:t>
            </a:r>
            <a:r>
              <a:rPr lang="en-US" sz="1200" kern="1200" dirty="0" err="1">
                <a:solidFill>
                  <a:schemeClr val="tx1"/>
                </a:solidFill>
                <a:effectLst/>
                <a:latin typeface="+mn-lt"/>
                <a:ea typeface="+mn-ea"/>
                <a:cs typeface="+mn-cs"/>
              </a:rPr>
              <a:t>HBcrAg</a:t>
            </a:r>
            <a:r>
              <a:rPr lang="en-US" sz="1200" kern="1200" dirty="0">
                <a:solidFill>
                  <a:schemeClr val="tx1"/>
                </a:solidFill>
                <a:effectLst/>
                <a:latin typeface="+mn-lt"/>
                <a:ea typeface="+mn-ea"/>
                <a:cs typeface="+mn-cs"/>
              </a:rPr>
              <a:t> levels, indicating direct </a:t>
            </a:r>
            <a:r>
              <a:rPr lang="en-US" sz="1200" kern="1200" dirty="0" err="1">
                <a:solidFill>
                  <a:schemeClr val="tx1"/>
                </a:solidFill>
                <a:effectLst/>
                <a:latin typeface="+mn-lt"/>
                <a:ea typeface="+mn-ea"/>
                <a:cs typeface="+mn-cs"/>
              </a:rPr>
              <a:t>cccDNA</a:t>
            </a:r>
            <a:r>
              <a:rPr lang="en-US" sz="1200" kern="1200" dirty="0">
                <a:solidFill>
                  <a:schemeClr val="tx1"/>
                </a:solidFill>
                <a:effectLst/>
                <a:latin typeface="+mn-lt"/>
                <a:ea typeface="+mn-ea"/>
                <a:cs typeface="+mn-cs"/>
              </a:rPr>
              <a:t> silencing. Furthermore, 3/10 patients in the 0.65 mg/kg cohorts achieved pgRNA and </a:t>
            </a:r>
            <a:r>
              <a:rPr lang="en-US" sz="1200" kern="1200" dirty="0" err="1">
                <a:solidFill>
                  <a:schemeClr val="tx1"/>
                </a:solidFill>
                <a:effectLst/>
                <a:latin typeface="+mn-lt"/>
                <a:ea typeface="+mn-ea"/>
                <a:cs typeface="+mn-cs"/>
              </a:rPr>
              <a:t>HBcrAg</a:t>
            </a:r>
            <a:r>
              <a:rPr lang="en-US" sz="1200" kern="1200" dirty="0">
                <a:solidFill>
                  <a:schemeClr val="tx1"/>
                </a:solidFill>
                <a:effectLst/>
                <a:latin typeface="+mn-lt"/>
                <a:ea typeface="+mn-ea"/>
                <a:cs typeface="+mn-cs"/>
              </a:rPr>
              <a:t> biomarker negativity. Two participants (0.85 mg/kg cohort) achieved </a:t>
            </a:r>
            <a:r>
              <a:rPr lang="en-US" sz="1200" kern="1200" dirty="0" err="1">
                <a:solidFill>
                  <a:schemeClr val="tx1"/>
                </a:solidFill>
                <a:effectLst/>
                <a:latin typeface="+mn-lt"/>
                <a:ea typeface="+mn-ea"/>
                <a:cs typeface="+mn-cs"/>
              </a:rPr>
              <a:t>HBeAg</a:t>
            </a:r>
            <a:r>
              <a:rPr lang="en-US" sz="1200" kern="1200" dirty="0">
                <a:solidFill>
                  <a:schemeClr val="tx1"/>
                </a:solidFill>
                <a:effectLst/>
                <a:latin typeface="+mn-lt"/>
                <a:ea typeface="+mn-ea"/>
                <a:cs typeface="+mn-cs"/>
              </a:rPr>
              <a:t> loss with one seroconversion. Preliminary results from the multiple dosing cohort suggest increases in antiviral efficacy from additional doses with no additional safety concerns.</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This study provides the first clinical results from targeted epigenetic silencing of HBV with evidence of direct </a:t>
            </a:r>
            <a:r>
              <a:rPr lang="en-US" sz="1200" kern="1200" dirty="0" err="1">
                <a:solidFill>
                  <a:schemeClr val="tx1"/>
                </a:solidFill>
                <a:effectLst/>
                <a:latin typeface="+mn-lt"/>
                <a:ea typeface="+mn-ea"/>
                <a:cs typeface="+mn-cs"/>
              </a:rPr>
              <a:t>cccDNA</a:t>
            </a:r>
            <a:r>
              <a:rPr lang="en-US" sz="1200" kern="1200" dirty="0">
                <a:solidFill>
                  <a:schemeClr val="tx1"/>
                </a:solidFill>
                <a:effectLst/>
                <a:latin typeface="+mn-lt"/>
                <a:ea typeface="+mn-ea"/>
                <a:cs typeface="+mn-cs"/>
              </a:rPr>
              <a:t> repression. The favorable emerging safety profile and deep, durable antiviral activity support continued development of Tune-401 into Ph2 to define the optimal, maximally efficacious dosing regimen to achieve HBV cure.</a:t>
            </a:r>
            <a:endParaRPr lang="en-NZ"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958B335-4120-6CAD-B22F-3551919E0FAF}"/>
              </a:ext>
            </a:extLst>
          </p:cNvPr>
          <p:cNvSpPr>
            <a:spLocks noGrp="1"/>
          </p:cNvSpPr>
          <p:nvPr>
            <p:ph type="sldNum" sz="quarter" idx="5"/>
          </p:nvPr>
        </p:nvSpPr>
        <p:spPr/>
        <p:txBody>
          <a:bodyPr/>
          <a:lstStyle/>
          <a:p>
            <a:fld id="{F872C0F0-71E7-46B6-AA6F-1D7E0E2B8B3E}" type="slidenum">
              <a:rPr lang="en-US" smtClean="0"/>
              <a:t>27</a:t>
            </a:fld>
            <a:endParaRPr lang="en-US"/>
          </a:p>
        </p:txBody>
      </p:sp>
    </p:spTree>
    <p:extLst>
      <p:ext uri="{BB962C8B-B14F-4D97-AF65-F5344CB8AC3E}">
        <p14:creationId xmlns:p14="http://schemas.microsoft.com/office/powerpoint/2010/main" val="1352212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37235-2026-764A-230F-B6853AB561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652210-41CF-2CB9-9B9F-80A81166A44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FA2D0B5-0ACD-1F74-4B52-D47F247B95CB}"/>
              </a:ext>
            </a:extLst>
          </p:cNvPr>
          <p:cNvSpPr>
            <a:spLocks noGrp="1"/>
          </p:cNvSpPr>
          <p:nvPr>
            <p:ph type="body" idx="1"/>
          </p:nvPr>
        </p:nvSpPr>
        <p:spPr/>
        <p:txBody>
          <a:bodyPr/>
          <a:lstStyle/>
          <a:p>
            <a:r>
              <a:rPr lang="en-US" b="1" i="1" dirty="0">
                <a:latin typeface="Arial" panose="020B0604020202020204" pitchFamily="34" charset="0"/>
                <a:ea typeface="Times New Roman" panose="02020603050405020304" pitchFamily="18" charset="0"/>
                <a:cs typeface="Arial" panose="020B0604020202020204" pitchFamily="34" charset="0"/>
              </a:rPr>
              <a:t>Abbreviations: </a:t>
            </a:r>
            <a:r>
              <a:rPr lang="en-US" b="0" i="1" dirty="0">
                <a:latin typeface="Arial" panose="020B0604020202020204" pitchFamily="34" charset="0"/>
                <a:ea typeface="Times New Roman" panose="02020603050405020304" pitchFamily="18" charset="0"/>
                <a:cs typeface="Arial" panose="020B0604020202020204" pitchFamily="34" charset="0"/>
              </a:rPr>
              <a:t>AE, adverse event; ALT, alanine aminotransferase; AST, aspartate aminotransferase; cccDNA, covalently closed circular deoxyribonucleic acid; HBsAg, hepatitis B surface antigen; HBeAg, hepatitis B e-antigen; HBV, hepatitis B virus; IRR, infusion-related reactions; LOQ, limit of quantitation; pgRNA, </a:t>
            </a:r>
            <a:r>
              <a:rPr lang="en-US" b="0" i="1" dirty="0" err="1">
                <a:latin typeface="Arial" panose="020B0604020202020204" pitchFamily="34" charset="0"/>
                <a:ea typeface="Times New Roman" panose="02020603050405020304" pitchFamily="18" charset="0"/>
                <a:cs typeface="Arial" panose="020B0604020202020204" pitchFamily="34" charset="0"/>
              </a:rPr>
              <a:t>pregenomic</a:t>
            </a:r>
            <a:r>
              <a:rPr lang="en-US" b="0" i="1" dirty="0">
                <a:latin typeface="Arial" panose="020B0604020202020204" pitchFamily="34" charset="0"/>
                <a:ea typeface="Times New Roman" panose="02020603050405020304" pitchFamily="18" charset="0"/>
                <a:cs typeface="Arial" panose="020B0604020202020204" pitchFamily="34" charset="0"/>
              </a:rPr>
              <a:t> RNA; RNA, ribonucleic acid.</a:t>
            </a:r>
          </a:p>
          <a:p>
            <a:endParaRPr lang="en-US" sz="1200" b="1" kern="1200" dirty="0">
              <a:solidFill>
                <a:schemeClr val="tx1"/>
              </a:solidFill>
              <a:effectLst/>
              <a:latin typeface="Arial" panose="020B0604020202020204" pitchFamily="34" charset="0"/>
              <a:cs typeface="Arial" panose="020B0604020202020204" pitchFamily="34" charset="0"/>
            </a:endParaRPr>
          </a:p>
          <a:p>
            <a:r>
              <a:rPr lang="en-US" sz="1200" b="1" kern="1200" dirty="0">
                <a:solidFill>
                  <a:schemeClr val="tx1"/>
                </a:solidFill>
                <a:effectLst/>
                <a:latin typeface="+mn-lt"/>
                <a:ea typeface="+mn-ea"/>
                <a:cs typeface="+mn-cs"/>
              </a:rPr>
              <a:t>Tune-401: a first-in-class epigenetic silencer of HBV demonstrates deep and durable antiviral activity in the Phase 1b/2a proof of concept Tune-401-001 study</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LBO-003</a:t>
            </a: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Edward J. Gane</a:t>
            </a:r>
            <a:r>
              <a:rPr lang="en-US" sz="1200" kern="1200" baseline="30000" dirty="0">
                <a:solidFill>
                  <a:schemeClr val="tx1"/>
                </a:solidFill>
                <a:effectLst/>
                <a:latin typeface="+mn-lt"/>
                <a:ea typeface="+mn-ea"/>
                <a:cs typeface="+mn-cs"/>
              </a:rPr>
              <a:t>1 2</a:t>
            </a:r>
            <a:r>
              <a:rPr lang="en-US" sz="1200" kern="1200" dirty="0">
                <a:solidFill>
                  <a:schemeClr val="tx1"/>
                </a:solidFill>
                <a:effectLst/>
                <a:latin typeface="+mn-lt"/>
                <a:ea typeface="+mn-ea"/>
                <a:cs typeface="+mn-cs"/>
              </a:rPr>
              <a:t>, Alina Jucov</a:t>
            </a:r>
            <a:r>
              <a:rPr lang="en-US" sz="1200" kern="1200" baseline="30000" dirty="0">
                <a:solidFill>
                  <a:schemeClr val="tx1"/>
                </a:solidFill>
                <a:effectLst/>
                <a:latin typeface="+mn-lt"/>
                <a:ea typeface="+mn-ea"/>
                <a:cs typeface="+mn-cs"/>
              </a:rPr>
              <a:t>3 4</a:t>
            </a:r>
            <a:r>
              <a:rPr lang="en-US" sz="1200" kern="1200" dirty="0">
                <a:solidFill>
                  <a:schemeClr val="tx1"/>
                </a:solidFill>
                <a:effectLst/>
                <a:latin typeface="+mn-lt"/>
                <a:ea typeface="+mn-ea"/>
                <a:cs typeface="+mn-cs"/>
              </a:rPr>
              <a:t>, Kendra Congdon</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Brian Cosgrove</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Rickey Reinhardt</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Oluwatobi Olorunyomi</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Derek Jantz</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Heidi Zhang</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John McHutchison</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Man-Fung Yuen</a:t>
            </a:r>
            <a:r>
              <a:rPr lang="en-US" sz="1200" kern="1200" baseline="30000" dirty="0">
                <a:solidFill>
                  <a:schemeClr val="tx1"/>
                </a:solidFill>
                <a:effectLst/>
                <a:latin typeface="+mn-lt"/>
                <a:ea typeface="+mn-ea"/>
                <a:cs typeface="+mn-cs"/>
              </a:rPr>
              <a:t>6</a:t>
            </a:r>
            <a:endParaRPr lang="en-NZ" sz="1200" kern="1200" dirty="0">
              <a:solidFill>
                <a:schemeClr val="tx1"/>
              </a:solidFill>
              <a:effectLst/>
              <a:latin typeface="+mn-lt"/>
              <a:ea typeface="+mn-ea"/>
              <a:cs typeface="+mn-cs"/>
            </a:endParaRPr>
          </a:p>
          <a:p>
            <a:endParaRPr lang="en-US" sz="1200" i="1" kern="1200" baseline="300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The University of Auckland, Auckland, New Zealand</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New Zealand Liver Transplant Unit, Auckland City Hospital, Auckland, New Zealand</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Arensia Exploratory Medicine GmbH, Dusseldorf, Germany</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Nicolae </a:t>
            </a:r>
            <a:r>
              <a:rPr lang="en-US" sz="1200" i="1" kern="1200" dirty="0" err="1">
                <a:solidFill>
                  <a:schemeClr val="tx1"/>
                </a:solidFill>
                <a:effectLst/>
                <a:latin typeface="+mn-lt"/>
                <a:ea typeface="+mn-ea"/>
                <a:cs typeface="+mn-cs"/>
              </a:rPr>
              <a:t>Testemitanu</a:t>
            </a:r>
            <a:r>
              <a:rPr lang="en-US" sz="1200" i="1" kern="1200" dirty="0">
                <a:solidFill>
                  <a:schemeClr val="tx1"/>
                </a:solidFill>
                <a:effectLst/>
                <a:latin typeface="+mn-lt"/>
                <a:ea typeface="+mn-ea"/>
                <a:cs typeface="+mn-cs"/>
              </a:rPr>
              <a:t> State University of Medicine and Pharmacy, </a:t>
            </a:r>
            <a:r>
              <a:rPr lang="en-US" sz="1200" i="1" kern="1200" dirty="0" err="1">
                <a:solidFill>
                  <a:schemeClr val="tx1"/>
                </a:solidFill>
                <a:effectLst/>
                <a:latin typeface="+mn-lt"/>
                <a:ea typeface="+mn-ea"/>
                <a:cs typeface="+mn-cs"/>
              </a:rPr>
              <a:t>Chişinău</a:t>
            </a:r>
            <a:r>
              <a:rPr lang="en-US" sz="1200" i="1" kern="1200" dirty="0">
                <a:solidFill>
                  <a:schemeClr val="tx1"/>
                </a:solidFill>
                <a:effectLst/>
                <a:latin typeface="+mn-lt"/>
                <a:ea typeface="+mn-ea"/>
                <a:cs typeface="+mn-cs"/>
              </a:rPr>
              <a:t>, Moldova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Tune Therapeutics, Durham,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Queen Mary Hospital, The University of Hong Kong, Hong Kong, China</a:t>
            </a:r>
          </a:p>
          <a:p>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Email:</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edgane@adhb.govt.nz</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and aims: </a:t>
            </a:r>
            <a:r>
              <a:rPr lang="en-US" sz="1200" kern="1200" dirty="0">
                <a:solidFill>
                  <a:schemeClr val="tx1"/>
                </a:solidFill>
                <a:effectLst/>
                <a:latin typeface="+mn-lt"/>
                <a:ea typeface="+mn-ea"/>
                <a:cs typeface="+mn-cs"/>
              </a:rPr>
              <a:t>Tune-401 is a first-in-class epigenetic silencing therapy designed to shut down HBV by directly targeting and silencing both covalently closed circular DNA (cccDNA) and integrated HBV DNA sequences. mRNA encoding an epigenetic silencing protein and </a:t>
            </a:r>
            <a:r>
              <a:rPr lang="en-US" sz="1200" kern="1200" dirty="0" err="1">
                <a:solidFill>
                  <a:schemeClr val="tx1"/>
                </a:solidFill>
                <a:effectLst/>
                <a:latin typeface="+mn-lt"/>
                <a:ea typeface="+mn-ea"/>
                <a:cs typeface="+mn-cs"/>
              </a:rPr>
              <a:t>guideRNA</a:t>
            </a:r>
            <a:r>
              <a:rPr lang="en-US" sz="1200" kern="1200" dirty="0">
                <a:solidFill>
                  <a:schemeClr val="tx1"/>
                </a:solidFill>
                <a:effectLst/>
                <a:latin typeface="+mn-lt"/>
                <a:ea typeface="+mn-ea"/>
                <a:cs typeface="+mn-cs"/>
              </a:rPr>
              <a:t> targeting the HBV genome are delivered intravenously within lipid nanoparticles to hepatocytes. The ongoing Phase 1b/2a Tune-401-001 study is evaluating safety, pharmacokinetics, and pharmacodynamics in patients with chronic hepatitis B (CHB).</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Method: </a:t>
            </a:r>
            <a:r>
              <a:rPr lang="en-US" sz="1200" kern="1200" dirty="0">
                <a:solidFill>
                  <a:schemeClr val="tx1"/>
                </a:solidFill>
                <a:effectLst/>
                <a:latin typeface="+mn-lt"/>
                <a:ea typeface="+mn-ea"/>
                <a:cs typeface="+mn-cs"/>
              </a:rPr>
              <a:t>Twenty-one CHB patients on nucleos(t)ide therapy (12 HBeAg-negative; 9 HBeAg-positive) have been enrolled. Four single-dose cohorts received either 0.2 mg/kg, 0.45 mg/kg, 0.65 mg/kg, or 0.85 mg/kg (N = 2/6/3/3). An additional multi-dose cohort received three doses of 0.65 mg/kg at approximately 4-week intervals (N = 7). Primary endpoints are safety and tolerability, with assessment of quantitative serum pgRNA, HBeAg, HBcrAg, and HBsAg. Cohort baseline characteristics for 0.2/0.45/0.65/0.85 mg/kg and multi-dose cohort were: % female 0/50/33/67/14; median age 51/50/51/45/47 years; mean qHBsAg 3.60/3.03/3.11/3.04/3.36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IU/mL.</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Tune-401 was generally safe and well tolerated. Most adverse events (AEs) were transient and resolved within two weeks. The most common AEs were infusion-related reactions (Grade 1/2/3, n = 14/6/2). Transient ALT/AST elevations were predominantly mild (Grade 2/3, n = 5/3). Dose-dependent antiviral activity that has been maintained over time has been observed. At 20 weeks post a single dose, mean HBsAg reductions from pre-dose baseline were 29.6% in the 0.45 mg/kg cohort and 54.0% in the 0.65 mg/kg cohort. Multiple patients achieved durable &gt; 95% reductions in pgRNA levels and &gt; 99% reductions in HBcrAg levels, indicating direct cccDNA silencing. Furthermore, 3/10 patients in the 0.65 mg/kg cohorts achieved pgRNA and HBcrAg biomarker negativity. Two participants (0.85 mg/kg cohort) achieved HBeAg loss with one seroconversion. Preliminary results from the multiple dosing cohort suggest increases in antiviral efficacy from additional doses with no additional safety concerns.</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This study provides the first clinical results from targeted epigenetic silencing of HBV with evidence of direct cccDNA repression. The favorable emerging safety profile and deep, durable antiviral activity support continued development of Tune-401 into Ph2 to define the optimal, maximally efficacious dosing regimen to achieve HBV cure.</a:t>
            </a:r>
            <a:endParaRPr lang="en-NZ"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7C8AD7C-856A-3A92-70C3-7AE30295569C}"/>
              </a:ext>
            </a:extLst>
          </p:cNvPr>
          <p:cNvSpPr>
            <a:spLocks noGrp="1"/>
          </p:cNvSpPr>
          <p:nvPr>
            <p:ph type="sldNum" sz="quarter" idx="5"/>
          </p:nvPr>
        </p:nvSpPr>
        <p:spPr/>
        <p:txBody>
          <a:bodyPr/>
          <a:lstStyle/>
          <a:p>
            <a:fld id="{F872C0F0-71E7-46B6-AA6F-1D7E0E2B8B3E}" type="slidenum">
              <a:rPr lang="en-US" smtClean="0"/>
              <a:t>28</a:t>
            </a:fld>
            <a:endParaRPr lang="en-US"/>
          </a:p>
        </p:txBody>
      </p:sp>
    </p:spTree>
    <p:extLst>
      <p:ext uri="{BB962C8B-B14F-4D97-AF65-F5344CB8AC3E}">
        <p14:creationId xmlns:p14="http://schemas.microsoft.com/office/powerpoint/2010/main" val="484000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b="1" i="1" dirty="0">
                <a:latin typeface="Arial" panose="020B0604020202020204" pitchFamily="34" charset="0"/>
                <a:ea typeface="Times New Roman" panose="02020603050405020304" pitchFamily="18" charset="0"/>
                <a:cs typeface="Arial" panose="020B0604020202020204" pitchFamily="34" charset="0"/>
              </a:rPr>
              <a:t>Abbreviations: </a:t>
            </a:r>
            <a:r>
              <a:rPr lang="en-US" b="0" i="1" dirty="0">
                <a:latin typeface="Arial" panose="020B0604020202020204" pitchFamily="34" charset="0"/>
                <a:ea typeface="Times New Roman" panose="02020603050405020304" pitchFamily="18" charset="0"/>
                <a:cs typeface="Arial" panose="020B0604020202020204" pitchFamily="34" charset="0"/>
              </a:rPr>
              <a:t>CHB, chronic hepatitis B; HBeAg(-), hepatitis B surface antigen-negative; HBsAg, hepatitis B surface antigen; HBV, hepatitis B virus; NA, </a:t>
            </a:r>
            <a:r>
              <a:rPr lang="en-US" b="0" i="1" dirty="0" err="1">
                <a:latin typeface="Arial" panose="020B0604020202020204" pitchFamily="34" charset="0"/>
                <a:ea typeface="Times New Roman" panose="02020603050405020304" pitchFamily="18" charset="0"/>
                <a:cs typeface="Arial" panose="020B0604020202020204" pitchFamily="34" charset="0"/>
              </a:rPr>
              <a:t>nucleos</a:t>
            </a:r>
            <a:r>
              <a:rPr lang="en-US" b="0" i="1" dirty="0">
                <a:latin typeface="Arial" panose="020B0604020202020204" pitchFamily="34" charset="0"/>
                <a:ea typeface="Times New Roman" panose="02020603050405020304" pitchFamily="18" charset="0"/>
                <a:cs typeface="Arial" panose="020B0604020202020204" pitchFamily="34" charset="0"/>
              </a:rPr>
              <a:t>(t)ide analogue </a:t>
            </a:r>
            <a:r>
              <a:rPr lang="en-US" b="0" i="1" dirty="0" err="1">
                <a:latin typeface="Arial" panose="020B0604020202020204" pitchFamily="34" charset="0"/>
                <a:ea typeface="Times New Roman" panose="02020603050405020304" pitchFamily="18" charset="0"/>
                <a:cs typeface="Arial" panose="020B0604020202020204" pitchFamily="34" charset="0"/>
              </a:rPr>
              <a:t>supressed</a:t>
            </a:r>
            <a:r>
              <a:rPr lang="en-US" b="0" i="1" dirty="0">
                <a:latin typeface="Arial" panose="020B0604020202020204" pitchFamily="34" charset="0"/>
                <a:ea typeface="Times New Roman" panose="02020603050405020304" pitchFamily="18" charset="0"/>
                <a:cs typeface="Arial" panose="020B0604020202020204" pitchFamily="34" charset="0"/>
              </a:rPr>
              <a:t>; SC, subcutaneously; siRNA, small interfering ribonucleic acid; TEAE, treatment-emergent adverse event.</a:t>
            </a:r>
          </a:p>
          <a:p>
            <a:endParaRPr lang="en-US" sz="1200" b="1"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200" b="1" kern="1200" dirty="0">
                <a:solidFill>
                  <a:schemeClr val="tx1"/>
                </a:solidFill>
                <a:effectLst/>
                <a:latin typeface="+mn-lt"/>
                <a:ea typeface="+mn-ea"/>
                <a:cs typeface="+mn-cs"/>
              </a:rPr>
              <a:t>High rate and sustained HBsAg loss achieved with HT-101 plus HT-102 combination therapy in </a:t>
            </a:r>
            <a:r>
              <a:rPr lang="en-US" sz="1200" b="1" kern="1200" dirty="0" err="1">
                <a:solidFill>
                  <a:schemeClr val="tx1"/>
                </a:solidFill>
                <a:effectLst/>
                <a:latin typeface="+mn-lt"/>
                <a:ea typeface="+mn-ea"/>
                <a:cs typeface="+mn-cs"/>
              </a:rPr>
              <a:t>HBeAg</a:t>
            </a:r>
            <a:r>
              <a:rPr lang="en-US" sz="1200" b="1" kern="1200" dirty="0">
                <a:solidFill>
                  <a:schemeClr val="tx1"/>
                </a:solidFill>
                <a:effectLst/>
                <a:latin typeface="+mn-lt"/>
                <a:ea typeface="+mn-ea"/>
                <a:cs typeface="+mn-cs"/>
              </a:rPr>
              <a:t>-negative, </a:t>
            </a:r>
            <a:r>
              <a:rPr lang="en-US" sz="1200" b="1" kern="1200" dirty="0" err="1">
                <a:solidFill>
                  <a:schemeClr val="tx1"/>
                </a:solidFill>
                <a:effectLst/>
                <a:latin typeface="+mn-lt"/>
                <a:ea typeface="+mn-ea"/>
                <a:cs typeface="+mn-cs"/>
              </a:rPr>
              <a:t>nucleos</a:t>
            </a:r>
            <a:r>
              <a:rPr lang="en-US" sz="1200" b="1" kern="1200" dirty="0">
                <a:solidFill>
                  <a:schemeClr val="tx1"/>
                </a:solidFill>
                <a:effectLst/>
                <a:latin typeface="+mn-lt"/>
                <a:ea typeface="+mn-ea"/>
                <a:cs typeface="+mn-cs"/>
              </a:rPr>
              <a:t>(t)ide analogue-suppressed patients: ongoing off-treatment results from a multicenter </a:t>
            </a:r>
            <a:r>
              <a:rPr lang="en-US" sz="1200" b="1" kern="1200" dirty="0" err="1">
                <a:solidFill>
                  <a:schemeClr val="tx1"/>
                </a:solidFill>
                <a:effectLst/>
                <a:latin typeface="+mn-lt"/>
                <a:ea typeface="+mn-ea"/>
                <a:cs typeface="+mn-cs"/>
              </a:rPr>
              <a:t>Ib</a:t>
            </a:r>
            <a:r>
              <a:rPr lang="en-US" sz="1200" b="1" kern="1200" dirty="0">
                <a:solidFill>
                  <a:schemeClr val="tx1"/>
                </a:solidFill>
                <a:effectLst/>
                <a:latin typeface="+mn-lt"/>
                <a:ea typeface="+mn-ea"/>
                <a:cs typeface="+mn-cs"/>
              </a:rPr>
              <a:t>/IIa study</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Arial" panose="020B0604020202020204" pitchFamily="34" charset="0"/>
              <a:cs typeface="Arial" panose="020B0604020202020204" pitchFamily="34" charset="0"/>
            </a:endParaRPr>
          </a:p>
          <a:p>
            <a:r>
              <a:rPr lang="en-US" sz="1200" b="1" kern="1200" dirty="0">
                <a:solidFill>
                  <a:schemeClr val="tx1"/>
                </a:solidFill>
                <a:effectLst/>
                <a:latin typeface="+mn-lt"/>
                <a:ea typeface="+mn-ea"/>
                <a:cs typeface="+mn-cs"/>
              </a:rPr>
              <a:t>LBP-012</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Xieer Liang</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Chen Liang</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Jianmei</a:t>
            </a:r>
            <a:r>
              <a:rPr lang="en-US" sz="1200" kern="1200" dirty="0">
                <a:solidFill>
                  <a:schemeClr val="tx1"/>
                </a:solidFill>
                <a:effectLst/>
                <a:latin typeface="+mn-lt"/>
                <a:ea typeface="+mn-ea"/>
                <a:cs typeface="+mn-cs"/>
              </a:rPr>
              <a:t> Lin</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Bei Zhong</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Huiqing Liang</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Wen Xie</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Yujuan Guan</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Zhihong Liu</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Xun Qi</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Dong Wang</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Zhipeng Zhang</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Lijuan Ding</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Zhiping</a:t>
            </a:r>
            <a:r>
              <a:rPr lang="en-US" sz="1200" kern="1200" dirty="0">
                <a:solidFill>
                  <a:schemeClr val="tx1"/>
                </a:solidFill>
                <a:effectLst/>
                <a:latin typeface="+mn-lt"/>
                <a:ea typeface="+mn-ea"/>
                <a:cs typeface="+mn-cs"/>
              </a:rPr>
              <a:t> Cui</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Huaien</a:t>
            </a:r>
            <a:r>
              <a:rPr lang="en-US" sz="1200" kern="1200" dirty="0">
                <a:solidFill>
                  <a:schemeClr val="tx1"/>
                </a:solidFill>
                <a:effectLst/>
                <a:latin typeface="+mn-lt"/>
                <a:ea typeface="+mn-ea"/>
                <a:cs typeface="+mn-cs"/>
              </a:rPr>
              <a:t> Song</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Kun Yue</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Jinlin Hou</a:t>
            </a:r>
            <a:r>
              <a:rPr lang="en-US" sz="1200" kern="1200" baseline="30000" dirty="0">
                <a:solidFill>
                  <a:schemeClr val="tx1"/>
                </a:solidFill>
                <a:effectLst/>
                <a:latin typeface="+mn-lt"/>
                <a:ea typeface="+mn-ea"/>
                <a:cs typeface="+mn-cs"/>
              </a:rPr>
              <a:t>1</a:t>
            </a:r>
            <a:endParaRPr lang="en-NZ" sz="1200" kern="1200" dirty="0">
              <a:solidFill>
                <a:schemeClr val="tx1"/>
              </a:solidFill>
              <a:effectLst/>
              <a:latin typeface="+mn-lt"/>
              <a:ea typeface="+mn-ea"/>
              <a:cs typeface="+mn-cs"/>
            </a:endParaRPr>
          </a:p>
          <a:p>
            <a:endParaRPr lang="en-US" sz="1200" i="1" kern="1200" baseline="300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Department of Infectious diseases, Nanfang hospital, Southern medical university, </a:t>
            </a:r>
            <a:r>
              <a:rPr lang="en-US" sz="1200" i="1" kern="1200" dirty="0" err="1">
                <a:solidFill>
                  <a:schemeClr val="tx1"/>
                </a:solidFill>
                <a:effectLst/>
                <a:latin typeface="+mn-lt"/>
                <a:ea typeface="+mn-ea"/>
                <a:cs typeface="+mn-cs"/>
              </a:rPr>
              <a:t>Guanghzou</a:t>
            </a:r>
            <a:r>
              <a:rPr lang="en-US" sz="1200" i="1" kern="1200" dirty="0">
                <a:solidFill>
                  <a:schemeClr val="tx1"/>
                </a:solidFill>
                <a:effectLst/>
                <a:latin typeface="+mn-lt"/>
                <a:ea typeface="+mn-ea"/>
                <a:cs typeface="+mn-cs"/>
              </a:rPr>
              <a:t>,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Liver disease department, Shanghai public health clinical </a:t>
            </a:r>
            <a:r>
              <a:rPr lang="en-US" sz="1200" i="1" kern="1200" dirty="0" err="1">
                <a:solidFill>
                  <a:schemeClr val="tx1"/>
                </a:solidFill>
                <a:effectLst/>
                <a:latin typeface="+mn-lt"/>
                <a:ea typeface="+mn-ea"/>
                <a:cs typeface="+mn-cs"/>
              </a:rPr>
              <a:t>centre</a:t>
            </a:r>
            <a:r>
              <a:rPr lang="en-US" sz="1200" i="1" kern="1200" dirty="0">
                <a:solidFill>
                  <a:schemeClr val="tx1"/>
                </a:solidFill>
                <a:effectLst/>
                <a:latin typeface="+mn-lt"/>
                <a:ea typeface="+mn-ea"/>
                <a:cs typeface="+mn-cs"/>
              </a:rPr>
              <a:t>, Shanghai,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Infectious diseases department, Qingyuan people’s hospital, </a:t>
            </a:r>
            <a:r>
              <a:rPr lang="en-US" sz="1200" i="1" kern="1200" dirty="0" err="1">
                <a:solidFill>
                  <a:schemeClr val="tx1"/>
                </a:solidFill>
                <a:effectLst/>
                <a:latin typeface="+mn-lt"/>
                <a:ea typeface="+mn-ea"/>
                <a:cs typeface="+mn-cs"/>
              </a:rPr>
              <a:t>Guanghzou</a:t>
            </a:r>
            <a:r>
              <a:rPr lang="en-US" sz="1200" i="1" kern="1200" dirty="0">
                <a:solidFill>
                  <a:schemeClr val="tx1"/>
                </a:solidFill>
                <a:effectLst/>
                <a:latin typeface="+mn-lt"/>
                <a:ea typeface="+mn-ea"/>
                <a:cs typeface="+mn-cs"/>
              </a:rPr>
              <a:t>,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Infectious diseases department,  Xiamen traditional </a:t>
            </a:r>
            <a:r>
              <a:rPr lang="en-US" sz="1200" i="1" kern="1200" dirty="0" err="1">
                <a:solidFill>
                  <a:schemeClr val="tx1"/>
                </a:solidFill>
                <a:effectLst/>
                <a:latin typeface="+mn-lt"/>
                <a:ea typeface="+mn-ea"/>
                <a:cs typeface="+mn-cs"/>
              </a:rPr>
              <a:t>chinese</a:t>
            </a:r>
            <a:r>
              <a:rPr lang="en-US" sz="1200" i="1" kern="1200" dirty="0">
                <a:solidFill>
                  <a:schemeClr val="tx1"/>
                </a:solidFill>
                <a:effectLst/>
                <a:latin typeface="+mn-lt"/>
                <a:ea typeface="+mn-ea"/>
                <a:cs typeface="+mn-cs"/>
              </a:rPr>
              <a:t> medicine hospital, Xiamen,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Liver disease department, Beijing </a:t>
            </a:r>
            <a:r>
              <a:rPr lang="en-US" sz="1200" i="1" kern="1200" dirty="0" err="1">
                <a:solidFill>
                  <a:schemeClr val="tx1"/>
                </a:solidFill>
                <a:effectLst/>
                <a:latin typeface="+mn-lt"/>
                <a:ea typeface="+mn-ea"/>
                <a:cs typeface="+mn-cs"/>
              </a:rPr>
              <a:t>ditan</a:t>
            </a:r>
            <a:r>
              <a:rPr lang="en-US" sz="1200" i="1" kern="1200" dirty="0">
                <a:solidFill>
                  <a:schemeClr val="tx1"/>
                </a:solidFill>
                <a:effectLst/>
                <a:latin typeface="+mn-lt"/>
                <a:ea typeface="+mn-ea"/>
                <a:cs typeface="+mn-cs"/>
              </a:rPr>
              <a:t> hospital, Beijing,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Liver disease department, Guangzhou eighth people’s hospital, </a:t>
            </a:r>
            <a:r>
              <a:rPr lang="en-US" sz="1200" i="1" kern="1200" dirty="0" err="1">
                <a:solidFill>
                  <a:schemeClr val="tx1"/>
                </a:solidFill>
                <a:effectLst/>
                <a:latin typeface="+mn-lt"/>
                <a:ea typeface="+mn-ea"/>
                <a:cs typeface="+mn-cs"/>
              </a:rPr>
              <a:t>Guanzhou</a:t>
            </a:r>
            <a:r>
              <a:rPr lang="en-US" sz="1200" i="1" kern="1200" dirty="0">
                <a:solidFill>
                  <a:schemeClr val="tx1"/>
                </a:solidFill>
                <a:effectLst/>
                <a:latin typeface="+mn-lt"/>
                <a:ea typeface="+mn-ea"/>
                <a:cs typeface="+mn-cs"/>
              </a:rPr>
              <a:t>,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Hepa Thera Biopharmaceutical </a:t>
            </a:r>
            <a:r>
              <a:rPr lang="en-US" sz="1200" i="1" kern="1200" dirty="0" err="1">
                <a:solidFill>
                  <a:schemeClr val="tx1"/>
                </a:solidFill>
                <a:effectLst/>
                <a:latin typeface="+mn-lt"/>
                <a:ea typeface="+mn-ea"/>
                <a:cs typeface="+mn-cs"/>
              </a:rPr>
              <a:t>Co.Ltd</a:t>
            </a:r>
            <a:r>
              <a:rPr lang="en-US" sz="1200" i="1" kern="1200" dirty="0">
                <a:solidFill>
                  <a:schemeClr val="tx1"/>
                </a:solidFill>
                <a:effectLst/>
                <a:latin typeface="+mn-lt"/>
                <a:ea typeface="+mn-ea"/>
                <a:cs typeface="+mn-cs"/>
              </a:rPr>
              <a:t>., Shanghai,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Hepathera, Shanghai, China</a:t>
            </a:r>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Email:</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jlhousmu@163.com</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and aims:</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HT-101, a GalNAc-conjugated small interfering RNA targeting the S-region of the hepatitis B virus (HBV) genome, and HT-102, a human monoclonal antibody directed against the antigenic loop of HBsAg, have demonstrated synergistic efficacy for HBsAg clearance in patients with chronic HBV infection. Here we report off-treatment follow-up data from the ongoing China-based study (NCT07183306/CTR20244730).</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 multicenter, open-label, partial dose-escalation study enrolled </a:t>
            </a:r>
            <a:r>
              <a:rPr lang="en-US" sz="1200" kern="1200" dirty="0" err="1">
                <a:solidFill>
                  <a:schemeClr val="tx1"/>
                </a:solidFill>
                <a:effectLst/>
                <a:latin typeface="+mn-lt"/>
                <a:ea typeface="+mn-ea"/>
                <a:cs typeface="+mn-cs"/>
              </a:rPr>
              <a:t>HBeAg</a:t>
            </a:r>
            <a:r>
              <a:rPr lang="en-US" sz="1200" kern="1200" dirty="0">
                <a:solidFill>
                  <a:schemeClr val="tx1"/>
                </a:solidFill>
                <a:effectLst/>
                <a:latin typeface="+mn-lt"/>
                <a:ea typeface="+mn-ea"/>
                <a:cs typeface="+mn-cs"/>
              </a:rPr>
              <a:t>-negative patients on stable </a:t>
            </a:r>
            <a:r>
              <a:rPr lang="en-US" sz="1200" kern="1200" dirty="0" err="1">
                <a:solidFill>
                  <a:schemeClr val="tx1"/>
                </a:solidFill>
                <a:effectLst/>
                <a:latin typeface="+mn-lt"/>
                <a:ea typeface="+mn-ea"/>
                <a:cs typeface="+mn-cs"/>
              </a:rPr>
              <a:t>nucleos</a:t>
            </a:r>
            <a:r>
              <a:rPr lang="en-US" sz="1200" kern="1200" dirty="0">
                <a:solidFill>
                  <a:schemeClr val="tx1"/>
                </a:solidFill>
                <a:effectLst/>
                <a:latin typeface="+mn-lt"/>
                <a:ea typeface="+mn-ea"/>
                <a:cs typeface="+mn-cs"/>
              </a:rPr>
              <a:t>(t)ide analogue (NA) therapy, with serum HBsAg levels from 100 to 3,000 IU/</a:t>
            </a:r>
            <a:r>
              <a:rPr lang="en-US" sz="1200" kern="1200" dirty="0" err="1">
                <a:solidFill>
                  <a:schemeClr val="tx1"/>
                </a:solidFill>
                <a:effectLst/>
                <a:latin typeface="+mn-lt"/>
                <a:ea typeface="+mn-ea"/>
                <a:cs typeface="+mn-cs"/>
              </a:rPr>
              <a:t>mL.</a:t>
            </a:r>
            <a:r>
              <a:rPr lang="en-US" sz="1200" kern="1200" dirty="0">
                <a:solidFill>
                  <a:schemeClr val="tx1"/>
                </a:solidFill>
                <a:effectLst/>
                <a:latin typeface="+mn-lt"/>
                <a:ea typeface="+mn-ea"/>
                <a:cs typeface="+mn-cs"/>
              </a:rPr>
              <a:t> Participants were assigned to five treatment groups: </a:t>
            </a:r>
            <a:r>
              <a:rPr lang="en-US" sz="1200" b="1"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 (HT-101 400 mg), </a:t>
            </a:r>
            <a:r>
              <a:rPr lang="en-US" sz="1200" b="1"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 (HT-102 300 mg for 24 weeks, followed by HT-101 400 mg for week 24 to 48], </a:t>
            </a:r>
            <a:r>
              <a:rPr lang="en-US" sz="1200" b="1"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 (HT-101 100 mg + HT-102 300 mg), </a:t>
            </a:r>
            <a:r>
              <a:rPr lang="en-US" sz="1200" b="1" kern="1200" dirty="0">
                <a:solidFill>
                  <a:schemeClr val="tx1"/>
                </a:solidFill>
                <a:effectLst/>
                <a:latin typeface="+mn-lt"/>
                <a:ea typeface="+mn-ea"/>
                <a:cs typeface="+mn-cs"/>
              </a:rPr>
              <a:t>D</a:t>
            </a:r>
            <a:r>
              <a:rPr lang="en-US" sz="1200" kern="1200" dirty="0">
                <a:solidFill>
                  <a:schemeClr val="tx1"/>
                </a:solidFill>
                <a:effectLst/>
                <a:latin typeface="+mn-lt"/>
                <a:ea typeface="+mn-ea"/>
                <a:cs typeface="+mn-cs"/>
              </a:rPr>
              <a:t> (HT-101 200 mg + HT-102 300 mg), and </a:t>
            </a:r>
            <a:r>
              <a:rPr lang="en-US" sz="1200" b="1"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 (HT-101 400 mg + HT-102 300 mg). HT-101 and/or HT-102 were administered subcutaneously every 4 weeks for 24 or 48 weeks, with follow-up for up to 48 weeks post-treatment. The primary endpoint was the incidence of treatment-emergent adverse events (TEAEs). Secondary endpoints included HBsAg kinetics, virological and pharmacodynamic markers, and immunogenicity.</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Both</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Group A and Group B have completed the 48-week visit, while Groups C–E have completed the 32-week visit. At week 24, HBsAg </a:t>
            </a:r>
            <a:r>
              <a:rPr lang="en-US" sz="1200" kern="1200" dirty="0" err="1">
                <a:solidFill>
                  <a:schemeClr val="tx1"/>
                </a:solidFill>
                <a:effectLst/>
                <a:latin typeface="+mn-lt"/>
                <a:ea typeface="+mn-ea"/>
                <a:cs typeface="+mn-cs"/>
              </a:rPr>
              <a:t>seroclearance</a:t>
            </a:r>
            <a:r>
              <a:rPr lang="en-US" sz="1200" kern="1200" dirty="0">
                <a:solidFill>
                  <a:schemeClr val="tx1"/>
                </a:solidFill>
                <a:effectLst/>
                <a:latin typeface="+mn-lt"/>
                <a:ea typeface="+mn-ea"/>
                <a:cs typeface="+mn-cs"/>
              </a:rPr>
              <a:t> was observed in 4/20 (20%) participants in Group A and 3/4 (75%) maintained HBsAg loss from end of treatment (week 24) through week 48. In Group B, 4/8 (50%) achieved HBsAg </a:t>
            </a:r>
            <a:r>
              <a:rPr lang="en-US" sz="1200" kern="1200" dirty="0" err="1">
                <a:solidFill>
                  <a:schemeClr val="tx1"/>
                </a:solidFill>
                <a:effectLst/>
                <a:latin typeface="+mn-lt"/>
                <a:ea typeface="+mn-ea"/>
                <a:cs typeface="+mn-cs"/>
              </a:rPr>
              <a:t>seroclearance</a:t>
            </a:r>
            <a:r>
              <a:rPr lang="en-US" sz="1200" kern="1200" dirty="0">
                <a:solidFill>
                  <a:schemeClr val="tx1"/>
                </a:solidFill>
                <a:effectLst/>
                <a:latin typeface="+mn-lt"/>
                <a:ea typeface="+mn-ea"/>
                <a:cs typeface="+mn-cs"/>
              </a:rPr>
              <a:t> at week 48. At week 32 (8 weeks post-treatment), the HBsAg </a:t>
            </a:r>
            <a:r>
              <a:rPr lang="en-US" sz="1200" kern="1200" dirty="0" err="1">
                <a:solidFill>
                  <a:schemeClr val="tx1"/>
                </a:solidFill>
                <a:effectLst/>
                <a:latin typeface="+mn-lt"/>
                <a:ea typeface="+mn-ea"/>
                <a:cs typeface="+mn-cs"/>
              </a:rPr>
              <a:t>seroclearance</a:t>
            </a:r>
            <a:r>
              <a:rPr lang="en-US" sz="1200" kern="1200" dirty="0">
                <a:solidFill>
                  <a:schemeClr val="tx1"/>
                </a:solidFill>
                <a:effectLst/>
                <a:latin typeface="+mn-lt"/>
                <a:ea typeface="+mn-ea"/>
                <a:cs typeface="+mn-cs"/>
              </a:rPr>
              <a:t> rates were 4/8 (50%) in Group C, 8/10 (80%) in Group D, and 8/10 (80%) in Group E respectively. Among combination therapy recipients (Groups C–E), 20/22 (91%) of those who achieved HBsAg </a:t>
            </a:r>
            <a:r>
              <a:rPr lang="en-US" sz="1200" kern="1200" dirty="0" err="1">
                <a:solidFill>
                  <a:schemeClr val="tx1"/>
                </a:solidFill>
                <a:effectLst/>
                <a:latin typeface="+mn-lt"/>
                <a:ea typeface="+mn-ea"/>
                <a:cs typeface="+mn-cs"/>
              </a:rPr>
              <a:t>seroclearance</a:t>
            </a:r>
            <a:r>
              <a:rPr lang="en-US" sz="1200" kern="1200" dirty="0">
                <a:solidFill>
                  <a:schemeClr val="tx1"/>
                </a:solidFill>
                <a:effectLst/>
                <a:latin typeface="+mn-lt"/>
                <a:ea typeface="+mn-ea"/>
                <a:cs typeface="+mn-cs"/>
              </a:rPr>
              <a:t> at week 24 remained HBsAg negative at week 32 (8 weeks off-treatment). The therapy was well tolerated, with most TEAEs being grade 1-2 in severity (e.g., injection site reactions). No drug-related serious adverse events, grade ≥3 events, or alanine aminotransferase flares were observed.</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Combination therapy with HT-101 and HT-102 achieved very high rate of HBsAg loss which was sustained for 8 weeks post-treatment. HT-101 monotherapy demonstrated durable HBsAg loss for up to 24 weeks post-treatment. These results support the continued development of HT-101 and HT-102 as a promising strategy for achieving functional cure in patients with chronic HBV infection.</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b="1" i="1" dirty="0">
                <a:latin typeface="Arial" panose="020B0604020202020204" pitchFamily="34" charset="0"/>
                <a:ea typeface="Times New Roman" panose="02020603050405020304" pitchFamily="18" charset="0"/>
                <a:cs typeface="Arial" panose="020B0604020202020204" pitchFamily="34" charset="0"/>
              </a:rPr>
              <a:t>Abbreviations: </a:t>
            </a:r>
            <a:r>
              <a:rPr lang="en-US" b="0" i="1" dirty="0">
                <a:latin typeface="Arial" panose="020B0604020202020204" pitchFamily="34" charset="0"/>
                <a:ea typeface="Times New Roman" panose="02020603050405020304" pitchFamily="18" charset="0"/>
                <a:cs typeface="Arial" panose="020B0604020202020204" pitchFamily="34" charset="0"/>
              </a:rPr>
              <a:t>ALT, alanine aminotransferase; </a:t>
            </a:r>
            <a:r>
              <a:rPr lang="en-US" b="0" i="1" dirty="0" err="1">
                <a:latin typeface="Arial" panose="020B0604020202020204" pitchFamily="34" charset="0"/>
                <a:ea typeface="Times New Roman" panose="02020603050405020304" pitchFamily="18" charset="0"/>
                <a:cs typeface="Arial" panose="020B0604020202020204" pitchFamily="34" charset="0"/>
              </a:rPr>
              <a:t>BPV</a:t>
            </a:r>
            <a:r>
              <a:rPr lang="en-US" b="0" i="1" dirty="0">
                <a:latin typeface="Arial" panose="020B0604020202020204" pitchFamily="34" charset="0"/>
                <a:ea typeface="Times New Roman" panose="02020603050405020304" pitchFamily="18" charset="0"/>
                <a:cs typeface="Arial" panose="020B0604020202020204" pitchFamily="34" charset="0"/>
              </a:rPr>
              <a:t>, </a:t>
            </a:r>
            <a:r>
              <a:rPr lang="en-US" b="0" i="1" dirty="0" err="1">
                <a:latin typeface="Arial" panose="020B0604020202020204" pitchFamily="34" charset="0"/>
                <a:ea typeface="Times New Roman" panose="02020603050405020304" pitchFamily="18" charset="0"/>
                <a:cs typeface="Arial" panose="020B0604020202020204" pitchFamily="34" charset="0"/>
              </a:rPr>
              <a:t>bepirovirsen</a:t>
            </a:r>
            <a:r>
              <a:rPr lang="en-US" b="0" i="1" dirty="0">
                <a:latin typeface="Arial" panose="020B0604020202020204" pitchFamily="34" charset="0"/>
                <a:ea typeface="Times New Roman" panose="02020603050405020304" pitchFamily="18" charset="0"/>
                <a:cs typeface="Arial" panose="020B0604020202020204" pitchFamily="34" charset="0"/>
              </a:rPr>
              <a:t>; </a:t>
            </a:r>
            <a:r>
              <a:rPr lang="en-NZ" b="0" i="1" dirty="0">
                <a:latin typeface="Arial" panose="020B0604020202020204" pitchFamily="34" charset="0"/>
                <a:ea typeface="Times New Roman" panose="02020603050405020304" pitchFamily="18" charset="0"/>
                <a:cs typeface="Arial" panose="020B0604020202020204" pitchFamily="34" charset="0"/>
              </a:rPr>
              <a:t>HBeAg, hepatitis B e-antigen; HBsAg, hepatitis B surface antigen; HBV, hepatitis B virus; ULN, upper limit of normal. </a:t>
            </a:r>
          </a:p>
          <a:p>
            <a:endParaRPr lang="en-US" sz="1200" b="1" kern="1200" dirty="0">
              <a:solidFill>
                <a:schemeClr val="tx1"/>
              </a:solidFill>
              <a:effectLst/>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GB" sz="1200" b="1" kern="1200" dirty="0">
                <a:solidFill>
                  <a:schemeClr val="tx1"/>
                </a:solidFill>
                <a:effectLst/>
                <a:latin typeface="Arial" panose="020B0604020202020204" pitchFamily="34" charset="0"/>
                <a:cs typeface="Arial" panose="020B0604020202020204" pitchFamily="34" charset="0"/>
              </a:rPr>
              <a:t>Clinically meaningful rates of functional cure in virologically suppressed patients with chronic hepatitis B infection treated with </a:t>
            </a:r>
            <a:r>
              <a:rPr lang="en-GB" sz="1200" b="1" kern="1200" dirty="0" err="1">
                <a:solidFill>
                  <a:schemeClr val="tx1"/>
                </a:solidFill>
                <a:effectLst/>
                <a:latin typeface="Arial" panose="020B0604020202020204" pitchFamily="34" charset="0"/>
                <a:cs typeface="Arial" panose="020B0604020202020204" pitchFamily="34" charset="0"/>
              </a:rPr>
              <a:t>bepirovirsen</a:t>
            </a:r>
            <a:r>
              <a:rPr lang="en-GB" sz="1200" b="1" kern="1200" dirty="0">
                <a:solidFill>
                  <a:schemeClr val="tx1"/>
                </a:solidFill>
                <a:effectLst/>
                <a:latin typeface="Arial" panose="020B0604020202020204" pitchFamily="34" charset="0"/>
                <a:cs typeface="Arial" panose="020B0604020202020204" pitchFamily="34" charset="0"/>
              </a:rPr>
              <a:t>: B-Well Phase 3 trials</a:t>
            </a:r>
          </a:p>
          <a:p>
            <a:endParaRPr lang="en-GB"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0GS-001 </a:t>
            </a:r>
            <a:endParaRPr lang="en-NZ" dirty="0">
              <a:latin typeface="Arial" panose="020B0604020202020204" pitchFamily="34" charset="0"/>
              <a:cs typeface="Arial" panose="020B0604020202020204" pitchFamily="34" charset="0"/>
            </a:endParaRPr>
          </a:p>
          <a:p>
            <a:endParaRPr lang="en-NZ" sz="1200" kern="1200" dirty="0">
              <a:solidFill>
                <a:schemeClr val="tx1"/>
              </a:solidFill>
              <a:effectLst/>
              <a:latin typeface="Arial" panose="020B0604020202020204" pitchFamily="34" charset="0"/>
              <a:cs typeface="Arial" panose="020B0604020202020204" pitchFamily="34" charset="0"/>
            </a:endParaRPr>
          </a:p>
          <a:p>
            <a:r>
              <a:rPr lang="en-GB" sz="1200" kern="1200" dirty="0">
                <a:solidFill>
                  <a:schemeClr val="tx1"/>
                </a:solidFill>
                <a:effectLst/>
                <a:latin typeface="Arial" panose="020B0604020202020204" pitchFamily="34" charset="0"/>
                <a:cs typeface="Arial" panose="020B0604020202020204" pitchFamily="34" charset="0"/>
              </a:rPr>
              <a:t>Jinlin Hou</a:t>
            </a:r>
            <a:r>
              <a:rPr lang="en-GB" sz="1200" kern="1200" baseline="30000" dirty="0">
                <a:solidFill>
                  <a:schemeClr val="tx1"/>
                </a:solidFill>
                <a:effectLst/>
                <a:latin typeface="Arial" panose="020B0604020202020204" pitchFamily="34" charset="0"/>
                <a:cs typeface="Arial" panose="020B0604020202020204" pitchFamily="34" charset="0"/>
              </a:rPr>
              <a:t>1</a:t>
            </a:r>
            <a:r>
              <a:rPr lang="en-GB" sz="1200" kern="1200" dirty="0">
                <a:solidFill>
                  <a:schemeClr val="tx1"/>
                </a:solidFill>
                <a:effectLst/>
                <a:latin typeface="Arial" panose="020B0604020202020204" pitchFamily="34" charset="0"/>
                <a:cs typeface="Arial" panose="020B0604020202020204" pitchFamily="34" charset="0"/>
              </a:rPr>
              <a:t>, Seng Gee Lim</a:t>
            </a:r>
            <a:r>
              <a:rPr lang="en-GB" sz="1200" kern="1200" baseline="30000" dirty="0">
                <a:solidFill>
                  <a:schemeClr val="tx1"/>
                </a:solidFill>
                <a:effectLst/>
                <a:latin typeface="Arial" panose="020B0604020202020204" pitchFamily="34" charset="0"/>
                <a:cs typeface="Arial" panose="020B0604020202020204" pitchFamily="34" charset="0"/>
              </a:rPr>
              <a:t>2</a:t>
            </a:r>
            <a:r>
              <a:rPr lang="en-GB" sz="1200" kern="1200" dirty="0">
                <a:solidFill>
                  <a:schemeClr val="tx1"/>
                </a:solidFill>
                <a:effectLst/>
                <a:latin typeface="Arial" panose="020B0604020202020204" pitchFamily="34" charset="0"/>
                <a:cs typeface="Arial" panose="020B0604020202020204" pitchFamily="34" charset="0"/>
              </a:rPr>
              <a:t>, Maria Buti</a:t>
            </a:r>
            <a:r>
              <a:rPr lang="en-GB" sz="1200" kern="1200" baseline="30000" dirty="0">
                <a:solidFill>
                  <a:schemeClr val="tx1"/>
                </a:solidFill>
                <a:effectLst/>
                <a:latin typeface="Arial" panose="020B0604020202020204" pitchFamily="34" charset="0"/>
                <a:cs typeface="Arial" panose="020B0604020202020204" pitchFamily="34" charset="0"/>
              </a:rPr>
              <a:t>3</a:t>
            </a:r>
            <a:r>
              <a:rPr lang="en-GB" sz="1200" kern="1200" dirty="0">
                <a:solidFill>
                  <a:schemeClr val="tx1"/>
                </a:solidFill>
                <a:effectLst/>
                <a:latin typeface="Arial" panose="020B0604020202020204" pitchFamily="34" charset="0"/>
                <a:cs typeface="Arial" panose="020B0604020202020204" pitchFamily="34" charset="0"/>
              </a:rPr>
              <a:t>, Man-Fung Yuen</a:t>
            </a:r>
            <a:r>
              <a:rPr lang="en-GB" sz="1200" kern="1200" baseline="30000" dirty="0">
                <a:solidFill>
                  <a:schemeClr val="tx1"/>
                </a:solidFill>
                <a:effectLst/>
                <a:latin typeface="Arial" panose="020B0604020202020204" pitchFamily="34" charset="0"/>
                <a:cs typeface="Arial" panose="020B0604020202020204" pitchFamily="34" charset="0"/>
              </a:rPr>
              <a:t>4</a:t>
            </a:r>
            <a:r>
              <a:rPr lang="en-GB" sz="1200" kern="1200" dirty="0">
                <a:solidFill>
                  <a:schemeClr val="tx1"/>
                </a:solidFill>
                <a:effectLst/>
                <a:latin typeface="Arial" panose="020B0604020202020204" pitchFamily="34" charset="0"/>
                <a:cs typeface="Arial" panose="020B0604020202020204" pitchFamily="34" charset="0"/>
              </a:rPr>
              <a:t>, Edward J. Gane</a:t>
            </a:r>
            <a:r>
              <a:rPr lang="en-GB" sz="1200" kern="1200" baseline="30000" dirty="0">
                <a:solidFill>
                  <a:schemeClr val="tx1"/>
                </a:solidFill>
                <a:effectLst/>
                <a:latin typeface="Arial" panose="020B0604020202020204" pitchFamily="34" charset="0"/>
                <a:cs typeface="Arial" panose="020B0604020202020204" pitchFamily="34" charset="0"/>
              </a:rPr>
              <a:t>5</a:t>
            </a:r>
            <a:r>
              <a:rPr lang="en-GB" sz="1200" kern="1200" dirty="0">
                <a:solidFill>
                  <a:schemeClr val="tx1"/>
                </a:solidFill>
                <a:effectLst/>
                <a:latin typeface="Arial" panose="020B0604020202020204" pitchFamily="34" charset="0"/>
                <a:cs typeface="Arial" panose="020B0604020202020204" pitchFamily="34" charset="0"/>
              </a:rPr>
              <a:t>, Pietro Lampertico</a:t>
            </a:r>
            <a:r>
              <a:rPr lang="en-GB" sz="1200" kern="1200" baseline="30000" dirty="0">
                <a:solidFill>
                  <a:schemeClr val="tx1"/>
                </a:solidFill>
                <a:effectLst/>
                <a:latin typeface="Arial" panose="020B0604020202020204" pitchFamily="34" charset="0"/>
                <a:cs typeface="Arial" panose="020B0604020202020204" pitchFamily="34" charset="0"/>
              </a:rPr>
              <a:t>6,7</a:t>
            </a:r>
            <a:r>
              <a:rPr lang="en-GB" sz="1200" kern="1200" dirty="0">
                <a:solidFill>
                  <a:schemeClr val="tx1"/>
                </a:solidFill>
                <a:effectLst/>
                <a:latin typeface="Arial" panose="020B0604020202020204" pitchFamily="34" charset="0"/>
                <a:cs typeface="Arial" panose="020B0604020202020204" pitchFamily="34" charset="0"/>
              </a:rPr>
              <a:t>, Norah Terrault</a:t>
            </a:r>
            <a:r>
              <a:rPr lang="en-GB" sz="1200" kern="1200" baseline="30000" dirty="0">
                <a:solidFill>
                  <a:schemeClr val="tx1"/>
                </a:solidFill>
                <a:effectLst/>
                <a:latin typeface="Arial" panose="020B0604020202020204" pitchFamily="34" charset="0"/>
                <a:cs typeface="Arial" panose="020B0604020202020204" pitchFamily="34" charset="0"/>
              </a:rPr>
              <a:t>8</a:t>
            </a:r>
            <a:r>
              <a:rPr lang="en-GB" sz="1200" kern="1200" dirty="0">
                <a:solidFill>
                  <a:schemeClr val="tx1"/>
                </a:solidFill>
                <a:effectLst/>
                <a:latin typeface="Arial" panose="020B0604020202020204" pitchFamily="34" charset="0"/>
                <a:cs typeface="Arial" panose="020B0604020202020204" pitchFamily="34" charset="0"/>
              </a:rPr>
              <a:t>, Huy Nguyen</a:t>
            </a:r>
            <a:r>
              <a:rPr lang="en-GB" sz="1200" kern="1200" baseline="30000" dirty="0">
                <a:solidFill>
                  <a:schemeClr val="tx1"/>
                </a:solidFill>
                <a:effectLst/>
                <a:latin typeface="Arial" panose="020B0604020202020204" pitchFamily="34" charset="0"/>
                <a:cs typeface="Arial" panose="020B0604020202020204" pitchFamily="34" charset="0"/>
              </a:rPr>
              <a:t>9</a:t>
            </a:r>
            <a:r>
              <a:rPr lang="en-GB" sz="1200" kern="1200" dirty="0">
                <a:solidFill>
                  <a:schemeClr val="tx1"/>
                </a:solidFill>
                <a:effectLst/>
                <a:latin typeface="Arial" panose="020B0604020202020204" pitchFamily="34" charset="0"/>
                <a:cs typeface="Arial" panose="020B0604020202020204" pitchFamily="34" charset="0"/>
              </a:rPr>
              <a:t>, Hyung Joon Yim</a:t>
            </a:r>
            <a:r>
              <a:rPr lang="en-GB" sz="1200" kern="1200" baseline="30000" dirty="0">
                <a:solidFill>
                  <a:schemeClr val="tx1"/>
                </a:solidFill>
                <a:effectLst/>
                <a:latin typeface="Arial" panose="020B0604020202020204" pitchFamily="34" charset="0"/>
                <a:cs typeface="Arial" panose="020B0604020202020204" pitchFamily="34" charset="0"/>
              </a:rPr>
              <a:t>10</a:t>
            </a:r>
            <a:r>
              <a:rPr lang="en-GB" sz="1200" kern="1200" dirty="0">
                <a:solidFill>
                  <a:schemeClr val="tx1"/>
                </a:solidFill>
                <a:effectLst/>
                <a:latin typeface="Arial" panose="020B0604020202020204" pitchFamily="34" charset="0"/>
                <a:cs typeface="Arial" panose="020B0604020202020204" pitchFamily="34" charset="0"/>
              </a:rPr>
              <a:t>, Qing Xie</a:t>
            </a:r>
            <a:r>
              <a:rPr lang="en-GB" sz="1200" kern="1200" baseline="30000" dirty="0">
                <a:solidFill>
                  <a:schemeClr val="tx1"/>
                </a:solidFill>
                <a:effectLst/>
                <a:latin typeface="Arial" panose="020B0604020202020204" pitchFamily="34" charset="0"/>
                <a:cs typeface="Arial" panose="020B0604020202020204" pitchFamily="34" charset="0"/>
              </a:rPr>
              <a:t>11</a:t>
            </a:r>
            <a:r>
              <a:rPr lang="en-GB" sz="1200" kern="1200" dirty="0">
                <a:solidFill>
                  <a:schemeClr val="tx1"/>
                </a:solidFill>
                <a:effectLst/>
                <a:latin typeface="Arial" panose="020B0604020202020204" pitchFamily="34" charset="0"/>
                <a:cs typeface="Arial" panose="020B0604020202020204" pitchFamily="34" charset="0"/>
              </a:rPr>
              <a:t>, </a:t>
            </a:r>
            <a:r>
              <a:rPr lang="en-GB" sz="1200" kern="1200" dirty="0" err="1">
                <a:solidFill>
                  <a:schemeClr val="tx1"/>
                </a:solidFill>
                <a:effectLst/>
                <a:latin typeface="Arial" panose="020B0604020202020204" pitchFamily="34" charset="0"/>
                <a:cs typeface="Arial" panose="020B0604020202020204" pitchFamily="34" charset="0"/>
              </a:rPr>
              <a:t>Jianmei</a:t>
            </a:r>
            <a:r>
              <a:rPr lang="en-GB" sz="1200" kern="1200" dirty="0">
                <a:solidFill>
                  <a:schemeClr val="tx1"/>
                </a:solidFill>
                <a:effectLst/>
                <a:latin typeface="Arial" panose="020B0604020202020204" pitchFamily="34" charset="0"/>
                <a:cs typeface="Arial" panose="020B0604020202020204" pitchFamily="34" charset="0"/>
              </a:rPr>
              <a:t> Lin</a:t>
            </a:r>
            <a:r>
              <a:rPr lang="en-GB" sz="1200" kern="1200" baseline="30000" dirty="0">
                <a:solidFill>
                  <a:schemeClr val="tx1"/>
                </a:solidFill>
                <a:effectLst/>
                <a:latin typeface="Arial" panose="020B0604020202020204" pitchFamily="34" charset="0"/>
                <a:cs typeface="Arial" panose="020B0604020202020204" pitchFamily="34" charset="0"/>
              </a:rPr>
              <a:t>12</a:t>
            </a:r>
            <a:r>
              <a:rPr lang="en-GB" sz="1200" kern="1200" dirty="0">
                <a:solidFill>
                  <a:schemeClr val="tx1"/>
                </a:solidFill>
                <a:effectLst/>
                <a:latin typeface="Arial" panose="020B0604020202020204" pitchFamily="34" charset="0"/>
                <a:cs typeface="Arial" panose="020B0604020202020204" pitchFamily="34" charset="0"/>
              </a:rPr>
              <a:t>, </a:t>
            </a:r>
            <a:r>
              <a:rPr lang="en-GB" sz="1200" kern="1200" dirty="0" err="1">
                <a:solidFill>
                  <a:schemeClr val="tx1"/>
                </a:solidFill>
                <a:effectLst/>
                <a:latin typeface="Arial" panose="020B0604020202020204" pitchFamily="34" charset="0"/>
                <a:cs typeface="Arial" panose="020B0604020202020204" pitchFamily="34" charset="0"/>
              </a:rPr>
              <a:t>Yunqing</a:t>
            </a:r>
            <a:r>
              <a:rPr lang="en-GB" sz="1200" kern="1200" dirty="0">
                <a:solidFill>
                  <a:schemeClr val="tx1"/>
                </a:solidFill>
                <a:effectLst/>
                <a:latin typeface="Arial" panose="020B0604020202020204" pitchFamily="34" charset="0"/>
                <a:cs typeface="Arial" panose="020B0604020202020204" pitchFamily="34" charset="0"/>
              </a:rPr>
              <a:t> Qiu</a:t>
            </a:r>
            <a:r>
              <a:rPr lang="en-GB" sz="1200" kern="1200" baseline="30000" dirty="0">
                <a:solidFill>
                  <a:schemeClr val="tx1"/>
                </a:solidFill>
                <a:effectLst/>
                <a:latin typeface="Arial" panose="020B0604020202020204" pitchFamily="34" charset="0"/>
                <a:cs typeface="Arial" panose="020B0604020202020204" pitchFamily="34" charset="0"/>
              </a:rPr>
              <a:t>13</a:t>
            </a:r>
            <a:r>
              <a:rPr lang="en-GB" sz="1200" kern="1200" dirty="0">
                <a:solidFill>
                  <a:schemeClr val="tx1"/>
                </a:solidFill>
                <a:effectLst/>
                <a:latin typeface="Arial" panose="020B0604020202020204" pitchFamily="34" charset="0"/>
                <a:cs typeface="Arial" panose="020B0604020202020204" pitchFamily="34" charset="0"/>
              </a:rPr>
              <a:t>, Rachel Wen-</a:t>
            </a:r>
            <a:r>
              <a:rPr lang="en-GB" sz="1200" kern="1200" dirty="0" err="1">
                <a:solidFill>
                  <a:schemeClr val="tx1"/>
                </a:solidFill>
                <a:effectLst/>
                <a:latin typeface="Arial" panose="020B0604020202020204" pitchFamily="34" charset="0"/>
                <a:cs typeface="Arial" panose="020B0604020202020204" pitchFamily="34" charset="0"/>
              </a:rPr>
              <a:t>Juei</a:t>
            </a:r>
            <a:r>
              <a:rPr lang="en-GB" sz="1200" kern="1200" dirty="0">
                <a:solidFill>
                  <a:schemeClr val="tx1"/>
                </a:solidFill>
                <a:effectLst/>
                <a:latin typeface="Arial" panose="020B0604020202020204" pitchFamily="34" charset="0"/>
                <a:cs typeface="Arial" panose="020B0604020202020204" pitchFamily="34" charset="0"/>
              </a:rPr>
              <a:t> Jeng</a:t>
            </a:r>
            <a:r>
              <a:rPr lang="en-GB" sz="1200" kern="1200" baseline="30000" dirty="0">
                <a:solidFill>
                  <a:schemeClr val="tx1"/>
                </a:solidFill>
                <a:effectLst/>
                <a:latin typeface="Arial" panose="020B0604020202020204" pitchFamily="34" charset="0"/>
                <a:cs typeface="Arial" panose="020B0604020202020204" pitchFamily="34" charset="0"/>
              </a:rPr>
              <a:t>14,15</a:t>
            </a:r>
            <a:r>
              <a:rPr lang="en-GB" sz="1200" kern="1200" dirty="0">
                <a:solidFill>
                  <a:schemeClr val="tx1"/>
                </a:solidFill>
                <a:effectLst/>
                <a:latin typeface="Arial" panose="020B0604020202020204" pitchFamily="34" charset="0"/>
                <a:cs typeface="Arial" panose="020B0604020202020204" pitchFamily="34" charset="0"/>
              </a:rPr>
              <a:t>, Jeong Heo</a:t>
            </a:r>
            <a:r>
              <a:rPr lang="en-GB" sz="1200" kern="1200" baseline="30000" dirty="0">
                <a:solidFill>
                  <a:schemeClr val="tx1"/>
                </a:solidFill>
                <a:effectLst/>
                <a:latin typeface="Arial" panose="020B0604020202020204" pitchFamily="34" charset="0"/>
                <a:cs typeface="Arial" panose="020B0604020202020204" pitchFamily="34" charset="0"/>
              </a:rPr>
              <a:t>16</a:t>
            </a:r>
            <a:r>
              <a:rPr lang="en-GB" sz="1200" kern="1200" dirty="0">
                <a:solidFill>
                  <a:schemeClr val="tx1"/>
                </a:solidFill>
                <a:effectLst/>
                <a:latin typeface="Arial" panose="020B0604020202020204" pitchFamily="34" charset="0"/>
                <a:cs typeface="Arial" panose="020B0604020202020204" pitchFamily="34" charset="0"/>
              </a:rPr>
              <a:t>, Cheng-Yuan Peng</a:t>
            </a:r>
            <a:r>
              <a:rPr lang="en-GB" sz="1200" kern="1200" baseline="30000" dirty="0">
                <a:solidFill>
                  <a:schemeClr val="tx1"/>
                </a:solidFill>
                <a:effectLst/>
                <a:latin typeface="Arial" panose="020B0604020202020204" pitchFamily="34" charset="0"/>
                <a:cs typeface="Arial" panose="020B0604020202020204" pitchFamily="34" charset="0"/>
              </a:rPr>
              <a:t>17</a:t>
            </a:r>
            <a:r>
              <a:rPr lang="en-GB" sz="1200" kern="1200" dirty="0">
                <a:solidFill>
                  <a:schemeClr val="tx1"/>
                </a:solidFill>
                <a:effectLst/>
                <a:latin typeface="Arial" panose="020B0604020202020204" pitchFamily="34" charset="0"/>
                <a:cs typeface="Arial" panose="020B0604020202020204" pitchFamily="34" charset="0"/>
              </a:rPr>
              <a:t>, Chien-Hung Chen</a:t>
            </a:r>
            <a:r>
              <a:rPr lang="en-GB" sz="1200" kern="1200" baseline="30000" dirty="0">
                <a:solidFill>
                  <a:schemeClr val="tx1"/>
                </a:solidFill>
                <a:effectLst/>
                <a:latin typeface="Arial" panose="020B0604020202020204" pitchFamily="34" charset="0"/>
                <a:cs typeface="Arial" panose="020B0604020202020204" pitchFamily="34" charset="0"/>
              </a:rPr>
              <a:t>18</a:t>
            </a:r>
            <a:r>
              <a:rPr lang="en-GB" sz="1200" kern="1200" dirty="0">
                <a:solidFill>
                  <a:schemeClr val="tx1"/>
                </a:solidFill>
                <a:effectLst/>
                <a:latin typeface="Arial" panose="020B0604020202020204" pitchFamily="34" charset="0"/>
                <a:cs typeface="Arial" panose="020B0604020202020204" pitchFamily="34" charset="0"/>
              </a:rPr>
              <a:t>, Wan-Long Chuang</a:t>
            </a:r>
            <a:r>
              <a:rPr lang="en-GB" sz="1200" kern="1200" baseline="30000" dirty="0">
                <a:solidFill>
                  <a:schemeClr val="tx1"/>
                </a:solidFill>
                <a:effectLst/>
                <a:latin typeface="Arial" panose="020B0604020202020204" pitchFamily="34" charset="0"/>
                <a:cs typeface="Arial" panose="020B0604020202020204" pitchFamily="34" charset="0"/>
              </a:rPr>
              <a:t>19</a:t>
            </a:r>
            <a:r>
              <a:rPr lang="en-GB" sz="1200" kern="1200" dirty="0">
                <a:solidFill>
                  <a:schemeClr val="tx1"/>
                </a:solidFill>
                <a:effectLst/>
                <a:latin typeface="Arial" panose="020B0604020202020204" pitchFamily="34" charset="0"/>
                <a:cs typeface="Arial" panose="020B0604020202020204" pitchFamily="34" charset="0"/>
              </a:rPr>
              <a:t>, Yao Xie</a:t>
            </a:r>
            <a:r>
              <a:rPr lang="en-GB" sz="1200" kern="1200" baseline="30000" dirty="0">
                <a:solidFill>
                  <a:schemeClr val="tx1"/>
                </a:solidFill>
                <a:effectLst/>
                <a:latin typeface="Arial" panose="020B0604020202020204" pitchFamily="34" charset="0"/>
                <a:cs typeface="Arial" panose="020B0604020202020204" pitchFamily="34" charset="0"/>
              </a:rPr>
              <a:t>20</a:t>
            </a:r>
            <a:r>
              <a:rPr lang="en-GB" sz="1200" kern="1200" dirty="0">
                <a:solidFill>
                  <a:schemeClr val="tx1"/>
                </a:solidFill>
                <a:effectLst/>
                <a:latin typeface="Arial" panose="020B0604020202020204" pitchFamily="34" charset="0"/>
                <a:cs typeface="Arial" panose="020B0604020202020204" pitchFamily="34" charset="0"/>
              </a:rPr>
              <a:t>, Maria Hlebowicz</a:t>
            </a:r>
            <a:r>
              <a:rPr lang="en-GB" sz="1200" kern="1200" baseline="30000" dirty="0">
                <a:solidFill>
                  <a:schemeClr val="tx1"/>
                </a:solidFill>
                <a:effectLst/>
                <a:latin typeface="Arial" panose="020B0604020202020204" pitchFamily="34" charset="0"/>
                <a:cs typeface="Arial" panose="020B0604020202020204" pitchFamily="34" charset="0"/>
              </a:rPr>
              <a:t>21</a:t>
            </a:r>
            <a:r>
              <a:rPr lang="en-GB" sz="1200" kern="1200" dirty="0">
                <a:solidFill>
                  <a:schemeClr val="tx1"/>
                </a:solidFill>
                <a:effectLst/>
                <a:latin typeface="Arial" panose="020B0604020202020204" pitchFamily="34" charset="0"/>
                <a:cs typeface="Arial" panose="020B0604020202020204" pitchFamily="34" charset="0"/>
              </a:rPr>
              <a:t>, Nevin Idriz</a:t>
            </a:r>
            <a:r>
              <a:rPr lang="en-GB" sz="1200" kern="1200" baseline="30000" dirty="0">
                <a:solidFill>
                  <a:schemeClr val="tx1"/>
                </a:solidFill>
                <a:effectLst/>
                <a:latin typeface="Arial" panose="020B0604020202020204" pitchFamily="34" charset="0"/>
                <a:cs typeface="Arial" panose="020B0604020202020204" pitchFamily="34" charset="0"/>
              </a:rPr>
              <a:t>22</a:t>
            </a:r>
            <a:r>
              <a:rPr lang="en-GB" sz="1200" kern="1200" dirty="0">
                <a:solidFill>
                  <a:schemeClr val="tx1"/>
                </a:solidFill>
                <a:effectLst/>
                <a:latin typeface="Arial" panose="020B0604020202020204" pitchFamily="34" charset="0"/>
                <a:cs typeface="Arial" panose="020B0604020202020204" pitchFamily="34" charset="0"/>
              </a:rPr>
              <a:t>, Rajiv Mehta</a:t>
            </a:r>
            <a:r>
              <a:rPr lang="en-GB" sz="1200" kern="1200" baseline="30000" dirty="0">
                <a:solidFill>
                  <a:schemeClr val="tx1"/>
                </a:solidFill>
                <a:effectLst/>
                <a:latin typeface="Arial" panose="020B0604020202020204" pitchFamily="34" charset="0"/>
                <a:cs typeface="Arial" panose="020B0604020202020204" pitchFamily="34" charset="0"/>
              </a:rPr>
              <a:t>23</a:t>
            </a:r>
            <a:r>
              <a:rPr lang="en-GB" sz="1200" kern="1200" dirty="0">
                <a:solidFill>
                  <a:schemeClr val="tx1"/>
                </a:solidFill>
                <a:effectLst/>
                <a:latin typeface="Arial" panose="020B0604020202020204" pitchFamily="34" charset="0"/>
                <a:cs typeface="Arial" panose="020B0604020202020204" pitchFamily="34" charset="0"/>
              </a:rPr>
              <a:t>, Kosh Agarwal</a:t>
            </a:r>
            <a:r>
              <a:rPr lang="en-GB" sz="1200" kern="1200" baseline="30000" dirty="0">
                <a:solidFill>
                  <a:schemeClr val="tx1"/>
                </a:solidFill>
                <a:effectLst/>
                <a:latin typeface="Arial" panose="020B0604020202020204" pitchFamily="34" charset="0"/>
                <a:cs typeface="Arial" panose="020B0604020202020204" pitchFamily="34" charset="0"/>
              </a:rPr>
              <a:t>24</a:t>
            </a:r>
            <a:r>
              <a:rPr lang="en-GB" sz="1200" kern="1200" dirty="0">
                <a:solidFill>
                  <a:schemeClr val="tx1"/>
                </a:solidFill>
                <a:effectLst/>
                <a:latin typeface="Arial" panose="020B0604020202020204" pitchFamily="34" charset="0"/>
                <a:cs typeface="Arial" panose="020B0604020202020204" pitchFamily="34" charset="0"/>
              </a:rPr>
              <a:t>, Monica Gomes da Silva</a:t>
            </a:r>
            <a:r>
              <a:rPr lang="en-GB" sz="1200" kern="1200" baseline="30000" dirty="0">
                <a:solidFill>
                  <a:schemeClr val="tx1"/>
                </a:solidFill>
                <a:effectLst/>
                <a:latin typeface="Arial" panose="020B0604020202020204" pitchFamily="34" charset="0"/>
                <a:cs typeface="Arial" panose="020B0604020202020204" pitchFamily="34" charset="0"/>
              </a:rPr>
              <a:t>25</a:t>
            </a:r>
            <a:r>
              <a:rPr lang="en-GB" sz="1200" kern="1200" dirty="0">
                <a:solidFill>
                  <a:schemeClr val="tx1"/>
                </a:solidFill>
                <a:effectLst/>
                <a:latin typeface="Arial" panose="020B0604020202020204" pitchFamily="34" charset="0"/>
                <a:cs typeface="Arial" panose="020B0604020202020204" pitchFamily="34" charset="0"/>
              </a:rPr>
              <a:t>, Alex Franca</a:t>
            </a:r>
            <a:r>
              <a:rPr lang="en-GB" sz="1200" kern="1200" baseline="30000" dirty="0">
                <a:solidFill>
                  <a:schemeClr val="tx1"/>
                </a:solidFill>
                <a:effectLst/>
                <a:latin typeface="Arial" panose="020B0604020202020204" pitchFamily="34" charset="0"/>
                <a:cs typeface="Arial" panose="020B0604020202020204" pitchFamily="34" charset="0"/>
              </a:rPr>
              <a:t>26</a:t>
            </a:r>
            <a:r>
              <a:rPr lang="en-GB" sz="1200" kern="1200" dirty="0">
                <a:solidFill>
                  <a:schemeClr val="tx1"/>
                </a:solidFill>
                <a:effectLst/>
                <a:latin typeface="Arial" panose="020B0604020202020204" pitchFamily="34" charset="0"/>
                <a:cs typeface="Arial" panose="020B0604020202020204" pitchFamily="34" charset="0"/>
              </a:rPr>
              <a:t>, Roxana Cernat</a:t>
            </a:r>
            <a:r>
              <a:rPr lang="en-GB" sz="1200" kern="1200" baseline="30000" dirty="0">
                <a:solidFill>
                  <a:schemeClr val="tx1"/>
                </a:solidFill>
                <a:effectLst/>
                <a:latin typeface="Arial" panose="020B0604020202020204" pitchFamily="34" charset="0"/>
                <a:cs typeface="Arial" panose="020B0604020202020204" pitchFamily="34" charset="0"/>
              </a:rPr>
              <a:t>27</a:t>
            </a:r>
            <a:r>
              <a:rPr lang="en-GB" sz="1200" kern="1200" dirty="0">
                <a:solidFill>
                  <a:schemeClr val="tx1"/>
                </a:solidFill>
                <a:effectLst/>
                <a:latin typeface="Arial" panose="020B0604020202020204" pitchFamily="34" charset="0"/>
                <a:cs typeface="Arial" panose="020B0604020202020204" pitchFamily="34" charset="0"/>
              </a:rPr>
              <a:t>, Apinya Leerapun</a:t>
            </a:r>
            <a:r>
              <a:rPr lang="en-GB" sz="1200" kern="1200" baseline="30000" dirty="0">
                <a:solidFill>
                  <a:schemeClr val="tx1"/>
                </a:solidFill>
                <a:effectLst/>
                <a:latin typeface="Arial" panose="020B0604020202020204" pitchFamily="34" charset="0"/>
                <a:cs typeface="Arial" panose="020B0604020202020204" pitchFamily="34" charset="0"/>
              </a:rPr>
              <a:t>28</a:t>
            </a:r>
            <a:r>
              <a:rPr lang="en-GB" sz="1200" kern="1200" dirty="0">
                <a:solidFill>
                  <a:schemeClr val="tx1"/>
                </a:solidFill>
                <a:effectLst/>
                <a:latin typeface="Arial" panose="020B0604020202020204" pitchFamily="34" charset="0"/>
                <a:cs typeface="Arial" panose="020B0604020202020204" pitchFamily="34" charset="0"/>
              </a:rPr>
              <a:t>, Carla Coffin</a:t>
            </a:r>
            <a:r>
              <a:rPr lang="en-GB" sz="1200" kern="1200" baseline="30000" dirty="0">
                <a:solidFill>
                  <a:schemeClr val="tx1"/>
                </a:solidFill>
                <a:effectLst/>
                <a:latin typeface="Arial" panose="020B0604020202020204" pitchFamily="34" charset="0"/>
                <a:cs typeface="Arial" panose="020B0604020202020204" pitchFamily="34" charset="0"/>
              </a:rPr>
              <a:t>29</a:t>
            </a:r>
            <a:r>
              <a:rPr lang="en-GB" sz="1200" kern="1200" dirty="0">
                <a:solidFill>
                  <a:schemeClr val="tx1"/>
                </a:solidFill>
                <a:effectLst/>
                <a:latin typeface="Arial" panose="020B0604020202020204" pitchFamily="34" charset="0"/>
                <a:cs typeface="Arial" panose="020B0604020202020204" pitchFamily="34" charset="0"/>
              </a:rPr>
              <a:t>, Adrian Gadano</a:t>
            </a:r>
            <a:r>
              <a:rPr lang="en-GB" sz="1200" kern="1200" baseline="30000" dirty="0">
                <a:solidFill>
                  <a:schemeClr val="tx1"/>
                </a:solidFill>
                <a:effectLst/>
                <a:latin typeface="Arial" panose="020B0604020202020204" pitchFamily="34" charset="0"/>
                <a:cs typeface="Arial" panose="020B0604020202020204" pitchFamily="34" charset="0"/>
              </a:rPr>
              <a:t>30</a:t>
            </a:r>
            <a:r>
              <a:rPr lang="en-GB" sz="1200" kern="1200" dirty="0">
                <a:solidFill>
                  <a:schemeClr val="tx1"/>
                </a:solidFill>
                <a:effectLst/>
                <a:latin typeface="Arial" panose="020B0604020202020204" pitchFamily="34" charset="0"/>
                <a:cs typeface="Arial" panose="020B0604020202020204" pitchFamily="34" charset="0"/>
              </a:rPr>
              <a:t>, Pietro Andreone</a:t>
            </a:r>
            <a:r>
              <a:rPr lang="en-GB" sz="1200" kern="1200" baseline="30000" dirty="0">
                <a:solidFill>
                  <a:schemeClr val="tx1"/>
                </a:solidFill>
                <a:effectLst/>
                <a:latin typeface="Arial" panose="020B0604020202020204" pitchFamily="34" charset="0"/>
                <a:cs typeface="Arial" panose="020B0604020202020204" pitchFamily="34" charset="0"/>
              </a:rPr>
              <a:t>31,32</a:t>
            </a:r>
            <a:r>
              <a:rPr lang="en-GB" sz="1200" kern="1200" dirty="0">
                <a:solidFill>
                  <a:schemeClr val="tx1"/>
                </a:solidFill>
                <a:effectLst/>
                <a:latin typeface="Arial" panose="020B0604020202020204" pitchFamily="34" charset="0"/>
                <a:cs typeface="Arial" panose="020B0604020202020204" pitchFamily="34" charset="0"/>
              </a:rPr>
              <a:t>, Shigetoshi Fujiyama</a:t>
            </a:r>
            <a:r>
              <a:rPr lang="en-GB" sz="1200" kern="1200" baseline="30000" dirty="0">
                <a:solidFill>
                  <a:schemeClr val="tx1"/>
                </a:solidFill>
                <a:effectLst/>
                <a:latin typeface="Arial" panose="020B0604020202020204" pitchFamily="34" charset="0"/>
                <a:cs typeface="Arial" panose="020B0604020202020204" pitchFamily="34" charset="0"/>
              </a:rPr>
              <a:t>33</a:t>
            </a:r>
            <a:r>
              <a:rPr lang="en-GB" sz="1200" kern="1200" dirty="0">
                <a:solidFill>
                  <a:schemeClr val="tx1"/>
                </a:solidFill>
                <a:effectLst/>
                <a:latin typeface="Arial" panose="020B0604020202020204" pitchFamily="34" charset="0"/>
                <a:cs typeface="Arial" panose="020B0604020202020204" pitchFamily="34" charset="0"/>
              </a:rPr>
              <a:t>, Vasileios Sevastianos</a:t>
            </a:r>
            <a:r>
              <a:rPr lang="en-GB" sz="1200" kern="1200" baseline="30000" dirty="0">
                <a:solidFill>
                  <a:schemeClr val="tx1"/>
                </a:solidFill>
                <a:effectLst/>
                <a:latin typeface="Arial" panose="020B0604020202020204" pitchFamily="34" charset="0"/>
                <a:cs typeface="Arial" panose="020B0604020202020204" pitchFamily="34" charset="0"/>
              </a:rPr>
              <a:t>34</a:t>
            </a:r>
            <a:r>
              <a:rPr lang="en-GB" sz="1200" kern="1200" dirty="0">
                <a:solidFill>
                  <a:schemeClr val="tx1"/>
                </a:solidFill>
                <a:effectLst/>
                <a:latin typeface="Arial" panose="020B0604020202020204" pitchFamily="34" charset="0"/>
                <a:cs typeface="Arial" panose="020B0604020202020204" pitchFamily="34" charset="0"/>
              </a:rPr>
              <a:t>, Yuichiro Suzuki</a:t>
            </a:r>
            <a:r>
              <a:rPr lang="en-GB" sz="1200" kern="1200" baseline="30000" dirty="0">
                <a:solidFill>
                  <a:schemeClr val="tx1"/>
                </a:solidFill>
                <a:effectLst/>
                <a:latin typeface="Arial" panose="020B0604020202020204" pitchFamily="34" charset="0"/>
                <a:cs typeface="Arial" panose="020B0604020202020204" pitchFamily="34" charset="0"/>
              </a:rPr>
              <a:t>35</a:t>
            </a:r>
            <a:r>
              <a:rPr lang="en-GB" sz="1200" kern="1200" dirty="0">
                <a:solidFill>
                  <a:schemeClr val="tx1"/>
                </a:solidFill>
                <a:effectLst/>
                <a:latin typeface="Arial" panose="020B0604020202020204" pitchFamily="34" charset="0"/>
                <a:cs typeface="Arial" panose="020B0604020202020204" pitchFamily="34" charset="0"/>
              </a:rPr>
              <a:t>, Vlad Ratziu</a:t>
            </a:r>
            <a:r>
              <a:rPr lang="en-GB" sz="1200" kern="1200" baseline="30000" dirty="0">
                <a:solidFill>
                  <a:schemeClr val="tx1"/>
                </a:solidFill>
                <a:effectLst/>
                <a:latin typeface="Arial" panose="020B0604020202020204" pitchFamily="34" charset="0"/>
                <a:cs typeface="Arial" panose="020B0604020202020204" pitchFamily="34" charset="0"/>
              </a:rPr>
              <a:t>36</a:t>
            </a:r>
            <a:r>
              <a:rPr lang="en-GB" sz="1200" kern="1200" dirty="0">
                <a:solidFill>
                  <a:schemeClr val="tx1"/>
                </a:solidFill>
                <a:effectLst/>
                <a:latin typeface="Arial" panose="020B0604020202020204" pitchFamily="34" charset="0"/>
                <a:cs typeface="Arial" panose="020B0604020202020204" pitchFamily="34" charset="0"/>
              </a:rPr>
              <a:t>, Ghassan Riachi</a:t>
            </a:r>
            <a:r>
              <a:rPr lang="en-GB" sz="1200" kern="1200" baseline="30000" dirty="0">
                <a:solidFill>
                  <a:schemeClr val="tx1"/>
                </a:solidFill>
                <a:effectLst/>
                <a:latin typeface="Arial" panose="020B0604020202020204" pitchFamily="34" charset="0"/>
                <a:cs typeface="Arial" panose="020B0604020202020204" pitchFamily="34" charset="0"/>
              </a:rPr>
              <a:t>37</a:t>
            </a:r>
            <a:r>
              <a:rPr lang="en-GB" sz="1200" kern="1200" dirty="0">
                <a:solidFill>
                  <a:schemeClr val="tx1"/>
                </a:solidFill>
                <a:effectLst/>
                <a:latin typeface="Arial" panose="020B0604020202020204" pitchFamily="34" charset="0"/>
                <a:cs typeface="Arial" panose="020B0604020202020204" pitchFamily="34" charset="0"/>
              </a:rPr>
              <a:t>, Hartmut Stocker</a:t>
            </a:r>
            <a:r>
              <a:rPr lang="en-GB" sz="1200" kern="1200" baseline="30000" dirty="0">
                <a:solidFill>
                  <a:schemeClr val="tx1"/>
                </a:solidFill>
                <a:effectLst/>
                <a:latin typeface="Arial" panose="020B0604020202020204" pitchFamily="34" charset="0"/>
                <a:cs typeface="Arial" panose="020B0604020202020204" pitchFamily="34" charset="0"/>
              </a:rPr>
              <a:t>38,39</a:t>
            </a:r>
            <a:r>
              <a:rPr lang="en-GB" sz="1200" kern="1200" dirty="0">
                <a:solidFill>
                  <a:schemeClr val="tx1"/>
                </a:solidFill>
                <a:effectLst/>
                <a:latin typeface="Arial" panose="020B0604020202020204" pitchFamily="34" charset="0"/>
                <a:cs typeface="Arial" panose="020B0604020202020204" pitchFamily="34" charset="0"/>
              </a:rPr>
              <a:t>, Tien Huey Lim</a:t>
            </a:r>
            <a:r>
              <a:rPr lang="en-GB" sz="1200" kern="1200" baseline="30000" dirty="0">
                <a:solidFill>
                  <a:schemeClr val="tx1"/>
                </a:solidFill>
                <a:effectLst/>
                <a:latin typeface="Arial" panose="020B0604020202020204" pitchFamily="34" charset="0"/>
                <a:cs typeface="Arial" panose="020B0604020202020204" pitchFamily="34" charset="0"/>
              </a:rPr>
              <a:t>40</a:t>
            </a:r>
            <a:r>
              <a:rPr lang="en-GB" sz="1200" kern="1200" dirty="0">
                <a:solidFill>
                  <a:schemeClr val="tx1"/>
                </a:solidFill>
                <a:effectLst/>
                <a:latin typeface="Arial" panose="020B0604020202020204" pitchFamily="34" charset="0"/>
                <a:cs typeface="Arial" panose="020B0604020202020204" pitchFamily="34" charset="0"/>
              </a:rPr>
              <a:t>, Tarik Asselah</a:t>
            </a:r>
            <a:r>
              <a:rPr lang="en-GB" sz="1200" kern="1200" baseline="30000" dirty="0">
                <a:solidFill>
                  <a:schemeClr val="tx1"/>
                </a:solidFill>
                <a:effectLst/>
                <a:latin typeface="Arial" panose="020B0604020202020204" pitchFamily="34" charset="0"/>
                <a:cs typeface="Arial" panose="020B0604020202020204" pitchFamily="34" charset="0"/>
              </a:rPr>
              <a:t>41,42</a:t>
            </a:r>
            <a:r>
              <a:rPr lang="en-GB" sz="1200" kern="1200" dirty="0">
                <a:solidFill>
                  <a:schemeClr val="tx1"/>
                </a:solidFill>
                <a:effectLst/>
                <a:latin typeface="Arial" panose="020B0604020202020204" pitchFamily="34" charset="0"/>
                <a:cs typeface="Arial" panose="020B0604020202020204" pitchFamily="34" charset="0"/>
              </a:rPr>
              <a:t>, Yasuhito Tanaka</a:t>
            </a:r>
            <a:r>
              <a:rPr lang="en-GB" sz="1200" kern="1200" baseline="30000" dirty="0">
                <a:solidFill>
                  <a:schemeClr val="tx1"/>
                </a:solidFill>
                <a:effectLst/>
                <a:latin typeface="Arial" panose="020B0604020202020204" pitchFamily="34" charset="0"/>
                <a:cs typeface="Arial" panose="020B0604020202020204" pitchFamily="34" charset="0"/>
              </a:rPr>
              <a:t>43</a:t>
            </a:r>
            <a:r>
              <a:rPr lang="en-GB" sz="1200" kern="1200" dirty="0">
                <a:solidFill>
                  <a:schemeClr val="tx1"/>
                </a:solidFill>
                <a:effectLst/>
                <a:latin typeface="Arial" panose="020B0604020202020204" pitchFamily="34" charset="0"/>
                <a:cs typeface="Arial" panose="020B0604020202020204" pitchFamily="34" charset="0"/>
              </a:rPr>
              <a:t>, Jacinta Holmes</a:t>
            </a:r>
            <a:r>
              <a:rPr lang="en-GB" sz="1200" kern="1200" baseline="30000" dirty="0">
                <a:solidFill>
                  <a:schemeClr val="tx1"/>
                </a:solidFill>
                <a:effectLst/>
                <a:latin typeface="Arial" panose="020B0604020202020204" pitchFamily="34" charset="0"/>
                <a:cs typeface="Arial" panose="020B0604020202020204" pitchFamily="34" charset="0"/>
              </a:rPr>
              <a:t>44</a:t>
            </a:r>
            <a:r>
              <a:rPr lang="en-GB" sz="1200" kern="1200" dirty="0">
                <a:solidFill>
                  <a:schemeClr val="tx1"/>
                </a:solidFill>
                <a:effectLst/>
                <a:latin typeface="Arial" panose="020B0604020202020204" pitchFamily="34" charset="0"/>
                <a:cs typeface="Arial" panose="020B0604020202020204" pitchFamily="34" charset="0"/>
              </a:rPr>
              <a:t>, </a:t>
            </a:r>
            <a:r>
              <a:rPr lang="en-GB" sz="1200" kern="1200" dirty="0" err="1">
                <a:solidFill>
                  <a:schemeClr val="tx1"/>
                </a:solidFill>
                <a:effectLst/>
                <a:latin typeface="Arial" panose="020B0604020202020204" pitchFamily="34" charset="0"/>
                <a:cs typeface="Arial" panose="020B0604020202020204" pitchFamily="34" charset="0"/>
              </a:rPr>
              <a:t>Xieer</a:t>
            </a:r>
            <a:r>
              <a:rPr lang="en-GB" sz="1200" kern="1200" dirty="0">
                <a:solidFill>
                  <a:schemeClr val="tx1"/>
                </a:solidFill>
                <a:effectLst/>
                <a:latin typeface="Arial" panose="020B0604020202020204" pitchFamily="34" charset="0"/>
                <a:cs typeface="Arial" panose="020B0604020202020204" pitchFamily="34" charset="0"/>
              </a:rPr>
              <a:t> Liang</a:t>
            </a:r>
            <a:r>
              <a:rPr lang="en-GB" sz="1200" kern="1200" baseline="30000" dirty="0">
                <a:solidFill>
                  <a:schemeClr val="tx1"/>
                </a:solidFill>
                <a:effectLst/>
                <a:latin typeface="Arial" panose="020B0604020202020204" pitchFamily="34" charset="0"/>
                <a:cs typeface="Arial" panose="020B0604020202020204" pitchFamily="34" charset="0"/>
              </a:rPr>
              <a:t>1</a:t>
            </a:r>
            <a:r>
              <a:rPr lang="en-GB" sz="1200" kern="1200" dirty="0">
                <a:solidFill>
                  <a:schemeClr val="tx1"/>
                </a:solidFill>
                <a:effectLst/>
                <a:latin typeface="Arial" panose="020B0604020202020204" pitchFamily="34" charset="0"/>
                <a:cs typeface="Arial" panose="020B0604020202020204" pitchFamily="34" charset="0"/>
              </a:rPr>
              <a:t>, Jennifer Cremer</a:t>
            </a:r>
            <a:r>
              <a:rPr lang="en-GB" sz="1200" kern="1200" baseline="30000" dirty="0">
                <a:solidFill>
                  <a:schemeClr val="tx1"/>
                </a:solidFill>
                <a:effectLst/>
                <a:latin typeface="Arial" panose="020B0604020202020204" pitchFamily="34" charset="0"/>
                <a:cs typeface="Arial" panose="020B0604020202020204" pitchFamily="34" charset="0"/>
              </a:rPr>
              <a:t>45</a:t>
            </a:r>
            <a:r>
              <a:rPr lang="en-GB" sz="1200" kern="1200" dirty="0">
                <a:solidFill>
                  <a:schemeClr val="tx1"/>
                </a:solidFill>
                <a:effectLst/>
                <a:latin typeface="Arial" panose="020B0604020202020204" pitchFamily="34" charset="0"/>
                <a:cs typeface="Arial" panose="020B0604020202020204" pitchFamily="34" charset="0"/>
              </a:rPr>
              <a:t>, Tamara Lukic</a:t>
            </a:r>
            <a:r>
              <a:rPr lang="en-GB" sz="1200" kern="1200" baseline="30000" dirty="0">
                <a:solidFill>
                  <a:schemeClr val="tx1"/>
                </a:solidFill>
                <a:effectLst/>
                <a:latin typeface="Arial" panose="020B0604020202020204" pitchFamily="34" charset="0"/>
                <a:cs typeface="Arial" panose="020B0604020202020204" pitchFamily="34" charset="0"/>
              </a:rPr>
              <a:t>46</a:t>
            </a:r>
            <a:r>
              <a:rPr lang="en-GB" sz="1200" kern="1200" dirty="0">
                <a:solidFill>
                  <a:schemeClr val="tx1"/>
                </a:solidFill>
                <a:effectLst/>
                <a:latin typeface="Arial" panose="020B0604020202020204" pitchFamily="34" charset="0"/>
                <a:cs typeface="Arial" panose="020B0604020202020204" pitchFamily="34" charset="0"/>
              </a:rPr>
              <a:t>, Helene Plein</a:t>
            </a:r>
            <a:r>
              <a:rPr lang="en-GB" sz="1200" kern="1200" baseline="30000" dirty="0">
                <a:solidFill>
                  <a:schemeClr val="tx1"/>
                </a:solidFill>
                <a:effectLst/>
                <a:latin typeface="Arial" panose="020B0604020202020204" pitchFamily="34" charset="0"/>
                <a:cs typeface="Arial" panose="020B0604020202020204" pitchFamily="34" charset="0"/>
              </a:rPr>
              <a:t>47</a:t>
            </a:r>
            <a:r>
              <a:rPr lang="en-GB" sz="1200" kern="1200" dirty="0">
                <a:solidFill>
                  <a:schemeClr val="tx1"/>
                </a:solidFill>
                <a:effectLst/>
                <a:latin typeface="Arial" panose="020B0604020202020204" pitchFamily="34" charset="0"/>
                <a:cs typeface="Arial" panose="020B0604020202020204" pitchFamily="34" charset="0"/>
              </a:rPr>
              <a:t>, Geoff Quinn</a:t>
            </a:r>
            <a:r>
              <a:rPr lang="en-GB" sz="1200" kern="1200" baseline="30000" dirty="0">
                <a:solidFill>
                  <a:schemeClr val="tx1"/>
                </a:solidFill>
                <a:effectLst/>
                <a:latin typeface="Arial" panose="020B0604020202020204" pitchFamily="34" charset="0"/>
                <a:cs typeface="Arial" panose="020B0604020202020204" pitchFamily="34" charset="0"/>
              </a:rPr>
              <a:t>48</a:t>
            </a:r>
            <a:r>
              <a:rPr lang="en-GB" sz="1200" kern="1200" dirty="0">
                <a:solidFill>
                  <a:schemeClr val="tx1"/>
                </a:solidFill>
                <a:effectLst/>
                <a:latin typeface="Arial" panose="020B0604020202020204" pitchFamily="34" charset="0"/>
                <a:cs typeface="Arial" panose="020B0604020202020204" pitchFamily="34" charset="0"/>
              </a:rPr>
              <a:t>, Yu Tao</a:t>
            </a:r>
            <a:r>
              <a:rPr lang="en-GB" sz="1200" kern="1200" baseline="30000" dirty="0">
                <a:solidFill>
                  <a:schemeClr val="tx1"/>
                </a:solidFill>
                <a:effectLst/>
                <a:latin typeface="Arial" panose="020B0604020202020204" pitchFamily="34" charset="0"/>
                <a:cs typeface="Arial" panose="020B0604020202020204" pitchFamily="34" charset="0"/>
              </a:rPr>
              <a:t>49</a:t>
            </a:r>
            <a:r>
              <a:rPr lang="en-GB" sz="1200" kern="1200" dirty="0">
                <a:solidFill>
                  <a:schemeClr val="tx1"/>
                </a:solidFill>
                <a:effectLst/>
                <a:latin typeface="Arial" panose="020B0604020202020204" pitchFamily="34" charset="0"/>
                <a:cs typeface="Arial" panose="020B0604020202020204" pitchFamily="34" charset="0"/>
              </a:rPr>
              <a:t>, Melanie Paff</a:t>
            </a:r>
            <a:r>
              <a:rPr lang="en-GB" sz="1200" kern="1200" baseline="30000" dirty="0">
                <a:solidFill>
                  <a:schemeClr val="tx1"/>
                </a:solidFill>
                <a:effectLst/>
                <a:latin typeface="Arial" panose="020B0604020202020204" pitchFamily="34" charset="0"/>
                <a:cs typeface="Arial" panose="020B0604020202020204" pitchFamily="34" charset="0"/>
              </a:rPr>
              <a:t>49</a:t>
            </a:r>
            <a:r>
              <a:rPr lang="en-GB" sz="1200" kern="1200" dirty="0">
                <a:solidFill>
                  <a:schemeClr val="tx1"/>
                </a:solidFill>
                <a:effectLst/>
                <a:latin typeface="Arial" panose="020B0604020202020204" pitchFamily="34" charset="0"/>
                <a:cs typeface="Arial" panose="020B0604020202020204" pitchFamily="34" charset="0"/>
              </a:rPr>
              <a:t>, Dickens Theodore</a:t>
            </a:r>
            <a:r>
              <a:rPr lang="en-GB" sz="1200" kern="1200" baseline="30000" dirty="0">
                <a:solidFill>
                  <a:schemeClr val="tx1"/>
                </a:solidFill>
                <a:effectLst/>
                <a:latin typeface="Arial" panose="020B0604020202020204" pitchFamily="34" charset="0"/>
                <a:cs typeface="Arial" panose="020B0604020202020204" pitchFamily="34" charset="0"/>
              </a:rPr>
              <a:t>45</a:t>
            </a:r>
            <a:r>
              <a:rPr lang="en-GB" sz="1200" kern="1200" dirty="0">
                <a:solidFill>
                  <a:schemeClr val="tx1"/>
                </a:solidFill>
                <a:effectLst/>
                <a:latin typeface="Arial" panose="020B0604020202020204" pitchFamily="34" charset="0"/>
                <a:cs typeface="Arial" panose="020B0604020202020204" pitchFamily="34" charset="0"/>
              </a:rPr>
              <a:t>, Robert Elston</a:t>
            </a:r>
            <a:r>
              <a:rPr lang="en-GB" sz="1200" kern="1200" baseline="30000" dirty="0">
                <a:solidFill>
                  <a:schemeClr val="tx1"/>
                </a:solidFill>
                <a:effectLst/>
                <a:latin typeface="Arial" panose="020B0604020202020204" pitchFamily="34" charset="0"/>
                <a:cs typeface="Arial" panose="020B0604020202020204" pitchFamily="34" charset="0"/>
              </a:rPr>
              <a:t>48</a:t>
            </a:r>
            <a:r>
              <a:rPr lang="en-GB" sz="1200" kern="1200" dirty="0">
                <a:solidFill>
                  <a:schemeClr val="tx1"/>
                </a:solidFill>
                <a:effectLst/>
                <a:latin typeface="Arial" panose="020B0604020202020204" pitchFamily="34" charset="0"/>
                <a:cs typeface="Arial" panose="020B0604020202020204" pitchFamily="34" charset="0"/>
              </a:rPr>
              <a:t> </a:t>
            </a:r>
            <a:endParaRPr lang="en-NZ" sz="1200" kern="1200" dirty="0">
              <a:solidFill>
                <a:schemeClr val="tx1"/>
              </a:solidFill>
              <a:effectLst/>
              <a:latin typeface="Arial" panose="020B0604020202020204" pitchFamily="34" charset="0"/>
              <a:cs typeface="Arial" panose="020B0604020202020204" pitchFamily="34" charset="0"/>
            </a:endParaRPr>
          </a:p>
          <a:p>
            <a:r>
              <a:rPr lang="en-GB" sz="1200" i="1" kern="1200" baseline="30000" dirty="0">
                <a:solidFill>
                  <a:schemeClr val="tx1"/>
                </a:solidFill>
                <a:effectLst/>
                <a:latin typeface="Arial" panose="020B0604020202020204" pitchFamily="34" charset="0"/>
                <a:cs typeface="Arial" panose="020B0604020202020204" pitchFamily="34" charset="0"/>
              </a:rPr>
              <a:t>1</a:t>
            </a:r>
            <a:r>
              <a:rPr lang="en-GB" sz="1200" i="1" kern="1200" dirty="0">
                <a:solidFill>
                  <a:schemeClr val="tx1"/>
                </a:solidFill>
                <a:effectLst/>
                <a:latin typeface="Arial" panose="020B0604020202020204" pitchFamily="34" charset="0"/>
                <a:cs typeface="Arial" panose="020B0604020202020204" pitchFamily="34" charset="0"/>
              </a:rPr>
              <a:t>Nanfang Hospital, Southern Medical University, State Key Laboratory of Multi-organ Injury Prevention and Treatment, Key Laboratory of Infectious Diseases Research in South China, Ministry of Education, Guangzhou, China</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2</a:t>
            </a:r>
            <a:r>
              <a:rPr lang="en-GB" sz="1200" i="1" kern="1200" dirty="0">
                <a:solidFill>
                  <a:schemeClr val="tx1"/>
                </a:solidFill>
                <a:effectLst/>
                <a:latin typeface="Arial" panose="020B0604020202020204" pitchFamily="34" charset="0"/>
                <a:cs typeface="Arial" panose="020B0604020202020204" pitchFamily="34" charset="0"/>
              </a:rPr>
              <a:t>National University Health System, Singapore, Singapore</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3</a:t>
            </a:r>
            <a:r>
              <a:rPr lang="en-GB" sz="1200" i="1" kern="1200" dirty="0">
                <a:solidFill>
                  <a:schemeClr val="tx1"/>
                </a:solidFill>
                <a:effectLst/>
                <a:latin typeface="Arial" panose="020B0604020202020204" pitchFamily="34" charset="0"/>
                <a:cs typeface="Arial" panose="020B0604020202020204" pitchFamily="34" charset="0"/>
              </a:rPr>
              <a:t>Hospital Universitario Vall </a:t>
            </a:r>
            <a:r>
              <a:rPr lang="en-GB" sz="1200" i="1" kern="1200" dirty="0" err="1">
                <a:solidFill>
                  <a:schemeClr val="tx1"/>
                </a:solidFill>
                <a:effectLst/>
                <a:latin typeface="Arial" panose="020B0604020202020204" pitchFamily="34" charset="0"/>
                <a:cs typeface="Arial" panose="020B0604020202020204" pitchFamily="34" charset="0"/>
              </a:rPr>
              <a:t>D´Hebron</a:t>
            </a:r>
            <a:r>
              <a:rPr lang="en-GB" sz="1200" i="1" kern="1200" dirty="0">
                <a:solidFill>
                  <a:schemeClr val="tx1"/>
                </a:solidFill>
                <a:effectLst/>
                <a:latin typeface="Arial" panose="020B0604020202020204" pitchFamily="34" charset="0"/>
                <a:cs typeface="Arial" panose="020B0604020202020204" pitchFamily="34" charset="0"/>
              </a:rPr>
              <a:t>, </a:t>
            </a:r>
            <a:r>
              <a:rPr lang="en-GB" sz="1200" i="1" kern="1200" dirty="0" err="1">
                <a:solidFill>
                  <a:schemeClr val="tx1"/>
                </a:solidFill>
                <a:effectLst/>
                <a:latin typeface="Arial" panose="020B0604020202020204" pitchFamily="34" charset="0"/>
                <a:cs typeface="Arial" panose="020B0604020202020204" pitchFamily="34" charset="0"/>
              </a:rPr>
              <a:t>CIBEREHD</a:t>
            </a:r>
            <a:r>
              <a:rPr lang="en-GB" sz="1200" i="1" kern="1200" dirty="0">
                <a:solidFill>
                  <a:schemeClr val="tx1"/>
                </a:solidFill>
                <a:effectLst/>
                <a:latin typeface="Arial" panose="020B0604020202020204" pitchFamily="34" charset="0"/>
                <a:cs typeface="Arial" panose="020B0604020202020204" pitchFamily="34" charset="0"/>
              </a:rPr>
              <a:t> del Instituto Carlos III, Barcelona, Spain</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4</a:t>
            </a:r>
            <a:r>
              <a:rPr lang="en-GB" sz="1200" i="1" kern="1200" dirty="0">
                <a:solidFill>
                  <a:schemeClr val="tx1"/>
                </a:solidFill>
                <a:effectLst/>
                <a:latin typeface="Arial" panose="020B0604020202020204" pitchFamily="34" charset="0"/>
                <a:cs typeface="Arial" panose="020B0604020202020204" pitchFamily="34" charset="0"/>
              </a:rPr>
              <a:t>Department of Medicine, School of Clinical Medicine &amp; State Key Laboratory of Liver Research, Queen Mary Hospital, The University of Hong Kong, Hong Kong, China</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5</a:t>
            </a:r>
            <a:r>
              <a:rPr lang="en-GB" sz="1200" i="1" kern="1200" dirty="0">
                <a:solidFill>
                  <a:schemeClr val="tx1"/>
                </a:solidFill>
                <a:effectLst/>
                <a:latin typeface="Arial" panose="020B0604020202020204" pitchFamily="34" charset="0"/>
                <a:cs typeface="Arial" panose="020B0604020202020204" pitchFamily="34" charset="0"/>
              </a:rPr>
              <a:t>Liver Transplant Unit, University of Auckland, Auckland, New Zealand</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6</a:t>
            </a:r>
            <a:r>
              <a:rPr lang="en-GB" sz="1200" i="1" kern="1200" dirty="0">
                <a:solidFill>
                  <a:schemeClr val="tx1"/>
                </a:solidFill>
                <a:effectLst/>
                <a:latin typeface="Arial" panose="020B0604020202020204" pitchFamily="34" charset="0"/>
                <a:cs typeface="Arial" panose="020B0604020202020204" pitchFamily="34" charset="0"/>
              </a:rPr>
              <a:t>Foundation </a:t>
            </a:r>
            <a:r>
              <a:rPr lang="en-GB" sz="1200" i="1" kern="1200" dirty="0" err="1">
                <a:solidFill>
                  <a:schemeClr val="tx1"/>
                </a:solidFill>
                <a:effectLst/>
                <a:latin typeface="Arial" panose="020B0604020202020204" pitchFamily="34" charset="0"/>
                <a:cs typeface="Arial" panose="020B0604020202020204" pitchFamily="34" charset="0"/>
              </a:rPr>
              <a:t>IRCCS</a:t>
            </a:r>
            <a:r>
              <a:rPr lang="en-GB" sz="1200" i="1" kern="1200" dirty="0">
                <a:solidFill>
                  <a:schemeClr val="tx1"/>
                </a:solidFill>
                <a:effectLst/>
                <a:latin typeface="Arial" panose="020B0604020202020204" pitchFamily="34" charset="0"/>
                <a:cs typeface="Arial" panose="020B0604020202020204" pitchFamily="34" charset="0"/>
              </a:rPr>
              <a:t> Ca' Granda Ospedale Maggiore Policlinico, Milan, Italy</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7</a:t>
            </a:r>
            <a:r>
              <a:rPr lang="en-GB" sz="1200" i="1" kern="1200" dirty="0">
                <a:solidFill>
                  <a:schemeClr val="tx1"/>
                </a:solidFill>
                <a:effectLst/>
                <a:latin typeface="Arial" panose="020B0604020202020204" pitchFamily="34" charset="0"/>
                <a:cs typeface="Arial" panose="020B0604020202020204" pitchFamily="34" charset="0"/>
              </a:rPr>
              <a:t>CRC "A. M. and A. </a:t>
            </a:r>
            <a:r>
              <a:rPr lang="en-GB" sz="1200" i="1" kern="1200" dirty="0" err="1">
                <a:solidFill>
                  <a:schemeClr val="tx1"/>
                </a:solidFill>
                <a:effectLst/>
                <a:latin typeface="Arial" panose="020B0604020202020204" pitchFamily="34" charset="0"/>
                <a:cs typeface="Arial" panose="020B0604020202020204" pitchFamily="34" charset="0"/>
              </a:rPr>
              <a:t>Migliavacca</a:t>
            </a:r>
            <a:r>
              <a:rPr lang="en-GB" sz="1200" i="1" kern="1200" dirty="0">
                <a:solidFill>
                  <a:schemeClr val="tx1"/>
                </a:solidFill>
                <a:effectLst/>
                <a:latin typeface="Arial" panose="020B0604020202020204" pitchFamily="34" charset="0"/>
                <a:cs typeface="Arial" panose="020B0604020202020204" pitchFamily="34" charset="0"/>
              </a:rPr>
              <a:t>" </a:t>
            </a:r>
            <a:r>
              <a:rPr lang="en-GB" sz="1200" i="1" kern="1200" dirty="0" err="1">
                <a:solidFill>
                  <a:schemeClr val="tx1"/>
                </a:solidFill>
                <a:effectLst/>
                <a:latin typeface="Arial" panose="020B0604020202020204" pitchFamily="34" charset="0"/>
                <a:cs typeface="Arial" panose="020B0604020202020204" pitchFamily="34" charset="0"/>
              </a:rPr>
              <a:t>Center</a:t>
            </a:r>
            <a:r>
              <a:rPr lang="en-GB" sz="1200" i="1" kern="1200" dirty="0">
                <a:solidFill>
                  <a:schemeClr val="tx1"/>
                </a:solidFill>
                <a:effectLst/>
                <a:latin typeface="Arial" panose="020B0604020202020204" pitchFamily="34" charset="0"/>
                <a:cs typeface="Arial" panose="020B0604020202020204" pitchFamily="34" charset="0"/>
              </a:rPr>
              <a:t> for Liver Disease, University of Milan, Milan, Italy</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8</a:t>
            </a:r>
            <a:r>
              <a:rPr lang="en-GB" sz="1200" i="1" kern="1200" dirty="0">
                <a:solidFill>
                  <a:schemeClr val="tx1"/>
                </a:solidFill>
                <a:effectLst/>
                <a:latin typeface="Arial" panose="020B0604020202020204" pitchFamily="34" charset="0"/>
                <a:cs typeface="Arial" panose="020B0604020202020204" pitchFamily="34" charset="0"/>
              </a:rPr>
              <a:t>University Of Southern California, Los Angeles, United States</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9</a:t>
            </a:r>
            <a:r>
              <a:rPr lang="en-GB" sz="1200" i="1" kern="1200" dirty="0">
                <a:solidFill>
                  <a:schemeClr val="tx1"/>
                </a:solidFill>
                <a:effectLst/>
                <a:latin typeface="Arial" panose="020B0604020202020204" pitchFamily="34" charset="0"/>
                <a:cs typeface="Arial" panose="020B0604020202020204" pitchFamily="34" charset="0"/>
              </a:rPr>
              <a:t>San Jose Gastroenterology, San Jose, United States</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10</a:t>
            </a:r>
            <a:r>
              <a:rPr lang="en-GB" sz="1200" i="1" kern="1200" dirty="0">
                <a:solidFill>
                  <a:schemeClr val="tx1"/>
                </a:solidFill>
                <a:effectLst/>
                <a:latin typeface="Arial" panose="020B0604020202020204" pitchFamily="34" charset="0"/>
                <a:cs typeface="Arial" panose="020B0604020202020204" pitchFamily="34" charset="0"/>
              </a:rPr>
              <a:t>Korea University Ansan Hospital, Ansan, Korea, Rep. of South</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11</a:t>
            </a:r>
            <a:r>
              <a:rPr lang="en-GB" sz="1200" i="1" kern="1200" dirty="0">
                <a:solidFill>
                  <a:schemeClr val="tx1"/>
                </a:solidFill>
                <a:effectLst/>
                <a:latin typeface="Arial" panose="020B0604020202020204" pitchFamily="34" charset="0"/>
                <a:cs typeface="Arial" panose="020B0604020202020204" pitchFamily="34" charset="0"/>
              </a:rPr>
              <a:t>Ruijin Hospital Affiliated to Shanghai Jiao Tong University School of Medicine, Shanghai, China</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12</a:t>
            </a:r>
            <a:r>
              <a:rPr lang="en-GB" sz="1200" i="1" kern="1200" dirty="0">
                <a:solidFill>
                  <a:schemeClr val="tx1"/>
                </a:solidFill>
                <a:effectLst/>
                <a:latin typeface="Arial" panose="020B0604020202020204" pitchFamily="34" charset="0"/>
                <a:cs typeface="Arial" panose="020B0604020202020204" pitchFamily="34" charset="0"/>
              </a:rPr>
              <a:t>Sichuan Provincial People's Hospital, Chengdu, China</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13</a:t>
            </a:r>
            <a:r>
              <a:rPr lang="en-GB" sz="1200" i="1" kern="1200" dirty="0">
                <a:solidFill>
                  <a:schemeClr val="tx1"/>
                </a:solidFill>
                <a:effectLst/>
                <a:latin typeface="Arial" panose="020B0604020202020204" pitchFamily="34" charset="0"/>
                <a:cs typeface="Arial" panose="020B0604020202020204" pitchFamily="34" charset="0"/>
              </a:rPr>
              <a:t>1st Affiliated Hospital Of Zhejiang University, Hangzhou, China</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14</a:t>
            </a:r>
            <a:r>
              <a:rPr lang="en-GB" sz="1200" i="1" kern="1200" dirty="0">
                <a:solidFill>
                  <a:schemeClr val="tx1"/>
                </a:solidFill>
                <a:effectLst/>
                <a:latin typeface="Arial" panose="020B0604020202020204" pitchFamily="34" charset="0"/>
                <a:cs typeface="Arial" panose="020B0604020202020204" pitchFamily="34" charset="0"/>
              </a:rPr>
              <a:t>Chang Gung Memorial Hospital, </a:t>
            </a:r>
            <a:r>
              <a:rPr lang="en-GB" sz="1200" i="1" kern="1200" dirty="0" err="1">
                <a:solidFill>
                  <a:schemeClr val="tx1"/>
                </a:solidFill>
                <a:effectLst/>
                <a:latin typeface="Arial" panose="020B0604020202020204" pitchFamily="34" charset="0"/>
                <a:cs typeface="Arial" panose="020B0604020202020204" pitchFamily="34" charset="0"/>
              </a:rPr>
              <a:t>Linkou</a:t>
            </a:r>
            <a:r>
              <a:rPr lang="en-GB" sz="1200" i="1" kern="1200" dirty="0">
                <a:solidFill>
                  <a:schemeClr val="tx1"/>
                </a:solidFill>
                <a:effectLst/>
                <a:latin typeface="Arial" panose="020B0604020202020204" pitchFamily="34" charset="0"/>
                <a:cs typeface="Arial" panose="020B0604020202020204" pitchFamily="34" charset="0"/>
              </a:rPr>
              <a:t>, Taiwan</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15</a:t>
            </a:r>
            <a:r>
              <a:rPr lang="en-GB" sz="1200" i="1" kern="1200" dirty="0">
                <a:solidFill>
                  <a:schemeClr val="tx1"/>
                </a:solidFill>
                <a:effectLst/>
                <a:latin typeface="Arial" panose="020B0604020202020204" pitchFamily="34" charset="0"/>
                <a:cs typeface="Arial" panose="020B0604020202020204" pitchFamily="34" charset="0"/>
              </a:rPr>
              <a:t>College of Medicine, Chang Gung University, </a:t>
            </a:r>
            <a:r>
              <a:rPr lang="en-GB" sz="1200" i="1" kern="1200" dirty="0" err="1">
                <a:solidFill>
                  <a:schemeClr val="tx1"/>
                </a:solidFill>
                <a:effectLst/>
                <a:latin typeface="Arial" panose="020B0604020202020204" pitchFamily="34" charset="0"/>
                <a:cs typeface="Arial" panose="020B0604020202020204" pitchFamily="34" charset="0"/>
              </a:rPr>
              <a:t>Linkou</a:t>
            </a:r>
            <a:r>
              <a:rPr lang="en-GB" sz="1200" i="1" kern="1200" dirty="0">
                <a:solidFill>
                  <a:schemeClr val="tx1"/>
                </a:solidFill>
                <a:effectLst/>
                <a:latin typeface="Arial" panose="020B0604020202020204" pitchFamily="34" charset="0"/>
                <a:cs typeface="Arial" panose="020B0604020202020204" pitchFamily="34" charset="0"/>
              </a:rPr>
              <a:t>, Taiwan</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16</a:t>
            </a:r>
            <a:r>
              <a:rPr lang="en-GB" sz="1200" i="1" kern="1200" dirty="0">
                <a:solidFill>
                  <a:schemeClr val="tx1"/>
                </a:solidFill>
                <a:effectLst/>
                <a:latin typeface="Arial" panose="020B0604020202020204" pitchFamily="34" charset="0"/>
                <a:cs typeface="Arial" panose="020B0604020202020204" pitchFamily="34" charset="0"/>
              </a:rPr>
              <a:t>College of Medicine, Pusan National University and Biomedical Research Institute, Pusan National University Hospital, Busan, Korea, Rep. of South</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17</a:t>
            </a:r>
            <a:r>
              <a:rPr lang="en-GB" sz="1200" i="1" kern="1200" dirty="0">
                <a:solidFill>
                  <a:schemeClr val="tx1"/>
                </a:solidFill>
                <a:effectLst/>
                <a:latin typeface="Arial" panose="020B0604020202020204" pitchFamily="34" charset="0"/>
                <a:cs typeface="Arial" panose="020B0604020202020204" pitchFamily="34" charset="0"/>
              </a:rPr>
              <a:t>China Medical University Hospital, China Medical University, Taichung, Taiwan</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18</a:t>
            </a:r>
            <a:r>
              <a:rPr lang="en-GB" sz="1200" i="1" kern="1200" dirty="0">
                <a:solidFill>
                  <a:schemeClr val="tx1"/>
                </a:solidFill>
                <a:effectLst/>
                <a:latin typeface="Arial" panose="020B0604020202020204" pitchFamily="34" charset="0"/>
                <a:cs typeface="Arial" panose="020B0604020202020204" pitchFamily="34" charset="0"/>
              </a:rPr>
              <a:t>Kaohsiung Chang Gung Memorial Hospital, Kaohsiung, Taiwan</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19</a:t>
            </a:r>
            <a:r>
              <a:rPr lang="en-GB" sz="1200" i="1" kern="1200" dirty="0">
                <a:solidFill>
                  <a:schemeClr val="tx1"/>
                </a:solidFill>
                <a:effectLst/>
                <a:latin typeface="Arial" panose="020B0604020202020204" pitchFamily="34" charset="0"/>
                <a:cs typeface="Arial" panose="020B0604020202020204" pitchFamily="34" charset="0"/>
              </a:rPr>
              <a:t>Kaohsiung Medical University Hospital, Kaohsiung Medical University, Kaohsiung, Taiwan</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20</a:t>
            </a:r>
            <a:r>
              <a:rPr lang="en-GB" sz="1200" i="1" kern="1200" dirty="0">
                <a:solidFill>
                  <a:schemeClr val="tx1"/>
                </a:solidFill>
                <a:effectLst/>
                <a:latin typeface="Arial" panose="020B0604020202020204" pitchFamily="34" charset="0"/>
                <a:cs typeface="Arial" panose="020B0604020202020204" pitchFamily="34" charset="0"/>
              </a:rPr>
              <a:t>Beijing </a:t>
            </a:r>
            <a:r>
              <a:rPr lang="en-GB" sz="1200" i="1" kern="1200" dirty="0" err="1">
                <a:solidFill>
                  <a:schemeClr val="tx1"/>
                </a:solidFill>
                <a:effectLst/>
                <a:latin typeface="Arial" panose="020B0604020202020204" pitchFamily="34" charset="0"/>
                <a:cs typeface="Arial" panose="020B0604020202020204" pitchFamily="34" charset="0"/>
              </a:rPr>
              <a:t>Ditan</a:t>
            </a:r>
            <a:r>
              <a:rPr lang="en-GB" sz="1200" i="1" kern="1200" dirty="0">
                <a:solidFill>
                  <a:schemeClr val="tx1"/>
                </a:solidFill>
                <a:effectLst/>
                <a:latin typeface="Arial" panose="020B0604020202020204" pitchFamily="34" charset="0"/>
                <a:cs typeface="Arial" panose="020B0604020202020204" pitchFamily="34" charset="0"/>
              </a:rPr>
              <a:t> Hospital, Beijing, China</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21</a:t>
            </a:r>
            <a:r>
              <a:rPr lang="en-GB" sz="1200" i="1" kern="1200" dirty="0">
                <a:solidFill>
                  <a:schemeClr val="tx1"/>
                </a:solidFill>
                <a:effectLst/>
                <a:latin typeface="Arial" panose="020B0604020202020204" pitchFamily="34" charset="0"/>
                <a:cs typeface="Arial" panose="020B0604020202020204" pitchFamily="34" charset="0"/>
              </a:rPr>
              <a:t>University of Warmia and </a:t>
            </a:r>
            <a:r>
              <a:rPr lang="en-GB" sz="1200" i="1" kern="1200" dirty="0" err="1">
                <a:solidFill>
                  <a:schemeClr val="tx1"/>
                </a:solidFill>
                <a:effectLst/>
                <a:latin typeface="Arial" panose="020B0604020202020204" pitchFamily="34" charset="0"/>
                <a:cs typeface="Arial" panose="020B0604020202020204" pitchFamily="34" charset="0"/>
              </a:rPr>
              <a:t>Mazury</a:t>
            </a:r>
            <a:r>
              <a:rPr lang="en-GB" sz="1200" i="1" kern="1200" dirty="0">
                <a:solidFill>
                  <a:schemeClr val="tx1"/>
                </a:solidFill>
                <a:effectLst/>
                <a:latin typeface="Arial" panose="020B0604020202020204" pitchFamily="34" charset="0"/>
                <a:cs typeface="Arial" panose="020B0604020202020204" pitchFamily="34" charset="0"/>
              </a:rPr>
              <a:t>, Olsztyn, Poland</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22</a:t>
            </a:r>
            <a:r>
              <a:rPr lang="en-GB" sz="1200" i="1" kern="1200" dirty="0">
                <a:solidFill>
                  <a:schemeClr val="tx1"/>
                </a:solidFill>
                <a:effectLst/>
                <a:latin typeface="Arial" panose="020B0604020202020204" pitchFamily="34" charset="0"/>
                <a:cs typeface="Arial" panose="020B0604020202020204" pitchFamily="34" charset="0"/>
              </a:rPr>
              <a:t>UMHAT </a:t>
            </a:r>
            <a:r>
              <a:rPr lang="en-GB" sz="1200" i="1" kern="1200" dirty="0" err="1">
                <a:solidFill>
                  <a:schemeClr val="tx1"/>
                </a:solidFill>
                <a:effectLst/>
                <a:latin typeface="Arial" panose="020B0604020202020204" pitchFamily="34" charset="0"/>
                <a:cs typeface="Arial" panose="020B0604020202020204" pitchFamily="34" charset="0"/>
              </a:rPr>
              <a:t>Sofiamed</a:t>
            </a:r>
            <a:r>
              <a:rPr lang="en-GB" sz="1200" i="1" kern="1200" dirty="0">
                <a:solidFill>
                  <a:schemeClr val="tx1"/>
                </a:solidFill>
                <a:effectLst/>
                <a:latin typeface="Arial" panose="020B0604020202020204" pitchFamily="34" charset="0"/>
                <a:cs typeface="Arial" panose="020B0604020202020204" pitchFamily="34" charset="0"/>
              </a:rPr>
              <a:t>, Sofia, Bulgaria</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23</a:t>
            </a:r>
            <a:r>
              <a:rPr lang="en-GB" sz="1200" i="1" kern="1200" dirty="0">
                <a:solidFill>
                  <a:schemeClr val="tx1"/>
                </a:solidFill>
                <a:effectLst/>
                <a:latin typeface="Arial" panose="020B0604020202020204" pitchFamily="34" charset="0"/>
                <a:cs typeface="Arial" panose="020B0604020202020204" pitchFamily="34" charset="0"/>
              </a:rPr>
              <a:t>SIDS Hospital and Research </a:t>
            </a:r>
            <a:r>
              <a:rPr lang="en-GB" sz="1200" i="1" kern="1200" dirty="0" err="1">
                <a:solidFill>
                  <a:schemeClr val="tx1"/>
                </a:solidFill>
                <a:effectLst/>
                <a:latin typeface="Arial" panose="020B0604020202020204" pitchFamily="34" charset="0"/>
                <a:cs typeface="Arial" panose="020B0604020202020204" pitchFamily="34" charset="0"/>
              </a:rPr>
              <a:t>Center</a:t>
            </a:r>
            <a:r>
              <a:rPr lang="en-GB" sz="1200" i="1" kern="1200" dirty="0">
                <a:solidFill>
                  <a:schemeClr val="tx1"/>
                </a:solidFill>
                <a:effectLst/>
                <a:latin typeface="Arial" panose="020B0604020202020204" pitchFamily="34" charset="0"/>
                <a:cs typeface="Arial" panose="020B0604020202020204" pitchFamily="34" charset="0"/>
              </a:rPr>
              <a:t>, Surat, India</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24</a:t>
            </a:r>
            <a:r>
              <a:rPr lang="en-GB" sz="1200" i="1" kern="1200" dirty="0">
                <a:solidFill>
                  <a:schemeClr val="tx1"/>
                </a:solidFill>
                <a:effectLst/>
                <a:latin typeface="Arial" panose="020B0604020202020204" pitchFamily="34" charset="0"/>
                <a:cs typeface="Arial" panose="020B0604020202020204" pitchFamily="34" charset="0"/>
              </a:rPr>
              <a:t>Institute of Liver Studies, Kings College Hospital NHS Trust, London, United Kingdom</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25</a:t>
            </a:r>
            <a:r>
              <a:rPr lang="en-GB" sz="1200" i="1" kern="1200" dirty="0">
                <a:solidFill>
                  <a:schemeClr val="tx1"/>
                </a:solidFill>
                <a:effectLst/>
                <a:latin typeface="Arial" panose="020B0604020202020204" pitchFamily="34" charset="0"/>
                <a:cs typeface="Arial" panose="020B0604020202020204" pitchFamily="34" charset="0"/>
              </a:rPr>
              <a:t>Department of Public Health, Hospital de Clinicas, Federal University of Paraná, Curitiba, Brazil</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26</a:t>
            </a:r>
            <a:r>
              <a:rPr lang="en-GB" sz="1200" i="1" kern="1200" dirty="0">
                <a:solidFill>
                  <a:schemeClr val="tx1"/>
                </a:solidFill>
                <a:effectLst/>
                <a:latin typeface="Arial" panose="020B0604020202020204" pitchFamily="34" charset="0"/>
                <a:cs typeface="Arial" panose="020B0604020202020204" pitchFamily="34" charset="0"/>
              </a:rPr>
              <a:t>Hospital de </a:t>
            </a:r>
            <a:r>
              <a:rPr lang="en-GB" sz="1200" i="1" kern="1200" dirty="0" err="1">
                <a:solidFill>
                  <a:schemeClr val="tx1"/>
                </a:solidFill>
                <a:effectLst/>
                <a:latin typeface="Arial" panose="020B0604020202020204" pitchFamily="34" charset="0"/>
                <a:cs typeface="Arial" panose="020B0604020202020204" pitchFamily="34" charset="0"/>
              </a:rPr>
              <a:t>Cirurgia</a:t>
            </a:r>
            <a:r>
              <a:rPr lang="en-GB" sz="1200" i="1" kern="1200" dirty="0">
                <a:solidFill>
                  <a:schemeClr val="tx1"/>
                </a:solidFill>
                <a:effectLst/>
                <a:latin typeface="Arial" panose="020B0604020202020204" pitchFamily="34" charset="0"/>
                <a:cs typeface="Arial" panose="020B0604020202020204" pitchFamily="34" charset="0"/>
              </a:rPr>
              <a:t>, </a:t>
            </a:r>
            <a:r>
              <a:rPr lang="en-GB" sz="1200" i="1" kern="1200" dirty="0" err="1">
                <a:solidFill>
                  <a:schemeClr val="tx1"/>
                </a:solidFill>
                <a:effectLst/>
                <a:latin typeface="Arial" panose="020B0604020202020204" pitchFamily="34" charset="0"/>
                <a:cs typeface="Arial" panose="020B0604020202020204" pitchFamily="34" charset="0"/>
              </a:rPr>
              <a:t>NewData</a:t>
            </a:r>
            <a:r>
              <a:rPr lang="en-GB" sz="1200" i="1" kern="1200" dirty="0">
                <a:solidFill>
                  <a:schemeClr val="tx1"/>
                </a:solidFill>
                <a:effectLst/>
                <a:latin typeface="Arial" panose="020B0604020202020204" pitchFamily="34" charset="0"/>
                <a:cs typeface="Arial" panose="020B0604020202020204" pitchFamily="34" charset="0"/>
              </a:rPr>
              <a:t> Clinical Research, Federal University of Sergipe, Aracaju, Brazil</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27</a:t>
            </a:r>
            <a:r>
              <a:rPr lang="en-GB" sz="1200" i="1" kern="1200" dirty="0">
                <a:solidFill>
                  <a:schemeClr val="tx1"/>
                </a:solidFill>
                <a:effectLst/>
                <a:latin typeface="Arial" panose="020B0604020202020204" pitchFamily="34" charset="0"/>
                <a:cs typeface="Arial" panose="020B0604020202020204" pitchFamily="34" charset="0"/>
              </a:rPr>
              <a:t>Clinical Hospital for Infectious Diseases, Ovidius University of Constanta, Constanta, Romania</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28</a:t>
            </a:r>
            <a:r>
              <a:rPr lang="en-GB" sz="1200" i="1" kern="1200" dirty="0">
                <a:solidFill>
                  <a:schemeClr val="tx1"/>
                </a:solidFill>
                <a:effectLst/>
                <a:latin typeface="Arial" panose="020B0604020202020204" pitchFamily="34" charset="0"/>
                <a:cs typeface="Arial" panose="020B0604020202020204" pitchFamily="34" charset="0"/>
              </a:rPr>
              <a:t>Chiang Mai University, Chiangmai, Thailand</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29</a:t>
            </a:r>
            <a:r>
              <a:rPr lang="en-GB" sz="1200" i="1" kern="1200" dirty="0">
                <a:solidFill>
                  <a:schemeClr val="tx1"/>
                </a:solidFill>
                <a:effectLst/>
                <a:latin typeface="Arial" panose="020B0604020202020204" pitchFamily="34" charset="0"/>
                <a:cs typeface="Arial" panose="020B0604020202020204" pitchFamily="34" charset="0"/>
              </a:rPr>
              <a:t>Snyder Institute, Cumming School of Medicine, University of Calgary, Calgary, Canada</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30</a:t>
            </a:r>
            <a:r>
              <a:rPr lang="en-GB" sz="1200" i="1" kern="1200" dirty="0">
                <a:solidFill>
                  <a:schemeClr val="tx1"/>
                </a:solidFill>
                <a:effectLst/>
                <a:latin typeface="Arial" panose="020B0604020202020204" pitchFamily="34" charset="0"/>
                <a:cs typeface="Arial" panose="020B0604020202020204" pitchFamily="34" charset="0"/>
              </a:rPr>
              <a:t>Hospital Italiano de Buenos Aires, Buenos Aires, Argentina</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31</a:t>
            </a:r>
            <a:r>
              <a:rPr lang="en-GB" sz="1200" i="1" kern="1200" dirty="0">
                <a:solidFill>
                  <a:schemeClr val="tx1"/>
                </a:solidFill>
                <a:effectLst/>
                <a:latin typeface="Arial" panose="020B0604020202020204" pitchFamily="34" charset="0"/>
                <a:cs typeface="Arial" panose="020B0604020202020204" pitchFamily="34" charset="0"/>
              </a:rPr>
              <a:t>Ospedale </a:t>
            </a:r>
            <a:r>
              <a:rPr lang="en-GB" sz="1200" i="1" kern="1200" dirty="0" err="1">
                <a:solidFill>
                  <a:schemeClr val="tx1"/>
                </a:solidFill>
                <a:effectLst/>
                <a:latin typeface="Arial" panose="020B0604020202020204" pitchFamily="34" charset="0"/>
                <a:cs typeface="Arial" panose="020B0604020202020204" pitchFamily="34" charset="0"/>
              </a:rPr>
              <a:t>Clinicizzato</a:t>
            </a:r>
            <a:r>
              <a:rPr lang="en-GB" sz="1200" i="1" kern="1200" dirty="0">
                <a:solidFill>
                  <a:schemeClr val="tx1"/>
                </a:solidFill>
                <a:effectLst/>
                <a:latin typeface="Arial" panose="020B0604020202020204" pitchFamily="34" charset="0"/>
                <a:cs typeface="Arial" panose="020B0604020202020204" pitchFamily="34" charset="0"/>
              </a:rPr>
              <a:t> di </a:t>
            </a:r>
            <a:r>
              <a:rPr lang="en-GB" sz="1200" i="1" kern="1200" dirty="0" err="1">
                <a:solidFill>
                  <a:schemeClr val="tx1"/>
                </a:solidFill>
                <a:effectLst/>
                <a:latin typeface="Arial" panose="020B0604020202020204" pitchFamily="34" charset="0"/>
                <a:cs typeface="Arial" panose="020B0604020202020204" pitchFamily="34" charset="0"/>
              </a:rPr>
              <a:t>Baggiovara</a:t>
            </a:r>
            <a:r>
              <a:rPr lang="en-GB" sz="1200" i="1" kern="1200" dirty="0">
                <a:solidFill>
                  <a:schemeClr val="tx1"/>
                </a:solidFill>
                <a:effectLst/>
                <a:latin typeface="Arial" panose="020B0604020202020204" pitchFamily="34" charset="0"/>
                <a:cs typeface="Arial" panose="020B0604020202020204" pitchFamily="34" charset="0"/>
              </a:rPr>
              <a:t>, AOU di Modena, Modena, Italy</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32</a:t>
            </a:r>
            <a:r>
              <a:rPr lang="en-GB" sz="1200" i="1" kern="1200" dirty="0">
                <a:solidFill>
                  <a:schemeClr val="tx1"/>
                </a:solidFill>
                <a:effectLst/>
                <a:latin typeface="Arial" panose="020B0604020202020204" pitchFamily="34" charset="0"/>
                <a:cs typeface="Arial" panose="020B0604020202020204" pitchFamily="34" charset="0"/>
              </a:rPr>
              <a:t>Università di Modena e Reggio Emilia, Modena, Italy</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33</a:t>
            </a:r>
            <a:r>
              <a:rPr lang="en-GB" sz="1200" i="1" kern="1200" dirty="0">
                <a:solidFill>
                  <a:schemeClr val="tx1"/>
                </a:solidFill>
                <a:effectLst/>
                <a:latin typeface="Arial" panose="020B0604020202020204" pitchFamily="34" charset="0"/>
                <a:cs typeface="Arial" panose="020B0604020202020204" pitchFamily="34" charset="0"/>
              </a:rPr>
              <a:t>Kumamoto Shinto General Hospital, Kumamoto, Japan</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34</a:t>
            </a:r>
            <a:r>
              <a:rPr lang="en-GB" sz="1200" i="1" kern="1200" dirty="0">
                <a:solidFill>
                  <a:schemeClr val="tx1"/>
                </a:solidFill>
                <a:effectLst/>
                <a:latin typeface="Arial" panose="020B0604020202020204" pitchFamily="34" charset="0"/>
                <a:cs typeface="Arial" panose="020B0604020202020204" pitchFamily="34" charset="0"/>
              </a:rPr>
              <a:t>Evangelismos General Hospital, Athens, Greece</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35</a:t>
            </a:r>
            <a:r>
              <a:rPr lang="en-GB" sz="1200" i="1" kern="1200" dirty="0">
                <a:solidFill>
                  <a:schemeClr val="tx1"/>
                </a:solidFill>
                <a:effectLst/>
                <a:latin typeface="Arial" panose="020B0604020202020204" pitchFamily="34" charset="0"/>
                <a:cs typeface="Arial" panose="020B0604020202020204" pitchFamily="34" charset="0"/>
              </a:rPr>
              <a:t>University of Yamanashi, Yamanashi, Japan</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36</a:t>
            </a:r>
            <a:r>
              <a:rPr lang="en-GB" sz="1200" i="1" kern="1200" dirty="0">
                <a:solidFill>
                  <a:schemeClr val="tx1"/>
                </a:solidFill>
                <a:effectLst/>
                <a:latin typeface="Arial" panose="020B0604020202020204" pitchFamily="34" charset="0"/>
                <a:cs typeface="Arial" panose="020B0604020202020204" pitchFamily="34" charset="0"/>
              </a:rPr>
              <a:t>Hôpital </a:t>
            </a:r>
            <a:r>
              <a:rPr lang="en-GB" sz="1200" i="1" kern="1200" dirty="0" err="1">
                <a:solidFill>
                  <a:schemeClr val="tx1"/>
                </a:solidFill>
                <a:effectLst/>
                <a:latin typeface="Arial" panose="020B0604020202020204" pitchFamily="34" charset="0"/>
                <a:cs typeface="Arial" panose="020B0604020202020204" pitchFamily="34" charset="0"/>
              </a:rPr>
              <a:t>Pitié</a:t>
            </a:r>
            <a:r>
              <a:rPr lang="en-GB" sz="1200" i="1" kern="1200" dirty="0">
                <a:solidFill>
                  <a:schemeClr val="tx1"/>
                </a:solidFill>
                <a:effectLst/>
                <a:latin typeface="Arial" panose="020B0604020202020204" pitchFamily="34" charset="0"/>
                <a:cs typeface="Arial" panose="020B0604020202020204" pitchFamily="34" charset="0"/>
              </a:rPr>
              <a:t> Salpêtrière, Paris, France</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37</a:t>
            </a:r>
            <a:r>
              <a:rPr lang="en-GB" sz="1200" i="1" kern="1200" dirty="0">
                <a:solidFill>
                  <a:schemeClr val="tx1"/>
                </a:solidFill>
                <a:effectLst/>
                <a:latin typeface="Arial" panose="020B0604020202020204" pitchFamily="34" charset="0"/>
                <a:cs typeface="Arial" panose="020B0604020202020204" pitchFamily="34" charset="0"/>
              </a:rPr>
              <a:t>CHU de Rouen, </a:t>
            </a:r>
            <a:r>
              <a:rPr lang="en-GB" sz="1200" i="1" kern="1200" dirty="0" err="1">
                <a:solidFill>
                  <a:schemeClr val="tx1"/>
                </a:solidFill>
                <a:effectLst/>
                <a:latin typeface="Arial" panose="020B0604020202020204" pitchFamily="34" charset="0"/>
                <a:cs typeface="Arial" panose="020B0604020202020204" pitchFamily="34" charset="0"/>
              </a:rPr>
              <a:t>Hôpital</a:t>
            </a:r>
            <a:r>
              <a:rPr lang="en-GB" sz="1200" i="1" kern="1200" dirty="0">
                <a:solidFill>
                  <a:schemeClr val="tx1"/>
                </a:solidFill>
                <a:effectLst/>
                <a:latin typeface="Arial" panose="020B0604020202020204" pitchFamily="34" charset="0"/>
                <a:cs typeface="Arial" panose="020B0604020202020204" pitchFamily="34" charset="0"/>
              </a:rPr>
              <a:t> Charles Nicolle, Rouen, France</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38</a:t>
            </a:r>
            <a:r>
              <a:rPr lang="en-GB" sz="1200" i="1" kern="1200" dirty="0">
                <a:solidFill>
                  <a:schemeClr val="tx1"/>
                </a:solidFill>
                <a:effectLst/>
                <a:latin typeface="Arial" panose="020B0604020202020204" pitchFamily="34" charset="0"/>
                <a:cs typeface="Arial" panose="020B0604020202020204" pitchFamily="34" charset="0"/>
              </a:rPr>
              <a:t>Epimed </a:t>
            </a:r>
            <a:r>
              <a:rPr lang="en-GB" sz="1200" i="1" kern="1200" dirty="0" err="1">
                <a:solidFill>
                  <a:schemeClr val="tx1"/>
                </a:solidFill>
                <a:effectLst/>
                <a:latin typeface="Arial" panose="020B0604020202020204" pitchFamily="34" charset="0"/>
                <a:cs typeface="Arial" panose="020B0604020202020204" pitchFamily="34" charset="0"/>
              </a:rPr>
              <a:t>Gmbh</a:t>
            </a:r>
            <a:r>
              <a:rPr lang="en-GB" sz="1200" i="1" kern="1200" dirty="0">
                <a:solidFill>
                  <a:schemeClr val="tx1"/>
                </a:solidFill>
                <a:effectLst/>
                <a:latin typeface="Arial" panose="020B0604020202020204" pitchFamily="34" charset="0"/>
                <a:cs typeface="Arial" panose="020B0604020202020204" pitchFamily="34" charset="0"/>
              </a:rPr>
              <a:t>, Berlin, Germany</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39</a:t>
            </a:r>
            <a:r>
              <a:rPr lang="en-GB" sz="1200" i="1" kern="1200" dirty="0">
                <a:solidFill>
                  <a:schemeClr val="tx1"/>
                </a:solidFill>
                <a:effectLst/>
                <a:latin typeface="Arial" panose="020B0604020202020204" pitchFamily="34" charset="0"/>
                <a:cs typeface="Arial" panose="020B0604020202020204" pitchFamily="34" charset="0"/>
              </a:rPr>
              <a:t>St. Joseph Hospital, Berlin, Germany</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40</a:t>
            </a:r>
            <a:r>
              <a:rPr lang="en-GB" sz="1200" i="1" kern="1200" dirty="0">
                <a:solidFill>
                  <a:schemeClr val="tx1"/>
                </a:solidFill>
                <a:effectLst/>
                <a:latin typeface="Arial" panose="020B0604020202020204" pitchFamily="34" charset="0"/>
                <a:cs typeface="Arial" panose="020B0604020202020204" pitchFamily="34" charset="0"/>
              </a:rPr>
              <a:t>Aotearoa Clinical Trials, Papatoetoe, Auckland, New Zealand</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41</a:t>
            </a:r>
            <a:r>
              <a:rPr lang="en-GB" sz="1200" i="1" kern="1200" dirty="0">
                <a:solidFill>
                  <a:schemeClr val="tx1"/>
                </a:solidFill>
                <a:effectLst/>
                <a:latin typeface="Arial" panose="020B0604020202020204" pitchFamily="34" charset="0"/>
                <a:cs typeface="Arial" panose="020B0604020202020204" pitchFamily="34" charset="0"/>
              </a:rPr>
              <a:t>Université de Paris-Cité, INSERM UMR1149, Paris, France</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42</a:t>
            </a:r>
            <a:r>
              <a:rPr lang="en-GB" sz="1200" i="1" kern="1200" dirty="0">
                <a:solidFill>
                  <a:schemeClr val="tx1"/>
                </a:solidFill>
                <a:effectLst/>
                <a:latin typeface="Arial" panose="020B0604020202020204" pitchFamily="34" charset="0"/>
                <a:cs typeface="Arial" panose="020B0604020202020204" pitchFamily="34" charset="0"/>
              </a:rPr>
              <a:t>Hôpital Beaujon, Clichy, France</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43</a:t>
            </a:r>
            <a:r>
              <a:rPr lang="en-GB" sz="1200" i="1" kern="1200" dirty="0">
                <a:solidFill>
                  <a:schemeClr val="tx1"/>
                </a:solidFill>
                <a:effectLst/>
                <a:latin typeface="Arial" panose="020B0604020202020204" pitchFamily="34" charset="0"/>
                <a:cs typeface="Arial" panose="020B0604020202020204" pitchFamily="34" charset="0"/>
              </a:rPr>
              <a:t>Kumamoto University Hospital, Kumamoto, Japan</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44</a:t>
            </a:r>
            <a:r>
              <a:rPr lang="en-GB" sz="1200" i="1" kern="1200" dirty="0">
                <a:solidFill>
                  <a:schemeClr val="tx1"/>
                </a:solidFill>
                <a:effectLst/>
                <a:latin typeface="Arial" panose="020B0604020202020204" pitchFamily="34" charset="0"/>
                <a:cs typeface="Arial" panose="020B0604020202020204" pitchFamily="34" charset="0"/>
              </a:rPr>
              <a:t>St Vincent's Hospital Melbourne, University of Melbourne, Fitzroy, Australia</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45</a:t>
            </a:r>
            <a:r>
              <a:rPr lang="en-GB" sz="1200" i="1" kern="1200" dirty="0">
                <a:solidFill>
                  <a:schemeClr val="tx1"/>
                </a:solidFill>
                <a:effectLst/>
                <a:latin typeface="Arial" panose="020B0604020202020204" pitchFamily="34" charset="0"/>
                <a:cs typeface="Arial" panose="020B0604020202020204" pitchFamily="34" charset="0"/>
              </a:rPr>
              <a:t>GSK, Durham, United States</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46</a:t>
            </a:r>
            <a:r>
              <a:rPr lang="en-GB" sz="1200" i="1" kern="1200" dirty="0">
                <a:solidFill>
                  <a:schemeClr val="tx1"/>
                </a:solidFill>
                <a:effectLst/>
                <a:latin typeface="Arial" panose="020B0604020202020204" pitchFamily="34" charset="0"/>
                <a:cs typeface="Arial" panose="020B0604020202020204" pitchFamily="34" charset="0"/>
              </a:rPr>
              <a:t>GSK, Dubai, United Arab Emirates</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47</a:t>
            </a:r>
            <a:r>
              <a:rPr lang="en-GB" sz="1200" i="1" kern="1200" dirty="0">
                <a:solidFill>
                  <a:schemeClr val="tx1"/>
                </a:solidFill>
                <a:effectLst/>
                <a:latin typeface="Arial" panose="020B0604020202020204" pitchFamily="34" charset="0"/>
                <a:cs typeface="Arial" panose="020B0604020202020204" pitchFamily="34" charset="0"/>
              </a:rPr>
              <a:t>GSK, London, United Kingdom</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48</a:t>
            </a:r>
            <a:r>
              <a:rPr lang="en-GB" sz="1200" i="1" kern="1200" dirty="0">
                <a:solidFill>
                  <a:schemeClr val="tx1"/>
                </a:solidFill>
                <a:effectLst/>
                <a:latin typeface="Arial" panose="020B0604020202020204" pitchFamily="34" charset="0"/>
                <a:cs typeface="Arial" panose="020B0604020202020204" pitchFamily="34" charset="0"/>
              </a:rPr>
              <a:t>GSK, Stevenage, United Kingdom</a:t>
            </a:r>
            <a:r>
              <a:rPr lang="en-GB" sz="1200" kern="1200" dirty="0">
                <a:solidFill>
                  <a:schemeClr val="tx1"/>
                </a:solidFill>
                <a:effectLst/>
                <a:latin typeface="Arial" panose="020B0604020202020204" pitchFamily="34" charset="0"/>
                <a:cs typeface="Arial" panose="020B0604020202020204" pitchFamily="34" charset="0"/>
              </a:rPr>
              <a:t>, </a:t>
            </a:r>
            <a:r>
              <a:rPr lang="en-GB" sz="1200" i="1" kern="1200" baseline="30000" dirty="0">
                <a:solidFill>
                  <a:schemeClr val="tx1"/>
                </a:solidFill>
                <a:effectLst/>
                <a:latin typeface="Arial" panose="020B0604020202020204" pitchFamily="34" charset="0"/>
                <a:cs typeface="Arial" panose="020B0604020202020204" pitchFamily="34" charset="0"/>
              </a:rPr>
              <a:t>49</a:t>
            </a:r>
            <a:r>
              <a:rPr lang="en-GB" sz="1200" i="1" kern="1200" dirty="0">
                <a:solidFill>
                  <a:schemeClr val="tx1"/>
                </a:solidFill>
                <a:effectLst/>
                <a:latin typeface="Arial" panose="020B0604020202020204" pitchFamily="34" charset="0"/>
                <a:cs typeface="Arial" panose="020B0604020202020204" pitchFamily="34" charset="0"/>
              </a:rPr>
              <a:t>GSK, Collegeville, United States </a:t>
            </a:r>
            <a:endParaRPr lang="en-NZ" sz="1200" kern="1200" dirty="0">
              <a:solidFill>
                <a:schemeClr val="tx1"/>
              </a:solidFill>
              <a:effectLst/>
              <a:latin typeface="Arial" panose="020B0604020202020204" pitchFamily="34" charset="0"/>
              <a:cs typeface="Arial" panose="020B0604020202020204" pitchFamily="34" charset="0"/>
            </a:endParaRPr>
          </a:p>
          <a:p>
            <a:endParaRPr lang="en-NZ" sz="1200" kern="1200" dirty="0">
              <a:solidFill>
                <a:schemeClr val="tx1"/>
              </a:solidFill>
              <a:effectLst/>
              <a:latin typeface="Arial" panose="020B0604020202020204" pitchFamily="34" charset="0"/>
              <a:cs typeface="Arial" panose="020B0604020202020204" pitchFamily="34" charset="0"/>
            </a:endParaRPr>
          </a:p>
          <a:p>
            <a:r>
              <a:rPr lang="en-GB" sz="1200" b="1" kern="1200" dirty="0">
                <a:solidFill>
                  <a:schemeClr val="tx1"/>
                </a:solidFill>
                <a:effectLst/>
                <a:latin typeface="Arial" panose="020B0604020202020204" pitchFamily="34" charset="0"/>
                <a:cs typeface="Arial" panose="020B0604020202020204" pitchFamily="34" charset="0"/>
              </a:rPr>
              <a:t>Background and aims: </a:t>
            </a:r>
            <a:r>
              <a:rPr lang="en-GB" sz="1200" kern="1200" dirty="0">
                <a:solidFill>
                  <a:schemeClr val="tx1"/>
                </a:solidFill>
                <a:effectLst/>
                <a:latin typeface="Arial" panose="020B0604020202020204" pitchFamily="34" charset="0"/>
                <a:cs typeface="Arial" panose="020B0604020202020204" pitchFamily="34" charset="0"/>
              </a:rPr>
              <a:t>Functional cure (FC), hepatitis B surface antigen (HBsAg) loss and hepatitis B virus (HBV) DNA &lt;lower limit of quantification (</a:t>
            </a:r>
            <a:r>
              <a:rPr lang="en-GB" sz="1200" kern="1200" dirty="0" err="1">
                <a:solidFill>
                  <a:schemeClr val="tx1"/>
                </a:solidFill>
                <a:effectLst/>
                <a:latin typeface="Arial" panose="020B0604020202020204" pitchFamily="34" charset="0"/>
                <a:cs typeface="Arial" panose="020B0604020202020204" pitchFamily="34" charset="0"/>
              </a:rPr>
              <a:t>LLOQ</a:t>
            </a:r>
            <a:r>
              <a:rPr lang="en-GB" sz="1200" kern="1200" dirty="0">
                <a:solidFill>
                  <a:schemeClr val="tx1"/>
                </a:solidFill>
                <a:effectLst/>
                <a:latin typeface="Arial" panose="020B0604020202020204" pitchFamily="34" charset="0"/>
                <a:cs typeface="Arial" panose="020B0604020202020204" pitchFamily="34" charset="0"/>
              </a:rPr>
              <a:t>) 24 weeks off therapy, is the treatment goal in chronic HBV infection. </a:t>
            </a:r>
            <a:r>
              <a:rPr lang="en-GB" sz="1200" kern="1200" dirty="0" err="1">
                <a:solidFill>
                  <a:schemeClr val="tx1"/>
                </a:solidFill>
                <a:effectLst/>
                <a:latin typeface="Arial" panose="020B0604020202020204" pitchFamily="34" charset="0"/>
                <a:cs typeface="Arial" panose="020B0604020202020204" pitchFamily="34" charset="0"/>
              </a:rPr>
              <a:t>Bepirovirsen</a:t>
            </a:r>
            <a:r>
              <a:rPr lang="en-GB" sz="1200" kern="1200" dirty="0">
                <a:solidFill>
                  <a:schemeClr val="tx1"/>
                </a:solidFill>
                <a:effectLst/>
                <a:latin typeface="Arial" panose="020B0604020202020204" pitchFamily="34" charset="0"/>
                <a:cs typeface="Arial" panose="020B0604020202020204" pitchFamily="34" charset="0"/>
              </a:rPr>
              <a:t> (</a:t>
            </a:r>
            <a:r>
              <a:rPr lang="en-GB" sz="1200" kern="1200" dirty="0" err="1">
                <a:solidFill>
                  <a:schemeClr val="tx1"/>
                </a:solidFill>
                <a:effectLst/>
                <a:latin typeface="Arial" panose="020B0604020202020204" pitchFamily="34" charset="0"/>
                <a:cs typeface="Arial" panose="020B0604020202020204" pitchFamily="34" charset="0"/>
              </a:rPr>
              <a:t>BPV</a:t>
            </a:r>
            <a:r>
              <a:rPr lang="en-GB" sz="1200" kern="1200" dirty="0">
                <a:solidFill>
                  <a:schemeClr val="tx1"/>
                </a:solidFill>
                <a:effectLst/>
                <a:latin typeface="Arial" panose="020B0604020202020204" pitchFamily="34" charset="0"/>
                <a:cs typeface="Arial" panose="020B0604020202020204" pitchFamily="34" charset="0"/>
              </a:rPr>
              <a:t>), an antisense oligonucleotide, is the first anti-HBV therapy in global Phase 3 trials with FC as the primary outcome. </a:t>
            </a:r>
            <a:endParaRPr lang="en-NZ" sz="1200" kern="1200" dirty="0">
              <a:solidFill>
                <a:schemeClr val="tx1"/>
              </a:solidFill>
              <a:effectLst/>
              <a:latin typeface="Arial" panose="020B0604020202020204" pitchFamily="34" charset="0"/>
              <a:cs typeface="Arial" panose="020B0604020202020204" pitchFamily="34" charset="0"/>
            </a:endParaRPr>
          </a:p>
          <a:p>
            <a:endParaRPr lang="en-GB" sz="1200" b="1" kern="1200" dirty="0">
              <a:solidFill>
                <a:schemeClr val="tx1"/>
              </a:solidFill>
              <a:effectLst/>
              <a:latin typeface="Arial" panose="020B0604020202020204" pitchFamily="34" charset="0"/>
              <a:cs typeface="Arial" panose="020B0604020202020204" pitchFamily="34" charset="0"/>
            </a:endParaRPr>
          </a:p>
          <a:p>
            <a:r>
              <a:rPr lang="en-GB" sz="1200" b="1" kern="1200" dirty="0">
                <a:solidFill>
                  <a:schemeClr val="tx1"/>
                </a:solidFill>
                <a:effectLst/>
                <a:latin typeface="Arial" panose="020B0604020202020204" pitchFamily="34" charset="0"/>
                <a:cs typeface="Arial" panose="020B0604020202020204" pitchFamily="34" charset="0"/>
              </a:rPr>
              <a:t>Method: </a:t>
            </a:r>
            <a:r>
              <a:rPr lang="en-GB" sz="1200" kern="1200" dirty="0">
                <a:solidFill>
                  <a:schemeClr val="tx1"/>
                </a:solidFill>
                <a:effectLst/>
                <a:latin typeface="Arial" panose="020B0604020202020204" pitchFamily="34" charset="0"/>
                <a:cs typeface="Arial" panose="020B0604020202020204" pitchFamily="34" charset="0"/>
              </a:rPr>
              <a:t>B-Well 1 and 2 are global double-blind Phase 3 trials. Non-cirrhotic adults with </a:t>
            </a:r>
            <a:r>
              <a:rPr lang="en-GB" sz="1200" kern="1200" dirty="0" err="1">
                <a:solidFill>
                  <a:schemeClr val="tx1"/>
                </a:solidFill>
                <a:effectLst/>
                <a:latin typeface="Arial" panose="020B0604020202020204" pitchFamily="34" charset="0"/>
                <a:cs typeface="Arial" panose="020B0604020202020204" pitchFamily="34" charset="0"/>
              </a:rPr>
              <a:t>nucleos</a:t>
            </a:r>
            <a:r>
              <a:rPr lang="en-GB" sz="1200" kern="1200" dirty="0">
                <a:solidFill>
                  <a:schemeClr val="tx1"/>
                </a:solidFill>
                <a:effectLst/>
                <a:latin typeface="Arial" panose="020B0604020202020204" pitchFamily="34" charset="0"/>
                <a:cs typeface="Arial" panose="020B0604020202020204" pitchFamily="34" charset="0"/>
              </a:rPr>
              <a:t>(t)ide analogue (NA)-suppressed chronic HBV infection (HBV DNA &lt; 90 IU/mL) and HBsAg &gt; 100–≤ 3000 IU/mL were randomised 2:1 to </a:t>
            </a:r>
            <a:r>
              <a:rPr lang="en-GB" sz="1200" kern="1200" dirty="0" err="1">
                <a:solidFill>
                  <a:schemeClr val="tx1"/>
                </a:solidFill>
                <a:effectLst/>
                <a:latin typeface="Arial" panose="020B0604020202020204" pitchFamily="34" charset="0"/>
                <a:cs typeface="Arial" panose="020B0604020202020204" pitchFamily="34" charset="0"/>
              </a:rPr>
              <a:t>BPV</a:t>
            </a:r>
            <a:r>
              <a:rPr lang="en-GB" sz="1200" kern="1200" dirty="0">
                <a:solidFill>
                  <a:schemeClr val="tx1"/>
                </a:solidFill>
                <a:effectLst/>
                <a:latin typeface="Arial" panose="020B0604020202020204" pitchFamily="34" charset="0"/>
                <a:cs typeface="Arial" panose="020B0604020202020204" pitchFamily="34" charset="0"/>
              </a:rPr>
              <a:t> 300 mg or placebo (PBO) weekly for 24 weeks. Participants (pts) discontinued NAs at Week 48, if eligible. The primary outcome was FC response rate at Week 72 for all pts; defined as HBsAg not detected (qualitative; &lt; 0.05 IU/mL) and HBV DNA &lt; </a:t>
            </a:r>
            <a:r>
              <a:rPr lang="en-GB" sz="1200" kern="1200" dirty="0" err="1">
                <a:solidFill>
                  <a:schemeClr val="tx1"/>
                </a:solidFill>
                <a:effectLst/>
                <a:latin typeface="Arial" panose="020B0604020202020204" pitchFamily="34" charset="0"/>
                <a:cs typeface="Arial" panose="020B0604020202020204" pitchFamily="34" charset="0"/>
              </a:rPr>
              <a:t>LLOQ</a:t>
            </a:r>
            <a:r>
              <a:rPr lang="en-GB" sz="1200" kern="1200" dirty="0">
                <a:solidFill>
                  <a:schemeClr val="tx1"/>
                </a:solidFill>
                <a:effectLst/>
                <a:latin typeface="Arial" panose="020B0604020202020204" pitchFamily="34" charset="0"/>
                <a:cs typeface="Arial" panose="020B0604020202020204" pitchFamily="34" charset="0"/>
              </a:rPr>
              <a:t> (&lt; 20 IU/mL or target not detected) 24 weeks after discontinuing all HBV treatment. Key secondary outcomes included FC response rate for pts with baseline HBsAg ≤ 1000 IU/</a:t>
            </a:r>
            <a:r>
              <a:rPr lang="en-GB" sz="1200" kern="1200" dirty="0" err="1">
                <a:solidFill>
                  <a:schemeClr val="tx1"/>
                </a:solidFill>
                <a:effectLst/>
                <a:latin typeface="Arial" panose="020B0604020202020204" pitchFamily="34" charset="0"/>
                <a:cs typeface="Arial" panose="020B0604020202020204" pitchFamily="34" charset="0"/>
              </a:rPr>
              <a:t>mL.</a:t>
            </a:r>
            <a:r>
              <a:rPr lang="en-GB" sz="1200" kern="1200" dirty="0">
                <a:solidFill>
                  <a:schemeClr val="tx1"/>
                </a:solidFill>
                <a:effectLst/>
                <a:latin typeface="Arial" panose="020B0604020202020204" pitchFamily="34" charset="0"/>
                <a:cs typeface="Arial" panose="020B0604020202020204" pitchFamily="34" charset="0"/>
              </a:rPr>
              <a:t> Safety was assessed via adverse event (AE) and laboratory monitoring.</a:t>
            </a:r>
          </a:p>
          <a:p>
            <a:r>
              <a:rPr lang="en-GB" sz="1200" kern="1200" dirty="0">
                <a:solidFill>
                  <a:schemeClr val="tx1"/>
                </a:solidFill>
                <a:effectLst/>
                <a:latin typeface="Arial" panose="020B0604020202020204" pitchFamily="34" charset="0"/>
                <a:cs typeface="Arial" panose="020B0604020202020204" pitchFamily="34" charset="0"/>
              </a:rPr>
              <a:t> </a:t>
            </a:r>
            <a:endParaRPr lang="en-NZ" sz="1200" kern="1200" dirty="0">
              <a:solidFill>
                <a:schemeClr val="tx1"/>
              </a:solidFill>
              <a:effectLst/>
              <a:latin typeface="Arial" panose="020B0604020202020204" pitchFamily="34" charset="0"/>
              <a:cs typeface="Arial" panose="020B0604020202020204" pitchFamily="34" charset="0"/>
            </a:endParaRPr>
          </a:p>
          <a:p>
            <a:r>
              <a:rPr lang="en-GB" sz="1200" b="1" kern="1200" dirty="0">
                <a:solidFill>
                  <a:schemeClr val="tx1"/>
                </a:solidFill>
                <a:effectLst/>
                <a:latin typeface="Arial" panose="020B0604020202020204" pitchFamily="34" charset="0"/>
                <a:cs typeface="Arial" panose="020B0604020202020204" pitchFamily="34" charset="0"/>
              </a:rPr>
              <a:t>Results: </a:t>
            </a:r>
            <a:r>
              <a:rPr lang="en-GB" sz="1200" kern="1200" dirty="0">
                <a:solidFill>
                  <a:schemeClr val="tx1"/>
                </a:solidFill>
                <a:effectLst/>
                <a:latin typeface="Arial" panose="020B0604020202020204" pitchFamily="34" charset="0"/>
                <a:cs typeface="Arial" panose="020B0604020202020204" pitchFamily="34" charset="0"/>
              </a:rPr>
              <a:t>The full analysis set comprised 650 </a:t>
            </a:r>
            <a:r>
              <a:rPr lang="en-GB" sz="1200" kern="1200" dirty="0" err="1">
                <a:solidFill>
                  <a:schemeClr val="tx1"/>
                </a:solidFill>
                <a:effectLst/>
                <a:latin typeface="Arial" panose="020B0604020202020204" pitchFamily="34" charset="0"/>
                <a:cs typeface="Arial" panose="020B0604020202020204" pitchFamily="34" charset="0"/>
              </a:rPr>
              <a:t>BPV</a:t>
            </a:r>
            <a:r>
              <a:rPr lang="en-GB" sz="1200" kern="1200" dirty="0">
                <a:solidFill>
                  <a:schemeClr val="tx1"/>
                </a:solidFill>
                <a:effectLst/>
                <a:latin typeface="Arial" panose="020B0604020202020204" pitchFamily="34" charset="0"/>
                <a:cs typeface="Arial" panose="020B0604020202020204" pitchFamily="34" charset="0"/>
              </a:rPr>
              <a:t> and 328 PBO pts in B-Well 1 and 570 </a:t>
            </a:r>
            <a:r>
              <a:rPr lang="en-GB" sz="1200" kern="1200" dirty="0" err="1">
                <a:solidFill>
                  <a:schemeClr val="tx1"/>
                </a:solidFill>
                <a:effectLst/>
                <a:latin typeface="Arial" panose="020B0604020202020204" pitchFamily="34" charset="0"/>
                <a:cs typeface="Arial" panose="020B0604020202020204" pitchFamily="34" charset="0"/>
              </a:rPr>
              <a:t>BPV</a:t>
            </a:r>
            <a:r>
              <a:rPr lang="en-GB" sz="1200" kern="1200" dirty="0">
                <a:solidFill>
                  <a:schemeClr val="tx1"/>
                </a:solidFill>
                <a:effectLst/>
                <a:latin typeface="Arial" panose="020B0604020202020204" pitchFamily="34" charset="0"/>
                <a:cs typeface="Arial" panose="020B0604020202020204" pitchFamily="34" charset="0"/>
              </a:rPr>
              <a:t> and 286 PBO pts in B-Well 2. Pts were 71% male, mean age approximately 49 years, 68% Asian, 8% HBeAg positive, and 63% had baseline HBsAg ≤ 1000 IU/</a:t>
            </a:r>
            <a:r>
              <a:rPr lang="en-GB" sz="1200" kern="1200" dirty="0" err="1">
                <a:solidFill>
                  <a:schemeClr val="tx1"/>
                </a:solidFill>
                <a:effectLst/>
                <a:latin typeface="Arial" panose="020B0604020202020204" pitchFamily="34" charset="0"/>
                <a:cs typeface="Arial" panose="020B0604020202020204" pitchFamily="34" charset="0"/>
              </a:rPr>
              <a:t>mL.</a:t>
            </a:r>
            <a:r>
              <a:rPr lang="en-GB" sz="1200" kern="1200" dirty="0">
                <a:solidFill>
                  <a:schemeClr val="tx1"/>
                </a:solidFill>
                <a:effectLst/>
                <a:latin typeface="Arial" panose="020B0604020202020204" pitchFamily="34" charset="0"/>
                <a:cs typeface="Arial" panose="020B0604020202020204" pitchFamily="34" charset="0"/>
              </a:rPr>
              <a:t> No PBO pts achieved FC. Among </a:t>
            </a:r>
            <a:r>
              <a:rPr lang="en-GB" sz="1200" kern="1200" dirty="0" err="1">
                <a:solidFill>
                  <a:schemeClr val="tx1"/>
                </a:solidFill>
                <a:effectLst/>
                <a:latin typeface="Arial" panose="020B0604020202020204" pitchFamily="34" charset="0"/>
                <a:cs typeface="Arial" panose="020B0604020202020204" pitchFamily="34" charset="0"/>
              </a:rPr>
              <a:t>BPV</a:t>
            </a:r>
            <a:r>
              <a:rPr lang="en-GB" sz="1200" kern="1200" dirty="0">
                <a:solidFill>
                  <a:schemeClr val="tx1"/>
                </a:solidFill>
                <a:effectLst/>
                <a:latin typeface="Arial" panose="020B0604020202020204" pitchFamily="34" charset="0"/>
                <a:cs typeface="Arial" panose="020B0604020202020204" pitchFamily="34" charset="0"/>
              </a:rPr>
              <a:t> pts with baseline HBsAg ≤ 3000 IU/mL, 20% and 19% achieved FC in B-Well 1 and B-Well 2, respectively (p &lt; 0.001 vs PBO). In </a:t>
            </a:r>
            <a:r>
              <a:rPr lang="en-GB" sz="1200" kern="1200" dirty="0" err="1">
                <a:solidFill>
                  <a:schemeClr val="tx1"/>
                </a:solidFill>
                <a:effectLst/>
                <a:latin typeface="Arial" panose="020B0604020202020204" pitchFamily="34" charset="0"/>
                <a:cs typeface="Arial" panose="020B0604020202020204" pitchFamily="34" charset="0"/>
              </a:rPr>
              <a:t>BPV</a:t>
            </a:r>
            <a:r>
              <a:rPr lang="en-GB" sz="1200" kern="1200" dirty="0">
                <a:solidFill>
                  <a:schemeClr val="tx1"/>
                </a:solidFill>
                <a:effectLst/>
                <a:latin typeface="Arial" panose="020B0604020202020204" pitchFamily="34" charset="0"/>
                <a:cs typeface="Arial" panose="020B0604020202020204" pitchFamily="34" charset="0"/>
              </a:rPr>
              <a:t> pts with baseline HBsAg ≤ 1000 IU/mL, 25% in B-Well 1 and 28% in B-Well 2 achieved FC (p &lt; 0.001 vs PBO). Most common AEs with </a:t>
            </a:r>
            <a:r>
              <a:rPr lang="en-GB" sz="1200" kern="1200" dirty="0" err="1">
                <a:solidFill>
                  <a:schemeClr val="tx1"/>
                </a:solidFill>
                <a:effectLst/>
                <a:latin typeface="Arial" panose="020B0604020202020204" pitchFamily="34" charset="0"/>
                <a:cs typeface="Arial" panose="020B0604020202020204" pitchFamily="34" charset="0"/>
              </a:rPr>
              <a:t>BPV</a:t>
            </a:r>
            <a:r>
              <a:rPr lang="en-GB" sz="1200" kern="1200" dirty="0">
                <a:solidFill>
                  <a:schemeClr val="tx1"/>
                </a:solidFill>
                <a:effectLst/>
                <a:latin typeface="Arial" panose="020B0604020202020204" pitchFamily="34" charset="0"/>
                <a:cs typeface="Arial" panose="020B0604020202020204" pitchFamily="34" charset="0"/>
              </a:rPr>
              <a:t> (pooled safety: </a:t>
            </a:r>
            <a:r>
              <a:rPr lang="en-GB" sz="1200" kern="1200" dirty="0" err="1">
                <a:solidFill>
                  <a:schemeClr val="tx1"/>
                </a:solidFill>
                <a:effectLst/>
                <a:latin typeface="Arial" panose="020B0604020202020204" pitchFamily="34" charset="0"/>
                <a:cs typeface="Arial" panose="020B0604020202020204" pitchFamily="34" charset="0"/>
              </a:rPr>
              <a:t>BPV</a:t>
            </a:r>
            <a:r>
              <a:rPr lang="en-GB" sz="1200" kern="1200" dirty="0">
                <a:solidFill>
                  <a:schemeClr val="tx1"/>
                </a:solidFill>
                <a:effectLst/>
                <a:latin typeface="Arial" panose="020B0604020202020204" pitchFamily="34" charset="0"/>
                <a:cs typeface="Arial" panose="020B0604020202020204" pitchFamily="34" charset="0"/>
              </a:rPr>
              <a:t> = 1223, PBO = 611) in Week 1–72 included injection site erythema (31%; PBO 2%), injection site pain (23%; PBO 5%) and alanine aminotransferase (ALT) increase (23%; PBO 4%). ALT increases were transient and generally occurred in Week 4─12; 6% of </a:t>
            </a:r>
            <a:r>
              <a:rPr lang="en-GB" sz="1200" kern="1200" dirty="0" err="1">
                <a:solidFill>
                  <a:schemeClr val="tx1"/>
                </a:solidFill>
                <a:effectLst/>
                <a:latin typeface="Arial" panose="020B0604020202020204" pitchFamily="34" charset="0"/>
                <a:cs typeface="Arial" panose="020B0604020202020204" pitchFamily="34" charset="0"/>
              </a:rPr>
              <a:t>BPV</a:t>
            </a:r>
            <a:r>
              <a:rPr lang="en-GB" sz="1200" kern="1200" dirty="0">
                <a:solidFill>
                  <a:schemeClr val="tx1"/>
                </a:solidFill>
                <a:effectLst/>
                <a:latin typeface="Arial" panose="020B0604020202020204" pitchFamily="34" charset="0"/>
                <a:cs typeface="Arial" panose="020B0604020202020204" pitchFamily="34" charset="0"/>
              </a:rPr>
              <a:t> pts had ALT ≥ 10x upper limit of normal (vs PBO &lt;1%). No cases were adjudicated as meeting drug-induced liver injury criteria. Few AEs were serious (</a:t>
            </a:r>
            <a:r>
              <a:rPr lang="en-GB" sz="1200" kern="1200" dirty="0" err="1">
                <a:solidFill>
                  <a:schemeClr val="tx1"/>
                </a:solidFill>
                <a:effectLst/>
                <a:latin typeface="Arial" panose="020B0604020202020204" pitchFamily="34" charset="0"/>
                <a:cs typeface="Arial" panose="020B0604020202020204" pitchFamily="34" charset="0"/>
              </a:rPr>
              <a:t>BPV</a:t>
            </a:r>
            <a:r>
              <a:rPr lang="en-GB" sz="1200" kern="1200" dirty="0">
                <a:solidFill>
                  <a:schemeClr val="tx1"/>
                </a:solidFill>
                <a:effectLst/>
                <a:latin typeface="Arial" panose="020B0604020202020204" pitchFamily="34" charset="0"/>
                <a:cs typeface="Arial" panose="020B0604020202020204" pitchFamily="34" charset="0"/>
              </a:rPr>
              <a:t> 7%; PBO 4%) or led to permanent treatment discontinuation (</a:t>
            </a:r>
            <a:r>
              <a:rPr lang="en-GB" sz="1200" kern="1200" dirty="0" err="1">
                <a:solidFill>
                  <a:schemeClr val="tx1"/>
                </a:solidFill>
                <a:effectLst/>
                <a:latin typeface="Arial" panose="020B0604020202020204" pitchFamily="34" charset="0"/>
                <a:cs typeface="Arial" panose="020B0604020202020204" pitchFamily="34" charset="0"/>
              </a:rPr>
              <a:t>BPV</a:t>
            </a:r>
            <a:r>
              <a:rPr lang="en-GB" sz="1200" kern="1200" dirty="0">
                <a:solidFill>
                  <a:schemeClr val="tx1"/>
                </a:solidFill>
                <a:effectLst/>
                <a:latin typeface="Arial" panose="020B0604020202020204" pitchFamily="34" charset="0"/>
                <a:cs typeface="Arial" panose="020B0604020202020204" pitchFamily="34" charset="0"/>
              </a:rPr>
              <a:t> 3%; PBO &lt; 1%). Two deaths unrelated to study treatment occurred in the </a:t>
            </a:r>
            <a:r>
              <a:rPr lang="en-GB" sz="1200" kern="1200" dirty="0" err="1">
                <a:solidFill>
                  <a:schemeClr val="tx1"/>
                </a:solidFill>
                <a:effectLst/>
                <a:latin typeface="Arial" panose="020B0604020202020204" pitchFamily="34" charset="0"/>
                <a:cs typeface="Arial" panose="020B0604020202020204" pitchFamily="34" charset="0"/>
              </a:rPr>
              <a:t>BPV</a:t>
            </a:r>
            <a:r>
              <a:rPr lang="en-GB" sz="1200" kern="1200" dirty="0">
                <a:solidFill>
                  <a:schemeClr val="tx1"/>
                </a:solidFill>
                <a:effectLst/>
                <a:latin typeface="Arial" panose="020B0604020202020204" pitchFamily="34" charset="0"/>
                <a:cs typeface="Arial" panose="020B0604020202020204" pitchFamily="34" charset="0"/>
              </a:rPr>
              <a:t> arm.</a:t>
            </a:r>
            <a:endParaRPr lang="en-NZ" sz="1200" kern="1200" dirty="0">
              <a:solidFill>
                <a:schemeClr val="tx1"/>
              </a:solidFill>
              <a:effectLst/>
              <a:latin typeface="Arial" panose="020B0604020202020204" pitchFamily="34" charset="0"/>
              <a:cs typeface="Arial" panose="020B0604020202020204" pitchFamily="34" charset="0"/>
            </a:endParaRPr>
          </a:p>
          <a:p>
            <a:r>
              <a:rPr lang="en-GB" sz="1200" b="1" kern="1200" dirty="0">
                <a:solidFill>
                  <a:schemeClr val="tx1"/>
                </a:solidFill>
                <a:effectLst/>
                <a:latin typeface="Arial" panose="020B0604020202020204" pitchFamily="34" charset="0"/>
                <a:cs typeface="Arial" panose="020B0604020202020204" pitchFamily="34" charset="0"/>
              </a:rPr>
              <a:t>Conclusion: </a:t>
            </a:r>
            <a:r>
              <a:rPr lang="en-GB" sz="1200" kern="1200" dirty="0">
                <a:solidFill>
                  <a:schemeClr val="tx1"/>
                </a:solidFill>
                <a:effectLst/>
                <a:latin typeface="Arial" panose="020B0604020202020204" pitchFamily="34" charset="0"/>
                <a:cs typeface="Arial" panose="020B0604020202020204" pitchFamily="34" charset="0"/>
              </a:rPr>
              <a:t>24-week </a:t>
            </a:r>
            <a:r>
              <a:rPr lang="en-GB" sz="1200" kern="1200" dirty="0" err="1">
                <a:solidFill>
                  <a:schemeClr val="tx1"/>
                </a:solidFill>
                <a:effectLst/>
                <a:latin typeface="Arial" panose="020B0604020202020204" pitchFamily="34" charset="0"/>
                <a:cs typeface="Arial" panose="020B0604020202020204" pitchFamily="34" charset="0"/>
              </a:rPr>
              <a:t>BPV</a:t>
            </a:r>
            <a:r>
              <a:rPr lang="en-GB" sz="1200" kern="1200" dirty="0">
                <a:solidFill>
                  <a:schemeClr val="tx1"/>
                </a:solidFill>
                <a:effectLst/>
                <a:latin typeface="Arial" panose="020B0604020202020204" pitchFamily="34" charset="0"/>
                <a:cs typeface="Arial" panose="020B0604020202020204" pitchFamily="34" charset="0"/>
              </a:rPr>
              <a:t> treatment induced clinically meaningful and statistically significant FC rates versus PBO in virologically suppressed pts with chronic HBV infection, with an acceptable safety profile, showing the potential for </a:t>
            </a:r>
            <a:r>
              <a:rPr lang="en-GB" sz="1200" kern="1200" dirty="0" err="1">
                <a:solidFill>
                  <a:schemeClr val="tx1"/>
                </a:solidFill>
                <a:effectLst/>
                <a:latin typeface="Arial" panose="020B0604020202020204" pitchFamily="34" charset="0"/>
                <a:cs typeface="Arial" panose="020B0604020202020204" pitchFamily="34" charset="0"/>
              </a:rPr>
              <a:t>BPV</a:t>
            </a:r>
            <a:r>
              <a:rPr lang="en-GB" sz="1200" kern="1200" dirty="0">
                <a:solidFill>
                  <a:schemeClr val="tx1"/>
                </a:solidFill>
                <a:effectLst/>
                <a:latin typeface="Arial" panose="020B0604020202020204" pitchFamily="34" charset="0"/>
                <a:cs typeface="Arial" panose="020B0604020202020204" pitchFamily="34" charset="0"/>
              </a:rPr>
              <a:t> to be a first-in-class finite therapy for FC. </a:t>
            </a:r>
            <a:endParaRPr lang="en-NZ" sz="1200" kern="1200" dirty="0">
              <a:solidFill>
                <a:schemeClr val="tx1"/>
              </a:solidFill>
              <a:effectLst/>
              <a:latin typeface="Arial" panose="020B0604020202020204" pitchFamily="34" charset="0"/>
              <a:cs typeface="Arial" panose="020B0604020202020204" pitchFamily="34" charset="0"/>
            </a:endParaRPr>
          </a:p>
          <a:p>
            <a:r>
              <a:rPr lang="en-GB" sz="1200" b="1" kern="1200" dirty="0">
                <a:solidFill>
                  <a:schemeClr val="tx1"/>
                </a:solidFill>
                <a:effectLst/>
                <a:latin typeface="Arial" panose="020B0604020202020204" pitchFamily="34" charset="0"/>
                <a:cs typeface="Arial" panose="020B0604020202020204" pitchFamily="34" charset="0"/>
              </a:rPr>
              <a:t>Funding: </a:t>
            </a:r>
            <a:r>
              <a:rPr lang="en-GB" sz="1200" kern="1200" dirty="0">
                <a:solidFill>
                  <a:schemeClr val="tx1"/>
                </a:solidFill>
                <a:effectLst/>
                <a:latin typeface="Arial" panose="020B0604020202020204" pitchFamily="34" charset="0"/>
                <a:cs typeface="Arial" panose="020B0604020202020204" pitchFamily="34" charset="0"/>
              </a:rPr>
              <a:t>GSK (202009/NCT05630807; 219288/NCT05630820). [for the B-Well Study Group] </a:t>
            </a:r>
            <a:endParaRPr lang="en-NZ" sz="1200" kern="1200" dirty="0">
              <a:solidFill>
                <a:schemeClr val="tx1"/>
              </a:solidFill>
              <a:effectLst/>
              <a:latin typeface="Arial" panose="020B0604020202020204" pitchFamily="34" charset="0"/>
              <a:cs typeface="Arial" panose="020B0604020202020204" pitchFamily="34" charset="0"/>
            </a:endParaRPr>
          </a:p>
          <a:p>
            <a:r>
              <a:rPr lang="en-GB" sz="1200" kern="1200" dirty="0">
                <a:solidFill>
                  <a:schemeClr val="tx1"/>
                </a:solidFill>
                <a:effectLst/>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The whole results section is duplicated in Background and aims!</a:t>
            </a:r>
            <a:endParaRPr lang="en-NZ" sz="1200" kern="1200" dirty="0">
              <a:solidFill>
                <a:schemeClr val="tx1"/>
              </a:solidFill>
              <a:effectLst/>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8</a:t>
            </a:fld>
            <a:endParaRPr lang="en-US"/>
          </a:p>
        </p:txBody>
      </p:sp>
    </p:spTree>
    <p:extLst>
      <p:ext uri="{BB962C8B-B14F-4D97-AF65-F5344CB8AC3E}">
        <p14:creationId xmlns:p14="http://schemas.microsoft.com/office/powerpoint/2010/main" val="614878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b="1" i="1" dirty="0">
                <a:latin typeface="Arial" panose="020B0604020202020204" pitchFamily="34" charset="0"/>
                <a:ea typeface="Times New Roman" panose="02020603050405020304" pitchFamily="18" charset="0"/>
                <a:cs typeface="Arial" panose="020B0604020202020204" pitchFamily="34" charset="0"/>
              </a:rPr>
              <a:t>Abbreviations: </a:t>
            </a:r>
            <a:r>
              <a:rPr lang="en-US" b="0" i="1" dirty="0">
                <a:latin typeface="Arial" panose="020B0604020202020204" pitchFamily="34" charset="0"/>
                <a:ea typeface="Times New Roman" panose="02020603050405020304" pitchFamily="18" charset="0"/>
                <a:cs typeface="Arial" panose="020B0604020202020204" pitchFamily="34" charset="0"/>
              </a:rPr>
              <a:t>CHB, chronic hepatitis B; HBeAg(-), hepatitis B surface antigen-negative; HBsAg, hepatitis B surface antigen; TEAE, treatment-emergent adverse event.</a:t>
            </a:r>
          </a:p>
          <a:p>
            <a:endParaRPr lang="en-US" sz="1200" b="1"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200" b="1" kern="1200" dirty="0">
                <a:solidFill>
                  <a:schemeClr val="tx1"/>
                </a:solidFill>
                <a:effectLst/>
                <a:latin typeface="+mn-lt"/>
                <a:ea typeface="+mn-ea"/>
                <a:cs typeface="+mn-cs"/>
              </a:rPr>
              <a:t>High rate and sustained HBsAg loss achieved with HT-101 plus HT-102 combination therapy in </a:t>
            </a:r>
            <a:r>
              <a:rPr lang="en-US" sz="1200" b="1" kern="1200" dirty="0" err="1">
                <a:solidFill>
                  <a:schemeClr val="tx1"/>
                </a:solidFill>
                <a:effectLst/>
                <a:latin typeface="+mn-lt"/>
                <a:ea typeface="+mn-ea"/>
                <a:cs typeface="+mn-cs"/>
              </a:rPr>
              <a:t>HBeAg</a:t>
            </a:r>
            <a:r>
              <a:rPr lang="en-US" sz="1200" b="1" kern="1200" dirty="0">
                <a:solidFill>
                  <a:schemeClr val="tx1"/>
                </a:solidFill>
                <a:effectLst/>
                <a:latin typeface="+mn-lt"/>
                <a:ea typeface="+mn-ea"/>
                <a:cs typeface="+mn-cs"/>
              </a:rPr>
              <a:t>-negative, </a:t>
            </a:r>
            <a:r>
              <a:rPr lang="en-US" sz="1200" b="1" kern="1200" dirty="0" err="1">
                <a:solidFill>
                  <a:schemeClr val="tx1"/>
                </a:solidFill>
                <a:effectLst/>
                <a:latin typeface="+mn-lt"/>
                <a:ea typeface="+mn-ea"/>
                <a:cs typeface="+mn-cs"/>
              </a:rPr>
              <a:t>nucleos</a:t>
            </a:r>
            <a:r>
              <a:rPr lang="en-US" sz="1200" b="1" kern="1200" dirty="0">
                <a:solidFill>
                  <a:schemeClr val="tx1"/>
                </a:solidFill>
                <a:effectLst/>
                <a:latin typeface="+mn-lt"/>
                <a:ea typeface="+mn-ea"/>
                <a:cs typeface="+mn-cs"/>
              </a:rPr>
              <a:t>(t)ide analogue-suppressed patients: ongoing off-treatment results from a multicenter </a:t>
            </a:r>
            <a:r>
              <a:rPr lang="en-US" sz="1200" b="1" kern="1200" dirty="0" err="1">
                <a:solidFill>
                  <a:schemeClr val="tx1"/>
                </a:solidFill>
                <a:effectLst/>
                <a:latin typeface="+mn-lt"/>
                <a:ea typeface="+mn-ea"/>
                <a:cs typeface="+mn-cs"/>
              </a:rPr>
              <a:t>Ib</a:t>
            </a:r>
            <a:r>
              <a:rPr lang="en-US" sz="1200" b="1" kern="1200" dirty="0">
                <a:solidFill>
                  <a:schemeClr val="tx1"/>
                </a:solidFill>
                <a:effectLst/>
                <a:latin typeface="+mn-lt"/>
                <a:ea typeface="+mn-ea"/>
                <a:cs typeface="+mn-cs"/>
              </a:rPr>
              <a:t>/IIa study</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Arial" panose="020B0604020202020204" pitchFamily="34" charset="0"/>
              <a:cs typeface="Arial" panose="020B0604020202020204" pitchFamily="34" charset="0"/>
            </a:endParaRPr>
          </a:p>
          <a:p>
            <a:r>
              <a:rPr lang="en-US" sz="1200" b="1" kern="1200" dirty="0">
                <a:solidFill>
                  <a:schemeClr val="tx1"/>
                </a:solidFill>
                <a:effectLst/>
                <a:latin typeface="+mn-lt"/>
                <a:ea typeface="+mn-ea"/>
                <a:cs typeface="+mn-cs"/>
              </a:rPr>
              <a:t>LBP-012</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Xieer Liang</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Chen Liang</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Jianmei</a:t>
            </a:r>
            <a:r>
              <a:rPr lang="en-US" sz="1200" kern="1200" dirty="0">
                <a:solidFill>
                  <a:schemeClr val="tx1"/>
                </a:solidFill>
                <a:effectLst/>
                <a:latin typeface="+mn-lt"/>
                <a:ea typeface="+mn-ea"/>
                <a:cs typeface="+mn-cs"/>
              </a:rPr>
              <a:t> Lin</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Bei Zhong</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Huiqing Liang</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Wen Xie</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Yujuan Guan</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Zhihong Liu</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Xun Qi</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Dong Wang</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Zhipeng Zhang</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Lijuan Ding</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Zhiping</a:t>
            </a:r>
            <a:r>
              <a:rPr lang="en-US" sz="1200" kern="1200" dirty="0">
                <a:solidFill>
                  <a:schemeClr val="tx1"/>
                </a:solidFill>
                <a:effectLst/>
                <a:latin typeface="+mn-lt"/>
                <a:ea typeface="+mn-ea"/>
                <a:cs typeface="+mn-cs"/>
              </a:rPr>
              <a:t> Cui</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Huaien</a:t>
            </a:r>
            <a:r>
              <a:rPr lang="en-US" sz="1200" kern="1200" dirty="0">
                <a:solidFill>
                  <a:schemeClr val="tx1"/>
                </a:solidFill>
                <a:effectLst/>
                <a:latin typeface="+mn-lt"/>
                <a:ea typeface="+mn-ea"/>
                <a:cs typeface="+mn-cs"/>
              </a:rPr>
              <a:t> Song</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Kun Yue</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Jinlin Hou</a:t>
            </a:r>
            <a:r>
              <a:rPr lang="en-US" sz="1200" kern="1200" baseline="30000" dirty="0">
                <a:solidFill>
                  <a:schemeClr val="tx1"/>
                </a:solidFill>
                <a:effectLst/>
                <a:latin typeface="+mn-lt"/>
                <a:ea typeface="+mn-ea"/>
                <a:cs typeface="+mn-cs"/>
              </a:rPr>
              <a:t>1</a:t>
            </a:r>
            <a:endParaRPr lang="en-NZ" sz="1200" kern="1200" dirty="0">
              <a:solidFill>
                <a:schemeClr val="tx1"/>
              </a:solidFill>
              <a:effectLst/>
              <a:latin typeface="+mn-lt"/>
              <a:ea typeface="+mn-ea"/>
              <a:cs typeface="+mn-cs"/>
            </a:endParaRPr>
          </a:p>
          <a:p>
            <a:endParaRPr lang="en-US" sz="1200" i="1" kern="1200" baseline="300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Department of Infectious diseases, Nanfang hospital, Southern medical university, </a:t>
            </a:r>
            <a:r>
              <a:rPr lang="en-US" sz="1200" i="1" kern="1200" dirty="0" err="1">
                <a:solidFill>
                  <a:schemeClr val="tx1"/>
                </a:solidFill>
                <a:effectLst/>
                <a:latin typeface="+mn-lt"/>
                <a:ea typeface="+mn-ea"/>
                <a:cs typeface="+mn-cs"/>
              </a:rPr>
              <a:t>Guanghzou</a:t>
            </a:r>
            <a:r>
              <a:rPr lang="en-US" sz="1200" i="1" kern="1200" dirty="0">
                <a:solidFill>
                  <a:schemeClr val="tx1"/>
                </a:solidFill>
                <a:effectLst/>
                <a:latin typeface="+mn-lt"/>
                <a:ea typeface="+mn-ea"/>
                <a:cs typeface="+mn-cs"/>
              </a:rPr>
              <a:t>,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Liver disease department, Shanghai public health clinical </a:t>
            </a:r>
            <a:r>
              <a:rPr lang="en-US" sz="1200" i="1" kern="1200" dirty="0" err="1">
                <a:solidFill>
                  <a:schemeClr val="tx1"/>
                </a:solidFill>
                <a:effectLst/>
                <a:latin typeface="+mn-lt"/>
                <a:ea typeface="+mn-ea"/>
                <a:cs typeface="+mn-cs"/>
              </a:rPr>
              <a:t>centre</a:t>
            </a:r>
            <a:r>
              <a:rPr lang="en-US" sz="1200" i="1" kern="1200" dirty="0">
                <a:solidFill>
                  <a:schemeClr val="tx1"/>
                </a:solidFill>
                <a:effectLst/>
                <a:latin typeface="+mn-lt"/>
                <a:ea typeface="+mn-ea"/>
                <a:cs typeface="+mn-cs"/>
              </a:rPr>
              <a:t>, Shanghai,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Infectious diseases department, Qingyuan people’s hospital, </a:t>
            </a:r>
            <a:r>
              <a:rPr lang="en-US" sz="1200" i="1" kern="1200" dirty="0" err="1">
                <a:solidFill>
                  <a:schemeClr val="tx1"/>
                </a:solidFill>
                <a:effectLst/>
                <a:latin typeface="+mn-lt"/>
                <a:ea typeface="+mn-ea"/>
                <a:cs typeface="+mn-cs"/>
              </a:rPr>
              <a:t>Guanghzou</a:t>
            </a:r>
            <a:r>
              <a:rPr lang="en-US" sz="1200" i="1" kern="1200" dirty="0">
                <a:solidFill>
                  <a:schemeClr val="tx1"/>
                </a:solidFill>
                <a:effectLst/>
                <a:latin typeface="+mn-lt"/>
                <a:ea typeface="+mn-ea"/>
                <a:cs typeface="+mn-cs"/>
              </a:rPr>
              <a:t>,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Infectious diseases department,  Xiamen traditional </a:t>
            </a:r>
            <a:r>
              <a:rPr lang="en-US" sz="1200" i="1" kern="1200" dirty="0" err="1">
                <a:solidFill>
                  <a:schemeClr val="tx1"/>
                </a:solidFill>
                <a:effectLst/>
                <a:latin typeface="+mn-lt"/>
                <a:ea typeface="+mn-ea"/>
                <a:cs typeface="+mn-cs"/>
              </a:rPr>
              <a:t>chinese</a:t>
            </a:r>
            <a:r>
              <a:rPr lang="en-US" sz="1200" i="1" kern="1200" dirty="0">
                <a:solidFill>
                  <a:schemeClr val="tx1"/>
                </a:solidFill>
                <a:effectLst/>
                <a:latin typeface="+mn-lt"/>
                <a:ea typeface="+mn-ea"/>
                <a:cs typeface="+mn-cs"/>
              </a:rPr>
              <a:t> medicine hospital, Xiamen,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Liver disease department, Beijing </a:t>
            </a:r>
            <a:r>
              <a:rPr lang="en-US" sz="1200" i="1" kern="1200" dirty="0" err="1">
                <a:solidFill>
                  <a:schemeClr val="tx1"/>
                </a:solidFill>
                <a:effectLst/>
                <a:latin typeface="+mn-lt"/>
                <a:ea typeface="+mn-ea"/>
                <a:cs typeface="+mn-cs"/>
              </a:rPr>
              <a:t>ditan</a:t>
            </a:r>
            <a:r>
              <a:rPr lang="en-US" sz="1200" i="1" kern="1200" dirty="0">
                <a:solidFill>
                  <a:schemeClr val="tx1"/>
                </a:solidFill>
                <a:effectLst/>
                <a:latin typeface="+mn-lt"/>
                <a:ea typeface="+mn-ea"/>
                <a:cs typeface="+mn-cs"/>
              </a:rPr>
              <a:t> hospital, Beijing,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Liver disease department, Guangzhou eighth people’s hospital, </a:t>
            </a:r>
            <a:r>
              <a:rPr lang="en-US" sz="1200" i="1" kern="1200" dirty="0" err="1">
                <a:solidFill>
                  <a:schemeClr val="tx1"/>
                </a:solidFill>
                <a:effectLst/>
                <a:latin typeface="+mn-lt"/>
                <a:ea typeface="+mn-ea"/>
                <a:cs typeface="+mn-cs"/>
              </a:rPr>
              <a:t>Guanzhou</a:t>
            </a:r>
            <a:r>
              <a:rPr lang="en-US" sz="1200" i="1" kern="1200" dirty="0">
                <a:solidFill>
                  <a:schemeClr val="tx1"/>
                </a:solidFill>
                <a:effectLst/>
                <a:latin typeface="+mn-lt"/>
                <a:ea typeface="+mn-ea"/>
                <a:cs typeface="+mn-cs"/>
              </a:rPr>
              <a:t>,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Hepa Thera Biopharmaceutical </a:t>
            </a:r>
            <a:r>
              <a:rPr lang="en-US" sz="1200" i="1" kern="1200" dirty="0" err="1">
                <a:solidFill>
                  <a:schemeClr val="tx1"/>
                </a:solidFill>
                <a:effectLst/>
                <a:latin typeface="+mn-lt"/>
                <a:ea typeface="+mn-ea"/>
                <a:cs typeface="+mn-cs"/>
              </a:rPr>
              <a:t>Co.Ltd</a:t>
            </a:r>
            <a:r>
              <a:rPr lang="en-US" sz="1200" i="1" kern="1200" dirty="0">
                <a:solidFill>
                  <a:schemeClr val="tx1"/>
                </a:solidFill>
                <a:effectLst/>
                <a:latin typeface="+mn-lt"/>
                <a:ea typeface="+mn-ea"/>
                <a:cs typeface="+mn-cs"/>
              </a:rPr>
              <a:t>., Shanghai,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Hepathera, Shanghai, China</a:t>
            </a:r>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Email:</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jlhousmu@163.com</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and aims:</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HT-101, a GalNAc-conjugated small interfering RNA targeting the S-region of the hepatitis B virus (HBV) genome, and HT-102, a human monoclonal antibody directed against the antigenic loop of HBsAg, have demonstrated synergistic efficacy for HBsAg clearance in patients with chronic HBV infection. Here we report off-treatment follow-up data from the ongoing China-based study (NCT07183306/CTR20244730).</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 multicenter, open-label, partial dose-escalation study enrolled </a:t>
            </a:r>
            <a:r>
              <a:rPr lang="en-US" sz="1200" kern="1200" dirty="0" err="1">
                <a:solidFill>
                  <a:schemeClr val="tx1"/>
                </a:solidFill>
                <a:effectLst/>
                <a:latin typeface="+mn-lt"/>
                <a:ea typeface="+mn-ea"/>
                <a:cs typeface="+mn-cs"/>
              </a:rPr>
              <a:t>HBeAg</a:t>
            </a:r>
            <a:r>
              <a:rPr lang="en-US" sz="1200" kern="1200" dirty="0">
                <a:solidFill>
                  <a:schemeClr val="tx1"/>
                </a:solidFill>
                <a:effectLst/>
                <a:latin typeface="+mn-lt"/>
                <a:ea typeface="+mn-ea"/>
                <a:cs typeface="+mn-cs"/>
              </a:rPr>
              <a:t>-negative patients on stable </a:t>
            </a:r>
            <a:r>
              <a:rPr lang="en-US" sz="1200" kern="1200" dirty="0" err="1">
                <a:solidFill>
                  <a:schemeClr val="tx1"/>
                </a:solidFill>
                <a:effectLst/>
                <a:latin typeface="+mn-lt"/>
                <a:ea typeface="+mn-ea"/>
                <a:cs typeface="+mn-cs"/>
              </a:rPr>
              <a:t>nucleos</a:t>
            </a:r>
            <a:r>
              <a:rPr lang="en-US" sz="1200" kern="1200" dirty="0">
                <a:solidFill>
                  <a:schemeClr val="tx1"/>
                </a:solidFill>
                <a:effectLst/>
                <a:latin typeface="+mn-lt"/>
                <a:ea typeface="+mn-ea"/>
                <a:cs typeface="+mn-cs"/>
              </a:rPr>
              <a:t>(t)ide analogue (NA) therapy, with serum HBsAg levels from 100 to 3,000 IU/</a:t>
            </a:r>
            <a:r>
              <a:rPr lang="en-US" sz="1200" kern="1200" dirty="0" err="1">
                <a:solidFill>
                  <a:schemeClr val="tx1"/>
                </a:solidFill>
                <a:effectLst/>
                <a:latin typeface="+mn-lt"/>
                <a:ea typeface="+mn-ea"/>
                <a:cs typeface="+mn-cs"/>
              </a:rPr>
              <a:t>mL.</a:t>
            </a:r>
            <a:r>
              <a:rPr lang="en-US" sz="1200" kern="1200" dirty="0">
                <a:solidFill>
                  <a:schemeClr val="tx1"/>
                </a:solidFill>
                <a:effectLst/>
                <a:latin typeface="+mn-lt"/>
                <a:ea typeface="+mn-ea"/>
                <a:cs typeface="+mn-cs"/>
              </a:rPr>
              <a:t> Participants were assigned to five treatment groups: </a:t>
            </a:r>
            <a:r>
              <a:rPr lang="en-US" sz="1200" b="1"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 (HT-101 400 mg), </a:t>
            </a:r>
            <a:r>
              <a:rPr lang="en-US" sz="1200" b="1"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 (HT-102 300 mg for 24 weeks, followed by HT-101 400 mg for week 24 to 48], </a:t>
            </a:r>
            <a:r>
              <a:rPr lang="en-US" sz="1200" b="1"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 (HT-101 100 mg + HT-102 300 mg), </a:t>
            </a:r>
            <a:r>
              <a:rPr lang="en-US" sz="1200" b="1" kern="1200" dirty="0">
                <a:solidFill>
                  <a:schemeClr val="tx1"/>
                </a:solidFill>
                <a:effectLst/>
                <a:latin typeface="+mn-lt"/>
                <a:ea typeface="+mn-ea"/>
                <a:cs typeface="+mn-cs"/>
              </a:rPr>
              <a:t>D</a:t>
            </a:r>
            <a:r>
              <a:rPr lang="en-US" sz="1200" kern="1200" dirty="0">
                <a:solidFill>
                  <a:schemeClr val="tx1"/>
                </a:solidFill>
                <a:effectLst/>
                <a:latin typeface="+mn-lt"/>
                <a:ea typeface="+mn-ea"/>
                <a:cs typeface="+mn-cs"/>
              </a:rPr>
              <a:t> (HT-101 200 mg + HT-102 300 mg), and </a:t>
            </a:r>
            <a:r>
              <a:rPr lang="en-US" sz="1200" b="1"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 (HT-101 400 mg + HT-102 300 mg). HT-101 and/or HT-102 were administered subcutaneously every 4 weeks for 24 or 48 weeks, with follow-up for up to 48 weeks post-treatment. The primary endpoint was the incidence of treatment-emergent adverse events (TEAEs). Secondary endpoints included HBsAg kinetics, virological and pharmacodynamic markers, and immunogenicity.</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Both</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Group A and Group B have completed the 48-week visit, while Groups C–E have completed the 32-week visit. At week 24, HBsAg </a:t>
            </a:r>
            <a:r>
              <a:rPr lang="en-US" sz="1200" kern="1200" dirty="0" err="1">
                <a:solidFill>
                  <a:schemeClr val="tx1"/>
                </a:solidFill>
                <a:effectLst/>
                <a:latin typeface="+mn-lt"/>
                <a:ea typeface="+mn-ea"/>
                <a:cs typeface="+mn-cs"/>
              </a:rPr>
              <a:t>seroclearance</a:t>
            </a:r>
            <a:r>
              <a:rPr lang="en-US" sz="1200" kern="1200" dirty="0">
                <a:solidFill>
                  <a:schemeClr val="tx1"/>
                </a:solidFill>
                <a:effectLst/>
                <a:latin typeface="+mn-lt"/>
                <a:ea typeface="+mn-ea"/>
                <a:cs typeface="+mn-cs"/>
              </a:rPr>
              <a:t> was observed in 4/20 (20%) participants in Group A and 3/4 (75%) maintained HBsAg loss from end of treatment (week 24) through week 48. In Group B, 4/8 (50%) achieved HBsAg </a:t>
            </a:r>
            <a:r>
              <a:rPr lang="en-US" sz="1200" kern="1200" dirty="0" err="1">
                <a:solidFill>
                  <a:schemeClr val="tx1"/>
                </a:solidFill>
                <a:effectLst/>
                <a:latin typeface="+mn-lt"/>
                <a:ea typeface="+mn-ea"/>
                <a:cs typeface="+mn-cs"/>
              </a:rPr>
              <a:t>seroclearance</a:t>
            </a:r>
            <a:r>
              <a:rPr lang="en-US" sz="1200" kern="1200" dirty="0">
                <a:solidFill>
                  <a:schemeClr val="tx1"/>
                </a:solidFill>
                <a:effectLst/>
                <a:latin typeface="+mn-lt"/>
                <a:ea typeface="+mn-ea"/>
                <a:cs typeface="+mn-cs"/>
              </a:rPr>
              <a:t> at week 48. At week 32 (8 weeks post-treatment), the HBsAg </a:t>
            </a:r>
            <a:r>
              <a:rPr lang="en-US" sz="1200" kern="1200" dirty="0" err="1">
                <a:solidFill>
                  <a:schemeClr val="tx1"/>
                </a:solidFill>
                <a:effectLst/>
                <a:latin typeface="+mn-lt"/>
                <a:ea typeface="+mn-ea"/>
                <a:cs typeface="+mn-cs"/>
              </a:rPr>
              <a:t>seroclearance</a:t>
            </a:r>
            <a:r>
              <a:rPr lang="en-US" sz="1200" kern="1200" dirty="0">
                <a:solidFill>
                  <a:schemeClr val="tx1"/>
                </a:solidFill>
                <a:effectLst/>
                <a:latin typeface="+mn-lt"/>
                <a:ea typeface="+mn-ea"/>
                <a:cs typeface="+mn-cs"/>
              </a:rPr>
              <a:t> rates were 4/8 (50%) in Group C, 8/10 (80%) in Group D, and 8/10 (80%) in Group E respectively. Among combination therapy recipients (Groups C–E), 20/22 (91%) of those who achieved HBsAg </a:t>
            </a:r>
            <a:r>
              <a:rPr lang="en-US" sz="1200" kern="1200" dirty="0" err="1">
                <a:solidFill>
                  <a:schemeClr val="tx1"/>
                </a:solidFill>
                <a:effectLst/>
                <a:latin typeface="+mn-lt"/>
                <a:ea typeface="+mn-ea"/>
                <a:cs typeface="+mn-cs"/>
              </a:rPr>
              <a:t>seroclearance</a:t>
            </a:r>
            <a:r>
              <a:rPr lang="en-US" sz="1200" kern="1200" dirty="0">
                <a:solidFill>
                  <a:schemeClr val="tx1"/>
                </a:solidFill>
                <a:effectLst/>
                <a:latin typeface="+mn-lt"/>
                <a:ea typeface="+mn-ea"/>
                <a:cs typeface="+mn-cs"/>
              </a:rPr>
              <a:t> at week 24 remained HBsAg negative at week 32 (8 weeks off-treatment). The therapy was well tolerated, with most TEAEs being grade 1-2 in severity (e.g., injection site reactions). No drug-related serious adverse events, grade ≥3 events, or alanine aminotransferase flares were observed.</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Combination therapy with HT-101 and HT-102 achieved very high rate of HBsAg loss which was sustained for 8 weeks post-treatment. HT-101 monotherapy demonstrated durable HBsAg loss for up to 24 weeks post-treatment. These results support the continued development of HT-101 and HT-102 as a promising strategy for achieving functional cure in patients with chronic HBV infection.</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b="1" i="1" dirty="0">
                <a:latin typeface="Arial" panose="020B0604020202020204" pitchFamily="34" charset="0"/>
                <a:ea typeface="Times New Roman" panose="02020603050405020304" pitchFamily="18" charset="0"/>
                <a:cs typeface="Arial" panose="020B0604020202020204" pitchFamily="34" charset="0"/>
              </a:rPr>
              <a:t>Abbreviations: </a:t>
            </a:r>
            <a:r>
              <a:rPr lang="en-US" b="0" i="1" dirty="0">
                <a:latin typeface="Arial" panose="020B0604020202020204" pitchFamily="34" charset="0"/>
                <a:ea typeface="Times New Roman" panose="02020603050405020304" pitchFamily="18" charset="0"/>
                <a:cs typeface="Arial" panose="020B0604020202020204" pitchFamily="34" charset="0"/>
              </a:rPr>
              <a:t>CHB, chronic hepatitis B; DNA, deoxyribonucleic acid; </a:t>
            </a:r>
            <a:r>
              <a:rPr lang="en-US" b="0" i="1" dirty="0" err="1">
                <a:latin typeface="Arial" panose="020B0604020202020204" pitchFamily="34" charset="0"/>
                <a:ea typeface="Times New Roman" panose="02020603050405020304" pitchFamily="18" charset="0"/>
                <a:cs typeface="Arial" panose="020B0604020202020204" pitchFamily="34" charset="0"/>
              </a:rPr>
              <a:t>EOT</a:t>
            </a:r>
            <a:r>
              <a:rPr lang="en-US" b="0" i="1" dirty="0">
                <a:latin typeface="Arial" panose="020B0604020202020204" pitchFamily="34" charset="0"/>
                <a:ea typeface="Times New Roman" panose="02020603050405020304" pitchFamily="18" charset="0"/>
                <a:cs typeface="Arial" panose="020B0604020202020204" pitchFamily="34" charset="0"/>
              </a:rPr>
              <a:t>, end of treatment; HBeAg, hepatitis B e-antigen; HBsAg, hepatitis B surface antigen; HBV, hepatitis B virus; NA, </a:t>
            </a:r>
            <a:r>
              <a:rPr lang="en-US" b="0" i="1" dirty="0" err="1">
                <a:latin typeface="Arial" panose="020B0604020202020204" pitchFamily="34" charset="0"/>
                <a:ea typeface="Times New Roman" panose="02020603050405020304" pitchFamily="18" charset="0"/>
                <a:cs typeface="Arial" panose="020B0604020202020204" pitchFamily="34" charset="0"/>
              </a:rPr>
              <a:t>nucleos</a:t>
            </a:r>
            <a:r>
              <a:rPr lang="en-US" b="0" i="1" dirty="0">
                <a:latin typeface="Arial" panose="020B0604020202020204" pitchFamily="34" charset="0"/>
                <a:ea typeface="Times New Roman" panose="02020603050405020304" pitchFamily="18" charset="0"/>
                <a:cs typeface="Arial" panose="020B0604020202020204" pitchFamily="34" charset="0"/>
              </a:rPr>
              <a:t>(t)ide analogue; R, randomization.</a:t>
            </a:r>
          </a:p>
          <a:p>
            <a:endParaRPr lang="en-US" sz="1200" b="1" kern="1200" dirty="0">
              <a:solidFill>
                <a:schemeClr val="tx1"/>
              </a:solidFill>
              <a:effectLst/>
              <a:latin typeface="Arial" panose="020B0604020202020204" pitchFamily="34" charset="0"/>
              <a:cs typeface="Arial" panose="020B0604020202020204" pitchFamily="34" charset="0"/>
            </a:endParaRPr>
          </a:p>
          <a:p>
            <a:r>
              <a:rPr lang="en-US" sz="1200" b="1" kern="1200" dirty="0">
                <a:solidFill>
                  <a:schemeClr val="tx1"/>
                </a:solidFill>
                <a:effectLst/>
                <a:latin typeface="+mn-lt"/>
                <a:ea typeface="+mn-ea"/>
                <a:cs typeface="+mn-cs"/>
              </a:rPr>
              <a:t>AHB-137 monotherapy elicits high functional cure rates and sustained DNA suppression in treatment-naïve chronic hepatitis B participants: results from an ongoing Phase II study</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LBP-031</a:t>
            </a: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Yunqing Qiu</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Haibing Gao</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Dazhi Zhang</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Youwen</a:t>
            </a:r>
            <a:r>
              <a:rPr lang="en-US" sz="1200" kern="1200" dirty="0">
                <a:solidFill>
                  <a:schemeClr val="tx1"/>
                </a:solidFill>
                <a:effectLst/>
                <a:latin typeface="+mn-lt"/>
                <a:ea typeface="+mn-ea"/>
                <a:cs typeface="+mn-cs"/>
              </a:rPr>
              <a:t> Tan</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Meihong</a:t>
            </a:r>
            <a:r>
              <a:rPr lang="en-US" sz="1200" kern="1200" dirty="0">
                <a:solidFill>
                  <a:schemeClr val="tx1"/>
                </a:solidFill>
                <a:effectLst/>
                <a:latin typeface="+mn-lt"/>
                <a:ea typeface="+mn-ea"/>
                <a:cs typeface="+mn-cs"/>
              </a:rPr>
              <a:t> Yu</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xiaowei</a:t>
            </a:r>
            <a:r>
              <a:rPr lang="en-US" sz="1200" kern="1200" dirty="0">
                <a:solidFill>
                  <a:schemeClr val="tx1"/>
                </a:solidFill>
                <a:effectLst/>
                <a:latin typeface="+mn-lt"/>
                <a:ea typeface="+mn-ea"/>
                <a:cs typeface="+mn-cs"/>
              </a:rPr>
              <a:t> xu</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Xiangmei Wang</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Shan Zhong</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Xingbei</a:t>
            </a:r>
            <a:r>
              <a:rPr lang="en-US" sz="1200" kern="1200" dirty="0">
                <a:solidFill>
                  <a:schemeClr val="tx1"/>
                </a:solidFill>
                <a:effectLst/>
                <a:latin typeface="+mn-lt"/>
                <a:ea typeface="+mn-ea"/>
                <a:cs typeface="+mn-cs"/>
              </a:rPr>
              <a:t> Zhou</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Mingyue</a:t>
            </a:r>
            <a:r>
              <a:rPr lang="en-US" sz="1200" kern="1200" dirty="0">
                <a:solidFill>
                  <a:schemeClr val="tx1"/>
                </a:solidFill>
                <a:effectLst/>
                <a:latin typeface="+mn-lt"/>
                <a:ea typeface="+mn-ea"/>
                <a:cs typeface="+mn-cs"/>
              </a:rPr>
              <a:t> Chen</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Kaili Zhang</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Chen Yang</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Yeming</a:t>
            </a:r>
            <a:r>
              <a:rPr lang="en-US" sz="1200" kern="1200" dirty="0">
                <a:solidFill>
                  <a:schemeClr val="tx1"/>
                </a:solidFill>
                <a:effectLst/>
                <a:latin typeface="+mn-lt"/>
                <a:ea typeface="+mn-ea"/>
                <a:cs typeface="+mn-cs"/>
              </a:rPr>
              <a:t> Pan</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Di Zhao</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Miao Wang</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Cheng Yong Yang</a:t>
            </a:r>
            <a:r>
              <a:rPr lang="en-US" sz="1200" kern="1200" baseline="30000" dirty="0">
                <a:solidFill>
                  <a:schemeClr val="tx1"/>
                </a:solidFill>
                <a:effectLst/>
                <a:latin typeface="+mn-lt"/>
                <a:ea typeface="+mn-ea"/>
                <a:cs typeface="+mn-cs"/>
              </a:rPr>
              <a:t>5 6</a:t>
            </a:r>
            <a:r>
              <a:rPr lang="en-US" sz="1200" kern="1200" dirty="0">
                <a:solidFill>
                  <a:schemeClr val="tx1"/>
                </a:solidFill>
                <a:effectLst/>
                <a:latin typeface="+mn-lt"/>
                <a:ea typeface="+mn-ea"/>
                <a:cs typeface="+mn-cs"/>
              </a:rPr>
              <a:t>, Guofeng Cheng</a:t>
            </a:r>
            <a:r>
              <a:rPr lang="en-US" sz="1200" kern="1200" baseline="30000" dirty="0">
                <a:solidFill>
                  <a:schemeClr val="tx1"/>
                </a:solidFill>
                <a:effectLst/>
                <a:latin typeface="+mn-lt"/>
                <a:ea typeface="+mn-ea"/>
                <a:cs typeface="+mn-cs"/>
              </a:rPr>
              <a:t>5 6</a:t>
            </a:r>
            <a:r>
              <a:rPr lang="en-US" sz="1200" kern="1200" dirty="0">
                <a:solidFill>
                  <a:schemeClr val="tx1"/>
                </a:solidFill>
                <a:effectLst/>
                <a:latin typeface="+mn-lt"/>
                <a:ea typeface="+mn-ea"/>
                <a:cs typeface="+mn-cs"/>
              </a:rPr>
              <a:t>, Hao Wang</a:t>
            </a:r>
            <a:r>
              <a:rPr lang="en-US" sz="1200" kern="1200" baseline="30000" dirty="0">
                <a:solidFill>
                  <a:schemeClr val="tx1"/>
                </a:solidFill>
                <a:effectLst/>
                <a:latin typeface="+mn-lt"/>
                <a:ea typeface="+mn-ea"/>
                <a:cs typeface="+mn-cs"/>
              </a:rPr>
              <a:t>5</a:t>
            </a:r>
            <a:endParaRPr lang="en-NZ" sz="1200" kern="1200" dirty="0">
              <a:solidFill>
                <a:schemeClr val="tx1"/>
              </a:solidFill>
              <a:effectLst/>
              <a:latin typeface="+mn-lt"/>
              <a:ea typeface="+mn-ea"/>
              <a:cs typeface="+mn-cs"/>
            </a:endParaRPr>
          </a:p>
          <a:p>
            <a:endParaRPr lang="en-US" sz="1200" i="1" kern="1200" baseline="300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The First Affiliated Hospital, Zhejiang University School of Medicine, Hangzhou,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Mengchao Hepatobiliary Hospital of Fujian Medical University, Fuzhou,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The Second Affiliated Hospital of Chongqing Medical University, Chongqing,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The Third People's Hospital of Zhenjiang, Zhenjiang,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Ausper Biopharma Co., Ltd., Hangzhou,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Ausperbio Therapeutics Inc.,, Foster City, United States</a:t>
            </a:r>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Email:</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qiuyq@zju.edu.cn</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and aims:</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AHB-137 has demonstrated promising efficacy with a favorable safety profile in </a:t>
            </a:r>
            <a:r>
              <a:rPr lang="en-US" sz="1200" kern="1200" dirty="0" err="1">
                <a:solidFill>
                  <a:schemeClr val="tx1"/>
                </a:solidFill>
                <a:effectLst/>
                <a:latin typeface="+mn-lt"/>
                <a:ea typeface="+mn-ea"/>
                <a:cs typeface="+mn-cs"/>
              </a:rPr>
              <a:t>nucleos</a:t>
            </a:r>
            <a:r>
              <a:rPr lang="en-US" sz="1200" kern="1200" dirty="0">
                <a:solidFill>
                  <a:schemeClr val="tx1"/>
                </a:solidFill>
                <a:effectLst/>
                <a:latin typeface="+mn-lt"/>
                <a:ea typeface="+mn-ea"/>
                <a:cs typeface="+mn-cs"/>
              </a:rPr>
              <a:t>(t)ide analogue (NA) suppressed </a:t>
            </a:r>
            <a:r>
              <a:rPr lang="en-US" sz="1200" kern="1200" dirty="0" err="1">
                <a:solidFill>
                  <a:schemeClr val="tx1"/>
                </a:solidFill>
                <a:effectLst/>
                <a:latin typeface="+mn-lt"/>
                <a:ea typeface="+mn-ea"/>
                <a:cs typeface="+mn-cs"/>
              </a:rPr>
              <a:t>HBeAg</a:t>
            </a:r>
            <a:r>
              <a:rPr lang="en-US" sz="1200" kern="1200" dirty="0">
                <a:solidFill>
                  <a:schemeClr val="tx1"/>
                </a:solidFill>
                <a:effectLst/>
                <a:latin typeface="+mn-lt"/>
                <a:ea typeface="+mn-ea"/>
                <a:cs typeface="+mn-cs"/>
              </a:rPr>
              <a:t>-negative chronic hepatitis B (CHB) patients. The ongoing phase II study (NCT06829329) evaluates AHB-137 in treatment-naïve CHB patients. Here we present the End of Study (EOS) results from Part A.</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Part A is a randomized, double-blind, placebo-controlled study in treatment-naïve CHB participants (baseline (BL) HBsAg 100 - 10,000 IU/mL, HBV DNA 20 - 2,000 IU/mL). Participants received 16-week AHB-137 (300 mg) or placebo (4:1) weekly as monotherapy (without NA), followed by a 24-week off-treatment follow-up. Primary endpoint was complete response (CR; HBsAg &lt; 0.05 IU/mL and HBV DNA &lt; 10 IU/mL) at End of Treatment (EOT). Functional cure (FC; sustained CR) was evaluated at EOS (24 weeks off all treatment). Efficacy and safety were evaluated using per-protocol set (PPS) and safety set (SS), respectively.</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PPS included 31 participants (AHB-137, n = 25; placebo, n = 6). AHB-137 monotherapy demonstrated rapid and potent HBV DNA suppression, </a:t>
            </a:r>
            <a:r>
              <a:rPr lang="en-GB" sz="1200" kern="1200" dirty="0">
                <a:solidFill>
                  <a:schemeClr val="tx1"/>
                </a:solidFill>
                <a:effectLst/>
                <a:latin typeface="+mn-lt"/>
                <a:ea typeface="+mn-ea"/>
                <a:cs typeface="+mn-cs"/>
              </a:rPr>
              <a:t>with 100% of participants achieving HBV DNA &lt; 10 IU/mL by week 16 (EOT). Profound HBsAg reduction was also observed</a:t>
            </a:r>
            <a:r>
              <a:rPr lang="en-US" sz="1200" kern="1200" dirty="0">
                <a:solidFill>
                  <a:schemeClr val="tx1"/>
                </a:solidFill>
                <a:effectLst/>
                <a:latin typeface="+mn-lt"/>
                <a:ea typeface="+mn-ea"/>
                <a:cs typeface="+mn-cs"/>
              </a:rPr>
              <a:t>: 84% (16/19) of participants with BL HBsAg </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3,000 IU/mL achieved HBsAg loss by EOT; all 6 participants with BL HBsAg &gt; 3,000 IU/mL showed </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4.5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IU/mL HBsAg reduction, and 3 achieved HBsAg loss. Overall, 68% (17/25) achieved CR at EOT</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Safety was consistent with prior studies </a:t>
            </a:r>
            <a:r>
              <a:rPr lang="en-GB" sz="1200" kern="1200" dirty="0">
                <a:solidFill>
                  <a:schemeClr val="tx1"/>
                </a:solidFill>
                <a:effectLst/>
                <a:latin typeface="+mn-lt"/>
                <a:ea typeface="+mn-ea"/>
                <a:cs typeface="+mn-cs"/>
              </a:rPr>
              <a:t>in NA-suppressed patients, with most treatment related adverse events being Grade 1-2, </a:t>
            </a:r>
            <a:r>
              <a:rPr lang="en-US" sz="1200" kern="1200" dirty="0">
                <a:solidFill>
                  <a:schemeClr val="tx1"/>
                </a:solidFill>
                <a:effectLst/>
                <a:latin typeface="+mn-lt"/>
                <a:ea typeface="+mn-ea"/>
                <a:cs typeface="+mn-cs"/>
              </a:rPr>
              <a:t>including reversible ALT/AST elevations associated with rapid HBsAg decline. O</a:t>
            </a:r>
            <a:r>
              <a:rPr lang="en-GB" sz="1200" kern="1200" dirty="0">
                <a:solidFill>
                  <a:schemeClr val="tx1"/>
                </a:solidFill>
                <a:effectLst/>
                <a:latin typeface="+mn-lt"/>
                <a:ea typeface="+mn-ea"/>
                <a:cs typeface="+mn-cs"/>
              </a:rPr>
              <a:t>ne treatment-related SAE </a:t>
            </a:r>
            <a:r>
              <a:rPr lang="en-US" sz="1200" kern="1200" dirty="0">
                <a:solidFill>
                  <a:schemeClr val="tx1"/>
                </a:solidFill>
                <a:effectLst/>
                <a:latin typeface="+mn-lt"/>
                <a:ea typeface="+mn-ea"/>
                <a:cs typeface="+mn-cs"/>
              </a:rPr>
              <a:t>was reported, </a:t>
            </a:r>
            <a:r>
              <a:rPr lang="en-GB" sz="1200" kern="1200" dirty="0">
                <a:solidFill>
                  <a:schemeClr val="tx1"/>
                </a:solidFill>
                <a:effectLst/>
                <a:latin typeface="+mn-lt"/>
                <a:ea typeface="+mn-ea"/>
                <a:cs typeface="+mn-cs"/>
              </a:rPr>
              <a:t>characterized by </a:t>
            </a:r>
            <a:r>
              <a:rPr lang="en-US" sz="1200" kern="1200" dirty="0">
                <a:solidFill>
                  <a:schemeClr val="tx1"/>
                </a:solidFill>
                <a:effectLst/>
                <a:latin typeface="+mn-lt"/>
                <a:ea typeface="+mn-ea"/>
                <a:cs typeface="+mn-cs"/>
              </a:rPr>
              <a:t>ALT elevation with concomitant bilirubin and HBV DNA increases. </a:t>
            </a:r>
            <a:r>
              <a:rPr lang="en-GB" sz="1200" kern="1200" dirty="0">
                <a:solidFill>
                  <a:schemeClr val="tx1"/>
                </a:solidFill>
                <a:effectLst/>
                <a:latin typeface="+mn-lt"/>
                <a:ea typeface="+mn-ea"/>
                <a:cs typeface="+mn-cs"/>
              </a:rPr>
              <a:t>No clinical symptoms were reported, and the event resolved completely without sequelae. At EOS, 32% (8/25) achieved FC. Responses were particularly </a:t>
            </a:r>
            <a:r>
              <a:rPr lang="en-GB" sz="1200" kern="1200" dirty="0" err="1">
                <a:solidFill>
                  <a:schemeClr val="tx1"/>
                </a:solidFill>
                <a:effectLst/>
                <a:latin typeface="+mn-lt"/>
                <a:ea typeface="+mn-ea"/>
                <a:cs typeface="+mn-cs"/>
              </a:rPr>
              <a:t>favorable</a:t>
            </a:r>
            <a:r>
              <a:rPr lang="en-GB" sz="1200" kern="1200" dirty="0">
                <a:solidFill>
                  <a:schemeClr val="tx1"/>
                </a:solidFill>
                <a:effectLst/>
                <a:latin typeface="+mn-lt"/>
                <a:ea typeface="+mn-ea"/>
                <a:cs typeface="+mn-cs"/>
              </a:rPr>
              <a:t> in participants with BL HBsAg ≤ 1,000 IU/mL, with 70% (7/10) achieving FC. Among those with BL HBsAg &gt; 1,000 IU/mL, 33% (5/15) achieved partial cure at EOS, with sustained HBV DNA suppression and HBsAg &lt; 10 IU/</a:t>
            </a:r>
            <a:r>
              <a:rPr lang="en-GB" sz="1200" kern="1200" dirty="0" err="1">
                <a:solidFill>
                  <a:schemeClr val="tx1"/>
                </a:solidFill>
                <a:effectLst/>
                <a:latin typeface="+mn-lt"/>
                <a:ea typeface="+mn-ea"/>
                <a:cs typeface="+mn-cs"/>
              </a:rPr>
              <a:t>mL.</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In treatment-naive CHB participants, AHB-137 monotherapy demonstrated potent inhibition of HBV DNA replication and profound reduction of HBsAg, resulting in a high FC rate. Overall, AHB-137 was generally well-tolerated, coupled with durable off-treatment HBV DNA suppression. These data support the further development of AHB-137 in a broader CHB population.</a:t>
            </a:r>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31</a:t>
            </a:fld>
            <a:endParaRPr lang="en-US"/>
          </a:p>
        </p:txBody>
      </p:sp>
    </p:spTree>
    <p:extLst>
      <p:ext uri="{BB962C8B-B14F-4D97-AF65-F5344CB8AC3E}">
        <p14:creationId xmlns:p14="http://schemas.microsoft.com/office/powerpoint/2010/main" val="4101779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b="1" i="1" dirty="0">
                <a:latin typeface="Arial" panose="020B0604020202020204" pitchFamily="34" charset="0"/>
                <a:ea typeface="Times New Roman" panose="02020603050405020304" pitchFamily="18" charset="0"/>
                <a:cs typeface="Arial" panose="020B0604020202020204" pitchFamily="34" charset="0"/>
              </a:rPr>
              <a:t>Abbreviations: </a:t>
            </a:r>
            <a:r>
              <a:rPr lang="en-US" b="0" i="1" dirty="0">
                <a:latin typeface="Arial" panose="020B0604020202020204" pitchFamily="34" charset="0"/>
                <a:ea typeface="Times New Roman" panose="02020603050405020304" pitchFamily="18" charset="0"/>
                <a:cs typeface="Arial" panose="020B0604020202020204" pitchFamily="34" charset="0"/>
              </a:rPr>
              <a:t>ALT, alanine aminotransferase; AST, aspartate aminotransferase; CHB, chronic hepatitis B; DNA, deoxyribonucleic acid; EOS, end of study; EOT, end of treatment; HBsAg, hepatitis B surface antigen; HBV, hepatitis B virus; NA, </a:t>
            </a:r>
            <a:r>
              <a:rPr lang="en-US" b="0" i="1" dirty="0" err="1">
                <a:latin typeface="Arial" panose="020B0604020202020204" pitchFamily="34" charset="0"/>
                <a:ea typeface="Times New Roman" panose="02020603050405020304" pitchFamily="18" charset="0"/>
                <a:cs typeface="Arial" panose="020B0604020202020204" pitchFamily="34" charset="0"/>
              </a:rPr>
              <a:t>nucleos</a:t>
            </a:r>
            <a:r>
              <a:rPr lang="en-US" b="0" i="1" dirty="0">
                <a:latin typeface="Arial" panose="020B0604020202020204" pitchFamily="34" charset="0"/>
                <a:ea typeface="Times New Roman" panose="02020603050405020304" pitchFamily="18" charset="0"/>
                <a:cs typeface="Arial" panose="020B0604020202020204" pitchFamily="34" charset="0"/>
              </a:rPr>
              <a:t>(t)ide analogue; TRAE, treatment-related adverse event; </a:t>
            </a:r>
            <a:r>
              <a:rPr lang="en-US" b="0" i="1" dirty="0" err="1">
                <a:latin typeface="Arial" panose="020B0604020202020204" pitchFamily="34" charset="0"/>
                <a:ea typeface="Times New Roman" panose="02020603050405020304" pitchFamily="18" charset="0"/>
                <a:cs typeface="Arial" panose="020B0604020202020204" pitchFamily="34" charset="0"/>
              </a:rPr>
              <a:t>TRSAE</a:t>
            </a:r>
            <a:r>
              <a:rPr lang="en-US" b="0" i="1" dirty="0">
                <a:latin typeface="Arial" panose="020B0604020202020204" pitchFamily="34" charset="0"/>
                <a:ea typeface="Times New Roman" panose="02020603050405020304" pitchFamily="18" charset="0"/>
                <a:cs typeface="Arial" panose="020B0604020202020204" pitchFamily="34" charset="0"/>
              </a:rPr>
              <a:t>, treatment-related serious adverse event.</a:t>
            </a:r>
          </a:p>
          <a:p>
            <a:endParaRPr lang="en-US" i="1" dirty="0">
              <a:latin typeface="Arial" panose="020B0604020202020204" pitchFamily="34" charset="0"/>
              <a:ea typeface="Times New Roman" panose="02020603050405020304" pitchFamily="18" charset="0"/>
              <a:cs typeface="Arial" panose="020B0604020202020204" pitchFamily="34" charset="0"/>
            </a:endParaRPr>
          </a:p>
          <a:p>
            <a:endParaRPr lang="en-US" sz="1200" b="1" kern="1200" dirty="0">
              <a:solidFill>
                <a:schemeClr val="tx1"/>
              </a:solidFill>
              <a:effectLst/>
              <a:latin typeface="Arial" panose="020B0604020202020204" pitchFamily="34" charset="0"/>
              <a:cs typeface="Arial" panose="020B0604020202020204" pitchFamily="34" charset="0"/>
            </a:endParaRPr>
          </a:p>
          <a:p>
            <a:r>
              <a:rPr lang="en-US" sz="1200" b="1" kern="1200" dirty="0">
                <a:solidFill>
                  <a:schemeClr val="tx1"/>
                </a:solidFill>
                <a:effectLst/>
                <a:latin typeface="+mn-lt"/>
                <a:ea typeface="+mn-ea"/>
                <a:cs typeface="+mn-cs"/>
              </a:rPr>
              <a:t>AHB-137 monotherapy elicits high functional cure rates and sustained DNA suppression in treatment-naïve chronic hepatitis B participants: results from an ongoing Phase II study</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LBP-031</a:t>
            </a: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Yunqing Qiu</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Haibing Gao</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Dazhi Zhang</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Youwen</a:t>
            </a:r>
            <a:r>
              <a:rPr lang="en-US" sz="1200" kern="1200" dirty="0">
                <a:solidFill>
                  <a:schemeClr val="tx1"/>
                </a:solidFill>
                <a:effectLst/>
                <a:latin typeface="+mn-lt"/>
                <a:ea typeface="+mn-ea"/>
                <a:cs typeface="+mn-cs"/>
              </a:rPr>
              <a:t> Tan</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Meihong</a:t>
            </a:r>
            <a:r>
              <a:rPr lang="en-US" sz="1200" kern="1200" dirty="0">
                <a:solidFill>
                  <a:schemeClr val="tx1"/>
                </a:solidFill>
                <a:effectLst/>
                <a:latin typeface="+mn-lt"/>
                <a:ea typeface="+mn-ea"/>
                <a:cs typeface="+mn-cs"/>
              </a:rPr>
              <a:t> Yu</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xiaowei</a:t>
            </a:r>
            <a:r>
              <a:rPr lang="en-US" sz="1200" kern="1200" dirty="0">
                <a:solidFill>
                  <a:schemeClr val="tx1"/>
                </a:solidFill>
                <a:effectLst/>
                <a:latin typeface="+mn-lt"/>
                <a:ea typeface="+mn-ea"/>
                <a:cs typeface="+mn-cs"/>
              </a:rPr>
              <a:t> xu</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Xiangmei Wang</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Shan Zhong</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Xingbei</a:t>
            </a:r>
            <a:r>
              <a:rPr lang="en-US" sz="1200" kern="1200" dirty="0">
                <a:solidFill>
                  <a:schemeClr val="tx1"/>
                </a:solidFill>
                <a:effectLst/>
                <a:latin typeface="+mn-lt"/>
                <a:ea typeface="+mn-ea"/>
                <a:cs typeface="+mn-cs"/>
              </a:rPr>
              <a:t> Zhou</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Mingyue</a:t>
            </a:r>
            <a:r>
              <a:rPr lang="en-US" sz="1200" kern="1200" dirty="0">
                <a:solidFill>
                  <a:schemeClr val="tx1"/>
                </a:solidFill>
                <a:effectLst/>
                <a:latin typeface="+mn-lt"/>
                <a:ea typeface="+mn-ea"/>
                <a:cs typeface="+mn-cs"/>
              </a:rPr>
              <a:t> Chen</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Kaili Zhang</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Chen Yang</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Yeming</a:t>
            </a:r>
            <a:r>
              <a:rPr lang="en-US" sz="1200" kern="1200" dirty="0">
                <a:solidFill>
                  <a:schemeClr val="tx1"/>
                </a:solidFill>
                <a:effectLst/>
                <a:latin typeface="+mn-lt"/>
                <a:ea typeface="+mn-ea"/>
                <a:cs typeface="+mn-cs"/>
              </a:rPr>
              <a:t> Pan</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Di Zhao</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Miao Wang</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Cheng Yong Yang</a:t>
            </a:r>
            <a:r>
              <a:rPr lang="en-US" sz="1200" kern="1200" baseline="30000" dirty="0">
                <a:solidFill>
                  <a:schemeClr val="tx1"/>
                </a:solidFill>
                <a:effectLst/>
                <a:latin typeface="+mn-lt"/>
                <a:ea typeface="+mn-ea"/>
                <a:cs typeface="+mn-cs"/>
              </a:rPr>
              <a:t>5 6</a:t>
            </a:r>
            <a:r>
              <a:rPr lang="en-US" sz="1200" kern="1200" dirty="0">
                <a:solidFill>
                  <a:schemeClr val="tx1"/>
                </a:solidFill>
                <a:effectLst/>
                <a:latin typeface="+mn-lt"/>
                <a:ea typeface="+mn-ea"/>
                <a:cs typeface="+mn-cs"/>
              </a:rPr>
              <a:t>, Guofeng Cheng</a:t>
            </a:r>
            <a:r>
              <a:rPr lang="en-US" sz="1200" kern="1200" baseline="30000" dirty="0">
                <a:solidFill>
                  <a:schemeClr val="tx1"/>
                </a:solidFill>
                <a:effectLst/>
                <a:latin typeface="+mn-lt"/>
                <a:ea typeface="+mn-ea"/>
                <a:cs typeface="+mn-cs"/>
              </a:rPr>
              <a:t>5 6</a:t>
            </a:r>
            <a:r>
              <a:rPr lang="en-US" sz="1200" kern="1200" dirty="0">
                <a:solidFill>
                  <a:schemeClr val="tx1"/>
                </a:solidFill>
                <a:effectLst/>
                <a:latin typeface="+mn-lt"/>
                <a:ea typeface="+mn-ea"/>
                <a:cs typeface="+mn-cs"/>
              </a:rPr>
              <a:t>, Hao Wang</a:t>
            </a:r>
            <a:r>
              <a:rPr lang="en-US" sz="1200" kern="1200" baseline="30000" dirty="0">
                <a:solidFill>
                  <a:schemeClr val="tx1"/>
                </a:solidFill>
                <a:effectLst/>
                <a:latin typeface="+mn-lt"/>
                <a:ea typeface="+mn-ea"/>
                <a:cs typeface="+mn-cs"/>
              </a:rPr>
              <a:t>5</a:t>
            </a:r>
            <a:endParaRPr lang="en-NZ" sz="1200" kern="1200" dirty="0">
              <a:solidFill>
                <a:schemeClr val="tx1"/>
              </a:solidFill>
              <a:effectLst/>
              <a:latin typeface="+mn-lt"/>
              <a:ea typeface="+mn-ea"/>
              <a:cs typeface="+mn-cs"/>
            </a:endParaRPr>
          </a:p>
          <a:p>
            <a:endParaRPr lang="en-US" sz="1200" i="1" kern="1200" baseline="300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The First Affiliated Hospital, Zhejiang University School of Medicine, Hangzhou,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Mengchao Hepatobiliary Hospital of Fujian Medical University, Fuzhou,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The Second Affiliated Hospital of Chongqing Medical University, Chongqing,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The Third People's Hospital of Zhenjiang, Zhenjiang,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Ausper Biopharma Co., Ltd., Hangzhou,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Ausperbio Therapeutics Inc.,, Foster City, United States</a:t>
            </a:r>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Email:</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qiuyq@zju.edu.cn</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and aims:</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AHB-137 has demonstrated promising efficacy with a favorable safety profile in </a:t>
            </a:r>
            <a:r>
              <a:rPr lang="en-US" sz="1200" kern="1200" dirty="0" err="1">
                <a:solidFill>
                  <a:schemeClr val="tx1"/>
                </a:solidFill>
                <a:effectLst/>
                <a:latin typeface="+mn-lt"/>
                <a:ea typeface="+mn-ea"/>
                <a:cs typeface="+mn-cs"/>
              </a:rPr>
              <a:t>nucleos</a:t>
            </a:r>
            <a:r>
              <a:rPr lang="en-US" sz="1200" kern="1200" dirty="0">
                <a:solidFill>
                  <a:schemeClr val="tx1"/>
                </a:solidFill>
                <a:effectLst/>
                <a:latin typeface="+mn-lt"/>
                <a:ea typeface="+mn-ea"/>
                <a:cs typeface="+mn-cs"/>
              </a:rPr>
              <a:t>(t)ide analogue (NA) suppressed </a:t>
            </a:r>
            <a:r>
              <a:rPr lang="en-US" sz="1200" kern="1200" dirty="0" err="1">
                <a:solidFill>
                  <a:schemeClr val="tx1"/>
                </a:solidFill>
                <a:effectLst/>
                <a:latin typeface="+mn-lt"/>
                <a:ea typeface="+mn-ea"/>
                <a:cs typeface="+mn-cs"/>
              </a:rPr>
              <a:t>HBeAg</a:t>
            </a:r>
            <a:r>
              <a:rPr lang="en-US" sz="1200" kern="1200" dirty="0">
                <a:solidFill>
                  <a:schemeClr val="tx1"/>
                </a:solidFill>
                <a:effectLst/>
                <a:latin typeface="+mn-lt"/>
                <a:ea typeface="+mn-ea"/>
                <a:cs typeface="+mn-cs"/>
              </a:rPr>
              <a:t>-negative chronic hepatitis B (CHB) patients. The ongoing phase II study (NCT06829329) evaluates AHB-137 in treatment-naïve CHB patients. Here we present the End of Study (EOS) results from Part A.</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Part A is a randomized, double-blind, placebo-controlled study in treatment-naïve CHB participants (baseline (BL) HBsAg 100 - 10,000 IU/mL, HBV DNA 20 - 2,000 IU/mL). Participants received 16-week AHB-137 (300 mg) or placebo (4:1) weekly as monotherapy (without NA), followed by a 24-week off-treatment follow-up. Primary endpoint was complete response (CR; HBsAg &lt; 0.05 IU/mL and HBV DNA &lt; 10 IU/mL) at End of Treatment (EOT). Functional cure (FC; sustained CR) was evaluated at EOS (24 weeks off all treatment). Efficacy and safety were evaluated using per-protocol set (PPS) and safety set (SS), respectively.</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PPS included 31 participants (AHB-137, n = 25; placebo, n = 6). AHB-137 monotherapy demonstrated rapid and potent HBV DNA suppression, </a:t>
            </a:r>
            <a:r>
              <a:rPr lang="en-GB" sz="1200" kern="1200" dirty="0">
                <a:solidFill>
                  <a:schemeClr val="tx1"/>
                </a:solidFill>
                <a:effectLst/>
                <a:latin typeface="+mn-lt"/>
                <a:ea typeface="+mn-ea"/>
                <a:cs typeface="+mn-cs"/>
              </a:rPr>
              <a:t>with 100% of participants achieving HBV DNA &lt; 10 IU/mL by week 16 (EOT). Profound HBsAg reduction was also observed</a:t>
            </a:r>
            <a:r>
              <a:rPr lang="en-US" sz="1200" kern="1200" dirty="0">
                <a:solidFill>
                  <a:schemeClr val="tx1"/>
                </a:solidFill>
                <a:effectLst/>
                <a:latin typeface="+mn-lt"/>
                <a:ea typeface="+mn-ea"/>
                <a:cs typeface="+mn-cs"/>
              </a:rPr>
              <a:t>: 84% (16/19) of participants with BL HBsAg </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3,000 IU/mL achieved HBsAg loss by EOT; all 6 participants with BL HBsAg &gt; 3,000 IU/mL showed </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4.5 log</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IU/mL HBsAg reduction, and 3 achieved HBsAg loss. Overall, 68% (17/25) achieved CR at EOT</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Safety was consistent with prior studies </a:t>
            </a:r>
            <a:r>
              <a:rPr lang="en-GB" sz="1200" kern="1200" dirty="0">
                <a:solidFill>
                  <a:schemeClr val="tx1"/>
                </a:solidFill>
                <a:effectLst/>
                <a:latin typeface="+mn-lt"/>
                <a:ea typeface="+mn-ea"/>
                <a:cs typeface="+mn-cs"/>
              </a:rPr>
              <a:t>in NA-suppressed patients, with most treatment related adverse events being Grade 1-2, </a:t>
            </a:r>
            <a:r>
              <a:rPr lang="en-US" sz="1200" kern="1200" dirty="0">
                <a:solidFill>
                  <a:schemeClr val="tx1"/>
                </a:solidFill>
                <a:effectLst/>
                <a:latin typeface="+mn-lt"/>
                <a:ea typeface="+mn-ea"/>
                <a:cs typeface="+mn-cs"/>
              </a:rPr>
              <a:t>including reversible ALT/AST elevations associated with rapid HBsAg decline. O</a:t>
            </a:r>
            <a:r>
              <a:rPr lang="en-GB" sz="1200" kern="1200" dirty="0">
                <a:solidFill>
                  <a:schemeClr val="tx1"/>
                </a:solidFill>
                <a:effectLst/>
                <a:latin typeface="+mn-lt"/>
                <a:ea typeface="+mn-ea"/>
                <a:cs typeface="+mn-cs"/>
              </a:rPr>
              <a:t>ne treatment-related SAE </a:t>
            </a:r>
            <a:r>
              <a:rPr lang="en-US" sz="1200" kern="1200" dirty="0">
                <a:solidFill>
                  <a:schemeClr val="tx1"/>
                </a:solidFill>
                <a:effectLst/>
                <a:latin typeface="+mn-lt"/>
                <a:ea typeface="+mn-ea"/>
                <a:cs typeface="+mn-cs"/>
              </a:rPr>
              <a:t>was reported, </a:t>
            </a:r>
            <a:r>
              <a:rPr lang="en-GB" sz="1200" kern="1200" dirty="0">
                <a:solidFill>
                  <a:schemeClr val="tx1"/>
                </a:solidFill>
                <a:effectLst/>
                <a:latin typeface="+mn-lt"/>
                <a:ea typeface="+mn-ea"/>
                <a:cs typeface="+mn-cs"/>
              </a:rPr>
              <a:t>characterized by </a:t>
            </a:r>
            <a:r>
              <a:rPr lang="en-US" sz="1200" kern="1200" dirty="0">
                <a:solidFill>
                  <a:schemeClr val="tx1"/>
                </a:solidFill>
                <a:effectLst/>
                <a:latin typeface="+mn-lt"/>
                <a:ea typeface="+mn-ea"/>
                <a:cs typeface="+mn-cs"/>
              </a:rPr>
              <a:t>ALT elevation with concomitant bilirubin and HBV DNA increases. </a:t>
            </a:r>
            <a:r>
              <a:rPr lang="en-GB" sz="1200" kern="1200" dirty="0">
                <a:solidFill>
                  <a:schemeClr val="tx1"/>
                </a:solidFill>
                <a:effectLst/>
                <a:latin typeface="+mn-lt"/>
                <a:ea typeface="+mn-ea"/>
                <a:cs typeface="+mn-cs"/>
              </a:rPr>
              <a:t>No clinical symptoms were reported, and the event resolved completely without sequelae. At EOS, 32% (8/25) achieved FC. Responses were particularly </a:t>
            </a:r>
            <a:r>
              <a:rPr lang="en-GB" sz="1200" kern="1200" dirty="0" err="1">
                <a:solidFill>
                  <a:schemeClr val="tx1"/>
                </a:solidFill>
                <a:effectLst/>
                <a:latin typeface="+mn-lt"/>
                <a:ea typeface="+mn-ea"/>
                <a:cs typeface="+mn-cs"/>
              </a:rPr>
              <a:t>favorable</a:t>
            </a:r>
            <a:r>
              <a:rPr lang="en-GB" sz="1200" kern="1200" dirty="0">
                <a:solidFill>
                  <a:schemeClr val="tx1"/>
                </a:solidFill>
                <a:effectLst/>
                <a:latin typeface="+mn-lt"/>
                <a:ea typeface="+mn-ea"/>
                <a:cs typeface="+mn-cs"/>
              </a:rPr>
              <a:t> in participants with BL HBsAg ≤ 1,000 IU/mL, with 70% (7/10) achieving FC. Among those with BL HBsAg &gt; 1,000 IU/mL, 33% (5/15) achieved partial cure at EOS, with sustained HBV DNA suppression and HBsAg &lt; 10 IU/</a:t>
            </a:r>
            <a:r>
              <a:rPr lang="en-GB" sz="1200" kern="1200" dirty="0" err="1">
                <a:solidFill>
                  <a:schemeClr val="tx1"/>
                </a:solidFill>
                <a:effectLst/>
                <a:latin typeface="+mn-lt"/>
                <a:ea typeface="+mn-ea"/>
                <a:cs typeface="+mn-cs"/>
              </a:rPr>
              <a:t>mL.</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In treatment-naive CHB participants, AHB-137 monotherapy demonstrated potent inhibition of HBV DNA replication and profound reduction of HBsAg, resulting in a high FC rate. Overall, AHB-137 was generally well-tolerated, coupled with durable off-treatment HBV DNA suppression. These data support the further development of AHB-137 in a broader CHB population.</a:t>
            </a:r>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32</a:t>
            </a:fld>
            <a:endParaRPr lang="en-US"/>
          </a:p>
        </p:txBody>
      </p:sp>
    </p:spTree>
    <p:extLst>
      <p:ext uri="{BB962C8B-B14F-4D97-AF65-F5344CB8AC3E}">
        <p14:creationId xmlns:p14="http://schemas.microsoft.com/office/powerpoint/2010/main" val="614878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r>
              <a:rPr lang="en-US" b="1" i="1" dirty="0">
                <a:latin typeface="Arial" panose="020B0604020202020204" pitchFamily="34" charset="0"/>
                <a:ea typeface="Times New Roman" panose="02020603050405020304" pitchFamily="18" charset="0"/>
                <a:cs typeface="Arial" panose="020B0604020202020204" pitchFamily="34" charset="0"/>
              </a:rPr>
              <a:t>Abbreviations: </a:t>
            </a:r>
            <a:r>
              <a:rPr lang="en-US" b="0" i="1" dirty="0">
                <a:latin typeface="Arial" panose="020B0604020202020204" pitchFamily="34" charset="0"/>
                <a:ea typeface="Times New Roman" panose="02020603050405020304" pitchFamily="18" charset="0"/>
                <a:cs typeface="Arial" panose="020B0604020202020204" pitchFamily="34" charset="0"/>
              </a:rPr>
              <a:t>anti-HBs, hepatitis B surface antibody; DNA, deoxyribonucleic acid; </a:t>
            </a:r>
            <a:r>
              <a:rPr lang="en-US" b="0" i="1" dirty="0" err="1">
                <a:latin typeface="Arial" panose="020B0604020202020204" pitchFamily="34" charset="0"/>
                <a:ea typeface="Times New Roman" panose="02020603050405020304" pitchFamily="18" charset="0"/>
                <a:cs typeface="Arial" panose="020B0604020202020204" pitchFamily="34" charset="0"/>
              </a:rPr>
              <a:t>EOT</a:t>
            </a:r>
            <a:r>
              <a:rPr lang="en-US" b="0" i="1" dirty="0">
                <a:latin typeface="Arial" panose="020B0604020202020204" pitchFamily="34" charset="0"/>
                <a:ea typeface="Times New Roman" panose="02020603050405020304" pitchFamily="18" charset="0"/>
                <a:cs typeface="Arial" panose="020B0604020202020204" pitchFamily="34" charset="0"/>
              </a:rPr>
              <a:t>, end of treatment; HBsAg, hepatitis B surface antigen; </a:t>
            </a:r>
            <a:r>
              <a:rPr lang="en-NZ" b="0" i="1" dirty="0">
                <a:latin typeface="Arial" panose="020B0604020202020204" pitchFamily="34" charset="0"/>
                <a:ea typeface="Times New Roman" panose="02020603050405020304" pitchFamily="18" charset="0"/>
                <a:cs typeface="Arial" panose="020B0604020202020204" pitchFamily="34" charset="0"/>
              </a:rPr>
              <a:t>HBV, hepatitis B virus; NA, nucelos(t)ide analogue; </a:t>
            </a:r>
            <a:r>
              <a:rPr lang="en-US" b="0" i="1" dirty="0" err="1">
                <a:latin typeface="Arial" panose="020B0604020202020204" pitchFamily="34" charset="0"/>
                <a:ea typeface="Times New Roman" panose="02020603050405020304" pitchFamily="18" charset="0"/>
                <a:cs typeface="Arial" panose="020B0604020202020204" pitchFamily="34" charset="0"/>
              </a:rPr>
              <a:t>pegIFN</a:t>
            </a:r>
            <a:r>
              <a:rPr lang="en-US" b="0" i="1" dirty="0">
                <a:latin typeface="Arial" panose="020B0604020202020204" pitchFamily="34" charset="0"/>
                <a:ea typeface="Times New Roman" panose="02020603050405020304" pitchFamily="18" charset="0"/>
                <a:cs typeface="Arial" panose="020B0604020202020204" pitchFamily="34" charset="0"/>
              </a:rPr>
              <a:t>-</a:t>
            </a:r>
            <a:r>
              <a:rPr lang="en-US" b="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b="0" i="1" dirty="0">
                <a:latin typeface="Arial" panose="020B0604020202020204" pitchFamily="34" charset="0"/>
                <a:ea typeface="Times New Roman" panose="02020603050405020304" pitchFamily="18" charset="0"/>
                <a:cs typeface="Arial" panose="020B0604020202020204" pitchFamily="34" charset="0"/>
              </a:rPr>
              <a:t>, pegylated interferon alpha; </a:t>
            </a:r>
            <a:r>
              <a:rPr lang="en-US" b="1" i="1" dirty="0">
                <a:latin typeface="Arial" panose="020B0604020202020204" pitchFamily="34" charset="0"/>
                <a:ea typeface="Times New Roman" panose="02020603050405020304" pitchFamily="18" charset="0"/>
                <a:cs typeface="Arial" panose="020B0604020202020204" pitchFamily="34" charset="0"/>
              </a:rPr>
              <a:t>R, randomization</a:t>
            </a:r>
            <a:r>
              <a:rPr lang="en-US" b="0" i="1" dirty="0">
                <a:latin typeface="Arial" panose="020B0604020202020204" pitchFamily="34" charset="0"/>
                <a:ea typeface="Times New Roman" panose="02020603050405020304" pitchFamily="18" charset="0"/>
                <a:cs typeface="Arial" panose="020B0604020202020204" pitchFamily="34" charset="0"/>
              </a:rPr>
              <a:t>; siRNA, small interfering ribonucleic acid.</a:t>
            </a:r>
          </a:p>
          <a:p>
            <a:endParaRPr lang="en-US" sz="1200" b="1" kern="1200" dirty="0">
              <a:solidFill>
                <a:schemeClr val="tx1"/>
              </a:solidFill>
              <a:effectLst/>
              <a:latin typeface="Arial" panose="020B0604020202020204" pitchFamily="34" charset="0"/>
              <a:cs typeface="Arial" panose="020B0604020202020204" pitchFamily="34" charset="0"/>
            </a:endParaRPr>
          </a:p>
          <a:p>
            <a:r>
              <a:rPr lang="en-US" sz="1200" b="1" kern="1200" dirty="0">
                <a:solidFill>
                  <a:schemeClr val="tx1"/>
                </a:solidFill>
                <a:effectLst/>
                <a:latin typeface="+mn-lt"/>
                <a:ea typeface="+mn-ea"/>
                <a:cs typeface="+mn-cs"/>
              </a:rPr>
              <a:t>Functional cure rate in chronic hepatitis B virus infected participants receiving elebsiran and pegylated interferon alfa: final results from the Phase 2 ENSURE study</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LBP-040</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Grace Lai-Hung Wong</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Man-Fung Yuen</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Bingliang Lin</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Mark Douglas</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Chong Zhu</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Ke Cao</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Alex Tian</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Xiaofei Chen</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Qing Zhu</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David Margolis</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Zhi Hong</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Jidong Jia</a:t>
            </a:r>
            <a:r>
              <a:rPr lang="en-US" sz="1200" kern="1200" baseline="30000" dirty="0">
                <a:solidFill>
                  <a:schemeClr val="tx1"/>
                </a:solidFill>
                <a:effectLst/>
                <a:latin typeface="+mn-lt"/>
                <a:ea typeface="+mn-ea"/>
                <a:cs typeface="+mn-cs"/>
              </a:rPr>
              <a:t>7</a:t>
            </a:r>
          </a:p>
          <a:p>
            <a:endParaRPr lang="en-NZ" sz="1200" kern="12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Department of Medicine and Therapeutics, The Chinese University of Hong Kong, Hong Kong,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Department of Medicine, School of Clinical Medicine, The University of Hong Kong, Hong Kong,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The Third Affiliated Hospital, Sun Yat-Sen University, Guangzhou,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The Westmead Institute for Medical Research, The University of Sydney and Westmead Hospital, Sydney, Australia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Brii Biosciences (Beijing) Co. Limited, Beijing,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Brii Biosciences, Inc., Durham, NC,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Liver Research Center, Beijing Friendship Hospital, Capital Medical University, Beijing, China</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and aims: </a:t>
            </a:r>
            <a:r>
              <a:rPr lang="en-US" sz="1200" kern="1200" dirty="0">
                <a:solidFill>
                  <a:schemeClr val="tx1"/>
                </a:solidFill>
                <a:effectLst/>
                <a:latin typeface="+mn-lt"/>
                <a:ea typeface="+mn-ea"/>
                <a:cs typeface="+mn-cs"/>
              </a:rPr>
              <a:t>The ENSURE study is a controlled, partially-randomized evaluation of an HBV targeting siRNA, elebsiran, plus pegylated interferon alfa (PEG-IFN) versus PEG-IFN alone. Published results show a higher hepatitis B surface antigen (HBsAg) loss rate in combination cohorts versus PEG-IFN at 24 weeks (W) post the end of treatment (EOT). Additionally, prior treatment with BRII-179 led to a higher HBsAg loss in those with previous hepatitis B surface antibody (anti-HBs) response. Here, we report the functional cure (FC) result, defined as sustained HBsAg loss with undetectable HBV DNA for at least 24W after stopping all treatment, including nucleos(t)ide analogues (NA).</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Method: </a:t>
            </a:r>
            <a:r>
              <a:rPr lang="en-US" sz="1200" kern="1200" dirty="0">
                <a:solidFill>
                  <a:schemeClr val="tx1"/>
                </a:solidFill>
                <a:effectLst/>
                <a:latin typeface="+mn-lt"/>
                <a:ea typeface="+mn-ea"/>
                <a:cs typeface="+mn-cs"/>
              </a:rPr>
              <a:t>In Part 1, virologically suppressed participants with chronic HBV infection on NA therapy, with screening HBsAg &gt; 100 and ≤ 3000IU/mL, were randomized at a ratio of 1:1:1 to one of three cohorts: elebsiran 200mg or 100mg + PEG-IFN, or PEG-IFN alone, for 48W. In Part 2, participants who previously received elebsiran and BRII-179 were enrolled to receive elebsiran 100mg + PEG-IFN for 48W. NA was given daily until stopping criteria were met at 24W post EOT. An additional 24W NA discontinuation monitoring period (NDMP) was conducted to confirm FC in participants who stopped NA.</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55 and 31 participants enrolled in Part 1 and Part 2, respectively. In Part 1, 4/19 (21%) and 5/18 (28%) participants from the elebsiran 200mg or 100mg + PEG-IFN cohorts were eligible for stopping NA compared to 1/18 (6%) in PEG-IFN cohort. At the end of NDMP, FC was achieved in 2/19 (11%) and 3/18 (17%) participants from the elebsiran 200mg or 100mg + PEG-IFN cohorts, respectively, compared to 1/18 (6%) in the PEG-IFN cohort. In Part 2, 9/31 (29%) participants met NA stopping criteria. At the end of NDMP, 8/31 (26%) participants achieved FC, with 7/19 (37%) in BRII-179 anti-HBs responders compared to 1/12 (8%) in non-responders. In combination treated participants achieving HBsAg loss at EOT, HBsAg rebound rates were 38% and 55% in those with or without BRII-179 exposure, respectively. No participants who had HBsAg rebound had ALT flare. All 12 participants with positive baseline hepatitis B e antigen did not achieve sustained HBsAg loss.</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Compared to PEG-IFN, the addition of elebsiran resulted in higher FC rate. Furthermore, BRII-179 experienced participants achieved higher FC rate, especially in anti-HBs responders, suggesting that BRII-179 might play an important role in achieving lasting immunological control of the virus.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33</a:t>
            </a:fld>
            <a:endParaRPr lang="en-US" dirty="0"/>
          </a:p>
        </p:txBody>
      </p:sp>
    </p:spTree>
    <p:extLst>
      <p:ext uri="{BB962C8B-B14F-4D97-AF65-F5344CB8AC3E}">
        <p14:creationId xmlns:p14="http://schemas.microsoft.com/office/powerpoint/2010/main" val="4101779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6136-6DBA-1957-EEFB-8B3454F601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48FCF-FFA3-DC45-6826-F6B1DA28EBE0}"/>
              </a:ext>
            </a:extLst>
          </p:cNvPr>
          <p:cNvSpPr>
            <a:spLocks noGrp="1" noRot="1" noChangeAspect="1"/>
          </p:cNvSpPr>
          <p:nvPr>
            <p:ph type="sldImg"/>
          </p:nvPr>
        </p:nvSpPr>
        <p:spPr/>
        <p:txBody>
          <a:bodyPr/>
          <a:lstStyle/>
          <a:p>
            <a:endParaRPr lang="en-NZ" dirty="0"/>
          </a:p>
        </p:txBody>
      </p:sp>
      <p:sp>
        <p:nvSpPr>
          <p:cNvPr id="3" name="Notes Placeholder 2">
            <a:extLst>
              <a:ext uri="{FF2B5EF4-FFF2-40B4-BE49-F238E27FC236}">
                <a16:creationId xmlns:a16="http://schemas.microsoft.com/office/drawing/2014/main" id="{28041FBF-2172-8678-D015-169A493234DE}"/>
              </a:ext>
            </a:extLst>
          </p:cNvPr>
          <p:cNvSpPr>
            <a:spLocks noGrp="1"/>
          </p:cNvSpPr>
          <p:nvPr>
            <p:ph type="body" idx="1"/>
          </p:nvPr>
        </p:nvSpPr>
        <p:spPr/>
        <p:txBody>
          <a:bodyPr/>
          <a:lstStyle/>
          <a:p>
            <a:r>
              <a:rPr lang="en-US" b="1" i="1" dirty="0">
                <a:latin typeface="Arial" panose="020B0604020202020204" pitchFamily="34" charset="0"/>
                <a:ea typeface="Times New Roman" panose="02020603050405020304" pitchFamily="18" charset="0"/>
                <a:cs typeface="Arial" panose="020B0604020202020204" pitchFamily="34" charset="0"/>
              </a:rPr>
              <a:t>Abbreviations: </a:t>
            </a:r>
            <a:r>
              <a:rPr lang="en-US" b="0" i="1" dirty="0">
                <a:latin typeface="Arial" panose="020B0604020202020204" pitchFamily="34" charset="0"/>
                <a:ea typeface="Times New Roman" panose="02020603050405020304" pitchFamily="18" charset="0"/>
                <a:cs typeface="Arial" panose="020B0604020202020204" pitchFamily="34" charset="0"/>
              </a:rPr>
              <a:t>ALT, alanine aminotransferase; anti-HBs, hepatitis B surface antibody; DNA, deoxyribonucleic acid; HBeAg, hepatitis B e antigen; HBsAg, hepatitis B surface antigen; </a:t>
            </a:r>
            <a:r>
              <a:rPr lang="en-NZ" b="0" i="1" dirty="0">
                <a:latin typeface="Arial" panose="020B0604020202020204" pitchFamily="34" charset="0"/>
                <a:ea typeface="Times New Roman" panose="02020603050405020304" pitchFamily="18" charset="0"/>
                <a:cs typeface="Arial" panose="020B0604020202020204" pitchFamily="34" charset="0"/>
              </a:rPr>
              <a:t>HBV, hepatitis B virus; </a:t>
            </a:r>
            <a:r>
              <a:rPr lang="en-NZ" b="0" i="1" dirty="0" err="1">
                <a:latin typeface="Arial" panose="020B0604020202020204" pitchFamily="34" charset="0"/>
                <a:ea typeface="Times New Roman" panose="02020603050405020304" pitchFamily="18" charset="0"/>
                <a:cs typeface="Arial" panose="020B0604020202020204" pitchFamily="34" charset="0"/>
              </a:rPr>
              <a:t>LLOQ</a:t>
            </a:r>
            <a:r>
              <a:rPr lang="en-NZ" b="0" i="1" dirty="0">
                <a:latin typeface="Arial" panose="020B0604020202020204" pitchFamily="34" charset="0"/>
                <a:ea typeface="Times New Roman" panose="02020603050405020304" pitchFamily="18" charset="0"/>
                <a:cs typeface="Arial" panose="020B0604020202020204" pitchFamily="34" charset="0"/>
              </a:rPr>
              <a:t>, lower limit of quantification; NA, nucelos(t)ide analogue; </a:t>
            </a:r>
            <a:r>
              <a:rPr lang="en-US" b="0" i="1" dirty="0" err="1">
                <a:latin typeface="Arial" panose="020B0604020202020204" pitchFamily="34" charset="0"/>
                <a:ea typeface="Times New Roman" panose="02020603050405020304" pitchFamily="18" charset="0"/>
                <a:cs typeface="Arial" panose="020B0604020202020204" pitchFamily="34" charset="0"/>
              </a:rPr>
              <a:t>pegIFN</a:t>
            </a:r>
            <a:r>
              <a:rPr lang="en-US" b="0" i="1" dirty="0">
                <a:latin typeface="Arial" panose="020B0604020202020204" pitchFamily="34" charset="0"/>
                <a:ea typeface="Times New Roman" panose="02020603050405020304" pitchFamily="18" charset="0"/>
                <a:cs typeface="Arial" panose="020B0604020202020204" pitchFamily="34" charset="0"/>
              </a:rPr>
              <a:t>-</a:t>
            </a:r>
            <a:r>
              <a:rPr lang="en-US" b="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b="0" i="1" dirty="0">
                <a:latin typeface="Arial" panose="020B0604020202020204" pitchFamily="34" charset="0"/>
                <a:ea typeface="Times New Roman" panose="02020603050405020304" pitchFamily="18" charset="0"/>
                <a:cs typeface="Arial" panose="020B0604020202020204" pitchFamily="34" charset="0"/>
              </a:rPr>
              <a:t>, pegylated interferon alpha.</a:t>
            </a:r>
          </a:p>
          <a:p>
            <a:endParaRPr lang="en-US" sz="1200" b="1" kern="1200" dirty="0">
              <a:solidFill>
                <a:schemeClr val="tx1"/>
              </a:solidFill>
              <a:effectLst/>
              <a:latin typeface="Arial" panose="020B0604020202020204" pitchFamily="34" charset="0"/>
              <a:cs typeface="Arial" panose="020B0604020202020204" pitchFamily="34" charset="0"/>
            </a:endParaRPr>
          </a:p>
          <a:p>
            <a:r>
              <a:rPr lang="en-US" sz="1200" b="1" kern="1200" dirty="0">
                <a:solidFill>
                  <a:schemeClr val="tx1"/>
                </a:solidFill>
                <a:effectLst/>
                <a:latin typeface="+mn-lt"/>
                <a:ea typeface="+mn-ea"/>
                <a:cs typeface="+mn-cs"/>
              </a:rPr>
              <a:t>Functional cure rate in chronic hepatitis B virus infected participants receiving elebsiran and pegylated interferon alfa: final results from the Phase 2 ENSURE study</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LBP-040</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Grace Lai-Hung Wong</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Man-Fung Yuen</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Bingliang Lin</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Mark Douglas</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Chong Zhu</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Ke Cao</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Alex Tian</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Xiaofei Chen</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Qing Zhu</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David Margolis</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Zhi Hong</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Jidong Jia</a:t>
            </a:r>
            <a:r>
              <a:rPr lang="en-US" sz="1200" kern="1200" baseline="30000" dirty="0">
                <a:solidFill>
                  <a:schemeClr val="tx1"/>
                </a:solidFill>
                <a:effectLst/>
                <a:latin typeface="+mn-lt"/>
                <a:ea typeface="+mn-ea"/>
                <a:cs typeface="+mn-cs"/>
              </a:rPr>
              <a:t>7</a:t>
            </a:r>
          </a:p>
          <a:p>
            <a:endParaRPr lang="en-NZ" sz="1200" kern="12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Department of Medicine and Therapeutics, The Chinese University of Hong Kong, Hong Kong,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Department of Medicine, School of Clinical Medicine, The University of Hong Kong, Hong Kong,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The Third Affiliated Hospital, Sun Yat-Sen University, Guangzhou,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The Westmead Institute for Medical Research, The University of Sydney and Westmead Hospital, Sydney, Australia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Brii Biosciences (Beijing) Co. Limited, Beijing,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Brii Biosciences, Inc., Durham, NC,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Liver Research Center, Beijing Friendship Hospital, Capital Medical University, Beijing, China</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and aims: </a:t>
            </a:r>
            <a:r>
              <a:rPr lang="en-US" sz="1200" kern="1200" dirty="0">
                <a:solidFill>
                  <a:schemeClr val="tx1"/>
                </a:solidFill>
                <a:effectLst/>
                <a:latin typeface="+mn-lt"/>
                <a:ea typeface="+mn-ea"/>
                <a:cs typeface="+mn-cs"/>
              </a:rPr>
              <a:t>The ENSURE study is a controlled, partially-randomized evaluation of an HBV targeting siRNA, elebsiran, plus pegylated interferon alfa (PEG-IFN) versus PEG-IFN alone. Published results show a higher hepatitis B surface antigen (HBsAg) loss rate in combination cohorts versus PEG-IFN at 24 weeks (W) post the end of treatment (EOT). Additionally, prior treatment with BRII-179 led to a higher HBsAg loss in those with previous hepatitis B surface antibody (anti-HBs) response. Here, we report the functional cure (FC) result, defined as sustained HBsAg loss with undetectable HBV DNA for at least 24W after stopping all treatment, including nucleos(t)ide analogues (NA).</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Method: </a:t>
            </a:r>
            <a:r>
              <a:rPr lang="en-US" sz="1200" kern="1200" dirty="0">
                <a:solidFill>
                  <a:schemeClr val="tx1"/>
                </a:solidFill>
                <a:effectLst/>
                <a:latin typeface="+mn-lt"/>
                <a:ea typeface="+mn-ea"/>
                <a:cs typeface="+mn-cs"/>
              </a:rPr>
              <a:t>In Part 1, virologically suppressed participants with chronic HBV infection on NA therapy, with screening HBsAg &gt; 100 and ≤ 3000IU/mL, were randomized at a ratio of 1:1:1 to one of three cohorts: elebsiran 200mg or 100mg + PEG-IFN, or PEG-IFN alone, for 48W. In Part 2, participants who previously received elebsiran and BRII-179 were enrolled to receive elebsiran 100mg + PEG-IFN for 48W. NA was given daily until stopping criteria were met at 24W post EOT. An additional 24W NA discontinuation monitoring period (NDMP) was conducted to confirm FC in participants who stopped NA.</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55 and 31 participants enrolled in Part 1 and Part 2, respectively. In Part 1, 4/19 (21%) and 5/18 (28%) participants from the elebsiran 200mg or 100mg + PEG-IFN cohorts were eligible for stopping NA compared to 1/18 (6%) in PEG-IFN cohort. At the end of NDMP, FC was achieved in 2/19 (11%) and 3/18 (17%) participants from the elebsiran 200mg or 100mg + PEG-IFN cohorts, respectively, compared to 1/18 (6%) in the PEG-IFN cohort. In Part 2, 9/31 (29%) participants met NA stopping criteria. At the end of NDMP, 8/31 (26%) participants achieved FC, with 7/19 (37%) in BRII-179 anti-HBs responders compared to 1/12 (8%) in non-responders. In combination treated participants achieving HBsAg loss at EOT, HBsAg rebound rates were 38% and 55% in those with or without BRII-179 exposure, respectively. No participants who had HBsAg rebound had ALT flare. All 12 participants with positive baseline hepatitis B e antigen did not achieve sustained HBsAg loss.</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Compared to PEG-IFN, the addition of elebsiran resulted in higher FC rate. Furthermore, BRII-179 experienced participants achieved higher FC rate, especially in anti-HBs responders, suggesting that BRII-179 might play an important role in achieving lasting immunological control of the virus.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D9649B9-5909-AEBE-7395-E658E416370B}"/>
              </a:ext>
            </a:extLst>
          </p:cNvPr>
          <p:cNvSpPr>
            <a:spLocks noGrp="1"/>
          </p:cNvSpPr>
          <p:nvPr>
            <p:ph type="sldNum" sz="quarter" idx="5"/>
          </p:nvPr>
        </p:nvSpPr>
        <p:spPr/>
        <p:txBody>
          <a:bodyPr/>
          <a:lstStyle/>
          <a:p>
            <a:fld id="{F872C0F0-71E7-46B6-AA6F-1D7E0E2B8B3E}" type="slidenum">
              <a:rPr lang="en-US" smtClean="0"/>
              <a:t>34</a:t>
            </a:fld>
            <a:endParaRPr lang="en-US" dirty="0"/>
          </a:p>
        </p:txBody>
      </p:sp>
    </p:spTree>
    <p:extLst>
      <p:ext uri="{BB962C8B-B14F-4D97-AF65-F5344CB8AC3E}">
        <p14:creationId xmlns:p14="http://schemas.microsoft.com/office/powerpoint/2010/main" val="577348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b="1" i="1" dirty="0">
                <a:latin typeface="Arial" panose="020B0604020202020204" pitchFamily="34" charset="0"/>
                <a:ea typeface="Times New Roman" panose="02020603050405020304" pitchFamily="18" charset="0"/>
                <a:cs typeface="Arial" panose="020B0604020202020204" pitchFamily="34" charset="0"/>
              </a:rPr>
              <a:t>Abbreviations: </a:t>
            </a:r>
            <a:r>
              <a:rPr lang="en-US" b="0" i="1" dirty="0" err="1">
                <a:latin typeface="Arial" panose="020B0604020202020204" pitchFamily="34" charset="0"/>
                <a:ea typeface="Times New Roman" panose="02020603050405020304" pitchFamily="18" charset="0"/>
                <a:cs typeface="Arial" panose="020B0604020202020204" pitchFamily="34" charset="0"/>
              </a:rPr>
              <a:t>cccDNA</a:t>
            </a:r>
            <a:r>
              <a:rPr lang="en-US" b="0" i="1" dirty="0">
                <a:latin typeface="Arial" panose="020B0604020202020204" pitchFamily="34" charset="0"/>
                <a:ea typeface="Times New Roman" panose="02020603050405020304" pitchFamily="18" charset="0"/>
                <a:cs typeface="Arial" panose="020B0604020202020204" pitchFamily="34" charset="0"/>
              </a:rPr>
              <a:t>, covalently closed circular DNA; DNA, deoxyribonucleic acid; HBsAg, hepatitis B surface antigen; HBV, hepatitis B virus; NA, </a:t>
            </a:r>
            <a:r>
              <a:rPr lang="en-US" b="0" i="1" dirty="0" err="1">
                <a:latin typeface="Arial" panose="020B0604020202020204" pitchFamily="34" charset="0"/>
                <a:ea typeface="Times New Roman" panose="02020603050405020304" pitchFamily="18" charset="0"/>
                <a:cs typeface="Arial" panose="020B0604020202020204" pitchFamily="34" charset="0"/>
              </a:rPr>
              <a:t>nucleos</a:t>
            </a:r>
            <a:r>
              <a:rPr lang="en-US" b="0" i="1" dirty="0">
                <a:latin typeface="Arial" panose="020B0604020202020204" pitchFamily="34" charset="0"/>
                <a:ea typeface="Times New Roman" panose="02020603050405020304" pitchFamily="18" charset="0"/>
                <a:cs typeface="Arial" panose="020B0604020202020204" pitchFamily="34" charset="0"/>
              </a:rPr>
              <a:t>(t)ide analogues; pgRNA, </a:t>
            </a:r>
            <a:r>
              <a:rPr lang="en-NZ" sz="1200" b="0" i="1" kern="1200" dirty="0" err="1">
                <a:solidFill>
                  <a:schemeClr val="tx1"/>
                </a:solidFill>
                <a:effectLst/>
                <a:latin typeface="+mn-lt"/>
                <a:ea typeface="+mn-ea"/>
                <a:cs typeface="+mn-cs"/>
              </a:rPr>
              <a:t>pregenomic</a:t>
            </a:r>
            <a:r>
              <a:rPr lang="en-NZ" sz="1200" b="0" i="1" kern="1200" dirty="0">
                <a:solidFill>
                  <a:schemeClr val="tx1"/>
                </a:solidFill>
                <a:effectLst/>
                <a:latin typeface="+mn-lt"/>
                <a:ea typeface="+mn-ea"/>
                <a:cs typeface="+mn-cs"/>
              </a:rPr>
              <a:t> </a:t>
            </a:r>
            <a:r>
              <a:rPr lang="en-US" b="0" i="1" dirty="0">
                <a:latin typeface="Arial" panose="020B0604020202020204" pitchFamily="34" charset="0"/>
                <a:ea typeface="Times New Roman" panose="02020603050405020304" pitchFamily="18" charset="0"/>
                <a:cs typeface="Arial" panose="020B0604020202020204" pitchFamily="34" charset="0"/>
              </a:rPr>
              <a:t>ribonucleic acid.</a:t>
            </a:r>
          </a:p>
          <a:p>
            <a:endParaRPr lang="en-US" sz="1200" b="1"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First evidence of elimination and inactivation of </a:t>
            </a:r>
            <a:r>
              <a:rPr lang="en-US" sz="1200" b="1" kern="1200" dirty="0" err="1">
                <a:solidFill>
                  <a:schemeClr val="tx1"/>
                </a:solidFill>
                <a:effectLst/>
                <a:latin typeface="+mn-lt"/>
                <a:ea typeface="+mn-ea"/>
                <a:cs typeface="+mn-cs"/>
              </a:rPr>
              <a:t>cccDNA</a:t>
            </a:r>
            <a:r>
              <a:rPr lang="en-US" sz="1200" b="1" kern="1200" dirty="0">
                <a:solidFill>
                  <a:schemeClr val="tx1"/>
                </a:solidFill>
                <a:effectLst/>
                <a:latin typeface="+mn-lt"/>
                <a:ea typeface="+mn-ea"/>
                <a:cs typeface="+mn-cs"/>
              </a:rPr>
              <a:t> in liver biopsies collected from patients with chronic hepatitis B treated with PBGENE-HBV</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LBP-043</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Man-Fung Yuen</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Alina Jucov</a:t>
            </a:r>
            <a:r>
              <a:rPr lang="en-US" sz="1200" kern="1200" baseline="30000" dirty="0">
                <a:solidFill>
                  <a:schemeClr val="tx1"/>
                </a:solidFill>
                <a:effectLst/>
                <a:latin typeface="+mn-lt"/>
                <a:ea typeface="+mn-ea"/>
                <a:cs typeface="+mn-cs"/>
              </a:rPr>
              <a:t>2 3</a:t>
            </a:r>
            <a:r>
              <a:rPr lang="en-US" sz="1200" kern="1200" dirty="0">
                <a:solidFill>
                  <a:schemeClr val="tx1"/>
                </a:solidFill>
                <a:effectLst/>
                <a:latin typeface="+mn-lt"/>
                <a:ea typeface="+mn-ea"/>
                <a:cs typeface="+mn-cs"/>
              </a:rPr>
              <a:t>, Emily Harrison</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James Harris</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Keely Dulmage</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Andrew Van Cott</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Abhishek Chandiramani</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Neil Leatherbury</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Janel Lape</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Peter Balfe</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Jeff Smith</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Cassandra Gorsuch</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Stanley Frankel</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Jane McKeating</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Mark S Sulkowski</a:t>
            </a:r>
            <a:r>
              <a:rPr lang="en-US" sz="1200" kern="1200" baseline="30000" dirty="0">
                <a:solidFill>
                  <a:schemeClr val="tx1"/>
                </a:solidFill>
                <a:effectLst/>
                <a:latin typeface="+mn-lt"/>
                <a:ea typeface="+mn-ea"/>
                <a:cs typeface="+mn-cs"/>
              </a:rPr>
              <a:t>4 6</a:t>
            </a:r>
            <a:r>
              <a:rPr lang="en-US" sz="1200" kern="1200" dirty="0">
                <a:solidFill>
                  <a:schemeClr val="tx1"/>
                </a:solidFill>
                <a:effectLst/>
                <a:latin typeface="+mn-lt"/>
                <a:ea typeface="+mn-ea"/>
                <a:cs typeface="+mn-cs"/>
              </a:rPr>
              <a:t>, Edward J. Gane</a:t>
            </a:r>
            <a:r>
              <a:rPr lang="en-US" sz="1200" kern="1200" baseline="30000" dirty="0">
                <a:solidFill>
                  <a:schemeClr val="tx1"/>
                </a:solidFill>
                <a:effectLst/>
                <a:latin typeface="+mn-lt"/>
                <a:ea typeface="+mn-ea"/>
                <a:cs typeface="+mn-cs"/>
              </a:rPr>
              <a:t>7</a:t>
            </a:r>
            <a:endParaRPr lang="en-NZ" sz="1200" kern="1200" dirty="0">
              <a:solidFill>
                <a:schemeClr val="tx1"/>
              </a:solidFill>
              <a:effectLst/>
              <a:latin typeface="+mn-lt"/>
              <a:ea typeface="+mn-ea"/>
              <a:cs typeface="+mn-cs"/>
            </a:endParaRPr>
          </a:p>
          <a:p>
            <a:endParaRPr lang="en-US" sz="1200" i="1" kern="1200" baseline="300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Queen Mary Hospital, The University of Hong Kong, Hong Kong, Hong Kong</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Arensia Exploratory Medicine GmbH, Düsseldorf, Germany</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Nicolae </a:t>
            </a:r>
            <a:r>
              <a:rPr lang="en-US" sz="1200" i="1" kern="1200" dirty="0" err="1">
                <a:solidFill>
                  <a:schemeClr val="tx1"/>
                </a:solidFill>
                <a:effectLst/>
                <a:latin typeface="+mn-lt"/>
                <a:ea typeface="+mn-ea"/>
                <a:cs typeface="+mn-cs"/>
              </a:rPr>
              <a:t>Testemitanu</a:t>
            </a:r>
            <a:r>
              <a:rPr lang="en-US" sz="1200" i="1" kern="1200" dirty="0">
                <a:solidFill>
                  <a:schemeClr val="tx1"/>
                </a:solidFill>
                <a:effectLst/>
                <a:latin typeface="+mn-lt"/>
                <a:ea typeface="+mn-ea"/>
                <a:cs typeface="+mn-cs"/>
              </a:rPr>
              <a:t> State University of Medicine and Pharmacy, </a:t>
            </a:r>
            <a:r>
              <a:rPr lang="en-US" sz="1200" i="1" kern="1200" dirty="0" err="1">
                <a:solidFill>
                  <a:schemeClr val="tx1"/>
                </a:solidFill>
                <a:effectLst/>
                <a:latin typeface="+mn-lt"/>
                <a:ea typeface="+mn-ea"/>
                <a:cs typeface="+mn-cs"/>
              </a:rPr>
              <a:t>Chişinău</a:t>
            </a:r>
            <a:r>
              <a:rPr lang="en-US" sz="1200" i="1" kern="1200" dirty="0">
                <a:solidFill>
                  <a:schemeClr val="tx1"/>
                </a:solidFill>
                <a:effectLst/>
                <a:latin typeface="+mn-lt"/>
                <a:ea typeface="+mn-ea"/>
                <a:cs typeface="+mn-cs"/>
              </a:rPr>
              <a:t>, Moldova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Precision </a:t>
            </a:r>
            <a:r>
              <a:rPr lang="en-US" sz="1200" i="1" kern="1200" dirty="0" err="1">
                <a:solidFill>
                  <a:schemeClr val="tx1"/>
                </a:solidFill>
                <a:effectLst/>
                <a:latin typeface="+mn-lt"/>
                <a:ea typeface="+mn-ea"/>
                <a:cs typeface="+mn-cs"/>
              </a:rPr>
              <a:t>BioSciences</a:t>
            </a:r>
            <a:r>
              <a:rPr lang="en-US" sz="1200" i="1" kern="1200" dirty="0">
                <a:solidFill>
                  <a:schemeClr val="tx1"/>
                </a:solidFill>
                <a:effectLst/>
                <a:latin typeface="+mn-lt"/>
                <a:ea typeface="+mn-ea"/>
                <a:cs typeface="+mn-cs"/>
              </a:rPr>
              <a:t> Inc., Durham,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Nuffield Department of Medicine, University of Oxford, Oxford, United Kingdom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Division of Infectious Diseases, Johns Hopkins Bayview Medical Center, Johns Hopkins University &amp; Medicine, Baltimore,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New Zealand Clinical Research, Auckland, New Zealand</a:t>
            </a:r>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Email:</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mfyuen@hku.hk</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and aims:</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PBGENE-HBV is a first-in-class gene editor utilizing ARCUS technology designed to cure hepatitis B by elimination or inactivation of </a:t>
            </a:r>
            <a:r>
              <a:rPr lang="en-US" sz="1200" kern="1200" dirty="0" err="1">
                <a:solidFill>
                  <a:schemeClr val="tx1"/>
                </a:solidFill>
                <a:effectLst/>
                <a:latin typeface="+mn-lt"/>
                <a:ea typeface="+mn-ea"/>
                <a:cs typeface="+mn-cs"/>
              </a:rPr>
              <a:t>cccDNA</a:t>
            </a:r>
            <a:r>
              <a:rPr lang="en-US" sz="1200" kern="1200" dirty="0">
                <a:solidFill>
                  <a:schemeClr val="tx1"/>
                </a:solidFill>
                <a:effectLst/>
                <a:latin typeface="+mn-lt"/>
                <a:ea typeface="+mn-ea"/>
                <a:cs typeface="+mn-cs"/>
              </a:rPr>
              <a:t>, the sole source of new infectious viral particles and HBV replication. The PBGENE-HBV target site is highly conserved in both </a:t>
            </a:r>
            <a:r>
              <a:rPr lang="en-US" sz="1200" kern="1200" dirty="0" err="1">
                <a:solidFill>
                  <a:schemeClr val="tx1"/>
                </a:solidFill>
                <a:effectLst/>
                <a:latin typeface="+mn-lt"/>
                <a:ea typeface="+mn-ea"/>
                <a:cs typeface="+mn-cs"/>
              </a:rPr>
              <a:t>cccDNA</a:t>
            </a:r>
            <a:r>
              <a:rPr lang="en-US" sz="1200" kern="1200" dirty="0">
                <a:solidFill>
                  <a:schemeClr val="tx1"/>
                </a:solidFill>
                <a:effectLst/>
                <a:latin typeface="+mn-lt"/>
                <a:ea typeface="+mn-ea"/>
                <a:cs typeface="+mn-cs"/>
              </a:rPr>
              <a:t> and integrated HBV DNA and is essential in </a:t>
            </a:r>
            <a:r>
              <a:rPr lang="en-US" sz="1200" kern="1200" dirty="0" err="1">
                <a:solidFill>
                  <a:schemeClr val="tx1"/>
                </a:solidFill>
                <a:effectLst/>
                <a:latin typeface="+mn-lt"/>
                <a:ea typeface="+mn-ea"/>
                <a:cs typeface="+mn-cs"/>
              </a:rPr>
              <a:t>cccDNA</a:t>
            </a:r>
            <a:r>
              <a:rPr lang="en-US" sz="1200" kern="1200" dirty="0">
                <a:solidFill>
                  <a:schemeClr val="tx1"/>
                </a:solidFill>
                <a:effectLst/>
                <a:latin typeface="+mn-lt"/>
                <a:ea typeface="+mn-ea"/>
                <a:cs typeface="+mn-cs"/>
              </a:rPr>
              <a:t> for viral polymerase function.</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Method:</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PBGENE-HBV is being evaluated in a Phase 1 trial for safety and efficacy in participants controlled on </a:t>
            </a:r>
            <a:r>
              <a:rPr lang="en-US" sz="1200" kern="1200" dirty="0" err="1">
                <a:solidFill>
                  <a:schemeClr val="tx1"/>
                </a:solidFill>
                <a:effectLst/>
                <a:latin typeface="+mn-lt"/>
                <a:ea typeface="+mn-ea"/>
                <a:cs typeface="+mn-cs"/>
              </a:rPr>
              <a:t>nucleos</a:t>
            </a:r>
            <a:r>
              <a:rPr lang="en-US" sz="1200" kern="1200" dirty="0">
                <a:solidFill>
                  <a:schemeClr val="tx1"/>
                </a:solidFill>
                <a:effectLst/>
                <a:latin typeface="+mn-lt"/>
                <a:ea typeface="+mn-ea"/>
                <a:cs typeface="+mn-cs"/>
              </a:rPr>
              <a:t>(t)ide analogs (Yuen et al. AASLD abstract 5017). Liver biopsies were analyzed from two voluntary participants dosed in Cohort 2 (0.4 mg/kg). In one participant, biopsies were collected pre-treatment and after the second dose administration. In the other participant, a post-treatment biopsy only was collected after the third and final dose. Both short- and long-read sequencing techniques have been utilized to evaluate editing of </a:t>
            </a:r>
            <a:r>
              <a:rPr lang="en-US" sz="1200" kern="1200" dirty="0" err="1">
                <a:solidFill>
                  <a:schemeClr val="tx1"/>
                </a:solidFill>
                <a:effectLst/>
                <a:latin typeface="+mn-lt"/>
                <a:ea typeface="+mn-ea"/>
                <a:cs typeface="+mn-cs"/>
              </a:rPr>
              <a:t>cccDNA</a:t>
            </a:r>
            <a:r>
              <a:rPr lang="en-US" sz="1200" kern="1200" dirty="0">
                <a:solidFill>
                  <a:schemeClr val="tx1"/>
                </a:solidFill>
                <a:effectLst/>
                <a:latin typeface="+mn-lt"/>
                <a:ea typeface="+mn-ea"/>
                <a:cs typeface="+mn-cs"/>
              </a:rPr>
              <a:t> and integrated HBV DNA. In addition, HBV RNA and HBsAg in the blood were evaluated for antiviral activity.</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Results:</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Sequencing confirmed editing of </a:t>
            </a:r>
            <a:r>
              <a:rPr lang="en-US" sz="1200" kern="1200" dirty="0" err="1">
                <a:solidFill>
                  <a:schemeClr val="tx1"/>
                </a:solidFill>
                <a:effectLst/>
                <a:latin typeface="+mn-lt"/>
                <a:ea typeface="+mn-ea"/>
                <a:cs typeface="+mn-cs"/>
              </a:rPr>
              <a:t>cccDNA</a:t>
            </a:r>
            <a:r>
              <a:rPr lang="en-US" sz="1200" kern="1200" dirty="0">
                <a:solidFill>
                  <a:schemeClr val="tx1"/>
                </a:solidFill>
                <a:effectLst/>
                <a:latin typeface="+mn-lt"/>
                <a:ea typeface="+mn-ea"/>
                <a:cs typeface="+mn-cs"/>
              </a:rPr>
              <a:t> and integrated HBV DNA at both the DNA and RNA level with a high degree of concordance. In the first participant, paired biopsies showed a 10-fold (1-log) decrease in the percentage of </a:t>
            </a:r>
            <a:r>
              <a:rPr lang="en-US" sz="1200" kern="1200" dirty="0" err="1">
                <a:solidFill>
                  <a:schemeClr val="tx1"/>
                </a:solidFill>
                <a:effectLst/>
                <a:latin typeface="+mn-lt"/>
                <a:ea typeface="+mn-ea"/>
                <a:cs typeface="+mn-cs"/>
              </a:rPr>
              <a:t>cccDNA</a:t>
            </a:r>
            <a:r>
              <a:rPr lang="en-US" sz="1200" kern="1200" dirty="0">
                <a:solidFill>
                  <a:schemeClr val="tx1"/>
                </a:solidFill>
                <a:effectLst/>
                <a:latin typeface="+mn-lt"/>
                <a:ea typeface="+mn-ea"/>
                <a:cs typeface="+mn-cs"/>
              </a:rPr>
              <a:t>-derived RNA transcripts after two administrations of PBGENE-HBV, supporting </a:t>
            </a:r>
            <a:r>
              <a:rPr lang="en-US" sz="1200" kern="1200" dirty="0" err="1">
                <a:solidFill>
                  <a:schemeClr val="tx1"/>
                </a:solidFill>
                <a:effectLst/>
                <a:latin typeface="+mn-lt"/>
                <a:ea typeface="+mn-ea"/>
                <a:cs typeface="+mn-cs"/>
              </a:rPr>
              <a:t>cccDNA</a:t>
            </a:r>
            <a:r>
              <a:rPr lang="en-US" sz="1200" kern="1200" dirty="0">
                <a:solidFill>
                  <a:schemeClr val="tx1"/>
                </a:solidFill>
                <a:effectLst/>
                <a:latin typeface="+mn-lt"/>
                <a:ea typeface="+mn-ea"/>
                <a:cs typeface="+mn-cs"/>
              </a:rPr>
              <a:t> elimination. In the 0.16% of </a:t>
            </a:r>
            <a:r>
              <a:rPr lang="en-US" sz="1200" kern="1200" dirty="0" err="1">
                <a:solidFill>
                  <a:schemeClr val="tx1"/>
                </a:solidFill>
                <a:effectLst/>
                <a:latin typeface="+mn-lt"/>
                <a:ea typeface="+mn-ea"/>
                <a:cs typeface="+mn-cs"/>
              </a:rPr>
              <a:t>cccDNA</a:t>
            </a:r>
            <a:r>
              <a:rPr lang="en-US" sz="1200" kern="1200" dirty="0">
                <a:solidFill>
                  <a:schemeClr val="tx1"/>
                </a:solidFill>
                <a:effectLst/>
                <a:latin typeface="+mn-lt"/>
                <a:ea typeface="+mn-ea"/>
                <a:cs typeface="+mn-cs"/>
              </a:rPr>
              <a:t>-derived transcripts remaining, edits were present in 23% of sequences, supporting </a:t>
            </a:r>
            <a:r>
              <a:rPr lang="en-US" sz="1200" kern="1200" dirty="0" err="1">
                <a:solidFill>
                  <a:schemeClr val="tx1"/>
                </a:solidFill>
                <a:effectLst/>
                <a:latin typeface="+mn-lt"/>
                <a:ea typeface="+mn-ea"/>
                <a:cs typeface="+mn-cs"/>
              </a:rPr>
              <a:t>cccDNA</a:t>
            </a:r>
            <a:r>
              <a:rPr lang="en-US" sz="1200" kern="1200" dirty="0">
                <a:solidFill>
                  <a:schemeClr val="tx1"/>
                </a:solidFill>
                <a:effectLst/>
                <a:latin typeface="+mn-lt"/>
                <a:ea typeface="+mn-ea"/>
                <a:cs typeface="+mn-cs"/>
              </a:rPr>
              <a:t> inactivation. In a second participant who underwent a post-treatment biopsy only, collected after 3 doses, edits were found in 80% of remaining </a:t>
            </a:r>
            <a:r>
              <a:rPr lang="en-US" sz="1200" kern="1200" dirty="0" err="1">
                <a:solidFill>
                  <a:schemeClr val="tx1"/>
                </a:solidFill>
                <a:effectLst/>
                <a:latin typeface="+mn-lt"/>
                <a:ea typeface="+mn-ea"/>
                <a:cs typeface="+mn-cs"/>
              </a:rPr>
              <a:t>cccDNA</a:t>
            </a:r>
            <a:r>
              <a:rPr lang="en-US" sz="1200" kern="1200" dirty="0">
                <a:solidFill>
                  <a:schemeClr val="tx1"/>
                </a:solidFill>
                <a:effectLst/>
                <a:latin typeface="+mn-lt"/>
                <a:ea typeface="+mn-ea"/>
                <a:cs typeface="+mn-cs"/>
              </a:rPr>
              <a:t> transcripts, suggesting cumulative effect of repeat administrations of PBGENE-HBV.  This patient had detectable pgRNA in the blood at baseline which became and remained undetectable after dosing, corresponding with undetectable pgRNA in the biopsy. In all biopsy samples, HBsAg transcripts were expressed predominantly from integrated HBV DNA rather than </a:t>
            </a:r>
            <a:r>
              <a:rPr lang="en-US" sz="1200" kern="1200" dirty="0" err="1">
                <a:solidFill>
                  <a:schemeClr val="tx1"/>
                </a:solidFill>
                <a:effectLst/>
                <a:latin typeface="+mn-lt"/>
                <a:ea typeface="+mn-ea"/>
                <a:cs typeface="+mn-cs"/>
              </a:rPr>
              <a:t>cccDNA</a:t>
            </a:r>
            <a:r>
              <a:rPr lang="en-US" sz="1200" kern="1200" dirty="0">
                <a:solidFill>
                  <a:schemeClr val="tx1"/>
                </a:solidFill>
                <a:effectLst/>
                <a:latin typeface="+mn-lt"/>
                <a:ea typeface="+mn-ea"/>
                <a:cs typeface="+mn-cs"/>
              </a:rPr>
              <a:t>. Durable HBsAg declines in the blood were observed in both participants 9 months after initial dosing.</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Conclusion:</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Biopsy data demonstrate the first evidence of elimination and inactivation of </a:t>
            </a:r>
            <a:r>
              <a:rPr lang="en-US" sz="1200" kern="1200" dirty="0" err="1">
                <a:solidFill>
                  <a:schemeClr val="tx1"/>
                </a:solidFill>
                <a:effectLst/>
                <a:latin typeface="+mn-lt"/>
                <a:ea typeface="+mn-ea"/>
                <a:cs typeface="+mn-cs"/>
              </a:rPr>
              <a:t>cccDNA</a:t>
            </a:r>
            <a:r>
              <a:rPr lang="en-US" sz="1200" kern="1200" dirty="0">
                <a:solidFill>
                  <a:schemeClr val="tx1"/>
                </a:solidFill>
                <a:effectLst/>
                <a:latin typeface="+mn-lt"/>
                <a:ea typeface="+mn-ea"/>
                <a:cs typeface="+mn-cs"/>
              </a:rPr>
              <a:t> in HBV patients through gene editing with PBGENE-HBV. Antiviral activity was evidenced by loss of detectable pgRNA, as well as durable HBsAg declines. These data support continued evaluation of PBGENE-HBV dose and schedule as a curative therapy.</a:t>
            </a:r>
            <a:br>
              <a:rPr lang="en-US" sz="1200" kern="1200" dirty="0">
                <a:solidFill>
                  <a:schemeClr val="tx1"/>
                </a:solidFill>
                <a:effectLst/>
                <a:latin typeface="+mn-lt"/>
                <a:ea typeface="+mn-ea"/>
                <a:cs typeface="+mn-cs"/>
              </a:rPr>
            </a:b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35</a:t>
            </a:fld>
            <a:endParaRPr lang="en-US"/>
          </a:p>
        </p:txBody>
      </p:sp>
    </p:spTree>
    <p:extLst>
      <p:ext uri="{BB962C8B-B14F-4D97-AF65-F5344CB8AC3E}">
        <p14:creationId xmlns:p14="http://schemas.microsoft.com/office/powerpoint/2010/main" val="4101779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latin typeface="Arial" panose="020B0604020202020204" pitchFamily="34" charset="0"/>
                <a:ea typeface="Times New Roman" panose="02020603050405020304" pitchFamily="18" charset="0"/>
                <a:cs typeface="Arial" panose="020B0604020202020204" pitchFamily="34" charset="0"/>
              </a:rPr>
              <a:t>Abbreviations: </a:t>
            </a:r>
            <a:r>
              <a:rPr lang="en-US" b="0" i="1" dirty="0" err="1">
                <a:latin typeface="Arial" panose="020B0604020202020204" pitchFamily="34" charset="0"/>
                <a:ea typeface="Times New Roman" panose="02020603050405020304" pitchFamily="18" charset="0"/>
                <a:cs typeface="Arial" panose="020B0604020202020204" pitchFamily="34" charset="0"/>
              </a:rPr>
              <a:t>cccDNA</a:t>
            </a:r>
            <a:r>
              <a:rPr lang="en-US" b="0" i="1" dirty="0">
                <a:latin typeface="Arial" panose="020B0604020202020204" pitchFamily="34" charset="0"/>
                <a:ea typeface="Times New Roman" panose="02020603050405020304" pitchFamily="18" charset="0"/>
                <a:cs typeface="Arial" panose="020B0604020202020204" pitchFamily="34" charset="0"/>
              </a:rPr>
              <a:t>, covalently closed circular DNA; DNA, deoxyribonucleic acid; HBsAg, hepatitis B surface antigen; HBV, hepatitis B virus; NA, </a:t>
            </a:r>
            <a:r>
              <a:rPr lang="en-US" b="0" i="1" dirty="0" err="1">
                <a:latin typeface="Arial" panose="020B0604020202020204" pitchFamily="34" charset="0"/>
                <a:ea typeface="Times New Roman" panose="02020603050405020304" pitchFamily="18" charset="0"/>
                <a:cs typeface="Arial" panose="020B0604020202020204" pitchFamily="34" charset="0"/>
              </a:rPr>
              <a:t>nucleos</a:t>
            </a:r>
            <a:r>
              <a:rPr lang="en-US" b="0" i="1" dirty="0">
                <a:latin typeface="Arial" panose="020B0604020202020204" pitchFamily="34" charset="0"/>
                <a:ea typeface="Times New Roman" panose="02020603050405020304" pitchFamily="18" charset="0"/>
                <a:cs typeface="Arial" panose="020B0604020202020204" pitchFamily="34" charset="0"/>
              </a:rPr>
              <a:t>(t)ide analogues; pgRNA, </a:t>
            </a:r>
            <a:r>
              <a:rPr lang="en-US" b="0" i="1" dirty="0" err="1">
                <a:latin typeface="Arial" panose="020B0604020202020204" pitchFamily="34" charset="0"/>
                <a:ea typeface="Times New Roman" panose="02020603050405020304" pitchFamily="18" charset="0"/>
                <a:cs typeface="Arial" panose="020B0604020202020204" pitchFamily="34" charset="0"/>
              </a:rPr>
              <a:t>pregenomic</a:t>
            </a:r>
            <a:r>
              <a:rPr lang="en-US" b="0" i="1" dirty="0">
                <a:latin typeface="Arial" panose="020B0604020202020204" pitchFamily="34" charset="0"/>
                <a:ea typeface="Times New Roman" panose="02020603050405020304" pitchFamily="18" charset="0"/>
                <a:cs typeface="Arial" panose="020B0604020202020204" pitchFamily="34" charset="0"/>
              </a:rPr>
              <a:t> RNA; RNA, ribonucleic acid.</a:t>
            </a:r>
          </a:p>
          <a:p>
            <a:endParaRPr lang="en-US" sz="1200" b="1"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First evidence of elimination and inactivation of </a:t>
            </a:r>
            <a:r>
              <a:rPr lang="en-US" sz="1200" b="1" kern="1200" dirty="0" err="1">
                <a:solidFill>
                  <a:schemeClr val="tx1"/>
                </a:solidFill>
                <a:effectLst/>
                <a:latin typeface="+mn-lt"/>
                <a:ea typeface="+mn-ea"/>
                <a:cs typeface="+mn-cs"/>
              </a:rPr>
              <a:t>cccDNA</a:t>
            </a:r>
            <a:r>
              <a:rPr lang="en-US" sz="1200" b="1" kern="1200" dirty="0">
                <a:solidFill>
                  <a:schemeClr val="tx1"/>
                </a:solidFill>
                <a:effectLst/>
                <a:latin typeface="+mn-lt"/>
                <a:ea typeface="+mn-ea"/>
                <a:cs typeface="+mn-cs"/>
              </a:rPr>
              <a:t> in liver biopsies collected from patients with chronic hepatitis B treated with PBGENE-HBV</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LBP-043</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Man-Fung Yuen</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Alina Jucov</a:t>
            </a:r>
            <a:r>
              <a:rPr lang="en-US" sz="1200" kern="1200" baseline="30000" dirty="0">
                <a:solidFill>
                  <a:schemeClr val="tx1"/>
                </a:solidFill>
                <a:effectLst/>
                <a:latin typeface="+mn-lt"/>
                <a:ea typeface="+mn-ea"/>
                <a:cs typeface="+mn-cs"/>
              </a:rPr>
              <a:t>2 3</a:t>
            </a:r>
            <a:r>
              <a:rPr lang="en-US" sz="1200" kern="1200" dirty="0">
                <a:solidFill>
                  <a:schemeClr val="tx1"/>
                </a:solidFill>
                <a:effectLst/>
                <a:latin typeface="+mn-lt"/>
                <a:ea typeface="+mn-ea"/>
                <a:cs typeface="+mn-cs"/>
              </a:rPr>
              <a:t>, Emily Harrison</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James Harris</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Keely Dulmage</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Andrew Van Cott</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Abhishek Chandiramani</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Neil Leatherbury</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Janel Lape</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Peter Balfe</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Jeff Smith</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Cassandra Gorsuch</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Stanley Frankel</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Jane McKeating</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Mark S Sulkowski</a:t>
            </a:r>
            <a:r>
              <a:rPr lang="en-US" sz="1200" kern="1200" baseline="30000" dirty="0">
                <a:solidFill>
                  <a:schemeClr val="tx1"/>
                </a:solidFill>
                <a:effectLst/>
                <a:latin typeface="+mn-lt"/>
                <a:ea typeface="+mn-ea"/>
                <a:cs typeface="+mn-cs"/>
              </a:rPr>
              <a:t>4 6</a:t>
            </a:r>
            <a:r>
              <a:rPr lang="en-US" sz="1200" kern="1200" dirty="0">
                <a:solidFill>
                  <a:schemeClr val="tx1"/>
                </a:solidFill>
                <a:effectLst/>
                <a:latin typeface="+mn-lt"/>
                <a:ea typeface="+mn-ea"/>
                <a:cs typeface="+mn-cs"/>
              </a:rPr>
              <a:t>, Edward J. Gane</a:t>
            </a:r>
            <a:r>
              <a:rPr lang="en-US" sz="1200" kern="1200" baseline="30000" dirty="0">
                <a:solidFill>
                  <a:schemeClr val="tx1"/>
                </a:solidFill>
                <a:effectLst/>
                <a:latin typeface="+mn-lt"/>
                <a:ea typeface="+mn-ea"/>
                <a:cs typeface="+mn-cs"/>
              </a:rPr>
              <a:t>7</a:t>
            </a:r>
            <a:endParaRPr lang="en-NZ" sz="1200" kern="1200" dirty="0">
              <a:solidFill>
                <a:schemeClr val="tx1"/>
              </a:solidFill>
              <a:effectLst/>
              <a:latin typeface="+mn-lt"/>
              <a:ea typeface="+mn-ea"/>
              <a:cs typeface="+mn-cs"/>
            </a:endParaRPr>
          </a:p>
          <a:p>
            <a:endParaRPr lang="en-US" sz="1200" i="1" kern="1200" baseline="300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Queen Mary Hospital, The University of Hong Kong, Hong Kong, Hong Kong</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Arensia Exploratory Medicine GmbH, Düsseldorf, Germany</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Nicolae </a:t>
            </a:r>
            <a:r>
              <a:rPr lang="en-US" sz="1200" i="1" kern="1200" dirty="0" err="1">
                <a:solidFill>
                  <a:schemeClr val="tx1"/>
                </a:solidFill>
                <a:effectLst/>
                <a:latin typeface="+mn-lt"/>
                <a:ea typeface="+mn-ea"/>
                <a:cs typeface="+mn-cs"/>
              </a:rPr>
              <a:t>Testemitanu</a:t>
            </a:r>
            <a:r>
              <a:rPr lang="en-US" sz="1200" i="1" kern="1200" dirty="0">
                <a:solidFill>
                  <a:schemeClr val="tx1"/>
                </a:solidFill>
                <a:effectLst/>
                <a:latin typeface="+mn-lt"/>
                <a:ea typeface="+mn-ea"/>
                <a:cs typeface="+mn-cs"/>
              </a:rPr>
              <a:t> State University of Medicine and Pharmacy, </a:t>
            </a:r>
            <a:r>
              <a:rPr lang="en-US" sz="1200" i="1" kern="1200" dirty="0" err="1">
                <a:solidFill>
                  <a:schemeClr val="tx1"/>
                </a:solidFill>
                <a:effectLst/>
                <a:latin typeface="+mn-lt"/>
                <a:ea typeface="+mn-ea"/>
                <a:cs typeface="+mn-cs"/>
              </a:rPr>
              <a:t>Chişinău</a:t>
            </a:r>
            <a:r>
              <a:rPr lang="en-US" sz="1200" i="1" kern="1200" dirty="0">
                <a:solidFill>
                  <a:schemeClr val="tx1"/>
                </a:solidFill>
                <a:effectLst/>
                <a:latin typeface="+mn-lt"/>
                <a:ea typeface="+mn-ea"/>
                <a:cs typeface="+mn-cs"/>
              </a:rPr>
              <a:t>, Moldova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Precision </a:t>
            </a:r>
            <a:r>
              <a:rPr lang="en-US" sz="1200" i="1" kern="1200" dirty="0" err="1">
                <a:solidFill>
                  <a:schemeClr val="tx1"/>
                </a:solidFill>
                <a:effectLst/>
                <a:latin typeface="+mn-lt"/>
                <a:ea typeface="+mn-ea"/>
                <a:cs typeface="+mn-cs"/>
              </a:rPr>
              <a:t>BioSciences</a:t>
            </a:r>
            <a:r>
              <a:rPr lang="en-US" sz="1200" i="1" kern="1200" dirty="0">
                <a:solidFill>
                  <a:schemeClr val="tx1"/>
                </a:solidFill>
                <a:effectLst/>
                <a:latin typeface="+mn-lt"/>
                <a:ea typeface="+mn-ea"/>
                <a:cs typeface="+mn-cs"/>
              </a:rPr>
              <a:t> Inc., Durham,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Nuffield Department of Medicine, University of Oxford, Oxford, United Kingdom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Division of Infectious Diseases, Johns Hopkins Bayview Medical Center, Johns Hopkins University &amp; Medicine, Baltimore,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New Zealand Clinical Research, Auckland, New Zealand</a:t>
            </a:r>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Email:</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mfyuen@hku.hk</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and aims:</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PBGENE-HBV is a first-in-class gene editor utilizing ARCUS technology designed to cure hepatitis B by elimination or inactivation of </a:t>
            </a:r>
            <a:r>
              <a:rPr lang="en-US" sz="1200" kern="1200" dirty="0" err="1">
                <a:solidFill>
                  <a:schemeClr val="tx1"/>
                </a:solidFill>
                <a:effectLst/>
                <a:latin typeface="+mn-lt"/>
                <a:ea typeface="+mn-ea"/>
                <a:cs typeface="+mn-cs"/>
              </a:rPr>
              <a:t>cccDNA</a:t>
            </a:r>
            <a:r>
              <a:rPr lang="en-US" sz="1200" kern="1200" dirty="0">
                <a:solidFill>
                  <a:schemeClr val="tx1"/>
                </a:solidFill>
                <a:effectLst/>
                <a:latin typeface="+mn-lt"/>
                <a:ea typeface="+mn-ea"/>
                <a:cs typeface="+mn-cs"/>
              </a:rPr>
              <a:t>, the sole source of new infectious viral particles and HBV replication. The PBGENE-HBV target site is highly conserved in both </a:t>
            </a:r>
            <a:r>
              <a:rPr lang="en-US" sz="1200" kern="1200" dirty="0" err="1">
                <a:solidFill>
                  <a:schemeClr val="tx1"/>
                </a:solidFill>
                <a:effectLst/>
                <a:latin typeface="+mn-lt"/>
                <a:ea typeface="+mn-ea"/>
                <a:cs typeface="+mn-cs"/>
              </a:rPr>
              <a:t>cccDNA</a:t>
            </a:r>
            <a:r>
              <a:rPr lang="en-US" sz="1200" kern="1200" dirty="0">
                <a:solidFill>
                  <a:schemeClr val="tx1"/>
                </a:solidFill>
                <a:effectLst/>
                <a:latin typeface="+mn-lt"/>
                <a:ea typeface="+mn-ea"/>
                <a:cs typeface="+mn-cs"/>
              </a:rPr>
              <a:t> and integrated HBV DNA and is essential in </a:t>
            </a:r>
            <a:r>
              <a:rPr lang="en-US" sz="1200" kern="1200" dirty="0" err="1">
                <a:solidFill>
                  <a:schemeClr val="tx1"/>
                </a:solidFill>
                <a:effectLst/>
                <a:latin typeface="+mn-lt"/>
                <a:ea typeface="+mn-ea"/>
                <a:cs typeface="+mn-cs"/>
              </a:rPr>
              <a:t>cccDNA</a:t>
            </a:r>
            <a:r>
              <a:rPr lang="en-US" sz="1200" kern="1200" dirty="0">
                <a:solidFill>
                  <a:schemeClr val="tx1"/>
                </a:solidFill>
                <a:effectLst/>
                <a:latin typeface="+mn-lt"/>
                <a:ea typeface="+mn-ea"/>
                <a:cs typeface="+mn-cs"/>
              </a:rPr>
              <a:t> for viral polymerase function.</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Method:</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PBGENE-HBV is being evaluated in a Phase 1 trial for safety and efficacy in participants controlled on </a:t>
            </a:r>
            <a:r>
              <a:rPr lang="en-US" sz="1200" kern="1200" dirty="0" err="1">
                <a:solidFill>
                  <a:schemeClr val="tx1"/>
                </a:solidFill>
                <a:effectLst/>
                <a:latin typeface="+mn-lt"/>
                <a:ea typeface="+mn-ea"/>
                <a:cs typeface="+mn-cs"/>
              </a:rPr>
              <a:t>nucleos</a:t>
            </a:r>
            <a:r>
              <a:rPr lang="en-US" sz="1200" kern="1200" dirty="0">
                <a:solidFill>
                  <a:schemeClr val="tx1"/>
                </a:solidFill>
                <a:effectLst/>
                <a:latin typeface="+mn-lt"/>
                <a:ea typeface="+mn-ea"/>
                <a:cs typeface="+mn-cs"/>
              </a:rPr>
              <a:t>(t)ide analogs (Yuen et al. AASLD abstract 5017). Liver biopsies were analyzed from two voluntary participants dosed in Cohort 2 (0.4 mg/kg). In one participant, biopsies were collected pre-treatment and after the second dose administration. In the other participant, a post-treatment biopsy only was collected after the third and final dose. Both short- and long-read sequencing techniques have been utilized to evaluate editing of </a:t>
            </a:r>
            <a:r>
              <a:rPr lang="en-US" sz="1200" kern="1200" dirty="0" err="1">
                <a:solidFill>
                  <a:schemeClr val="tx1"/>
                </a:solidFill>
                <a:effectLst/>
                <a:latin typeface="+mn-lt"/>
                <a:ea typeface="+mn-ea"/>
                <a:cs typeface="+mn-cs"/>
              </a:rPr>
              <a:t>cccDNA</a:t>
            </a:r>
            <a:r>
              <a:rPr lang="en-US" sz="1200" kern="1200" dirty="0">
                <a:solidFill>
                  <a:schemeClr val="tx1"/>
                </a:solidFill>
                <a:effectLst/>
                <a:latin typeface="+mn-lt"/>
                <a:ea typeface="+mn-ea"/>
                <a:cs typeface="+mn-cs"/>
              </a:rPr>
              <a:t> and integrated HBV DNA. In addition, HBV RNA and HBsAg in the blood were evaluated for antiviral activity.</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Results:</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Sequencing confirmed editing of </a:t>
            </a:r>
            <a:r>
              <a:rPr lang="en-US" sz="1200" kern="1200" dirty="0" err="1">
                <a:solidFill>
                  <a:schemeClr val="tx1"/>
                </a:solidFill>
                <a:effectLst/>
                <a:latin typeface="+mn-lt"/>
                <a:ea typeface="+mn-ea"/>
                <a:cs typeface="+mn-cs"/>
              </a:rPr>
              <a:t>cccDNA</a:t>
            </a:r>
            <a:r>
              <a:rPr lang="en-US" sz="1200" kern="1200" dirty="0">
                <a:solidFill>
                  <a:schemeClr val="tx1"/>
                </a:solidFill>
                <a:effectLst/>
                <a:latin typeface="+mn-lt"/>
                <a:ea typeface="+mn-ea"/>
                <a:cs typeface="+mn-cs"/>
              </a:rPr>
              <a:t> and integrated HBV DNA at both the DNA and RNA level with a high degree of concordance. In the first participant, paired biopsies showed a 10-fold (1-log) decrease in the percentage of </a:t>
            </a:r>
            <a:r>
              <a:rPr lang="en-US" sz="1200" kern="1200" dirty="0" err="1">
                <a:solidFill>
                  <a:schemeClr val="tx1"/>
                </a:solidFill>
                <a:effectLst/>
                <a:latin typeface="+mn-lt"/>
                <a:ea typeface="+mn-ea"/>
                <a:cs typeface="+mn-cs"/>
              </a:rPr>
              <a:t>cccDNA</a:t>
            </a:r>
            <a:r>
              <a:rPr lang="en-US" sz="1200" kern="1200" dirty="0">
                <a:solidFill>
                  <a:schemeClr val="tx1"/>
                </a:solidFill>
                <a:effectLst/>
                <a:latin typeface="+mn-lt"/>
                <a:ea typeface="+mn-ea"/>
                <a:cs typeface="+mn-cs"/>
              </a:rPr>
              <a:t>-derived RNA transcripts after two administrations of PBGENE-HBV, supporting </a:t>
            </a:r>
            <a:r>
              <a:rPr lang="en-US" sz="1200" kern="1200" dirty="0" err="1">
                <a:solidFill>
                  <a:schemeClr val="tx1"/>
                </a:solidFill>
                <a:effectLst/>
                <a:latin typeface="+mn-lt"/>
                <a:ea typeface="+mn-ea"/>
                <a:cs typeface="+mn-cs"/>
              </a:rPr>
              <a:t>cccDNA</a:t>
            </a:r>
            <a:r>
              <a:rPr lang="en-US" sz="1200" kern="1200" dirty="0">
                <a:solidFill>
                  <a:schemeClr val="tx1"/>
                </a:solidFill>
                <a:effectLst/>
                <a:latin typeface="+mn-lt"/>
                <a:ea typeface="+mn-ea"/>
                <a:cs typeface="+mn-cs"/>
              </a:rPr>
              <a:t> elimination. In the 0.16% of </a:t>
            </a:r>
            <a:r>
              <a:rPr lang="en-US" sz="1200" kern="1200" dirty="0" err="1">
                <a:solidFill>
                  <a:schemeClr val="tx1"/>
                </a:solidFill>
                <a:effectLst/>
                <a:latin typeface="+mn-lt"/>
                <a:ea typeface="+mn-ea"/>
                <a:cs typeface="+mn-cs"/>
              </a:rPr>
              <a:t>cccDNA</a:t>
            </a:r>
            <a:r>
              <a:rPr lang="en-US" sz="1200" kern="1200" dirty="0">
                <a:solidFill>
                  <a:schemeClr val="tx1"/>
                </a:solidFill>
                <a:effectLst/>
                <a:latin typeface="+mn-lt"/>
                <a:ea typeface="+mn-ea"/>
                <a:cs typeface="+mn-cs"/>
              </a:rPr>
              <a:t>-derived transcripts remaining, edits were present in 23% of sequences, supporting </a:t>
            </a:r>
            <a:r>
              <a:rPr lang="en-US" sz="1200" kern="1200" dirty="0" err="1">
                <a:solidFill>
                  <a:schemeClr val="tx1"/>
                </a:solidFill>
                <a:effectLst/>
                <a:latin typeface="+mn-lt"/>
                <a:ea typeface="+mn-ea"/>
                <a:cs typeface="+mn-cs"/>
              </a:rPr>
              <a:t>cccDNA</a:t>
            </a:r>
            <a:r>
              <a:rPr lang="en-US" sz="1200" kern="1200" dirty="0">
                <a:solidFill>
                  <a:schemeClr val="tx1"/>
                </a:solidFill>
                <a:effectLst/>
                <a:latin typeface="+mn-lt"/>
                <a:ea typeface="+mn-ea"/>
                <a:cs typeface="+mn-cs"/>
              </a:rPr>
              <a:t> inactivation. In a second participant who underwent a post-treatment biopsy only, collected after 3 doses, edits were found in 80% of remaining </a:t>
            </a:r>
            <a:r>
              <a:rPr lang="en-US" sz="1200" kern="1200" dirty="0" err="1">
                <a:solidFill>
                  <a:schemeClr val="tx1"/>
                </a:solidFill>
                <a:effectLst/>
                <a:latin typeface="+mn-lt"/>
                <a:ea typeface="+mn-ea"/>
                <a:cs typeface="+mn-cs"/>
              </a:rPr>
              <a:t>cccDNA</a:t>
            </a:r>
            <a:r>
              <a:rPr lang="en-US" sz="1200" kern="1200" dirty="0">
                <a:solidFill>
                  <a:schemeClr val="tx1"/>
                </a:solidFill>
                <a:effectLst/>
                <a:latin typeface="+mn-lt"/>
                <a:ea typeface="+mn-ea"/>
                <a:cs typeface="+mn-cs"/>
              </a:rPr>
              <a:t> transcripts, suggesting cumulative effect of repeat administrations of PBGENE-HBV.  This patient had detectable pgRNA in the blood at baseline which became and remained undetectable after dosing, corresponding with undetectable pgRNA in the biopsy. In all biopsy samples, HBsAg transcripts were expressed predominantly from integrated HBV DNA rather than </a:t>
            </a:r>
            <a:r>
              <a:rPr lang="en-US" sz="1200" kern="1200" dirty="0" err="1">
                <a:solidFill>
                  <a:schemeClr val="tx1"/>
                </a:solidFill>
                <a:effectLst/>
                <a:latin typeface="+mn-lt"/>
                <a:ea typeface="+mn-ea"/>
                <a:cs typeface="+mn-cs"/>
              </a:rPr>
              <a:t>cccDNA</a:t>
            </a:r>
            <a:r>
              <a:rPr lang="en-US" sz="1200" kern="1200" dirty="0">
                <a:solidFill>
                  <a:schemeClr val="tx1"/>
                </a:solidFill>
                <a:effectLst/>
                <a:latin typeface="+mn-lt"/>
                <a:ea typeface="+mn-ea"/>
                <a:cs typeface="+mn-cs"/>
              </a:rPr>
              <a:t>. Durable HBsAg declines in the blood were observed in both participants 9 months after initial dosing.</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Conclusion:</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Biopsy data demonstrate the first evidence of elimination and inactivation of </a:t>
            </a:r>
            <a:r>
              <a:rPr lang="en-US" sz="1200" kern="1200" dirty="0" err="1">
                <a:solidFill>
                  <a:schemeClr val="tx1"/>
                </a:solidFill>
                <a:effectLst/>
                <a:latin typeface="+mn-lt"/>
                <a:ea typeface="+mn-ea"/>
                <a:cs typeface="+mn-cs"/>
              </a:rPr>
              <a:t>cccDNA</a:t>
            </a:r>
            <a:r>
              <a:rPr lang="en-US" sz="1200" kern="1200" dirty="0">
                <a:solidFill>
                  <a:schemeClr val="tx1"/>
                </a:solidFill>
                <a:effectLst/>
                <a:latin typeface="+mn-lt"/>
                <a:ea typeface="+mn-ea"/>
                <a:cs typeface="+mn-cs"/>
              </a:rPr>
              <a:t> in HBV patients through gene editing with PBGENE-HBV. Antiviral activity was evidenced by loss of detectable pgRNA, as well as durable HBsAg declines. These data support continued evaluation of PBGENE-HBV dose and schedule as a curative therapy.</a:t>
            </a:r>
            <a:br>
              <a:rPr lang="en-US" sz="1200" kern="1200" dirty="0">
                <a:solidFill>
                  <a:schemeClr val="tx1"/>
                </a:solidFill>
                <a:effectLst/>
                <a:latin typeface="+mn-lt"/>
                <a:ea typeface="+mn-ea"/>
                <a:cs typeface="+mn-cs"/>
              </a:rPr>
            </a:b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36</a:t>
            </a:fld>
            <a:endParaRPr lang="en-US"/>
          </a:p>
        </p:txBody>
      </p:sp>
    </p:spTree>
    <p:extLst>
      <p:ext uri="{BB962C8B-B14F-4D97-AF65-F5344CB8AC3E}">
        <p14:creationId xmlns:p14="http://schemas.microsoft.com/office/powerpoint/2010/main" val="614878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r>
              <a:rPr lang="en-US" b="1" i="1" dirty="0">
                <a:latin typeface="Arial"/>
                <a:ea typeface="Times New Roman" panose="02020603050405020304" pitchFamily="18" charset="0"/>
                <a:cs typeface="Arial"/>
              </a:rPr>
              <a:t>Abbreviations: </a:t>
            </a:r>
            <a:r>
              <a:rPr lang="en-US" b="0" i="1" dirty="0">
                <a:latin typeface="Arial"/>
                <a:ea typeface="Times New Roman" panose="02020603050405020304" pitchFamily="18" charset="0"/>
                <a:cs typeface="Arial"/>
              </a:rPr>
              <a:t>ALT, alanine aminotransferase; DBS, dried blood spot; HBsAg, hepatitis B antigen; </a:t>
            </a:r>
            <a:r>
              <a:rPr lang="en-NZ" b="0" i="1" dirty="0">
                <a:latin typeface="Arial"/>
                <a:cs typeface="Arial"/>
              </a:rPr>
              <a:t>H</a:t>
            </a:r>
            <a:r>
              <a:rPr lang="en-NZ" b="0" i="1" dirty="0">
                <a:latin typeface="Arial"/>
                <a:ea typeface="Times New Roman" panose="02020603050405020304" pitchFamily="18" charset="0"/>
                <a:cs typeface="Arial"/>
              </a:rPr>
              <a:t>BV, hepatitis B virus; </a:t>
            </a:r>
            <a:r>
              <a:rPr lang="en-US" b="0" i="1" dirty="0">
                <a:latin typeface="Arial"/>
                <a:ea typeface="Times New Roman" panose="02020603050405020304" pitchFamily="18" charset="0"/>
                <a:cs typeface="Arial"/>
              </a:rPr>
              <a:t>HepB-BD, hepatitis B birth dose; HIV, human immunodeficiency virus; QD, once daily; TDF, tenofovir disoproxil fumarate; </a:t>
            </a:r>
            <a:r>
              <a:rPr lang="en-US" b="0" i="1" dirty="0" err="1">
                <a:latin typeface="Arial"/>
                <a:ea typeface="Times New Roman" panose="02020603050405020304" pitchFamily="18" charset="0"/>
                <a:cs typeface="Arial"/>
              </a:rPr>
              <a:t>TFVdp</a:t>
            </a:r>
            <a:r>
              <a:rPr lang="en-US" b="0" i="1" dirty="0">
                <a:latin typeface="Arial"/>
                <a:ea typeface="Times New Roman" panose="02020603050405020304" pitchFamily="18" charset="0"/>
                <a:cs typeface="Arial"/>
              </a:rPr>
              <a:t>, tenofovir diphosphate; </a:t>
            </a:r>
            <a:r>
              <a:rPr lang="en-US" b="0" i="1" dirty="0" err="1">
                <a:latin typeface="Arial"/>
                <a:ea typeface="Times New Roman" panose="02020603050405020304" pitchFamily="18" charset="0"/>
                <a:cs typeface="Arial"/>
              </a:rPr>
              <a:t>ULN</a:t>
            </a:r>
            <a:r>
              <a:rPr lang="en-US" b="0" i="1" dirty="0">
                <a:latin typeface="Arial"/>
                <a:ea typeface="Times New Roman" panose="02020603050405020304" pitchFamily="18" charset="0"/>
                <a:cs typeface="Arial"/>
              </a:rPr>
              <a:t>, upper limit of normal; WHO, World Health Organization.</a:t>
            </a:r>
            <a:endParaRPr lang="en-NZ" b="0" i="1" dirty="0">
              <a:latin typeface="Arial"/>
              <a:ea typeface="Times New Roman" panose="02020603050405020304" pitchFamily="18" charset="0"/>
              <a:cs typeface="Arial"/>
            </a:endParaRPr>
          </a:p>
          <a:p>
            <a:endParaRPr lang="en-US" sz="1200" b="1" kern="1200" dirty="0">
              <a:solidFill>
                <a:schemeClr val="tx1"/>
              </a:solidFill>
              <a:effectLst/>
              <a:latin typeface="Arial" panose="020B0604020202020204" pitchFamily="34" charset="0"/>
              <a:cs typeface="Arial" panose="020B0604020202020204" pitchFamily="34" charset="0"/>
            </a:endParaRPr>
          </a:p>
          <a:p>
            <a:r>
              <a:rPr lang="en-US" sz="1200" b="1" kern="1200" dirty="0">
                <a:solidFill>
                  <a:schemeClr val="tx1"/>
                </a:solidFill>
                <a:effectLst/>
                <a:latin typeface="+mn-lt"/>
                <a:ea typeface="+mn-ea"/>
                <a:cs typeface="+mn-cs"/>
              </a:rPr>
              <a:t>Preventing vertical transmission of hepatitis B virus in Democratic Republic of Congo by combining birth-dose vaccine and tenofovir: a randomized double-blind placebo-controlled trial</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LBP-028-YI</a:t>
            </a: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Patrick Ngimbi</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Nefer Batsuli</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Linda James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Myriam Bonze</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Elysée Bayayana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Jusline</a:t>
            </a:r>
            <a:r>
              <a:rPr lang="en-US" sz="1200" kern="1200" dirty="0">
                <a:solidFill>
                  <a:schemeClr val="tx1"/>
                </a:solidFill>
                <a:effectLst/>
                <a:latin typeface="+mn-lt"/>
                <a:ea typeface="+mn-ea"/>
                <a:cs typeface="+mn-cs"/>
              </a:rPr>
              <a:t> Pani</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Gaëtan Bondo</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Bienvenu Tukebana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Jeansy</a:t>
            </a:r>
            <a:r>
              <a:rPr lang="en-US" sz="1200" kern="1200" dirty="0">
                <a:solidFill>
                  <a:schemeClr val="tx1"/>
                </a:solidFill>
                <a:effectLst/>
                <a:latin typeface="+mn-lt"/>
                <a:ea typeface="+mn-ea"/>
                <a:cs typeface="+mn-cs"/>
              </a:rPr>
              <a:t> Mavinga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Martine Tabala</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Melchior </a:t>
            </a:r>
            <a:r>
              <a:rPr lang="en-US" sz="1200" kern="1200" dirty="0" err="1">
                <a:solidFill>
                  <a:schemeClr val="tx1"/>
                </a:solidFill>
                <a:effectLst/>
                <a:latin typeface="+mn-lt"/>
                <a:ea typeface="+mn-ea"/>
                <a:cs typeface="+mn-cs"/>
              </a:rPr>
              <a:t>Kashamuka</a:t>
            </a:r>
            <a:r>
              <a:rPr lang="en-US" sz="1200" kern="1200" dirty="0">
                <a:solidFill>
                  <a:schemeClr val="tx1"/>
                </a:solidFill>
                <a:effectLst/>
                <a:latin typeface="+mn-lt"/>
                <a:ea typeface="+mn-ea"/>
                <a:cs typeface="+mn-cs"/>
              </a:rPr>
              <a:t> Mwandagalirwa</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Charles Mbendi</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Gavin Cloherty</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Mark Anderson</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Jonathan B. Parr</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Lauren Tompkins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Julie Dumond</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Mackenzie Cottrell</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Feng-Chang Lin</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Sylvia Becker-Drepps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Camille Morgan</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Alix Boisson-Walsh</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Marcel Yotebieng</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Ernest Sumaili</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Samuel Mampunza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Peyton Thompson</a:t>
            </a:r>
            <a:r>
              <a:rPr lang="en-US" sz="1200" kern="1200" baseline="30000" dirty="0">
                <a:solidFill>
                  <a:schemeClr val="tx1"/>
                </a:solidFill>
                <a:effectLst/>
                <a:latin typeface="+mn-lt"/>
                <a:ea typeface="+mn-ea"/>
                <a:cs typeface="+mn-cs"/>
              </a:rPr>
              <a:t>2</a:t>
            </a:r>
          </a:p>
          <a:p>
            <a:endParaRPr lang="en-NZ" sz="1200" kern="12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Université </a:t>
            </a:r>
            <a:r>
              <a:rPr lang="en-US" sz="1200" i="1" kern="1200" dirty="0" err="1">
                <a:solidFill>
                  <a:schemeClr val="tx1"/>
                </a:solidFill>
                <a:effectLst/>
                <a:latin typeface="+mn-lt"/>
                <a:ea typeface="+mn-ea"/>
                <a:cs typeface="+mn-cs"/>
              </a:rPr>
              <a:t>Protestante</a:t>
            </a:r>
            <a:r>
              <a:rPr lang="en-US" sz="1200" i="1" kern="1200" dirty="0">
                <a:solidFill>
                  <a:schemeClr val="tx1"/>
                </a:solidFill>
                <a:effectLst/>
                <a:latin typeface="+mn-lt"/>
                <a:ea typeface="+mn-ea"/>
                <a:cs typeface="+mn-cs"/>
              </a:rPr>
              <a:t> du Congo, Kinshasa, Congo, Dem. Republic of (formally known as Zaire)</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University of North Carolina at Chapel Hill, Chapel Hill, NC,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École de Santé </a:t>
            </a:r>
            <a:r>
              <a:rPr lang="en-US" sz="1200" i="1" kern="1200" dirty="0" err="1">
                <a:solidFill>
                  <a:schemeClr val="tx1"/>
                </a:solidFill>
                <a:effectLst/>
                <a:latin typeface="+mn-lt"/>
                <a:ea typeface="+mn-ea"/>
                <a:cs typeface="+mn-cs"/>
              </a:rPr>
              <a:t>Publique</a:t>
            </a:r>
            <a:r>
              <a:rPr lang="en-US" sz="1200" i="1" kern="1200" dirty="0">
                <a:solidFill>
                  <a:schemeClr val="tx1"/>
                </a:solidFill>
                <a:effectLst/>
                <a:latin typeface="+mn-lt"/>
                <a:ea typeface="+mn-ea"/>
                <a:cs typeface="+mn-cs"/>
              </a:rPr>
              <a:t>, Université de Kinshasa, Kinshasa, Congo, Dem. Republic of (formally known as Zaire)</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Abbott Laboratories, Altavista, VA,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Rutgers University, New Brunswick, NJ,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Albert Einstein College of Medicine, New York City, NY, United States</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and aims: </a:t>
            </a:r>
            <a:r>
              <a:rPr lang="en-US" sz="1200" kern="1200" dirty="0">
                <a:solidFill>
                  <a:schemeClr val="tx1"/>
                </a:solidFill>
                <a:effectLst/>
                <a:latin typeface="+mn-lt"/>
                <a:ea typeface="+mn-ea"/>
                <a:cs typeface="+mn-cs"/>
              </a:rPr>
              <a:t>Eliminating vertical transmission of hepatitis B virus (HBV) is possible by combining birth-dose (</a:t>
            </a:r>
            <a:r>
              <a:rPr lang="en-US" sz="1200" kern="1200" dirty="0" err="1">
                <a:solidFill>
                  <a:schemeClr val="tx1"/>
                </a:solidFill>
                <a:effectLst/>
                <a:latin typeface="+mn-lt"/>
                <a:ea typeface="+mn-ea"/>
                <a:cs typeface="+mn-cs"/>
              </a:rPr>
              <a:t>HepB</a:t>
            </a:r>
            <a:r>
              <a:rPr lang="en-US" sz="1200" kern="1200" dirty="0">
                <a:solidFill>
                  <a:schemeClr val="tx1"/>
                </a:solidFill>
                <a:effectLst/>
                <a:latin typeface="+mn-lt"/>
                <a:ea typeface="+mn-ea"/>
                <a:cs typeface="+mn-cs"/>
              </a:rPr>
              <a:t>-BD) vaccine and maternal antiviral prophylaxis; these strategies are not yet available in low-resource settings like Democratic Republic of Congo (DRC). We conducted a randomized, double-blind, placebo-controlled trial of prophylaxis for all HBV-infected women (regardless of viral load). Our trial is among the first to evaluate this approach and launched prior to updated WHO guidelines recommending prophylaxis-for-all where viral load testing is inaccessible.</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 </a:t>
            </a:r>
            <a:r>
              <a:rPr lang="en-US" sz="1200" kern="1200" dirty="0">
                <a:solidFill>
                  <a:schemeClr val="tx1"/>
                </a:solidFill>
                <a:effectLst/>
                <a:latin typeface="+mn-lt"/>
                <a:ea typeface="+mn-ea"/>
                <a:cs typeface="+mn-cs"/>
              </a:rPr>
              <a:t>We screened pregnant women at three maternity centers in Kinshasa using HBV surface antigen (HBsAg) rapid tests. Eligible participants (age ≥18, HBsAg+, HIV-, normal creatinine &lt;1.3 mg/dL) were randomized at 28-32 weeks' gestation to placebo or tenofovir disoproxil fumarate (TDF), taken once daily from enrollment through 4 weeks postpartum. Infants received </a:t>
            </a:r>
            <a:r>
              <a:rPr lang="en-US" sz="1200" kern="1200" dirty="0" err="1">
                <a:solidFill>
                  <a:schemeClr val="tx1"/>
                </a:solidFill>
                <a:effectLst/>
                <a:latin typeface="+mn-lt"/>
                <a:ea typeface="+mn-ea"/>
                <a:cs typeface="+mn-cs"/>
              </a:rPr>
              <a:t>HepB</a:t>
            </a:r>
            <a:r>
              <a:rPr lang="en-US" sz="1200" kern="1200" dirty="0">
                <a:solidFill>
                  <a:schemeClr val="tx1"/>
                </a:solidFill>
                <a:effectLst/>
                <a:latin typeface="+mn-lt"/>
                <a:ea typeface="+mn-ea"/>
                <a:cs typeface="+mn-cs"/>
              </a:rPr>
              <a:t>-BD, preferably &lt;24 hours of life. Primary outcomes were effectiveness (infant HBsAg status at 6 months), safety (side effects, alanine aminotransferase (ALT) levels, and hepatitis flares [ALT ≥5x the upper limit of normal]) and surveyed acceptability of study activities. Secondary outcomes included medication adherence via survey and dried blood spot (DBS) tenofovir diphosphate (</a:t>
            </a:r>
            <a:r>
              <a:rPr lang="en-US" sz="1200" kern="1200" dirty="0" err="1">
                <a:solidFill>
                  <a:schemeClr val="tx1"/>
                </a:solidFill>
                <a:effectLst/>
                <a:latin typeface="+mn-lt"/>
                <a:ea typeface="+mn-ea"/>
                <a:cs typeface="+mn-cs"/>
              </a:rPr>
              <a:t>TFVdp</a:t>
            </a:r>
            <a:r>
              <a:rPr lang="en-US" sz="1200" kern="1200" dirty="0">
                <a:solidFill>
                  <a:schemeClr val="tx1"/>
                </a:solidFill>
                <a:effectLst/>
                <a:latin typeface="+mn-lt"/>
                <a:ea typeface="+mn-ea"/>
                <a:cs typeface="+mn-cs"/>
              </a:rPr>
              <a:t>) concentrations, and receipt/timeliness of </a:t>
            </a:r>
            <a:r>
              <a:rPr lang="en-US" sz="1200" kern="1200" dirty="0" err="1">
                <a:solidFill>
                  <a:schemeClr val="tx1"/>
                </a:solidFill>
                <a:effectLst/>
                <a:latin typeface="+mn-lt"/>
                <a:ea typeface="+mn-ea"/>
                <a:cs typeface="+mn-cs"/>
              </a:rPr>
              <a:t>HepB</a:t>
            </a:r>
            <a:r>
              <a:rPr lang="en-US" sz="1200" kern="1200" dirty="0">
                <a:solidFill>
                  <a:schemeClr val="tx1"/>
                </a:solidFill>
                <a:effectLst/>
                <a:latin typeface="+mn-lt"/>
                <a:ea typeface="+mn-ea"/>
                <a:cs typeface="+mn-cs"/>
              </a:rPr>
              <a:t>-BD.</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307 of 14,027 (2.2%) pregnancies screened were HBsAg+. 119/164 (73%) enrolled mothers and 115/151 (76%) infants completed follow-up. There was no vertical transmission: 115 infants tested HBsAg-negative at 6 months. No major safety concerns were observed: 34 (41%) TDF and 24 (29%) placebo recipients reported mild-to-moderate side effects, ALT levels were similar between arms, and there were no hepatitis flares. Acceptability was high (93% in placebo and 87% in TDF arm). Adherence was lower by DBS </a:t>
            </a:r>
            <a:r>
              <a:rPr lang="en-US" sz="1200" kern="1200" dirty="0" err="1">
                <a:solidFill>
                  <a:schemeClr val="tx1"/>
                </a:solidFill>
                <a:effectLst/>
                <a:latin typeface="+mn-lt"/>
                <a:ea typeface="+mn-ea"/>
                <a:cs typeface="+mn-cs"/>
              </a:rPr>
              <a:t>TFVdp</a:t>
            </a:r>
            <a:r>
              <a:rPr lang="en-US" sz="1200" kern="1200" dirty="0">
                <a:solidFill>
                  <a:schemeClr val="tx1"/>
                </a:solidFill>
                <a:effectLst/>
                <a:latin typeface="+mn-lt"/>
                <a:ea typeface="+mn-ea"/>
                <a:cs typeface="+mn-cs"/>
              </a:rPr>
              <a:t> concentrations than self-report: 42% on TDF reported taking 2-6 doses/week and 58% took 7 doses/week, but concentrations indicated 84% took &lt;2, 16% 2-6 and 0% 7 doses/week. 85% of infants received </a:t>
            </a:r>
            <a:r>
              <a:rPr lang="en-US" sz="1200" kern="1200" dirty="0" err="1">
                <a:solidFill>
                  <a:schemeClr val="tx1"/>
                </a:solidFill>
                <a:effectLst/>
                <a:latin typeface="+mn-lt"/>
                <a:ea typeface="+mn-ea"/>
                <a:cs typeface="+mn-cs"/>
              </a:rPr>
              <a:t>HepB</a:t>
            </a:r>
            <a:r>
              <a:rPr lang="en-US" sz="1200" kern="1200" dirty="0">
                <a:solidFill>
                  <a:schemeClr val="tx1"/>
                </a:solidFill>
                <a:effectLst/>
                <a:latin typeface="+mn-lt"/>
                <a:ea typeface="+mn-ea"/>
                <a:cs typeface="+mn-cs"/>
              </a:rPr>
              <a:t>-BD; 53% were timely, with lower coverage in the TDF vs placebo arm (81% vs 89% vaccinated; 49% vs 56% timely). Viral load testing is in progress.</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No infants were HBV+ in this prophylaxis-for-all plus </a:t>
            </a:r>
            <a:r>
              <a:rPr lang="en-US" sz="1200" kern="1200" dirty="0" err="1">
                <a:solidFill>
                  <a:schemeClr val="tx1"/>
                </a:solidFill>
                <a:effectLst/>
                <a:latin typeface="+mn-lt"/>
                <a:ea typeface="+mn-ea"/>
                <a:cs typeface="+mn-cs"/>
              </a:rPr>
              <a:t>HepB</a:t>
            </a:r>
            <a:r>
              <a:rPr lang="en-US" sz="1200" kern="1200" dirty="0">
                <a:solidFill>
                  <a:schemeClr val="tx1"/>
                </a:solidFill>
                <a:effectLst/>
                <a:latin typeface="+mn-lt"/>
                <a:ea typeface="+mn-ea"/>
                <a:cs typeface="+mn-cs"/>
              </a:rPr>
              <a:t>-BD trial in DRC, despite suboptimal antiviral adherence and untimely birth‑dose vaccine. A layered approach was safe and should be considered in DRC and similar low-resource settings to maximize prevention.</a:t>
            </a:r>
            <a:br>
              <a:rPr lang="en-US" sz="1200" kern="1200" dirty="0">
                <a:effectLst/>
                <a:cs typeface="+mn-lt"/>
              </a:rPr>
            </a:b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37</a:t>
            </a:fld>
            <a:endParaRPr lang="en-US"/>
          </a:p>
        </p:txBody>
      </p:sp>
    </p:spTree>
    <p:extLst>
      <p:ext uri="{BB962C8B-B14F-4D97-AF65-F5344CB8AC3E}">
        <p14:creationId xmlns:p14="http://schemas.microsoft.com/office/powerpoint/2010/main" val="4101779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74577-7081-FEDC-AF0C-AFE1C0575A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4566E4-13D5-39C5-58FB-50562F631FAF}"/>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9ED4FB97-E4DD-CE87-6F04-A91773A2848F}"/>
              </a:ext>
            </a:extLst>
          </p:cNvPr>
          <p:cNvSpPr>
            <a:spLocks noGrp="1"/>
          </p:cNvSpPr>
          <p:nvPr>
            <p:ph type="body" idx="1"/>
          </p:nvPr>
        </p:nvSpPr>
        <p:spPr/>
        <p:txBody>
          <a:bodyPr/>
          <a:lstStyle/>
          <a:p>
            <a:r>
              <a:rPr lang="en-US" b="1" i="1" dirty="0">
                <a:latin typeface="Arial"/>
                <a:ea typeface="Times New Roman" panose="02020603050405020304" pitchFamily="18" charset="0"/>
                <a:cs typeface="Arial"/>
              </a:rPr>
              <a:t>Abbreviations: </a:t>
            </a:r>
            <a:r>
              <a:rPr lang="en-US" b="0" i="1" dirty="0">
                <a:latin typeface="Arial"/>
                <a:ea typeface="Times New Roman" panose="02020603050405020304" pitchFamily="18" charset="0"/>
                <a:cs typeface="Arial"/>
              </a:rPr>
              <a:t>ALT, alanine aminotransferase; </a:t>
            </a:r>
            <a:r>
              <a:rPr lang="en-US" b="0" i="1" dirty="0">
                <a:latin typeface="Arial" panose="020B0604020202020204" pitchFamily="34" charset="0"/>
                <a:ea typeface="Times New Roman" panose="02020603050405020304" pitchFamily="18" charset="0"/>
                <a:cs typeface="Arial" panose="020B0604020202020204" pitchFamily="34" charset="0"/>
              </a:rPr>
              <a:t>DNA, deoxyribonucleic acid; </a:t>
            </a:r>
            <a:r>
              <a:rPr lang="en-US" b="0" i="1" dirty="0">
                <a:latin typeface="Arial"/>
                <a:cs typeface="Arial"/>
              </a:rPr>
              <a:t>HBeAg, hepatitis B e-antigen; </a:t>
            </a:r>
            <a:r>
              <a:rPr lang="en-US" b="0" i="1" dirty="0">
                <a:latin typeface="Arial"/>
                <a:ea typeface="Times New Roman" panose="02020603050405020304" pitchFamily="18" charset="0"/>
                <a:cs typeface="Arial"/>
              </a:rPr>
              <a:t>HBsAg, hepatitis B antigen; </a:t>
            </a:r>
            <a:r>
              <a:rPr lang="en-NZ" b="0" i="1" dirty="0">
                <a:latin typeface="Arial"/>
                <a:cs typeface="Arial"/>
              </a:rPr>
              <a:t>HBV</a:t>
            </a:r>
            <a:r>
              <a:rPr lang="en-NZ" b="0" i="1" dirty="0">
                <a:latin typeface="Arial"/>
                <a:ea typeface="Times New Roman" panose="02020603050405020304" pitchFamily="18" charset="0"/>
                <a:cs typeface="Arial"/>
              </a:rPr>
              <a:t>, hepatitis B virus; </a:t>
            </a:r>
            <a:r>
              <a:rPr lang="en-US" b="0" i="1" dirty="0">
                <a:latin typeface="Arial"/>
                <a:ea typeface="Times New Roman" panose="02020603050405020304" pitchFamily="18" charset="0"/>
                <a:cs typeface="Arial"/>
              </a:rPr>
              <a:t>HepB-BD, hepatitis B birth dose; TDF, tenofovir disoproxil fumarate; </a:t>
            </a:r>
            <a:r>
              <a:rPr lang="en-US" b="0" i="1" dirty="0" err="1">
                <a:latin typeface="Arial"/>
                <a:ea typeface="Times New Roman" panose="02020603050405020304" pitchFamily="18" charset="0"/>
                <a:cs typeface="Arial"/>
              </a:rPr>
              <a:t>TFVdp</a:t>
            </a:r>
            <a:r>
              <a:rPr lang="en-US" b="0" i="1" dirty="0">
                <a:latin typeface="Arial"/>
                <a:ea typeface="Times New Roman" panose="02020603050405020304" pitchFamily="18" charset="0"/>
                <a:cs typeface="Arial"/>
              </a:rPr>
              <a:t>, tenofovir diphosphate.</a:t>
            </a:r>
            <a:endParaRPr lang="en-NZ" b="0" i="1" dirty="0">
              <a:latin typeface="Arial"/>
              <a:ea typeface="Times New Roman" panose="02020603050405020304" pitchFamily="18" charset="0"/>
              <a:cs typeface="Arial"/>
            </a:endParaRPr>
          </a:p>
          <a:p>
            <a:endParaRPr lang="en-US" sz="1200" b="1" kern="1200" dirty="0">
              <a:solidFill>
                <a:schemeClr val="tx1"/>
              </a:solidFill>
              <a:effectLst/>
              <a:latin typeface="Arial" panose="020B0604020202020204" pitchFamily="34" charset="0"/>
              <a:cs typeface="Arial" panose="020B0604020202020204" pitchFamily="34" charset="0"/>
            </a:endParaRPr>
          </a:p>
          <a:p>
            <a:r>
              <a:rPr lang="en-US" sz="1200" b="1" kern="1200" dirty="0">
                <a:solidFill>
                  <a:schemeClr val="tx1"/>
                </a:solidFill>
                <a:effectLst/>
                <a:latin typeface="+mn-lt"/>
                <a:ea typeface="+mn-ea"/>
                <a:cs typeface="+mn-cs"/>
              </a:rPr>
              <a:t>Preventing vertical transmission of hepatitis B virus in Democratic Republic of Congo by combining birth-dose vaccine and tenofovir: a randomized double-blind placebo-controlled trial</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LBP-028-YI</a:t>
            </a: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Patrick Ngimbi</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Nefer Batsuli</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Linda James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Myriam Bonze</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Elysée Bayayana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Jusline</a:t>
            </a:r>
            <a:r>
              <a:rPr lang="en-US" sz="1200" kern="1200" dirty="0">
                <a:solidFill>
                  <a:schemeClr val="tx1"/>
                </a:solidFill>
                <a:effectLst/>
                <a:latin typeface="+mn-lt"/>
                <a:ea typeface="+mn-ea"/>
                <a:cs typeface="+mn-cs"/>
              </a:rPr>
              <a:t> Pani</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Gaëtan Bondo</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Bienvenu Tukebana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Jeansy</a:t>
            </a:r>
            <a:r>
              <a:rPr lang="en-US" sz="1200" kern="1200" dirty="0">
                <a:solidFill>
                  <a:schemeClr val="tx1"/>
                </a:solidFill>
                <a:effectLst/>
                <a:latin typeface="+mn-lt"/>
                <a:ea typeface="+mn-ea"/>
                <a:cs typeface="+mn-cs"/>
              </a:rPr>
              <a:t> Mavinga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Martine Tabala</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Melchior </a:t>
            </a:r>
            <a:r>
              <a:rPr lang="en-US" sz="1200" kern="1200" dirty="0" err="1">
                <a:solidFill>
                  <a:schemeClr val="tx1"/>
                </a:solidFill>
                <a:effectLst/>
                <a:latin typeface="+mn-lt"/>
                <a:ea typeface="+mn-ea"/>
                <a:cs typeface="+mn-cs"/>
              </a:rPr>
              <a:t>Kashamuka</a:t>
            </a:r>
            <a:r>
              <a:rPr lang="en-US" sz="1200" kern="1200" dirty="0">
                <a:solidFill>
                  <a:schemeClr val="tx1"/>
                </a:solidFill>
                <a:effectLst/>
                <a:latin typeface="+mn-lt"/>
                <a:ea typeface="+mn-ea"/>
                <a:cs typeface="+mn-cs"/>
              </a:rPr>
              <a:t> Mwandagalirwa</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Charles Mbendi</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Gavin Cloherty</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Mark Anderson</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Jonathan B. Parr</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Lauren Tompkins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Julie Dumond</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Mackenzie Cottrell</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Feng-Chang Lin</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Sylvia Becker-Drepps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Camille Morgan</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Alix Boisson-Walsh</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Marcel Yotebieng</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Ernest Sumaili</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Samuel Mampunza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Peyton Thompson</a:t>
            </a:r>
            <a:r>
              <a:rPr lang="en-US" sz="1200" kern="1200" baseline="30000" dirty="0">
                <a:solidFill>
                  <a:schemeClr val="tx1"/>
                </a:solidFill>
                <a:effectLst/>
                <a:latin typeface="+mn-lt"/>
                <a:ea typeface="+mn-ea"/>
                <a:cs typeface="+mn-cs"/>
              </a:rPr>
              <a:t>2</a:t>
            </a:r>
          </a:p>
          <a:p>
            <a:endParaRPr lang="en-NZ" sz="1200" kern="12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Université </a:t>
            </a:r>
            <a:r>
              <a:rPr lang="en-US" sz="1200" i="1" kern="1200" dirty="0" err="1">
                <a:solidFill>
                  <a:schemeClr val="tx1"/>
                </a:solidFill>
                <a:effectLst/>
                <a:latin typeface="+mn-lt"/>
                <a:ea typeface="+mn-ea"/>
                <a:cs typeface="+mn-cs"/>
              </a:rPr>
              <a:t>Protestante</a:t>
            </a:r>
            <a:r>
              <a:rPr lang="en-US" sz="1200" i="1" kern="1200" dirty="0">
                <a:solidFill>
                  <a:schemeClr val="tx1"/>
                </a:solidFill>
                <a:effectLst/>
                <a:latin typeface="+mn-lt"/>
                <a:ea typeface="+mn-ea"/>
                <a:cs typeface="+mn-cs"/>
              </a:rPr>
              <a:t> du Congo, Kinshasa, Congo, Dem. Republic of (formally known as Zaire)</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University of North Carolina at Chapel Hill, Chapel Hill, NC,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École de Santé </a:t>
            </a:r>
            <a:r>
              <a:rPr lang="en-US" sz="1200" i="1" kern="1200" dirty="0" err="1">
                <a:solidFill>
                  <a:schemeClr val="tx1"/>
                </a:solidFill>
                <a:effectLst/>
                <a:latin typeface="+mn-lt"/>
                <a:ea typeface="+mn-ea"/>
                <a:cs typeface="+mn-cs"/>
              </a:rPr>
              <a:t>Publique</a:t>
            </a:r>
            <a:r>
              <a:rPr lang="en-US" sz="1200" i="1" kern="1200" dirty="0">
                <a:solidFill>
                  <a:schemeClr val="tx1"/>
                </a:solidFill>
                <a:effectLst/>
                <a:latin typeface="+mn-lt"/>
                <a:ea typeface="+mn-ea"/>
                <a:cs typeface="+mn-cs"/>
              </a:rPr>
              <a:t>, Université de Kinshasa, Kinshasa, Congo, Dem. Republic of (formally known as Zaire)</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Abbott Laboratories, Altavista, VA,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Rutgers University, New Brunswick, NJ,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Albert Einstein College of Medicine, New York City, NY, United States</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and aims: </a:t>
            </a:r>
            <a:r>
              <a:rPr lang="en-US" sz="1200" kern="1200" dirty="0">
                <a:solidFill>
                  <a:schemeClr val="tx1"/>
                </a:solidFill>
                <a:effectLst/>
                <a:latin typeface="+mn-lt"/>
                <a:ea typeface="+mn-ea"/>
                <a:cs typeface="+mn-cs"/>
              </a:rPr>
              <a:t>Eliminating vertical transmission of hepatitis B virus (HBV) is possible by combining birth-dose (</a:t>
            </a:r>
            <a:r>
              <a:rPr lang="en-US" sz="1200" kern="1200" dirty="0" err="1">
                <a:solidFill>
                  <a:schemeClr val="tx1"/>
                </a:solidFill>
                <a:effectLst/>
                <a:latin typeface="+mn-lt"/>
                <a:ea typeface="+mn-ea"/>
                <a:cs typeface="+mn-cs"/>
              </a:rPr>
              <a:t>HepB</a:t>
            </a:r>
            <a:r>
              <a:rPr lang="en-US" sz="1200" kern="1200" dirty="0">
                <a:solidFill>
                  <a:schemeClr val="tx1"/>
                </a:solidFill>
                <a:effectLst/>
                <a:latin typeface="+mn-lt"/>
                <a:ea typeface="+mn-ea"/>
                <a:cs typeface="+mn-cs"/>
              </a:rPr>
              <a:t>-BD) vaccine and maternal antiviral prophylaxis; these strategies are not yet available in low-resource settings like Democratic Republic of Congo (DRC). We conducted a randomized, double-blind, placebo-controlled trial of prophylaxis for all HBV-infected women (regardless of viral load). Our trial is among the first to evaluate this approach and launched prior to updated WHO guidelines recommending prophylaxis-for-all where viral load testing is inaccessible.</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 </a:t>
            </a:r>
            <a:r>
              <a:rPr lang="en-US" sz="1200" kern="1200" dirty="0">
                <a:solidFill>
                  <a:schemeClr val="tx1"/>
                </a:solidFill>
                <a:effectLst/>
                <a:latin typeface="+mn-lt"/>
                <a:ea typeface="+mn-ea"/>
                <a:cs typeface="+mn-cs"/>
              </a:rPr>
              <a:t>We screened pregnant women at three maternity centers in Kinshasa using HBV surface antigen (HBsAg) rapid tests. Eligible participants (age ≥18, HBsAg+, HIV-, normal creatinine &lt;1.3 mg/dL) were randomized at 28-32 weeks' gestation to placebo or tenofovir disoproxil fumarate (TDF), taken once daily from enrollment through 4 weeks postpartum. Infants received </a:t>
            </a:r>
            <a:r>
              <a:rPr lang="en-US" sz="1200" kern="1200" dirty="0" err="1">
                <a:solidFill>
                  <a:schemeClr val="tx1"/>
                </a:solidFill>
                <a:effectLst/>
                <a:latin typeface="+mn-lt"/>
                <a:ea typeface="+mn-ea"/>
                <a:cs typeface="+mn-cs"/>
              </a:rPr>
              <a:t>HepB</a:t>
            </a:r>
            <a:r>
              <a:rPr lang="en-US" sz="1200" kern="1200" dirty="0">
                <a:solidFill>
                  <a:schemeClr val="tx1"/>
                </a:solidFill>
                <a:effectLst/>
                <a:latin typeface="+mn-lt"/>
                <a:ea typeface="+mn-ea"/>
                <a:cs typeface="+mn-cs"/>
              </a:rPr>
              <a:t>-BD, preferably &lt;24 hours of life. Primary outcomes were effectiveness (infant HBsAg status at 6 months), safety (side effects, alanine aminotransferase (ALT) levels, and hepatitis flares [ALT ≥5x the upper limit of normal]) and surveyed acceptability of study activities. Secondary outcomes included medication adherence via survey and dried blood spot (DBS) tenofovir diphosphate (</a:t>
            </a:r>
            <a:r>
              <a:rPr lang="en-US" sz="1200" kern="1200" dirty="0" err="1">
                <a:solidFill>
                  <a:schemeClr val="tx1"/>
                </a:solidFill>
                <a:effectLst/>
                <a:latin typeface="+mn-lt"/>
                <a:ea typeface="+mn-ea"/>
                <a:cs typeface="+mn-cs"/>
              </a:rPr>
              <a:t>TFVdp</a:t>
            </a:r>
            <a:r>
              <a:rPr lang="en-US" sz="1200" kern="1200" dirty="0">
                <a:solidFill>
                  <a:schemeClr val="tx1"/>
                </a:solidFill>
                <a:effectLst/>
                <a:latin typeface="+mn-lt"/>
                <a:ea typeface="+mn-ea"/>
                <a:cs typeface="+mn-cs"/>
              </a:rPr>
              <a:t>) concentrations, and receipt/timeliness of </a:t>
            </a:r>
            <a:r>
              <a:rPr lang="en-US" sz="1200" kern="1200" dirty="0" err="1">
                <a:solidFill>
                  <a:schemeClr val="tx1"/>
                </a:solidFill>
                <a:effectLst/>
                <a:latin typeface="+mn-lt"/>
                <a:ea typeface="+mn-ea"/>
                <a:cs typeface="+mn-cs"/>
              </a:rPr>
              <a:t>HepB</a:t>
            </a:r>
            <a:r>
              <a:rPr lang="en-US" sz="1200" kern="1200" dirty="0">
                <a:solidFill>
                  <a:schemeClr val="tx1"/>
                </a:solidFill>
                <a:effectLst/>
                <a:latin typeface="+mn-lt"/>
                <a:ea typeface="+mn-ea"/>
                <a:cs typeface="+mn-cs"/>
              </a:rPr>
              <a:t>-BD.</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307 of 14,027 (2.2%) pregnancies screened were HBsAg+. 119/164 (73%) enrolled mothers and 115/151 (76%) infants completed follow-up. There was no vertical transmission: 115 infants tested HBsAg-negative at 6 months. No major safety concerns were observed: 34 (41%) TDF and 24 (29%) placebo recipients reported mild-to-moderate side effects, ALT levels were similar between arms, and there were no hepatitis flares. Acceptability was high (93% in placebo and 87% in TDF arm). Adherence was lower by DBS </a:t>
            </a:r>
            <a:r>
              <a:rPr lang="en-US" sz="1200" kern="1200" dirty="0" err="1">
                <a:solidFill>
                  <a:schemeClr val="tx1"/>
                </a:solidFill>
                <a:effectLst/>
                <a:latin typeface="+mn-lt"/>
                <a:ea typeface="+mn-ea"/>
                <a:cs typeface="+mn-cs"/>
              </a:rPr>
              <a:t>TFVdp</a:t>
            </a:r>
            <a:r>
              <a:rPr lang="en-US" sz="1200" kern="1200" dirty="0">
                <a:solidFill>
                  <a:schemeClr val="tx1"/>
                </a:solidFill>
                <a:effectLst/>
                <a:latin typeface="+mn-lt"/>
                <a:ea typeface="+mn-ea"/>
                <a:cs typeface="+mn-cs"/>
              </a:rPr>
              <a:t> concentrations than self-report: 42% on TDF reported taking 2-6 doses/week and 58% took 7 doses/week, but concentrations indicated 84% took &lt;2, 16% 2-6 and 0% 7 doses/week. 85% of infants received </a:t>
            </a:r>
            <a:r>
              <a:rPr lang="en-US" sz="1200" kern="1200" dirty="0" err="1">
                <a:solidFill>
                  <a:schemeClr val="tx1"/>
                </a:solidFill>
                <a:effectLst/>
                <a:latin typeface="+mn-lt"/>
                <a:ea typeface="+mn-ea"/>
                <a:cs typeface="+mn-cs"/>
              </a:rPr>
              <a:t>HepB</a:t>
            </a:r>
            <a:r>
              <a:rPr lang="en-US" sz="1200" kern="1200" dirty="0">
                <a:solidFill>
                  <a:schemeClr val="tx1"/>
                </a:solidFill>
                <a:effectLst/>
                <a:latin typeface="+mn-lt"/>
                <a:ea typeface="+mn-ea"/>
                <a:cs typeface="+mn-cs"/>
              </a:rPr>
              <a:t>-BD; 53% were timely, with lower coverage in the TDF vs placebo arm (81% vs 89% vaccinated; 49% vs 56% timely). Viral load testing is in progress.</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No infants were HBV+ in this prophylaxis-for-all plus </a:t>
            </a:r>
            <a:r>
              <a:rPr lang="en-US" sz="1200" kern="1200" dirty="0" err="1">
                <a:solidFill>
                  <a:schemeClr val="tx1"/>
                </a:solidFill>
                <a:effectLst/>
                <a:latin typeface="+mn-lt"/>
                <a:ea typeface="+mn-ea"/>
                <a:cs typeface="+mn-cs"/>
              </a:rPr>
              <a:t>HepB</a:t>
            </a:r>
            <a:r>
              <a:rPr lang="en-US" sz="1200" kern="1200" dirty="0">
                <a:solidFill>
                  <a:schemeClr val="tx1"/>
                </a:solidFill>
                <a:effectLst/>
                <a:latin typeface="+mn-lt"/>
                <a:ea typeface="+mn-ea"/>
                <a:cs typeface="+mn-cs"/>
              </a:rPr>
              <a:t>-BD trial in DRC, despite suboptimal antiviral adherence and untimely birth‑dose vaccine. A layered approach was safe and should be considered in DRC and similar low-resource settings to maximize prevention.</a:t>
            </a:r>
            <a:endParaRPr lang="en-US" dirty="0">
              <a:cs typeface="+mn-lt"/>
            </a:endParaRPr>
          </a:p>
        </p:txBody>
      </p:sp>
      <p:sp>
        <p:nvSpPr>
          <p:cNvPr id="4" name="Slide Number Placeholder 3">
            <a:extLst>
              <a:ext uri="{FF2B5EF4-FFF2-40B4-BE49-F238E27FC236}">
                <a16:creationId xmlns:a16="http://schemas.microsoft.com/office/drawing/2014/main" id="{F22E415D-AC8B-03C5-DB9A-1B98572BE711}"/>
              </a:ext>
            </a:extLst>
          </p:cNvPr>
          <p:cNvSpPr>
            <a:spLocks noGrp="1"/>
          </p:cNvSpPr>
          <p:nvPr>
            <p:ph type="sldNum" sz="quarter" idx="5"/>
          </p:nvPr>
        </p:nvSpPr>
        <p:spPr/>
        <p:txBody>
          <a:bodyPr/>
          <a:lstStyle/>
          <a:p>
            <a:fld id="{F872C0F0-71E7-46B6-AA6F-1D7E0E2B8B3E}" type="slidenum">
              <a:rPr lang="en-US" smtClean="0"/>
              <a:t>38</a:t>
            </a:fld>
            <a:endParaRPr lang="en-US"/>
          </a:p>
        </p:txBody>
      </p:sp>
    </p:spTree>
    <p:extLst>
      <p:ext uri="{BB962C8B-B14F-4D97-AF65-F5344CB8AC3E}">
        <p14:creationId xmlns:p14="http://schemas.microsoft.com/office/powerpoint/2010/main" val="2468834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14ECD-A554-1C62-44B5-F5BCA4F651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CF103F-4961-E96D-523B-B5F1F79F54E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28C6BD5-FD0F-5059-C595-63A1D832C799}"/>
              </a:ext>
            </a:extLst>
          </p:cNvPr>
          <p:cNvSpPr>
            <a:spLocks noGrp="1"/>
          </p:cNvSpPr>
          <p:nvPr>
            <p:ph type="body" idx="1"/>
          </p:nvPr>
        </p:nvSpPr>
        <p:spPr/>
        <p:txBody>
          <a:bodyPr/>
          <a:lstStyle/>
          <a:p>
            <a:r>
              <a:rPr lang="en-US" b="1" i="1" dirty="0">
                <a:latin typeface="Arial" panose="020B0604020202020204" pitchFamily="34" charset="0"/>
                <a:ea typeface="Times New Roman" panose="02020603050405020304" pitchFamily="18" charset="0"/>
                <a:cs typeface="Arial" panose="020B0604020202020204" pitchFamily="34" charset="0"/>
              </a:rPr>
              <a:t>Abbreviations: </a:t>
            </a:r>
            <a:r>
              <a:rPr lang="en-US" b="0" i="1" dirty="0">
                <a:latin typeface="Arial" panose="020B0604020202020204" pitchFamily="34" charset="0"/>
                <a:ea typeface="Times New Roman" panose="02020603050405020304" pitchFamily="18" charset="0"/>
                <a:cs typeface="Arial" panose="020B0604020202020204" pitchFamily="34" charset="0"/>
              </a:rPr>
              <a:t>ALT, alanine aminotransferase; </a:t>
            </a:r>
            <a:r>
              <a:rPr lang="en-NZ" b="0" i="1" dirty="0">
                <a:latin typeface="Arial" panose="020B0604020202020204" pitchFamily="34" charset="0"/>
                <a:ea typeface="Times New Roman" panose="02020603050405020304" pitchFamily="18" charset="0"/>
                <a:cs typeface="Arial" panose="020B0604020202020204" pitchFamily="34" charset="0"/>
              </a:rPr>
              <a:t>HBsAg, hepatitis B surface antigen; </a:t>
            </a:r>
            <a:r>
              <a:rPr lang="en-US" b="0" i="1" dirty="0">
                <a:latin typeface="Arial" panose="020B0604020202020204" pitchFamily="34" charset="0"/>
                <a:ea typeface="Times New Roman" panose="02020603050405020304" pitchFamily="18" charset="0"/>
                <a:cs typeface="Arial" panose="020B0604020202020204" pitchFamily="34" charset="0"/>
              </a:rPr>
              <a:t>HDV, h</a:t>
            </a:r>
            <a:r>
              <a:rPr lang="en-GB" sz="1200" b="0" i="1" dirty="0" err="1">
                <a:latin typeface="Arial" panose="020B0604020202020204" pitchFamily="34" charset="0"/>
                <a:cs typeface="Arial" panose="020B0604020202020204" pitchFamily="34" charset="0"/>
              </a:rPr>
              <a:t>epatitis</a:t>
            </a:r>
            <a:r>
              <a:rPr lang="en-GB" sz="1200" b="0" i="1" dirty="0">
                <a:latin typeface="Arial" panose="020B0604020202020204" pitchFamily="34" charset="0"/>
                <a:cs typeface="Arial" panose="020B0604020202020204" pitchFamily="34" charset="0"/>
              </a:rPr>
              <a:t> delta virus</a:t>
            </a:r>
            <a:r>
              <a:rPr lang="en-US" b="0" i="1" dirty="0">
                <a:latin typeface="Arial" panose="020B0604020202020204" pitchFamily="34" charset="0"/>
                <a:ea typeface="Times New Roman" panose="02020603050405020304" pitchFamily="18" charset="0"/>
                <a:cs typeface="Arial" panose="020B0604020202020204" pitchFamily="34" charset="0"/>
              </a:rPr>
              <a:t>; </a:t>
            </a:r>
            <a:r>
              <a:rPr lang="en-US" b="0" i="1" dirty="0" err="1">
                <a:latin typeface="Arial" panose="020B0604020202020204" pitchFamily="34" charset="0"/>
                <a:ea typeface="Times New Roman" panose="02020603050405020304" pitchFamily="18" charset="0"/>
                <a:cs typeface="Arial" panose="020B0604020202020204" pitchFamily="34" charset="0"/>
              </a:rPr>
              <a:t>NRTI</a:t>
            </a:r>
            <a:r>
              <a:rPr lang="en-US" b="0" i="1" dirty="0">
                <a:latin typeface="Arial" panose="020B0604020202020204" pitchFamily="34" charset="0"/>
                <a:ea typeface="Times New Roman" panose="02020603050405020304" pitchFamily="18" charset="0"/>
                <a:cs typeface="Arial" panose="020B0604020202020204" pitchFamily="34" charset="0"/>
              </a:rPr>
              <a:t>, nucleoside reverse transcriptase inhibitor; QxW, every x weeks; RNA, </a:t>
            </a:r>
            <a:r>
              <a:rPr lang="en-NZ" sz="1200" b="0" i="1" kern="1200" dirty="0">
                <a:solidFill>
                  <a:schemeClr val="tx1"/>
                </a:solidFill>
                <a:effectLst/>
                <a:latin typeface="Arial" panose="020B0604020202020204" pitchFamily="34" charset="0"/>
                <a:ea typeface="+mn-ea"/>
                <a:cs typeface="Arial" panose="020B0604020202020204" pitchFamily="34" charset="0"/>
              </a:rPr>
              <a:t>ribonucleic acid; </a:t>
            </a:r>
            <a:r>
              <a:rPr lang="en-US" b="0" i="1" dirty="0">
                <a:latin typeface="Arial" panose="020B0604020202020204" pitchFamily="34" charset="0"/>
                <a:ea typeface="Times New Roman" panose="02020603050405020304" pitchFamily="18" charset="0"/>
                <a:cs typeface="Arial" panose="020B0604020202020204" pitchFamily="34" charset="0"/>
              </a:rPr>
              <a:t>SC, subcutaneous; siRNA, small interfering RNA; </a:t>
            </a:r>
            <a:r>
              <a:rPr lang="en-US" b="0" i="1" dirty="0" err="1">
                <a:latin typeface="Arial" panose="020B0604020202020204" pitchFamily="34" charset="0"/>
                <a:ea typeface="Times New Roman" panose="02020603050405020304" pitchFamily="18" charset="0"/>
                <a:cs typeface="Arial" panose="020B0604020202020204" pitchFamily="34" charset="0"/>
              </a:rPr>
              <a:t>TEAE</a:t>
            </a:r>
            <a:r>
              <a:rPr lang="en-US" b="0" i="1" dirty="0">
                <a:latin typeface="Arial" panose="020B0604020202020204" pitchFamily="34" charset="0"/>
                <a:ea typeface="Times New Roman" panose="02020603050405020304" pitchFamily="18" charset="0"/>
                <a:cs typeface="Arial" panose="020B0604020202020204" pitchFamily="34" charset="0"/>
              </a:rPr>
              <a:t>, treatment-emergent adverse event; TND, target not detected; </a:t>
            </a:r>
            <a:r>
              <a:rPr lang="en-NZ" b="0" i="1" dirty="0">
                <a:latin typeface="Arial" panose="020B0604020202020204" pitchFamily="34" charset="0"/>
                <a:ea typeface="Times New Roman" panose="02020603050405020304" pitchFamily="18" charset="0"/>
                <a:cs typeface="Arial" panose="020B0604020202020204" pitchFamily="34" charset="0"/>
              </a:rPr>
              <a:t>ULN, upper limit of normal. </a:t>
            </a:r>
          </a:p>
          <a:p>
            <a:endParaRPr lang="en-US" sz="1200" b="1" kern="1200" dirty="0">
              <a:solidFill>
                <a:schemeClr val="tx1"/>
              </a:solidFill>
              <a:effectLst/>
              <a:latin typeface="Arial" panose="020B0604020202020204" pitchFamily="34" charset="0"/>
              <a:cs typeface="Arial" panose="020B0604020202020204" pitchFamily="34" charset="0"/>
            </a:endParaRPr>
          </a:p>
          <a:p>
            <a:r>
              <a:rPr lang="en-NZ" sz="1200" b="1" kern="1200" dirty="0">
                <a:solidFill>
                  <a:schemeClr val="tx1"/>
                </a:solidFill>
                <a:effectLst/>
                <a:latin typeface="+mn-lt"/>
                <a:ea typeface="+mn-ea"/>
                <a:cs typeface="+mn-cs"/>
              </a:rPr>
              <a:t>Efficacy and safety of </a:t>
            </a:r>
            <a:r>
              <a:rPr lang="en-NZ" sz="1200" b="1" kern="1200" dirty="0" err="1">
                <a:solidFill>
                  <a:schemeClr val="tx1"/>
                </a:solidFill>
                <a:effectLst/>
                <a:latin typeface="+mn-lt"/>
                <a:ea typeface="+mn-ea"/>
                <a:cs typeface="+mn-cs"/>
              </a:rPr>
              <a:t>tobevibart</a:t>
            </a:r>
            <a:r>
              <a:rPr lang="en-NZ" sz="1200" b="1" kern="1200" dirty="0">
                <a:solidFill>
                  <a:schemeClr val="tx1"/>
                </a:solidFill>
                <a:effectLst/>
                <a:latin typeface="+mn-lt"/>
                <a:ea typeface="+mn-ea"/>
                <a:cs typeface="+mn-cs"/>
              </a:rPr>
              <a:t> (VIR-3434) alone or in combination with </a:t>
            </a:r>
            <a:r>
              <a:rPr lang="en-NZ" sz="1200" b="1" kern="1200" dirty="0" err="1">
                <a:solidFill>
                  <a:schemeClr val="tx1"/>
                </a:solidFill>
                <a:effectLst/>
                <a:latin typeface="+mn-lt"/>
                <a:ea typeface="+mn-ea"/>
                <a:cs typeface="+mn-cs"/>
              </a:rPr>
              <a:t>elebsiran</a:t>
            </a:r>
            <a:r>
              <a:rPr lang="en-NZ" sz="1200" b="1" kern="1200" dirty="0">
                <a:solidFill>
                  <a:schemeClr val="tx1"/>
                </a:solidFill>
                <a:effectLst/>
                <a:latin typeface="+mn-lt"/>
                <a:ea typeface="+mn-ea"/>
                <a:cs typeface="+mn-cs"/>
              </a:rPr>
              <a:t> (VIR- 2218) in participants with chronic hepatitis delta virus infection: week 96 endpoint results from the Phase 2 SOLSTICE trial </a:t>
            </a:r>
            <a:endParaRPr lang="en-US" sz="1200" b="1" kern="1200" dirty="0">
              <a:solidFill>
                <a:schemeClr val="tx1"/>
              </a:solidFill>
              <a:effectLst/>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NZ" sz="1200" b="1" kern="1200" dirty="0">
                <a:solidFill>
                  <a:schemeClr val="tx1"/>
                </a:solidFill>
                <a:effectLst/>
                <a:latin typeface="+mn-lt"/>
                <a:ea typeface="+mn-ea"/>
                <a:cs typeface="+mn-cs"/>
              </a:rPr>
              <a:t>GS-012 </a:t>
            </a: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r>
              <a:rPr lang="en-NZ" sz="1200" u="sng" kern="1200" dirty="0">
                <a:solidFill>
                  <a:schemeClr val="tx1"/>
                </a:solidFill>
                <a:effectLst/>
                <a:latin typeface="+mn-lt"/>
                <a:ea typeface="+mn-ea"/>
                <a:cs typeface="+mn-cs"/>
              </a:rPr>
              <a:t>Tarik Asselah</a:t>
            </a:r>
            <a:r>
              <a:rPr lang="en-NZ" sz="1200" u="sng"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Anca Streinu-Cercel</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Alina Jucov</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Edward J. Gane</a:t>
            </a:r>
            <a:r>
              <a:rPr lang="en-NZ" sz="1200" kern="1200" baseline="30000" dirty="0">
                <a:solidFill>
                  <a:schemeClr val="tx1"/>
                </a:solidFill>
                <a:effectLst/>
                <a:latin typeface="+mn-lt"/>
                <a:ea typeface="+mn-ea"/>
                <a:cs typeface="+mn-cs"/>
              </a:rPr>
              <a:t>4</a:t>
            </a:r>
            <a:r>
              <a:rPr lang="en-NZ" sz="1200" kern="1200" dirty="0">
                <a:solidFill>
                  <a:schemeClr val="tx1"/>
                </a:solidFill>
                <a:effectLst/>
                <a:latin typeface="+mn-lt"/>
                <a:ea typeface="+mn-ea"/>
                <a:cs typeface="+mn-cs"/>
              </a:rPr>
              <a:t>, Heiner Wedemeyer</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Pietro Lampertico</a:t>
            </a:r>
            <a:r>
              <a:rPr lang="en-NZ" sz="1200" kern="1200" baseline="30000" dirty="0">
                <a:solidFill>
                  <a:schemeClr val="tx1"/>
                </a:solidFill>
                <a:effectLst/>
                <a:latin typeface="+mn-lt"/>
                <a:ea typeface="+mn-ea"/>
                <a:cs typeface="+mn-cs"/>
              </a:rPr>
              <a:t>6 7</a:t>
            </a:r>
            <a:r>
              <a:rPr lang="en-NZ" sz="1200" kern="1200" dirty="0">
                <a:solidFill>
                  <a:schemeClr val="tx1"/>
                </a:solidFill>
                <a:effectLst/>
                <a:latin typeface="+mn-lt"/>
                <a:ea typeface="+mn-ea"/>
                <a:cs typeface="+mn-cs"/>
              </a:rPr>
              <a:t>, Patrick Kennedy</a:t>
            </a:r>
            <a:r>
              <a:rPr lang="en-NZ" sz="1200" kern="1200" baseline="30000" dirty="0">
                <a:solidFill>
                  <a:schemeClr val="tx1"/>
                </a:solidFill>
                <a:effectLst/>
                <a:latin typeface="+mn-lt"/>
                <a:ea typeface="+mn-ea"/>
                <a:cs typeface="+mn-cs"/>
              </a:rPr>
              <a:t>8</a:t>
            </a:r>
            <a:r>
              <a:rPr lang="en-NZ" sz="1200" kern="1200" dirty="0">
                <a:solidFill>
                  <a:schemeClr val="tx1"/>
                </a:solidFill>
                <a:effectLst/>
                <a:latin typeface="+mn-lt"/>
                <a:ea typeface="+mn-ea"/>
                <a:cs typeface="+mn-cs"/>
              </a:rPr>
              <a:t>, Michael A. Chattergoon</a:t>
            </a:r>
            <a:r>
              <a:rPr lang="en-NZ" sz="1200" kern="1200" baseline="30000" dirty="0">
                <a:solidFill>
                  <a:schemeClr val="tx1"/>
                </a:solidFill>
                <a:effectLst/>
                <a:latin typeface="+mn-lt"/>
                <a:ea typeface="+mn-ea"/>
                <a:cs typeface="+mn-cs"/>
              </a:rPr>
              <a:t>9</a:t>
            </a:r>
            <a:r>
              <a:rPr lang="en-NZ" sz="1200" kern="1200" dirty="0">
                <a:solidFill>
                  <a:schemeClr val="tx1"/>
                </a:solidFill>
                <a:effectLst/>
                <a:latin typeface="+mn-lt"/>
                <a:ea typeface="+mn-ea"/>
                <a:cs typeface="+mn-cs"/>
              </a:rPr>
              <a:t>, Brianna L. Bullard</a:t>
            </a:r>
            <a:r>
              <a:rPr lang="en-NZ" sz="1200" kern="1200" baseline="30000" dirty="0">
                <a:solidFill>
                  <a:schemeClr val="tx1"/>
                </a:solidFill>
                <a:effectLst/>
                <a:latin typeface="+mn-lt"/>
                <a:ea typeface="+mn-ea"/>
                <a:cs typeface="+mn-cs"/>
              </a:rPr>
              <a:t>9</a:t>
            </a:r>
            <a:r>
              <a:rPr lang="en-NZ" sz="1200" kern="1200" dirty="0">
                <a:solidFill>
                  <a:schemeClr val="tx1"/>
                </a:solidFill>
                <a:effectLst/>
                <a:latin typeface="+mn-lt"/>
                <a:ea typeface="+mn-ea"/>
                <a:cs typeface="+mn-cs"/>
              </a:rPr>
              <a:t>, Cheng Huang</a:t>
            </a:r>
            <a:r>
              <a:rPr lang="en-NZ" sz="1200" kern="1200" baseline="30000" dirty="0">
                <a:solidFill>
                  <a:schemeClr val="tx1"/>
                </a:solidFill>
                <a:effectLst/>
                <a:latin typeface="+mn-lt"/>
                <a:ea typeface="+mn-ea"/>
                <a:cs typeface="+mn-cs"/>
              </a:rPr>
              <a:t>9</a:t>
            </a:r>
            <a:r>
              <a:rPr lang="en-NZ" sz="1200" kern="1200" dirty="0">
                <a:solidFill>
                  <a:schemeClr val="tx1"/>
                </a:solidFill>
                <a:effectLst/>
                <a:latin typeface="+mn-lt"/>
                <a:ea typeface="+mn-ea"/>
                <a:cs typeface="+mn-cs"/>
              </a:rPr>
              <a:t>, Rima Acosta</a:t>
            </a:r>
            <a:r>
              <a:rPr lang="en-NZ" sz="1200" kern="1200" baseline="30000" dirty="0">
                <a:solidFill>
                  <a:schemeClr val="tx1"/>
                </a:solidFill>
                <a:effectLst/>
                <a:latin typeface="+mn-lt"/>
                <a:ea typeface="+mn-ea"/>
                <a:cs typeface="+mn-cs"/>
              </a:rPr>
              <a:t>9</a:t>
            </a:r>
            <a:r>
              <a:rPr lang="en-NZ" sz="1200" kern="1200" dirty="0">
                <a:solidFill>
                  <a:schemeClr val="tx1"/>
                </a:solidFill>
                <a:effectLst/>
                <a:latin typeface="+mn-lt"/>
                <a:ea typeface="+mn-ea"/>
                <a:cs typeface="+mn-cs"/>
              </a:rPr>
              <a:t>, Cara Pilowa</a:t>
            </a:r>
            <a:r>
              <a:rPr lang="en-NZ" sz="1200" kern="1200" baseline="30000" dirty="0">
                <a:solidFill>
                  <a:schemeClr val="tx1"/>
                </a:solidFill>
                <a:effectLst/>
                <a:latin typeface="+mn-lt"/>
                <a:ea typeface="+mn-ea"/>
                <a:cs typeface="+mn-cs"/>
              </a:rPr>
              <a:t>9</a:t>
            </a:r>
            <a:r>
              <a:rPr lang="en-NZ" sz="1200" kern="1200" dirty="0">
                <a:solidFill>
                  <a:schemeClr val="tx1"/>
                </a:solidFill>
                <a:effectLst/>
                <a:latin typeface="+mn-lt"/>
                <a:ea typeface="+mn-ea"/>
                <a:cs typeface="+mn-cs"/>
              </a:rPr>
              <a:t>, Todd Correll</a:t>
            </a:r>
            <a:r>
              <a:rPr lang="en-NZ" sz="1200" kern="1200" baseline="30000" dirty="0">
                <a:solidFill>
                  <a:schemeClr val="tx1"/>
                </a:solidFill>
                <a:effectLst/>
                <a:latin typeface="+mn-lt"/>
                <a:ea typeface="+mn-ea"/>
                <a:cs typeface="+mn-cs"/>
              </a:rPr>
              <a:t>9</a:t>
            </a:r>
            <a:r>
              <a:rPr lang="en-NZ" sz="1200" kern="1200" dirty="0">
                <a:solidFill>
                  <a:schemeClr val="tx1"/>
                </a:solidFill>
                <a:effectLst/>
                <a:latin typeface="+mn-lt"/>
                <a:ea typeface="+mn-ea"/>
                <a:cs typeface="+mn-cs"/>
              </a:rPr>
              <a:t>, Kosh Agarwal</a:t>
            </a:r>
            <a:r>
              <a:rPr lang="en-NZ" sz="1200" kern="1200" baseline="30000" dirty="0">
                <a:solidFill>
                  <a:schemeClr val="tx1"/>
                </a:solidFill>
                <a:effectLst/>
                <a:latin typeface="+mn-lt"/>
                <a:ea typeface="+mn-ea"/>
                <a:cs typeface="+mn-cs"/>
              </a:rPr>
              <a:t>10</a:t>
            </a:r>
            <a:r>
              <a:rPr lang="en-NZ" sz="1200" kern="1200" dirty="0">
                <a:solidFill>
                  <a:schemeClr val="tx1"/>
                </a:solidFill>
                <a:effectLst/>
                <a:latin typeface="+mn-lt"/>
                <a:ea typeface="+mn-ea"/>
                <a:cs typeface="+mn-cs"/>
              </a:rPr>
              <a:t> </a:t>
            </a:r>
          </a:p>
          <a:p>
            <a:endParaRPr lang="en-NZ" sz="1200" kern="1200" dirty="0">
              <a:solidFill>
                <a:schemeClr val="tx1"/>
              </a:solidFill>
              <a:effectLst/>
              <a:latin typeface="+mn-lt"/>
              <a:ea typeface="+mn-ea"/>
              <a:cs typeface="+mn-cs"/>
            </a:endParaRPr>
          </a:p>
          <a:p>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Université de Paris Cité, </a:t>
            </a:r>
            <a:r>
              <a:rPr lang="en-NZ" sz="1200" i="1" kern="1200" dirty="0" err="1">
                <a:solidFill>
                  <a:schemeClr val="tx1"/>
                </a:solidFill>
                <a:effectLst/>
                <a:latin typeface="+mn-lt"/>
                <a:ea typeface="+mn-ea"/>
                <a:cs typeface="+mn-cs"/>
              </a:rPr>
              <a:t>Hôpital</a:t>
            </a:r>
            <a:r>
              <a:rPr lang="en-NZ" sz="1200" i="1" kern="1200" dirty="0">
                <a:solidFill>
                  <a:schemeClr val="tx1"/>
                </a:solidFill>
                <a:effectLst/>
                <a:latin typeface="+mn-lt"/>
                <a:ea typeface="+mn-ea"/>
                <a:cs typeface="+mn-cs"/>
              </a:rPr>
              <a:t> Beaujon, Paris, France</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National Institute for Infectious Diseases Matei Bals, Carol Davila University of Pharmacy and Medicine, Bucharest, Romania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Arensia Exploratory Medicine GmbH, Dusseldorf, Germany, Nicolae </a:t>
            </a:r>
            <a:r>
              <a:rPr lang="en-NZ" sz="1200" i="1" kern="1200" dirty="0" err="1">
                <a:solidFill>
                  <a:schemeClr val="tx1"/>
                </a:solidFill>
                <a:effectLst/>
                <a:latin typeface="+mn-lt"/>
                <a:ea typeface="+mn-ea"/>
                <a:cs typeface="+mn-cs"/>
              </a:rPr>
              <a:t>Testemitanu</a:t>
            </a:r>
            <a:r>
              <a:rPr lang="en-NZ" sz="1200" i="1" kern="1200" dirty="0">
                <a:solidFill>
                  <a:schemeClr val="tx1"/>
                </a:solidFill>
                <a:effectLst/>
                <a:latin typeface="+mn-lt"/>
                <a:ea typeface="+mn-ea"/>
                <a:cs typeface="+mn-cs"/>
              </a:rPr>
              <a:t> State University of Medicine and Pharmacy, Chisinau, Moldova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a:t>
            </a:r>
            <a:r>
              <a:rPr lang="en-NZ" sz="1200" i="1" kern="1200" dirty="0">
                <a:solidFill>
                  <a:schemeClr val="tx1"/>
                </a:solidFill>
                <a:effectLst/>
                <a:latin typeface="+mn-lt"/>
                <a:ea typeface="+mn-ea"/>
                <a:cs typeface="+mn-cs"/>
              </a:rPr>
              <a:t>University of Auckland, Auckland, New Zealand</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a:t>
            </a:r>
            <a:r>
              <a:rPr lang="en-NZ" sz="1200" i="1" kern="1200" dirty="0">
                <a:solidFill>
                  <a:schemeClr val="tx1"/>
                </a:solidFill>
                <a:effectLst/>
                <a:latin typeface="+mn-lt"/>
                <a:ea typeface="+mn-ea"/>
                <a:cs typeface="+mn-cs"/>
              </a:rPr>
              <a:t>Department of Gastroenterology, Hepatology, and Endocrinology, Hannover Medical School, Hannover,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a:t>
            </a:r>
            <a:r>
              <a:rPr lang="en-NZ" sz="1200" i="1" kern="1200" dirty="0">
                <a:solidFill>
                  <a:schemeClr val="tx1"/>
                </a:solidFill>
                <a:effectLst/>
                <a:latin typeface="+mn-lt"/>
                <a:ea typeface="+mn-ea"/>
                <a:cs typeface="+mn-cs"/>
              </a:rPr>
              <a:t>Division of Gastroenterology and Hepatology, Foundation </a:t>
            </a:r>
            <a:r>
              <a:rPr lang="en-NZ" sz="1200" i="1" kern="1200" dirty="0" err="1">
                <a:solidFill>
                  <a:schemeClr val="tx1"/>
                </a:solidFill>
                <a:effectLst/>
                <a:latin typeface="+mn-lt"/>
                <a:ea typeface="+mn-ea"/>
                <a:cs typeface="+mn-cs"/>
              </a:rPr>
              <a:t>IRCCS</a:t>
            </a:r>
            <a:r>
              <a:rPr lang="en-NZ" sz="1200" i="1" kern="1200" dirty="0">
                <a:solidFill>
                  <a:schemeClr val="tx1"/>
                </a:solidFill>
                <a:effectLst/>
                <a:latin typeface="+mn-lt"/>
                <a:ea typeface="+mn-ea"/>
                <a:cs typeface="+mn-cs"/>
              </a:rPr>
              <a:t> Ca' Granda Ospedale Maggiore Policlinico, Milan, Italy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7</a:t>
            </a:r>
            <a:r>
              <a:rPr lang="en-NZ" sz="1200" i="1" kern="1200" dirty="0">
                <a:solidFill>
                  <a:schemeClr val="tx1"/>
                </a:solidFill>
                <a:effectLst/>
                <a:latin typeface="+mn-lt"/>
                <a:ea typeface="+mn-ea"/>
                <a:cs typeface="+mn-cs"/>
              </a:rPr>
              <a:t>CRC "A. M. and A. </a:t>
            </a:r>
            <a:r>
              <a:rPr lang="en-NZ" sz="1200" i="1" kern="1200" dirty="0" err="1">
                <a:solidFill>
                  <a:schemeClr val="tx1"/>
                </a:solidFill>
                <a:effectLst/>
                <a:latin typeface="+mn-lt"/>
                <a:ea typeface="+mn-ea"/>
                <a:cs typeface="+mn-cs"/>
              </a:rPr>
              <a:t>Migliavacca</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Center</a:t>
            </a:r>
            <a:r>
              <a:rPr lang="en-NZ" sz="1200" i="1" kern="1200" dirty="0">
                <a:solidFill>
                  <a:schemeClr val="tx1"/>
                </a:solidFill>
                <a:effectLst/>
                <a:latin typeface="+mn-lt"/>
                <a:ea typeface="+mn-ea"/>
                <a:cs typeface="+mn-cs"/>
              </a:rPr>
              <a:t> for Liver Disease, Department of Pathophysiology and Transplantation, University of Milan, Milan, Italy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8</a:t>
            </a:r>
            <a:r>
              <a:rPr lang="en-NZ" sz="1200" i="1" kern="1200" dirty="0">
                <a:solidFill>
                  <a:schemeClr val="tx1"/>
                </a:solidFill>
                <a:effectLst/>
                <a:latin typeface="+mn-lt"/>
                <a:ea typeface="+mn-ea"/>
                <a:cs typeface="+mn-cs"/>
              </a:rPr>
              <a:t>Centre for Immunobiology and Infection, Blizard Institute, Barts and the London School of Medicine and Dentistry, London,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9</a:t>
            </a:r>
            <a:r>
              <a:rPr lang="en-NZ" sz="1200" i="1" kern="1200" dirty="0">
                <a:solidFill>
                  <a:schemeClr val="tx1"/>
                </a:solidFill>
                <a:effectLst/>
                <a:latin typeface="+mn-lt"/>
                <a:ea typeface="+mn-ea"/>
                <a:cs typeface="+mn-cs"/>
              </a:rPr>
              <a:t>Vir Biotechnology, San Francisco,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10</a:t>
            </a:r>
            <a:r>
              <a:rPr lang="en-NZ" sz="1200" i="1" kern="1200" dirty="0">
                <a:solidFill>
                  <a:schemeClr val="tx1"/>
                </a:solidFill>
                <a:effectLst/>
                <a:latin typeface="+mn-lt"/>
                <a:ea typeface="+mn-ea"/>
                <a:cs typeface="+mn-cs"/>
              </a:rPr>
              <a:t>Institute of Liver Studies, King's College Hospital, London, United Kingdom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Email: tarik.asselah@aphp.fr </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Background and aims: </a:t>
            </a:r>
            <a:r>
              <a:rPr lang="en-NZ" sz="1200" kern="1200" dirty="0">
                <a:solidFill>
                  <a:schemeClr val="tx1"/>
                </a:solidFill>
                <a:effectLst/>
                <a:latin typeface="+mn-lt"/>
                <a:ea typeface="+mn-ea"/>
                <a:cs typeface="+mn-cs"/>
              </a:rPr>
              <a:t>Hepatitis delta virus (</a:t>
            </a:r>
            <a:r>
              <a:rPr lang="en-NZ" sz="1200" kern="1200" dirty="0" err="1">
                <a:solidFill>
                  <a:schemeClr val="tx1"/>
                </a:solidFill>
                <a:effectLst/>
                <a:latin typeface="+mn-lt"/>
                <a:ea typeface="+mn-ea"/>
                <a:cs typeface="+mn-cs"/>
              </a:rPr>
              <a:t>HDV</a:t>
            </a:r>
            <a:r>
              <a:rPr lang="en-NZ" sz="1200" kern="1200" dirty="0">
                <a:solidFill>
                  <a:schemeClr val="tx1"/>
                </a:solidFill>
                <a:effectLst/>
                <a:latin typeface="+mn-lt"/>
                <a:ea typeface="+mn-ea"/>
                <a:cs typeface="+mn-cs"/>
              </a:rPr>
              <a:t>) infection is the most severe form of viral hepatitis with limited treatment options. The ongoing phase 2 SOLSTICE study is investigating the antiviral activity and safety of the monoclonal antibody </a:t>
            </a:r>
            <a:r>
              <a:rPr lang="en-NZ" sz="1200" kern="1200" dirty="0" err="1">
                <a:solidFill>
                  <a:schemeClr val="tx1"/>
                </a:solidFill>
                <a:effectLst/>
                <a:latin typeface="+mn-lt"/>
                <a:ea typeface="+mn-ea"/>
                <a:cs typeface="+mn-cs"/>
              </a:rPr>
              <a:t>tobevibart</a:t>
            </a:r>
            <a:r>
              <a:rPr lang="en-NZ" sz="1200" kern="1200" dirty="0">
                <a:solidFill>
                  <a:schemeClr val="tx1"/>
                </a:solidFill>
                <a:effectLst/>
                <a:latin typeface="+mn-lt"/>
                <a:ea typeface="+mn-ea"/>
                <a:cs typeface="+mn-cs"/>
              </a:rPr>
              <a:t> alone and in combination with the small interfering RNA (siRNA) </a:t>
            </a:r>
            <a:r>
              <a:rPr lang="en-NZ" sz="1200" kern="1200" dirty="0" err="1">
                <a:solidFill>
                  <a:schemeClr val="tx1"/>
                </a:solidFill>
                <a:effectLst/>
                <a:latin typeface="+mn-lt"/>
                <a:ea typeface="+mn-ea"/>
                <a:cs typeface="+mn-cs"/>
              </a:rPr>
              <a:t>elebsiran</a:t>
            </a:r>
            <a:r>
              <a:rPr lang="en-NZ" sz="1200" kern="1200" dirty="0">
                <a:solidFill>
                  <a:schemeClr val="tx1"/>
                </a:solidFill>
                <a:effectLst/>
                <a:latin typeface="+mn-lt"/>
                <a:ea typeface="+mn-ea"/>
                <a:cs typeface="+mn-cs"/>
              </a:rPr>
              <a:t> in participants with chronic </a:t>
            </a:r>
            <a:r>
              <a:rPr lang="en-NZ" sz="1200" kern="1200" dirty="0" err="1">
                <a:solidFill>
                  <a:schemeClr val="tx1"/>
                </a:solidFill>
                <a:effectLst/>
                <a:latin typeface="+mn-lt"/>
                <a:ea typeface="+mn-ea"/>
                <a:cs typeface="+mn-cs"/>
              </a:rPr>
              <a:t>HDV</a:t>
            </a:r>
            <a:r>
              <a:rPr lang="en-NZ" sz="1200" kern="1200" dirty="0">
                <a:solidFill>
                  <a:schemeClr val="tx1"/>
                </a:solidFill>
                <a:effectLst/>
                <a:latin typeface="+mn-lt"/>
                <a:ea typeface="+mn-ea"/>
                <a:cs typeface="+mn-cs"/>
              </a:rPr>
              <a:t> infection, with or without compensated cirrhosis, on </a:t>
            </a:r>
            <a:r>
              <a:rPr lang="en-NZ" sz="1200" kern="1200" dirty="0" err="1">
                <a:solidFill>
                  <a:schemeClr val="tx1"/>
                </a:solidFill>
                <a:effectLst/>
                <a:latin typeface="+mn-lt"/>
                <a:ea typeface="+mn-ea"/>
                <a:cs typeface="+mn-cs"/>
              </a:rPr>
              <a:t>NRTI</a:t>
            </a:r>
            <a:r>
              <a:rPr lang="en-NZ" sz="1200" kern="1200" dirty="0">
                <a:solidFill>
                  <a:schemeClr val="tx1"/>
                </a:solidFill>
                <a:effectLst/>
                <a:latin typeface="+mn-lt"/>
                <a:ea typeface="+mn-ea"/>
                <a:cs typeface="+mn-cs"/>
              </a:rPr>
              <a:t> therapy (NCT05461170). </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Method: </a:t>
            </a:r>
            <a:r>
              <a:rPr lang="en-NZ" sz="1200" kern="1200" dirty="0">
                <a:solidFill>
                  <a:schemeClr val="tx1"/>
                </a:solidFill>
                <a:effectLst/>
                <a:latin typeface="+mn-lt"/>
                <a:ea typeface="+mn-ea"/>
                <a:cs typeface="+mn-cs"/>
              </a:rPr>
              <a:t>Safety and efficacy, including trends in </a:t>
            </a:r>
            <a:r>
              <a:rPr lang="en-NZ" sz="1200" kern="1200" dirty="0" err="1">
                <a:solidFill>
                  <a:schemeClr val="tx1"/>
                </a:solidFill>
                <a:effectLst/>
                <a:latin typeface="+mn-lt"/>
                <a:ea typeface="+mn-ea"/>
                <a:cs typeface="+mn-cs"/>
              </a:rPr>
              <a:t>HDV</a:t>
            </a:r>
            <a:r>
              <a:rPr lang="en-NZ" sz="1200" kern="1200" dirty="0">
                <a:solidFill>
                  <a:schemeClr val="tx1"/>
                </a:solidFill>
                <a:effectLst/>
                <a:latin typeface="+mn-lt"/>
                <a:ea typeface="+mn-ea"/>
                <a:cs typeface="+mn-cs"/>
              </a:rPr>
              <a:t> and HBV antiviral activity and biochemical markers, were assessed in participants receiving either </a:t>
            </a:r>
            <a:r>
              <a:rPr lang="en-NZ" sz="1200" kern="1200" dirty="0" err="1">
                <a:solidFill>
                  <a:schemeClr val="tx1"/>
                </a:solidFill>
                <a:effectLst/>
                <a:latin typeface="+mn-lt"/>
                <a:ea typeface="+mn-ea"/>
                <a:cs typeface="+mn-cs"/>
              </a:rPr>
              <a:t>tobevibart</a:t>
            </a:r>
            <a:r>
              <a:rPr lang="en-NZ" sz="1200" kern="1200" dirty="0">
                <a:solidFill>
                  <a:schemeClr val="tx1"/>
                </a:solidFill>
                <a:effectLst/>
                <a:latin typeface="+mn-lt"/>
                <a:ea typeface="+mn-ea"/>
                <a:cs typeface="+mn-cs"/>
              </a:rPr>
              <a:t> 300 mg plus </a:t>
            </a:r>
            <a:r>
              <a:rPr lang="en-NZ" sz="1200" kern="1200" dirty="0" err="1">
                <a:solidFill>
                  <a:schemeClr val="tx1"/>
                </a:solidFill>
                <a:effectLst/>
                <a:latin typeface="+mn-lt"/>
                <a:ea typeface="+mn-ea"/>
                <a:cs typeface="+mn-cs"/>
              </a:rPr>
              <a:t>elebsiran</a:t>
            </a:r>
            <a:r>
              <a:rPr lang="en-NZ" sz="1200" kern="1200" dirty="0">
                <a:solidFill>
                  <a:schemeClr val="tx1"/>
                </a:solidFill>
                <a:effectLst/>
                <a:latin typeface="+mn-lt"/>
                <a:ea typeface="+mn-ea"/>
                <a:cs typeface="+mn-cs"/>
              </a:rPr>
              <a:t> 200 mg subcutaneously (SC) every 4 weeks (</a:t>
            </a:r>
            <a:r>
              <a:rPr lang="en-NZ" sz="1200" kern="1200" dirty="0" err="1">
                <a:solidFill>
                  <a:schemeClr val="tx1"/>
                </a:solidFill>
                <a:effectLst/>
                <a:latin typeface="+mn-lt"/>
                <a:ea typeface="+mn-ea"/>
                <a:cs typeface="+mn-cs"/>
              </a:rPr>
              <a:t>tobevibart+elebsiran</a:t>
            </a:r>
            <a:r>
              <a:rPr lang="en-NZ" sz="1200" kern="1200" dirty="0">
                <a:solidFill>
                  <a:schemeClr val="tx1"/>
                </a:solidFill>
                <a:effectLst/>
                <a:latin typeface="+mn-lt"/>
                <a:ea typeface="+mn-ea"/>
                <a:cs typeface="+mn-cs"/>
              </a:rPr>
              <a:t> Q4W) or </a:t>
            </a:r>
            <a:r>
              <a:rPr lang="en-NZ" sz="1200" kern="1200" dirty="0" err="1">
                <a:solidFill>
                  <a:schemeClr val="tx1"/>
                </a:solidFill>
                <a:effectLst/>
                <a:latin typeface="+mn-lt"/>
                <a:ea typeface="+mn-ea"/>
                <a:cs typeface="+mn-cs"/>
              </a:rPr>
              <a:t>tobevibart</a:t>
            </a:r>
            <a:r>
              <a:rPr lang="en-NZ" sz="1200" kern="1200" dirty="0">
                <a:solidFill>
                  <a:schemeClr val="tx1"/>
                </a:solidFill>
                <a:effectLst/>
                <a:latin typeface="+mn-lt"/>
                <a:ea typeface="+mn-ea"/>
                <a:cs typeface="+mn-cs"/>
              </a:rPr>
              <a:t> 300 mg SC every 2 weeks (</a:t>
            </a:r>
            <a:r>
              <a:rPr lang="en-NZ" sz="1200" kern="1200" dirty="0" err="1">
                <a:solidFill>
                  <a:schemeClr val="tx1"/>
                </a:solidFill>
                <a:effectLst/>
                <a:latin typeface="+mn-lt"/>
                <a:ea typeface="+mn-ea"/>
                <a:cs typeface="+mn-cs"/>
              </a:rPr>
              <a:t>tobevibart</a:t>
            </a:r>
            <a:r>
              <a:rPr lang="en-NZ" sz="1200" kern="1200" dirty="0">
                <a:solidFill>
                  <a:schemeClr val="tx1"/>
                </a:solidFill>
                <a:effectLst/>
                <a:latin typeface="+mn-lt"/>
                <a:ea typeface="+mn-ea"/>
                <a:cs typeface="+mn-cs"/>
              </a:rPr>
              <a:t> Q2W) for 96 weeks. </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Results: </a:t>
            </a:r>
            <a:r>
              <a:rPr lang="en-NZ" sz="1200" kern="1200" dirty="0">
                <a:solidFill>
                  <a:schemeClr val="tx1"/>
                </a:solidFill>
                <a:effectLst/>
                <a:latin typeface="+mn-lt"/>
                <a:ea typeface="+mn-ea"/>
                <a:cs typeface="+mn-cs"/>
              </a:rPr>
              <a:t>Data are summarized for all participants at week 72 and ~75% of the cohort at week 96. At week 72, </a:t>
            </a:r>
            <a:r>
              <a:rPr lang="en-NZ" sz="1200" kern="1200" dirty="0" err="1">
                <a:solidFill>
                  <a:schemeClr val="tx1"/>
                </a:solidFill>
                <a:effectLst/>
                <a:latin typeface="+mn-lt"/>
                <a:ea typeface="+mn-ea"/>
                <a:cs typeface="+mn-cs"/>
              </a:rPr>
              <a:t>HDV</a:t>
            </a:r>
            <a:r>
              <a:rPr lang="en-NZ" sz="1200" kern="1200" dirty="0">
                <a:solidFill>
                  <a:schemeClr val="tx1"/>
                </a:solidFill>
                <a:effectLst/>
                <a:latin typeface="+mn-lt"/>
                <a:ea typeface="+mn-ea"/>
                <a:cs typeface="+mn-cs"/>
              </a:rPr>
              <a:t> RNA TND (target not detected, no amplification on PCR) was achieved by 77% (24/31) and 53% (17/32) receiving </a:t>
            </a:r>
            <a:r>
              <a:rPr lang="en-NZ" sz="1200" kern="1200" dirty="0" err="1">
                <a:solidFill>
                  <a:schemeClr val="tx1"/>
                </a:solidFill>
                <a:effectLst/>
                <a:latin typeface="+mn-lt"/>
                <a:ea typeface="+mn-ea"/>
                <a:cs typeface="+mn-cs"/>
              </a:rPr>
              <a:t>tobevibart+elebsiran</a:t>
            </a:r>
            <a:r>
              <a:rPr lang="en-NZ" sz="1200" kern="1200" dirty="0">
                <a:solidFill>
                  <a:schemeClr val="tx1"/>
                </a:solidFill>
                <a:effectLst/>
                <a:latin typeface="+mn-lt"/>
                <a:ea typeface="+mn-ea"/>
                <a:cs typeface="+mn-cs"/>
              </a:rPr>
              <a:t> Q4W and </a:t>
            </a:r>
            <a:r>
              <a:rPr lang="en-NZ" sz="1200" kern="1200" dirty="0" err="1">
                <a:solidFill>
                  <a:schemeClr val="tx1"/>
                </a:solidFill>
                <a:effectLst/>
                <a:latin typeface="+mn-lt"/>
                <a:ea typeface="+mn-ea"/>
                <a:cs typeface="+mn-cs"/>
              </a:rPr>
              <a:t>tobevibart</a:t>
            </a:r>
            <a:r>
              <a:rPr lang="en-NZ" sz="1200" kern="1200" dirty="0">
                <a:solidFill>
                  <a:schemeClr val="tx1"/>
                </a:solidFill>
                <a:effectLst/>
                <a:latin typeface="+mn-lt"/>
                <a:ea typeface="+mn-ea"/>
                <a:cs typeface="+mn-cs"/>
              </a:rPr>
              <a:t> Q2W, respectively. At week 96, </a:t>
            </a:r>
            <a:r>
              <a:rPr lang="en-NZ" sz="1200" kern="1200" dirty="0" err="1">
                <a:solidFill>
                  <a:schemeClr val="tx1"/>
                </a:solidFill>
                <a:effectLst/>
                <a:latin typeface="+mn-lt"/>
                <a:ea typeface="+mn-ea"/>
                <a:cs typeface="+mn-cs"/>
              </a:rPr>
              <a:t>HDV</a:t>
            </a:r>
            <a:r>
              <a:rPr lang="en-NZ" sz="1200" kern="1200" dirty="0">
                <a:solidFill>
                  <a:schemeClr val="tx1"/>
                </a:solidFill>
                <a:effectLst/>
                <a:latin typeface="+mn-lt"/>
                <a:ea typeface="+mn-ea"/>
                <a:cs typeface="+mn-cs"/>
              </a:rPr>
              <a:t> RNA TND rates were 88% (21/24) and 46% (11/24) in the </a:t>
            </a:r>
            <a:r>
              <a:rPr lang="en-NZ" sz="1200" kern="1200" dirty="0" err="1">
                <a:solidFill>
                  <a:schemeClr val="tx1"/>
                </a:solidFill>
                <a:effectLst/>
                <a:latin typeface="+mn-lt"/>
                <a:ea typeface="+mn-ea"/>
                <a:cs typeface="+mn-cs"/>
              </a:rPr>
              <a:t>tobevibart+elebsiran</a:t>
            </a:r>
            <a:r>
              <a:rPr lang="en-NZ" sz="1200" kern="1200" dirty="0">
                <a:solidFill>
                  <a:schemeClr val="tx1"/>
                </a:solidFill>
                <a:effectLst/>
                <a:latin typeface="+mn-lt"/>
                <a:ea typeface="+mn-ea"/>
                <a:cs typeface="+mn-cs"/>
              </a:rPr>
              <a:t> Q4W and </a:t>
            </a:r>
            <a:r>
              <a:rPr lang="en-NZ" sz="1200" kern="1200" dirty="0" err="1">
                <a:solidFill>
                  <a:schemeClr val="tx1"/>
                </a:solidFill>
                <a:effectLst/>
                <a:latin typeface="+mn-lt"/>
                <a:ea typeface="+mn-ea"/>
                <a:cs typeface="+mn-cs"/>
              </a:rPr>
              <a:t>tobevibart</a:t>
            </a:r>
            <a:r>
              <a:rPr lang="en-NZ" sz="1200" kern="1200" dirty="0">
                <a:solidFill>
                  <a:schemeClr val="tx1"/>
                </a:solidFill>
                <a:effectLst/>
                <a:latin typeface="+mn-lt"/>
                <a:ea typeface="+mn-ea"/>
                <a:cs typeface="+mn-cs"/>
              </a:rPr>
              <a:t> Q2W cohorts, respectively. ALT normalized in 55% (17/31) and 69% (22/32) receiving </a:t>
            </a:r>
            <a:r>
              <a:rPr lang="en-NZ" sz="1200" kern="1200" dirty="0" err="1">
                <a:solidFill>
                  <a:schemeClr val="tx1"/>
                </a:solidFill>
                <a:effectLst/>
                <a:latin typeface="+mn-lt"/>
                <a:ea typeface="+mn-ea"/>
                <a:cs typeface="+mn-cs"/>
              </a:rPr>
              <a:t>tobevibart+elebsiran</a:t>
            </a:r>
            <a:r>
              <a:rPr lang="en-NZ" sz="1200" kern="1200" dirty="0">
                <a:solidFill>
                  <a:schemeClr val="tx1"/>
                </a:solidFill>
                <a:effectLst/>
                <a:latin typeface="+mn-lt"/>
                <a:ea typeface="+mn-ea"/>
                <a:cs typeface="+mn-cs"/>
              </a:rPr>
              <a:t> Q4W and </a:t>
            </a:r>
            <a:r>
              <a:rPr lang="en-NZ" sz="1200" kern="1200" dirty="0" err="1">
                <a:solidFill>
                  <a:schemeClr val="tx1"/>
                </a:solidFill>
                <a:effectLst/>
                <a:latin typeface="+mn-lt"/>
                <a:ea typeface="+mn-ea"/>
                <a:cs typeface="+mn-cs"/>
              </a:rPr>
              <a:t>tobevibart</a:t>
            </a:r>
            <a:r>
              <a:rPr lang="en-NZ" sz="1200" kern="1200" dirty="0">
                <a:solidFill>
                  <a:schemeClr val="tx1"/>
                </a:solidFill>
                <a:effectLst/>
                <a:latin typeface="+mn-lt"/>
                <a:ea typeface="+mn-ea"/>
                <a:cs typeface="+mn-cs"/>
              </a:rPr>
              <a:t> Q2W at week 72, and at week 96, rates were 54% (13/24) and 58% (14/24), respectively. At week 72, 94% of </a:t>
            </a:r>
            <a:r>
              <a:rPr lang="en-NZ" sz="1200" kern="1200" dirty="0" err="1">
                <a:solidFill>
                  <a:schemeClr val="tx1"/>
                </a:solidFill>
                <a:effectLst/>
                <a:latin typeface="+mn-lt"/>
                <a:ea typeface="+mn-ea"/>
                <a:cs typeface="+mn-cs"/>
              </a:rPr>
              <a:t>tobevibart+elebsiran</a:t>
            </a:r>
            <a:r>
              <a:rPr lang="en-NZ" sz="1200" kern="1200" dirty="0">
                <a:solidFill>
                  <a:schemeClr val="tx1"/>
                </a:solidFill>
                <a:effectLst/>
                <a:latin typeface="+mn-lt"/>
                <a:ea typeface="+mn-ea"/>
                <a:cs typeface="+mn-cs"/>
              </a:rPr>
              <a:t> Q4W and 19% of </a:t>
            </a:r>
            <a:r>
              <a:rPr lang="en-NZ" sz="1200" kern="1200" dirty="0" err="1">
                <a:solidFill>
                  <a:schemeClr val="tx1"/>
                </a:solidFill>
                <a:effectLst/>
                <a:latin typeface="+mn-lt"/>
                <a:ea typeface="+mn-ea"/>
                <a:cs typeface="+mn-cs"/>
              </a:rPr>
              <a:t>tobevibart</a:t>
            </a:r>
            <a:r>
              <a:rPr lang="en-NZ" sz="1200" kern="1200" dirty="0">
                <a:solidFill>
                  <a:schemeClr val="tx1"/>
                </a:solidFill>
                <a:effectLst/>
                <a:latin typeface="+mn-lt"/>
                <a:ea typeface="+mn-ea"/>
                <a:cs typeface="+mn-cs"/>
              </a:rPr>
              <a:t> Q2W participants had HBsAg &lt;10 IU/mL and rates remained similar at week 96. Treatment-emergent adverse events were primarily Grade 1-2, transient, with the most common being influenza-like syndrome occurring with the first dose and generally resolving within 24-48hrs in both treatment groups. No treatment-related serious adverse events occurred. Seven participants receiving </a:t>
            </a:r>
            <a:r>
              <a:rPr lang="en-NZ" sz="1200" kern="1200" dirty="0" err="1">
                <a:solidFill>
                  <a:schemeClr val="tx1"/>
                </a:solidFill>
                <a:effectLst/>
                <a:latin typeface="+mn-lt"/>
                <a:ea typeface="+mn-ea"/>
                <a:cs typeface="+mn-cs"/>
              </a:rPr>
              <a:t>tobevibart+elebsiran</a:t>
            </a:r>
            <a:r>
              <a:rPr lang="en-NZ" sz="1200" kern="1200" dirty="0">
                <a:solidFill>
                  <a:schemeClr val="tx1"/>
                </a:solidFill>
                <a:effectLst/>
                <a:latin typeface="+mn-lt"/>
                <a:ea typeface="+mn-ea"/>
                <a:cs typeface="+mn-cs"/>
              </a:rPr>
              <a:t> Q4W and eight participants receiving </a:t>
            </a:r>
            <a:r>
              <a:rPr lang="en-NZ" sz="1200" kern="1200" dirty="0" err="1">
                <a:solidFill>
                  <a:schemeClr val="tx1"/>
                </a:solidFill>
                <a:effectLst/>
                <a:latin typeface="+mn-lt"/>
                <a:ea typeface="+mn-ea"/>
                <a:cs typeface="+mn-cs"/>
              </a:rPr>
              <a:t>tobevibart</a:t>
            </a:r>
            <a:r>
              <a:rPr lang="en-NZ" sz="1200" kern="1200" dirty="0">
                <a:solidFill>
                  <a:schemeClr val="tx1"/>
                </a:solidFill>
                <a:effectLst/>
                <a:latin typeface="+mn-lt"/>
                <a:ea typeface="+mn-ea"/>
                <a:cs typeface="+mn-cs"/>
              </a:rPr>
              <a:t> Q2W have not yet reached the week 96 visits but remain on treatment. Full cohort data through week 96 will be presented. </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Conclusion: </a:t>
            </a:r>
            <a:r>
              <a:rPr lang="en-NZ" sz="1200" kern="1200" dirty="0">
                <a:solidFill>
                  <a:schemeClr val="tx1"/>
                </a:solidFill>
                <a:effectLst/>
                <a:latin typeface="+mn-lt"/>
                <a:ea typeface="+mn-ea"/>
                <a:cs typeface="+mn-cs"/>
              </a:rPr>
              <a:t>Participants receiving </a:t>
            </a:r>
            <a:r>
              <a:rPr lang="en-NZ" sz="1200" kern="1200" dirty="0" err="1">
                <a:solidFill>
                  <a:schemeClr val="tx1"/>
                </a:solidFill>
                <a:effectLst/>
                <a:latin typeface="+mn-lt"/>
                <a:ea typeface="+mn-ea"/>
                <a:cs typeface="+mn-cs"/>
              </a:rPr>
              <a:t>tobevibart+elebsiran</a:t>
            </a:r>
            <a:r>
              <a:rPr lang="en-NZ" sz="1200" kern="1200" dirty="0">
                <a:solidFill>
                  <a:schemeClr val="tx1"/>
                </a:solidFill>
                <a:effectLst/>
                <a:latin typeface="+mn-lt"/>
                <a:ea typeface="+mn-ea"/>
                <a:cs typeface="+mn-cs"/>
              </a:rPr>
              <a:t> Q4W showed numerically greater rates of </a:t>
            </a:r>
            <a:r>
              <a:rPr lang="en-NZ" sz="1200" kern="1200" dirty="0" err="1">
                <a:solidFill>
                  <a:schemeClr val="tx1"/>
                </a:solidFill>
                <a:effectLst/>
                <a:latin typeface="+mn-lt"/>
                <a:ea typeface="+mn-ea"/>
                <a:cs typeface="+mn-cs"/>
              </a:rPr>
              <a:t>HDV</a:t>
            </a:r>
            <a:r>
              <a:rPr lang="en-NZ" sz="1200" kern="1200" dirty="0">
                <a:solidFill>
                  <a:schemeClr val="tx1"/>
                </a:solidFill>
                <a:effectLst/>
                <a:latin typeface="+mn-lt"/>
                <a:ea typeface="+mn-ea"/>
                <a:cs typeface="+mn-cs"/>
              </a:rPr>
              <a:t> RNA TND and HBsAg &lt;10 IU/mL, at weeks 72 and 96 than those receiving </a:t>
            </a:r>
            <a:r>
              <a:rPr lang="en-NZ" sz="1200" kern="1200" dirty="0" err="1">
                <a:solidFill>
                  <a:schemeClr val="tx1"/>
                </a:solidFill>
                <a:effectLst/>
                <a:latin typeface="+mn-lt"/>
                <a:ea typeface="+mn-ea"/>
                <a:cs typeface="+mn-cs"/>
              </a:rPr>
              <a:t>tobevibart</a:t>
            </a:r>
            <a:r>
              <a:rPr lang="en-NZ" sz="1200" kern="1200" dirty="0">
                <a:solidFill>
                  <a:schemeClr val="tx1"/>
                </a:solidFill>
                <a:effectLst/>
                <a:latin typeface="+mn-lt"/>
                <a:ea typeface="+mn-ea"/>
                <a:cs typeface="+mn-cs"/>
              </a:rPr>
              <a:t> Q2W. TND rates increased over time with combination therapy, while rates plateaued with monotherapy. Adverse events were generally mild to moderate and transient. These results support further development of </a:t>
            </a:r>
            <a:r>
              <a:rPr lang="en-NZ" sz="1200" kern="1200" dirty="0" err="1">
                <a:solidFill>
                  <a:schemeClr val="tx1"/>
                </a:solidFill>
                <a:effectLst/>
                <a:latin typeface="+mn-lt"/>
                <a:ea typeface="+mn-ea"/>
                <a:cs typeface="+mn-cs"/>
              </a:rPr>
              <a:t>tobevibart+elebsiran</a:t>
            </a:r>
            <a:r>
              <a:rPr lang="en-NZ" sz="1200" kern="1200" dirty="0">
                <a:solidFill>
                  <a:schemeClr val="tx1"/>
                </a:solidFill>
                <a:effectLst/>
                <a:latin typeface="+mn-lt"/>
                <a:ea typeface="+mn-ea"/>
                <a:cs typeface="+mn-cs"/>
              </a:rPr>
              <a:t> Q4W, which is now being evaluated in the phase 3 ECLIPSE program for chronic </a:t>
            </a:r>
            <a:r>
              <a:rPr lang="en-NZ" sz="1200" kern="1200" dirty="0" err="1">
                <a:solidFill>
                  <a:schemeClr val="tx1"/>
                </a:solidFill>
                <a:effectLst/>
                <a:latin typeface="+mn-lt"/>
                <a:ea typeface="+mn-ea"/>
                <a:cs typeface="+mn-cs"/>
              </a:rPr>
              <a:t>HDV</a:t>
            </a:r>
            <a:r>
              <a:rPr lang="en-NZ" sz="1200" kern="1200" dirty="0">
                <a:solidFill>
                  <a:schemeClr val="tx1"/>
                </a:solidFill>
                <a:effectLst/>
                <a:latin typeface="+mn-lt"/>
                <a:ea typeface="+mn-ea"/>
                <a:cs typeface="+mn-cs"/>
              </a:rPr>
              <a:t> infection. </a:t>
            </a:r>
          </a:p>
          <a:p>
            <a:endParaRPr lang="en-GB" dirty="0">
              <a:latin typeface="Arial" panose="020B0604020202020204" pitchFamily="34" charset="0"/>
              <a:cs typeface="Arial" panose="020B0604020202020204" pitchFamily="34" charset="0"/>
            </a:endParaRPr>
          </a:p>
          <a:p>
            <a:endParaRPr lang="en-NZ" dirty="0"/>
          </a:p>
        </p:txBody>
      </p:sp>
      <p:sp>
        <p:nvSpPr>
          <p:cNvPr id="4" name="Slide Number Placeholder 3">
            <a:extLst>
              <a:ext uri="{FF2B5EF4-FFF2-40B4-BE49-F238E27FC236}">
                <a16:creationId xmlns:a16="http://schemas.microsoft.com/office/drawing/2014/main" id="{5FB4FF3B-05E6-118A-7006-49D16CEC6255}"/>
              </a:ext>
            </a:extLst>
          </p:cNvPr>
          <p:cNvSpPr>
            <a:spLocks noGrp="1"/>
          </p:cNvSpPr>
          <p:nvPr>
            <p:ph type="sldNum" sz="quarter" idx="5"/>
          </p:nvPr>
        </p:nvSpPr>
        <p:spPr/>
        <p:txBody>
          <a:bodyPr/>
          <a:lstStyle/>
          <a:p>
            <a:fld id="{F872C0F0-71E7-46B6-AA6F-1D7E0E2B8B3E}" type="slidenum">
              <a:rPr lang="en-US" smtClean="0"/>
              <a:t>9</a:t>
            </a:fld>
            <a:endParaRPr lang="en-US"/>
          </a:p>
        </p:txBody>
      </p:sp>
    </p:spTree>
    <p:extLst>
      <p:ext uri="{BB962C8B-B14F-4D97-AF65-F5344CB8AC3E}">
        <p14:creationId xmlns:p14="http://schemas.microsoft.com/office/powerpoint/2010/main" val="219161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9A1B7-A85B-40E8-5F44-B5448BEC8D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FB9DB-EDAD-B4D7-A637-83E03AEACC1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58FC580-8AFE-24C7-DF62-CBB7A4FF0F00}"/>
              </a:ext>
            </a:extLst>
          </p:cNvPr>
          <p:cNvSpPr>
            <a:spLocks noGrp="1"/>
          </p:cNvSpPr>
          <p:nvPr>
            <p:ph type="body" idx="1"/>
          </p:nvPr>
        </p:nvSpPr>
        <p:spPr/>
        <p:txBody>
          <a:bodyPr/>
          <a:lstStyle/>
          <a:p>
            <a:r>
              <a:rPr lang="en-US" b="1" i="1" dirty="0">
                <a:latin typeface="Arial" panose="020B0604020202020204" pitchFamily="34" charset="0"/>
                <a:ea typeface="Times New Roman" panose="02020603050405020304" pitchFamily="18" charset="0"/>
                <a:cs typeface="Arial" panose="020B0604020202020204" pitchFamily="34" charset="0"/>
              </a:rPr>
              <a:t>Abbreviations: </a:t>
            </a:r>
            <a:r>
              <a:rPr lang="en-US" b="0" i="1" dirty="0">
                <a:latin typeface="Arial" panose="020B0604020202020204" pitchFamily="34" charset="0"/>
                <a:ea typeface="Times New Roman" panose="02020603050405020304" pitchFamily="18" charset="0"/>
                <a:cs typeface="Arial" panose="020B0604020202020204" pitchFamily="34" charset="0"/>
              </a:rPr>
              <a:t>AE, adverse event; ALT, alanine aminotransferase</a:t>
            </a:r>
            <a:r>
              <a:rPr lang="en-NZ" b="0" i="1" dirty="0">
                <a:latin typeface="Arial" panose="020B0604020202020204" pitchFamily="34" charset="0"/>
                <a:ea typeface="Times New Roman" panose="02020603050405020304" pitchFamily="18" charset="0"/>
                <a:cs typeface="Arial" panose="020B0604020202020204" pitchFamily="34" charset="0"/>
              </a:rPr>
              <a:t>; HBsAg, hepatitis B surface antigen;</a:t>
            </a:r>
            <a:r>
              <a:rPr lang="en-US" b="0" i="1" dirty="0">
                <a:latin typeface="Arial" panose="020B0604020202020204" pitchFamily="34" charset="0"/>
                <a:ea typeface="Times New Roman" panose="02020603050405020304" pitchFamily="18" charset="0"/>
                <a:cs typeface="Arial" panose="020B0604020202020204" pitchFamily="34" charset="0"/>
              </a:rPr>
              <a:t> HDV, hepatitis delta virus; QxW, every x weeks; RNA, ribonucleic acid; TND, target not detected</a:t>
            </a:r>
            <a:r>
              <a:rPr lang="en-NZ" b="0" i="1" dirty="0">
                <a:latin typeface="Arial" panose="020B0604020202020204" pitchFamily="34" charset="0"/>
                <a:ea typeface="Times New Roman" panose="02020603050405020304" pitchFamily="18" charset="0"/>
                <a:cs typeface="Arial" panose="020B0604020202020204" pitchFamily="34" charset="0"/>
              </a:rPr>
              <a:t>. </a:t>
            </a:r>
          </a:p>
          <a:p>
            <a:endParaRPr lang="en-US" sz="1200" b="1" kern="1200" dirty="0">
              <a:solidFill>
                <a:schemeClr val="tx1"/>
              </a:solidFill>
              <a:effectLst/>
              <a:latin typeface="Arial" panose="020B0604020202020204" pitchFamily="34" charset="0"/>
              <a:cs typeface="Arial" panose="020B0604020202020204" pitchFamily="34" charset="0"/>
            </a:endParaRPr>
          </a:p>
          <a:p>
            <a:r>
              <a:rPr lang="en-NZ" sz="1200" b="1" kern="1200" dirty="0">
                <a:solidFill>
                  <a:schemeClr val="tx1"/>
                </a:solidFill>
                <a:effectLst/>
                <a:latin typeface="+mn-lt"/>
                <a:ea typeface="+mn-ea"/>
                <a:cs typeface="+mn-cs"/>
              </a:rPr>
              <a:t>Efficacy and safety of </a:t>
            </a:r>
            <a:r>
              <a:rPr lang="en-NZ" sz="1200" b="1" kern="1200" dirty="0" err="1">
                <a:solidFill>
                  <a:schemeClr val="tx1"/>
                </a:solidFill>
                <a:effectLst/>
                <a:latin typeface="+mn-lt"/>
                <a:ea typeface="+mn-ea"/>
                <a:cs typeface="+mn-cs"/>
              </a:rPr>
              <a:t>tobevibart</a:t>
            </a:r>
            <a:r>
              <a:rPr lang="en-NZ" sz="1200" b="1" kern="1200" dirty="0">
                <a:solidFill>
                  <a:schemeClr val="tx1"/>
                </a:solidFill>
                <a:effectLst/>
                <a:latin typeface="+mn-lt"/>
                <a:ea typeface="+mn-ea"/>
                <a:cs typeface="+mn-cs"/>
              </a:rPr>
              <a:t> (VIR-3434) alone or in combination with </a:t>
            </a:r>
            <a:r>
              <a:rPr lang="en-NZ" sz="1200" b="1" kern="1200" dirty="0" err="1">
                <a:solidFill>
                  <a:schemeClr val="tx1"/>
                </a:solidFill>
                <a:effectLst/>
                <a:latin typeface="+mn-lt"/>
                <a:ea typeface="+mn-ea"/>
                <a:cs typeface="+mn-cs"/>
              </a:rPr>
              <a:t>elebsiran</a:t>
            </a:r>
            <a:r>
              <a:rPr lang="en-NZ" sz="1200" b="1" kern="1200" dirty="0">
                <a:solidFill>
                  <a:schemeClr val="tx1"/>
                </a:solidFill>
                <a:effectLst/>
                <a:latin typeface="+mn-lt"/>
                <a:ea typeface="+mn-ea"/>
                <a:cs typeface="+mn-cs"/>
              </a:rPr>
              <a:t> (VIR- 2218) in participants with chronic hepatitis delta virus infection: week 96 endpoint results from the Phase 2 SOLSTICE trial </a:t>
            </a:r>
            <a:endParaRPr lang="en-US" sz="1200" b="1" kern="1200" dirty="0">
              <a:solidFill>
                <a:schemeClr val="tx1"/>
              </a:solidFill>
              <a:effectLst/>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NZ" sz="1200" b="1" kern="1200" dirty="0">
                <a:solidFill>
                  <a:schemeClr val="tx1"/>
                </a:solidFill>
                <a:effectLst/>
                <a:latin typeface="+mn-lt"/>
                <a:ea typeface="+mn-ea"/>
                <a:cs typeface="+mn-cs"/>
              </a:rPr>
              <a:t>GS-012 </a:t>
            </a: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r>
              <a:rPr lang="en-NZ" sz="1200" u="sng" kern="1200" dirty="0">
                <a:solidFill>
                  <a:schemeClr val="tx1"/>
                </a:solidFill>
                <a:effectLst/>
                <a:latin typeface="+mn-lt"/>
                <a:ea typeface="+mn-ea"/>
                <a:cs typeface="+mn-cs"/>
              </a:rPr>
              <a:t>Tarik Asselah</a:t>
            </a:r>
            <a:r>
              <a:rPr lang="en-NZ" sz="1200" u="sng"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Anca Streinu-Cercel</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Alina Jucov</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Edward J. Gane</a:t>
            </a:r>
            <a:r>
              <a:rPr lang="en-NZ" sz="1200" kern="1200" baseline="30000" dirty="0">
                <a:solidFill>
                  <a:schemeClr val="tx1"/>
                </a:solidFill>
                <a:effectLst/>
                <a:latin typeface="+mn-lt"/>
                <a:ea typeface="+mn-ea"/>
                <a:cs typeface="+mn-cs"/>
              </a:rPr>
              <a:t>4</a:t>
            </a:r>
            <a:r>
              <a:rPr lang="en-NZ" sz="1200" kern="1200" dirty="0">
                <a:solidFill>
                  <a:schemeClr val="tx1"/>
                </a:solidFill>
                <a:effectLst/>
                <a:latin typeface="+mn-lt"/>
                <a:ea typeface="+mn-ea"/>
                <a:cs typeface="+mn-cs"/>
              </a:rPr>
              <a:t>, Heiner Wedemeyer</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Pietro Lampertico</a:t>
            </a:r>
            <a:r>
              <a:rPr lang="en-NZ" sz="1200" kern="1200" baseline="30000" dirty="0">
                <a:solidFill>
                  <a:schemeClr val="tx1"/>
                </a:solidFill>
                <a:effectLst/>
                <a:latin typeface="+mn-lt"/>
                <a:ea typeface="+mn-ea"/>
                <a:cs typeface="+mn-cs"/>
              </a:rPr>
              <a:t>6 7</a:t>
            </a:r>
            <a:r>
              <a:rPr lang="en-NZ" sz="1200" kern="1200" dirty="0">
                <a:solidFill>
                  <a:schemeClr val="tx1"/>
                </a:solidFill>
                <a:effectLst/>
                <a:latin typeface="+mn-lt"/>
                <a:ea typeface="+mn-ea"/>
                <a:cs typeface="+mn-cs"/>
              </a:rPr>
              <a:t>, Patrick Kennedy</a:t>
            </a:r>
            <a:r>
              <a:rPr lang="en-NZ" sz="1200" kern="1200" baseline="30000" dirty="0">
                <a:solidFill>
                  <a:schemeClr val="tx1"/>
                </a:solidFill>
                <a:effectLst/>
                <a:latin typeface="+mn-lt"/>
                <a:ea typeface="+mn-ea"/>
                <a:cs typeface="+mn-cs"/>
              </a:rPr>
              <a:t>8</a:t>
            </a:r>
            <a:r>
              <a:rPr lang="en-NZ" sz="1200" kern="1200" dirty="0">
                <a:solidFill>
                  <a:schemeClr val="tx1"/>
                </a:solidFill>
                <a:effectLst/>
                <a:latin typeface="+mn-lt"/>
                <a:ea typeface="+mn-ea"/>
                <a:cs typeface="+mn-cs"/>
              </a:rPr>
              <a:t>, Michael A. Chattergoon</a:t>
            </a:r>
            <a:r>
              <a:rPr lang="en-NZ" sz="1200" kern="1200" baseline="30000" dirty="0">
                <a:solidFill>
                  <a:schemeClr val="tx1"/>
                </a:solidFill>
                <a:effectLst/>
                <a:latin typeface="+mn-lt"/>
                <a:ea typeface="+mn-ea"/>
                <a:cs typeface="+mn-cs"/>
              </a:rPr>
              <a:t>9</a:t>
            </a:r>
            <a:r>
              <a:rPr lang="en-NZ" sz="1200" kern="1200" dirty="0">
                <a:solidFill>
                  <a:schemeClr val="tx1"/>
                </a:solidFill>
                <a:effectLst/>
                <a:latin typeface="+mn-lt"/>
                <a:ea typeface="+mn-ea"/>
                <a:cs typeface="+mn-cs"/>
              </a:rPr>
              <a:t>, Brianna L. Bullard</a:t>
            </a:r>
            <a:r>
              <a:rPr lang="en-NZ" sz="1200" kern="1200" baseline="30000" dirty="0">
                <a:solidFill>
                  <a:schemeClr val="tx1"/>
                </a:solidFill>
                <a:effectLst/>
                <a:latin typeface="+mn-lt"/>
                <a:ea typeface="+mn-ea"/>
                <a:cs typeface="+mn-cs"/>
              </a:rPr>
              <a:t>9</a:t>
            </a:r>
            <a:r>
              <a:rPr lang="en-NZ" sz="1200" kern="1200" dirty="0">
                <a:solidFill>
                  <a:schemeClr val="tx1"/>
                </a:solidFill>
                <a:effectLst/>
                <a:latin typeface="+mn-lt"/>
                <a:ea typeface="+mn-ea"/>
                <a:cs typeface="+mn-cs"/>
              </a:rPr>
              <a:t>, Cheng Huang</a:t>
            </a:r>
            <a:r>
              <a:rPr lang="en-NZ" sz="1200" kern="1200" baseline="30000" dirty="0">
                <a:solidFill>
                  <a:schemeClr val="tx1"/>
                </a:solidFill>
                <a:effectLst/>
                <a:latin typeface="+mn-lt"/>
                <a:ea typeface="+mn-ea"/>
                <a:cs typeface="+mn-cs"/>
              </a:rPr>
              <a:t>9</a:t>
            </a:r>
            <a:r>
              <a:rPr lang="en-NZ" sz="1200" kern="1200" dirty="0">
                <a:solidFill>
                  <a:schemeClr val="tx1"/>
                </a:solidFill>
                <a:effectLst/>
                <a:latin typeface="+mn-lt"/>
                <a:ea typeface="+mn-ea"/>
                <a:cs typeface="+mn-cs"/>
              </a:rPr>
              <a:t>, Rima Acosta</a:t>
            </a:r>
            <a:r>
              <a:rPr lang="en-NZ" sz="1200" kern="1200" baseline="30000" dirty="0">
                <a:solidFill>
                  <a:schemeClr val="tx1"/>
                </a:solidFill>
                <a:effectLst/>
                <a:latin typeface="+mn-lt"/>
                <a:ea typeface="+mn-ea"/>
                <a:cs typeface="+mn-cs"/>
              </a:rPr>
              <a:t>9</a:t>
            </a:r>
            <a:r>
              <a:rPr lang="en-NZ" sz="1200" kern="1200" dirty="0">
                <a:solidFill>
                  <a:schemeClr val="tx1"/>
                </a:solidFill>
                <a:effectLst/>
                <a:latin typeface="+mn-lt"/>
                <a:ea typeface="+mn-ea"/>
                <a:cs typeface="+mn-cs"/>
              </a:rPr>
              <a:t>, Cara Pilowa</a:t>
            </a:r>
            <a:r>
              <a:rPr lang="en-NZ" sz="1200" kern="1200" baseline="30000" dirty="0">
                <a:solidFill>
                  <a:schemeClr val="tx1"/>
                </a:solidFill>
                <a:effectLst/>
                <a:latin typeface="+mn-lt"/>
                <a:ea typeface="+mn-ea"/>
                <a:cs typeface="+mn-cs"/>
              </a:rPr>
              <a:t>9</a:t>
            </a:r>
            <a:r>
              <a:rPr lang="en-NZ" sz="1200" kern="1200" dirty="0">
                <a:solidFill>
                  <a:schemeClr val="tx1"/>
                </a:solidFill>
                <a:effectLst/>
                <a:latin typeface="+mn-lt"/>
                <a:ea typeface="+mn-ea"/>
                <a:cs typeface="+mn-cs"/>
              </a:rPr>
              <a:t>, Todd Correll</a:t>
            </a:r>
            <a:r>
              <a:rPr lang="en-NZ" sz="1200" kern="1200" baseline="30000" dirty="0">
                <a:solidFill>
                  <a:schemeClr val="tx1"/>
                </a:solidFill>
                <a:effectLst/>
                <a:latin typeface="+mn-lt"/>
                <a:ea typeface="+mn-ea"/>
                <a:cs typeface="+mn-cs"/>
              </a:rPr>
              <a:t>9</a:t>
            </a:r>
            <a:r>
              <a:rPr lang="en-NZ" sz="1200" kern="1200" dirty="0">
                <a:solidFill>
                  <a:schemeClr val="tx1"/>
                </a:solidFill>
                <a:effectLst/>
                <a:latin typeface="+mn-lt"/>
                <a:ea typeface="+mn-ea"/>
                <a:cs typeface="+mn-cs"/>
              </a:rPr>
              <a:t>, Kosh Agarwal</a:t>
            </a:r>
            <a:r>
              <a:rPr lang="en-NZ" sz="1200" kern="1200" baseline="30000" dirty="0">
                <a:solidFill>
                  <a:schemeClr val="tx1"/>
                </a:solidFill>
                <a:effectLst/>
                <a:latin typeface="+mn-lt"/>
                <a:ea typeface="+mn-ea"/>
                <a:cs typeface="+mn-cs"/>
              </a:rPr>
              <a:t>10</a:t>
            </a:r>
            <a:r>
              <a:rPr lang="en-NZ" sz="1200" kern="1200" dirty="0">
                <a:solidFill>
                  <a:schemeClr val="tx1"/>
                </a:solidFill>
                <a:effectLst/>
                <a:latin typeface="+mn-lt"/>
                <a:ea typeface="+mn-ea"/>
                <a:cs typeface="+mn-cs"/>
              </a:rPr>
              <a:t> </a:t>
            </a:r>
          </a:p>
          <a:p>
            <a:endParaRPr lang="en-NZ" sz="1200" kern="1200" dirty="0">
              <a:solidFill>
                <a:schemeClr val="tx1"/>
              </a:solidFill>
              <a:effectLst/>
              <a:latin typeface="+mn-lt"/>
              <a:ea typeface="+mn-ea"/>
              <a:cs typeface="+mn-cs"/>
            </a:endParaRPr>
          </a:p>
          <a:p>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Université de Paris Cité, </a:t>
            </a:r>
            <a:r>
              <a:rPr lang="en-NZ" sz="1200" i="1" kern="1200" dirty="0" err="1">
                <a:solidFill>
                  <a:schemeClr val="tx1"/>
                </a:solidFill>
                <a:effectLst/>
                <a:latin typeface="+mn-lt"/>
                <a:ea typeface="+mn-ea"/>
                <a:cs typeface="+mn-cs"/>
              </a:rPr>
              <a:t>Hôpital</a:t>
            </a:r>
            <a:r>
              <a:rPr lang="en-NZ" sz="1200" i="1" kern="1200" dirty="0">
                <a:solidFill>
                  <a:schemeClr val="tx1"/>
                </a:solidFill>
                <a:effectLst/>
                <a:latin typeface="+mn-lt"/>
                <a:ea typeface="+mn-ea"/>
                <a:cs typeface="+mn-cs"/>
              </a:rPr>
              <a:t> Beaujon, Paris, France</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National Institute for Infectious Diseases Matei Bals, Carol Davila University of Pharmacy and Medicine, Bucharest, Romania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Arensia Exploratory Medicine GmbH, Dusseldorf, Germany, Nicolae </a:t>
            </a:r>
            <a:r>
              <a:rPr lang="en-NZ" sz="1200" i="1" kern="1200" dirty="0" err="1">
                <a:solidFill>
                  <a:schemeClr val="tx1"/>
                </a:solidFill>
                <a:effectLst/>
                <a:latin typeface="+mn-lt"/>
                <a:ea typeface="+mn-ea"/>
                <a:cs typeface="+mn-cs"/>
              </a:rPr>
              <a:t>Testemitanu</a:t>
            </a:r>
            <a:r>
              <a:rPr lang="en-NZ" sz="1200" i="1" kern="1200" dirty="0">
                <a:solidFill>
                  <a:schemeClr val="tx1"/>
                </a:solidFill>
                <a:effectLst/>
                <a:latin typeface="+mn-lt"/>
                <a:ea typeface="+mn-ea"/>
                <a:cs typeface="+mn-cs"/>
              </a:rPr>
              <a:t> State University of Medicine and Pharmacy, Chisinau, Moldova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a:t>
            </a:r>
            <a:r>
              <a:rPr lang="en-NZ" sz="1200" i="1" kern="1200" dirty="0">
                <a:solidFill>
                  <a:schemeClr val="tx1"/>
                </a:solidFill>
                <a:effectLst/>
                <a:latin typeface="+mn-lt"/>
                <a:ea typeface="+mn-ea"/>
                <a:cs typeface="+mn-cs"/>
              </a:rPr>
              <a:t>University of Auckland, Auckland, New Zealand</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a:t>
            </a:r>
            <a:r>
              <a:rPr lang="en-NZ" sz="1200" i="1" kern="1200" dirty="0">
                <a:solidFill>
                  <a:schemeClr val="tx1"/>
                </a:solidFill>
                <a:effectLst/>
                <a:latin typeface="+mn-lt"/>
                <a:ea typeface="+mn-ea"/>
                <a:cs typeface="+mn-cs"/>
              </a:rPr>
              <a:t>Department of Gastroenterology, Hepatology, and Endocrinology, Hannover Medical School, Hannover,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a:t>
            </a:r>
            <a:r>
              <a:rPr lang="en-NZ" sz="1200" i="1" kern="1200" dirty="0">
                <a:solidFill>
                  <a:schemeClr val="tx1"/>
                </a:solidFill>
                <a:effectLst/>
                <a:latin typeface="+mn-lt"/>
                <a:ea typeface="+mn-ea"/>
                <a:cs typeface="+mn-cs"/>
              </a:rPr>
              <a:t>Division of Gastroenterology and Hepatology, Foundation </a:t>
            </a:r>
            <a:r>
              <a:rPr lang="en-NZ" sz="1200" i="1" kern="1200" dirty="0" err="1">
                <a:solidFill>
                  <a:schemeClr val="tx1"/>
                </a:solidFill>
                <a:effectLst/>
                <a:latin typeface="+mn-lt"/>
                <a:ea typeface="+mn-ea"/>
                <a:cs typeface="+mn-cs"/>
              </a:rPr>
              <a:t>IRCCS</a:t>
            </a:r>
            <a:r>
              <a:rPr lang="en-NZ" sz="1200" i="1" kern="1200" dirty="0">
                <a:solidFill>
                  <a:schemeClr val="tx1"/>
                </a:solidFill>
                <a:effectLst/>
                <a:latin typeface="+mn-lt"/>
                <a:ea typeface="+mn-ea"/>
                <a:cs typeface="+mn-cs"/>
              </a:rPr>
              <a:t> Ca' Granda Ospedale Maggiore Policlinico, Milan, Italy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7</a:t>
            </a:r>
            <a:r>
              <a:rPr lang="en-NZ" sz="1200" i="1" kern="1200" dirty="0">
                <a:solidFill>
                  <a:schemeClr val="tx1"/>
                </a:solidFill>
                <a:effectLst/>
                <a:latin typeface="+mn-lt"/>
                <a:ea typeface="+mn-ea"/>
                <a:cs typeface="+mn-cs"/>
              </a:rPr>
              <a:t>CRC "A. M. and A. </a:t>
            </a:r>
            <a:r>
              <a:rPr lang="en-NZ" sz="1200" i="1" kern="1200" dirty="0" err="1">
                <a:solidFill>
                  <a:schemeClr val="tx1"/>
                </a:solidFill>
                <a:effectLst/>
                <a:latin typeface="+mn-lt"/>
                <a:ea typeface="+mn-ea"/>
                <a:cs typeface="+mn-cs"/>
              </a:rPr>
              <a:t>Migliavacca</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Center</a:t>
            </a:r>
            <a:r>
              <a:rPr lang="en-NZ" sz="1200" i="1" kern="1200" dirty="0">
                <a:solidFill>
                  <a:schemeClr val="tx1"/>
                </a:solidFill>
                <a:effectLst/>
                <a:latin typeface="+mn-lt"/>
                <a:ea typeface="+mn-ea"/>
                <a:cs typeface="+mn-cs"/>
              </a:rPr>
              <a:t> for Liver Disease, Department of Pathophysiology and Transplantation, University of Milan, Milan, Italy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8</a:t>
            </a:r>
            <a:r>
              <a:rPr lang="en-NZ" sz="1200" i="1" kern="1200" dirty="0">
                <a:solidFill>
                  <a:schemeClr val="tx1"/>
                </a:solidFill>
                <a:effectLst/>
                <a:latin typeface="+mn-lt"/>
                <a:ea typeface="+mn-ea"/>
                <a:cs typeface="+mn-cs"/>
              </a:rPr>
              <a:t>Centre for Immunobiology and Infection, Blizard Institute, Barts and the London School of Medicine and Dentistry, London,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9</a:t>
            </a:r>
            <a:r>
              <a:rPr lang="en-NZ" sz="1200" i="1" kern="1200" dirty="0">
                <a:solidFill>
                  <a:schemeClr val="tx1"/>
                </a:solidFill>
                <a:effectLst/>
                <a:latin typeface="+mn-lt"/>
                <a:ea typeface="+mn-ea"/>
                <a:cs typeface="+mn-cs"/>
              </a:rPr>
              <a:t>Vir Biotechnology, San Francisco,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10</a:t>
            </a:r>
            <a:r>
              <a:rPr lang="en-NZ" sz="1200" i="1" kern="1200" dirty="0">
                <a:solidFill>
                  <a:schemeClr val="tx1"/>
                </a:solidFill>
                <a:effectLst/>
                <a:latin typeface="+mn-lt"/>
                <a:ea typeface="+mn-ea"/>
                <a:cs typeface="+mn-cs"/>
              </a:rPr>
              <a:t>Institute of Liver Studies, King's College Hospital, London, United Kingdom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Email: tarik.asselah@aphp.fr </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Background and aims: </a:t>
            </a:r>
            <a:r>
              <a:rPr lang="en-NZ" sz="1200" kern="1200" dirty="0">
                <a:solidFill>
                  <a:schemeClr val="tx1"/>
                </a:solidFill>
                <a:effectLst/>
                <a:latin typeface="+mn-lt"/>
                <a:ea typeface="+mn-ea"/>
                <a:cs typeface="+mn-cs"/>
              </a:rPr>
              <a:t>Hepatitis delta virus (</a:t>
            </a:r>
            <a:r>
              <a:rPr lang="en-NZ" sz="1200" kern="1200" dirty="0" err="1">
                <a:solidFill>
                  <a:schemeClr val="tx1"/>
                </a:solidFill>
                <a:effectLst/>
                <a:latin typeface="+mn-lt"/>
                <a:ea typeface="+mn-ea"/>
                <a:cs typeface="+mn-cs"/>
              </a:rPr>
              <a:t>HDV</a:t>
            </a:r>
            <a:r>
              <a:rPr lang="en-NZ" sz="1200" kern="1200" dirty="0">
                <a:solidFill>
                  <a:schemeClr val="tx1"/>
                </a:solidFill>
                <a:effectLst/>
                <a:latin typeface="+mn-lt"/>
                <a:ea typeface="+mn-ea"/>
                <a:cs typeface="+mn-cs"/>
              </a:rPr>
              <a:t>) infection is the most severe form of viral hepatitis with limited treatment options. The ongoing phase 2 SOLSTICE study is investigating the antiviral activity and safety of the monoclonal antibody </a:t>
            </a:r>
            <a:r>
              <a:rPr lang="en-NZ" sz="1200" kern="1200" dirty="0" err="1">
                <a:solidFill>
                  <a:schemeClr val="tx1"/>
                </a:solidFill>
                <a:effectLst/>
                <a:latin typeface="+mn-lt"/>
                <a:ea typeface="+mn-ea"/>
                <a:cs typeface="+mn-cs"/>
              </a:rPr>
              <a:t>tobevibart</a:t>
            </a:r>
            <a:r>
              <a:rPr lang="en-NZ" sz="1200" kern="1200" dirty="0">
                <a:solidFill>
                  <a:schemeClr val="tx1"/>
                </a:solidFill>
                <a:effectLst/>
                <a:latin typeface="+mn-lt"/>
                <a:ea typeface="+mn-ea"/>
                <a:cs typeface="+mn-cs"/>
              </a:rPr>
              <a:t> alone and in combination with the small interfering RNA (siRNA) </a:t>
            </a:r>
            <a:r>
              <a:rPr lang="en-NZ" sz="1200" kern="1200" dirty="0" err="1">
                <a:solidFill>
                  <a:schemeClr val="tx1"/>
                </a:solidFill>
                <a:effectLst/>
                <a:latin typeface="+mn-lt"/>
                <a:ea typeface="+mn-ea"/>
                <a:cs typeface="+mn-cs"/>
              </a:rPr>
              <a:t>elebsiran</a:t>
            </a:r>
            <a:r>
              <a:rPr lang="en-NZ" sz="1200" kern="1200" dirty="0">
                <a:solidFill>
                  <a:schemeClr val="tx1"/>
                </a:solidFill>
                <a:effectLst/>
                <a:latin typeface="+mn-lt"/>
                <a:ea typeface="+mn-ea"/>
                <a:cs typeface="+mn-cs"/>
              </a:rPr>
              <a:t> in participants with chronic </a:t>
            </a:r>
            <a:r>
              <a:rPr lang="en-NZ" sz="1200" kern="1200" dirty="0" err="1">
                <a:solidFill>
                  <a:schemeClr val="tx1"/>
                </a:solidFill>
                <a:effectLst/>
                <a:latin typeface="+mn-lt"/>
                <a:ea typeface="+mn-ea"/>
                <a:cs typeface="+mn-cs"/>
              </a:rPr>
              <a:t>HDV</a:t>
            </a:r>
            <a:r>
              <a:rPr lang="en-NZ" sz="1200" kern="1200" dirty="0">
                <a:solidFill>
                  <a:schemeClr val="tx1"/>
                </a:solidFill>
                <a:effectLst/>
                <a:latin typeface="+mn-lt"/>
                <a:ea typeface="+mn-ea"/>
                <a:cs typeface="+mn-cs"/>
              </a:rPr>
              <a:t> infection, with or without compensated cirrhosis, on </a:t>
            </a:r>
            <a:r>
              <a:rPr lang="en-NZ" sz="1200" kern="1200" dirty="0" err="1">
                <a:solidFill>
                  <a:schemeClr val="tx1"/>
                </a:solidFill>
                <a:effectLst/>
                <a:latin typeface="+mn-lt"/>
                <a:ea typeface="+mn-ea"/>
                <a:cs typeface="+mn-cs"/>
              </a:rPr>
              <a:t>NRTI</a:t>
            </a:r>
            <a:r>
              <a:rPr lang="en-NZ" sz="1200" kern="1200" dirty="0">
                <a:solidFill>
                  <a:schemeClr val="tx1"/>
                </a:solidFill>
                <a:effectLst/>
                <a:latin typeface="+mn-lt"/>
                <a:ea typeface="+mn-ea"/>
                <a:cs typeface="+mn-cs"/>
              </a:rPr>
              <a:t> therapy (NCT05461170). </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Method: </a:t>
            </a:r>
            <a:r>
              <a:rPr lang="en-NZ" sz="1200" kern="1200" dirty="0">
                <a:solidFill>
                  <a:schemeClr val="tx1"/>
                </a:solidFill>
                <a:effectLst/>
                <a:latin typeface="+mn-lt"/>
                <a:ea typeface="+mn-ea"/>
                <a:cs typeface="+mn-cs"/>
              </a:rPr>
              <a:t>Safety and efficacy, including trends in </a:t>
            </a:r>
            <a:r>
              <a:rPr lang="en-NZ" sz="1200" kern="1200" dirty="0" err="1">
                <a:solidFill>
                  <a:schemeClr val="tx1"/>
                </a:solidFill>
                <a:effectLst/>
                <a:latin typeface="+mn-lt"/>
                <a:ea typeface="+mn-ea"/>
                <a:cs typeface="+mn-cs"/>
              </a:rPr>
              <a:t>HDV</a:t>
            </a:r>
            <a:r>
              <a:rPr lang="en-NZ" sz="1200" kern="1200" dirty="0">
                <a:solidFill>
                  <a:schemeClr val="tx1"/>
                </a:solidFill>
                <a:effectLst/>
                <a:latin typeface="+mn-lt"/>
                <a:ea typeface="+mn-ea"/>
                <a:cs typeface="+mn-cs"/>
              </a:rPr>
              <a:t> and HBV antiviral activity and biochemical markers, were assessed in participants receiving either </a:t>
            </a:r>
            <a:r>
              <a:rPr lang="en-NZ" sz="1200" kern="1200" dirty="0" err="1">
                <a:solidFill>
                  <a:schemeClr val="tx1"/>
                </a:solidFill>
                <a:effectLst/>
                <a:latin typeface="+mn-lt"/>
                <a:ea typeface="+mn-ea"/>
                <a:cs typeface="+mn-cs"/>
              </a:rPr>
              <a:t>tobevibart</a:t>
            </a:r>
            <a:r>
              <a:rPr lang="en-NZ" sz="1200" kern="1200" dirty="0">
                <a:solidFill>
                  <a:schemeClr val="tx1"/>
                </a:solidFill>
                <a:effectLst/>
                <a:latin typeface="+mn-lt"/>
                <a:ea typeface="+mn-ea"/>
                <a:cs typeface="+mn-cs"/>
              </a:rPr>
              <a:t> 300 mg plus </a:t>
            </a:r>
            <a:r>
              <a:rPr lang="en-NZ" sz="1200" kern="1200" dirty="0" err="1">
                <a:solidFill>
                  <a:schemeClr val="tx1"/>
                </a:solidFill>
                <a:effectLst/>
                <a:latin typeface="+mn-lt"/>
                <a:ea typeface="+mn-ea"/>
                <a:cs typeface="+mn-cs"/>
              </a:rPr>
              <a:t>elebsiran</a:t>
            </a:r>
            <a:r>
              <a:rPr lang="en-NZ" sz="1200" kern="1200" dirty="0">
                <a:solidFill>
                  <a:schemeClr val="tx1"/>
                </a:solidFill>
                <a:effectLst/>
                <a:latin typeface="+mn-lt"/>
                <a:ea typeface="+mn-ea"/>
                <a:cs typeface="+mn-cs"/>
              </a:rPr>
              <a:t> 200 mg subcutaneously (SC) every 4 weeks (</a:t>
            </a:r>
            <a:r>
              <a:rPr lang="en-NZ" sz="1200" kern="1200" dirty="0" err="1">
                <a:solidFill>
                  <a:schemeClr val="tx1"/>
                </a:solidFill>
                <a:effectLst/>
                <a:latin typeface="+mn-lt"/>
                <a:ea typeface="+mn-ea"/>
                <a:cs typeface="+mn-cs"/>
              </a:rPr>
              <a:t>tobevibart+elebsiran</a:t>
            </a:r>
            <a:r>
              <a:rPr lang="en-NZ" sz="1200" kern="1200" dirty="0">
                <a:solidFill>
                  <a:schemeClr val="tx1"/>
                </a:solidFill>
                <a:effectLst/>
                <a:latin typeface="+mn-lt"/>
                <a:ea typeface="+mn-ea"/>
                <a:cs typeface="+mn-cs"/>
              </a:rPr>
              <a:t> Q4W) or </a:t>
            </a:r>
            <a:r>
              <a:rPr lang="en-NZ" sz="1200" kern="1200" dirty="0" err="1">
                <a:solidFill>
                  <a:schemeClr val="tx1"/>
                </a:solidFill>
                <a:effectLst/>
                <a:latin typeface="+mn-lt"/>
                <a:ea typeface="+mn-ea"/>
                <a:cs typeface="+mn-cs"/>
              </a:rPr>
              <a:t>tobevibart</a:t>
            </a:r>
            <a:r>
              <a:rPr lang="en-NZ" sz="1200" kern="1200" dirty="0">
                <a:solidFill>
                  <a:schemeClr val="tx1"/>
                </a:solidFill>
                <a:effectLst/>
                <a:latin typeface="+mn-lt"/>
                <a:ea typeface="+mn-ea"/>
                <a:cs typeface="+mn-cs"/>
              </a:rPr>
              <a:t> 300 mg SC every 2 weeks (</a:t>
            </a:r>
            <a:r>
              <a:rPr lang="en-NZ" sz="1200" kern="1200" dirty="0" err="1">
                <a:solidFill>
                  <a:schemeClr val="tx1"/>
                </a:solidFill>
                <a:effectLst/>
                <a:latin typeface="+mn-lt"/>
                <a:ea typeface="+mn-ea"/>
                <a:cs typeface="+mn-cs"/>
              </a:rPr>
              <a:t>tobevibart</a:t>
            </a:r>
            <a:r>
              <a:rPr lang="en-NZ" sz="1200" kern="1200" dirty="0">
                <a:solidFill>
                  <a:schemeClr val="tx1"/>
                </a:solidFill>
                <a:effectLst/>
                <a:latin typeface="+mn-lt"/>
                <a:ea typeface="+mn-ea"/>
                <a:cs typeface="+mn-cs"/>
              </a:rPr>
              <a:t> Q2W) for 96 weeks. </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Results: </a:t>
            </a:r>
            <a:r>
              <a:rPr lang="en-NZ" sz="1200" kern="1200" dirty="0">
                <a:solidFill>
                  <a:schemeClr val="tx1"/>
                </a:solidFill>
                <a:effectLst/>
                <a:latin typeface="+mn-lt"/>
                <a:ea typeface="+mn-ea"/>
                <a:cs typeface="+mn-cs"/>
              </a:rPr>
              <a:t>Data are summarized for all participants at week 72 and ~75% of the cohort at week 96. At week 72, </a:t>
            </a:r>
            <a:r>
              <a:rPr lang="en-NZ" sz="1200" kern="1200" dirty="0" err="1">
                <a:solidFill>
                  <a:schemeClr val="tx1"/>
                </a:solidFill>
                <a:effectLst/>
                <a:latin typeface="+mn-lt"/>
                <a:ea typeface="+mn-ea"/>
                <a:cs typeface="+mn-cs"/>
              </a:rPr>
              <a:t>HDV</a:t>
            </a:r>
            <a:r>
              <a:rPr lang="en-NZ" sz="1200" kern="1200" dirty="0">
                <a:solidFill>
                  <a:schemeClr val="tx1"/>
                </a:solidFill>
                <a:effectLst/>
                <a:latin typeface="+mn-lt"/>
                <a:ea typeface="+mn-ea"/>
                <a:cs typeface="+mn-cs"/>
              </a:rPr>
              <a:t> RNA TND (target not detected, no amplification on PCR) was achieved by 77% (24/31) and 53% (17/32) receiving </a:t>
            </a:r>
            <a:r>
              <a:rPr lang="en-NZ" sz="1200" kern="1200" dirty="0" err="1">
                <a:solidFill>
                  <a:schemeClr val="tx1"/>
                </a:solidFill>
                <a:effectLst/>
                <a:latin typeface="+mn-lt"/>
                <a:ea typeface="+mn-ea"/>
                <a:cs typeface="+mn-cs"/>
              </a:rPr>
              <a:t>tobevibart+elebsiran</a:t>
            </a:r>
            <a:r>
              <a:rPr lang="en-NZ" sz="1200" kern="1200" dirty="0">
                <a:solidFill>
                  <a:schemeClr val="tx1"/>
                </a:solidFill>
                <a:effectLst/>
                <a:latin typeface="+mn-lt"/>
                <a:ea typeface="+mn-ea"/>
                <a:cs typeface="+mn-cs"/>
              </a:rPr>
              <a:t> Q4W and </a:t>
            </a:r>
            <a:r>
              <a:rPr lang="en-NZ" sz="1200" kern="1200" dirty="0" err="1">
                <a:solidFill>
                  <a:schemeClr val="tx1"/>
                </a:solidFill>
                <a:effectLst/>
                <a:latin typeface="+mn-lt"/>
                <a:ea typeface="+mn-ea"/>
                <a:cs typeface="+mn-cs"/>
              </a:rPr>
              <a:t>tobevibart</a:t>
            </a:r>
            <a:r>
              <a:rPr lang="en-NZ" sz="1200" kern="1200" dirty="0">
                <a:solidFill>
                  <a:schemeClr val="tx1"/>
                </a:solidFill>
                <a:effectLst/>
                <a:latin typeface="+mn-lt"/>
                <a:ea typeface="+mn-ea"/>
                <a:cs typeface="+mn-cs"/>
              </a:rPr>
              <a:t> Q2W, respectively. At week 96, </a:t>
            </a:r>
            <a:r>
              <a:rPr lang="en-NZ" sz="1200" kern="1200" dirty="0" err="1">
                <a:solidFill>
                  <a:schemeClr val="tx1"/>
                </a:solidFill>
                <a:effectLst/>
                <a:latin typeface="+mn-lt"/>
                <a:ea typeface="+mn-ea"/>
                <a:cs typeface="+mn-cs"/>
              </a:rPr>
              <a:t>HDV</a:t>
            </a:r>
            <a:r>
              <a:rPr lang="en-NZ" sz="1200" kern="1200" dirty="0">
                <a:solidFill>
                  <a:schemeClr val="tx1"/>
                </a:solidFill>
                <a:effectLst/>
                <a:latin typeface="+mn-lt"/>
                <a:ea typeface="+mn-ea"/>
                <a:cs typeface="+mn-cs"/>
              </a:rPr>
              <a:t> RNA TND rates were 88% (21/24) and 46% (11/24) in the </a:t>
            </a:r>
            <a:r>
              <a:rPr lang="en-NZ" sz="1200" kern="1200" dirty="0" err="1">
                <a:solidFill>
                  <a:schemeClr val="tx1"/>
                </a:solidFill>
                <a:effectLst/>
                <a:latin typeface="+mn-lt"/>
                <a:ea typeface="+mn-ea"/>
                <a:cs typeface="+mn-cs"/>
              </a:rPr>
              <a:t>tobevibart+elebsiran</a:t>
            </a:r>
            <a:r>
              <a:rPr lang="en-NZ" sz="1200" kern="1200" dirty="0">
                <a:solidFill>
                  <a:schemeClr val="tx1"/>
                </a:solidFill>
                <a:effectLst/>
                <a:latin typeface="+mn-lt"/>
                <a:ea typeface="+mn-ea"/>
                <a:cs typeface="+mn-cs"/>
              </a:rPr>
              <a:t> Q4W and </a:t>
            </a:r>
            <a:r>
              <a:rPr lang="en-NZ" sz="1200" kern="1200" dirty="0" err="1">
                <a:solidFill>
                  <a:schemeClr val="tx1"/>
                </a:solidFill>
                <a:effectLst/>
                <a:latin typeface="+mn-lt"/>
                <a:ea typeface="+mn-ea"/>
                <a:cs typeface="+mn-cs"/>
              </a:rPr>
              <a:t>tobevibart</a:t>
            </a:r>
            <a:r>
              <a:rPr lang="en-NZ" sz="1200" kern="1200" dirty="0">
                <a:solidFill>
                  <a:schemeClr val="tx1"/>
                </a:solidFill>
                <a:effectLst/>
                <a:latin typeface="+mn-lt"/>
                <a:ea typeface="+mn-ea"/>
                <a:cs typeface="+mn-cs"/>
              </a:rPr>
              <a:t> Q2W cohorts, respectively. ALT normalized in 55% (17/31) and 69% (22/32) receiving </a:t>
            </a:r>
            <a:r>
              <a:rPr lang="en-NZ" sz="1200" kern="1200" dirty="0" err="1">
                <a:solidFill>
                  <a:schemeClr val="tx1"/>
                </a:solidFill>
                <a:effectLst/>
                <a:latin typeface="+mn-lt"/>
                <a:ea typeface="+mn-ea"/>
                <a:cs typeface="+mn-cs"/>
              </a:rPr>
              <a:t>tobevibart+elebsiran</a:t>
            </a:r>
            <a:r>
              <a:rPr lang="en-NZ" sz="1200" kern="1200" dirty="0">
                <a:solidFill>
                  <a:schemeClr val="tx1"/>
                </a:solidFill>
                <a:effectLst/>
                <a:latin typeface="+mn-lt"/>
                <a:ea typeface="+mn-ea"/>
                <a:cs typeface="+mn-cs"/>
              </a:rPr>
              <a:t> Q4W and </a:t>
            </a:r>
            <a:r>
              <a:rPr lang="en-NZ" sz="1200" kern="1200" dirty="0" err="1">
                <a:solidFill>
                  <a:schemeClr val="tx1"/>
                </a:solidFill>
                <a:effectLst/>
                <a:latin typeface="+mn-lt"/>
                <a:ea typeface="+mn-ea"/>
                <a:cs typeface="+mn-cs"/>
              </a:rPr>
              <a:t>tobevibart</a:t>
            </a:r>
            <a:r>
              <a:rPr lang="en-NZ" sz="1200" kern="1200" dirty="0">
                <a:solidFill>
                  <a:schemeClr val="tx1"/>
                </a:solidFill>
                <a:effectLst/>
                <a:latin typeface="+mn-lt"/>
                <a:ea typeface="+mn-ea"/>
                <a:cs typeface="+mn-cs"/>
              </a:rPr>
              <a:t> Q2W at week 72, and at week 96, rates were 54% (13/24) and 58% (14/24), respectively. At week 72, 94% of </a:t>
            </a:r>
            <a:r>
              <a:rPr lang="en-NZ" sz="1200" kern="1200" dirty="0" err="1">
                <a:solidFill>
                  <a:schemeClr val="tx1"/>
                </a:solidFill>
                <a:effectLst/>
                <a:latin typeface="+mn-lt"/>
                <a:ea typeface="+mn-ea"/>
                <a:cs typeface="+mn-cs"/>
              </a:rPr>
              <a:t>tobevibart+elebsiran</a:t>
            </a:r>
            <a:r>
              <a:rPr lang="en-NZ" sz="1200" kern="1200" dirty="0">
                <a:solidFill>
                  <a:schemeClr val="tx1"/>
                </a:solidFill>
                <a:effectLst/>
                <a:latin typeface="+mn-lt"/>
                <a:ea typeface="+mn-ea"/>
                <a:cs typeface="+mn-cs"/>
              </a:rPr>
              <a:t> Q4W and 19% of </a:t>
            </a:r>
            <a:r>
              <a:rPr lang="en-NZ" sz="1200" kern="1200" dirty="0" err="1">
                <a:solidFill>
                  <a:schemeClr val="tx1"/>
                </a:solidFill>
                <a:effectLst/>
                <a:latin typeface="+mn-lt"/>
                <a:ea typeface="+mn-ea"/>
                <a:cs typeface="+mn-cs"/>
              </a:rPr>
              <a:t>tobevibart</a:t>
            </a:r>
            <a:r>
              <a:rPr lang="en-NZ" sz="1200" kern="1200" dirty="0">
                <a:solidFill>
                  <a:schemeClr val="tx1"/>
                </a:solidFill>
                <a:effectLst/>
                <a:latin typeface="+mn-lt"/>
                <a:ea typeface="+mn-ea"/>
                <a:cs typeface="+mn-cs"/>
              </a:rPr>
              <a:t> Q2W participants had HBsAg &lt;10 IU/mL and rates remained similar at week 96. Treatment-emergent adverse events were primarily Grade 1-2, transient, with the most common being influenza-like syndrome occurring with the first dose and generally resolving within 24-48hrs in both treatment groups. No treatment-related serious adverse events occurred. Seven participants receiving </a:t>
            </a:r>
            <a:r>
              <a:rPr lang="en-NZ" sz="1200" kern="1200" dirty="0" err="1">
                <a:solidFill>
                  <a:schemeClr val="tx1"/>
                </a:solidFill>
                <a:effectLst/>
                <a:latin typeface="+mn-lt"/>
                <a:ea typeface="+mn-ea"/>
                <a:cs typeface="+mn-cs"/>
              </a:rPr>
              <a:t>tobevibart+elebsiran</a:t>
            </a:r>
            <a:r>
              <a:rPr lang="en-NZ" sz="1200" kern="1200" dirty="0">
                <a:solidFill>
                  <a:schemeClr val="tx1"/>
                </a:solidFill>
                <a:effectLst/>
                <a:latin typeface="+mn-lt"/>
                <a:ea typeface="+mn-ea"/>
                <a:cs typeface="+mn-cs"/>
              </a:rPr>
              <a:t> Q4W and eight participants receiving </a:t>
            </a:r>
            <a:r>
              <a:rPr lang="en-NZ" sz="1200" kern="1200" dirty="0" err="1">
                <a:solidFill>
                  <a:schemeClr val="tx1"/>
                </a:solidFill>
                <a:effectLst/>
                <a:latin typeface="+mn-lt"/>
                <a:ea typeface="+mn-ea"/>
                <a:cs typeface="+mn-cs"/>
              </a:rPr>
              <a:t>tobevibart</a:t>
            </a:r>
            <a:r>
              <a:rPr lang="en-NZ" sz="1200" kern="1200" dirty="0">
                <a:solidFill>
                  <a:schemeClr val="tx1"/>
                </a:solidFill>
                <a:effectLst/>
                <a:latin typeface="+mn-lt"/>
                <a:ea typeface="+mn-ea"/>
                <a:cs typeface="+mn-cs"/>
              </a:rPr>
              <a:t> Q2W have not yet reached the week 96 visits but remain on treatment. Full cohort data through week 96 will be presented. </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Conclusion: </a:t>
            </a:r>
            <a:r>
              <a:rPr lang="en-NZ" sz="1200" kern="1200" dirty="0">
                <a:solidFill>
                  <a:schemeClr val="tx1"/>
                </a:solidFill>
                <a:effectLst/>
                <a:latin typeface="+mn-lt"/>
                <a:ea typeface="+mn-ea"/>
                <a:cs typeface="+mn-cs"/>
              </a:rPr>
              <a:t>Participants receiving </a:t>
            </a:r>
            <a:r>
              <a:rPr lang="en-NZ" sz="1200" kern="1200" dirty="0" err="1">
                <a:solidFill>
                  <a:schemeClr val="tx1"/>
                </a:solidFill>
                <a:effectLst/>
                <a:latin typeface="+mn-lt"/>
                <a:ea typeface="+mn-ea"/>
                <a:cs typeface="+mn-cs"/>
              </a:rPr>
              <a:t>tobevibart+elebsiran</a:t>
            </a:r>
            <a:r>
              <a:rPr lang="en-NZ" sz="1200" kern="1200" dirty="0">
                <a:solidFill>
                  <a:schemeClr val="tx1"/>
                </a:solidFill>
                <a:effectLst/>
                <a:latin typeface="+mn-lt"/>
                <a:ea typeface="+mn-ea"/>
                <a:cs typeface="+mn-cs"/>
              </a:rPr>
              <a:t> Q4W showed numerically greater rates of </a:t>
            </a:r>
            <a:r>
              <a:rPr lang="en-NZ" sz="1200" kern="1200" dirty="0" err="1">
                <a:solidFill>
                  <a:schemeClr val="tx1"/>
                </a:solidFill>
                <a:effectLst/>
                <a:latin typeface="+mn-lt"/>
                <a:ea typeface="+mn-ea"/>
                <a:cs typeface="+mn-cs"/>
              </a:rPr>
              <a:t>HDV</a:t>
            </a:r>
            <a:r>
              <a:rPr lang="en-NZ" sz="1200" kern="1200" dirty="0">
                <a:solidFill>
                  <a:schemeClr val="tx1"/>
                </a:solidFill>
                <a:effectLst/>
                <a:latin typeface="+mn-lt"/>
                <a:ea typeface="+mn-ea"/>
                <a:cs typeface="+mn-cs"/>
              </a:rPr>
              <a:t> RNA TND and HBsAg &lt;10 IU/mL, at weeks 72 and 96 than those receiving </a:t>
            </a:r>
            <a:r>
              <a:rPr lang="en-NZ" sz="1200" kern="1200" dirty="0" err="1">
                <a:solidFill>
                  <a:schemeClr val="tx1"/>
                </a:solidFill>
                <a:effectLst/>
                <a:latin typeface="+mn-lt"/>
                <a:ea typeface="+mn-ea"/>
                <a:cs typeface="+mn-cs"/>
              </a:rPr>
              <a:t>tobevibart</a:t>
            </a:r>
            <a:r>
              <a:rPr lang="en-NZ" sz="1200" kern="1200" dirty="0">
                <a:solidFill>
                  <a:schemeClr val="tx1"/>
                </a:solidFill>
                <a:effectLst/>
                <a:latin typeface="+mn-lt"/>
                <a:ea typeface="+mn-ea"/>
                <a:cs typeface="+mn-cs"/>
              </a:rPr>
              <a:t> Q2W. TND rates increased over time with combination therapy, while rates plateaued with monotherapy. Adverse events were generally mild to moderate and transient. These results support further development of </a:t>
            </a:r>
            <a:r>
              <a:rPr lang="en-NZ" sz="1200" kern="1200" dirty="0" err="1">
                <a:solidFill>
                  <a:schemeClr val="tx1"/>
                </a:solidFill>
                <a:effectLst/>
                <a:latin typeface="+mn-lt"/>
                <a:ea typeface="+mn-ea"/>
                <a:cs typeface="+mn-cs"/>
              </a:rPr>
              <a:t>tobevibart+elebsiran</a:t>
            </a:r>
            <a:r>
              <a:rPr lang="en-NZ" sz="1200" kern="1200" dirty="0">
                <a:solidFill>
                  <a:schemeClr val="tx1"/>
                </a:solidFill>
                <a:effectLst/>
                <a:latin typeface="+mn-lt"/>
                <a:ea typeface="+mn-ea"/>
                <a:cs typeface="+mn-cs"/>
              </a:rPr>
              <a:t> Q4W, which is now being evaluated in the phase 3 ECLIPSE program for chronic </a:t>
            </a:r>
            <a:r>
              <a:rPr lang="en-NZ" sz="1200" kern="1200" dirty="0" err="1">
                <a:solidFill>
                  <a:schemeClr val="tx1"/>
                </a:solidFill>
                <a:effectLst/>
                <a:latin typeface="+mn-lt"/>
                <a:ea typeface="+mn-ea"/>
                <a:cs typeface="+mn-cs"/>
              </a:rPr>
              <a:t>HDV</a:t>
            </a:r>
            <a:r>
              <a:rPr lang="en-NZ" sz="1200" kern="1200" dirty="0">
                <a:solidFill>
                  <a:schemeClr val="tx1"/>
                </a:solidFill>
                <a:effectLst/>
                <a:latin typeface="+mn-lt"/>
                <a:ea typeface="+mn-ea"/>
                <a:cs typeface="+mn-cs"/>
              </a:rPr>
              <a:t> infection. </a:t>
            </a:r>
          </a:p>
          <a:p>
            <a:endParaRPr lang="en-NZ" dirty="0"/>
          </a:p>
        </p:txBody>
      </p:sp>
      <p:sp>
        <p:nvSpPr>
          <p:cNvPr id="4" name="Slide Number Placeholder 3">
            <a:extLst>
              <a:ext uri="{FF2B5EF4-FFF2-40B4-BE49-F238E27FC236}">
                <a16:creationId xmlns:a16="http://schemas.microsoft.com/office/drawing/2014/main" id="{E820114A-F41A-78B3-B493-CEF22A9CE2AA}"/>
              </a:ext>
            </a:extLst>
          </p:cNvPr>
          <p:cNvSpPr>
            <a:spLocks noGrp="1"/>
          </p:cNvSpPr>
          <p:nvPr>
            <p:ph type="sldNum" sz="quarter" idx="5"/>
          </p:nvPr>
        </p:nvSpPr>
        <p:spPr/>
        <p:txBody>
          <a:bodyPr/>
          <a:lstStyle/>
          <a:p>
            <a:fld id="{F872C0F0-71E7-46B6-AA6F-1D7E0E2B8B3E}" type="slidenum">
              <a:rPr lang="en-US" smtClean="0"/>
              <a:t>10</a:t>
            </a:fld>
            <a:endParaRPr lang="en-US"/>
          </a:p>
        </p:txBody>
      </p:sp>
    </p:spTree>
    <p:extLst>
      <p:ext uri="{BB962C8B-B14F-4D97-AF65-F5344CB8AC3E}">
        <p14:creationId xmlns:p14="http://schemas.microsoft.com/office/powerpoint/2010/main" val="1186514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b="1" i="1" dirty="0">
                <a:latin typeface="Arial" panose="020B0604020202020204" pitchFamily="34" charset="0"/>
                <a:ea typeface="Times New Roman" panose="02020603050405020304" pitchFamily="18" charset="0"/>
                <a:cs typeface="Arial" panose="020B0604020202020204" pitchFamily="34" charset="0"/>
              </a:rPr>
              <a:t>Abbreviations: </a:t>
            </a:r>
            <a:r>
              <a:rPr lang="en-US" b="0" i="1" dirty="0">
                <a:latin typeface="Arial" panose="020B0604020202020204" pitchFamily="34" charset="0"/>
                <a:ea typeface="Times New Roman" panose="02020603050405020304" pitchFamily="18" charset="0"/>
                <a:cs typeface="Arial" panose="020B0604020202020204" pitchFamily="34" charset="0"/>
              </a:rPr>
              <a:t>AST, aspartate aminotransferase</a:t>
            </a:r>
            <a:r>
              <a:rPr lang="en-GB" b="0" i="1" dirty="0">
                <a:latin typeface="Arial" panose="020B0604020202020204" pitchFamily="34" charset="0"/>
                <a:ea typeface="Times New Roman" panose="02020603050405020304" pitchFamily="18" charset="0"/>
                <a:cs typeface="Arial" panose="020B0604020202020204" pitchFamily="34" charset="0"/>
              </a:rPr>
              <a:t>;</a:t>
            </a:r>
            <a:r>
              <a:rPr lang="en-US" b="0" i="1" dirty="0">
                <a:latin typeface="Arial" panose="020B0604020202020204" pitchFamily="34" charset="0"/>
                <a:ea typeface="Times New Roman" panose="02020603050405020304" pitchFamily="18" charset="0"/>
                <a:cs typeface="Arial" panose="020B0604020202020204" pitchFamily="34" charset="0"/>
              </a:rPr>
              <a:t> CHB, chronic hepatitis B; CI, confidence interval; HBsAg, hepatitis B surface antigen; HCC, hepatocellular carcinoma; iAUROC, </a:t>
            </a:r>
            <a:r>
              <a:rPr lang="en-GB" b="0" i="1" dirty="0">
                <a:latin typeface="Arial" panose="020B0604020202020204" pitchFamily="34" charset="0"/>
                <a:ea typeface="Times New Roman" panose="02020603050405020304" pitchFamily="18" charset="0"/>
                <a:cs typeface="Arial" panose="020B0604020202020204" pitchFamily="34" charset="0"/>
              </a:rPr>
              <a:t>integrated time-dependent Area Under the Receiver Operating Characteristic curve; </a:t>
            </a:r>
            <a:r>
              <a:rPr lang="en-US" b="0" i="1" dirty="0" err="1">
                <a:latin typeface="Arial" panose="020B0604020202020204" pitchFamily="34" charset="0"/>
                <a:ea typeface="Times New Roman" panose="02020603050405020304" pitchFamily="18" charset="0"/>
                <a:cs typeface="Arial" panose="020B0604020202020204" pitchFamily="34" charset="0"/>
              </a:rPr>
              <a:t>mPAGE</a:t>
            </a:r>
            <a:r>
              <a:rPr lang="en-US" b="0" i="1" dirty="0">
                <a:latin typeface="Arial" panose="020B0604020202020204" pitchFamily="34" charset="0"/>
                <a:ea typeface="Times New Roman" panose="02020603050405020304" pitchFamily="18" charset="0"/>
                <a:cs typeface="Arial" panose="020B0604020202020204" pitchFamily="34" charset="0"/>
              </a:rPr>
              <a:t>-B, modified PAGE-B.</a:t>
            </a:r>
            <a:endParaRPr lang="en-NZ" b="0" i="1" dirty="0">
              <a:latin typeface="Arial" panose="020B0604020202020204" pitchFamily="34" charset="0"/>
              <a:ea typeface="Times New Roman" panose="02020603050405020304" pitchFamily="18" charset="0"/>
              <a:cs typeface="Arial" panose="020B0604020202020204" pitchFamily="34" charset="0"/>
            </a:endParaRPr>
          </a:p>
          <a:p>
            <a:endParaRPr lang="en-US" sz="1200" b="1"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Identifying individuals for hepatocellular carcinoma (HCC) surveillance after hepatitis B surface antigen (HBsAg) </a:t>
            </a:r>
            <a:r>
              <a:rPr lang="en-GB" sz="1200" b="1" kern="1200" dirty="0" err="1">
                <a:solidFill>
                  <a:schemeClr val="tx1"/>
                </a:solidFill>
                <a:effectLst/>
                <a:latin typeface="+mn-lt"/>
                <a:ea typeface="+mn-ea"/>
                <a:cs typeface="+mn-cs"/>
              </a:rPr>
              <a:t>seroclearance</a:t>
            </a:r>
            <a:r>
              <a:rPr lang="en-GB" sz="1200" b="1" kern="1200" dirty="0">
                <a:solidFill>
                  <a:schemeClr val="tx1"/>
                </a:solidFill>
                <a:effectLst/>
                <a:latin typeface="+mn-lt"/>
                <a:ea typeface="+mn-ea"/>
                <a:cs typeface="+mn-cs"/>
              </a:rPr>
              <a:t>: refining risk thresholds by age, sex, cirrhosis, diabetes and risk scores </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Arial" panose="020B0604020202020204" pitchFamily="34" charset="0"/>
              <a:cs typeface="Arial" panose="020B0604020202020204" pitchFamily="34" charset="0"/>
            </a:endParaRPr>
          </a:p>
          <a:p>
            <a:r>
              <a:rPr lang="en-GB" sz="1200" b="1" kern="1200" dirty="0">
                <a:solidFill>
                  <a:schemeClr val="tx1"/>
                </a:solidFill>
                <a:effectLst/>
                <a:latin typeface="+mn-lt"/>
                <a:ea typeface="+mn-ea"/>
                <a:cs typeface="+mn-cs"/>
              </a:rPr>
              <a:t>OS-103-YI </a:t>
            </a:r>
            <a:endParaRPr lang="en-NZ"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Terry Cheuk-Fung Yip</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Vincent Wai-Sun Wong</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Mandy Sze-Man Lai</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Jimmy Che-To Lai</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Vicki Wing-Ki Hui</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Lilian Liang</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Yee-Kit Tse</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Henry L.Y. Chan</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Grace Lai-Hung Wong</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endParaRPr lang="en-GB" sz="1200" i="1" kern="1200" baseline="30000" dirty="0">
              <a:solidFill>
                <a:schemeClr val="tx1"/>
              </a:solidFill>
              <a:effectLst/>
              <a:latin typeface="+mn-lt"/>
              <a:ea typeface="+mn-ea"/>
              <a:cs typeface="+mn-cs"/>
            </a:endParaRPr>
          </a:p>
          <a:p>
            <a:r>
              <a:rPr lang="en-GB" sz="1200" i="1" kern="1200" baseline="30000" dirty="0">
                <a:solidFill>
                  <a:schemeClr val="tx1"/>
                </a:solidFill>
                <a:effectLst/>
                <a:latin typeface="+mn-lt"/>
                <a:ea typeface="+mn-ea"/>
                <a:cs typeface="+mn-cs"/>
              </a:rPr>
              <a:t>1</a:t>
            </a:r>
            <a:r>
              <a:rPr lang="en-GB" sz="1200" i="1" kern="1200" dirty="0">
                <a:solidFill>
                  <a:schemeClr val="tx1"/>
                </a:solidFill>
                <a:effectLst/>
                <a:latin typeface="+mn-lt"/>
                <a:ea typeface="+mn-ea"/>
                <a:cs typeface="+mn-cs"/>
              </a:rPr>
              <a:t>Medical Data Analytics Centre (MDAC), Department of Medicine and Therapeutics, The Chinese University of Hong Kong, Hong Kong, Institute of Digestive Disease, The Chinese University of Hong Kong, Hong Kong, Li Ka Shing Institute of Health Sciences, Faculty of Medicine, The Chinese University of Hong Kong, Hong Kong, Hong Kong</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a:t>
            </a:r>
            <a:r>
              <a:rPr lang="en-GB" sz="1200" i="1" kern="1200" dirty="0">
                <a:solidFill>
                  <a:schemeClr val="tx1"/>
                </a:solidFill>
                <a:effectLst/>
                <a:latin typeface="+mn-lt"/>
                <a:ea typeface="+mn-ea"/>
                <a:cs typeface="+mn-cs"/>
              </a:rPr>
              <a:t>Medical Data Analytics Centre (MDAC), Department of Medicine and Therapeutics, The Chinese University of Hong Kong, Hong Kong, Institute of Digestive Disease, The Chinese University of Hong Kong, Hong Kong, Hong Kong, Hong Kong</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a:t>
            </a:r>
            <a:r>
              <a:rPr lang="en-GB" sz="1200" i="1" kern="1200" dirty="0">
                <a:solidFill>
                  <a:schemeClr val="tx1"/>
                </a:solidFill>
                <a:effectLst/>
                <a:latin typeface="+mn-lt"/>
                <a:ea typeface="+mn-ea"/>
                <a:cs typeface="+mn-cs"/>
              </a:rPr>
              <a:t>Medical Data Analytics Centre (MDAC), Department of Medicine and Therapeutics, The Chinese University of Hong Kong, Hong Kong, Hong Kong</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a:t>
            </a:r>
            <a:r>
              <a:rPr lang="en-GB" sz="1200" i="1" kern="1200" dirty="0">
                <a:solidFill>
                  <a:schemeClr val="tx1"/>
                </a:solidFill>
                <a:effectLst/>
                <a:latin typeface="+mn-lt"/>
                <a:ea typeface="+mn-ea"/>
                <a:cs typeface="+mn-cs"/>
              </a:rPr>
              <a:t>Department of Internal Medicine, Union Hospital, Hong Kong, Medical Data Analytics Centre (MDAC), The Chinese University of Hong Kong, Hong Kong, Hong Kong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Email: tcfyip@cuhk.edu.hk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Background and aims: </a:t>
            </a:r>
            <a:r>
              <a:rPr lang="en-GB" sz="1200" kern="1200" dirty="0">
                <a:solidFill>
                  <a:schemeClr val="tx1"/>
                </a:solidFill>
                <a:effectLst/>
                <a:latin typeface="+mn-lt"/>
                <a:ea typeface="+mn-ea"/>
                <a:cs typeface="+mn-cs"/>
              </a:rPr>
              <a:t>Current European and American guidelines provide no specific HCC surveillance recommendations for patients with HBsAg loss, despite a lower HCC incidence than patients with chronic hepatitis B (CHB); target groups remain those with cirrhosis, men &gt; 40 years, women &gt; 50 years, and PAGE-B ≥ 10. We evaluated HCC risk after HBsAg loss by age, sex, cirrhosis, and diabetes, and evaluated PAGE-B and modified PAGE-B (</a:t>
            </a:r>
            <a:r>
              <a:rPr lang="en-GB" sz="1200" kern="1200" dirty="0" err="1">
                <a:solidFill>
                  <a:schemeClr val="tx1"/>
                </a:solidFill>
                <a:effectLst/>
                <a:latin typeface="+mn-lt"/>
                <a:ea typeface="+mn-ea"/>
                <a:cs typeface="+mn-cs"/>
              </a:rPr>
              <a:t>mPAGE</a:t>
            </a:r>
            <a:r>
              <a:rPr lang="en-GB" sz="1200" kern="1200" dirty="0">
                <a:solidFill>
                  <a:schemeClr val="tx1"/>
                </a:solidFill>
                <a:effectLst/>
                <a:latin typeface="+mn-lt"/>
                <a:ea typeface="+mn-ea"/>
                <a:cs typeface="+mn-cs"/>
              </a:rPr>
              <a:t>-B) scores.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Method: </a:t>
            </a:r>
            <a:r>
              <a:rPr lang="en-GB" sz="1200" kern="1200" dirty="0">
                <a:solidFill>
                  <a:schemeClr val="tx1"/>
                </a:solidFill>
                <a:effectLst/>
                <a:latin typeface="+mn-lt"/>
                <a:ea typeface="+mn-ea"/>
                <a:cs typeface="+mn-cs"/>
              </a:rPr>
              <a:t>Using a territory-wide database in Hong Kong, we included adults with </a:t>
            </a:r>
            <a:r>
              <a:rPr lang="en-GB" sz="1200" kern="1200" dirty="0" err="1">
                <a:solidFill>
                  <a:schemeClr val="tx1"/>
                </a:solidFill>
                <a:effectLst/>
                <a:latin typeface="+mn-lt"/>
                <a:ea typeface="+mn-ea"/>
                <a:cs typeface="+mn-cs"/>
              </a:rPr>
              <a:t>monoinfected</a:t>
            </a:r>
            <a:r>
              <a:rPr lang="en-GB" sz="1200" kern="1200" dirty="0">
                <a:solidFill>
                  <a:schemeClr val="tx1"/>
                </a:solidFill>
                <a:effectLst/>
                <a:latin typeface="+mn-lt"/>
                <a:ea typeface="+mn-ea"/>
                <a:cs typeface="+mn-cs"/>
              </a:rPr>
              <a:t> CHB who cleared HBsAg from Jan 2000 to Dec 2020, followed until Mar 2025. Exclusions were liver transplantation or HCC before HBsAg loss and follow-up &lt; 6 months. Annual HCC incidence was estimated with death as a competing risk. Subgroups potentially met surveillance threshold if the upper 95% CI of annual incidence was ≥ 0.2%. We calculated the 5-year integrated time-dependent area under the receiver operating characteristic curve (</a:t>
            </a:r>
            <a:r>
              <a:rPr lang="en-GB" sz="1200" kern="1200" dirty="0" err="1">
                <a:solidFill>
                  <a:schemeClr val="tx1"/>
                </a:solidFill>
                <a:effectLst/>
                <a:latin typeface="+mn-lt"/>
                <a:ea typeface="+mn-ea"/>
                <a:cs typeface="+mn-cs"/>
              </a:rPr>
              <a:t>iAUC</a:t>
            </a:r>
            <a:r>
              <a:rPr lang="en-GB" sz="1200" kern="1200" dirty="0">
                <a:solidFill>
                  <a:schemeClr val="tx1"/>
                </a:solidFill>
                <a:effectLst/>
                <a:latin typeface="+mn-lt"/>
                <a:ea typeface="+mn-ea"/>
                <a:cs typeface="+mn-cs"/>
              </a:rPr>
              <a:t>) for PAGE-B and </a:t>
            </a:r>
            <a:r>
              <a:rPr lang="en-GB" sz="1200" kern="1200" dirty="0" err="1">
                <a:solidFill>
                  <a:schemeClr val="tx1"/>
                </a:solidFill>
                <a:effectLst/>
                <a:latin typeface="+mn-lt"/>
                <a:ea typeface="+mn-ea"/>
                <a:cs typeface="+mn-cs"/>
              </a:rPr>
              <a:t>mPAGE</a:t>
            </a:r>
            <a:r>
              <a:rPr lang="en-GB" sz="1200" kern="1200" dirty="0">
                <a:solidFill>
                  <a:schemeClr val="tx1"/>
                </a:solidFill>
                <a:effectLst/>
                <a:latin typeface="+mn-lt"/>
                <a:ea typeface="+mn-ea"/>
                <a:cs typeface="+mn-cs"/>
              </a:rPr>
              <a:t>-B. Cirrhosis was defined by diagnosis codes, fibrosis-4 index &gt; 3.25, and/or aspartate aminotransferase to platelet ratio index &gt; 2.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Results: </a:t>
            </a:r>
            <a:r>
              <a:rPr lang="en-GB" sz="1200" kern="1200" dirty="0">
                <a:solidFill>
                  <a:schemeClr val="tx1"/>
                </a:solidFill>
                <a:effectLst/>
                <a:latin typeface="+mn-lt"/>
                <a:ea typeface="+mn-ea"/>
                <a:cs typeface="+mn-cs"/>
              </a:rPr>
              <a:t>Of 9,733 patients included (mean age 57.4 ± 13.8 years, 40.0% female, 13.1% cirrhosis, 21.4% diabetes), 181 (1.9%) developed HCC at a median (IQR) follow-up of 9.2 (6.5 - 13.1) years. Annual HCC incidence was 0.47% (0.37% - 0.58%) with cirrhosis and 0.11% (95% CI 0.09% - 0.14%) without cirrhosis. In men without cirrhosis, the annual HCC incidence was 0.01% (95% CI 0.001% - 0.08%) for HBsAg loss ≤ 40 years, 0.08% (0.03% - 0.17%) for 41 - 50 years, and 0.18% (0.14% - 0.23%) for &gt; 50 years. In women without cirrhosis, the annual HCC incidence was 0.01% (95% CI 0.001% - 0.04%) for HBsAg loss ≤ 50 years, 0.06% (0.02% - 0.13%) for 51 - 60 years, and 0.13% (0.07% - 0.23%) for &gt; 60 years. In patients without cirrhosis, the 5-year </a:t>
            </a:r>
            <a:r>
              <a:rPr lang="en-GB" sz="1200" kern="1200" dirty="0" err="1">
                <a:solidFill>
                  <a:schemeClr val="tx1"/>
                </a:solidFill>
                <a:effectLst/>
                <a:latin typeface="+mn-lt"/>
                <a:ea typeface="+mn-ea"/>
                <a:cs typeface="+mn-cs"/>
              </a:rPr>
              <a:t>iAUC</a:t>
            </a:r>
            <a:r>
              <a:rPr lang="en-GB" sz="1200" kern="1200" dirty="0">
                <a:solidFill>
                  <a:schemeClr val="tx1"/>
                </a:solidFill>
                <a:effectLst/>
                <a:latin typeface="+mn-lt"/>
                <a:ea typeface="+mn-ea"/>
                <a:cs typeface="+mn-cs"/>
              </a:rPr>
              <a:t> was 0.749 (95% CI 0.695 - 0.801) for PAGE-B and 0.768 (0.716 - 0.814) for </a:t>
            </a:r>
            <a:r>
              <a:rPr lang="en-GB" sz="1200" kern="1200" dirty="0" err="1">
                <a:solidFill>
                  <a:schemeClr val="tx1"/>
                </a:solidFill>
                <a:effectLst/>
                <a:latin typeface="+mn-lt"/>
                <a:ea typeface="+mn-ea"/>
                <a:cs typeface="+mn-cs"/>
              </a:rPr>
              <a:t>mPAGE</a:t>
            </a:r>
            <a:r>
              <a:rPr lang="en-GB" sz="1200" kern="1200" dirty="0">
                <a:solidFill>
                  <a:schemeClr val="tx1"/>
                </a:solidFill>
                <a:effectLst/>
                <a:latin typeface="+mn-lt"/>
                <a:ea typeface="+mn-ea"/>
                <a:cs typeface="+mn-cs"/>
              </a:rPr>
              <a:t>-B. Annual HCC incidence was 0.17% (95% CI 0.13% - 0.21%) for PAGE-B ≥ 12, and 0.17% (0.14% - 0.22%) for </a:t>
            </a:r>
            <a:r>
              <a:rPr lang="en-GB" sz="1200" kern="1200" dirty="0" err="1">
                <a:solidFill>
                  <a:schemeClr val="tx1"/>
                </a:solidFill>
                <a:effectLst/>
                <a:latin typeface="+mn-lt"/>
                <a:ea typeface="+mn-ea"/>
                <a:cs typeface="+mn-cs"/>
              </a:rPr>
              <a:t>mPAGE</a:t>
            </a:r>
            <a:r>
              <a:rPr lang="en-GB" sz="1200" kern="1200" dirty="0">
                <a:solidFill>
                  <a:schemeClr val="tx1"/>
                </a:solidFill>
                <a:effectLst/>
                <a:latin typeface="+mn-lt"/>
                <a:ea typeface="+mn-ea"/>
                <a:cs typeface="+mn-cs"/>
              </a:rPr>
              <a:t>-B ≥ 11. In the absence of cirrhosis, the annual HCC incidence was 0.17% (95% CI 0.12% - 0.25%) with diabetes and 0.09% (0.07% - 0.12%) without diabetes.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Conclusion: </a:t>
            </a:r>
            <a:r>
              <a:rPr lang="en-GB" sz="1200" kern="1200" dirty="0">
                <a:solidFill>
                  <a:schemeClr val="tx1"/>
                </a:solidFill>
                <a:effectLst/>
                <a:latin typeface="+mn-lt"/>
                <a:ea typeface="+mn-ea"/>
                <a:cs typeface="+mn-cs"/>
              </a:rPr>
              <a:t>Patients with HBsAg loss who have cirrhosis warrant HCC surveillance. When cirrhosis is absent, thresholds are met by men &gt; 50 years and women &gt; 60 years at HBsAg loss, and by those with diabetes. PAGE-B and </a:t>
            </a:r>
            <a:r>
              <a:rPr lang="en-GB" sz="1200" kern="1200" dirty="0" err="1">
                <a:solidFill>
                  <a:schemeClr val="tx1"/>
                </a:solidFill>
                <a:effectLst/>
                <a:latin typeface="+mn-lt"/>
                <a:ea typeface="+mn-ea"/>
                <a:cs typeface="+mn-cs"/>
              </a:rPr>
              <a:t>mPAGE</a:t>
            </a:r>
            <a:r>
              <a:rPr lang="en-GB" sz="1200" kern="1200" dirty="0">
                <a:solidFill>
                  <a:schemeClr val="tx1"/>
                </a:solidFill>
                <a:effectLst/>
                <a:latin typeface="+mn-lt"/>
                <a:ea typeface="+mn-ea"/>
                <a:cs typeface="+mn-cs"/>
              </a:rPr>
              <a:t>-B accurately stratify HCC risk; cut-offs after HBsAg loss should be higher than those used in CHB.</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11</a:t>
            </a:fld>
            <a:endParaRPr lang="en-US"/>
          </a:p>
        </p:txBody>
      </p:sp>
    </p:spTree>
    <p:extLst>
      <p:ext uri="{BB962C8B-B14F-4D97-AF65-F5344CB8AC3E}">
        <p14:creationId xmlns:p14="http://schemas.microsoft.com/office/powerpoint/2010/main" val="4101779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latin typeface="Arial" panose="020B0604020202020204" pitchFamily="34" charset="0"/>
                <a:ea typeface="Times New Roman" panose="02020603050405020304" pitchFamily="18" charset="0"/>
                <a:cs typeface="Arial" panose="020B0604020202020204" pitchFamily="34" charset="0"/>
              </a:rPr>
              <a:t>Abbreviations: </a:t>
            </a:r>
            <a:r>
              <a:rPr lang="en-US" b="0" i="1" dirty="0">
                <a:latin typeface="Arial" panose="020B0604020202020204" pitchFamily="34" charset="0"/>
                <a:ea typeface="Times New Roman" panose="02020603050405020304" pitchFamily="18" charset="0"/>
                <a:cs typeface="Arial" panose="020B0604020202020204" pitchFamily="34" charset="0"/>
              </a:rPr>
              <a:t>CHB, chronic hepatitis B; CI, confidence interval; HBsAg, hepatitis B surface antigen; HCC, hepatocellular carcinoma; iAUROC, </a:t>
            </a:r>
            <a:r>
              <a:rPr lang="en-GB" b="0" i="1" dirty="0">
                <a:latin typeface="Arial" panose="020B0604020202020204" pitchFamily="34" charset="0"/>
                <a:ea typeface="Times New Roman" panose="02020603050405020304" pitchFamily="18" charset="0"/>
                <a:cs typeface="Arial" panose="020B0604020202020204" pitchFamily="34" charset="0"/>
              </a:rPr>
              <a:t>integrated time-dependent Area Under the Receiver Operating Characteristic curve; </a:t>
            </a:r>
            <a:r>
              <a:rPr lang="en-GB" b="0" i="1" dirty="0" err="1">
                <a:latin typeface="Arial" panose="020B0604020202020204" pitchFamily="34" charset="0"/>
                <a:ea typeface="Times New Roman" panose="02020603050405020304" pitchFamily="18" charset="0"/>
                <a:cs typeface="Arial" panose="020B0604020202020204" pitchFamily="34" charset="0"/>
              </a:rPr>
              <a:t>IQR</a:t>
            </a:r>
            <a:r>
              <a:rPr lang="en-GB" b="0" i="1" dirty="0">
                <a:latin typeface="Arial" panose="020B0604020202020204" pitchFamily="34" charset="0"/>
                <a:ea typeface="Times New Roman" panose="02020603050405020304" pitchFamily="18" charset="0"/>
                <a:cs typeface="Arial" panose="020B0604020202020204" pitchFamily="34" charset="0"/>
              </a:rPr>
              <a:t>, interquartile range; </a:t>
            </a:r>
            <a:r>
              <a:rPr lang="en-US" b="0" i="1" dirty="0" err="1">
                <a:latin typeface="Arial" panose="020B0604020202020204" pitchFamily="34" charset="0"/>
                <a:ea typeface="Times New Roman" panose="02020603050405020304" pitchFamily="18" charset="0"/>
                <a:cs typeface="Arial" panose="020B0604020202020204" pitchFamily="34" charset="0"/>
              </a:rPr>
              <a:t>mPAGE</a:t>
            </a:r>
            <a:r>
              <a:rPr lang="en-US" b="0" i="1" dirty="0">
                <a:latin typeface="Arial" panose="020B0604020202020204" pitchFamily="34" charset="0"/>
                <a:ea typeface="Times New Roman" panose="02020603050405020304" pitchFamily="18" charset="0"/>
                <a:cs typeface="Arial" panose="020B0604020202020204" pitchFamily="34" charset="0"/>
              </a:rPr>
              <a:t>-B, modified PAGE-B.</a:t>
            </a:r>
            <a:endParaRPr lang="en-NZ" b="0" i="1" dirty="0">
              <a:latin typeface="Arial" panose="020B0604020202020204" pitchFamily="34" charset="0"/>
              <a:ea typeface="Times New Roman" panose="02020603050405020304" pitchFamily="18" charset="0"/>
              <a:cs typeface="Arial" panose="020B0604020202020204" pitchFamily="34" charset="0"/>
            </a:endParaRPr>
          </a:p>
          <a:p>
            <a:endParaRPr lang="en-US" i="1" dirty="0">
              <a:latin typeface="Arial" panose="020B0604020202020204" pitchFamily="34" charset="0"/>
              <a:ea typeface="Times New Roman" panose="02020603050405020304" pitchFamily="18" charset="0"/>
              <a:cs typeface="Arial" panose="020B0604020202020204" pitchFamily="34" charset="0"/>
            </a:endParaRPr>
          </a:p>
          <a:p>
            <a:endParaRPr lang="en-US" sz="1200" b="1"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Identifying individuals for hepatocellular carcinoma (HCC) surveillance after hepatitis B surface antigen (HBsAg) </a:t>
            </a:r>
            <a:r>
              <a:rPr lang="en-GB" sz="1200" b="1" kern="1200" dirty="0" err="1">
                <a:solidFill>
                  <a:schemeClr val="tx1"/>
                </a:solidFill>
                <a:effectLst/>
                <a:latin typeface="+mn-lt"/>
                <a:ea typeface="+mn-ea"/>
                <a:cs typeface="+mn-cs"/>
              </a:rPr>
              <a:t>seroclearance</a:t>
            </a:r>
            <a:r>
              <a:rPr lang="en-GB" sz="1200" b="1" kern="1200" dirty="0">
                <a:solidFill>
                  <a:schemeClr val="tx1"/>
                </a:solidFill>
                <a:effectLst/>
                <a:latin typeface="+mn-lt"/>
                <a:ea typeface="+mn-ea"/>
                <a:cs typeface="+mn-cs"/>
              </a:rPr>
              <a:t>: refining risk thresholds by age, sex, cirrhosis, diabetes and risk scores </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Arial" panose="020B0604020202020204" pitchFamily="34" charset="0"/>
              <a:cs typeface="Arial" panose="020B0604020202020204" pitchFamily="34" charset="0"/>
            </a:endParaRPr>
          </a:p>
          <a:p>
            <a:r>
              <a:rPr lang="en-GB" sz="1200" b="1" kern="1200" dirty="0">
                <a:solidFill>
                  <a:schemeClr val="tx1"/>
                </a:solidFill>
                <a:effectLst/>
                <a:latin typeface="+mn-lt"/>
                <a:ea typeface="+mn-ea"/>
                <a:cs typeface="+mn-cs"/>
              </a:rPr>
              <a:t>OS-103-YI </a:t>
            </a:r>
            <a:endParaRPr lang="en-NZ"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Terry Cheuk-Fung Yip</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Vincent Wai-Sun Wong</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Mandy Sze-Man Lai</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Jimmy Che-To Lai</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Vicki Wing-Ki Hui</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Lilian Liang</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Yee-Kit Tse</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Henry L.Y. Chan</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Grace Lai-Hung Wong</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endParaRPr lang="en-GB" sz="1200" i="1" kern="1200" baseline="30000" dirty="0">
              <a:solidFill>
                <a:schemeClr val="tx1"/>
              </a:solidFill>
              <a:effectLst/>
              <a:latin typeface="+mn-lt"/>
              <a:ea typeface="+mn-ea"/>
              <a:cs typeface="+mn-cs"/>
            </a:endParaRPr>
          </a:p>
          <a:p>
            <a:r>
              <a:rPr lang="en-GB" sz="1200" i="1" kern="1200" baseline="30000" dirty="0">
                <a:solidFill>
                  <a:schemeClr val="tx1"/>
                </a:solidFill>
                <a:effectLst/>
                <a:latin typeface="+mn-lt"/>
                <a:ea typeface="+mn-ea"/>
                <a:cs typeface="+mn-cs"/>
              </a:rPr>
              <a:t>1</a:t>
            </a:r>
            <a:r>
              <a:rPr lang="en-GB" sz="1200" i="1" kern="1200" dirty="0">
                <a:solidFill>
                  <a:schemeClr val="tx1"/>
                </a:solidFill>
                <a:effectLst/>
                <a:latin typeface="+mn-lt"/>
                <a:ea typeface="+mn-ea"/>
                <a:cs typeface="+mn-cs"/>
              </a:rPr>
              <a:t>Medical Data Analytics Centre (MDAC), Department of Medicine and Therapeutics, The Chinese University of Hong Kong, Hong Kong, Institute of Digestive Disease, The Chinese University of Hong Kong, Hong Kong, Li Ka Shing Institute of Health Sciences, Faculty of Medicine, The Chinese University of Hong Kong, Hong Kong, Hong Kong</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2</a:t>
            </a:r>
            <a:r>
              <a:rPr lang="en-GB" sz="1200" i="1" kern="1200" dirty="0">
                <a:solidFill>
                  <a:schemeClr val="tx1"/>
                </a:solidFill>
                <a:effectLst/>
                <a:latin typeface="+mn-lt"/>
                <a:ea typeface="+mn-ea"/>
                <a:cs typeface="+mn-cs"/>
              </a:rPr>
              <a:t>Medical Data Analytics Centre (MDAC), Department of Medicine and Therapeutics, The Chinese University of Hong Kong, Hong Kong, Institute of Digestive Disease, The Chinese University of Hong Kong, Hong Kong, Hong Kong, Hong Kong</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3</a:t>
            </a:r>
            <a:r>
              <a:rPr lang="en-GB" sz="1200" i="1" kern="1200" dirty="0">
                <a:solidFill>
                  <a:schemeClr val="tx1"/>
                </a:solidFill>
                <a:effectLst/>
                <a:latin typeface="+mn-lt"/>
                <a:ea typeface="+mn-ea"/>
                <a:cs typeface="+mn-cs"/>
              </a:rPr>
              <a:t>Medical Data Analytics Centre (MDAC), Department of Medicine and Therapeutics, The Chinese University of Hong Kong, Hong Kong, Hong Kong</a:t>
            </a:r>
            <a:r>
              <a:rPr lang="en-GB" sz="1200" kern="12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4</a:t>
            </a:r>
            <a:r>
              <a:rPr lang="en-GB" sz="1200" i="1" kern="1200" dirty="0">
                <a:solidFill>
                  <a:schemeClr val="tx1"/>
                </a:solidFill>
                <a:effectLst/>
                <a:latin typeface="+mn-lt"/>
                <a:ea typeface="+mn-ea"/>
                <a:cs typeface="+mn-cs"/>
              </a:rPr>
              <a:t>Department of Internal Medicine, Union Hospital, Hong Kong, Medical Data Analytics Centre (MDAC), The Chinese University of Hong Kong, Hong Kong, Hong Kong </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Email: tcfyip@cuhk.edu.hk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Background and aims: </a:t>
            </a:r>
            <a:r>
              <a:rPr lang="en-GB" sz="1200" kern="1200" dirty="0">
                <a:solidFill>
                  <a:schemeClr val="tx1"/>
                </a:solidFill>
                <a:effectLst/>
                <a:latin typeface="+mn-lt"/>
                <a:ea typeface="+mn-ea"/>
                <a:cs typeface="+mn-cs"/>
              </a:rPr>
              <a:t>Current European and American guidelines provide no specific HCC surveillance recommendations for patients with HBsAg loss, despite a lower HCC incidence than patients with chronic hepatitis B (CHB); target groups remain those with cirrhosis, men &gt; 40 years, women &gt; 50 years, and PAGE-B ≥ 10. We evaluated HCC risk after HBsAg loss by age, sex, cirrhosis, and diabetes, and evaluated PAGE-B and modified PAGE-B (</a:t>
            </a:r>
            <a:r>
              <a:rPr lang="en-GB" sz="1200" kern="1200" dirty="0" err="1">
                <a:solidFill>
                  <a:schemeClr val="tx1"/>
                </a:solidFill>
                <a:effectLst/>
                <a:latin typeface="+mn-lt"/>
                <a:ea typeface="+mn-ea"/>
                <a:cs typeface="+mn-cs"/>
              </a:rPr>
              <a:t>mPAGE</a:t>
            </a:r>
            <a:r>
              <a:rPr lang="en-GB" sz="1200" kern="1200" dirty="0">
                <a:solidFill>
                  <a:schemeClr val="tx1"/>
                </a:solidFill>
                <a:effectLst/>
                <a:latin typeface="+mn-lt"/>
                <a:ea typeface="+mn-ea"/>
                <a:cs typeface="+mn-cs"/>
              </a:rPr>
              <a:t>-B) scores.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Method: </a:t>
            </a:r>
            <a:r>
              <a:rPr lang="en-GB" sz="1200" kern="1200" dirty="0">
                <a:solidFill>
                  <a:schemeClr val="tx1"/>
                </a:solidFill>
                <a:effectLst/>
                <a:latin typeface="+mn-lt"/>
                <a:ea typeface="+mn-ea"/>
                <a:cs typeface="+mn-cs"/>
              </a:rPr>
              <a:t>Using a territory-wide database in Hong Kong, we included adults with </a:t>
            </a:r>
            <a:r>
              <a:rPr lang="en-GB" sz="1200" kern="1200" dirty="0" err="1">
                <a:solidFill>
                  <a:schemeClr val="tx1"/>
                </a:solidFill>
                <a:effectLst/>
                <a:latin typeface="+mn-lt"/>
                <a:ea typeface="+mn-ea"/>
                <a:cs typeface="+mn-cs"/>
              </a:rPr>
              <a:t>monoinfected</a:t>
            </a:r>
            <a:r>
              <a:rPr lang="en-GB" sz="1200" kern="1200" dirty="0">
                <a:solidFill>
                  <a:schemeClr val="tx1"/>
                </a:solidFill>
                <a:effectLst/>
                <a:latin typeface="+mn-lt"/>
                <a:ea typeface="+mn-ea"/>
                <a:cs typeface="+mn-cs"/>
              </a:rPr>
              <a:t> CHB who cleared HBsAg from Jan 2000 to Dec 2020, followed until Mar 2025. Exclusions were liver transplantation or HCC before HBsAg loss and follow-up &lt; 6 months. Annual HCC incidence was estimated with death as a competing risk. Subgroups potentially met surveillance threshold if the upper 95% CI of annual incidence was ≥ 0.2%. We calculated the 5-year integrated time-dependent area under the receiver operating characteristic curve (</a:t>
            </a:r>
            <a:r>
              <a:rPr lang="en-GB" sz="1200" kern="1200" dirty="0" err="1">
                <a:solidFill>
                  <a:schemeClr val="tx1"/>
                </a:solidFill>
                <a:effectLst/>
                <a:latin typeface="+mn-lt"/>
                <a:ea typeface="+mn-ea"/>
                <a:cs typeface="+mn-cs"/>
              </a:rPr>
              <a:t>iAUC</a:t>
            </a:r>
            <a:r>
              <a:rPr lang="en-GB" sz="1200" kern="1200" dirty="0">
                <a:solidFill>
                  <a:schemeClr val="tx1"/>
                </a:solidFill>
                <a:effectLst/>
                <a:latin typeface="+mn-lt"/>
                <a:ea typeface="+mn-ea"/>
                <a:cs typeface="+mn-cs"/>
              </a:rPr>
              <a:t>) for PAGE-B and </a:t>
            </a:r>
            <a:r>
              <a:rPr lang="en-GB" sz="1200" kern="1200" dirty="0" err="1">
                <a:solidFill>
                  <a:schemeClr val="tx1"/>
                </a:solidFill>
                <a:effectLst/>
                <a:latin typeface="+mn-lt"/>
                <a:ea typeface="+mn-ea"/>
                <a:cs typeface="+mn-cs"/>
              </a:rPr>
              <a:t>mPAGE</a:t>
            </a:r>
            <a:r>
              <a:rPr lang="en-GB" sz="1200" kern="1200" dirty="0">
                <a:solidFill>
                  <a:schemeClr val="tx1"/>
                </a:solidFill>
                <a:effectLst/>
                <a:latin typeface="+mn-lt"/>
                <a:ea typeface="+mn-ea"/>
                <a:cs typeface="+mn-cs"/>
              </a:rPr>
              <a:t>-B. Cirrhosis was defined by diagnosis codes, fibrosis-4 index &gt; 3.25, and/or aspartate aminotransferase to platelet ratio index &gt; 2.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Results: </a:t>
            </a:r>
            <a:r>
              <a:rPr lang="en-GB" sz="1200" kern="1200" dirty="0">
                <a:solidFill>
                  <a:schemeClr val="tx1"/>
                </a:solidFill>
                <a:effectLst/>
                <a:latin typeface="+mn-lt"/>
                <a:ea typeface="+mn-ea"/>
                <a:cs typeface="+mn-cs"/>
              </a:rPr>
              <a:t>Of 9,733 patients included (mean age 57.4 ± 13.8 years, 40.0% female, 13.1% cirrhosis, 21.4% diabetes), 181 (1.9%) developed HCC at a median (IQR) follow-up of 9.2 (6.5 - 13.1) years. Annual HCC incidence was 0.47% (0.37% - 0.58%) with cirrhosis and 0.11% (95% CI 0.09% - 0.14%) without cirrhosis. In men without cirrhosis, the annual HCC incidence was 0.01% (95% CI 0.001% - 0.08%) for HBsAg loss ≤ 40 years, 0.08% (0.03% - 0.17%) for 41 - 50 years, and 0.18% (0.14% - 0.23%) for &gt; 50 years. In women without cirrhosis, the annual HCC incidence was 0.01% (95% CI 0.001% - 0.04%) for HBsAg loss ≤ 50 years, 0.06% (0.02% - 0.13%) for 51 - 60 years, and 0.13% (0.07% - 0.23%) for &gt; 60 years. In patients without cirrhosis, the 5-year </a:t>
            </a:r>
            <a:r>
              <a:rPr lang="en-GB" sz="1200" kern="1200" dirty="0" err="1">
                <a:solidFill>
                  <a:schemeClr val="tx1"/>
                </a:solidFill>
                <a:effectLst/>
                <a:latin typeface="+mn-lt"/>
                <a:ea typeface="+mn-ea"/>
                <a:cs typeface="+mn-cs"/>
              </a:rPr>
              <a:t>iAUC</a:t>
            </a:r>
            <a:r>
              <a:rPr lang="en-GB" sz="1200" kern="1200" dirty="0">
                <a:solidFill>
                  <a:schemeClr val="tx1"/>
                </a:solidFill>
                <a:effectLst/>
                <a:latin typeface="+mn-lt"/>
                <a:ea typeface="+mn-ea"/>
                <a:cs typeface="+mn-cs"/>
              </a:rPr>
              <a:t> was 0.749 (95% CI 0.695 - 0.801) for PAGE-B and 0.768 (0.716 - 0.814) for </a:t>
            </a:r>
            <a:r>
              <a:rPr lang="en-GB" sz="1200" kern="1200" dirty="0" err="1">
                <a:solidFill>
                  <a:schemeClr val="tx1"/>
                </a:solidFill>
                <a:effectLst/>
                <a:latin typeface="+mn-lt"/>
                <a:ea typeface="+mn-ea"/>
                <a:cs typeface="+mn-cs"/>
              </a:rPr>
              <a:t>mPAGE</a:t>
            </a:r>
            <a:r>
              <a:rPr lang="en-GB" sz="1200" kern="1200" dirty="0">
                <a:solidFill>
                  <a:schemeClr val="tx1"/>
                </a:solidFill>
                <a:effectLst/>
                <a:latin typeface="+mn-lt"/>
                <a:ea typeface="+mn-ea"/>
                <a:cs typeface="+mn-cs"/>
              </a:rPr>
              <a:t>-B. Annual HCC incidence was 0.17% (95% CI 0.13% - 0.21%) for PAGE-B ≥ 12, and 0.17% (0.14% - 0.22%) for </a:t>
            </a:r>
            <a:r>
              <a:rPr lang="en-GB" sz="1200" kern="1200" dirty="0" err="1">
                <a:solidFill>
                  <a:schemeClr val="tx1"/>
                </a:solidFill>
                <a:effectLst/>
                <a:latin typeface="+mn-lt"/>
                <a:ea typeface="+mn-ea"/>
                <a:cs typeface="+mn-cs"/>
              </a:rPr>
              <a:t>mPAGE</a:t>
            </a:r>
            <a:r>
              <a:rPr lang="en-GB" sz="1200" kern="1200" dirty="0">
                <a:solidFill>
                  <a:schemeClr val="tx1"/>
                </a:solidFill>
                <a:effectLst/>
                <a:latin typeface="+mn-lt"/>
                <a:ea typeface="+mn-ea"/>
                <a:cs typeface="+mn-cs"/>
              </a:rPr>
              <a:t>-B ≥ 11. In the absence of cirrhosis, the annual HCC incidence was 0.17% (95% CI 0.12% - 0.25%) with diabetes and 0.09% (0.07% - 0.12%) without diabetes. </a:t>
            </a:r>
            <a:endParaRPr lang="en-NZ"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Conclusion: </a:t>
            </a:r>
            <a:r>
              <a:rPr lang="en-GB" sz="1200" kern="1200" dirty="0">
                <a:solidFill>
                  <a:schemeClr val="tx1"/>
                </a:solidFill>
                <a:effectLst/>
                <a:latin typeface="+mn-lt"/>
                <a:ea typeface="+mn-ea"/>
                <a:cs typeface="+mn-cs"/>
              </a:rPr>
              <a:t>Patients with HBsAg loss who have cirrhosis warrant HCC surveillance. When cirrhosis is absent, thresholds are met by men &gt; 50 years and women &gt; 60 years at HBsAg loss, and by those with diabetes. PAGE-B and </a:t>
            </a:r>
            <a:r>
              <a:rPr lang="en-GB" sz="1200" kern="1200" dirty="0" err="1">
                <a:solidFill>
                  <a:schemeClr val="tx1"/>
                </a:solidFill>
                <a:effectLst/>
                <a:latin typeface="+mn-lt"/>
                <a:ea typeface="+mn-ea"/>
                <a:cs typeface="+mn-cs"/>
              </a:rPr>
              <a:t>mPAGE</a:t>
            </a:r>
            <a:r>
              <a:rPr lang="en-GB" sz="1200" kern="1200" dirty="0">
                <a:solidFill>
                  <a:schemeClr val="tx1"/>
                </a:solidFill>
                <a:effectLst/>
                <a:latin typeface="+mn-lt"/>
                <a:ea typeface="+mn-ea"/>
                <a:cs typeface="+mn-cs"/>
              </a:rPr>
              <a:t>-B accurately stratify HCC risk; cut-offs after HBsAg loss should be higher than those used in CHB.</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12</a:t>
            </a:fld>
            <a:endParaRPr lang="en-US"/>
          </a:p>
        </p:txBody>
      </p:sp>
    </p:spTree>
    <p:extLst>
      <p:ext uri="{BB962C8B-B14F-4D97-AF65-F5344CB8AC3E}">
        <p14:creationId xmlns:p14="http://schemas.microsoft.com/office/powerpoint/2010/main" val="61487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b="1" i="1" dirty="0">
                <a:latin typeface="Arial" panose="020B0604020202020204" pitchFamily="34" charset="0"/>
                <a:ea typeface="Times New Roman" panose="02020603050405020304" pitchFamily="18" charset="0"/>
                <a:cs typeface="Arial" panose="020B0604020202020204" pitchFamily="34" charset="0"/>
              </a:rPr>
              <a:t>Abbreviations: </a:t>
            </a:r>
            <a:r>
              <a:rPr lang="en-US" b="0" i="1" dirty="0">
                <a:latin typeface="Arial" panose="020B0604020202020204" pitchFamily="34" charset="0"/>
                <a:ea typeface="Times New Roman" panose="02020603050405020304" pitchFamily="18" charset="0"/>
                <a:cs typeface="Arial" panose="020B0604020202020204" pitchFamily="34" charset="0"/>
              </a:rPr>
              <a:t>C-section, </a:t>
            </a:r>
            <a:r>
              <a:rPr lang="en-GB" sz="1200" b="0" i="1" dirty="0">
                <a:solidFill>
                  <a:srgbClr val="004B87"/>
                </a:solidFill>
                <a:latin typeface="Arial" panose="020B0604020202020204" pitchFamily="34" charset="0"/>
                <a:cs typeface="Arial" panose="020B0604020202020204" pitchFamily="34" charset="0"/>
              </a:rPr>
              <a:t>caesarean section; </a:t>
            </a:r>
            <a:r>
              <a:rPr lang="en-US" b="0" i="1" dirty="0">
                <a:latin typeface="Arial" panose="020B0604020202020204" pitchFamily="34" charset="0"/>
                <a:ea typeface="Times New Roman" panose="02020603050405020304" pitchFamily="18" charset="0"/>
                <a:cs typeface="Arial" panose="020B0604020202020204" pitchFamily="34" charset="0"/>
              </a:rPr>
              <a:t>HBV, hepatitis B virus; HCV, hepatitis C virus; HIV, human immunodeficiency virus; NAS, neonatal abstinence syndrome; OAT, opioid agonist therapy.</a:t>
            </a:r>
            <a:endParaRPr lang="en-NZ" b="0" i="1" dirty="0">
              <a:latin typeface="Arial" panose="020B0604020202020204" pitchFamily="34" charset="0"/>
              <a:ea typeface="Times New Roman" panose="02020603050405020304" pitchFamily="18" charset="0"/>
              <a:cs typeface="Arial" panose="020B0604020202020204" pitchFamily="34" charset="0"/>
            </a:endParaRPr>
          </a:p>
          <a:p>
            <a:endParaRPr lang="en-US" sz="1200" b="1" kern="1200" dirty="0">
              <a:solidFill>
                <a:schemeClr val="tx1"/>
              </a:solidFill>
              <a:effectLst/>
              <a:latin typeface="Arial" panose="020B0604020202020204" pitchFamily="34" charset="0"/>
              <a:cs typeface="Arial" panose="020B0604020202020204" pitchFamily="34" charset="0"/>
            </a:endParaRPr>
          </a:p>
          <a:p>
            <a:r>
              <a:rPr lang="en-NZ" sz="1200" b="1" kern="1200" dirty="0">
                <a:solidFill>
                  <a:schemeClr val="tx1"/>
                </a:solidFill>
                <a:effectLst/>
                <a:latin typeface="+mn-lt"/>
                <a:ea typeface="+mn-ea"/>
                <a:cs typeface="+mn-cs"/>
              </a:rPr>
              <a:t>HCV screening and prevalence among children with neonatal abstinence syndrome and their mothers - underserved at-risk populations in the era of HCV elimination</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WED-634-YI </a:t>
            </a:r>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Caroline Schwarz</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Andreas Weiss</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Michael Langthaler</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Marc Tebruegge</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Enisa</a:t>
            </a:r>
            <a:r>
              <a:rPr lang="en-NZ" sz="1200" kern="1200" dirty="0">
                <a:solidFill>
                  <a:schemeClr val="tx1"/>
                </a:solidFill>
                <a:effectLst/>
                <a:latin typeface="+mn-lt"/>
                <a:ea typeface="+mn-ea"/>
                <a:cs typeface="+mn-cs"/>
              </a:rPr>
              <a:t> Gutic</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David Bauer</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Lukas Burghart</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Sebastian Baier-Grabner</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Astrid Käfer</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David Endress</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Isabella Heissenberger-Mass</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Thomas Reiberger</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Christoph Wohlmuth</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Angela Zacharasiewicz</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Michael Gschwantler</a:t>
            </a:r>
            <a:r>
              <a:rPr lang="en-NZ" sz="1200" kern="1200" baseline="30000" dirty="0">
                <a:solidFill>
                  <a:schemeClr val="tx1"/>
                </a:solidFill>
                <a:effectLst/>
                <a:latin typeface="+mn-lt"/>
                <a:ea typeface="+mn-ea"/>
                <a:cs typeface="+mn-cs"/>
              </a:rPr>
              <a:t>1 3 </a:t>
            </a:r>
          </a:p>
          <a:p>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Klinik </a:t>
            </a:r>
            <a:r>
              <a:rPr lang="en-NZ" sz="1200" i="1" kern="1200" dirty="0" err="1">
                <a:solidFill>
                  <a:schemeClr val="tx1"/>
                </a:solidFill>
                <a:effectLst/>
                <a:latin typeface="+mn-lt"/>
                <a:ea typeface="+mn-ea"/>
                <a:cs typeface="+mn-cs"/>
              </a:rPr>
              <a:t>Ottakring</a:t>
            </a:r>
            <a:r>
              <a:rPr lang="en-NZ" sz="1200" i="1" kern="1200" dirty="0">
                <a:solidFill>
                  <a:schemeClr val="tx1"/>
                </a:solidFill>
                <a:effectLst/>
                <a:latin typeface="+mn-lt"/>
                <a:ea typeface="+mn-ea"/>
                <a:cs typeface="+mn-cs"/>
              </a:rPr>
              <a:t>, Vienna, Austria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Medical University of Vienna, Vienna, Austria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Sigmund Freud University, Vienna, Austria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Email: schwarz.caroline1990@gmail.com </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Background and aims: </a:t>
            </a:r>
            <a:r>
              <a:rPr lang="en-NZ" sz="1200" kern="1200" dirty="0">
                <a:solidFill>
                  <a:schemeClr val="tx1"/>
                </a:solidFill>
                <a:effectLst/>
                <a:latin typeface="+mn-lt"/>
                <a:ea typeface="+mn-ea"/>
                <a:cs typeface="+mn-cs"/>
              </a:rPr>
              <a:t>Hepatitis C virus (HCV) screening is recommended for pregnant women and for children of HCV-</a:t>
            </a:r>
            <a:r>
              <a:rPr lang="en-NZ" sz="1200" kern="1200" dirty="0" err="1">
                <a:solidFill>
                  <a:schemeClr val="tx1"/>
                </a:solidFill>
                <a:effectLst/>
                <a:latin typeface="+mn-lt"/>
                <a:ea typeface="+mn-ea"/>
                <a:cs typeface="+mn-cs"/>
              </a:rPr>
              <a:t>viremic</a:t>
            </a:r>
            <a:r>
              <a:rPr lang="en-NZ" sz="1200" kern="1200" dirty="0">
                <a:solidFill>
                  <a:schemeClr val="tx1"/>
                </a:solidFill>
                <a:effectLst/>
                <a:latin typeface="+mn-lt"/>
                <a:ea typeface="+mn-ea"/>
                <a:cs typeface="+mn-cs"/>
              </a:rPr>
              <a:t> mothers. Yet, the Austrian prenatal health program only includes screening for human immunodeficiency (HIV) and hepatitis B virus (HBV) in pregnant women. </a:t>
            </a:r>
          </a:p>
          <a:p>
            <a:r>
              <a:rPr lang="en-NZ" sz="1200" kern="1200" dirty="0">
                <a:solidFill>
                  <a:schemeClr val="tx1"/>
                </a:solidFill>
                <a:effectLst/>
                <a:latin typeface="+mn-lt"/>
                <a:ea typeface="+mn-ea"/>
                <a:cs typeface="+mn-cs"/>
              </a:rPr>
              <a:t>HCV prevalence is high among people who inject drugs. We retrospectively assessed HCV testing and prevalence among children with neonatal abstinence syndrome (NAS; indicating prenatal maternal substance use) and their mothers at a tertiary care </a:t>
            </a:r>
            <a:r>
              <a:rPr lang="en-NZ" sz="1200" kern="1200" dirty="0" err="1">
                <a:solidFill>
                  <a:schemeClr val="tx1"/>
                </a:solidFill>
                <a:effectLst/>
                <a:latin typeface="+mn-lt"/>
                <a:ea typeface="+mn-ea"/>
                <a:cs typeface="+mn-cs"/>
              </a:rPr>
              <a:t>center</a:t>
            </a:r>
            <a:r>
              <a:rPr lang="en-NZ" sz="1200" kern="1200" dirty="0">
                <a:solidFill>
                  <a:schemeClr val="tx1"/>
                </a:solidFill>
                <a:effectLst/>
                <a:latin typeface="+mn-lt"/>
                <a:ea typeface="+mn-ea"/>
                <a:cs typeface="+mn-cs"/>
              </a:rPr>
              <a:t> in Vienna.</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Method: </a:t>
            </a:r>
            <a:r>
              <a:rPr lang="en-NZ" sz="1200" kern="1200" dirty="0">
                <a:solidFill>
                  <a:schemeClr val="tx1"/>
                </a:solidFill>
                <a:effectLst/>
                <a:latin typeface="+mn-lt"/>
                <a:ea typeface="+mn-ea"/>
                <a:cs typeface="+mn-cs"/>
              </a:rPr>
              <a:t>Children hospitalized for NAS 01/2014 - 01/2025 and their mothers were included. Pregnancy and delivery as well as demographic and virologic parameters were investigated.</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Results: </a:t>
            </a:r>
            <a:r>
              <a:rPr lang="en-NZ" sz="1200" kern="1200" dirty="0">
                <a:solidFill>
                  <a:schemeClr val="tx1"/>
                </a:solidFill>
                <a:effectLst/>
                <a:latin typeface="+mn-lt"/>
                <a:ea typeface="+mn-ea"/>
                <a:cs typeface="+mn-cs"/>
              </a:rPr>
              <a:t>We included 243 children, with five sets of twins (122 [50.2%] male; 110 [45.3%] delivered by caesarean section; median gestational age 39 weeks). </a:t>
            </a:r>
          </a:p>
          <a:p>
            <a:r>
              <a:rPr lang="en-NZ" sz="1200" kern="1200" dirty="0">
                <a:solidFill>
                  <a:schemeClr val="tx1"/>
                </a:solidFill>
                <a:effectLst/>
                <a:latin typeface="+mn-lt"/>
                <a:ea typeface="+mn-ea"/>
                <a:cs typeface="+mn-cs"/>
              </a:rPr>
              <a:t>Among the corresponding 238 mothers, median age was 30 years, 4.7% were HIV-infected and 1.7% were HBV-infected; 208 (87.4%) were on opioid agonist therapy during pregnancy. Overall, 227 (95.4%) of mothers were tested for HCV: 218/227 underwent HCV-serology, 116 (53.2%) of whom were anti-HCV+. HCV PCR was performed in 110/116, identifying viremia in 47 (42.7%). Additionally, 9 women received HCV PCR without prior HCV-serology, 6 (66.7%) of whom were HCV-RNA+. Overall, 53/119 (44.5%) mothers tested for HCV-RNA had confirmed viremia. </a:t>
            </a:r>
          </a:p>
          <a:p>
            <a:r>
              <a:rPr lang="en-NZ" sz="1200" kern="1200" dirty="0">
                <a:solidFill>
                  <a:schemeClr val="tx1"/>
                </a:solidFill>
                <a:effectLst/>
                <a:latin typeface="+mn-lt"/>
                <a:ea typeface="+mn-ea"/>
                <a:cs typeface="+mn-cs"/>
              </a:rPr>
              <a:t>Forty-two (79.2%) children of the 53 HCV-</a:t>
            </a:r>
            <a:r>
              <a:rPr lang="en-NZ" sz="1200" kern="1200" dirty="0" err="1">
                <a:solidFill>
                  <a:schemeClr val="tx1"/>
                </a:solidFill>
                <a:effectLst/>
                <a:latin typeface="+mn-lt"/>
                <a:ea typeface="+mn-ea"/>
                <a:cs typeface="+mn-cs"/>
              </a:rPr>
              <a:t>viremic</a:t>
            </a:r>
            <a:r>
              <a:rPr lang="en-NZ" sz="1200" kern="1200" dirty="0">
                <a:solidFill>
                  <a:schemeClr val="tx1"/>
                </a:solidFill>
                <a:effectLst/>
                <a:latin typeface="+mn-lt"/>
                <a:ea typeface="+mn-ea"/>
                <a:cs typeface="+mn-cs"/>
              </a:rPr>
              <a:t> mothers underwent HCV testing, and 4 (9.5%) were found to have vertical HCV acquisition. Additionally, 1 of 7 (14.3%) children whose mothers were anti- HCV+ but did not undergo PCR testing had HCV viremia. Vertical HCV transmission appears likely in this case, as HCV PCR was repeatedly positive from the neonatal period until three years of age. </a:t>
            </a:r>
          </a:p>
          <a:p>
            <a:r>
              <a:rPr lang="en-NZ" sz="1200" kern="1200" dirty="0">
                <a:solidFill>
                  <a:schemeClr val="tx1"/>
                </a:solidFill>
                <a:effectLst/>
                <a:latin typeface="+mn-lt"/>
                <a:ea typeface="+mn-ea"/>
                <a:cs typeface="+mn-cs"/>
              </a:rPr>
              <a:t>To date, 3 of the 5 HCV-</a:t>
            </a:r>
            <a:r>
              <a:rPr lang="en-NZ" sz="1200" kern="1200" dirty="0" err="1">
                <a:solidFill>
                  <a:schemeClr val="tx1"/>
                </a:solidFill>
                <a:effectLst/>
                <a:latin typeface="+mn-lt"/>
                <a:ea typeface="+mn-ea"/>
                <a:cs typeface="+mn-cs"/>
              </a:rPr>
              <a:t>viremic</a:t>
            </a:r>
            <a:r>
              <a:rPr lang="en-NZ" sz="1200" kern="1200" dirty="0">
                <a:solidFill>
                  <a:schemeClr val="tx1"/>
                </a:solidFill>
                <a:effectLst/>
                <a:latin typeface="+mn-lt"/>
                <a:ea typeface="+mn-ea"/>
                <a:cs typeface="+mn-cs"/>
              </a:rPr>
              <a:t> children have received antiviral therapy with a </a:t>
            </a:r>
            <a:r>
              <a:rPr lang="en-NZ" sz="1200" kern="1200" dirty="0" err="1">
                <a:solidFill>
                  <a:schemeClr val="tx1"/>
                </a:solidFill>
                <a:effectLst/>
                <a:latin typeface="+mn-lt"/>
                <a:ea typeface="+mn-ea"/>
                <a:cs typeface="+mn-cs"/>
              </a:rPr>
              <a:t>pediatric</a:t>
            </a:r>
            <a:r>
              <a:rPr lang="en-NZ" sz="1200" kern="1200" dirty="0">
                <a:solidFill>
                  <a:schemeClr val="tx1"/>
                </a:solidFill>
                <a:effectLst/>
                <a:latin typeface="+mn-lt"/>
                <a:ea typeface="+mn-ea"/>
                <a:cs typeface="+mn-cs"/>
              </a:rPr>
              <a:t> formulation of </a:t>
            </a:r>
            <a:r>
              <a:rPr lang="en-NZ" sz="1200" kern="1200" dirty="0" err="1">
                <a:solidFill>
                  <a:schemeClr val="tx1"/>
                </a:solidFill>
                <a:effectLst/>
                <a:latin typeface="+mn-lt"/>
                <a:ea typeface="+mn-ea"/>
                <a:cs typeface="+mn-cs"/>
              </a:rPr>
              <a:t>glecaprevir</a:t>
            </a:r>
            <a:r>
              <a:rPr lang="en-NZ" sz="1200" kern="1200" dirty="0">
                <a:solidFill>
                  <a:schemeClr val="tx1"/>
                </a:solidFill>
                <a:effectLst/>
                <a:latin typeface="+mn-lt"/>
                <a:ea typeface="+mn-ea"/>
                <a:cs typeface="+mn-cs"/>
              </a:rPr>
              <a:t>/</a:t>
            </a:r>
            <a:r>
              <a:rPr lang="en-NZ" sz="1200" kern="1200" dirty="0" err="1">
                <a:solidFill>
                  <a:schemeClr val="tx1"/>
                </a:solidFill>
                <a:effectLst/>
                <a:latin typeface="+mn-lt"/>
                <a:ea typeface="+mn-ea"/>
                <a:cs typeface="+mn-cs"/>
              </a:rPr>
              <a:t>pibrentasvir</a:t>
            </a:r>
            <a:r>
              <a:rPr lang="en-NZ" sz="1200" kern="1200" dirty="0">
                <a:solidFill>
                  <a:schemeClr val="tx1"/>
                </a:solidFill>
                <a:effectLst/>
                <a:latin typeface="+mn-lt"/>
                <a:ea typeface="+mn-ea"/>
                <a:cs typeface="+mn-cs"/>
              </a:rPr>
              <a:t>, with two having achieved confirmed sustained virologic response. </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Conclusion: </a:t>
            </a:r>
            <a:r>
              <a:rPr lang="en-NZ" sz="1200" kern="1200" dirty="0">
                <a:solidFill>
                  <a:schemeClr val="tx1"/>
                </a:solidFill>
                <a:effectLst/>
                <a:latin typeface="+mn-lt"/>
                <a:ea typeface="+mn-ea"/>
                <a:cs typeface="+mn-cs"/>
              </a:rPr>
              <a:t>HCV screening is well-established in pregnant women with substance use in our setting, yet almost 10% of mothers did not undergo (confirmatory) PCR testing. Despite the substantial observed vertical transmission rate of about 10%, outpatient testing of HCV-exposed children was often pending. Universal, rather than targeted, HCV reflex testing of pregnant women would aid to detect HCV-infected individuals early on a national level, potentially improving the outcomes of mothers and their offspring.</a:t>
            </a:r>
          </a:p>
          <a:p>
            <a:r>
              <a:rPr lang="en-GB"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14</a:t>
            </a:fld>
            <a:endParaRPr lang="en-US"/>
          </a:p>
        </p:txBody>
      </p:sp>
    </p:spTree>
    <p:extLst>
      <p:ext uri="{BB962C8B-B14F-4D97-AF65-F5344CB8AC3E}">
        <p14:creationId xmlns:p14="http://schemas.microsoft.com/office/powerpoint/2010/main" val="4101779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b="1" i="1" dirty="0">
                <a:latin typeface="Arial" panose="020B0604020202020204" pitchFamily="34" charset="0"/>
                <a:ea typeface="Times New Roman" panose="02020603050405020304" pitchFamily="18" charset="0"/>
                <a:cs typeface="Arial" panose="020B0604020202020204" pitchFamily="34" charset="0"/>
              </a:rPr>
              <a:t>Abbreviations: </a:t>
            </a:r>
            <a:r>
              <a:rPr lang="en-US" b="0" i="1" dirty="0">
                <a:latin typeface="Arial" panose="020B0604020202020204" pitchFamily="34" charset="0"/>
                <a:ea typeface="Times New Roman" panose="02020603050405020304" pitchFamily="18" charset="0"/>
                <a:cs typeface="Arial" panose="020B0604020202020204" pitchFamily="34" charset="0"/>
              </a:rPr>
              <a:t>HCV, hepatitis C virus; PCR, polymerase chain reaction; RNA, ribonucleic acid.</a:t>
            </a:r>
            <a:endParaRPr lang="en-NZ" b="0" i="1" dirty="0">
              <a:latin typeface="Arial" panose="020B0604020202020204" pitchFamily="34" charset="0"/>
              <a:ea typeface="Times New Roman" panose="02020603050405020304" pitchFamily="18" charset="0"/>
              <a:cs typeface="Arial" panose="020B0604020202020204" pitchFamily="34" charset="0"/>
            </a:endParaRPr>
          </a:p>
          <a:p>
            <a:endParaRPr lang="en-NZ" i="1" dirty="0">
              <a:latin typeface="Arial" panose="020B0604020202020204" pitchFamily="34" charset="0"/>
              <a:ea typeface="Times New Roman" panose="02020603050405020304" pitchFamily="18" charset="0"/>
              <a:cs typeface="Arial" panose="020B0604020202020204" pitchFamily="34" charset="0"/>
            </a:endParaRPr>
          </a:p>
          <a:p>
            <a:endParaRPr lang="en-US" sz="1200" b="1" kern="1200" dirty="0">
              <a:solidFill>
                <a:schemeClr val="tx1"/>
              </a:solidFill>
              <a:effectLst/>
              <a:latin typeface="Arial" panose="020B0604020202020204" pitchFamily="34" charset="0"/>
              <a:cs typeface="Arial" panose="020B0604020202020204" pitchFamily="34" charset="0"/>
            </a:endParaRPr>
          </a:p>
          <a:p>
            <a:r>
              <a:rPr lang="en-NZ" sz="1200" b="1" kern="1200" dirty="0">
                <a:solidFill>
                  <a:schemeClr val="tx1"/>
                </a:solidFill>
                <a:effectLst/>
                <a:latin typeface="+mn-lt"/>
                <a:ea typeface="+mn-ea"/>
                <a:cs typeface="+mn-cs"/>
              </a:rPr>
              <a:t>HCV screening and prevalence among children with neonatal abstinence syndrome and their mothers - underserved at-risk populations in the era of HCV elimination</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WED-634-YI </a:t>
            </a:r>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Caroline Schwarz</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Andreas Weiss</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Michael Langthaler</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Marc Tebruegge</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Enisa</a:t>
            </a:r>
            <a:r>
              <a:rPr lang="en-NZ" sz="1200" kern="1200" dirty="0">
                <a:solidFill>
                  <a:schemeClr val="tx1"/>
                </a:solidFill>
                <a:effectLst/>
                <a:latin typeface="+mn-lt"/>
                <a:ea typeface="+mn-ea"/>
                <a:cs typeface="+mn-cs"/>
              </a:rPr>
              <a:t> Gutic</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David Bauer</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Lukas Burghart</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Sebastian Baier-Grabner</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Astrid Käfer</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David Endress</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Isabella Heissenberger-Mass</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Thomas Reiberger</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Christoph Wohlmuth</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Angela Zacharasiewicz</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Michael Gschwantler</a:t>
            </a:r>
            <a:r>
              <a:rPr lang="en-NZ" sz="1200" kern="1200" baseline="30000" dirty="0">
                <a:solidFill>
                  <a:schemeClr val="tx1"/>
                </a:solidFill>
                <a:effectLst/>
                <a:latin typeface="+mn-lt"/>
                <a:ea typeface="+mn-ea"/>
                <a:cs typeface="+mn-cs"/>
              </a:rPr>
              <a:t>1 3 </a:t>
            </a:r>
          </a:p>
          <a:p>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Klinik </a:t>
            </a:r>
            <a:r>
              <a:rPr lang="en-NZ" sz="1200" i="1" kern="1200" dirty="0" err="1">
                <a:solidFill>
                  <a:schemeClr val="tx1"/>
                </a:solidFill>
                <a:effectLst/>
                <a:latin typeface="+mn-lt"/>
                <a:ea typeface="+mn-ea"/>
                <a:cs typeface="+mn-cs"/>
              </a:rPr>
              <a:t>Ottakring</a:t>
            </a:r>
            <a:r>
              <a:rPr lang="en-NZ" sz="1200" i="1" kern="1200" dirty="0">
                <a:solidFill>
                  <a:schemeClr val="tx1"/>
                </a:solidFill>
                <a:effectLst/>
                <a:latin typeface="+mn-lt"/>
                <a:ea typeface="+mn-ea"/>
                <a:cs typeface="+mn-cs"/>
              </a:rPr>
              <a:t>, Vienna, Austria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Medical University of Vienna, Vienna, Austria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Sigmund Freud University, Vienna, Austria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Email: schwarz.caroline1990@gmail.com </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Background and aims: </a:t>
            </a:r>
            <a:r>
              <a:rPr lang="en-NZ" sz="1200" kern="1200" dirty="0">
                <a:solidFill>
                  <a:schemeClr val="tx1"/>
                </a:solidFill>
                <a:effectLst/>
                <a:latin typeface="+mn-lt"/>
                <a:ea typeface="+mn-ea"/>
                <a:cs typeface="+mn-cs"/>
              </a:rPr>
              <a:t>Hepatitis C virus (HCV) screening is recommended for pregnant women and for children of HCV-</a:t>
            </a:r>
            <a:r>
              <a:rPr lang="en-NZ" sz="1200" kern="1200" dirty="0" err="1">
                <a:solidFill>
                  <a:schemeClr val="tx1"/>
                </a:solidFill>
                <a:effectLst/>
                <a:latin typeface="+mn-lt"/>
                <a:ea typeface="+mn-ea"/>
                <a:cs typeface="+mn-cs"/>
              </a:rPr>
              <a:t>viremic</a:t>
            </a:r>
            <a:r>
              <a:rPr lang="en-NZ" sz="1200" kern="1200" dirty="0">
                <a:solidFill>
                  <a:schemeClr val="tx1"/>
                </a:solidFill>
                <a:effectLst/>
                <a:latin typeface="+mn-lt"/>
                <a:ea typeface="+mn-ea"/>
                <a:cs typeface="+mn-cs"/>
              </a:rPr>
              <a:t> mothers. Yet, the Austrian prenatal health program only includes screening for human immunodeficiency (HIV) and hepatitis B virus (HBV) in pregnant women. </a:t>
            </a:r>
          </a:p>
          <a:p>
            <a:r>
              <a:rPr lang="en-NZ" sz="1200" kern="1200" dirty="0">
                <a:solidFill>
                  <a:schemeClr val="tx1"/>
                </a:solidFill>
                <a:effectLst/>
                <a:latin typeface="+mn-lt"/>
                <a:ea typeface="+mn-ea"/>
                <a:cs typeface="+mn-cs"/>
              </a:rPr>
              <a:t>HCV prevalence is high among people who inject drugs. We retrospectively assessed HCV testing and prevalence among children with neonatal abstinence syndrome (NAS; indicating prenatal maternal substance use) and their mothers at a tertiary care </a:t>
            </a:r>
            <a:r>
              <a:rPr lang="en-NZ" sz="1200" kern="1200" dirty="0" err="1">
                <a:solidFill>
                  <a:schemeClr val="tx1"/>
                </a:solidFill>
                <a:effectLst/>
                <a:latin typeface="+mn-lt"/>
                <a:ea typeface="+mn-ea"/>
                <a:cs typeface="+mn-cs"/>
              </a:rPr>
              <a:t>center</a:t>
            </a:r>
            <a:r>
              <a:rPr lang="en-NZ" sz="1200" kern="1200" dirty="0">
                <a:solidFill>
                  <a:schemeClr val="tx1"/>
                </a:solidFill>
                <a:effectLst/>
                <a:latin typeface="+mn-lt"/>
                <a:ea typeface="+mn-ea"/>
                <a:cs typeface="+mn-cs"/>
              </a:rPr>
              <a:t> in Vienna.</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Method: </a:t>
            </a:r>
            <a:r>
              <a:rPr lang="en-NZ" sz="1200" kern="1200" dirty="0">
                <a:solidFill>
                  <a:schemeClr val="tx1"/>
                </a:solidFill>
                <a:effectLst/>
                <a:latin typeface="+mn-lt"/>
                <a:ea typeface="+mn-ea"/>
                <a:cs typeface="+mn-cs"/>
              </a:rPr>
              <a:t>Children hospitalized for NAS 01/2014 - 01/2025 and their mothers were included. Pregnancy and delivery as well as demographic and virologic parameters were investigated.</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Results: </a:t>
            </a:r>
            <a:r>
              <a:rPr lang="en-NZ" sz="1200" kern="1200" dirty="0">
                <a:solidFill>
                  <a:schemeClr val="tx1"/>
                </a:solidFill>
                <a:effectLst/>
                <a:latin typeface="+mn-lt"/>
                <a:ea typeface="+mn-ea"/>
                <a:cs typeface="+mn-cs"/>
              </a:rPr>
              <a:t>We included 243 children, with five sets of twins (122 [50.2%] male; 110 [45.3%] delivered by caesarean section; median gestational age 39 weeks). </a:t>
            </a:r>
          </a:p>
          <a:p>
            <a:r>
              <a:rPr lang="en-NZ" sz="1200" kern="1200" dirty="0">
                <a:solidFill>
                  <a:schemeClr val="tx1"/>
                </a:solidFill>
                <a:effectLst/>
                <a:latin typeface="+mn-lt"/>
                <a:ea typeface="+mn-ea"/>
                <a:cs typeface="+mn-cs"/>
              </a:rPr>
              <a:t>Among the corresponding 238 mothers, median age was 30 years, 4.7% were HIV-infected and 1.7% were HBV-infected; 208 (87.4%) were on opioid agonist therapy during pregnancy. Overall, 227 (95.4%) of mothers were tested for HCV: 218/227 underwent HCV-serology, 116 (53.2%) of whom were anti-HCV+. HCV PCR was performed in 110/116, identifying viremia in 47 (42.7%). Additionally, 9 women received HCV PCR without prior HCV-serology, 6 (66.7%) of whom were HCV-RNA+. Overall, 53/119 (44.5%) mothers tested for HCV-RNA had confirmed viremia. </a:t>
            </a:r>
          </a:p>
          <a:p>
            <a:r>
              <a:rPr lang="en-NZ" sz="1200" kern="1200" dirty="0">
                <a:solidFill>
                  <a:schemeClr val="tx1"/>
                </a:solidFill>
                <a:effectLst/>
                <a:latin typeface="+mn-lt"/>
                <a:ea typeface="+mn-ea"/>
                <a:cs typeface="+mn-cs"/>
              </a:rPr>
              <a:t>Forty-two (79.2%) children of the 53 HCV-</a:t>
            </a:r>
            <a:r>
              <a:rPr lang="en-NZ" sz="1200" kern="1200" dirty="0" err="1">
                <a:solidFill>
                  <a:schemeClr val="tx1"/>
                </a:solidFill>
                <a:effectLst/>
                <a:latin typeface="+mn-lt"/>
                <a:ea typeface="+mn-ea"/>
                <a:cs typeface="+mn-cs"/>
              </a:rPr>
              <a:t>viremic</a:t>
            </a:r>
            <a:r>
              <a:rPr lang="en-NZ" sz="1200" kern="1200" dirty="0">
                <a:solidFill>
                  <a:schemeClr val="tx1"/>
                </a:solidFill>
                <a:effectLst/>
                <a:latin typeface="+mn-lt"/>
                <a:ea typeface="+mn-ea"/>
                <a:cs typeface="+mn-cs"/>
              </a:rPr>
              <a:t> mothers underwent HCV testing, and 4 (9.5%) were found to have vertical HCV acquisition. Additionally, 1 of 7 (14.3%) children whose mothers were anti- HCV+ but did not undergo PCR testing had HCV viremia. Vertical HCV transmission appears likely in this case, as HCV PCR was repeatedly positive from the neonatal period until three years of age. </a:t>
            </a:r>
          </a:p>
          <a:p>
            <a:r>
              <a:rPr lang="en-NZ" sz="1200" kern="1200" dirty="0">
                <a:solidFill>
                  <a:schemeClr val="tx1"/>
                </a:solidFill>
                <a:effectLst/>
                <a:latin typeface="+mn-lt"/>
                <a:ea typeface="+mn-ea"/>
                <a:cs typeface="+mn-cs"/>
              </a:rPr>
              <a:t>To date, 3 of the 5 HCV-</a:t>
            </a:r>
            <a:r>
              <a:rPr lang="en-NZ" sz="1200" kern="1200" dirty="0" err="1">
                <a:solidFill>
                  <a:schemeClr val="tx1"/>
                </a:solidFill>
                <a:effectLst/>
                <a:latin typeface="+mn-lt"/>
                <a:ea typeface="+mn-ea"/>
                <a:cs typeface="+mn-cs"/>
              </a:rPr>
              <a:t>viremic</a:t>
            </a:r>
            <a:r>
              <a:rPr lang="en-NZ" sz="1200" kern="1200" dirty="0">
                <a:solidFill>
                  <a:schemeClr val="tx1"/>
                </a:solidFill>
                <a:effectLst/>
                <a:latin typeface="+mn-lt"/>
                <a:ea typeface="+mn-ea"/>
                <a:cs typeface="+mn-cs"/>
              </a:rPr>
              <a:t> children have received antiviral therapy with a </a:t>
            </a:r>
            <a:r>
              <a:rPr lang="en-NZ" sz="1200" kern="1200" dirty="0" err="1">
                <a:solidFill>
                  <a:schemeClr val="tx1"/>
                </a:solidFill>
                <a:effectLst/>
                <a:latin typeface="+mn-lt"/>
                <a:ea typeface="+mn-ea"/>
                <a:cs typeface="+mn-cs"/>
              </a:rPr>
              <a:t>pediatric</a:t>
            </a:r>
            <a:r>
              <a:rPr lang="en-NZ" sz="1200" kern="1200" dirty="0">
                <a:solidFill>
                  <a:schemeClr val="tx1"/>
                </a:solidFill>
                <a:effectLst/>
                <a:latin typeface="+mn-lt"/>
                <a:ea typeface="+mn-ea"/>
                <a:cs typeface="+mn-cs"/>
              </a:rPr>
              <a:t> formulation of </a:t>
            </a:r>
            <a:r>
              <a:rPr lang="en-NZ" sz="1200" kern="1200" dirty="0" err="1">
                <a:solidFill>
                  <a:schemeClr val="tx1"/>
                </a:solidFill>
                <a:effectLst/>
                <a:latin typeface="+mn-lt"/>
                <a:ea typeface="+mn-ea"/>
                <a:cs typeface="+mn-cs"/>
              </a:rPr>
              <a:t>glecaprevir</a:t>
            </a:r>
            <a:r>
              <a:rPr lang="en-NZ" sz="1200" kern="1200" dirty="0">
                <a:solidFill>
                  <a:schemeClr val="tx1"/>
                </a:solidFill>
                <a:effectLst/>
                <a:latin typeface="+mn-lt"/>
                <a:ea typeface="+mn-ea"/>
                <a:cs typeface="+mn-cs"/>
              </a:rPr>
              <a:t>/</a:t>
            </a:r>
            <a:r>
              <a:rPr lang="en-NZ" sz="1200" kern="1200" dirty="0" err="1">
                <a:solidFill>
                  <a:schemeClr val="tx1"/>
                </a:solidFill>
                <a:effectLst/>
                <a:latin typeface="+mn-lt"/>
                <a:ea typeface="+mn-ea"/>
                <a:cs typeface="+mn-cs"/>
              </a:rPr>
              <a:t>pibrentasvir</a:t>
            </a:r>
            <a:r>
              <a:rPr lang="en-NZ" sz="1200" kern="1200" dirty="0">
                <a:solidFill>
                  <a:schemeClr val="tx1"/>
                </a:solidFill>
                <a:effectLst/>
                <a:latin typeface="+mn-lt"/>
                <a:ea typeface="+mn-ea"/>
                <a:cs typeface="+mn-cs"/>
              </a:rPr>
              <a:t>, with two having achieved confirmed sustained virologic response. </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Conclusion: </a:t>
            </a:r>
            <a:r>
              <a:rPr lang="en-NZ" sz="1200" kern="1200" dirty="0">
                <a:solidFill>
                  <a:schemeClr val="tx1"/>
                </a:solidFill>
                <a:effectLst/>
                <a:latin typeface="+mn-lt"/>
                <a:ea typeface="+mn-ea"/>
                <a:cs typeface="+mn-cs"/>
              </a:rPr>
              <a:t>HCV screening is well-established in pregnant women with substance use in our setting, yet almost 10% of mothers did not undergo (confirmatory) PCR testing. Despite the substantial observed vertical transmission rate of about 10%, outpatient testing of HCV-exposed children was often pending. Universal, rather than targeted, HCV reflex testing of pregnant women would aid to detect HCV-infected individuals early on a national level, potentially improving the outcomes of mothers and their offspring.</a:t>
            </a:r>
          </a:p>
          <a:p>
            <a:r>
              <a:rPr lang="en-GB"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15</a:t>
            </a:fld>
            <a:endParaRPr lang="en-US"/>
          </a:p>
        </p:txBody>
      </p:sp>
    </p:spTree>
    <p:extLst>
      <p:ext uri="{BB962C8B-B14F-4D97-AF65-F5344CB8AC3E}">
        <p14:creationId xmlns:p14="http://schemas.microsoft.com/office/powerpoint/2010/main" val="614878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b="1" i="1" dirty="0">
                <a:latin typeface="Arial" panose="020B0604020202020204" pitchFamily="34" charset="0"/>
                <a:ea typeface="Times New Roman" panose="02020603050405020304" pitchFamily="18" charset="0"/>
                <a:cs typeface="Arial" panose="020B0604020202020204" pitchFamily="34" charset="0"/>
              </a:rPr>
              <a:t>Abbreviations: </a:t>
            </a:r>
            <a:r>
              <a:rPr lang="en-US" b="0" i="1" dirty="0">
                <a:latin typeface="Arial" panose="020B0604020202020204" pitchFamily="34" charset="0"/>
                <a:ea typeface="Times New Roman" panose="02020603050405020304" pitchFamily="18" charset="0"/>
                <a:cs typeface="Arial" panose="020B0604020202020204" pitchFamily="34" charset="0"/>
              </a:rPr>
              <a:t>AARC,</a:t>
            </a:r>
            <a:r>
              <a:rPr lang="en-GB" i="1" dirty="0"/>
              <a:t> APASL ACLF Research Consortium; </a:t>
            </a:r>
            <a:r>
              <a:rPr lang="en-US" b="0" i="1" dirty="0">
                <a:latin typeface="Arial" panose="020B0604020202020204" pitchFamily="34" charset="0"/>
                <a:ea typeface="Times New Roman" panose="02020603050405020304" pitchFamily="18" charset="0"/>
                <a:cs typeface="Arial" panose="020B0604020202020204" pitchFamily="34" charset="0"/>
              </a:rPr>
              <a:t>ACLF, acute-on-chronic liver failure; APASL, </a:t>
            </a:r>
            <a:r>
              <a:rPr lang="en-GB" b="0" i="1" dirty="0">
                <a:latin typeface="Arial" panose="020B0604020202020204" pitchFamily="34" charset="0"/>
                <a:ea typeface="Times New Roman" panose="02020603050405020304" pitchFamily="18" charset="0"/>
                <a:cs typeface="Arial" panose="020B0604020202020204" pitchFamily="34" charset="0"/>
              </a:rPr>
              <a:t>Asia-Pacific Association for the Study of the Liver; </a:t>
            </a:r>
            <a:r>
              <a:rPr lang="en-US" b="0" i="1" dirty="0">
                <a:latin typeface="Arial" panose="020B0604020202020204" pitchFamily="34" charset="0"/>
                <a:ea typeface="Times New Roman" panose="02020603050405020304" pitchFamily="18" charset="0"/>
                <a:cs typeface="Arial" panose="020B0604020202020204" pitchFamily="34" charset="0"/>
              </a:rPr>
              <a:t>HEV, hepatitis E virus; IgM, immunoglobulin M.</a:t>
            </a:r>
          </a:p>
          <a:p>
            <a:endParaRPr lang="en-US" sz="1200" b="1" kern="1200" dirty="0">
              <a:solidFill>
                <a:schemeClr val="tx1"/>
              </a:solidFill>
              <a:effectLst/>
              <a:latin typeface="Arial" panose="020B0604020202020204" pitchFamily="34" charset="0"/>
              <a:cs typeface="Arial" panose="020B0604020202020204" pitchFamily="34" charset="0"/>
            </a:endParaRPr>
          </a:p>
          <a:p>
            <a:r>
              <a:rPr lang="en-NZ" sz="1200" b="1" kern="1200" dirty="0">
                <a:solidFill>
                  <a:schemeClr val="tx1"/>
                </a:solidFill>
                <a:effectLst/>
                <a:latin typeface="+mn-lt"/>
                <a:ea typeface="+mn-ea"/>
                <a:cs typeface="+mn-cs"/>
              </a:rPr>
              <a:t>Acute hepatitis E in ACLF is associated with higher organ-failure burden and delayed recovery, but not independent mortality risk</a:t>
            </a:r>
            <a:endParaRPr lang="en-US" sz="1200" b="1" kern="1200" dirty="0">
              <a:solidFill>
                <a:schemeClr val="tx1"/>
              </a:solidFill>
              <a:effectLst/>
              <a:latin typeface="Arial" panose="020B0604020202020204" pitchFamily="34" charset="0"/>
              <a:cs typeface="Arial" panose="020B0604020202020204" pitchFamily="34" charset="0"/>
            </a:endParaRPr>
          </a:p>
          <a:p>
            <a:endParaRPr lang="en-US" sz="1200" b="1" kern="1200" dirty="0">
              <a:solidFill>
                <a:schemeClr val="tx1"/>
              </a:solidFill>
              <a:effectLst/>
              <a:latin typeface="Arial" panose="020B0604020202020204" pitchFamily="34" charset="0"/>
              <a:cs typeface="Arial" panose="020B0604020202020204" pitchFamily="34" charset="0"/>
            </a:endParaRPr>
          </a:p>
          <a:p>
            <a:r>
              <a:rPr lang="en-NZ" sz="1200" b="1" kern="1200" dirty="0">
                <a:solidFill>
                  <a:schemeClr val="tx1"/>
                </a:solidFill>
                <a:effectLst/>
                <a:latin typeface="+mn-lt"/>
                <a:ea typeface="+mn-ea"/>
                <a:cs typeface="+mn-cs"/>
              </a:rPr>
              <a:t>OS-105-YI </a:t>
            </a:r>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Hao Xing Lai</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Sabrina Xin Zi Quek</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Liang Shen</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Seng Gee Lim</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Mark Muthiah</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Ashok Kumar Choudhury</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Shahinul</a:t>
            </a:r>
            <a:r>
              <a:rPr lang="en-NZ" sz="1200" kern="1200" dirty="0">
                <a:solidFill>
                  <a:schemeClr val="tx1"/>
                </a:solidFill>
                <a:effectLst/>
                <a:latin typeface="+mn-lt"/>
                <a:ea typeface="+mn-ea"/>
                <a:cs typeface="+mn-cs"/>
              </a:rPr>
              <a:t> Alam</a:t>
            </a:r>
            <a:r>
              <a:rPr lang="en-NZ" sz="1200" kern="1200" baseline="30000" dirty="0">
                <a:solidFill>
                  <a:schemeClr val="tx1"/>
                </a:solidFill>
                <a:effectLst/>
                <a:latin typeface="+mn-lt"/>
                <a:ea typeface="+mn-ea"/>
                <a:cs typeface="+mn-cs"/>
              </a:rPr>
              <a:t>4</a:t>
            </a:r>
            <a:r>
              <a:rPr lang="en-NZ" sz="1200" kern="1200" dirty="0">
                <a:solidFill>
                  <a:schemeClr val="tx1"/>
                </a:solidFill>
                <a:effectLst/>
                <a:latin typeface="+mn-lt"/>
                <a:ea typeface="+mn-ea"/>
                <a:cs typeface="+mn-cs"/>
              </a:rPr>
              <a:t>, Sanjiv Saigal</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Dong Joon Kim</a:t>
            </a:r>
            <a:r>
              <a:rPr lang="en-NZ" sz="1200" kern="1200" baseline="30000" dirty="0">
                <a:solidFill>
                  <a:schemeClr val="tx1"/>
                </a:solidFill>
                <a:effectLst/>
                <a:latin typeface="+mn-lt"/>
                <a:ea typeface="+mn-ea"/>
                <a:cs typeface="+mn-cs"/>
              </a:rPr>
              <a:t>6</a:t>
            </a:r>
            <a:r>
              <a:rPr lang="en-NZ" sz="1200" kern="1200" dirty="0">
                <a:solidFill>
                  <a:schemeClr val="tx1"/>
                </a:solidFill>
                <a:effectLst/>
                <a:latin typeface="+mn-lt"/>
                <a:ea typeface="+mn-ea"/>
                <a:cs typeface="+mn-cs"/>
              </a:rPr>
              <a:t>, CE Eapen</a:t>
            </a:r>
            <a:r>
              <a:rPr lang="en-NZ" sz="1200" kern="1200" baseline="30000" dirty="0">
                <a:solidFill>
                  <a:schemeClr val="tx1"/>
                </a:solidFill>
                <a:effectLst/>
                <a:latin typeface="+mn-lt"/>
                <a:ea typeface="+mn-ea"/>
                <a:cs typeface="+mn-cs"/>
              </a:rPr>
              <a:t>7</a:t>
            </a:r>
            <a:r>
              <a:rPr lang="en-NZ" sz="1200" kern="1200" dirty="0">
                <a:solidFill>
                  <a:schemeClr val="tx1"/>
                </a:solidFill>
                <a:effectLst/>
                <a:latin typeface="+mn-lt"/>
                <a:ea typeface="+mn-ea"/>
                <a:cs typeface="+mn-cs"/>
              </a:rPr>
              <a:t>, Ashish Goel</a:t>
            </a:r>
            <a:r>
              <a:rPr lang="en-NZ" sz="1200" kern="1200" baseline="30000" dirty="0">
                <a:solidFill>
                  <a:schemeClr val="tx1"/>
                </a:solidFill>
                <a:effectLst/>
                <a:latin typeface="+mn-lt"/>
                <a:ea typeface="+mn-ea"/>
                <a:cs typeface="+mn-cs"/>
              </a:rPr>
              <a:t>7</a:t>
            </a:r>
            <a:r>
              <a:rPr lang="en-NZ" sz="1200" kern="1200" dirty="0">
                <a:solidFill>
                  <a:schemeClr val="tx1"/>
                </a:solidFill>
                <a:effectLst/>
                <a:latin typeface="+mn-lt"/>
                <a:ea typeface="+mn-ea"/>
                <a:cs typeface="+mn-cs"/>
              </a:rPr>
              <a:t>, Qin Ning</a:t>
            </a:r>
            <a:r>
              <a:rPr lang="en-NZ" sz="1200" kern="1200" baseline="30000" dirty="0">
                <a:solidFill>
                  <a:schemeClr val="tx1"/>
                </a:solidFill>
                <a:effectLst/>
                <a:latin typeface="+mn-lt"/>
                <a:ea typeface="+mn-ea"/>
                <a:cs typeface="+mn-cs"/>
              </a:rPr>
              <a:t>8</a:t>
            </a:r>
            <a:r>
              <a:rPr lang="en-NZ" sz="1200" kern="1200" dirty="0">
                <a:solidFill>
                  <a:schemeClr val="tx1"/>
                </a:solidFill>
                <a:effectLst/>
                <a:latin typeface="+mn-lt"/>
                <a:ea typeface="+mn-ea"/>
                <a:cs typeface="+mn-cs"/>
              </a:rPr>
              <a:t>, Harshad Devarbhavi</a:t>
            </a:r>
            <a:r>
              <a:rPr lang="en-NZ" sz="1200" kern="1200" baseline="30000" dirty="0">
                <a:solidFill>
                  <a:schemeClr val="tx1"/>
                </a:solidFill>
                <a:effectLst/>
                <a:latin typeface="+mn-lt"/>
                <a:ea typeface="+mn-ea"/>
                <a:cs typeface="+mn-cs"/>
              </a:rPr>
              <a:t>9</a:t>
            </a:r>
            <a:r>
              <a:rPr lang="en-NZ" sz="1200" kern="1200" dirty="0">
                <a:solidFill>
                  <a:schemeClr val="tx1"/>
                </a:solidFill>
                <a:effectLst/>
                <a:latin typeface="+mn-lt"/>
                <a:ea typeface="+mn-ea"/>
                <a:cs typeface="+mn-cs"/>
              </a:rPr>
              <a:t>, Virendra Singh</a:t>
            </a:r>
            <a:r>
              <a:rPr lang="en-NZ" sz="1200" kern="1200" baseline="30000" dirty="0">
                <a:solidFill>
                  <a:schemeClr val="tx1"/>
                </a:solidFill>
                <a:effectLst/>
                <a:latin typeface="+mn-lt"/>
                <a:ea typeface="+mn-ea"/>
                <a:cs typeface="+mn-cs"/>
              </a:rPr>
              <a:t>10</a:t>
            </a:r>
            <a:r>
              <a:rPr lang="en-NZ" sz="1200" kern="1200" dirty="0">
                <a:solidFill>
                  <a:schemeClr val="tx1"/>
                </a:solidFill>
                <a:effectLst/>
                <a:latin typeface="+mn-lt"/>
                <a:ea typeface="+mn-ea"/>
                <a:cs typeface="+mn-cs"/>
              </a:rPr>
              <a:t>, Akash Shukla</a:t>
            </a:r>
            <a:r>
              <a:rPr lang="en-NZ" sz="1200" kern="1200" baseline="30000" dirty="0">
                <a:solidFill>
                  <a:schemeClr val="tx1"/>
                </a:solidFill>
                <a:effectLst/>
                <a:latin typeface="+mn-lt"/>
                <a:ea typeface="+mn-ea"/>
                <a:cs typeface="+mn-cs"/>
              </a:rPr>
              <a:t>11</a:t>
            </a:r>
            <a:r>
              <a:rPr lang="en-NZ" sz="1200" kern="1200" dirty="0">
                <a:solidFill>
                  <a:schemeClr val="tx1"/>
                </a:solidFill>
                <a:effectLst/>
                <a:latin typeface="+mn-lt"/>
                <a:ea typeface="+mn-ea"/>
                <a:cs typeface="+mn-cs"/>
              </a:rPr>
              <a:t>, Saeed Sadiq Hamid</a:t>
            </a:r>
            <a:r>
              <a:rPr lang="en-NZ" sz="1200" kern="1200" baseline="30000" dirty="0">
                <a:solidFill>
                  <a:schemeClr val="tx1"/>
                </a:solidFill>
                <a:effectLst/>
                <a:latin typeface="+mn-lt"/>
                <a:ea typeface="+mn-ea"/>
                <a:cs typeface="+mn-cs"/>
              </a:rPr>
              <a:t>12</a:t>
            </a:r>
            <a:r>
              <a:rPr lang="en-NZ" sz="1200" kern="1200" dirty="0">
                <a:solidFill>
                  <a:schemeClr val="tx1"/>
                </a:solidFill>
                <a:effectLst/>
                <a:latin typeface="+mn-lt"/>
                <a:ea typeface="+mn-ea"/>
                <a:cs typeface="+mn-cs"/>
              </a:rPr>
              <a:t>, Jinhua Hu</a:t>
            </a:r>
            <a:r>
              <a:rPr lang="en-NZ" sz="1200" kern="1200" baseline="30000" dirty="0">
                <a:solidFill>
                  <a:schemeClr val="tx1"/>
                </a:solidFill>
                <a:effectLst/>
                <a:latin typeface="+mn-lt"/>
                <a:ea typeface="+mn-ea"/>
                <a:cs typeface="+mn-cs"/>
              </a:rPr>
              <a:t>13</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Soek</a:t>
            </a:r>
            <a:r>
              <a:rPr lang="en-NZ" sz="1200" kern="1200" dirty="0">
                <a:solidFill>
                  <a:schemeClr val="tx1"/>
                </a:solidFill>
                <a:effectLst/>
                <a:latin typeface="+mn-lt"/>
                <a:ea typeface="+mn-ea"/>
                <a:cs typeface="+mn-cs"/>
              </a:rPr>
              <a:t>- Siam Tan</a:t>
            </a:r>
            <a:r>
              <a:rPr lang="en-NZ" sz="1200" kern="1200" baseline="30000" dirty="0">
                <a:solidFill>
                  <a:schemeClr val="tx1"/>
                </a:solidFill>
                <a:effectLst/>
                <a:latin typeface="+mn-lt"/>
                <a:ea typeface="+mn-ea"/>
                <a:cs typeface="+mn-cs"/>
              </a:rPr>
              <a:t>14</a:t>
            </a:r>
            <a:r>
              <a:rPr lang="en-NZ" sz="1200" kern="1200" dirty="0">
                <a:solidFill>
                  <a:schemeClr val="tx1"/>
                </a:solidFill>
                <a:effectLst/>
                <a:latin typeface="+mn-lt"/>
                <a:ea typeface="+mn-ea"/>
                <a:cs typeface="+mn-cs"/>
              </a:rPr>
              <a:t>, Anil Arora</a:t>
            </a:r>
            <a:r>
              <a:rPr lang="en-NZ" sz="1200" kern="1200" baseline="30000" dirty="0">
                <a:solidFill>
                  <a:schemeClr val="tx1"/>
                </a:solidFill>
                <a:effectLst/>
                <a:latin typeface="+mn-lt"/>
                <a:ea typeface="+mn-ea"/>
                <a:cs typeface="+mn-cs"/>
              </a:rPr>
              <a:t>15</a:t>
            </a:r>
            <a:r>
              <a:rPr lang="en-NZ" sz="1200" kern="1200" dirty="0">
                <a:solidFill>
                  <a:schemeClr val="tx1"/>
                </a:solidFill>
                <a:effectLst/>
                <a:latin typeface="+mn-lt"/>
                <a:ea typeface="+mn-ea"/>
                <a:cs typeface="+mn-cs"/>
              </a:rPr>
              <a:t>, Manoj Kumar Sharma</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Mohamed Rela</a:t>
            </a:r>
            <a:r>
              <a:rPr lang="en-NZ" sz="1200" kern="1200" baseline="30000" dirty="0">
                <a:solidFill>
                  <a:schemeClr val="tx1"/>
                </a:solidFill>
                <a:effectLst/>
                <a:latin typeface="+mn-lt"/>
                <a:ea typeface="+mn-ea"/>
                <a:cs typeface="+mn-cs"/>
              </a:rPr>
              <a:t>16</a:t>
            </a:r>
            <a:r>
              <a:rPr lang="en-NZ" sz="1200" kern="1200" dirty="0">
                <a:solidFill>
                  <a:schemeClr val="tx1"/>
                </a:solidFill>
                <a:effectLst/>
                <a:latin typeface="+mn-lt"/>
                <a:ea typeface="+mn-ea"/>
                <a:cs typeface="+mn-cs"/>
              </a:rPr>
              <a:t>, Dinesh Jothimani</a:t>
            </a:r>
            <a:r>
              <a:rPr lang="en-NZ" sz="1200" kern="1200" baseline="30000" dirty="0">
                <a:solidFill>
                  <a:schemeClr val="tx1"/>
                </a:solidFill>
                <a:effectLst/>
                <a:latin typeface="+mn-lt"/>
                <a:ea typeface="+mn-ea"/>
                <a:cs typeface="+mn-cs"/>
              </a:rPr>
              <a:t>17</a:t>
            </a:r>
            <a:r>
              <a:rPr lang="en-NZ" sz="1200" kern="1200" dirty="0">
                <a:solidFill>
                  <a:schemeClr val="tx1"/>
                </a:solidFill>
                <a:effectLst/>
                <a:latin typeface="+mn-lt"/>
                <a:ea typeface="+mn-ea"/>
                <a:cs typeface="+mn-cs"/>
              </a:rPr>
              <a:t>, Nagaraja Rao Padaki</a:t>
            </a:r>
            <a:r>
              <a:rPr lang="en-NZ" sz="1200" kern="1200" baseline="30000" dirty="0">
                <a:solidFill>
                  <a:schemeClr val="tx1"/>
                </a:solidFill>
                <a:effectLst/>
                <a:latin typeface="+mn-lt"/>
                <a:ea typeface="+mn-ea"/>
                <a:cs typeface="+mn-cs"/>
              </a:rPr>
              <a:t>18</a:t>
            </a:r>
            <a:r>
              <a:rPr lang="en-NZ" sz="1200" kern="1200" dirty="0">
                <a:solidFill>
                  <a:schemeClr val="tx1"/>
                </a:solidFill>
                <a:effectLst/>
                <a:latin typeface="+mn-lt"/>
                <a:ea typeface="+mn-ea"/>
                <a:cs typeface="+mn-cs"/>
              </a:rPr>
              <a:t>, Anand Kulkarni</a:t>
            </a:r>
            <a:r>
              <a:rPr lang="en-NZ" sz="1200" kern="1200" baseline="30000" dirty="0">
                <a:solidFill>
                  <a:schemeClr val="tx1"/>
                </a:solidFill>
                <a:effectLst/>
                <a:latin typeface="+mn-lt"/>
                <a:ea typeface="+mn-ea"/>
                <a:cs typeface="+mn-cs"/>
              </a:rPr>
              <a:t>18</a:t>
            </a:r>
            <a:r>
              <a:rPr lang="en-NZ" sz="1200" kern="1200" dirty="0">
                <a:solidFill>
                  <a:schemeClr val="tx1"/>
                </a:solidFill>
                <a:effectLst/>
                <a:latin typeface="+mn-lt"/>
                <a:ea typeface="+mn-ea"/>
                <a:cs typeface="+mn-cs"/>
              </a:rPr>
              <a:t>, Hasmik Ghazinyan</a:t>
            </a:r>
            <a:r>
              <a:rPr lang="en-NZ" sz="1200" kern="1200" baseline="30000" dirty="0">
                <a:solidFill>
                  <a:schemeClr val="tx1"/>
                </a:solidFill>
                <a:effectLst/>
                <a:latin typeface="+mn-lt"/>
                <a:ea typeface="+mn-ea"/>
                <a:cs typeface="+mn-cs"/>
              </a:rPr>
              <a:t>19</a:t>
            </a:r>
            <a:r>
              <a:rPr lang="en-NZ" sz="1200" kern="1200" dirty="0">
                <a:solidFill>
                  <a:schemeClr val="tx1"/>
                </a:solidFill>
                <a:effectLst/>
                <a:latin typeface="+mn-lt"/>
                <a:ea typeface="+mn-ea"/>
                <a:cs typeface="+mn-cs"/>
              </a:rPr>
              <a:t>, Zhongping Duan</a:t>
            </a:r>
            <a:r>
              <a:rPr lang="en-NZ" sz="1200" kern="1200" baseline="30000" dirty="0">
                <a:solidFill>
                  <a:schemeClr val="tx1"/>
                </a:solidFill>
                <a:effectLst/>
                <a:latin typeface="+mn-lt"/>
                <a:ea typeface="+mn-ea"/>
                <a:cs typeface="+mn-cs"/>
              </a:rPr>
              <a:t>20</a:t>
            </a:r>
            <a:r>
              <a:rPr lang="en-NZ" sz="1200" kern="1200" dirty="0">
                <a:solidFill>
                  <a:schemeClr val="tx1"/>
                </a:solidFill>
                <a:effectLst/>
                <a:latin typeface="+mn-lt"/>
                <a:ea typeface="+mn-ea"/>
                <a:cs typeface="+mn-cs"/>
              </a:rPr>
              <a:t>, Ajit Sood</a:t>
            </a:r>
            <a:r>
              <a:rPr lang="en-NZ" sz="1200" kern="1200" baseline="30000" dirty="0">
                <a:solidFill>
                  <a:schemeClr val="tx1"/>
                </a:solidFill>
                <a:effectLst/>
                <a:latin typeface="+mn-lt"/>
                <a:ea typeface="+mn-ea"/>
                <a:cs typeface="+mn-cs"/>
              </a:rPr>
              <a:t>21</a:t>
            </a:r>
            <a:r>
              <a:rPr lang="en-NZ" sz="1200" kern="1200" dirty="0">
                <a:solidFill>
                  <a:schemeClr val="tx1"/>
                </a:solidFill>
                <a:effectLst/>
                <a:latin typeface="+mn-lt"/>
                <a:ea typeface="+mn-ea"/>
                <a:cs typeface="+mn-cs"/>
              </a:rPr>
              <a:t>, Omesh Goyal</a:t>
            </a:r>
            <a:r>
              <a:rPr lang="en-NZ" sz="1200" kern="1200" baseline="30000" dirty="0">
                <a:solidFill>
                  <a:schemeClr val="tx1"/>
                </a:solidFill>
                <a:effectLst/>
                <a:latin typeface="+mn-lt"/>
                <a:ea typeface="+mn-ea"/>
                <a:cs typeface="+mn-cs"/>
              </a:rPr>
              <a:t>21</a:t>
            </a:r>
            <a:r>
              <a:rPr lang="en-NZ" sz="1200" kern="1200" dirty="0">
                <a:solidFill>
                  <a:schemeClr val="tx1"/>
                </a:solidFill>
                <a:effectLst/>
                <a:latin typeface="+mn-lt"/>
                <a:ea typeface="+mn-ea"/>
                <a:cs typeface="+mn-cs"/>
              </a:rPr>
              <a:t>, Laurentius A. Lesmana</a:t>
            </a:r>
            <a:r>
              <a:rPr lang="en-NZ" sz="1200" kern="1200" baseline="30000" dirty="0">
                <a:solidFill>
                  <a:schemeClr val="tx1"/>
                </a:solidFill>
                <a:effectLst/>
                <a:latin typeface="+mn-lt"/>
                <a:ea typeface="+mn-ea"/>
                <a:cs typeface="+mn-cs"/>
              </a:rPr>
              <a:t>22</a:t>
            </a:r>
            <a:r>
              <a:rPr lang="en-NZ" sz="1200" kern="1200" dirty="0">
                <a:solidFill>
                  <a:schemeClr val="tx1"/>
                </a:solidFill>
                <a:effectLst/>
                <a:latin typeface="+mn-lt"/>
                <a:ea typeface="+mn-ea"/>
                <a:cs typeface="+mn-cs"/>
              </a:rPr>
              <a:t>, Rinaldi Lesmana</a:t>
            </a:r>
            <a:r>
              <a:rPr lang="en-NZ" sz="1200" kern="1200" baseline="30000" dirty="0">
                <a:solidFill>
                  <a:schemeClr val="tx1"/>
                </a:solidFill>
                <a:effectLst/>
                <a:latin typeface="+mn-lt"/>
                <a:ea typeface="+mn-ea"/>
                <a:cs typeface="+mn-cs"/>
              </a:rPr>
              <a:t>23</a:t>
            </a:r>
            <a:r>
              <a:rPr lang="en-NZ" sz="1200" kern="1200" dirty="0">
                <a:solidFill>
                  <a:schemeClr val="tx1"/>
                </a:solidFill>
                <a:effectLst/>
                <a:latin typeface="+mn-lt"/>
                <a:ea typeface="+mn-ea"/>
                <a:cs typeface="+mn-cs"/>
              </a:rPr>
              <a:t>, Sombat Treeprasertsuk</a:t>
            </a:r>
            <a:r>
              <a:rPr lang="en-NZ" sz="1200" kern="1200" baseline="30000" dirty="0">
                <a:solidFill>
                  <a:schemeClr val="tx1"/>
                </a:solidFill>
                <a:effectLst/>
                <a:latin typeface="+mn-lt"/>
                <a:ea typeface="+mn-ea"/>
                <a:cs typeface="+mn-cs"/>
              </a:rPr>
              <a:t>24</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Yuemin</a:t>
            </a:r>
            <a:r>
              <a:rPr lang="en-NZ" sz="1200" kern="1200" dirty="0">
                <a:solidFill>
                  <a:schemeClr val="tx1"/>
                </a:solidFill>
                <a:effectLst/>
                <a:latin typeface="+mn-lt"/>
                <a:ea typeface="+mn-ea"/>
                <a:cs typeface="+mn-cs"/>
              </a:rPr>
              <a:t> Nan</a:t>
            </a:r>
            <a:r>
              <a:rPr lang="en-NZ" sz="1200" kern="1200" baseline="30000" dirty="0">
                <a:solidFill>
                  <a:schemeClr val="tx1"/>
                </a:solidFill>
                <a:effectLst/>
                <a:latin typeface="+mn-lt"/>
                <a:ea typeface="+mn-ea"/>
                <a:cs typeface="+mn-cs"/>
              </a:rPr>
              <a:t>25</a:t>
            </a:r>
            <a:r>
              <a:rPr lang="en-NZ" sz="1200" kern="1200" dirty="0">
                <a:solidFill>
                  <a:schemeClr val="tx1"/>
                </a:solidFill>
                <a:effectLst/>
                <a:latin typeface="+mn-lt"/>
                <a:ea typeface="+mn-ea"/>
                <a:cs typeface="+mn-cs"/>
              </a:rPr>
              <a:t>, Samir Shah</a:t>
            </a:r>
            <a:r>
              <a:rPr lang="en-NZ" sz="1200" kern="1200" baseline="30000" dirty="0">
                <a:solidFill>
                  <a:schemeClr val="tx1"/>
                </a:solidFill>
                <a:effectLst/>
                <a:latin typeface="+mn-lt"/>
                <a:ea typeface="+mn-ea"/>
                <a:cs typeface="+mn-cs"/>
              </a:rPr>
              <a:t>26</a:t>
            </a:r>
            <a:r>
              <a:rPr lang="en-NZ" sz="1200" kern="1200" dirty="0">
                <a:solidFill>
                  <a:schemeClr val="tx1"/>
                </a:solidFill>
                <a:effectLst/>
                <a:latin typeface="+mn-lt"/>
                <a:ea typeface="+mn-ea"/>
                <a:cs typeface="+mn-cs"/>
              </a:rPr>
              <a:t>, Tao Chen</a:t>
            </a:r>
            <a:r>
              <a:rPr lang="en-NZ" sz="1200" kern="1200" baseline="30000" dirty="0">
                <a:solidFill>
                  <a:schemeClr val="tx1"/>
                </a:solidFill>
                <a:effectLst/>
                <a:latin typeface="+mn-lt"/>
                <a:ea typeface="+mn-ea"/>
                <a:cs typeface="+mn-cs"/>
              </a:rPr>
              <a:t>27</a:t>
            </a:r>
            <a:r>
              <a:rPr lang="en-NZ" sz="1200" kern="1200" dirty="0">
                <a:solidFill>
                  <a:schemeClr val="tx1"/>
                </a:solidFill>
                <a:effectLst/>
                <a:latin typeface="+mn-lt"/>
                <a:ea typeface="+mn-ea"/>
                <a:cs typeface="+mn-cs"/>
              </a:rPr>
              <a:t>, V.M Dayal</a:t>
            </a:r>
            <a:r>
              <a:rPr lang="en-NZ" sz="1200" kern="1200" baseline="30000" dirty="0">
                <a:solidFill>
                  <a:schemeClr val="tx1"/>
                </a:solidFill>
                <a:effectLst/>
                <a:latin typeface="+mn-lt"/>
                <a:ea typeface="+mn-ea"/>
                <a:cs typeface="+mn-cs"/>
              </a:rPr>
              <a:t>28</a:t>
            </a:r>
            <a:r>
              <a:rPr lang="en-NZ" sz="1200" kern="1200" dirty="0">
                <a:solidFill>
                  <a:schemeClr val="tx1"/>
                </a:solidFill>
                <a:effectLst/>
                <a:latin typeface="+mn-lt"/>
                <a:ea typeface="+mn-ea"/>
                <a:cs typeface="+mn-cs"/>
              </a:rPr>
              <a:t>, Shaojie Xin</a:t>
            </a:r>
            <a:r>
              <a:rPr lang="en-NZ" sz="1200" kern="1200" baseline="30000" dirty="0">
                <a:solidFill>
                  <a:schemeClr val="tx1"/>
                </a:solidFill>
                <a:effectLst/>
                <a:latin typeface="+mn-lt"/>
                <a:ea typeface="+mn-ea"/>
                <a:cs typeface="+mn-cs"/>
              </a:rPr>
              <a:t>29</a:t>
            </a:r>
            <a:r>
              <a:rPr lang="en-NZ" sz="1200" kern="1200" dirty="0">
                <a:solidFill>
                  <a:schemeClr val="tx1"/>
                </a:solidFill>
                <a:effectLst/>
                <a:latin typeface="+mn-lt"/>
                <a:ea typeface="+mn-ea"/>
                <a:cs typeface="+mn-cs"/>
              </a:rPr>
              <a:t>, Fazal Karim</a:t>
            </a:r>
            <a:r>
              <a:rPr lang="en-NZ" sz="1200" kern="1200" baseline="30000" dirty="0">
                <a:solidFill>
                  <a:schemeClr val="tx1"/>
                </a:solidFill>
                <a:effectLst/>
                <a:latin typeface="+mn-lt"/>
                <a:ea typeface="+mn-ea"/>
                <a:cs typeface="+mn-cs"/>
              </a:rPr>
              <a:t>30</a:t>
            </a:r>
            <a:r>
              <a:rPr lang="en-NZ" sz="1200" kern="1200" dirty="0">
                <a:solidFill>
                  <a:schemeClr val="tx1"/>
                </a:solidFill>
                <a:effectLst/>
                <a:latin typeface="+mn-lt"/>
                <a:ea typeface="+mn-ea"/>
                <a:cs typeface="+mn-cs"/>
              </a:rPr>
              <a:t>, Zaigham Abbas</a:t>
            </a:r>
            <a:r>
              <a:rPr lang="en-NZ" sz="1200" kern="1200" baseline="30000" dirty="0">
                <a:solidFill>
                  <a:schemeClr val="tx1"/>
                </a:solidFill>
                <a:effectLst/>
                <a:latin typeface="+mn-lt"/>
                <a:ea typeface="+mn-ea"/>
                <a:cs typeface="+mn-cs"/>
              </a:rPr>
              <a:t>31</a:t>
            </a:r>
            <a:r>
              <a:rPr lang="en-NZ" sz="1200" kern="1200" dirty="0">
                <a:solidFill>
                  <a:schemeClr val="tx1"/>
                </a:solidFill>
                <a:effectLst/>
                <a:latin typeface="+mn-lt"/>
                <a:ea typeface="+mn-ea"/>
                <a:cs typeface="+mn-cs"/>
              </a:rPr>
              <a:t>, Jose Sollano</a:t>
            </a:r>
            <a:r>
              <a:rPr lang="en-NZ" sz="1200" kern="1200" baseline="30000" dirty="0">
                <a:solidFill>
                  <a:schemeClr val="tx1"/>
                </a:solidFill>
                <a:effectLst/>
                <a:latin typeface="+mn-lt"/>
                <a:ea typeface="+mn-ea"/>
                <a:cs typeface="+mn-cs"/>
              </a:rPr>
              <a:t>32</a:t>
            </a:r>
            <a:r>
              <a:rPr lang="en-NZ" sz="1200" kern="1200" dirty="0">
                <a:solidFill>
                  <a:schemeClr val="tx1"/>
                </a:solidFill>
                <a:effectLst/>
                <a:latin typeface="+mn-lt"/>
                <a:ea typeface="+mn-ea"/>
                <a:cs typeface="+mn-cs"/>
              </a:rPr>
              <a:t>, Kemal Fariz Kalista</a:t>
            </a:r>
            <a:r>
              <a:rPr lang="en-NZ" sz="1200" kern="1200" baseline="30000" dirty="0">
                <a:solidFill>
                  <a:schemeClr val="tx1"/>
                </a:solidFill>
                <a:effectLst/>
                <a:latin typeface="+mn-lt"/>
                <a:ea typeface="+mn-ea"/>
                <a:cs typeface="+mn-cs"/>
              </a:rPr>
              <a:t>33</a:t>
            </a:r>
            <a:r>
              <a:rPr lang="en-NZ" sz="1200" kern="1200" dirty="0">
                <a:solidFill>
                  <a:schemeClr val="tx1"/>
                </a:solidFill>
                <a:effectLst/>
                <a:latin typeface="+mn-lt"/>
                <a:ea typeface="+mn-ea"/>
                <a:cs typeface="+mn-cs"/>
              </a:rPr>
              <a:t>, Ananta Shrestha</a:t>
            </a:r>
            <a:r>
              <a:rPr lang="en-NZ" sz="1200" kern="1200" baseline="30000" dirty="0">
                <a:solidFill>
                  <a:schemeClr val="tx1"/>
                </a:solidFill>
                <a:effectLst/>
                <a:latin typeface="+mn-lt"/>
                <a:ea typeface="+mn-ea"/>
                <a:cs typeface="+mn-cs"/>
              </a:rPr>
              <a:t>34</a:t>
            </a:r>
            <a:r>
              <a:rPr lang="en-NZ" sz="1200" kern="1200" dirty="0">
                <a:solidFill>
                  <a:schemeClr val="tx1"/>
                </a:solidFill>
                <a:effectLst/>
                <a:latin typeface="+mn-lt"/>
                <a:ea typeface="+mn-ea"/>
                <a:cs typeface="+mn-cs"/>
              </a:rPr>
              <a:t>, Diana Payawal</a:t>
            </a:r>
            <a:r>
              <a:rPr lang="en-NZ" sz="1200" kern="1200" baseline="30000" dirty="0">
                <a:solidFill>
                  <a:schemeClr val="tx1"/>
                </a:solidFill>
                <a:effectLst/>
                <a:latin typeface="+mn-lt"/>
                <a:ea typeface="+mn-ea"/>
                <a:cs typeface="+mn-cs"/>
              </a:rPr>
              <a:t>35</a:t>
            </a:r>
            <a:r>
              <a:rPr lang="en-NZ" sz="1200" kern="1200" dirty="0">
                <a:solidFill>
                  <a:schemeClr val="tx1"/>
                </a:solidFill>
                <a:effectLst/>
                <a:latin typeface="+mn-lt"/>
                <a:ea typeface="+mn-ea"/>
                <a:cs typeface="+mn-cs"/>
              </a:rPr>
              <a:t>, Masao Omata</a:t>
            </a:r>
            <a:r>
              <a:rPr lang="en-NZ" sz="1200" kern="1200" baseline="30000" dirty="0">
                <a:solidFill>
                  <a:schemeClr val="tx1"/>
                </a:solidFill>
                <a:effectLst/>
                <a:latin typeface="+mn-lt"/>
                <a:ea typeface="+mn-ea"/>
                <a:cs typeface="+mn-cs"/>
              </a:rPr>
              <a:t>36</a:t>
            </a:r>
            <a:r>
              <a:rPr lang="en-NZ" sz="1200" kern="1200" dirty="0">
                <a:solidFill>
                  <a:schemeClr val="tx1"/>
                </a:solidFill>
                <a:effectLst/>
                <a:latin typeface="+mn-lt"/>
                <a:ea typeface="+mn-ea"/>
                <a:cs typeface="+mn-cs"/>
              </a:rPr>
              <a:t>, Shiv Kumar Sarin</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Guan Huei Lee</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a:t>
            </a:r>
          </a:p>
          <a:p>
            <a:endParaRPr lang="en-NZ" sz="1200" i="1" kern="1200" dirty="0">
              <a:solidFill>
                <a:schemeClr val="tx1"/>
              </a:solidFill>
              <a:effectLst/>
              <a:latin typeface="+mn-lt"/>
              <a:ea typeface="+mn-ea"/>
              <a:cs typeface="+mn-cs"/>
            </a:endParaRPr>
          </a:p>
          <a:p>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National University of Singapore Yong Loo Lin School of Medicine, Singapore, Singapore</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National University Hospital System, Singapore, Singapore</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Institute of Liver and Biliary Sciences, New Delhi,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a:t>
            </a:r>
            <a:r>
              <a:rPr lang="en-NZ" sz="1200" i="1" kern="1200" dirty="0">
                <a:solidFill>
                  <a:schemeClr val="tx1"/>
                </a:solidFill>
                <a:effectLst/>
                <a:latin typeface="+mn-lt"/>
                <a:ea typeface="+mn-ea"/>
                <a:cs typeface="+mn-cs"/>
              </a:rPr>
              <a:t>Bangabandhu Sheikh Mujib Medical University, Dhaka, Bangladesh</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a:t>
            </a:r>
            <a:r>
              <a:rPr lang="en-NZ" sz="1200" i="1" kern="1200" dirty="0">
                <a:solidFill>
                  <a:schemeClr val="tx1"/>
                </a:solidFill>
                <a:effectLst/>
                <a:latin typeface="+mn-lt"/>
                <a:ea typeface="+mn-ea"/>
                <a:cs typeface="+mn-cs"/>
              </a:rPr>
              <a:t>Max Super Specialty Hospital, New Delhi,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a:t>
            </a:r>
            <a:r>
              <a:rPr lang="en-NZ" sz="1200" i="1" kern="1200" dirty="0">
                <a:solidFill>
                  <a:schemeClr val="tx1"/>
                </a:solidFill>
                <a:effectLst/>
                <a:latin typeface="+mn-lt"/>
                <a:ea typeface="+mn-ea"/>
                <a:cs typeface="+mn-cs"/>
              </a:rPr>
              <a:t>Hallym University College of Medicine, </a:t>
            </a:r>
            <a:r>
              <a:rPr lang="en-NZ" sz="1200" i="1" kern="1200" dirty="0" err="1">
                <a:solidFill>
                  <a:schemeClr val="tx1"/>
                </a:solidFill>
                <a:effectLst/>
                <a:latin typeface="+mn-lt"/>
                <a:ea typeface="+mn-ea"/>
                <a:cs typeface="+mn-cs"/>
              </a:rPr>
              <a:t>Chuncheon</a:t>
            </a:r>
            <a:r>
              <a:rPr lang="en-NZ" sz="1200" i="1" kern="1200" dirty="0">
                <a:solidFill>
                  <a:schemeClr val="tx1"/>
                </a:solidFill>
                <a:effectLst/>
                <a:latin typeface="+mn-lt"/>
                <a:ea typeface="+mn-ea"/>
                <a:cs typeface="+mn-cs"/>
              </a:rPr>
              <a:t>, Korea, Rep. of South</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7</a:t>
            </a:r>
            <a:r>
              <a:rPr lang="en-NZ" sz="1200" i="1" kern="1200" dirty="0">
                <a:solidFill>
                  <a:schemeClr val="tx1"/>
                </a:solidFill>
                <a:effectLst/>
                <a:latin typeface="+mn-lt"/>
                <a:ea typeface="+mn-ea"/>
                <a:cs typeface="+mn-cs"/>
              </a:rPr>
              <a:t>Christian Medical College Vellore, Vellore,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8</a:t>
            </a:r>
            <a:r>
              <a:rPr lang="en-NZ" sz="1200" i="1" kern="1200" dirty="0">
                <a:solidFill>
                  <a:schemeClr val="tx1"/>
                </a:solidFill>
                <a:effectLst/>
                <a:latin typeface="+mn-lt"/>
                <a:ea typeface="+mn-ea"/>
                <a:cs typeface="+mn-cs"/>
              </a:rPr>
              <a:t>Tongji Hospital of Tongji Medical College, Huazhong University of Science and Technology, Wuhan, China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9</a:t>
            </a:r>
            <a:r>
              <a:rPr lang="en-NZ" sz="1200" i="1" kern="1200" dirty="0">
                <a:solidFill>
                  <a:schemeClr val="tx1"/>
                </a:solidFill>
                <a:effectLst/>
                <a:latin typeface="+mn-lt"/>
                <a:ea typeface="+mn-ea"/>
                <a:cs typeface="+mn-cs"/>
              </a:rPr>
              <a:t>St John's Medical College, Bangalore,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10</a:t>
            </a:r>
            <a:r>
              <a:rPr lang="en-NZ" sz="1200" i="1" kern="1200" dirty="0">
                <a:solidFill>
                  <a:schemeClr val="tx1"/>
                </a:solidFill>
                <a:effectLst/>
                <a:latin typeface="+mn-lt"/>
                <a:ea typeface="+mn-ea"/>
                <a:cs typeface="+mn-cs"/>
              </a:rPr>
              <a:t>Postgraduate Institute of Medical Education and Research, Chandigarh,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11</a:t>
            </a:r>
            <a:r>
              <a:rPr lang="en-NZ" sz="1200" i="1" kern="1200" dirty="0">
                <a:solidFill>
                  <a:schemeClr val="tx1"/>
                </a:solidFill>
                <a:effectLst/>
                <a:latin typeface="+mn-lt"/>
                <a:ea typeface="+mn-ea"/>
                <a:cs typeface="+mn-cs"/>
              </a:rPr>
              <a:t>Seth GS Medical College and KEM Hospital, Mumbai,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12</a:t>
            </a:r>
            <a:r>
              <a:rPr lang="en-NZ" sz="1200" i="1" kern="1200" dirty="0">
                <a:solidFill>
                  <a:schemeClr val="tx1"/>
                </a:solidFill>
                <a:effectLst/>
                <a:latin typeface="+mn-lt"/>
                <a:ea typeface="+mn-ea"/>
                <a:cs typeface="+mn-cs"/>
              </a:rPr>
              <a:t>Aga Khan University Hospital, Karachi, Pakistan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13</a:t>
            </a:r>
            <a:r>
              <a:rPr lang="en-NZ" sz="1200" i="1" kern="1200" dirty="0">
                <a:solidFill>
                  <a:schemeClr val="tx1"/>
                </a:solidFill>
                <a:effectLst/>
                <a:latin typeface="+mn-lt"/>
                <a:ea typeface="+mn-ea"/>
                <a:cs typeface="+mn-cs"/>
              </a:rPr>
              <a:t>302 Military Hospital, Beijing, China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14</a:t>
            </a:r>
            <a:r>
              <a:rPr lang="en-NZ" sz="1200" i="1" kern="1200" dirty="0">
                <a:solidFill>
                  <a:schemeClr val="tx1"/>
                </a:solidFill>
                <a:effectLst/>
                <a:latin typeface="+mn-lt"/>
                <a:ea typeface="+mn-ea"/>
                <a:cs typeface="+mn-cs"/>
              </a:rPr>
              <a:t>Selayang Hospital, Selayang, Malaysia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15</a:t>
            </a:r>
            <a:r>
              <a:rPr lang="en-NZ" sz="1200" i="1" kern="1200" dirty="0">
                <a:solidFill>
                  <a:schemeClr val="tx1"/>
                </a:solidFill>
                <a:effectLst/>
                <a:latin typeface="+mn-lt"/>
                <a:ea typeface="+mn-ea"/>
                <a:cs typeface="+mn-cs"/>
              </a:rPr>
              <a:t>Sri Ganga Ram Hospital, New Delhi,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16</a:t>
            </a:r>
            <a:r>
              <a:rPr lang="en-NZ" sz="1200" i="1" kern="1200" dirty="0">
                <a:solidFill>
                  <a:schemeClr val="tx1"/>
                </a:solidFill>
                <a:effectLst/>
                <a:latin typeface="+mn-lt"/>
                <a:ea typeface="+mn-ea"/>
                <a:cs typeface="+mn-cs"/>
              </a:rPr>
              <a:t>Dr. Rela Institute and Medical Centre, Chennai,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17</a:t>
            </a:r>
            <a:r>
              <a:rPr lang="en-NZ" sz="1200" i="1" kern="1200" dirty="0">
                <a:solidFill>
                  <a:schemeClr val="tx1"/>
                </a:solidFill>
                <a:effectLst/>
                <a:latin typeface="+mn-lt"/>
                <a:ea typeface="+mn-ea"/>
                <a:cs typeface="+mn-cs"/>
              </a:rPr>
              <a:t>Dr. Rela Institute &amp; Medical Centre, Chennai,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18</a:t>
            </a:r>
            <a:r>
              <a:rPr lang="en-NZ" sz="1200" i="1" kern="1200" dirty="0">
                <a:solidFill>
                  <a:schemeClr val="tx1"/>
                </a:solidFill>
                <a:effectLst/>
                <a:latin typeface="+mn-lt"/>
                <a:ea typeface="+mn-ea"/>
                <a:cs typeface="+mn-cs"/>
              </a:rPr>
              <a:t>Asian Institute of Gastroenterology Hyderabad, Hyderabad,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19</a:t>
            </a:r>
            <a:r>
              <a:rPr lang="en-NZ" sz="1200" i="1" kern="1200" dirty="0">
                <a:solidFill>
                  <a:schemeClr val="tx1"/>
                </a:solidFill>
                <a:effectLst/>
                <a:latin typeface="+mn-lt"/>
                <a:ea typeface="+mn-ea"/>
                <a:cs typeface="+mn-cs"/>
              </a:rPr>
              <a:t>Nork Clinical Hospital of Infectious Disease, Yerevan, Armenia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20</a:t>
            </a:r>
            <a:r>
              <a:rPr lang="en-NZ" sz="1200" i="1" kern="1200" dirty="0">
                <a:solidFill>
                  <a:schemeClr val="tx1"/>
                </a:solidFill>
                <a:effectLst/>
                <a:latin typeface="+mn-lt"/>
                <a:ea typeface="+mn-ea"/>
                <a:cs typeface="+mn-cs"/>
              </a:rPr>
              <a:t>Beijing Youan Hospital, Capital Medical University, Beijing, China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21</a:t>
            </a:r>
            <a:r>
              <a:rPr lang="en-NZ" sz="1200" i="1" kern="1200" dirty="0">
                <a:solidFill>
                  <a:schemeClr val="tx1"/>
                </a:solidFill>
                <a:effectLst/>
                <a:latin typeface="+mn-lt"/>
                <a:ea typeface="+mn-ea"/>
                <a:cs typeface="+mn-cs"/>
              </a:rPr>
              <a:t>Dayanand Medical College, Ludhiana,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22</a:t>
            </a:r>
            <a:r>
              <a:rPr lang="en-NZ" sz="1200" i="1" kern="1200" dirty="0">
                <a:solidFill>
                  <a:schemeClr val="tx1"/>
                </a:solidFill>
                <a:effectLst/>
                <a:latin typeface="+mn-lt"/>
                <a:ea typeface="+mn-ea"/>
                <a:cs typeface="+mn-cs"/>
              </a:rPr>
              <a:t>Digestive Disease &amp; Oncology </a:t>
            </a:r>
            <a:r>
              <a:rPr lang="en-NZ" sz="1200" i="1" kern="1200" dirty="0" err="1">
                <a:solidFill>
                  <a:schemeClr val="tx1"/>
                </a:solidFill>
                <a:effectLst/>
                <a:latin typeface="+mn-lt"/>
                <a:ea typeface="+mn-ea"/>
                <a:cs typeface="+mn-cs"/>
              </a:rPr>
              <a:t>Centers</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Medistra</a:t>
            </a:r>
            <a:r>
              <a:rPr lang="en-NZ" sz="1200" i="1" kern="1200" dirty="0">
                <a:solidFill>
                  <a:schemeClr val="tx1"/>
                </a:solidFill>
                <a:effectLst/>
                <a:latin typeface="+mn-lt"/>
                <a:ea typeface="+mn-ea"/>
                <a:cs typeface="+mn-cs"/>
              </a:rPr>
              <a:t> Hospital, Jakarta, Indonesia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23</a:t>
            </a:r>
            <a:r>
              <a:rPr lang="en-NZ" sz="1200" i="1" kern="1200" dirty="0">
                <a:solidFill>
                  <a:schemeClr val="tx1"/>
                </a:solidFill>
                <a:effectLst/>
                <a:latin typeface="+mn-lt"/>
                <a:ea typeface="+mn-ea"/>
                <a:cs typeface="+mn-cs"/>
              </a:rPr>
              <a:t>RSCM, Jakarta, Indonesia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24</a:t>
            </a:r>
            <a:r>
              <a:rPr lang="en-NZ" sz="1200" i="1" kern="1200" dirty="0">
                <a:solidFill>
                  <a:schemeClr val="tx1"/>
                </a:solidFill>
                <a:effectLst/>
                <a:latin typeface="+mn-lt"/>
                <a:ea typeface="+mn-ea"/>
                <a:cs typeface="+mn-cs"/>
              </a:rPr>
              <a:t>Chulalongkorn University, Bangkok, Thailand</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25</a:t>
            </a:r>
            <a:r>
              <a:rPr lang="en-NZ" sz="1200" i="1" kern="1200" dirty="0">
                <a:solidFill>
                  <a:schemeClr val="tx1"/>
                </a:solidFill>
                <a:effectLst/>
                <a:latin typeface="+mn-lt"/>
                <a:ea typeface="+mn-ea"/>
                <a:cs typeface="+mn-cs"/>
              </a:rPr>
              <a:t>Hebei Medical University, Shijiazhuang, China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26</a:t>
            </a:r>
            <a:r>
              <a:rPr lang="en-NZ" sz="1200" i="1" kern="1200" dirty="0">
                <a:solidFill>
                  <a:schemeClr val="tx1"/>
                </a:solidFill>
                <a:effectLst/>
                <a:latin typeface="+mn-lt"/>
                <a:ea typeface="+mn-ea"/>
                <a:cs typeface="+mn-cs"/>
              </a:rPr>
              <a:t>Global Hospital, Mumbai,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27</a:t>
            </a:r>
            <a:r>
              <a:rPr lang="en-NZ" sz="1200" i="1" kern="1200" dirty="0">
                <a:solidFill>
                  <a:schemeClr val="tx1"/>
                </a:solidFill>
                <a:effectLst/>
                <a:latin typeface="+mn-lt"/>
                <a:ea typeface="+mn-ea"/>
                <a:cs typeface="+mn-cs"/>
              </a:rPr>
              <a:t>Tianjin Institute of Hepatobiliary Disease, Tianjin, China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28</a:t>
            </a:r>
            <a:r>
              <a:rPr lang="en-NZ" sz="1200" i="1" kern="1200" dirty="0">
                <a:solidFill>
                  <a:schemeClr val="tx1"/>
                </a:solidFill>
                <a:effectLst/>
                <a:latin typeface="+mn-lt"/>
                <a:ea typeface="+mn-ea"/>
                <a:cs typeface="+mn-cs"/>
              </a:rPr>
              <a:t>IGIMS, Patna,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29</a:t>
            </a:r>
            <a:r>
              <a:rPr lang="en-NZ" sz="1200" i="1" kern="1200" dirty="0">
                <a:solidFill>
                  <a:schemeClr val="tx1"/>
                </a:solidFill>
                <a:effectLst/>
                <a:latin typeface="+mn-lt"/>
                <a:ea typeface="+mn-ea"/>
                <a:cs typeface="+mn-cs"/>
              </a:rPr>
              <a:t>Beijing 302 Hospital, Beijing, China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30</a:t>
            </a:r>
            <a:r>
              <a:rPr lang="en-NZ" sz="1200" i="1" kern="1200" dirty="0">
                <a:solidFill>
                  <a:schemeClr val="tx1"/>
                </a:solidFill>
                <a:effectLst/>
                <a:latin typeface="+mn-lt"/>
                <a:ea typeface="+mn-ea"/>
                <a:cs typeface="+mn-cs"/>
              </a:rPr>
              <a:t>Sir </a:t>
            </a:r>
            <a:r>
              <a:rPr lang="en-NZ" sz="1200" i="1" kern="1200" dirty="0" err="1">
                <a:solidFill>
                  <a:schemeClr val="tx1"/>
                </a:solidFill>
                <a:effectLst/>
                <a:latin typeface="+mn-lt"/>
                <a:ea typeface="+mn-ea"/>
                <a:cs typeface="+mn-cs"/>
              </a:rPr>
              <a:t>Salimullah</a:t>
            </a:r>
            <a:r>
              <a:rPr lang="en-NZ" sz="1200" i="1" kern="1200" dirty="0">
                <a:solidFill>
                  <a:schemeClr val="tx1"/>
                </a:solidFill>
                <a:effectLst/>
                <a:latin typeface="+mn-lt"/>
                <a:ea typeface="+mn-ea"/>
                <a:cs typeface="+mn-cs"/>
              </a:rPr>
              <a:t> Medical College Mitford Hospital, Dhaka, Bangladesh</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31</a:t>
            </a:r>
            <a:r>
              <a:rPr lang="en-NZ" sz="1200" i="1" kern="1200" dirty="0">
                <a:solidFill>
                  <a:schemeClr val="tx1"/>
                </a:solidFill>
                <a:effectLst/>
                <a:latin typeface="+mn-lt"/>
                <a:ea typeface="+mn-ea"/>
                <a:cs typeface="+mn-cs"/>
              </a:rPr>
              <a:t>Ziauddin University, Karachi, Pakistan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32</a:t>
            </a:r>
            <a:r>
              <a:rPr lang="en-NZ" sz="1200" i="1" kern="1200" dirty="0">
                <a:solidFill>
                  <a:schemeClr val="tx1"/>
                </a:solidFill>
                <a:effectLst/>
                <a:latin typeface="+mn-lt"/>
                <a:ea typeface="+mn-ea"/>
                <a:cs typeface="+mn-cs"/>
              </a:rPr>
              <a:t>University of Santo Tomas, Manila, Philippines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33</a:t>
            </a:r>
            <a:r>
              <a:rPr lang="en-NZ" sz="1200" i="1" kern="1200" dirty="0">
                <a:solidFill>
                  <a:schemeClr val="tx1"/>
                </a:solidFill>
                <a:effectLst/>
                <a:latin typeface="+mn-lt"/>
                <a:ea typeface="+mn-ea"/>
                <a:cs typeface="+mn-cs"/>
              </a:rPr>
              <a:t>Cipto </a:t>
            </a:r>
            <a:r>
              <a:rPr lang="en-NZ" sz="1200" i="1" kern="1200" dirty="0" err="1">
                <a:solidFill>
                  <a:schemeClr val="tx1"/>
                </a:solidFill>
                <a:effectLst/>
                <a:latin typeface="+mn-lt"/>
                <a:ea typeface="+mn-ea"/>
                <a:cs typeface="+mn-cs"/>
              </a:rPr>
              <a:t>Mangunkusumo</a:t>
            </a:r>
            <a:r>
              <a:rPr lang="en-NZ" sz="1200" i="1" kern="1200" dirty="0">
                <a:solidFill>
                  <a:schemeClr val="tx1"/>
                </a:solidFill>
                <a:effectLst/>
                <a:latin typeface="+mn-lt"/>
                <a:ea typeface="+mn-ea"/>
                <a:cs typeface="+mn-cs"/>
              </a:rPr>
              <a:t> General Hospital, Jakarta, Indonesia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34</a:t>
            </a:r>
            <a:r>
              <a:rPr lang="en-NZ" sz="1200" i="1" kern="1200" dirty="0">
                <a:solidFill>
                  <a:schemeClr val="tx1"/>
                </a:solidFill>
                <a:effectLst/>
                <a:latin typeface="+mn-lt"/>
                <a:ea typeface="+mn-ea"/>
                <a:cs typeface="+mn-cs"/>
              </a:rPr>
              <a:t>Alka Hospital, Lalitpur, Nepal</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35</a:t>
            </a:r>
            <a:r>
              <a:rPr lang="en-NZ" sz="1200" i="1" kern="1200" dirty="0">
                <a:solidFill>
                  <a:schemeClr val="tx1"/>
                </a:solidFill>
                <a:effectLst/>
                <a:latin typeface="+mn-lt"/>
                <a:ea typeface="+mn-ea"/>
                <a:cs typeface="+mn-cs"/>
              </a:rPr>
              <a:t>Fatima University Medical </a:t>
            </a:r>
            <a:r>
              <a:rPr lang="en-NZ" sz="1200" i="1" kern="1200" dirty="0" err="1">
                <a:solidFill>
                  <a:schemeClr val="tx1"/>
                </a:solidFill>
                <a:effectLst/>
                <a:latin typeface="+mn-lt"/>
                <a:ea typeface="+mn-ea"/>
                <a:cs typeface="+mn-cs"/>
              </a:rPr>
              <a:t>Center</a:t>
            </a:r>
            <a:r>
              <a:rPr lang="en-NZ" sz="1200" i="1" kern="1200" dirty="0">
                <a:solidFill>
                  <a:schemeClr val="tx1"/>
                </a:solidFill>
                <a:effectLst/>
                <a:latin typeface="+mn-lt"/>
                <a:ea typeface="+mn-ea"/>
                <a:cs typeface="+mn-cs"/>
              </a:rPr>
              <a:t>, Manila, Philippines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36</a:t>
            </a:r>
            <a:r>
              <a:rPr lang="en-NZ" sz="1200" i="1" kern="1200" dirty="0">
                <a:solidFill>
                  <a:schemeClr val="tx1"/>
                </a:solidFill>
                <a:effectLst/>
                <a:latin typeface="+mn-lt"/>
                <a:ea typeface="+mn-ea"/>
                <a:cs typeface="+mn-cs"/>
              </a:rPr>
              <a:t>University of Tokyo, Tokyo, Japan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Email: mdcleegh@nus.edu.sg </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Background and aims: </a:t>
            </a:r>
            <a:r>
              <a:rPr lang="en-NZ" sz="1200" kern="1200" dirty="0">
                <a:solidFill>
                  <a:schemeClr val="tx1"/>
                </a:solidFill>
                <a:effectLst/>
                <a:latin typeface="+mn-lt"/>
                <a:ea typeface="+mn-ea"/>
                <a:cs typeface="+mn-cs"/>
              </a:rPr>
              <a:t>Hepatitis E virus (HEV) is a leading cause of acute viral hepatitis, but its prognostic impact in acute-on-chronic liver failure (ACLF) is unclear. We evaluated organ-failure trajectories and survival in ACLF patients with acute HEV infection within the APASL ACLF Research Consortium (AARC).</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Method: </a:t>
            </a:r>
            <a:r>
              <a:rPr lang="en-NZ" sz="1200" kern="1200" dirty="0">
                <a:solidFill>
                  <a:schemeClr val="tx1"/>
                </a:solidFill>
                <a:effectLst/>
                <a:latin typeface="+mn-lt"/>
                <a:ea typeface="+mn-ea"/>
                <a:cs typeface="+mn-cs"/>
              </a:rPr>
              <a:t>We analysed 5,612 prospectively enrolled ACLF admissions from 25 countries (2004–2021). Acute HEV was defined by HEV IgM positivity. Organ failures (day 0/4/7) and survival were compared between HEV and non-HEV; multivariable Cox regression was performed in patients with complete covariate data.</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Results: </a:t>
            </a:r>
            <a:r>
              <a:rPr lang="en-NZ" sz="1200" kern="1200" dirty="0">
                <a:solidFill>
                  <a:schemeClr val="tx1"/>
                </a:solidFill>
                <a:effectLst/>
                <a:latin typeface="+mn-lt"/>
                <a:ea typeface="+mn-ea"/>
                <a:cs typeface="+mn-cs"/>
              </a:rPr>
              <a:t>Acute HEV was present in 340/5,612 patients (6.1%). At admission, HEV patients had higher platelet counts, higher bilirubin levels, and lower albumin levels (all p&lt;0.05). HEV was associated with a higher organ-failure burden at presentation: any organ failure (95.0% vs 91.7%; p=0.032), ≥3 organ failures (41.2% vs 31.7%; p&lt;0.001), and renal failure (37.4% vs 29.2%; p=0.001). Among those with day-4 assessments, persistent organ failure remained higher (87.6% vs 77.7%, p&lt;0.001), and organ-failure distribution was worse (p&lt;0.001). By day 7, liver failure (66.0% vs 58.2%, p=0.028), renal failure (21.4% vs 16.1%, p=0.046), and ≥3 organ failures (24.3% vs 14.6%, p&lt;0.001) remained higher. </a:t>
            </a:r>
          </a:p>
          <a:p>
            <a:r>
              <a:rPr lang="en-NZ" sz="1200" kern="1200" dirty="0">
                <a:solidFill>
                  <a:schemeClr val="tx1"/>
                </a:solidFill>
                <a:effectLst/>
                <a:latin typeface="+mn-lt"/>
                <a:ea typeface="+mn-ea"/>
                <a:cs typeface="+mn-cs"/>
              </a:rPr>
              <a:t>Kaplan–Meier survival was worse (median 12 vs 18 days; log-rank p&lt;0.001), but HEV was not independently associated with mortality in Cox regression (n=3,409; HR 1.09, 95% CI 0.93–1.28; p=0.299). Fewer HEV patients received liver transplantations (2.9% vs. 5.7%), and among those who did, 90 day survival rates were significantly lower compared to non-HEV transplant recipients (0% vs 5.5%, p=0.003). </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Conclusion: </a:t>
            </a:r>
            <a:r>
              <a:rPr lang="en-NZ" sz="1200" kern="1200" dirty="0">
                <a:solidFill>
                  <a:schemeClr val="tx1"/>
                </a:solidFill>
                <a:effectLst/>
                <a:latin typeface="+mn-lt"/>
                <a:ea typeface="+mn-ea"/>
                <a:cs typeface="+mn-cs"/>
              </a:rPr>
              <a:t>Acute HEV-associated ACLF is characterised by greater renal and multi-organ failure and delayed early recovery with poorer unadjusted survival; however, HEV is not an independent mortality determinant after adjustment, suggesting baseline organ-failure burden largely explains the excess risk.</a:t>
            </a:r>
          </a:p>
        </p:txBody>
      </p:sp>
      <p:sp>
        <p:nvSpPr>
          <p:cNvPr id="4" name="Slide Number Placeholder 3"/>
          <p:cNvSpPr>
            <a:spLocks noGrp="1"/>
          </p:cNvSpPr>
          <p:nvPr>
            <p:ph type="sldNum" sz="quarter" idx="5"/>
          </p:nvPr>
        </p:nvSpPr>
        <p:spPr/>
        <p:txBody>
          <a:bodyPr/>
          <a:lstStyle/>
          <a:p>
            <a:fld id="{F872C0F0-71E7-46B6-AA6F-1D7E0E2B8B3E}" type="slidenum">
              <a:rPr lang="en-US" smtClean="0"/>
              <a:t>17</a:t>
            </a:fld>
            <a:endParaRPr lang="en-US"/>
          </a:p>
        </p:txBody>
      </p:sp>
    </p:spTree>
    <p:extLst>
      <p:ext uri="{BB962C8B-B14F-4D97-AF65-F5344CB8AC3E}">
        <p14:creationId xmlns:p14="http://schemas.microsoft.com/office/powerpoint/2010/main" val="4101779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descr="A yellow poster with a yellow background&#10;&#10;AI-generated content may be incorrect.">
            <a:extLst>
              <a:ext uri="{FF2B5EF4-FFF2-40B4-BE49-F238E27FC236}">
                <a16:creationId xmlns:a16="http://schemas.microsoft.com/office/drawing/2014/main" id="{2145A76D-C0A9-B95B-FE77-FA79CC9C75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071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2" name="Picture 11" descr="A yellow and white rectangle with a white rectangle&#10;&#10;AI-generated content may be incorrect.">
            <a:extLst>
              <a:ext uri="{FF2B5EF4-FFF2-40B4-BE49-F238E27FC236}">
                <a16:creationId xmlns:a16="http://schemas.microsoft.com/office/drawing/2014/main" id="{6FD2D486-F5D6-F445-FFF3-FBF265A6AA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37BABE-C495-855B-AFFA-817EE2BE2570}"/>
              </a:ext>
            </a:extLst>
          </p:cNvPr>
          <p:cNvSpPr>
            <a:spLocks noGrp="1"/>
          </p:cNvSpPr>
          <p:nvPr>
            <p:ph type="ctrTitle" hasCustomPrompt="1"/>
          </p:nvPr>
        </p:nvSpPr>
        <p:spPr>
          <a:xfrm>
            <a:off x="7339106" y="2498272"/>
            <a:ext cx="4643718" cy="1517877"/>
          </a:xfrm>
        </p:spPr>
        <p:txBody>
          <a:bodyPr anchor="b"/>
          <a:lstStyle>
            <a:lvl1pPr algn="ctr">
              <a:defRPr sz="5400">
                <a:solidFill>
                  <a:srgbClr val="004B87"/>
                </a:solidFill>
                <a:latin typeface="Arial" panose="020B0604020202020204" pitchFamily="34" charset="0"/>
                <a:cs typeface="Arial" panose="020B0604020202020204" pitchFamily="34" charset="0"/>
              </a:defRPr>
            </a:lvl1pPr>
          </a:lstStyle>
          <a:p>
            <a:r>
              <a:rPr lang="en-US" dirty="0"/>
              <a:t>Title</a:t>
            </a:r>
            <a:br>
              <a:rPr lang="en-US" dirty="0"/>
            </a:br>
            <a:endParaRPr lang="en-US" dirty="0"/>
          </a:p>
        </p:txBody>
      </p:sp>
      <p:sp>
        <p:nvSpPr>
          <p:cNvPr id="3" name="Subtitle 2">
            <a:extLst>
              <a:ext uri="{FF2B5EF4-FFF2-40B4-BE49-F238E27FC236}">
                <a16:creationId xmlns:a16="http://schemas.microsoft.com/office/drawing/2014/main" id="{F3A43D77-79CF-B8FC-4A14-0DCDC783EB8B}"/>
              </a:ext>
            </a:extLst>
          </p:cNvPr>
          <p:cNvSpPr>
            <a:spLocks noGrp="1"/>
          </p:cNvSpPr>
          <p:nvPr>
            <p:ph type="subTitle" idx="1" hasCustomPrompt="1"/>
          </p:nvPr>
        </p:nvSpPr>
        <p:spPr>
          <a:xfrm>
            <a:off x="7339106" y="4359728"/>
            <a:ext cx="4643718" cy="783771"/>
          </a:xfrm>
        </p:spPr>
        <p:txBody>
          <a:bodyPr/>
          <a:lstStyle>
            <a:lvl1pPr marL="0" indent="0" algn="ctr">
              <a:buNone/>
              <a:defRPr sz="2400">
                <a:solidFill>
                  <a:srgbClr val="004B87"/>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64022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11" descr="A white and blue screen with yellow border&#10;&#10;AI-generated content may be incorrect.">
            <a:extLst>
              <a:ext uri="{FF2B5EF4-FFF2-40B4-BE49-F238E27FC236}">
                <a16:creationId xmlns:a16="http://schemas.microsoft.com/office/drawing/2014/main" id="{5A2453A4-1534-B0B6-4EFA-6EA0167A39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874323-051A-E54C-1353-B1D00220079D}"/>
              </a:ext>
            </a:extLst>
          </p:cNvPr>
          <p:cNvSpPr>
            <a:spLocks noGrp="1"/>
          </p:cNvSpPr>
          <p:nvPr>
            <p:ph type="title" hasCustomPrompt="1"/>
          </p:nvPr>
        </p:nvSpPr>
        <p:spPr>
          <a:xfrm>
            <a:off x="838200" y="-89087"/>
            <a:ext cx="10515600" cy="838947"/>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200" y="950259"/>
            <a:ext cx="10515600" cy="5226703"/>
          </a:xfrm>
        </p:spPr>
        <p:txBody>
          <a:bodyPr>
            <a:normAutofit/>
          </a:bodyPr>
          <a:lstStyle>
            <a:lvl1pPr>
              <a:defRPr sz="1600">
                <a:solidFill>
                  <a:srgbClr val="004B87"/>
                </a:solidFill>
                <a:latin typeface="Arial" panose="020B0604020202020204" pitchFamily="34" charset="0"/>
                <a:cs typeface="Arial" panose="020B0604020202020204" pitchFamily="34" charset="0"/>
              </a:defRPr>
            </a:lvl1pPr>
          </a:lstStyle>
          <a:p>
            <a:pPr lvl="0"/>
            <a:r>
              <a:rPr lang="en-US" dirty="0"/>
              <a:t>Content</a:t>
            </a:r>
          </a:p>
        </p:txBody>
      </p:sp>
    </p:spTree>
    <p:extLst>
      <p:ext uri="{BB962C8B-B14F-4D97-AF65-F5344CB8AC3E}">
        <p14:creationId xmlns:p14="http://schemas.microsoft.com/office/powerpoint/2010/main" val="166046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pic>
        <p:nvPicPr>
          <p:cNvPr id="12" name="Picture 11" descr="A white and blue screen with yellow border&#10;&#10;AI-generated content may be incorrect.">
            <a:extLst>
              <a:ext uri="{FF2B5EF4-FFF2-40B4-BE49-F238E27FC236}">
                <a16:creationId xmlns:a16="http://schemas.microsoft.com/office/drawing/2014/main" id="{37761344-0AE2-31CD-FCCF-73AAAD189B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199" y="998071"/>
            <a:ext cx="5177589" cy="5178891"/>
          </a:xfrm>
        </p:spPr>
        <p:txBody>
          <a:bodyPr>
            <a:normAutofit/>
          </a:bodyPr>
          <a:lstStyle>
            <a:lvl1pPr>
              <a:defRPr sz="1600">
                <a:solidFill>
                  <a:srgbClr val="004B87"/>
                </a:solidFill>
                <a:latin typeface="Arial" panose="020B0604020202020204" pitchFamily="34" charset="0"/>
                <a:cs typeface="Arial" panose="020B0604020202020204" pitchFamily="34" charset="0"/>
              </a:defRPr>
            </a:lvl1pPr>
          </a:lstStyle>
          <a:p>
            <a:pPr lvl="0"/>
            <a:r>
              <a:rPr lang="en-US" dirty="0"/>
              <a:t>Content</a:t>
            </a:r>
          </a:p>
        </p:txBody>
      </p:sp>
      <p:sp>
        <p:nvSpPr>
          <p:cNvPr id="5" name="Content Placeholder 2">
            <a:extLst>
              <a:ext uri="{FF2B5EF4-FFF2-40B4-BE49-F238E27FC236}">
                <a16:creationId xmlns:a16="http://schemas.microsoft.com/office/drawing/2014/main" id="{66DE287F-FD69-EB37-9406-FFD839FB3CB1}"/>
              </a:ext>
            </a:extLst>
          </p:cNvPr>
          <p:cNvSpPr>
            <a:spLocks noGrp="1"/>
          </p:cNvSpPr>
          <p:nvPr>
            <p:ph idx="10" hasCustomPrompt="1"/>
          </p:nvPr>
        </p:nvSpPr>
        <p:spPr>
          <a:xfrm>
            <a:off x="6176214" y="998071"/>
            <a:ext cx="5177589" cy="5178891"/>
          </a:xfrm>
        </p:spPr>
        <p:txBody>
          <a:bodyPr>
            <a:normAutofit/>
          </a:bodyPr>
          <a:lstStyle>
            <a:lvl1pPr>
              <a:defRPr sz="1600">
                <a:solidFill>
                  <a:srgbClr val="004B87"/>
                </a:solidFill>
                <a:latin typeface="Arial" panose="020B0604020202020204" pitchFamily="34" charset="0"/>
                <a:cs typeface="Arial" panose="020B0604020202020204" pitchFamily="34" charset="0"/>
              </a:defRPr>
            </a:lvl1pPr>
          </a:lstStyle>
          <a:p>
            <a:pPr lvl="0"/>
            <a:r>
              <a:rPr lang="en-US"/>
              <a:t>Content</a:t>
            </a:r>
          </a:p>
        </p:txBody>
      </p:sp>
      <p:sp>
        <p:nvSpPr>
          <p:cNvPr id="8" name="Title 1">
            <a:extLst>
              <a:ext uri="{FF2B5EF4-FFF2-40B4-BE49-F238E27FC236}">
                <a16:creationId xmlns:a16="http://schemas.microsoft.com/office/drawing/2014/main" id="{0CD10D97-1F70-300C-2761-8B3221ABB36C}"/>
              </a:ext>
            </a:extLst>
          </p:cNvPr>
          <p:cNvSpPr>
            <a:spLocks noGrp="1"/>
          </p:cNvSpPr>
          <p:nvPr>
            <p:ph type="title" hasCustomPrompt="1"/>
          </p:nvPr>
        </p:nvSpPr>
        <p:spPr>
          <a:xfrm>
            <a:off x="838200" y="-89087"/>
            <a:ext cx="10515600" cy="838947"/>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n-US" dirty="0"/>
              <a:t>Title</a:t>
            </a:r>
          </a:p>
        </p:txBody>
      </p:sp>
    </p:spTree>
    <p:extLst>
      <p:ext uri="{BB962C8B-B14F-4D97-AF65-F5344CB8AC3E}">
        <p14:creationId xmlns:p14="http://schemas.microsoft.com/office/powerpoint/2010/main" val="2205083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8F829-637E-DBDE-1FB7-CBDDBAC5FC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AB771C-3F30-543E-74E5-8DB2AC96C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C8742-38EE-516B-8C7C-3FFEBB8C75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C94ABE-8428-494D-935C-2BBF84E6E166}" type="datetimeFigureOut">
              <a:rPr lang="en-US" smtClean="0"/>
              <a:t>5/24/2026</a:t>
            </a:fld>
            <a:endParaRPr lang="en-US"/>
          </a:p>
        </p:txBody>
      </p:sp>
      <p:sp>
        <p:nvSpPr>
          <p:cNvPr id="5" name="Footer Placeholder 4">
            <a:extLst>
              <a:ext uri="{FF2B5EF4-FFF2-40B4-BE49-F238E27FC236}">
                <a16:creationId xmlns:a16="http://schemas.microsoft.com/office/drawing/2014/main" id="{5E3AEE43-711F-AA56-EF0C-533598390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D1EA8EA-837F-4DC6-27A3-3A518DD5C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A3895D-F3A9-457C-B9FC-B3115E256DDB}" type="slidenum">
              <a:rPr lang="en-US" smtClean="0"/>
              <a:t>‹#›</a:t>
            </a:fld>
            <a:endParaRPr lang="en-US"/>
          </a:p>
        </p:txBody>
      </p:sp>
    </p:spTree>
    <p:extLst>
      <p:ext uri="{BB962C8B-B14F-4D97-AF65-F5344CB8AC3E}">
        <p14:creationId xmlns:p14="http://schemas.microsoft.com/office/powerpoint/2010/main" val="3053995954"/>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50" r:id="rId3"/>
    <p:sldLayoutId id="2147483651" r:id="rId4"/>
  </p:sldLayoutIdLst>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emf"/><Relationship Id="rId7"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chart" Target="../charts/chart7.xml"/><Relationship Id="rId5" Type="http://schemas.openxmlformats.org/officeDocument/2006/relationships/image" Target="../media/image4.png"/><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chart" Target="../charts/char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23.svg"/><Relationship Id="rId7" Type="http://schemas.openxmlformats.org/officeDocument/2006/relationships/image" Target="../media/image26.sv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24.svg"/><Relationship Id="rId4" Type="http://schemas.openxmlformats.org/officeDocument/2006/relationships/image" Target="../media/image6.svg"/><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notesSlide" Target="../notesSlides/notesSlide18.xml"/><Relationship Id="rId7"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oleObject" Target="../embeddings/oleObject1.bin"/><Relationship Id="rId9"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7.sv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6.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chart" Target="../charts/chart10.xml"/><Relationship Id="rId7"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chart" Target="../charts/chart13.xml"/><Relationship Id="rId5" Type="http://schemas.openxmlformats.org/officeDocument/2006/relationships/chart" Target="../charts/chart12.xml"/><Relationship Id="rId10" Type="http://schemas.openxmlformats.org/officeDocument/2006/relationships/image" Target="../media/image4.png"/><Relationship Id="rId4" Type="http://schemas.openxmlformats.org/officeDocument/2006/relationships/chart" Target="../charts/chart11.xml"/><Relationship Id="rId9" Type="http://schemas.openxmlformats.org/officeDocument/2006/relationships/slide" Target="slide5.xml"/></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3.svg"/><Relationship Id="rId7" Type="http://schemas.openxmlformats.org/officeDocument/2006/relationships/slide" Target="slide5.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8.sv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slide" Target="slide5.xml"/><Relationship Id="rId5" Type="http://schemas.openxmlformats.org/officeDocument/2006/relationships/chart" Target="../charts/chart18.xml"/><Relationship Id="rId4" Type="http://schemas.openxmlformats.org/officeDocument/2006/relationships/chart" Target="../charts/chart17.xml"/></Relationships>
</file>

<file path=ppt/slides/_rels/slide3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chart" Target="../charts/chart19.xml"/><Relationship Id="rId7" Type="http://schemas.openxmlformats.org/officeDocument/2006/relationships/chart" Target="../charts/chart23.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chart" Target="../charts/chart22.xml"/><Relationship Id="rId11" Type="http://schemas.openxmlformats.org/officeDocument/2006/relationships/image" Target="../media/image4.png"/><Relationship Id="rId5" Type="http://schemas.openxmlformats.org/officeDocument/2006/relationships/chart" Target="../charts/chart21.xml"/><Relationship Id="rId10" Type="http://schemas.openxmlformats.org/officeDocument/2006/relationships/slide" Target="slide5.xml"/><Relationship Id="rId4" Type="http://schemas.openxmlformats.org/officeDocument/2006/relationships/chart" Target="../charts/chart20.xml"/><Relationship Id="rId9" Type="http://schemas.openxmlformats.org/officeDocument/2006/relationships/chart" Target="../charts/chart25.xml"/></Relationships>
</file>

<file path=ppt/slides/_rels/slide3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3.svg"/><Relationship Id="rId7" Type="http://schemas.openxmlformats.org/officeDocument/2006/relationships/slide" Target="slide5.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31.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7.svg"/><Relationship Id="rId4" Type="http://schemas.openxmlformats.org/officeDocument/2006/relationships/image" Target="../media/image6.svg"/></Relationships>
</file>

<file path=ppt/slides/_rels/slide38.xml.rels><?xml version="1.0" encoding="UTF-8" standalone="yes"?>
<Relationships xmlns="http://schemas.openxmlformats.org/package/2006/relationships"><Relationship Id="rId8" Type="http://schemas.openxmlformats.org/officeDocument/2006/relationships/chart" Target="../charts/chart30.xml"/><Relationship Id="rId13" Type="http://schemas.openxmlformats.org/officeDocument/2006/relationships/slide" Target="slide5.xml"/><Relationship Id="rId3" Type="http://schemas.openxmlformats.org/officeDocument/2006/relationships/image" Target="../media/image32.svg"/><Relationship Id="rId7" Type="http://schemas.openxmlformats.org/officeDocument/2006/relationships/chart" Target="../charts/chart29.xml"/><Relationship Id="rId12" Type="http://schemas.openxmlformats.org/officeDocument/2006/relationships/chart" Target="../charts/chart34.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chart" Target="../charts/chart28.xml"/><Relationship Id="rId11" Type="http://schemas.openxmlformats.org/officeDocument/2006/relationships/chart" Target="../charts/chart33.xml"/><Relationship Id="rId5" Type="http://schemas.openxmlformats.org/officeDocument/2006/relationships/chart" Target="../charts/chart27.xml"/><Relationship Id="rId10" Type="http://schemas.openxmlformats.org/officeDocument/2006/relationships/chart" Target="../charts/chart32.xml"/><Relationship Id="rId4" Type="http://schemas.openxmlformats.org/officeDocument/2006/relationships/chart" Target="../charts/chart26.xml"/><Relationship Id="rId9" Type="http://schemas.openxmlformats.org/officeDocument/2006/relationships/chart" Target="../charts/chart31.xml"/><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17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71B64-175D-E7EC-4458-390F7FDE502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1A40E0B-8ED1-C32D-8A11-FB8A56FC0F05}"/>
              </a:ext>
            </a:extLst>
          </p:cNvPr>
          <p:cNvSpPr>
            <a:spLocks noGrp="1"/>
          </p:cNvSpPr>
          <p:nvPr>
            <p:ph type="title"/>
          </p:nvPr>
        </p:nvSpPr>
        <p:spPr>
          <a:xfrm>
            <a:off x="838200" y="0"/>
            <a:ext cx="11015546" cy="603849"/>
          </a:xfrm>
        </p:spPr>
        <p:txBody>
          <a:bodyPr>
            <a:noAutofit/>
          </a:bodyPr>
          <a:lstStyle/>
          <a:p>
            <a:r>
              <a:rPr lang="en-GB" sz="2000" dirty="0">
                <a:latin typeface="Arial"/>
                <a:cs typeface="Arial"/>
              </a:rPr>
              <a:t>Efficacy and safety of </a:t>
            </a:r>
            <a:r>
              <a:rPr lang="en-GB" sz="2000" dirty="0" err="1">
                <a:latin typeface="Arial"/>
                <a:cs typeface="Arial"/>
              </a:rPr>
              <a:t>tobevibart</a:t>
            </a:r>
            <a:r>
              <a:rPr lang="en-GB" sz="2000" dirty="0">
                <a:latin typeface="Arial"/>
                <a:cs typeface="Arial"/>
              </a:rPr>
              <a:t> (VIR-3434) alone or in combination with </a:t>
            </a:r>
            <a:r>
              <a:rPr lang="en-GB" sz="2000" dirty="0" err="1">
                <a:latin typeface="Arial"/>
                <a:cs typeface="Arial"/>
              </a:rPr>
              <a:t>elebsiran</a:t>
            </a:r>
            <a:r>
              <a:rPr lang="en-GB" sz="2000" dirty="0">
                <a:latin typeface="Arial"/>
                <a:cs typeface="Arial"/>
              </a:rPr>
              <a:t> (VIR-2218) </a:t>
            </a:r>
            <a:br>
              <a:rPr lang="en-GB" sz="2000" dirty="0">
                <a:latin typeface="Arial"/>
                <a:cs typeface="Arial"/>
              </a:rPr>
            </a:br>
            <a:r>
              <a:rPr lang="en-GB" sz="2000" dirty="0">
                <a:latin typeface="Arial"/>
                <a:cs typeface="Arial"/>
              </a:rPr>
              <a:t>in participants with chronic HDV infection: Week 96 results from the SOLSTICE trial </a:t>
            </a:r>
            <a:endParaRPr lang="en-US" sz="2000" dirty="0">
              <a:latin typeface="Arial"/>
              <a:cs typeface="Arial"/>
            </a:endParaRPr>
          </a:p>
        </p:txBody>
      </p:sp>
      <p:sp>
        <p:nvSpPr>
          <p:cNvPr id="13" name="Content Placeholder 2">
            <a:extLst>
              <a:ext uri="{FF2B5EF4-FFF2-40B4-BE49-F238E27FC236}">
                <a16:creationId xmlns:a16="http://schemas.microsoft.com/office/drawing/2014/main" id="{5D953774-14D1-B287-0EFA-9FCE9835EBC3}"/>
              </a:ext>
            </a:extLst>
          </p:cNvPr>
          <p:cNvSpPr txBox="1">
            <a:spLocks/>
          </p:cNvSpPr>
          <p:nvPr/>
        </p:nvSpPr>
        <p:spPr>
          <a:xfrm>
            <a:off x="272744" y="3737760"/>
            <a:ext cx="11581002" cy="27044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highlight>
                  <a:srgbClr val="FFC03C"/>
                </a:highlight>
                <a:latin typeface="Arial" panose="020B0604020202020204" pitchFamily="34" charset="0"/>
                <a:cs typeface="Arial" panose="020B0604020202020204" pitchFamily="34" charset="0"/>
              </a:rPr>
              <a:t>CONCLUSIONS</a:t>
            </a:r>
            <a:endParaRPr lang="en-US" sz="1600" b="1" dirty="0">
              <a:highlight>
                <a:srgbClr val="FFC03C"/>
              </a:highlight>
              <a:latin typeface="Arial" panose="020B0604020202020204" pitchFamily="34" charset="0"/>
              <a:cs typeface="Arial" panose="020B0604020202020204" pitchFamily="34" charset="0"/>
            </a:endParaRPr>
          </a:p>
          <a:p>
            <a:pPr>
              <a:lnSpc>
                <a:spcPct val="100000"/>
              </a:lnSpc>
              <a:spcBef>
                <a:spcPts val="300"/>
              </a:spcBef>
            </a:pPr>
            <a:r>
              <a:rPr lang="en-GB" sz="1550" dirty="0">
                <a:latin typeface="Arial" panose="020B0604020202020204" pitchFamily="34" charset="0"/>
                <a:cs typeface="Arial" panose="020B0604020202020204" pitchFamily="34" charset="0"/>
              </a:rPr>
              <a:t>Participants receiving </a:t>
            </a:r>
            <a:r>
              <a:rPr lang="en-GB" sz="1550" dirty="0" err="1">
                <a:latin typeface="Arial" panose="020B0604020202020204" pitchFamily="34" charset="0"/>
                <a:cs typeface="Arial" panose="020B0604020202020204" pitchFamily="34" charset="0"/>
              </a:rPr>
              <a:t>tobevibart</a:t>
            </a:r>
            <a:r>
              <a:rPr lang="en-GB" sz="1550" dirty="0">
                <a:latin typeface="Arial" panose="020B0604020202020204" pitchFamily="34" charset="0"/>
                <a:cs typeface="Arial" panose="020B0604020202020204" pitchFamily="34" charset="0"/>
              </a:rPr>
              <a:t> + </a:t>
            </a:r>
            <a:r>
              <a:rPr lang="en-GB" sz="1550" dirty="0" err="1">
                <a:latin typeface="Arial" panose="020B0604020202020204" pitchFamily="34" charset="0"/>
                <a:cs typeface="Arial" panose="020B0604020202020204" pitchFamily="34" charset="0"/>
              </a:rPr>
              <a:t>elebsiran</a:t>
            </a:r>
            <a:r>
              <a:rPr lang="en-GB" sz="1550" dirty="0">
                <a:latin typeface="Arial" panose="020B0604020202020204" pitchFamily="34" charset="0"/>
                <a:cs typeface="Arial" panose="020B0604020202020204" pitchFamily="34" charset="0"/>
              </a:rPr>
              <a:t> achieved greater rates of </a:t>
            </a:r>
            <a:r>
              <a:rPr lang="en-GB" sz="1550" dirty="0" err="1">
                <a:latin typeface="Arial" panose="020B0604020202020204" pitchFamily="34" charset="0"/>
                <a:cs typeface="Arial" panose="020B0604020202020204" pitchFamily="34" charset="0"/>
              </a:rPr>
              <a:t>HDV</a:t>
            </a:r>
            <a:r>
              <a:rPr lang="en-GB" sz="1550" dirty="0">
                <a:latin typeface="Arial" panose="020B0604020202020204" pitchFamily="34" charset="0"/>
                <a:cs typeface="Arial" panose="020B0604020202020204" pitchFamily="34" charset="0"/>
              </a:rPr>
              <a:t>-RNA TND and HBsAg &lt;10 IU/mL at all timepoints through Week 96 than those receiving </a:t>
            </a:r>
            <a:r>
              <a:rPr lang="en-GB" sz="1550" dirty="0" err="1">
                <a:latin typeface="Arial" panose="020B0604020202020204" pitchFamily="34" charset="0"/>
                <a:cs typeface="Arial" panose="020B0604020202020204" pitchFamily="34" charset="0"/>
              </a:rPr>
              <a:t>tobevibart</a:t>
            </a:r>
            <a:r>
              <a:rPr lang="en-GB" sz="1550" dirty="0">
                <a:latin typeface="Arial" panose="020B0604020202020204" pitchFamily="34" charset="0"/>
                <a:cs typeface="Arial" panose="020B0604020202020204" pitchFamily="34" charset="0"/>
              </a:rPr>
              <a:t> monotherapy</a:t>
            </a:r>
          </a:p>
          <a:p>
            <a:pPr>
              <a:lnSpc>
                <a:spcPct val="100000"/>
              </a:lnSpc>
              <a:spcBef>
                <a:spcPts val="300"/>
              </a:spcBef>
            </a:pPr>
            <a:r>
              <a:rPr lang="en-GB" sz="1550" dirty="0">
                <a:latin typeface="Arial"/>
                <a:cs typeface="Arial"/>
              </a:rPr>
              <a:t>At Week 96, 88% of those receiving </a:t>
            </a:r>
            <a:r>
              <a:rPr lang="en-GB" sz="1550" dirty="0" err="1">
                <a:latin typeface="Arial"/>
                <a:cs typeface="Arial"/>
              </a:rPr>
              <a:t>tobevibart</a:t>
            </a:r>
            <a:r>
              <a:rPr lang="en-GB" sz="1550" dirty="0">
                <a:latin typeface="Arial"/>
                <a:cs typeface="Arial"/>
              </a:rPr>
              <a:t> + </a:t>
            </a:r>
            <a:r>
              <a:rPr lang="en-GB" sz="1550" dirty="0" err="1">
                <a:latin typeface="Arial"/>
                <a:cs typeface="Arial"/>
              </a:rPr>
              <a:t>elebsiran</a:t>
            </a:r>
            <a:r>
              <a:rPr lang="en-GB" sz="1550" dirty="0">
                <a:latin typeface="Arial"/>
                <a:cs typeface="Arial"/>
              </a:rPr>
              <a:t> and 53% of those receiving </a:t>
            </a:r>
            <a:r>
              <a:rPr lang="en-GB" sz="1550" dirty="0" err="1">
                <a:latin typeface="Arial"/>
                <a:cs typeface="Arial"/>
              </a:rPr>
              <a:t>tobevibart</a:t>
            </a:r>
            <a:r>
              <a:rPr lang="en-GB" sz="1550" dirty="0">
                <a:latin typeface="Arial"/>
                <a:cs typeface="Arial"/>
              </a:rPr>
              <a:t> alone achieved HDV-RNA TND</a:t>
            </a:r>
            <a:endParaRPr lang="en-GB" sz="1550" dirty="0">
              <a:latin typeface="Arial" panose="020B0604020202020204" pitchFamily="34" charset="0"/>
              <a:cs typeface="Arial" panose="020B0604020202020204" pitchFamily="34" charset="0"/>
            </a:endParaRPr>
          </a:p>
          <a:p>
            <a:pPr>
              <a:lnSpc>
                <a:spcPct val="100000"/>
              </a:lnSpc>
              <a:spcBef>
                <a:spcPts val="300"/>
              </a:spcBef>
            </a:pPr>
            <a:r>
              <a:rPr lang="en-GB" sz="1550" dirty="0">
                <a:latin typeface="Arial" panose="020B0604020202020204" pitchFamily="34" charset="0"/>
                <a:cs typeface="Arial" panose="020B0604020202020204" pitchFamily="34" charset="0"/>
              </a:rPr>
              <a:t>HDV RNA TND rates increased over time with combination therapy, while rates plateaued with monotherapy</a:t>
            </a:r>
          </a:p>
          <a:p>
            <a:pPr>
              <a:lnSpc>
                <a:spcPct val="100000"/>
              </a:lnSpc>
              <a:spcBef>
                <a:spcPts val="300"/>
              </a:spcBef>
            </a:pPr>
            <a:r>
              <a:rPr lang="en-US" sz="1550" dirty="0">
                <a:latin typeface="Arial" panose="020B0604020202020204" pitchFamily="34" charset="0"/>
                <a:cs typeface="Arial" panose="020B0604020202020204" pitchFamily="34" charset="0"/>
              </a:rPr>
              <a:t>ALT normalization was similar between Week 48 through Week 96</a:t>
            </a:r>
          </a:p>
          <a:p>
            <a:pPr>
              <a:lnSpc>
                <a:spcPct val="100000"/>
              </a:lnSpc>
              <a:spcBef>
                <a:spcPts val="300"/>
              </a:spcBef>
            </a:pPr>
            <a:r>
              <a:rPr lang="en-GB" sz="1550" dirty="0">
                <a:latin typeface="Arial" panose="020B0604020202020204" pitchFamily="34" charset="0"/>
                <a:cs typeface="Arial" panose="020B0604020202020204" pitchFamily="34" charset="0"/>
              </a:rPr>
              <a:t>AEs were generally mild to moderate and transient</a:t>
            </a:r>
          </a:p>
          <a:p>
            <a:pPr>
              <a:lnSpc>
                <a:spcPct val="100000"/>
              </a:lnSpc>
              <a:spcBef>
                <a:spcPts val="300"/>
              </a:spcBef>
            </a:pPr>
            <a:r>
              <a:rPr lang="en-GB" sz="1550" dirty="0">
                <a:solidFill>
                  <a:srgbClr val="004B87"/>
                </a:solidFill>
                <a:latin typeface="Arial"/>
                <a:cs typeface="Arial"/>
              </a:rPr>
              <a:t>The most common AEs were flu-like symptoms which were only mild to moderate, transient, </a:t>
            </a:r>
            <a:r>
              <a:rPr lang="en-US" sz="1550" dirty="0">
                <a:solidFill>
                  <a:srgbClr val="004B87"/>
                </a:solidFill>
                <a:latin typeface="Arial"/>
                <a:cs typeface="Arial"/>
              </a:rPr>
              <a:t>and typically</a:t>
            </a:r>
            <a:r>
              <a:rPr lang="en-GB" sz="1550" dirty="0">
                <a:solidFill>
                  <a:srgbClr val="004B87"/>
                </a:solidFill>
                <a:latin typeface="Arial"/>
                <a:cs typeface="Arial"/>
              </a:rPr>
              <a:t> associated with the first dose </a:t>
            </a:r>
            <a:endParaRPr lang="en-GB" sz="1550" dirty="0">
              <a:latin typeface="Arial" panose="020B0604020202020204" pitchFamily="34" charset="0"/>
              <a:cs typeface="Arial" panose="020B0604020202020204" pitchFamily="34" charset="0"/>
            </a:endParaRPr>
          </a:p>
          <a:p>
            <a:pPr>
              <a:lnSpc>
                <a:spcPct val="100000"/>
              </a:lnSpc>
              <a:spcBef>
                <a:spcPts val="300"/>
              </a:spcBef>
            </a:pPr>
            <a:r>
              <a:rPr lang="en-US" sz="1550" dirty="0" err="1">
                <a:latin typeface="Arial" panose="020B0604020202020204" pitchFamily="34" charset="0"/>
                <a:cs typeface="Arial" panose="020B0604020202020204" pitchFamily="34" charset="0"/>
              </a:rPr>
              <a:t>Tobevibart</a:t>
            </a:r>
            <a:r>
              <a:rPr lang="en-US" sz="1550" dirty="0">
                <a:latin typeface="Arial" panose="020B0604020202020204" pitchFamily="34" charset="0"/>
                <a:cs typeface="Arial" panose="020B0604020202020204" pitchFamily="34" charset="0"/>
              </a:rPr>
              <a:t> + </a:t>
            </a:r>
            <a:r>
              <a:rPr lang="en-US" sz="1550" dirty="0" err="1">
                <a:latin typeface="Arial" panose="020B0604020202020204" pitchFamily="34" charset="0"/>
                <a:cs typeface="Arial" panose="020B0604020202020204" pitchFamily="34" charset="0"/>
              </a:rPr>
              <a:t>elebsiran</a:t>
            </a:r>
            <a:r>
              <a:rPr lang="en-US" sz="1550" dirty="0">
                <a:latin typeface="Arial" panose="020B0604020202020204" pitchFamily="34" charset="0"/>
                <a:cs typeface="Arial" panose="020B0604020202020204" pitchFamily="34" charset="0"/>
              </a:rPr>
              <a:t> </a:t>
            </a:r>
            <a:r>
              <a:rPr lang="en-GB" sz="1550" dirty="0">
                <a:latin typeface="Arial" panose="020B0604020202020204" pitchFamily="34" charset="0"/>
                <a:cs typeface="Arial" panose="020B0604020202020204" pitchFamily="34" charset="0"/>
              </a:rPr>
              <a:t>is being evaluated in an ongoing Phase 3 ECLIPSE programme for chronic HDV infection </a:t>
            </a:r>
            <a:endParaRPr lang="en-US" sz="1550" dirty="0">
              <a:latin typeface="Arial" panose="020B0604020202020204" pitchFamily="34" charset="0"/>
              <a:cs typeface="Arial" panose="020B0604020202020204" pitchFamily="34" charset="0"/>
            </a:endParaRPr>
          </a:p>
        </p:txBody>
      </p:sp>
      <p:sp>
        <p:nvSpPr>
          <p:cNvPr id="3" name="Content Placeholder 1">
            <a:extLst>
              <a:ext uri="{FF2B5EF4-FFF2-40B4-BE49-F238E27FC236}">
                <a16:creationId xmlns:a16="http://schemas.microsoft.com/office/drawing/2014/main" id="{6BA34015-4B8C-46A6-62C9-5AF1F6394483}"/>
              </a:ext>
            </a:extLst>
          </p:cNvPr>
          <p:cNvSpPr txBox="1">
            <a:spLocks/>
          </p:cNvSpPr>
          <p:nvPr/>
        </p:nvSpPr>
        <p:spPr>
          <a:xfrm>
            <a:off x="272744" y="797898"/>
            <a:ext cx="1403474" cy="405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highlight>
                  <a:srgbClr val="FFC03C"/>
                </a:highlight>
                <a:latin typeface="Arial" panose="020B0604020202020204" pitchFamily="34" charset="0"/>
                <a:cs typeface="Arial" panose="020B0604020202020204" pitchFamily="34" charset="0"/>
              </a:rPr>
              <a:t>RESULTS</a:t>
            </a:r>
          </a:p>
          <a:p>
            <a:pPr marL="0" indent="0">
              <a:lnSpc>
                <a:spcPct val="100000"/>
              </a:lnSpc>
              <a:buFont typeface="Arial" panose="020B0604020202020204" pitchFamily="34" charset="0"/>
              <a:buNone/>
            </a:pPr>
            <a:endParaRPr lang="en-GB" sz="2000" noProof="0" dirty="0">
              <a:highlight>
                <a:srgbClr val="826B6A"/>
              </a:highlight>
              <a:latin typeface="Arial" panose="020B0604020202020204" pitchFamily="34" charset="0"/>
              <a:cs typeface="Arial" panose="020B0604020202020204" pitchFamily="34" charset="0"/>
            </a:endParaRPr>
          </a:p>
          <a:p>
            <a:pPr>
              <a:lnSpc>
                <a:spcPct val="100000"/>
              </a:lnSpc>
              <a:spcBef>
                <a:spcPts val="0"/>
              </a:spcBef>
            </a:pPr>
            <a:endParaRPr lang="en-GB" sz="1400" noProof="0" dirty="0">
              <a:solidFill>
                <a:schemeClr val="tx2"/>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8FD33E08-BE62-FB59-A8B6-8B36742A10C2}"/>
              </a:ext>
            </a:extLst>
          </p:cNvPr>
          <p:cNvCxnSpPr>
            <a:cxnSpLocks/>
          </p:cNvCxnSpPr>
          <p:nvPr/>
        </p:nvCxnSpPr>
        <p:spPr>
          <a:xfrm>
            <a:off x="390525" y="3706937"/>
            <a:ext cx="11637238" cy="0"/>
          </a:xfrm>
          <a:prstGeom prst="line">
            <a:avLst/>
          </a:prstGeom>
          <a:ln>
            <a:solidFill>
              <a:srgbClr val="FFBF3F"/>
            </a:solidFill>
          </a:ln>
        </p:spPr>
        <p:style>
          <a:lnRef idx="1">
            <a:schemeClr val="accent1"/>
          </a:lnRef>
          <a:fillRef idx="0">
            <a:schemeClr val="accent1"/>
          </a:fillRef>
          <a:effectRef idx="0">
            <a:schemeClr val="accent1"/>
          </a:effectRef>
          <a:fontRef idx="minor">
            <a:schemeClr val="tx1"/>
          </a:fontRef>
        </p:style>
      </p:cxnSp>
      <p:sp>
        <p:nvSpPr>
          <p:cNvPr id="41" name="Text Placeholder 3">
            <a:extLst>
              <a:ext uri="{FF2B5EF4-FFF2-40B4-BE49-F238E27FC236}">
                <a16:creationId xmlns:a16="http://schemas.microsoft.com/office/drawing/2014/main" id="{15F64AE4-AEC0-4044-6FBA-554FC81B54FC}"/>
              </a:ext>
            </a:extLst>
          </p:cNvPr>
          <p:cNvSpPr txBox="1">
            <a:spLocks/>
          </p:cNvSpPr>
          <p:nvPr/>
        </p:nvSpPr>
        <p:spPr>
          <a:xfrm>
            <a:off x="202064" y="6465231"/>
            <a:ext cx="3767696" cy="27688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br>
              <a:rPr lang="en-GB" sz="1000" noProof="0" dirty="0">
                <a:latin typeface="Arial" panose="020B0604020202020204" pitchFamily="34" charset="0"/>
                <a:cs typeface="Arial" panose="020B0604020202020204" pitchFamily="34" charset="0"/>
              </a:rPr>
            </a:br>
            <a:r>
              <a:rPr lang="en-GB" sz="1100" dirty="0" err="1">
                <a:solidFill>
                  <a:srgbClr val="004B87"/>
                </a:solidFill>
                <a:latin typeface="Arial" panose="020B0604020202020204" pitchFamily="34" charset="0"/>
                <a:cs typeface="Arial" panose="020B0604020202020204" pitchFamily="34" charset="0"/>
              </a:rPr>
              <a:t>Asselah</a:t>
            </a:r>
            <a:r>
              <a:rPr lang="en-GB" sz="1100" dirty="0">
                <a:solidFill>
                  <a:srgbClr val="004B87"/>
                </a:solidFill>
                <a:latin typeface="Arial" panose="020B0604020202020204" pitchFamily="34" charset="0"/>
                <a:cs typeface="Arial" panose="020B0604020202020204" pitchFamily="34" charset="0"/>
              </a:rPr>
              <a:t> T, et al. EASL Congress 2026; GS-012.</a:t>
            </a:r>
            <a:endParaRPr lang="en-GB" sz="10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C9A032AB-A43E-5CDF-17F7-C3B9767E29A6}"/>
              </a:ext>
            </a:extLst>
          </p:cNvPr>
          <p:cNvGrpSpPr/>
          <p:nvPr/>
        </p:nvGrpSpPr>
        <p:grpSpPr>
          <a:xfrm>
            <a:off x="572057" y="955952"/>
            <a:ext cx="11413456" cy="2794990"/>
            <a:chOff x="272744" y="954938"/>
            <a:chExt cx="11826136" cy="2896050"/>
          </a:xfrm>
        </p:grpSpPr>
        <p:pic>
          <p:nvPicPr>
            <p:cNvPr id="33" name="Picture 32">
              <a:extLst>
                <a:ext uri="{FF2B5EF4-FFF2-40B4-BE49-F238E27FC236}">
                  <a16:creationId xmlns:a16="http://schemas.microsoft.com/office/drawing/2014/main" id="{9117FB6D-129C-ED17-786E-DAFC3734895B}"/>
                </a:ext>
              </a:extLst>
            </p:cNvPr>
            <p:cNvPicPr>
              <a:picLocks noChangeAspect="1"/>
            </p:cNvPicPr>
            <p:nvPr/>
          </p:nvPicPr>
          <p:blipFill>
            <a:blip r:embed="rId3"/>
            <a:srcRect l="19945" t="92072" r="18318" b="1773"/>
            <a:stretch>
              <a:fillRect/>
            </a:stretch>
          </p:blipFill>
          <p:spPr>
            <a:xfrm>
              <a:off x="6611207" y="3623689"/>
              <a:ext cx="2649387" cy="227299"/>
            </a:xfrm>
            <a:prstGeom prst="rect">
              <a:avLst/>
            </a:prstGeom>
          </p:spPr>
        </p:pic>
        <p:pic>
          <p:nvPicPr>
            <p:cNvPr id="34" name="Picture 33">
              <a:extLst>
                <a:ext uri="{FF2B5EF4-FFF2-40B4-BE49-F238E27FC236}">
                  <a16:creationId xmlns:a16="http://schemas.microsoft.com/office/drawing/2014/main" id="{73AFA756-2727-B2D7-E5DB-DE49CC1012B1}"/>
                </a:ext>
              </a:extLst>
            </p:cNvPr>
            <p:cNvPicPr>
              <a:picLocks noChangeAspect="1"/>
            </p:cNvPicPr>
            <p:nvPr/>
          </p:nvPicPr>
          <p:blipFill>
            <a:blip r:embed="rId3"/>
            <a:srcRect l="19945" t="86652" r="18318" b="9534"/>
            <a:stretch>
              <a:fillRect/>
            </a:stretch>
          </p:blipFill>
          <p:spPr>
            <a:xfrm>
              <a:off x="3961821" y="3631994"/>
              <a:ext cx="2649387" cy="140862"/>
            </a:xfrm>
            <a:prstGeom prst="rect">
              <a:avLst/>
            </a:prstGeom>
          </p:spPr>
        </p:pic>
        <p:pic>
          <p:nvPicPr>
            <p:cNvPr id="37" name="Picture 36">
              <a:extLst>
                <a:ext uri="{FF2B5EF4-FFF2-40B4-BE49-F238E27FC236}">
                  <a16:creationId xmlns:a16="http://schemas.microsoft.com/office/drawing/2014/main" id="{0788BE3E-743C-BEC0-C73C-3242951552D5}"/>
                </a:ext>
              </a:extLst>
            </p:cNvPr>
            <p:cNvPicPr>
              <a:picLocks noChangeAspect="1"/>
            </p:cNvPicPr>
            <p:nvPr/>
          </p:nvPicPr>
          <p:blipFill>
            <a:blip r:embed="rId4"/>
            <a:srcRect b="10064"/>
            <a:stretch>
              <a:fillRect/>
            </a:stretch>
          </p:blipFill>
          <p:spPr>
            <a:xfrm>
              <a:off x="272744" y="1018767"/>
              <a:ext cx="4247342" cy="2557878"/>
            </a:xfrm>
            <a:prstGeom prst="rect">
              <a:avLst/>
            </a:prstGeom>
          </p:spPr>
        </p:pic>
        <p:sp>
          <p:nvSpPr>
            <p:cNvPr id="38" name="TextBox 37">
              <a:extLst>
                <a:ext uri="{FF2B5EF4-FFF2-40B4-BE49-F238E27FC236}">
                  <a16:creationId xmlns:a16="http://schemas.microsoft.com/office/drawing/2014/main" id="{8066B86E-C722-189E-1D25-C4E2289EB81E}"/>
                </a:ext>
              </a:extLst>
            </p:cNvPr>
            <p:cNvSpPr txBox="1"/>
            <p:nvPr/>
          </p:nvSpPr>
          <p:spPr>
            <a:xfrm>
              <a:off x="695408" y="1017818"/>
              <a:ext cx="3852460" cy="307777"/>
            </a:xfrm>
            <a:prstGeom prst="rect">
              <a:avLst/>
            </a:prstGeom>
            <a:noFill/>
          </p:spPr>
          <p:txBody>
            <a:bodyPr wrap="square" rtlCol="0">
              <a:spAutoFit/>
            </a:bodyPr>
            <a:lstStyle/>
            <a:p>
              <a:pPr algn="ctr"/>
              <a:r>
                <a:rPr lang="en-US" sz="1400" b="1" dirty="0">
                  <a:solidFill>
                    <a:srgbClr val="004B87"/>
                  </a:solidFill>
                  <a:latin typeface="Arial" panose="020B0604020202020204"/>
                </a:rPr>
                <a:t>HDV-RNA TND</a:t>
              </a:r>
              <a:endParaRPr lang="en-GB" sz="1400" b="1" noProof="0" dirty="0">
                <a:solidFill>
                  <a:schemeClr val="accent1"/>
                </a:solidFill>
              </a:endParaRPr>
            </a:p>
          </p:txBody>
        </p:sp>
        <p:sp>
          <p:nvSpPr>
            <p:cNvPr id="39" name="TextBox 38">
              <a:extLst>
                <a:ext uri="{FF2B5EF4-FFF2-40B4-BE49-F238E27FC236}">
                  <a16:creationId xmlns:a16="http://schemas.microsoft.com/office/drawing/2014/main" id="{DF7778C6-B593-E439-695D-6B9F4E72B588}"/>
                </a:ext>
              </a:extLst>
            </p:cNvPr>
            <p:cNvSpPr txBox="1"/>
            <p:nvPr/>
          </p:nvSpPr>
          <p:spPr>
            <a:xfrm>
              <a:off x="4399067" y="972818"/>
              <a:ext cx="3852460" cy="307777"/>
            </a:xfrm>
            <a:prstGeom prst="rect">
              <a:avLst/>
            </a:prstGeom>
            <a:noFill/>
          </p:spPr>
          <p:txBody>
            <a:bodyPr wrap="square" rtlCol="0">
              <a:spAutoFit/>
            </a:bodyPr>
            <a:lstStyle/>
            <a:p>
              <a:pPr algn="ctr"/>
              <a:r>
                <a:rPr lang="en-US" sz="1400" b="1" dirty="0">
                  <a:solidFill>
                    <a:srgbClr val="004B87"/>
                  </a:solidFill>
                  <a:latin typeface="Arial" panose="020B0604020202020204"/>
                </a:rPr>
                <a:t>ALT normalization </a:t>
              </a:r>
              <a:endParaRPr lang="en-GB" sz="1400" b="1" noProof="0" dirty="0">
                <a:solidFill>
                  <a:schemeClr val="accent1"/>
                </a:solidFill>
              </a:endParaRPr>
            </a:p>
          </p:txBody>
        </p:sp>
        <p:sp>
          <p:nvSpPr>
            <p:cNvPr id="40" name="TextBox 39">
              <a:extLst>
                <a:ext uri="{FF2B5EF4-FFF2-40B4-BE49-F238E27FC236}">
                  <a16:creationId xmlns:a16="http://schemas.microsoft.com/office/drawing/2014/main" id="{FF0F8AB6-576B-7EA5-C44B-F86A6EF58489}"/>
                </a:ext>
              </a:extLst>
            </p:cNvPr>
            <p:cNvSpPr txBox="1"/>
            <p:nvPr/>
          </p:nvSpPr>
          <p:spPr>
            <a:xfrm>
              <a:off x="8510470" y="954938"/>
              <a:ext cx="3476574" cy="307777"/>
            </a:xfrm>
            <a:prstGeom prst="rect">
              <a:avLst/>
            </a:prstGeom>
            <a:noFill/>
          </p:spPr>
          <p:txBody>
            <a:bodyPr wrap="square" rtlCol="0">
              <a:spAutoFit/>
            </a:bodyPr>
            <a:lstStyle/>
            <a:p>
              <a:pPr algn="ctr"/>
              <a:r>
                <a:rPr lang="en-US" sz="1400" b="1">
                  <a:solidFill>
                    <a:srgbClr val="004B87"/>
                  </a:solidFill>
                  <a:latin typeface="Arial" panose="020B0604020202020204"/>
                </a:rPr>
                <a:t>HBsAg &lt;10 IU/mL </a:t>
              </a:r>
              <a:endParaRPr lang="en-GB" sz="1400" b="1" noProof="0">
                <a:solidFill>
                  <a:schemeClr val="accent1"/>
                </a:solidFill>
              </a:endParaRPr>
            </a:p>
          </p:txBody>
        </p:sp>
        <p:sp>
          <p:nvSpPr>
            <p:cNvPr id="51" name="TextBox 50">
              <a:extLst>
                <a:ext uri="{FF2B5EF4-FFF2-40B4-BE49-F238E27FC236}">
                  <a16:creationId xmlns:a16="http://schemas.microsoft.com/office/drawing/2014/main" id="{C1AEB602-6A1D-A0CA-E644-D182518ABB9A}"/>
                </a:ext>
              </a:extLst>
            </p:cNvPr>
            <p:cNvSpPr txBox="1"/>
            <p:nvPr/>
          </p:nvSpPr>
          <p:spPr>
            <a:xfrm>
              <a:off x="2334765" y="1580862"/>
              <a:ext cx="405835" cy="245380"/>
            </a:xfrm>
            <a:prstGeom prst="rect">
              <a:avLst/>
            </a:prstGeom>
          </p:spPr>
          <p:txBody>
            <a:bodyPr vert="horz" wrap="square" lIns="0" tIns="0" rIns="0" bIns="0" rtlCol="0" anchor="ctr">
              <a:normAutofit/>
            </a:bodyPr>
            <a:lstStyle/>
            <a:p>
              <a:pPr algn="l"/>
              <a:r>
                <a:rPr lang="en-US" sz="1100" i="1"/>
                <a:t>66%</a:t>
              </a:r>
            </a:p>
          </p:txBody>
        </p:sp>
        <p:sp>
          <p:nvSpPr>
            <p:cNvPr id="52" name="TextBox 51">
              <a:extLst>
                <a:ext uri="{FF2B5EF4-FFF2-40B4-BE49-F238E27FC236}">
                  <a16:creationId xmlns:a16="http://schemas.microsoft.com/office/drawing/2014/main" id="{FDBF4D2B-8193-DFD3-1979-140D22F1BB73}"/>
                </a:ext>
              </a:extLst>
            </p:cNvPr>
            <p:cNvSpPr txBox="1"/>
            <p:nvPr/>
          </p:nvSpPr>
          <p:spPr>
            <a:xfrm>
              <a:off x="3660843" y="1211210"/>
              <a:ext cx="405835" cy="245380"/>
            </a:xfrm>
            <a:prstGeom prst="rect">
              <a:avLst/>
            </a:prstGeom>
          </p:spPr>
          <p:txBody>
            <a:bodyPr vert="horz" wrap="square" lIns="0" tIns="0" rIns="0" bIns="0" rtlCol="0" anchor="ctr">
              <a:normAutofit/>
            </a:bodyPr>
            <a:lstStyle/>
            <a:p>
              <a:pPr algn="l"/>
              <a:r>
                <a:rPr lang="en-US" sz="1100" i="1"/>
                <a:t>88%</a:t>
              </a:r>
            </a:p>
          </p:txBody>
        </p:sp>
        <p:sp>
          <p:nvSpPr>
            <p:cNvPr id="53" name="TextBox 52">
              <a:extLst>
                <a:ext uri="{FF2B5EF4-FFF2-40B4-BE49-F238E27FC236}">
                  <a16:creationId xmlns:a16="http://schemas.microsoft.com/office/drawing/2014/main" id="{88FB1374-5E01-5C55-4AA4-22F0518DA110}"/>
                </a:ext>
              </a:extLst>
            </p:cNvPr>
            <p:cNvSpPr txBox="1"/>
            <p:nvPr/>
          </p:nvSpPr>
          <p:spPr>
            <a:xfrm>
              <a:off x="3016112" y="1370595"/>
              <a:ext cx="405835" cy="245380"/>
            </a:xfrm>
            <a:prstGeom prst="rect">
              <a:avLst/>
            </a:prstGeom>
          </p:spPr>
          <p:txBody>
            <a:bodyPr vert="horz" wrap="square" lIns="0" tIns="0" rIns="0" bIns="0" rtlCol="0" anchor="ctr">
              <a:normAutofit/>
            </a:bodyPr>
            <a:lstStyle/>
            <a:p>
              <a:pPr algn="l"/>
              <a:r>
                <a:rPr lang="en-US" sz="1100" i="1"/>
                <a:t>78%</a:t>
              </a:r>
            </a:p>
          </p:txBody>
        </p:sp>
        <p:sp>
          <p:nvSpPr>
            <p:cNvPr id="54" name="TextBox 53">
              <a:extLst>
                <a:ext uri="{FF2B5EF4-FFF2-40B4-BE49-F238E27FC236}">
                  <a16:creationId xmlns:a16="http://schemas.microsoft.com/office/drawing/2014/main" id="{39ED5E83-DA06-8D9C-2C53-4A512FD9A88F}"/>
                </a:ext>
              </a:extLst>
            </p:cNvPr>
            <p:cNvSpPr txBox="1"/>
            <p:nvPr/>
          </p:nvSpPr>
          <p:spPr>
            <a:xfrm>
              <a:off x="2379082" y="2210142"/>
              <a:ext cx="405835" cy="245380"/>
            </a:xfrm>
            <a:prstGeom prst="rect">
              <a:avLst/>
            </a:prstGeom>
          </p:spPr>
          <p:txBody>
            <a:bodyPr vert="horz" wrap="square" lIns="0" tIns="0" rIns="0" bIns="0" rtlCol="0" anchor="ctr">
              <a:normAutofit/>
            </a:bodyPr>
            <a:lstStyle/>
            <a:p>
              <a:pPr algn="l"/>
              <a:r>
                <a:rPr lang="en-US" sz="1100" i="1"/>
                <a:t>49%</a:t>
              </a:r>
            </a:p>
          </p:txBody>
        </p:sp>
        <p:sp>
          <p:nvSpPr>
            <p:cNvPr id="55" name="TextBox 54">
              <a:extLst>
                <a:ext uri="{FF2B5EF4-FFF2-40B4-BE49-F238E27FC236}">
                  <a16:creationId xmlns:a16="http://schemas.microsoft.com/office/drawing/2014/main" id="{A27C9909-0AD8-FFE1-B926-2FE561C533EE}"/>
                </a:ext>
              </a:extLst>
            </p:cNvPr>
            <p:cNvSpPr txBox="1"/>
            <p:nvPr/>
          </p:nvSpPr>
          <p:spPr>
            <a:xfrm>
              <a:off x="3679151" y="2138767"/>
              <a:ext cx="405835" cy="245380"/>
            </a:xfrm>
            <a:prstGeom prst="rect">
              <a:avLst/>
            </a:prstGeom>
          </p:spPr>
          <p:txBody>
            <a:bodyPr vert="horz" wrap="square" lIns="0" tIns="0" rIns="0" bIns="0" rtlCol="0" anchor="ctr">
              <a:normAutofit/>
            </a:bodyPr>
            <a:lstStyle/>
            <a:p>
              <a:pPr algn="l"/>
              <a:r>
                <a:rPr lang="en-US" sz="1100" i="1"/>
                <a:t>53%</a:t>
              </a:r>
            </a:p>
          </p:txBody>
        </p:sp>
        <p:sp>
          <p:nvSpPr>
            <p:cNvPr id="56" name="TextBox 55">
              <a:extLst>
                <a:ext uri="{FF2B5EF4-FFF2-40B4-BE49-F238E27FC236}">
                  <a16:creationId xmlns:a16="http://schemas.microsoft.com/office/drawing/2014/main" id="{92721816-22E6-0C0F-9D3E-CEA646DCBAF5}"/>
                </a:ext>
              </a:extLst>
            </p:cNvPr>
            <p:cNvSpPr txBox="1"/>
            <p:nvPr/>
          </p:nvSpPr>
          <p:spPr>
            <a:xfrm>
              <a:off x="3016112" y="2150831"/>
              <a:ext cx="405835" cy="245380"/>
            </a:xfrm>
            <a:prstGeom prst="rect">
              <a:avLst/>
            </a:prstGeom>
          </p:spPr>
          <p:txBody>
            <a:bodyPr vert="horz" wrap="square" lIns="0" tIns="0" rIns="0" bIns="0" rtlCol="0" anchor="ctr">
              <a:normAutofit/>
            </a:bodyPr>
            <a:lstStyle/>
            <a:p>
              <a:pPr algn="l"/>
              <a:r>
                <a:rPr lang="en-US" sz="1100" i="1"/>
                <a:t>53%</a:t>
              </a:r>
            </a:p>
          </p:txBody>
        </p:sp>
        <p:sp>
          <p:nvSpPr>
            <p:cNvPr id="57" name="TextBox 56">
              <a:extLst>
                <a:ext uri="{FF2B5EF4-FFF2-40B4-BE49-F238E27FC236}">
                  <a16:creationId xmlns:a16="http://schemas.microsoft.com/office/drawing/2014/main" id="{C8D469F4-B72C-CC07-7FDD-FB1EA8D62196}"/>
                </a:ext>
              </a:extLst>
            </p:cNvPr>
            <p:cNvSpPr txBox="1"/>
            <p:nvPr/>
          </p:nvSpPr>
          <p:spPr>
            <a:xfrm>
              <a:off x="1680077" y="2028141"/>
              <a:ext cx="405835" cy="245380"/>
            </a:xfrm>
            <a:prstGeom prst="rect">
              <a:avLst/>
            </a:prstGeom>
          </p:spPr>
          <p:txBody>
            <a:bodyPr vert="horz" wrap="square" lIns="0" tIns="0" rIns="0" bIns="0" rtlCol="0" anchor="ctr">
              <a:normAutofit/>
            </a:bodyPr>
            <a:lstStyle/>
            <a:p>
              <a:pPr algn="l"/>
              <a:r>
                <a:rPr lang="en-US" sz="1100" i="1"/>
                <a:t>41%</a:t>
              </a:r>
            </a:p>
          </p:txBody>
        </p:sp>
        <p:sp>
          <p:nvSpPr>
            <p:cNvPr id="58" name="TextBox 57">
              <a:extLst>
                <a:ext uri="{FF2B5EF4-FFF2-40B4-BE49-F238E27FC236}">
                  <a16:creationId xmlns:a16="http://schemas.microsoft.com/office/drawing/2014/main" id="{A78B3583-CAE3-6BF6-9DEE-33FB564731EC}"/>
                </a:ext>
              </a:extLst>
            </p:cNvPr>
            <p:cNvSpPr txBox="1"/>
            <p:nvPr/>
          </p:nvSpPr>
          <p:spPr>
            <a:xfrm>
              <a:off x="1680077" y="2572270"/>
              <a:ext cx="405835" cy="245380"/>
            </a:xfrm>
            <a:prstGeom prst="rect">
              <a:avLst/>
            </a:prstGeom>
          </p:spPr>
          <p:txBody>
            <a:bodyPr vert="horz" wrap="square" lIns="0" tIns="0" rIns="0" bIns="0" rtlCol="0" anchor="ctr">
              <a:normAutofit/>
            </a:bodyPr>
            <a:lstStyle/>
            <a:p>
              <a:pPr algn="l"/>
              <a:r>
                <a:rPr lang="en-US" sz="1100" i="1"/>
                <a:t>30%</a:t>
              </a:r>
            </a:p>
          </p:txBody>
        </p:sp>
        <p:pic>
          <p:nvPicPr>
            <p:cNvPr id="60" name="Picture 59">
              <a:extLst>
                <a:ext uri="{FF2B5EF4-FFF2-40B4-BE49-F238E27FC236}">
                  <a16:creationId xmlns:a16="http://schemas.microsoft.com/office/drawing/2014/main" id="{FF674015-B4C7-B2EE-4337-E237B5870B48}"/>
                </a:ext>
              </a:extLst>
            </p:cNvPr>
            <p:cNvPicPr>
              <a:picLocks noChangeAspect="1"/>
            </p:cNvPicPr>
            <p:nvPr/>
          </p:nvPicPr>
          <p:blipFill>
            <a:blip r:embed="rId5"/>
            <a:stretch>
              <a:fillRect/>
            </a:stretch>
          </p:blipFill>
          <p:spPr>
            <a:xfrm>
              <a:off x="3942310" y="1099305"/>
              <a:ext cx="4239028" cy="2485226"/>
            </a:xfrm>
            <a:prstGeom prst="rect">
              <a:avLst/>
            </a:prstGeom>
          </p:spPr>
        </p:pic>
        <p:sp>
          <p:nvSpPr>
            <p:cNvPr id="61" name="TextBox 60">
              <a:extLst>
                <a:ext uri="{FF2B5EF4-FFF2-40B4-BE49-F238E27FC236}">
                  <a16:creationId xmlns:a16="http://schemas.microsoft.com/office/drawing/2014/main" id="{13502FDE-1EB3-FF74-A791-15674B6AB5D7}"/>
                </a:ext>
              </a:extLst>
            </p:cNvPr>
            <p:cNvSpPr txBox="1"/>
            <p:nvPr/>
          </p:nvSpPr>
          <p:spPr>
            <a:xfrm>
              <a:off x="7456826" y="1702742"/>
              <a:ext cx="377421" cy="278430"/>
            </a:xfrm>
            <a:prstGeom prst="rect">
              <a:avLst/>
            </a:prstGeom>
          </p:spPr>
          <p:txBody>
            <a:bodyPr vert="horz" wrap="square" lIns="0" tIns="0" rIns="0" bIns="0" rtlCol="0" anchor="ctr">
              <a:normAutofit/>
            </a:bodyPr>
            <a:lstStyle/>
            <a:p>
              <a:pPr algn="l"/>
              <a:r>
                <a:rPr lang="en-US" sz="1100" i="1"/>
                <a:t>63%</a:t>
              </a:r>
            </a:p>
          </p:txBody>
        </p:sp>
        <p:sp>
          <p:nvSpPr>
            <p:cNvPr id="62" name="TextBox 61">
              <a:extLst>
                <a:ext uri="{FF2B5EF4-FFF2-40B4-BE49-F238E27FC236}">
                  <a16:creationId xmlns:a16="http://schemas.microsoft.com/office/drawing/2014/main" id="{79965317-8420-6C51-E9A2-E126581C89F0}"/>
                </a:ext>
              </a:extLst>
            </p:cNvPr>
            <p:cNvSpPr txBox="1"/>
            <p:nvPr/>
          </p:nvSpPr>
          <p:spPr>
            <a:xfrm>
              <a:off x="6123739" y="2191712"/>
              <a:ext cx="377421" cy="278430"/>
            </a:xfrm>
            <a:prstGeom prst="rect">
              <a:avLst/>
            </a:prstGeom>
          </p:spPr>
          <p:txBody>
            <a:bodyPr vert="horz" wrap="square" lIns="0" tIns="0" rIns="0" bIns="0" rtlCol="0" anchor="ctr">
              <a:normAutofit/>
            </a:bodyPr>
            <a:lstStyle/>
            <a:p>
              <a:pPr algn="l"/>
              <a:r>
                <a:rPr lang="en-US" sz="1100" i="1"/>
                <a:t>56%</a:t>
              </a:r>
            </a:p>
          </p:txBody>
        </p:sp>
        <p:sp>
          <p:nvSpPr>
            <p:cNvPr id="63" name="TextBox 62">
              <a:extLst>
                <a:ext uri="{FF2B5EF4-FFF2-40B4-BE49-F238E27FC236}">
                  <a16:creationId xmlns:a16="http://schemas.microsoft.com/office/drawing/2014/main" id="{90EEB2DD-551C-DEF4-65CA-BE62ECDA6009}"/>
                </a:ext>
              </a:extLst>
            </p:cNvPr>
            <p:cNvSpPr txBox="1"/>
            <p:nvPr/>
          </p:nvSpPr>
          <p:spPr>
            <a:xfrm>
              <a:off x="6809980" y="2202703"/>
              <a:ext cx="377421" cy="278430"/>
            </a:xfrm>
            <a:prstGeom prst="rect">
              <a:avLst/>
            </a:prstGeom>
          </p:spPr>
          <p:txBody>
            <a:bodyPr vert="horz" wrap="square" lIns="0" tIns="0" rIns="0" bIns="0" rtlCol="0" anchor="ctr">
              <a:normAutofit/>
            </a:bodyPr>
            <a:lstStyle/>
            <a:p>
              <a:pPr algn="l"/>
              <a:r>
                <a:rPr lang="en-US" sz="1100" i="1"/>
                <a:t>53%</a:t>
              </a:r>
            </a:p>
          </p:txBody>
        </p:sp>
        <p:sp>
          <p:nvSpPr>
            <p:cNvPr id="64" name="TextBox 63">
              <a:extLst>
                <a:ext uri="{FF2B5EF4-FFF2-40B4-BE49-F238E27FC236}">
                  <a16:creationId xmlns:a16="http://schemas.microsoft.com/office/drawing/2014/main" id="{C663AEC9-E123-848B-A866-006125279FE2}"/>
                </a:ext>
              </a:extLst>
            </p:cNvPr>
            <p:cNvSpPr txBox="1"/>
            <p:nvPr/>
          </p:nvSpPr>
          <p:spPr>
            <a:xfrm>
              <a:off x="7450560" y="2216974"/>
              <a:ext cx="377421" cy="278430"/>
            </a:xfrm>
            <a:prstGeom prst="rect">
              <a:avLst/>
            </a:prstGeom>
          </p:spPr>
          <p:txBody>
            <a:bodyPr vert="horz" wrap="square" lIns="0" tIns="0" rIns="0" bIns="0" rtlCol="0" anchor="ctr">
              <a:normAutofit/>
            </a:bodyPr>
            <a:lstStyle/>
            <a:p>
              <a:pPr algn="l"/>
              <a:r>
                <a:rPr lang="en-US" sz="1100" i="1"/>
                <a:t>53%</a:t>
              </a:r>
            </a:p>
          </p:txBody>
        </p:sp>
        <p:sp>
          <p:nvSpPr>
            <p:cNvPr id="65" name="TextBox 64">
              <a:extLst>
                <a:ext uri="{FF2B5EF4-FFF2-40B4-BE49-F238E27FC236}">
                  <a16:creationId xmlns:a16="http://schemas.microsoft.com/office/drawing/2014/main" id="{AB62C501-3280-8CBF-6E4E-BDEB0E47437E}"/>
                </a:ext>
              </a:extLst>
            </p:cNvPr>
            <p:cNvSpPr txBox="1"/>
            <p:nvPr/>
          </p:nvSpPr>
          <p:spPr>
            <a:xfrm>
              <a:off x="6123740" y="1727682"/>
              <a:ext cx="377421" cy="278430"/>
            </a:xfrm>
            <a:prstGeom prst="rect">
              <a:avLst/>
            </a:prstGeom>
          </p:spPr>
          <p:txBody>
            <a:bodyPr vert="horz" wrap="square" lIns="0" tIns="0" rIns="0" bIns="0" rtlCol="0" anchor="ctr">
              <a:normAutofit/>
            </a:bodyPr>
            <a:lstStyle/>
            <a:p>
              <a:pPr algn="l"/>
              <a:r>
                <a:rPr lang="en-US" sz="1100" i="1"/>
                <a:t>61%</a:t>
              </a:r>
            </a:p>
          </p:txBody>
        </p:sp>
        <p:sp>
          <p:nvSpPr>
            <p:cNvPr id="66" name="TextBox 65">
              <a:extLst>
                <a:ext uri="{FF2B5EF4-FFF2-40B4-BE49-F238E27FC236}">
                  <a16:creationId xmlns:a16="http://schemas.microsoft.com/office/drawing/2014/main" id="{2DABC981-3115-D476-3609-3131D678FAD1}"/>
                </a:ext>
              </a:extLst>
            </p:cNvPr>
            <p:cNvSpPr txBox="1"/>
            <p:nvPr/>
          </p:nvSpPr>
          <p:spPr>
            <a:xfrm>
              <a:off x="6779447" y="1619424"/>
              <a:ext cx="377421" cy="278430"/>
            </a:xfrm>
            <a:prstGeom prst="rect">
              <a:avLst/>
            </a:prstGeom>
          </p:spPr>
          <p:txBody>
            <a:bodyPr vert="horz" wrap="square" lIns="0" tIns="0" rIns="0" bIns="0" rtlCol="0" anchor="ctr">
              <a:normAutofit/>
            </a:bodyPr>
            <a:lstStyle/>
            <a:p>
              <a:pPr algn="l"/>
              <a:r>
                <a:rPr lang="en-US" sz="1100" i="1"/>
                <a:t>69%</a:t>
              </a:r>
            </a:p>
          </p:txBody>
        </p:sp>
        <p:sp>
          <p:nvSpPr>
            <p:cNvPr id="67" name="TextBox 66">
              <a:extLst>
                <a:ext uri="{FF2B5EF4-FFF2-40B4-BE49-F238E27FC236}">
                  <a16:creationId xmlns:a16="http://schemas.microsoft.com/office/drawing/2014/main" id="{C8FEF158-43D8-429B-D584-71713A5E7A35}"/>
                </a:ext>
              </a:extLst>
            </p:cNvPr>
            <p:cNvSpPr txBox="1"/>
            <p:nvPr/>
          </p:nvSpPr>
          <p:spPr>
            <a:xfrm>
              <a:off x="5478545" y="2341918"/>
              <a:ext cx="377421" cy="278430"/>
            </a:xfrm>
            <a:prstGeom prst="rect">
              <a:avLst/>
            </a:prstGeom>
          </p:spPr>
          <p:txBody>
            <a:bodyPr vert="horz" wrap="square" lIns="0" tIns="0" rIns="0" bIns="0" rtlCol="0" anchor="ctr">
              <a:normAutofit/>
            </a:bodyPr>
            <a:lstStyle/>
            <a:p>
              <a:pPr algn="l"/>
              <a:r>
                <a:rPr lang="en-US" sz="1100" i="1"/>
                <a:t>47%</a:t>
              </a:r>
            </a:p>
          </p:txBody>
        </p:sp>
        <p:sp>
          <p:nvSpPr>
            <p:cNvPr id="68" name="TextBox 67">
              <a:extLst>
                <a:ext uri="{FF2B5EF4-FFF2-40B4-BE49-F238E27FC236}">
                  <a16:creationId xmlns:a16="http://schemas.microsoft.com/office/drawing/2014/main" id="{EB77D5AA-F118-B1ED-365B-EDFA9F6EEDFB}"/>
                </a:ext>
              </a:extLst>
            </p:cNvPr>
            <p:cNvSpPr txBox="1"/>
            <p:nvPr/>
          </p:nvSpPr>
          <p:spPr>
            <a:xfrm>
              <a:off x="5433344" y="1476760"/>
              <a:ext cx="377421" cy="278430"/>
            </a:xfrm>
            <a:prstGeom prst="rect">
              <a:avLst/>
            </a:prstGeom>
          </p:spPr>
          <p:txBody>
            <a:bodyPr vert="horz" wrap="square" lIns="0" tIns="0" rIns="0" bIns="0" rtlCol="0" anchor="ctr">
              <a:normAutofit/>
            </a:bodyPr>
            <a:lstStyle/>
            <a:p>
              <a:pPr algn="l"/>
              <a:r>
                <a:rPr lang="en-US" sz="1100" i="1"/>
                <a:t>76%</a:t>
              </a:r>
            </a:p>
          </p:txBody>
        </p:sp>
        <p:pic>
          <p:nvPicPr>
            <p:cNvPr id="72" name="Picture 71">
              <a:extLst>
                <a:ext uri="{FF2B5EF4-FFF2-40B4-BE49-F238E27FC236}">
                  <a16:creationId xmlns:a16="http://schemas.microsoft.com/office/drawing/2014/main" id="{86067016-1A43-E295-57C7-E0652232F7AF}"/>
                </a:ext>
              </a:extLst>
            </p:cNvPr>
            <p:cNvPicPr>
              <a:picLocks noChangeAspect="1"/>
            </p:cNvPicPr>
            <p:nvPr/>
          </p:nvPicPr>
          <p:blipFill>
            <a:blip r:embed="rId6"/>
            <a:stretch>
              <a:fillRect/>
            </a:stretch>
          </p:blipFill>
          <p:spPr>
            <a:xfrm>
              <a:off x="7778651" y="1041983"/>
              <a:ext cx="4320229" cy="2566599"/>
            </a:xfrm>
            <a:prstGeom prst="rect">
              <a:avLst/>
            </a:prstGeom>
          </p:spPr>
        </p:pic>
        <p:sp>
          <p:nvSpPr>
            <p:cNvPr id="73" name="TextBox 72">
              <a:extLst>
                <a:ext uri="{FF2B5EF4-FFF2-40B4-BE49-F238E27FC236}">
                  <a16:creationId xmlns:a16="http://schemas.microsoft.com/office/drawing/2014/main" id="{902240EF-B68D-4ACA-93CA-464CD59C4E69}"/>
                </a:ext>
              </a:extLst>
            </p:cNvPr>
            <p:cNvSpPr txBox="1"/>
            <p:nvPr/>
          </p:nvSpPr>
          <p:spPr>
            <a:xfrm>
              <a:off x="9890202" y="2429563"/>
              <a:ext cx="427641" cy="338554"/>
            </a:xfrm>
            <a:prstGeom prst="rect">
              <a:avLst/>
            </a:prstGeom>
          </p:spPr>
          <p:txBody>
            <a:bodyPr vert="horz" wrap="square" lIns="0" tIns="0" rIns="0" bIns="0" rtlCol="0" anchor="ctr">
              <a:normAutofit/>
            </a:bodyPr>
            <a:lstStyle/>
            <a:p>
              <a:pPr algn="l"/>
              <a:r>
                <a:rPr lang="en-US" sz="1100" i="1"/>
                <a:t>21%</a:t>
              </a:r>
            </a:p>
          </p:txBody>
        </p:sp>
        <p:sp>
          <p:nvSpPr>
            <p:cNvPr id="74" name="TextBox 73">
              <a:extLst>
                <a:ext uri="{FF2B5EF4-FFF2-40B4-BE49-F238E27FC236}">
                  <a16:creationId xmlns:a16="http://schemas.microsoft.com/office/drawing/2014/main" id="{C50E03DB-9266-BC91-D1C6-87F41438BA1B}"/>
                </a:ext>
              </a:extLst>
            </p:cNvPr>
            <p:cNvSpPr txBox="1"/>
            <p:nvPr/>
          </p:nvSpPr>
          <p:spPr>
            <a:xfrm>
              <a:off x="10598200" y="2474713"/>
              <a:ext cx="427641" cy="338554"/>
            </a:xfrm>
            <a:prstGeom prst="rect">
              <a:avLst/>
            </a:prstGeom>
          </p:spPr>
          <p:txBody>
            <a:bodyPr vert="horz" wrap="square" lIns="0" tIns="0" rIns="0" bIns="0" rtlCol="0" anchor="ctr">
              <a:normAutofit/>
            </a:bodyPr>
            <a:lstStyle/>
            <a:p>
              <a:pPr algn="l"/>
              <a:r>
                <a:rPr lang="en-US" sz="1100" i="1"/>
                <a:t>19%</a:t>
              </a:r>
            </a:p>
          </p:txBody>
        </p:sp>
        <p:sp>
          <p:nvSpPr>
            <p:cNvPr id="75" name="TextBox 74">
              <a:extLst>
                <a:ext uri="{FF2B5EF4-FFF2-40B4-BE49-F238E27FC236}">
                  <a16:creationId xmlns:a16="http://schemas.microsoft.com/office/drawing/2014/main" id="{8F1B0CE4-D221-7DDE-30C8-368D26457063}"/>
                </a:ext>
              </a:extLst>
            </p:cNvPr>
            <p:cNvSpPr txBox="1"/>
            <p:nvPr/>
          </p:nvSpPr>
          <p:spPr>
            <a:xfrm>
              <a:off x="11268489" y="2384147"/>
              <a:ext cx="427641" cy="338554"/>
            </a:xfrm>
            <a:prstGeom prst="rect">
              <a:avLst/>
            </a:prstGeom>
          </p:spPr>
          <p:txBody>
            <a:bodyPr vert="horz" wrap="square" lIns="0" tIns="0" rIns="0" bIns="0" rtlCol="0" anchor="ctr">
              <a:normAutofit/>
            </a:bodyPr>
            <a:lstStyle/>
            <a:p>
              <a:pPr algn="l"/>
              <a:r>
                <a:rPr lang="en-US" sz="1100" i="1"/>
                <a:t>25%</a:t>
              </a:r>
            </a:p>
          </p:txBody>
        </p:sp>
        <p:sp>
          <p:nvSpPr>
            <p:cNvPr id="76" name="TextBox 75">
              <a:extLst>
                <a:ext uri="{FF2B5EF4-FFF2-40B4-BE49-F238E27FC236}">
                  <a16:creationId xmlns:a16="http://schemas.microsoft.com/office/drawing/2014/main" id="{3AE8C2C1-2B04-3129-9CDA-33C4D16AFA91}"/>
                </a:ext>
              </a:extLst>
            </p:cNvPr>
            <p:cNvSpPr txBox="1"/>
            <p:nvPr/>
          </p:nvSpPr>
          <p:spPr>
            <a:xfrm>
              <a:off x="9890201" y="1178684"/>
              <a:ext cx="427641" cy="338554"/>
            </a:xfrm>
            <a:prstGeom prst="rect">
              <a:avLst/>
            </a:prstGeom>
          </p:spPr>
          <p:txBody>
            <a:bodyPr vert="horz" wrap="square" lIns="0" tIns="0" rIns="0" bIns="0" rtlCol="0" anchor="ctr">
              <a:normAutofit/>
            </a:bodyPr>
            <a:lstStyle/>
            <a:p>
              <a:pPr algn="l"/>
              <a:r>
                <a:rPr lang="en-US" sz="1100" i="1"/>
                <a:t>91%</a:t>
              </a:r>
            </a:p>
          </p:txBody>
        </p:sp>
        <p:sp>
          <p:nvSpPr>
            <p:cNvPr id="77" name="TextBox 76">
              <a:extLst>
                <a:ext uri="{FF2B5EF4-FFF2-40B4-BE49-F238E27FC236}">
                  <a16:creationId xmlns:a16="http://schemas.microsoft.com/office/drawing/2014/main" id="{664CCC60-1599-26D3-2F4A-6F0A85A58882}"/>
                </a:ext>
              </a:extLst>
            </p:cNvPr>
            <p:cNvSpPr txBox="1"/>
            <p:nvPr/>
          </p:nvSpPr>
          <p:spPr>
            <a:xfrm>
              <a:off x="10554218" y="1126597"/>
              <a:ext cx="427641" cy="338554"/>
            </a:xfrm>
            <a:prstGeom prst="rect">
              <a:avLst/>
            </a:prstGeom>
          </p:spPr>
          <p:txBody>
            <a:bodyPr vert="horz" wrap="square" lIns="0" tIns="0" rIns="0" bIns="0" rtlCol="0" anchor="ctr">
              <a:normAutofit/>
            </a:bodyPr>
            <a:lstStyle/>
            <a:p>
              <a:pPr algn="l"/>
              <a:r>
                <a:rPr lang="en-US" sz="1100" i="1"/>
                <a:t>94%</a:t>
              </a:r>
            </a:p>
          </p:txBody>
        </p:sp>
        <p:sp>
          <p:nvSpPr>
            <p:cNvPr id="78" name="TextBox 77">
              <a:extLst>
                <a:ext uri="{FF2B5EF4-FFF2-40B4-BE49-F238E27FC236}">
                  <a16:creationId xmlns:a16="http://schemas.microsoft.com/office/drawing/2014/main" id="{8F15E419-409D-21D4-E70B-8A08B3DECFB0}"/>
                </a:ext>
              </a:extLst>
            </p:cNvPr>
            <p:cNvSpPr txBox="1"/>
            <p:nvPr/>
          </p:nvSpPr>
          <p:spPr>
            <a:xfrm>
              <a:off x="11268488" y="1207809"/>
              <a:ext cx="427641" cy="338554"/>
            </a:xfrm>
            <a:prstGeom prst="rect">
              <a:avLst/>
            </a:prstGeom>
          </p:spPr>
          <p:txBody>
            <a:bodyPr vert="horz" wrap="square" lIns="0" tIns="0" rIns="0" bIns="0" rtlCol="0" anchor="ctr">
              <a:normAutofit/>
            </a:bodyPr>
            <a:lstStyle/>
            <a:p>
              <a:pPr algn="l"/>
              <a:r>
                <a:rPr lang="en-US" sz="1100" i="1"/>
                <a:t>88%</a:t>
              </a:r>
            </a:p>
          </p:txBody>
        </p:sp>
        <p:sp>
          <p:nvSpPr>
            <p:cNvPr id="79" name="TextBox 78">
              <a:extLst>
                <a:ext uri="{FF2B5EF4-FFF2-40B4-BE49-F238E27FC236}">
                  <a16:creationId xmlns:a16="http://schemas.microsoft.com/office/drawing/2014/main" id="{C1290E96-9859-A057-C194-BF6456DC819F}"/>
                </a:ext>
              </a:extLst>
            </p:cNvPr>
            <p:cNvSpPr txBox="1"/>
            <p:nvPr/>
          </p:nvSpPr>
          <p:spPr>
            <a:xfrm>
              <a:off x="9182204" y="2439536"/>
              <a:ext cx="427641" cy="348796"/>
            </a:xfrm>
            <a:prstGeom prst="rect">
              <a:avLst/>
            </a:prstGeom>
          </p:spPr>
          <p:txBody>
            <a:bodyPr vert="horz" wrap="square" lIns="0" tIns="0" rIns="0" bIns="0" rtlCol="0" anchor="ctr">
              <a:normAutofit/>
            </a:bodyPr>
            <a:lstStyle/>
            <a:p>
              <a:pPr algn="l"/>
              <a:r>
                <a:rPr lang="en-US" sz="1100" i="1"/>
                <a:t>21%</a:t>
              </a:r>
            </a:p>
          </p:txBody>
        </p:sp>
        <p:sp>
          <p:nvSpPr>
            <p:cNvPr id="80" name="TextBox 79">
              <a:extLst>
                <a:ext uri="{FF2B5EF4-FFF2-40B4-BE49-F238E27FC236}">
                  <a16:creationId xmlns:a16="http://schemas.microsoft.com/office/drawing/2014/main" id="{3AD7A096-6761-39E2-06C0-9AD267C83015}"/>
                </a:ext>
              </a:extLst>
            </p:cNvPr>
            <p:cNvSpPr txBox="1"/>
            <p:nvPr/>
          </p:nvSpPr>
          <p:spPr>
            <a:xfrm>
              <a:off x="9175261" y="1205395"/>
              <a:ext cx="427641" cy="338554"/>
            </a:xfrm>
            <a:prstGeom prst="rect">
              <a:avLst/>
            </a:prstGeom>
          </p:spPr>
          <p:txBody>
            <a:bodyPr vert="horz" wrap="square" lIns="0" tIns="0" rIns="0" bIns="0" rtlCol="0" anchor="ctr">
              <a:normAutofit/>
            </a:bodyPr>
            <a:lstStyle/>
            <a:p>
              <a:pPr algn="l"/>
              <a:r>
                <a:rPr lang="en-US" sz="1100" i="1"/>
                <a:t>88%</a:t>
              </a:r>
            </a:p>
          </p:txBody>
        </p:sp>
      </p:grpSp>
      <p:pic>
        <p:nvPicPr>
          <p:cNvPr id="2" name="Picture 1">
            <a:hlinkClick r:id="rId7" action="ppaction://hlinksldjump"/>
            <a:extLst>
              <a:ext uri="{FF2B5EF4-FFF2-40B4-BE49-F238E27FC236}">
                <a16:creationId xmlns:a16="http://schemas.microsoft.com/office/drawing/2014/main" id="{245507D2-4621-7034-D18E-837FA41D6BF1}"/>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842038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FFF004-6EFE-D365-5729-5765C9B56611}"/>
              </a:ext>
            </a:extLst>
          </p:cNvPr>
          <p:cNvSpPr txBox="1">
            <a:spLocks/>
          </p:cNvSpPr>
          <p:nvPr/>
        </p:nvSpPr>
        <p:spPr>
          <a:xfrm>
            <a:off x="193134" y="6100700"/>
            <a:ext cx="3767696" cy="639836"/>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dirty="0">
                <a:solidFill>
                  <a:srgbClr val="004B87"/>
                </a:solidFill>
                <a:latin typeface="Arial" panose="020B0604020202020204" pitchFamily="34" charset="0"/>
                <a:cs typeface="Arial" panose="020B0604020202020204" pitchFamily="34" charset="0"/>
              </a:rPr>
              <a:t>Yip TC, et al. EASL Congress 2026; OS-103-YI.</a:t>
            </a:r>
            <a:endParaRPr lang="en-GB" sz="11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a:xfrm>
            <a:off x="545593" y="10633"/>
            <a:ext cx="10735551" cy="618669"/>
          </a:xfrm>
        </p:spPr>
        <p:txBody>
          <a:bodyPr>
            <a:noAutofit/>
          </a:bodyPr>
          <a:lstStyle/>
          <a:p>
            <a:r>
              <a:rPr lang="en-GB" sz="2400" dirty="0">
                <a:latin typeface="Arial" panose="020B0604020202020204" pitchFamily="34" charset="0"/>
                <a:cs typeface="Arial" panose="020B0604020202020204" pitchFamily="34" charset="0"/>
              </a:rPr>
              <a:t>Identifying individuals for HCC surveillance after HBsAg </a:t>
            </a:r>
            <a:r>
              <a:rPr lang="en-GB" sz="2400" dirty="0" err="1">
                <a:latin typeface="Arial" panose="020B0604020202020204" pitchFamily="34" charset="0"/>
                <a:cs typeface="Arial" panose="020B0604020202020204" pitchFamily="34" charset="0"/>
              </a:rPr>
              <a:t>seroclearance</a:t>
            </a:r>
            <a:r>
              <a:rPr lang="en-GB" sz="2400" dirty="0">
                <a:latin typeface="Arial" panose="020B0604020202020204" pitchFamily="34" charset="0"/>
                <a:cs typeface="Arial" panose="020B0604020202020204" pitchFamily="34" charset="0"/>
              </a:rPr>
              <a:t>: Refining risk thresholds by age, sex, cirrhosis, diabetes, and risk scores </a:t>
            </a:r>
          </a:p>
        </p:txBody>
      </p:sp>
      <p:sp>
        <p:nvSpPr>
          <p:cNvPr id="3" name="Content Placeholder 2">
            <a:extLst>
              <a:ext uri="{FF2B5EF4-FFF2-40B4-BE49-F238E27FC236}">
                <a16:creationId xmlns:a16="http://schemas.microsoft.com/office/drawing/2014/main" id="{2036B5BC-3687-7D57-818D-789C79AC12B2}"/>
              </a:ext>
            </a:extLst>
          </p:cNvPr>
          <p:cNvSpPr>
            <a:spLocks noGrp="1"/>
          </p:cNvSpPr>
          <p:nvPr>
            <p:ph idx="1"/>
          </p:nvPr>
        </p:nvSpPr>
        <p:spPr>
          <a:xfrm>
            <a:off x="304800" y="815647"/>
            <a:ext cx="5283851" cy="5095295"/>
          </a:xfrm>
        </p:spPr>
        <p:txBody>
          <a:bodyPr>
            <a:noAutofit/>
          </a:bodyPr>
          <a:lstStyle/>
          <a:p>
            <a:pPr marL="0" indent="0">
              <a:buNone/>
            </a:pPr>
            <a:r>
              <a:rPr lang="en-US" sz="2000" b="1" dirty="0">
                <a:highlight>
                  <a:srgbClr val="FFC03C"/>
                </a:highlight>
                <a:latin typeface="Arial" panose="020B0604020202020204" pitchFamily="34" charset="0"/>
                <a:cs typeface="Arial" panose="020B0604020202020204" pitchFamily="34" charset="0"/>
              </a:rPr>
              <a:t>BACKGROUND &amp; AIMS</a:t>
            </a:r>
            <a:endParaRPr lang="en-GB" sz="100" b="1" dirty="0">
              <a:highlight>
                <a:srgbClr val="FFC03C"/>
              </a:highlight>
              <a:latin typeface="Arial" panose="020B0604020202020204" pitchFamily="34" charset="0"/>
              <a:cs typeface="Arial" panose="020B0604020202020204" pitchFamily="34" charset="0"/>
            </a:endParaRPr>
          </a:p>
          <a:p>
            <a:pPr>
              <a:lnSpc>
                <a:spcPct val="100000"/>
              </a:lnSpc>
              <a:spcBef>
                <a:spcPts val="800"/>
              </a:spcBef>
            </a:pPr>
            <a:r>
              <a:rPr lang="en-US" sz="1600" dirty="0">
                <a:latin typeface="Arial" panose="020B0604020202020204" pitchFamily="34" charset="0"/>
                <a:cs typeface="Arial" panose="020B0604020202020204" pitchFamily="34" charset="0"/>
              </a:rPr>
              <a:t>Current European and American guidelines provide no specific HCC surveillance recommendations for patients with HBsAg loss, despite a lower HCC incidence than patients with CHB</a:t>
            </a:r>
          </a:p>
          <a:p>
            <a:pPr>
              <a:lnSpc>
                <a:spcPct val="100000"/>
              </a:lnSpc>
              <a:spcBef>
                <a:spcPts val="800"/>
              </a:spcBef>
            </a:pPr>
            <a:r>
              <a:rPr lang="en-US" sz="1600" dirty="0">
                <a:latin typeface="Arial" panose="020B0604020202020204" pitchFamily="34" charset="0"/>
                <a:cs typeface="Arial" panose="020B0604020202020204" pitchFamily="34" charset="0"/>
              </a:rPr>
              <a:t>Target groups remain:</a:t>
            </a:r>
          </a:p>
          <a:p>
            <a:pPr marL="538163" lvl="1" indent="-273050">
              <a:lnSpc>
                <a:spcPct val="100000"/>
              </a:lnSpc>
              <a:spcBef>
                <a:spcPts val="800"/>
              </a:spcBef>
              <a:buFont typeface="Engravers MT" panose="02090707080505020304" pitchFamily="18" charset="0"/>
              <a:buChar char="–"/>
            </a:pPr>
            <a:r>
              <a:rPr lang="en-US" dirty="0">
                <a:solidFill>
                  <a:srgbClr val="004B87"/>
                </a:solidFill>
              </a:rPr>
              <a:t>Those with cirrhosis</a:t>
            </a:r>
          </a:p>
          <a:p>
            <a:pPr marL="538163" lvl="1" indent="-273050">
              <a:lnSpc>
                <a:spcPct val="100000"/>
              </a:lnSpc>
              <a:spcBef>
                <a:spcPts val="800"/>
              </a:spcBef>
              <a:buFont typeface="Engravers MT" panose="02090707080505020304" pitchFamily="18" charset="0"/>
              <a:buChar char="–"/>
            </a:pPr>
            <a:r>
              <a:rPr lang="en-US" dirty="0">
                <a:solidFill>
                  <a:srgbClr val="004B87"/>
                </a:solidFill>
              </a:rPr>
              <a:t>Men &gt;40 years</a:t>
            </a:r>
          </a:p>
          <a:p>
            <a:pPr marL="538163" lvl="1" indent="-273050">
              <a:lnSpc>
                <a:spcPct val="100000"/>
              </a:lnSpc>
              <a:spcBef>
                <a:spcPts val="800"/>
              </a:spcBef>
              <a:buFont typeface="Engravers MT" panose="02090707080505020304" pitchFamily="18" charset="0"/>
              <a:buChar char="–"/>
            </a:pPr>
            <a:r>
              <a:rPr lang="en-US" dirty="0">
                <a:solidFill>
                  <a:srgbClr val="004B87"/>
                </a:solidFill>
              </a:rPr>
              <a:t>Women &gt;50 years</a:t>
            </a:r>
          </a:p>
          <a:p>
            <a:pPr marL="538163" lvl="1" indent="-273050">
              <a:lnSpc>
                <a:spcPct val="100000"/>
              </a:lnSpc>
              <a:spcBef>
                <a:spcPts val="800"/>
              </a:spcBef>
              <a:buFont typeface="Engravers MT" panose="02090707080505020304" pitchFamily="18" charset="0"/>
              <a:buChar char="–"/>
            </a:pPr>
            <a:r>
              <a:rPr lang="en-US" dirty="0">
                <a:solidFill>
                  <a:srgbClr val="004B87"/>
                </a:solidFill>
              </a:rPr>
              <a:t>PAGE-B ≥10</a:t>
            </a:r>
          </a:p>
          <a:p>
            <a:pPr>
              <a:lnSpc>
                <a:spcPct val="100000"/>
              </a:lnSpc>
              <a:spcBef>
                <a:spcPts val="800"/>
              </a:spcBef>
            </a:pPr>
            <a:r>
              <a:rPr lang="en-US" sz="1600" b="1" dirty="0">
                <a:latin typeface="Arial" panose="020B0604020202020204" pitchFamily="34" charset="0"/>
                <a:cs typeface="Arial" panose="020B0604020202020204" pitchFamily="34" charset="0"/>
              </a:rPr>
              <a:t>AIM:</a:t>
            </a:r>
            <a:r>
              <a:rPr lang="en-US" sz="1600" dirty="0">
                <a:latin typeface="Arial" panose="020B0604020202020204" pitchFamily="34" charset="0"/>
                <a:cs typeface="Arial" panose="020B0604020202020204" pitchFamily="34" charset="0"/>
              </a:rPr>
              <a:t> To assess HCC risk after HBsAg loss by age, sex, cirrhosis, and diabetes, and evaluate PAGE-B and </a:t>
            </a:r>
            <a:r>
              <a:rPr lang="en-US" sz="1600" dirty="0" err="1">
                <a:latin typeface="Arial" panose="020B0604020202020204" pitchFamily="34" charset="0"/>
                <a:cs typeface="Arial" panose="020B0604020202020204" pitchFamily="34" charset="0"/>
              </a:rPr>
              <a:t>mPAGE</a:t>
            </a:r>
            <a:r>
              <a:rPr lang="en-US" sz="1600" dirty="0">
                <a:latin typeface="Arial" panose="020B0604020202020204" pitchFamily="34" charset="0"/>
                <a:cs typeface="Arial" panose="020B0604020202020204" pitchFamily="34" charset="0"/>
              </a:rPr>
              <a:t>-B scores</a:t>
            </a:r>
          </a:p>
        </p:txBody>
      </p:sp>
      <p:cxnSp>
        <p:nvCxnSpPr>
          <p:cNvPr id="5" name="Straight Connector 4">
            <a:extLst>
              <a:ext uri="{FF2B5EF4-FFF2-40B4-BE49-F238E27FC236}">
                <a16:creationId xmlns:a16="http://schemas.microsoft.com/office/drawing/2014/main" id="{83172E1F-A6F9-CC46-8FA0-B4E915CD9C8C}"/>
              </a:ext>
            </a:extLst>
          </p:cNvPr>
          <p:cNvCxnSpPr>
            <a:cxnSpLocks/>
          </p:cNvCxnSpPr>
          <p:nvPr/>
        </p:nvCxnSpPr>
        <p:spPr>
          <a:xfrm>
            <a:off x="5588652" y="815647"/>
            <a:ext cx="0" cy="5680402"/>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0ECA8B9-0A5E-1AC2-2AF0-7415A8B7DB3E}"/>
              </a:ext>
            </a:extLst>
          </p:cNvPr>
          <p:cNvSpPr txBox="1"/>
          <p:nvPr/>
        </p:nvSpPr>
        <p:spPr>
          <a:xfrm>
            <a:off x="5588652" y="815647"/>
            <a:ext cx="1468672" cy="400110"/>
          </a:xfrm>
          <a:prstGeom prst="rect">
            <a:avLst/>
          </a:prstGeom>
          <a:noFill/>
        </p:spPr>
        <p:txBody>
          <a:bodyPr wrap="none" rtlCol="0">
            <a:spAutoFit/>
          </a:bodyPr>
          <a:lstStyle/>
          <a:p>
            <a:r>
              <a:rPr lang="en-US" sz="2000" b="1" dirty="0">
                <a:solidFill>
                  <a:srgbClr val="004B87"/>
                </a:solidFill>
                <a:highlight>
                  <a:srgbClr val="FFC03C"/>
                </a:highlight>
                <a:latin typeface="Arial" panose="020B0604020202020204" pitchFamily="34" charset="0"/>
                <a:cs typeface="Arial" panose="020B0604020202020204" pitchFamily="34" charset="0"/>
              </a:rPr>
              <a:t>METHODS</a:t>
            </a:r>
          </a:p>
        </p:txBody>
      </p:sp>
      <p:sp>
        <p:nvSpPr>
          <p:cNvPr id="9" name="Rectangle 8">
            <a:extLst>
              <a:ext uri="{FF2B5EF4-FFF2-40B4-BE49-F238E27FC236}">
                <a16:creationId xmlns:a16="http://schemas.microsoft.com/office/drawing/2014/main" id="{61BFCB11-7366-C6AD-65D4-D7083E1B306F}"/>
              </a:ext>
            </a:extLst>
          </p:cNvPr>
          <p:cNvSpPr/>
          <p:nvPr/>
        </p:nvSpPr>
        <p:spPr>
          <a:xfrm>
            <a:off x="6096000" y="1249774"/>
            <a:ext cx="3985844" cy="567776"/>
          </a:xfrm>
          <a:prstGeom prst="rect">
            <a:avLst/>
          </a:prstGeom>
          <a:solidFill>
            <a:srgbClr val="FFC03C"/>
          </a:solidFill>
          <a:ln>
            <a:solidFill>
              <a:srgbClr val="FFC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4B87"/>
                </a:solidFill>
                <a:latin typeface="Arial" panose="020B0604020202020204" pitchFamily="34" charset="0"/>
                <a:cs typeface="Arial" panose="020B0604020202020204" pitchFamily="34" charset="0"/>
              </a:rPr>
              <a:t>Individual data from a territory-wide </a:t>
            </a:r>
          </a:p>
          <a:p>
            <a:pPr algn="ctr"/>
            <a:r>
              <a:rPr lang="en-GB" sz="1400" dirty="0">
                <a:solidFill>
                  <a:srgbClr val="004B87"/>
                </a:solidFill>
                <a:latin typeface="Arial" panose="020B0604020202020204" pitchFamily="34" charset="0"/>
                <a:cs typeface="Arial" panose="020B0604020202020204" pitchFamily="34" charset="0"/>
              </a:rPr>
              <a:t>database in Hong Kong </a:t>
            </a:r>
          </a:p>
        </p:txBody>
      </p:sp>
      <p:sp>
        <p:nvSpPr>
          <p:cNvPr id="19" name="Rectangle: Rounded Corners 18">
            <a:extLst>
              <a:ext uri="{FF2B5EF4-FFF2-40B4-BE49-F238E27FC236}">
                <a16:creationId xmlns:a16="http://schemas.microsoft.com/office/drawing/2014/main" id="{714CBD2F-F6CC-6317-BEF0-36034E217C5E}"/>
              </a:ext>
            </a:extLst>
          </p:cNvPr>
          <p:cNvSpPr/>
          <p:nvPr/>
        </p:nvSpPr>
        <p:spPr>
          <a:xfrm>
            <a:off x="6017458" y="2105551"/>
            <a:ext cx="4126469" cy="786506"/>
          </a:xfrm>
          <a:prstGeom prst="roundRect">
            <a:avLst>
              <a:gd name="adj" fmla="val 21114"/>
            </a:avLst>
          </a:prstGeom>
          <a:solidFill>
            <a:srgbClr val="FFE37D"/>
          </a:solidFill>
          <a:ln>
            <a:solidFill>
              <a:srgbClr val="FFE3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4B87"/>
                </a:solidFill>
                <a:latin typeface="Arial" panose="020B0604020202020204" pitchFamily="34" charset="0"/>
                <a:cs typeface="Arial" panose="020B0604020202020204" pitchFamily="34" charset="0"/>
              </a:rPr>
              <a:t>Adults with </a:t>
            </a:r>
            <a:r>
              <a:rPr lang="en-GB" sz="1400" b="1" dirty="0" err="1">
                <a:solidFill>
                  <a:srgbClr val="004B87"/>
                </a:solidFill>
                <a:latin typeface="Arial" panose="020B0604020202020204" pitchFamily="34" charset="0"/>
                <a:cs typeface="Arial" panose="020B0604020202020204" pitchFamily="34" charset="0"/>
              </a:rPr>
              <a:t>monoinfected</a:t>
            </a:r>
            <a:r>
              <a:rPr lang="en-GB" sz="1400" b="1" dirty="0">
                <a:solidFill>
                  <a:srgbClr val="004B87"/>
                </a:solidFill>
                <a:latin typeface="Arial" panose="020B0604020202020204" pitchFamily="34" charset="0"/>
                <a:cs typeface="Arial" panose="020B0604020202020204" pitchFamily="34" charset="0"/>
              </a:rPr>
              <a:t> CHB</a:t>
            </a:r>
          </a:p>
          <a:p>
            <a:pPr marL="361950" lvl="1" indent="-276225">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Cleared HBsAg from Jan 2000 to Dec 2022</a:t>
            </a:r>
          </a:p>
          <a:p>
            <a:pPr marL="361950" lvl="1" indent="-276225">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Followed until Dec 2024</a:t>
            </a:r>
          </a:p>
        </p:txBody>
      </p:sp>
      <p:sp>
        <p:nvSpPr>
          <p:cNvPr id="15" name="Rectangle: Rounded Corners 14">
            <a:extLst>
              <a:ext uri="{FF2B5EF4-FFF2-40B4-BE49-F238E27FC236}">
                <a16:creationId xmlns:a16="http://schemas.microsoft.com/office/drawing/2014/main" id="{CF2BC9F6-3BD4-2CE3-5188-8399505F1AA7}"/>
              </a:ext>
            </a:extLst>
          </p:cNvPr>
          <p:cNvSpPr/>
          <p:nvPr/>
        </p:nvSpPr>
        <p:spPr>
          <a:xfrm>
            <a:off x="6017460" y="3299115"/>
            <a:ext cx="4126469" cy="2963078"/>
          </a:xfrm>
          <a:prstGeom prst="roundRect">
            <a:avLst>
              <a:gd name="adj" fmla="val 14272"/>
            </a:avLst>
          </a:prstGeom>
          <a:solidFill>
            <a:srgbClr val="FFF1D9"/>
          </a:solidFill>
          <a:ln>
            <a:solidFill>
              <a:srgbClr val="FFF1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NZ" sz="1400" dirty="0">
                <a:solidFill>
                  <a:srgbClr val="004B87"/>
                </a:solidFill>
                <a:latin typeface="Arial" panose="020B0604020202020204" pitchFamily="34" charset="0"/>
                <a:cs typeface="Arial" panose="020B0604020202020204" pitchFamily="34" charset="0"/>
              </a:rPr>
              <a:t>Annual HCC incidence estimated with death/liver transplant as competing risks</a:t>
            </a:r>
          </a:p>
          <a:p>
            <a:pPr marL="542925" lvl="1" indent="-277813">
              <a:spcBef>
                <a:spcPts val="600"/>
              </a:spcBef>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Subgroups potentially met surveillance threshold if the upper 95% CI of annual incidence was ≥0.2%</a:t>
            </a:r>
            <a:endParaRPr lang="en-NZ" sz="1400" dirty="0">
              <a:solidFill>
                <a:srgbClr val="004B87"/>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NZ" sz="1400" dirty="0">
                <a:solidFill>
                  <a:srgbClr val="004B87"/>
                </a:solidFill>
                <a:latin typeface="Arial" panose="020B0604020202020204" pitchFamily="34" charset="0"/>
                <a:cs typeface="Arial" panose="020B0604020202020204" pitchFamily="34" charset="0"/>
              </a:rPr>
              <a:t>Calculated the 5-year </a:t>
            </a:r>
            <a:r>
              <a:rPr lang="en-NZ" sz="1400" dirty="0" err="1">
                <a:solidFill>
                  <a:srgbClr val="004B87"/>
                </a:solidFill>
                <a:latin typeface="Arial" panose="020B0604020202020204" pitchFamily="34" charset="0"/>
                <a:cs typeface="Arial" panose="020B0604020202020204" pitchFamily="34" charset="0"/>
              </a:rPr>
              <a:t>iAUROC</a:t>
            </a:r>
            <a:r>
              <a:rPr lang="en-NZ" sz="1400" dirty="0">
                <a:solidFill>
                  <a:srgbClr val="004B87"/>
                </a:solidFill>
                <a:latin typeface="Arial" panose="020B0604020202020204" pitchFamily="34" charset="0"/>
                <a:cs typeface="Arial" panose="020B0604020202020204" pitchFamily="34" charset="0"/>
              </a:rPr>
              <a:t> for PAGE-B and </a:t>
            </a:r>
            <a:r>
              <a:rPr lang="en-NZ" sz="1400" dirty="0" err="1">
                <a:solidFill>
                  <a:srgbClr val="004B87"/>
                </a:solidFill>
                <a:latin typeface="Arial" panose="020B0604020202020204" pitchFamily="34" charset="0"/>
                <a:cs typeface="Arial" panose="020B0604020202020204" pitchFamily="34" charset="0"/>
              </a:rPr>
              <a:t>mPAGE</a:t>
            </a:r>
            <a:r>
              <a:rPr lang="en-NZ" sz="1400" dirty="0">
                <a:solidFill>
                  <a:srgbClr val="004B87"/>
                </a:solidFill>
                <a:latin typeface="Arial" panose="020B0604020202020204" pitchFamily="34" charset="0"/>
                <a:cs typeface="Arial" panose="020B0604020202020204" pitchFamily="34" charset="0"/>
              </a:rPr>
              <a:t>-B</a:t>
            </a:r>
          </a:p>
          <a:p>
            <a:pPr marL="285750" indent="-285750">
              <a:spcBef>
                <a:spcPts val="600"/>
              </a:spcBef>
              <a:buFont typeface="Arial" panose="020B0604020202020204" pitchFamily="34" charset="0"/>
              <a:buChar char="•"/>
            </a:pPr>
            <a:r>
              <a:rPr lang="en-NZ" sz="1400" dirty="0">
                <a:solidFill>
                  <a:srgbClr val="004B87"/>
                </a:solidFill>
                <a:latin typeface="Arial" panose="020B0604020202020204" pitchFamily="34" charset="0"/>
                <a:cs typeface="Arial" panose="020B0604020202020204" pitchFamily="34" charset="0"/>
              </a:rPr>
              <a:t>Cirrhosis defined by</a:t>
            </a:r>
            <a:r>
              <a:rPr lang="en-GB" sz="1400" dirty="0">
                <a:solidFill>
                  <a:srgbClr val="004B87"/>
                </a:solidFill>
                <a:latin typeface="Arial" panose="020B0604020202020204" pitchFamily="34" charset="0"/>
                <a:cs typeface="Arial" panose="020B0604020202020204" pitchFamily="34" charset="0"/>
              </a:rPr>
              <a:t>:</a:t>
            </a:r>
          </a:p>
          <a:p>
            <a:pPr marL="542925" lvl="1" indent="-277813">
              <a:spcBef>
                <a:spcPts val="600"/>
              </a:spcBef>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Diagnosis codes</a:t>
            </a:r>
          </a:p>
          <a:p>
            <a:pPr marL="542925" lvl="1" indent="-277813">
              <a:spcBef>
                <a:spcPts val="600"/>
              </a:spcBef>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Fibrosis-4 index &gt;3.25; and/or</a:t>
            </a:r>
          </a:p>
          <a:p>
            <a:pPr marL="542925" lvl="1" indent="-277813">
              <a:spcBef>
                <a:spcPts val="600"/>
              </a:spcBef>
              <a:buFont typeface="Arial" panose="020B0604020202020204" pitchFamily="34" charset="0"/>
              <a:buChar char="−"/>
            </a:pPr>
            <a:r>
              <a:rPr lang="en-GB" sz="1400" dirty="0" err="1">
                <a:solidFill>
                  <a:srgbClr val="004B87"/>
                </a:solidFill>
                <a:latin typeface="Arial" panose="020B0604020202020204" pitchFamily="34" charset="0"/>
                <a:cs typeface="Arial" panose="020B0604020202020204" pitchFamily="34" charset="0"/>
              </a:rPr>
              <a:t>AST:platelet</a:t>
            </a:r>
            <a:r>
              <a:rPr lang="en-GB" sz="1400" dirty="0">
                <a:solidFill>
                  <a:srgbClr val="004B87"/>
                </a:solidFill>
                <a:latin typeface="Arial" panose="020B0604020202020204" pitchFamily="34" charset="0"/>
                <a:cs typeface="Arial" panose="020B0604020202020204" pitchFamily="34" charset="0"/>
              </a:rPr>
              <a:t> index &gt;2</a:t>
            </a:r>
            <a:r>
              <a:rPr lang="en-US" sz="1400" dirty="0">
                <a:solidFill>
                  <a:srgbClr val="004B87"/>
                </a:solidFill>
                <a:latin typeface="Arial" panose="020B0604020202020204" pitchFamily="34" charset="0"/>
                <a:cs typeface="Arial" panose="020B0604020202020204" pitchFamily="34" charset="0"/>
              </a:rPr>
              <a:t> </a:t>
            </a:r>
            <a:endParaRPr lang="en-GB" sz="1400" dirty="0">
              <a:solidFill>
                <a:srgbClr val="004B87"/>
              </a:solidFill>
              <a:latin typeface="Arial" panose="020B0604020202020204" pitchFamily="34" charset="0"/>
              <a:cs typeface="Arial" panose="020B0604020202020204" pitchFamily="34" charset="0"/>
            </a:endParaRPr>
          </a:p>
        </p:txBody>
      </p:sp>
      <p:cxnSp>
        <p:nvCxnSpPr>
          <p:cNvPr id="32" name="Straight Arrow Connector 31">
            <a:extLst>
              <a:ext uri="{FF2B5EF4-FFF2-40B4-BE49-F238E27FC236}">
                <a16:creationId xmlns:a16="http://schemas.microsoft.com/office/drawing/2014/main" id="{E8FAADDB-6C0D-D478-B242-EE04340F9255}"/>
              </a:ext>
            </a:extLst>
          </p:cNvPr>
          <p:cNvCxnSpPr>
            <a:cxnSpLocks/>
            <a:stCxn id="9" idx="2"/>
            <a:endCxn id="19" idx="0"/>
          </p:cNvCxnSpPr>
          <p:nvPr/>
        </p:nvCxnSpPr>
        <p:spPr>
          <a:xfrm flipH="1">
            <a:off x="8080693" y="1817550"/>
            <a:ext cx="8229" cy="28800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7CE6F5E2-0632-6AC9-ABF0-644374915A79}"/>
              </a:ext>
            </a:extLst>
          </p:cNvPr>
          <p:cNvCxnSpPr>
            <a:cxnSpLocks/>
            <a:endCxn id="16" idx="1"/>
          </p:cNvCxnSpPr>
          <p:nvPr/>
        </p:nvCxnSpPr>
        <p:spPr>
          <a:xfrm>
            <a:off x="8168982" y="3110016"/>
            <a:ext cx="2068463" cy="0"/>
          </a:xfrm>
          <a:prstGeom prst="straightConnector1">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Rectangle: Rounded Corners 15">
            <a:extLst>
              <a:ext uri="{FF2B5EF4-FFF2-40B4-BE49-F238E27FC236}">
                <a16:creationId xmlns:a16="http://schemas.microsoft.com/office/drawing/2014/main" id="{46D0A3E3-F83A-BA18-F94F-850097387220}"/>
              </a:ext>
            </a:extLst>
          </p:cNvPr>
          <p:cNvSpPr/>
          <p:nvPr/>
        </p:nvSpPr>
        <p:spPr>
          <a:xfrm>
            <a:off x="10237445" y="2253803"/>
            <a:ext cx="1800148" cy="1712426"/>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en-GB" sz="1400" dirty="0">
                <a:solidFill>
                  <a:srgbClr val="004B87"/>
                </a:solidFill>
                <a:latin typeface="Arial" panose="020B0604020202020204" pitchFamily="34" charset="0"/>
                <a:cs typeface="Arial" panose="020B0604020202020204" pitchFamily="34" charset="0"/>
              </a:rPr>
              <a:t>Exclusions</a:t>
            </a:r>
            <a:r>
              <a:rPr lang="en-GB" sz="1200" dirty="0">
                <a:solidFill>
                  <a:srgbClr val="004B87"/>
                </a:solidFill>
                <a:latin typeface="Arial" panose="020B0604020202020204" pitchFamily="34" charset="0"/>
                <a:cs typeface="Arial" panose="020B0604020202020204" pitchFamily="34" charset="0"/>
              </a:rPr>
              <a:t>:</a:t>
            </a:r>
          </a:p>
          <a:p>
            <a:pPr marL="171450" indent="-171450">
              <a:spcBef>
                <a:spcPts val="600"/>
              </a:spcBef>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Liver transplant or HCC before HBsAg loss</a:t>
            </a:r>
          </a:p>
          <a:p>
            <a:pPr marL="171450" indent="-171450">
              <a:spcBef>
                <a:spcPts val="600"/>
              </a:spcBef>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Follow-up </a:t>
            </a:r>
            <a:br>
              <a:rPr lang="en-GB" sz="1400" dirty="0">
                <a:solidFill>
                  <a:srgbClr val="004B87"/>
                </a:solidFill>
                <a:latin typeface="Arial" panose="020B0604020202020204" pitchFamily="34" charset="0"/>
                <a:cs typeface="Arial" panose="020B0604020202020204" pitchFamily="34" charset="0"/>
              </a:rPr>
            </a:br>
            <a:r>
              <a:rPr lang="en-GB" sz="1400" dirty="0">
                <a:solidFill>
                  <a:srgbClr val="004B87"/>
                </a:solidFill>
                <a:latin typeface="Arial" panose="020B0604020202020204" pitchFamily="34" charset="0"/>
                <a:cs typeface="Arial" panose="020B0604020202020204" pitchFamily="34" charset="0"/>
              </a:rPr>
              <a:t>&lt;6 months</a:t>
            </a:r>
            <a:endParaRPr lang="en-NZ" sz="1400" dirty="0">
              <a:solidFill>
                <a:srgbClr val="004B87"/>
              </a:solidFill>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FB9B2D6B-0FF3-95D4-F8EB-D737B60FF430}"/>
              </a:ext>
            </a:extLst>
          </p:cNvPr>
          <p:cNvCxnSpPr>
            <a:cxnSpLocks/>
            <a:stCxn id="19" idx="2"/>
            <a:endCxn id="15" idx="0"/>
          </p:cNvCxnSpPr>
          <p:nvPr/>
        </p:nvCxnSpPr>
        <p:spPr>
          <a:xfrm>
            <a:off x="8080693" y="2892057"/>
            <a:ext cx="2" cy="40705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pic>
        <p:nvPicPr>
          <p:cNvPr id="24" name="Picture 23" descr="The image depicts a minimalist, white silhouette of a network diagram with interconnected nodes, resembling a simplified data structure or a conceptual model.&#10;&#10;AI-generated content may be incorrect.">
            <a:extLst>
              <a:ext uri="{FF2B5EF4-FFF2-40B4-BE49-F238E27FC236}">
                <a16:creationId xmlns:a16="http://schemas.microsoft.com/office/drawing/2014/main" id="{648D1498-B0A1-E8A5-94B8-381164CDA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475" y="1216458"/>
            <a:ext cx="677109" cy="677109"/>
          </a:xfrm>
          <a:prstGeom prst="ellipse">
            <a:avLst/>
          </a:prstGeom>
          <a:ln w="63500" cap="rnd">
            <a:noFill/>
          </a:ln>
          <a:effectLst>
            <a:outerShdw blurRad="381000" dist="292100" dir="5400000" sx="-80000" sy="-18000" rotWithShape="0">
              <a:srgbClr val="000000">
                <a:alpha val="22000"/>
              </a:srgbClr>
            </a:outerShdw>
          </a:effectLst>
        </p:spPr>
      </p:pic>
      <p:pic>
        <p:nvPicPr>
          <p:cNvPr id="7" name="Picture 6">
            <a:hlinkClick r:id="rId4" action="ppaction://hlinksldjump"/>
            <a:extLst>
              <a:ext uri="{FF2B5EF4-FFF2-40B4-BE49-F238E27FC236}">
                <a16:creationId xmlns:a16="http://schemas.microsoft.com/office/drawing/2014/main" id="{19476724-8C60-8A6D-F461-C001DEB47351}"/>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108975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EF3D5D27-997A-1158-25A4-49AEC51C85E5}"/>
              </a:ext>
            </a:extLst>
          </p:cNvPr>
          <p:cNvSpPr txBox="1">
            <a:spLocks/>
          </p:cNvSpPr>
          <p:nvPr/>
        </p:nvSpPr>
        <p:spPr>
          <a:xfrm>
            <a:off x="250165" y="808468"/>
            <a:ext cx="1403474" cy="405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highlight>
                  <a:srgbClr val="FFC03C"/>
                </a:highlight>
                <a:latin typeface="Arial" panose="020B0604020202020204" pitchFamily="34" charset="0"/>
                <a:cs typeface="Arial" panose="020B0604020202020204" pitchFamily="34" charset="0"/>
              </a:rPr>
              <a:t>RESULTS</a:t>
            </a:r>
          </a:p>
          <a:p>
            <a:pPr marL="0" indent="0">
              <a:lnSpc>
                <a:spcPct val="100000"/>
              </a:lnSpc>
              <a:buFont typeface="Arial" panose="020B0604020202020204" pitchFamily="34" charset="0"/>
              <a:buNone/>
            </a:pPr>
            <a:endParaRPr lang="en-GB" sz="2000" noProof="0" dirty="0">
              <a:highlight>
                <a:srgbClr val="826B6A"/>
              </a:highlight>
              <a:latin typeface="Arial" panose="020B0604020202020204" pitchFamily="34" charset="0"/>
              <a:cs typeface="Arial" panose="020B0604020202020204" pitchFamily="34" charset="0"/>
            </a:endParaRPr>
          </a:p>
          <a:p>
            <a:pPr>
              <a:lnSpc>
                <a:spcPct val="100000"/>
              </a:lnSpc>
              <a:spcBef>
                <a:spcPts val="0"/>
              </a:spcBef>
            </a:pPr>
            <a:endParaRPr lang="en-GB" sz="1400" noProof="0" dirty="0">
              <a:solidFill>
                <a:schemeClr val="tx2"/>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14F10459-4653-9D72-CE81-0C927DF4DB61}"/>
              </a:ext>
            </a:extLst>
          </p:cNvPr>
          <p:cNvSpPr txBox="1">
            <a:spLocks/>
          </p:cNvSpPr>
          <p:nvPr/>
        </p:nvSpPr>
        <p:spPr>
          <a:xfrm>
            <a:off x="5189187" y="4791455"/>
            <a:ext cx="6809680" cy="18910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highlight>
                  <a:srgbClr val="FFC03C"/>
                </a:highlight>
                <a:latin typeface="Arial" panose="020B0604020202020204" pitchFamily="34" charset="0"/>
                <a:cs typeface="Arial" panose="020B0604020202020204" pitchFamily="34" charset="0"/>
              </a:rPr>
              <a:t>CONCLUSIONS</a:t>
            </a:r>
          </a:p>
          <a:p>
            <a:pPr>
              <a:spcBef>
                <a:spcPts val="800"/>
              </a:spcBef>
            </a:pPr>
            <a:r>
              <a:rPr lang="en-GB" sz="1600" dirty="0">
                <a:latin typeface="Arial" panose="020B0604020202020204" pitchFamily="34" charset="0"/>
                <a:cs typeface="Arial" panose="020B0604020202020204" pitchFamily="34" charset="0"/>
              </a:rPr>
              <a:t>Patients with HBsAg loss who have cirrhosis warrant HCC surveillance</a:t>
            </a:r>
          </a:p>
          <a:p>
            <a:pPr>
              <a:spcBef>
                <a:spcPts val="800"/>
              </a:spcBef>
            </a:pPr>
            <a:r>
              <a:rPr lang="en-GB" sz="1600" dirty="0">
                <a:latin typeface="Arial" panose="020B0604020202020204" pitchFamily="34" charset="0"/>
                <a:cs typeface="Arial" panose="020B0604020202020204" pitchFamily="34" charset="0"/>
              </a:rPr>
              <a:t>When cirrhosis is absent, thresholds are met at HBsAg loss by men &gt;50 years, women &gt;60 years, and individuals with diabetes</a:t>
            </a:r>
          </a:p>
          <a:p>
            <a:pPr>
              <a:spcBef>
                <a:spcPts val="800"/>
              </a:spcBef>
            </a:pPr>
            <a:r>
              <a:rPr lang="en-GB" sz="1600" dirty="0">
                <a:latin typeface="Arial" panose="020B0604020202020204" pitchFamily="34" charset="0"/>
                <a:cs typeface="Arial" panose="020B0604020202020204" pitchFamily="34" charset="0"/>
              </a:rPr>
              <a:t>PAGE-B and </a:t>
            </a:r>
            <a:r>
              <a:rPr lang="en-GB" sz="1600" dirty="0" err="1">
                <a:latin typeface="Arial" panose="020B0604020202020204" pitchFamily="34" charset="0"/>
                <a:cs typeface="Arial" panose="020B0604020202020204" pitchFamily="34" charset="0"/>
              </a:rPr>
              <a:t>mPAGE</a:t>
            </a:r>
            <a:r>
              <a:rPr lang="en-GB" sz="1600" dirty="0">
                <a:latin typeface="Arial" panose="020B0604020202020204" pitchFamily="34" charset="0"/>
                <a:cs typeface="Arial" panose="020B0604020202020204" pitchFamily="34" charset="0"/>
              </a:rPr>
              <a:t>-B accurately stratify HCC risk; </a:t>
            </a:r>
            <a:r>
              <a:rPr lang="en-US" sz="1600" dirty="0">
                <a:latin typeface="Arial" panose="020B0604020202020204" pitchFamily="34" charset="0"/>
                <a:cs typeface="Arial" panose="020B0604020202020204" pitchFamily="34" charset="0"/>
              </a:rPr>
              <a:t>cutoffs after HBsAg loss should be higher than those used in CHB</a:t>
            </a:r>
            <a:endParaRPr lang="en-US" sz="1800" dirty="0">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6C245F5B-8744-4079-AC88-A911B9E858A3}"/>
              </a:ext>
            </a:extLst>
          </p:cNvPr>
          <p:cNvGrpSpPr/>
          <p:nvPr/>
        </p:nvGrpSpPr>
        <p:grpSpPr>
          <a:xfrm>
            <a:off x="396035" y="1283971"/>
            <a:ext cx="4243422" cy="1397888"/>
            <a:chOff x="84750" y="1272350"/>
            <a:chExt cx="4243422" cy="1397888"/>
          </a:xfrm>
        </p:grpSpPr>
        <p:sp>
          <p:nvSpPr>
            <p:cNvPr id="6" name="Rectangle: Rounded Corners 5">
              <a:extLst>
                <a:ext uri="{FF2B5EF4-FFF2-40B4-BE49-F238E27FC236}">
                  <a16:creationId xmlns:a16="http://schemas.microsoft.com/office/drawing/2014/main" id="{016D735C-A695-D802-53AB-E4379A67963C}"/>
                </a:ext>
              </a:extLst>
            </p:cNvPr>
            <p:cNvSpPr/>
            <p:nvPr/>
          </p:nvSpPr>
          <p:spPr>
            <a:xfrm>
              <a:off x="157902" y="1272350"/>
              <a:ext cx="4146153" cy="1392194"/>
            </a:xfrm>
            <a:prstGeom prst="roundRect">
              <a:avLst/>
            </a:prstGeom>
            <a:solidFill>
              <a:srgbClr val="FFF1D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noProof="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85FF636-49A7-86C2-DE7A-53FB90264D9E}"/>
                </a:ext>
              </a:extLst>
            </p:cNvPr>
            <p:cNvSpPr txBox="1"/>
            <p:nvPr/>
          </p:nvSpPr>
          <p:spPr>
            <a:xfrm>
              <a:off x="316181" y="1277893"/>
              <a:ext cx="3893428" cy="276999"/>
            </a:xfrm>
            <a:prstGeom prst="rect">
              <a:avLst/>
            </a:prstGeom>
            <a:noFill/>
          </p:spPr>
          <p:txBody>
            <a:bodyPr wrap="square" rtlCol="0">
              <a:spAutoFit/>
            </a:bodyPr>
            <a:lstStyle/>
            <a:p>
              <a:pPr algn="ctr"/>
              <a:r>
                <a:rPr lang="en-GB" sz="1200" b="1" noProof="0" dirty="0">
                  <a:solidFill>
                    <a:schemeClr val="accent1"/>
                  </a:solidFill>
                  <a:latin typeface="Arial" panose="020B0604020202020204" pitchFamily="34" charset="0"/>
                  <a:cs typeface="Arial" panose="020B0604020202020204" pitchFamily="34" charset="0"/>
                </a:rPr>
                <a:t>Key baseline </a:t>
              </a:r>
              <a:r>
                <a:rPr lang="en-GB" sz="1200" b="1" dirty="0">
                  <a:solidFill>
                    <a:schemeClr val="accent1"/>
                  </a:solidFill>
                  <a:latin typeface="Arial" panose="020B0604020202020204" pitchFamily="34" charset="0"/>
                  <a:cs typeface="Arial" panose="020B0604020202020204" pitchFamily="34" charset="0"/>
                </a:rPr>
                <a:t>c</a:t>
              </a:r>
              <a:r>
                <a:rPr lang="en-GB" sz="1200" b="1" noProof="0" dirty="0" err="1">
                  <a:solidFill>
                    <a:schemeClr val="accent1"/>
                  </a:solidFill>
                  <a:latin typeface="Arial" panose="020B0604020202020204" pitchFamily="34" charset="0"/>
                  <a:cs typeface="Arial" panose="020B0604020202020204" pitchFamily="34" charset="0"/>
                </a:rPr>
                <a:t>haracteristics</a:t>
              </a:r>
              <a:r>
                <a:rPr lang="en-GB" sz="1200" b="1" noProof="0" dirty="0">
                  <a:solidFill>
                    <a:schemeClr val="accent1"/>
                  </a:solidFill>
                  <a:latin typeface="Arial" panose="020B0604020202020204" pitchFamily="34" charset="0"/>
                  <a:cs typeface="Arial" panose="020B0604020202020204" pitchFamily="34" charset="0"/>
                </a:rPr>
                <a:t> (n=13,379)</a:t>
              </a:r>
            </a:p>
          </p:txBody>
        </p:sp>
        <p:sp>
          <p:nvSpPr>
            <p:cNvPr id="8" name="TextBox 7">
              <a:extLst>
                <a:ext uri="{FF2B5EF4-FFF2-40B4-BE49-F238E27FC236}">
                  <a16:creationId xmlns:a16="http://schemas.microsoft.com/office/drawing/2014/main" id="{A7A6D3BD-D891-3493-8DAD-13FDF81D3BE1}"/>
                </a:ext>
              </a:extLst>
            </p:cNvPr>
            <p:cNvSpPr txBox="1"/>
            <p:nvPr/>
          </p:nvSpPr>
          <p:spPr>
            <a:xfrm>
              <a:off x="84750" y="2208573"/>
              <a:ext cx="1134450" cy="461665"/>
            </a:xfrm>
            <a:prstGeom prst="rect">
              <a:avLst/>
            </a:prstGeom>
            <a:noFill/>
          </p:spPr>
          <p:txBody>
            <a:bodyPr wrap="square" rtlCol="0">
              <a:spAutoFit/>
            </a:bodyPr>
            <a:lstStyle/>
            <a:p>
              <a:pPr algn="ctr"/>
              <a:r>
                <a:rPr lang="en-GB" sz="1200" noProof="0" dirty="0">
                  <a:solidFill>
                    <a:schemeClr val="accent1"/>
                  </a:solidFill>
                  <a:latin typeface="Arial" panose="020B0604020202020204" pitchFamily="34" charset="0"/>
                  <a:cs typeface="Arial" panose="020B0604020202020204" pitchFamily="34" charset="0"/>
                </a:rPr>
                <a:t>Mean age </a:t>
              </a:r>
            </a:p>
            <a:p>
              <a:pPr algn="ctr"/>
              <a:r>
                <a:rPr lang="en-GB" sz="1200" noProof="0" dirty="0">
                  <a:solidFill>
                    <a:schemeClr val="accent1"/>
                  </a:solidFill>
                  <a:latin typeface="Arial" panose="020B0604020202020204" pitchFamily="34" charset="0"/>
                  <a:cs typeface="Arial" panose="020B0604020202020204" pitchFamily="34" charset="0"/>
                </a:rPr>
                <a:t>±14 years </a:t>
              </a:r>
            </a:p>
          </p:txBody>
        </p:sp>
        <p:sp>
          <p:nvSpPr>
            <p:cNvPr id="9" name="Oval 8">
              <a:extLst>
                <a:ext uri="{FF2B5EF4-FFF2-40B4-BE49-F238E27FC236}">
                  <a16:creationId xmlns:a16="http://schemas.microsoft.com/office/drawing/2014/main" id="{4A964535-D602-3226-0AA0-9E76436B54FC}"/>
                </a:ext>
              </a:extLst>
            </p:cNvPr>
            <p:cNvSpPr/>
            <p:nvPr/>
          </p:nvSpPr>
          <p:spPr>
            <a:xfrm>
              <a:off x="316181" y="1582489"/>
              <a:ext cx="646331" cy="646331"/>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b="1" noProof="0" dirty="0">
                  <a:solidFill>
                    <a:schemeClr val="tx1"/>
                  </a:solidFill>
                  <a:latin typeface="Arial" panose="020B0604020202020204" pitchFamily="34" charset="0"/>
                  <a:cs typeface="Arial" panose="020B0604020202020204" pitchFamily="34" charset="0"/>
                </a:rPr>
                <a:t>~60 </a:t>
              </a:r>
            </a:p>
            <a:p>
              <a:pPr algn="ctr"/>
              <a:r>
                <a:rPr lang="en-GB" sz="900" b="1" noProof="0" dirty="0">
                  <a:solidFill>
                    <a:schemeClr val="tx1"/>
                  </a:solidFill>
                  <a:latin typeface="Arial" panose="020B0604020202020204" pitchFamily="34" charset="0"/>
                  <a:cs typeface="Arial" panose="020B0604020202020204" pitchFamily="34" charset="0"/>
                </a:rPr>
                <a:t>years</a:t>
              </a:r>
            </a:p>
          </p:txBody>
        </p:sp>
        <p:sp>
          <p:nvSpPr>
            <p:cNvPr id="10" name="TextBox 9">
              <a:extLst>
                <a:ext uri="{FF2B5EF4-FFF2-40B4-BE49-F238E27FC236}">
                  <a16:creationId xmlns:a16="http://schemas.microsoft.com/office/drawing/2014/main" id="{814434AC-F6C8-077D-7FC0-EA0F21CE6130}"/>
                </a:ext>
              </a:extLst>
            </p:cNvPr>
            <p:cNvSpPr txBox="1"/>
            <p:nvPr/>
          </p:nvSpPr>
          <p:spPr>
            <a:xfrm>
              <a:off x="1371017" y="2198246"/>
              <a:ext cx="694564" cy="276999"/>
            </a:xfrm>
            <a:prstGeom prst="rect">
              <a:avLst/>
            </a:prstGeom>
            <a:noFill/>
          </p:spPr>
          <p:txBody>
            <a:bodyPr wrap="square" rtlCol="0">
              <a:spAutoFit/>
            </a:bodyPr>
            <a:lstStyle/>
            <a:p>
              <a:pPr algn="ctr"/>
              <a:r>
                <a:rPr lang="en-GB" sz="1200" noProof="0" dirty="0">
                  <a:solidFill>
                    <a:schemeClr val="accent1"/>
                  </a:solidFill>
                  <a:latin typeface="Arial" panose="020B0604020202020204" pitchFamily="34" charset="0"/>
                  <a:cs typeface="Arial" panose="020B0604020202020204" pitchFamily="34" charset="0"/>
                </a:rPr>
                <a:t>Female</a:t>
              </a:r>
            </a:p>
          </p:txBody>
        </p:sp>
        <p:sp>
          <p:nvSpPr>
            <p:cNvPr id="11" name="Oval 10">
              <a:extLst>
                <a:ext uri="{FF2B5EF4-FFF2-40B4-BE49-F238E27FC236}">
                  <a16:creationId xmlns:a16="http://schemas.microsoft.com/office/drawing/2014/main" id="{E8A310F1-2699-0F45-E35A-6A8173E89084}"/>
                </a:ext>
              </a:extLst>
            </p:cNvPr>
            <p:cNvSpPr/>
            <p:nvPr/>
          </p:nvSpPr>
          <p:spPr>
            <a:xfrm>
              <a:off x="1395134" y="1573290"/>
              <a:ext cx="646331" cy="646332"/>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b="1" noProof="0" dirty="0">
                  <a:solidFill>
                    <a:schemeClr val="tx1"/>
                  </a:solidFill>
                  <a:latin typeface="Arial" panose="020B0604020202020204" pitchFamily="34" charset="0"/>
                  <a:cs typeface="Arial" panose="020B0604020202020204" pitchFamily="34" charset="0"/>
                </a:rPr>
                <a:t>40</a:t>
              </a:r>
              <a:endParaRPr lang="en-GB" sz="1400" b="1" noProof="0" dirty="0">
                <a:solidFill>
                  <a:schemeClr val="tx1"/>
                </a:solidFill>
                <a:latin typeface="Arial" panose="020B0604020202020204" pitchFamily="34" charset="0"/>
                <a:cs typeface="Arial" panose="020B0604020202020204" pitchFamily="34" charset="0"/>
              </a:endParaRPr>
            </a:p>
            <a:p>
              <a:pPr algn="ctr"/>
              <a:r>
                <a:rPr lang="en-GB" sz="900" b="1" noProof="0" dirty="0">
                  <a:solidFill>
                    <a:schemeClr val="tx1"/>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86C7A883-ADC8-C644-1A22-90C2C85C583D}"/>
                </a:ext>
              </a:extLst>
            </p:cNvPr>
            <p:cNvSpPr txBox="1"/>
            <p:nvPr/>
          </p:nvSpPr>
          <p:spPr>
            <a:xfrm>
              <a:off x="2358308" y="2201223"/>
              <a:ext cx="876677" cy="276999"/>
            </a:xfrm>
            <a:prstGeom prst="rect">
              <a:avLst/>
            </a:prstGeom>
            <a:noFill/>
          </p:spPr>
          <p:txBody>
            <a:bodyPr wrap="square" rtlCol="0">
              <a:spAutoFit/>
            </a:bodyPr>
            <a:lstStyle/>
            <a:p>
              <a:pPr algn="ctr"/>
              <a:r>
                <a:rPr lang="en-GB" sz="1200" noProof="0" dirty="0">
                  <a:solidFill>
                    <a:schemeClr val="accent1"/>
                  </a:solidFill>
                  <a:latin typeface="Arial" panose="020B0604020202020204" pitchFamily="34" charset="0"/>
                  <a:cs typeface="Arial" panose="020B0604020202020204" pitchFamily="34" charset="0"/>
                </a:rPr>
                <a:t>Cirrhosis</a:t>
              </a:r>
            </a:p>
          </p:txBody>
        </p:sp>
        <p:sp>
          <p:nvSpPr>
            <p:cNvPr id="13" name="Oval 12">
              <a:extLst>
                <a:ext uri="{FF2B5EF4-FFF2-40B4-BE49-F238E27FC236}">
                  <a16:creationId xmlns:a16="http://schemas.microsoft.com/office/drawing/2014/main" id="{F1A0AA32-6FAD-8DBC-3ED9-542425577568}"/>
                </a:ext>
              </a:extLst>
            </p:cNvPr>
            <p:cNvSpPr/>
            <p:nvPr/>
          </p:nvSpPr>
          <p:spPr>
            <a:xfrm>
              <a:off x="2474087" y="1564091"/>
              <a:ext cx="646331" cy="646331"/>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Arial" panose="020B0604020202020204" pitchFamily="34" charset="0"/>
                  <a:cs typeface="Arial" panose="020B0604020202020204" pitchFamily="34" charset="0"/>
                </a:rPr>
                <a:t>15</a:t>
              </a:r>
              <a:br>
                <a:rPr lang="en-GB" sz="1400" b="1" noProof="0" dirty="0">
                  <a:solidFill>
                    <a:schemeClr val="tx1"/>
                  </a:solidFill>
                  <a:latin typeface="Arial" panose="020B0604020202020204" pitchFamily="34" charset="0"/>
                  <a:cs typeface="Arial" panose="020B0604020202020204" pitchFamily="34" charset="0"/>
                </a:rPr>
              </a:br>
              <a:r>
                <a:rPr lang="en-GB" sz="900" b="1" dirty="0">
                  <a:solidFill>
                    <a:schemeClr val="tx1"/>
                  </a:solidFill>
                  <a:latin typeface="Arial" panose="020B0604020202020204" pitchFamily="34" charset="0"/>
                  <a:cs typeface="Arial" panose="020B0604020202020204" pitchFamily="34" charset="0"/>
                </a:rPr>
                <a:t>%</a:t>
              </a:r>
              <a:endParaRPr lang="en-GB" sz="900" b="1" noProof="0" dirty="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1D8BB73-E820-7EC2-259C-13C89418665C}"/>
                </a:ext>
              </a:extLst>
            </p:cNvPr>
            <p:cNvSpPr txBox="1"/>
            <p:nvPr/>
          </p:nvSpPr>
          <p:spPr>
            <a:xfrm>
              <a:off x="3451495" y="2208573"/>
              <a:ext cx="876677" cy="276999"/>
            </a:xfrm>
            <a:prstGeom prst="rect">
              <a:avLst/>
            </a:prstGeom>
            <a:noFill/>
          </p:spPr>
          <p:txBody>
            <a:bodyPr wrap="square" rtlCol="0">
              <a:spAutoFit/>
            </a:bodyPr>
            <a:lstStyle/>
            <a:p>
              <a:pPr algn="ctr"/>
              <a:r>
                <a:rPr lang="en-GB" sz="1200" noProof="0" dirty="0">
                  <a:solidFill>
                    <a:schemeClr val="accent1"/>
                  </a:solidFill>
                  <a:latin typeface="Arial" panose="020B0604020202020204" pitchFamily="34" charset="0"/>
                  <a:cs typeface="Arial" panose="020B0604020202020204" pitchFamily="34" charset="0"/>
                </a:rPr>
                <a:t>Diabetes</a:t>
              </a:r>
            </a:p>
          </p:txBody>
        </p:sp>
        <p:sp>
          <p:nvSpPr>
            <p:cNvPr id="15" name="Oval 14">
              <a:extLst>
                <a:ext uri="{FF2B5EF4-FFF2-40B4-BE49-F238E27FC236}">
                  <a16:creationId xmlns:a16="http://schemas.microsoft.com/office/drawing/2014/main" id="{D6048BA6-937D-7C3F-6627-8D4420278E0C}"/>
                </a:ext>
              </a:extLst>
            </p:cNvPr>
            <p:cNvSpPr/>
            <p:nvPr/>
          </p:nvSpPr>
          <p:spPr>
            <a:xfrm>
              <a:off x="3563277" y="1554892"/>
              <a:ext cx="646331" cy="646331"/>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Arial" panose="020B0604020202020204" pitchFamily="34" charset="0"/>
                  <a:cs typeface="Arial" panose="020B0604020202020204" pitchFamily="34" charset="0"/>
                </a:rPr>
                <a:t>30</a:t>
              </a:r>
              <a:br>
                <a:rPr lang="en-GB" sz="1400" b="1" dirty="0">
                  <a:solidFill>
                    <a:schemeClr val="tx1"/>
                  </a:solidFill>
                  <a:latin typeface="Arial" panose="020B0604020202020204" pitchFamily="34" charset="0"/>
                  <a:cs typeface="Arial" panose="020B0604020202020204" pitchFamily="34" charset="0"/>
                </a:rPr>
              </a:br>
              <a:r>
                <a:rPr lang="en-GB" sz="900" b="1" dirty="0">
                  <a:solidFill>
                    <a:schemeClr val="tx1"/>
                  </a:solidFill>
                  <a:latin typeface="Arial" panose="020B0604020202020204" pitchFamily="34" charset="0"/>
                  <a:cs typeface="Arial" panose="020B0604020202020204" pitchFamily="34" charset="0"/>
                </a:rPr>
                <a:t>%</a:t>
              </a:r>
            </a:p>
          </p:txBody>
        </p:sp>
      </p:grpSp>
      <p:sp>
        <p:nvSpPr>
          <p:cNvPr id="18" name="TextBox 17">
            <a:extLst>
              <a:ext uri="{FF2B5EF4-FFF2-40B4-BE49-F238E27FC236}">
                <a16:creationId xmlns:a16="http://schemas.microsoft.com/office/drawing/2014/main" id="{3C604EE9-5985-BD07-09F3-E836B69E995C}"/>
              </a:ext>
            </a:extLst>
          </p:cNvPr>
          <p:cNvSpPr txBox="1"/>
          <p:nvPr/>
        </p:nvSpPr>
        <p:spPr>
          <a:xfrm>
            <a:off x="340944" y="2716819"/>
            <a:ext cx="5025217" cy="140038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274 (2.0%) individuals developed HCC at a median (IQR) follow-up of 5.6 (3.1–9.8) years </a:t>
            </a:r>
          </a:p>
          <a:p>
            <a:pPr marL="285750"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Annual HCC incidence </a:t>
            </a:r>
          </a:p>
          <a:p>
            <a:pPr marL="628650" lvl="1" indent="-271463">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0.59% (95% CI, 0.48–0.71%) with cirrhosis</a:t>
            </a:r>
          </a:p>
          <a:p>
            <a:pPr marL="628650" lvl="1" indent="-271463">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0.13% (95% CI, 0.11–0.16%) without cirrhosis </a:t>
            </a:r>
            <a:endParaRPr lang="en-NZ" sz="1600" dirty="0">
              <a:solidFill>
                <a:srgbClr val="004B87"/>
              </a:solidFill>
              <a:latin typeface="Arial" panose="020B0604020202020204" pitchFamily="34" charset="0"/>
              <a:cs typeface="Arial" panose="020B0604020202020204" pitchFamily="34" charset="0"/>
            </a:endParaRPr>
          </a:p>
        </p:txBody>
      </p:sp>
      <p:graphicFrame>
        <p:nvGraphicFramePr>
          <p:cNvPr id="19" name="Table 18">
            <a:extLst>
              <a:ext uri="{FF2B5EF4-FFF2-40B4-BE49-F238E27FC236}">
                <a16:creationId xmlns:a16="http://schemas.microsoft.com/office/drawing/2014/main" id="{E7120AAF-011E-7B52-4748-9F582AF07887}"/>
              </a:ext>
            </a:extLst>
          </p:cNvPr>
          <p:cNvGraphicFramePr>
            <a:graphicFrameLocks noGrp="1"/>
          </p:cNvGraphicFramePr>
          <p:nvPr>
            <p:extLst>
              <p:ext uri="{D42A27DB-BD31-4B8C-83A1-F6EECF244321}">
                <p14:modId xmlns:p14="http://schemas.microsoft.com/office/powerpoint/2010/main" val="546736782"/>
              </p:ext>
            </p:extLst>
          </p:nvPr>
        </p:nvGraphicFramePr>
        <p:xfrm>
          <a:off x="5536930" y="1345292"/>
          <a:ext cx="2779776" cy="2083708"/>
        </p:xfrm>
        <a:graphic>
          <a:graphicData uri="http://schemas.openxmlformats.org/drawingml/2006/table">
            <a:tbl>
              <a:tblPr firstRow="1" bandRow="1">
                <a:tableStyleId>{5C22544A-7EE6-4342-B048-85BDC9FD1C3A}</a:tableStyleId>
              </a:tblPr>
              <a:tblGrid>
                <a:gridCol w="691492">
                  <a:extLst>
                    <a:ext uri="{9D8B030D-6E8A-4147-A177-3AD203B41FA5}">
                      <a16:colId xmlns:a16="http://schemas.microsoft.com/office/drawing/2014/main" val="2350095507"/>
                    </a:ext>
                  </a:extLst>
                </a:gridCol>
                <a:gridCol w="2088284">
                  <a:extLst>
                    <a:ext uri="{9D8B030D-6E8A-4147-A177-3AD203B41FA5}">
                      <a16:colId xmlns:a16="http://schemas.microsoft.com/office/drawing/2014/main" val="1442077296"/>
                    </a:ext>
                  </a:extLst>
                </a:gridCol>
              </a:tblGrid>
              <a:tr h="520927">
                <a:tc>
                  <a:txBody>
                    <a:bodyPr/>
                    <a:lstStyle/>
                    <a:p>
                      <a:pPr algn="ctr"/>
                      <a:r>
                        <a:rPr lang="en-GB" sz="1200" b="1" kern="1200" noProof="0" dirty="0">
                          <a:solidFill>
                            <a:schemeClr val="tx2"/>
                          </a:solidFill>
                          <a:latin typeface="Arial" panose="020B0604020202020204" pitchFamily="34" charset="0"/>
                          <a:ea typeface="+mn-ea"/>
                          <a:cs typeface="Arial" panose="020B0604020202020204" pitchFamily="34" charset="0"/>
                        </a:rPr>
                        <a:t>Age, years</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tx1"/>
                          </a:solidFill>
                          <a:latin typeface="Arial" panose="020B0604020202020204" pitchFamily="34" charset="0"/>
                          <a:cs typeface="Arial" panose="020B0604020202020204" pitchFamily="34" charset="0"/>
                        </a:rPr>
                        <a:t>Annual HCC incidence (95% CI)</a:t>
                      </a:r>
                    </a:p>
                  </a:txBody>
                  <a:tcPr anchor="ctr">
                    <a:solidFill>
                      <a:srgbClr val="FFC03C"/>
                    </a:solidFill>
                  </a:tcPr>
                </a:tc>
                <a:extLst>
                  <a:ext uri="{0D108BD9-81ED-4DB2-BD59-A6C34878D82A}">
                    <a16:rowId xmlns:a16="http://schemas.microsoft.com/office/drawing/2014/main" val="672096379"/>
                  </a:ext>
                </a:extLst>
              </a:tr>
              <a:tr h="520927">
                <a:tc>
                  <a:txBody>
                    <a:bodyPr/>
                    <a:lstStyle/>
                    <a:p>
                      <a:pPr algn="l"/>
                      <a:r>
                        <a:rPr lang="en-GB" sz="1200" b="1" noProof="0" dirty="0">
                          <a:solidFill>
                            <a:schemeClr val="tx2"/>
                          </a:solidFill>
                          <a:latin typeface="Arial" panose="020B0604020202020204" pitchFamily="34" charset="0"/>
                          <a:cs typeface="Arial" panose="020B0604020202020204" pitchFamily="34" charset="0"/>
                        </a:rPr>
                        <a:t>≤40</a:t>
                      </a:r>
                      <a:endParaRPr lang="en-GB" sz="1200" b="1" noProof="0" dirty="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it-IT" sz="1200" noProof="0" dirty="0">
                          <a:solidFill>
                            <a:schemeClr val="accent1"/>
                          </a:solidFill>
                          <a:latin typeface="Arial" panose="020B0604020202020204" pitchFamily="34" charset="0"/>
                          <a:cs typeface="Arial" panose="020B0604020202020204" pitchFamily="34" charset="0"/>
                        </a:rPr>
                        <a:t>0.02% (0.002</a:t>
                      </a:r>
                      <a:r>
                        <a:rPr lang="it-IT" sz="1200" noProof="0" dirty="0">
                          <a:solidFill>
                            <a:schemeClr val="accent1"/>
                          </a:solidFill>
                          <a:latin typeface="Aptos" panose="020B0004020202020204" pitchFamily="34" charset="0"/>
                          <a:cs typeface="Arial" panose="020B0604020202020204" pitchFamily="34" charset="0"/>
                        </a:rPr>
                        <a:t>–</a:t>
                      </a:r>
                      <a:r>
                        <a:rPr lang="it-IT" sz="1200" noProof="0" dirty="0">
                          <a:solidFill>
                            <a:schemeClr val="accent1"/>
                          </a:solidFill>
                          <a:latin typeface="Arial" panose="020B0604020202020204" pitchFamily="34" charset="0"/>
                          <a:cs typeface="Arial" panose="020B0604020202020204" pitchFamily="34" charset="0"/>
                        </a:rPr>
                        <a:t>0.08%)</a:t>
                      </a:r>
                    </a:p>
                  </a:txBody>
                  <a:tcPr anchor="ctr">
                    <a:solidFill>
                      <a:schemeClr val="bg1">
                        <a:lumMod val="95000"/>
                      </a:schemeClr>
                    </a:solidFill>
                  </a:tcPr>
                </a:tc>
                <a:extLst>
                  <a:ext uri="{0D108BD9-81ED-4DB2-BD59-A6C34878D82A}">
                    <a16:rowId xmlns:a16="http://schemas.microsoft.com/office/drawing/2014/main" val="3955119680"/>
                  </a:ext>
                </a:extLst>
              </a:tr>
              <a:tr h="520927">
                <a:tc>
                  <a:txBody>
                    <a:bodyPr/>
                    <a:lstStyle/>
                    <a:p>
                      <a:pPr algn="l"/>
                      <a:r>
                        <a:rPr lang="en-GB" sz="1200" b="1" noProof="0" dirty="0">
                          <a:solidFill>
                            <a:schemeClr val="accent1"/>
                          </a:solidFill>
                          <a:latin typeface="Arial" panose="020B0604020202020204" pitchFamily="34" charset="0"/>
                          <a:cs typeface="Arial" panose="020B0604020202020204" pitchFamily="34" charset="0"/>
                        </a:rPr>
                        <a:t>41</a:t>
                      </a:r>
                      <a:r>
                        <a:rPr lang="en-GB" sz="1200" b="1" noProof="0" dirty="0">
                          <a:solidFill>
                            <a:schemeClr val="accent1"/>
                          </a:solidFill>
                          <a:latin typeface="Aptos" panose="020B0004020202020204" pitchFamily="34" charset="0"/>
                          <a:cs typeface="Arial" panose="020B0604020202020204" pitchFamily="34" charset="0"/>
                        </a:rPr>
                        <a:t>–</a:t>
                      </a:r>
                      <a:r>
                        <a:rPr lang="en-GB" sz="1200" b="1" noProof="0" dirty="0">
                          <a:solidFill>
                            <a:schemeClr val="accent1"/>
                          </a:solidFill>
                          <a:latin typeface="Arial" panose="020B0604020202020204" pitchFamily="34" charset="0"/>
                          <a:cs typeface="Arial" panose="020B0604020202020204" pitchFamily="34" charset="0"/>
                        </a:rPr>
                        <a:t>50</a:t>
                      </a:r>
                    </a:p>
                  </a:txBody>
                  <a:tcPr anchor="ctr">
                    <a:solidFill>
                      <a:schemeClr val="bg1"/>
                    </a:solidFill>
                  </a:tcPr>
                </a:tc>
                <a:tc>
                  <a:txBody>
                    <a:bodyPr/>
                    <a:lstStyle/>
                    <a:p>
                      <a:pPr algn="ctr"/>
                      <a:r>
                        <a:rPr lang="en-GB" sz="1200" noProof="0" dirty="0">
                          <a:solidFill>
                            <a:schemeClr val="accent1"/>
                          </a:solidFill>
                          <a:latin typeface="Arial" panose="020B0604020202020204" pitchFamily="34" charset="0"/>
                          <a:cs typeface="Arial" panose="020B0604020202020204" pitchFamily="34" charset="0"/>
                        </a:rPr>
                        <a:t>0.09% (0.03</a:t>
                      </a:r>
                      <a:r>
                        <a:rPr lang="it-IT" sz="1200" noProof="0" dirty="0">
                          <a:solidFill>
                            <a:schemeClr val="accent1"/>
                          </a:solidFill>
                          <a:latin typeface="Aptos" panose="020B0004020202020204" pitchFamily="34" charset="0"/>
                          <a:cs typeface="Arial" panose="020B0604020202020204" pitchFamily="34" charset="0"/>
                        </a:rPr>
                        <a:t>–</a:t>
                      </a:r>
                      <a:r>
                        <a:rPr lang="en-GB" sz="1200" noProof="0" dirty="0">
                          <a:solidFill>
                            <a:schemeClr val="accent1"/>
                          </a:solidFill>
                          <a:latin typeface="Arial" panose="020B0604020202020204" pitchFamily="34" charset="0"/>
                          <a:cs typeface="Arial" panose="020B0604020202020204" pitchFamily="34" charset="0"/>
                        </a:rPr>
                        <a:t>0.19%)</a:t>
                      </a:r>
                    </a:p>
                  </a:txBody>
                  <a:tcPr anchor="ctr">
                    <a:solidFill>
                      <a:schemeClr val="bg1"/>
                    </a:solidFill>
                  </a:tcPr>
                </a:tc>
                <a:extLst>
                  <a:ext uri="{0D108BD9-81ED-4DB2-BD59-A6C34878D82A}">
                    <a16:rowId xmlns:a16="http://schemas.microsoft.com/office/drawing/2014/main" val="2087262494"/>
                  </a:ext>
                </a:extLst>
              </a:tr>
              <a:tr h="520927">
                <a:tc>
                  <a:txBody>
                    <a:bodyPr/>
                    <a:lstStyle/>
                    <a:p>
                      <a:pPr algn="l"/>
                      <a:r>
                        <a:rPr lang="en-GB" sz="1200" b="1" noProof="0" dirty="0">
                          <a:solidFill>
                            <a:schemeClr val="accent1"/>
                          </a:solidFill>
                          <a:latin typeface="Arial" panose="020B0604020202020204" pitchFamily="34" charset="0"/>
                          <a:cs typeface="Arial" panose="020B0604020202020204" pitchFamily="34" charset="0"/>
                        </a:rPr>
                        <a:t>&gt;50</a:t>
                      </a:r>
                      <a:endParaRPr lang="en-GB" sz="1200" b="1" baseline="0" noProof="0" dirty="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GB" sz="1200" noProof="0" dirty="0">
                          <a:solidFill>
                            <a:schemeClr val="accent1"/>
                          </a:solidFill>
                          <a:latin typeface="Arial" panose="020B0604020202020204" pitchFamily="34" charset="0"/>
                          <a:cs typeface="Arial" panose="020B0604020202020204" pitchFamily="34" charset="0"/>
                        </a:rPr>
                        <a:t>0.21% (0.17</a:t>
                      </a:r>
                      <a:r>
                        <a:rPr lang="it-IT" sz="1200" noProof="0" dirty="0">
                          <a:solidFill>
                            <a:schemeClr val="accent1"/>
                          </a:solidFill>
                          <a:latin typeface="Aptos" panose="020B0004020202020204" pitchFamily="34" charset="0"/>
                          <a:cs typeface="Arial" panose="020B0604020202020204" pitchFamily="34" charset="0"/>
                        </a:rPr>
                        <a:t>–</a:t>
                      </a:r>
                      <a:r>
                        <a:rPr lang="en-GB" sz="1200" noProof="0" dirty="0">
                          <a:solidFill>
                            <a:schemeClr val="accent1"/>
                          </a:solidFill>
                          <a:latin typeface="Arial" panose="020B0604020202020204" pitchFamily="34" charset="0"/>
                          <a:cs typeface="Arial" panose="020B0604020202020204" pitchFamily="34" charset="0"/>
                        </a:rPr>
                        <a:t>0.26%)</a:t>
                      </a:r>
                    </a:p>
                  </a:txBody>
                  <a:tcPr anchor="ctr">
                    <a:solidFill>
                      <a:schemeClr val="bg1">
                        <a:lumMod val="95000"/>
                      </a:schemeClr>
                    </a:solidFill>
                  </a:tcPr>
                </a:tc>
                <a:extLst>
                  <a:ext uri="{0D108BD9-81ED-4DB2-BD59-A6C34878D82A}">
                    <a16:rowId xmlns:a16="http://schemas.microsoft.com/office/drawing/2014/main" val="1055421344"/>
                  </a:ext>
                </a:extLst>
              </a:tr>
            </a:tbl>
          </a:graphicData>
        </a:graphic>
      </p:graphicFrame>
      <p:sp>
        <p:nvSpPr>
          <p:cNvPr id="20" name="TextBox 19">
            <a:extLst>
              <a:ext uri="{FF2B5EF4-FFF2-40B4-BE49-F238E27FC236}">
                <a16:creationId xmlns:a16="http://schemas.microsoft.com/office/drawing/2014/main" id="{FF6F0E7F-2FAC-9067-E8FB-7E95281A52C5}"/>
              </a:ext>
            </a:extLst>
          </p:cNvPr>
          <p:cNvSpPr txBox="1"/>
          <p:nvPr/>
        </p:nvSpPr>
        <p:spPr>
          <a:xfrm>
            <a:off x="5424242" y="822072"/>
            <a:ext cx="3075204" cy="523220"/>
          </a:xfrm>
          <a:prstGeom prst="rect">
            <a:avLst/>
          </a:prstGeom>
          <a:noFill/>
        </p:spPr>
        <p:txBody>
          <a:bodyPr wrap="square" rtlCol="0">
            <a:spAutoFit/>
          </a:bodyPr>
          <a:lstStyle/>
          <a:p>
            <a:pPr algn="ctr"/>
            <a:r>
              <a:rPr lang="en-US" sz="1400" b="1" dirty="0">
                <a:solidFill>
                  <a:srgbClr val="004B87"/>
                </a:solidFill>
                <a:latin typeface="Arial" panose="020B0604020202020204" pitchFamily="34" charset="0"/>
                <a:cs typeface="Arial" panose="020B0604020202020204" pitchFamily="34" charset="0"/>
              </a:rPr>
              <a:t>Annual HCC incidence in men without cirrhosis (n=6,672)</a:t>
            </a:r>
            <a:endParaRPr lang="en-GB" sz="1400" b="1" noProof="0" dirty="0">
              <a:solidFill>
                <a:schemeClr val="accent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1A4E293F-C5F1-C2BD-0019-335FB0C8E9AC}"/>
              </a:ext>
            </a:extLst>
          </p:cNvPr>
          <p:cNvSpPr txBox="1"/>
          <p:nvPr/>
        </p:nvSpPr>
        <p:spPr>
          <a:xfrm>
            <a:off x="8475329" y="847306"/>
            <a:ext cx="3177392" cy="523220"/>
          </a:xfrm>
          <a:prstGeom prst="rect">
            <a:avLst/>
          </a:prstGeom>
          <a:noFill/>
        </p:spPr>
        <p:txBody>
          <a:bodyPr wrap="square" rtlCol="0">
            <a:spAutoFit/>
          </a:bodyPr>
          <a:lstStyle/>
          <a:p>
            <a:pPr algn="ctr"/>
            <a:r>
              <a:rPr lang="en-US" sz="1400" b="1" dirty="0">
                <a:solidFill>
                  <a:srgbClr val="004B87"/>
                </a:solidFill>
                <a:latin typeface="Arial" panose="020B0604020202020204" pitchFamily="34" charset="0"/>
                <a:cs typeface="Arial" panose="020B0604020202020204" pitchFamily="34" charset="0"/>
              </a:rPr>
              <a:t>Annual HCC incidence in women without cirrhosis (n=4,752)</a:t>
            </a:r>
            <a:endParaRPr lang="en-GB" sz="1400" b="1" noProof="0" dirty="0">
              <a:solidFill>
                <a:schemeClr val="accent1"/>
              </a:solidFill>
              <a:latin typeface="Arial" panose="020B0604020202020204" pitchFamily="34" charset="0"/>
              <a:cs typeface="Arial" panose="020B0604020202020204" pitchFamily="34" charset="0"/>
            </a:endParaRPr>
          </a:p>
        </p:txBody>
      </p:sp>
      <p:graphicFrame>
        <p:nvGraphicFramePr>
          <p:cNvPr id="27" name="Table 26">
            <a:extLst>
              <a:ext uri="{FF2B5EF4-FFF2-40B4-BE49-F238E27FC236}">
                <a16:creationId xmlns:a16="http://schemas.microsoft.com/office/drawing/2014/main" id="{325195EE-3908-1433-1FA1-E73374761517}"/>
              </a:ext>
            </a:extLst>
          </p:cNvPr>
          <p:cNvGraphicFramePr>
            <a:graphicFrameLocks noGrp="1"/>
          </p:cNvGraphicFramePr>
          <p:nvPr/>
        </p:nvGraphicFramePr>
        <p:xfrm>
          <a:off x="8674137" y="1345292"/>
          <a:ext cx="2779776" cy="2083708"/>
        </p:xfrm>
        <a:graphic>
          <a:graphicData uri="http://schemas.openxmlformats.org/drawingml/2006/table">
            <a:tbl>
              <a:tblPr firstRow="1" bandRow="1">
                <a:tableStyleId>{5C22544A-7EE6-4342-B048-85BDC9FD1C3A}</a:tableStyleId>
              </a:tblPr>
              <a:tblGrid>
                <a:gridCol w="691492">
                  <a:extLst>
                    <a:ext uri="{9D8B030D-6E8A-4147-A177-3AD203B41FA5}">
                      <a16:colId xmlns:a16="http://schemas.microsoft.com/office/drawing/2014/main" val="2350095507"/>
                    </a:ext>
                  </a:extLst>
                </a:gridCol>
                <a:gridCol w="2088284">
                  <a:extLst>
                    <a:ext uri="{9D8B030D-6E8A-4147-A177-3AD203B41FA5}">
                      <a16:colId xmlns:a16="http://schemas.microsoft.com/office/drawing/2014/main" val="1442077296"/>
                    </a:ext>
                  </a:extLst>
                </a:gridCol>
              </a:tblGrid>
              <a:tr h="5209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noProof="0" dirty="0">
                          <a:solidFill>
                            <a:schemeClr val="tx2"/>
                          </a:solidFill>
                          <a:latin typeface="Arial" panose="020B0604020202020204" pitchFamily="34" charset="0"/>
                          <a:ea typeface="+mn-ea"/>
                          <a:cs typeface="Arial" panose="020B0604020202020204" pitchFamily="34" charset="0"/>
                        </a:rPr>
                        <a:t>Age, years</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tx1"/>
                          </a:solidFill>
                          <a:latin typeface="Arial" panose="020B0604020202020204" pitchFamily="34" charset="0"/>
                          <a:cs typeface="Arial" panose="020B0604020202020204" pitchFamily="34" charset="0"/>
                        </a:rPr>
                        <a:t>Annual HCC incidence (95% CI)</a:t>
                      </a:r>
                    </a:p>
                  </a:txBody>
                  <a:tcPr anchor="ctr">
                    <a:solidFill>
                      <a:srgbClr val="FFC03C"/>
                    </a:solidFill>
                  </a:tcPr>
                </a:tc>
                <a:extLst>
                  <a:ext uri="{0D108BD9-81ED-4DB2-BD59-A6C34878D82A}">
                    <a16:rowId xmlns:a16="http://schemas.microsoft.com/office/drawing/2014/main" val="672096379"/>
                  </a:ext>
                </a:extLst>
              </a:tr>
              <a:tr h="520927">
                <a:tc>
                  <a:txBody>
                    <a:bodyPr/>
                    <a:lstStyle/>
                    <a:p>
                      <a:pPr algn="l"/>
                      <a:r>
                        <a:rPr lang="en-GB" sz="1200" b="1" noProof="0" dirty="0">
                          <a:solidFill>
                            <a:schemeClr val="tx2"/>
                          </a:solidFill>
                          <a:latin typeface="Arial" panose="020B0604020202020204" pitchFamily="34" charset="0"/>
                          <a:cs typeface="Arial" panose="020B0604020202020204" pitchFamily="34" charset="0"/>
                        </a:rPr>
                        <a:t>≤50</a:t>
                      </a:r>
                      <a:endParaRPr lang="en-GB" sz="1200" b="1" noProof="0" dirty="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it-IT" sz="1200" noProof="0" dirty="0">
                          <a:solidFill>
                            <a:schemeClr val="accent1"/>
                          </a:solidFill>
                          <a:latin typeface="Arial" panose="020B0604020202020204" pitchFamily="34" charset="0"/>
                          <a:cs typeface="Arial" panose="020B0604020202020204" pitchFamily="34" charset="0"/>
                        </a:rPr>
                        <a:t>0% in up to 15 years of follow-up</a:t>
                      </a:r>
                      <a:endParaRPr lang="en-GB" sz="1200" noProof="0" dirty="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3955119680"/>
                  </a:ext>
                </a:extLst>
              </a:tr>
              <a:tr h="520927">
                <a:tc>
                  <a:txBody>
                    <a:bodyPr/>
                    <a:lstStyle/>
                    <a:p>
                      <a:pPr algn="l"/>
                      <a:r>
                        <a:rPr lang="en-GB" sz="1200" b="1" noProof="0" dirty="0">
                          <a:solidFill>
                            <a:schemeClr val="accent1"/>
                          </a:solidFill>
                          <a:latin typeface="Arial" panose="020B0604020202020204" pitchFamily="34" charset="0"/>
                          <a:cs typeface="Arial" panose="020B0604020202020204" pitchFamily="34" charset="0"/>
                        </a:rPr>
                        <a:t>51</a:t>
                      </a:r>
                      <a:r>
                        <a:rPr lang="en-GB" sz="1200" b="1" noProof="0" dirty="0">
                          <a:solidFill>
                            <a:schemeClr val="accent1"/>
                          </a:solidFill>
                          <a:latin typeface="Aptos" panose="020B0004020202020204" pitchFamily="34" charset="0"/>
                          <a:cs typeface="Arial" panose="020B0604020202020204" pitchFamily="34" charset="0"/>
                        </a:rPr>
                        <a:t>–</a:t>
                      </a:r>
                      <a:r>
                        <a:rPr lang="en-GB" sz="1200" b="1" noProof="0" dirty="0">
                          <a:solidFill>
                            <a:schemeClr val="accent1"/>
                          </a:solidFill>
                          <a:latin typeface="Arial" panose="020B0604020202020204" pitchFamily="34" charset="0"/>
                          <a:cs typeface="Arial" panose="020B0604020202020204" pitchFamily="34" charset="0"/>
                        </a:rPr>
                        <a:t>60</a:t>
                      </a:r>
                    </a:p>
                  </a:txBody>
                  <a:tcPr anchor="ctr">
                    <a:solidFill>
                      <a:schemeClr val="bg1"/>
                    </a:solidFill>
                  </a:tcPr>
                </a:tc>
                <a:tc>
                  <a:txBody>
                    <a:bodyPr/>
                    <a:lstStyle/>
                    <a:p>
                      <a:pPr algn="ctr"/>
                      <a:r>
                        <a:rPr lang="en-GB" sz="1200" noProof="0" dirty="0">
                          <a:solidFill>
                            <a:schemeClr val="accent1"/>
                          </a:solidFill>
                          <a:latin typeface="Arial" panose="020B0604020202020204" pitchFamily="34" charset="0"/>
                          <a:cs typeface="Arial" panose="020B0604020202020204" pitchFamily="34" charset="0"/>
                        </a:rPr>
                        <a:t>0.06% (0.02</a:t>
                      </a:r>
                      <a:r>
                        <a:rPr lang="it-IT" sz="1200" noProof="0" dirty="0">
                          <a:solidFill>
                            <a:schemeClr val="accent1"/>
                          </a:solidFill>
                          <a:latin typeface="Aptos" panose="020B0004020202020204" pitchFamily="34" charset="0"/>
                          <a:cs typeface="Arial" panose="020B0604020202020204" pitchFamily="34" charset="0"/>
                        </a:rPr>
                        <a:t>–</a:t>
                      </a:r>
                      <a:r>
                        <a:rPr lang="en-GB" sz="1200" noProof="0" dirty="0">
                          <a:solidFill>
                            <a:schemeClr val="accent1"/>
                          </a:solidFill>
                          <a:latin typeface="Arial" panose="020B0604020202020204" pitchFamily="34" charset="0"/>
                          <a:cs typeface="Arial" panose="020B0604020202020204" pitchFamily="34" charset="0"/>
                        </a:rPr>
                        <a:t>0.14%)</a:t>
                      </a:r>
                    </a:p>
                  </a:txBody>
                  <a:tcPr anchor="ctr">
                    <a:solidFill>
                      <a:schemeClr val="bg1"/>
                    </a:solidFill>
                  </a:tcPr>
                </a:tc>
                <a:extLst>
                  <a:ext uri="{0D108BD9-81ED-4DB2-BD59-A6C34878D82A}">
                    <a16:rowId xmlns:a16="http://schemas.microsoft.com/office/drawing/2014/main" val="2087262494"/>
                  </a:ext>
                </a:extLst>
              </a:tr>
              <a:tr h="520927">
                <a:tc>
                  <a:txBody>
                    <a:bodyPr/>
                    <a:lstStyle/>
                    <a:p>
                      <a:pPr algn="l"/>
                      <a:r>
                        <a:rPr lang="en-GB" sz="1200" b="1" noProof="0" dirty="0">
                          <a:solidFill>
                            <a:schemeClr val="accent1"/>
                          </a:solidFill>
                          <a:latin typeface="Arial" panose="020B0604020202020204" pitchFamily="34" charset="0"/>
                          <a:cs typeface="Arial" panose="020B0604020202020204" pitchFamily="34" charset="0"/>
                        </a:rPr>
                        <a:t>&gt;60</a:t>
                      </a:r>
                      <a:endParaRPr lang="en-GB" sz="1200" b="1" baseline="0" noProof="0" dirty="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GB" sz="1200" noProof="0" dirty="0">
                          <a:solidFill>
                            <a:schemeClr val="accent1"/>
                          </a:solidFill>
                          <a:latin typeface="Arial" panose="020B0604020202020204" pitchFamily="34" charset="0"/>
                          <a:cs typeface="Arial" panose="020B0604020202020204" pitchFamily="34" charset="0"/>
                        </a:rPr>
                        <a:t>0.18% (0.09</a:t>
                      </a:r>
                      <a:r>
                        <a:rPr lang="it-IT" sz="1200" noProof="0" dirty="0">
                          <a:solidFill>
                            <a:schemeClr val="accent1"/>
                          </a:solidFill>
                          <a:latin typeface="Aptos" panose="020B0004020202020204" pitchFamily="34" charset="0"/>
                          <a:cs typeface="Arial" panose="020B0604020202020204" pitchFamily="34" charset="0"/>
                        </a:rPr>
                        <a:t>–</a:t>
                      </a:r>
                      <a:r>
                        <a:rPr lang="en-GB" sz="1200" noProof="0" dirty="0">
                          <a:solidFill>
                            <a:schemeClr val="accent1"/>
                          </a:solidFill>
                          <a:latin typeface="Arial" panose="020B0604020202020204" pitchFamily="34" charset="0"/>
                          <a:cs typeface="Arial" panose="020B0604020202020204" pitchFamily="34" charset="0"/>
                        </a:rPr>
                        <a:t>0.33%)</a:t>
                      </a:r>
                    </a:p>
                  </a:txBody>
                  <a:tcPr anchor="ctr">
                    <a:solidFill>
                      <a:schemeClr val="bg1">
                        <a:lumMod val="95000"/>
                      </a:schemeClr>
                    </a:solidFill>
                  </a:tcPr>
                </a:tc>
                <a:extLst>
                  <a:ext uri="{0D108BD9-81ED-4DB2-BD59-A6C34878D82A}">
                    <a16:rowId xmlns:a16="http://schemas.microsoft.com/office/drawing/2014/main" val="1055421344"/>
                  </a:ext>
                </a:extLst>
              </a:tr>
            </a:tbl>
          </a:graphicData>
        </a:graphic>
      </p:graphicFrame>
      <p:graphicFrame>
        <p:nvGraphicFramePr>
          <p:cNvPr id="28" name="Table 27">
            <a:extLst>
              <a:ext uri="{FF2B5EF4-FFF2-40B4-BE49-F238E27FC236}">
                <a16:creationId xmlns:a16="http://schemas.microsoft.com/office/drawing/2014/main" id="{0125439A-E335-A2AF-3CC4-50DA9E385950}"/>
              </a:ext>
            </a:extLst>
          </p:cNvPr>
          <p:cNvGraphicFramePr>
            <a:graphicFrameLocks noGrp="1"/>
          </p:cNvGraphicFramePr>
          <p:nvPr>
            <p:extLst>
              <p:ext uri="{D42A27DB-BD31-4B8C-83A1-F6EECF244321}">
                <p14:modId xmlns:p14="http://schemas.microsoft.com/office/powerpoint/2010/main" val="322474632"/>
              </p:ext>
            </p:extLst>
          </p:nvPr>
        </p:nvGraphicFramePr>
        <p:xfrm>
          <a:off x="396035" y="4492620"/>
          <a:ext cx="4170032" cy="1960506"/>
        </p:xfrm>
        <a:graphic>
          <a:graphicData uri="http://schemas.openxmlformats.org/drawingml/2006/table">
            <a:tbl>
              <a:tblPr firstRow="1" bandRow="1">
                <a:tableStyleId>{5C22544A-7EE6-4342-B048-85BDC9FD1C3A}</a:tableStyleId>
              </a:tblPr>
              <a:tblGrid>
                <a:gridCol w="1844453">
                  <a:extLst>
                    <a:ext uri="{9D8B030D-6E8A-4147-A177-3AD203B41FA5}">
                      <a16:colId xmlns:a16="http://schemas.microsoft.com/office/drawing/2014/main" val="2350095507"/>
                    </a:ext>
                  </a:extLst>
                </a:gridCol>
                <a:gridCol w="2325579">
                  <a:extLst>
                    <a:ext uri="{9D8B030D-6E8A-4147-A177-3AD203B41FA5}">
                      <a16:colId xmlns:a16="http://schemas.microsoft.com/office/drawing/2014/main" val="1442077296"/>
                    </a:ext>
                  </a:extLst>
                </a:gridCol>
              </a:tblGrid>
              <a:tr h="314586">
                <a:tc>
                  <a:txBody>
                    <a:bodyPr/>
                    <a:lstStyle/>
                    <a:p>
                      <a:pPr algn="ctr"/>
                      <a:endParaRPr lang="en-GB" sz="1200" baseline="30000" noProof="0" dirty="0">
                        <a:solidFill>
                          <a:schemeClr val="accent5"/>
                        </a:solidFill>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tx1"/>
                          </a:solidFill>
                          <a:latin typeface="Arial" panose="020B0604020202020204" pitchFamily="34" charset="0"/>
                          <a:cs typeface="Arial" panose="020B0604020202020204" pitchFamily="34" charset="0"/>
                        </a:rPr>
                        <a:t>Measure (95% CI)</a:t>
                      </a:r>
                    </a:p>
                  </a:txBody>
                  <a:tcPr anchor="ctr">
                    <a:solidFill>
                      <a:srgbClr val="FFC03C"/>
                    </a:solidFill>
                  </a:tcPr>
                </a:tc>
                <a:extLst>
                  <a:ext uri="{0D108BD9-81ED-4DB2-BD59-A6C34878D82A}">
                    <a16:rowId xmlns:a16="http://schemas.microsoft.com/office/drawing/2014/main" val="672096379"/>
                  </a:ext>
                </a:extLst>
              </a:tr>
              <a:tr h="308018">
                <a:tc>
                  <a:txBody>
                    <a:bodyPr/>
                    <a:lstStyle/>
                    <a:p>
                      <a:pPr algn="l"/>
                      <a:r>
                        <a:rPr lang="en-GB" sz="1200" b="1" noProof="0" dirty="0">
                          <a:solidFill>
                            <a:schemeClr val="tx2"/>
                          </a:solidFill>
                          <a:latin typeface="Arial" panose="020B0604020202020204" pitchFamily="34" charset="0"/>
                          <a:cs typeface="Arial" panose="020B0604020202020204" pitchFamily="34" charset="0"/>
                        </a:rPr>
                        <a:t>5-year </a:t>
                      </a:r>
                      <a:r>
                        <a:rPr lang="en-GB" sz="1200" b="1" noProof="0" dirty="0" err="1">
                          <a:solidFill>
                            <a:schemeClr val="tx2"/>
                          </a:solidFill>
                          <a:latin typeface="Arial" panose="020B0604020202020204" pitchFamily="34" charset="0"/>
                          <a:cs typeface="Arial" panose="020B0604020202020204" pitchFamily="34" charset="0"/>
                        </a:rPr>
                        <a:t>iAUROC</a:t>
                      </a:r>
                      <a:endParaRPr lang="en-GB" sz="1200" b="1" noProof="0" dirty="0">
                        <a:solidFill>
                          <a:schemeClr val="tx2"/>
                        </a:solidFill>
                        <a:latin typeface="Arial" panose="020B0604020202020204" pitchFamily="34" charset="0"/>
                        <a:cs typeface="Arial" panose="020B0604020202020204" pitchFamily="34" charset="0"/>
                      </a:endParaRPr>
                    </a:p>
                    <a:p>
                      <a:pPr marL="176213" indent="0" algn="l"/>
                      <a:r>
                        <a:rPr lang="en-GB" sz="1200" b="1" noProof="0" dirty="0">
                          <a:solidFill>
                            <a:schemeClr val="tx2"/>
                          </a:solidFill>
                          <a:latin typeface="Arial" panose="020B0604020202020204" pitchFamily="34" charset="0"/>
                          <a:cs typeface="Arial" panose="020B0604020202020204" pitchFamily="34" charset="0"/>
                        </a:rPr>
                        <a:t>PAGE-B</a:t>
                      </a:r>
                    </a:p>
                    <a:p>
                      <a:pPr marL="176213" indent="0" algn="l"/>
                      <a:r>
                        <a:rPr lang="en-GB" sz="1200" b="1" noProof="0" dirty="0" err="1">
                          <a:solidFill>
                            <a:schemeClr val="tx2"/>
                          </a:solidFill>
                          <a:latin typeface="Arial" panose="020B0604020202020204" pitchFamily="34" charset="0"/>
                          <a:cs typeface="Arial" panose="020B0604020202020204" pitchFamily="34" charset="0"/>
                        </a:rPr>
                        <a:t>mPAGE</a:t>
                      </a:r>
                      <a:r>
                        <a:rPr lang="en-GB" sz="1200" b="1" noProof="0" dirty="0">
                          <a:solidFill>
                            <a:schemeClr val="tx2"/>
                          </a:solidFill>
                          <a:latin typeface="Arial" panose="020B0604020202020204" pitchFamily="34" charset="0"/>
                          <a:cs typeface="Arial" panose="020B0604020202020204" pitchFamily="34" charset="0"/>
                        </a:rPr>
                        <a:t>-B</a:t>
                      </a:r>
                      <a:endParaRPr lang="en-GB" sz="1200" b="1" noProof="0" dirty="0">
                        <a:solidFill>
                          <a:schemeClr val="accent1"/>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it-IT" sz="1200" noProof="0" dirty="0">
                          <a:solidFill>
                            <a:schemeClr val="accent1"/>
                          </a:solidFill>
                          <a:latin typeface="Arial" panose="020B0604020202020204" pitchFamily="34" charset="0"/>
                          <a:cs typeface="Arial" panose="020B0604020202020204" pitchFamily="34" charset="0"/>
                        </a:rPr>
                        <a:t>0.701 (0.651</a:t>
                      </a:r>
                      <a:r>
                        <a:rPr lang="it-IT" sz="1200" noProof="0" dirty="0">
                          <a:solidFill>
                            <a:schemeClr val="accent1"/>
                          </a:solidFill>
                          <a:latin typeface="Aptos" panose="020B0004020202020204" pitchFamily="34" charset="0"/>
                          <a:cs typeface="Arial" panose="020B0604020202020204" pitchFamily="34" charset="0"/>
                        </a:rPr>
                        <a:t>–</a:t>
                      </a:r>
                      <a:r>
                        <a:rPr lang="it-IT" sz="1200" noProof="0" dirty="0">
                          <a:solidFill>
                            <a:schemeClr val="accent1"/>
                          </a:solidFill>
                          <a:latin typeface="Arial" panose="020B0604020202020204" pitchFamily="34" charset="0"/>
                          <a:cs typeface="Arial" panose="020B0604020202020204" pitchFamily="34" charset="0"/>
                        </a:rPr>
                        <a:t>0.759)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accent1"/>
                          </a:solidFill>
                          <a:latin typeface="Arial" panose="020B0604020202020204" pitchFamily="34" charset="0"/>
                          <a:cs typeface="Arial" panose="020B0604020202020204" pitchFamily="34" charset="0"/>
                        </a:rPr>
                        <a:t>0.781 (0.737</a:t>
                      </a:r>
                      <a:r>
                        <a:rPr lang="en-GB" sz="1200" noProof="0" dirty="0">
                          <a:solidFill>
                            <a:schemeClr val="accent1"/>
                          </a:solidFill>
                          <a:latin typeface="Aptos" panose="020B0004020202020204" pitchFamily="34" charset="0"/>
                          <a:cs typeface="Arial" panose="020B0604020202020204" pitchFamily="34" charset="0"/>
                        </a:rPr>
                        <a:t>–</a:t>
                      </a:r>
                      <a:r>
                        <a:rPr lang="en-GB" sz="1200" noProof="0" dirty="0">
                          <a:solidFill>
                            <a:schemeClr val="accent1"/>
                          </a:solidFill>
                          <a:latin typeface="Arial" panose="020B0604020202020204" pitchFamily="34" charset="0"/>
                          <a:cs typeface="Arial" panose="020B0604020202020204" pitchFamily="34" charset="0"/>
                        </a:rPr>
                        <a:t>0.822)</a:t>
                      </a:r>
                    </a:p>
                  </a:txBody>
                  <a:tcPr anchor="ctr">
                    <a:solidFill>
                      <a:schemeClr val="bg1"/>
                    </a:solidFill>
                  </a:tcPr>
                </a:tc>
                <a:extLst>
                  <a:ext uri="{0D108BD9-81ED-4DB2-BD59-A6C34878D82A}">
                    <a16:rowId xmlns:a16="http://schemas.microsoft.com/office/drawing/2014/main" val="3955119680"/>
                  </a:ext>
                </a:extLst>
              </a:tr>
              <a:tr h="308018">
                <a:tc>
                  <a:txBody>
                    <a:bodyPr/>
                    <a:lstStyle/>
                    <a:p>
                      <a:pPr algn="l"/>
                      <a:r>
                        <a:rPr lang="en-GB" sz="1200" b="1" noProof="0" dirty="0">
                          <a:solidFill>
                            <a:schemeClr val="accent1"/>
                          </a:solidFill>
                          <a:latin typeface="Arial" panose="020B0604020202020204" pitchFamily="34" charset="0"/>
                          <a:cs typeface="Arial" panose="020B0604020202020204" pitchFamily="34" charset="0"/>
                        </a:rPr>
                        <a:t>Annual HCC incidence</a:t>
                      </a:r>
                    </a:p>
                    <a:p>
                      <a:pPr marL="176213" indent="0" algn="l"/>
                      <a:r>
                        <a:rPr lang="en-GB" sz="1200" b="1" baseline="0" noProof="0" dirty="0">
                          <a:solidFill>
                            <a:schemeClr val="accent1"/>
                          </a:solidFill>
                          <a:latin typeface="Arial" panose="020B0604020202020204" pitchFamily="34" charset="0"/>
                          <a:cs typeface="Arial" panose="020B0604020202020204" pitchFamily="34" charset="0"/>
                        </a:rPr>
                        <a:t>PAGE-B 10-17</a:t>
                      </a:r>
                    </a:p>
                    <a:p>
                      <a:pPr marL="176213"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noProof="0" dirty="0">
                          <a:solidFill>
                            <a:schemeClr val="accent1"/>
                          </a:solidFill>
                          <a:latin typeface="Arial" panose="020B0604020202020204" pitchFamily="34" charset="0"/>
                          <a:ea typeface="+mn-ea"/>
                          <a:cs typeface="Arial" panose="020B0604020202020204" pitchFamily="34" charset="0"/>
                        </a:rPr>
                        <a:t>PAGE-B ≥18</a:t>
                      </a:r>
                    </a:p>
                    <a:p>
                      <a:pPr marL="176213" indent="0" algn="l"/>
                      <a:r>
                        <a:rPr lang="en-GB" sz="1200" b="1" baseline="0" noProof="0" dirty="0" err="1">
                          <a:solidFill>
                            <a:schemeClr val="accent1"/>
                          </a:solidFill>
                          <a:latin typeface="Arial" panose="020B0604020202020204" pitchFamily="34" charset="0"/>
                          <a:cs typeface="Arial" panose="020B0604020202020204" pitchFamily="34" charset="0"/>
                        </a:rPr>
                        <a:t>mPAGE</a:t>
                      </a:r>
                      <a:r>
                        <a:rPr lang="en-GB" sz="1200" b="1" baseline="0" noProof="0" dirty="0">
                          <a:solidFill>
                            <a:schemeClr val="accent1"/>
                          </a:solidFill>
                          <a:latin typeface="Arial" panose="020B0604020202020204" pitchFamily="34" charset="0"/>
                          <a:cs typeface="Arial" panose="020B0604020202020204" pitchFamily="34" charset="0"/>
                        </a:rPr>
                        <a:t>-B 9-12</a:t>
                      </a:r>
                    </a:p>
                    <a:p>
                      <a:pPr marL="176213" marR="0" lvl="0" indent="0" algn="l" defTabSz="914400" rtl="0" eaLnBrk="1" fontAlgn="auto" latinLnBrk="0" hangingPunct="1">
                        <a:lnSpc>
                          <a:spcPct val="100000"/>
                        </a:lnSpc>
                        <a:spcBef>
                          <a:spcPts val="0"/>
                        </a:spcBef>
                        <a:spcAft>
                          <a:spcPts val="0"/>
                        </a:spcAft>
                        <a:buClrTx/>
                        <a:buSzTx/>
                        <a:buFontTx/>
                        <a:buNone/>
                        <a:tabLst/>
                        <a:defRPr/>
                      </a:pPr>
                      <a:r>
                        <a:rPr lang="en-GB" sz="1200" b="1" baseline="0" noProof="0" dirty="0" err="1">
                          <a:solidFill>
                            <a:schemeClr val="accent1"/>
                          </a:solidFill>
                          <a:latin typeface="Arial" panose="020B0604020202020204" pitchFamily="34" charset="0"/>
                          <a:cs typeface="Arial" panose="020B0604020202020204" pitchFamily="34" charset="0"/>
                        </a:rPr>
                        <a:t>mPAGE</a:t>
                      </a:r>
                      <a:r>
                        <a:rPr lang="en-GB" sz="1200" b="1" baseline="0" noProof="0" dirty="0">
                          <a:solidFill>
                            <a:schemeClr val="accent1"/>
                          </a:solidFill>
                          <a:latin typeface="Arial" panose="020B0604020202020204" pitchFamily="34" charset="0"/>
                          <a:cs typeface="Arial" panose="020B0604020202020204" pitchFamily="34" charset="0"/>
                        </a:rPr>
                        <a:t>-B </a:t>
                      </a:r>
                      <a:r>
                        <a:rPr lang="en-GB" sz="1200" b="1" kern="1200" baseline="0" noProof="0" dirty="0">
                          <a:solidFill>
                            <a:schemeClr val="accent1"/>
                          </a:solidFill>
                          <a:latin typeface="Arial" panose="020B0604020202020204" pitchFamily="34" charset="0"/>
                          <a:ea typeface="+mn-ea"/>
                          <a:cs typeface="Arial" panose="020B0604020202020204" pitchFamily="34" charset="0"/>
                        </a:rPr>
                        <a:t>≥13</a:t>
                      </a:r>
                      <a:endParaRPr lang="en-GB" sz="1200" b="1" baseline="0" noProof="0" dirty="0">
                        <a:solidFill>
                          <a:schemeClr val="accent1"/>
                        </a:solidFill>
                        <a:latin typeface="Arial" panose="020B0604020202020204" pitchFamily="34" charset="0"/>
                        <a:cs typeface="Arial" panose="020B0604020202020204" pitchFamily="34" charset="0"/>
                      </a:endParaRPr>
                    </a:p>
                  </a:txBody>
                  <a:tcPr anchor="ctr">
                    <a:solidFill>
                      <a:srgbClr val="F2F2F2"/>
                    </a:solidFill>
                  </a:tcPr>
                </a:tc>
                <a:tc>
                  <a:txBody>
                    <a:bodyPr/>
                    <a:lstStyle/>
                    <a:p>
                      <a:pPr algn="ctr"/>
                      <a:endParaRPr lang="it-IT" sz="1200" noProof="0" dirty="0">
                        <a:solidFill>
                          <a:schemeClr val="accent1"/>
                        </a:solidFill>
                        <a:latin typeface="Arial" panose="020B0604020202020204" pitchFamily="34" charset="0"/>
                        <a:cs typeface="Arial" panose="020B0604020202020204" pitchFamily="34" charset="0"/>
                      </a:endParaRPr>
                    </a:p>
                    <a:p>
                      <a:pPr algn="ctr"/>
                      <a:r>
                        <a:rPr lang="it-IT" sz="1200" noProof="0" dirty="0">
                          <a:solidFill>
                            <a:schemeClr val="accent1"/>
                          </a:solidFill>
                          <a:latin typeface="Arial" panose="020B0604020202020204" pitchFamily="34" charset="0"/>
                          <a:cs typeface="Arial" panose="020B0604020202020204" pitchFamily="34" charset="0"/>
                        </a:rPr>
                        <a:t>0.14% (0.10</a:t>
                      </a:r>
                      <a:r>
                        <a:rPr lang="it-IT" sz="1200" noProof="0" dirty="0">
                          <a:solidFill>
                            <a:schemeClr val="accent1"/>
                          </a:solidFill>
                          <a:latin typeface="Aptos" panose="020B0004020202020204" pitchFamily="34" charset="0"/>
                          <a:cs typeface="Arial" panose="020B0604020202020204" pitchFamily="34" charset="0"/>
                        </a:rPr>
                        <a:t>–</a:t>
                      </a:r>
                      <a:r>
                        <a:rPr lang="it-IT" sz="1200" noProof="0" dirty="0">
                          <a:solidFill>
                            <a:schemeClr val="accent1"/>
                          </a:solidFill>
                          <a:latin typeface="Arial" panose="020B0604020202020204" pitchFamily="34" charset="0"/>
                          <a:cs typeface="Arial" panose="020B0604020202020204" pitchFamily="34" charset="0"/>
                        </a:rPr>
                        <a:t>0.17%)</a:t>
                      </a:r>
                    </a:p>
                    <a:p>
                      <a:pPr algn="ctr"/>
                      <a:r>
                        <a:rPr lang="en-GB" sz="1200" noProof="0" dirty="0">
                          <a:solidFill>
                            <a:schemeClr val="accent1"/>
                          </a:solidFill>
                          <a:latin typeface="Arial" panose="020B0604020202020204" pitchFamily="34" charset="0"/>
                          <a:cs typeface="Arial" panose="020B0604020202020204" pitchFamily="34" charset="0"/>
                        </a:rPr>
                        <a:t>0.28% (0.21</a:t>
                      </a:r>
                      <a:r>
                        <a:rPr lang="it-IT" sz="1200" noProof="0" dirty="0">
                          <a:solidFill>
                            <a:schemeClr val="accent1"/>
                          </a:solidFill>
                          <a:latin typeface="Aptos" panose="020B0004020202020204" pitchFamily="34" charset="0"/>
                          <a:cs typeface="Arial" panose="020B0604020202020204" pitchFamily="34" charset="0"/>
                        </a:rPr>
                        <a:t>–</a:t>
                      </a:r>
                      <a:r>
                        <a:rPr lang="en-GB" sz="1200" noProof="0" dirty="0">
                          <a:solidFill>
                            <a:schemeClr val="accent1"/>
                          </a:solidFill>
                          <a:latin typeface="Arial" panose="020B0604020202020204" pitchFamily="34" charset="0"/>
                          <a:cs typeface="Arial" panose="020B0604020202020204" pitchFamily="34" charset="0"/>
                        </a:rPr>
                        <a:t>0.37%)</a:t>
                      </a:r>
                    </a:p>
                    <a:p>
                      <a:pPr algn="ctr"/>
                      <a:r>
                        <a:rPr lang="en-GB" sz="1200" noProof="0" dirty="0">
                          <a:solidFill>
                            <a:schemeClr val="accent1"/>
                          </a:solidFill>
                          <a:latin typeface="Arial" panose="020B0604020202020204" pitchFamily="34" charset="0"/>
                          <a:cs typeface="Arial" panose="020B0604020202020204" pitchFamily="34" charset="0"/>
                        </a:rPr>
                        <a:t>0.09% (0.06</a:t>
                      </a:r>
                      <a:r>
                        <a:rPr lang="it-IT" sz="1200" noProof="0" dirty="0">
                          <a:solidFill>
                            <a:schemeClr val="accent1"/>
                          </a:solidFill>
                          <a:latin typeface="Aptos" panose="020B0004020202020204" pitchFamily="34" charset="0"/>
                          <a:cs typeface="Arial" panose="020B0604020202020204" pitchFamily="34" charset="0"/>
                        </a:rPr>
                        <a:t>–</a:t>
                      </a:r>
                      <a:r>
                        <a:rPr lang="en-GB" sz="1200" noProof="0" dirty="0">
                          <a:solidFill>
                            <a:schemeClr val="accent1"/>
                          </a:solidFill>
                          <a:latin typeface="Arial" panose="020B0604020202020204" pitchFamily="34" charset="0"/>
                          <a:cs typeface="Arial" panose="020B0604020202020204" pitchFamily="34" charset="0"/>
                        </a:rPr>
                        <a:t>0.13%)</a:t>
                      </a:r>
                    </a:p>
                    <a:p>
                      <a:pPr algn="ctr"/>
                      <a:r>
                        <a:rPr lang="en-GB" sz="1200" noProof="0" dirty="0">
                          <a:solidFill>
                            <a:schemeClr val="accent1"/>
                          </a:solidFill>
                          <a:latin typeface="Arial" panose="020B0604020202020204" pitchFamily="34" charset="0"/>
                          <a:cs typeface="Arial" panose="020B0604020202020204" pitchFamily="34" charset="0"/>
                        </a:rPr>
                        <a:t>0.29% (0.23</a:t>
                      </a:r>
                      <a:r>
                        <a:rPr lang="it-IT" sz="1200" noProof="0" dirty="0">
                          <a:solidFill>
                            <a:schemeClr val="accent1"/>
                          </a:solidFill>
                          <a:latin typeface="Aptos" panose="020B0004020202020204" pitchFamily="34" charset="0"/>
                          <a:cs typeface="Arial" panose="020B0604020202020204" pitchFamily="34" charset="0"/>
                        </a:rPr>
                        <a:t>–</a:t>
                      </a:r>
                      <a:r>
                        <a:rPr lang="en-GB" sz="1200" noProof="0" dirty="0">
                          <a:solidFill>
                            <a:schemeClr val="accent1"/>
                          </a:solidFill>
                          <a:latin typeface="Arial" panose="020B0604020202020204" pitchFamily="34" charset="0"/>
                          <a:cs typeface="Arial" panose="020B0604020202020204" pitchFamily="34" charset="0"/>
                        </a:rPr>
                        <a:t>0.37%)</a:t>
                      </a:r>
                    </a:p>
                  </a:txBody>
                  <a:tcPr anchor="ctr">
                    <a:solidFill>
                      <a:srgbClr val="F2F2F2"/>
                    </a:solidFill>
                  </a:tcPr>
                </a:tc>
                <a:extLst>
                  <a:ext uri="{0D108BD9-81ED-4DB2-BD59-A6C34878D82A}">
                    <a16:rowId xmlns:a16="http://schemas.microsoft.com/office/drawing/2014/main" val="1055421344"/>
                  </a:ext>
                </a:extLst>
              </a:tr>
            </a:tbl>
          </a:graphicData>
        </a:graphic>
      </p:graphicFrame>
      <p:sp>
        <p:nvSpPr>
          <p:cNvPr id="29" name="TextBox 28">
            <a:extLst>
              <a:ext uri="{FF2B5EF4-FFF2-40B4-BE49-F238E27FC236}">
                <a16:creationId xmlns:a16="http://schemas.microsoft.com/office/drawing/2014/main" id="{FCA0C958-F87C-DFFB-9414-7111331456D1}"/>
              </a:ext>
            </a:extLst>
          </p:cNvPr>
          <p:cNvSpPr txBox="1"/>
          <p:nvPr/>
        </p:nvSpPr>
        <p:spPr>
          <a:xfrm>
            <a:off x="685906" y="4184843"/>
            <a:ext cx="3590289" cy="307777"/>
          </a:xfrm>
          <a:prstGeom prst="rect">
            <a:avLst/>
          </a:prstGeom>
          <a:noFill/>
        </p:spPr>
        <p:txBody>
          <a:bodyPr wrap="square" rtlCol="0">
            <a:spAutoFit/>
          </a:bodyPr>
          <a:lstStyle/>
          <a:p>
            <a:pPr algn="ctr"/>
            <a:r>
              <a:rPr lang="en-US" sz="1400" b="1" dirty="0">
                <a:solidFill>
                  <a:srgbClr val="004B87"/>
                </a:solidFill>
                <a:latin typeface="Arial" panose="020B0604020202020204" pitchFamily="34" charset="0"/>
                <a:cs typeface="Arial" panose="020B0604020202020204" pitchFamily="34" charset="0"/>
              </a:rPr>
              <a:t>Individuals without cirrhosis (n=11,424)</a:t>
            </a:r>
            <a:endParaRPr lang="en-GB" sz="1400" b="1" noProof="0" dirty="0">
              <a:solidFill>
                <a:schemeClr val="accent1"/>
              </a:solidFill>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6D50D8C8-397F-3719-65CC-18454C12DDA7}"/>
              </a:ext>
            </a:extLst>
          </p:cNvPr>
          <p:cNvCxnSpPr>
            <a:cxnSpLocks/>
          </p:cNvCxnSpPr>
          <p:nvPr/>
        </p:nvCxnSpPr>
        <p:spPr>
          <a:xfrm>
            <a:off x="5179209" y="4791455"/>
            <a:ext cx="9977" cy="1752220"/>
          </a:xfrm>
          <a:prstGeom prst="line">
            <a:avLst/>
          </a:prstGeom>
          <a:ln w="12700">
            <a:solidFill>
              <a:srgbClr val="FFBF3F"/>
            </a:solidFill>
          </a:ln>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A133592D-E44F-2B4A-9457-547DFEB378C0}"/>
              </a:ext>
            </a:extLst>
          </p:cNvPr>
          <p:cNvCxnSpPr>
            <a:cxnSpLocks/>
          </p:cNvCxnSpPr>
          <p:nvPr/>
        </p:nvCxnSpPr>
        <p:spPr>
          <a:xfrm>
            <a:off x="5174107" y="4791455"/>
            <a:ext cx="6850226" cy="0"/>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E96EBEE4-3CA5-97C6-4146-5A82D9918127}"/>
              </a:ext>
            </a:extLst>
          </p:cNvPr>
          <p:cNvSpPr txBox="1"/>
          <p:nvPr/>
        </p:nvSpPr>
        <p:spPr>
          <a:xfrm>
            <a:off x="5245333" y="3723445"/>
            <a:ext cx="6887241" cy="83099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In the absence of cirrhosis, the annual HCC incidence was:</a:t>
            </a:r>
          </a:p>
          <a:p>
            <a:pPr marL="628650" lvl="1" indent="-273050">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0.24% (95% CI, 0.17</a:t>
            </a:r>
            <a:r>
              <a:rPr lang="it-IT" sz="1600" dirty="0">
                <a:solidFill>
                  <a:srgbClr val="004B87"/>
                </a:solidFill>
                <a:latin typeface="Arial" panose="020B0604020202020204" pitchFamily="34" charset="0"/>
                <a:cs typeface="Arial" panose="020B0604020202020204" pitchFamily="34" charset="0"/>
              </a:rPr>
              <a:t>–</a:t>
            </a:r>
            <a:r>
              <a:rPr lang="en-GB" sz="1600" dirty="0">
                <a:solidFill>
                  <a:srgbClr val="004B87"/>
                </a:solidFill>
                <a:latin typeface="Arial" panose="020B0604020202020204" pitchFamily="34" charset="0"/>
                <a:cs typeface="Arial" panose="020B0604020202020204" pitchFamily="34" charset="0"/>
              </a:rPr>
              <a:t>0.32%) in 3,198 individuals with diabetes </a:t>
            </a:r>
          </a:p>
          <a:p>
            <a:pPr marL="628650" lvl="1" indent="-273050">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0.10% (95% CI, 0.08</a:t>
            </a:r>
            <a:r>
              <a:rPr lang="it-IT" sz="1600" dirty="0">
                <a:solidFill>
                  <a:srgbClr val="004B87"/>
                </a:solidFill>
                <a:latin typeface="Arial" panose="020B0604020202020204" pitchFamily="34" charset="0"/>
                <a:cs typeface="Arial" panose="020B0604020202020204" pitchFamily="34" charset="0"/>
              </a:rPr>
              <a:t>–</a:t>
            </a:r>
            <a:r>
              <a:rPr lang="en-GB" sz="1600" dirty="0">
                <a:solidFill>
                  <a:srgbClr val="004B87"/>
                </a:solidFill>
                <a:latin typeface="Arial" panose="020B0604020202020204" pitchFamily="34" charset="0"/>
                <a:cs typeface="Arial" panose="020B0604020202020204" pitchFamily="34" charset="0"/>
              </a:rPr>
              <a:t>0.12%) in 8,226 individuals without diabetes</a:t>
            </a:r>
            <a:endParaRPr lang="en-NZ" sz="1600" dirty="0">
              <a:solidFill>
                <a:srgbClr val="004B87"/>
              </a:solidFill>
              <a:latin typeface="Arial" panose="020B0604020202020204" pitchFamily="34" charset="0"/>
              <a:cs typeface="Arial" panose="020B0604020202020204" pitchFamily="34" charset="0"/>
            </a:endParaRPr>
          </a:p>
        </p:txBody>
      </p:sp>
      <p:sp>
        <p:nvSpPr>
          <p:cNvPr id="30" name="Title 1">
            <a:extLst>
              <a:ext uri="{FF2B5EF4-FFF2-40B4-BE49-F238E27FC236}">
                <a16:creationId xmlns:a16="http://schemas.microsoft.com/office/drawing/2014/main" id="{29452DC2-C2DE-440E-A325-D0D9901EFB20}"/>
              </a:ext>
            </a:extLst>
          </p:cNvPr>
          <p:cNvSpPr>
            <a:spLocks noGrp="1"/>
          </p:cNvSpPr>
          <p:nvPr>
            <p:ph type="title"/>
          </p:nvPr>
        </p:nvSpPr>
        <p:spPr>
          <a:xfrm>
            <a:off x="545593" y="10633"/>
            <a:ext cx="10735551" cy="618669"/>
          </a:xfrm>
        </p:spPr>
        <p:txBody>
          <a:bodyPr>
            <a:noAutofit/>
          </a:bodyPr>
          <a:lstStyle/>
          <a:p>
            <a:r>
              <a:rPr lang="en-GB" sz="2400" dirty="0"/>
              <a:t>Identifying individuals for HCC surveillance after HBsAg </a:t>
            </a:r>
            <a:r>
              <a:rPr lang="en-GB" sz="2400" dirty="0" err="1"/>
              <a:t>seroclearance</a:t>
            </a:r>
            <a:r>
              <a:rPr lang="en-GB" sz="2400" dirty="0"/>
              <a:t>: Refining risk thresholds by age, sex, cirrhosis, diabetes, and risk scores </a:t>
            </a:r>
          </a:p>
        </p:txBody>
      </p:sp>
      <p:pic>
        <p:nvPicPr>
          <p:cNvPr id="4" name="Picture 3">
            <a:hlinkClick r:id="rId3" action="ppaction://hlinksldjump"/>
            <a:extLst>
              <a:ext uri="{FF2B5EF4-FFF2-40B4-BE49-F238E27FC236}">
                <a16:creationId xmlns:a16="http://schemas.microsoft.com/office/drawing/2014/main" id="{464B46C4-38A2-EAC8-7833-CCEF7E2506B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
        <p:nvSpPr>
          <p:cNvPr id="17" name="Text Placeholder 3">
            <a:extLst>
              <a:ext uri="{FF2B5EF4-FFF2-40B4-BE49-F238E27FC236}">
                <a16:creationId xmlns:a16="http://schemas.microsoft.com/office/drawing/2014/main" id="{26610711-668B-9205-31B5-FE39829556DD}"/>
              </a:ext>
            </a:extLst>
          </p:cNvPr>
          <p:cNvSpPr txBox="1">
            <a:spLocks/>
          </p:cNvSpPr>
          <p:nvPr/>
        </p:nvSpPr>
        <p:spPr>
          <a:xfrm>
            <a:off x="193134" y="6100700"/>
            <a:ext cx="3767696" cy="639836"/>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dirty="0">
                <a:solidFill>
                  <a:srgbClr val="004B87"/>
                </a:solidFill>
                <a:latin typeface="Arial" panose="020B0604020202020204" pitchFamily="34" charset="0"/>
                <a:cs typeface="Arial" panose="020B0604020202020204" pitchFamily="34" charset="0"/>
              </a:rPr>
              <a:t>Yip TC, et al. EASL Congress 2026; OS-103-YI.</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9415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E7C9B-2F20-B6E7-F8C8-7B1D01A290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B93F04-7252-3653-BE8D-E0C88F84CA91}"/>
              </a:ext>
            </a:extLst>
          </p:cNvPr>
          <p:cNvSpPr>
            <a:spLocks noGrp="1"/>
          </p:cNvSpPr>
          <p:nvPr>
            <p:ph type="ctrTitle"/>
          </p:nvPr>
        </p:nvSpPr>
        <p:spPr>
          <a:xfrm>
            <a:off x="4114800" y="3429000"/>
            <a:ext cx="7868024" cy="1517877"/>
          </a:xfrm>
        </p:spPr>
        <p:txBody>
          <a:bodyPr>
            <a:normAutofit fontScale="90000"/>
          </a:bodyPr>
          <a:lstStyle/>
          <a:p>
            <a:pPr algn="r"/>
            <a:r>
              <a:rPr lang="en-GB" dirty="0"/>
              <a:t>Viral hepatitis C: </a:t>
            </a:r>
            <a:br>
              <a:rPr lang="en-GB" dirty="0"/>
            </a:br>
            <a:r>
              <a:rPr lang="en-GB" dirty="0"/>
              <a:t>Clinical aspects including follow-up after SVR</a:t>
            </a:r>
            <a:endParaRPr lang="en-US" dirty="0"/>
          </a:p>
        </p:txBody>
      </p:sp>
    </p:spTree>
    <p:extLst>
      <p:ext uri="{BB962C8B-B14F-4D97-AF65-F5344CB8AC3E}">
        <p14:creationId xmlns:p14="http://schemas.microsoft.com/office/powerpoint/2010/main" val="2663617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a:xfrm>
            <a:off x="545593" y="22212"/>
            <a:ext cx="11107128" cy="596457"/>
          </a:xfrm>
        </p:spPr>
        <p:txBody>
          <a:bodyPr>
            <a:noAutofit/>
          </a:bodyPr>
          <a:lstStyle/>
          <a:p>
            <a:r>
              <a:rPr lang="en-GB" sz="2300" dirty="0"/>
              <a:t>HCV screening and prevalence among children with neonatal abstinence syndrome and their mothers – Underserved at-risk populations in the era of HCV elimination</a:t>
            </a:r>
          </a:p>
        </p:txBody>
      </p:sp>
      <p:sp>
        <p:nvSpPr>
          <p:cNvPr id="3" name="Content Placeholder 2">
            <a:extLst>
              <a:ext uri="{FF2B5EF4-FFF2-40B4-BE49-F238E27FC236}">
                <a16:creationId xmlns:a16="http://schemas.microsoft.com/office/drawing/2014/main" id="{2036B5BC-3687-7D57-818D-789C79AC12B2}"/>
              </a:ext>
            </a:extLst>
          </p:cNvPr>
          <p:cNvSpPr>
            <a:spLocks noGrp="1"/>
          </p:cNvSpPr>
          <p:nvPr>
            <p:ph idx="1"/>
          </p:nvPr>
        </p:nvSpPr>
        <p:spPr>
          <a:xfrm>
            <a:off x="293678" y="815648"/>
            <a:ext cx="4970186" cy="3834625"/>
          </a:xfrm>
        </p:spPr>
        <p:txBody>
          <a:bodyPr>
            <a:noAutofit/>
          </a:bodyPr>
          <a:lstStyle/>
          <a:p>
            <a:pPr marL="0" indent="0">
              <a:lnSpc>
                <a:spcPct val="100000"/>
              </a:lnSpc>
              <a:buNone/>
            </a:pPr>
            <a:r>
              <a:rPr lang="en-US" sz="2000" b="1" dirty="0">
                <a:highlight>
                  <a:srgbClr val="FFC03C"/>
                </a:highlight>
                <a:latin typeface="Arial" panose="020B0604020202020204" pitchFamily="34" charset="0"/>
                <a:cs typeface="Arial" panose="020B0604020202020204" pitchFamily="34" charset="0"/>
              </a:rPr>
              <a:t>BACKGROUND &amp; AIMS</a:t>
            </a:r>
          </a:p>
          <a:p>
            <a:pPr>
              <a:spcBef>
                <a:spcPts val="800"/>
              </a:spcBef>
            </a:pPr>
            <a:endParaRPr lang="en-GB" sz="100" dirty="0">
              <a:latin typeface="Arial" panose="020B0604020202020204" pitchFamily="34" charset="0"/>
              <a:cs typeface="Arial" panose="020B0604020202020204" pitchFamily="34" charset="0"/>
            </a:endParaRPr>
          </a:p>
          <a:p>
            <a:pPr>
              <a:lnSpc>
                <a:spcPct val="100000"/>
              </a:lnSpc>
              <a:spcBef>
                <a:spcPts val="800"/>
              </a:spcBef>
            </a:pPr>
            <a:r>
              <a:rPr lang="en-GB" sz="1600" dirty="0">
                <a:latin typeface="Arial" panose="020B0604020202020204" pitchFamily="34" charset="0"/>
                <a:cs typeface="Arial" panose="020B0604020202020204" pitchFamily="34" charset="0"/>
              </a:rPr>
              <a:t>HCV screening is recommended for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pregnant women and for children of mothers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with HCV viraemia</a:t>
            </a:r>
          </a:p>
          <a:p>
            <a:pPr>
              <a:lnSpc>
                <a:spcPct val="100000"/>
              </a:lnSpc>
              <a:spcBef>
                <a:spcPts val="800"/>
              </a:spcBef>
            </a:pPr>
            <a:r>
              <a:rPr lang="en-GB" sz="1600" dirty="0">
                <a:latin typeface="Arial" panose="020B0604020202020204" pitchFamily="34" charset="0"/>
                <a:cs typeface="Arial" panose="020B0604020202020204" pitchFamily="34" charset="0"/>
              </a:rPr>
              <a:t>Yet, the Austrian prenatal health programme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only includes screening for HIV and HBV in pregnant women</a:t>
            </a:r>
          </a:p>
          <a:p>
            <a:pPr>
              <a:lnSpc>
                <a:spcPct val="100000"/>
              </a:lnSpc>
              <a:spcBef>
                <a:spcPts val="800"/>
              </a:spcBef>
            </a:pPr>
            <a:r>
              <a:rPr lang="en-GB" sz="1600" dirty="0">
                <a:latin typeface="Arial" panose="020B0604020202020204" pitchFamily="34" charset="0"/>
                <a:cs typeface="Arial" panose="020B0604020202020204" pitchFamily="34" charset="0"/>
              </a:rPr>
              <a:t>The prevalence of HCV is high among people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who inject drugs</a:t>
            </a:r>
          </a:p>
          <a:p>
            <a:pPr>
              <a:lnSpc>
                <a:spcPct val="100000"/>
              </a:lnSpc>
              <a:spcBef>
                <a:spcPts val="800"/>
              </a:spcBef>
            </a:pPr>
            <a:r>
              <a:rPr lang="en-GB" sz="1600" b="1" dirty="0">
                <a:latin typeface="Arial" panose="020B0604020202020204" pitchFamily="34" charset="0"/>
                <a:cs typeface="Arial" panose="020B0604020202020204" pitchFamily="34" charset="0"/>
              </a:rPr>
              <a:t>AIM: </a:t>
            </a:r>
            <a:r>
              <a:rPr lang="en-GB" sz="1600" dirty="0">
                <a:latin typeface="Arial" panose="020B0604020202020204" pitchFamily="34" charset="0"/>
                <a:cs typeface="Arial" panose="020B0604020202020204" pitchFamily="34" charset="0"/>
              </a:rPr>
              <a:t>To retrospectively assess HCV testing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and the prevalence of HCV infection among children with NAS and their mothers at a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tertiary care centre in Vienna</a:t>
            </a:r>
          </a:p>
          <a:p>
            <a:pPr>
              <a:spcBef>
                <a:spcPts val="800"/>
              </a:spcBef>
            </a:pPr>
            <a:endParaRPr lang="en-GB" sz="16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83172E1F-A6F9-CC46-8FA0-B4E915CD9C8C}"/>
              </a:ext>
            </a:extLst>
          </p:cNvPr>
          <p:cNvCxnSpPr>
            <a:cxnSpLocks/>
          </p:cNvCxnSpPr>
          <p:nvPr/>
        </p:nvCxnSpPr>
        <p:spPr>
          <a:xfrm>
            <a:off x="5360184" y="803626"/>
            <a:ext cx="0" cy="5680402"/>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0ECA8B9-0A5E-1AC2-2AF0-7415A8B7DB3E}"/>
              </a:ext>
            </a:extLst>
          </p:cNvPr>
          <p:cNvSpPr txBox="1"/>
          <p:nvPr/>
        </p:nvSpPr>
        <p:spPr>
          <a:xfrm>
            <a:off x="5498757" y="794445"/>
            <a:ext cx="1468672" cy="400110"/>
          </a:xfrm>
          <a:prstGeom prst="rect">
            <a:avLst/>
          </a:prstGeom>
          <a:noFill/>
        </p:spPr>
        <p:txBody>
          <a:bodyPr wrap="none" rtlCol="0">
            <a:spAutoFit/>
          </a:bodyPr>
          <a:lstStyle/>
          <a:p>
            <a:r>
              <a:rPr lang="en-US" sz="2000" b="1" dirty="0">
                <a:solidFill>
                  <a:srgbClr val="004B87"/>
                </a:solidFill>
                <a:highlight>
                  <a:srgbClr val="FFC03C"/>
                </a:highlight>
                <a:latin typeface="Arial" panose="020B0604020202020204" pitchFamily="34" charset="0"/>
                <a:cs typeface="Arial" panose="020B0604020202020204" pitchFamily="34" charset="0"/>
              </a:rPr>
              <a:t>METHODS</a:t>
            </a:r>
          </a:p>
        </p:txBody>
      </p:sp>
      <p:sp>
        <p:nvSpPr>
          <p:cNvPr id="9" name="Rectangle 8">
            <a:extLst>
              <a:ext uri="{FF2B5EF4-FFF2-40B4-BE49-F238E27FC236}">
                <a16:creationId xmlns:a16="http://schemas.microsoft.com/office/drawing/2014/main" id="{61BFCB11-7366-C6AD-65D4-D7083E1B306F}"/>
              </a:ext>
            </a:extLst>
          </p:cNvPr>
          <p:cNvSpPr/>
          <p:nvPr/>
        </p:nvSpPr>
        <p:spPr>
          <a:xfrm>
            <a:off x="6233093" y="1370331"/>
            <a:ext cx="5354791" cy="596457"/>
          </a:xfrm>
          <a:prstGeom prst="rect">
            <a:avLst/>
          </a:prstGeom>
          <a:solidFill>
            <a:srgbClr val="FFC03C"/>
          </a:solidFill>
          <a:ln>
            <a:solidFill>
              <a:srgbClr val="FFC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4B87"/>
                </a:solidFill>
                <a:latin typeface="Arial" panose="020B0604020202020204" pitchFamily="34" charset="0"/>
                <a:cs typeface="Arial" panose="020B0604020202020204" pitchFamily="34" charset="0"/>
              </a:rPr>
              <a:t>Children (n=243) and their mothers (n=238) hospitalized for NAS</a:t>
            </a:r>
            <a:r>
              <a:rPr lang="en-GB" sz="1600" b="1" baseline="30000" dirty="0">
                <a:solidFill>
                  <a:srgbClr val="004B87"/>
                </a:solidFill>
                <a:latin typeface="Arial" panose="020B0604020202020204" pitchFamily="34" charset="0"/>
                <a:cs typeface="Arial" panose="020B0604020202020204" pitchFamily="34" charset="0"/>
              </a:rPr>
              <a:t>*</a:t>
            </a:r>
            <a:r>
              <a:rPr lang="en-GB" sz="1600" b="1" dirty="0">
                <a:solidFill>
                  <a:srgbClr val="004B87"/>
                </a:solidFill>
                <a:latin typeface="Arial" panose="020B0604020202020204" pitchFamily="34" charset="0"/>
                <a:cs typeface="Arial" panose="020B0604020202020204" pitchFamily="34" charset="0"/>
              </a:rPr>
              <a:t> Jan 2014–Jan 2025</a:t>
            </a:r>
          </a:p>
        </p:txBody>
      </p:sp>
      <p:sp>
        <p:nvSpPr>
          <p:cNvPr id="15" name="Rectangle: Rounded Corners 14">
            <a:extLst>
              <a:ext uri="{FF2B5EF4-FFF2-40B4-BE49-F238E27FC236}">
                <a16:creationId xmlns:a16="http://schemas.microsoft.com/office/drawing/2014/main" id="{CF2BC9F6-3BD4-2CE3-5188-8399505F1AA7}"/>
              </a:ext>
            </a:extLst>
          </p:cNvPr>
          <p:cNvSpPr/>
          <p:nvPr/>
        </p:nvSpPr>
        <p:spPr>
          <a:xfrm>
            <a:off x="7624109" y="2317082"/>
            <a:ext cx="2572758" cy="1384028"/>
          </a:xfrm>
          <a:prstGeom prst="roundRect">
            <a:avLst>
              <a:gd name="adj" fmla="val 14272"/>
            </a:avLst>
          </a:prstGeom>
          <a:solidFill>
            <a:srgbClr val="FFD98A"/>
          </a:solidFill>
          <a:ln>
            <a:solidFill>
              <a:srgbClr val="FFF1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rgbClr val="004B87"/>
                </a:solidFill>
                <a:latin typeface="Arial" panose="020B0604020202020204" pitchFamily="34" charset="0"/>
                <a:cs typeface="Arial" panose="020B0604020202020204" pitchFamily="34" charset="0"/>
              </a:rPr>
              <a:t>Parameters investigated:</a:t>
            </a:r>
          </a:p>
          <a:p>
            <a:pPr marL="450850" lvl="1" indent="-285750">
              <a:buFont typeface="Arial" panose="020B0604020202020204" pitchFamily="34" charset="0"/>
              <a:buChar char="•"/>
            </a:pPr>
            <a:r>
              <a:rPr lang="en-GB" sz="1600" dirty="0">
                <a:solidFill>
                  <a:srgbClr val="004B87"/>
                </a:solidFill>
                <a:latin typeface="Arial" panose="020B0604020202020204" pitchFamily="34" charset="0"/>
                <a:cs typeface="Arial" panose="020B0604020202020204" pitchFamily="34" charset="0"/>
              </a:rPr>
              <a:t>Pregnancy</a:t>
            </a:r>
          </a:p>
          <a:p>
            <a:pPr marL="450850" lvl="1" indent="-285750">
              <a:buFont typeface="Arial" panose="020B0604020202020204" pitchFamily="34" charset="0"/>
              <a:buChar char="•"/>
            </a:pPr>
            <a:r>
              <a:rPr lang="en-GB" sz="1600" dirty="0">
                <a:solidFill>
                  <a:srgbClr val="004B87"/>
                </a:solidFill>
                <a:latin typeface="Arial" panose="020B0604020202020204" pitchFamily="34" charset="0"/>
                <a:cs typeface="Arial" panose="020B0604020202020204" pitchFamily="34" charset="0"/>
              </a:rPr>
              <a:t>Delivery</a:t>
            </a:r>
          </a:p>
          <a:p>
            <a:pPr marL="450850" lvl="1" indent="-285750">
              <a:buFont typeface="Arial" panose="020B0604020202020204" pitchFamily="34" charset="0"/>
              <a:buChar char="•"/>
            </a:pPr>
            <a:r>
              <a:rPr lang="en-GB" sz="1600" dirty="0">
                <a:solidFill>
                  <a:srgbClr val="004B87"/>
                </a:solidFill>
                <a:latin typeface="Arial" panose="020B0604020202020204" pitchFamily="34" charset="0"/>
                <a:cs typeface="Arial" panose="020B0604020202020204" pitchFamily="34" charset="0"/>
              </a:rPr>
              <a:t>Demographic </a:t>
            </a:r>
          </a:p>
          <a:p>
            <a:pPr marL="450850" lvl="1" indent="-285750">
              <a:buFont typeface="Arial" panose="020B0604020202020204" pitchFamily="34" charset="0"/>
              <a:buChar char="•"/>
            </a:pPr>
            <a:r>
              <a:rPr lang="en-GB" sz="1600" dirty="0">
                <a:solidFill>
                  <a:srgbClr val="004B87"/>
                </a:solidFill>
                <a:latin typeface="Arial" panose="020B0604020202020204" pitchFamily="34" charset="0"/>
                <a:cs typeface="Arial" panose="020B0604020202020204" pitchFamily="34" charset="0"/>
              </a:rPr>
              <a:t>Virological</a:t>
            </a:r>
            <a:r>
              <a:rPr lang="en-US" sz="1600" dirty="0">
                <a:solidFill>
                  <a:srgbClr val="004B87"/>
                </a:solidFill>
                <a:latin typeface="Arial" panose="020B0604020202020204" pitchFamily="34" charset="0"/>
                <a:cs typeface="Arial" panose="020B0604020202020204" pitchFamily="34" charset="0"/>
              </a:rPr>
              <a:t> </a:t>
            </a:r>
            <a:endParaRPr lang="en-GB" sz="1600" dirty="0">
              <a:solidFill>
                <a:srgbClr val="004B87"/>
              </a:solidFill>
              <a:latin typeface="Arial" panose="020B0604020202020204" pitchFamily="34" charset="0"/>
              <a:cs typeface="Arial" panose="020B0604020202020204" pitchFamily="34" charset="0"/>
            </a:endParaRPr>
          </a:p>
        </p:txBody>
      </p:sp>
      <p:cxnSp>
        <p:nvCxnSpPr>
          <p:cNvPr id="32" name="Straight Arrow Connector 31">
            <a:extLst>
              <a:ext uri="{FF2B5EF4-FFF2-40B4-BE49-F238E27FC236}">
                <a16:creationId xmlns:a16="http://schemas.microsoft.com/office/drawing/2014/main" id="{E8FAADDB-6C0D-D478-B242-EE04340F9255}"/>
              </a:ext>
            </a:extLst>
          </p:cNvPr>
          <p:cNvCxnSpPr>
            <a:cxnSpLocks/>
            <a:stCxn id="9" idx="2"/>
            <a:endCxn id="15" idx="0"/>
          </p:cNvCxnSpPr>
          <p:nvPr/>
        </p:nvCxnSpPr>
        <p:spPr>
          <a:xfrm flipH="1">
            <a:off x="8910488" y="1966788"/>
            <a:ext cx="1" cy="35029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0A516B21-42CA-E6C3-025C-E8A839C8AB96}"/>
              </a:ext>
            </a:extLst>
          </p:cNvPr>
          <p:cNvSpPr txBox="1">
            <a:spLocks/>
          </p:cNvSpPr>
          <p:nvPr/>
        </p:nvSpPr>
        <p:spPr>
          <a:xfrm>
            <a:off x="190498" y="6289675"/>
            <a:ext cx="5308259"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noProof="0" dirty="0">
                <a:solidFill>
                  <a:srgbClr val="004B87"/>
                </a:solidFill>
                <a:latin typeface="Arial" panose="020B0604020202020204" pitchFamily="34" charset="0"/>
                <a:cs typeface="Arial" panose="020B0604020202020204" pitchFamily="34" charset="0"/>
              </a:rPr>
              <a:t>*I</a:t>
            </a:r>
            <a:r>
              <a:rPr lang="en-GB" sz="1100" dirty="0" err="1">
                <a:latin typeface="Arial" panose="020B0604020202020204" pitchFamily="34" charset="0"/>
                <a:cs typeface="Arial" panose="020B0604020202020204" pitchFamily="34" charset="0"/>
              </a:rPr>
              <a:t>ndicating</a:t>
            </a:r>
            <a:r>
              <a:rPr lang="en-GB" sz="1100" dirty="0">
                <a:latin typeface="Arial" panose="020B0604020202020204" pitchFamily="34" charset="0"/>
                <a:cs typeface="Arial" panose="020B0604020202020204" pitchFamily="34" charset="0"/>
              </a:rPr>
              <a:t> prenatal maternal substance use.</a:t>
            </a:r>
            <a:br>
              <a:rPr lang="en-GB" sz="1100" noProof="0" dirty="0">
                <a:solidFill>
                  <a:srgbClr val="004B87"/>
                </a:solidFill>
                <a:latin typeface="Arial" panose="020B0604020202020204" pitchFamily="34" charset="0"/>
                <a:cs typeface="Arial" panose="020B0604020202020204" pitchFamily="34" charset="0"/>
              </a:rPr>
            </a:br>
            <a:r>
              <a:rPr lang="en-GB" sz="1100" noProof="0" dirty="0">
                <a:solidFill>
                  <a:srgbClr val="004B87"/>
                </a:solidFill>
                <a:latin typeface="Arial" panose="020B0604020202020204" pitchFamily="34" charset="0"/>
                <a:cs typeface="Arial" panose="020B0604020202020204" pitchFamily="34" charset="0"/>
              </a:rPr>
              <a:t>Schwarz C, et al. EASL 2026; WED-634-YI</a:t>
            </a:r>
            <a:r>
              <a:rPr lang="en-GB" sz="1100" dirty="0">
                <a:solidFill>
                  <a:srgbClr val="004B87"/>
                </a:solidFill>
                <a:latin typeface="Arial" panose="020B0604020202020204" pitchFamily="34" charset="0"/>
                <a:cs typeface="Arial" panose="020B0604020202020204" pitchFamily="34" charset="0"/>
              </a:rPr>
              <a:t>.</a:t>
            </a:r>
          </a:p>
        </p:txBody>
      </p:sp>
      <p:pic>
        <p:nvPicPr>
          <p:cNvPr id="26" name="Picture 25" descr="The image depicts a simplified, stylized figure of a woman holding a baby, with both figures rendered in black outlines on a pale background.&#10;&#10;AI-generated content may be incorrect.">
            <a:extLst>
              <a:ext uri="{FF2B5EF4-FFF2-40B4-BE49-F238E27FC236}">
                <a16:creationId xmlns:a16="http://schemas.microsoft.com/office/drawing/2014/main" id="{D7995E69-DC25-260B-75D9-95EECD889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9838" y="1350486"/>
            <a:ext cx="677105" cy="677105"/>
          </a:xfrm>
          <a:prstGeom prst="ellipse">
            <a:avLst/>
          </a:prstGeom>
          <a:ln w="63500" cap="rnd">
            <a:noFill/>
          </a:ln>
          <a:effectLst>
            <a:outerShdw blurRad="381000" dist="292100" dir="5400000" sx="-80000" sy="-18000" rotWithShape="0">
              <a:srgbClr val="000000">
                <a:alpha val="22000"/>
              </a:srgbClr>
            </a:outerShdw>
          </a:effectLst>
        </p:spPr>
      </p:pic>
      <p:sp>
        <p:nvSpPr>
          <p:cNvPr id="33" name="Rectangle: Rounded Corners 32">
            <a:extLst>
              <a:ext uri="{FF2B5EF4-FFF2-40B4-BE49-F238E27FC236}">
                <a16:creationId xmlns:a16="http://schemas.microsoft.com/office/drawing/2014/main" id="{45717402-6229-AE10-7CF2-5AFD8CDF39D3}"/>
              </a:ext>
            </a:extLst>
          </p:cNvPr>
          <p:cNvSpPr/>
          <p:nvPr/>
        </p:nvSpPr>
        <p:spPr>
          <a:xfrm>
            <a:off x="5807685" y="4262366"/>
            <a:ext cx="2709819" cy="1901955"/>
          </a:xfrm>
          <a:prstGeom prst="roundRect">
            <a:avLst/>
          </a:prstGeom>
          <a:solidFill>
            <a:srgbClr val="FFF1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Median age, 30 years</a:t>
            </a:r>
          </a:p>
          <a:p>
            <a:pPr marL="285750" indent="-285750">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4.7% HIV-infected</a:t>
            </a:r>
          </a:p>
          <a:p>
            <a:pPr marL="285750" indent="-285750">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1.7% HBV-infected </a:t>
            </a:r>
          </a:p>
          <a:p>
            <a:pPr marL="285750" indent="-285750">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OAT during pregnancy, </a:t>
            </a:r>
            <a:br>
              <a:rPr lang="en-GB" sz="1400" dirty="0">
                <a:solidFill>
                  <a:srgbClr val="004B87"/>
                </a:solidFill>
                <a:latin typeface="Arial" panose="020B0604020202020204" pitchFamily="34" charset="0"/>
                <a:cs typeface="Arial" panose="020B0604020202020204" pitchFamily="34" charset="0"/>
              </a:rPr>
            </a:br>
            <a:r>
              <a:rPr lang="en-GB" sz="1400" dirty="0">
                <a:solidFill>
                  <a:srgbClr val="004B87"/>
                </a:solidFill>
                <a:latin typeface="Arial" panose="020B0604020202020204" pitchFamily="34" charset="0"/>
                <a:cs typeface="Arial" panose="020B0604020202020204" pitchFamily="34" charset="0"/>
              </a:rPr>
              <a:t>n=208 (87.4%)</a:t>
            </a:r>
            <a:endParaRPr lang="en-NZ" sz="1400" dirty="0">
              <a:solidFill>
                <a:srgbClr val="004B87"/>
              </a:solidFill>
              <a:latin typeface="Arial" panose="020B0604020202020204" pitchFamily="34" charset="0"/>
              <a:cs typeface="Arial" panose="020B0604020202020204" pitchFamily="34" charset="0"/>
            </a:endParaRPr>
          </a:p>
        </p:txBody>
      </p:sp>
      <p:sp>
        <p:nvSpPr>
          <p:cNvPr id="42" name="Arrow: Right 41">
            <a:extLst>
              <a:ext uri="{FF2B5EF4-FFF2-40B4-BE49-F238E27FC236}">
                <a16:creationId xmlns:a16="http://schemas.microsoft.com/office/drawing/2014/main" id="{579247A1-B279-9F00-C7A2-BCFB42CE7591}"/>
              </a:ext>
            </a:extLst>
          </p:cNvPr>
          <p:cNvSpPr/>
          <p:nvPr/>
        </p:nvSpPr>
        <p:spPr>
          <a:xfrm>
            <a:off x="8613822" y="5049229"/>
            <a:ext cx="478363" cy="1644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 name="Rectangle: Rounded Corners 42">
            <a:extLst>
              <a:ext uri="{FF2B5EF4-FFF2-40B4-BE49-F238E27FC236}">
                <a16:creationId xmlns:a16="http://schemas.microsoft.com/office/drawing/2014/main" id="{E30793C5-470D-940F-C026-29B2231A07C5}"/>
              </a:ext>
            </a:extLst>
          </p:cNvPr>
          <p:cNvSpPr/>
          <p:nvPr/>
        </p:nvSpPr>
        <p:spPr>
          <a:xfrm>
            <a:off x="9188503" y="4254474"/>
            <a:ext cx="2709819" cy="1901955"/>
          </a:xfrm>
          <a:prstGeom prst="roundRect">
            <a:avLst/>
          </a:prstGeom>
          <a:solidFill>
            <a:srgbClr val="FFF1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5 sets of twins</a:t>
            </a:r>
          </a:p>
          <a:p>
            <a:pPr marL="285750" indent="-285750">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122 (50.2%) male</a:t>
            </a:r>
          </a:p>
          <a:p>
            <a:pPr marL="285750" indent="-285750">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110 (45.3%) delivered by C-section</a:t>
            </a:r>
          </a:p>
          <a:p>
            <a:pPr marL="285750" indent="-285750">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Median gestational age, 39 weeks</a:t>
            </a:r>
            <a:endParaRPr lang="en-NZ" sz="1400" dirty="0">
              <a:solidFill>
                <a:srgbClr val="004B87"/>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5D423F90-EB8D-2E5C-820D-5EE6E83053C7}"/>
              </a:ext>
            </a:extLst>
          </p:cNvPr>
          <p:cNvSpPr/>
          <p:nvPr/>
        </p:nvSpPr>
        <p:spPr>
          <a:xfrm>
            <a:off x="5769838" y="4103886"/>
            <a:ext cx="2709819" cy="324381"/>
          </a:xfrm>
          <a:prstGeom prst="roundRect">
            <a:avLst/>
          </a:prstGeom>
          <a:solidFill>
            <a:srgbClr val="FFBF3F"/>
          </a:solidFill>
          <a:ln>
            <a:solidFill>
              <a:srgbClr val="FFC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4B87"/>
                </a:solidFill>
                <a:latin typeface="Arial" panose="020B0604020202020204" pitchFamily="34" charset="0"/>
                <a:cs typeface="Arial" panose="020B0604020202020204" pitchFamily="34" charset="0"/>
              </a:rPr>
              <a:t>Mothers (n=238)</a:t>
            </a:r>
          </a:p>
        </p:txBody>
      </p:sp>
      <p:pic>
        <p:nvPicPr>
          <p:cNvPr id="36" name="Picture 35" descr="The image depicts a simple, cartoon-like silhouette of a person's face, with a circular forehead, a nose, and a small, rounded mouth, all rendered in a single, solid yellow color.&#10;&#10;AI-generated content may be incorrect.">
            <a:extLst>
              <a:ext uri="{FF2B5EF4-FFF2-40B4-BE49-F238E27FC236}">
                <a16:creationId xmlns:a16="http://schemas.microsoft.com/office/drawing/2014/main" id="{1AE18AA3-EA2E-B91F-0A3F-4E80D1D1DD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1367" y="3863010"/>
            <a:ext cx="677105" cy="677105"/>
          </a:xfrm>
          <a:prstGeom prst="ellipse">
            <a:avLst/>
          </a:prstGeom>
          <a:ln w="63500" cap="rnd">
            <a:noFill/>
          </a:ln>
          <a:effectLst>
            <a:outerShdw blurRad="381000" dist="292100" dir="5400000" sx="-80000" sy="-18000" rotWithShape="0">
              <a:srgbClr val="000000">
                <a:alpha val="22000"/>
              </a:srgbClr>
            </a:outerShdw>
          </a:effectLst>
        </p:spPr>
      </p:pic>
      <p:sp>
        <p:nvSpPr>
          <p:cNvPr id="10" name="Rectangle: Rounded Corners 9">
            <a:extLst>
              <a:ext uri="{FF2B5EF4-FFF2-40B4-BE49-F238E27FC236}">
                <a16:creationId xmlns:a16="http://schemas.microsoft.com/office/drawing/2014/main" id="{74A7EB59-2F67-075E-6A33-33002AB29107}"/>
              </a:ext>
            </a:extLst>
          </p:cNvPr>
          <p:cNvSpPr/>
          <p:nvPr/>
        </p:nvSpPr>
        <p:spPr>
          <a:xfrm>
            <a:off x="9160793" y="4057488"/>
            <a:ext cx="2709819" cy="324381"/>
          </a:xfrm>
          <a:prstGeom prst="roundRect">
            <a:avLst/>
          </a:prstGeom>
          <a:solidFill>
            <a:srgbClr val="FFBF3F"/>
          </a:solidFill>
          <a:ln>
            <a:solidFill>
              <a:srgbClr val="FFC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4B87"/>
                </a:solidFill>
                <a:latin typeface="Arial" panose="020B0604020202020204" pitchFamily="34" charset="0"/>
                <a:cs typeface="Arial" panose="020B0604020202020204" pitchFamily="34" charset="0"/>
              </a:rPr>
              <a:t>Children (n=243)</a:t>
            </a:r>
          </a:p>
        </p:txBody>
      </p:sp>
      <p:pic>
        <p:nvPicPr>
          <p:cNvPr id="38" name="Picture 37" descr="The image depicts two stylized, black silhouette figures of children, standing back-to-back, with a contrasting yellow background.&#10;&#10;AI-generated content may be incorrect.">
            <a:extLst>
              <a:ext uri="{FF2B5EF4-FFF2-40B4-BE49-F238E27FC236}">
                <a16:creationId xmlns:a16="http://schemas.microsoft.com/office/drawing/2014/main" id="{6B797E63-CF50-6482-C969-505581FBDF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2185" y="3863010"/>
            <a:ext cx="677105" cy="677105"/>
          </a:xfrm>
          <a:prstGeom prst="ellipse">
            <a:avLst/>
          </a:prstGeom>
          <a:ln w="63500" cap="rnd">
            <a:noFill/>
          </a:ln>
          <a:effectLst>
            <a:outerShdw blurRad="381000" dist="292100" dir="5400000" sx="-80000" sy="-18000" rotWithShape="0">
              <a:srgbClr val="000000">
                <a:alpha val="22000"/>
              </a:srgbClr>
            </a:outerShdw>
          </a:effectLst>
        </p:spPr>
      </p:pic>
      <p:pic>
        <p:nvPicPr>
          <p:cNvPr id="6" name="Picture 5">
            <a:hlinkClick r:id="rId6" action="ppaction://hlinksldjump"/>
            <a:extLst>
              <a:ext uri="{FF2B5EF4-FFF2-40B4-BE49-F238E27FC236}">
                <a16:creationId xmlns:a16="http://schemas.microsoft.com/office/drawing/2014/main" id="{A6397F46-21DE-C6C0-FFF8-7AE394FA6F73}"/>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194061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EF3D5D27-997A-1158-25A4-49AEC51C85E5}"/>
              </a:ext>
            </a:extLst>
          </p:cNvPr>
          <p:cNvSpPr txBox="1">
            <a:spLocks/>
          </p:cNvSpPr>
          <p:nvPr/>
        </p:nvSpPr>
        <p:spPr>
          <a:xfrm>
            <a:off x="286839" y="804617"/>
            <a:ext cx="1403474" cy="405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highlight>
                  <a:srgbClr val="FFC03C"/>
                </a:highlight>
                <a:latin typeface="Arial" panose="020B0604020202020204" pitchFamily="34" charset="0"/>
                <a:cs typeface="Arial" panose="020B0604020202020204" pitchFamily="34" charset="0"/>
              </a:rPr>
              <a:t>RESULTS</a:t>
            </a:r>
          </a:p>
          <a:p>
            <a:pPr marL="0" indent="0">
              <a:lnSpc>
                <a:spcPct val="100000"/>
              </a:lnSpc>
              <a:buFont typeface="Arial" panose="020B0604020202020204" pitchFamily="34" charset="0"/>
              <a:buNone/>
            </a:pPr>
            <a:endParaRPr lang="en-GB" sz="2000" noProof="0" dirty="0">
              <a:highlight>
                <a:srgbClr val="826B6A"/>
              </a:highlight>
              <a:latin typeface="Arial" panose="020B0604020202020204" pitchFamily="34" charset="0"/>
              <a:cs typeface="Arial" panose="020B0604020202020204" pitchFamily="34" charset="0"/>
            </a:endParaRPr>
          </a:p>
          <a:p>
            <a:pPr>
              <a:lnSpc>
                <a:spcPct val="100000"/>
              </a:lnSpc>
              <a:spcBef>
                <a:spcPts val="0"/>
              </a:spcBef>
            </a:pPr>
            <a:endParaRPr lang="en-GB" sz="1400" noProof="0" dirty="0">
              <a:solidFill>
                <a:schemeClr val="tx2"/>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C2620A4B-3B6F-D67B-0757-3A8B253EA3B4}"/>
              </a:ext>
            </a:extLst>
          </p:cNvPr>
          <p:cNvSpPr txBox="1">
            <a:spLocks/>
          </p:cNvSpPr>
          <p:nvPr/>
        </p:nvSpPr>
        <p:spPr>
          <a:xfrm>
            <a:off x="545593" y="22212"/>
            <a:ext cx="11107128" cy="5964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GB" sz="2300" dirty="0">
                <a:latin typeface="Arial" panose="020B0604020202020204" pitchFamily="34" charset="0"/>
                <a:cs typeface="Arial" panose="020B0604020202020204" pitchFamily="34" charset="0"/>
              </a:rPr>
              <a:t>HCV screening and prevalence among children with neonatal abstinence syndrome and their mothers – Underserved at-risk populations in the era of HCV elimination</a:t>
            </a:r>
          </a:p>
        </p:txBody>
      </p:sp>
      <p:sp>
        <p:nvSpPr>
          <p:cNvPr id="106" name="Text Placeholder 3">
            <a:extLst>
              <a:ext uri="{FF2B5EF4-FFF2-40B4-BE49-F238E27FC236}">
                <a16:creationId xmlns:a16="http://schemas.microsoft.com/office/drawing/2014/main" id="{CF2AC9C3-9BF2-E4D3-1259-222568904768}"/>
              </a:ext>
            </a:extLst>
          </p:cNvPr>
          <p:cNvSpPr txBox="1">
            <a:spLocks/>
          </p:cNvSpPr>
          <p:nvPr/>
        </p:nvSpPr>
        <p:spPr>
          <a:xfrm>
            <a:off x="190498" y="6289675"/>
            <a:ext cx="5308259"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noProof="0" dirty="0">
                <a:solidFill>
                  <a:srgbClr val="004B87"/>
                </a:solidFill>
                <a:latin typeface="Arial" panose="020B0604020202020204" pitchFamily="34" charset="0"/>
                <a:cs typeface="Arial" panose="020B0604020202020204" pitchFamily="34" charset="0"/>
              </a:rPr>
              <a:t>Schwarz C, et al. EASL</a:t>
            </a:r>
            <a:r>
              <a:rPr lang="en-GB" sz="1100" dirty="0">
                <a:solidFill>
                  <a:srgbClr val="004B87"/>
                </a:solidFill>
                <a:latin typeface="Arial" panose="020B0604020202020204" pitchFamily="34" charset="0"/>
                <a:cs typeface="Arial" panose="020B0604020202020204" pitchFamily="34" charset="0"/>
              </a:rPr>
              <a:t> Congress</a:t>
            </a:r>
            <a:r>
              <a:rPr lang="en-GB" sz="1100" noProof="0" dirty="0">
                <a:solidFill>
                  <a:srgbClr val="004B87"/>
                </a:solidFill>
                <a:latin typeface="Arial" panose="020B0604020202020204" pitchFamily="34" charset="0"/>
                <a:cs typeface="Arial" panose="020B0604020202020204" pitchFamily="34" charset="0"/>
              </a:rPr>
              <a:t> 2026; WED-634-YI</a:t>
            </a:r>
            <a:r>
              <a:rPr lang="en-GB" sz="1100" dirty="0">
                <a:solidFill>
                  <a:srgbClr val="004B87"/>
                </a:solidFill>
                <a:latin typeface="Arial" panose="020B0604020202020204" pitchFamily="34" charset="0"/>
                <a:cs typeface="Arial" panose="020B0604020202020204" pitchFamily="34" charset="0"/>
              </a:rPr>
              <a:t>.</a:t>
            </a:r>
          </a:p>
        </p:txBody>
      </p:sp>
      <p:grpSp>
        <p:nvGrpSpPr>
          <p:cNvPr id="107" name="Group 106">
            <a:extLst>
              <a:ext uri="{FF2B5EF4-FFF2-40B4-BE49-F238E27FC236}">
                <a16:creationId xmlns:a16="http://schemas.microsoft.com/office/drawing/2014/main" id="{D7406FEF-76A8-67E3-BF8E-CF76810F51A6}"/>
              </a:ext>
            </a:extLst>
          </p:cNvPr>
          <p:cNvGrpSpPr/>
          <p:nvPr/>
        </p:nvGrpSpPr>
        <p:grpSpPr>
          <a:xfrm>
            <a:off x="237294" y="863159"/>
            <a:ext cx="5791810" cy="2248628"/>
            <a:chOff x="157684" y="1175337"/>
            <a:chExt cx="5791810" cy="2248628"/>
          </a:xfrm>
        </p:grpSpPr>
        <p:grpSp>
          <p:nvGrpSpPr>
            <p:cNvPr id="7" name="Group 6">
              <a:extLst>
                <a:ext uri="{FF2B5EF4-FFF2-40B4-BE49-F238E27FC236}">
                  <a16:creationId xmlns:a16="http://schemas.microsoft.com/office/drawing/2014/main" id="{000F8CDB-8DDE-ECEB-F9C6-57156076090D}"/>
                </a:ext>
              </a:extLst>
            </p:cNvPr>
            <p:cNvGrpSpPr/>
            <p:nvPr/>
          </p:nvGrpSpPr>
          <p:grpSpPr>
            <a:xfrm>
              <a:off x="157684" y="1584118"/>
              <a:ext cx="1112899" cy="1609014"/>
              <a:chOff x="5235043" y="1912858"/>
              <a:chExt cx="844291" cy="1537389"/>
            </a:xfrm>
          </p:grpSpPr>
          <p:grpSp>
            <p:nvGrpSpPr>
              <p:cNvPr id="8" name="Group 7">
                <a:extLst>
                  <a:ext uri="{FF2B5EF4-FFF2-40B4-BE49-F238E27FC236}">
                    <a16:creationId xmlns:a16="http://schemas.microsoft.com/office/drawing/2014/main" id="{28FE7BC6-8BCC-5E99-827E-CE8A6E948232}"/>
                  </a:ext>
                </a:extLst>
              </p:cNvPr>
              <p:cNvGrpSpPr>
                <a:grpSpLocks noChangeAspect="1"/>
              </p:cNvGrpSpPr>
              <p:nvPr/>
            </p:nvGrpSpPr>
            <p:grpSpPr>
              <a:xfrm>
                <a:off x="5321339" y="1912858"/>
                <a:ext cx="698717" cy="753417"/>
                <a:chOff x="6760627" y="1315264"/>
                <a:chExt cx="824533" cy="889080"/>
              </a:xfrm>
            </p:grpSpPr>
            <p:graphicFrame>
              <p:nvGraphicFramePr>
                <p:cNvPr id="10" name="Chart 9">
                  <a:extLst>
                    <a:ext uri="{FF2B5EF4-FFF2-40B4-BE49-F238E27FC236}">
                      <a16:creationId xmlns:a16="http://schemas.microsoft.com/office/drawing/2014/main" id="{721221BD-D2D1-4E59-5B1E-510C8D7CE383}"/>
                    </a:ext>
                  </a:extLst>
                </p:cNvPr>
                <p:cNvGraphicFramePr/>
                <p:nvPr/>
              </p:nvGraphicFramePr>
              <p:xfrm>
                <a:off x="6785022" y="1315264"/>
                <a:ext cx="719014" cy="889080"/>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1">
                  <a:extLst>
                    <a:ext uri="{FF2B5EF4-FFF2-40B4-BE49-F238E27FC236}">
                      <a16:creationId xmlns:a16="http://schemas.microsoft.com/office/drawing/2014/main" id="{07EE1869-2E30-4450-2E0E-0217D53ED55C}"/>
                    </a:ext>
                  </a:extLst>
                </p:cNvPr>
                <p:cNvSpPr txBox="1">
                  <a:spLocks/>
                </p:cNvSpPr>
                <p:nvPr/>
              </p:nvSpPr>
              <p:spPr>
                <a:xfrm>
                  <a:off x="6760627" y="1608770"/>
                  <a:ext cx="824533" cy="340821"/>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0"/>
                    </a:spcAft>
                    <a:buClr>
                      <a:prstClr val="black">
                        <a:lumMod val="75000"/>
                        <a:lumOff val="25000"/>
                      </a:prstClr>
                    </a:buClr>
                    <a:buNone/>
                    <a:defRPr/>
                  </a:pPr>
                  <a:r>
                    <a:rPr lang="en-US" sz="1400" b="1" dirty="0">
                      <a:solidFill>
                        <a:srgbClr val="004B87"/>
                      </a:solidFill>
                      <a:latin typeface="Arial" panose="020B0604020202020204" pitchFamily="34" charset="0"/>
                      <a:cs typeface="Arial" panose="020B0604020202020204" pitchFamily="34" charset="0"/>
                    </a:rPr>
                    <a:t>95.4%</a:t>
                  </a:r>
                  <a:endParaRPr lang="en-US" sz="1200" baseline="30000" dirty="0">
                    <a:solidFill>
                      <a:srgbClr val="004B87"/>
                    </a:solidFill>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3C0A119C-F0D6-D15C-AD83-F68AFD5D142A}"/>
                  </a:ext>
                </a:extLst>
              </p:cNvPr>
              <p:cNvSpPr txBox="1"/>
              <p:nvPr/>
            </p:nvSpPr>
            <p:spPr>
              <a:xfrm>
                <a:off x="5235043" y="2656242"/>
                <a:ext cx="844291" cy="79400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Mothers </a:t>
                </a:r>
              </a:p>
              <a:p>
                <a:pPr algn="ctr"/>
                <a:r>
                  <a:rPr lang="en-GB" sz="1200" b="1" dirty="0">
                    <a:latin typeface="Arial" panose="020B0604020202020204" pitchFamily="34" charset="0"/>
                    <a:cs typeface="Arial" panose="020B0604020202020204" pitchFamily="34" charset="0"/>
                  </a:rPr>
                  <a:t>tested </a:t>
                </a:r>
              </a:p>
              <a:p>
                <a:pPr algn="ctr"/>
                <a:r>
                  <a:rPr lang="en-GB" sz="1200" b="1" dirty="0">
                    <a:latin typeface="Arial" panose="020B0604020202020204" pitchFamily="34" charset="0"/>
                    <a:cs typeface="Arial" panose="020B0604020202020204" pitchFamily="34" charset="0"/>
                  </a:rPr>
                  <a:t>for HCV </a:t>
                </a:r>
                <a:br>
                  <a:rPr lang="en-US" sz="1400" b="1" dirty="0">
                    <a:solidFill>
                      <a:srgbClr val="004B87"/>
                    </a:solidFill>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(n=227/238)</a:t>
                </a:r>
                <a:endParaRPr lang="en-NZ" sz="1200" baseline="30000" dirty="0">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A4E7EB61-0367-CF51-CEB3-9A1ED7B21594}"/>
                </a:ext>
              </a:extLst>
            </p:cNvPr>
            <p:cNvGrpSpPr/>
            <p:nvPr/>
          </p:nvGrpSpPr>
          <p:grpSpPr>
            <a:xfrm>
              <a:off x="1017296" y="1514223"/>
              <a:ext cx="1232613" cy="1796798"/>
              <a:chOff x="5135812" y="1851303"/>
              <a:chExt cx="812904" cy="1492447"/>
            </a:xfrm>
          </p:grpSpPr>
          <p:grpSp>
            <p:nvGrpSpPr>
              <p:cNvPr id="14" name="Group 13">
                <a:extLst>
                  <a:ext uri="{FF2B5EF4-FFF2-40B4-BE49-F238E27FC236}">
                    <a16:creationId xmlns:a16="http://schemas.microsoft.com/office/drawing/2014/main" id="{BC7CB837-CA89-57BF-669B-67687EF1AB32}"/>
                  </a:ext>
                </a:extLst>
              </p:cNvPr>
              <p:cNvGrpSpPr>
                <a:grpSpLocks noChangeAspect="1"/>
              </p:cNvGrpSpPr>
              <p:nvPr/>
            </p:nvGrpSpPr>
            <p:grpSpPr>
              <a:xfrm>
                <a:off x="5135812" y="1851303"/>
                <a:ext cx="812904" cy="767567"/>
                <a:chOff x="6541684" y="1242623"/>
                <a:chExt cx="959280" cy="905778"/>
              </a:xfrm>
            </p:grpSpPr>
            <p:graphicFrame>
              <p:nvGraphicFramePr>
                <p:cNvPr id="16" name="Chart 15">
                  <a:extLst>
                    <a:ext uri="{FF2B5EF4-FFF2-40B4-BE49-F238E27FC236}">
                      <a16:creationId xmlns:a16="http://schemas.microsoft.com/office/drawing/2014/main" id="{2CC731FB-B821-5A2C-1683-3D6CDCF44507}"/>
                    </a:ext>
                  </a:extLst>
                </p:cNvPr>
                <p:cNvGraphicFramePr/>
                <p:nvPr/>
              </p:nvGraphicFramePr>
              <p:xfrm>
                <a:off x="6541684" y="1242623"/>
                <a:ext cx="959280" cy="905778"/>
              </p:xfrm>
              <a:graphic>
                <a:graphicData uri="http://schemas.openxmlformats.org/drawingml/2006/chart">
                  <c:chart xmlns:c="http://schemas.openxmlformats.org/drawingml/2006/chart" xmlns:r="http://schemas.openxmlformats.org/officeDocument/2006/relationships" r:id="rId4"/>
                </a:graphicData>
              </a:graphic>
            </p:graphicFrame>
            <p:sp>
              <p:nvSpPr>
                <p:cNvPr id="17" name="Content Placeholder 1">
                  <a:extLst>
                    <a:ext uri="{FF2B5EF4-FFF2-40B4-BE49-F238E27FC236}">
                      <a16:creationId xmlns:a16="http://schemas.microsoft.com/office/drawing/2014/main" id="{828B3182-8B63-B4A9-4112-622C583E40AF}"/>
                    </a:ext>
                  </a:extLst>
                </p:cNvPr>
                <p:cNvSpPr txBox="1">
                  <a:spLocks/>
                </p:cNvSpPr>
                <p:nvPr/>
              </p:nvSpPr>
              <p:spPr>
                <a:xfrm>
                  <a:off x="6826799" y="1495524"/>
                  <a:ext cx="470505" cy="470684"/>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0"/>
                    </a:spcAft>
                    <a:buClr>
                      <a:prstClr val="black">
                        <a:lumMod val="75000"/>
                        <a:lumOff val="25000"/>
                      </a:prstClr>
                    </a:buClr>
                    <a:buNone/>
                    <a:defRPr/>
                  </a:pPr>
                  <a:r>
                    <a:rPr lang="en-US" sz="1400" b="1" dirty="0">
                      <a:solidFill>
                        <a:srgbClr val="004B87"/>
                      </a:solidFill>
                      <a:latin typeface="Arial" panose="020B0604020202020204" pitchFamily="34" charset="0"/>
                      <a:cs typeface="Arial" panose="020B0604020202020204" pitchFamily="34" charset="0"/>
                    </a:rPr>
                    <a:t>96%</a:t>
                  </a:r>
                  <a:endParaRPr lang="en-US" sz="1100" baseline="30000" dirty="0">
                    <a:solidFill>
                      <a:srgbClr val="004B87"/>
                    </a:solidFill>
                    <a:latin typeface="Arial" panose="020B0604020202020204" pitchFamily="34" charset="0"/>
                    <a:cs typeface="Arial" panose="020B0604020202020204" pitchFamily="34" charset="0"/>
                  </a:endParaRPr>
                </a:p>
              </p:txBody>
            </p:sp>
          </p:grpSp>
          <p:sp>
            <p:nvSpPr>
              <p:cNvPr id="15" name="TextBox 14">
                <a:extLst>
                  <a:ext uri="{FF2B5EF4-FFF2-40B4-BE49-F238E27FC236}">
                    <a16:creationId xmlns:a16="http://schemas.microsoft.com/office/drawing/2014/main" id="{DEF79A05-9B83-C3B1-7F3E-87DD338FD887}"/>
                  </a:ext>
                </a:extLst>
              </p:cNvPr>
              <p:cNvSpPr txBox="1"/>
              <p:nvPr/>
            </p:nvSpPr>
            <p:spPr>
              <a:xfrm>
                <a:off x="5209800" y="2653512"/>
                <a:ext cx="733952" cy="690238"/>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HCV</a:t>
                </a:r>
              </a:p>
              <a:p>
                <a:pPr algn="ctr"/>
                <a:r>
                  <a:rPr lang="en-GB" sz="1200" b="1" dirty="0">
                    <a:latin typeface="Arial" panose="020B0604020202020204" pitchFamily="34" charset="0"/>
                    <a:cs typeface="Arial" panose="020B0604020202020204" pitchFamily="34" charset="0"/>
                  </a:rPr>
                  <a:t>serology</a:t>
                </a:r>
              </a:p>
              <a:p>
                <a:pPr algn="ctr"/>
                <a:r>
                  <a:rPr lang="en-GB" sz="1200" b="1" dirty="0">
                    <a:latin typeface="Arial" panose="020B0604020202020204" pitchFamily="34" charset="0"/>
                    <a:cs typeface="Arial" panose="020B0604020202020204" pitchFamily="34" charset="0"/>
                  </a:rPr>
                  <a:t>performed</a:t>
                </a:r>
              </a:p>
              <a:p>
                <a:pPr algn="ctr"/>
                <a:r>
                  <a:rPr lang="en-GB" sz="1200" dirty="0">
                    <a:latin typeface="Arial" panose="020B0604020202020204" pitchFamily="34" charset="0"/>
                    <a:cs typeface="Arial" panose="020B0604020202020204" pitchFamily="34" charset="0"/>
                  </a:rPr>
                  <a:t>(n=218/227)</a:t>
                </a:r>
                <a:endParaRPr lang="en-NZ" sz="1200" baseline="30000" dirty="0">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18061528-1A63-DF7F-1EBD-D6A3FD04FF0E}"/>
                </a:ext>
              </a:extLst>
            </p:cNvPr>
            <p:cNvGrpSpPr/>
            <p:nvPr/>
          </p:nvGrpSpPr>
          <p:grpSpPr>
            <a:xfrm>
              <a:off x="2022128" y="1405280"/>
              <a:ext cx="1432203" cy="1853918"/>
              <a:chOff x="5180067" y="1512879"/>
              <a:chExt cx="944532" cy="1539893"/>
            </a:xfrm>
          </p:grpSpPr>
          <p:grpSp>
            <p:nvGrpSpPr>
              <p:cNvPr id="38" name="Group 37">
                <a:extLst>
                  <a:ext uri="{FF2B5EF4-FFF2-40B4-BE49-F238E27FC236}">
                    <a16:creationId xmlns:a16="http://schemas.microsoft.com/office/drawing/2014/main" id="{51BF1E0C-7EAF-2CDE-4B8A-5C967AB35D7F}"/>
                  </a:ext>
                </a:extLst>
              </p:cNvPr>
              <p:cNvGrpSpPr>
                <a:grpSpLocks noChangeAspect="1"/>
              </p:cNvGrpSpPr>
              <p:nvPr/>
            </p:nvGrpSpPr>
            <p:grpSpPr>
              <a:xfrm>
                <a:off x="5180067" y="1512879"/>
                <a:ext cx="944532" cy="960303"/>
                <a:chOff x="6593904" y="843262"/>
                <a:chExt cx="1114609" cy="1133218"/>
              </a:xfrm>
            </p:grpSpPr>
            <p:graphicFrame>
              <p:nvGraphicFramePr>
                <p:cNvPr id="40" name="Chart 39">
                  <a:extLst>
                    <a:ext uri="{FF2B5EF4-FFF2-40B4-BE49-F238E27FC236}">
                      <a16:creationId xmlns:a16="http://schemas.microsoft.com/office/drawing/2014/main" id="{4868449D-DD39-B8B7-1BEF-82A49115F615}"/>
                    </a:ext>
                  </a:extLst>
                </p:cNvPr>
                <p:cNvGraphicFramePr/>
                <p:nvPr/>
              </p:nvGraphicFramePr>
              <p:xfrm>
                <a:off x="6593904" y="843262"/>
                <a:ext cx="1114609" cy="1133218"/>
              </p:xfrm>
              <a:graphic>
                <a:graphicData uri="http://schemas.openxmlformats.org/drawingml/2006/chart">
                  <c:chart xmlns:c="http://schemas.openxmlformats.org/drawingml/2006/chart" xmlns:r="http://schemas.openxmlformats.org/officeDocument/2006/relationships" r:id="rId5"/>
                </a:graphicData>
              </a:graphic>
            </p:graphicFrame>
            <p:sp>
              <p:nvSpPr>
                <p:cNvPr id="41" name="Content Placeholder 1">
                  <a:extLst>
                    <a:ext uri="{FF2B5EF4-FFF2-40B4-BE49-F238E27FC236}">
                      <a16:creationId xmlns:a16="http://schemas.microsoft.com/office/drawing/2014/main" id="{6A8A4A34-F9B6-98A3-1A47-BFAE2EF60EC9}"/>
                    </a:ext>
                  </a:extLst>
                </p:cNvPr>
                <p:cNvSpPr txBox="1">
                  <a:spLocks/>
                </p:cNvSpPr>
                <p:nvPr/>
              </p:nvSpPr>
              <p:spPr>
                <a:xfrm>
                  <a:off x="6838296" y="1244319"/>
                  <a:ext cx="721404" cy="470684"/>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0"/>
                    </a:spcAft>
                    <a:buClr>
                      <a:prstClr val="black">
                        <a:lumMod val="75000"/>
                        <a:lumOff val="25000"/>
                      </a:prstClr>
                    </a:buClr>
                    <a:buNone/>
                    <a:defRPr/>
                  </a:pPr>
                  <a:r>
                    <a:rPr lang="en-US" sz="1400" b="1" dirty="0">
                      <a:solidFill>
                        <a:srgbClr val="004B87"/>
                      </a:solidFill>
                      <a:latin typeface="Arial" panose="020B0604020202020204" pitchFamily="34" charset="0"/>
                      <a:cs typeface="Arial" panose="020B0604020202020204" pitchFamily="34" charset="0"/>
                    </a:rPr>
                    <a:t>53.2%</a:t>
                  </a:r>
                  <a:br>
                    <a:rPr lang="en-US" sz="1400" b="1" dirty="0">
                      <a:solidFill>
                        <a:srgbClr val="004B87"/>
                      </a:solidFill>
                      <a:latin typeface="Arial" panose="020B0604020202020204" pitchFamily="34" charset="0"/>
                      <a:cs typeface="Arial" panose="020B0604020202020204" pitchFamily="34" charset="0"/>
                    </a:rPr>
                  </a:br>
                  <a:endParaRPr lang="en-US" sz="1100" baseline="30000" dirty="0">
                    <a:solidFill>
                      <a:srgbClr val="004B87"/>
                    </a:solidFill>
                    <a:latin typeface="Arial" panose="020B0604020202020204" pitchFamily="34" charset="0"/>
                    <a:cs typeface="Arial" panose="020B0604020202020204" pitchFamily="34" charset="0"/>
                  </a:endParaRPr>
                </a:p>
              </p:txBody>
            </p:sp>
          </p:grpSp>
          <p:sp>
            <p:nvSpPr>
              <p:cNvPr id="39" name="TextBox 38">
                <a:extLst>
                  <a:ext uri="{FF2B5EF4-FFF2-40B4-BE49-F238E27FC236}">
                    <a16:creationId xmlns:a16="http://schemas.microsoft.com/office/drawing/2014/main" id="{1060E236-9BF4-E09D-CB16-1B9C13FAE698}"/>
                  </a:ext>
                </a:extLst>
              </p:cNvPr>
              <p:cNvSpPr txBox="1"/>
              <p:nvPr/>
            </p:nvSpPr>
            <p:spPr>
              <a:xfrm>
                <a:off x="5318165" y="2515919"/>
                <a:ext cx="668336" cy="536853"/>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Anti-HCV+</a:t>
                </a:r>
              </a:p>
              <a:p>
                <a:pPr algn="ctr"/>
                <a:r>
                  <a:rPr lang="en-GB" sz="1200" b="1" dirty="0">
                    <a:latin typeface="Arial" panose="020B0604020202020204" pitchFamily="34" charset="0"/>
                    <a:cs typeface="Arial" panose="020B0604020202020204" pitchFamily="34" charset="0"/>
                  </a:rPr>
                  <a:t>detected</a:t>
                </a:r>
              </a:p>
              <a:p>
                <a:pPr algn="ctr"/>
                <a:r>
                  <a:rPr lang="en-GB" sz="1200" dirty="0">
                    <a:latin typeface="Arial" panose="020B0604020202020204" pitchFamily="34" charset="0"/>
                    <a:cs typeface="Arial" panose="020B0604020202020204" pitchFamily="34" charset="0"/>
                  </a:rPr>
                  <a:t>(n=116/218)</a:t>
                </a:r>
                <a:endParaRPr lang="en-NZ" sz="1200" baseline="30000" dirty="0">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3ED9215B-0697-CA5B-0BEC-5CA40CDDD516}"/>
                </a:ext>
              </a:extLst>
            </p:cNvPr>
            <p:cNvGrpSpPr/>
            <p:nvPr/>
          </p:nvGrpSpPr>
          <p:grpSpPr>
            <a:xfrm>
              <a:off x="3924623" y="1175337"/>
              <a:ext cx="2024871" cy="2248628"/>
              <a:chOff x="5135810" y="1545242"/>
              <a:chExt cx="1335395" cy="1867746"/>
            </a:xfrm>
          </p:grpSpPr>
          <p:grpSp>
            <p:nvGrpSpPr>
              <p:cNvPr id="45" name="Group 44">
                <a:extLst>
                  <a:ext uri="{FF2B5EF4-FFF2-40B4-BE49-F238E27FC236}">
                    <a16:creationId xmlns:a16="http://schemas.microsoft.com/office/drawing/2014/main" id="{28CF41CE-4F0D-C942-E32D-34778B654EC7}"/>
                  </a:ext>
                </a:extLst>
              </p:cNvPr>
              <p:cNvGrpSpPr>
                <a:grpSpLocks noChangeAspect="1"/>
              </p:cNvGrpSpPr>
              <p:nvPr/>
            </p:nvGrpSpPr>
            <p:grpSpPr>
              <a:xfrm>
                <a:off x="5135810" y="1545242"/>
                <a:ext cx="1335395" cy="1282762"/>
                <a:chOff x="6541683" y="881451"/>
                <a:chExt cx="1575854" cy="1513740"/>
              </a:xfrm>
            </p:grpSpPr>
            <p:graphicFrame>
              <p:nvGraphicFramePr>
                <p:cNvPr id="47" name="Chart 46">
                  <a:extLst>
                    <a:ext uri="{FF2B5EF4-FFF2-40B4-BE49-F238E27FC236}">
                      <a16:creationId xmlns:a16="http://schemas.microsoft.com/office/drawing/2014/main" id="{39630B97-3CC4-6242-2833-773A7E4F35CA}"/>
                    </a:ext>
                  </a:extLst>
                </p:cNvPr>
                <p:cNvGraphicFramePr/>
                <p:nvPr/>
              </p:nvGraphicFramePr>
              <p:xfrm>
                <a:off x="6541683" y="881451"/>
                <a:ext cx="1575854" cy="1513740"/>
              </p:xfrm>
              <a:graphic>
                <a:graphicData uri="http://schemas.openxmlformats.org/drawingml/2006/chart">
                  <c:chart xmlns:c="http://schemas.openxmlformats.org/drawingml/2006/chart" xmlns:r="http://schemas.openxmlformats.org/officeDocument/2006/relationships" r:id="rId6"/>
                </a:graphicData>
              </a:graphic>
            </p:graphicFrame>
            <p:sp>
              <p:nvSpPr>
                <p:cNvPr id="48" name="Content Placeholder 1">
                  <a:extLst>
                    <a:ext uri="{FF2B5EF4-FFF2-40B4-BE49-F238E27FC236}">
                      <a16:creationId xmlns:a16="http://schemas.microsoft.com/office/drawing/2014/main" id="{178E1240-F3AE-82AB-1528-46658555B681}"/>
                    </a:ext>
                  </a:extLst>
                </p:cNvPr>
                <p:cNvSpPr txBox="1">
                  <a:spLocks/>
                </p:cNvSpPr>
                <p:nvPr/>
              </p:nvSpPr>
              <p:spPr>
                <a:xfrm>
                  <a:off x="7000480" y="1466519"/>
                  <a:ext cx="721404" cy="470684"/>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0"/>
                    </a:spcAft>
                    <a:buClr>
                      <a:prstClr val="black">
                        <a:lumMod val="75000"/>
                        <a:lumOff val="25000"/>
                      </a:prstClr>
                    </a:buClr>
                    <a:buNone/>
                    <a:defRPr/>
                  </a:pPr>
                  <a:r>
                    <a:rPr lang="en-US" sz="1400" b="1" dirty="0">
                      <a:solidFill>
                        <a:srgbClr val="004B87"/>
                      </a:solidFill>
                      <a:latin typeface="Arial" panose="020B0604020202020204" pitchFamily="34" charset="0"/>
                      <a:cs typeface="Arial" panose="020B0604020202020204" pitchFamily="34" charset="0"/>
                    </a:rPr>
                    <a:t>42.7%</a:t>
                  </a:r>
                  <a:endParaRPr lang="en-US" sz="1100" baseline="30000" dirty="0">
                    <a:solidFill>
                      <a:srgbClr val="004B87"/>
                    </a:solidFill>
                    <a:latin typeface="Arial" panose="020B0604020202020204" pitchFamily="34" charset="0"/>
                    <a:cs typeface="Arial" panose="020B0604020202020204" pitchFamily="34" charset="0"/>
                  </a:endParaRPr>
                </a:p>
              </p:txBody>
            </p:sp>
          </p:grpSp>
          <p:sp>
            <p:nvSpPr>
              <p:cNvPr id="46" name="TextBox 45">
                <a:extLst>
                  <a:ext uri="{FF2B5EF4-FFF2-40B4-BE49-F238E27FC236}">
                    <a16:creationId xmlns:a16="http://schemas.microsoft.com/office/drawing/2014/main" id="{959E5AB4-F877-914F-CBA6-30EC2713CD26}"/>
                  </a:ext>
                </a:extLst>
              </p:cNvPr>
              <p:cNvSpPr txBox="1"/>
              <p:nvPr/>
            </p:nvSpPr>
            <p:spPr>
              <a:xfrm>
                <a:off x="5366214" y="2876135"/>
                <a:ext cx="929743" cy="536853"/>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Initial HCV-RNA+ detected</a:t>
                </a:r>
              </a:p>
              <a:p>
                <a:pPr algn="ctr"/>
                <a:r>
                  <a:rPr lang="en-GB" sz="1200" dirty="0">
                    <a:latin typeface="Arial" panose="020B0604020202020204" pitchFamily="34" charset="0"/>
                    <a:cs typeface="Arial" panose="020B0604020202020204" pitchFamily="34" charset="0"/>
                  </a:rPr>
                  <a:t>(n=47/110)</a:t>
                </a:r>
                <a:endParaRPr lang="en-NZ" sz="1200" baseline="30000" dirty="0">
                  <a:latin typeface="Arial" panose="020B0604020202020204" pitchFamily="34" charset="0"/>
                  <a:cs typeface="Arial" panose="020B0604020202020204" pitchFamily="34" charset="0"/>
                </a:endParaRPr>
              </a:p>
            </p:txBody>
          </p:sp>
        </p:grpSp>
        <p:sp>
          <p:nvSpPr>
            <p:cNvPr id="84" name="Arrow: Right 83">
              <a:extLst>
                <a:ext uri="{FF2B5EF4-FFF2-40B4-BE49-F238E27FC236}">
                  <a16:creationId xmlns:a16="http://schemas.microsoft.com/office/drawing/2014/main" id="{6A3AB97D-125D-7266-E975-F924C1EB64E2}"/>
                </a:ext>
              </a:extLst>
            </p:cNvPr>
            <p:cNvSpPr/>
            <p:nvPr/>
          </p:nvSpPr>
          <p:spPr>
            <a:xfrm>
              <a:off x="3375319" y="2111914"/>
              <a:ext cx="805189" cy="1214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F9055521-A05A-B83D-B14E-9A7DB076400F}"/>
                </a:ext>
              </a:extLst>
            </p:cNvPr>
            <p:cNvSpPr txBox="1"/>
            <p:nvPr/>
          </p:nvSpPr>
          <p:spPr>
            <a:xfrm>
              <a:off x="3309727" y="1377257"/>
              <a:ext cx="877313" cy="769441"/>
            </a:xfrm>
            <a:prstGeom prst="rect">
              <a:avLst/>
            </a:prstGeom>
            <a:noFill/>
          </p:spPr>
          <p:txBody>
            <a:bodyPr wrap="square" rtlCol="0">
              <a:spAutoFit/>
            </a:bodyPr>
            <a:lstStyle/>
            <a:p>
              <a:pPr algn="ctr"/>
              <a:r>
                <a:rPr lang="en-GB" sz="1100" dirty="0">
                  <a:latin typeface="Arial" panose="020B0604020202020204" pitchFamily="34" charset="0"/>
                  <a:cs typeface="Arial" panose="020B0604020202020204" pitchFamily="34" charset="0"/>
                </a:rPr>
                <a:t>HCV PCR performed in 110/116 mothers</a:t>
              </a:r>
              <a:endParaRPr lang="en-NZ" sz="1100" dirty="0">
                <a:latin typeface="Arial" panose="020B0604020202020204" pitchFamily="34" charset="0"/>
                <a:cs typeface="Arial" panose="020B0604020202020204" pitchFamily="34" charset="0"/>
              </a:endParaRPr>
            </a:p>
          </p:txBody>
        </p:sp>
      </p:grpSp>
      <p:sp>
        <p:nvSpPr>
          <p:cNvPr id="108" name="Rectangle: Rounded Corners 107">
            <a:extLst>
              <a:ext uri="{FF2B5EF4-FFF2-40B4-BE49-F238E27FC236}">
                <a16:creationId xmlns:a16="http://schemas.microsoft.com/office/drawing/2014/main" id="{A3EF00AF-0D81-2921-1719-3D73338934FE}"/>
              </a:ext>
            </a:extLst>
          </p:cNvPr>
          <p:cNvSpPr/>
          <p:nvPr/>
        </p:nvSpPr>
        <p:spPr>
          <a:xfrm>
            <a:off x="522374" y="3307653"/>
            <a:ext cx="1621535" cy="887483"/>
          </a:xfrm>
          <a:prstGeom prst="roundRect">
            <a:avLst/>
          </a:prstGeom>
          <a:solidFill>
            <a:srgbClr val="FFE3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4B87"/>
                </a:solidFill>
                <a:latin typeface="Arial" panose="020B0604020202020204" pitchFamily="34" charset="0"/>
                <a:cs typeface="Arial" panose="020B0604020202020204" pitchFamily="34" charset="0"/>
              </a:rPr>
              <a:t>9 mothers received HCV PCR without prior HCV-serology</a:t>
            </a:r>
            <a:endParaRPr lang="en-NZ" sz="1200" dirty="0">
              <a:solidFill>
                <a:srgbClr val="004B87"/>
              </a:solidFill>
              <a:latin typeface="Arial" panose="020B0604020202020204" pitchFamily="34" charset="0"/>
              <a:cs typeface="Arial" panose="020B0604020202020204" pitchFamily="34" charset="0"/>
            </a:endParaRPr>
          </a:p>
        </p:txBody>
      </p:sp>
      <p:sp>
        <p:nvSpPr>
          <p:cNvPr id="112" name="Plus Sign 111">
            <a:extLst>
              <a:ext uri="{FF2B5EF4-FFF2-40B4-BE49-F238E27FC236}">
                <a16:creationId xmlns:a16="http://schemas.microsoft.com/office/drawing/2014/main" id="{068768E9-BB37-A9A6-C43A-041D800E94FD}"/>
              </a:ext>
            </a:extLst>
          </p:cNvPr>
          <p:cNvSpPr/>
          <p:nvPr/>
        </p:nvSpPr>
        <p:spPr>
          <a:xfrm>
            <a:off x="4883258" y="3099595"/>
            <a:ext cx="342210" cy="357005"/>
          </a:xfrm>
          <a:prstGeom prst="mathPlus">
            <a:avLst>
              <a:gd name="adj1" fmla="val 1268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3" name="Rectangle: Rounded Corners 112">
            <a:extLst>
              <a:ext uri="{FF2B5EF4-FFF2-40B4-BE49-F238E27FC236}">
                <a16:creationId xmlns:a16="http://schemas.microsoft.com/office/drawing/2014/main" id="{0BC46162-9E02-4823-2D2C-2FA2EB564FAB}"/>
              </a:ext>
            </a:extLst>
          </p:cNvPr>
          <p:cNvSpPr/>
          <p:nvPr/>
        </p:nvSpPr>
        <p:spPr>
          <a:xfrm>
            <a:off x="4297102" y="3514424"/>
            <a:ext cx="1393325" cy="655710"/>
          </a:xfrm>
          <a:prstGeom prst="roundRect">
            <a:avLst/>
          </a:prstGeom>
          <a:solidFill>
            <a:srgbClr val="FFF1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4B87"/>
                </a:solidFill>
                <a:latin typeface="Arial" panose="020B0604020202020204" pitchFamily="34" charset="0"/>
                <a:cs typeface="Arial" panose="020B0604020202020204" pitchFamily="34" charset="0"/>
              </a:rPr>
              <a:t>6 mothers (n=6/9, 66.7%) with HCV-RNA+</a:t>
            </a:r>
            <a:endParaRPr lang="en-NZ" sz="1200" dirty="0">
              <a:solidFill>
                <a:srgbClr val="004B87"/>
              </a:solidFill>
              <a:latin typeface="Arial" panose="020B0604020202020204" pitchFamily="34" charset="0"/>
              <a:cs typeface="Arial" panose="020B0604020202020204" pitchFamily="34" charset="0"/>
            </a:endParaRPr>
          </a:p>
        </p:txBody>
      </p:sp>
      <p:graphicFrame>
        <p:nvGraphicFramePr>
          <p:cNvPr id="115" name="Chart 114">
            <a:extLst>
              <a:ext uri="{FF2B5EF4-FFF2-40B4-BE49-F238E27FC236}">
                <a16:creationId xmlns:a16="http://schemas.microsoft.com/office/drawing/2014/main" id="{2C901F9C-CB8F-2607-7036-D646E1CBFFB0}"/>
              </a:ext>
            </a:extLst>
          </p:cNvPr>
          <p:cNvGraphicFramePr/>
          <p:nvPr>
            <p:extLst>
              <p:ext uri="{D42A27DB-BD31-4B8C-83A1-F6EECF244321}">
                <p14:modId xmlns:p14="http://schemas.microsoft.com/office/powerpoint/2010/main" val="3805343046"/>
              </p:ext>
            </p:extLst>
          </p:nvPr>
        </p:nvGraphicFramePr>
        <p:xfrm>
          <a:off x="6396587" y="821946"/>
          <a:ext cx="2341794" cy="1932657"/>
        </p:xfrm>
        <a:graphic>
          <a:graphicData uri="http://schemas.openxmlformats.org/drawingml/2006/chart">
            <c:chart xmlns:c="http://schemas.openxmlformats.org/drawingml/2006/chart" xmlns:r="http://schemas.openxmlformats.org/officeDocument/2006/relationships" r:id="rId7"/>
          </a:graphicData>
        </a:graphic>
      </p:graphicFrame>
      <p:sp>
        <p:nvSpPr>
          <p:cNvPr id="116" name="TextBox 115">
            <a:extLst>
              <a:ext uri="{FF2B5EF4-FFF2-40B4-BE49-F238E27FC236}">
                <a16:creationId xmlns:a16="http://schemas.microsoft.com/office/drawing/2014/main" id="{055BB7FC-C505-0F85-6BB3-B1B43029AD9F}"/>
              </a:ext>
            </a:extLst>
          </p:cNvPr>
          <p:cNvSpPr txBox="1"/>
          <p:nvPr/>
        </p:nvSpPr>
        <p:spPr>
          <a:xfrm>
            <a:off x="6349014" y="2746273"/>
            <a:ext cx="2721238" cy="646331"/>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Total number of mothers tested for HCV-RNA with confirmed viremia </a:t>
            </a:r>
            <a:r>
              <a:rPr lang="en-GB" sz="1200" dirty="0">
                <a:latin typeface="Arial" panose="020B0604020202020204" pitchFamily="34" charset="0"/>
                <a:cs typeface="Arial" panose="020B0604020202020204" pitchFamily="34" charset="0"/>
              </a:rPr>
              <a:t>(n=53/119)</a:t>
            </a:r>
            <a:endParaRPr lang="en-NZ" sz="1200" baseline="30000" dirty="0">
              <a:latin typeface="Arial" panose="020B0604020202020204" pitchFamily="34" charset="0"/>
              <a:cs typeface="Arial" panose="020B0604020202020204" pitchFamily="34" charset="0"/>
            </a:endParaRPr>
          </a:p>
        </p:txBody>
      </p:sp>
      <p:sp>
        <p:nvSpPr>
          <p:cNvPr id="117" name="Content Placeholder 1">
            <a:extLst>
              <a:ext uri="{FF2B5EF4-FFF2-40B4-BE49-F238E27FC236}">
                <a16:creationId xmlns:a16="http://schemas.microsoft.com/office/drawing/2014/main" id="{4DB95867-B74D-A3C2-7037-3A887B80D3CD}"/>
              </a:ext>
            </a:extLst>
          </p:cNvPr>
          <p:cNvSpPr txBox="1">
            <a:spLocks/>
          </p:cNvSpPr>
          <p:nvPr/>
        </p:nvSpPr>
        <p:spPr>
          <a:xfrm>
            <a:off x="7165895" y="1585432"/>
            <a:ext cx="926958" cy="480202"/>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0"/>
              </a:spcAft>
              <a:buClr>
                <a:prstClr val="black">
                  <a:lumMod val="75000"/>
                  <a:lumOff val="25000"/>
                </a:prstClr>
              </a:buClr>
              <a:buNone/>
              <a:defRPr/>
            </a:pPr>
            <a:r>
              <a:rPr lang="en-US" sz="1600" b="1" dirty="0">
                <a:solidFill>
                  <a:srgbClr val="004B87"/>
                </a:solidFill>
                <a:latin typeface="Arial" panose="020B0604020202020204" pitchFamily="34" charset="0"/>
                <a:cs typeface="Arial" panose="020B0604020202020204" pitchFamily="34" charset="0"/>
              </a:rPr>
              <a:t>44.5%</a:t>
            </a:r>
            <a:endParaRPr lang="en-US" sz="1200" baseline="30000" dirty="0">
              <a:solidFill>
                <a:srgbClr val="004B87"/>
              </a:solidFill>
              <a:latin typeface="Arial" panose="020B0604020202020204" pitchFamily="34" charset="0"/>
              <a:cs typeface="Arial" panose="020B0604020202020204" pitchFamily="34" charset="0"/>
            </a:endParaRPr>
          </a:p>
        </p:txBody>
      </p:sp>
      <p:sp>
        <p:nvSpPr>
          <p:cNvPr id="123" name="Rectangle: Rounded Corners 122">
            <a:extLst>
              <a:ext uri="{FF2B5EF4-FFF2-40B4-BE49-F238E27FC236}">
                <a16:creationId xmlns:a16="http://schemas.microsoft.com/office/drawing/2014/main" id="{61786E8D-07DF-2494-EAA6-DAD28517C0A0}"/>
              </a:ext>
            </a:extLst>
          </p:cNvPr>
          <p:cNvSpPr/>
          <p:nvPr/>
        </p:nvSpPr>
        <p:spPr>
          <a:xfrm>
            <a:off x="9098882" y="1002222"/>
            <a:ext cx="2624160" cy="1878732"/>
          </a:xfrm>
          <a:prstGeom prst="roundRect">
            <a:avLst/>
          </a:prstGeom>
          <a:solidFill>
            <a:srgbClr val="FFF1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spcBef>
                <a:spcPts val="600"/>
              </a:spcBef>
              <a:buFont typeface="Arial" panose="020B0604020202020204" pitchFamily="34" charset="0"/>
              <a:buChar char="•"/>
            </a:pPr>
            <a:r>
              <a:rPr lang="en-NZ" sz="1400" dirty="0">
                <a:solidFill>
                  <a:srgbClr val="004B87"/>
                </a:solidFill>
                <a:latin typeface="Arial" panose="020B0604020202020204" pitchFamily="34" charset="0"/>
                <a:cs typeface="Arial" panose="020B0604020202020204" pitchFamily="34" charset="0"/>
              </a:rPr>
              <a:t>42 (79.2%) children of </a:t>
            </a:r>
            <a:br>
              <a:rPr lang="en-NZ" sz="1400" dirty="0">
                <a:solidFill>
                  <a:srgbClr val="004B87"/>
                </a:solidFill>
                <a:latin typeface="Arial" panose="020B0604020202020204" pitchFamily="34" charset="0"/>
                <a:cs typeface="Arial" panose="020B0604020202020204" pitchFamily="34" charset="0"/>
              </a:rPr>
            </a:br>
            <a:r>
              <a:rPr lang="en-NZ" sz="1400" dirty="0">
                <a:solidFill>
                  <a:srgbClr val="004B87"/>
                </a:solidFill>
                <a:latin typeface="Arial" panose="020B0604020202020204" pitchFamily="34" charset="0"/>
                <a:cs typeface="Arial" panose="020B0604020202020204" pitchFamily="34" charset="0"/>
              </a:rPr>
              <a:t>the 53 mothers with </a:t>
            </a:r>
            <a:br>
              <a:rPr lang="en-NZ" sz="1400" dirty="0">
                <a:solidFill>
                  <a:srgbClr val="004B87"/>
                </a:solidFill>
                <a:latin typeface="Arial" panose="020B0604020202020204" pitchFamily="34" charset="0"/>
                <a:cs typeface="Arial" panose="020B0604020202020204" pitchFamily="34" charset="0"/>
              </a:rPr>
            </a:br>
            <a:r>
              <a:rPr lang="en-NZ" sz="1400" dirty="0">
                <a:solidFill>
                  <a:srgbClr val="004B87"/>
                </a:solidFill>
                <a:latin typeface="Arial" panose="020B0604020202020204" pitchFamily="34" charset="0"/>
                <a:cs typeface="Arial" panose="020B0604020202020204" pitchFamily="34" charset="0"/>
              </a:rPr>
              <a:t>HCV viraemia underwent HCV testing</a:t>
            </a:r>
          </a:p>
          <a:p>
            <a:pPr marL="171450" indent="-171450">
              <a:spcBef>
                <a:spcPts val="600"/>
              </a:spcBef>
              <a:buFont typeface="Arial" panose="020B0604020202020204" pitchFamily="34" charset="0"/>
              <a:buChar char="•"/>
            </a:pPr>
            <a:r>
              <a:rPr lang="en-NZ" sz="1400" dirty="0">
                <a:solidFill>
                  <a:srgbClr val="004B87"/>
                </a:solidFill>
                <a:latin typeface="Arial" panose="020B0604020202020204" pitchFamily="34" charset="0"/>
                <a:cs typeface="Arial" panose="020B0604020202020204" pitchFamily="34" charset="0"/>
              </a:rPr>
              <a:t>4 (9.5%) were found </a:t>
            </a:r>
            <a:br>
              <a:rPr lang="en-NZ" sz="1400" dirty="0">
                <a:solidFill>
                  <a:srgbClr val="004B87"/>
                </a:solidFill>
                <a:latin typeface="Arial" panose="020B0604020202020204" pitchFamily="34" charset="0"/>
                <a:cs typeface="Arial" panose="020B0604020202020204" pitchFamily="34" charset="0"/>
              </a:rPr>
            </a:br>
            <a:r>
              <a:rPr lang="en-NZ" sz="1400" dirty="0">
                <a:solidFill>
                  <a:srgbClr val="004B87"/>
                </a:solidFill>
                <a:latin typeface="Arial" panose="020B0604020202020204" pitchFamily="34" charset="0"/>
                <a:cs typeface="Arial" panose="020B0604020202020204" pitchFamily="34" charset="0"/>
              </a:rPr>
              <a:t>to have vertical HCV acquisition</a:t>
            </a:r>
            <a:endParaRPr lang="en-NZ" sz="1050" dirty="0">
              <a:solidFill>
                <a:srgbClr val="004B87"/>
              </a:solidFill>
              <a:latin typeface="Arial" panose="020B0604020202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8D89E2FD-1D9A-4EFF-245E-4707092BA8A2}"/>
              </a:ext>
            </a:extLst>
          </p:cNvPr>
          <p:cNvSpPr txBox="1"/>
          <p:nvPr/>
        </p:nvSpPr>
        <p:spPr>
          <a:xfrm>
            <a:off x="351044" y="4252960"/>
            <a:ext cx="6021727" cy="1985159"/>
          </a:xfrm>
          <a:prstGeom prst="rect">
            <a:avLst/>
          </a:prstGeom>
          <a:noFill/>
        </p:spPr>
        <p:txBody>
          <a:bodyPr wrap="square" rtlCol="0">
            <a:noAutofit/>
          </a:bodyPr>
          <a:lstStyle/>
          <a:p>
            <a:pPr marL="285750" indent="-285750">
              <a:spcBef>
                <a:spcPts val="800"/>
              </a:spcBef>
              <a:buFont typeface="Arial" panose="020B0604020202020204" pitchFamily="34" charset="0"/>
              <a:buChar char="•"/>
            </a:pPr>
            <a:r>
              <a:rPr lang="en-GB" sz="1600" dirty="0">
                <a:latin typeface="Arial" panose="020B0604020202020204" pitchFamily="34" charset="0"/>
                <a:cs typeface="Arial" panose="020B0604020202020204" pitchFamily="34" charset="0"/>
              </a:rPr>
              <a:t>Additionally, 1 of 7 (14.3%) children whose mothers were anti-HCV+ but did not undergo PCR testing had HCV viremia</a:t>
            </a:r>
          </a:p>
          <a:p>
            <a:pPr marL="538163" indent="-273050">
              <a:spcBef>
                <a:spcPts val="800"/>
              </a:spcBef>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Vertical transmission is likely in this case; HCV PCR was repeatedly +</a:t>
            </a:r>
            <a:r>
              <a:rPr lang="en-GB" sz="1600" dirty="0" err="1">
                <a:solidFill>
                  <a:srgbClr val="004B87"/>
                </a:solidFill>
                <a:latin typeface="Arial" panose="020B0604020202020204" pitchFamily="34" charset="0"/>
                <a:cs typeface="Arial" panose="020B0604020202020204" pitchFamily="34" charset="0"/>
              </a:rPr>
              <a:t>ve</a:t>
            </a:r>
            <a:r>
              <a:rPr lang="en-GB" sz="1600" dirty="0">
                <a:solidFill>
                  <a:srgbClr val="004B87"/>
                </a:solidFill>
                <a:latin typeface="Arial" panose="020B0604020202020204" pitchFamily="34" charset="0"/>
                <a:cs typeface="Arial" panose="020B0604020202020204" pitchFamily="34" charset="0"/>
              </a:rPr>
              <a:t> from the neonatal period until are 3 years</a:t>
            </a:r>
          </a:p>
          <a:p>
            <a:pPr marL="285750" indent="-285750">
              <a:spcBef>
                <a:spcPts val="800"/>
              </a:spcBef>
              <a:buFont typeface="Arial" panose="020B0604020202020204" pitchFamily="34" charset="0"/>
              <a:buChar char="•"/>
            </a:pPr>
            <a:r>
              <a:rPr lang="en-GB" sz="1600" dirty="0">
                <a:latin typeface="Arial" panose="020B0604020202020204" pitchFamily="34" charset="0"/>
                <a:cs typeface="Arial" panose="020B0604020202020204" pitchFamily="34" charset="0"/>
              </a:rPr>
              <a:t>To date, 3 of the 5 children with HCV viraemia have received antiviral therapy with a paediatric formulation of </a:t>
            </a:r>
            <a:r>
              <a:rPr lang="en-GB" sz="1600" dirty="0" err="1">
                <a:latin typeface="Arial" panose="020B0604020202020204" pitchFamily="34" charset="0"/>
                <a:cs typeface="Arial" panose="020B0604020202020204" pitchFamily="34" charset="0"/>
              </a:rPr>
              <a:t>glecaprevir</a:t>
            </a:r>
            <a:r>
              <a:rPr lang="en-GB" sz="1600" dirty="0">
                <a:latin typeface="Arial" panose="020B0604020202020204" pitchFamily="34" charset="0"/>
                <a:cs typeface="Arial" panose="020B0604020202020204" pitchFamily="34" charset="0"/>
              </a:rPr>
              <a:t>/</a:t>
            </a:r>
            <a:r>
              <a:rPr lang="en-GB" sz="1600" dirty="0" err="1">
                <a:latin typeface="Arial" panose="020B0604020202020204" pitchFamily="34" charset="0"/>
                <a:cs typeface="Arial" panose="020B0604020202020204" pitchFamily="34" charset="0"/>
              </a:rPr>
              <a:t>pibrentasvir</a:t>
            </a:r>
            <a:r>
              <a:rPr lang="en-GB" sz="1600" dirty="0">
                <a:latin typeface="Arial" panose="020B0604020202020204" pitchFamily="34" charset="0"/>
                <a:cs typeface="Arial" panose="020B0604020202020204" pitchFamily="34" charset="0"/>
              </a:rPr>
              <a:t>, with 2 having achieved a confirmed sustained virologic response</a:t>
            </a:r>
          </a:p>
        </p:txBody>
      </p:sp>
      <p:sp>
        <p:nvSpPr>
          <p:cNvPr id="127" name="Arrow: Right 126">
            <a:extLst>
              <a:ext uri="{FF2B5EF4-FFF2-40B4-BE49-F238E27FC236}">
                <a16:creationId xmlns:a16="http://schemas.microsoft.com/office/drawing/2014/main" id="{DDA50B3E-0FBA-4D66-452F-3F9858885655}"/>
              </a:ext>
            </a:extLst>
          </p:cNvPr>
          <p:cNvSpPr/>
          <p:nvPr/>
        </p:nvSpPr>
        <p:spPr>
          <a:xfrm>
            <a:off x="2311137" y="3695758"/>
            <a:ext cx="1937831" cy="1441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8" name="Arrow: Right 127">
            <a:extLst>
              <a:ext uri="{FF2B5EF4-FFF2-40B4-BE49-F238E27FC236}">
                <a16:creationId xmlns:a16="http://schemas.microsoft.com/office/drawing/2014/main" id="{4984EC3D-F9FD-8806-5B8C-7B3AE2899AD3}"/>
              </a:ext>
            </a:extLst>
          </p:cNvPr>
          <p:cNvSpPr/>
          <p:nvPr/>
        </p:nvSpPr>
        <p:spPr>
          <a:xfrm>
            <a:off x="8559962" y="2050137"/>
            <a:ext cx="481659" cy="1601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9" name="Content Placeholder 2">
            <a:extLst>
              <a:ext uri="{FF2B5EF4-FFF2-40B4-BE49-F238E27FC236}">
                <a16:creationId xmlns:a16="http://schemas.microsoft.com/office/drawing/2014/main" id="{84B85E4F-3300-1E7A-F46F-2AA73112B5C6}"/>
              </a:ext>
            </a:extLst>
          </p:cNvPr>
          <p:cNvSpPr txBox="1">
            <a:spLocks/>
          </p:cNvSpPr>
          <p:nvPr/>
        </p:nvSpPr>
        <p:spPr>
          <a:xfrm>
            <a:off x="6372772" y="3579855"/>
            <a:ext cx="5819228" cy="24371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highlight>
                  <a:srgbClr val="FFC03C"/>
                </a:highlight>
                <a:latin typeface="Arial" panose="020B0604020202020204" pitchFamily="34" charset="0"/>
                <a:cs typeface="Arial" panose="020B0604020202020204" pitchFamily="34" charset="0"/>
              </a:rPr>
              <a:t>CONCLUSIONS</a:t>
            </a:r>
            <a:endParaRPr lang="en-US" sz="1600" b="1" dirty="0">
              <a:highlight>
                <a:srgbClr val="FFC03C"/>
              </a:highlight>
              <a:latin typeface="Arial" panose="020B0604020202020204" pitchFamily="34" charset="0"/>
              <a:cs typeface="Arial" panose="020B0604020202020204" pitchFamily="34" charset="0"/>
            </a:endParaRPr>
          </a:p>
          <a:p>
            <a:pPr>
              <a:lnSpc>
                <a:spcPct val="100000"/>
              </a:lnSpc>
              <a:spcBef>
                <a:spcPts val="800"/>
              </a:spcBef>
            </a:pPr>
            <a:r>
              <a:rPr lang="en-GB" sz="1600" dirty="0">
                <a:latin typeface="Arial" panose="020B0604020202020204" pitchFamily="34" charset="0"/>
                <a:cs typeface="Arial" panose="020B0604020202020204" pitchFamily="34" charset="0"/>
              </a:rPr>
              <a:t>HCV screening is well established in pregnant women with substance use, yet almost 10% of mothers did not undergo (confirmatory) PCR testing</a:t>
            </a:r>
          </a:p>
          <a:p>
            <a:pPr>
              <a:lnSpc>
                <a:spcPct val="100000"/>
              </a:lnSpc>
              <a:spcBef>
                <a:spcPts val="800"/>
              </a:spcBef>
            </a:pPr>
            <a:r>
              <a:rPr lang="en-GB" sz="1600" dirty="0">
                <a:latin typeface="Arial" panose="020B0604020202020204" pitchFamily="34" charset="0"/>
                <a:cs typeface="Arial" panose="020B0604020202020204" pitchFamily="34" charset="0"/>
              </a:rPr>
              <a:t>Outpatient testing of children exposed to HCV was often pending, despite the substantial observed vertical transmission rate of ~10% </a:t>
            </a:r>
          </a:p>
          <a:p>
            <a:pPr>
              <a:lnSpc>
                <a:spcPct val="100000"/>
              </a:lnSpc>
              <a:spcBef>
                <a:spcPts val="800"/>
              </a:spcBef>
            </a:pPr>
            <a:r>
              <a:rPr lang="en-GB" sz="1600" dirty="0">
                <a:latin typeface="Arial" panose="020B0604020202020204" pitchFamily="34" charset="0"/>
                <a:cs typeface="Arial" panose="020B0604020202020204" pitchFamily="34" charset="0"/>
              </a:rPr>
              <a:t>Universal, rather than targeted, HCV reflex testing of pregnant women on a national level would aid early detection of people infected with HCV, potentially improving outcomes for mothers and offspring</a:t>
            </a:r>
            <a:endParaRPr lang="en-US" sz="1600" dirty="0">
              <a:latin typeface="Arial" panose="020B0604020202020204" pitchFamily="34" charset="0"/>
              <a:cs typeface="Arial" panose="020B0604020202020204" pitchFamily="34" charset="0"/>
            </a:endParaRPr>
          </a:p>
        </p:txBody>
      </p:sp>
      <p:cxnSp>
        <p:nvCxnSpPr>
          <p:cNvPr id="130" name="Straight Connector 129">
            <a:extLst>
              <a:ext uri="{FF2B5EF4-FFF2-40B4-BE49-F238E27FC236}">
                <a16:creationId xmlns:a16="http://schemas.microsoft.com/office/drawing/2014/main" id="{AFF15FEE-51B8-5758-83D7-5C2AA7BFDB24}"/>
              </a:ext>
            </a:extLst>
          </p:cNvPr>
          <p:cNvCxnSpPr>
            <a:cxnSpLocks/>
          </p:cNvCxnSpPr>
          <p:nvPr/>
        </p:nvCxnSpPr>
        <p:spPr>
          <a:xfrm>
            <a:off x="6372772" y="3501719"/>
            <a:ext cx="0" cy="3240394"/>
          </a:xfrm>
          <a:prstGeom prst="line">
            <a:avLst/>
          </a:prstGeom>
          <a:ln>
            <a:solidFill>
              <a:srgbClr val="FFBF3F"/>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37DC92D-F8ED-7C98-8F0B-3CA7068DA1BE}"/>
              </a:ext>
            </a:extLst>
          </p:cNvPr>
          <p:cNvCxnSpPr>
            <a:cxnSpLocks/>
          </p:cNvCxnSpPr>
          <p:nvPr/>
        </p:nvCxnSpPr>
        <p:spPr>
          <a:xfrm>
            <a:off x="6372772" y="3501719"/>
            <a:ext cx="5819228" cy="25409"/>
          </a:xfrm>
          <a:prstGeom prst="line">
            <a:avLst/>
          </a:prstGeom>
          <a:ln>
            <a:solidFill>
              <a:srgbClr val="FFBF3F"/>
            </a:solidFill>
          </a:ln>
        </p:spPr>
        <p:style>
          <a:lnRef idx="1">
            <a:schemeClr val="accent1"/>
          </a:lnRef>
          <a:fillRef idx="0">
            <a:schemeClr val="accent1"/>
          </a:fillRef>
          <a:effectRef idx="0">
            <a:schemeClr val="accent1"/>
          </a:effectRef>
          <a:fontRef idx="minor">
            <a:schemeClr val="tx1"/>
          </a:fontRef>
        </p:style>
      </p:cxnSp>
      <p:sp>
        <p:nvSpPr>
          <p:cNvPr id="2" name="Arrow: Right 1">
            <a:extLst>
              <a:ext uri="{FF2B5EF4-FFF2-40B4-BE49-F238E27FC236}">
                <a16:creationId xmlns:a16="http://schemas.microsoft.com/office/drawing/2014/main" id="{6318AFCD-4CDF-6E91-4B9F-A6210184C12A}"/>
              </a:ext>
            </a:extLst>
          </p:cNvPr>
          <p:cNvSpPr/>
          <p:nvPr/>
        </p:nvSpPr>
        <p:spPr>
          <a:xfrm>
            <a:off x="6072987" y="1503989"/>
            <a:ext cx="481659" cy="1601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 name="Picture 3">
            <a:hlinkClick r:id="rId8" action="ppaction://hlinksldjump"/>
            <a:extLst>
              <a:ext uri="{FF2B5EF4-FFF2-40B4-BE49-F238E27FC236}">
                <a16:creationId xmlns:a16="http://schemas.microsoft.com/office/drawing/2014/main" id="{B0E76075-C6A6-1A38-686A-EF53AA8073DD}"/>
              </a:ext>
            </a:extLst>
          </p:cNvPr>
          <p:cNvPicPr>
            <a:picLocks noChangeAspect="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cxnSp>
        <p:nvCxnSpPr>
          <p:cNvPr id="13" name="Straight Connector 12">
            <a:extLst>
              <a:ext uri="{FF2B5EF4-FFF2-40B4-BE49-F238E27FC236}">
                <a16:creationId xmlns:a16="http://schemas.microsoft.com/office/drawing/2014/main" id="{CCAEB560-26D9-1F1B-19D8-F7DC901421E5}"/>
              </a:ext>
            </a:extLst>
          </p:cNvPr>
          <p:cNvCxnSpPr>
            <a:cxnSpLocks/>
            <a:stCxn id="10" idx="2"/>
            <a:endCxn id="47" idx="2"/>
          </p:cNvCxnSpPr>
          <p:nvPr/>
        </p:nvCxnSpPr>
        <p:spPr>
          <a:xfrm>
            <a:off x="779866" y="2060458"/>
            <a:ext cx="4236802" cy="347052"/>
          </a:xfrm>
          <a:prstGeom prst="line">
            <a:avLst/>
          </a:prstGeom>
          <a:ln w="19050"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3B70EEE3-DC0D-9A02-ADB2-0470227423EA}"/>
              </a:ext>
            </a:extLst>
          </p:cNvPr>
          <p:cNvCxnSpPr>
            <a:cxnSpLocks/>
            <a:stCxn id="10" idx="0"/>
            <a:endCxn id="47" idx="0"/>
          </p:cNvCxnSpPr>
          <p:nvPr/>
        </p:nvCxnSpPr>
        <p:spPr>
          <a:xfrm flipV="1">
            <a:off x="779866" y="863159"/>
            <a:ext cx="4236802" cy="408781"/>
          </a:xfrm>
          <a:prstGeom prst="line">
            <a:avLst/>
          </a:prstGeom>
          <a:ln w="19050"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Right Brace 27">
            <a:extLst>
              <a:ext uri="{FF2B5EF4-FFF2-40B4-BE49-F238E27FC236}">
                <a16:creationId xmlns:a16="http://schemas.microsoft.com/office/drawing/2014/main" id="{CB0DDF78-78C5-239F-B265-8989597882FF}"/>
              </a:ext>
            </a:extLst>
          </p:cNvPr>
          <p:cNvSpPr/>
          <p:nvPr/>
        </p:nvSpPr>
        <p:spPr>
          <a:xfrm>
            <a:off x="5748823" y="1096795"/>
            <a:ext cx="639888" cy="2758524"/>
          </a:xfrm>
          <a:prstGeom prst="rightBrace">
            <a:avLst>
              <a:gd name="adj1" fmla="val 0"/>
              <a:gd name="adj2" fmla="val 17773"/>
            </a:avLst>
          </a:prstGeom>
          <a:ln>
            <a:solidFill>
              <a:srgbClr val="004B8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399123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3CBF6-6164-9193-3E5C-CF3AB8302B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D9DBB2-A48B-37AE-B902-50BD91BB5829}"/>
              </a:ext>
            </a:extLst>
          </p:cNvPr>
          <p:cNvSpPr>
            <a:spLocks noGrp="1"/>
          </p:cNvSpPr>
          <p:nvPr>
            <p:ph type="ctrTitle"/>
          </p:nvPr>
        </p:nvSpPr>
        <p:spPr>
          <a:xfrm>
            <a:off x="4114800" y="3429000"/>
            <a:ext cx="7868024" cy="1517877"/>
          </a:xfrm>
        </p:spPr>
        <p:txBody>
          <a:bodyPr>
            <a:normAutofit fontScale="90000"/>
          </a:bodyPr>
          <a:lstStyle/>
          <a:p>
            <a:pPr algn="r"/>
            <a:r>
              <a:rPr lang="en-GB" dirty="0"/>
              <a:t>Viral hepatitis: </a:t>
            </a:r>
            <a:br>
              <a:rPr lang="en-GB" dirty="0"/>
            </a:br>
            <a:r>
              <a:rPr lang="en-GB" dirty="0"/>
              <a:t>Clinical, except HBV, </a:t>
            </a:r>
            <a:br>
              <a:rPr lang="en-GB" dirty="0"/>
            </a:br>
            <a:r>
              <a:rPr lang="en-GB" dirty="0"/>
              <a:t>HDV, and HCV</a:t>
            </a:r>
            <a:endParaRPr lang="en-US" dirty="0"/>
          </a:p>
        </p:txBody>
      </p:sp>
    </p:spTree>
    <p:extLst>
      <p:ext uri="{BB962C8B-B14F-4D97-AF65-F5344CB8AC3E}">
        <p14:creationId xmlns:p14="http://schemas.microsoft.com/office/powerpoint/2010/main" val="3847380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FFF004-6EFE-D365-5729-5765C9B56611}"/>
              </a:ext>
            </a:extLst>
          </p:cNvPr>
          <p:cNvSpPr txBox="1">
            <a:spLocks/>
          </p:cNvSpPr>
          <p:nvPr/>
        </p:nvSpPr>
        <p:spPr>
          <a:xfrm>
            <a:off x="155032" y="6486524"/>
            <a:ext cx="9674766" cy="249136"/>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dirty="0">
                <a:solidFill>
                  <a:srgbClr val="004B87"/>
                </a:solidFill>
                <a:latin typeface="Arial" panose="020B0604020202020204" pitchFamily="34" charset="0"/>
                <a:cs typeface="Arial" panose="020B0604020202020204" pitchFamily="34" charset="0"/>
              </a:rPr>
              <a:t>*All p&lt;0.05; </a:t>
            </a:r>
            <a:r>
              <a:rPr lang="en-GB" sz="1100" baseline="30000" dirty="0">
                <a:solidFill>
                  <a:srgbClr val="004B87"/>
                </a:solidFill>
                <a:latin typeface="Arial" panose="020B0604020202020204" pitchFamily="34" charset="0"/>
                <a:cs typeface="Arial" panose="020B0604020202020204" pitchFamily="34" charset="0"/>
              </a:rPr>
              <a:t>†</a:t>
            </a:r>
            <a:r>
              <a:rPr lang="en-GB" sz="1100" dirty="0">
                <a:solidFill>
                  <a:srgbClr val="004B87"/>
                </a:solidFill>
                <a:latin typeface="Arial" panose="020B0604020202020204" pitchFamily="34" charset="0"/>
                <a:cs typeface="Arial" panose="020B0604020202020204" pitchFamily="34" charset="0"/>
              </a:rPr>
              <a:t>Kaplan–Meier analysis; log-rank, p&lt;0.001; </a:t>
            </a:r>
            <a:r>
              <a:rPr lang="it-IT" sz="1100" baseline="30000" dirty="0">
                <a:solidFill>
                  <a:srgbClr val="004B87"/>
                </a:solidFill>
                <a:latin typeface="Arial" panose="020B0604020202020204" pitchFamily="34" charset="0"/>
                <a:cs typeface="Arial" panose="020B0604020202020204" pitchFamily="34" charset="0"/>
              </a:rPr>
              <a:t>‡</a:t>
            </a:r>
            <a:r>
              <a:rPr lang="it-IT" sz="1100" dirty="0">
                <a:solidFill>
                  <a:srgbClr val="004B87"/>
                </a:solidFill>
                <a:latin typeface="Arial" panose="020B0604020202020204" pitchFamily="34" charset="0"/>
                <a:cs typeface="Arial" panose="020B0604020202020204" pitchFamily="34" charset="0"/>
              </a:rPr>
              <a:t>n=3,409; </a:t>
            </a:r>
            <a:r>
              <a:rPr lang="en-GB" sz="1100" dirty="0">
                <a:latin typeface="Arial" panose="020B0604020202020204" pitchFamily="34" charset="0"/>
                <a:cs typeface="Arial" panose="020B0604020202020204" pitchFamily="34" charset="0"/>
              </a:rPr>
              <a:t>Cox regression analysis,</a:t>
            </a:r>
            <a:r>
              <a:rPr lang="it-IT" sz="1100" dirty="0">
                <a:solidFill>
                  <a:srgbClr val="004B87"/>
                </a:solidFill>
                <a:latin typeface="Arial" panose="020B0604020202020204" pitchFamily="34" charset="0"/>
                <a:cs typeface="Arial" panose="020B0604020202020204" pitchFamily="34" charset="0"/>
              </a:rPr>
              <a:t> HR 1.09; 95% CI 0.93–1.28; p=0.299; </a:t>
            </a:r>
            <a:r>
              <a:rPr lang="it-IT" sz="1100" baseline="30000" dirty="0">
                <a:solidFill>
                  <a:srgbClr val="004B87"/>
                </a:solidFill>
                <a:latin typeface="Arial" panose="020B0604020202020204" pitchFamily="34" charset="0"/>
                <a:cs typeface="Arial" panose="020B0604020202020204" pitchFamily="34" charset="0"/>
              </a:rPr>
              <a:t>§</a:t>
            </a:r>
            <a:r>
              <a:rPr lang="it-IT" sz="1100" dirty="0">
                <a:solidFill>
                  <a:srgbClr val="004B87"/>
                </a:solidFill>
                <a:latin typeface="Arial" panose="020B0604020202020204" pitchFamily="34" charset="0"/>
                <a:cs typeface="Arial" panose="020B0604020202020204" pitchFamily="34" charset="0"/>
              </a:rPr>
              <a:t>p=0.003.</a:t>
            </a:r>
            <a:endParaRPr lang="en-GB" sz="1100" dirty="0">
              <a:solidFill>
                <a:srgbClr val="004B87"/>
              </a:solidFill>
              <a:latin typeface="Arial" panose="020B0604020202020204" pitchFamily="34" charset="0"/>
              <a:cs typeface="Arial" panose="020B0604020202020204" pitchFamily="34" charset="0"/>
            </a:endParaRPr>
          </a:p>
          <a:p>
            <a:pPr marL="0" indent="0">
              <a:spcBef>
                <a:spcPts val="0"/>
              </a:spcBef>
              <a:buNone/>
            </a:pPr>
            <a:r>
              <a:rPr lang="en-GB" sz="1100" dirty="0">
                <a:solidFill>
                  <a:srgbClr val="004B87"/>
                </a:solidFill>
                <a:latin typeface="Arial" panose="020B0604020202020204" pitchFamily="34" charset="0"/>
                <a:cs typeface="Arial" panose="020B0604020202020204" pitchFamily="34" charset="0"/>
              </a:rPr>
              <a:t>Lai H, et al. EASL Congress 2026; OS-105-YI.</a:t>
            </a:r>
            <a:endParaRPr lang="en-GB" sz="11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a:xfrm>
            <a:off x="545593" y="0"/>
            <a:ext cx="11107128" cy="618669"/>
          </a:xfrm>
        </p:spPr>
        <p:txBody>
          <a:bodyPr>
            <a:noAutofit/>
          </a:bodyPr>
          <a:lstStyle/>
          <a:p>
            <a:r>
              <a:rPr lang="en-GB" dirty="0">
                <a:latin typeface="Arial" panose="020B0604020202020204" pitchFamily="34" charset="0"/>
                <a:cs typeface="Arial" panose="020B0604020202020204" pitchFamily="34" charset="0"/>
              </a:rPr>
              <a:t>Acute hepatitis E in ACLF is associated with higher organ-failure burden and delayed recovery, but not independent mortality risk</a:t>
            </a:r>
          </a:p>
        </p:txBody>
      </p:sp>
      <p:sp>
        <p:nvSpPr>
          <p:cNvPr id="3" name="Content Placeholder 2">
            <a:extLst>
              <a:ext uri="{FF2B5EF4-FFF2-40B4-BE49-F238E27FC236}">
                <a16:creationId xmlns:a16="http://schemas.microsoft.com/office/drawing/2014/main" id="{2036B5BC-3687-7D57-818D-789C79AC12B2}"/>
              </a:ext>
            </a:extLst>
          </p:cNvPr>
          <p:cNvSpPr>
            <a:spLocks noGrp="1"/>
          </p:cNvSpPr>
          <p:nvPr>
            <p:ph idx="1"/>
          </p:nvPr>
        </p:nvSpPr>
        <p:spPr>
          <a:xfrm>
            <a:off x="292743" y="850753"/>
            <a:ext cx="6542639" cy="1692899"/>
          </a:xfrm>
        </p:spPr>
        <p:txBody>
          <a:bodyPr>
            <a:normAutofit/>
          </a:bodyPr>
          <a:lstStyle/>
          <a:p>
            <a:pPr marL="0" indent="0">
              <a:buNone/>
            </a:pPr>
            <a:r>
              <a:rPr lang="en-US" sz="2000" b="1" dirty="0">
                <a:highlight>
                  <a:srgbClr val="FFC03C"/>
                </a:highlight>
                <a:latin typeface="Arial" panose="020B0604020202020204" pitchFamily="34" charset="0"/>
                <a:cs typeface="Arial" panose="020B0604020202020204" pitchFamily="34" charset="0"/>
              </a:rPr>
              <a:t>BACKGROUND &amp; AIMS</a:t>
            </a:r>
          </a:p>
          <a:p>
            <a:pPr marL="0" indent="0">
              <a:buNone/>
            </a:pPr>
            <a:endParaRPr lang="en-GB" sz="100" b="1" dirty="0">
              <a:highlight>
                <a:srgbClr val="FFC03C"/>
              </a:highlight>
              <a:latin typeface="Arial" panose="020B0604020202020204" pitchFamily="34" charset="0"/>
              <a:cs typeface="Arial" panose="020B0604020202020204" pitchFamily="34" charset="0"/>
            </a:endParaRPr>
          </a:p>
          <a:p>
            <a:pPr>
              <a:spcBef>
                <a:spcPts val="800"/>
              </a:spcBef>
            </a:pPr>
            <a:r>
              <a:rPr lang="en-US" sz="1600" dirty="0">
                <a:latin typeface="Arial" panose="020B0604020202020204" pitchFamily="34" charset="0"/>
                <a:cs typeface="Arial" panose="020B0604020202020204" pitchFamily="34" charset="0"/>
              </a:rPr>
              <a:t>HEV is a leading cause of acute viral hepatitis</a:t>
            </a:r>
          </a:p>
          <a:p>
            <a:pPr>
              <a:spcBef>
                <a:spcPts val="800"/>
              </a:spcBef>
            </a:pPr>
            <a:r>
              <a:rPr lang="en-US" sz="1600" dirty="0">
                <a:latin typeface="Arial" panose="020B0604020202020204" pitchFamily="34" charset="0"/>
                <a:cs typeface="Arial" panose="020B0604020202020204" pitchFamily="34" charset="0"/>
              </a:rPr>
              <a:t>But its prognostic impact in ACLF is unclear</a:t>
            </a:r>
          </a:p>
          <a:p>
            <a:pPr>
              <a:spcBef>
                <a:spcPts val="800"/>
              </a:spcBef>
            </a:pPr>
            <a:r>
              <a:rPr lang="en-US" sz="1600" b="1" dirty="0">
                <a:latin typeface="Arial" panose="020B0604020202020204" pitchFamily="34" charset="0"/>
                <a:cs typeface="Arial" panose="020B0604020202020204" pitchFamily="34" charset="0"/>
              </a:rPr>
              <a:t>AIM:</a:t>
            </a:r>
            <a:r>
              <a:rPr lang="en-US"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To evaluate organ-failure trajectories and survival in patients with ACLF with acute HEV infection within AARC </a:t>
            </a:r>
            <a:endParaRPr lang="en-US" sz="16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83172E1F-A6F9-CC46-8FA0-B4E915CD9C8C}"/>
              </a:ext>
            </a:extLst>
          </p:cNvPr>
          <p:cNvCxnSpPr>
            <a:cxnSpLocks/>
          </p:cNvCxnSpPr>
          <p:nvPr/>
        </p:nvCxnSpPr>
        <p:spPr>
          <a:xfrm>
            <a:off x="254399" y="2689164"/>
            <a:ext cx="6695041" cy="0"/>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0ECA8B9-0A5E-1AC2-2AF0-7415A8B7DB3E}"/>
              </a:ext>
            </a:extLst>
          </p:cNvPr>
          <p:cNvSpPr txBox="1"/>
          <p:nvPr/>
        </p:nvSpPr>
        <p:spPr>
          <a:xfrm>
            <a:off x="292743" y="2740656"/>
            <a:ext cx="1468672" cy="400110"/>
          </a:xfrm>
          <a:prstGeom prst="rect">
            <a:avLst/>
          </a:prstGeom>
          <a:noFill/>
        </p:spPr>
        <p:txBody>
          <a:bodyPr wrap="none" rtlCol="0">
            <a:spAutoFit/>
          </a:bodyPr>
          <a:lstStyle/>
          <a:p>
            <a:r>
              <a:rPr lang="en-US" sz="2000" b="1" dirty="0">
                <a:solidFill>
                  <a:srgbClr val="004B87"/>
                </a:solidFill>
                <a:highlight>
                  <a:srgbClr val="FFC03C"/>
                </a:highlight>
                <a:latin typeface="Arial" panose="020B0604020202020204" pitchFamily="34" charset="0"/>
                <a:cs typeface="Arial" panose="020B0604020202020204" pitchFamily="34" charset="0"/>
              </a:rPr>
              <a:t>METHODS</a:t>
            </a:r>
          </a:p>
        </p:txBody>
      </p:sp>
      <p:sp>
        <p:nvSpPr>
          <p:cNvPr id="9" name="Rectangle 8">
            <a:extLst>
              <a:ext uri="{FF2B5EF4-FFF2-40B4-BE49-F238E27FC236}">
                <a16:creationId xmlns:a16="http://schemas.microsoft.com/office/drawing/2014/main" id="{61BFCB11-7366-C6AD-65D4-D7083E1B306F}"/>
              </a:ext>
            </a:extLst>
          </p:cNvPr>
          <p:cNvSpPr/>
          <p:nvPr/>
        </p:nvSpPr>
        <p:spPr>
          <a:xfrm>
            <a:off x="1149180" y="3262277"/>
            <a:ext cx="4872505" cy="567776"/>
          </a:xfrm>
          <a:prstGeom prst="rect">
            <a:avLst/>
          </a:prstGeom>
          <a:solidFill>
            <a:srgbClr val="FFC03C"/>
          </a:solidFill>
          <a:ln>
            <a:solidFill>
              <a:srgbClr val="FFC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err="1">
                <a:solidFill>
                  <a:srgbClr val="004B87"/>
                </a:solidFill>
                <a:latin typeface="Arial" panose="020B0604020202020204" pitchFamily="34" charset="0"/>
                <a:cs typeface="Arial" panose="020B0604020202020204" pitchFamily="34" charset="0"/>
              </a:rPr>
              <a:t>Analyzed</a:t>
            </a:r>
            <a:r>
              <a:rPr lang="en-GB" sz="1600" dirty="0">
                <a:solidFill>
                  <a:srgbClr val="004B87"/>
                </a:solidFill>
                <a:latin typeface="Arial" panose="020B0604020202020204" pitchFamily="34" charset="0"/>
                <a:cs typeface="Arial" panose="020B0604020202020204" pitchFamily="34" charset="0"/>
              </a:rPr>
              <a:t> 5,612 prospectively enrolled ACLF </a:t>
            </a:r>
          </a:p>
          <a:p>
            <a:pPr algn="ctr"/>
            <a:r>
              <a:rPr lang="en-GB" sz="1600" dirty="0">
                <a:solidFill>
                  <a:srgbClr val="004B87"/>
                </a:solidFill>
                <a:latin typeface="Arial" panose="020B0604020202020204" pitchFamily="34" charset="0"/>
                <a:cs typeface="Arial" panose="020B0604020202020204" pitchFamily="34" charset="0"/>
              </a:rPr>
              <a:t>admissions from 25 countries (2004–2021) </a:t>
            </a:r>
          </a:p>
        </p:txBody>
      </p:sp>
      <p:sp>
        <p:nvSpPr>
          <p:cNvPr id="15" name="Rectangle: Rounded Corners 14">
            <a:extLst>
              <a:ext uri="{FF2B5EF4-FFF2-40B4-BE49-F238E27FC236}">
                <a16:creationId xmlns:a16="http://schemas.microsoft.com/office/drawing/2014/main" id="{CF2BC9F6-3BD4-2CE3-5188-8399505F1AA7}"/>
              </a:ext>
            </a:extLst>
          </p:cNvPr>
          <p:cNvSpPr/>
          <p:nvPr/>
        </p:nvSpPr>
        <p:spPr>
          <a:xfrm>
            <a:off x="1238554" y="4385955"/>
            <a:ext cx="4783131" cy="1690773"/>
          </a:xfrm>
          <a:prstGeom prst="roundRect">
            <a:avLst>
              <a:gd name="adj" fmla="val 14272"/>
            </a:avLst>
          </a:prstGeom>
          <a:solidFill>
            <a:srgbClr val="FFF1D9"/>
          </a:solidFill>
          <a:ln>
            <a:solidFill>
              <a:srgbClr val="FFF1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Bef>
                <a:spcPts val="800"/>
              </a:spcBef>
              <a:buFont typeface="Arial" panose="020B0604020202020204" pitchFamily="34" charset="0"/>
              <a:buChar char="•"/>
            </a:pPr>
            <a:r>
              <a:rPr lang="en-GB" sz="1600" dirty="0">
                <a:solidFill>
                  <a:srgbClr val="004B87"/>
                </a:solidFill>
                <a:latin typeface="Arial" panose="020B0604020202020204" pitchFamily="34" charset="0"/>
                <a:cs typeface="Arial" panose="020B0604020202020204" pitchFamily="34" charset="0"/>
              </a:rPr>
              <a:t>Acute HEV was defined by HEV IgM positivity </a:t>
            </a:r>
          </a:p>
          <a:p>
            <a:pPr marL="285750" indent="-285750">
              <a:spcBef>
                <a:spcPts val="800"/>
              </a:spcBef>
              <a:buFont typeface="Arial" panose="020B0604020202020204" pitchFamily="34" charset="0"/>
              <a:buChar char="•"/>
            </a:pPr>
            <a:r>
              <a:rPr lang="en-GB" sz="1600" dirty="0">
                <a:solidFill>
                  <a:srgbClr val="004B87"/>
                </a:solidFill>
                <a:latin typeface="Arial" panose="020B0604020202020204" pitchFamily="34" charset="0"/>
                <a:cs typeface="Arial" panose="020B0604020202020204" pitchFamily="34" charset="0"/>
              </a:rPr>
              <a:t>Organ failures (Day 0/4/7) and survival were compared between HEV and non-HEV</a:t>
            </a:r>
          </a:p>
          <a:p>
            <a:pPr marL="285750" indent="-285750">
              <a:spcBef>
                <a:spcPts val="800"/>
              </a:spcBef>
              <a:buFont typeface="Arial" panose="020B0604020202020204" pitchFamily="34" charset="0"/>
              <a:buChar char="•"/>
            </a:pPr>
            <a:r>
              <a:rPr lang="en-GB" sz="1600" dirty="0">
                <a:solidFill>
                  <a:srgbClr val="004B87"/>
                </a:solidFill>
                <a:latin typeface="Arial" panose="020B0604020202020204" pitchFamily="34" charset="0"/>
                <a:cs typeface="Arial" panose="020B0604020202020204" pitchFamily="34" charset="0"/>
              </a:rPr>
              <a:t>Multivariable Cox regression was performed in participants with complete covariate data</a:t>
            </a:r>
            <a:endParaRPr lang="en-GB" sz="1400" dirty="0">
              <a:solidFill>
                <a:srgbClr val="004B87"/>
              </a:solidFill>
              <a:latin typeface="Arial" panose="020B0604020202020204" pitchFamily="34" charset="0"/>
              <a:cs typeface="Arial" panose="020B0604020202020204" pitchFamily="34" charset="0"/>
            </a:endParaRPr>
          </a:p>
        </p:txBody>
      </p:sp>
      <p:cxnSp>
        <p:nvCxnSpPr>
          <p:cNvPr id="32" name="Straight Arrow Connector 31">
            <a:extLst>
              <a:ext uri="{FF2B5EF4-FFF2-40B4-BE49-F238E27FC236}">
                <a16:creationId xmlns:a16="http://schemas.microsoft.com/office/drawing/2014/main" id="{E8FAADDB-6C0D-D478-B242-EE04340F9255}"/>
              </a:ext>
            </a:extLst>
          </p:cNvPr>
          <p:cNvCxnSpPr>
            <a:cxnSpLocks/>
          </p:cNvCxnSpPr>
          <p:nvPr/>
        </p:nvCxnSpPr>
        <p:spPr>
          <a:xfrm>
            <a:off x="3581870" y="3865678"/>
            <a:ext cx="0" cy="49022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pic>
        <p:nvPicPr>
          <p:cNvPr id="10" name="Picture 9" descr="The image depicts a simple, black silhouette of a human head with an upward-pointing red exclamation mark, suggesting caution or warning.&#10;&#10;AI-generated content may be incorrect.">
            <a:extLst>
              <a:ext uri="{FF2B5EF4-FFF2-40B4-BE49-F238E27FC236}">
                <a16:creationId xmlns:a16="http://schemas.microsoft.com/office/drawing/2014/main" id="{DF4E8B46-C505-5E65-9F67-472F5D6AA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77" y="3165103"/>
            <a:ext cx="769251" cy="769251"/>
          </a:xfrm>
          <a:prstGeom prst="ellipse">
            <a:avLst/>
          </a:prstGeom>
          <a:ln w="63500" cap="rnd">
            <a:noFill/>
          </a:ln>
          <a:effectLst>
            <a:outerShdw blurRad="381000" dist="292100" dir="5400000" sx="-80000" sy="-18000" rotWithShape="0">
              <a:srgbClr val="000000">
                <a:alpha val="22000"/>
              </a:srgbClr>
            </a:outerShdw>
          </a:effectLst>
        </p:spPr>
      </p:pic>
      <p:pic>
        <p:nvPicPr>
          <p:cNvPr id="6" name="Picture 5">
            <a:hlinkClick r:id="rId4" action="ppaction://hlinksldjump"/>
            <a:extLst>
              <a:ext uri="{FF2B5EF4-FFF2-40B4-BE49-F238E27FC236}">
                <a16:creationId xmlns:a16="http://schemas.microsoft.com/office/drawing/2014/main" id="{503DF9C6-734F-5AC1-4103-DAEC153AAEFA}"/>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cxnSp>
        <p:nvCxnSpPr>
          <p:cNvPr id="13" name="Straight Connector 12">
            <a:extLst>
              <a:ext uri="{FF2B5EF4-FFF2-40B4-BE49-F238E27FC236}">
                <a16:creationId xmlns:a16="http://schemas.microsoft.com/office/drawing/2014/main" id="{D067A9E6-F3A0-E57B-38EE-11DDC71EF781}"/>
              </a:ext>
            </a:extLst>
          </p:cNvPr>
          <p:cNvCxnSpPr>
            <a:cxnSpLocks/>
          </p:cNvCxnSpPr>
          <p:nvPr/>
        </p:nvCxnSpPr>
        <p:spPr>
          <a:xfrm>
            <a:off x="6949440" y="1051560"/>
            <a:ext cx="0" cy="5251994"/>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6CCA05D1-7367-84F0-BD8F-AEC2D7C0469D}"/>
              </a:ext>
            </a:extLst>
          </p:cNvPr>
          <p:cNvSpPr txBox="1"/>
          <p:nvPr/>
        </p:nvSpPr>
        <p:spPr>
          <a:xfrm>
            <a:off x="7171565" y="3155720"/>
            <a:ext cx="4249185" cy="3108543"/>
          </a:xfrm>
          <a:prstGeom prst="rect">
            <a:avLst/>
          </a:prstGeom>
          <a:noFill/>
        </p:spPr>
        <p:txBody>
          <a:bodyPr wrap="square" rtlCol="0">
            <a:spAutoFit/>
          </a:bodyPr>
          <a:lstStyle/>
          <a:p>
            <a:pPr marL="285750" indent="-285750">
              <a:spcBef>
                <a:spcPts val="800"/>
              </a:spcBef>
              <a:buFont typeface="Arial" panose="020B0604020202020204" pitchFamily="34" charset="0"/>
              <a:buChar char="•"/>
            </a:pPr>
            <a:r>
              <a:rPr lang="en-GB" sz="1600" dirty="0">
                <a:latin typeface="Arial" panose="020B0604020202020204" pitchFamily="34" charset="0"/>
                <a:cs typeface="Arial" panose="020B0604020202020204" pitchFamily="34" charset="0"/>
              </a:rPr>
              <a:t>Survival was worse with vs without HEV infection (median, 12 vs 18 days)</a:t>
            </a:r>
            <a:r>
              <a:rPr lang="en-GB" sz="1600" baseline="30000"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p>
            <a:pPr marL="285750" indent="-285750">
              <a:spcBef>
                <a:spcPts val="800"/>
              </a:spcBef>
              <a:buFont typeface="Arial" panose="020B0604020202020204" pitchFamily="34" charset="0"/>
              <a:buChar char="•"/>
            </a:pPr>
            <a:r>
              <a:rPr lang="en-GB" sz="1600" dirty="0">
                <a:latin typeface="Arial" panose="020B0604020202020204" pitchFamily="34" charset="0"/>
                <a:cs typeface="Arial" panose="020B0604020202020204" pitchFamily="34" charset="0"/>
              </a:rPr>
              <a:t>HEV was not independently associated with mortality</a:t>
            </a:r>
            <a:r>
              <a:rPr lang="en-GB" sz="1600" baseline="30000" dirty="0">
                <a:latin typeface="Arial" panose="020B0604020202020204" pitchFamily="34" charset="0"/>
                <a:cs typeface="Arial" panose="020B0604020202020204" pitchFamily="34" charset="0"/>
              </a:rPr>
              <a:t>‡</a:t>
            </a:r>
          </a:p>
          <a:p>
            <a:pPr marL="285750" indent="-285750">
              <a:spcBef>
                <a:spcPts val="800"/>
              </a:spcBef>
              <a:buFont typeface="Arial" panose="020B0604020202020204" pitchFamily="34" charset="0"/>
              <a:buChar char="•"/>
            </a:pPr>
            <a:r>
              <a:rPr lang="en-GB" sz="1600" dirty="0">
                <a:latin typeface="Arial" panose="020B0604020202020204" pitchFamily="34" charset="0"/>
                <a:cs typeface="Arial" panose="020B0604020202020204" pitchFamily="34" charset="0"/>
              </a:rPr>
              <a:t>Fewer patients with (2.9%) vs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without (5.7%) HEV infection underwent liver transplantation</a:t>
            </a:r>
          </a:p>
          <a:p>
            <a:pPr marL="538163" lvl="1" indent="-273050">
              <a:spcBef>
                <a:spcPts val="800"/>
              </a:spcBef>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90-day survival rates post liver transplantation were significantly lower compared with vs without HEV infection (0% vs 5.5%)</a:t>
            </a:r>
            <a:r>
              <a:rPr lang="en-GB" sz="1600" baseline="30000" dirty="0">
                <a:solidFill>
                  <a:srgbClr val="004B87"/>
                </a:solidFill>
                <a:latin typeface="Arial" panose="020B0604020202020204" pitchFamily="34" charset="0"/>
                <a:cs typeface="Arial" panose="020B0604020202020204" pitchFamily="34" charset="0"/>
              </a:rPr>
              <a:t>§</a:t>
            </a:r>
            <a:r>
              <a:rPr lang="en-GB" sz="1600" dirty="0">
                <a:solidFill>
                  <a:srgbClr val="004B87"/>
                </a:solidFill>
                <a:latin typeface="Arial" panose="020B0604020202020204" pitchFamily="34" charset="0"/>
                <a:cs typeface="Arial" panose="020B0604020202020204" pitchFamily="34" charset="0"/>
              </a:rPr>
              <a:t> </a:t>
            </a:r>
          </a:p>
        </p:txBody>
      </p:sp>
      <p:sp>
        <p:nvSpPr>
          <p:cNvPr id="25" name="Content Placeholder 1">
            <a:extLst>
              <a:ext uri="{FF2B5EF4-FFF2-40B4-BE49-F238E27FC236}">
                <a16:creationId xmlns:a16="http://schemas.microsoft.com/office/drawing/2014/main" id="{85EF388D-4F55-4CCC-2D32-1894816A12B0}"/>
              </a:ext>
            </a:extLst>
          </p:cNvPr>
          <p:cNvSpPr txBox="1">
            <a:spLocks/>
          </p:cNvSpPr>
          <p:nvPr/>
        </p:nvSpPr>
        <p:spPr>
          <a:xfrm>
            <a:off x="6895297" y="814339"/>
            <a:ext cx="1403474" cy="405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highlight>
                  <a:srgbClr val="FFC03C"/>
                </a:highlight>
                <a:latin typeface="Arial" panose="020B0604020202020204" pitchFamily="34" charset="0"/>
                <a:cs typeface="Arial" panose="020B0604020202020204" pitchFamily="34" charset="0"/>
              </a:rPr>
              <a:t>RESULTS</a:t>
            </a:r>
          </a:p>
          <a:p>
            <a:pPr marL="0" indent="0">
              <a:lnSpc>
                <a:spcPct val="100000"/>
              </a:lnSpc>
              <a:buFont typeface="Arial" panose="020B0604020202020204" pitchFamily="34" charset="0"/>
              <a:buNone/>
            </a:pPr>
            <a:endParaRPr lang="en-GB" sz="2000" noProof="0" dirty="0">
              <a:highlight>
                <a:srgbClr val="826B6A"/>
              </a:highlight>
              <a:latin typeface="Arial" panose="020B0604020202020204" pitchFamily="34" charset="0"/>
              <a:cs typeface="Arial" panose="020B0604020202020204" pitchFamily="34" charset="0"/>
            </a:endParaRPr>
          </a:p>
          <a:p>
            <a:pPr>
              <a:lnSpc>
                <a:spcPct val="100000"/>
              </a:lnSpc>
              <a:spcBef>
                <a:spcPts val="0"/>
              </a:spcBef>
            </a:pPr>
            <a:endParaRPr lang="en-GB" sz="1400" noProof="0" dirty="0">
              <a:solidFill>
                <a:schemeClr val="tx2"/>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61C845DA-A3C2-DD17-2DA8-141AEAFC8C86}"/>
              </a:ext>
            </a:extLst>
          </p:cNvPr>
          <p:cNvGrpSpPr/>
          <p:nvPr/>
        </p:nvGrpSpPr>
        <p:grpSpPr>
          <a:xfrm>
            <a:off x="7311472" y="1617851"/>
            <a:ext cx="1143262" cy="1479547"/>
            <a:chOff x="222112" y="1191197"/>
            <a:chExt cx="1143262" cy="1479547"/>
          </a:xfrm>
        </p:grpSpPr>
        <p:graphicFrame>
          <p:nvGraphicFramePr>
            <p:cNvPr id="27" name="Chart 26">
              <a:extLst>
                <a:ext uri="{FF2B5EF4-FFF2-40B4-BE49-F238E27FC236}">
                  <a16:creationId xmlns:a16="http://schemas.microsoft.com/office/drawing/2014/main" id="{C1434169-1D08-9912-D63E-E2BEB3C3043F}"/>
                </a:ext>
              </a:extLst>
            </p:cNvPr>
            <p:cNvGraphicFramePr/>
            <p:nvPr/>
          </p:nvGraphicFramePr>
          <p:xfrm>
            <a:off x="292427" y="1191197"/>
            <a:ext cx="1002632" cy="984372"/>
          </p:xfrm>
          <a:graphic>
            <a:graphicData uri="http://schemas.openxmlformats.org/drawingml/2006/chart">
              <c:chart xmlns:c="http://schemas.openxmlformats.org/drawingml/2006/chart" xmlns:r="http://schemas.openxmlformats.org/officeDocument/2006/relationships" r:id="rId6"/>
            </a:graphicData>
          </a:graphic>
        </p:graphicFrame>
        <p:sp>
          <p:nvSpPr>
            <p:cNvPr id="28" name="Content Placeholder 1">
              <a:extLst>
                <a:ext uri="{FF2B5EF4-FFF2-40B4-BE49-F238E27FC236}">
                  <a16:creationId xmlns:a16="http://schemas.microsoft.com/office/drawing/2014/main" id="{53CCC84F-763C-B51B-330F-17F07FE82BC6}"/>
                </a:ext>
              </a:extLst>
            </p:cNvPr>
            <p:cNvSpPr txBox="1">
              <a:spLocks/>
            </p:cNvSpPr>
            <p:nvPr/>
          </p:nvSpPr>
          <p:spPr>
            <a:xfrm>
              <a:off x="351045" y="1532248"/>
              <a:ext cx="921011" cy="302271"/>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0"/>
                </a:spcAft>
                <a:buClr>
                  <a:prstClr val="black">
                    <a:lumMod val="75000"/>
                    <a:lumOff val="25000"/>
                  </a:prstClr>
                </a:buClr>
                <a:buNone/>
                <a:defRPr/>
              </a:pPr>
              <a:r>
                <a:rPr lang="en-US" sz="1400" b="1" dirty="0">
                  <a:solidFill>
                    <a:srgbClr val="004B87"/>
                  </a:solidFill>
                  <a:latin typeface="Arial" panose="020B0604020202020204" pitchFamily="34" charset="0"/>
                  <a:cs typeface="Arial" panose="020B0604020202020204" pitchFamily="34" charset="0"/>
                </a:rPr>
                <a:t>6.1%</a:t>
              </a:r>
            </a:p>
          </p:txBody>
        </p:sp>
        <p:sp>
          <p:nvSpPr>
            <p:cNvPr id="29" name="TextBox 28">
              <a:extLst>
                <a:ext uri="{FF2B5EF4-FFF2-40B4-BE49-F238E27FC236}">
                  <a16:creationId xmlns:a16="http://schemas.microsoft.com/office/drawing/2014/main" id="{48CCE001-8EF2-B209-92D2-EE8D88950FA6}"/>
                </a:ext>
              </a:extLst>
            </p:cNvPr>
            <p:cNvSpPr txBox="1"/>
            <p:nvPr/>
          </p:nvSpPr>
          <p:spPr>
            <a:xfrm>
              <a:off x="222112" y="2178301"/>
              <a:ext cx="1143262" cy="492443"/>
            </a:xfrm>
            <a:prstGeom prst="rect">
              <a:avLst/>
            </a:prstGeom>
            <a:noFill/>
          </p:spPr>
          <p:txBody>
            <a:bodyPr wrap="none" rtlCol="0">
              <a:spAutoFit/>
            </a:bodyPr>
            <a:lstStyle/>
            <a:p>
              <a:pPr algn="ctr"/>
              <a:r>
                <a:rPr lang="en-GB" sz="1400" b="1" dirty="0">
                  <a:latin typeface="Arial" panose="020B0604020202020204" pitchFamily="34" charset="0"/>
                  <a:cs typeface="Arial" panose="020B0604020202020204" pitchFamily="34" charset="0"/>
                </a:rPr>
                <a:t>Acute HEV</a:t>
              </a:r>
            </a:p>
            <a:p>
              <a:pPr algn="ctr"/>
              <a:r>
                <a:rPr lang="en-GB" sz="1200" dirty="0">
                  <a:latin typeface="Arial" panose="020B0604020202020204" pitchFamily="34" charset="0"/>
                  <a:cs typeface="Arial" panose="020B0604020202020204" pitchFamily="34" charset="0"/>
                </a:rPr>
                <a:t>(n=340/5,612)</a:t>
              </a:r>
              <a:endParaRPr lang="en-NZ" sz="1200" dirty="0">
                <a:latin typeface="Arial" panose="020B0604020202020204" pitchFamily="34" charset="0"/>
                <a:cs typeface="Arial" panose="020B0604020202020204" pitchFamily="34" charset="0"/>
              </a:endParaRPr>
            </a:p>
          </p:txBody>
        </p:sp>
      </p:grpSp>
      <p:sp>
        <p:nvSpPr>
          <p:cNvPr id="30" name="Speech Bubble: Rectangle 29">
            <a:extLst>
              <a:ext uri="{FF2B5EF4-FFF2-40B4-BE49-F238E27FC236}">
                <a16:creationId xmlns:a16="http://schemas.microsoft.com/office/drawing/2014/main" id="{0261EE9A-41F6-9B1E-EACB-4152681E128D}"/>
              </a:ext>
            </a:extLst>
          </p:cNvPr>
          <p:cNvSpPr/>
          <p:nvPr/>
        </p:nvSpPr>
        <p:spPr>
          <a:xfrm>
            <a:off x="8687276" y="1417588"/>
            <a:ext cx="2876235" cy="1126064"/>
          </a:xfrm>
          <a:prstGeom prst="wedgeRectCallout">
            <a:avLst>
              <a:gd name="adj1" fmla="val -65404"/>
              <a:gd name="adj2" fmla="val 16098"/>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rgbClr val="004B87"/>
                </a:solidFill>
                <a:latin typeface="Arial" panose="020B0604020202020204" pitchFamily="34" charset="0"/>
                <a:cs typeface="Arial" panose="020B0604020202020204" pitchFamily="34" charset="0"/>
              </a:rPr>
              <a:t>At admission, HEV patients had:*</a:t>
            </a:r>
          </a:p>
          <a:p>
            <a:pPr marL="171450" indent="-171450">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Higher platelet counts</a:t>
            </a:r>
          </a:p>
          <a:p>
            <a:pPr marL="171450" indent="-171450">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Higher bilirubin levels</a:t>
            </a:r>
          </a:p>
          <a:p>
            <a:pPr marL="171450" indent="-171450">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Lower albumin levels</a:t>
            </a:r>
            <a:endParaRPr lang="en-NZ" sz="1400" dirty="0"/>
          </a:p>
        </p:txBody>
      </p:sp>
    </p:spTree>
    <p:extLst>
      <p:ext uri="{BB962C8B-B14F-4D97-AF65-F5344CB8AC3E}">
        <p14:creationId xmlns:p14="http://schemas.microsoft.com/office/powerpoint/2010/main" val="1338961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id="{FCBFBBC9-2C3E-9FAB-ADFD-F27E23ED8E0A}"/>
              </a:ext>
            </a:extLst>
          </p:cNvPr>
          <p:cNvSpPr txBox="1">
            <a:spLocks/>
          </p:cNvSpPr>
          <p:nvPr/>
        </p:nvSpPr>
        <p:spPr>
          <a:xfrm>
            <a:off x="155031" y="5901918"/>
            <a:ext cx="4249184" cy="83204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dirty="0">
                <a:solidFill>
                  <a:srgbClr val="004B87"/>
                </a:solidFill>
                <a:latin typeface="Arial" panose="020B0604020202020204" pitchFamily="34" charset="0"/>
                <a:cs typeface="Arial" panose="020B0604020202020204" pitchFamily="34" charset="0"/>
              </a:rPr>
              <a:t>Lai H, et al. EASL Congress 2026; OS-105-YI.</a:t>
            </a:r>
            <a:endParaRPr lang="en-GB" sz="1100"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14F10459-4653-9D72-CE81-0C927DF4DB61}"/>
              </a:ext>
            </a:extLst>
          </p:cNvPr>
          <p:cNvSpPr txBox="1">
            <a:spLocks/>
          </p:cNvSpPr>
          <p:nvPr/>
        </p:nvSpPr>
        <p:spPr>
          <a:xfrm>
            <a:off x="7242121" y="976709"/>
            <a:ext cx="4093958" cy="51522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highlight>
                  <a:srgbClr val="FFC03C"/>
                </a:highlight>
                <a:latin typeface="Arial" panose="020B0604020202020204" pitchFamily="34" charset="0"/>
                <a:cs typeface="Arial" panose="020B0604020202020204" pitchFamily="34" charset="0"/>
              </a:rPr>
              <a:t>CONCLUSIONS</a:t>
            </a:r>
            <a:endParaRPr lang="en-US" sz="2200" b="1" dirty="0">
              <a:highlight>
                <a:srgbClr val="FFC03C"/>
              </a:highlight>
              <a:latin typeface="Arial" panose="020B0604020202020204" pitchFamily="34" charset="0"/>
              <a:cs typeface="Arial" panose="020B0604020202020204" pitchFamily="34" charset="0"/>
            </a:endParaRPr>
          </a:p>
          <a:p>
            <a:pPr>
              <a:lnSpc>
                <a:spcPct val="100000"/>
              </a:lnSpc>
              <a:spcBef>
                <a:spcPts val="800"/>
              </a:spcBef>
            </a:pPr>
            <a:r>
              <a:rPr lang="en-GB" sz="1600" dirty="0">
                <a:latin typeface="Arial" panose="020B0604020202020204" pitchFamily="34" charset="0"/>
                <a:cs typeface="Arial" panose="020B0604020202020204" pitchFamily="34" charset="0"/>
              </a:rPr>
              <a:t>Acute HEV-associated ACLF is characterized by greater renal and multi-organ failure, and delayed early recovery with poorer unadjusted survival</a:t>
            </a:r>
          </a:p>
          <a:p>
            <a:pPr>
              <a:lnSpc>
                <a:spcPct val="100000"/>
              </a:lnSpc>
              <a:spcBef>
                <a:spcPts val="800"/>
              </a:spcBef>
            </a:pPr>
            <a:r>
              <a:rPr lang="en-GB" sz="1600" dirty="0">
                <a:latin typeface="Arial" panose="020B0604020202020204" pitchFamily="34" charset="0"/>
                <a:cs typeface="Arial" panose="020B0604020202020204" pitchFamily="34" charset="0"/>
              </a:rPr>
              <a:t>However, HEV is not an independent determinant of mortality after adjustment, suggesting baseline organ-failure burden largely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explains the excess risk in patients with HEV infection</a:t>
            </a:r>
            <a:endParaRPr lang="en-US" sz="1800" dirty="0">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6D50D8C8-397F-3719-65CC-18454C12DDA7}"/>
              </a:ext>
            </a:extLst>
          </p:cNvPr>
          <p:cNvCxnSpPr>
            <a:cxnSpLocks/>
          </p:cNvCxnSpPr>
          <p:nvPr/>
        </p:nvCxnSpPr>
        <p:spPr>
          <a:xfrm>
            <a:off x="7093704" y="1023112"/>
            <a:ext cx="0" cy="5265928"/>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FB1FD821-089C-74C6-8BF8-3C6BD030D154}"/>
              </a:ext>
            </a:extLst>
          </p:cNvPr>
          <p:cNvSpPr txBox="1">
            <a:spLocks/>
          </p:cNvSpPr>
          <p:nvPr/>
        </p:nvSpPr>
        <p:spPr>
          <a:xfrm>
            <a:off x="545593" y="0"/>
            <a:ext cx="11107128" cy="618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GB" sz="2400" dirty="0">
                <a:latin typeface="Arial" panose="020B0604020202020204" pitchFamily="34" charset="0"/>
                <a:cs typeface="Arial" panose="020B0604020202020204" pitchFamily="34" charset="0"/>
              </a:rPr>
              <a:t>Acute hepatitis E in ACLF is associated with higher organ-failure burden and delayed recovery, but not independent mortality risk</a:t>
            </a:r>
          </a:p>
        </p:txBody>
      </p:sp>
      <p:graphicFrame>
        <p:nvGraphicFramePr>
          <p:cNvPr id="16" name="Table 15">
            <a:extLst>
              <a:ext uri="{FF2B5EF4-FFF2-40B4-BE49-F238E27FC236}">
                <a16:creationId xmlns:a16="http://schemas.microsoft.com/office/drawing/2014/main" id="{26204D99-B08D-28E5-FAED-BD85D07C0C68}"/>
              </a:ext>
            </a:extLst>
          </p:cNvPr>
          <p:cNvGraphicFramePr>
            <a:graphicFrameLocks noGrp="1"/>
          </p:cNvGraphicFramePr>
          <p:nvPr>
            <p:extLst>
              <p:ext uri="{D42A27DB-BD31-4B8C-83A1-F6EECF244321}">
                <p14:modId xmlns:p14="http://schemas.microsoft.com/office/powerpoint/2010/main" val="320282711"/>
              </p:ext>
            </p:extLst>
          </p:nvPr>
        </p:nvGraphicFramePr>
        <p:xfrm>
          <a:off x="414829" y="1622229"/>
          <a:ext cx="6497824" cy="3712788"/>
        </p:xfrm>
        <a:graphic>
          <a:graphicData uri="http://schemas.openxmlformats.org/drawingml/2006/table">
            <a:tbl>
              <a:tblPr firstRow="1" bandRow="1">
                <a:tableStyleId>{5C22544A-7EE6-4342-B048-85BDC9FD1C3A}</a:tableStyleId>
              </a:tblPr>
              <a:tblGrid>
                <a:gridCol w="2491421">
                  <a:extLst>
                    <a:ext uri="{9D8B030D-6E8A-4147-A177-3AD203B41FA5}">
                      <a16:colId xmlns:a16="http://schemas.microsoft.com/office/drawing/2014/main" val="2350095507"/>
                    </a:ext>
                  </a:extLst>
                </a:gridCol>
                <a:gridCol w="1697157">
                  <a:extLst>
                    <a:ext uri="{9D8B030D-6E8A-4147-A177-3AD203B41FA5}">
                      <a16:colId xmlns:a16="http://schemas.microsoft.com/office/drawing/2014/main" val="1442077296"/>
                    </a:ext>
                  </a:extLst>
                </a:gridCol>
                <a:gridCol w="1182446">
                  <a:extLst>
                    <a:ext uri="{9D8B030D-6E8A-4147-A177-3AD203B41FA5}">
                      <a16:colId xmlns:a16="http://schemas.microsoft.com/office/drawing/2014/main" val="3628436144"/>
                    </a:ext>
                  </a:extLst>
                </a:gridCol>
                <a:gridCol w="1126800">
                  <a:extLst>
                    <a:ext uri="{9D8B030D-6E8A-4147-A177-3AD203B41FA5}">
                      <a16:colId xmlns:a16="http://schemas.microsoft.com/office/drawing/2014/main" val="3240475084"/>
                    </a:ext>
                  </a:extLst>
                </a:gridCol>
              </a:tblGrid>
              <a:tr h="314586">
                <a:tc>
                  <a:txBody>
                    <a:bodyPr/>
                    <a:lstStyle/>
                    <a:p>
                      <a:endParaRPr lang="en-GB" sz="1200" baseline="30000" noProof="0" dirty="0">
                        <a:solidFill>
                          <a:schemeClr val="accent5"/>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1200" noProof="0" dirty="0">
                          <a:solidFill>
                            <a:schemeClr val="tx1"/>
                          </a:solidFill>
                          <a:latin typeface="Arial" panose="020B0604020202020204" pitchFamily="34" charset="0"/>
                          <a:cs typeface="Arial" panose="020B0604020202020204" pitchFamily="34" charset="0"/>
                        </a:rPr>
                        <a:t>Acute HEV</a:t>
                      </a:r>
                    </a:p>
                  </a:txBody>
                  <a:tcPr anchor="ctr">
                    <a:solidFill>
                      <a:srgbClr val="FFC03C"/>
                    </a:solidFill>
                  </a:tcPr>
                </a:tc>
                <a:tc>
                  <a:txBody>
                    <a:bodyPr/>
                    <a:lstStyle/>
                    <a:p>
                      <a:pPr algn="ctr"/>
                      <a:r>
                        <a:rPr lang="en-GB" sz="1200" noProof="0" dirty="0">
                          <a:solidFill>
                            <a:schemeClr val="tx1"/>
                          </a:solidFill>
                          <a:latin typeface="Arial" panose="020B0604020202020204" pitchFamily="34" charset="0"/>
                          <a:cs typeface="Arial" panose="020B0604020202020204" pitchFamily="34" charset="0"/>
                        </a:rPr>
                        <a:t>Non-HEV</a:t>
                      </a:r>
                    </a:p>
                  </a:txBody>
                  <a:tcPr anchor="ctr">
                    <a:solidFill>
                      <a:srgbClr val="FFC03C"/>
                    </a:solidFill>
                  </a:tcPr>
                </a:tc>
                <a:tc>
                  <a:txBody>
                    <a:bodyPr/>
                    <a:lstStyle/>
                    <a:p>
                      <a:pPr algn="ctr"/>
                      <a:r>
                        <a:rPr lang="en-GB" sz="1200" noProof="0" dirty="0">
                          <a:solidFill>
                            <a:schemeClr val="tx1"/>
                          </a:solidFill>
                          <a:latin typeface="Arial" panose="020B0604020202020204" pitchFamily="34" charset="0"/>
                          <a:cs typeface="Arial" panose="020B0604020202020204" pitchFamily="34" charset="0"/>
                        </a:rPr>
                        <a:t>p value</a:t>
                      </a:r>
                    </a:p>
                  </a:txBody>
                  <a:tcPr anchor="ctr">
                    <a:solidFill>
                      <a:srgbClr val="FFC03C"/>
                    </a:solidFill>
                  </a:tcPr>
                </a:tc>
                <a:extLst>
                  <a:ext uri="{0D108BD9-81ED-4DB2-BD59-A6C34878D82A}">
                    <a16:rowId xmlns:a16="http://schemas.microsoft.com/office/drawing/2014/main" val="672096379"/>
                  </a:ext>
                </a:extLst>
              </a:tr>
              <a:tr h="308018">
                <a:tc>
                  <a:txBody>
                    <a:bodyPr/>
                    <a:lstStyle/>
                    <a:p>
                      <a:r>
                        <a:rPr lang="en-GB" sz="1400" b="1" noProof="0" dirty="0">
                          <a:solidFill>
                            <a:schemeClr val="tx2"/>
                          </a:solidFill>
                          <a:latin typeface="Arial" panose="020B0604020202020204" pitchFamily="34" charset="0"/>
                          <a:cs typeface="Arial" panose="020B0604020202020204" pitchFamily="34" charset="0"/>
                        </a:rPr>
                        <a:t>At presentation (Day 0)</a:t>
                      </a:r>
                      <a:endParaRPr lang="en-GB" sz="1400" b="1" noProof="0" dirty="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endParaRPr lang="en-GB" sz="1200" noProof="0" dirty="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endParaRPr lang="en-GB" sz="1200" noProof="0" dirty="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endParaRPr lang="en-GB" sz="1200" noProof="0" dirty="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3955119680"/>
                  </a:ext>
                </a:extLst>
              </a:tr>
              <a:tr h="308018">
                <a:tc>
                  <a:txBody>
                    <a:bodyPr/>
                    <a:lstStyle/>
                    <a:p>
                      <a:pPr marL="173038" indent="0">
                        <a:buFont typeface="Arial" panose="020B0604020202020204" pitchFamily="34" charset="0"/>
                        <a:buNone/>
                      </a:pPr>
                      <a:r>
                        <a:rPr lang="en-GB" sz="1200" b="1" noProof="0" dirty="0">
                          <a:solidFill>
                            <a:schemeClr val="accent1"/>
                          </a:solidFill>
                          <a:latin typeface="Arial" panose="020B0604020202020204" pitchFamily="34" charset="0"/>
                          <a:cs typeface="Arial" panose="020B0604020202020204" pitchFamily="34" charset="0"/>
                        </a:rPr>
                        <a:t>Any organ failure</a:t>
                      </a:r>
                    </a:p>
                  </a:txBody>
                  <a:tcPr anchor="ctr">
                    <a:solidFill>
                      <a:schemeClr val="bg1"/>
                    </a:solidFill>
                  </a:tcPr>
                </a:tc>
                <a:tc>
                  <a:txBody>
                    <a:bodyPr/>
                    <a:lstStyle/>
                    <a:p>
                      <a:pPr algn="ctr"/>
                      <a:r>
                        <a:rPr lang="en-GB" sz="1200" noProof="0" dirty="0">
                          <a:solidFill>
                            <a:schemeClr val="accent1"/>
                          </a:solidFill>
                          <a:latin typeface="Arial" panose="020B0604020202020204" pitchFamily="34" charset="0"/>
                          <a:cs typeface="Arial" panose="020B0604020202020204" pitchFamily="34" charset="0"/>
                        </a:rPr>
                        <a:t>95%</a:t>
                      </a:r>
                    </a:p>
                  </a:txBody>
                  <a:tcPr anchor="ctr">
                    <a:solidFill>
                      <a:schemeClr val="bg1"/>
                    </a:solidFill>
                  </a:tcPr>
                </a:tc>
                <a:tc>
                  <a:txBody>
                    <a:bodyPr/>
                    <a:lstStyle/>
                    <a:p>
                      <a:pPr algn="ctr"/>
                      <a:r>
                        <a:rPr lang="en-GB" sz="1200" noProof="0" dirty="0">
                          <a:solidFill>
                            <a:schemeClr val="accent1"/>
                          </a:solidFill>
                          <a:latin typeface="Arial" panose="020B0604020202020204" pitchFamily="34" charset="0"/>
                          <a:cs typeface="Arial" panose="020B0604020202020204" pitchFamily="34" charset="0"/>
                        </a:rPr>
                        <a:t>91.7%</a:t>
                      </a:r>
                    </a:p>
                  </a:txBody>
                  <a:tcPr anchor="ctr">
                    <a:solidFill>
                      <a:schemeClr val="bg1"/>
                    </a:solidFill>
                  </a:tcPr>
                </a:tc>
                <a:tc>
                  <a:txBody>
                    <a:bodyPr/>
                    <a:lstStyle/>
                    <a:p>
                      <a:pPr algn="ctr"/>
                      <a:r>
                        <a:rPr lang="en-GB" sz="1200" noProof="0" dirty="0">
                          <a:solidFill>
                            <a:schemeClr val="accent1"/>
                          </a:solidFill>
                          <a:latin typeface="Arial" panose="020B0604020202020204" pitchFamily="34" charset="0"/>
                          <a:cs typeface="Arial" panose="020B0604020202020204" pitchFamily="34" charset="0"/>
                        </a:rPr>
                        <a:t>0.032</a:t>
                      </a:r>
                    </a:p>
                  </a:txBody>
                  <a:tcPr anchor="ctr">
                    <a:solidFill>
                      <a:schemeClr val="bg1"/>
                    </a:solidFill>
                  </a:tcPr>
                </a:tc>
                <a:extLst>
                  <a:ext uri="{0D108BD9-81ED-4DB2-BD59-A6C34878D82A}">
                    <a16:rowId xmlns:a16="http://schemas.microsoft.com/office/drawing/2014/main" val="1307630682"/>
                  </a:ext>
                </a:extLst>
              </a:tr>
              <a:tr h="308018">
                <a:tc>
                  <a:txBody>
                    <a:bodyPr/>
                    <a:lstStyle/>
                    <a:p>
                      <a:pPr marL="173038" indent="0">
                        <a:buFont typeface="Arial" panose="020B0604020202020204" pitchFamily="34" charset="0"/>
                        <a:buNone/>
                      </a:pPr>
                      <a:r>
                        <a:rPr lang="en-GB" sz="1200" b="1" noProof="0" dirty="0">
                          <a:solidFill>
                            <a:schemeClr val="accent1"/>
                          </a:solidFill>
                          <a:latin typeface="Arial" panose="020B0604020202020204" pitchFamily="34" charset="0"/>
                          <a:cs typeface="Arial" panose="020B0604020202020204" pitchFamily="34" charset="0"/>
                        </a:rPr>
                        <a:t>≥3 organ failures </a:t>
                      </a:r>
                    </a:p>
                  </a:txBody>
                  <a:tcPr anchor="ctr">
                    <a:solidFill>
                      <a:schemeClr val="bg1"/>
                    </a:solidFill>
                  </a:tcPr>
                </a:tc>
                <a:tc>
                  <a:txBody>
                    <a:bodyPr/>
                    <a:lstStyle/>
                    <a:p>
                      <a:pPr algn="ctr"/>
                      <a:r>
                        <a:rPr lang="en-GB" sz="1200" noProof="0" dirty="0">
                          <a:solidFill>
                            <a:schemeClr val="accent1"/>
                          </a:solidFill>
                          <a:latin typeface="Arial" panose="020B0604020202020204" pitchFamily="34" charset="0"/>
                          <a:cs typeface="Arial" panose="020B0604020202020204" pitchFamily="34" charset="0"/>
                        </a:rPr>
                        <a:t>41.2%</a:t>
                      </a:r>
                    </a:p>
                  </a:txBody>
                  <a:tcPr anchor="ctr">
                    <a:solidFill>
                      <a:schemeClr val="bg1"/>
                    </a:solidFill>
                  </a:tcPr>
                </a:tc>
                <a:tc>
                  <a:txBody>
                    <a:bodyPr/>
                    <a:lstStyle/>
                    <a:p>
                      <a:pPr algn="ctr"/>
                      <a:r>
                        <a:rPr lang="en-GB" sz="1200" noProof="0" dirty="0">
                          <a:solidFill>
                            <a:schemeClr val="accent1"/>
                          </a:solidFill>
                          <a:latin typeface="Arial" panose="020B0604020202020204" pitchFamily="34" charset="0"/>
                          <a:cs typeface="Arial" panose="020B0604020202020204" pitchFamily="34" charset="0"/>
                        </a:rPr>
                        <a:t>31.7%</a:t>
                      </a:r>
                    </a:p>
                  </a:txBody>
                  <a:tcPr anchor="ctr">
                    <a:solidFill>
                      <a:schemeClr val="bg1"/>
                    </a:solidFill>
                  </a:tcPr>
                </a:tc>
                <a:tc>
                  <a:txBody>
                    <a:bodyPr/>
                    <a:lstStyle/>
                    <a:p>
                      <a:pPr algn="ctr"/>
                      <a:r>
                        <a:rPr lang="en-GB" sz="1200" noProof="0" dirty="0">
                          <a:solidFill>
                            <a:schemeClr val="accent1"/>
                          </a:solidFill>
                          <a:latin typeface="Arial" panose="020B0604020202020204" pitchFamily="34" charset="0"/>
                          <a:cs typeface="Arial" panose="020B0604020202020204" pitchFamily="34" charset="0"/>
                        </a:rPr>
                        <a:t>&lt;0.001</a:t>
                      </a:r>
                    </a:p>
                  </a:txBody>
                  <a:tcPr anchor="ctr">
                    <a:solidFill>
                      <a:schemeClr val="bg1"/>
                    </a:solidFill>
                  </a:tcPr>
                </a:tc>
                <a:extLst>
                  <a:ext uri="{0D108BD9-81ED-4DB2-BD59-A6C34878D82A}">
                    <a16:rowId xmlns:a16="http://schemas.microsoft.com/office/drawing/2014/main" val="4245968180"/>
                  </a:ext>
                </a:extLst>
              </a:tr>
              <a:tr h="308018">
                <a:tc>
                  <a:txBody>
                    <a:bodyPr/>
                    <a:lstStyle/>
                    <a:p>
                      <a:pPr marL="173038" indent="0">
                        <a:buFont typeface="Arial" panose="020B0604020202020204" pitchFamily="34" charset="0"/>
                        <a:buNone/>
                      </a:pPr>
                      <a:r>
                        <a:rPr lang="en-GB" sz="1200" b="1" noProof="0" dirty="0">
                          <a:solidFill>
                            <a:schemeClr val="accent1"/>
                          </a:solidFill>
                          <a:latin typeface="Arial" panose="020B0604020202020204" pitchFamily="34" charset="0"/>
                          <a:cs typeface="Arial" panose="020B0604020202020204" pitchFamily="34" charset="0"/>
                        </a:rPr>
                        <a:t>Renal failure</a:t>
                      </a:r>
                    </a:p>
                  </a:txBody>
                  <a:tcPr anchor="ctr">
                    <a:solidFill>
                      <a:schemeClr val="bg1"/>
                    </a:solidFill>
                  </a:tcPr>
                </a:tc>
                <a:tc>
                  <a:txBody>
                    <a:bodyPr/>
                    <a:lstStyle/>
                    <a:p>
                      <a:pPr algn="ctr"/>
                      <a:r>
                        <a:rPr lang="en-GB" sz="1200" noProof="0" dirty="0">
                          <a:solidFill>
                            <a:schemeClr val="accent1"/>
                          </a:solidFill>
                          <a:latin typeface="Arial" panose="020B0604020202020204" pitchFamily="34" charset="0"/>
                          <a:cs typeface="Arial" panose="020B0604020202020204" pitchFamily="34" charset="0"/>
                        </a:rPr>
                        <a:t>37.4%</a:t>
                      </a:r>
                    </a:p>
                  </a:txBody>
                  <a:tcPr anchor="ctr">
                    <a:solidFill>
                      <a:schemeClr val="bg1"/>
                    </a:solidFill>
                  </a:tcPr>
                </a:tc>
                <a:tc>
                  <a:txBody>
                    <a:bodyPr/>
                    <a:lstStyle/>
                    <a:p>
                      <a:pPr algn="ctr"/>
                      <a:r>
                        <a:rPr lang="en-GB" sz="1200" noProof="0" dirty="0">
                          <a:solidFill>
                            <a:schemeClr val="accent1"/>
                          </a:solidFill>
                          <a:latin typeface="Arial" panose="020B0604020202020204" pitchFamily="34" charset="0"/>
                          <a:cs typeface="Arial" panose="020B0604020202020204" pitchFamily="34" charset="0"/>
                        </a:rPr>
                        <a:t>29.2%</a:t>
                      </a:r>
                    </a:p>
                  </a:txBody>
                  <a:tcPr anchor="ctr">
                    <a:solidFill>
                      <a:schemeClr val="bg1"/>
                    </a:solidFill>
                  </a:tcPr>
                </a:tc>
                <a:tc>
                  <a:txBody>
                    <a:bodyPr/>
                    <a:lstStyle/>
                    <a:p>
                      <a:pPr algn="ctr"/>
                      <a:r>
                        <a:rPr lang="en-GB" sz="1200" noProof="0" dirty="0">
                          <a:solidFill>
                            <a:schemeClr val="accent1"/>
                          </a:solidFill>
                          <a:latin typeface="Arial" panose="020B0604020202020204" pitchFamily="34" charset="0"/>
                          <a:cs typeface="Arial" panose="020B0604020202020204" pitchFamily="34" charset="0"/>
                        </a:rPr>
                        <a:t>0.001</a:t>
                      </a:r>
                    </a:p>
                  </a:txBody>
                  <a:tcPr anchor="ctr">
                    <a:solidFill>
                      <a:schemeClr val="bg1"/>
                    </a:solidFill>
                  </a:tcPr>
                </a:tc>
                <a:extLst>
                  <a:ext uri="{0D108BD9-81ED-4DB2-BD59-A6C34878D82A}">
                    <a16:rowId xmlns:a16="http://schemas.microsoft.com/office/drawing/2014/main" val="2087262494"/>
                  </a:ext>
                </a:extLst>
              </a:tr>
              <a:tr h="324458">
                <a:tc>
                  <a:txBody>
                    <a:bodyPr/>
                    <a:lstStyle/>
                    <a:p>
                      <a:r>
                        <a:rPr lang="en-GB" sz="1400" b="1" noProof="0" dirty="0">
                          <a:solidFill>
                            <a:schemeClr val="tx2"/>
                          </a:solidFill>
                          <a:latin typeface="Arial" panose="020B0604020202020204" pitchFamily="34" charset="0"/>
                          <a:cs typeface="Arial" panose="020B0604020202020204" pitchFamily="34" charset="0"/>
                        </a:rPr>
                        <a:t>Day 4 assessments</a:t>
                      </a:r>
                      <a:endParaRPr lang="en-GB" sz="1400" b="1" noProof="0" dirty="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endParaRPr lang="en-GB" sz="1200" noProof="0" dirty="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endParaRPr lang="en-GB" sz="1200" noProof="0" dirty="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endParaRPr lang="en-GB" sz="1200" noProof="0" dirty="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2785188041"/>
                  </a:ext>
                </a:extLst>
              </a:tr>
              <a:tr h="308018">
                <a:tc>
                  <a:txBody>
                    <a:bodyPr/>
                    <a:lstStyle/>
                    <a:p>
                      <a:pPr marL="173038" indent="0">
                        <a:buFont typeface="Arial" panose="020B0604020202020204" pitchFamily="34" charset="0"/>
                        <a:buNone/>
                      </a:pPr>
                      <a:r>
                        <a:rPr lang="en-GB" sz="1200" b="1" noProof="0" dirty="0">
                          <a:solidFill>
                            <a:schemeClr val="accent1"/>
                          </a:solidFill>
                          <a:latin typeface="Arial" panose="020B0604020202020204" pitchFamily="34" charset="0"/>
                          <a:cs typeface="Arial" panose="020B0604020202020204" pitchFamily="34" charset="0"/>
                        </a:rPr>
                        <a:t>Persistent organ failure</a:t>
                      </a:r>
                    </a:p>
                  </a:txBody>
                  <a:tcPr anchor="ctr">
                    <a:solidFill>
                      <a:schemeClr val="bg1"/>
                    </a:solidFill>
                  </a:tcPr>
                </a:tc>
                <a:tc>
                  <a:txBody>
                    <a:bodyPr/>
                    <a:lstStyle/>
                    <a:p>
                      <a:pPr algn="ctr"/>
                      <a:r>
                        <a:rPr lang="en-GB" sz="1200" noProof="0" dirty="0">
                          <a:solidFill>
                            <a:schemeClr val="accent1"/>
                          </a:solidFill>
                          <a:latin typeface="Arial" panose="020B0604020202020204" pitchFamily="34" charset="0"/>
                          <a:cs typeface="Arial" panose="020B0604020202020204" pitchFamily="34" charset="0"/>
                        </a:rPr>
                        <a:t>87.6%</a:t>
                      </a:r>
                    </a:p>
                    <a:p>
                      <a:pPr algn="ctr"/>
                      <a:r>
                        <a:rPr lang="en-GB" sz="1100" noProof="0" dirty="0">
                          <a:solidFill>
                            <a:schemeClr val="accent1"/>
                          </a:solidFill>
                          <a:latin typeface="Arial" panose="020B0604020202020204" pitchFamily="34" charset="0"/>
                          <a:cs typeface="Arial" panose="020B0604020202020204" pitchFamily="34" charset="0"/>
                        </a:rPr>
                        <a:t>(worse organ-failure distribution; p&lt;0.001)</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accent1"/>
                          </a:solidFill>
                          <a:latin typeface="Arial" panose="020B0604020202020204" pitchFamily="34" charset="0"/>
                          <a:cs typeface="Arial" panose="020B0604020202020204" pitchFamily="34" charset="0"/>
                        </a:rPr>
                        <a:t>77.7%</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accent1"/>
                          </a:solidFill>
                          <a:latin typeface="Arial" panose="020B0604020202020204" pitchFamily="34" charset="0"/>
                          <a:cs typeface="Arial" panose="020B0604020202020204" pitchFamily="34" charset="0"/>
                        </a:rPr>
                        <a:t>&lt;0.001</a:t>
                      </a:r>
                    </a:p>
                  </a:txBody>
                  <a:tcPr anchor="ctr">
                    <a:solidFill>
                      <a:schemeClr val="bg1"/>
                    </a:solidFill>
                  </a:tcPr>
                </a:tc>
                <a:extLst>
                  <a:ext uri="{0D108BD9-81ED-4DB2-BD59-A6C34878D82A}">
                    <a16:rowId xmlns:a16="http://schemas.microsoft.com/office/drawing/2014/main" val="2393818681"/>
                  </a:ext>
                </a:extLst>
              </a:tr>
              <a:tr h="308018">
                <a:tc>
                  <a:txBody>
                    <a:bodyPr/>
                    <a:lstStyle/>
                    <a:p>
                      <a:r>
                        <a:rPr lang="en-GB" sz="1400" b="1" baseline="0" noProof="0" dirty="0">
                          <a:solidFill>
                            <a:schemeClr val="accent1"/>
                          </a:solidFill>
                          <a:latin typeface="Arial" panose="020B0604020202020204" pitchFamily="34" charset="0"/>
                          <a:cs typeface="Arial" panose="020B0604020202020204" pitchFamily="34" charset="0"/>
                        </a:rPr>
                        <a:t>Day 7 assessments</a:t>
                      </a:r>
                    </a:p>
                  </a:txBody>
                  <a:tcPr anchor="ctr">
                    <a:solidFill>
                      <a:schemeClr val="bg1">
                        <a:lumMod val="95000"/>
                      </a:schemeClr>
                    </a:solidFill>
                  </a:tcPr>
                </a:tc>
                <a:tc>
                  <a:txBody>
                    <a:bodyPr/>
                    <a:lstStyle/>
                    <a:p>
                      <a:pPr algn="ctr"/>
                      <a:endParaRPr lang="en-GB" sz="1200" noProof="0" dirty="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noProof="0" dirty="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noProof="0" dirty="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2033033385"/>
                  </a:ext>
                </a:extLst>
              </a:tr>
              <a:tr h="308018">
                <a:tc>
                  <a:txBody>
                    <a:bodyPr/>
                    <a:lstStyle/>
                    <a:p>
                      <a:pPr marL="173038" indent="0">
                        <a:buFont typeface="Arial" panose="020B0604020202020204" pitchFamily="34" charset="0"/>
                        <a:buNone/>
                      </a:pPr>
                      <a:r>
                        <a:rPr lang="en-GB" sz="1200" b="1" noProof="0" dirty="0">
                          <a:solidFill>
                            <a:schemeClr val="accent1"/>
                          </a:solidFill>
                          <a:latin typeface="Arial" panose="020B0604020202020204" pitchFamily="34" charset="0"/>
                          <a:cs typeface="Arial" panose="020B0604020202020204" pitchFamily="34" charset="0"/>
                        </a:rPr>
                        <a:t>Liver failure</a:t>
                      </a:r>
                    </a:p>
                  </a:txBody>
                  <a:tcPr anchor="ctr">
                    <a:solidFill>
                      <a:schemeClr val="bg1"/>
                    </a:solidFill>
                  </a:tcPr>
                </a:tc>
                <a:tc>
                  <a:txBody>
                    <a:bodyPr/>
                    <a:lstStyle/>
                    <a:p>
                      <a:pPr algn="ctr"/>
                      <a:r>
                        <a:rPr lang="en-GB" sz="1200" noProof="0" dirty="0">
                          <a:solidFill>
                            <a:schemeClr val="accent1"/>
                          </a:solidFill>
                          <a:latin typeface="Arial" panose="020B0604020202020204" pitchFamily="34" charset="0"/>
                          <a:cs typeface="Arial" panose="020B0604020202020204" pitchFamily="34" charset="0"/>
                        </a:rPr>
                        <a:t>66%</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accent1"/>
                          </a:solidFill>
                          <a:latin typeface="Arial" panose="020B0604020202020204" pitchFamily="34" charset="0"/>
                          <a:cs typeface="Arial" panose="020B0604020202020204" pitchFamily="34" charset="0"/>
                        </a:rPr>
                        <a:t>58.2%</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accent1"/>
                          </a:solidFill>
                          <a:latin typeface="Arial" panose="020B0604020202020204" pitchFamily="34" charset="0"/>
                          <a:cs typeface="Arial" panose="020B0604020202020204" pitchFamily="34" charset="0"/>
                        </a:rPr>
                        <a:t>0.028</a:t>
                      </a:r>
                    </a:p>
                  </a:txBody>
                  <a:tcPr anchor="ctr">
                    <a:solidFill>
                      <a:schemeClr val="bg1"/>
                    </a:solidFill>
                  </a:tcPr>
                </a:tc>
                <a:extLst>
                  <a:ext uri="{0D108BD9-81ED-4DB2-BD59-A6C34878D82A}">
                    <a16:rowId xmlns:a16="http://schemas.microsoft.com/office/drawing/2014/main" val="3957415390"/>
                  </a:ext>
                </a:extLst>
              </a:tr>
              <a:tr h="308018">
                <a:tc>
                  <a:txBody>
                    <a:bodyPr/>
                    <a:lstStyle/>
                    <a:p>
                      <a:pPr marL="173038" indent="0">
                        <a:buFont typeface="Arial" panose="020B0604020202020204" pitchFamily="34" charset="0"/>
                        <a:buNone/>
                      </a:pPr>
                      <a:r>
                        <a:rPr lang="en-GB" sz="1200" b="1" noProof="0" dirty="0">
                          <a:solidFill>
                            <a:schemeClr val="accent1"/>
                          </a:solidFill>
                          <a:latin typeface="Arial" panose="020B0604020202020204" pitchFamily="34" charset="0"/>
                          <a:cs typeface="Arial" panose="020B0604020202020204" pitchFamily="34" charset="0"/>
                        </a:rPr>
                        <a:t>≥3 organ failures </a:t>
                      </a:r>
                    </a:p>
                  </a:txBody>
                  <a:tcPr anchor="ctr">
                    <a:solidFill>
                      <a:schemeClr val="bg1"/>
                    </a:solidFill>
                  </a:tcPr>
                </a:tc>
                <a:tc>
                  <a:txBody>
                    <a:bodyPr/>
                    <a:lstStyle/>
                    <a:p>
                      <a:pPr algn="ctr"/>
                      <a:r>
                        <a:rPr lang="en-GB" sz="1200" noProof="0" dirty="0">
                          <a:solidFill>
                            <a:schemeClr val="accent1"/>
                          </a:solidFill>
                          <a:latin typeface="Arial" panose="020B0604020202020204" pitchFamily="34" charset="0"/>
                          <a:cs typeface="Arial" panose="020B0604020202020204" pitchFamily="34" charset="0"/>
                        </a:rPr>
                        <a:t>24.3%</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accent1"/>
                          </a:solidFill>
                          <a:latin typeface="Arial" panose="020B0604020202020204" pitchFamily="34" charset="0"/>
                          <a:cs typeface="Arial" panose="020B0604020202020204" pitchFamily="34" charset="0"/>
                        </a:rPr>
                        <a:t>14.6%</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accent1"/>
                          </a:solidFill>
                          <a:latin typeface="Arial" panose="020B0604020202020204" pitchFamily="34" charset="0"/>
                          <a:cs typeface="Arial" panose="020B0604020202020204" pitchFamily="34" charset="0"/>
                        </a:rPr>
                        <a:t>&lt;0.001</a:t>
                      </a:r>
                    </a:p>
                  </a:txBody>
                  <a:tcPr anchor="ctr">
                    <a:solidFill>
                      <a:schemeClr val="bg1"/>
                    </a:solidFill>
                  </a:tcPr>
                </a:tc>
                <a:extLst>
                  <a:ext uri="{0D108BD9-81ED-4DB2-BD59-A6C34878D82A}">
                    <a16:rowId xmlns:a16="http://schemas.microsoft.com/office/drawing/2014/main" val="1055421344"/>
                  </a:ext>
                </a:extLst>
              </a:tr>
              <a:tr h="308018">
                <a:tc>
                  <a:txBody>
                    <a:bodyPr/>
                    <a:lstStyle/>
                    <a:p>
                      <a:pPr marL="173038" indent="0">
                        <a:buFont typeface="Arial" panose="020B0604020202020204" pitchFamily="34" charset="0"/>
                        <a:buNone/>
                      </a:pPr>
                      <a:r>
                        <a:rPr lang="en-GB" sz="1200" b="1" noProof="0" dirty="0">
                          <a:solidFill>
                            <a:schemeClr val="accent1"/>
                          </a:solidFill>
                          <a:latin typeface="Arial" panose="020B0604020202020204" pitchFamily="34" charset="0"/>
                          <a:cs typeface="Arial" panose="020B0604020202020204" pitchFamily="34" charset="0"/>
                        </a:rPr>
                        <a:t>Renal failure</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accent1"/>
                          </a:solidFill>
                          <a:latin typeface="Arial" panose="020B0604020202020204" pitchFamily="34" charset="0"/>
                          <a:cs typeface="Arial" panose="020B0604020202020204" pitchFamily="34" charset="0"/>
                        </a:rPr>
                        <a:t>21.4%</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accent1"/>
                          </a:solidFill>
                          <a:latin typeface="Arial" panose="020B0604020202020204" pitchFamily="34" charset="0"/>
                          <a:cs typeface="Arial" panose="020B0604020202020204" pitchFamily="34" charset="0"/>
                        </a:rPr>
                        <a:t>16.1%</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accent1"/>
                          </a:solidFill>
                          <a:latin typeface="Arial" panose="020B0604020202020204" pitchFamily="34" charset="0"/>
                          <a:cs typeface="Arial" panose="020B0604020202020204" pitchFamily="34" charset="0"/>
                        </a:rPr>
                        <a:t>0.046</a:t>
                      </a:r>
                    </a:p>
                  </a:txBody>
                  <a:tcPr anchor="ctr">
                    <a:solidFill>
                      <a:schemeClr val="bg1"/>
                    </a:solidFill>
                  </a:tcPr>
                </a:tc>
                <a:extLst>
                  <a:ext uri="{0D108BD9-81ED-4DB2-BD59-A6C34878D82A}">
                    <a16:rowId xmlns:a16="http://schemas.microsoft.com/office/drawing/2014/main" val="2685948494"/>
                  </a:ext>
                </a:extLst>
              </a:tr>
            </a:tbl>
          </a:graphicData>
        </a:graphic>
      </p:graphicFrame>
      <p:sp>
        <p:nvSpPr>
          <p:cNvPr id="17" name="TextBox 16">
            <a:extLst>
              <a:ext uri="{FF2B5EF4-FFF2-40B4-BE49-F238E27FC236}">
                <a16:creationId xmlns:a16="http://schemas.microsoft.com/office/drawing/2014/main" id="{6BC92B65-3232-5D5F-0BBA-5B4E1AB3BA99}"/>
              </a:ext>
            </a:extLst>
          </p:cNvPr>
          <p:cNvSpPr txBox="1"/>
          <p:nvPr/>
        </p:nvSpPr>
        <p:spPr>
          <a:xfrm>
            <a:off x="855921" y="1283675"/>
            <a:ext cx="5615640" cy="338554"/>
          </a:xfrm>
          <a:prstGeom prst="rect">
            <a:avLst/>
          </a:prstGeom>
          <a:noFill/>
        </p:spPr>
        <p:txBody>
          <a:bodyPr wrap="none" rtlCol="0">
            <a:spAutoFit/>
          </a:bodyPr>
          <a:lstStyle/>
          <a:p>
            <a:r>
              <a:rPr lang="en-GB" sz="1600" b="1" dirty="0">
                <a:latin typeface="Arial" panose="020B0604020202020204" pitchFamily="34" charset="0"/>
                <a:cs typeface="Arial" panose="020B0604020202020204" pitchFamily="34" charset="0"/>
              </a:rPr>
              <a:t>HEV was associated with a higher organ-failure burden </a:t>
            </a:r>
            <a:endParaRPr lang="en-NZ" sz="1600" b="1" dirty="0">
              <a:latin typeface="Arial" panose="020B0604020202020204" pitchFamily="34" charset="0"/>
              <a:cs typeface="Arial" panose="020B0604020202020204" pitchFamily="34" charset="0"/>
            </a:endParaRPr>
          </a:p>
        </p:txBody>
      </p:sp>
      <p:pic>
        <p:nvPicPr>
          <p:cNvPr id="7" name="Picture 6">
            <a:hlinkClick r:id="rId3" action="ppaction://hlinksldjump"/>
            <a:extLst>
              <a:ext uri="{FF2B5EF4-FFF2-40B4-BE49-F238E27FC236}">
                <a16:creationId xmlns:a16="http://schemas.microsoft.com/office/drawing/2014/main" id="{5F47FA83-D950-DF24-A525-36F8B02B3BF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
        <p:nvSpPr>
          <p:cNvPr id="10" name="Content Placeholder 1">
            <a:extLst>
              <a:ext uri="{FF2B5EF4-FFF2-40B4-BE49-F238E27FC236}">
                <a16:creationId xmlns:a16="http://schemas.microsoft.com/office/drawing/2014/main" id="{BF3F57CF-AF46-C8EA-CEAE-122327D75D70}"/>
              </a:ext>
            </a:extLst>
          </p:cNvPr>
          <p:cNvSpPr txBox="1">
            <a:spLocks/>
          </p:cNvSpPr>
          <p:nvPr/>
        </p:nvSpPr>
        <p:spPr>
          <a:xfrm>
            <a:off x="271692" y="820607"/>
            <a:ext cx="1403474" cy="405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highlight>
                  <a:srgbClr val="FFC03C"/>
                </a:highlight>
                <a:latin typeface="Arial" panose="020B0604020202020204" pitchFamily="34" charset="0"/>
                <a:cs typeface="Arial" panose="020B0604020202020204" pitchFamily="34" charset="0"/>
              </a:rPr>
              <a:t>RESULTS</a:t>
            </a:r>
            <a:endParaRPr lang="en-GB" sz="1400" noProof="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3988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94C45-4172-7576-83E4-8F47E8B8B2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200EBF-8337-C98E-470D-ED8645E1C36B}"/>
              </a:ext>
            </a:extLst>
          </p:cNvPr>
          <p:cNvSpPr>
            <a:spLocks noGrp="1"/>
          </p:cNvSpPr>
          <p:nvPr>
            <p:ph type="ctrTitle"/>
          </p:nvPr>
        </p:nvSpPr>
        <p:spPr>
          <a:xfrm>
            <a:off x="2295939" y="3429000"/>
            <a:ext cx="9686885" cy="1517877"/>
          </a:xfrm>
        </p:spPr>
        <p:txBody>
          <a:bodyPr>
            <a:normAutofit fontScale="90000"/>
          </a:bodyPr>
          <a:lstStyle/>
          <a:p>
            <a:pPr algn="r"/>
            <a:r>
              <a:rPr lang="en-GB" dirty="0"/>
              <a:t>Viral hepatitis: </a:t>
            </a:r>
            <a:br>
              <a:rPr lang="en-GB" dirty="0"/>
            </a:br>
            <a:r>
              <a:rPr lang="en-GB" dirty="0"/>
              <a:t>Experimental and pathophysiology</a:t>
            </a:r>
            <a:endParaRPr lang="en-US" dirty="0"/>
          </a:p>
        </p:txBody>
      </p:sp>
    </p:spTree>
    <p:extLst>
      <p:ext uri="{BB962C8B-B14F-4D97-AF65-F5344CB8AC3E}">
        <p14:creationId xmlns:p14="http://schemas.microsoft.com/office/powerpoint/2010/main" val="21617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p:txBody>
          <a:bodyPr/>
          <a:lstStyle/>
          <a:p>
            <a:r>
              <a:rPr lang="en-US" dirty="0"/>
              <a:t>About these slides </a:t>
            </a:r>
          </a:p>
        </p:txBody>
      </p:sp>
      <p:sp>
        <p:nvSpPr>
          <p:cNvPr id="4" name="Text Placeholder 2">
            <a:extLst>
              <a:ext uri="{FF2B5EF4-FFF2-40B4-BE49-F238E27FC236}">
                <a16:creationId xmlns:a16="http://schemas.microsoft.com/office/drawing/2014/main" id="{BF4F323E-6B25-F0A6-574A-0A254384458C}"/>
              </a:ext>
            </a:extLst>
          </p:cNvPr>
          <p:cNvSpPr>
            <a:spLocks noGrp="1"/>
          </p:cNvSpPr>
          <p:nvPr>
            <p:ph idx="1"/>
          </p:nvPr>
        </p:nvSpPr>
        <p:spPr>
          <a:xfrm>
            <a:off x="838200" y="950913"/>
            <a:ext cx="10610850" cy="5226050"/>
          </a:xfrm>
        </p:spPr>
        <p:txBody>
          <a:bodyPr>
            <a:normAutofit/>
          </a:bodyPr>
          <a:lstStyle/>
          <a:p>
            <a:pPr fontAlgn="base">
              <a:spcBef>
                <a:spcPts val="1200"/>
              </a:spcBef>
            </a:pPr>
            <a:r>
              <a:rPr lang="en-US" sz="2000" noProof="0" dirty="0">
                <a:solidFill>
                  <a:srgbClr val="004B87"/>
                </a:solidFill>
                <a:latin typeface="Arial" panose="020B0604020202020204" pitchFamily="34" charset="0"/>
                <a:cs typeface="Arial" panose="020B0604020202020204" pitchFamily="34" charset="0"/>
              </a:rPr>
              <a:t>These slides provide highlights of new data presented at the EASL Congress 2026</a:t>
            </a:r>
          </a:p>
          <a:p>
            <a:pPr fontAlgn="base">
              <a:spcBef>
                <a:spcPts val="1200"/>
              </a:spcBef>
            </a:pPr>
            <a:r>
              <a:rPr lang="en-US" sz="2000" noProof="0" dirty="0">
                <a:solidFill>
                  <a:srgbClr val="004B87"/>
                </a:solidFill>
                <a:latin typeface="Arial" panose="020B0604020202020204" pitchFamily="34" charset="0"/>
                <a:cs typeface="Arial" panose="020B0604020202020204" pitchFamily="34" charset="0"/>
              </a:rPr>
              <a:t>Please feel free to use, adapt, and share these slides for your own personal use; however, please acknowledge EASL as the source​</a:t>
            </a:r>
          </a:p>
          <a:p>
            <a:pPr fontAlgn="base">
              <a:spcBef>
                <a:spcPts val="1200"/>
              </a:spcBef>
            </a:pPr>
            <a:r>
              <a:rPr lang="en-US" sz="2000" noProof="0" dirty="0">
                <a:solidFill>
                  <a:srgbClr val="004B87"/>
                </a:solidFill>
                <a:latin typeface="Arial" panose="020B0604020202020204" pitchFamily="34" charset="0"/>
                <a:cs typeface="Arial" panose="020B0604020202020204" pitchFamily="34" charset="0"/>
              </a:rPr>
              <a:t>Definitions of all abbreviations shown in these slides, and a full copy of the original abstract text, are provided within the slide notes​</a:t>
            </a:r>
          </a:p>
          <a:p>
            <a:pPr fontAlgn="base">
              <a:spcBef>
                <a:spcPts val="1200"/>
              </a:spcBef>
            </a:pPr>
            <a:r>
              <a:rPr lang="en-US" sz="2000" noProof="0" dirty="0">
                <a:solidFill>
                  <a:srgbClr val="004B87"/>
                </a:solidFill>
                <a:latin typeface="Arial" panose="020B0604020202020204" pitchFamily="34" charset="0"/>
                <a:cs typeface="Arial" panose="020B0604020202020204" pitchFamily="34" charset="0"/>
              </a:rPr>
              <a:t>Submitted abstracts are included in the slide notes, but data may not be identical to the final presented data shown on the slides​</a:t>
            </a:r>
          </a:p>
          <a:p>
            <a:pPr fontAlgn="base">
              <a:spcBef>
                <a:spcPts val="1200"/>
              </a:spcBef>
            </a:pPr>
            <a:r>
              <a:rPr lang="en-US" sz="2000" noProof="0" dirty="0">
                <a:solidFill>
                  <a:srgbClr val="004B87"/>
                </a:solidFill>
                <a:latin typeface="Arial" panose="020B0604020202020204" pitchFamily="34" charset="0"/>
                <a:cs typeface="Arial" panose="020B0604020202020204" pitchFamily="34" charset="0"/>
              </a:rPr>
              <a:t>When you see a symbol like this:       , you can click on it to return to the​ contents page </a:t>
            </a:r>
          </a:p>
          <a:p>
            <a:endParaRPr lang="en-US" sz="2000" noProof="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6127529-0D18-A35B-EA37-5C86C4104987}"/>
              </a:ext>
            </a:extLst>
          </p:cNvPr>
          <p:cNvSpPr txBox="1"/>
          <p:nvPr/>
        </p:nvSpPr>
        <p:spPr>
          <a:xfrm>
            <a:off x="2251038" y="4584302"/>
            <a:ext cx="7689924" cy="1323439"/>
          </a:xfrm>
          <a:prstGeom prst="rect">
            <a:avLst/>
          </a:prstGeom>
          <a:noFill/>
          <a:ln w="28575">
            <a:solidFill>
              <a:srgbClr val="004B87"/>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4B87"/>
                </a:solidFill>
                <a:effectLst/>
                <a:uLnTx/>
                <a:uFillTx/>
                <a:latin typeface="Arial" panose="020B0604020202020204"/>
              </a:rPr>
              <a:t>These slides are intended for use as an educational resource and should not be used to make patient management decisions. </a:t>
            </a:r>
            <a:br>
              <a:rPr kumimoji="0" lang="en-US" sz="2000" b="0" i="0" u="none" strike="noStrike" kern="0" cap="none" spc="0" normalizeH="0" baseline="0" noProof="0" dirty="0">
                <a:ln>
                  <a:noFill/>
                </a:ln>
                <a:solidFill>
                  <a:srgbClr val="004B87"/>
                </a:solidFill>
                <a:effectLst/>
                <a:uLnTx/>
                <a:uFillTx/>
                <a:latin typeface="Arial" panose="020B0604020202020204"/>
              </a:rPr>
            </a:br>
            <a:r>
              <a:rPr kumimoji="0" lang="en-US" sz="2000" b="0" i="0" u="none" strike="noStrike" kern="0" cap="none" spc="0" normalizeH="0" baseline="0" noProof="0" dirty="0">
                <a:ln>
                  <a:noFill/>
                </a:ln>
                <a:solidFill>
                  <a:srgbClr val="004B87"/>
                </a:solidFill>
                <a:effectLst/>
                <a:uLnTx/>
                <a:uFillTx/>
                <a:latin typeface="Arial" panose="020B0604020202020204"/>
              </a:rPr>
              <a:t>All information included should be verified before treating patients or using any therapies described in these materials</a:t>
            </a:r>
          </a:p>
        </p:txBody>
      </p:sp>
      <p:pic>
        <p:nvPicPr>
          <p:cNvPr id="6" name="Picture 5">
            <a:extLst>
              <a:ext uri="{FF2B5EF4-FFF2-40B4-BE49-F238E27FC236}">
                <a16:creationId xmlns:a16="http://schemas.microsoft.com/office/drawing/2014/main" id="{C04D64F3-3618-CF70-85DE-EA2C149EEB66}"/>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4955562" y="3429000"/>
            <a:ext cx="381237" cy="377560"/>
          </a:xfrm>
          <a:prstGeom prst="rect">
            <a:avLst/>
          </a:prstGeom>
        </p:spPr>
      </p:pic>
    </p:spTree>
    <p:extLst>
      <p:ext uri="{BB962C8B-B14F-4D97-AF65-F5344CB8AC3E}">
        <p14:creationId xmlns:p14="http://schemas.microsoft.com/office/powerpoint/2010/main" val="940093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or: Elbow 9">
            <a:extLst>
              <a:ext uri="{FF2B5EF4-FFF2-40B4-BE49-F238E27FC236}">
                <a16:creationId xmlns:a16="http://schemas.microsoft.com/office/drawing/2014/main" id="{74E8F128-812B-1A0D-DBA7-F0E8D50E58CE}"/>
              </a:ext>
            </a:extLst>
          </p:cNvPr>
          <p:cNvCxnSpPr>
            <a:cxnSpLocks/>
            <a:endCxn id="19" idx="0"/>
          </p:cNvCxnSpPr>
          <p:nvPr/>
        </p:nvCxnSpPr>
        <p:spPr>
          <a:xfrm rot="5400000">
            <a:off x="7644108" y="1761820"/>
            <a:ext cx="1242672" cy="1223755"/>
          </a:xfrm>
          <a:prstGeom prst="bentConnector3">
            <a:avLst>
              <a:gd name="adj1" fmla="val 82463"/>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3" name="Connector: Elbow 12">
            <a:extLst>
              <a:ext uri="{FF2B5EF4-FFF2-40B4-BE49-F238E27FC236}">
                <a16:creationId xmlns:a16="http://schemas.microsoft.com/office/drawing/2014/main" id="{2EF27381-306C-90BF-2F32-5256BFA12FC5}"/>
              </a:ext>
            </a:extLst>
          </p:cNvPr>
          <p:cNvCxnSpPr>
            <a:cxnSpLocks/>
          </p:cNvCxnSpPr>
          <p:nvPr/>
        </p:nvCxnSpPr>
        <p:spPr>
          <a:xfrm>
            <a:off x="8767346" y="2785463"/>
            <a:ext cx="1741351" cy="225689"/>
          </a:xfrm>
          <a:prstGeom prst="bentConnector2">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a:xfrm>
            <a:off x="533951" y="-23117"/>
            <a:ext cx="10706478" cy="697223"/>
          </a:xfrm>
        </p:spPr>
        <p:txBody>
          <a:bodyPr>
            <a:noAutofit/>
          </a:bodyPr>
          <a:lstStyle/>
          <a:p>
            <a:r>
              <a:rPr lang="en-GB" sz="2400" dirty="0">
                <a:latin typeface="Arial" panose="020B0604020202020204" pitchFamily="34" charset="0"/>
                <a:cs typeface="Arial" panose="020B0604020202020204" pitchFamily="34" charset="0"/>
              </a:rPr>
              <a:t>Clinical efficacy of BRII-179 therapeutic vaccine provided by a mismatched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T-cell epitope of prehistoric origin </a:t>
            </a:r>
            <a:endParaRPr lang="en-U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036B5BC-3687-7D57-818D-789C79AC12B2}"/>
              </a:ext>
            </a:extLst>
          </p:cNvPr>
          <p:cNvSpPr>
            <a:spLocks noGrp="1"/>
          </p:cNvSpPr>
          <p:nvPr>
            <p:ph idx="1"/>
          </p:nvPr>
        </p:nvSpPr>
        <p:spPr>
          <a:xfrm>
            <a:off x="285517" y="815648"/>
            <a:ext cx="4823526" cy="4469046"/>
          </a:xfrm>
        </p:spPr>
        <p:txBody>
          <a:bodyPr>
            <a:normAutofit/>
          </a:bodyPr>
          <a:lstStyle/>
          <a:p>
            <a:pPr marL="0" indent="0">
              <a:lnSpc>
                <a:spcPct val="100000"/>
              </a:lnSpc>
              <a:spcBef>
                <a:spcPts val="800"/>
              </a:spcBef>
              <a:buNone/>
            </a:pPr>
            <a:r>
              <a:rPr lang="en-US" sz="2000" b="1" dirty="0">
                <a:highlight>
                  <a:srgbClr val="FFC03C"/>
                </a:highlight>
                <a:latin typeface="Arial" panose="020B0604020202020204" pitchFamily="34" charset="0"/>
                <a:cs typeface="Arial" panose="020B0604020202020204" pitchFamily="34" charset="0"/>
              </a:rPr>
              <a:t>BACKGROUND &amp; AIMS</a:t>
            </a:r>
            <a:endParaRPr lang="en-GB" sz="100" dirty="0">
              <a:latin typeface="Arial" panose="020B0604020202020204" pitchFamily="34" charset="0"/>
              <a:cs typeface="Arial" panose="020B0604020202020204" pitchFamily="34" charset="0"/>
            </a:endParaRPr>
          </a:p>
          <a:p>
            <a:pPr>
              <a:lnSpc>
                <a:spcPct val="100000"/>
              </a:lnSpc>
              <a:spcBef>
                <a:spcPts val="800"/>
              </a:spcBef>
            </a:pPr>
            <a:r>
              <a:rPr lang="en-GB" sz="1600" dirty="0">
                <a:latin typeface="Arial" panose="020B0604020202020204" pitchFamily="34" charset="0"/>
                <a:cs typeface="Arial" panose="020B0604020202020204" pitchFamily="34" charset="0"/>
              </a:rPr>
              <a:t>Therapeutic vaccines for HBV cure aim to restore dysfunctional HBV-specific T and B cells</a:t>
            </a:r>
          </a:p>
          <a:p>
            <a:pPr>
              <a:lnSpc>
                <a:spcPct val="100000"/>
              </a:lnSpc>
              <a:spcBef>
                <a:spcPts val="800"/>
              </a:spcBef>
            </a:pPr>
            <a:r>
              <a:rPr lang="en-GB" sz="1600" dirty="0">
                <a:latin typeface="Arial" panose="020B0604020202020204" pitchFamily="34" charset="0"/>
                <a:cs typeface="Arial" panose="020B0604020202020204" pitchFamily="34" charset="0"/>
              </a:rPr>
              <a:t>BRII-179 is a therapeutic vaccine composed of recombinant HBV envelope (PreS1/PreS2/S) proteins</a:t>
            </a:r>
          </a:p>
          <a:p>
            <a:pPr>
              <a:lnSpc>
                <a:spcPct val="100000"/>
              </a:lnSpc>
              <a:spcBef>
                <a:spcPts val="800"/>
              </a:spcBef>
            </a:pPr>
            <a:r>
              <a:rPr lang="en-GB" sz="1600" dirty="0">
                <a:latin typeface="Arial" panose="020B0604020202020204" pitchFamily="34" charset="0"/>
                <a:cs typeface="Arial" panose="020B0604020202020204" pitchFamily="34" charset="0"/>
              </a:rPr>
              <a:t>2-step trial: 9 doses of BRII-179 combined with siRNA, followed 2 years later by 48 weeks of </a:t>
            </a:r>
            <a:r>
              <a:rPr lang="en-GB" sz="1600" dirty="0" err="1">
                <a:latin typeface="Arial" panose="020B0604020202020204" pitchFamily="34" charset="0"/>
                <a:cs typeface="Arial" panose="020B0604020202020204" pitchFamily="34" charset="0"/>
              </a:rPr>
              <a:t>pegIFN</a:t>
            </a:r>
            <a:r>
              <a:rPr lang="en-GB"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α</a:t>
            </a:r>
            <a:r>
              <a:rPr lang="en-US" sz="1600" dirty="0">
                <a:latin typeface="Arial" panose="020B0604020202020204" pitchFamily="34" charset="0"/>
                <a:cs typeface="Arial" panose="020B0604020202020204" pitchFamily="34" charset="0"/>
              </a:rPr>
              <a:t> combined with siRNA</a:t>
            </a:r>
          </a:p>
          <a:p>
            <a:pPr>
              <a:lnSpc>
                <a:spcPct val="100000"/>
              </a:lnSpc>
              <a:spcBef>
                <a:spcPts val="800"/>
              </a:spcBef>
            </a:pPr>
            <a:r>
              <a:rPr lang="en-GB" sz="1600" dirty="0">
                <a:latin typeface="Arial" panose="020B0604020202020204" pitchFamily="34" charset="0"/>
                <a:cs typeface="Arial" panose="020B0604020202020204" pitchFamily="34" charset="0"/>
              </a:rPr>
              <a:t>57% of BRII-179 responders achieved HBsAg loss at EOT</a:t>
            </a:r>
          </a:p>
          <a:p>
            <a:pPr>
              <a:lnSpc>
                <a:spcPct val="100000"/>
              </a:lnSpc>
              <a:spcBef>
                <a:spcPts val="800"/>
              </a:spcBef>
            </a:pPr>
            <a:r>
              <a:rPr lang="en-GB" sz="1600" b="1" dirty="0">
                <a:latin typeface="Arial" panose="020B0604020202020204" pitchFamily="34" charset="0"/>
                <a:cs typeface="Arial" panose="020B0604020202020204" pitchFamily="34" charset="0"/>
              </a:rPr>
              <a:t>AIM: </a:t>
            </a:r>
            <a:r>
              <a:rPr lang="en-GB" sz="1600" dirty="0">
                <a:latin typeface="Arial" panose="020B0604020202020204" pitchFamily="34" charset="0"/>
                <a:cs typeface="Arial" panose="020B0604020202020204" pitchFamily="34" charset="0"/>
              </a:rPr>
              <a:t>To evaluate the immunological modifications induced by BRII-179 that lead to increased rates of HBsAg loss</a:t>
            </a:r>
            <a:r>
              <a:rPr lang="en-GB" sz="1600" baseline="30000" dirty="0">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30ECA8B9-0A5E-1AC2-2AF0-7415A8B7DB3E}"/>
              </a:ext>
            </a:extLst>
          </p:cNvPr>
          <p:cNvSpPr txBox="1"/>
          <p:nvPr/>
        </p:nvSpPr>
        <p:spPr>
          <a:xfrm>
            <a:off x="5233781" y="808336"/>
            <a:ext cx="1468672" cy="677108"/>
          </a:xfrm>
          <a:prstGeom prst="rect">
            <a:avLst/>
          </a:prstGeom>
          <a:noFill/>
        </p:spPr>
        <p:txBody>
          <a:bodyPr wrap="none" rtlCol="0">
            <a:spAutoFit/>
          </a:bodyPr>
          <a:lstStyle/>
          <a:p>
            <a:r>
              <a:rPr lang="en-US" sz="2000" b="1" dirty="0">
                <a:solidFill>
                  <a:srgbClr val="004B87"/>
                </a:solidFill>
                <a:highlight>
                  <a:srgbClr val="FFC03C"/>
                </a:highlight>
                <a:latin typeface="Arial" panose="020B0604020202020204" pitchFamily="34" charset="0"/>
                <a:cs typeface="Arial" panose="020B0604020202020204" pitchFamily="34" charset="0"/>
              </a:rPr>
              <a:t>METHODS</a:t>
            </a:r>
          </a:p>
          <a:p>
            <a:endParaRPr lang="en-GB" dirty="0"/>
          </a:p>
        </p:txBody>
      </p:sp>
      <p:sp>
        <p:nvSpPr>
          <p:cNvPr id="9" name="Rectangle 8">
            <a:extLst>
              <a:ext uri="{FF2B5EF4-FFF2-40B4-BE49-F238E27FC236}">
                <a16:creationId xmlns:a16="http://schemas.microsoft.com/office/drawing/2014/main" id="{61BFCB11-7366-C6AD-65D4-D7083E1B306F}"/>
              </a:ext>
            </a:extLst>
          </p:cNvPr>
          <p:cNvSpPr/>
          <p:nvPr/>
        </p:nvSpPr>
        <p:spPr>
          <a:xfrm>
            <a:off x="6193523" y="1520085"/>
            <a:ext cx="5599331" cy="436390"/>
          </a:xfrm>
          <a:prstGeom prst="rect">
            <a:avLst/>
          </a:prstGeom>
          <a:solidFill>
            <a:srgbClr val="FFC03C"/>
          </a:solidFill>
          <a:ln>
            <a:solidFill>
              <a:srgbClr val="FFC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4B87"/>
                </a:solidFill>
                <a:latin typeface="Arial" panose="020B0604020202020204" pitchFamily="34" charset="0"/>
                <a:cs typeface="Arial" panose="020B0604020202020204" pitchFamily="34" charset="0"/>
              </a:rPr>
              <a:t>Participants with CHB on NA therapy who received BRII-179 </a:t>
            </a:r>
          </a:p>
          <a:p>
            <a:pPr algn="ctr"/>
            <a:r>
              <a:rPr lang="en-GB" sz="1400" dirty="0">
                <a:solidFill>
                  <a:srgbClr val="004B87"/>
                </a:solidFill>
                <a:latin typeface="Arial" panose="020B0604020202020204" pitchFamily="34" charset="0"/>
                <a:cs typeface="Arial" panose="020B0604020202020204" pitchFamily="34" charset="0"/>
              </a:rPr>
              <a:t>and siRNA  </a:t>
            </a:r>
            <a:r>
              <a:rPr lang="en-GB" sz="1400" b="1" dirty="0">
                <a:solidFill>
                  <a:srgbClr val="004B87"/>
                </a:solidFill>
                <a:latin typeface="Arial" panose="020B0604020202020204" pitchFamily="34" charset="0"/>
                <a:cs typeface="Arial" panose="020B0604020202020204" pitchFamily="34" charset="0"/>
              </a:rPr>
              <a:t>(n=77) </a:t>
            </a:r>
          </a:p>
        </p:txBody>
      </p:sp>
      <p:pic>
        <p:nvPicPr>
          <p:cNvPr id="11" name="Picture 10">
            <a:extLst>
              <a:ext uri="{FF2B5EF4-FFF2-40B4-BE49-F238E27FC236}">
                <a16:creationId xmlns:a16="http://schemas.microsoft.com/office/drawing/2014/main" id="{F439A223-9F2A-A6DE-18C8-F87F1A99A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8117" y="1401144"/>
            <a:ext cx="609600" cy="609600"/>
          </a:xfrm>
          <a:prstGeom prst="ellipse">
            <a:avLst/>
          </a:prstGeom>
          <a:solidFill>
            <a:srgbClr val="FFC03C"/>
          </a:solidFill>
          <a:ln w="3175" cap="rnd">
            <a:noFill/>
          </a:ln>
          <a:effectLst>
            <a:outerShdw blurRad="381000" dist="292100" dir="5400000" sx="-80000" sy="-18000" rotWithShape="0">
              <a:srgbClr val="000000">
                <a:alpha val="22000"/>
              </a:srgbClr>
            </a:outerShdw>
          </a:effectLst>
        </p:spPr>
      </p:pic>
      <p:sp>
        <p:nvSpPr>
          <p:cNvPr id="19" name="Rectangle: Rounded Corners 18">
            <a:extLst>
              <a:ext uri="{FF2B5EF4-FFF2-40B4-BE49-F238E27FC236}">
                <a16:creationId xmlns:a16="http://schemas.microsoft.com/office/drawing/2014/main" id="{714CBD2F-F6CC-6317-BEF0-36034E217C5E}"/>
              </a:ext>
            </a:extLst>
          </p:cNvPr>
          <p:cNvSpPr/>
          <p:nvPr/>
        </p:nvSpPr>
        <p:spPr>
          <a:xfrm>
            <a:off x="6533693" y="2995033"/>
            <a:ext cx="2239745" cy="671332"/>
          </a:xfrm>
          <a:prstGeom prst="roundRect">
            <a:avLst/>
          </a:prstGeom>
          <a:solidFill>
            <a:srgbClr val="FFE37D"/>
          </a:solidFill>
          <a:ln>
            <a:solidFill>
              <a:srgbClr val="FFE3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4B87"/>
                </a:solidFill>
                <a:latin typeface="Arial" panose="020B0604020202020204" pitchFamily="34" charset="0"/>
                <a:cs typeface="Arial" panose="020B0604020202020204" pitchFamily="34" charset="0"/>
              </a:rPr>
              <a:t>Treated with siRNA + </a:t>
            </a:r>
            <a:r>
              <a:rPr lang="en-GB" sz="1400" dirty="0" err="1">
                <a:solidFill>
                  <a:srgbClr val="004B87"/>
                </a:solidFill>
                <a:latin typeface="Arial" panose="020B0604020202020204" pitchFamily="34" charset="0"/>
                <a:cs typeface="Arial" panose="020B0604020202020204" pitchFamily="34" charset="0"/>
              </a:rPr>
              <a:t>pegIFN</a:t>
            </a:r>
            <a:r>
              <a:rPr lang="en-GB" sz="1400" dirty="0">
                <a:solidFill>
                  <a:srgbClr val="004B87"/>
                </a:solidFill>
                <a:latin typeface="Arial" panose="020B0604020202020204" pitchFamily="34" charset="0"/>
                <a:cs typeface="Arial" panose="020B0604020202020204" pitchFamily="34" charset="0"/>
              </a:rPr>
              <a:t>-</a:t>
            </a:r>
            <a:r>
              <a:rPr lang="en-GB" sz="1400" dirty="0">
                <a:solidFill>
                  <a:srgbClr val="004B87"/>
                </a:solidFill>
                <a:latin typeface="Arial" panose="020B0604020202020204" pitchFamily="34" charset="0"/>
                <a:cs typeface="Arial" panose="020B0604020202020204" pitchFamily="34" charset="0"/>
                <a:sym typeface="Symbol" panose="05050102010706020507" pitchFamily="18" charset="2"/>
              </a:rPr>
              <a:t></a:t>
            </a:r>
            <a:r>
              <a:rPr lang="en-GB" sz="1400" dirty="0">
                <a:solidFill>
                  <a:srgbClr val="004B87"/>
                </a:solidFill>
                <a:latin typeface="Arial" panose="020B0604020202020204" pitchFamily="34" charset="0"/>
                <a:cs typeface="Arial" panose="020B0604020202020204" pitchFamily="34" charset="0"/>
              </a:rPr>
              <a:t> (n=31)</a:t>
            </a:r>
          </a:p>
        </p:txBody>
      </p:sp>
      <p:sp>
        <p:nvSpPr>
          <p:cNvPr id="4" name="Text Placeholder 3">
            <a:extLst>
              <a:ext uri="{FF2B5EF4-FFF2-40B4-BE49-F238E27FC236}">
                <a16:creationId xmlns:a16="http://schemas.microsoft.com/office/drawing/2014/main" id="{3DAF5AA3-DF85-0819-AB91-1A79F8EA1E47}"/>
              </a:ext>
            </a:extLst>
          </p:cNvPr>
          <p:cNvSpPr txBox="1">
            <a:spLocks/>
          </p:cNvSpPr>
          <p:nvPr/>
        </p:nvSpPr>
        <p:spPr>
          <a:xfrm>
            <a:off x="190498" y="6289675"/>
            <a:ext cx="7049397"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004B87"/>
                </a:solidFill>
                <a:latin typeface="Arial" panose="020B0604020202020204" pitchFamily="34" charset="0"/>
                <a:cs typeface="Arial" panose="020B0604020202020204" pitchFamily="34" charset="0"/>
              </a:rPr>
              <a:t>1. </a:t>
            </a:r>
            <a:r>
              <a:rPr lang="pl-PL" sz="1100" dirty="0">
                <a:solidFill>
                  <a:srgbClr val="004B87"/>
                </a:solidFill>
                <a:latin typeface="Arial" panose="020B0604020202020204" pitchFamily="34" charset="0"/>
                <a:cs typeface="Arial" panose="020B0604020202020204" pitchFamily="34" charset="0"/>
              </a:rPr>
              <a:t>Wong</a:t>
            </a:r>
            <a:r>
              <a:rPr lang="en-NZ" sz="1100" dirty="0">
                <a:solidFill>
                  <a:srgbClr val="004B87"/>
                </a:solidFill>
                <a:latin typeface="Arial" panose="020B0604020202020204" pitchFamily="34" charset="0"/>
                <a:cs typeface="Arial" panose="020B0604020202020204" pitchFamily="34" charset="0"/>
              </a:rPr>
              <a:t> GLH, et al. </a:t>
            </a:r>
            <a:r>
              <a:rPr lang="pl-PL" sz="1100" i="1" dirty="0">
                <a:solidFill>
                  <a:srgbClr val="004B87"/>
                </a:solidFill>
                <a:latin typeface="Arial" panose="020B0604020202020204" pitchFamily="34" charset="0"/>
                <a:cs typeface="Arial" panose="020B0604020202020204" pitchFamily="34" charset="0"/>
              </a:rPr>
              <a:t>Nat Med</a:t>
            </a:r>
            <a:r>
              <a:rPr lang="en-NZ" sz="1100" i="1" dirty="0">
                <a:solidFill>
                  <a:srgbClr val="004B87"/>
                </a:solidFill>
                <a:latin typeface="Arial" panose="020B0604020202020204" pitchFamily="34" charset="0"/>
                <a:cs typeface="Arial" panose="020B0604020202020204" pitchFamily="34" charset="0"/>
              </a:rPr>
              <a:t> </a:t>
            </a:r>
            <a:r>
              <a:rPr lang="pl-PL" sz="1100" dirty="0">
                <a:solidFill>
                  <a:srgbClr val="004B87"/>
                </a:solidFill>
                <a:latin typeface="Arial" panose="020B0604020202020204" pitchFamily="34" charset="0"/>
                <a:cs typeface="Arial" panose="020B0604020202020204" pitchFamily="34" charset="0"/>
              </a:rPr>
              <a:t>202</a:t>
            </a:r>
            <a:r>
              <a:rPr lang="en-NZ" sz="1100" dirty="0">
                <a:solidFill>
                  <a:srgbClr val="004B87"/>
                </a:solidFill>
                <a:latin typeface="Arial" panose="020B0604020202020204" pitchFamily="34" charset="0"/>
                <a:cs typeface="Arial" panose="020B0604020202020204" pitchFamily="34" charset="0"/>
              </a:rPr>
              <a:t>6;32:151–159.</a:t>
            </a:r>
            <a:br>
              <a:rPr lang="en-NZ" sz="1100" dirty="0">
                <a:solidFill>
                  <a:srgbClr val="004B87"/>
                </a:solidFill>
                <a:latin typeface="Arial" panose="020B0604020202020204" pitchFamily="34" charset="0"/>
                <a:cs typeface="Arial" panose="020B0604020202020204" pitchFamily="34" charset="0"/>
              </a:rPr>
            </a:br>
            <a:r>
              <a:rPr lang="en-GB" sz="1100" dirty="0">
                <a:solidFill>
                  <a:srgbClr val="004B87"/>
                </a:solidFill>
                <a:latin typeface="Arial" panose="020B0604020202020204" pitchFamily="34" charset="0"/>
                <a:cs typeface="Arial" panose="020B0604020202020204" pitchFamily="34" charset="0"/>
              </a:rPr>
              <a:t>Le Bert N, et al. EASL Congress 2026; OS-077.</a:t>
            </a:r>
          </a:p>
        </p:txBody>
      </p:sp>
      <p:sp>
        <p:nvSpPr>
          <p:cNvPr id="15" name="Rectangle: Rounded Corners 14">
            <a:extLst>
              <a:ext uri="{FF2B5EF4-FFF2-40B4-BE49-F238E27FC236}">
                <a16:creationId xmlns:a16="http://schemas.microsoft.com/office/drawing/2014/main" id="{CF2BC9F6-3BD4-2CE3-5188-8399505F1AA7}"/>
              </a:ext>
            </a:extLst>
          </p:cNvPr>
          <p:cNvSpPr/>
          <p:nvPr/>
        </p:nvSpPr>
        <p:spPr>
          <a:xfrm>
            <a:off x="9412978" y="3013002"/>
            <a:ext cx="2239743" cy="671332"/>
          </a:xfrm>
          <a:prstGeom prst="roundRect">
            <a:avLst/>
          </a:prstGeom>
          <a:solidFill>
            <a:srgbClr val="FED97E"/>
          </a:solidFill>
          <a:ln>
            <a:solidFill>
              <a:srgbClr val="FFF1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4B87"/>
                </a:solidFill>
                <a:latin typeface="Arial" panose="020B0604020202020204" pitchFamily="34" charset="0"/>
                <a:cs typeface="Arial" panose="020B0604020202020204" pitchFamily="34" charset="0"/>
              </a:rPr>
              <a:t>No additional treatment (n=46)</a:t>
            </a:r>
            <a:endParaRPr lang="en-GB" sz="1400" dirty="0">
              <a:solidFill>
                <a:srgbClr val="004B87"/>
              </a:solidFill>
              <a:latin typeface="Arial" panose="020B0604020202020204" pitchFamily="34" charset="0"/>
              <a:cs typeface="Arial" panose="020B0604020202020204" pitchFamily="34" charset="0"/>
            </a:endParaRPr>
          </a:p>
        </p:txBody>
      </p:sp>
      <p:cxnSp>
        <p:nvCxnSpPr>
          <p:cNvPr id="51" name="Straight Arrow Connector 50">
            <a:extLst>
              <a:ext uri="{FF2B5EF4-FFF2-40B4-BE49-F238E27FC236}">
                <a16:creationId xmlns:a16="http://schemas.microsoft.com/office/drawing/2014/main" id="{9A958B44-DC72-CB31-7394-91A735FF8544}"/>
              </a:ext>
            </a:extLst>
          </p:cNvPr>
          <p:cNvCxnSpPr>
            <a:cxnSpLocks/>
          </p:cNvCxnSpPr>
          <p:nvPr/>
        </p:nvCxnSpPr>
        <p:spPr>
          <a:xfrm>
            <a:off x="10533629" y="3684334"/>
            <a:ext cx="0" cy="26702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E8FAADDB-6C0D-D478-B242-EE04340F9255}"/>
              </a:ext>
            </a:extLst>
          </p:cNvPr>
          <p:cNvCxnSpPr>
            <a:cxnSpLocks/>
          </p:cNvCxnSpPr>
          <p:nvPr/>
        </p:nvCxnSpPr>
        <p:spPr>
          <a:xfrm>
            <a:off x="7653565" y="3684334"/>
            <a:ext cx="0" cy="26702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34" name="Rectangle: Rounded Corners 33">
            <a:extLst>
              <a:ext uri="{FF2B5EF4-FFF2-40B4-BE49-F238E27FC236}">
                <a16:creationId xmlns:a16="http://schemas.microsoft.com/office/drawing/2014/main" id="{519F7999-102C-0656-2B77-DAE3F72630EC}"/>
              </a:ext>
            </a:extLst>
          </p:cNvPr>
          <p:cNvSpPr/>
          <p:nvPr/>
        </p:nvSpPr>
        <p:spPr>
          <a:xfrm>
            <a:off x="6509987" y="3967417"/>
            <a:ext cx="5205576" cy="1796958"/>
          </a:xfrm>
          <a:prstGeom prst="roundRect">
            <a:avLst/>
          </a:prstGeom>
          <a:solidFill>
            <a:srgbClr val="FFF1D9"/>
          </a:solidFill>
          <a:ln>
            <a:solidFill>
              <a:srgbClr val="FFF1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Bef>
                <a:spcPts val="800"/>
              </a:spcBef>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T-cell epitope mapping </a:t>
            </a:r>
          </a:p>
          <a:p>
            <a:pPr marL="285750" indent="-285750">
              <a:spcBef>
                <a:spcPts val="800"/>
              </a:spcBef>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Functional characterization and longitudinal tracking of vaccine-induced T cells</a:t>
            </a:r>
          </a:p>
          <a:p>
            <a:pPr marL="285750" indent="-285750">
              <a:spcBef>
                <a:spcPts val="800"/>
              </a:spcBef>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Quantification and phenotyping of HBs-specific B cells</a:t>
            </a:r>
          </a:p>
          <a:p>
            <a:pPr marL="285750" indent="-285750">
              <a:spcBef>
                <a:spcPts val="800"/>
              </a:spcBef>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Sequence analysis comparing vaccine and infecting </a:t>
            </a:r>
            <a:br>
              <a:rPr lang="en-GB" sz="1400" dirty="0">
                <a:solidFill>
                  <a:srgbClr val="004B87"/>
                </a:solidFill>
                <a:latin typeface="Arial" panose="020B0604020202020204" pitchFamily="34" charset="0"/>
                <a:cs typeface="Arial" panose="020B0604020202020204" pitchFamily="34" charset="0"/>
              </a:rPr>
            </a:br>
            <a:r>
              <a:rPr lang="en-GB" sz="1400" dirty="0">
                <a:solidFill>
                  <a:srgbClr val="004B87"/>
                </a:solidFill>
                <a:latin typeface="Arial" panose="020B0604020202020204" pitchFamily="34" charset="0"/>
                <a:cs typeface="Arial" panose="020B0604020202020204" pitchFamily="34" charset="0"/>
              </a:rPr>
              <a:t>HBV strains</a:t>
            </a:r>
            <a:endParaRPr lang="en-NZ" sz="1400" dirty="0">
              <a:solidFill>
                <a:srgbClr val="004B87"/>
              </a:solidFill>
              <a:latin typeface="Arial" panose="020B0604020202020204" pitchFamily="34" charset="0"/>
              <a:cs typeface="Arial" panose="020B0604020202020204" pitchFamily="34" charset="0"/>
            </a:endParaRPr>
          </a:p>
        </p:txBody>
      </p:sp>
      <p:pic>
        <p:nvPicPr>
          <p:cNvPr id="40" name="Picture 39" descr="The image depicts a simple, geometric yellow circle with black lines forming a star-like pattern inside.&#10;&#10;AI-generated content may be incorrect.">
            <a:extLst>
              <a:ext uri="{FF2B5EF4-FFF2-40B4-BE49-F238E27FC236}">
                <a16:creationId xmlns:a16="http://schemas.microsoft.com/office/drawing/2014/main" id="{2865A172-744E-1123-D501-394D36951F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7231" y="4561095"/>
            <a:ext cx="609601" cy="609601"/>
          </a:xfrm>
          <a:prstGeom prst="ellipse">
            <a:avLst/>
          </a:prstGeom>
          <a:ln w="19050" cap="rnd">
            <a:noFill/>
          </a:ln>
          <a:effectLst>
            <a:outerShdw blurRad="381000" dist="292100" dir="5400000" sx="-80000" sy="-18000" rotWithShape="0">
              <a:srgbClr val="000000">
                <a:alpha val="22000"/>
              </a:srgbClr>
            </a:outerShdw>
          </a:effectLst>
        </p:spPr>
      </p:pic>
      <p:cxnSp>
        <p:nvCxnSpPr>
          <p:cNvPr id="6" name="Straight Connector 5">
            <a:extLst>
              <a:ext uri="{FF2B5EF4-FFF2-40B4-BE49-F238E27FC236}">
                <a16:creationId xmlns:a16="http://schemas.microsoft.com/office/drawing/2014/main" id="{F9BCEB06-89F2-C245-21B0-CA2C4E91E9D0}"/>
              </a:ext>
            </a:extLst>
          </p:cNvPr>
          <p:cNvCxnSpPr>
            <a:cxnSpLocks/>
          </p:cNvCxnSpPr>
          <p:nvPr/>
        </p:nvCxnSpPr>
        <p:spPr>
          <a:xfrm>
            <a:off x="5264802" y="815648"/>
            <a:ext cx="0" cy="5348484"/>
          </a:xfrm>
          <a:prstGeom prst="line">
            <a:avLst/>
          </a:prstGeom>
          <a:ln>
            <a:solidFill>
              <a:srgbClr val="FFBF3F"/>
            </a:solidFill>
          </a:ln>
        </p:spPr>
        <p:style>
          <a:lnRef idx="1">
            <a:schemeClr val="accent1"/>
          </a:lnRef>
          <a:fillRef idx="0">
            <a:schemeClr val="accent1"/>
          </a:fillRef>
          <a:effectRef idx="0">
            <a:schemeClr val="accent1"/>
          </a:effectRef>
          <a:fontRef idx="minor">
            <a:schemeClr val="tx1"/>
          </a:fontRef>
        </p:style>
      </p:cxnSp>
      <p:sp>
        <p:nvSpPr>
          <p:cNvPr id="20" name="Rectangle: Rounded Corners 18">
            <a:extLst>
              <a:ext uri="{FF2B5EF4-FFF2-40B4-BE49-F238E27FC236}">
                <a16:creationId xmlns:a16="http://schemas.microsoft.com/office/drawing/2014/main" id="{05ED0462-4DC1-FDC7-9BC9-A65AAF4BDFAF}"/>
              </a:ext>
            </a:extLst>
          </p:cNvPr>
          <p:cNvSpPr/>
          <p:nvPr/>
        </p:nvSpPr>
        <p:spPr>
          <a:xfrm>
            <a:off x="8049490" y="2175794"/>
            <a:ext cx="1655664" cy="395805"/>
          </a:xfrm>
          <a:prstGeom prst="roundRect">
            <a:avLst/>
          </a:prstGeom>
          <a:solidFill>
            <a:srgbClr val="F8E3B6"/>
          </a:solidFill>
          <a:ln>
            <a:solidFill>
              <a:srgbClr val="FFE3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4B87"/>
                </a:solidFill>
                <a:latin typeface="Arial" panose="020B0604020202020204" pitchFamily="34" charset="0"/>
                <a:cs typeface="Arial" panose="020B0604020202020204" pitchFamily="34" charset="0"/>
              </a:rPr>
              <a:t>2-3 years later</a:t>
            </a:r>
          </a:p>
        </p:txBody>
      </p:sp>
      <p:pic>
        <p:nvPicPr>
          <p:cNvPr id="5" name="Picture 4">
            <a:hlinkClick r:id="rId5" action="ppaction://hlinksldjump"/>
            <a:extLst>
              <a:ext uri="{FF2B5EF4-FFF2-40B4-BE49-F238E27FC236}">
                <a16:creationId xmlns:a16="http://schemas.microsoft.com/office/drawing/2014/main" id="{8C492094-078F-1CD2-3105-6DC6F9F33601}"/>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293535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36B63DC6-2AF5-52C8-2CA8-2BCDBC92EEB1}"/>
              </a:ext>
            </a:extLst>
          </p:cNvPr>
          <p:cNvSpPr txBox="1">
            <a:spLocks/>
          </p:cNvSpPr>
          <p:nvPr/>
        </p:nvSpPr>
        <p:spPr>
          <a:xfrm>
            <a:off x="292650" y="4468533"/>
            <a:ext cx="10724599" cy="20473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highlight>
                  <a:srgbClr val="FFC03C"/>
                </a:highlight>
                <a:latin typeface="Arial" panose="020B0604020202020204" pitchFamily="34" charset="0"/>
                <a:cs typeface="Arial" panose="020B0604020202020204" pitchFamily="34" charset="0"/>
              </a:rPr>
              <a:t>CONCLUSIONS</a:t>
            </a:r>
            <a:endParaRPr lang="en-US" sz="1600" b="1" dirty="0">
              <a:highlight>
                <a:srgbClr val="FFC03C"/>
              </a:highlight>
              <a:latin typeface="Arial" panose="020B0604020202020204" pitchFamily="34" charset="0"/>
              <a:cs typeface="Arial" panose="020B0604020202020204" pitchFamily="34" charset="0"/>
            </a:endParaRPr>
          </a:p>
          <a:p>
            <a:pPr>
              <a:lnSpc>
                <a:spcPct val="100000"/>
              </a:lnSpc>
              <a:spcBef>
                <a:spcPts val="800"/>
              </a:spcBef>
            </a:pPr>
            <a:r>
              <a:rPr lang="en-GB" sz="1600" dirty="0">
                <a:latin typeface="Arial" panose="020B0604020202020204" pitchFamily="34" charset="0"/>
                <a:cs typeface="Arial" panose="020B0604020202020204" pitchFamily="34" charset="0"/>
              </a:rPr>
              <a:t>Enhanced HBsAg loss rates following siRNA and </a:t>
            </a:r>
            <a:r>
              <a:rPr lang="en-GB" sz="1600" dirty="0" err="1">
                <a:latin typeface="Arial" panose="020B0604020202020204" pitchFamily="34" charset="0"/>
                <a:cs typeface="Arial" panose="020B0604020202020204" pitchFamily="34" charset="0"/>
              </a:rPr>
              <a:t>pegIFN</a:t>
            </a:r>
            <a:r>
              <a:rPr lang="en-GB" sz="1600"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sym typeface="Symbol" panose="05050102010706020507" pitchFamily="18" charset="2"/>
              </a:rPr>
              <a:t></a:t>
            </a:r>
            <a:r>
              <a:rPr lang="en-GB" sz="1600" dirty="0">
                <a:latin typeface="Arial" panose="020B0604020202020204" pitchFamily="34" charset="0"/>
                <a:cs typeface="Arial" panose="020B0604020202020204" pitchFamily="34" charset="0"/>
              </a:rPr>
              <a:t> treatment are associated with the expansion of epitope-mismatched vaccine-specific CD4 T cells and HBs-specific B-cell maturation</a:t>
            </a:r>
          </a:p>
          <a:p>
            <a:pPr>
              <a:lnSpc>
                <a:spcPct val="100000"/>
              </a:lnSpc>
              <a:spcBef>
                <a:spcPts val="800"/>
              </a:spcBef>
            </a:pPr>
            <a:r>
              <a:rPr lang="en-GB" sz="1600" dirty="0">
                <a:latin typeface="Arial" panose="020B0604020202020204" pitchFamily="34" charset="0"/>
                <a:cs typeface="Arial" panose="020B0604020202020204" pitchFamily="34" charset="0"/>
              </a:rPr>
              <a:t>These findings underscore the role of HBs-specific B cells in achieving HBsAg loss</a:t>
            </a:r>
          </a:p>
          <a:p>
            <a:pPr>
              <a:lnSpc>
                <a:spcPct val="100000"/>
              </a:lnSpc>
              <a:spcBef>
                <a:spcPts val="800"/>
              </a:spcBef>
            </a:pPr>
            <a:r>
              <a:rPr lang="en-GB" sz="1600" dirty="0">
                <a:latin typeface="Arial" panose="020B0604020202020204" pitchFamily="34" charset="0"/>
                <a:cs typeface="Arial" panose="020B0604020202020204" pitchFamily="34" charset="0"/>
              </a:rPr>
              <a:t>The notable immunogenicity of this ancient HBV sequence raises the possibility that viral epitopes lost during evolution may hold the key to eliciting therapeutically effective antiviral immunity</a:t>
            </a:r>
            <a:r>
              <a:rPr lang="en-GB" sz="1700" dirty="0">
                <a:latin typeface="Arial" panose="020B0604020202020204" pitchFamily="34" charset="0"/>
                <a:cs typeface="Arial" panose="020B0604020202020204" pitchFamily="34" charset="0"/>
              </a:rPr>
              <a:t> </a:t>
            </a:r>
            <a:endParaRPr lang="en-US" sz="1700" dirty="0">
              <a:latin typeface="Arial" panose="020B0604020202020204" pitchFamily="34" charset="0"/>
              <a:cs typeface="Arial" panose="020B0604020202020204" pitchFamily="34" charset="0"/>
            </a:endParaRPr>
          </a:p>
        </p:txBody>
      </p:sp>
      <p:sp>
        <p:nvSpPr>
          <p:cNvPr id="3" name="Content Placeholder 1">
            <a:extLst>
              <a:ext uri="{FF2B5EF4-FFF2-40B4-BE49-F238E27FC236}">
                <a16:creationId xmlns:a16="http://schemas.microsoft.com/office/drawing/2014/main" id="{EF3D5D27-997A-1158-25A4-49AEC51C85E5}"/>
              </a:ext>
            </a:extLst>
          </p:cNvPr>
          <p:cNvSpPr txBox="1">
            <a:spLocks/>
          </p:cNvSpPr>
          <p:nvPr/>
        </p:nvSpPr>
        <p:spPr>
          <a:xfrm>
            <a:off x="292651" y="828776"/>
            <a:ext cx="1403474" cy="405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highlight>
                  <a:srgbClr val="FFC03C"/>
                </a:highlight>
                <a:latin typeface="Arial" panose="020B0604020202020204" pitchFamily="34" charset="0"/>
                <a:cs typeface="Arial" panose="020B0604020202020204" pitchFamily="34" charset="0"/>
              </a:rPr>
              <a:t>RESULTS</a:t>
            </a:r>
          </a:p>
          <a:p>
            <a:pPr marL="0" indent="0">
              <a:lnSpc>
                <a:spcPct val="100000"/>
              </a:lnSpc>
              <a:buFont typeface="Arial" panose="020B0604020202020204" pitchFamily="34" charset="0"/>
              <a:buNone/>
            </a:pPr>
            <a:endParaRPr lang="en-GB" sz="2000" noProof="0" dirty="0">
              <a:highlight>
                <a:srgbClr val="826B6A"/>
              </a:highlight>
              <a:latin typeface="Arial" panose="020B0604020202020204" pitchFamily="34" charset="0"/>
              <a:cs typeface="Arial" panose="020B0604020202020204" pitchFamily="34" charset="0"/>
            </a:endParaRPr>
          </a:p>
          <a:p>
            <a:pPr>
              <a:lnSpc>
                <a:spcPct val="100000"/>
              </a:lnSpc>
              <a:spcBef>
                <a:spcPts val="0"/>
              </a:spcBef>
            </a:pPr>
            <a:endParaRPr lang="en-GB" sz="1400" noProof="0" dirty="0">
              <a:solidFill>
                <a:schemeClr val="tx2"/>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79068430-11D9-09AA-CA9F-7CCAAD22692E}"/>
              </a:ext>
            </a:extLst>
          </p:cNvPr>
          <p:cNvSpPr>
            <a:spLocks noGrp="1"/>
          </p:cNvSpPr>
          <p:nvPr>
            <p:ph type="title"/>
          </p:nvPr>
        </p:nvSpPr>
        <p:spPr>
          <a:xfrm>
            <a:off x="533951" y="-21326"/>
            <a:ext cx="10706478" cy="697223"/>
          </a:xfrm>
        </p:spPr>
        <p:txBody>
          <a:bodyPr>
            <a:noAutofit/>
          </a:bodyPr>
          <a:lstStyle/>
          <a:p>
            <a:r>
              <a:rPr lang="en-GB" sz="2400" dirty="0">
                <a:latin typeface="Arial" panose="020B0604020202020204" pitchFamily="34" charset="0"/>
                <a:cs typeface="Arial" panose="020B0604020202020204" pitchFamily="34" charset="0"/>
              </a:rPr>
              <a:t>Clinical efficacy of BRII-179 therapeutic vaccine provided by a mismatched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T-cell epitope of prehistoric origin  </a:t>
            </a:r>
            <a:endParaRPr lang="en-US"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52A28B0-8C23-0E8B-3BF3-586EF228C191}"/>
              </a:ext>
            </a:extLst>
          </p:cNvPr>
          <p:cNvSpPr txBox="1"/>
          <p:nvPr/>
        </p:nvSpPr>
        <p:spPr>
          <a:xfrm>
            <a:off x="352658" y="1193904"/>
            <a:ext cx="11486684" cy="3353305"/>
          </a:xfrm>
          <a:prstGeom prst="rect">
            <a:avLst/>
          </a:prstGeom>
          <a:noFill/>
        </p:spPr>
        <p:txBody>
          <a:bodyPr wrap="square" rtlCol="0">
            <a:noAutofit/>
          </a:bodyPr>
          <a:lstStyle/>
          <a:p>
            <a:pPr marL="285750" indent="-285750">
              <a:spcBef>
                <a:spcPts val="800"/>
              </a:spcBef>
              <a:buFont typeface="Arial" panose="020B0604020202020204" pitchFamily="34" charset="0"/>
              <a:buChar char="•"/>
            </a:pPr>
            <a:r>
              <a:rPr lang="en-GB" sz="1600" dirty="0">
                <a:latin typeface="Arial" panose="020B0604020202020204" pitchFamily="34" charset="0"/>
                <a:cs typeface="Arial" panose="020B0604020202020204" pitchFamily="34" charset="0"/>
              </a:rPr>
              <a:t>Anti-HBs titers after BRII-179 treatment correlated with expansion of IL-2-producing CD4 T cells targeting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2 adjacent epitopes in the PreS1 N-terminal domain, and not with pre-existing PreS1/PreS2/S-specific T cells </a:t>
            </a:r>
          </a:p>
          <a:p>
            <a:pPr marL="285750" indent="-285750">
              <a:spcBef>
                <a:spcPts val="800"/>
              </a:spcBef>
              <a:buFont typeface="Arial" panose="020B0604020202020204" pitchFamily="34" charset="0"/>
              <a:buChar char="•"/>
            </a:pPr>
            <a:r>
              <a:rPr lang="en-GB" sz="1600" dirty="0">
                <a:latin typeface="Arial" panose="020B0604020202020204" pitchFamily="34" charset="0"/>
                <a:cs typeface="Arial" panose="020B0604020202020204" pitchFamily="34" charset="0"/>
              </a:rPr>
              <a:t>These epitopes, mismatched with patients' infecting genotypes (B and C), were induced by a PreS1 sequence of a rare genotype G considered a remnant of prehistoric HBV lineages</a:t>
            </a:r>
          </a:p>
          <a:p>
            <a:pPr marL="285750" indent="-285750">
              <a:spcBef>
                <a:spcPts val="800"/>
              </a:spcBef>
              <a:buFont typeface="Arial" panose="020B0604020202020204" pitchFamily="34" charset="0"/>
              <a:buChar char="•"/>
            </a:pPr>
            <a:r>
              <a:rPr lang="en-GB" sz="1600" dirty="0">
                <a:latin typeface="Arial" panose="020B0604020202020204" pitchFamily="34" charset="0"/>
                <a:cs typeface="Arial" panose="020B0604020202020204" pitchFamily="34" charset="0"/>
              </a:rPr>
              <a:t>Vaccine-induced CD4 T cells produced predominantly IL-2 and were detected in most vaccinated patients across diverse HLA-class II backgrounds. These cells:</a:t>
            </a:r>
          </a:p>
          <a:p>
            <a:pPr marL="538163" lvl="1" indent="-273050">
              <a:spcBef>
                <a:spcPts val="800"/>
              </a:spcBef>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Remained functionally stable for &gt;2 years </a:t>
            </a:r>
          </a:p>
          <a:p>
            <a:pPr marL="538163" lvl="1" indent="-273050">
              <a:spcBef>
                <a:spcPts val="800"/>
              </a:spcBef>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Persisted during subsequent </a:t>
            </a:r>
            <a:r>
              <a:rPr lang="en-GB" sz="1600" dirty="0" err="1">
                <a:solidFill>
                  <a:srgbClr val="004B87"/>
                </a:solidFill>
                <a:latin typeface="Arial" panose="020B0604020202020204" pitchFamily="34" charset="0"/>
                <a:cs typeface="Arial" panose="020B0604020202020204" pitchFamily="34" charset="0"/>
              </a:rPr>
              <a:t>pegIFN</a:t>
            </a:r>
            <a:r>
              <a:rPr lang="en-GB" sz="1600" dirty="0">
                <a:solidFill>
                  <a:srgbClr val="004B87"/>
                </a:solidFill>
                <a:latin typeface="Arial" panose="020B0604020202020204" pitchFamily="34" charset="0"/>
                <a:cs typeface="Arial" panose="020B0604020202020204" pitchFamily="34" charset="0"/>
              </a:rPr>
              <a:t>-</a:t>
            </a:r>
            <a:r>
              <a:rPr lang="en-GB" sz="1600" dirty="0">
                <a:solidFill>
                  <a:srgbClr val="004B87"/>
                </a:solidFill>
                <a:latin typeface="Arial" panose="020B0604020202020204" pitchFamily="34" charset="0"/>
                <a:cs typeface="Arial" panose="020B0604020202020204" pitchFamily="34" charset="0"/>
                <a:sym typeface="Symbol" panose="05050102010706020507" pitchFamily="18" charset="2"/>
              </a:rPr>
              <a:t></a:t>
            </a:r>
            <a:r>
              <a:rPr lang="en-GB" sz="1600" dirty="0">
                <a:solidFill>
                  <a:srgbClr val="004B87"/>
                </a:solidFill>
                <a:latin typeface="Arial" panose="020B0604020202020204" pitchFamily="34" charset="0"/>
                <a:cs typeface="Arial" panose="020B0604020202020204" pitchFamily="34" charset="0"/>
              </a:rPr>
              <a:t>/siRNA treatment</a:t>
            </a:r>
          </a:p>
          <a:p>
            <a:pPr marL="285750" indent="-285750">
              <a:spcBef>
                <a:spcPts val="800"/>
              </a:spcBef>
              <a:spcAft>
                <a:spcPts val="800"/>
              </a:spcAft>
              <a:buFont typeface="Arial" panose="020B0604020202020204" pitchFamily="34" charset="0"/>
              <a:buChar char="•"/>
            </a:pPr>
            <a:r>
              <a:rPr lang="en-GB" sz="1600" dirty="0">
                <a:latin typeface="Arial" panose="020B0604020202020204" pitchFamily="34" charset="0"/>
                <a:cs typeface="Arial" panose="020B0604020202020204" pitchFamily="34" charset="0"/>
              </a:rPr>
              <a:t>Despite lacking cross-reactivity with contemporary HBV genotypes, patients with these epitope-mismatched CD4 T cells showed marked progressive maturation of HBs-specific B cells during </a:t>
            </a:r>
            <a:r>
              <a:rPr lang="en-GB" sz="1600" dirty="0" err="1">
                <a:latin typeface="Arial" panose="020B0604020202020204" pitchFamily="34" charset="0"/>
                <a:cs typeface="Arial" panose="020B0604020202020204" pitchFamily="34" charset="0"/>
              </a:rPr>
              <a:t>pegIFN</a:t>
            </a:r>
            <a:r>
              <a:rPr lang="en-GB" sz="1600"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sym typeface="Symbol" panose="05050102010706020507" pitchFamily="18" charset="2"/>
              </a:rPr>
              <a:t></a:t>
            </a:r>
            <a:r>
              <a:rPr lang="en-GB" sz="1600" dirty="0">
                <a:latin typeface="Arial" panose="020B0604020202020204" pitchFamily="34" charset="0"/>
                <a:cs typeface="Arial" panose="020B0604020202020204" pitchFamily="34" charset="0"/>
              </a:rPr>
              <a:t>/siRNA treatment, suggesting intermolecular help between vaccine-specific T cells and HBs-specific B cells</a:t>
            </a:r>
            <a:endParaRPr lang="en-NZ" sz="1600" dirty="0">
              <a:latin typeface="Arial" panose="020B0604020202020204" pitchFamily="34" charset="0"/>
              <a:cs typeface="Arial" panose="020B0604020202020204" pitchFamily="34" charset="0"/>
            </a:endParaRPr>
          </a:p>
        </p:txBody>
      </p:sp>
      <p:sp>
        <p:nvSpPr>
          <p:cNvPr id="2" name="Text Placeholder 3">
            <a:extLst>
              <a:ext uri="{FF2B5EF4-FFF2-40B4-BE49-F238E27FC236}">
                <a16:creationId xmlns:a16="http://schemas.microsoft.com/office/drawing/2014/main" id="{B84D57E9-2123-8A61-A485-416D52FF62F0}"/>
              </a:ext>
            </a:extLst>
          </p:cNvPr>
          <p:cNvSpPr txBox="1">
            <a:spLocks/>
          </p:cNvSpPr>
          <p:nvPr/>
        </p:nvSpPr>
        <p:spPr>
          <a:xfrm>
            <a:off x="190498" y="6289675"/>
            <a:ext cx="7049397"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004B87"/>
                </a:solidFill>
                <a:latin typeface="Arial" panose="020B0604020202020204" pitchFamily="34" charset="0"/>
                <a:cs typeface="Arial" panose="020B0604020202020204" pitchFamily="34" charset="0"/>
              </a:rPr>
              <a:t>Le Bert N, et al. EASL Congress 2026; OS-077.</a:t>
            </a:r>
          </a:p>
        </p:txBody>
      </p:sp>
      <p:cxnSp>
        <p:nvCxnSpPr>
          <p:cNvPr id="5" name="Straight Connector 4">
            <a:extLst>
              <a:ext uri="{FF2B5EF4-FFF2-40B4-BE49-F238E27FC236}">
                <a16:creationId xmlns:a16="http://schemas.microsoft.com/office/drawing/2014/main" id="{01F46F7F-AF0B-F5C1-AAC8-257A7FF1476A}"/>
              </a:ext>
            </a:extLst>
          </p:cNvPr>
          <p:cNvCxnSpPr>
            <a:cxnSpLocks/>
          </p:cNvCxnSpPr>
          <p:nvPr/>
        </p:nvCxnSpPr>
        <p:spPr>
          <a:xfrm>
            <a:off x="292651" y="4467507"/>
            <a:ext cx="11279108" cy="0"/>
          </a:xfrm>
          <a:prstGeom prst="line">
            <a:avLst/>
          </a:prstGeom>
          <a:ln>
            <a:solidFill>
              <a:srgbClr val="FFBF3F"/>
            </a:solidFill>
          </a:ln>
        </p:spPr>
        <p:style>
          <a:lnRef idx="1">
            <a:schemeClr val="accent1"/>
          </a:lnRef>
          <a:fillRef idx="0">
            <a:schemeClr val="accent1"/>
          </a:fillRef>
          <a:effectRef idx="0">
            <a:schemeClr val="accent1"/>
          </a:effectRef>
          <a:fontRef idx="minor">
            <a:schemeClr val="tx1"/>
          </a:fontRef>
        </p:style>
      </p:cxnSp>
      <p:pic>
        <p:nvPicPr>
          <p:cNvPr id="4" name="Picture 3">
            <a:hlinkClick r:id="rId3" action="ppaction://hlinksldjump"/>
            <a:extLst>
              <a:ext uri="{FF2B5EF4-FFF2-40B4-BE49-F238E27FC236}">
                <a16:creationId xmlns:a16="http://schemas.microsoft.com/office/drawing/2014/main" id="{05E26566-B445-38DD-F46F-5FEF01F3E47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275022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a:xfrm>
            <a:off x="545593" y="22212"/>
            <a:ext cx="11107128" cy="596457"/>
          </a:xfrm>
        </p:spPr>
        <p:txBody>
          <a:bodyPr>
            <a:noAutofit/>
          </a:bodyPr>
          <a:lstStyle/>
          <a:p>
            <a:r>
              <a:rPr lang="en-GB" sz="2300" dirty="0">
                <a:latin typeface="Arial" panose="020B0604020202020204" pitchFamily="34" charset="0"/>
                <a:cs typeface="Arial" panose="020B0604020202020204" pitchFamily="34" charset="0"/>
              </a:rPr>
              <a:t>The spatial single-cell landscape in the hepatitis B virus/hepatitis D virus-coinfected human liver reveals spatially confined immunosuppressive virus-immune niches</a:t>
            </a:r>
            <a:endParaRPr lang="en-US" sz="23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036B5BC-3687-7D57-818D-789C79AC12B2}"/>
              </a:ext>
            </a:extLst>
          </p:cNvPr>
          <p:cNvSpPr>
            <a:spLocks noGrp="1"/>
          </p:cNvSpPr>
          <p:nvPr>
            <p:ph idx="1"/>
          </p:nvPr>
        </p:nvSpPr>
        <p:spPr>
          <a:xfrm>
            <a:off x="306710" y="854589"/>
            <a:ext cx="5308259" cy="3834625"/>
          </a:xfrm>
        </p:spPr>
        <p:txBody>
          <a:bodyPr>
            <a:normAutofit/>
          </a:bodyPr>
          <a:lstStyle/>
          <a:p>
            <a:pPr marL="0" indent="0">
              <a:lnSpc>
                <a:spcPct val="100000"/>
              </a:lnSpc>
              <a:spcBef>
                <a:spcPts val="800"/>
              </a:spcBef>
              <a:buNone/>
            </a:pPr>
            <a:r>
              <a:rPr lang="en-US" sz="2000" b="1" dirty="0">
                <a:highlight>
                  <a:srgbClr val="FFC03C"/>
                </a:highlight>
                <a:latin typeface="Arial" panose="020B0604020202020204" pitchFamily="34" charset="0"/>
                <a:cs typeface="Arial" panose="020B0604020202020204" pitchFamily="34" charset="0"/>
              </a:rPr>
              <a:t>BACKGROUND &amp; AIMS</a:t>
            </a:r>
            <a:endParaRPr lang="en-GB" sz="100" dirty="0">
              <a:latin typeface="Arial" panose="020B0604020202020204" pitchFamily="34" charset="0"/>
              <a:cs typeface="Arial" panose="020B0604020202020204" pitchFamily="34" charset="0"/>
            </a:endParaRPr>
          </a:p>
          <a:p>
            <a:pPr>
              <a:lnSpc>
                <a:spcPct val="100000"/>
              </a:lnSpc>
              <a:spcBef>
                <a:spcPts val="800"/>
              </a:spcBef>
            </a:pPr>
            <a:r>
              <a:rPr lang="en-GB" sz="1600" dirty="0">
                <a:latin typeface="Arial" panose="020B0604020202020204" pitchFamily="34" charset="0"/>
                <a:cs typeface="Arial" panose="020B0604020202020204" pitchFamily="34" charset="0"/>
              </a:rPr>
              <a:t>Chronic HBV and HDV infection can lead to severe viral hepatitis and progression to liver cirrhosis and liver failure</a:t>
            </a:r>
          </a:p>
          <a:p>
            <a:pPr>
              <a:lnSpc>
                <a:spcPct val="100000"/>
              </a:lnSpc>
              <a:spcBef>
                <a:spcPts val="800"/>
              </a:spcBef>
            </a:pPr>
            <a:r>
              <a:rPr lang="en-GB" sz="1600" dirty="0">
                <a:latin typeface="Arial" panose="020B0604020202020204" pitchFamily="34" charset="0"/>
                <a:cs typeface="Arial" panose="020B0604020202020204" pitchFamily="34" charset="0"/>
              </a:rPr>
              <a:t>The mechanisms underlying the failure of the immune system to clear HDV remain poorly understood</a:t>
            </a:r>
          </a:p>
          <a:p>
            <a:pPr>
              <a:lnSpc>
                <a:spcPct val="100000"/>
              </a:lnSpc>
              <a:spcBef>
                <a:spcPts val="800"/>
              </a:spcBef>
            </a:pPr>
            <a:r>
              <a:rPr lang="en-GB" sz="1600" b="1" dirty="0">
                <a:latin typeface="Arial" panose="020B0604020202020204" pitchFamily="34" charset="0"/>
                <a:cs typeface="Arial" panose="020B0604020202020204" pitchFamily="34" charset="0"/>
              </a:rPr>
              <a:t>AIM: </a:t>
            </a:r>
            <a:r>
              <a:rPr lang="en-GB" sz="1600" dirty="0">
                <a:latin typeface="Arial" panose="020B0604020202020204" pitchFamily="34" charset="0"/>
                <a:cs typeface="Arial" panose="020B0604020202020204" pitchFamily="34" charset="0"/>
              </a:rPr>
              <a:t>To comprehensively characterize virus</a:t>
            </a:r>
            <a:r>
              <a:rPr lang="en-GB" sz="1600" dirty="0">
                <a:latin typeface="Aptos" panose="020B00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host interactions in the spatial microenvironment in the HDV-infected human liver at single-cell resolution</a:t>
            </a:r>
          </a:p>
        </p:txBody>
      </p:sp>
      <p:cxnSp>
        <p:nvCxnSpPr>
          <p:cNvPr id="5" name="Straight Connector 4">
            <a:extLst>
              <a:ext uri="{FF2B5EF4-FFF2-40B4-BE49-F238E27FC236}">
                <a16:creationId xmlns:a16="http://schemas.microsoft.com/office/drawing/2014/main" id="{83172E1F-A6F9-CC46-8FA0-B4E915CD9C8C}"/>
              </a:ext>
            </a:extLst>
          </p:cNvPr>
          <p:cNvCxnSpPr>
            <a:cxnSpLocks/>
          </p:cNvCxnSpPr>
          <p:nvPr/>
        </p:nvCxnSpPr>
        <p:spPr>
          <a:xfrm>
            <a:off x="5677176" y="815648"/>
            <a:ext cx="0" cy="5680402"/>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0ECA8B9-0A5E-1AC2-2AF0-7415A8B7DB3E}"/>
              </a:ext>
            </a:extLst>
          </p:cNvPr>
          <p:cNvSpPr txBox="1"/>
          <p:nvPr/>
        </p:nvSpPr>
        <p:spPr>
          <a:xfrm>
            <a:off x="5660917" y="808336"/>
            <a:ext cx="1468672" cy="677108"/>
          </a:xfrm>
          <a:prstGeom prst="rect">
            <a:avLst/>
          </a:prstGeom>
          <a:noFill/>
        </p:spPr>
        <p:txBody>
          <a:bodyPr wrap="none" rtlCol="0">
            <a:spAutoFit/>
          </a:bodyPr>
          <a:lstStyle/>
          <a:p>
            <a:r>
              <a:rPr lang="en-US" sz="2000" b="1" dirty="0">
                <a:solidFill>
                  <a:srgbClr val="004B87"/>
                </a:solidFill>
                <a:highlight>
                  <a:srgbClr val="FFC03C"/>
                </a:highlight>
                <a:latin typeface="Arial" panose="020B0604020202020204" pitchFamily="34" charset="0"/>
                <a:cs typeface="Arial" panose="020B0604020202020204" pitchFamily="34" charset="0"/>
              </a:rPr>
              <a:t>METHODS</a:t>
            </a:r>
          </a:p>
          <a:p>
            <a:endParaRPr lang="en-GB" dirty="0"/>
          </a:p>
        </p:txBody>
      </p:sp>
      <p:sp>
        <p:nvSpPr>
          <p:cNvPr id="9" name="Rectangle 8">
            <a:extLst>
              <a:ext uri="{FF2B5EF4-FFF2-40B4-BE49-F238E27FC236}">
                <a16:creationId xmlns:a16="http://schemas.microsoft.com/office/drawing/2014/main" id="{61BFCB11-7366-C6AD-65D4-D7083E1B306F}"/>
              </a:ext>
            </a:extLst>
          </p:cNvPr>
          <p:cNvSpPr/>
          <p:nvPr/>
        </p:nvSpPr>
        <p:spPr>
          <a:xfrm>
            <a:off x="6986952" y="1340528"/>
            <a:ext cx="3868613" cy="567776"/>
          </a:xfrm>
          <a:prstGeom prst="rect">
            <a:avLst/>
          </a:prstGeom>
          <a:solidFill>
            <a:srgbClr val="FFC03C"/>
          </a:solidFill>
          <a:ln>
            <a:solidFill>
              <a:srgbClr val="FFC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4B87"/>
                </a:solidFill>
                <a:latin typeface="Arial" panose="020B0604020202020204" pitchFamily="34" charset="0"/>
                <a:cs typeface="Arial" panose="020B0604020202020204" pitchFamily="34" charset="0"/>
              </a:rPr>
              <a:t>Liver samples from 21 participants with chronic HBV/HDV</a:t>
            </a:r>
          </a:p>
        </p:txBody>
      </p:sp>
      <p:pic>
        <p:nvPicPr>
          <p:cNvPr id="11" name="Picture 10">
            <a:extLst>
              <a:ext uri="{FF2B5EF4-FFF2-40B4-BE49-F238E27FC236}">
                <a16:creationId xmlns:a16="http://schemas.microsoft.com/office/drawing/2014/main" id="{F439A223-9F2A-A6DE-18C8-F87F1A99A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706" y="1300279"/>
            <a:ext cx="677108" cy="677108"/>
          </a:xfrm>
          <a:prstGeom prst="ellipse">
            <a:avLst/>
          </a:prstGeom>
          <a:solidFill>
            <a:srgbClr val="FFC03C"/>
          </a:solidFill>
          <a:ln w="3175" cap="rnd">
            <a:noFill/>
          </a:ln>
          <a:effectLst>
            <a:outerShdw blurRad="381000" dist="292100" dir="5400000" sx="-80000" sy="-18000" rotWithShape="0">
              <a:srgbClr val="000000">
                <a:alpha val="22000"/>
              </a:srgbClr>
            </a:outerShdw>
          </a:effectLst>
        </p:spPr>
      </p:pic>
      <p:sp>
        <p:nvSpPr>
          <p:cNvPr id="19" name="Rectangle: Rounded Corners 18">
            <a:extLst>
              <a:ext uri="{FF2B5EF4-FFF2-40B4-BE49-F238E27FC236}">
                <a16:creationId xmlns:a16="http://schemas.microsoft.com/office/drawing/2014/main" id="{714CBD2F-F6CC-6317-BEF0-36034E217C5E}"/>
              </a:ext>
            </a:extLst>
          </p:cNvPr>
          <p:cNvSpPr/>
          <p:nvPr/>
        </p:nvSpPr>
        <p:spPr>
          <a:xfrm>
            <a:off x="6986952" y="4449411"/>
            <a:ext cx="3868611" cy="591115"/>
          </a:xfrm>
          <a:prstGeom prst="roundRect">
            <a:avLst>
              <a:gd name="adj" fmla="val 0"/>
            </a:avLst>
          </a:prstGeom>
          <a:solidFill>
            <a:srgbClr val="FFE37D"/>
          </a:solidFill>
          <a:ln>
            <a:solidFill>
              <a:srgbClr val="FFE3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4B87"/>
                </a:solidFill>
                <a:latin typeface="Arial" panose="020B0604020202020204" pitchFamily="34" charset="0"/>
                <a:cs typeface="Arial" panose="020B0604020202020204" pitchFamily="34" charset="0"/>
              </a:rPr>
              <a:t>Virus-infected cells were identified by </a:t>
            </a:r>
            <a:r>
              <a:rPr lang="en-GB" sz="1600" dirty="0" err="1">
                <a:solidFill>
                  <a:srgbClr val="004B87"/>
                </a:solidFill>
                <a:latin typeface="Arial" panose="020B0604020202020204" pitchFamily="34" charset="0"/>
                <a:cs typeface="Arial" panose="020B0604020202020204" pitchFamily="34" charset="0"/>
              </a:rPr>
              <a:t>HDAg</a:t>
            </a:r>
            <a:r>
              <a:rPr lang="en-GB" sz="1600" dirty="0">
                <a:solidFill>
                  <a:srgbClr val="004B87"/>
                </a:solidFill>
                <a:latin typeface="Arial" panose="020B0604020202020204" pitchFamily="34" charset="0"/>
                <a:cs typeface="Arial" panose="020B0604020202020204" pitchFamily="34" charset="0"/>
              </a:rPr>
              <a:t>, HBsAg and </a:t>
            </a:r>
            <a:r>
              <a:rPr lang="en-GB" sz="1600" dirty="0" err="1">
                <a:solidFill>
                  <a:srgbClr val="004B87"/>
                </a:solidFill>
                <a:latin typeface="Arial" panose="020B0604020202020204" pitchFamily="34" charset="0"/>
                <a:cs typeface="Arial" panose="020B0604020202020204" pitchFamily="34" charset="0"/>
              </a:rPr>
              <a:t>HBcAg</a:t>
            </a:r>
            <a:endParaRPr lang="en-GB" sz="1600" dirty="0">
              <a:solidFill>
                <a:srgbClr val="004B87"/>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CF2BC9F6-3BD4-2CE3-5188-8399505F1AA7}"/>
              </a:ext>
            </a:extLst>
          </p:cNvPr>
          <p:cNvSpPr/>
          <p:nvPr/>
        </p:nvSpPr>
        <p:spPr>
          <a:xfrm>
            <a:off x="6986947" y="2253839"/>
            <a:ext cx="3868616" cy="1807041"/>
          </a:xfrm>
          <a:prstGeom prst="roundRect">
            <a:avLst>
              <a:gd name="adj" fmla="val 14272"/>
            </a:avLst>
          </a:prstGeom>
          <a:solidFill>
            <a:srgbClr val="FFF1D9"/>
          </a:solidFill>
          <a:ln>
            <a:solidFill>
              <a:srgbClr val="FFF1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rgbClr val="004B87"/>
                </a:solidFill>
                <a:latin typeface="Arial" panose="020B0604020202020204" pitchFamily="34" charset="0"/>
                <a:cs typeface="Arial" panose="020B0604020202020204" pitchFamily="34" charset="0"/>
              </a:rPr>
              <a:t>Analyzed using MIBI-TOF imaging </a:t>
            </a:r>
            <a:r>
              <a:rPr lang="en-GB" sz="1600" dirty="0">
                <a:solidFill>
                  <a:srgbClr val="004B87"/>
                </a:solidFill>
                <a:latin typeface="Arial" panose="020B0604020202020204" pitchFamily="34" charset="0"/>
                <a:cs typeface="Arial" panose="020B0604020202020204" pitchFamily="34" charset="0"/>
              </a:rPr>
              <a:t>panel comprised of 40 markers for:</a:t>
            </a:r>
          </a:p>
          <a:p>
            <a:pPr marL="742950" lvl="1" indent="-285750">
              <a:buFont typeface="Arial" panose="020B0604020202020204" pitchFamily="34" charset="0"/>
              <a:buChar char="•"/>
            </a:pPr>
            <a:r>
              <a:rPr lang="en-GB" sz="1600" dirty="0">
                <a:solidFill>
                  <a:srgbClr val="004B87"/>
                </a:solidFill>
                <a:latin typeface="Arial" panose="020B0604020202020204" pitchFamily="34" charset="0"/>
                <a:cs typeface="Arial" panose="020B0604020202020204" pitchFamily="34" charset="0"/>
              </a:rPr>
              <a:t>Liver parenchymal cells</a:t>
            </a:r>
          </a:p>
          <a:p>
            <a:pPr marL="742950" lvl="1" indent="-285750">
              <a:buFont typeface="Arial" panose="020B0604020202020204" pitchFamily="34" charset="0"/>
              <a:buChar char="•"/>
            </a:pPr>
            <a:r>
              <a:rPr lang="en-GB" sz="1600" dirty="0">
                <a:solidFill>
                  <a:srgbClr val="004B87"/>
                </a:solidFill>
                <a:latin typeface="Arial" panose="020B0604020202020204" pitchFamily="34" charset="0"/>
                <a:cs typeface="Arial" panose="020B0604020202020204" pitchFamily="34" charset="0"/>
              </a:rPr>
              <a:t>Liver architecture</a:t>
            </a:r>
          </a:p>
          <a:p>
            <a:pPr marL="742950" lvl="1" indent="-285750">
              <a:buFont typeface="Arial" panose="020B0604020202020204" pitchFamily="34" charset="0"/>
              <a:buChar char="•"/>
            </a:pPr>
            <a:r>
              <a:rPr lang="en-GB" sz="1600" dirty="0">
                <a:solidFill>
                  <a:srgbClr val="004B87"/>
                </a:solidFill>
                <a:latin typeface="Arial" panose="020B0604020202020204" pitchFamily="34" charset="0"/>
                <a:cs typeface="Arial" panose="020B0604020202020204" pitchFamily="34" charset="0"/>
              </a:rPr>
              <a:t>Immune lineages </a:t>
            </a:r>
          </a:p>
          <a:p>
            <a:pPr marL="742950" lvl="1" indent="-285750">
              <a:buFont typeface="Arial" panose="020B0604020202020204" pitchFamily="34" charset="0"/>
              <a:buChar char="•"/>
            </a:pPr>
            <a:r>
              <a:rPr lang="en-GB" sz="1600" dirty="0">
                <a:solidFill>
                  <a:srgbClr val="004B87"/>
                </a:solidFill>
                <a:latin typeface="Arial" panose="020B0604020202020204" pitchFamily="34" charset="0"/>
                <a:cs typeface="Arial" panose="020B0604020202020204" pitchFamily="34" charset="0"/>
              </a:rPr>
              <a:t>Functional markers</a:t>
            </a:r>
            <a:r>
              <a:rPr lang="en-US" sz="1600" dirty="0">
                <a:solidFill>
                  <a:srgbClr val="004B87"/>
                </a:solidFill>
                <a:latin typeface="Arial" panose="020B0604020202020204" pitchFamily="34" charset="0"/>
                <a:cs typeface="Arial" panose="020B0604020202020204" pitchFamily="34" charset="0"/>
              </a:rPr>
              <a:t> </a:t>
            </a:r>
            <a:endParaRPr lang="en-GB" sz="1600" dirty="0">
              <a:solidFill>
                <a:srgbClr val="004B87"/>
              </a:solidFill>
              <a:latin typeface="Arial" panose="020B0604020202020204" pitchFamily="34" charset="0"/>
              <a:cs typeface="Arial" panose="020B0604020202020204" pitchFamily="34" charset="0"/>
            </a:endParaRPr>
          </a:p>
        </p:txBody>
      </p:sp>
      <p:cxnSp>
        <p:nvCxnSpPr>
          <p:cNvPr id="32" name="Straight Arrow Connector 31">
            <a:extLst>
              <a:ext uri="{FF2B5EF4-FFF2-40B4-BE49-F238E27FC236}">
                <a16:creationId xmlns:a16="http://schemas.microsoft.com/office/drawing/2014/main" id="{E8FAADDB-6C0D-D478-B242-EE04340F9255}"/>
              </a:ext>
            </a:extLst>
          </p:cNvPr>
          <p:cNvCxnSpPr>
            <a:cxnSpLocks/>
            <a:stCxn id="9" idx="2"/>
            <a:endCxn id="15" idx="0"/>
          </p:cNvCxnSpPr>
          <p:nvPr/>
        </p:nvCxnSpPr>
        <p:spPr>
          <a:xfrm flipH="1">
            <a:off x="8921255" y="1908304"/>
            <a:ext cx="4" cy="34553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7CE6F5E2-0632-6AC9-ABF0-644374915A79}"/>
              </a:ext>
            </a:extLst>
          </p:cNvPr>
          <p:cNvCxnSpPr>
            <a:cxnSpLocks/>
            <a:stCxn id="15" idx="2"/>
            <a:endCxn id="19" idx="0"/>
          </p:cNvCxnSpPr>
          <p:nvPr/>
        </p:nvCxnSpPr>
        <p:spPr>
          <a:xfrm>
            <a:off x="8921255" y="4060880"/>
            <a:ext cx="3" cy="38853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pic>
        <p:nvPicPr>
          <p:cNvPr id="10" name="Picture 9" descr="The image depicts a simple, minimalist representation of a spherical particle or virus symbol, with five circular dots arranged around it.&#10;&#10;AI-generated content may be incorrect.">
            <a:extLst>
              <a:ext uri="{FF2B5EF4-FFF2-40B4-BE49-F238E27FC236}">
                <a16:creationId xmlns:a16="http://schemas.microsoft.com/office/drawing/2014/main" id="{C44F7D1A-2A70-1AE3-B4A2-55528D5DCA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709" y="4406415"/>
            <a:ext cx="677105" cy="677105"/>
          </a:xfrm>
          <a:prstGeom prst="ellipse">
            <a:avLst/>
          </a:prstGeom>
          <a:ln w="63500" cap="rnd">
            <a:noFill/>
          </a:ln>
          <a:effectLst>
            <a:outerShdw blurRad="381000" dist="292100" dir="5400000" sx="-80000" sy="-18000" rotWithShape="0">
              <a:srgbClr val="000000">
                <a:alpha val="22000"/>
              </a:srgbClr>
            </a:outerShdw>
          </a:effectLst>
        </p:spPr>
      </p:pic>
      <p:sp>
        <p:nvSpPr>
          <p:cNvPr id="4" name="Text Placeholder 3">
            <a:extLst>
              <a:ext uri="{FF2B5EF4-FFF2-40B4-BE49-F238E27FC236}">
                <a16:creationId xmlns:a16="http://schemas.microsoft.com/office/drawing/2014/main" id="{0A516B21-42CA-E6C3-025C-E8A839C8AB96}"/>
              </a:ext>
            </a:extLst>
          </p:cNvPr>
          <p:cNvSpPr txBox="1">
            <a:spLocks/>
          </p:cNvSpPr>
          <p:nvPr/>
        </p:nvSpPr>
        <p:spPr>
          <a:xfrm>
            <a:off x="190498" y="6289675"/>
            <a:ext cx="5308259"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noProof="0" dirty="0">
                <a:solidFill>
                  <a:srgbClr val="004B87"/>
                </a:solidFill>
                <a:latin typeface="Arial" panose="020B0604020202020204" pitchFamily="34" charset="0"/>
                <a:cs typeface="Arial" panose="020B0604020202020204" pitchFamily="34" charset="0"/>
              </a:rPr>
              <a:t>Suo Y, et al. EASL</a:t>
            </a:r>
            <a:r>
              <a:rPr lang="en-GB" sz="1100" dirty="0">
                <a:solidFill>
                  <a:srgbClr val="004B87"/>
                </a:solidFill>
                <a:latin typeface="Arial" panose="020B0604020202020204" pitchFamily="34" charset="0"/>
                <a:cs typeface="Arial" panose="020B0604020202020204" pitchFamily="34" charset="0"/>
              </a:rPr>
              <a:t> Congress</a:t>
            </a:r>
            <a:r>
              <a:rPr lang="en-GB" sz="1100" noProof="0" dirty="0">
                <a:solidFill>
                  <a:srgbClr val="004B87"/>
                </a:solidFill>
                <a:latin typeface="Arial" panose="020B0604020202020204" pitchFamily="34" charset="0"/>
                <a:cs typeface="Arial" panose="020B0604020202020204" pitchFamily="34" charset="0"/>
              </a:rPr>
              <a:t> 2026; OS-080-YI</a:t>
            </a:r>
            <a:r>
              <a:rPr lang="en-GB" sz="1100" dirty="0">
                <a:solidFill>
                  <a:srgbClr val="004B87"/>
                </a:solidFill>
                <a:latin typeface="Arial" panose="020B0604020202020204" pitchFamily="34" charset="0"/>
                <a:cs typeface="Arial" panose="020B0604020202020204" pitchFamily="34" charset="0"/>
              </a:rPr>
              <a:t>.</a:t>
            </a:r>
          </a:p>
        </p:txBody>
      </p:sp>
      <p:pic>
        <p:nvPicPr>
          <p:cNvPr id="7" name="Picture 6">
            <a:hlinkClick r:id="rId5" action="ppaction://hlinksldjump"/>
            <a:extLst>
              <a:ext uri="{FF2B5EF4-FFF2-40B4-BE49-F238E27FC236}">
                <a16:creationId xmlns:a16="http://schemas.microsoft.com/office/drawing/2014/main" id="{0B6BBABF-2142-81DF-B6AB-970C868B5084}"/>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671501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F9913F-8783-7174-757D-E992945261E4}"/>
              </a:ext>
            </a:extLst>
          </p:cNvPr>
          <p:cNvSpPr txBox="1"/>
          <p:nvPr/>
        </p:nvSpPr>
        <p:spPr>
          <a:xfrm>
            <a:off x="352658" y="1157466"/>
            <a:ext cx="11460401" cy="397031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NZ" sz="1550" dirty="0">
                <a:latin typeface="Arial" panose="020B0604020202020204" pitchFamily="34" charset="0"/>
                <a:cs typeface="Arial" panose="020B0604020202020204" pitchFamily="34" charset="0"/>
              </a:rPr>
              <a:t>18 distinct cell types were identified, with hepatocytes comprising the majority</a:t>
            </a:r>
          </a:p>
          <a:p>
            <a:pPr marL="285750" indent="-285750">
              <a:spcBef>
                <a:spcPts val="600"/>
              </a:spcBef>
              <a:buFont typeface="Arial" panose="020B0604020202020204" pitchFamily="34" charset="0"/>
              <a:buChar char="•"/>
            </a:pPr>
            <a:r>
              <a:rPr lang="en-NZ" sz="1550" dirty="0">
                <a:latin typeface="Arial" panose="020B0604020202020204" pitchFamily="34" charset="0"/>
                <a:cs typeface="Arial" panose="020B0604020202020204" pitchFamily="34" charset="0"/>
              </a:rPr>
              <a:t>Overall, 4.3% of hepatocytes stained positive for viral antigens (</a:t>
            </a:r>
            <a:r>
              <a:rPr lang="en-NZ" sz="1550" dirty="0" err="1">
                <a:latin typeface="Arial" panose="020B0604020202020204" pitchFamily="34" charset="0"/>
                <a:cs typeface="Arial" panose="020B0604020202020204" pitchFamily="34" charset="0"/>
              </a:rPr>
              <a:t>HDAg</a:t>
            </a:r>
            <a:r>
              <a:rPr lang="en-NZ" sz="1550" dirty="0">
                <a:latin typeface="Arial" panose="020B0604020202020204" pitchFamily="34" charset="0"/>
                <a:cs typeface="Arial" panose="020B0604020202020204" pitchFamily="34" charset="0"/>
              </a:rPr>
              <a:t>, HBsAg, and/or </a:t>
            </a:r>
            <a:r>
              <a:rPr lang="en-NZ" sz="1550" dirty="0" err="1">
                <a:latin typeface="Arial" panose="020B0604020202020204" pitchFamily="34" charset="0"/>
                <a:cs typeface="Arial" panose="020B0604020202020204" pitchFamily="34" charset="0"/>
              </a:rPr>
              <a:t>HBcAg</a:t>
            </a:r>
            <a:r>
              <a:rPr lang="en-NZ" sz="1550" dirty="0">
                <a:latin typeface="Arial" panose="020B0604020202020204" pitchFamily="34" charset="0"/>
                <a:cs typeface="Arial" panose="020B0604020202020204" pitchFamily="34" charset="0"/>
              </a:rPr>
              <a:t>), with antigen-positive cells tending toward predominantly HBsAg⁺ or </a:t>
            </a:r>
            <a:r>
              <a:rPr lang="en-NZ" sz="1550" dirty="0" err="1">
                <a:latin typeface="Arial" panose="020B0604020202020204" pitchFamily="34" charset="0"/>
                <a:cs typeface="Arial" panose="020B0604020202020204" pitchFamily="34" charset="0"/>
              </a:rPr>
              <a:t>HDAg</a:t>
            </a:r>
            <a:r>
              <a:rPr lang="en-NZ" sz="1550" dirty="0">
                <a:latin typeface="Arial" panose="020B0604020202020204" pitchFamily="34" charset="0"/>
                <a:cs typeface="Arial" panose="020B0604020202020204" pitchFamily="34" charset="0"/>
              </a:rPr>
              <a:t>⁺ populations</a:t>
            </a:r>
          </a:p>
          <a:p>
            <a:pPr marL="285750" indent="-285750">
              <a:spcBef>
                <a:spcPts val="600"/>
              </a:spcBef>
              <a:buFont typeface="Arial" panose="020B0604020202020204" pitchFamily="34" charset="0"/>
              <a:buChar char="•"/>
            </a:pPr>
            <a:r>
              <a:rPr lang="en-NZ" sz="1550" dirty="0" err="1">
                <a:latin typeface="Arial" panose="020B0604020202020204" pitchFamily="34" charset="0"/>
                <a:cs typeface="Arial" panose="020B0604020202020204" pitchFamily="34" charset="0"/>
              </a:rPr>
              <a:t>HDAg</a:t>
            </a:r>
            <a:r>
              <a:rPr lang="en-NZ" sz="1550" dirty="0">
                <a:latin typeface="Arial" panose="020B0604020202020204" pitchFamily="34" charset="0"/>
                <a:cs typeface="Arial" panose="020B0604020202020204" pitchFamily="34" charset="0"/>
              </a:rPr>
              <a:t>⁺ hepatocyte density strongly correlated with serum </a:t>
            </a:r>
            <a:r>
              <a:rPr lang="en-NZ" sz="1550" dirty="0" err="1">
                <a:latin typeface="Arial" panose="020B0604020202020204" pitchFamily="34" charset="0"/>
                <a:cs typeface="Arial" panose="020B0604020202020204" pitchFamily="34" charset="0"/>
              </a:rPr>
              <a:t>HDV</a:t>
            </a:r>
            <a:r>
              <a:rPr lang="en-NZ" sz="1550" dirty="0">
                <a:latin typeface="Arial" panose="020B0604020202020204" pitchFamily="34" charset="0"/>
                <a:cs typeface="Arial" panose="020B0604020202020204" pitchFamily="34" charset="0"/>
              </a:rPr>
              <a:t>-RNA levels (R² = 0.9212; p&lt;0.0001), while the overall density of virus marker-positive hepatocytes was also associated with immune cell infiltration (R² = 0.2013; p=0.0413)</a:t>
            </a:r>
          </a:p>
          <a:p>
            <a:pPr marL="285750" indent="-285750">
              <a:spcBef>
                <a:spcPts val="600"/>
              </a:spcBef>
              <a:buFont typeface="Arial" panose="020B0604020202020204" pitchFamily="34" charset="0"/>
              <a:buChar char="•"/>
            </a:pPr>
            <a:r>
              <a:rPr lang="en-NZ" sz="1550" dirty="0">
                <a:latin typeface="Arial" panose="020B0604020202020204" pitchFamily="34" charset="0"/>
                <a:cs typeface="Arial" panose="020B0604020202020204" pitchFamily="34" charset="0"/>
              </a:rPr>
              <a:t>Among immune populations, macrophages (8.95%), and CD8 T cells (8.59%) were the most abundant</a:t>
            </a:r>
          </a:p>
          <a:p>
            <a:pPr marL="285750" indent="-285750">
              <a:spcBef>
                <a:spcPts val="600"/>
              </a:spcBef>
              <a:buFont typeface="Arial" panose="020B0604020202020204" pitchFamily="34" charset="0"/>
              <a:buChar char="•"/>
            </a:pPr>
            <a:r>
              <a:rPr lang="en-NZ" sz="1550" dirty="0">
                <a:latin typeface="Arial" panose="020B0604020202020204" pitchFamily="34" charset="0"/>
                <a:cs typeface="Arial" panose="020B0604020202020204" pitchFamily="34" charset="0"/>
              </a:rPr>
              <a:t>Zonation analysis identified hepatic zones 1–3 along with predominant stromal regions: </a:t>
            </a:r>
          </a:p>
          <a:p>
            <a:pPr marL="538163" lvl="1" indent="-273050">
              <a:spcBef>
                <a:spcPts val="600"/>
              </a:spcBef>
              <a:buFont typeface="Engravers MT" panose="02090707080505020304" pitchFamily="18" charset="0"/>
              <a:buChar char="–"/>
            </a:pPr>
            <a:r>
              <a:rPr lang="en-NZ" sz="1550" dirty="0">
                <a:solidFill>
                  <a:srgbClr val="004B87"/>
                </a:solidFill>
                <a:latin typeface="Arial" panose="020B0604020202020204" pitchFamily="34" charset="0"/>
                <a:cs typeface="Arial" panose="020B0604020202020204" pitchFamily="34" charset="0"/>
              </a:rPr>
              <a:t>Zone 3 showed the highest density of virus antigen-positive hepatocytes, whereas immune cells were most densely localized in Zone 1 and stromal areas</a:t>
            </a:r>
          </a:p>
          <a:p>
            <a:pPr marL="285750" indent="-285750">
              <a:spcBef>
                <a:spcPts val="600"/>
              </a:spcBef>
              <a:buFont typeface="Arial" panose="020B0604020202020204" pitchFamily="34" charset="0"/>
              <a:buChar char="•"/>
            </a:pPr>
            <a:r>
              <a:rPr lang="en-GB" sz="1550" dirty="0">
                <a:latin typeface="Arial" panose="020B0604020202020204" pitchFamily="34" charset="0"/>
                <a:cs typeface="Arial" panose="020B0604020202020204" pitchFamily="34" charset="0"/>
              </a:rPr>
              <a:t>Spatial distance analysis showed that macrophages were significantly enriched within viral regions (p=0.011) and, when in close proximity to antigen-positive hepatocytes, exhibited increased expression of the immunosuppressive markers PD-L1 and CD204, highlighting localized interactions between immune cells and virus-positive hepatocytes</a:t>
            </a:r>
          </a:p>
          <a:p>
            <a:pPr marL="285750" indent="-285750">
              <a:spcBef>
                <a:spcPts val="600"/>
              </a:spcBef>
              <a:buFont typeface="Arial" panose="020B0604020202020204" pitchFamily="34" charset="0"/>
              <a:buChar char="•"/>
            </a:pPr>
            <a:r>
              <a:rPr lang="en-NZ" sz="1550" dirty="0">
                <a:latin typeface="Arial" panose="020B0604020202020204" pitchFamily="34" charset="0"/>
                <a:cs typeface="Arial" panose="020B0604020202020204" pitchFamily="34" charset="0"/>
              </a:rPr>
              <a:t>Cellular interaction analysis indicated that these hepatocytes more frequently interacted with macrophages, which in turn showed enriched interactions with exhausted and progenitor exhausted CD8 T cells</a:t>
            </a:r>
          </a:p>
        </p:txBody>
      </p:sp>
      <p:sp>
        <p:nvSpPr>
          <p:cNvPr id="13" name="Content Placeholder 2">
            <a:extLst>
              <a:ext uri="{FF2B5EF4-FFF2-40B4-BE49-F238E27FC236}">
                <a16:creationId xmlns:a16="http://schemas.microsoft.com/office/drawing/2014/main" id="{36B63DC6-2AF5-52C8-2CA8-2BCDBC92EEB1}"/>
              </a:ext>
            </a:extLst>
          </p:cNvPr>
          <p:cNvSpPr txBox="1">
            <a:spLocks/>
          </p:cNvSpPr>
          <p:nvPr/>
        </p:nvSpPr>
        <p:spPr>
          <a:xfrm>
            <a:off x="285243" y="5176051"/>
            <a:ext cx="11805157" cy="14243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highlight>
                  <a:srgbClr val="FFC03C"/>
                </a:highlight>
                <a:latin typeface="Arial" panose="020B0604020202020204" pitchFamily="34" charset="0"/>
                <a:cs typeface="Arial" panose="020B0604020202020204" pitchFamily="34" charset="0"/>
              </a:rPr>
              <a:t>CONCLUSIONS</a:t>
            </a:r>
            <a:endParaRPr lang="en-US" sz="1600" b="1" dirty="0">
              <a:highlight>
                <a:srgbClr val="FFC03C"/>
              </a:highlight>
              <a:latin typeface="Arial" panose="020B0604020202020204" pitchFamily="34" charset="0"/>
              <a:cs typeface="Arial" panose="020B0604020202020204" pitchFamily="34" charset="0"/>
            </a:endParaRPr>
          </a:p>
          <a:p>
            <a:pPr>
              <a:lnSpc>
                <a:spcPct val="100000"/>
              </a:lnSpc>
              <a:spcBef>
                <a:spcPts val="600"/>
              </a:spcBef>
            </a:pPr>
            <a:r>
              <a:rPr lang="en-GB" sz="1550" dirty="0">
                <a:latin typeface="Arial" panose="020B0604020202020204" pitchFamily="34" charset="0"/>
                <a:cs typeface="Arial" panose="020B0604020202020204" pitchFamily="34" charset="0"/>
              </a:rPr>
              <a:t>Intrahepatic analysis of HDV patients identifies distinct spatial virus-immune niches in HBV/HDV infection </a:t>
            </a:r>
          </a:p>
          <a:p>
            <a:pPr>
              <a:lnSpc>
                <a:spcPct val="100000"/>
              </a:lnSpc>
              <a:spcBef>
                <a:spcPts val="600"/>
              </a:spcBef>
            </a:pPr>
            <a:r>
              <a:rPr lang="en-GB" sz="1550" dirty="0">
                <a:latin typeface="Arial" panose="020B0604020202020204" pitchFamily="34" charset="0"/>
                <a:cs typeface="Arial" panose="020B0604020202020204" pitchFamily="34" charset="0"/>
              </a:rPr>
              <a:t>Phenotypic gradients around virus marker-positive hepatocytes suggest prominent interactions between HDV-infected hepatocytes and M2-like macrophages, suggesting the establishment of an immunosuppressive niche involved in regulating adaptive immunity</a:t>
            </a:r>
            <a:endParaRPr lang="en-US" sz="1550" dirty="0">
              <a:latin typeface="Arial" panose="020B0604020202020204" pitchFamily="34" charset="0"/>
              <a:cs typeface="Arial" panose="020B0604020202020204" pitchFamily="34" charset="0"/>
            </a:endParaRPr>
          </a:p>
        </p:txBody>
      </p:sp>
      <p:sp>
        <p:nvSpPr>
          <p:cNvPr id="3" name="Content Placeholder 1">
            <a:extLst>
              <a:ext uri="{FF2B5EF4-FFF2-40B4-BE49-F238E27FC236}">
                <a16:creationId xmlns:a16="http://schemas.microsoft.com/office/drawing/2014/main" id="{EF3D5D27-997A-1158-25A4-49AEC51C85E5}"/>
              </a:ext>
            </a:extLst>
          </p:cNvPr>
          <p:cNvSpPr txBox="1">
            <a:spLocks/>
          </p:cNvSpPr>
          <p:nvPr/>
        </p:nvSpPr>
        <p:spPr>
          <a:xfrm>
            <a:off x="285243" y="820183"/>
            <a:ext cx="1403474" cy="405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highlight>
                  <a:srgbClr val="FFC03C"/>
                </a:highlight>
                <a:latin typeface="Arial" panose="020B0604020202020204" pitchFamily="34" charset="0"/>
                <a:cs typeface="Arial" panose="020B0604020202020204" pitchFamily="34" charset="0"/>
              </a:rPr>
              <a:t>RESULTS</a:t>
            </a:r>
          </a:p>
        </p:txBody>
      </p:sp>
      <p:sp>
        <p:nvSpPr>
          <p:cNvPr id="5" name="Title 1">
            <a:extLst>
              <a:ext uri="{FF2B5EF4-FFF2-40B4-BE49-F238E27FC236}">
                <a16:creationId xmlns:a16="http://schemas.microsoft.com/office/drawing/2014/main" id="{C2620A4B-3B6F-D67B-0757-3A8B253EA3B4}"/>
              </a:ext>
            </a:extLst>
          </p:cNvPr>
          <p:cNvSpPr txBox="1">
            <a:spLocks/>
          </p:cNvSpPr>
          <p:nvPr/>
        </p:nvSpPr>
        <p:spPr>
          <a:xfrm>
            <a:off x="545593" y="22212"/>
            <a:ext cx="11107128" cy="5964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GB" sz="2300" dirty="0">
                <a:latin typeface="Arial" panose="020B0604020202020204" pitchFamily="34" charset="0"/>
                <a:cs typeface="Arial" panose="020B0604020202020204" pitchFamily="34" charset="0"/>
              </a:rPr>
              <a:t>The spatial single-cell landscape in the hepatitis B virus/hepatitis D virus-coinfected human liver reveals spatially confined immunosuppressive virus-immune niches</a:t>
            </a:r>
            <a:endParaRPr lang="en-US" sz="23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D87BF9D-7E8D-75C2-FA13-41869CAB3EB7}"/>
              </a:ext>
            </a:extLst>
          </p:cNvPr>
          <p:cNvSpPr txBox="1">
            <a:spLocks/>
          </p:cNvSpPr>
          <p:nvPr/>
        </p:nvSpPr>
        <p:spPr>
          <a:xfrm>
            <a:off x="190498" y="6289675"/>
            <a:ext cx="5308259"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noProof="0" dirty="0">
                <a:solidFill>
                  <a:srgbClr val="004B87"/>
                </a:solidFill>
                <a:latin typeface="Arial" panose="020B0604020202020204" pitchFamily="34" charset="0"/>
                <a:cs typeface="Arial" panose="020B0604020202020204" pitchFamily="34" charset="0"/>
              </a:rPr>
              <a:t>Suo Y, et al. EASL</a:t>
            </a:r>
            <a:r>
              <a:rPr lang="en-GB" sz="1100" dirty="0">
                <a:solidFill>
                  <a:srgbClr val="004B87"/>
                </a:solidFill>
                <a:latin typeface="Arial" panose="020B0604020202020204" pitchFamily="34" charset="0"/>
                <a:cs typeface="Arial" panose="020B0604020202020204" pitchFamily="34" charset="0"/>
              </a:rPr>
              <a:t> Congress</a:t>
            </a:r>
            <a:r>
              <a:rPr lang="en-GB" sz="1100" noProof="0" dirty="0">
                <a:solidFill>
                  <a:srgbClr val="004B87"/>
                </a:solidFill>
                <a:latin typeface="Arial" panose="020B0604020202020204" pitchFamily="34" charset="0"/>
                <a:cs typeface="Arial" panose="020B0604020202020204" pitchFamily="34" charset="0"/>
              </a:rPr>
              <a:t> 2026; OS-080-YI</a:t>
            </a:r>
            <a:r>
              <a:rPr lang="en-GB" sz="1100" dirty="0">
                <a:solidFill>
                  <a:srgbClr val="004B87"/>
                </a:solidFill>
                <a:latin typeface="Arial" panose="020B0604020202020204" pitchFamily="34" charset="0"/>
                <a:cs typeface="Arial" panose="020B0604020202020204" pitchFamily="34" charset="0"/>
              </a:rPr>
              <a:t>.</a:t>
            </a:r>
          </a:p>
        </p:txBody>
      </p:sp>
      <p:pic>
        <p:nvPicPr>
          <p:cNvPr id="7" name="Picture 6">
            <a:hlinkClick r:id="rId3" action="ppaction://hlinksldjump"/>
            <a:extLst>
              <a:ext uri="{FF2B5EF4-FFF2-40B4-BE49-F238E27FC236}">
                <a16:creationId xmlns:a16="http://schemas.microsoft.com/office/drawing/2014/main" id="{53B5B6A0-3466-8CC6-FBE4-80C1AE48BF3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cxnSp>
        <p:nvCxnSpPr>
          <p:cNvPr id="9" name="Straight Connector 8">
            <a:extLst>
              <a:ext uri="{FF2B5EF4-FFF2-40B4-BE49-F238E27FC236}">
                <a16:creationId xmlns:a16="http://schemas.microsoft.com/office/drawing/2014/main" id="{766A052A-30CC-12E2-8D84-A3C5E12C90AB}"/>
              </a:ext>
            </a:extLst>
          </p:cNvPr>
          <p:cNvCxnSpPr>
            <a:cxnSpLocks/>
          </p:cNvCxnSpPr>
          <p:nvPr/>
        </p:nvCxnSpPr>
        <p:spPr>
          <a:xfrm>
            <a:off x="285243" y="5147758"/>
            <a:ext cx="11527816" cy="0"/>
          </a:xfrm>
          <a:prstGeom prst="line">
            <a:avLst/>
          </a:prstGeom>
          <a:ln>
            <a:solidFill>
              <a:srgbClr val="FFBF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15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a:xfrm>
            <a:off x="545593" y="22212"/>
            <a:ext cx="11107128" cy="596457"/>
          </a:xfrm>
        </p:spPr>
        <p:txBody>
          <a:bodyPr>
            <a:noAutofit/>
          </a:bodyPr>
          <a:lstStyle/>
          <a:p>
            <a:r>
              <a:rPr lang="en-GB" sz="2400" dirty="0">
                <a:latin typeface="Arial" panose="020B0604020202020204" pitchFamily="34" charset="0"/>
                <a:cs typeface="Arial" panose="020B0604020202020204" pitchFamily="34" charset="0"/>
              </a:rPr>
              <a:t>Long-read sequencing unveils extensive HBV-DNA integration driving massive HBsAg production and sustaining HDV persistence </a:t>
            </a:r>
            <a:endParaRPr lang="en-U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036B5BC-3687-7D57-818D-789C79AC12B2}"/>
              </a:ext>
            </a:extLst>
          </p:cNvPr>
          <p:cNvSpPr>
            <a:spLocks noGrp="1"/>
          </p:cNvSpPr>
          <p:nvPr>
            <p:ph idx="1"/>
          </p:nvPr>
        </p:nvSpPr>
        <p:spPr>
          <a:xfrm>
            <a:off x="290763" y="854589"/>
            <a:ext cx="5308258" cy="4457700"/>
          </a:xfrm>
        </p:spPr>
        <p:txBody>
          <a:bodyPr vert="horz" lIns="91440" tIns="45720" rIns="91440" bIns="45720" rtlCol="0" anchor="t">
            <a:normAutofit/>
          </a:bodyPr>
          <a:lstStyle/>
          <a:p>
            <a:pPr marL="0" indent="0">
              <a:buNone/>
            </a:pPr>
            <a:r>
              <a:rPr lang="en-US" sz="2000" b="1" dirty="0">
                <a:highlight>
                  <a:srgbClr val="FFC03C"/>
                </a:highlight>
                <a:latin typeface="Arial"/>
                <a:cs typeface="Arial"/>
              </a:rPr>
              <a:t>BACKGROUND &amp; AIMS </a:t>
            </a:r>
            <a:endParaRPr lang="en-GB" sz="100" dirty="0">
              <a:latin typeface="Arial" panose="020B0604020202020204" pitchFamily="34" charset="0"/>
              <a:cs typeface="Arial" panose="020B0604020202020204" pitchFamily="34" charset="0"/>
            </a:endParaRPr>
          </a:p>
          <a:p>
            <a:pPr>
              <a:spcBef>
                <a:spcPts val="800"/>
              </a:spcBef>
            </a:pPr>
            <a:r>
              <a:rPr lang="en-GB" sz="1600" dirty="0">
                <a:latin typeface="Arial" panose="020B0604020202020204" pitchFamily="34" charset="0"/>
                <a:cs typeface="Arial" panose="020B0604020202020204" pitchFamily="34" charset="0"/>
              </a:rPr>
              <a:t>HDV relies on HBsAg for its infectivity</a:t>
            </a:r>
          </a:p>
          <a:p>
            <a:pPr>
              <a:spcBef>
                <a:spcPts val="800"/>
              </a:spcBef>
            </a:pPr>
            <a:r>
              <a:rPr lang="en-GB" sz="1600" dirty="0">
                <a:latin typeface="Arial" panose="020B0604020202020204" pitchFamily="34" charset="0"/>
                <a:cs typeface="Arial" panose="020B0604020202020204" pitchFamily="34" charset="0"/>
              </a:rPr>
              <a:t>HBsAg transcripts originate from </a:t>
            </a:r>
            <a:r>
              <a:rPr lang="en-GB" sz="1600" dirty="0" err="1">
                <a:latin typeface="Arial" panose="020B0604020202020204" pitchFamily="34" charset="0"/>
                <a:cs typeface="Arial" panose="020B0604020202020204" pitchFamily="34" charset="0"/>
              </a:rPr>
              <a:t>cccDNA</a:t>
            </a:r>
            <a:r>
              <a:rPr lang="en-GB" sz="1600" dirty="0">
                <a:latin typeface="Arial" panose="020B0604020202020204" pitchFamily="34" charset="0"/>
                <a:cs typeface="Arial" panose="020B0604020202020204" pitchFamily="34" charset="0"/>
              </a:rPr>
              <a:t> via the conventional poly-A signal and from integrated double-stranded linear HBV-DNA via the cryptic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poly-A signal</a:t>
            </a:r>
          </a:p>
          <a:p>
            <a:pPr marL="0" indent="0">
              <a:spcBef>
                <a:spcPts val="800"/>
              </a:spcBef>
              <a:buNone/>
            </a:pPr>
            <a:endParaRPr lang="en-GB" sz="1600" dirty="0">
              <a:latin typeface="Arial"/>
              <a:cs typeface="Arial"/>
            </a:endParaRPr>
          </a:p>
          <a:p>
            <a:pPr marL="0" indent="0">
              <a:spcBef>
                <a:spcPts val="800"/>
              </a:spcBef>
              <a:buNone/>
            </a:pPr>
            <a:endParaRPr lang="en-GB" sz="1600" dirty="0">
              <a:latin typeface="Arial"/>
              <a:cs typeface="Arial"/>
            </a:endParaRPr>
          </a:p>
          <a:p>
            <a:pPr>
              <a:spcBef>
                <a:spcPts val="800"/>
              </a:spcBef>
            </a:pPr>
            <a:endParaRPr lang="en-GB" sz="1600" dirty="0">
              <a:latin typeface="Arial"/>
              <a:cs typeface="Arial"/>
            </a:endParaRPr>
          </a:p>
          <a:p>
            <a:pPr>
              <a:spcBef>
                <a:spcPts val="800"/>
              </a:spcBef>
            </a:pPr>
            <a:endParaRPr lang="en-GB" sz="1600" dirty="0">
              <a:latin typeface="Arial"/>
              <a:cs typeface="Arial"/>
            </a:endParaRPr>
          </a:p>
          <a:p>
            <a:pPr marL="0" indent="0">
              <a:spcBef>
                <a:spcPts val="800"/>
              </a:spcBef>
              <a:buNone/>
            </a:pPr>
            <a:endParaRPr lang="en-GB" sz="1600" dirty="0">
              <a:latin typeface="Arial"/>
              <a:cs typeface="Arial"/>
            </a:endParaRPr>
          </a:p>
          <a:p>
            <a:pPr>
              <a:spcBef>
                <a:spcPts val="800"/>
              </a:spcBef>
            </a:pPr>
            <a:r>
              <a:rPr lang="en-GB" sz="1600" b="1" dirty="0">
                <a:latin typeface="Arial"/>
                <a:cs typeface="Arial"/>
              </a:rPr>
              <a:t>AIM: </a:t>
            </a:r>
            <a:r>
              <a:rPr lang="en-GB" sz="1600" dirty="0">
                <a:latin typeface="Arial"/>
                <a:cs typeface="Arial"/>
              </a:rPr>
              <a:t>To evaluate the intrahepatic HBV/HDV reservoir and the contribution of HBsAg production from linear </a:t>
            </a:r>
            <a:br>
              <a:rPr lang="en-GB" sz="1600" dirty="0">
                <a:latin typeface="Arial"/>
                <a:cs typeface="Arial"/>
              </a:rPr>
            </a:br>
            <a:r>
              <a:rPr lang="en-GB" sz="1600" dirty="0">
                <a:latin typeface="Arial"/>
                <a:cs typeface="Arial"/>
              </a:rPr>
              <a:t>HBV-DNA integration in sustaining HDV activity and pathogenetic potential</a:t>
            </a:r>
            <a:endParaRPr lang="en-GB" sz="1600" b="1" dirty="0">
              <a:latin typeface="Arial"/>
              <a:cs typeface="Arial"/>
            </a:endParaRPr>
          </a:p>
          <a:p>
            <a:pPr marL="0" indent="0">
              <a:spcBef>
                <a:spcPts val="800"/>
              </a:spcBef>
              <a:buNone/>
            </a:pPr>
            <a:endParaRPr lang="en-GB" sz="16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83172E1F-A6F9-CC46-8FA0-B4E915CD9C8C}"/>
              </a:ext>
            </a:extLst>
          </p:cNvPr>
          <p:cNvCxnSpPr>
            <a:cxnSpLocks/>
          </p:cNvCxnSpPr>
          <p:nvPr/>
        </p:nvCxnSpPr>
        <p:spPr>
          <a:xfrm>
            <a:off x="5677176" y="815648"/>
            <a:ext cx="0" cy="5680402"/>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0ECA8B9-0A5E-1AC2-2AF0-7415A8B7DB3E}"/>
              </a:ext>
            </a:extLst>
          </p:cNvPr>
          <p:cNvSpPr txBox="1"/>
          <p:nvPr/>
        </p:nvSpPr>
        <p:spPr>
          <a:xfrm>
            <a:off x="5652972" y="815648"/>
            <a:ext cx="1468672" cy="400110"/>
          </a:xfrm>
          <a:prstGeom prst="rect">
            <a:avLst/>
          </a:prstGeom>
          <a:noFill/>
        </p:spPr>
        <p:txBody>
          <a:bodyPr wrap="none" rtlCol="0">
            <a:spAutoFit/>
          </a:bodyPr>
          <a:lstStyle/>
          <a:p>
            <a:r>
              <a:rPr lang="en-US" sz="2000" b="1" dirty="0">
                <a:solidFill>
                  <a:srgbClr val="004B87"/>
                </a:solidFill>
                <a:highlight>
                  <a:srgbClr val="FFC03C"/>
                </a:highlight>
                <a:latin typeface="Arial" panose="020B0604020202020204" pitchFamily="34" charset="0"/>
                <a:cs typeface="Arial" panose="020B0604020202020204" pitchFamily="34" charset="0"/>
              </a:rPr>
              <a:t>METHODS</a:t>
            </a:r>
          </a:p>
        </p:txBody>
      </p:sp>
      <p:sp>
        <p:nvSpPr>
          <p:cNvPr id="9" name="Rectangle 8">
            <a:extLst>
              <a:ext uri="{FF2B5EF4-FFF2-40B4-BE49-F238E27FC236}">
                <a16:creationId xmlns:a16="http://schemas.microsoft.com/office/drawing/2014/main" id="{61BFCB11-7366-C6AD-65D4-D7083E1B306F}"/>
              </a:ext>
            </a:extLst>
          </p:cNvPr>
          <p:cNvSpPr/>
          <p:nvPr/>
        </p:nvSpPr>
        <p:spPr>
          <a:xfrm>
            <a:off x="6193523" y="1388699"/>
            <a:ext cx="5673355" cy="56777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dirty="0">
                <a:solidFill>
                  <a:srgbClr val="004B87"/>
                </a:solidFill>
                <a:latin typeface="Arial"/>
                <a:cs typeface="Arial"/>
              </a:rPr>
              <a:t>70 liver biopsies from </a:t>
            </a:r>
            <a:r>
              <a:rPr lang="en-GB" sz="1600" dirty="0" err="1">
                <a:solidFill>
                  <a:srgbClr val="004B87"/>
                </a:solidFill>
                <a:latin typeface="Arial"/>
                <a:cs typeface="Arial"/>
              </a:rPr>
              <a:t>HBeAg</a:t>
            </a:r>
            <a:r>
              <a:rPr lang="en-GB" sz="1600" dirty="0">
                <a:solidFill>
                  <a:srgbClr val="004B87"/>
                </a:solidFill>
                <a:latin typeface="Arial"/>
                <a:cs typeface="Arial"/>
              </a:rPr>
              <a:t>- participants </a:t>
            </a:r>
          </a:p>
          <a:p>
            <a:pPr algn="ctr"/>
            <a:r>
              <a:rPr lang="en-GB" sz="1600" dirty="0">
                <a:solidFill>
                  <a:srgbClr val="004B87"/>
                </a:solidFill>
                <a:latin typeface="Arial" panose="020B0604020202020204" pitchFamily="34" charset="0"/>
                <a:cs typeface="Arial" panose="020B0604020202020204" pitchFamily="34" charset="0"/>
              </a:rPr>
              <a:t>(35 with CHD, 35 with CHB) </a:t>
            </a:r>
          </a:p>
        </p:txBody>
      </p:sp>
      <p:pic>
        <p:nvPicPr>
          <p:cNvPr id="11" name="Picture 10">
            <a:extLst>
              <a:ext uri="{FF2B5EF4-FFF2-40B4-BE49-F238E27FC236}">
                <a16:creationId xmlns:a16="http://schemas.microsoft.com/office/drawing/2014/main" id="{F439A223-9F2A-A6DE-18C8-F87F1A99A552}"/>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68117" y="1367787"/>
            <a:ext cx="609600" cy="609600"/>
          </a:xfrm>
          <a:prstGeom prst="ellipse">
            <a:avLst/>
          </a:prstGeom>
          <a:solidFill>
            <a:srgbClr val="FFC03C"/>
          </a:solidFill>
          <a:ln w="3175" cap="rnd">
            <a:noFill/>
          </a:ln>
          <a:effectLst/>
          <a:scene3d>
            <a:camera prst="orthographicFront"/>
            <a:lightRig rig="contrasting" dir="t">
              <a:rot lat="0" lon="0" rev="3000000"/>
            </a:lightRig>
          </a:scene3d>
          <a:sp3d contourW="7620">
            <a:bevelT w="95250" h="31750"/>
            <a:contourClr>
              <a:srgbClr val="333333"/>
            </a:contourClr>
          </a:sp3d>
        </p:spPr>
      </p:pic>
      <p:sp>
        <p:nvSpPr>
          <p:cNvPr id="4" name="Text Placeholder 3">
            <a:extLst>
              <a:ext uri="{FF2B5EF4-FFF2-40B4-BE49-F238E27FC236}">
                <a16:creationId xmlns:a16="http://schemas.microsoft.com/office/drawing/2014/main" id="{3DAF5AA3-DF85-0819-AB91-1A79F8EA1E47}"/>
              </a:ext>
            </a:extLst>
          </p:cNvPr>
          <p:cNvSpPr txBox="1">
            <a:spLocks/>
          </p:cNvSpPr>
          <p:nvPr/>
        </p:nvSpPr>
        <p:spPr>
          <a:xfrm>
            <a:off x="190498" y="6289675"/>
            <a:ext cx="5308259" cy="452438"/>
          </a:xfrm>
          <a:prstGeom prst="rect">
            <a:avLst/>
          </a:prstGeom>
        </p:spPr>
        <p:txBody>
          <a:bodyPr lIns="91440" tIns="45720" rIns="91440" bIns="4572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100" noProof="0" dirty="0">
                <a:latin typeface="Arial" panose="020B0604020202020204" pitchFamily="34" charset="0"/>
                <a:cs typeface="Arial" panose="020B0604020202020204" pitchFamily="34" charset="0"/>
              </a:rPr>
            </a:br>
            <a:r>
              <a:rPr lang="en-GB" sz="1100" noProof="0" dirty="0">
                <a:latin typeface="Arial" panose="020B0604020202020204" pitchFamily="34" charset="0"/>
                <a:cs typeface="Arial" panose="020B0604020202020204" pitchFamily="34" charset="0"/>
              </a:rPr>
              <a:t>*Long-read DNA sequencing by ONT was used to assess HBV-DNA integrations including those containing at least the entire ORF-S up to the cryptic poly-A signal (S-</a:t>
            </a:r>
            <a:r>
              <a:rPr lang="en-GB" sz="1100" noProof="0" dirty="0" err="1">
                <a:latin typeface="Arial" panose="020B0604020202020204" pitchFamily="34" charset="0"/>
                <a:cs typeface="Arial" panose="020B0604020202020204" pitchFamily="34" charset="0"/>
              </a:rPr>
              <a:t>integrants</a:t>
            </a:r>
            <a:r>
              <a:rPr lang="en-GB" sz="1100" noProof="0" dirty="0">
                <a:latin typeface="Arial" panose="020B0604020202020204" pitchFamily="34" charset="0"/>
                <a:cs typeface="Arial" panose="020B0604020202020204" pitchFamily="34" charset="0"/>
              </a:rPr>
              <a:t>).</a:t>
            </a:r>
            <a:br>
              <a:rPr lang="en-GB" sz="1100" noProof="0" dirty="0">
                <a:latin typeface="Arial" panose="020B0604020202020204" pitchFamily="34" charset="0"/>
                <a:cs typeface="Arial" panose="020B0604020202020204" pitchFamily="34" charset="0"/>
              </a:rPr>
            </a:br>
            <a:r>
              <a:rPr lang="en-GB" sz="1100" baseline="30000" dirty="0">
                <a:latin typeface="Arial" panose="020B0604020202020204" pitchFamily="34" charset="0"/>
                <a:cs typeface="Arial" panose="020B0604020202020204" pitchFamily="34" charset="0"/>
              </a:rPr>
              <a:t>†</a:t>
            </a:r>
            <a:r>
              <a:rPr lang="en-GB" sz="1100" dirty="0">
                <a:latin typeface="Arial" panose="020B0604020202020204" pitchFamily="34" charset="0"/>
                <a:cs typeface="Arial" panose="020B0604020202020204" pitchFamily="34" charset="0"/>
              </a:rPr>
              <a:t>S</a:t>
            </a:r>
            <a:r>
              <a:rPr lang="en-GB" sz="1100" noProof="0" dirty="0" err="1">
                <a:latin typeface="Arial" panose="020B0604020202020204" pitchFamily="34" charset="0"/>
                <a:cs typeface="Arial" panose="020B0604020202020204" pitchFamily="34" charset="0"/>
              </a:rPr>
              <a:t>hort</a:t>
            </a:r>
            <a:r>
              <a:rPr lang="en-GB" sz="1100" noProof="0" dirty="0">
                <a:latin typeface="Arial" panose="020B0604020202020204" pitchFamily="34" charset="0"/>
                <a:cs typeface="Arial" panose="020B0604020202020204" pitchFamily="34" charset="0"/>
              </a:rPr>
              <a:t>-read DNA sequencing by Illumina was used to compare and confirm results by long-read sequencing.</a:t>
            </a:r>
            <a:br>
              <a:rPr lang="en-GB" sz="1100" noProof="0" dirty="0">
                <a:latin typeface="Arial" panose="020B0604020202020204" pitchFamily="34" charset="0"/>
                <a:cs typeface="Arial" panose="020B0604020202020204" pitchFamily="34" charset="0"/>
              </a:rPr>
            </a:br>
            <a:r>
              <a:rPr lang="en-GB" sz="1100" baseline="30000" dirty="0">
                <a:latin typeface="Arial" panose="020B0604020202020204" pitchFamily="34" charset="0"/>
                <a:cs typeface="Arial" panose="020B0604020202020204" pitchFamily="34" charset="0"/>
              </a:rPr>
              <a:t>‡</a:t>
            </a:r>
            <a:r>
              <a:rPr lang="en-GB" sz="1100" noProof="0" dirty="0">
                <a:latin typeface="Arial" panose="020B0604020202020204" pitchFamily="34" charset="0"/>
                <a:cs typeface="Arial" panose="020B0604020202020204" pitchFamily="34" charset="0"/>
              </a:rPr>
              <a:t>RNA-</a:t>
            </a:r>
            <a:r>
              <a:rPr lang="en-GB" sz="1100" noProof="0" dirty="0" err="1">
                <a:latin typeface="Arial" panose="020B0604020202020204" pitchFamily="34" charset="0"/>
                <a:cs typeface="Arial" panose="020B0604020202020204" pitchFamily="34" charset="0"/>
              </a:rPr>
              <a:t>Seq</a:t>
            </a:r>
            <a:r>
              <a:rPr lang="en-GB" sz="1100" noProof="0" dirty="0">
                <a:latin typeface="Arial" panose="020B0604020202020204" pitchFamily="34" charset="0"/>
                <a:cs typeface="Arial" panose="020B0604020202020204" pitchFamily="34" charset="0"/>
              </a:rPr>
              <a:t> by Illumina was used to evaluate viral gene expression. </a:t>
            </a:r>
          </a:p>
          <a:p>
            <a:pPr marL="0" indent="0">
              <a:buNone/>
            </a:pPr>
            <a:br>
              <a:rPr lang="en-GB" sz="1100" noProof="0" dirty="0">
                <a:latin typeface="Arial" panose="020B0604020202020204" pitchFamily="34" charset="0"/>
                <a:cs typeface="Arial" panose="020B0604020202020204" pitchFamily="34" charset="0"/>
              </a:rPr>
            </a:br>
            <a:r>
              <a:rPr lang="en-GB" sz="1100" dirty="0">
                <a:solidFill>
                  <a:srgbClr val="004B87"/>
                </a:solidFill>
                <a:latin typeface="Arial"/>
                <a:cs typeface="Arial"/>
              </a:rPr>
              <a:t>D’Anna S, et al. EASL</a:t>
            </a:r>
            <a:r>
              <a:rPr lang="en-GB" sz="1100" dirty="0">
                <a:solidFill>
                  <a:srgbClr val="004B87"/>
                </a:solidFill>
                <a:latin typeface="Arial" panose="020B0604020202020204" pitchFamily="34" charset="0"/>
                <a:cs typeface="Arial" panose="020B0604020202020204" pitchFamily="34" charset="0"/>
              </a:rPr>
              <a:t> Congress</a:t>
            </a:r>
            <a:r>
              <a:rPr lang="en-GB" sz="1100" dirty="0">
                <a:solidFill>
                  <a:srgbClr val="004B87"/>
                </a:solidFill>
                <a:latin typeface="Arial"/>
                <a:cs typeface="Arial"/>
              </a:rPr>
              <a:t> 2026; OS-076-YI.</a:t>
            </a:r>
            <a:endParaRPr lang="en-NZ" sz="1100" noProof="0" dirty="0">
              <a:solidFill>
                <a:srgbClr val="004B87"/>
              </a:solidFill>
              <a:latin typeface="Arial"/>
              <a:cs typeface="Arial"/>
            </a:endParaRPr>
          </a:p>
        </p:txBody>
      </p:sp>
      <p:cxnSp>
        <p:nvCxnSpPr>
          <p:cNvPr id="32" name="Straight Arrow Connector 31">
            <a:extLst>
              <a:ext uri="{FF2B5EF4-FFF2-40B4-BE49-F238E27FC236}">
                <a16:creationId xmlns:a16="http://schemas.microsoft.com/office/drawing/2014/main" id="{E8FAADDB-6C0D-D478-B242-EE04340F9255}"/>
              </a:ext>
            </a:extLst>
          </p:cNvPr>
          <p:cNvCxnSpPr>
            <a:cxnSpLocks/>
          </p:cNvCxnSpPr>
          <p:nvPr/>
        </p:nvCxnSpPr>
        <p:spPr>
          <a:xfrm>
            <a:off x="9124019" y="1956475"/>
            <a:ext cx="0" cy="26702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pic>
        <p:nvPicPr>
          <p:cNvPr id="7" name="Immagine 6" descr="Immagine che contiene testo, schermata, diagramma&#10;&#10;Il contenuto generato dall&amp;#39;IA potrebbe non essere corretto.">
            <a:extLst>
              <a:ext uri="{FF2B5EF4-FFF2-40B4-BE49-F238E27FC236}">
                <a16:creationId xmlns:a16="http://schemas.microsoft.com/office/drawing/2014/main" id="{261946FC-CAEC-4557-BCE2-713BD2AAF28C}"/>
              </a:ext>
            </a:extLst>
          </p:cNvPr>
          <p:cNvPicPr>
            <a:picLocks noChangeAspect="1"/>
          </p:cNvPicPr>
          <p:nvPr/>
        </p:nvPicPr>
        <p:blipFill>
          <a:blip r:embed="rId4"/>
          <a:stretch>
            <a:fillRect/>
          </a:stretch>
        </p:blipFill>
        <p:spPr>
          <a:xfrm>
            <a:off x="5968279" y="2224088"/>
            <a:ext cx="6013739" cy="3466235"/>
          </a:xfrm>
          <a:prstGeom prst="rect">
            <a:avLst/>
          </a:prstGeom>
        </p:spPr>
      </p:pic>
      <p:sp>
        <p:nvSpPr>
          <p:cNvPr id="6" name="Ovale 5">
            <a:extLst>
              <a:ext uri="{FF2B5EF4-FFF2-40B4-BE49-F238E27FC236}">
                <a16:creationId xmlns:a16="http://schemas.microsoft.com/office/drawing/2014/main" id="{7EEB82E7-0BCE-6EE9-8222-C1729CF673CE}"/>
              </a:ext>
            </a:extLst>
          </p:cNvPr>
          <p:cNvSpPr/>
          <p:nvPr/>
        </p:nvSpPr>
        <p:spPr>
          <a:xfrm>
            <a:off x="5968116" y="1356765"/>
            <a:ext cx="609599" cy="620621"/>
          </a:xfrm>
          <a:prstGeom prst="ellipse">
            <a:avLst/>
          </a:prstGeom>
          <a:noFill/>
          <a:ln>
            <a:solidFill>
              <a:srgbClr val="004B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6A7C6AAB-9F2C-AA46-37DA-7C697512E456}"/>
              </a:ext>
            </a:extLst>
          </p:cNvPr>
          <p:cNvSpPr txBox="1"/>
          <p:nvPr/>
        </p:nvSpPr>
        <p:spPr>
          <a:xfrm>
            <a:off x="11512849" y="3379408"/>
            <a:ext cx="276215" cy="276999"/>
          </a:xfrm>
          <a:prstGeom prst="rect">
            <a:avLst/>
          </a:prstGeom>
          <a:noFill/>
        </p:spPr>
        <p:txBody>
          <a:bodyPr wrap="square" rtlCol="0">
            <a:spAutoFit/>
          </a:bodyPr>
          <a:lstStyle/>
          <a:p>
            <a:r>
              <a:rPr lang="it-IT" sz="1200" b="1" dirty="0">
                <a:latin typeface="Arial" panose="020B0604020202020204" pitchFamily="34" charset="0"/>
                <a:cs typeface="Arial" panose="020B0604020202020204" pitchFamily="34" charset="0"/>
              </a:rPr>
              <a:t>*</a:t>
            </a:r>
          </a:p>
        </p:txBody>
      </p:sp>
      <p:sp>
        <p:nvSpPr>
          <p:cNvPr id="12" name="CasellaDiTesto 11">
            <a:extLst>
              <a:ext uri="{FF2B5EF4-FFF2-40B4-BE49-F238E27FC236}">
                <a16:creationId xmlns:a16="http://schemas.microsoft.com/office/drawing/2014/main" id="{20494BE4-6D89-A3D1-08AD-1F391EF392D9}"/>
              </a:ext>
            </a:extLst>
          </p:cNvPr>
          <p:cNvSpPr txBox="1"/>
          <p:nvPr/>
        </p:nvSpPr>
        <p:spPr>
          <a:xfrm>
            <a:off x="11646408" y="4182352"/>
            <a:ext cx="335610" cy="215444"/>
          </a:xfrm>
          <a:prstGeom prst="rect">
            <a:avLst/>
          </a:prstGeom>
          <a:noFill/>
        </p:spPr>
        <p:txBody>
          <a:bodyPr wrap="square" rtlCol="0">
            <a:spAutoFit/>
          </a:bodyPr>
          <a:lstStyle/>
          <a:p>
            <a:r>
              <a:rPr lang="en-GB" sz="1200" b="1" baseline="30000" dirty="0">
                <a:latin typeface="Arial" panose="020B0604020202020204" pitchFamily="34" charset="0"/>
                <a:cs typeface="Arial" panose="020B0604020202020204" pitchFamily="34" charset="0"/>
              </a:rPr>
              <a:t>†</a:t>
            </a:r>
            <a:endParaRPr lang="it-IT" sz="1200" b="1" baseline="30000" dirty="0">
              <a:latin typeface="Arial" panose="020B0604020202020204" pitchFamily="34" charset="0"/>
              <a:cs typeface="Arial" panose="020B0604020202020204" pitchFamily="34" charset="0"/>
            </a:endParaRPr>
          </a:p>
        </p:txBody>
      </p:sp>
      <p:sp>
        <p:nvSpPr>
          <p:cNvPr id="13" name="CasellaDiTesto 12">
            <a:extLst>
              <a:ext uri="{FF2B5EF4-FFF2-40B4-BE49-F238E27FC236}">
                <a16:creationId xmlns:a16="http://schemas.microsoft.com/office/drawing/2014/main" id="{115DA8E0-4F93-E28D-5ECA-DAD84C3E461C}"/>
              </a:ext>
            </a:extLst>
          </p:cNvPr>
          <p:cNvSpPr txBox="1"/>
          <p:nvPr/>
        </p:nvSpPr>
        <p:spPr>
          <a:xfrm>
            <a:off x="10538020" y="4757833"/>
            <a:ext cx="371089" cy="215444"/>
          </a:xfrm>
          <a:prstGeom prst="rect">
            <a:avLst/>
          </a:prstGeom>
          <a:noFill/>
        </p:spPr>
        <p:txBody>
          <a:bodyPr wrap="square" rtlCol="0">
            <a:spAutoFit/>
          </a:bodyPr>
          <a:lstStyle/>
          <a:p>
            <a:r>
              <a:rPr lang="en-GB" sz="1200" b="1" baseline="30000" dirty="0">
                <a:latin typeface="Arial" panose="020B0604020202020204" pitchFamily="34" charset="0"/>
                <a:cs typeface="Arial" panose="020B0604020202020204" pitchFamily="34" charset="0"/>
              </a:rPr>
              <a:t>‡</a:t>
            </a:r>
            <a:endParaRPr lang="it-IT" sz="1200" b="1" baseline="30000" dirty="0">
              <a:latin typeface="Arial" panose="020B0604020202020204" pitchFamily="34" charset="0"/>
              <a:cs typeface="Arial" panose="020B0604020202020204" pitchFamily="34" charset="0"/>
            </a:endParaRPr>
          </a:p>
        </p:txBody>
      </p:sp>
      <p:pic>
        <p:nvPicPr>
          <p:cNvPr id="15" name="Picture 2" descr="https://www.frontiersin.org/files/Articles/972687/fmicb-13-972687-HTML/image_m/fmicb-13-972687-g004.jpg">
            <a:extLst>
              <a:ext uri="{FF2B5EF4-FFF2-40B4-BE49-F238E27FC236}">
                <a16:creationId xmlns:a16="http://schemas.microsoft.com/office/drawing/2014/main" id="{3944931A-DE12-3940-C1ED-39AF71FEA443}"/>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1536" t="1015" r="52868" b="41802"/>
          <a:stretch/>
        </p:blipFill>
        <p:spPr bwMode="auto">
          <a:xfrm>
            <a:off x="3397905" y="2481255"/>
            <a:ext cx="1680130" cy="1542306"/>
          </a:xfrm>
          <a:prstGeom prst="rect">
            <a:avLst/>
          </a:prstGeom>
          <a:noFill/>
          <a:extLst>
            <a:ext uri="{909E8E84-426E-40DD-AFC4-6F175D3DCCD1}">
              <a14:hiddenFill xmlns:a14="http://schemas.microsoft.com/office/drawing/2010/main">
                <a:solidFill>
                  <a:srgbClr val="FFFFFF"/>
                </a:solidFill>
              </a14:hiddenFill>
            </a:ext>
          </a:extLst>
        </p:spPr>
      </p:pic>
      <p:pic>
        <p:nvPicPr>
          <p:cNvPr id="16" name="Immagine 15">
            <a:extLst>
              <a:ext uri="{FF2B5EF4-FFF2-40B4-BE49-F238E27FC236}">
                <a16:creationId xmlns:a16="http://schemas.microsoft.com/office/drawing/2014/main" id="{DC4B8C61-09A0-C7D6-7231-46A0456A08DE}"/>
              </a:ext>
            </a:extLst>
          </p:cNvPr>
          <p:cNvPicPr>
            <a:picLocks noChangeAspect="1"/>
          </p:cNvPicPr>
          <p:nvPr/>
        </p:nvPicPr>
        <p:blipFill>
          <a:blip r:embed="rId6"/>
          <a:stretch>
            <a:fillRect/>
          </a:stretch>
        </p:blipFill>
        <p:spPr>
          <a:xfrm>
            <a:off x="730407" y="2911548"/>
            <a:ext cx="2227293" cy="780903"/>
          </a:xfrm>
          <a:prstGeom prst="rect">
            <a:avLst/>
          </a:prstGeom>
        </p:spPr>
      </p:pic>
      <p:pic>
        <p:nvPicPr>
          <p:cNvPr id="17" name="Picture 16">
            <a:hlinkClick r:id="rId7" action="ppaction://hlinksldjump"/>
            <a:extLst>
              <a:ext uri="{FF2B5EF4-FFF2-40B4-BE49-F238E27FC236}">
                <a16:creationId xmlns:a16="http://schemas.microsoft.com/office/drawing/2014/main" id="{07B03186-2F34-6CB0-0827-42BA675F6F92}"/>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041032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36B63DC6-2AF5-52C8-2CA8-2BCDBC92EEB1}"/>
              </a:ext>
            </a:extLst>
          </p:cNvPr>
          <p:cNvSpPr txBox="1">
            <a:spLocks/>
          </p:cNvSpPr>
          <p:nvPr/>
        </p:nvSpPr>
        <p:spPr>
          <a:xfrm>
            <a:off x="4636567" y="4758887"/>
            <a:ext cx="7200788" cy="2047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highlight>
                  <a:srgbClr val="FFC03C"/>
                </a:highlight>
                <a:latin typeface="Arial" panose="020B0604020202020204" pitchFamily="34" charset="0"/>
                <a:cs typeface="Arial" panose="020B0604020202020204" pitchFamily="34" charset="0"/>
              </a:rPr>
              <a:t>CONCLUSIONS</a:t>
            </a:r>
            <a:endParaRPr lang="en-US" sz="1600" b="1" dirty="0">
              <a:highlight>
                <a:srgbClr val="FFC03C"/>
              </a:highlight>
              <a:latin typeface="Arial" panose="020B0604020202020204" pitchFamily="34" charset="0"/>
              <a:cs typeface="Arial" panose="020B0604020202020204" pitchFamily="34" charset="0"/>
            </a:endParaRPr>
          </a:p>
          <a:p>
            <a:pPr>
              <a:spcBef>
                <a:spcPts val="600"/>
              </a:spcBef>
            </a:pPr>
            <a:r>
              <a:rPr lang="en-GB" sz="1600" dirty="0">
                <a:latin typeface="Arial" panose="020B0604020202020204" pitchFamily="34" charset="0"/>
                <a:cs typeface="Arial" panose="020B0604020202020204" pitchFamily="34" charset="0"/>
              </a:rPr>
              <a:t>This study provides the first direct evidence that S-</a:t>
            </a:r>
            <a:r>
              <a:rPr lang="en-GB" sz="1600" dirty="0" err="1">
                <a:latin typeface="Arial" panose="020B0604020202020204" pitchFamily="34" charset="0"/>
                <a:cs typeface="Arial" panose="020B0604020202020204" pitchFamily="34" charset="0"/>
              </a:rPr>
              <a:t>integrants</a:t>
            </a:r>
            <a:r>
              <a:rPr lang="en-GB" sz="1600" dirty="0">
                <a:latin typeface="Arial" panose="020B0604020202020204" pitchFamily="34" charset="0"/>
                <a:cs typeface="Arial" panose="020B0604020202020204" pitchFamily="34" charset="0"/>
              </a:rPr>
              <a:t> sustain HBsAg production, supporting HDV persistence</a:t>
            </a:r>
          </a:p>
          <a:p>
            <a:pPr>
              <a:spcBef>
                <a:spcPts val="600"/>
              </a:spcBef>
            </a:pPr>
            <a:r>
              <a:rPr lang="en-GB" sz="1600" dirty="0">
                <a:latin typeface="Arial" panose="020B0604020202020204" pitchFamily="34" charset="0"/>
                <a:cs typeface="Arial" panose="020B0604020202020204" pitchFamily="34" charset="0"/>
              </a:rPr>
              <a:t>High serum HBsAg (&gt;4 log IU/mL) may reflect an enrichment of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HBV-DNA integration</a:t>
            </a:r>
          </a:p>
          <a:p>
            <a:pPr>
              <a:spcBef>
                <a:spcPts val="600"/>
              </a:spcBef>
            </a:pPr>
            <a:r>
              <a:rPr lang="en-GB" sz="1600" dirty="0">
                <a:latin typeface="Arial" panose="020B0604020202020204" pitchFamily="34" charset="0"/>
                <a:cs typeface="Arial" panose="020B0604020202020204" pitchFamily="34" charset="0"/>
              </a:rPr>
              <a:t>Localization of HBV-</a:t>
            </a:r>
            <a:r>
              <a:rPr lang="en-GB" sz="1600" dirty="0" err="1">
                <a:latin typeface="Arial" panose="020B0604020202020204" pitchFamily="34" charset="0"/>
                <a:cs typeface="Arial" panose="020B0604020202020204" pitchFamily="34" charset="0"/>
              </a:rPr>
              <a:t>integrants</a:t>
            </a:r>
            <a:r>
              <a:rPr lang="en-GB" sz="1600" dirty="0">
                <a:latin typeface="Arial" panose="020B0604020202020204" pitchFamily="34" charset="0"/>
                <a:cs typeface="Arial" panose="020B0604020202020204" pitchFamily="34" charset="0"/>
              </a:rPr>
              <a:t> in proliferation-related genes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suggests a role in paving the way to hepatocarcinogenesis</a:t>
            </a:r>
            <a:endParaRPr lang="en-US" sz="1800" dirty="0">
              <a:latin typeface="Arial" panose="020B0604020202020204" pitchFamily="34" charset="0"/>
              <a:cs typeface="Arial" panose="020B0604020202020204" pitchFamily="34" charset="0"/>
            </a:endParaRPr>
          </a:p>
        </p:txBody>
      </p:sp>
      <p:sp>
        <p:nvSpPr>
          <p:cNvPr id="3" name="Content Placeholder 1">
            <a:extLst>
              <a:ext uri="{FF2B5EF4-FFF2-40B4-BE49-F238E27FC236}">
                <a16:creationId xmlns:a16="http://schemas.microsoft.com/office/drawing/2014/main" id="{EF3D5D27-997A-1158-25A4-49AEC51C85E5}"/>
              </a:ext>
            </a:extLst>
          </p:cNvPr>
          <p:cNvSpPr txBox="1">
            <a:spLocks/>
          </p:cNvSpPr>
          <p:nvPr/>
        </p:nvSpPr>
        <p:spPr>
          <a:xfrm>
            <a:off x="283478" y="811453"/>
            <a:ext cx="1403474" cy="405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highlight>
                  <a:srgbClr val="FFC03C"/>
                </a:highlight>
                <a:latin typeface="Arial" panose="020B0604020202020204" pitchFamily="34" charset="0"/>
                <a:cs typeface="Arial" panose="020B0604020202020204" pitchFamily="34" charset="0"/>
              </a:rPr>
              <a:t>RESULTS</a:t>
            </a:r>
            <a:endParaRPr lang="en-GB" sz="2000" noProof="0" dirty="0">
              <a:highlight>
                <a:srgbClr val="826B6A"/>
              </a:highlight>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C2620A4B-3B6F-D67B-0757-3A8B253EA3B4}"/>
              </a:ext>
            </a:extLst>
          </p:cNvPr>
          <p:cNvSpPr txBox="1">
            <a:spLocks/>
          </p:cNvSpPr>
          <p:nvPr/>
        </p:nvSpPr>
        <p:spPr>
          <a:xfrm>
            <a:off x="545593" y="22212"/>
            <a:ext cx="11107128" cy="5964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GB" sz="2400" dirty="0">
                <a:latin typeface="Arial" panose="020B0604020202020204" pitchFamily="34" charset="0"/>
                <a:cs typeface="Arial" panose="020B0604020202020204" pitchFamily="34" charset="0"/>
              </a:rPr>
              <a:t>Long-read sequencing unveils extensive HBV-DNA integration driving massive HBsAg production and sustaining HDV persistence </a:t>
            </a:r>
            <a:endParaRPr lang="en-US" sz="2400" dirty="0">
              <a:latin typeface="Arial" panose="020B0604020202020204" pitchFamily="34" charset="0"/>
              <a:cs typeface="Arial" panose="020B0604020202020204" pitchFamily="34" charset="0"/>
            </a:endParaRPr>
          </a:p>
        </p:txBody>
      </p:sp>
      <p:graphicFrame>
        <p:nvGraphicFramePr>
          <p:cNvPr id="22" name="Table 21">
            <a:extLst>
              <a:ext uri="{FF2B5EF4-FFF2-40B4-BE49-F238E27FC236}">
                <a16:creationId xmlns:a16="http://schemas.microsoft.com/office/drawing/2014/main" id="{08FE6E51-7A9F-BF9B-6DD1-81AB5D15D9E5}"/>
              </a:ext>
            </a:extLst>
          </p:cNvPr>
          <p:cNvGraphicFramePr>
            <a:graphicFrameLocks noGrp="1"/>
          </p:cNvGraphicFramePr>
          <p:nvPr>
            <p:extLst>
              <p:ext uri="{D42A27DB-BD31-4B8C-83A1-F6EECF244321}">
                <p14:modId xmlns:p14="http://schemas.microsoft.com/office/powerpoint/2010/main" val="2530031613"/>
              </p:ext>
            </p:extLst>
          </p:nvPr>
        </p:nvGraphicFramePr>
        <p:xfrm>
          <a:off x="433488" y="1940209"/>
          <a:ext cx="3962146" cy="1919750"/>
        </p:xfrm>
        <a:graphic>
          <a:graphicData uri="http://schemas.openxmlformats.org/drawingml/2006/table">
            <a:tbl>
              <a:tblPr firstRow="1" bandRow="1">
                <a:tableStyleId>{073A0DAA-6AF3-43AB-8588-CEC1D06C72B9}</a:tableStyleId>
              </a:tblPr>
              <a:tblGrid>
                <a:gridCol w="1757126">
                  <a:extLst>
                    <a:ext uri="{9D8B030D-6E8A-4147-A177-3AD203B41FA5}">
                      <a16:colId xmlns:a16="http://schemas.microsoft.com/office/drawing/2014/main" val="2350095507"/>
                    </a:ext>
                  </a:extLst>
                </a:gridCol>
                <a:gridCol w="1102510">
                  <a:extLst>
                    <a:ext uri="{9D8B030D-6E8A-4147-A177-3AD203B41FA5}">
                      <a16:colId xmlns:a16="http://schemas.microsoft.com/office/drawing/2014/main" val="1442077296"/>
                    </a:ext>
                  </a:extLst>
                </a:gridCol>
                <a:gridCol w="1102510">
                  <a:extLst>
                    <a:ext uri="{9D8B030D-6E8A-4147-A177-3AD203B41FA5}">
                      <a16:colId xmlns:a16="http://schemas.microsoft.com/office/drawing/2014/main" val="3240475084"/>
                    </a:ext>
                  </a:extLst>
                </a:gridCol>
              </a:tblGrid>
              <a:tr h="587651">
                <a:tc>
                  <a:txBody>
                    <a:bodyPr/>
                    <a:lstStyle/>
                    <a:p>
                      <a:r>
                        <a:rPr lang="en-GB" sz="1600" baseline="30000" noProof="0" dirty="0">
                          <a:solidFill>
                            <a:srgbClr val="004B87"/>
                          </a:solidFill>
                          <a:latin typeface="Arial" panose="020B0604020202020204" pitchFamily="34" charset="0"/>
                          <a:cs typeface="Arial" panose="020B0604020202020204" pitchFamily="34" charset="0"/>
                        </a:rPr>
                        <a:t>Intrahepatic viral markers, median (IQR) copies/1,000cells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a:solidFill>
                            <a:schemeClr val="bg1"/>
                          </a:solidFill>
                          <a:latin typeface="Arial" panose="020B0604020202020204" pitchFamily="34" charset="0"/>
                          <a:cs typeface="Arial" panose="020B0604020202020204" pitchFamily="34" charset="0"/>
                        </a:rPr>
                        <a:t>CHD</a:t>
                      </a:r>
                    </a:p>
                  </a:txBody>
                  <a:tcPr anchor="ctr">
                    <a:lnL w="12700" cap="flat" cmpd="sng" algn="ctr">
                      <a:noFill/>
                      <a:prstDash val="solid"/>
                      <a:round/>
                      <a:headEnd type="none" w="med" len="med"/>
                      <a:tailEnd type="none" w="med" len="med"/>
                    </a:lnL>
                    <a:solidFill>
                      <a:srgbClr val="004B87"/>
                    </a:solidFill>
                  </a:tcPr>
                </a:tc>
                <a:tc>
                  <a:txBody>
                    <a:bodyPr/>
                    <a:lstStyle/>
                    <a:p>
                      <a:pPr algn="ctr"/>
                      <a:r>
                        <a:rPr lang="en-GB" sz="1100" noProof="0" dirty="0">
                          <a:solidFill>
                            <a:schemeClr val="bg1"/>
                          </a:solidFill>
                          <a:latin typeface="Arial" panose="020B0604020202020204" pitchFamily="34" charset="0"/>
                          <a:cs typeface="Arial" panose="020B0604020202020204" pitchFamily="34" charset="0"/>
                        </a:rPr>
                        <a:t>CHB</a:t>
                      </a:r>
                    </a:p>
                  </a:txBody>
                  <a:tcPr anchor="ctr">
                    <a:solidFill>
                      <a:srgbClr val="004B87"/>
                    </a:solidFill>
                  </a:tcPr>
                </a:tc>
                <a:extLst>
                  <a:ext uri="{0D108BD9-81ED-4DB2-BD59-A6C34878D82A}">
                    <a16:rowId xmlns:a16="http://schemas.microsoft.com/office/drawing/2014/main" val="672096379"/>
                  </a:ext>
                </a:extLst>
              </a:tr>
              <a:tr h="285450">
                <a:tc>
                  <a:txBody>
                    <a:bodyPr/>
                    <a:lstStyle/>
                    <a:p>
                      <a:r>
                        <a:rPr lang="en-GB" sz="1100" b="1" noProof="0" dirty="0" err="1">
                          <a:solidFill>
                            <a:schemeClr val="tx2"/>
                          </a:solidFill>
                          <a:latin typeface="Arial" panose="020B0604020202020204" pitchFamily="34" charset="0"/>
                          <a:cs typeface="Arial" panose="020B0604020202020204" pitchFamily="34" charset="0"/>
                        </a:rPr>
                        <a:t>cccDNA</a:t>
                      </a:r>
                      <a:endParaRPr lang="en-GB" sz="1100" b="1" noProof="0" dirty="0">
                        <a:solidFill>
                          <a:schemeClr val="accent1"/>
                        </a:solidFill>
                        <a:latin typeface="Arial" panose="020B0604020202020204" pitchFamily="34" charset="0"/>
                        <a:cs typeface="Arial" panose="020B0604020202020204" pitchFamily="34" charset="0"/>
                      </a:endParaRPr>
                    </a:p>
                  </a:txBody>
                  <a:tcPr anchor="ctr">
                    <a:lnT w="12700" cap="flat" cmpd="sng" algn="ctr">
                      <a:noFill/>
                      <a:prstDash val="solid"/>
                      <a:round/>
                      <a:headEnd type="none" w="med" len="med"/>
                      <a:tailEnd type="none" w="med" len="med"/>
                    </a:lnT>
                    <a:solidFill>
                      <a:srgbClr val="FFF1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noProof="0" dirty="0">
                          <a:solidFill>
                            <a:schemeClr val="accent1"/>
                          </a:solidFill>
                          <a:latin typeface="Arial" panose="020B0604020202020204" pitchFamily="34" charset="0"/>
                          <a:cs typeface="Arial" panose="020B0604020202020204" pitchFamily="34" charset="0"/>
                        </a:rPr>
                        <a:t>1 (0.02–12)</a:t>
                      </a:r>
                    </a:p>
                  </a:txBody>
                  <a:tcPr anchor="ctr">
                    <a:solidFill>
                      <a:srgbClr val="FFF1D9"/>
                    </a:solidFill>
                  </a:tcPr>
                </a:tc>
                <a:tc>
                  <a:txBody>
                    <a:bodyPr/>
                    <a:lstStyle/>
                    <a:p>
                      <a:pPr algn="ctr"/>
                      <a:r>
                        <a:rPr lang="en-GB" sz="1100" noProof="0" dirty="0">
                          <a:solidFill>
                            <a:schemeClr val="accent1"/>
                          </a:solidFill>
                          <a:latin typeface="Arial" panose="020B0604020202020204" pitchFamily="34" charset="0"/>
                          <a:cs typeface="Arial" panose="020B0604020202020204" pitchFamily="34" charset="0"/>
                        </a:rPr>
                        <a:t>24 (8–93)</a:t>
                      </a:r>
                    </a:p>
                  </a:txBody>
                  <a:tcPr anchor="ctr">
                    <a:solidFill>
                      <a:srgbClr val="FFF1D9"/>
                    </a:solidFill>
                  </a:tcPr>
                </a:tc>
                <a:extLst>
                  <a:ext uri="{0D108BD9-81ED-4DB2-BD59-A6C34878D82A}">
                    <a16:rowId xmlns:a16="http://schemas.microsoft.com/office/drawing/2014/main" val="3955119680"/>
                  </a:ext>
                </a:extLst>
              </a:tr>
              <a:tr h="285450">
                <a:tc>
                  <a:txBody>
                    <a:bodyPr/>
                    <a:lstStyle/>
                    <a:p>
                      <a:r>
                        <a:rPr lang="en-GB" sz="1100" b="1" noProof="0" dirty="0" err="1">
                          <a:solidFill>
                            <a:schemeClr val="accent1"/>
                          </a:solidFill>
                          <a:latin typeface="Arial" panose="020B0604020202020204" pitchFamily="34" charset="0"/>
                          <a:cs typeface="Arial" panose="020B0604020202020204" pitchFamily="34" charset="0"/>
                        </a:rPr>
                        <a:t>pgRNA</a:t>
                      </a:r>
                      <a:endParaRPr lang="en-GB" sz="1100" b="1" noProof="0" dirty="0">
                        <a:solidFill>
                          <a:schemeClr val="accent1"/>
                        </a:solidFill>
                        <a:latin typeface="Arial" panose="020B0604020202020204" pitchFamily="34" charset="0"/>
                        <a:cs typeface="Arial" panose="020B0604020202020204" pitchFamily="34" charset="0"/>
                      </a:endParaRPr>
                    </a:p>
                  </a:txBody>
                  <a:tcPr anchor="ctr">
                    <a:solidFill>
                      <a:srgbClr val="FFD98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noProof="0" dirty="0">
                          <a:solidFill>
                            <a:schemeClr val="accent1"/>
                          </a:solidFill>
                          <a:latin typeface="Arial" panose="020B0604020202020204" pitchFamily="34" charset="0"/>
                          <a:cs typeface="Arial" panose="020B0604020202020204" pitchFamily="34" charset="0"/>
                        </a:rPr>
                        <a:t>8 (1–147)</a:t>
                      </a:r>
                    </a:p>
                  </a:txBody>
                  <a:tcPr anchor="ctr">
                    <a:solidFill>
                      <a:srgbClr val="FFD98A"/>
                    </a:solidFill>
                  </a:tcPr>
                </a:tc>
                <a:tc>
                  <a:txBody>
                    <a:bodyPr/>
                    <a:lstStyle/>
                    <a:p>
                      <a:pPr algn="ctr"/>
                      <a:r>
                        <a:rPr lang="en-GB" sz="1100" noProof="0" dirty="0">
                          <a:solidFill>
                            <a:schemeClr val="accent1"/>
                          </a:solidFill>
                          <a:latin typeface="Arial" panose="020B0604020202020204" pitchFamily="34" charset="0"/>
                          <a:cs typeface="Arial" panose="020B0604020202020204" pitchFamily="34" charset="0"/>
                        </a:rPr>
                        <a:t>518 (57–3894)</a:t>
                      </a:r>
                    </a:p>
                  </a:txBody>
                  <a:tcPr anchor="ctr">
                    <a:solidFill>
                      <a:srgbClr val="FFD98A"/>
                    </a:solidFill>
                  </a:tcPr>
                </a:tc>
                <a:extLst>
                  <a:ext uri="{0D108BD9-81ED-4DB2-BD59-A6C34878D82A}">
                    <a16:rowId xmlns:a16="http://schemas.microsoft.com/office/drawing/2014/main" val="2087262494"/>
                  </a:ext>
                </a:extLst>
              </a:tr>
              <a:tr h="475749">
                <a:tc>
                  <a:txBody>
                    <a:bodyPr/>
                    <a:lstStyle/>
                    <a:p>
                      <a:r>
                        <a:rPr lang="en-GB" sz="1100" b="1" noProof="0" dirty="0" err="1">
                          <a:solidFill>
                            <a:schemeClr val="accent1"/>
                          </a:solidFill>
                          <a:latin typeface="Arial" panose="020B0604020202020204" pitchFamily="34" charset="0"/>
                          <a:cs typeface="Arial" panose="020B0604020202020204" pitchFamily="34" charset="0"/>
                        </a:rPr>
                        <a:t>cccDNA</a:t>
                      </a:r>
                      <a:r>
                        <a:rPr lang="en-GB" sz="1100" b="1" noProof="0" dirty="0">
                          <a:solidFill>
                            <a:schemeClr val="accent1"/>
                          </a:solidFill>
                          <a:latin typeface="Arial" panose="020B0604020202020204" pitchFamily="34" charset="0"/>
                          <a:cs typeface="Arial" panose="020B0604020202020204" pitchFamily="34" charset="0"/>
                        </a:rPr>
                        <a:t>-derived </a:t>
                      </a:r>
                    </a:p>
                    <a:p>
                      <a:r>
                        <a:rPr lang="en-GB" sz="1100" b="1" noProof="0" dirty="0">
                          <a:solidFill>
                            <a:schemeClr val="accent1"/>
                          </a:solidFill>
                          <a:latin typeface="Arial" panose="020B0604020202020204" pitchFamily="34" charset="0"/>
                          <a:cs typeface="Arial" panose="020B0604020202020204" pitchFamily="34" charset="0"/>
                        </a:rPr>
                        <a:t>HBsAg transcripts</a:t>
                      </a:r>
                      <a:endParaRPr lang="en-GB" sz="1100" b="1" baseline="30000" noProof="0" dirty="0">
                        <a:solidFill>
                          <a:schemeClr val="accent1"/>
                        </a:solidFill>
                        <a:latin typeface="Arial" panose="020B0604020202020204" pitchFamily="34" charset="0"/>
                        <a:cs typeface="Arial" panose="020B0604020202020204" pitchFamily="34" charset="0"/>
                      </a:endParaRPr>
                    </a:p>
                  </a:txBody>
                  <a:tcPr anchor="ctr">
                    <a:solidFill>
                      <a:srgbClr val="FFF1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noProof="0" dirty="0">
                          <a:solidFill>
                            <a:schemeClr val="accent1"/>
                          </a:solidFill>
                          <a:latin typeface="Arial" panose="020B0604020202020204" pitchFamily="34" charset="0"/>
                          <a:cs typeface="Arial" panose="020B0604020202020204" pitchFamily="34" charset="0"/>
                        </a:rPr>
                        <a:t>1 (0.2–41)</a:t>
                      </a:r>
                    </a:p>
                  </a:txBody>
                  <a:tcPr anchor="ctr">
                    <a:solidFill>
                      <a:srgbClr val="FFF1D9"/>
                    </a:solidFill>
                  </a:tcPr>
                </a:tc>
                <a:tc>
                  <a:txBody>
                    <a:bodyPr/>
                    <a:lstStyle/>
                    <a:p>
                      <a:pPr algn="ctr"/>
                      <a:r>
                        <a:rPr lang="en-GB" sz="1100" noProof="0" dirty="0">
                          <a:solidFill>
                            <a:schemeClr val="accent1"/>
                          </a:solidFill>
                          <a:latin typeface="Arial" panose="020B0604020202020204" pitchFamily="34" charset="0"/>
                          <a:cs typeface="Arial" panose="020B0604020202020204" pitchFamily="34" charset="0"/>
                        </a:rPr>
                        <a:t>17 (2–296)</a:t>
                      </a:r>
                    </a:p>
                  </a:txBody>
                  <a:tcPr anchor="ctr">
                    <a:solidFill>
                      <a:srgbClr val="FFF1D9"/>
                    </a:solidFill>
                  </a:tcPr>
                </a:tc>
                <a:extLst>
                  <a:ext uri="{0D108BD9-81ED-4DB2-BD59-A6C34878D82A}">
                    <a16:rowId xmlns:a16="http://schemas.microsoft.com/office/drawing/2014/main" val="2785188041"/>
                  </a:ext>
                </a:extLst>
              </a:tr>
              <a:tr h="285450">
                <a:tc>
                  <a:txBody>
                    <a:bodyPr/>
                    <a:lstStyle/>
                    <a:p>
                      <a:r>
                        <a:rPr lang="en-GB" sz="1100" b="1" baseline="0" noProof="0" dirty="0">
                          <a:solidFill>
                            <a:schemeClr val="accent1"/>
                          </a:solidFill>
                          <a:latin typeface="Arial" panose="020B0604020202020204" pitchFamily="34" charset="0"/>
                          <a:cs typeface="Arial" panose="020B0604020202020204" pitchFamily="34" charset="0"/>
                        </a:rPr>
                        <a:t>HDV-RNA </a:t>
                      </a:r>
                    </a:p>
                  </a:txBody>
                  <a:tcPr anchor="ctr">
                    <a:solidFill>
                      <a:srgbClr val="FFD98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noProof="0" dirty="0">
                          <a:solidFill>
                            <a:schemeClr val="accent1"/>
                          </a:solidFill>
                          <a:latin typeface="Arial" panose="020B0604020202020204" pitchFamily="34" charset="0"/>
                          <a:cs typeface="Arial" panose="020B0604020202020204" pitchFamily="34" charset="0"/>
                        </a:rPr>
                        <a:t>787 (1–7596)</a:t>
                      </a:r>
                    </a:p>
                  </a:txBody>
                  <a:tcPr anchor="ctr">
                    <a:solidFill>
                      <a:srgbClr val="FFD98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noProof="0" dirty="0">
                          <a:solidFill>
                            <a:schemeClr val="accent1"/>
                          </a:solidFill>
                          <a:latin typeface="Arial" panose="020B0604020202020204" pitchFamily="34" charset="0"/>
                          <a:cs typeface="Arial" panose="020B0604020202020204" pitchFamily="34" charset="0"/>
                        </a:rPr>
                        <a:t>-</a:t>
                      </a:r>
                    </a:p>
                  </a:txBody>
                  <a:tcPr anchor="ctr">
                    <a:solidFill>
                      <a:srgbClr val="FFD98A"/>
                    </a:solidFill>
                  </a:tcPr>
                </a:tc>
                <a:extLst>
                  <a:ext uri="{0D108BD9-81ED-4DB2-BD59-A6C34878D82A}">
                    <a16:rowId xmlns:a16="http://schemas.microsoft.com/office/drawing/2014/main" val="1055421344"/>
                  </a:ext>
                </a:extLst>
              </a:tr>
            </a:tbl>
          </a:graphicData>
        </a:graphic>
      </p:graphicFrame>
      <p:sp>
        <p:nvSpPr>
          <p:cNvPr id="23" name="Text Placeholder 3">
            <a:extLst>
              <a:ext uri="{FF2B5EF4-FFF2-40B4-BE49-F238E27FC236}">
                <a16:creationId xmlns:a16="http://schemas.microsoft.com/office/drawing/2014/main" id="{34943B08-A60E-F457-FAD1-7CBF674899E8}"/>
              </a:ext>
            </a:extLst>
          </p:cNvPr>
          <p:cNvSpPr txBox="1">
            <a:spLocks/>
          </p:cNvSpPr>
          <p:nvPr/>
        </p:nvSpPr>
        <p:spPr>
          <a:xfrm>
            <a:off x="190499" y="6528391"/>
            <a:ext cx="4178402" cy="21372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100" noProof="0" dirty="0">
              <a:solidFill>
                <a:srgbClr val="004B87"/>
              </a:solidFill>
              <a:latin typeface="Arial" panose="020B0604020202020204" pitchFamily="34" charset="0"/>
              <a:cs typeface="Arial" panose="020B0604020202020204" pitchFamily="34" charset="0"/>
            </a:endParaRPr>
          </a:p>
          <a:p>
            <a:pPr marL="0" indent="0">
              <a:spcBef>
                <a:spcPts val="0"/>
              </a:spcBef>
              <a:buNone/>
            </a:pPr>
            <a:r>
              <a:rPr lang="en-GB" sz="1100" dirty="0">
                <a:solidFill>
                  <a:srgbClr val="004B87"/>
                </a:solidFill>
                <a:latin typeface="Arial" panose="020B0604020202020204" pitchFamily="34" charset="0"/>
                <a:cs typeface="Arial" panose="020B0604020202020204" pitchFamily="34" charset="0"/>
              </a:rPr>
              <a:t>D’Anna S, et al. EASL Congress 2026; OS-076-YI.</a:t>
            </a:r>
            <a:endParaRPr lang="en-GB" sz="1100" dirty="0">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9A91EF14-AE53-1E0C-A61F-8788FD22B9E1}"/>
              </a:ext>
            </a:extLst>
          </p:cNvPr>
          <p:cNvGrpSpPr/>
          <p:nvPr/>
        </p:nvGrpSpPr>
        <p:grpSpPr>
          <a:xfrm>
            <a:off x="4284033" y="1134270"/>
            <a:ext cx="2479591" cy="1778986"/>
            <a:chOff x="4753652" y="1817553"/>
            <a:chExt cx="1635281" cy="1477653"/>
          </a:xfrm>
        </p:grpSpPr>
        <p:grpSp>
          <p:nvGrpSpPr>
            <p:cNvPr id="28" name="Group 27">
              <a:extLst>
                <a:ext uri="{FF2B5EF4-FFF2-40B4-BE49-F238E27FC236}">
                  <a16:creationId xmlns:a16="http://schemas.microsoft.com/office/drawing/2014/main" id="{A0BF67E4-0F31-C302-5065-4624D5024FF4}"/>
                </a:ext>
              </a:extLst>
            </p:cNvPr>
            <p:cNvGrpSpPr>
              <a:grpSpLocks noChangeAspect="1"/>
            </p:cNvGrpSpPr>
            <p:nvPr/>
          </p:nvGrpSpPr>
          <p:grpSpPr>
            <a:xfrm>
              <a:off x="5135814" y="1817553"/>
              <a:ext cx="920344" cy="1021439"/>
              <a:chOff x="6541685" y="1202796"/>
              <a:chExt cx="1086066" cy="1205363"/>
            </a:xfrm>
          </p:grpSpPr>
          <p:graphicFrame>
            <p:nvGraphicFramePr>
              <p:cNvPr id="30" name="Chart 29">
                <a:extLst>
                  <a:ext uri="{FF2B5EF4-FFF2-40B4-BE49-F238E27FC236}">
                    <a16:creationId xmlns:a16="http://schemas.microsoft.com/office/drawing/2014/main" id="{5AE90655-A79A-D340-8EC8-4285D26DCF05}"/>
                  </a:ext>
                </a:extLst>
              </p:cNvPr>
              <p:cNvGraphicFramePr/>
              <p:nvPr/>
            </p:nvGraphicFramePr>
            <p:xfrm>
              <a:off x="6541685" y="1202796"/>
              <a:ext cx="1086066" cy="1205363"/>
            </p:xfrm>
            <a:graphic>
              <a:graphicData uri="http://schemas.openxmlformats.org/drawingml/2006/chart">
                <c:chart xmlns:c="http://schemas.openxmlformats.org/drawingml/2006/chart" xmlns:r="http://schemas.openxmlformats.org/officeDocument/2006/relationships" r:id="rId3"/>
              </a:graphicData>
            </a:graphic>
          </p:graphicFrame>
          <p:sp>
            <p:nvSpPr>
              <p:cNvPr id="31" name="Content Placeholder 1">
                <a:extLst>
                  <a:ext uri="{FF2B5EF4-FFF2-40B4-BE49-F238E27FC236}">
                    <a16:creationId xmlns:a16="http://schemas.microsoft.com/office/drawing/2014/main" id="{BED3725A-7425-7B86-B6AC-9F9C2E16C30F}"/>
                  </a:ext>
                </a:extLst>
              </p:cNvPr>
              <p:cNvSpPr txBox="1">
                <a:spLocks/>
              </p:cNvSpPr>
              <p:nvPr/>
            </p:nvSpPr>
            <p:spPr>
              <a:xfrm>
                <a:off x="6813842" y="1513159"/>
                <a:ext cx="584728" cy="584635"/>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sz="1400" b="1" dirty="0">
                    <a:solidFill>
                      <a:srgbClr val="FFC03C"/>
                    </a:solidFill>
                    <a:latin typeface="Arial" panose="020B0604020202020204" pitchFamily="34" charset="0"/>
                    <a:cs typeface="Arial" panose="020B0604020202020204" pitchFamily="34" charset="0"/>
                  </a:rPr>
                  <a:t>73.7%</a:t>
                </a:r>
              </a:p>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sz="1400" b="1" dirty="0">
                    <a:solidFill>
                      <a:srgbClr val="FFC03C"/>
                    </a:solidFill>
                    <a:latin typeface="Arial" panose="020B0604020202020204" pitchFamily="34" charset="0"/>
                    <a:cs typeface="Arial" panose="020B0604020202020204" pitchFamily="34" charset="0"/>
                  </a:rPr>
                  <a:t>CHD</a:t>
                </a:r>
                <a:endParaRPr lang="en-US" sz="1400" b="1" baseline="30000" dirty="0">
                  <a:solidFill>
                    <a:srgbClr val="FFC03C"/>
                  </a:solidFill>
                  <a:latin typeface="Arial" panose="020B0604020202020204" pitchFamily="34" charset="0"/>
                  <a:cs typeface="Arial" panose="020B0604020202020204" pitchFamily="34" charset="0"/>
                </a:endParaRPr>
              </a:p>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sz="1200" dirty="0">
                    <a:solidFill>
                      <a:srgbClr val="FFC03C"/>
                    </a:solidFill>
                    <a:latin typeface="Arial" panose="020B0604020202020204" pitchFamily="34" charset="0"/>
                    <a:cs typeface="Arial" panose="020B0604020202020204" pitchFamily="34" charset="0"/>
                  </a:rPr>
                  <a:t>(n</a:t>
                </a:r>
                <a:r>
                  <a:rPr kumimoji="0" lang="en-US" sz="1200" i="0" u="none" strike="noStrike" kern="1200" cap="none" spc="0" normalizeH="0" baseline="0" noProof="0" dirty="0">
                    <a:ln>
                      <a:noFill/>
                    </a:ln>
                    <a:solidFill>
                      <a:srgbClr val="FFC03C"/>
                    </a:solidFill>
                    <a:effectLst/>
                    <a:uLnTx/>
                    <a:uFillTx/>
                    <a:latin typeface="Arial" panose="020B0604020202020204" pitchFamily="34" charset="0"/>
                    <a:cs typeface="Arial" panose="020B0604020202020204" pitchFamily="34" charset="0"/>
                  </a:rPr>
                  <a:t>=14/19</a:t>
                </a:r>
                <a:r>
                  <a:rPr kumimoji="0" lang="en-US" sz="1200" i="0" u="none" strike="noStrike" kern="1200" cap="none" spc="0" normalizeH="0" baseline="0" noProof="0" dirty="0">
                    <a:ln>
                      <a:noFill/>
                    </a:ln>
                    <a:solidFill>
                      <a:srgbClr val="FFBF3F"/>
                    </a:solidFill>
                    <a:effectLst/>
                    <a:uLnTx/>
                    <a:uFillTx/>
                    <a:latin typeface="Arial" panose="020B0604020202020204" pitchFamily="34" charset="0"/>
                    <a:cs typeface="Arial" panose="020B0604020202020204" pitchFamily="34" charset="0"/>
                  </a:rPr>
                  <a:t>)</a:t>
                </a:r>
              </a:p>
            </p:txBody>
          </p:sp>
        </p:grpSp>
        <p:sp>
          <p:nvSpPr>
            <p:cNvPr id="29" name="TextBox 28">
              <a:extLst>
                <a:ext uri="{FF2B5EF4-FFF2-40B4-BE49-F238E27FC236}">
                  <a16:creationId xmlns:a16="http://schemas.microsoft.com/office/drawing/2014/main" id="{22BD110F-88EA-D17C-6D9A-66510D9F2723}"/>
                </a:ext>
              </a:extLst>
            </p:cNvPr>
            <p:cNvSpPr txBox="1"/>
            <p:nvPr/>
          </p:nvSpPr>
          <p:spPr>
            <a:xfrm>
              <a:off x="4753652" y="2860611"/>
              <a:ext cx="1635281" cy="434595"/>
            </a:xfrm>
            <a:prstGeom prst="rect">
              <a:avLst/>
            </a:prstGeom>
            <a:noFill/>
          </p:spPr>
          <p:txBody>
            <a:bodyPr wrap="square" rtlCol="0">
              <a:spAutoFit/>
            </a:bodyPr>
            <a:lstStyle/>
            <a:p>
              <a:pPr algn="ctr"/>
              <a:r>
                <a:rPr lang="en-GB" sz="1400" b="1" dirty="0">
                  <a:solidFill>
                    <a:srgbClr val="FFC03C"/>
                  </a:solidFill>
                  <a:latin typeface="Arial" panose="020B0604020202020204" pitchFamily="34" charset="0"/>
                  <a:cs typeface="Arial" panose="020B0604020202020204" pitchFamily="34" charset="0"/>
                </a:rPr>
                <a:t>&gt;1 HBV-DNA </a:t>
              </a:r>
            </a:p>
            <a:p>
              <a:pPr algn="ctr"/>
              <a:r>
                <a:rPr lang="en-GB" sz="1400" b="1" dirty="0">
                  <a:solidFill>
                    <a:srgbClr val="FFC03C"/>
                  </a:solidFill>
                  <a:latin typeface="Arial" panose="020B0604020202020204" pitchFamily="34" charset="0"/>
                  <a:cs typeface="Arial" panose="020B0604020202020204" pitchFamily="34" charset="0"/>
                </a:rPr>
                <a:t>integrant detected</a:t>
              </a:r>
              <a:endParaRPr lang="en-NZ" sz="1400" baseline="30000" dirty="0">
                <a:solidFill>
                  <a:srgbClr val="FFC03C"/>
                </a:solidFill>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7327A8DD-E016-B907-E831-5D3C5D0983E4}"/>
              </a:ext>
            </a:extLst>
          </p:cNvPr>
          <p:cNvGrpSpPr/>
          <p:nvPr/>
        </p:nvGrpSpPr>
        <p:grpSpPr>
          <a:xfrm>
            <a:off x="6415566" y="1134270"/>
            <a:ext cx="1395525" cy="1778986"/>
            <a:chOff x="5135814" y="1817553"/>
            <a:chExt cx="920344" cy="1477653"/>
          </a:xfrm>
        </p:grpSpPr>
        <p:graphicFrame>
          <p:nvGraphicFramePr>
            <p:cNvPr id="35" name="Chart 34">
              <a:extLst>
                <a:ext uri="{FF2B5EF4-FFF2-40B4-BE49-F238E27FC236}">
                  <a16:creationId xmlns:a16="http://schemas.microsoft.com/office/drawing/2014/main" id="{7FFF5E84-26EF-30B0-AD55-305D70A752F0}"/>
                </a:ext>
              </a:extLst>
            </p:cNvPr>
            <p:cNvGraphicFramePr/>
            <p:nvPr/>
          </p:nvGraphicFramePr>
          <p:xfrm>
            <a:off x="5135814" y="1817553"/>
            <a:ext cx="920344" cy="1021439"/>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33">
              <a:extLst>
                <a:ext uri="{FF2B5EF4-FFF2-40B4-BE49-F238E27FC236}">
                  <a16:creationId xmlns:a16="http://schemas.microsoft.com/office/drawing/2014/main" id="{8214FCDA-ACEA-A628-E94C-2303E800DCE5}"/>
                </a:ext>
              </a:extLst>
            </p:cNvPr>
            <p:cNvSpPr txBox="1"/>
            <p:nvPr/>
          </p:nvSpPr>
          <p:spPr>
            <a:xfrm>
              <a:off x="5187197" y="2860611"/>
              <a:ext cx="817578" cy="434595"/>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S-integrant</a:t>
              </a:r>
            </a:p>
            <a:p>
              <a:pPr algn="ctr"/>
              <a:r>
                <a:rPr lang="en-GB" sz="1400" b="1" dirty="0">
                  <a:latin typeface="Arial" panose="020B0604020202020204" pitchFamily="34" charset="0"/>
                  <a:cs typeface="Arial" panose="020B0604020202020204" pitchFamily="34" charset="0"/>
                </a:rPr>
                <a:t>carriers</a:t>
              </a:r>
              <a:endParaRPr lang="en-NZ" sz="1400" dirty="0">
                <a:latin typeface="Arial" panose="020B0604020202020204" pitchFamily="34" charset="0"/>
                <a:cs typeface="Arial" panose="020B0604020202020204" pitchFamily="34" charset="0"/>
              </a:endParaRPr>
            </a:p>
          </p:txBody>
        </p:sp>
      </p:grpSp>
      <p:sp>
        <p:nvSpPr>
          <p:cNvPr id="37" name="Content Placeholder 1">
            <a:extLst>
              <a:ext uri="{FF2B5EF4-FFF2-40B4-BE49-F238E27FC236}">
                <a16:creationId xmlns:a16="http://schemas.microsoft.com/office/drawing/2014/main" id="{AE9535F2-2B84-8162-CE3D-316ACCAD391B}"/>
              </a:ext>
            </a:extLst>
          </p:cNvPr>
          <p:cNvSpPr txBox="1">
            <a:spLocks/>
          </p:cNvSpPr>
          <p:nvPr/>
        </p:nvSpPr>
        <p:spPr>
          <a:xfrm>
            <a:off x="6737659" y="1455836"/>
            <a:ext cx="751338" cy="596458"/>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sz="1400" b="1" dirty="0">
                <a:solidFill>
                  <a:srgbClr val="004B87"/>
                </a:solidFill>
                <a:latin typeface="Arial" panose="020B0604020202020204" pitchFamily="34" charset="0"/>
                <a:cs typeface="Arial" panose="020B0604020202020204" pitchFamily="34" charset="0"/>
              </a:rPr>
              <a:t>71.4%</a:t>
            </a:r>
          </a:p>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sz="1400" b="1" dirty="0">
                <a:solidFill>
                  <a:srgbClr val="004B87"/>
                </a:solidFill>
                <a:latin typeface="Arial" panose="020B0604020202020204" pitchFamily="34" charset="0"/>
                <a:cs typeface="Arial" panose="020B0604020202020204" pitchFamily="34" charset="0"/>
              </a:rPr>
              <a:t>CHD</a:t>
            </a:r>
          </a:p>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sz="1200" dirty="0">
                <a:solidFill>
                  <a:srgbClr val="004B87"/>
                </a:solidFill>
                <a:latin typeface="Arial" panose="020B0604020202020204" pitchFamily="34" charset="0"/>
                <a:cs typeface="Arial" panose="020B0604020202020204" pitchFamily="34" charset="0"/>
              </a:rPr>
              <a:t>(n</a:t>
            </a:r>
            <a:r>
              <a:rPr kumimoji="0" lang="en-US" sz="12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=10/14)</a:t>
            </a:r>
          </a:p>
        </p:txBody>
      </p:sp>
      <p:sp>
        <p:nvSpPr>
          <p:cNvPr id="38" name="Arrow: Right 37">
            <a:extLst>
              <a:ext uri="{FF2B5EF4-FFF2-40B4-BE49-F238E27FC236}">
                <a16:creationId xmlns:a16="http://schemas.microsoft.com/office/drawing/2014/main" id="{59C24E39-7D15-6063-BE68-C02B35652763}"/>
              </a:ext>
            </a:extLst>
          </p:cNvPr>
          <p:cNvSpPr/>
          <p:nvPr/>
        </p:nvSpPr>
        <p:spPr>
          <a:xfrm>
            <a:off x="6236233" y="1654150"/>
            <a:ext cx="234443" cy="2533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45" name="Group 44">
            <a:extLst>
              <a:ext uri="{FF2B5EF4-FFF2-40B4-BE49-F238E27FC236}">
                <a16:creationId xmlns:a16="http://schemas.microsoft.com/office/drawing/2014/main" id="{9ABECCE2-F6A3-A452-0575-2A036B8188B0}"/>
              </a:ext>
            </a:extLst>
          </p:cNvPr>
          <p:cNvGrpSpPr/>
          <p:nvPr/>
        </p:nvGrpSpPr>
        <p:grpSpPr>
          <a:xfrm>
            <a:off x="8015656" y="790770"/>
            <a:ext cx="4100143" cy="2495901"/>
            <a:chOff x="8017348" y="804512"/>
            <a:chExt cx="3824052" cy="2495901"/>
          </a:xfrm>
        </p:grpSpPr>
        <p:sp>
          <p:nvSpPr>
            <p:cNvPr id="43" name="Speech Bubble: Rectangle 42">
              <a:extLst>
                <a:ext uri="{FF2B5EF4-FFF2-40B4-BE49-F238E27FC236}">
                  <a16:creationId xmlns:a16="http://schemas.microsoft.com/office/drawing/2014/main" id="{E300B31F-6A05-F62D-8965-E14BE778BBC8}"/>
                </a:ext>
              </a:extLst>
            </p:cNvPr>
            <p:cNvSpPr/>
            <p:nvPr/>
          </p:nvSpPr>
          <p:spPr>
            <a:xfrm rot="5400000">
              <a:off x="8700720" y="156823"/>
              <a:ext cx="2492991" cy="3788369"/>
            </a:xfrm>
            <a:prstGeom prst="wedgeRectCallout">
              <a:avLst>
                <a:gd name="adj1" fmla="val 618"/>
                <a:gd name="adj2" fmla="val 58410"/>
              </a:avLst>
            </a:prstGeom>
            <a:solidFill>
              <a:srgbClr val="C9E7FF"/>
            </a:solidFill>
            <a:ln>
              <a:solidFill>
                <a:srgbClr val="004B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4" name="TextBox 43">
              <a:extLst>
                <a:ext uri="{FF2B5EF4-FFF2-40B4-BE49-F238E27FC236}">
                  <a16:creationId xmlns:a16="http://schemas.microsoft.com/office/drawing/2014/main" id="{81456D21-1078-6EA9-530F-A2EE71B901F2}"/>
                </a:ext>
              </a:extLst>
            </p:cNvPr>
            <p:cNvSpPr txBox="1"/>
            <p:nvPr/>
          </p:nvSpPr>
          <p:spPr>
            <a:xfrm>
              <a:off x="8017348" y="807423"/>
              <a:ext cx="3824052" cy="2492990"/>
            </a:xfrm>
            <a:prstGeom prst="rect">
              <a:avLst/>
            </a:prstGeom>
            <a:noFill/>
            <a:ln>
              <a:noFill/>
            </a:ln>
          </p:spPr>
          <p:txBody>
            <a:bodyPr wrap="square" rtlCol="0">
              <a:spAutoFit/>
            </a:bodyPr>
            <a:lstStyle/>
            <a:p>
              <a:r>
                <a:rPr lang="en-GB" sz="1200" b="1" dirty="0">
                  <a:latin typeface="Arial" panose="020B0604020202020204" pitchFamily="34" charset="0"/>
                  <a:cs typeface="Arial" panose="020B0604020202020204" pitchFamily="34" charset="0"/>
                </a:rPr>
                <a:t>S-integrant carriers had</a:t>
              </a:r>
              <a:r>
                <a:rPr lang="en-GB" sz="12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Higher integration-derived HBsAg transcripts (p&lt;0.001)</a:t>
              </a:r>
            </a:p>
            <a:p>
              <a:pPr marL="447675" lvl="1" indent="-171450">
                <a:buFont typeface="Arial" panose="020B0604020202020204" pitchFamily="34" charset="0"/>
                <a:buChar char="−"/>
                <a:tabLst>
                  <a:tab pos="357188" algn="l"/>
                </a:tabLst>
              </a:pPr>
              <a:r>
                <a:rPr lang="en-GB" sz="1200" dirty="0">
                  <a:latin typeface="Arial" panose="020B0604020202020204" pitchFamily="34" charset="0"/>
                  <a:cs typeface="Arial" panose="020B0604020202020204" pitchFamily="34" charset="0"/>
                </a:rPr>
                <a:t>Transcripts absent in participants without</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HBV-DNA </a:t>
              </a:r>
              <a:r>
                <a:rPr lang="en-GB" sz="1200" dirty="0" err="1">
                  <a:latin typeface="Arial" panose="020B0604020202020204" pitchFamily="34" charset="0"/>
                  <a:cs typeface="Arial" panose="020B0604020202020204" pitchFamily="34" charset="0"/>
                </a:rPr>
                <a:t>integrants</a:t>
              </a:r>
              <a:r>
                <a:rPr lang="en-GB" sz="1200" dirty="0">
                  <a:latin typeface="Arial" panose="020B0604020202020204" pitchFamily="34" charset="0"/>
                  <a:cs typeface="Arial" panose="020B0604020202020204" pitchFamily="34" charset="0"/>
                </a:rPr>
                <a:t> (confirmed by RNA-</a:t>
              </a:r>
              <a:r>
                <a:rPr lang="en-GB" sz="1200" dirty="0" err="1">
                  <a:latin typeface="Arial" panose="020B0604020202020204" pitchFamily="34" charset="0"/>
                  <a:cs typeface="Arial" panose="020B0604020202020204" pitchFamily="34" charset="0"/>
                </a:rPr>
                <a:t>seq</a:t>
              </a:r>
              <a:r>
                <a:rPr lang="en-GB" sz="12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Higher </a:t>
              </a:r>
              <a:r>
                <a:rPr lang="en-GB" sz="1200" dirty="0" err="1">
                  <a:latin typeface="Arial" panose="020B0604020202020204" pitchFamily="34" charset="0"/>
                  <a:cs typeface="Arial" panose="020B0604020202020204" pitchFamily="34" charset="0"/>
                </a:rPr>
                <a:t>cccDNA</a:t>
              </a:r>
              <a:r>
                <a:rPr lang="en-GB" sz="1200" dirty="0">
                  <a:latin typeface="Arial" panose="020B0604020202020204" pitchFamily="34" charset="0"/>
                  <a:cs typeface="Arial" panose="020B0604020202020204" pitchFamily="34" charset="0"/>
                </a:rPr>
                <a:t> and </a:t>
              </a:r>
              <a:r>
                <a:rPr lang="en-GB" sz="1200" dirty="0" err="1">
                  <a:latin typeface="Arial" panose="020B0604020202020204" pitchFamily="34" charset="0"/>
                  <a:cs typeface="Arial" panose="020B0604020202020204" pitchFamily="34" charset="0"/>
                </a:rPr>
                <a:t>pgRNA</a:t>
              </a:r>
              <a:r>
                <a:rPr lang="en-GB" sz="1200" dirty="0">
                  <a:latin typeface="Arial" panose="020B0604020202020204" pitchFamily="34" charset="0"/>
                  <a:cs typeface="Arial" panose="020B0604020202020204" pitchFamily="34" charset="0"/>
                </a:rPr>
                <a:t> (p&lt;0.005 for both)</a:t>
              </a:r>
              <a:endParaRPr lang="en-GB" sz="1200" baseline="30000" dirty="0">
                <a:solidFill>
                  <a:srgbClr val="004B87"/>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200" dirty="0">
                  <a:solidFill>
                    <a:srgbClr val="004B87"/>
                  </a:solidFill>
                  <a:latin typeface="Arial" panose="020B0604020202020204" pitchFamily="34" charset="0"/>
                  <a:cs typeface="Arial" panose="020B0604020202020204" pitchFamily="34" charset="0"/>
                </a:rPr>
                <a:t>Supporting HBV-DNA integration facilitated by an active </a:t>
              </a:r>
              <a:r>
                <a:rPr lang="en-GB" sz="1200" dirty="0" err="1">
                  <a:solidFill>
                    <a:srgbClr val="004B87"/>
                  </a:solidFill>
                  <a:latin typeface="Arial" panose="020B0604020202020204" pitchFamily="34" charset="0"/>
                  <a:cs typeface="Arial" panose="020B0604020202020204" pitchFamily="34" charset="0"/>
                </a:rPr>
                <a:t>cccDNA</a:t>
              </a:r>
              <a:r>
                <a:rPr lang="en-GB" sz="1200" dirty="0">
                  <a:solidFill>
                    <a:srgbClr val="004B87"/>
                  </a:solidFill>
                  <a:latin typeface="Arial" panose="020B0604020202020204" pitchFamily="34" charset="0"/>
                  <a:cs typeface="Arial" panose="020B0604020202020204" pitchFamily="34" charset="0"/>
                </a:rPr>
                <a:t> </a:t>
              </a:r>
              <a:endParaRPr lang="en-GB" sz="1200" baseline="30000" dirty="0">
                <a:solidFill>
                  <a:srgbClr val="004B87"/>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Similar HDV-RNA to participants without HBV-DNA integrant (p=0.5)</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Higher serum HBsAg </a:t>
              </a:r>
            </a:p>
            <a:p>
              <a:pPr marL="628650" lvl="1" indent="-171450">
                <a:buFont typeface="Arial" panose="020B0604020202020204" pitchFamily="34" charset="0"/>
                <a:buChar char="−"/>
              </a:pPr>
              <a:r>
                <a:rPr lang="en-US" sz="1200" dirty="0">
                  <a:solidFill>
                    <a:srgbClr val="004B87"/>
                  </a:solidFill>
                  <a:latin typeface="Arial" panose="020B0604020202020204" pitchFamily="34" charset="0"/>
                  <a:cs typeface="Arial" panose="020B0604020202020204" pitchFamily="34" charset="0"/>
                </a:rPr>
                <a:t>By AUROC, </a:t>
              </a:r>
              <a:r>
                <a:rPr lang="en-US" sz="1200" b="1" dirty="0">
                  <a:solidFill>
                    <a:srgbClr val="004B87"/>
                  </a:solidFill>
                  <a:latin typeface="Arial" panose="020B0604020202020204" pitchFamily="34" charset="0"/>
                  <a:cs typeface="Arial" panose="020B0604020202020204" pitchFamily="34" charset="0"/>
                </a:rPr>
                <a:t>HBsAg &gt;4 log IU/mL predicted </a:t>
              </a:r>
              <a:br>
                <a:rPr lang="en-US" sz="1200" b="1" dirty="0">
                  <a:solidFill>
                    <a:srgbClr val="004B87"/>
                  </a:solidFill>
                  <a:latin typeface="Arial" panose="020B0604020202020204" pitchFamily="34" charset="0"/>
                  <a:cs typeface="Arial" panose="020B0604020202020204" pitchFamily="34" charset="0"/>
                </a:rPr>
              </a:br>
              <a:r>
                <a:rPr lang="en-US" sz="1200" b="1" dirty="0">
                  <a:solidFill>
                    <a:srgbClr val="004B87"/>
                  </a:solidFill>
                  <a:latin typeface="Arial" panose="020B0604020202020204" pitchFamily="34" charset="0"/>
                  <a:cs typeface="Arial" panose="020B0604020202020204" pitchFamily="34" charset="0"/>
                </a:rPr>
                <a:t>S-integrant occurrence </a:t>
              </a:r>
              <a:r>
                <a:rPr lang="en-US" sz="1200" dirty="0">
                  <a:solidFill>
                    <a:srgbClr val="004B87"/>
                  </a:solidFill>
                  <a:latin typeface="Arial" panose="020B0604020202020204" pitchFamily="34" charset="0"/>
                  <a:cs typeface="Arial" panose="020B0604020202020204" pitchFamily="34" charset="0"/>
                </a:rPr>
                <a:t>with the greatest accuracy (75% sensitivity; 75% specificity)</a:t>
              </a:r>
            </a:p>
          </p:txBody>
        </p:sp>
      </p:grpSp>
      <p:cxnSp>
        <p:nvCxnSpPr>
          <p:cNvPr id="47" name="Straight Connector 46">
            <a:extLst>
              <a:ext uri="{FF2B5EF4-FFF2-40B4-BE49-F238E27FC236}">
                <a16:creationId xmlns:a16="http://schemas.microsoft.com/office/drawing/2014/main" id="{AE6B23C4-FD53-ECB6-1701-79EE109C7079}"/>
              </a:ext>
            </a:extLst>
          </p:cNvPr>
          <p:cNvCxnSpPr>
            <a:cxnSpLocks/>
          </p:cNvCxnSpPr>
          <p:nvPr/>
        </p:nvCxnSpPr>
        <p:spPr>
          <a:xfrm flipH="1">
            <a:off x="4620703" y="4718829"/>
            <a:ext cx="7022071" cy="0"/>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18464536-0469-2C2A-1942-C6190317CEFD}"/>
              </a:ext>
            </a:extLst>
          </p:cNvPr>
          <p:cNvSpPr txBox="1"/>
          <p:nvPr/>
        </p:nvSpPr>
        <p:spPr>
          <a:xfrm>
            <a:off x="4636565" y="3287308"/>
            <a:ext cx="7341238" cy="1426031"/>
          </a:xfrm>
          <a:prstGeom prst="rect">
            <a:avLst/>
          </a:prstGeom>
          <a:noFill/>
        </p:spPr>
        <p:txBody>
          <a:bodyPr wrap="square" rtlCol="0">
            <a:spAutoFit/>
          </a:bodyPr>
          <a:lstStyle/>
          <a:p>
            <a:pPr marL="285750" indent="-285750">
              <a:spcBef>
                <a:spcPts val="800"/>
              </a:spcBef>
              <a:buFont typeface="Arial" panose="020B0604020202020204" pitchFamily="34" charset="0"/>
              <a:buChar char="•"/>
            </a:pPr>
            <a:r>
              <a:rPr lang="en-GB" sz="1600" dirty="0" err="1">
                <a:latin typeface="Arial" panose="020B0604020202020204" pitchFamily="34" charset="0"/>
                <a:cs typeface="Arial" panose="020B0604020202020204" pitchFamily="34" charset="0"/>
              </a:rPr>
              <a:t>cccDNA</a:t>
            </a:r>
            <a:r>
              <a:rPr lang="en-GB" sz="1600" dirty="0">
                <a:latin typeface="Arial" panose="020B0604020202020204" pitchFamily="34" charset="0"/>
                <a:cs typeface="Arial" panose="020B0604020202020204" pitchFamily="34" charset="0"/>
              </a:rPr>
              <a:t> strongly correlated with </a:t>
            </a:r>
            <a:r>
              <a:rPr lang="en-GB" sz="1600" dirty="0" err="1">
                <a:latin typeface="Arial" panose="020B0604020202020204" pitchFamily="34" charset="0"/>
                <a:cs typeface="Arial" panose="020B0604020202020204" pitchFamily="34" charset="0"/>
              </a:rPr>
              <a:t>pgRNA</a:t>
            </a:r>
            <a:r>
              <a:rPr lang="en-GB" sz="1600" dirty="0">
                <a:latin typeface="Arial" panose="020B0604020202020204" pitchFamily="34" charset="0"/>
                <a:cs typeface="Arial" panose="020B0604020202020204" pitchFamily="34" charset="0"/>
              </a:rPr>
              <a:t> and </a:t>
            </a:r>
            <a:r>
              <a:rPr lang="en-GB" sz="1600" dirty="0" err="1">
                <a:latin typeface="Arial" panose="020B0604020202020204" pitchFamily="34" charset="0"/>
                <a:cs typeface="Arial" panose="020B0604020202020204" pitchFamily="34" charset="0"/>
              </a:rPr>
              <a:t>cccDNA</a:t>
            </a:r>
            <a:r>
              <a:rPr lang="en-GB" sz="1600" dirty="0">
                <a:latin typeface="Arial" panose="020B0604020202020204" pitchFamily="34" charset="0"/>
                <a:cs typeface="Arial" panose="020B0604020202020204" pitchFamily="34" charset="0"/>
              </a:rPr>
              <a:t>-derived HBsAg transcripts, but not with HDV-RNA</a:t>
            </a:r>
            <a:endParaRPr lang="en-NZ" sz="1600" dirty="0">
              <a:latin typeface="Arial" panose="020B0604020202020204" pitchFamily="34" charset="0"/>
              <a:cs typeface="Arial" panose="020B0604020202020204" pitchFamily="34" charset="0"/>
            </a:endParaRPr>
          </a:p>
          <a:p>
            <a:pPr marL="285750" indent="-285750">
              <a:spcBef>
                <a:spcPts val="800"/>
              </a:spcBef>
              <a:buFont typeface="Arial" panose="020B0604020202020204" pitchFamily="34" charset="0"/>
              <a:buChar char="•"/>
            </a:pPr>
            <a:r>
              <a:rPr lang="en-GB" sz="1600" dirty="0">
                <a:latin typeface="Arial" panose="020B0604020202020204" pitchFamily="34" charset="0"/>
                <a:cs typeface="Arial" panose="020B0604020202020204" pitchFamily="34" charset="0"/>
              </a:rPr>
              <a:t>In 7/10 patients, S-</a:t>
            </a:r>
            <a:r>
              <a:rPr lang="en-GB" sz="1600" dirty="0" err="1">
                <a:latin typeface="Arial" panose="020B0604020202020204" pitchFamily="34" charset="0"/>
                <a:cs typeface="Arial" panose="020B0604020202020204" pitchFamily="34" charset="0"/>
              </a:rPr>
              <a:t>integrants</a:t>
            </a:r>
            <a:r>
              <a:rPr lang="en-GB" sz="1600" dirty="0">
                <a:latin typeface="Arial" panose="020B0604020202020204" pitchFamily="34" charset="0"/>
                <a:cs typeface="Arial" panose="020B0604020202020204" pitchFamily="34" charset="0"/>
              </a:rPr>
              <a:t> were localized in 26 human genes regulating cell proliferation, most of which (n=21) are known to dysregulate hepatocyte proliferation</a:t>
            </a:r>
            <a:endParaRPr lang="en-NZ" sz="1600" dirty="0">
              <a:latin typeface="Arial" panose="020B0604020202020204" pitchFamily="34" charset="0"/>
              <a:cs typeface="Arial" panose="020B0604020202020204" pitchFamily="34" charset="0"/>
            </a:endParaRPr>
          </a:p>
        </p:txBody>
      </p:sp>
      <p:cxnSp>
        <p:nvCxnSpPr>
          <p:cNvPr id="51" name="Straight Connector 50">
            <a:extLst>
              <a:ext uri="{FF2B5EF4-FFF2-40B4-BE49-F238E27FC236}">
                <a16:creationId xmlns:a16="http://schemas.microsoft.com/office/drawing/2014/main" id="{2348B788-DDCC-6656-3430-CD99DBB694F2}"/>
              </a:ext>
            </a:extLst>
          </p:cNvPr>
          <p:cNvCxnSpPr>
            <a:cxnSpLocks/>
          </p:cNvCxnSpPr>
          <p:nvPr/>
        </p:nvCxnSpPr>
        <p:spPr>
          <a:xfrm>
            <a:off x="4618623" y="4724320"/>
            <a:ext cx="17942" cy="2017793"/>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sp>
        <p:nvSpPr>
          <p:cNvPr id="4" name="TextBox 23">
            <a:extLst>
              <a:ext uri="{FF2B5EF4-FFF2-40B4-BE49-F238E27FC236}">
                <a16:creationId xmlns:a16="http://schemas.microsoft.com/office/drawing/2014/main" id="{B7C41938-3258-2D08-859B-868871DEA0FD}"/>
              </a:ext>
            </a:extLst>
          </p:cNvPr>
          <p:cNvSpPr txBox="1"/>
          <p:nvPr/>
        </p:nvSpPr>
        <p:spPr>
          <a:xfrm>
            <a:off x="337741" y="1242489"/>
            <a:ext cx="4350916" cy="584775"/>
          </a:xfrm>
          <a:prstGeom prst="rect">
            <a:avLst/>
          </a:prstGeom>
          <a:noFill/>
        </p:spPr>
        <p:txBody>
          <a:bodyPr wrap="square" rtlCol="0">
            <a:spAutoFit/>
          </a:bodyPr>
          <a:lstStyle/>
          <a:p>
            <a:pPr marL="180975" indent="-180975">
              <a:buFont typeface="Arial" panose="020B0604020202020204" pitchFamily="34" charset="0"/>
              <a:buChar char="•"/>
            </a:pPr>
            <a:r>
              <a:rPr lang="en-GB" sz="1600" dirty="0">
                <a:latin typeface="Arial" panose="020B0604020202020204" pitchFamily="34" charset="0"/>
                <a:cs typeface="Arial" panose="020B0604020202020204" pitchFamily="34" charset="0"/>
              </a:rPr>
              <a:t>CHD presented intrahepatic HBV marker levels &gt;1 log lower vs CHB (P&lt;0.001 for all) </a:t>
            </a:r>
            <a:endParaRPr lang="en-NZ" sz="1600" dirty="0">
              <a:latin typeface="Arial" panose="020B0604020202020204" pitchFamily="34" charset="0"/>
              <a:cs typeface="Arial" panose="020B0604020202020204" pitchFamily="34" charset="0"/>
            </a:endParaRPr>
          </a:p>
        </p:txBody>
      </p:sp>
      <p:pic>
        <p:nvPicPr>
          <p:cNvPr id="2" name="Picture 1">
            <a:hlinkClick r:id="rId5" action="ppaction://hlinksldjump"/>
            <a:extLst>
              <a:ext uri="{FF2B5EF4-FFF2-40B4-BE49-F238E27FC236}">
                <a16:creationId xmlns:a16="http://schemas.microsoft.com/office/drawing/2014/main" id="{185FF824-E908-8726-A726-398ABC40D5FC}"/>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graphicFrame>
        <p:nvGraphicFramePr>
          <p:cNvPr id="6" name="Table 5">
            <a:extLst>
              <a:ext uri="{FF2B5EF4-FFF2-40B4-BE49-F238E27FC236}">
                <a16:creationId xmlns:a16="http://schemas.microsoft.com/office/drawing/2014/main" id="{B95F10C3-16F6-3AC8-777B-EDE9E16846B5}"/>
              </a:ext>
            </a:extLst>
          </p:cNvPr>
          <p:cNvGraphicFramePr>
            <a:graphicFrameLocks noGrp="1"/>
          </p:cNvGraphicFramePr>
          <p:nvPr>
            <p:extLst>
              <p:ext uri="{D42A27DB-BD31-4B8C-83A1-F6EECF244321}">
                <p14:modId xmlns:p14="http://schemas.microsoft.com/office/powerpoint/2010/main" val="1802424496"/>
              </p:ext>
            </p:extLst>
          </p:nvPr>
        </p:nvGraphicFramePr>
        <p:xfrm>
          <a:off x="354644" y="4385492"/>
          <a:ext cx="4040990" cy="1901460"/>
        </p:xfrm>
        <a:graphic>
          <a:graphicData uri="http://schemas.openxmlformats.org/drawingml/2006/table">
            <a:tbl>
              <a:tblPr firstRow="1" bandRow="1">
                <a:tableStyleId>{073A0DAA-6AF3-43AB-8588-CEC1D06C72B9}</a:tableStyleId>
              </a:tblPr>
              <a:tblGrid>
                <a:gridCol w="2574782">
                  <a:extLst>
                    <a:ext uri="{9D8B030D-6E8A-4147-A177-3AD203B41FA5}">
                      <a16:colId xmlns:a16="http://schemas.microsoft.com/office/drawing/2014/main" val="2350095507"/>
                    </a:ext>
                  </a:extLst>
                </a:gridCol>
                <a:gridCol w="492443">
                  <a:extLst>
                    <a:ext uri="{9D8B030D-6E8A-4147-A177-3AD203B41FA5}">
                      <a16:colId xmlns:a16="http://schemas.microsoft.com/office/drawing/2014/main" val="1442077296"/>
                    </a:ext>
                  </a:extLst>
                </a:gridCol>
                <a:gridCol w="973765">
                  <a:extLst>
                    <a:ext uri="{9D8B030D-6E8A-4147-A177-3AD203B41FA5}">
                      <a16:colId xmlns:a16="http://schemas.microsoft.com/office/drawing/2014/main" val="3240475084"/>
                    </a:ext>
                  </a:extLst>
                </a:gridCol>
              </a:tblGrid>
              <a:tr h="179865">
                <a:tc rowSpan="2">
                  <a:txBody>
                    <a:bodyPr/>
                    <a:lstStyle/>
                    <a:p>
                      <a:r>
                        <a:rPr lang="en-GB" sz="1600" baseline="30000" noProof="0" dirty="0">
                          <a:solidFill>
                            <a:srgbClr val="004B87"/>
                          </a:solidFill>
                          <a:latin typeface="Arial" panose="020B0604020202020204" pitchFamily="34" charset="0"/>
                          <a:cs typeface="Arial" panose="020B0604020202020204" pitchFamily="34" charset="0"/>
                        </a:rPr>
                        <a:t>Intrahepatic viral markers </a:t>
                      </a:r>
                      <a:br>
                        <a:rPr lang="en-GB" sz="1600" baseline="30000" noProof="0" dirty="0">
                          <a:solidFill>
                            <a:srgbClr val="004B87"/>
                          </a:solidFill>
                          <a:latin typeface="Arial" panose="020B0604020202020204" pitchFamily="34" charset="0"/>
                          <a:cs typeface="Arial" panose="020B0604020202020204" pitchFamily="34" charset="0"/>
                        </a:rPr>
                      </a:br>
                      <a:r>
                        <a:rPr lang="en-GB" sz="1600" baseline="30000" noProof="0" dirty="0">
                          <a:solidFill>
                            <a:srgbClr val="004B87"/>
                          </a:solidFill>
                          <a:latin typeface="Arial" panose="020B0604020202020204" pitchFamily="34" charset="0"/>
                          <a:cs typeface="Arial" panose="020B0604020202020204" pitchFamily="34" charset="0"/>
                        </a:rPr>
                        <a:t>(copies/1,000 cells)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gridSpan="2">
                  <a:txBody>
                    <a:bodyPr/>
                    <a:lstStyle/>
                    <a:p>
                      <a:pPr algn="ctr"/>
                      <a:r>
                        <a:rPr lang="en-GB" sz="1100" noProof="0" dirty="0" err="1">
                          <a:solidFill>
                            <a:schemeClr val="bg1"/>
                          </a:solidFill>
                          <a:latin typeface="Arial" panose="020B0604020202020204" pitchFamily="34" charset="0"/>
                          <a:cs typeface="Arial" panose="020B0604020202020204" pitchFamily="34" charset="0"/>
                        </a:rPr>
                        <a:t>cccDNA</a:t>
                      </a:r>
                      <a:endParaRPr lang="en-GB" sz="1100" noProof="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solidFill>
                      <a:srgbClr val="004B87"/>
                    </a:solidFill>
                  </a:tcPr>
                </a:tc>
                <a:tc hMerge="1">
                  <a:txBody>
                    <a:bodyPr/>
                    <a:lstStyle/>
                    <a:p>
                      <a:endParaRPr dirty="0"/>
                    </a:p>
                  </a:txBody>
                  <a:tcPr anchor="ctr">
                    <a:solidFill>
                      <a:srgbClr val="004B87"/>
                    </a:solidFill>
                  </a:tcPr>
                </a:tc>
                <a:extLst>
                  <a:ext uri="{0D108BD9-81ED-4DB2-BD59-A6C34878D82A}">
                    <a16:rowId xmlns:a16="http://schemas.microsoft.com/office/drawing/2014/main" val="672096379"/>
                  </a:ext>
                </a:extLst>
              </a:tr>
              <a:tr h="0">
                <a:tc vMerge="1">
                  <a:txBody>
                    <a:bodyPr/>
                    <a:lstStyle/>
                    <a:p>
                      <a:endParaRPr lang="en-GB" sz="1100" b="1" noProof="0" dirty="0">
                        <a:solidFill>
                          <a:schemeClr val="accent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solidFill>
                      <a:srgbClr val="FFF1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noProof="0" dirty="0">
                          <a:solidFill>
                            <a:sysClr val="windowText" lastClr="000000"/>
                          </a:solidFill>
                          <a:latin typeface="Arial" panose="020B0604020202020204" pitchFamily="34" charset="0"/>
                          <a:cs typeface="Arial" panose="020B0604020202020204" pitchFamily="34" charset="0"/>
                        </a:rPr>
                        <a:t>Rho</a:t>
                      </a:r>
                    </a:p>
                  </a:txBody>
                  <a:tcPr anchor="ctr">
                    <a:lnL w="38100" cmpd="sng">
                      <a:noFill/>
                    </a:lnL>
                    <a:solidFill>
                      <a:srgbClr val="A5BFD4"/>
                    </a:solidFill>
                  </a:tcPr>
                </a:tc>
                <a:tc>
                  <a:txBody>
                    <a:bodyPr/>
                    <a:lstStyle/>
                    <a:p>
                      <a:pPr algn="ctr"/>
                      <a:r>
                        <a:rPr lang="en-GB" sz="1100" b="1" noProof="0" dirty="0">
                          <a:solidFill>
                            <a:sysClr val="windowText" lastClr="000000"/>
                          </a:solidFill>
                          <a:latin typeface="Arial" panose="020B0604020202020204" pitchFamily="34" charset="0"/>
                          <a:cs typeface="Arial" panose="020B0604020202020204" pitchFamily="34" charset="0"/>
                        </a:rPr>
                        <a:t>p value</a:t>
                      </a:r>
                    </a:p>
                  </a:txBody>
                  <a:tcPr anchor="ctr">
                    <a:solidFill>
                      <a:srgbClr val="A5BFD4"/>
                    </a:solidFill>
                  </a:tcPr>
                </a:tc>
                <a:extLst>
                  <a:ext uri="{0D108BD9-81ED-4DB2-BD59-A6C34878D82A}">
                    <a16:rowId xmlns:a16="http://schemas.microsoft.com/office/drawing/2014/main" val="3955119680"/>
                  </a:ext>
                </a:extLst>
              </a:tr>
              <a:tr h="285450">
                <a:tc>
                  <a:txBody>
                    <a:bodyPr/>
                    <a:lstStyle/>
                    <a:p>
                      <a:r>
                        <a:rPr lang="en-GB" sz="1100" b="1" noProof="0" dirty="0">
                          <a:solidFill>
                            <a:schemeClr val="accent1"/>
                          </a:solidFill>
                          <a:latin typeface="Arial" panose="020B0604020202020204" pitchFamily="34" charset="0"/>
                          <a:cs typeface="Arial" panose="020B0604020202020204" pitchFamily="34" charset="0"/>
                        </a:rPr>
                        <a:t>Total HBV-DNA</a:t>
                      </a:r>
                    </a:p>
                  </a:txBody>
                  <a:tcPr anchor="ctr">
                    <a:lnT w="38100" cmpd="sng">
                      <a:noFill/>
                    </a:lnT>
                    <a:solidFill>
                      <a:srgbClr val="FFD98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noProof="0" dirty="0">
                          <a:solidFill>
                            <a:schemeClr val="accent1"/>
                          </a:solidFill>
                          <a:latin typeface="Arial" panose="020B0604020202020204" pitchFamily="34" charset="0"/>
                          <a:cs typeface="Arial" panose="020B0604020202020204" pitchFamily="34" charset="0"/>
                        </a:rPr>
                        <a:t>0.75</a:t>
                      </a:r>
                    </a:p>
                  </a:txBody>
                  <a:tcPr anchor="ctr">
                    <a:solidFill>
                      <a:srgbClr val="FFD98A"/>
                    </a:solidFill>
                  </a:tcPr>
                </a:tc>
                <a:tc>
                  <a:txBody>
                    <a:bodyPr/>
                    <a:lstStyle/>
                    <a:p>
                      <a:pPr algn="ctr"/>
                      <a:r>
                        <a:rPr lang="en-GB" sz="1100" noProof="0" dirty="0">
                          <a:solidFill>
                            <a:schemeClr val="accent1"/>
                          </a:solidFill>
                          <a:latin typeface="Arial" panose="020B0604020202020204" pitchFamily="34" charset="0"/>
                          <a:cs typeface="Arial" panose="020B0604020202020204" pitchFamily="34" charset="0"/>
                        </a:rPr>
                        <a:t>&lt;0.0001</a:t>
                      </a:r>
                    </a:p>
                  </a:txBody>
                  <a:tcPr anchor="ctr">
                    <a:solidFill>
                      <a:srgbClr val="FFD98A"/>
                    </a:solidFill>
                  </a:tcPr>
                </a:tc>
                <a:extLst>
                  <a:ext uri="{0D108BD9-81ED-4DB2-BD59-A6C34878D82A}">
                    <a16:rowId xmlns:a16="http://schemas.microsoft.com/office/drawing/2014/main" val="2087262494"/>
                  </a:ext>
                </a:extLst>
              </a:tr>
              <a:tr h="285450">
                <a:tc>
                  <a:txBody>
                    <a:bodyPr/>
                    <a:lstStyle/>
                    <a:p>
                      <a:r>
                        <a:rPr lang="en-GB" sz="1100" b="1" noProof="0" dirty="0" err="1">
                          <a:solidFill>
                            <a:schemeClr val="accent1"/>
                          </a:solidFill>
                          <a:latin typeface="Arial" panose="020B0604020202020204" pitchFamily="34" charset="0"/>
                          <a:cs typeface="Arial" panose="020B0604020202020204" pitchFamily="34" charset="0"/>
                        </a:rPr>
                        <a:t>pgRNA</a:t>
                      </a:r>
                      <a:endParaRPr lang="en-GB" sz="1100" b="1" noProof="0" dirty="0">
                        <a:solidFill>
                          <a:schemeClr val="accent1"/>
                        </a:solidFill>
                        <a:latin typeface="Arial" panose="020B0604020202020204" pitchFamily="34" charset="0"/>
                        <a:cs typeface="Arial" panose="020B0604020202020204" pitchFamily="34" charset="0"/>
                      </a:endParaRPr>
                    </a:p>
                  </a:txBody>
                  <a:tcPr anchor="ctr">
                    <a:solidFill>
                      <a:srgbClr val="FFD98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noProof="0" dirty="0">
                          <a:solidFill>
                            <a:schemeClr val="accent1"/>
                          </a:solidFill>
                          <a:latin typeface="Arial" panose="020B0604020202020204" pitchFamily="34" charset="0"/>
                          <a:cs typeface="Arial" panose="020B0604020202020204" pitchFamily="34" charset="0"/>
                        </a:rPr>
                        <a:t>0.60</a:t>
                      </a:r>
                    </a:p>
                  </a:txBody>
                  <a:tcPr anchor="ctr">
                    <a:solidFill>
                      <a:srgbClr val="FFD98A"/>
                    </a:solidFill>
                  </a:tcPr>
                </a:tc>
                <a:tc>
                  <a:txBody>
                    <a:bodyPr/>
                    <a:lstStyle/>
                    <a:p>
                      <a:pPr algn="ctr"/>
                      <a:r>
                        <a:rPr lang="en-GB" sz="1100" noProof="0" dirty="0">
                          <a:solidFill>
                            <a:schemeClr val="accent1"/>
                          </a:solidFill>
                          <a:latin typeface="Arial" panose="020B0604020202020204" pitchFamily="34" charset="0"/>
                          <a:cs typeface="Arial" panose="020B0604020202020204" pitchFamily="34" charset="0"/>
                        </a:rPr>
                        <a:t>0.0002</a:t>
                      </a:r>
                    </a:p>
                  </a:txBody>
                  <a:tcPr anchor="ctr">
                    <a:solidFill>
                      <a:srgbClr val="FFD98A"/>
                    </a:solidFill>
                  </a:tcPr>
                </a:tc>
                <a:extLst>
                  <a:ext uri="{0D108BD9-81ED-4DB2-BD59-A6C34878D82A}">
                    <a16:rowId xmlns:a16="http://schemas.microsoft.com/office/drawing/2014/main" val="3712148084"/>
                  </a:ext>
                </a:extLst>
              </a:tr>
              <a:tr h="267870">
                <a:tc>
                  <a:txBody>
                    <a:bodyPr/>
                    <a:lstStyle/>
                    <a:p>
                      <a:r>
                        <a:rPr lang="en-GB" sz="1100" b="1" noProof="0" dirty="0" err="1">
                          <a:solidFill>
                            <a:schemeClr val="accent1"/>
                          </a:solidFill>
                          <a:latin typeface="Arial" panose="020B0604020202020204" pitchFamily="34" charset="0"/>
                          <a:cs typeface="Arial" panose="020B0604020202020204" pitchFamily="34" charset="0"/>
                        </a:rPr>
                        <a:t>cccDNA</a:t>
                      </a:r>
                      <a:r>
                        <a:rPr lang="en-GB" sz="1100" b="1" noProof="0" dirty="0">
                          <a:solidFill>
                            <a:schemeClr val="accent1"/>
                          </a:solidFill>
                          <a:latin typeface="Arial" panose="020B0604020202020204" pitchFamily="34" charset="0"/>
                          <a:cs typeface="Arial" panose="020B0604020202020204" pitchFamily="34" charset="0"/>
                        </a:rPr>
                        <a:t>-derived HBs transcripts</a:t>
                      </a:r>
                      <a:endParaRPr lang="en-GB" sz="1100" b="1" baseline="30000" noProof="0" dirty="0">
                        <a:solidFill>
                          <a:schemeClr val="accent1"/>
                        </a:solidFill>
                        <a:latin typeface="Arial" panose="020B0604020202020204" pitchFamily="34" charset="0"/>
                        <a:cs typeface="Arial" panose="020B0604020202020204" pitchFamily="34" charset="0"/>
                      </a:endParaRPr>
                    </a:p>
                  </a:txBody>
                  <a:tcPr anchor="ctr">
                    <a:solidFill>
                      <a:srgbClr val="FFF1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noProof="0" dirty="0">
                          <a:solidFill>
                            <a:schemeClr val="accent1"/>
                          </a:solidFill>
                          <a:latin typeface="Arial" panose="020B0604020202020204" pitchFamily="34" charset="0"/>
                          <a:cs typeface="Arial" panose="020B0604020202020204" pitchFamily="34" charset="0"/>
                        </a:rPr>
                        <a:t>0.61</a:t>
                      </a:r>
                    </a:p>
                  </a:txBody>
                  <a:tcPr anchor="ctr">
                    <a:solidFill>
                      <a:srgbClr val="FFF1D9"/>
                    </a:solidFill>
                  </a:tcPr>
                </a:tc>
                <a:tc>
                  <a:txBody>
                    <a:bodyPr/>
                    <a:lstStyle/>
                    <a:p>
                      <a:pPr algn="ctr"/>
                      <a:r>
                        <a:rPr lang="en-GB" sz="1100" noProof="0" dirty="0">
                          <a:solidFill>
                            <a:schemeClr val="accent1"/>
                          </a:solidFill>
                          <a:latin typeface="Arial" panose="020B0604020202020204" pitchFamily="34" charset="0"/>
                          <a:cs typeface="Arial" panose="020B0604020202020204" pitchFamily="34" charset="0"/>
                        </a:rPr>
                        <a:t>0.0003</a:t>
                      </a:r>
                    </a:p>
                  </a:txBody>
                  <a:tcPr anchor="ctr">
                    <a:solidFill>
                      <a:srgbClr val="FFF1D9"/>
                    </a:solidFill>
                  </a:tcPr>
                </a:tc>
                <a:extLst>
                  <a:ext uri="{0D108BD9-81ED-4DB2-BD59-A6C34878D82A}">
                    <a16:rowId xmlns:a16="http://schemas.microsoft.com/office/drawing/2014/main" val="2785188041"/>
                  </a:ext>
                </a:extLst>
              </a:tr>
              <a:tr h="187561">
                <a:tc>
                  <a:txBody>
                    <a:bodyPr/>
                    <a:lstStyle/>
                    <a:p>
                      <a:r>
                        <a:rPr lang="en-GB" sz="1100" b="1" baseline="0" noProof="0" dirty="0">
                          <a:solidFill>
                            <a:schemeClr val="accent1"/>
                          </a:solidFill>
                          <a:latin typeface="Arial" panose="020B0604020202020204" pitchFamily="34" charset="0"/>
                          <a:cs typeface="Arial" panose="020B0604020202020204" pitchFamily="34" charset="0"/>
                        </a:rPr>
                        <a:t>Integration-derived HBs transcripts </a:t>
                      </a:r>
                    </a:p>
                  </a:txBody>
                  <a:tcPr anchor="ctr">
                    <a:solidFill>
                      <a:srgbClr val="FFD98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noProof="0" dirty="0">
                          <a:solidFill>
                            <a:schemeClr val="accent1"/>
                          </a:solidFill>
                          <a:latin typeface="Arial" panose="020B0604020202020204" pitchFamily="34" charset="0"/>
                          <a:cs typeface="Arial" panose="020B0604020202020204" pitchFamily="34" charset="0"/>
                        </a:rPr>
                        <a:t>0.59</a:t>
                      </a:r>
                    </a:p>
                  </a:txBody>
                  <a:tcPr anchor="ctr">
                    <a:solidFill>
                      <a:srgbClr val="FFD98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noProof="0" dirty="0">
                          <a:solidFill>
                            <a:schemeClr val="accent1"/>
                          </a:solidFill>
                          <a:latin typeface="Arial" panose="020B0604020202020204" pitchFamily="34" charset="0"/>
                          <a:cs typeface="Arial" panose="020B0604020202020204" pitchFamily="34" charset="0"/>
                        </a:rPr>
                        <a:t>0.0003</a:t>
                      </a:r>
                    </a:p>
                  </a:txBody>
                  <a:tcPr anchor="ctr">
                    <a:solidFill>
                      <a:srgbClr val="FFD98A"/>
                    </a:solidFill>
                  </a:tcPr>
                </a:tc>
                <a:extLst>
                  <a:ext uri="{0D108BD9-81ED-4DB2-BD59-A6C34878D82A}">
                    <a16:rowId xmlns:a16="http://schemas.microsoft.com/office/drawing/2014/main" val="1055421344"/>
                  </a:ext>
                </a:extLst>
              </a:tr>
              <a:tr h="285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noProof="0" dirty="0">
                          <a:solidFill>
                            <a:schemeClr val="accent1"/>
                          </a:solidFill>
                          <a:latin typeface="Arial" panose="020B0604020202020204" pitchFamily="34" charset="0"/>
                          <a:cs typeface="Arial" panose="020B0604020202020204" pitchFamily="34" charset="0"/>
                        </a:rPr>
                        <a:t>HDV-RNA </a:t>
                      </a:r>
                    </a:p>
                  </a:txBody>
                  <a:tcPr anchor="ctr">
                    <a:solidFill>
                      <a:srgbClr val="FFD98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noProof="0" dirty="0">
                          <a:solidFill>
                            <a:schemeClr val="accent1"/>
                          </a:solidFill>
                          <a:latin typeface="Arial" panose="020B0604020202020204" pitchFamily="34" charset="0"/>
                          <a:cs typeface="Arial" panose="020B0604020202020204" pitchFamily="34" charset="0"/>
                        </a:rPr>
                        <a:t>0.10</a:t>
                      </a:r>
                    </a:p>
                  </a:txBody>
                  <a:tcPr anchor="ctr">
                    <a:solidFill>
                      <a:srgbClr val="FFD98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noProof="0" dirty="0">
                          <a:solidFill>
                            <a:schemeClr val="accent1"/>
                          </a:solidFill>
                          <a:latin typeface="Arial" panose="020B0604020202020204" pitchFamily="34" charset="0"/>
                          <a:cs typeface="Arial" panose="020B0604020202020204" pitchFamily="34" charset="0"/>
                        </a:rPr>
                        <a:t>0.6</a:t>
                      </a:r>
                    </a:p>
                  </a:txBody>
                  <a:tcPr anchor="ctr">
                    <a:solidFill>
                      <a:srgbClr val="FFD98A"/>
                    </a:solidFill>
                  </a:tcPr>
                </a:tc>
                <a:extLst>
                  <a:ext uri="{0D108BD9-81ED-4DB2-BD59-A6C34878D82A}">
                    <a16:rowId xmlns:a16="http://schemas.microsoft.com/office/drawing/2014/main" val="1687955083"/>
                  </a:ext>
                </a:extLst>
              </a:tr>
            </a:tbl>
          </a:graphicData>
        </a:graphic>
      </p:graphicFrame>
      <p:sp>
        <p:nvSpPr>
          <p:cNvPr id="8" name="TextBox 23">
            <a:extLst>
              <a:ext uri="{FF2B5EF4-FFF2-40B4-BE49-F238E27FC236}">
                <a16:creationId xmlns:a16="http://schemas.microsoft.com/office/drawing/2014/main" id="{2AB0D869-792A-97A2-9F15-0DD5BE085A1D}"/>
              </a:ext>
            </a:extLst>
          </p:cNvPr>
          <p:cNvSpPr txBox="1"/>
          <p:nvPr/>
        </p:nvSpPr>
        <p:spPr>
          <a:xfrm>
            <a:off x="947115" y="4034697"/>
            <a:ext cx="2934891" cy="307777"/>
          </a:xfrm>
          <a:prstGeom prst="rect">
            <a:avLst/>
          </a:prstGeom>
          <a:noFill/>
        </p:spPr>
        <p:txBody>
          <a:bodyPr wrap="square" rtlCol="0">
            <a:spAutoFit/>
          </a:bodyPr>
          <a:lstStyle/>
          <a:p>
            <a:pPr algn="ctr"/>
            <a:r>
              <a:rPr lang="en-NZ" sz="1400" b="1" dirty="0">
                <a:latin typeface="Arial" panose="020B0604020202020204" pitchFamily="34" charset="0"/>
                <a:cs typeface="Arial" panose="020B0604020202020204" pitchFamily="34" charset="0"/>
              </a:rPr>
              <a:t>HDV co-infection (N=35)</a:t>
            </a:r>
          </a:p>
        </p:txBody>
      </p:sp>
    </p:spTree>
    <p:extLst>
      <p:ext uri="{BB962C8B-B14F-4D97-AF65-F5344CB8AC3E}">
        <p14:creationId xmlns:p14="http://schemas.microsoft.com/office/powerpoint/2010/main" val="132844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7DE04-F694-C734-7521-AA5B13505B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BB0830-C64E-B29B-C01C-991CE09D90CF}"/>
              </a:ext>
            </a:extLst>
          </p:cNvPr>
          <p:cNvSpPr>
            <a:spLocks noGrp="1"/>
          </p:cNvSpPr>
          <p:nvPr>
            <p:ph type="ctrTitle"/>
          </p:nvPr>
        </p:nvSpPr>
        <p:spPr>
          <a:xfrm>
            <a:off x="2315817" y="2867439"/>
            <a:ext cx="9686885" cy="1123122"/>
          </a:xfrm>
        </p:spPr>
        <p:txBody>
          <a:bodyPr>
            <a:normAutofit/>
          </a:bodyPr>
          <a:lstStyle/>
          <a:p>
            <a:pPr algn="r"/>
            <a:r>
              <a:rPr lang="en-GB" sz="4900" dirty="0"/>
              <a:t>Late breakers </a:t>
            </a:r>
            <a:endParaRPr lang="en-US" sz="4900" dirty="0"/>
          </a:p>
        </p:txBody>
      </p:sp>
    </p:spTree>
    <p:extLst>
      <p:ext uri="{BB962C8B-B14F-4D97-AF65-F5344CB8AC3E}">
        <p14:creationId xmlns:p14="http://schemas.microsoft.com/office/powerpoint/2010/main" val="3121836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EC3A1-3887-07BF-022C-7D3323F1277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41316E7-105D-83E9-2613-48CE364E7D39}"/>
              </a:ext>
            </a:extLst>
          </p:cNvPr>
          <p:cNvSpPr txBox="1">
            <a:spLocks/>
          </p:cNvSpPr>
          <p:nvPr/>
        </p:nvSpPr>
        <p:spPr>
          <a:xfrm>
            <a:off x="202657" y="6107920"/>
            <a:ext cx="3839256" cy="637265"/>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GB" sz="1000" dirty="0">
              <a:solidFill>
                <a:srgbClr val="004B87"/>
              </a:solidFill>
              <a:latin typeface="Arial" panose="020B0604020202020204" pitchFamily="34" charset="0"/>
              <a:cs typeface="Arial" panose="020B0604020202020204" pitchFamily="34" charset="0"/>
            </a:endParaRPr>
          </a:p>
          <a:p>
            <a:pPr marL="0" indent="0">
              <a:spcBef>
                <a:spcPts val="0"/>
              </a:spcBef>
              <a:buNone/>
            </a:pPr>
            <a:r>
              <a:rPr lang="en-GB" sz="1100" dirty="0">
                <a:solidFill>
                  <a:srgbClr val="004B87"/>
                </a:solidFill>
                <a:latin typeface="Arial" panose="020B0604020202020204" pitchFamily="34" charset="0"/>
                <a:cs typeface="Arial" panose="020B0604020202020204" pitchFamily="34" charset="0"/>
              </a:rPr>
              <a:t>Gane EJ, et al. EASL Congress 2026; LBO-003.</a:t>
            </a:r>
            <a:endParaRPr lang="en-GB" sz="11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3C2D0AD-B6FE-D7F4-65BC-4D151DFF2CD9}"/>
              </a:ext>
            </a:extLst>
          </p:cNvPr>
          <p:cNvSpPr>
            <a:spLocks noGrp="1"/>
          </p:cNvSpPr>
          <p:nvPr>
            <p:ph type="title"/>
          </p:nvPr>
        </p:nvSpPr>
        <p:spPr>
          <a:xfrm>
            <a:off x="545593" y="0"/>
            <a:ext cx="11107128" cy="618669"/>
          </a:xfrm>
        </p:spPr>
        <p:txBody>
          <a:bodyPr>
            <a:noAutofit/>
          </a:bodyPr>
          <a:lstStyle/>
          <a:p>
            <a:r>
              <a:rPr lang="en-GB" sz="2400" dirty="0">
                <a:latin typeface="Arial" panose="020B0604020202020204" pitchFamily="34" charset="0"/>
                <a:cs typeface="Arial" panose="020B0604020202020204" pitchFamily="34" charset="0"/>
              </a:rPr>
              <a:t>Tune-401: A first-in-class epigenetic silencer of HBV demonstrates deep and durable antiviral activity in the Phase 1b/2a proof-of-concept Tune-401-001 study</a:t>
            </a:r>
          </a:p>
        </p:txBody>
      </p:sp>
      <p:sp>
        <p:nvSpPr>
          <p:cNvPr id="3" name="Content Placeholder 2">
            <a:extLst>
              <a:ext uri="{FF2B5EF4-FFF2-40B4-BE49-F238E27FC236}">
                <a16:creationId xmlns:a16="http://schemas.microsoft.com/office/drawing/2014/main" id="{19F7FF1B-3604-408D-6E22-BE3F9B085C60}"/>
              </a:ext>
            </a:extLst>
          </p:cNvPr>
          <p:cNvSpPr>
            <a:spLocks noGrp="1"/>
          </p:cNvSpPr>
          <p:nvPr>
            <p:ph idx="1"/>
          </p:nvPr>
        </p:nvSpPr>
        <p:spPr>
          <a:xfrm>
            <a:off x="281377" y="851103"/>
            <a:ext cx="5327060" cy="3268489"/>
          </a:xfrm>
        </p:spPr>
        <p:txBody>
          <a:bodyPr>
            <a:normAutofit/>
          </a:bodyPr>
          <a:lstStyle/>
          <a:p>
            <a:pPr marL="0" indent="0">
              <a:buNone/>
            </a:pPr>
            <a:r>
              <a:rPr lang="en-US" sz="2000" b="1" dirty="0">
                <a:highlight>
                  <a:srgbClr val="FFC03C"/>
                </a:highlight>
                <a:latin typeface="Arial" panose="020B0604020202020204" pitchFamily="34" charset="0"/>
                <a:cs typeface="Arial" panose="020B0604020202020204" pitchFamily="34" charset="0"/>
              </a:rPr>
              <a:t>BACKGROUND &amp; AIMS</a:t>
            </a:r>
          </a:p>
          <a:p>
            <a:pPr>
              <a:lnSpc>
                <a:spcPct val="100000"/>
              </a:lnSpc>
              <a:spcBef>
                <a:spcPts val="600"/>
              </a:spcBef>
            </a:pPr>
            <a:r>
              <a:rPr lang="en-GB" sz="1600" dirty="0">
                <a:latin typeface="Arial" panose="020B0604020202020204" pitchFamily="34" charset="0"/>
                <a:cs typeface="Arial" panose="020B0604020202020204" pitchFamily="34" charset="0"/>
              </a:rPr>
              <a:t>Tune-401 is a first-in-class epigenetic silencing therapy designed to shut down HBV by directly targeting and silencing both </a:t>
            </a:r>
            <a:r>
              <a:rPr lang="en-GB" sz="1600" dirty="0" err="1">
                <a:latin typeface="Arial" panose="020B0604020202020204" pitchFamily="34" charset="0"/>
                <a:cs typeface="Arial" panose="020B0604020202020204" pitchFamily="34" charset="0"/>
              </a:rPr>
              <a:t>cccDNA</a:t>
            </a:r>
            <a:r>
              <a:rPr lang="en-GB" sz="1600" dirty="0">
                <a:latin typeface="Arial" panose="020B0604020202020204" pitchFamily="34" charset="0"/>
                <a:cs typeface="Arial" panose="020B0604020202020204" pitchFamily="34" charset="0"/>
              </a:rPr>
              <a:t> and integrated HBV-DNA sequences</a:t>
            </a:r>
          </a:p>
          <a:p>
            <a:pPr>
              <a:lnSpc>
                <a:spcPct val="100000"/>
              </a:lnSpc>
              <a:spcBef>
                <a:spcPts val="600"/>
              </a:spcBef>
            </a:pPr>
            <a:r>
              <a:rPr lang="en-GB" sz="1600" dirty="0">
                <a:latin typeface="Arial" panose="020B0604020202020204" pitchFamily="34" charset="0"/>
                <a:cs typeface="Arial" panose="020B0604020202020204" pitchFamily="34" charset="0"/>
              </a:rPr>
              <a:t>mRNA encoding an epigenetic silencing protein and </a:t>
            </a:r>
            <a:r>
              <a:rPr lang="en-GB" sz="1600" dirty="0" err="1">
                <a:latin typeface="Arial" panose="020B0604020202020204" pitchFamily="34" charset="0"/>
                <a:cs typeface="Arial" panose="020B0604020202020204" pitchFamily="34" charset="0"/>
              </a:rPr>
              <a:t>guideRNA</a:t>
            </a:r>
            <a:r>
              <a:rPr lang="en-GB" sz="1600" dirty="0">
                <a:latin typeface="Arial" panose="020B0604020202020204" pitchFamily="34" charset="0"/>
                <a:cs typeface="Arial" panose="020B0604020202020204" pitchFamily="34" charset="0"/>
              </a:rPr>
              <a:t> targeting the HBV genome are delivered intravenously within lipid nanoparticles to hepatocytes</a:t>
            </a:r>
          </a:p>
          <a:p>
            <a:pPr>
              <a:lnSpc>
                <a:spcPct val="100000"/>
              </a:lnSpc>
              <a:spcBef>
                <a:spcPts val="600"/>
              </a:spcBef>
            </a:pPr>
            <a:r>
              <a:rPr lang="en-US" sz="1600" b="1" dirty="0">
                <a:latin typeface="Arial" panose="020B0604020202020204" pitchFamily="34" charset="0"/>
                <a:cs typeface="Arial" panose="020B0604020202020204" pitchFamily="34" charset="0"/>
              </a:rPr>
              <a:t>AIM:</a:t>
            </a:r>
            <a:r>
              <a:rPr lang="en-US"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To evaluate the safety, pharmacokinetics, and pharmacodynamics of Tune-401 in patients with CHB</a:t>
            </a:r>
            <a:endParaRPr lang="en-US" sz="16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359A8314-2646-F514-F2E9-8C5F1E19162F}"/>
              </a:ext>
            </a:extLst>
          </p:cNvPr>
          <p:cNvCxnSpPr>
            <a:cxnSpLocks/>
          </p:cNvCxnSpPr>
          <p:nvPr/>
        </p:nvCxnSpPr>
        <p:spPr>
          <a:xfrm>
            <a:off x="5557121" y="851103"/>
            <a:ext cx="0" cy="2892211"/>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9871F87-582E-8A1D-09E0-4EA806523AEA}"/>
              </a:ext>
            </a:extLst>
          </p:cNvPr>
          <p:cNvSpPr txBox="1"/>
          <p:nvPr/>
        </p:nvSpPr>
        <p:spPr>
          <a:xfrm>
            <a:off x="5596872" y="819807"/>
            <a:ext cx="1468672" cy="400110"/>
          </a:xfrm>
          <a:prstGeom prst="rect">
            <a:avLst/>
          </a:prstGeom>
          <a:noFill/>
        </p:spPr>
        <p:txBody>
          <a:bodyPr wrap="none" rtlCol="0">
            <a:spAutoFit/>
          </a:bodyPr>
          <a:lstStyle/>
          <a:p>
            <a:r>
              <a:rPr lang="en-US" sz="2000" b="1" dirty="0">
                <a:solidFill>
                  <a:srgbClr val="004B87"/>
                </a:solidFill>
                <a:highlight>
                  <a:srgbClr val="FFC03C"/>
                </a:highlight>
                <a:latin typeface="Arial" panose="020B0604020202020204" pitchFamily="34" charset="0"/>
                <a:cs typeface="Arial" panose="020B0604020202020204" pitchFamily="34" charset="0"/>
              </a:rPr>
              <a:t>METHODS</a:t>
            </a:r>
          </a:p>
        </p:txBody>
      </p:sp>
      <p:cxnSp>
        <p:nvCxnSpPr>
          <p:cNvPr id="6" name="Connector: Elbow 5">
            <a:extLst>
              <a:ext uri="{FF2B5EF4-FFF2-40B4-BE49-F238E27FC236}">
                <a16:creationId xmlns:a16="http://schemas.microsoft.com/office/drawing/2014/main" id="{8EBBF71A-5D17-EE26-CD20-1152FBB37793}"/>
              </a:ext>
            </a:extLst>
          </p:cNvPr>
          <p:cNvCxnSpPr>
            <a:cxnSpLocks/>
          </p:cNvCxnSpPr>
          <p:nvPr/>
        </p:nvCxnSpPr>
        <p:spPr>
          <a:xfrm rot="5400000">
            <a:off x="8025611" y="2490510"/>
            <a:ext cx="405638" cy="1487776"/>
          </a:xfrm>
          <a:prstGeom prst="bent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 name="Connector: Elbow 6">
            <a:extLst>
              <a:ext uri="{FF2B5EF4-FFF2-40B4-BE49-F238E27FC236}">
                <a16:creationId xmlns:a16="http://schemas.microsoft.com/office/drawing/2014/main" id="{08B67A53-CDF4-D254-F7A4-E78C5EB7814E}"/>
              </a:ext>
            </a:extLst>
          </p:cNvPr>
          <p:cNvCxnSpPr>
            <a:cxnSpLocks/>
          </p:cNvCxnSpPr>
          <p:nvPr/>
        </p:nvCxnSpPr>
        <p:spPr>
          <a:xfrm>
            <a:off x="8620900" y="3234954"/>
            <a:ext cx="1741351" cy="225689"/>
          </a:xfrm>
          <a:prstGeom prst="bentConnector2">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13F7C416-C77C-0920-CA61-DB94E5065B93}"/>
              </a:ext>
            </a:extLst>
          </p:cNvPr>
          <p:cNvSpPr/>
          <p:nvPr/>
        </p:nvSpPr>
        <p:spPr>
          <a:xfrm>
            <a:off x="6047077" y="2504156"/>
            <a:ext cx="5599331" cy="533819"/>
          </a:xfrm>
          <a:prstGeom prst="rect">
            <a:avLst/>
          </a:prstGeom>
          <a:solidFill>
            <a:srgbClr val="FFC03C"/>
          </a:solidFill>
          <a:ln>
            <a:solidFill>
              <a:srgbClr val="FFC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4B87"/>
                </a:solidFill>
                <a:latin typeface="Arial" panose="020B0604020202020204" pitchFamily="34" charset="0"/>
                <a:cs typeface="Arial" panose="020B0604020202020204" pitchFamily="34" charset="0"/>
              </a:rPr>
              <a:t>Participants with CHB (on NA) enrolled</a:t>
            </a:r>
            <a:br>
              <a:rPr lang="en-GB" sz="1600" dirty="0">
                <a:solidFill>
                  <a:srgbClr val="004B87"/>
                </a:solidFill>
                <a:latin typeface="Arial" panose="020B0604020202020204" pitchFamily="34" charset="0"/>
                <a:cs typeface="Arial" panose="020B0604020202020204" pitchFamily="34" charset="0"/>
              </a:rPr>
            </a:br>
            <a:r>
              <a:rPr lang="en-GB" sz="1600" dirty="0">
                <a:solidFill>
                  <a:srgbClr val="004B87"/>
                </a:solidFill>
                <a:latin typeface="Arial" panose="020B0604020202020204" pitchFamily="34" charset="0"/>
                <a:cs typeface="Arial" panose="020B0604020202020204" pitchFamily="34" charset="0"/>
              </a:rPr>
              <a:t> (N=26 [HBeAg-, n=15; HBeAg+, n=11]) </a:t>
            </a:r>
            <a:endParaRPr lang="en-GB" sz="1600" b="1" dirty="0">
              <a:solidFill>
                <a:srgbClr val="004B87"/>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870C5912-2EE5-938F-26FA-CF3134D76AE0}"/>
              </a:ext>
            </a:extLst>
          </p:cNvPr>
          <p:cNvSpPr/>
          <p:nvPr/>
        </p:nvSpPr>
        <p:spPr>
          <a:xfrm>
            <a:off x="6241960" y="4013266"/>
            <a:ext cx="2514563" cy="1562257"/>
          </a:xfrm>
          <a:prstGeom prst="roundRect">
            <a:avLst/>
          </a:prstGeom>
          <a:solidFill>
            <a:srgbClr val="FFF1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4B87"/>
                </a:solidFill>
                <a:latin typeface="Arial" panose="020B0604020202020204" pitchFamily="34" charset="0"/>
                <a:cs typeface="Arial" panose="020B0604020202020204" pitchFamily="34" charset="0"/>
              </a:rPr>
              <a:t>4 single-dose cohorts</a:t>
            </a:r>
          </a:p>
          <a:p>
            <a:r>
              <a:rPr lang="en-GB" sz="1400" dirty="0">
                <a:solidFill>
                  <a:srgbClr val="004B87"/>
                </a:solidFill>
                <a:latin typeface="Arial" panose="020B0604020202020204" pitchFamily="34" charset="0"/>
                <a:cs typeface="Arial" panose="020B0604020202020204" pitchFamily="34" charset="0"/>
              </a:rPr>
              <a:t>Received either: </a:t>
            </a:r>
          </a:p>
          <a:p>
            <a:pPr marL="285750" indent="-193675">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0.2 mg/kg (n=2)</a:t>
            </a:r>
          </a:p>
          <a:p>
            <a:pPr marL="285750" indent="-193675">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0.45 mg/kg (n=6)</a:t>
            </a:r>
          </a:p>
          <a:p>
            <a:pPr marL="285750" indent="-193675">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0.65 mg/kg (n=3)</a:t>
            </a:r>
          </a:p>
          <a:p>
            <a:pPr marL="285750" indent="-193675">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0.85 mg/kg (n=8)</a:t>
            </a:r>
          </a:p>
        </p:txBody>
      </p:sp>
      <p:sp>
        <p:nvSpPr>
          <p:cNvPr id="14" name="Rectangle: Rounded Corners 13">
            <a:extLst>
              <a:ext uri="{FF2B5EF4-FFF2-40B4-BE49-F238E27FC236}">
                <a16:creationId xmlns:a16="http://schemas.microsoft.com/office/drawing/2014/main" id="{C5CC8C70-4C34-4E40-FE20-93DE2ECBFBE1}"/>
              </a:ext>
            </a:extLst>
          </p:cNvPr>
          <p:cNvSpPr/>
          <p:nvPr/>
        </p:nvSpPr>
        <p:spPr>
          <a:xfrm>
            <a:off x="9104966" y="4013267"/>
            <a:ext cx="2514563" cy="1559948"/>
          </a:xfrm>
          <a:prstGeom prst="roundRect">
            <a:avLst/>
          </a:prstGeom>
          <a:solidFill>
            <a:srgbClr val="FFF1D9"/>
          </a:solidFill>
          <a:ln>
            <a:solidFill>
              <a:srgbClr val="FFF1D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400" b="1" dirty="0">
                <a:solidFill>
                  <a:srgbClr val="004B87"/>
                </a:solidFill>
                <a:latin typeface="Arial" panose="020B0604020202020204" pitchFamily="34" charset="0"/>
                <a:cs typeface="Arial" panose="020B0604020202020204" pitchFamily="34" charset="0"/>
              </a:rPr>
              <a:t>1 multi-dose cohort (n=7)</a:t>
            </a:r>
          </a:p>
          <a:p>
            <a:r>
              <a:rPr lang="en-GB" sz="1400" dirty="0">
                <a:solidFill>
                  <a:srgbClr val="004B87"/>
                </a:solidFill>
                <a:latin typeface="Arial"/>
                <a:cs typeface="Arial"/>
              </a:rPr>
              <a:t>Received up to 3 doses </a:t>
            </a:r>
            <a:br>
              <a:rPr lang="en-GB" sz="1400" dirty="0">
                <a:solidFill>
                  <a:srgbClr val="004B87"/>
                </a:solidFill>
                <a:latin typeface="Arial"/>
                <a:cs typeface="Arial"/>
              </a:rPr>
            </a:br>
            <a:r>
              <a:rPr lang="en-GB" sz="1400" dirty="0">
                <a:solidFill>
                  <a:srgbClr val="004B87"/>
                </a:solidFill>
                <a:latin typeface="Arial"/>
                <a:cs typeface="Arial"/>
              </a:rPr>
              <a:t>of 0.65 mg/kg at &gt;4-week intervals</a:t>
            </a:r>
          </a:p>
          <a:p>
            <a:pPr marL="742950" lvl="1" indent="-285750">
              <a:buFont typeface="Arial" panose="020B0604020202020204" pitchFamily="34" charset="0"/>
              <a:buChar char="−"/>
            </a:pPr>
            <a:endParaRPr lang="en-GB" sz="1400" dirty="0">
              <a:solidFill>
                <a:srgbClr val="004B87"/>
              </a:solidFill>
              <a:latin typeface="Arial" panose="020B060402020202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06E50FF7-F5C8-4135-83B9-FE10544D8AC1}"/>
              </a:ext>
            </a:extLst>
          </p:cNvPr>
          <p:cNvGrpSpPr/>
          <p:nvPr/>
        </p:nvGrpSpPr>
        <p:grpSpPr>
          <a:xfrm>
            <a:off x="5703514" y="2419782"/>
            <a:ext cx="687124" cy="680001"/>
            <a:chOff x="3842126" y="4915765"/>
            <a:chExt cx="784361" cy="776230"/>
          </a:xfrm>
        </p:grpSpPr>
        <p:sp>
          <p:nvSpPr>
            <p:cNvPr id="28" name="Oval 27">
              <a:extLst>
                <a:ext uri="{FF2B5EF4-FFF2-40B4-BE49-F238E27FC236}">
                  <a16:creationId xmlns:a16="http://schemas.microsoft.com/office/drawing/2014/main" id="{56F77834-FE2C-E080-AA41-949B60701715}"/>
                </a:ext>
              </a:extLst>
            </p:cNvPr>
            <p:cNvSpPr/>
            <p:nvPr/>
          </p:nvSpPr>
          <p:spPr>
            <a:xfrm>
              <a:off x="3842126" y="4915765"/>
              <a:ext cx="784361" cy="776230"/>
            </a:xfrm>
            <a:prstGeom prst="ellipse">
              <a:avLst/>
            </a:prstGeom>
            <a:solidFill>
              <a:srgbClr val="F8E3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30" name="Graphic 29">
              <a:extLst>
                <a:ext uri="{FF2B5EF4-FFF2-40B4-BE49-F238E27FC236}">
                  <a16:creationId xmlns:a16="http://schemas.microsoft.com/office/drawing/2014/main" id="{F0543476-6DC4-86E4-1442-3A42208F4D2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89289" y="4958862"/>
              <a:ext cx="690036" cy="690036"/>
            </a:xfrm>
            <a:prstGeom prst="rect">
              <a:avLst/>
            </a:prstGeom>
          </p:spPr>
        </p:pic>
      </p:grpSp>
      <p:sp>
        <p:nvSpPr>
          <p:cNvPr id="21" name="Rectangle 20">
            <a:extLst>
              <a:ext uri="{FF2B5EF4-FFF2-40B4-BE49-F238E27FC236}">
                <a16:creationId xmlns:a16="http://schemas.microsoft.com/office/drawing/2014/main" id="{B126C4CE-B855-DBE1-E2B9-7DA28548C7A7}"/>
              </a:ext>
            </a:extLst>
          </p:cNvPr>
          <p:cNvSpPr/>
          <p:nvPr/>
        </p:nvSpPr>
        <p:spPr>
          <a:xfrm>
            <a:off x="5948355" y="5743804"/>
            <a:ext cx="6010563" cy="558252"/>
          </a:xfrm>
          <a:prstGeom prst="rect">
            <a:avLst/>
          </a:prstGeom>
          <a:solidFill>
            <a:schemeClr val="bg1"/>
          </a:solidFill>
          <a:ln w="12700">
            <a:solidFill>
              <a:srgbClr val="FFC03C"/>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lvl="0">
              <a:defRPr/>
            </a:pP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Primary </a:t>
            </a:r>
            <a:r>
              <a:rPr kumimoji="0" lang="en-GB" sz="1400" b="1" i="0" u="none" strike="noStrike" kern="1200" cap="none" spc="0" normalizeH="0" baseline="0" dirty="0">
                <a:ln>
                  <a:noFill/>
                </a:ln>
                <a:solidFill>
                  <a:srgbClr val="004B87"/>
                </a:solidFill>
                <a:effectLst/>
                <a:uLnTx/>
                <a:uFillTx/>
                <a:latin typeface="Arial" panose="020B0604020202020204"/>
                <a:ea typeface="+mn-ea"/>
                <a:cs typeface="+mn-cs"/>
              </a:rPr>
              <a:t>endpoint</a:t>
            </a: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 </a:t>
            </a:r>
            <a: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t>Safety and tolerability.  Additional assessment of serum </a:t>
            </a:r>
            <a:r>
              <a:rPr kumimoji="0" lang="en-GB" sz="1400" i="0" u="none" strike="noStrike" kern="1200" cap="none" spc="0" normalizeH="0" baseline="0" noProof="0" dirty="0" err="1">
                <a:ln>
                  <a:noFill/>
                </a:ln>
                <a:solidFill>
                  <a:srgbClr val="004B87"/>
                </a:solidFill>
                <a:effectLst/>
                <a:uLnTx/>
                <a:uFillTx/>
                <a:latin typeface="Arial" panose="020B0604020202020204"/>
                <a:ea typeface="+mn-ea"/>
                <a:cs typeface="+mn-cs"/>
              </a:rPr>
              <a:t>pgRNA</a:t>
            </a:r>
            <a: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t>, </a:t>
            </a:r>
            <a:r>
              <a:rPr kumimoji="0" lang="en-GB" sz="1400" i="0" u="none" strike="noStrike" kern="1200" cap="none" spc="0" normalizeH="0" baseline="0" noProof="0" dirty="0" err="1">
                <a:ln>
                  <a:noFill/>
                </a:ln>
                <a:solidFill>
                  <a:srgbClr val="004B87"/>
                </a:solidFill>
                <a:effectLst/>
                <a:uLnTx/>
                <a:uFillTx/>
                <a:latin typeface="Arial" panose="020B0604020202020204"/>
                <a:ea typeface="+mn-ea"/>
                <a:cs typeface="+mn-cs"/>
              </a:rPr>
              <a:t>HBeAg</a:t>
            </a:r>
            <a: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t>, </a:t>
            </a:r>
            <a:r>
              <a:rPr kumimoji="0" lang="en-GB" sz="1400" i="0" u="none" strike="noStrike" kern="1200" cap="none" spc="0" normalizeH="0" baseline="0" noProof="0" dirty="0" err="1">
                <a:ln>
                  <a:noFill/>
                </a:ln>
                <a:solidFill>
                  <a:srgbClr val="004B87"/>
                </a:solidFill>
                <a:effectLst/>
                <a:uLnTx/>
                <a:uFillTx/>
                <a:latin typeface="Arial" panose="020B0604020202020204"/>
                <a:ea typeface="+mn-ea"/>
                <a:cs typeface="+mn-cs"/>
              </a:rPr>
              <a:t>HBcrAg</a:t>
            </a:r>
            <a: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t>, and HBsAg</a:t>
            </a:r>
            <a:endParaRPr kumimoji="0" lang="en-GB" sz="1400" b="1" i="0" u="none" strike="noStrike" kern="1200" cap="none" spc="0" normalizeH="0" baseline="30000" noProof="0" dirty="0">
              <a:ln>
                <a:noFill/>
              </a:ln>
              <a:solidFill>
                <a:srgbClr val="004B87"/>
              </a:solidFill>
              <a:effectLst/>
              <a:uLnTx/>
              <a:uFillTx/>
              <a:latin typeface="Arial" panose="020B0604020202020204"/>
              <a:ea typeface="+mn-ea"/>
              <a:cs typeface="+mn-cs"/>
            </a:endParaRPr>
          </a:p>
        </p:txBody>
      </p:sp>
      <p:grpSp>
        <p:nvGrpSpPr>
          <p:cNvPr id="22" name="Group 21">
            <a:extLst>
              <a:ext uri="{FF2B5EF4-FFF2-40B4-BE49-F238E27FC236}">
                <a16:creationId xmlns:a16="http://schemas.microsoft.com/office/drawing/2014/main" id="{4B1AB9F0-FBD1-72AD-2BF3-88BD46347CDE}"/>
              </a:ext>
            </a:extLst>
          </p:cNvPr>
          <p:cNvGrpSpPr/>
          <p:nvPr/>
        </p:nvGrpSpPr>
        <p:grpSpPr>
          <a:xfrm>
            <a:off x="5734245" y="5674752"/>
            <a:ext cx="687121" cy="680001"/>
            <a:chOff x="5891130" y="4534918"/>
            <a:chExt cx="651066" cy="641546"/>
          </a:xfrm>
        </p:grpSpPr>
        <p:sp>
          <p:nvSpPr>
            <p:cNvPr id="23" name="Oval 22">
              <a:extLst>
                <a:ext uri="{FF2B5EF4-FFF2-40B4-BE49-F238E27FC236}">
                  <a16:creationId xmlns:a16="http://schemas.microsoft.com/office/drawing/2014/main" id="{EBB176A1-4062-5C52-DD19-89B0DDF33984}"/>
                </a:ext>
              </a:extLst>
            </p:cNvPr>
            <p:cNvSpPr/>
            <p:nvPr/>
          </p:nvSpPr>
          <p:spPr>
            <a:xfrm>
              <a:off x="5891130" y="4534918"/>
              <a:ext cx="651066" cy="641546"/>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24" name="Graphic 23">
              <a:extLst>
                <a:ext uri="{FF2B5EF4-FFF2-40B4-BE49-F238E27FC236}">
                  <a16:creationId xmlns:a16="http://schemas.microsoft.com/office/drawing/2014/main" id="{70873C84-8533-7498-3E78-411127B22F0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993571" y="4650273"/>
              <a:ext cx="452438" cy="452438"/>
            </a:xfrm>
            <a:prstGeom prst="rect">
              <a:avLst/>
            </a:prstGeom>
          </p:spPr>
        </p:pic>
      </p:grpSp>
      <p:grpSp>
        <p:nvGrpSpPr>
          <p:cNvPr id="27" name="Group 26">
            <a:extLst>
              <a:ext uri="{FF2B5EF4-FFF2-40B4-BE49-F238E27FC236}">
                <a16:creationId xmlns:a16="http://schemas.microsoft.com/office/drawing/2014/main" id="{9C244EBB-3CF7-8877-098C-3156357C8759}"/>
              </a:ext>
            </a:extLst>
          </p:cNvPr>
          <p:cNvGrpSpPr/>
          <p:nvPr/>
        </p:nvGrpSpPr>
        <p:grpSpPr>
          <a:xfrm>
            <a:off x="10018687" y="3460641"/>
            <a:ext cx="687124" cy="680001"/>
            <a:chOff x="10018687" y="2246486"/>
            <a:chExt cx="687124" cy="680001"/>
          </a:xfrm>
        </p:grpSpPr>
        <p:sp>
          <p:nvSpPr>
            <p:cNvPr id="38" name="Oval 37">
              <a:extLst>
                <a:ext uri="{FF2B5EF4-FFF2-40B4-BE49-F238E27FC236}">
                  <a16:creationId xmlns:a16="http://schemas.microsoft.com/office/drawing/2014/main" id="{427A50AA-7FA6-E40D-F322-384F236FF183}"/>
                </a:ext>
              </a:extLst>
            </p:cNvPr>
            <p:cNvSpPr/>
            <p:nvPr/>
          </p:nvSpPr>
          <p:spPr>
            <a:xfrm>
              <a:off x="10018687" y="2246486"/>
              <a:ext cx="687124" cy="680001"/>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pic>
          <p:nvPicPr>
            <p:cNvPr id="26" name="Graphic 25">
              <a:extLst>
                <a:ext uri="{FF2B5EF4-FFF2-40B4-BE49-F238E27FC236}">
                  <a16:creationId xmlns:a16="http://schemas.microsoft.com/office/drawing/2014/main" id="{35414564-87B2-20B3-E881-D524184A482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125160" y="2349397"/>
              <a:ext cx="474177" cy="474177"/>
            </a:xfrm>
            <a:prstGeom prst="rect">
              <a:avLst/>
            </a:prstGeom>
          </p:spPr>
        </p:pic>
      </p:grpSp>
      <p:grpSp>
        <p:nvGrpSpPr>
          <p:cNvPr id="34" name="Group 33">
            <a:extLst>
              <a:ext uri="{FF2B5EF4-FFF2-40B4-BE49-F238E27FC236}">
                <a16:creationId xmlns:a16="http://schemas.microsoft.com/office/drawing/2014/main" id="{C62F4A91-E054-B7F9-27FD-398A9A5E02F1}"/>
              </a:ext>
            </a:extLst>
          </p:cNvPr>
          <p:cNvGrpSpPr/>
          <p:nvPr/>
        </p:nvGrpSpPr>
        <p:grpSpPr>
          <a:xfrm>
            <a:off x="7140980" y="3451118"/>
            <a:ext cx="687124" cy="680001"/>
            <a:chOff x="7140980" y="2246488"/>
            <a:chExt cx="687124" cy="680001"/>
          </a:xfrm>
        </p:grpSpPr>
        <p:sp>
          <p:nvSpPr>
            <p:cNvPr id="33" name="Oval 32">
              <a:extLst>
                <a:ext uri="{FF2B5EF4-FFF2-40B4-BE49-F238E27FC236}">
                  <a16:creationId xmlns:a16="http://schemas.microsoft.com/office/drawing/2014/main" id="{E414B35E-54D1-77B7-8F0F-319F335DAC35}"/>
                </a:ext>
              </a:extLst>
            </p:cNvPr>
            <p:cNvSpPr/>
            <p:nvPr/>
          </p:nvSpPr>
          <p:spPr>
            <a:xfrm>
              <a:off x="7140980" y="2246488"/>
              <a:ext cx="687124" cy="680001"/>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Arial" panose="020B0604020202020204" pitchFamily="34" charset="0"/>
                <a:cs typeface="Arial" panose="020B0604020202020204" pitchFamily="34" charset="0"/>
              </a:endParaRPr>
            </a:p>
          </p:txBody>
        </p:sp>
        <p:pic>
          <p:nvPicPr>
            <p:cNvPr id="32" name="Graphic 31">
              <a:extLst>
                <a:ext uri="{FF2B5EF4-FFF2-40B4-BE49-F238E27FC236}">
                  <a16:creationId xmlns:a16="http://schemas.microsoft.com/office/drawing/2014/main" id="{3B416602-DEDB-B0A0-AEEA-42D889F0F77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259328" y="2343746"/>
              <a:ext cx="479828" cy="479828"/>
            </a:xfrm>
            <a:prstGeom prst="rect">
              <a:avLst/>
            </a:prstGeom>
          </p:spPr>
        </p:pic>
      </p:grpSp>
      <p:sp>
        <p:nvSpPr>
          <p:cNvPr id="9" name="Rectangle 8">
            <a:extLst>
              <a:ext uri="{FF2B5EF4-FFF2-40B4-BE49-F238E27FC236}">
                <a16:creationId xmlns:a16="http://schemas.microsoft.com/office/drawing/2014/main" id="{CDCD50A8-C979-65CA-7F02-DBB3747DE569}"/>
              </a:ext>
            </a:extLst>
          </p:cNvPr>
          <p:cNvSpPr/>
          <p:nvPr/>
        </p:nvSpPr>
        <p:spPr>
          <a:xfrm>
            <a:off x="6725652" y="1567640"/>
            <a:ext cx="4482783" cy="745704"/>
          </a:xfrm>
          <a:prstGeom prst="rect">
            <a:avLst/>
          </a:prstGeom>
          <a:solidFill>
            <a:schemeClr val="bg1"/>
          </a:solidFill>
          <a:ln>
            <a:solidFill>
              <a:srgbClr val="FFC03C"/>
            </a:solidFill>
          </a:ln>
        </p:spPr>
        <p:style>
          <a:lnRef idx="2">
            <a:schemeClr val="accent1">
              <a:shade val="15000"/>
            </a:schemeClr>
          </a:lnRef>
          <a:fillRef idx="1">
            <a:schemeClr val="accent1"/>
          </a:fillRef>
          <a:effectRef idx="0">
            <a:schemeClr val="accent1"/>
          </a:effectRef>
          <a:fontRef idx="minor">
            <a:schemeClr val="lt1"/>
          </a:fontRef>
        </p:style>
        <p:txBody>
          <a:bodyPr lIns="252000" tIns="36000" rIns="0" rtlCol="0" anchor="ctr"/>
          <a:lstStyle/>
          <a:p>
            <a:pPr algn="ctr"/>
            <a:r>
              <a:rPr lang="en-US" sz="1400" b="1" noProof="0" dirty="0">
                <a:solidFill>
                  <a:schemeClr val="tx1"/>
                </a:solidFill>
                <a:latin typeface="Arial" panose="020B0604020202020204"/>
              </a:rPr>
              <a:t>Phase 1b/2a Tune-401-001 study</a:t>
            </a:r>
            <a:br>
              <a:rPr lang="en-GB" sz="1400" b="1" noProof="0" dirty="0">
                <a:solidFill>
                  <a:schemeClr val="tx1"/>
                </a:solidFill>
                <a:latin typeface="Arial" panose="020B0604020202020204"/>
              </a:rPr>
            </a:br>
            <a:r>
              <a:rPr lang="en-GB" sz="1400" b="1" noProof="0" dirty="0">
                <a:solidFill>
                  <a:schemeClr val="tx1"/>
                </a:solidFill>
                <a:latin typeface="Arial" panose="020B0604020202020204"/>
              </a:rPr>
              <a:t>(Ongoing)</a:t>
            </a:r>
            <a:endParaRPr lang="en-GB" sz="1400" noProof="0" dirty="0">
              <a:solidFill>
                <a:schemeClr val="tx1"/>
              </a:solidFill>
            </a:endParaRPr>
          </a:p>
        </p:txBody>
      </p:sp>
      <p:sp>
        <p:nvSpPr>
          <p:cNvPr id="10" name="Oval 9">
            <a:extLst>
              <a:ext uri="{FF2B5EF4-FFF2-40B4-BE49-F238E27FC236}">
                <a16:creationId xmlns:a16="http://schemas.microsoft.com/office/drawing/2014/main" id="{6F8684B1-78AA-F75F-E480-1DB8A9B2C607}"/>
              </a:ext>
            </a:extLst>
          </p:cNvPr>
          <p:cNvSpPr/>
          <p:nvPr/>
        </p:nvSpPr>
        <p:spPr>
          <a:xfrm>
            <a:off x="6310665" y="1506804"/>
            <a:ext cx="860294" cy="851376"/>
          </a:xfrm>
          <a:prstGeom prst="ellipse">
            <a:avLst/>
          </a:prstGeom>
          <a:solidFill>
            <a:srgbClr val="FFF1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2" name="Group 11">
            <a:extLst>
              <a:ext uri="{FF2B5EF4-FFF2-40B4-BE49-F238E27FC236}">
                <a16:creationId xmlns:a16="http://schemas.microsoft.com/office/drawing/2014/main" id="{784F8413-4D3F-5383-E087-7B203675FE7A}"/>
              </a:ext>
            </a:extLst>
          </p:cNvPr>
          <p:cNvGrpSpPr/>
          <p:nvPr/>
        </p:nvGrpSpPr>
        <p:grpSpPr>
          <a:xfrm>
            <a:off x="6375423" y="1682019"/>
            <a:ext cx="700458" cy="500890"/>
            <a:chOff x="5326262" y="2874941"/>
            <a:chExt cx="813014" cy="581378"/>
          </a:xfrm>
          <a:solidFill>
            <a:schemeClr val="accent6"/>
          </a:solidFill>
        </p:grpSpPr>
        <p:pic>
          <p:nvPicPr>
            <p:cNvPr id="15" name="Graphic 14">
              <a:extLst>
                <a:ext uri="{FF2B5EF4-FFF2-40B4-BE49-F238E27FC236}">
                  <a16:creationId xmlns:a16="http://schemas.microsoft.com/office/drawing/2014/main" id="{43CF4B4B-F2B1-9248-1D5B-B4F9859A02E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326262" y="2874941"/>
              <a:ext cx="424662" cy="424662"/>
            </a:xfrm>
            <a:prstGeom prst="rect">
              <a:avLst/>
            </a:prstGeom>
          </p:spPr>
        </p:pic>
        <p:pic>
          <p:nvPicPr>
            <p:cNvPr id="16" name="Graphic 15">
              <a:extLst>
                <a:ext uri="{FF2B5EF4-FFF2-40B4-BE49-F238E27FC236}">
                  <a16:creationId xmlns:a16="http://schemas.microsoft.com/office/drawing/2014/main" id="{B4D78576-699C-F11B-1441-6E495E7B0B5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714614" y="2874941"/>
              <a:ext cx="424662" cy="424662"/>
            </a:xfrm>
            <a:prstGeom prst="rect">
              <a:avLst/>
            </a:prstGeom>
          </p:spPr>
        </p:pic>
        <p:pic>
          <p:nvPicPr>
            <p:cNvPr id="17" name="Graphic 16">
              <a:extLst>
                <a:ext uri="{FF2B5EF4-FFF2-40B4-BE49-F238E27FC236}">
                  <a16:creationId xmlns:a16="http://schemas.microsoft.com/office/drawing/2014/main" id="{87D4E6EF-565D-A367-0047-006AC1FD818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456036" y="2904588"/>
              <a:ext cx="551731" cy="551731"/>
            </a:xfrm>
            <a:prstGeom prst="rect">
              <a:avLst/>
            </a:prstGeom>
          </p:spPr>
        </p:pic>
      </p:grpSp>
      <p:sp>
        <p:nvSpPr>
          <p:cNvPr id="18" name="Isosceles Triangle 17">
            <a:extLst>
              <a:ext uri="{FF2B5EF4-FFF2-40B4-BE49-F238E27FC236}">
                <a16:creationId xmlns:a16="http://schemas.microsoft.com/office/drawing/2014/main" id="{6C0518A2-46D7-A64C-7CA7-59BB1AF64E15}"/>
              </a:ext>
            </a:extLst>
          </p:cNvPr>
          <p:cNvSpPr/>
          <p:nvPr/>
        </p:nvSpPr>
        <p:spPr>
          <a:xfrm rot="10800000">
            <a:off x="8887063" y="2320082"/>
            <a:ext cx="216020" cy="166324"/>
          </a:xfrm>
          <a:prstGeom prst="triangle">
            <a:avLst/>
          </a:prstGeom>
          <a:solidFill>
            <a:srgbClr val="FFC03C"/>
          </a:solidFill>
          <a:ln>
            <a:solidFill>
              <a:srgbClr val="FFC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35" name="Straight Connector 34">
            <a:extLst>
              <a:ext uri="{FF2B5EF4-FFF2-40B4-BE49-F238E27FC236}">
                <a16:creationId xmlns:a16="http://schemas.microsoft.com/office/drawing/2014/main" id="{7D0CFBA0-AC39-AB16-61B9-7BBA2FF1EF7C}"/>
              </a:ext>
            </a:extLst>
          </p:cNvPr>
          <p:cNvCxnSpPr>
            <a:cxnSpLocks/>
          </p:cNvCxnSpPr>
          <p:nvPr/>
        </p:nvCxnSpPr>
        <p:spPr>
          <a:xfrm>
            <a:off x="420805" y="3695649"/>
            <a:ext cx="5136316" cy="47665"/>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sp>
        <p:nvSpPr>
          <p:cNvPr id="42" name="Rectangle: Rounded Corners 41">
            <a:extLst>
              <a:ext uri="{FF2B5EF4-FFF2-40B4-BE49-F238E27FC236}">
                <a16:creationId xmlns:a16="http://schemas.microsoft.com/office/drawing/2014/main" id="{DD4F650A-38E6-022A-2073-C651408E91F9}"/>
              </a:ext>
            </a:extLst>
          </p:cNvPr>
          <p:cNvSpPr/>
          <p:nvPr/>
        </p:nvSpPr>
        <p:spPr>
          <a:xfrm>
            <a:off x="1064118" y="3871462"/>
            <a:ext cx="3687646" cy="1820617"/>
          </a:xfrm>
          <a:prstGeom prst="roundRect">
            <a:avLst>
              <a:gd name="adj" fmla="val 7607"/>
            </a:avLst>
          </a:prstGeom>
          <a:noFill/>
          <a:ln>
            <a:solidFill>
              <a:srgbClr val="FFBF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4B87"/>
                </a:solidFill>
                <a:latin typeface="Arial" panose="020B0604020202020204" pitchFamily="34" charset="0"/>
                <a:cs typeface="Arial" panose="020B0604020202020204" pitchFamily="34" charset="0"/>
              </a:rPr>
              <a:t>Key inclusion criteria</a:t>
            </a:r>
          </a:p>
          <a:p>
            <a:pPr marL="285750" indent="-285750">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Male/female age 18</a:t>
            </a:r>
            <a:r>
              <a:rPr lang="en-GB" sz="1400" dirty="0">
                <a:solidFill>
                  <a:schemeClr val="accent1"/>
                </a:solidFill>
                <a:latin typeface="Arial" panose="020B0604020202020204" pitchFamily="34" charset="0"/>
                <a:cs typeface="Arial" panose="020B0604020202020204" pitchFamily="34" charset="0"/>
              </a:rPr>
              <a:t>–</a:t>
            </a:r>
            <a:r>
              <a:rPr lang="en-GB" sz="1400" dirty="0">
                <a:solidFill>
                  <a:srgbClr val="004B87"/>
                </a:solidFill>
                <a:latin typeface="Arial" panose="020B0604020202020204" pitchFamily="34" charset="0"/>
                <a:cs typeface="Arial" panose="020B0604020202020204" pitchFamily="34" charset="0"/>
              </a:rPr>
              <a:t>75</a:t>
            </a:r>
          </a:p>
          <a:p>
            <a:pPr marL="285750" indent="-285750">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On </a:t>
            </a:r>
            <a:r>
              <a:rPr lang="en-GB" sz="1400" dirty="0" err="1">
                <a:solidFill>
                  <a:srgbClr val="004B87"/>
                </a:solidFill>
                <a:latin typeface="Arial" panose="020B0604020202020204" pitchFamily="34" charset="0"/>
                <a:cs typeface="Arial" panose="020B0604020202020204" pitchFamily="34" charset="0"/>
              </a:rPr>
              <a:t>nucleos</a:t>
            </a:r>
            <a:r>
              <a:rPr lang="en-GB" sz="1400" dirty="0">
                <a:solidFill>
                  <a:srgbClr val="004B87"/>
                </a:solidFill>
                <a:latin typeface="Arial" panose="020B0604020202020204" pitchFamily="34" charset="0"/>
                <a:cs typeface="Arial" panose="020B0604020202020204" pitchFamily="34" charset="0"/>
              </a:rPr>
              <a:t>(t)ide analogue &gt;12 months </a:t>
            </a:r>
          </a:p>
          <a:p>
            <a:pPr marL="285750" indent="-285750">
              <a:buFont typeface="Arial" panose="020B0604020202020204" pitchFamily="34" charset="0"/>
              <a:buChar char="•"/>
            </a:pPr>
            <a:r>
              <a:rPr lang="en-GB" sz="1400" dirty="0" err="1">
                <a:solidFill>
                  <a:srgbClr val="004B87"/>
                </a:solidFill>
                <a:latin typeface="Arial" panose="020B0604020202020204" pitchFamily="34" charset="0"/>
                <a:cs typeface="Arial" panose="020B0604020202020204" pitchFamily="34" charset="0"/>
              </a:rPr>
              <a:t>HBeAg</a:t>
            </a:r>
            <a:r>
              <a:rPr lang="en-GB" sz="1400" dirty="0">
                <a:solidFill>
                  <a:srgbClr val="004B87"/>
                </a:solidFill>
                <a:latin typeface="Arial" panose="020B0604020202020204" pitchFamily="34" charset="0"/>
                <a:cs typeface="Arial" panose="020B0604020202020204" pitchFamily="34" charset="0"/>
              </a:rPr>
              <a:t>-negative or positive</a:t>
            </a:r>
          </a:p>
          <a:p>
            <a:pPr marL="285750" indent="-285750">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HBsAg &gt;100 IU/mL</a:t>
            </a:r>
          </a:p>
          <a:p>
            <a:pPr marL="285750" indent="-285750">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HBV DNA &lt;90 IU/mL</a:t>
            </a:r>
          </a:p>
          <a:p>
            <a:pPr marL="285750" indent="-285750">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ALT/AST &lt;1.5x ULN; TB &lt;1.5x ULN</a:t>
            </a:r>
          </a:p>
        </p:txBody>
      </p:sp>
      <p:sp>
        <p:nvSpPr>
          <p:cNvPr id="43" name="Rectangle: Rounded Corners 42">
            <a:extLst>
              <a:ext uri="{FF2B5EF4-FFF2-40B4-BE49-F238E27FC236}">
                <a16:creationId xmlns:a16="http://schemas.microsoft.com/office/drawing/2014/main" id="{B5E164CD-BF01-0378-C6CE-C99DB00369A6}"/>
              </a:ext>
            </a:extLst>
          </p:cNvPr>
          <p:cNvSpPr/>
          <p:nvPr/>
        </p:nvSpPr>
        <p:spPr>
          <a:xfrm>
            <a:off x="1064117" y="5797022"/>
            <a:ext cx="3687639" cy="519968"/>
          </a:xfrm>
          <a:prstGeom prst="roundRect">
            <a:avLst>
              <a:gd name="adj" fmla="val 23431"/>
            </a:avLst>
          </a:prstGeom>
          <a:noFill/>
          <a:ln>
            <a:solidFill>
              <a:srgbClr val="FFBF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4B87"/>
                </a:solidFill>
                <a:latin typeface="Arial" panose="020B0604020202020204" pitchFamily="34" charset="0"/>
                <a:cs typeface="Arial" panose="020B0604020202020204" pitchFamily="34" charset="0"/>
              </a:rPr>
              <a:t>Key exclusion criteria</a:t>
            </a:r>
          </a:p>
          <a:p>
            <a:pPr marL="285750" indent="-285750">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Decompensated liver disease</a:t>
            </a:r>
          </a:p>
        </p:txBody>
      </p:sp>
      <p:pic>
        <p:nvPicPr>
          <p:cNvPr id="46" name="Picture 45">
            <a:hlinkClick r:id="rId8" action="ppaction://hlinksldjump"/>
            <a:extLst>
              <a:ext uri="{FF2B5EF4-FFF2-40B4-BE49-F238E27FC236}">
                <a16:creationId xmlns:a16="http://schemas.microsoft.com/office/drawing/2014/main" id="{3339E644-53C6-6429-259C-353D49EB013A}"/>
              </a:ext>
            </a:extLst>
          </p:cNvPr>
          <p:cNvPicPr>
            <a:picLocks noChangeAspect="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918430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8D085-F977-186A-ED96-8D5E2927336E}"/>
            </a:ext>
          </a:extLst>
        </p:cNvPr>
        <p:cNvGrpSpPr/>
        <p:nvPr/>
      </p:nvGrpSpPr>
      <p:grpSpPr>
        <a:xfrm>
          <a:off x="0" y="0"/>
          <a:ext cx="0" cy="0"/>
          <a:chOff x="0" y="0"/>
          <a:chExt cx="0" cy="0"/>
        </a:xfrm>
      </p:grpSpPr>
      <p:sp>
        <p:nvSpPr>
          <p:cNvPr id="34" name="Text Placeholder 3">
            <a:extLst>
              <a:ext uri="{FF2B5EF4-FFF2-40B4-BE49-F238E27FC236}">
                <a16:creationId xmlns:a16="http://schemas.microsoft.com/office/drawing/2014/main" id="{EECB1813-B009-18A5-7EB7-EF1DA385922F}"/>
              </a:ext>
            </a:extLst>
          </p:cNvPr>
          <p:cNvSpPr txBox="1">
            <a:spLocks/>
          </p:cNvSpPr>
          <p:nvPr/>
        </p:nvSpPr>
        <p:spPr>
          <a:xfrm>
            <a:off x="193132" y="6107920"/>
            <a:ext cx="4506603" cy="637265"/>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dirty="0">
                <a:solidFill>
                  <a:srgbClr val="004B87"/>
                </a:solidFill>
                <a:latin typeface="Arial" panose="020B0604020202020204" pitchFamily="34" charset="0"/>
                <a:cs typeface="Arial" panose="020B0604020202020204" pitchFamily="34" charset="0"/>
              </a:rPr>
              <a:t>*ALT/AST Grade 2/3, n=7/4;</a:t>
            </a:r>
            <a:r>
              <a:rPr lang="en-GB" sz="1100" baseline="30000" dirty="0">
                <a:solidFill>
                  <a:srgbClr val="004B87"/>
                </a:solidFill>
                <a:latin typeface="Arial" panose="020B0604020202020204" pitchFamily="34" charset="0"/>
                <a:cs typeface="Arial" panose="020B0604020202020204" pitchFamily="34" charset="0"/>
              </a:rPr>
              <a:t>†</a:t>
            </a:r>
            <a:r>
              <a:rPr lang="en-GB" sz="1100" dirty="0">
                <a:solidFill>
                  <a:srgbClr val="004B87"/>
                </a:solidFill>
                <a:latin typeface="Arial" panose="020B0604020202020204" pitchFamily="34" charset="0"/>
                <a:cs typeface="Arial" panose="020B0604020202020204" pitchFamily="34" charset="0"/>
              </a:rPr>
              <a:t>IRR Grade 1/2/3, n=15/8/2.</a:t>
            </a:r>
          </a:p>
          <a:p>
            <a:pPr marL="0" indent="0">
              <a:spcBef>
                <a:spcPts val="0"/>
              </a:spcBef>
              <a:buNone/>
            </a:pPr>
            <a:r>
              <a:rPr lang="en-GB" sz="1100" dirty="0">
                <a:solidFill>
                  <a:srgbClr val="004B87"/>
                </a:solidFill>
                <a:latin typeface="Arial" panose="020B0604020202020204" pitchFamily="34" charset="0"/>
                <a:cs typeface="Arial" panose="020B0604020202020204" pitchFamily="34" charset="0"/>
              </a:rPr>
              <a:t>Gane EJ, et al. EASL Congress 2026; LBO-003</a:t>
            </a:r>
            <a:r>
              <a:rPr lang="en-GB" sz="1000" dirty="0">
                <a:solidFill>
                  <a:srgbClr val="004B87"/>
                </a:solidFill>
                <a:latin typeface="Arial" panose="020B0604020202020204" pitchFamily="34" charset="0"/>
                <a:cs typeface="Arial" panose="020B0604020202020204" pitchFamily="34" charset="0"/>
              </a:rPr>
              <a:t>.</a:t>
            </a:r>
            <a:endParaRPr lang="en-GB" sz="1000" dirty="0">
              <a:latin typeface="Arial" panose="020B0604020202020204" pitchFamily="34" charset="0"/>
              <a:cs typeface="Arial" panose="020B0604020202020204" pitchFamily="34" charset="0"/>
            </a:endParaRPr>
          </a:p>
        </p:txBody>
      </p:sp>
      <p:graphicFrame>
        <p:nvGraphicFramePr>
          <p:cNvPr id="56" name="think-cell data - do not delete" hidden="1">
            <a:extLst>
              <a:ext uri="{FF2B5EF4-FFF2-40B4-BE49-F238E27FC236}">
                <a16:creationId xmlns:a16="http://schemas.microsoft.com/office/drawing/2014/main" id="{BDC5543F-084E-4BE2-46D3-44432EBA3630}"/>
              </a:ext>
            </a:extLst>
          </p:cNvPr>
          <p:cNvGraphicFramePr>
            <a:graphicFrameLocks/>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6" name="think-cell data - do not delete" hidden="1">
                        <a:extLst>
                          <a:ext uri="{FF2B5EF4-FFF2-40B4-BE49-F238E27FC236}">
                            <a16:creationId xmlns:a16="http://schemas.microsoft.com/office/drawing/2014/main" id="{BDC5543F-084E-4BE2-46D3-44432EBA363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Content Placeholder 1">
            <a:extLst>
              <a:ext uri="{FF2B5EF4-FFF2-40B4-BE49-F238E27FC236}">
                <a16:creationId xmlns:a16="http://schemas.microsoft.com/office/drawing/2014/main" id="{77A4C047-AB73-64B2-7D54-AD8DE67835C3}"/>
              </a:ext>
            </a:extLst>
          </p:cNvPr>
          <p:cNvSpPr txBox="1">
            <a:spLocks/>
          </p:cNvSpPr>
          <p:nvPr/>
        </p:nvSpPr>
        <p:spPr>
          <a:xfrm>
            <a:off x="326317" y="805987"/>
            <a:ext cx="1403474" cy="405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highlight>
                  <a:srgbClr val="FFC03C"/>
                </a:highlight>
                <a:latin typeface="Arial" panose="020B0604020202020204" pitchFamily="34" charset="0"/>
                <a:cs typeface="Arial" panose="020B0604020202020204" pitchFamily="34" charset="0"/>
              </a:rPr>
              <a:t>RESULTS</a:t>
            </a:r>
          </a:p>
          <a:p>
            <a:pPr marL="0" indent="0">
              <a:lnSpc>
                <a:spcPct val="100000"/>
              </a:lnSpc>
              <a:buFont typeface="Arial" panose="020B0604020202020204" pitchFamily="34" charset="0"/>
              <a:buNone/>
            </a:pPr>
            <a:endParaRPr lang="en-GB" sz="2000" noProof="0" dirty="0">
              <a:highlight>
                <a:srgbClr val="826B6A"/>
              </a:highlight>
              <a:latin typeface="Arial" panose="020B0604020202020204" pitchFamily="34" charset="0"/>
              <a:cs typeface="Arial" panose="020B0604020202020204" pitchFamily="34" charset="0"/>
            </a:endParaRPr>
          </a:p>
          <a:p>
            <a:pPr>
              <a:lnSpc>
                <a:spcPct val="100000"/>
              </a:lnSpc>
              <a:spcBef>
                <a:spcPts val="0"/>
              </a:spcBef>
            </a:pPr>
            <a:endParaRPr lang="en-GB" sz="1400" noProof="0" dirty="0">
              <a:solidFill>
                <a:schemeClr val="tx2"/>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1C752C7C-B786-5F75-745E-8D7CAC900A7D}"/>
              </a:ext>
            </a:extLst>
          </p:cNvPr>
          <p:cNvSpPr txBox="1">
            <a:spLocks/>
          </p:cNvSpPr>
          <p:nvPr/>
        </p:nvSpPr>
        <p:spPr>
          <a:xfrm>
            <a:off x="326317" y="4321408"/>
            <a:ext cx="6091676" cy="2087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Font typeface="Arial" panose="020B0604020202020204" pitchFamily="34" charset="0"/>
              <a:buNone/>
            </a:pPr>
            <a:r>
              <a:rPr lang="en-US" sz="2000" b="1" dirty="0">
                <a:highlight>
                  <a:srgbClr val="FFC03C"/>
                </a:highlight>
                <a:latin typeface="Arial" panose="020B0604020202020204" pitchFamily="34" charset="0"/>
                <a:cs typeface="Arial" panose="020B0604020202020204" pitchFamily="34" charset="0"/>
              </a:rPr>
              <a:t>CONCLUSIONS</a:t>
            </a:r>
          </a:p>
          <a:p>
            <a:pPr>
              <a:lnSpc>
                <a:spcPct val="100000"/>
              </a:lnSpc>
              <a:spcBef>
                <a:spcPts val="600"/>
              </a:spcBef>
            </a:pPr>
            <a:r>
              <a:rPr lang="en-GB" sz="1600" dirty="0">
                <a:latin typeface="Arial" panose="020B0604020202020204" pitchFamily="34" charset="0"/>
                <a:cs typeface="Arial" panose="020B0604020202020204" pitchFamily="34" charset="0"/>
              </a:rPr>
              <a:t>This study provides the first clinical results from targeted epigenetic silencing of HBV with evidence of direct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cccDNA repression </a:t>
            </a:r>
          </a:p>
          <a:p>
            <a:pPr>
              <a:lnSpc>
                <a:spcPct val="100000"/>
              </a:lnSpc>
              <a:spcBef>
                <a:spcPts val="600"/>
              </a:spcBef>
            </a:pPr>
            <a:r>
              <a:rPr lang="en-GB" sz="1600" dirty="0">
                <a:latin typeface="Arial" panose="020B0604020202020204" pitchFamily="34" charset="0"/>
                <a:cs typeface="Arial" panose="020B0604020202020204" pitchFamily="34" charset="0"/>
              </a:rPr>
              <a:t>The favourable safety profile and deep, durable antiviral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activity support continued development of Tune-401 into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Phase 2 to define the optimal dosing regimen for HBV cure</a:t>
            </a:r>
            <a:endParaRPr lang="en-US" sz="1600" dirty="0">
              <a:latin typeface="Arial" panose="020B0604020202020204" pitchFamily="34" charset="0"/>
              <a:cs typeface="Arial" panose="020B0604020202020204" pitchFamily="34" charset="0"/>
            </a:endParaRPr>
          </a:p>
        </p:txBody>
      </p:sp>
      <p:sp>
        <p:nvSpPr>
          <p:cNvPr id="21" name="Title 1">
            <a:extLst>
              <a:ext uri="{FF2B5EF4-FFF2-40B4-BE49-F238E27FC236}">
                <a16:creationId xmlns:a16="http://schemas.microsoft.com/office/drawing/2014/main" id="{F0EA5E4C-97B2-3F1B-28D6-C000D9B65513}"/>
              </a:ext>
            </a:extLst>
          </p:cNvPr>
          <p:cNvSpPr txBox="1">
            <a:spLocks/>
          </p:cNvSpPr>
          <p:nvPr/>
        </p:nvSpPr>
        <p:spPr>
          <a:xfrm>
            <a:off x="545593" y="0"/>
            <a:ext cx="11107128" cy="618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GB" sz="2400" dirty="0">
                <a:latin typeface="Arial" panose="020B0604020202020204" pitchFamily="34" charset="0"/>
                <a:cs typeface="Arial" panose="020B0604020202020204" pitchFamily="34" charset="0"/>
              </a:rPr>
              <a:t>Tune-401: A first-in-class epigenetic silencer of HBV demonstrates deep and durable antiviral activity in the Phase 1b/2a proof-of-concept Tune-401-001 study</a:t>
            </a:r>
          </a:p>
        </p:txBody>
      </p:sp>
      <p:sp>
        <p:nvSpPr>
          <p:cNvPr id="12" name="TextBox 11">
            <a:extLst>
              <a:ext uri="{FF2B5EF4-FFF2-40B4-BE49-F238E27FC236}">
                <a16:creationId xmlns:a16="http://schemas.microsoft.com/office/drawing/2014/main" id="{78F66ED1-C77B-2352-9B4A-9A08ED4DD77A}"/>
              </a:ext>
            </a:extLst>
          </p:cNvPr>
          <p:cNvSpPr txBox="1"/>
          <p:nvPr/>
        </p:nvSpPr>
        <p:spPr>
          <a:xfrm>
            <a:off x="352657" y="1178371"/>
            <a:ext cx="5952019" cy="301621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Tune-401 was generally safe and well tolerated</a:t>
            </a:r>
          </a:p>
          <a:p>
            <a:pPr marL="285750"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Most AEs were transient and resolved within 2 weeks</a:t>
            </a:r>
          </a:p>
          <a:p>
            <a:pPr marL="742950" lvl="1" indent="-285750">
              <a:spcBef>
                <a:spcPts val="600"/>
              </a:spcBef>
              <a:buFont typeface="Aptos" panose="020B0004020202020204" pitchFamily="34" charset="0"/>
              <a:buChar char="–"/>
            </a:pPr>
            <a:r>
              <a:rPr lang="en-GB" sz="1600" dirty="0">
                <a:latin typeface="Arial" panose="020B0604020202020204" pitchFamily="34" charset="0"/>
                <a:cs typeface="Arial" panose="020B0604020202020204" pitchFamily="34" charset="0"/>
              </a:rPr>
              <a:t>Transient ALT/AST elevations were predominantly mild*</a:t>
            </a:r>
          </a:p>
          <a:p>
            <a:pPr marL="285750"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The most common AEs were infusion-related reactions</a:t>
            </a:r>
            <a:r>
              <a:rPr lang="en-GB" sz="1600" baseline="30000" dirty="0">
                <a:latin typeface="Arial" panose="020B0604020202020204" pitchFamily="34" charset="0"/>
                <a:cs typeface="Arial" panose="020B0604020202020204" pitchFamily="34" charset="0"/>
              </a:rPr>
              <a:t>†</a:t>
            </a:r>
          </a:p>
          <a:p>
            <a:pPr marL="285750" indent="-285750">
              <a:spcBef>
                <a:spcPts val="600"/>
              </a:spcBef>
              <a:buFont typeface="Arial" panose="020B0604020202020204" pitchFamily="34" charset="0"/>
              <a:buChar char="•"/>
            </a:pPr>
            <a:r>
              <a:rPr lang="en-GB" sz="1600" dirty="0">
                <a:latin typeface="Arial" panose="020B0604020202020204" pitchFamily="34" charset="0"/>
                <a:cs typeface="Arial" panose="020B0604020202020204" pitchFamily="34" charset="0"/>
              </a:rPr>
              <a:t>Durable, dose-dependent reductions in pgRNA and HBsAg were observed in all evaluable participants </a:t>
            </a:r>
          </a:p>
          <a:p>
            <a:pPr marL="285750" indent="-285750">
              <a:spcBef>
                <a:spcPts val="600"/>
              </a:spcBef>
              <a:buFont typeface="Arial" panose="020B0604020202020204" pitchFamily="34" charset="0"/>
              <a:buChar char="•"/>
            </a:pPr>
            <a:r>
              <a:rPr lang="en-US" sz="1600" dirty="0" err="1">
                <a:latin typeface="Arial" panose="020B0604020202020204" pitchFamily="34" charset="0"/>
                <a:cs typeface="Arial" panose="020B0604020202020204" pitchFamily="34" charset="0"/>
              </a:rPr>
              <a:t>pgRNA</a:t>
            </a:r>
            <a:r>
              <a:rPr lang="en-US" sz="1600" dirty="0">
                <a:latin typeface="Arial" panose="020B0604020202020204" pitchFamily="34" charset="0"/>
                <a:cs typeface="Arial" panose="020B0604020202020204" pitchFamily="34" charset="0"/>
              </a:rPr>
              <a:t> loss was observed in 4 of 8 </a:t>
            </a:r>
            <a:r>
              <a:rPr lang="en-US" sz="1600" dirty="0" err="1">
                <a:latin typeface="Arial" panose="020B0604020202020204" pitchFamily="34" charset="0"/>
                <a:cs typeface="Arial" panose="020B0604020202020204" pitchFamily="34" charset="0"/>
              </a:rPr>
              <a:t>HBeAg</a:t>
            </a:r>
            <a:r>
              <a:rPr lang="en-US" sz="1600" dirty="0">
                <a:latin typeface="Arial" panose="020B0604020202020204" pitchFamily="34" charset="0"/>
                <a:cs typeface="Arial" panose="020B0604020202020204" pitchFamily="34" charset="0"/>
              </a:rPr>
              <a:t>(-) participants at the 0.65 and 0.85 mg/kg dose levels</a:t>
            </a:r>
          </a:p>
          <a:p>
            <a:pPr marL="285750" indent="-285750">
              <a:spcBef>
                <a:spcPts val="600"/>
              </a:spcBef>
              <a:buFont typeface="Arial" panose="020B0604020202020204" pitchFamily="34" charset="0"/>
              <a:buChar char="•"/>
            </a:pPr>
            <a:r>
              <a:rPr lang="en-US" sz="1600" dirty="0" err="1">
                <a:latin typeface="Arial" panose="020B0604020202020204" pitchFamily="34" charset="0"/>
                <a:cs typeface="Arial" panose="020B0604020202020204" pitchFamily="34" charset="0"/>
              </a:rPr>
              <a:t>HBeAg</a:t>
            </a:r>
            <a:r>
              <a:rPr lang="en-US" sz="1600" dirty="0">
                <a:latin typeface="Arial" panose="020B0604020202020204" pitchFamily="34" charset="0"/>
                <a:cs typeface="Arial" panose="020B0604020202020204" pitchFamily="34" charset="0"/>
              </a:rPr>
              <a:t> loss was observed in 3 of 5 </a:t>
            </a:r>
            <a:r>
              <a:rPr lang="en-US" sz="1600" dirty="0" err="1">
                <a:latin typeface="Arial" panose="020B0604020202020204" pitchFamily="34" charset="0"/>
                <a:cs typeface="Arial" panose="020B0604020202020204" pitchFamily="34" charset="0"/>
              </a:rPr>
              <a:t>HBeAg</a:t>
            </a:r>
            <a:r>
              <a:rPr lang="en-US" sz="1600" dirty="0">
                <a:latin typeface="Arial" panose="020B0604020202020204" pitchFamily="34" charset="0"/>
                <a:cs typeface="Arial" panose="020B0604020202020204" pitchFamily="34" charset="0"/>
              </a:rPr>
              <a:t>(+) participants at the 0.65 and 0.85 mg/kg dose levels</a:t>
            </a:r>
          </a:p>
        </p:txBody>
      </p:sp>
      <p:grpSp>
        <p:nvGrpSpPr>
          <p:cNvPr id="68" name="Group 67">
            <a:extLst>
              <a:ext uri="{FF2B5EF4-FFF2-40B4-BE49-F238E27FC236}">
                <a16:creationId xmlns:a16="http://schemas.microsoft.com/office/drawing/2014/main" id="{298D2360-73D1-D4D1-01E1-14E0B549FAA9}"/>
              </a:ext>
            </a:extLst>
          </p:cNvPr>
          <p:cNvGrpSpPr/>
          <p:nvPr/>
        </p:nvGrpSpPr>
        <p:grpSpPr>
          <a:xfrm>
            <a:off x="6467825" y="3860880"/>
            <a:ext cx="5485131" cy="2521810"/>
            <a:chOff x="190536" y="3602402"/>
            <a:chExt cx="5485131" cy="2521810"/>
          </a:xfrm>
        </p:grpSpPr>
        <p:pic>
          <p:nvPicPr>
            <p:cNvPr id="55" name="Picture 54">
              <a:extLst>
                <a:ext uri="{FF2B5EF4-FFF2-40B4-BE49-F238E27FC236}">
                  <a16:creationId xmlns:a16="http://schemas.microsoft.com/office/drawing/2014/main" id="{9F40D64A-EA3A-067F-9DC7-CE0C76B4997F}"/>
                </a:ext>
              </a:extLst>
            </p:cNvPr>
            <p:cNvPicPr>
              <a:picLocks noChangeAspect="1"/>
            </p:cNvPicPr>
            <p:nvPr/>
          </p:nvPicPr>
          <p:blipFill>
            <a:blip r:embed="rId6"/>
            <a:srcRect l="1062"/>
            <a:stretch>
              <a:fillRect/>
            </a:stretch>
          </p:blipFill>
          <p:spPr>
            <a:xfrm>
              <a:off x="628973" y="3853916"/>
              <a:ext cx="5046694" cy="2200533"/>
            </a:xfrm>
            <a:prstGeom prst="rect">
              <a:avLst/>
            </a:prstGeom>
          </p:spPr>
        </p:pic>
        <p:grpSp>
          <p:nvGrpSpPr>
            <p:cNvPr id="4" name="Group 3">
              <a:extLst>
                <a:ext uri="{FF2B5EF4-FFF2-40B4-BE49-F238E27FC236}">
                  <a16:creationId xmlns:a16="http://schemas.microsoft.com/office/drawing/2014/main" id="{B8B888F3-9299-A1FF-1E5C-2D6C03A13E55}"/>
                </a:ext>
              </a:extLst>
            </p:cNvPr>
            <p:cNvGrpSpPr/>
            <p:nvPr/>
          </p:nvGrpSpPr>
          <p:grpSpPr>
            <a:xfrm>
              <a:off x="190536" y="3602402"/>
              <a:ext cx="5461880" cy="2521810"/>
              <a:chOff x="447868" y="3257286"/>
              <a:chExt cx="6540706" cy="3019915"/>
            </a:xfrm>
          </p:grpSpPr>
          <p:cxnSp>
            <p:nvCxnSpPr>
              <p:cNvPr id="11" name="Straight Connector 10">
                <a:extLst>
                  <a:ext uri="{FF2B5EF4-FFF2-40B4-BE49-F238E27FC236}">
                    <a16:creationId xmlns:a16="http://schemas.microsoft.com/office/drawing/2014/main" id="{29EA3B44-D129-EBF9-74CB-840215AF9162}"/>
                  </a:ext>
                </a:extLst>
              </p:cNvPr>
              <p:cNvCxnSpPr>
                <a:cxnSpLocks/>
              </p:cNvCxnSpPr>
              <p:nvPr/>
            </p:nvCxnSpPr>
            <p:spPr>
              <a:xfrm flipH="1">
                <a:off x="822325" y="3594767"/>
                <a:ext cx="11000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3D4D19E-D833-454B-10D8-492636AB2745}"/>
                  </a:ext>
                </a:extLst>
              </p:cNvPr>
              <p:cNvCxnSpPr>
                <a:cxnSpLocks/>
              </p:cNvCxnSpPr>
              <p:nvPr/>
            </p:nvCxnSpPr>
            <p:spPr>
              <a:xfrm flipH="1">
                <a:off x="822325" y="4105770"/>
                <a:ext cx="11000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A9BBED3-D85B-86BF-FBF1-B2A1C89E4374}"/>
                  </a:ext>
                </a:extLst>
              </p:cNvPr>
              <p:cNvCxnSpPr>
                <a:cxnSpLocks/>
              </p:cNvCxnSpPr>
              <p:nvPr/>
            </p:nvCxnSpPr>
            <p:spPr>
              <a:xfrm flipH="1">
                <a:off x="822325" y="4616773"/>
                <a:ext cx="11000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1E51322-33D0-6475-8AC6-81E942ADF75F}"/>
                  </a:ext>
                </a:extLst>
              </p:cNvPr>
              <p:cNvCxnSpPr>
                <a:cxnSpLocks/>
              </p:cNvCxnSpPr>
              <p:nvPr/>
            </p:nvCxnSpPr>
            <p:spPr>
              <a:xfrm flipH="1">
                <a:off x="822325" y="5127776"/>
                <a:ext cx="11000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6A3786E-2062-5183-F9C0-806567105143}"/>
                  </a:ext>
                </a:extLst>
              </p:cNvPr>
              <p:cNvCxnSpPr>
                <a:cxnSpLocks/>
              </p:cNvCxnSpPr>
              <p:nvPr/>
            </p:nvCxnSpPr>
            <p:spPr>
              <a:xfrm flipH="1">
                <a:off x="822325" y="5638779"/>
                <a:ext cx="11000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CB9F4563-A1D6-CACD-56E6-EB1220EC5A23}"/>
                  </a:ext>
                </a:extLst>
              </p:cNvPr>
              <p:cNvCxnSpPr>
                <a:cxnSpLocks/>
              </p:cNvCxnSpPr>
              <p:nvPr/>
            </p:nvCxnSpPr>
            <p:spPr>
              <a:xfrm flipH="1">
                <a:off x="822325" y="6149782"/>
                <a:ext cx="110004"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F5208994-5F19-493A-0413-9C21E9433A8E}"/>
                  </a:ext>
                </a:extLst>
              </p:cNvPr>
              <p:cNvSpPr txBox="1"/>
              <p:nvPr/>
            </p:nvSpPr>
            <p:spPr>
              <a:xfrm>
                <a:off x="447868" y="6019203"/>
                <a:ext cx="468774" cy="257998"/>
              </a:xfrm>
              <a:prstGeom prst="rect">
                <a:avLst/>
              </a:prstGeom>
              <a:noFill/>
            </p:spPr>
            <p:txBody>
              <a:bodyPr wrap="none" rtlCol="0">
                <a:spAutoFit/>
              </a:bodyPr>
              <a:lstStyle/>
              <a:p>
                <a:r>
                  <a:rPr lang="en-US" sz="800">
                    <a:latin typeface="Arial" panose="020B0604020202020204" pitchFamily="34" charset="0"/>
                    <a:cs typeface="Arial" panose="020B0604020202020204" pitchFamily="34" charset="0"/>
                  </a:rPr>
                  <a:t>-100</a:t>
                </a:r>
              </a:p>
            </p:txBody>
          </p:sp>
          <p:sp>
            <p:nvSpPr>
              <p:cNvPr id="23" name="TextBox 22">
                <a:extLst>
                  <a:ext uri="{FF2B5EF4-FFF2-40B4-BE49-F238E27FC236}">
                    <a16:creationId xmlns:a16="http://schemas.microsoft.com/office/drawing/2014/main" id="{E8E8B07B-3578-9D08-4877-EF1423410185}"/>
                  </a:ext>
                </a:extLst>
              </p:cNvPr>
              <p:cNvSpPr txBox="1"/>
              <p:nvPr/>
            </p:nvSpPr>
            <p:spPr>
              <a:xfrm>
                <a:off x="530982" y="5509312"/>
                <a:ext cx="399667" cy="257998"/>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-80</a:t>
                </a:r>
              </a:p>
            </p:txBody>
          </p:sp>
          <p:sp>
            <p:nvSpPr>
              <p:cNvPr id="24" name="TextBox 23">
                <a:extLst>
                  <a:ext uri="{FF2B5EF4-FFF2-40B4-BE49-F238E27FC236}">
                    <a16:creationId xmlns:a16="http://schemas.microsoft.com/office/drawing/2014/main" id="{028A8520-D092-7DE8-CAAE-D2850C594376}"/>
                  </a:ext>
                </a:extLst>
              </p:cNvPr>
              <p:cNvSpPr txBox="1"/>
              <p:nvPr/>
            </p:nvSpPr>
            <p:spPr>
              <a:xfrm>
                <a:off x="515911" y="4480997"/>
                <a:ext cx="399667" cy="257998"/>
              </a:xfrm>
              <a:prstGeom prst="rect">
                <a:avLst/>
              </a:prstGeom>
              <a:noFill/>
            </p:spPr>
            <p:txBody>
              <a:bodyPr wrap="none" rtlCol="0">
                <a:spAutoFit/>
              </a:bodyPr>
              <a:lstStyle/>
              <a:p>
                <a:r>
                  <a:rPr lang="en-US" sz="800">
                    <a:latin typeface="Arial" panose="020B0604020202020204" pitchFamily="34" charset="0"/>
                    <a:cs typeface="Arial" panose="020B0604020202020204" pitchFamily="34" charset="0"/>
                  </a:rPr>
                  <a:t>-40</a:t>
                </a:r>
              </a:p>
            </p:txBody>
          </p:sp>
          <p:sp>
            <p:nvSpPr>
              <p:cNvPr id="25" name="TextBox 24">
                <a:extLst>
                  <a:ext uri="{FF2B5EF4-FFF2-40B4-BE49-F238E27FC236}">
                    <a16:creationId xmlns:a16="http://schemas.microsoft.com/office/drawing/2014/main" id="{1173D3C4-0AE9-9197-009A-E3A25DC3F67A}"/>
                  </a:ext>
                </a:extLst>
              </p:cNvPr>
              <p:cNvSpPr txBox="1"/>
              <p:nvPr/>
            </p:nvSpPr>
            <p:spPr>
              <a:xfrm>
                <a:off x="516470" y="4999127"/>
                <a:ext cx="399667" cy="257998"/>
              </a:xfrm>
              <a:prstGeom prst="rect">
                <a:avLst/>
              </a:prstGeom>
              <a:noFill/>
            </p:spPr>
            <p:txBody>
              <a:bodyPr wrap="none" rtlCol="0">
                <a:spAutoFit/>
              </a:bodyPr>
              <a:lstStyle/>
              <a:p>
                <a:r>
                  <a:rPr lang="en-US" sz="800">
                    <a:latin typeface="Arial" panose="020B0604020202020204" pitchFamily="34" charset="0"/>
                    <a:cs typeface="Arial" panose="020B0604020202020204" pitchFamily="34" charset="0"/>
                  </a:rPr>
                  <a:t>-60</a:t>
                </a:r>
              </a:p>
            </p:txBody>
          </p:sp>
          <p:sp>
            <p:nvSpPr>
              <p:cNvPr id="26" name="TextBox 25">
                <a:extLst>
                  <a:ext uri="{FF2B5EF4-FFF2-40B4-BE49-F238E27FC236}">
                    <a16:creationId xmlns:a16="http://schemas.microsoft.com/office/drawing/2014/main" id="{3377C08D-98A8-7680-984C-59ACA41C03AF}"/>
                  </a:ext>
                </a:extLst>
              </p:cNvPr>
              <p:cNvSpPr txBox="1"/>
              <p:nvPr/>
            </p:nvSpPr>
            <p:spPr>
              <a:xfrm>
                <a:off x="515911" y="3971034"/>
                <a:ext cx="399667" cy="257998"/>
              </a:xfrm>
              <a:prstGeom prst="rect">
                <a:avLst/>
              </a:prstGeom>
              <a:noFill/>
            </p:spPr>
            <p:txBody>
              <a:bodyPr wrap="none" rtlCol="0">
                <a:spAutoFit/>
              </a:bodyPr>
              <a:lstStyle/>
              <a:p>
                <a:r>
                  <a:rPr lang="en-US" sz="800">
                    <a:latin typeface="Arial" panose="020B0604020202020204" pitchFamily="34" charset="0"/>
                    <a:cs typeface="Arial" panose="020B0604020202020204" pitchFamily="34" charset="0"/>
                  </a:rPr>
                  <a:t>-20</a:t>
                </a:r>
              </a:p>
            </p:txBody>
          </p:sp>
          <p:sp>
            <p:nvSpPr>
              <p:cNvPr id="27" name="TextBox 26">
                <a:extLst>
                  <a:ext uri="{FF2B5EF4-FFF2-40B4-BE49-F238E27FC236}">
                    <a16:creationId xmlns:a16="http://schemas.microsoft.com/office/drawing/2014/main" id="{6126B7A2-B61C-AD5D-586B-DE2CA08E21D3}"/>
                  </a:ext>
                </a:extLst>
              </p:cNvPr>
              <p:cNvSpPr txBox="1"/>
              <p:nvPr/>
            </p:nvSpPr>
            <p:spPr>
              <a:xfrm>
                <a:off x="640114" y="3449047"/>
                <a:ext cx="290248" cy="257998"/>
              </a:xfrm>
              <a:prstGeom prst="rect">
                <a:avLst/>
              </a:prstGeom>
              <a:noFill/>
            </p:spPr>
            <p:txBody>
              <a:bodyPr wrap="none" rtlCol="0">
                <a:spAutoFit/>
              </a:bodyPr>
              <a:lstStyle/>
              <a:p>
                <a:r>
                  <a:rPr lang="en-US" sz="800">
                    <a:latin typeface="Arial" panose="020B0604020202020204" pitchFamily="34" charset="0"/>
                    <a:cs typeface="Arial" panose="020B0604020202020204" pitchFamily="34" charset="0"/>
                  </a:rPr>
                  <a:t>0</a:t>
                </a:r>
              </a:p>
            </p:txBody>
          </p:sp>
          <p:sp>
            <p:nvSpPr>
              <p:cNvPr id="28" name="TextBox 27">
                <a:extLst>
                  <a:ext uri="{FF2B5EF4-FFF2-40B4-BE49-F238E27FC236}">
                    <a16:creationId xmlns:a16="http://schemas.microsoft.com/office/drawing/2014/main" id="{2BC87FB2-868A-AC94-D621-D89C6760641E}"/>
                  </a:ext>
                </a:extLst>
              </p:cNvPr>
              <p:cNvSpPr txBox="1"/>
              <p:nvPr/>
            </p:nvSpPr>
            <p:spPr>
              <a:xfrm>
                <a:off x="556458" y="3257286"/>
                <a:ext cx="1138976" cy="294854"/>
              </a:xfrm>
              <a:prstGeom prst="rect">
                <a:avLst/>
              </a:prstGeom>
              <a:noFill/>
            </p:spPr>
            <p:txBody>
              <a:bodyPr wrap="square" rtlCol="0">
                <a:spAutoFit/>
              </a:bodyPr>
              <a:lstStyle/>
              <a:p>
                <a:pPr algn="ctr"/>
                <a:r>
                  <a:rPr lang="en-US" sz="1000" b="1">
                    <a:solidFill>
                      <a:srgbClr val="004676"/>
                    </a:solidFill>
                    <a:latin typeface="Arial" panose="020B0604020202020204" pitchFamily="34" charset="0"/>
                    <a:cs typeface="Arial" panose="020B0604020202020204" pitchFamily="34" charset="0"/>
                  </a:rPr>
                  <a:t>0.2 mg/kg</a:t>
                </a:r>
              </a:p>
            </p:txBody>
          </p:sp>
          <p:sp>
            <p:nvSpPr>
              <p:cNvPr id="7" name="Rectangle 6">
                <a:extLst>
                  <a:ext uri="{FF2B5EF4-FFF2-40B4-BE49-F238E27FC236}">
                    <a16:creationId xmlns:a16="http://schemas.microsoft.com/office/drawing/2014/main" id="{92AF76AE-F1D8-5212-F678-1BE0C16B023D}"/>
                  </a:ext>
                </a:extLst>
              </p:cNvPr>
              <p:cNvSpPr/>
              <p:nvPr/>
            </p:nvSpPr>
            <p:spPr>
              <a:xfrm>
                <a:off x="932330" y="3594768"/>
                <a:ext cx="6056244" cy="255501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29">
            <a:extLst>
              <a:ext uri="{FF2B5EF4-FFF2-40B4-BE49-F238E27FC236}">
                <a16:creationId xmlns:a16="http://schemas.microsoft.com/office/drawing/2014/main" id="{C8FEC2ED-B16B-9632-CC56-69128221B520}"/>
              </a:ext>
            </a:extLst>
          </p:cNvPr>
          <p:cNvGrpSpPr/>
          <p:nvPr/>
        </p:nvGrpSpPr>
        <p:grpSpPr>
          <a:xfrm>
            <a:off x="7409393" y="3860881"/>
            <a:ext cx="4534659" cy="2793882"/>
            <a:chOff x="7409393" y="3860881"/>
            <a:chExt cx="4534659" cy="2793882"/>
          </a:xfrm>
        </p:grpSpPr>
        <p:sp>
          <p:nvSpPr>
            <p:cNvPr id="8" name="TextBox 7">
              <a:extLst>
                <a:ext uri="{FF2B5EF4-FFF2-40B4-BE49-F238E27FC236}">
                  <a16:creationId xmlns:a16="http://schemas.microsoft.com/office/drawing/2014/main" id="{5D8DCA61-AF5C-0AD8-F972-95B58D4BE390}"/>
                </a:ext>
              </a:extLst>
            </p:cNvPr>
            <p:cNvSpPr txBox="1"/>
            <p:nvPr/>
          </p:nvSpPr>
          <p:spPr>
            <a:xfrm>
              <a:off x="7983270" y="6408542"/>
              <a:ext cx="2763898"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v2 Abbott pgRNA 0.6 mL assay, LOQ 3 U/mL</a:t>
              </a:r>
            </a:p>
          </p:txBody>
        </p:sp>
        <p:sp>
          <p:nvSpPr>
            <p:cNvPr id="58" name="TextBox 57">
              <a:extLst>
                <a:ext uri="{FF2B5EF4-FFF2-40B4-BE49-F238E27FC236}">
                  <a16:creationId xmlns:a16="http://schemas.microsoft.com/office/drawing/2014/main" id="{B27FCB83-5BB3-BA00-0E3D-E43D1874D309}"/>
                </a:ext>
              </a:extLst>
            </p:cNvPr>
            <p:cNvSpPr txBox="1"/>
            <p:nvPr/>
          </p:nvSpPr>
          <p:spPr>
            <a:xfrm>
              <a:off x="7409393" y="3860881"/>
              <a:ext cx="843501" cy="246221"/>
            </a:xfrm>
            <a:prstGeom prst="rect">
              <a:avLst/>
            </a:prstGeom>
            <a:noFill/>
          </p:spPr>
          <p:txBody>
            <a:bodyPr wrap="none" rtlCol="0">
              <a:spAutoFit/>
            </a:bodyPr>
            <a:lstStyle/>
            <a:p>
              <a:pPr algn="ctr"/>
              <a:r>
                <a:rPr lang="en-US" sz="1000" b="1">
                  <a:solidFill>
                    <a:srgbClr val="4CB4D3"/>
                  </a:solidFill>
                  <a:latin typeface="Arial" panose="020B0604020202020204" pitchFamily="34" charset="0"/>
                  <a:cs typeface="Arial" panose="020B0604020202020204" pitchFamily="34" charset="0"/>
                </a:rPr>
                <a:t>0.45 mg/kg</a:t>
              </a:r>
            </a:p>
          </p:txBody>
        </p:sp>
        <p:sp>
          <p:nvSpPr>
            <p:cNvPr id="59" name="TextBox 58">
              <a:extLst>
                <a:ext uri="{FF2B5EF4-FFF2-40B4-BE49-F238E27FC236}">
                  <a16:creationId xmlns:a16="http://schemas.microsoft.com/office/drawing/2014/main" id="{3567824F-ADE2-4DC2-E2E0-B6685D8606FB}"/>
                </a:ext>
              </a:extLst>
            </p:cNvPr>
            <p:cNvSpPr txBox="1"/>
            <p:nvPr/>
          </p:nvSpPr>
          <p:spPr>
            <a:xfrm>
              <a:off x="8503861" y="3860881"/>
              <a:ext cx="935600" cy="246221"/>
            </a:xfrm>
            <a:prstGeom prst="rect">
              <a:avLst/>
            </a:prstGeom>
            <a:noFill/>
          </p:spPr>
          <p:txBody>
            <a:bodyPr wrap="square" rtlCol="0">
              <a:spAutoFit/>
            </a:bodyPr>
            <a:lstStyle/>
            <a:p>
              <a:pPr algn="ctr"/>
              <a:r>
                <a:rPr lang="en-US" sz="1000" b="1">
                  <a:solidFill>
                    <a:srgbClr val="8466A2"/>
                  </a:solidFill>
                  <a:latin typeface="Arial" panose="020B0604020202020204" pitchFamily="34" charset="0"/>
                  <a:cs typeface="Arial" panose="020B0604020202020204" pitchFamily="34" charset="0"/>
                </a:rPr>
                <a:t>0.65 mg/kg</a:t>
              </a:r>
            </a:p>
          </p:txBody>
        </p:sp>
        <p:sp>
          <p:nvSpPr>
            <p:cNvPr id="61" name="TextBox 60">
              <a:extLst>
                <a:ext uri="{FF2B5EF4-FFF2-40B4-BE49-F238E27FC236}">
                  <a16:creationId xmlns:a16="http://schemas.microsoft.com/office/drawing/2014/main" id="{9B178C16-E874-27A0-6E3F-5260DA4A5EEA}"/>
                </a:ext>
              </a:extLst>
            </p:cNvPr>
            <p:cNvSpPr txBox="1"/>
            <p:nvPr/>
          </p:nvSpPr>
          <p:spPr>
            <a:xfrm>
              <a:off x="9847066" y="3860881"/>
              <a:ext cx="1019831" cy="246221"/>
            </a:xfrm>
            <a:prstGeom prst="rect">
              <a:avLst/>
            </a:prstGeom>
            <a:noFill/>
          </p:spPr>
          <p:txBody>
            <a:bodyPr wrap="none" rtlCol="0">
              <a:spAutoFit/>
            </a:bodyPr>
            <a:lstStyle/>
            <a:p>
              <a:pPr algn="ctr"/>
              <a:r>
                <a:rPr lang="en-US" sz="1000" b="1">
                  <a:solidFill>
                    <a:srgbClr val="557098"/>
                  </a:solidFill>
                  <a:latin typeface="Arial" panose="020B0604020202020204" pitchFamily="34" charset="0"/>
                  <a:cs typeface="Arial" panose="020B0604020202020204" pitchFamily="34" charset="0"/>
                </a:rPr>
                <a:t>0.65 mg/kg x3</a:t>
              </a:r>
            </a:p>
          </p:txBody>
        </p:sp>
        <p:sp>
          <p:nvSpPr>
            <p:cNvPr id="62" name="TextBox 61">
              <a:extLst>
                <a:ext uri="{FF2B5EF4-FFF2-40B4-BE49-F238E27FC236}">
                  <a16:creationId xmlns:a16="http://schemas.microsoft.com/office/drawing/2014/main" id="{407EF016-FD50-5760-C3AD-A9D8607A5522}"/>
                </a:ext>
              </a:extLst>
            </p:cNvPr>
            <p:cNvSpPr txBox="1"/>
            <p:nvPr/>
          </p:nvSpPr>
          <p:spPr>
            <a:xfrm>
              <a:off x="11100552" y="3860881"/>
              <a:ext cx="843500" cy="246221"/>
            </a:xfrm>
            <a:prstGeom prst="rect">
              <a:avLst/>
            </a:prstGeom>
            <a:noFill/>
          </p:spPr>
          <p:txBody>
            <a:bodyPr wrap="none" rtlCol="0">
              <a:spAutoFit/>
            </a:bodyPr>
            <a:lstStyle/>
            <a:p>
              <a:pPr algn="ctr"/>
              <a:r>
                <a:rPr lang="en-US" sz="1000" b="1">
                  <a:solidFill>
                    <a:srgbClr val="028282"/>
                  </a:solidFill>
                  <a:latin typeface="Arial" panose="020B0604020202020204" pitchFamily="34" charset="0"/>
                  <a:cs typeface="Arial" panose="020B0604020202020204" pitchFamily="34" charset="0"/>
                </a:rPr>
                <a:t>0.85 mg/kg</a:t>
              </a:r>
            </a:p>
          </p:txBody>
        </p:sp>
      </p:grpSp>
      <p:sp>
        <p:nvSpPr>
          <p:cNvPr id="10" name="Title 1">
            <a:extLst>
              <a:ext uri="{FF2B5EF4-FFF2-40B4-BE49-F238E27FC236}">
                <a16:creationId xmlns:a16="http://schemas.microsoft.com/office/drawing/2014/main" id="{D609816F-DA64-3779-0013-3BD6DA4CA4A1}"/>
              </a:ext>
            </a:extLst>
          </p:cNvPr>
          <p:cNvSpPr txBox="1">
            <a:spLocks/>
          </p:cNvSpPr>
          <p:nvPr/>
        </p:nvSpPr>
        <p:spPr>
          <a:xfrm>
            <a:off x="7078477" y="3627284"/>
            <a:ext cx="4974382" cy="327816"/>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600" b="0" i="0" kern="1200" cap="none" spc="0" baseline="0">
                <a:solidFill>
                  <a:schemeClr val="tx2"/>
                </a:solidFill>
                <a:latin typeface="Helvetica"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p</a:t>
            </a:r>
            <a:r>
              <a:rPr kumimoji="0" lang="en-US" sz="16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gRNA:</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M</a:t>
            </a:r>
            <a:r>
              <a:rPr kumimoji="0" lang="en-US" sz="1600" b="0"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aximum</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repression by cohort</a:t>
            </a:r>
          </a:p>
        </p:txBody>
      </p:sp>
      <p:sp>
        <p:nvSpPr>
          <p:cNvPr id="13" name="TextBox 12">
            <a:extLst>
              <a:ext uri="{FF2B5EF4-FFF2-40B4-BE49-F238E27FC236}">
                <a16:creationId xmlns:a16="http://schemas.microsoft.com/office/drawing/2014/main" id="{2F1F8A3B-15C9-4C4D-157B-BA9A98429F89}"/>
              </a:ext>
            </a:extLst>
          </p:cNvPr>
          <p:cNvSpPr txBox="1"/>
          <p:nvPr/>
        </p:nvSpPr>
        <p:spPr>
          <a:xfrm rot="16200000">
            <a:off x="5397933" y="4948821"/>
            <a:ext cx="2278594" cy="544434"/>
          </a:xfrm>
          <a:prstGeom prst="rect">
            <a:avLst/>
          </a:prstGeom>
          <a:noFill/>
        </p:spPr>
        <p:txBody>
          <a:bodyPr wrap="square" lIns="0" tIns="0" rIns="0" bIns="0" rtlCol="0">
            <a:noAutofit/>
          </a:bodyPr>
          <a:lstStyle/>
          <a:p>
            <a:pPr algn="ctr"/>
            <a:r>
              <a:rPr lang="en-US" sz="1100" b="1" dirty="0">
                <a:solidFill>
                  <a:srgbClr val="53565F"/>
                </a:solidFill>
                <a:latin typeface="Arial" panose="020B0604020202020204" pitchFamily="34" charset="0"/>
                <a:cs typeface="Arial" panose="020B0604020202020204" pitchFamily="34" charset="0"/>
              </a:rPr>
              <a:t>pgRNA repression, maximum </a:t>
            </a:r>
            <a:br>
              <a:rPr lang="en-US" sz="1100" dirty="0">
                <a:solidFill>
                  <a:srgbClr val="53565F"/>
                </a:solidFill>
                <a:latin typeface="Arial" panose="020B0604020202020204" pitchFamily="34" charset="0"/>
                <a:cs typeface="Arial" panose="020B0604020202020204" pitchFamily="34" charset="0"/>
              </a:rPr>
            </a:br>
            <a:r>
              <a:rPr lang="en-US" sz="1000" dirty="0">
                <a:solidFill>
                  <a:srgbClr val="53565F"/>
                </a:solidFill>
                <a:latin typeface="Arial" panose="020B0604020202020204" pitchFamily="34" charset="0"/>
                <a:cs typeface="Arial" panose="020B0604020202020204" pitchFamily="34" charset="0"/>
              </a:rPr>
              <a:t>(% change from pre dose)</a:t>
            </a:r>
          </a:p>
        </p:txBody>
      </p:sp>
      <p:grpSp>
        <p:nvGrpSpPr>
          <p:cNvPr id="29" name="Group 28">
            <a:extLst>
              <a:ext uri="{FF2B5EF4-FFF2-40B4-BE49-F238E27FC236}">
                <a16:creationId xmlns:a16="http://schemas.microsoft.com/office/drawing/2014/main" id="{924E524D-32E7-7FD6-6840-62CAD62741A7}"/>
              </a:ext>
            </a:extLst>
          </p:cNvPr>
          <p:cNvGrpSpPr/>
          <p:nvPr/>
        </p:nvGrpSpPr>
        <p:grpSpPr>
          <a:xfrm>
            <a:off x="6283428" y="797246"/>
            <a:ext cx="5787846" cy="2760623"/>
            <a:chOff x="6265013" y="764403"/>
            <a:chExt cx="5787846" cy="2760623"/>
          </a:xfrm>
        </p:grpSpPr>
        <p:grpSp>
          <p:nvGrpSpPr>
            <p:cNvPr id="31" name="Group 30">
              <a:extLst>
                <a:ext uri="{FF2B5EF4-FFF2-40B4-BE49-F238E27FC236}">
                  <a16:creationId xmlns:a16="http://schemas.microsoft.com/office/drawing/2014/main" id="{2B318D6A-DC4C-2709-5955-9CD06C70CE69}"/>
                </a:ext>
              </a:extLst>
            </p:cNvPr>
            <p:cNvGrpSpPr/>
            <p:nvPr/>
          </p:nvGrpSpPr>
          <p:grpSpPr>
            <a:xfrm>
              <a:off x="6467825" y="1003215"/>
              <a:ext cx="5540617" cy="2521811"/>
              <a:chOff x="6287972" y="910516"/>
              <a:chExt cx="5540617" cy="2521811"/>
            </a:xfrm>
          </p:grpSpPr>
          <p:pic>
            <p:nvPicPr>
              <p:cNvPr id="93" name="Picture 92">
                <a:extLst>
                  <a:ext uri="{FF2B5EF4-FFF2-40B4-BE49-F238E27FC236}">
                    <a16:creationId xmlns:a16="http://schemas.microsoft.com/office/drawing/2014/main" id="{1C6DB910-EE89-39FE-CA67-02D27F9AC08C}"/>
                  </a:ext>
                </a:extLst>
              </p:cNvPr>
              <p:cNvPicPr>
                <a:picLocks noChangeAspect="1"/>
              </p:cNvPicPr>
              <p:nvPr/>
            </p:nvPicPr>
            <p:blipFill>
              <a:blip r:embed="rId7"/>
              <a:srcRect l="1505"/>
              <a:stretch>
                <a:fillRect/>
              </a:stretch>
            </p:blipFill>
            <p:spPr>
              <a:xfrm>
                <a:off x="6724436" y="1121153"/>
                <a:ext cx="5097647" cy="2254249"/>
              </a:xfrm>
              <a:prstGeom prst="rect">
                <a:avLst/>
              </a:prstGeom>
            </p:spPr>
          </p:pic>
          <p:grpSp>
            <p:nvGrpSpPr>
              <p:cNvPr id="77" name="Group 76">
                <a:extLst>
                  <a:ext uri="{FF2B5EF4-FFF2-40B4-BE49-F238E27FC236}">
                    <a16:creationId xmlns:a16="http://schemas.microsoft.com/office/drawing/2014/main" id="{ABC49335-E6AE-AE54-53D0-274374E5D356}"/>
                  </a:ext>
                </a:extLst>
              </p:cNvPr>
              <p:cNvGrpSpPr/>
              <p:nvPr/>
            </p:nvGrpSpPr>
            <p:grpSpPr>
              <a:xfrm>
                <a:off x="6287972" y="910517"/>
                <a:ext cx="5461880" cy="2521810"/>
                <a:chOff x="447868" y="3257286"/>
                <a:chExt cx="6540706" cy="3019915"/>
              </a:xfrm>
            </p:grpSpPr>
            <p:cxnSp>
              <p:nvCxnSpPr>
                <p:cNvPr id="79" name="Straight Connector 78">
                  <a:extLst>
                    <a:ext uri="{FF2B5EF4-FFF2-40B4-BE49-F238E27FC236}">
                      <a16:creationId xmlns:a16="http://schemas.microsoft.com/office/drawing/2014/main" id="{ED158A21-9B80-99D7-3D76-BCD3536FDC26}"/>
                    </a:ext>
                  </a:extLst>
                </p:cNvPr>
                <p:cNvCxnSpPr>
                  <a:cxnSpLocks/>
                </p:cNvCxnSpPr>
                <p:nvPr/>
              </p:nvCxnSpPr>
              <p:spPr>
                <a:xfrm flipH="1">
                  <a:off x="822325" y="3594767"/>
                  <a:ext cx="11000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E69D97F8-FBAE-4262-3C56-E943DE569128}"/>
                    </a:ext>
                  </a:extLst>
                </p:cNvPr>
                <p:cNvCxnSpPr>
                  <a:cxnSpLocks/>
                </p:cNvCxnSpPr>
                <p:nvPr/>
              </p:nvCxnSpPr>
              <p:spPr>
                <a:xfrm flipH="1">
                  <a:off x="822325" y="4105770"/>
                  <a:ext cx="11000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5DEC1C29-8264-CF4D-AD9E-852FF34ACBE2}"/>
                    </a:ext>
                  </a:extLst>
                </p:cNvPr>
                <p:cNvCxnSpPr>
                  <a:cxnSpLocks/>
                </p:cNvCxnSpPr>
                <p:nvPr/>
              </p:nvCxnSpPr>
              <p:spPr>
                <a:xfrm flipH="1">
                  <a:off x="822325" y="4616773"/>
                  <a:ext cx="11000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1BBE40DC-E543-CD0B-5F2C-D1E34CE1D3E5}"/>
                    </a:ext>
                  </a:extLst>
                </p:cNvPr>
                <p:cNvCxnSpPr>
                  <a:cxnSpLocks/>
                </p:cNvCxnSpPr>
                <p:nvPr/>
              </p:nvCxnSpPr>
              <p:spPr>
                <a:xfrm flipH="1">
                  <a:off x="822325" y="5127776"/>
                  <a:ext cx="11000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EFC331DD-444D-32D0-4D92-232AE79B1EEC}"/>
                    </a:ext>
                  </a:extLst>
                </p:cNvPr>
                <p:cNvCxnSpPr>
                  <a:cxnSpLocks/>
                </p:cNvCxnSpPr>
                <p:nvPr/>
              </p:nvCxnSpPr>
              <p:spPr>
                <a:xfrm flipH="1">
                  <a:off x="822325" y="5638779"/>
                  <a:ext cx="11000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9A87E608-47EF-6AAB-3AED-4022038E5ED5}"/>
                    </a:ext>
                  </a:extLst>
                </p:cNvPr>
                <p:cNvCxnSpPr>
                  <a:cxnSpLocks/>
                </p:cNvCxnSpPr>
                <p:nvPr/>
              </p:nvCxnSpPr>
              <p:spPr>
                <a:xfrm flipH="1">
                  <a:off x="822325" y="6149782"/>
                  <a:ext cx="110004" cy="0"/>
                </a:xfrm>
                <a:prstGeom prst="line">
                  <a:avLst/>
                </a:prstGeom>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C8B8F324-73FC-98BD-4373-6040A0E2C3B5}"/>
                    </a:ext>
                  </a:extLst>
                </p:cNvPr>
                <p:cNvSpPr txBox="1"/>
                <p:nvPr/>
              </p:nvSpPr>
              <p:spPr>
                <a:xfrm>
                  <a:off x="447868" y="6019203"/>
                  <a:ext cx="468774" cy="257998"/>
                </a:xfrm>
                <a:prstGeom prst="rect">
                  <a:avLst/>
                </a:prstGeom>
                <a:noFill/>
              </p:spPr>
              <p:txBody>
                <a:bodyPr wrap="none" rtlCol="0">
                  <a:spAutoFit/>
                </a:bodyPr>
                <a:lstStyle/>
                <a:p>
                  <a:r>
                    <a:rPr lang="en-US" sz="800">
                      <a:latin typeface="Arial" panose="020B0604020202020204" pitchFamily="34" charset="0"/>
                      <a:cs typeface="Arial" panose="020B0604020202020204" pitchFamily="34" charset="0"/>
                    </a:rPr>
                    <a:t>-100</a:t>
                  </a:r>
                </a:p>
              </p:txBody>
            </p:sp>
            <p:sp>
              <p:nvSpPr>
                <p:cNvPr id="86" name="TextBox 85">
                  <a:extLst>
                    <a:ext uri="{FF2B5EF4-FFF2-40B4-BE49-F238E27FC236}">
                      <a16:creationId xmlns:a16="http://schemas.microsoft.com/office/drawing/2014/main" id="{A7B723FC-D6D2-5712-D272-B098DD6B2D52}"/>
                    </a:ext>
                  </a:extLst>
                </p:cNvPr>
                <p:cNvSpPr txBox="1"/>
                <p:nvPr/>
              </p:nvSpPr>
              <p:spPr>
                <a:xfrm>
                  <a:off x="530982" y="5509312"/>
                  <a:ext cx="399667" cy="257998"/>
                </a:xfrm>
                <a:prstGeom prst="rect">
                  <a:avLst/>
                </a:prstGeom>
                <a:noFill/>
              </p:spPr>
              <p:txBody>
                <a:bodyPr wrap="none" rtlCol="0">
                  <a:spAutoFit/>
                </a:bodyPr>
                <a:lstStyle/>
                <a:p>
                  <a:r>
                    <a:rPr lang="en-US" sz="800">
                      <a:latin typeface="Arial" panose="020B0604020202020204" pitchFamily="34" charset="0"/>
                      <a:cs typeface="Arial" panose="020B0604020202020204" pitchFamily="34" charset="0"/>
                    </a:rPr>
                    <a:t>-80</a:t>
                  </a:r>
                </a:p>
              </p:txBody>
            </p:sp>
            <p:sp>
              <p:nvSpPr>
                <p:cNvPr id="87" name="TextBox 86">
                  <a:extLst>
                    <a:ext uri="{FF2B5EF4-FFF2-40B4-BE49-F238E27FC236}">
                      <a16:creationId xmlns:a16="http://schemas.microsoft.com/office/drawing/2014/main" id="{D5DE0BA7-7F92-A826-ADB0-2045F809980F}"/>
                    </a:ext>
                  </a:extLst>
                </p:cNvPr>
                <p:cNvSpPr txBox="1"/>
                <p:nvPr/>
              </p:nvSpPr>
              <p:spPr>
                <a:xfrm>
                  <a:off x="515911" y="4480997"/>
                  <a:ext cx="399667" cy="257998"/>
                </a:xfrm>
                <a:prstGeom prst="rect">
                  <a:avLst/>
                </a:prstGeom>
                <a:noFill/>
              </p:spPr>
              <p:txBody>
                <a:bodyPr wrap="none" rtlCol="0">
                  <a:spAutoFit/>
                </a:bodyPr>
                <a:lstStyle/>
                <a:p>
                  <a:r>
                    <a:rPr lang="en-US" sz="800">
                      <a:latin typeface="Arial" panose="020B0604020202020204" pitchFamily="34" charset="0"/>
                      <a:cs typeface="Arial" panose="020B0604020202020204" pitchFamily="34" charset="0"/>
                    </a:rPr>
                    <a:t>-40</a:t>
                  </a:r>
                </a:p>
              </p:txBody>
            </p:sp>
            <p:sp>
              <p:nvSpPr>
                <p:cNvPr id="88" name="TextBox 87">
                  <a:extLst>
                    <a:ext uri="{FF2B5EF4-FFF2-40B4-BE49-F238E27FC236}">
                      <a16:creationId xmlns:a16="http://schemas.microsoft.com/office/drawing/2014/main" id="{4513CF7F-220B-5EEC-C7E9-184EB4AB8D8A}"/>
                    </a:ext>
                  </a:extLst>
                </p:cNvPr>
                <p:cNvSpPr txBox="1"/>
                <p:nvPr/>
              </p:nvSpPr>
              <p:spPr>
                <a:xfrm>
                  <a:off x="516470" y="4999127"/>
                  <a:ext cx="399667" cy="257998"/>
                </a:xfrm>
                <a:prstGeom prst="rect">
                  <a:avLst/>
                </a:prstGeom>
                <a:noFill/>
              </p:spPr>
              <p:txBody>
                <a:bodyPr wrap="none" rtlCol="0">
                  <a:spAutoFit/>
                </a:bodyPr>
                <a:lstStyle/>
                <a:p>
                  <a:r>
                    <a:rPr lang="en-US" sz="800">
                      <a:latin typeface="Arial" panose="020B0604020202020204" pitchFamily="34" charset="0"/>
                      <a:cs typeface="Arial" panose="020B0604020202020204" pitchFamily="34" charset="0"/>
                    </a:rPr>
                    <a:t>-60</a:t>
                  </a:r>
                </a:p>
              </p:txBody>
            </p:sp>
            <p:sp>
              <p:nvSpPr>
                <p:cNvPr id="89" name="TextBox 88">
                  <a:extLst>
                    <a:ext uri="{FF2B5EF4-FFF2-40B4-BE49-F238E27FC236}">
                      <a16:creationId xmlns:a16="http://schemas.microsoft.com/office/drawing/2014/main" id="{0224031C-E605-01D1-C770-A6C8BAC8B74C}"/>
                    </a:ext>
                  </a:extLst>
                </p:cNvPr>
                <p:cNvSpPr txBox="1"/>
                <p:nvPr/>
              </p:nvSpPr>
              <p:spPr>
                <a:xfrm>
                  <a:off x="515911" y="3971034"/>
                  <a:ext cx="399667" cy="257998"/>
                </a:xfrm>
                <a:prstGeom prst="rect">
                  <a:avLst/>
                </a:prstGeom>
                <a:noFill/>
              </p:spPr>
              <p:txBody>
                <a:bodyPr wrap="none" rtlCol="0">
                  <a:spAutoFit/>
                </a:bodyPr>
                <a:lstStyle/>
                <a:p>
                  <a:r>
                    <a:rPr lang="en-US" sz="800">
                      <a:latin typeface="Arial" panose="020B0604020202020204" pitchFamily="34" charset="0"/>
                      <a:cs typeface="Arial" panose="020B0604020202020204" pitchFamily="34" charset="0"/>
                    </a:rPr>
                    <a:t>-20</a:t>
                  </a:r>
                </a:p>
              </p:txBody>
            </p:sp>
            <p:sp>
              <p:nvSpPr>
                <p:cNvPr id="90" name="TextBox 89">
                  <a:extLst>
                    <a:ext uri="{FF2B5EF4-FFF2-40B4-BE49-F238E27FC236}">
                      <a16:creationId xmlns:a16="http://schemas.microsoft.com/office/drawing/2014/main" id="{E7E41A5C-6CA8-596C-9F25-7B20C73D9A27}"/>
                    </a:ext>
                  </a:extLst>
                </p:cNvPr>
                <p:cNvSpPr txBox="1"/>
                <p:nvPr/>
              </p:nvSpPr>
              <p:spPr>
                <a:xfrm>
                  <a:off x="640114" y="3449047"/>
                  <a:ext cx="290248" cy="257998"/>
                </a:xfrm>
                <a:prstGeom prst="rect">
                  <a:avLst/>
                </a:prstGeom>
                <a:noFill/>
              </p:spPr>
              <p:txBody>
                <a:bodyPr wrap="none" rtlCol="0">
                  <a:spAutoFit/>
                </a:bodyPr>
                <a:lstStyle/>
                <a:p>
                  <a:r>
                    <a:rPr lang="en-US" sz="800">
                      <a:latin typeface="Arial" panose="020B0604020202020204" pitchFamily="34" charset="0"/>
                      <a:cs typeface="Arial" panose="020B0604020202020204" pitchFamily="34" charset="0"/>
                    </a:rPr>
                    <a:t>0</a:t>
                  </a:r>
                </a:p>
              </p:txBody>
            </p:sp>
            <p:sp>
              <p:nvSpPr>
                <p:cNvPr id="91" name="TextBox 90">
                  <a:extLst>
                    <a:ext uri="{FF2B5EF4-FFF2-40B4-BE49-F238E27FC236}">
                      <a16:creationId xmlns:a16="http://schemas.microsoft.com/office/drawing/2014/main" id="{1CFF1603-0959-4DE2-EF15-47B917D0EF8A}"/>
                    </a:ext>
                  </a:extLst>
                </p:cNvPr>
                <p:cNvSpPr txBox="1"/>
                <p:nvPr/>
              </p:nvSpPr>
              <p:spPr>
                <a:xfrm>
                  <a:off x="556458" y="3257286"/>
                  <a:ext cx="1138976" cy="294854"/>
                </a:xfrm>
                <a:prstGeom prst="rect">
                  <a:avLst/>
                </a:prstGeom>
                <a:noFill/>
              </p:spPr>
              <p:txBody>
                <a:bodyPr wrap="square" rtlCol="0">
                  <a:spAutoFit/>
                </a:bodyPr>
                <a:lstStyle/>
                <a:p>
                  <a:pPr algn="ctr"/>
                  <a:r>
                    <a:rPr lang="en-US" sz="1000" b="1">
                      <a:solidFill>
                        <a:srgbClr val="004676"/>
                      </a:solidFill>
                      <a:latin typeface="Arial" panose="020B0604020202020204" pitchFamily="34" charset="0"/>
                      <a:cs typeface="Arial" panose="020B0604020202020204" pitchFamily="34" charset="0"/>
                    </a:rPr>
                    <a:t>0.2 mg/kg</a:t>
                  </a:r>
                </a:p>
              </p:txBody>
            </p:sp>
            <p:sp>
              <p:nvSpPr>
                <p:cNvPr id="92" name="Rectangle 91">
                  <a:extLst>
                    <a:ext uri="{FF2B5EF4-FFF2-40B4-BE49-F238E27FC236}">
                      <a16:creationId xmlns:a16="http://schemas.microsoft.com/office/drawing/2014/main" id="{7C117426-7427-B31C-8F03-74AACF0DAFA6}"/>
                    </a:ext>
                  </a:extLst>
                </p:cNvPr>
                <p:cNvSpPr/>
                <p:nvPr/>
              </p:nvSpPr>
              <p:spPr>
                <a:xfrm>
                  <a:off x="932330" y="3594768"/>
                  <a:ext cx="6056244" cy="255501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A82DC07B-B3A5-12B2-B32E-6B6DC8F53524}"/>
                  </a:ext>
                </a:extLst>
              </p:cNvPr>
              <p:cNvSpPr txBox="1"/>
              <p:nvPr/>
            </p:nvSpPr>
            <p:spPr>
              <a:xfrm>
                <a:off x="7479660" y="910516"/>
                <a:ext cx="843501" cy="246221"/>
              </a:xfrm>
              <a:prstGeom prst="rect">
                <a:avLst/>
              </a:prstGeom>
              <a:noFill/>
            </p:spPr>
            <p:txBody>
              <a:bodyPr wrap="none" rtlCol="0">
                <a:spAutoFit/>
              </a:bodyPr>
              <a:lstStyle/>
              <a:p>
                <a:pPr algn="ctr"/>
                <a:r>
                  <a:rPr lang="en-US" sz="1000" b="1">
                    <a:solidFill>
                      <a:srgbClr val="4CB4D3"/>
                    </a:solidFill>
                    <a:latin typeface="Arial" panose="020B0604020202020204" pitchFamily="34" charset="0"/>
                    <a:cs typeface="Arial" panose="020B0604020202020204" pitchFamily="34" charset="0"/>
                  </a:rPr>
                  <a:t>0.45 mg/kg</a:t>
                </a:r>
              </a:p>
            </p:txBody>
          </p:sp>
          <p:sp>
            <p:nvSpPr>
              <p:cNvPr id="73" name="TextBox 72">
                <a:extLst>
                  <a:ext uri="{FF2B5EF4-FFF2-40B4-BE49-F238E27FC236}">
                    <a16:creationId xmlns:a16="http://schemas.microsoft.com/office/drawing/2014/main" id="{27BF51EE-71CB-947E-629A-16F5B416F962}"/>
                  </a:ext>
                </a:extLst>
              </p:cNvPr>
              <p:cNvSpPr txBox="1"/>
              <p:nvPr/>
            </p:nvSpPr>
            <p:spPr>
              <a:xfrm>
                <a:off x="8590253" y="910516"/>
                <a:ext cx="935600" cy="246221"/>
              </a:xfrm>
              <a:prstGeom prst="rect">
                <a:avLst/>
              </a:prstGeom>
              <a:noFill/>
            </p:spPr>
            <p:txBody>
              <a:bodyPr wrap="square" rtlCol="0">
                <a:spAutoFit/>
              </a:bodyPr>
              <a:lstStyle/>
              <a:p>
                <a:pPr algn="ctr"/>
                <a:r>
                  <a:rPr lang="en-US" sz="1000" b="1">
                    <a:solidFill>
                      <a:srgbClr val="8466A2"/>
                    </a:solidFill>
                    <a:latin typeface="Arial" panose="020B0604020202020204" pitchFamily="34" charset="0"/>
                    <a:cs typeface="Arial" panose="020B0604020202020204" pitchFamily="34" charset="0"/>
                  </a:rPr>
                  <a:t>0.65 mg/kg</a:t>
                </a:r>
              </a:p>
            </p:txBody>
          </p:sp>
          <p:sp>
            <p:nvSpPr>
              <p:cNvPr id="74" name="TextBox 73">
                <a:extLst>
                  <a:ext uri="{FF2B5EF4-FFF2-40B4-BE49-F238E27FC236}">
                    <a16:creationId xmlns:a16="http://schemas.microsoft.com/office/drawing/2014/main" id="{061165A4-5764-3221-6127-7680BAAF12DD}"/>
                  </a:ext>
                </a:extLst>
              </p:cNvPr>
              <p:cNvSpPr txBox="1"/>
              <p:nvPr/>
            </p:nvSpPr>
            <p:spPr>
              <a:xfrm>
                <a:off x="9792945" y="910516"/>
                <a:ext cx="1019831" cy="246221"/>
              </a:xfrm>
              <a:prstGeom prst="rect">
                <a:avLst/>
              </a:prstGeom>
              <a:noFill/>
            </p:spPr>
            <p:txBody>
              <a:bodyPr wrap="none" rtlCol="0">
                <a:spAutoFit/>
              </a:bodyPr>
              <a:lstStyle/>
              <a:p>
                <a:pPr algn="ctr"/>
                <a:r>
                  <a:rPr lang="en-US" sz="1000" b="1" dirty="0">
                    <a:solidFill>
                      <a:srgbClr val="557098"/>
                    </a:solidFill>
                    <a:latin typeface="Arial" panose="020B0604020202020204" pitchFamily="34" charset="0"/>
                    <a:cs typeface="Arial" panose="020B0604020202020204" pitchFamily="34" charset="0"/>
                  </a:rPr>
                  <a:t>0.65 mg/kg x3</a:t>
                </a:r>
              </a:p>
            </p:txBody>
          </p:sp>
          <p:sp>
            <p:nvSpPr>
              <p:cNvPr id="75" name="TextBox 74">
                <a:extLst>
                  <a:ext uri="{FF2B5EF4-FFF2-40B4-BE49-F238E27FC236}">
                    <a16:creationId xmlns:a16="http://schemas.microsoft.com/office/drawing/2014/main" id="{FDF9997E-5517-C209-44AC-8FFD452B00C4}"/>
                  </a:ext>
                </a:extLst>
              </p:cNvPr>
              <p:cNvSpPr txBox="1"/>
              <p:nvPr/>
            </p:nvSpPr>
            <p:spPr>
              <a:xfrm>
                <a:off x="10985089" y="910516"/>
                <a:ext cx="843500" cy="246221"/>
              </a:xfrm>
              <a:prstGeom prst="rect">
                <a:avLst/>
              </a:prstGeom>
              <a:noFill/>
            </p:spPr>
            <p:txBody>
              <a:bodyPr wrap="none" rtlCol="0">
                <a:spAutoFit/>
              </a:bodyPr>
              <a:lstStyle/>
              <a:p>
                <a:pPr algn="ctr"/>
                <a:r>
                  <a:rPr lang="en-US" sz="1000" b="1">
                    <a:solidFill>
                      <a:srgbClr val="028282"/>
                    </a:solidFill>
                    <a:latin typeface="Arial" panose="020B0604020202020204" pitchFamily="34" charset="0"/>
                    <a:cs typeface="Arial" panose="020B0604020202020204" pitchFamily="34" charset="0"/>
                  </a:rPr>
                  <a:t>0.85 mg/kg</a:t>
                </a:r>
              </a:p>
            </p:txBody>
          </p:sp>
        </p:grpSp>
        <p:sp>
          <p:nvSpPr>
            <p:cNvPr id="14" name="Title 1">
              <a:extLst>
                <a:ext uri="{FF2B5EF4-FFF2-40B4-BE49-F238E27FC236}">
                  <a16:creationId xmlns:a16="http://schemas.microsoft.com/office/drawing/2014/main" id="{88D9D148-9CD5-5576-8256-A83B9F78E9F2}"/>
                </a:ext>
              </a:extLst>
            </p:cNvPr>
            <p:cNvSpPr txBox="1">
              <a:spLocks/>
            </p:cNvSpPr>
            <p:nvPr/>
          </p:nvSpPr>
          <p:spPr>
            <a:xfrm>
              <a:off x="7078477" y="764403"/>
              <a:ext cx="4974382" cy="327816"/>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600" b="0" i="0" kern="1200" cap="none" spc="0" baseline="0">
                  <a:solidFill>
                    <a:schemeClr val="tx2"/>
                  </a:solidFill>
                  <a:latin typeface="Helvetica"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HBsAg:</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Maximum repression by cohort</a:t>
              </a:r>
            </a:p>
          </p:txBody>
        </p:sp>
        <p:sp>
          <p:nvSpPr>
            <p:cNvPr id="20" name="TextBox 19">
              <a:extLst>
                <a:ext uri="{FF2B5EF4-FFF2-40B4-BE49-F238E27FC236}">
                  <a16:creationId xmlns:a16="http://schemas.microsoft.com/office/drawing/2014/main" id="{D75621A1-1C96-A359-4ED7-2D5ADC69456F}"/>
                </a:ext>
              </a:extLst>
            </p:cNvPr>
            <p:cNvSpPr txBox="1"/>
            <p:nvPr/>
          </p:nvSpPr>
          <p:spPr>
            <a:xfrm rot="16200000">
              <a:off x="5374621" y="1991903"/>
              <a:ext cx="2325217" cy="544434"/>
            </a:xfrm>
            <a:prstGeom prst="rect">
              <a:avLst/>
            </a:prstGeom>
            <a:noFill/>
          </p:spPr>
          <p:txBody>
            <a:bodyPr wrap="square" lIns="0" tIns="0" rIns="0" bIns="0" rtlCol="0">
              <a:noAutofit/>
            </a:bodyPr>
            <a:lstStyle/>
            <a:p>
              <a:pPr algn="ctr"/>
              <a:r>
                <a:rPr lang="en-US" sz="1100" b="1" dirty="0">
                  <a:solidFill>
                    <a:srgbClr val="53565F"/>
                  </a:solidFill>
                  <a:latin typeface="Arial" panose="020B0604020202020204" pitchFamily="34" charset="0"/>
                  <a:cs typeface="Arial" panose="020B0604020202020204" pitchFamily="34" charset="0"/>
                </a:rPr>
                <a:t>HBsAg repression, maximum </a:t>
              </a:r>
              <a:br>
                <a:rPr lang="en-US" sz="1100" dirty="0">
                  <a:solidFill>
                    <a:srgbClr val="53565F"/>
                  </a:solidFill>
                  <a:latin typeface="Arial" panose="020B0604020202020204" pitchFamily="34" charset="0"/>
                  <a:cs typeface="Arial" panose="020B0604020202020204" pitchFamily="34" charset="0"/>
                </a:rPr>
              </a:br>
              <a:r>
                <a:rPr lang="en-US" sz="1000" dirty="0">
                  <a:solidFill>
                    <a:srgbClr val="53565F"/>
                  </a:solidFill>
                  <a:latin typeface="Arial" panose="020B0604020202020204" pitchFamily="34" charset="0"/>
                  <a:cs typeface="Arial" panose="020B0604020202020204" pitchFamily="34" charset="0"/>
                </a:rPr>
                <a:t>(% change from pre dose)</a:t>
              </a:r>
            </a:p>
          </p:txBody>
        </p:sp>
      </p:grpSp>
      <p:cxnSp>
        <p:nvCxnSpPr>
          <p:cNvPr id="33" name="Straight Connector 32">
            <a:extLst>
              <a:ext uri="{FF2B5EF4-FFF2-40B4-BE49-F238E27FC236}">
                <a16:creationId xmlns:a16="http://schemas.microsoft.com/office/drawing/2014/main" id="{3BBFA27E-0C83-5EA9-31D8-459D0E3B4835}"/>
              </a:ext>
            </a:extLst>
          </p:cNvPr>
          <p:cNvCxnSpPr>
            <a:cxnSpLocks/>
          </p:cNvCxnSpPr>
          <p:nvPr/>
        </p:nvCxnSpPr>
        <p:spPr>
          <a:xfrm>
            <a:off x="192098" y="4269280"/>
            <a:ext cx="5785437" cy="0"/>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C4C50A1C-FD4F-8290-87E1-B42E26FE617B}"/>
              </a:ext>
            </a:extLst>
          </p:cNvPr>
          <p:cNvCxnSpPr>
            <a:cxnSpLocks/>
          </p:cNvCxnSpPr>
          <p:nvPr/>
        </p:nvCxnSpPr>
        <p:spPr>
          <a:xfrm>
            <a:off x="5977535" y="4269280"/>
            <a:ext cx="0" cy="2088466"/>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pic>
        <p:nvPicPr>
          <p:cNvPr id="39" name="Picture 38">
            <a:hlinkClick r:id="rId8" action="ppaction://hlinksldjump"/>
            <a:extLst>
              <a:ext uri="{FF2B5EF4-FFF2-40B4-BE49-F238E27FC236}">
                <a16:creationId xmlns:a16="http://schemas.microsoft.com/office/drawing/2014/main" id="{CC06F5D4-FDC4-C87C-F0D9-29AEAA4AABC1}"/>
              </a:ext>
            </a:extLst>
          </p:cNvPr>
          <p:cNvPicPr>
            <a:picLocks noChangeAspect="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4162345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p:nvPr/>
        </p:nvSpPr>
        <p:spPr>
          <a:xfrm>
            <a:off x="193132" y="6107920"/>
            <a:ext cx="3622625" cy="637265"/>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GB" sz="1100" dirty="0">
              <a:solidFill>
                <a:srgbClr val="004B87"/>
              </a:solidFill>
              <a:latin typeface="Arial" panose="020B0604020202020204" pitchFamily="34" charset="0"/>
              <a:cs typeface="Arial" panose="020B0604020202020204" pitchFamily="34" charset="0"/>
            </a:endParaRPr>
          </a:p>
          <a:p>
            <a:pPr marL="0" indent="0">
              <a:spcBef>
                <a:spcPts val="0"/>
              </a:spcBef>
              <a:buNone/>
            </a:pPr>
            <a:r>
              <a:rPr lang="en-GB" sz="1100" dirty="0">
                <a:solidFill>
                  <a:srgbClr val="004B87"/>
                </a:solidFill>
                <a:latin typeface="Arial" panose="020B0604020202020204" pitchFamily="34" charset="0"/>
                <a:cs typeface="Arial" panose="020B0604020202020204" pitchFamily="34" charset="0"/>
              </a:rPr>
              <a:t>*</a:t>
            </a:r>
            <a:r>
              <a:rPr lang="en-GB" sz="1100" dirty="0">
                <a:latin typeface="Arial" panose="020B0604020202020204" pitchFamily="34" charset="0"/>
                <a:cs typeface="Arial" panose="020B0604020202020204" pitchFamily="34" charset="0"/>
              </a:rPr>
              <a:t>NCT07183306/CTR20244730.</a:t>
            </a:r>
            <a:endParaRPr lang="en-GB" sz="1100" dirty="0">
              <a:solidFill>
                <a:srgbClr val="004B87"/>
              </a:solidFill>
              <a:latin typeface="Arial" panose="020B0604020202020204" pitchFamily="34" charset="0"/>
              <a:cs typeface="Arial" panose="020B0604020202020204" pitchFamily="34" charset="0"/>
            </a:endParaRPr>
          </a:p>
          <a:p>
            <a:pPr marL="0" indent="0">
              <a:spcBef>
                <a:spcPts val="0"/>
              </a:spcBef>
              <a:buNone/>
            </a:pPr>
            <a:r>
              <a:rPr lang="en-GB" sz="1100" dirty="0">
                <a:solidFill>
                  <a:srgbClr val="004B87"/>
                </a:solidFill>
                <a:latin typeface="Arial" panose="020B0604020202020204" pitchFamily="34" charset="0"/>
                <a:cs typeface="Arial" panose="020B0604020202020204" pitchFamily="34" charset="0"/>
              </a:rPr>
              <a:t>Liang X, et al. EASL Congress 2026; LPB-012.</a:t>
            </a:r>
            <a:endParaRPr lang="en-GB" sz="11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92102" y="847397"/>
            <a:ext cx="4151806" cy="4844885"/>
          </a:xfrm>
        </p:spPr>
        <p:txBody>
          <a:bodyPr>
            <a:normAutofit/>
          </a:bodyPr>
          <a:lstStyle/>
          <a:p>
            <a:pPr marL="0" indent="0">
              <a:spcBef>
                <a:spcPts val="600"/>
              </a:spcBef>
              <a:buNone/>
            </a:pPr>
            <a:r>
              <a:rPr lang="en-US" sz="2000" b="1" dirty="0">
                <a:highlight>
                  <a:srgbClr val="FFC03C"/>
                </a:highlight>
                <a:latin typeface="Arial" panose="020B0604020202020204" pitchFamily="34" charset="0"/>
                <a:cs typeface="Arial" panose="020B0604020202020204" pitchFamily="34" charset="0"/>
              </a:rPr>
              <a:t>BACKGROUND &amp; AIMS</a:t>
            </a:r>
          </a:p>
          <a:p>
            <a:pPr>
              <a:lnSpc>
                <a:spcPct val="100000"/>
              </a:lnSpc>
              <a:spcBef>
                <a:spcPts val="800"/>
              </a:spcBef>
            </a:pPr>
            <a:r>
              <a:rPr lang="en-GB" sz="1600" dirty="0">
                <a:latin typeface="Arial" panose="020B0604020202020204" pitchFamily="34" charset="0"/>
                <a:cs typeface="Arial" panose="020B0604020202020204" pitchFamily="34" charset="0"/>
              </a:rPr>
              <a:t>HT-101 is a GalNAc-conjugated siRNA targeting the S-region of the HBV genome</a:t>
            </a:r>
          </a:p>
          <a:p>
            <a:pPr>
              <a:lnSpc>
                <a:spcPct val="100000"/>
              </a:lnSpc>
              <a:spcBef>
                <a:spcPts val="800"/>
              </a:spcBef>
            </a:pPr>
            <a:r>
              <a:rPr lang="en-GB" sz="1600" dirty="0">
                <a:latin typeface="Arial" panose="020B0604020202020204" pitchFamily="34" charset="0"/>
                <a:cs typeface="Arial" panose="020B0604020202020204" pitchFamily="34" charset="0"/>
              </a:rPr>
              <a:t>HT-102 is a human monoclonal antibody directed against the antigenic loop of HBsAg</a:t>
            </a:r>
          </a:p>
          <a:p>
            <a:pPr>
              <a:lnSpc>
                <a:spcPct val="100000"/>
              </a:lnSpc>
              <a:spcBef>
                <a:spcPts val="800"/>
              </a:spcBef>
            </a:pPr>
            <a:r>
              <a:rPr lang="en-GB" sz="1600" dirty="0">
                <a:latin typeface="Arial" panose="020B0604020202020204" pitchFamily="34" charset="0"/>
                <a:cs typeface="Arial" panose="020B0604020202020204" pitchFamily="34" charset="0"/>
              </a:rPr>
              <a:t>Both have demonstrated synergistic efficacy for HBsAg clearance in patients with CHB infection</a:t>
            </a:r>
          </a:p>
          <a:p>
            <a:pPr>
              <a:lnSpc>
                <a:spcPct val="100000"/>
              </a:lnSpc>
              <a:spcBef>
                <a:spcPts val="800"/>
              </a:spcBef>
            </a:pPr>
            <a:r>
              <a:rPr lang="en-US" sz="1600" b="1" dirty="0">
                <a:latin typeface="Arial" panose="020B0604020202020204" pitchFamily="34" charset="0"/>
                <a:cs typeface="Arial" panose="020B0604020202020204" pitchFamily="34" charset="0"/>
              </a:rPr>
              <a:t>AIM:</a:t>
            </a:r>
            <a:r>
              <a:rPr lang="en-US" sz="1600" dirty="0">
                <a:latin typeface="Arial" panose="020B0604020202020204" pitchFamily="34" charset="0"/>
                <a:cs typeface="Arial" panose="020B0604020202020204" pitchFamily="34" charset="0"/>
              </a:rPr>
              <a:t> To evaluate off-treatment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follow-up data from an ongoing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China-based study </a:t>
            </a:r>
            <a:r>
              <a:rPr lang="en-GB" sz="1600" dirty="0">
                <a:latin typeface="Arial" panose="020B0604020202020204" pitchFamily="34" charset="0"/>
                <a:cs typeface="Arial" panose="020B0604020202020204" pitchFamily="34" charset="0"/>
              </a:rPr>
              <a:t>investigating the safety and efficacy of HT-101 and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HT-102 treatment of CHB in a multicentre, open-label, partial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dose-escalation study* </a:t>
            </a:r>
          </a:p>
        </p:txBody>
      </p:sp>
      <p:cxnSp>
        <p:nvCxnSpPr>
          <p:cNvPr id="5" name="Straight Connector 4"/>
          <p:cNvCxnSpPr>
            <a:cxnSpLocks/>
          </p:cNvCxnSpPr>
          <p:nvPr/>
        </p:nvCxnSpPr>
        <p:spPr>
          <a:xfrm>
            <a:off x="4533445" y="1124981"/>
            <a:ext cx="0" cy="5051690"/>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655726" y="815102"/>
            <a:ext cx="1468672" cy="400110"/>
          </a:xfrm>
          <a:prstGeom prst="rect">
            <a:avLst/>
          </a:prstGeom>
          <a:noFill/>
        </p:spPr>
        <p:txBody>
          <a:bodyPr wrap="none" rtlCol="0">
            <a:spAutoFit/>
          </a:bodyPr>
          <a:lstStyle/>
          <a:p>
            <a:r>
              <a:rPr lang="en-US" sz="2000" b="1" dirty="0">
                <a:solidFill>
                  <a:srgbClr val="004B87"/>
                </a:solidFill>
                <a:highlight>
                  <a:srgbClr val="FFC03C"/>
                </a:highlight>
                <a:latin typeface="Arial" panose="020B0604020202020204" pitchFamily="34" charset="0"/>
                <a:cs typeface="Arial" panose="020B0604020202020204" pitchFamily="34" charset="0"/>
              </a:rPr>
              <a:t>METHODS</a:t>
            </a:r>
          </a:p>
        </p:txBody>
      </p:sp>
      <p:sp>
        <p:nvSpPr>
          <p:cNvPr id="11" name="Rectangle 10"/>
          <p:cNvSpPr/>
          <p:nvPr/>
        </p:nvSpPr>
        <p:spPr>
          <a:xfrm>
            <a:off x="5132739" y="1236167"/>
            <a:ext cx="6739391" cy="582928"/>
          </a:xfrm>
          <a:prstGeom prst="rect">
            <a:avLst/>
          </a:prstGeom>
          <a:solidFill>
            <a:srgbClr val="FFC03C"/>
          </a:solidFill>
          <a:ln>
            <a:solidFill>
              <a:srgbClr val="FFC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err="1">
                <a:solidFill>
                  <a:srgbClr val="004B87"/>
                </a:solidFill>
                <a:latin typeface="Arial" panose="020B0604020202020204" pitchFamily="34" charset="0"/>
                <a:cs typeface="Arial" panose="020B0604020202020204" pitchFamily="34" charset="0"/>
              </a:rPr>
              <a:t>HBeAg</a:t>
            </a:r>
            <a:r>
              <a:rPr lang="en-GB" sz="1600" dirty="0">
                <a:solidFill>
                  <a:srgbClr val="004B87"/>
                </a:solidFill>
                <a:latin typeface="Arial" panose="020B0604020202020204" pitchFamily="34" charset="0"/>
                <a:cs typeface="Arial" panose="020B0604020202020204" pitchFamily="34" charset="0"/>
              </a:rPr>
              <a:t>(-) participants on NA therapy</a:t>
            </a:r>
          </a:p>
          <a:p>
            <a:pPr algn="ctr"/>
            <a:r>
              <a:rPr lang="en-GB" sz="1600" dirty="0">
                <a:solidFill>
                  <a:srgbClr val="004B87"/>
                </a:solidFill>
                <a:latin typeface="Arial" panose="020B0604020202020204" pitchFamily="34" charset="0"/>
                <a:cs typeface="Arial" panose="020B0604020202020204" pitchFamily="34" charset="0"/>
              </a:rPr>
              <a:t>with serum HBsAg levels from 100 to 3,000 IU/mL </a:t>
            </a:r>
            <a:endParaRPr lang="en-GB" sz="1600" b="1" dirty="0">
              <a:solidFill>
                <a:srgbClr val="004B87"/>
              </a:solidFill>
              <a:latin typeface="Arial" panose="020B0604020202020204" pitchFamily="34" charset="0"/>
              <a:cs typeface="Arial" panose="020B0604020202020204" pitchFamily="34" charset="0"/>
            </a:endParaRPr>
          </a:p>
        </p:txBody>
      </p:sp>
      <p:sp>
        <p:nvSpPr>
          <p:cNvPr id="13" name="Rectangle: Rounded Corners 12"/>
          <p:cNvSpPr/>
          <p:nvPr/>
        </p:nvSpPr>
        <p:spPr>
          <a:xfrm>
            <a:off x="5132739" y="2353674"/>
            <a:ext cx="1156890" cy="1750061"/>
          </a:xfrm>
          <a:prstGeom prst="roundRect">
            <a:avLst/>
          </a:prstGeom>
          <a:solidFill>
            <a:srgbClr val="FFF1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4B87"/>
                </a:solidFill>
                <a:latin typeface="Arial" panose="020B0604020202020204" pitchFamily="34" charset="0"/>
                <a:cs typeface="Arial" panose="020B0604020202020204" pitchFamily="34" charset="0"/>
              </a:rPr>
              <a:t>Group A</a:t>
            </a:r>
          </a:p>
          <a:p>
            <a:pPr algn="ctr"/>
            <a:r>
              <a:rPr lang="en-GB" sz="1200" dirty="0">
                <a:solidFill>
                  <a:srgbClr val="004B87"/>
                </a:solidFill>
                <a:latin typeface="Arial" panose="020B0604020202020204" pitchFamily="34" charset="0"/>
                <a:cs typeface="Arial" panose="020B0604020202020204" pitchFamily="34" charset="0"/>
              </a:rPr>
              <a:t>HT-101 </a:t>
            </a:r>
          </a:p>
          <a:p>
            <a:pPr algn="ctr"/>
            <a:r>
              <a:rPr lang="en-GB" sz="1200" dirty="0">
                <a:solidFill>
                  <a:srgbClr val="004B87"/>
                </a:solidFill>
                <a:latin typeface="Arial" panose="020B0604020202020204" pitchFamily="34" charset="0"/>
                <a:cs typeface="Arial" panose="020B0604020202020204" pitchFamily="34" charset="0"/>
              </a:rPr>
              <a:t>400 mg</a:t>
            </a:r>
          </a:p>
          <a:p>
            <a:pPr algn="ctr"/>
            <a:r>
              <a:rPr lang="en-GB" sz="1200" dirty="0">
                <a:solidFill>
                  <a:srgbClr val="004B87"/>
                </a:solidFill>
                <a:latin typeface="Arial" panose="020B0604020202020204" pitchFamily="34" charset="0"/>
                <a:cs typeface="Arial" panose="020B0604020202020204" pitchFamily="34" charset="0"/>
              </a:rPr>
              <a:t>(n=20)</a:t>
            </a:r>
          </a:p>
          <a:p>
            <a:pPr algn="ctr"/>
            <a:r>
              <a:rPr lang="en-GB" sz="1200" b="1" dirty="0">
                <a:solidFill>
                  <a:schemeClr val="tx1"/>
                </a:solidFill>
                <a:latin typeface="Arial" panose="020B0604020202020204" pitchFamily="34" charset="0"/>
                <a:cs typeface="Arial" panose="020B0604020202020204" pitchFamily="34" charset="0"/>
              </a:rPr>
              <a:t>Week </a:t>
            </a:r>
            <a:r>
              <a:rPr lang="en-US" altLang="en-GB" sz="1200" b="1" dirty="0">
                <a:solidFill>
                  <a:schemeClr val="tx1"/>
                </a:solidFill>
                <a:latin typeface="Arial" panose="020B0604020202020204" pitchFamily="34" charset="0"/>
                <a:cs typeface="Arial" panose="020B0604020202020204" pitchFamily="34" charset="0"/>
              </a:rPr>
              <a:t>0</a:t>
            </a:r>
            <a:r>
              <a:rPr lang="en-GB" altLang="en-GB" sz="1200" b="1" dirty="0">
                <a:solidFill>
                  <a:schemeClr val="tx1"/>
                </a:solidFill>
                <a:latin typeface="Arial" panose="020B0604020202020204" pitchFamily="34" charset="0"/>
                <a:cs typeface="Arial" panose="020B0604020202020204" pitchFamily="34" charset="0"/>
              </a:rPr>
              <a:t>–</a:t>
            </a:r>
            <a:r>
              <a:rPr lang="en-GB" sz="1200" b="1" dirty="0">
                <a:solidFill>
                  <a:schemeClr val="tx1"/>
                </a:solidFill>
                <a:latin typeface="Arial" panose="020B0604020202020204" pitchFamily="34" charset="0"/>
                <a:cs typeface="Arial" panose="020B0604020202020204" pitchFamily="34" charset="0"/>
              </a:rPr>
              <a:t>24 </a:t>
            </a:r>
            <a:r>
              <a:rPr lang="en-GB" sz="1000" dirty="0">
                <a:solidFill>
                  <a:schemeClr val="tx1"/>
                </a:solidFill>
                <a:latin typeface="Arial" panose="020B0604020202020204" pitchFamily="34" charset="0"/>
                <a:cs typeface="Arial" panose="020B0604020202020204" pitchFamily="34" charset="0"/>
              </a:rPr>
              <a:t>(extended to 48 weeks if HBsAg still positive)</a:t>
            </a:r>
            <a:endParaRPr lang="en-GB" sz="1200" dirty="0">
              <a:solidFill>
                <a:schemeClr val="tx1"/>
              </a:solidFill>
              <a:latin typeface="Arial" panose="020B0604020202020204" pitchFamily="34" charset="0"/>
              <a:cs typeface="Arial" panose="020B0604020202020204" pitchFamily="34" charset="0"/>
            </a:endParaRPr>
          </a:p>
          <a:p>
            <a:pPr algn="ctr"/>
            <a:endParaRPr lang="en-GB" sz="1200" dirty="0">
              <a:solidFill>
                <a:schemeClr val="tx1"/>
              </a:solidFill>
              <a:latin typeface="Arial" panose="020B0604020202020204" pitchFamily="34" charset="0"/>
              <a:cs typeface="Arial" panose="020B0604020202020204" pitchFamily="34" charset="0"/>
            </a:endParaRPr>
          </a:p>
        </p:txBody>
      </p:sp>
      <p:grpSp>
        <p:nvGrpSpPr>
          <p:cNvPr id="31" name="Group 30"/>
          <p:cNvGrpSpPr/>
          <p:nvPr/>
        </p:nvGrpSpPr>
        <p:grpSpPr>
          <a:xfrm>
            <a:off x="4789177" y="1183462"/>
            <a:ext cx="687124" cy="680001"/>
            <a:chOff x="3842126" y="4915765"/>
            <a:chExt cx="784361" cy="776230"/>
          </a:xfrm>
        </p:grpSpPr>
        <p:sp>
          <p:nvSpPr>
            <p:cNvPr id="28" name="Oval 27"/>
            <p:cNvSpPr/>
            <p:nvPr/>
          </p:nvSpPr>
          <p:spPr>
            <a:xfrm>
              <a:off x="3842126" y="4915765"/>
              <a:ext cx="784361" cy="776230"/>
            </a:xfrm>
            <a:prstGeom prst="ellipse">
              <a:avLst/>
            </a:prstGeom>
            <a:solidFill>
              <a:srgbClr val="F8E3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30" name="Graphic 29"/>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89289" y="4958862"/>
              <a:ext cx="690036" cy="690036"/>
            </a:xfrm>
            <a:prstGeom prst="rect">
              <a:avLst/>
            </a:prstGeom>
          </p:spPr>
        </p:pic>
      </p:grpSp>
      <p:cxnSp>
        <p:nvCxnSpPr>
          <p:cNvPr id="25" name="Connector: Elbow 24"/>
          <p:cNvCxnSpPr>
            <a:stCxn id="11" idx="2"/>
            <a:endCxn id="13" idx="0"/>
          </p:cNvCxnSpPr>
          <p:nvPr/>
        </p:nvCxnSpPr>
        <p:spPr>
          <a:xfrm rot="5400000">
            <a:off x="6839521" y="690759"/>
            <a:ext cx="534579" cy="2791251"/>
          </a:xfrm>
          <a:prstGeom prst="bent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6" name="Connector: Elbow 35"/>
          <p:cNvCxnSpPr>
            <a:stCxn id="11" idx="2"/>
            <a:endCxn id="22" idx="0"/>
          </p:cNvCxnSpPr>
          <p:nvPr/>
        </p:nvCxnSpPr>
        <p:spPr>
          <a:xfrm rot="16200000" flipH="1">
            <a:off x="9632923" y="688606"/>
            <a:ext cx="530272" cy="2791249"/>
          </a:xfrm>
          <a:prstGeom prst="bent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sp>
        <p:nvSpPr>
          <p:cNvPr id="52" name="Rectangle: Rounded Corners 51"/>
          <p:cNvSpPr/>
          <p:nvPr/>
        </p:nvSpPr>
        <p:spPr>
          <a:xfrm>
            <a:off x="6134847" y="4474327"/>
            <a:ext cx="4734711" cy="800723"/>
          </a:xfrm>
          <a:prstGeom prst="roundRect">
            <a:avLst/>
          </a:prstGeom>
          <a:solidFill>
            <a:srgbClr val="FFE3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HT-101 and/or HT-102 administered SC every </a:t>
            </a:r>
            <a:br>
              <a:rPr lang="en-GB" sz="1400" dirty="0">
                <a:solidFill>
                  <a:srgbClr val="004B87"/>
                </a:solidFill>
                <a:latin typeface="Arial" panose="020B0604020202020204" pitchFamily="34" charset="0"/>
                <a:cs typeface="Arial" panose="020B0604020202020204" pitchFamily="34" charset="0"/>
              </a:rPr>
            </a:br>
            <a:r>
              <a:rPr lang="en-GB" sz="1400" dirty="0">
                <a:solidFill>
                  <a:srgbClr val="004B87"/>
                </a:solidFill>
                <a:latin typeface="Arial" panose="020B0604020202020204" pitchFamily="34" charset="0"/>
                <a:cs typeface="Arial" panose="020B0604020202020204" pitchFamily="34" charset="0"/>
              </a:rPr>
              <a:t>4 weeks for 24 or 48 weeks</a:t>
            </a:r>
          </a:p>
          <a:p>
            <a:pPr marL="285750" indent="-285750">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Follow-up for up to 48 weeks post treatment</a:t>
            </a:r>
            <a:endParaRPr lang="en-GB" sz="1200" dirty="0">
              <a:solidFill>
                <a:srgbClr val="004B87"/>
              </a:solidFill>
              <a:latin typeface="Arial" panose="020B0604020202020204" pitchFamily="34" charset="0"/>
              <a:cs typeface="Arial" panose="020B0604020202020204" pitchFamily="34" charset="0"/>
            </a:endParaRPr>
          </a:p>
        </p:txBody>
      </p:sp>
      <p:sp>
        <p:nvSpPr>
          <p:cNvPr id="59" name="Rectangle 58"/>
          <p:cNvSpPr/>
          <p:nvPr/>
        </p:nvSpPr>
        <p:spPr>
          <a:xfrm>
            <a:off x="5030768" y="5454191"/>
            <a:ext cx="5728786" cy="463957"/>
          </a:xfrm>
          <a:prstGeom prst="rect">
            <a:avLst/>
          </a:prstGeom>
          <a:solidFill>
            <a:schemeClr val="bg1"/>
          </a:solidFill>
          <a:ln w="12700">
            <a:solidFill>
              <a:srgbClr val="FFC03C"/>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lvl="0">
              <a:defRPr/>
            </a:pP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Primary </a:t>
            </a:r>
            <a:r>
              <a:rPr kumimoji="0" lang="en-GB" sz="1400" b="1" i="0" u="none" strike="noStrike" kern="1200" cap="none" spc="0" normalizeH="0" baseline="0" dirty="0">
                <a:ln>
                  <a:noFill/>
                </a:ln>
                <a:solidFill>
                  <a:srgbClr val="004B87"/>
                </a:solidFill>
                <a:effectLst/>
                <a:uLnTx/>
                <a:uFillTx/>
                <a:latin typeface="Arial" panose="020B0604020202020204"/>
                <a:ea typeface="+mn-ea"/>
                <a:cs typeface="+mn-cs"/>
              </a:rPr>
              <a:t>endpoint</a:t>
            </a: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 </a:t>
            </a:r>
            <a: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t>I</a:t>
            </a:r>
            <a:r>
              <a:rPr lang="en-GB" sz="1400" dirty="0" err="1">
                <a:solidFill>
                  <a:srgbClr val="004B87"/>
                </a:solidFill>
                <a:latin typeface="Arial" panose="020B0604020202020204"/>
              </a:rPr>
              <a:t>ncidence</a:t>
            </a:r>
            <a:r>
              <a:rPr lang="en-GB" sz="1400" dirty="0">
                <a:solidFill>
                  <a:srgbClr val="004B87"/>
                </a:solidFill>
                <a:latin typeface="Arial" panose="020B0604020202020204"/>
              </a:rPr>
              <a:t> of TEAEs</a:t>
            </a:r>
            <a:endParaRPr kumimoji="0" lang="en-GB" sz="1400" b="1" i="0" u="none" strike="noStrike" kern="1200" cap="none" spc="0" normalizeH="0" baseline="30000" noProof="0" dirty="0">
              <a:ln>
                <a:noFill/>
              </a:ln>
              <a:solidFill>
                <a:srgbClr val="004B87"/>
              </a:solidFill>
              <a:effectLst/>
              <a:uLnTx/>
              <a:uFillTx/>
              <a:latin typeface="Arial" panose="020B0604020202020204"/>
              <a:ea typeface="+mn-ea"/>
              <a:cs typeface="+mn-cs"/>
            </a:endParaRPr>
          </a:p>
        </p:txBody>
      </p:sp>
      <p:grpSp>
        <p:nvGrpSpPr>
          <p:cNvPr id="60" name="Group 59"/>
          <p:cNvGrpSpPr/>
          <p:nvPr/>
        </p:nvGrpSpPr>
        <p:grpSpPr>
          <a:xfrm>
            <a:off x="4826654" y="5387248"/>
            <a:ext cx="651066" cy="641546"/>
            <a:chOff x="5891130" y="4534918"/>
            <a:chExt cx="651066" cy="641546"/>
          </a:xfrm>
        </p:grpSpPr>
        <p:sp>
          <p:nvSpPr>
            <p:cNvPr id="61" name="Oval 60"/>
            <p:cNvSpPr/>
            <p:nvPr/>
          </p:nvSpPr>
          <p:spPr>
            <a:xfrm>
              <a:off x="5891130" y="4534918"/>
              <a:ext cx="651066" cy="641546"/>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62" name="Graphic 61"/>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993571" y="4650273"/>
              <a:ext cx="452438" cy="452438"/>
            </a:xfrm>
            <a:prstGeom prst="rect">
              <a:avLst/>
            </a:prstGeom>
          </p:spPr>
        </p:pic>
      </p:grpSp>
      <p:sp>
        <p:nvSpPr>
          <p:cNvPr id="22" name="Rectangle: Rounded Corners 21"/>
          <p:cNvSpPr/>
          <p:nvPr/>
        </p:nvSpPr>
        <p:spPr>
          <a:xfrm>
            <a:off x="10715239" y="2349367"/>
            <a:ext cx="1156890" cy="1750061"/>
          </a:xfrm>
          <a:prstGeom prst="roundRect">
            <a:avLst/>
          </a:prstGeom>
          <a:solidFill>
            <a:srgbClr val="FFF1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4B87"/>
                </a:solidFill>
                <a:latin typeface="Arial" panose="020B0604020202020204" pitchFamily="34" charset="0"/>
                <a:cs typeface="Arial" panose="020B0604020202020204" pitchFamily="34" charset="0"/>
              </a:rPr>
              <a:t>Group E</a:t>
            </a:r>
          </a:p>
          <a:p>
            <a:pPr algn="ctr"/>
            <a:r>
              <a:rPr lang="de-DE" sz="1200" dirty="0">
                <a:solidFill>
                  <a:srgbClr val="004B87"/>
                </a:solidFill>
                <a:latin typeface="Arial" panose="020B0604020202020204" pitchFamily="34" charset="0"/>
                <a:cs typeface="Arial" panose="020B0604020202020204" pitchFamily="34" charset="0"/>
              </a:rPr>
              <a:t>HT-101 </a:t>
            </a:r>
          </a:p>
          <a:p>
            <a:pPr algn="ctr"/>
            <a:r>
              <a:rPr lang="de-DE" sz="1200" dirty="0">
                <a:solidFill>
                  <a:srgbClr val="004B87"/>
                </a:solidFill>
                <a:latin typeface="Arial" panose="020B0604020202020204" pitchFamily="34" charset="0"/>
                <a:cs typeface="Arial" panose="020B0604020202020204" pitchFamily="34" charset="0"/>
              </a:rPr>
              <a:t>400 mg </a:t>
            </a:r>
          </a:p>
          <a:p>
            <a:pPr algn="ctr"/>
            <a:r>
              <a:rPr lang="de-DE" sz="1200" dirty="0">
                <a:solidFill>
                  <a:srgbClr val="004B87"/>
                </a:solidFill>
                <a:latin typeface="Arial" panose="020B0604020202020204" pitchFamily="34" charset="0"/>
                <a:cs typeface="Arial" panose="020B0604020202020204" pitchFamily="34" charset="0"/>
              </a:rPr>
              <a:t>+</a:t>
            </a:r>
          </a:p>
          <a:p>
            <a:pPr algn="ctr"/>
            <a:r>
              <a:rPr lang="de-DE" sz="1200" dirty="0">
                <a:solidFill>
                  <a:srgbClr val="004B87"/>
                </a:solidFill>
                <a:latin typeface="Arial" panose="020B0604020202020204" pitchFamily="34" charset="0"/>
                <a:cs typeface="Arial" panose="020B0604020202020204" pitchFamily="34" charset="0"/>
              </a:rPr>
              <a:t>HT-102 </a:t>
            </a:r>
          </a:p>
          <a:p>
            <a:pPr algn="ctr"/>
            <a:r>
              <a:rPr lang="de-DE" sz="1200" dirty="0">
                <a:solidFill>
                  <a:srgbClr val="004B87"/>
                </a:solidFill>
                <a:latin typeface="Arial" panose="020B0604020202020204" pitchFamily="34" charset="0"/>
                <a:cs typeface="Arial" panose="020B0604020202020204" pitchFamily="34" charset="0"/>
              </a:rPr>
              <a:t>300 mg</a:t>
            </a:r>
          </a:p>
          <a:p>
            <a:pPr algn="ctr"/>
            <a:r>
              <a:rPr lang="de-DE" sz="1200" dirty="0">
                <a:solidFill>
                  <a:srgbClr val="004B87"/>
                </a:solidFill>
                <a:latin typeface="Arial" panose="020B0604020202020204" pitchFamily="34" charset="0"/>
                <a:cs typeface="Arial" panose="020B0604020202020204" pitchFamily="34" charset="0"/>
              </a:rPr>
              <a:t>(n=10)</a:t>
            </a:r>
          </a:p>
          <a:p>
            <a:pPr algn="ctr"/>
            <a:r>
              <a:rPr lang="en-GB" altLang="zh-CN" sz="1200" b="1" dirty="0">
                <a:solidFill>
                  <a:schemeClr val="tx1"/>
                </a:solidFill>
                <a:latin typeface="Arial" panose="020B0604020202020204" pitchFamily="34" charset="0"/>
                <a:cs typeface="Arial" panose="020B0604020202020204" pitchFamily="34" charset="0"/>
              </a:rPr>
              <a:t>Week </a:t>
            </a:r>
            <a:r>
              <a:rPr lang="en-US" altLang="en-GB" sz="1200" b="1" dirty="0">
                <a:solidFill>
                  <a:schemeClr val="tx1"/>
                </a:solidFill>
                <a:latin typeface="Arial" panose="020B0604020202020204" pitchFamily="34" charset="0"/>
                <a:cs typeface="Arial" panose="020B0604020202020204" pitchFamily="34" charset="0"/>
              </a:rPr>
              <a:t>0</a:t>
            </a:r>
            <a:r>
              <a:rPr lang="en-GB" altLang="en-GB" sz="1200" b="1" dirty="0">
                <a:solidFill>
                  <a:schemeClr val="tx1"/>
                </a:solidFill>
                <a:latin typeface="Arial" panose="020B0604020202020204" pitchFamily="34" charset="0"/>
                <a:cs typeface="Arial" panose="020B0604020202020204" pitchFamily="34" charset="0"/>
              </a:rPr>
              <a:t>–</a:t>
            </a:r>
            <a:r>
              <a:rPr lang="en-GB" altLang="zh-CN" sz="1200" b="1" dirty="0">
                <a:solidFill>
                  <a:schemeClr val="tx1"/>
                </a:solidFill>
                <a:latin typeface="Arial" panose="020B0604020202020204" pitchFamily="34" charset="0"/>
                <a:cs typeface="Arial" panose="020B0604020202020204" pitchFamily="34" charset="0"/>
              </a:rPr>
              <a:t>24 combo</a:t>
            </a:r>
          </a:p>
        </p:txBody>
      </p:sp>
      <p:sp>
        <p:nvSpPr>
          <p:cNvPr id="23" name="Rectangle: Rounded Corners 22"/>
          <p:cNvSpPr/>
          <p:nvPr/>
        </p:nvSpPr>
        <p:spPr>
          <a:xfrm>
            <a:off x="6528364" y="2349368"/>
            <a:ext cx="1156890" cy="1754799"/>
          </a:xfrm>
          <a:prstGeom prst="roundRect">
            <a:avLst/>
          </a:prstGeom>
          <a:solidFill>
            <a:srgbClr val="FFF1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4B87"/>
                </a:solidFill>
                <a:latin typeface="Arial" panose="020B0604020202020204" pitchFamily="34" charset="0"/>
                <a:cs typeface="Arial" panose="020B0604020202020204" pitchFamily="34" charset="0"/>
              </a:rPr>
              <a:t>Group B</a:t>
            </a:r>
          </a:p>
          <a:p>
            <a:pPr algn="ctr"/>
            <a:r>
              <a:rPr lang="en-GB" sz="1200" dirty="0">
                <a:solidFill>
                  <a:srgbClr val="004B87"/>
                </a:solidFill>
                <a:latin typeface="Arial" panose="020B0604020202020204" pitchFamily="34" charset="0"/>
                <a:cs typeface="Arial" panose="020B0604020202020204" pitchFamily="34" charset="0"/>
              </a:rPr>
              <a:t>HT-102 </a:t>
            </a:r>
          </a:p>
          <a:p>
            <a:pPr algn="ctr"/>
            <a:r>
              <a:rPr lang="en-GB" sz="1200" dirty="0">
                <a:solidFill>
                  <a:srgbClr val="004B87"/>
                </a:solidFill>
                <a:latin typeface="Arial" panose="020B0604020202020204" pitchFamily="34" charset="0"/>
                <a:cs typeface="Arial" panose="020B0604020202020204" pitchFamily="34" charset="0"/>
              </a:rPr>
              <a:t>300 mg </a:t>
            </a:r>
          </a:p>
          <a:p>
            <a:pPr algn="ctr"/>
            <a:r>
              <a:rPr lang="en-GB" sz="1200" dirty="0">
                <a:solidFill>
                  <a:srgbClr val="004B87"/>
                </a:solidFill>
                <a:latin typeface="Arial" panose="020B0604020202020204" pitchFamily="34" charset="0"/>
                <a:cs typeface="Arial" panose="020B0604020202020204" pitchFamily="34" charset="0"/>
              </a:rPr>
              <a:t>Week 1</a:t>
            </a:r>
            <a:r>
              <a:rPr lang="en-GB" altLang="en-GB" sz="1200" dirty="0">
                <a:solidFill>
                  <a:schemeClr val="tx1"/>
                </a:solidFill>
                <a:latin typeface="Arial" panose="020B0604020202020204" pitchFamily="34" charset="0"/>
                <a:cs typeface="Arial" panose="020B0604020202020204" pitchFamily="34" charset="0"/>
              </a:rPr>
              <a:t>–</a:t>
            </a:r>
            <a:r>
              <a:rPr lang="en-GB" sz="1200" dirty="0">
                <a:solidFill>
                  <a:srgbClr val="004B87"/>
                </a:solidFill>
                <a:latin typeface="Arial" panose="020B0604020202020204" pitchFamily="34" charset="0"/>
                <a:cs typeface="Arial" panose="020B0604020202020204" pitchFamily="34" charset="0"/>
              </a:rPr>
              <a:t>24</a:t>
            </a:r>
          </a:p>
          <a:p>
            <a:pPr algn="ctr"/>
            <a:r>
              <a:rPr lang="en-GB" sz="1200" dirty="0">
                <a:solidFill>
                  <a:schemeClr val="tx1"/>
                </a:solidFill>
                <a:latin typeface="Arial" panose="020B0604020202020204" pitchFamily="34" charset="0"/>
                <a:cs typeface="Arial" panose="020B0604020202020204" pitchFamily="34" charset="0"/>
              </a:rPr>
              <a:t>followed by</a:t>
            </a:r>
          </a:p>
          <a:p>
            <a:pPr algn="ctr"/>
            <a:r>
              <a:rPr lang="en-GB" sz="1200" dirty="0">
                <a:solidFill>
                  <a:srgbClr val="004B87"/>
                </a:solidFill>
                <a:latin typeface="Arial" panose="020B0604020202020204" pitchFamily="34" charset="0"/>
                <a:cs typeface="Arial" panose="020B0604020202020204" pitchFamily="34" charset="0"/>
              </a:rPr>
              <a:t>HT-101 </a:t>
            </a:r>
          </a:p>
          <a:p>
            <a:pPr algn="ctr"/>
            <a:r>
              <a:rPr lang="en-GB" sz="1200" dirty="0">
                <a:solidFill>
                  <a:srgbClr val="004B87"/>
                </a:solidFill>
                <a:latin typeface="Arial" panose="020B0604020202020204" pitchFamily="34" charset="0"/>
                <a:cs typeface="Arial" panose="020B0604020202020204" pitchFamily="34" charset="0"/>
              </a:rPr>
              <a:t>400 mg </a:t>
            </a:r>
            <a:r>
              <a:rPr lang="en-GB" sz="1200" b="1" dirty="0">
                <a:solidFill>
                  <a:srgbClr val="004B87"/>
                </a:solidFill>
                <a:latin typeface="Arial" panose="020B0604020202020204" pitchFamily="34" charset="0"/>
                <a:cs typeface="Arial" panose="020B0604020202020204" pitchFamily="34" charset="0"/>
              </a:rPr>
              <a:t>Week 24</a:t>
            </a:r>
            <a:r>
              <a:rPr lang="en-GB" altLang="en-GB" sz="1200" b="1" dirty="0">
                <a:solidFill>
                  <a:schemeClr val="tx1"/>
                </a:solidFill>
                <a:latin typeface="Arial" panose="020B0604020202020204" pitchFamily="34" charset="0"/>
                <a:cs typeface="Arial" panose="020B0604020202020204" pitchFamily="34" charset="0"/>
              </a:rPr>
              <a:t>–</a:t>
            </a:r>
            <a:r>
              <a:rPr lang="en-GB" sz="1200" b="1" dirty="0">
                <a:solidFill>
                  <a:srgbClr val="004B87"/>
                </a:solidFill>
                <a:latin typeface="Arial" panose="020B0604020202020204" pitchFamily="34" charset="0"/>
                <a:cs typeface="Arial" panose="020B0604020202020204" pitchFamily="34" charset="0"/>
              </a:rPr>
              <a:t>48</a:t>
            </a:r>
          </a:p>
          <a:p>
            <a:pPr algn="ctr"/>
            <a:r>
              <a:rPr lang="en-GB" sz="1200" b="1" dirty="0">
                <a:solidFill>
                  <a:srgbClr val="004B87"/>
                </a:solidFill>
                <a:latin typeface="Arial" panose="020B0604020202020204" pitchFamily="34" charset="0"/>
                <a:cs typeface="Arial" panose="020B0604020202020204" pitchFamily="34" charset="0"/>
              </a:rPr>
              <a:t>(n=8)</a:t>
            </a:r>
          </a:p>
        </p:txBody>
      </p:sp>
      <p:sp>
        <p:nvSpPr>
          <p:cNvPr id="24" name="Rectangle: Rounded Corners 23"/>
          <p:cNvSpPr/>
          <p:nvPr/>
        </p:nvSpPr>
        <p:spPr>
          <a:xfrm>
            <a:off x="7923989" y="2349367"/>
            <a:ext cx="1156890" cy="1750061"/>
          </a:xfrm>
          <a:prstGeom prst="roundRect">
            <a:avLst/>
          </a:prstGeom>
          <a:solidFill>
            <a:srgbClr val="FFF1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4B87"/>
                </a:solidFill>
                <a:latin typeface="Arial" panose="020B0604020202020204" pitchFamily="34" charset="0"/>
                <a:cs typeface="Arial" panose="020B0604020202020204" pitchFamily="34" charset="0"/>
              </a:rPr>
              <a:t>Group C</a:t>
            </a:r>
          </a:p>
          <a:p>
            <a:pPr algn="ctr"/>
            <a:r>
              <a:rPr lang="de-DE" sz="1200" dirty="0">
                <a:solidFill>
                  <a:srgbClr val="004B87"/>
                </a:solidFill>
                <a:latin typeface="Arial" panose="020B0604020202020204" pitchFamily="34" charset="0"/>
                <a:cs typeface="Arial" panose="020B0604020202020204" pitchFamily="34" charset="0"/>
              </a:rPr>
              <a:t>HT-101 </a:t>
            </a:r>
          </a:p>
          <a:p>
            <a:pPr algn="ctr"/>
            <a:r>
              <a:rPr lang="de-DE" sz="1200" dirty="0">
                <a:solidFill>
                  <a:srgbClr val="004B87"/>
                </a:solidFill>
                <a:latin typeface="Arial" panose="020B0604020202020204" pitchFamily="34" charset="0"/>
                <a:cs typeface="Arial" panose="020B0604020202020204" pitchFamily="34" charset="0"/>
              </a:rPr>
              <a:t>100 mg </a:t>
            </a:r>
          </a:p>
          <a:p>
            <a:pPr algn="ctr"/>
            <a:r>
              <a:rPr lang="de-DE" sz="1200" dirty="0">
                <a:solidFill>
                  <a:srgbClr val="004B87"/>
                </a:solidFill>
                <a:latin typeface="Arial" panose="020B0604020202020204" pitchFamily="34" charset="0"/>
                <a:cs typeface="Arial" panose="020B0604020202020204" pitchFamily="34" charset="0"/>
              </a:rPr>
              <a:t>+</a:t>
            </a:r>
          </a:p>
          <a:p>
            <a:pPr algn="ctr"/>
            <a:r>
              <a:rPr lang="de-DE" sz="1200" dirty="0">
                <a:solidFill>
                  <a:srgbClr val="004B87"/>
                </a:solidFill>
                <a:latin typeface="Arial" panose="020B0604020202020204" pitchFamily="34" charset="0"/>
                <a:cs typeface="Arial" panose="020B0604020202020204" pitchFamily="34" charset="0"/>
              </a:rPr>
              <a:t>HT-102 </a:t>
            </a:r>
          </a:p>
          <a:p>
            <a:pPr algn="ctr"/>
            <a:r>
              <a:rPr lang="de-DE" sz="1200" dirty="0">
                <a:solidFill>
                  <a:srgbClr val="004B87"/>
                </a:solidFill>
                <a:latin typeface="Arial" panose="020B0604020202020204" pitchFamily="34" charset="0"/>
                <a:cs typeface="Arial" panose="020B0604020202020204" pitchFamily="34" charset="0"/>
              </a:rPr>
              <a:t>300 mg</a:t>
            </a:r>
          </a:p>
          <a:p>
            <a:pPr algn="ctr"/>
            <a:r>
              <a:rPr lang="de-DE" sz="1200" dirty="0">
                <a:solidFill>
                  <a:srgbClr val="004B87"/>
                </a:solidFill>
                <a:latin typeface="Arial" panose="020B0604020202020204" pitchFamily="34" charset="0"/>
                <a:cs typeface="Arial" panose="020B0604020202020204" pitchFamily="34" charset="0"/>
              </a:rPr>
              <a:t>(n=8)</a:t>
            </a:r>
          </a:p>
          <a:p>
            <a:pPr algn="ctr"/>
            <a:r>
              <a:rPr lang="en-GB" altLang="zh-CN" sz="1200" b="1" dirty="0">
                <a:solidFill>
                  <a:schemeClr val="tx1"/>
                </a:solidFill>
                <a:latin typeface="Arial" panose="020B0604020202020204" pitchFamily="34" charset="0"/>
                <a:cs typeface="Arial" panose="020B0604020202020204" pitchFamily="34" charset="0"/>
              </a:rPr>
              <a:t>Week </a:t>
            </a:r>
            <a:r>
              <a:rPr lang="en-US" altLang="en-GB" sz="1200" b="1" dirty="0">
                <a:solidFill>
                  <a:schemeClr val="tx1"/>
                </a:solidFill>
                <a:latin typeface="Arial" panose="020B0604020202020204" pitchFamily="34" charset="0"/>
                <a:cs typeface="Arial" panose="020B0604020202020204" pitchFamily="34" charset="0"/>
              </a:rPr>
              <a:t>0</a:t>
            </a:r>
            <a:r>
              <a:rPr lang="en-GB" altLang="en-GB" sz="1200" b="1" dirty="0">
                <a:solidFill>
                  <a:schemeClr val="tx1"/>
                </a:solidFill>
                <a:latin typeface="Arial" panose="020B0604020202020204" pitchFamily="34" charset="0"/>
                <a:cs typeface="Arial" panose="020B0604020202020204" pitchFamily="34" charset="0"/>
              </a:rPr>
              <a:t>–</a:t>
            </a:r>
            <a:r>
              <a:rPr lang="en-GB" altLang="zh-CN" sz="1200" b="1" dirty="0">
                <a:solidFill>
                  <a:schemeClr val="tx1"/>
                </a:solidFill>
                <a:latin typeface="Arial" panose="020B0604020202020204" pitchFamily="34" charset="0"/>
                <a:cs typeface="Arial" panose="020B0604020202020204" pitchFamily="34" charset="0"/>
              </a:rPr>
              <a:t>24 combo</a:t>
            </a:r>
          </a:p>
        </p:txBody>
      </p:sp>
      <p:sp>
        <p:nvSpPr>
          <p:cNvPr id="26" name="Rectangle: Rounded Corners 25"/>
          <p:cNvSpPr/>
          <p:nvPr/>
        </p:nvSpPr>
        <p:spPr>
          <a:xfrm>
            <a:off x="9319614" y="2358506"/>
            <a:ext cx="1156890" cy="1740004"/>
          </a:xfrm>
          <a:prstGeom prst="roundRect">
            <a:avLst/>
          </a:prstGeom>
          <a:solidFill>
            <a:srgbClr val="FFF1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4B87"/>
                </a:solidFill>
                <a:latin typeface="Arial" panose="020B0604020202020204" pitchFamily="34" charset="0"/>
                <a:cs typeface="Arial" panose="020B0604020202020204" pitchFamily="34" charset="0"/>
              </a:rPr>
              <a:t>Group D</a:t>
            </a:r>
          </a:p>
          <a:p>
            <a:pPr algn="ctr"/>
            <a:r>
              <a:rPr lang="de-DE" sz="1200" dirty="0">
                <a:solidFill>
                  <a:srgbClr val="004B87"/>
                </a:solidFill>
                <a:latin typeface="Arial" panose="020B0604020202020204" pitchFamily="34" charset="0"/>
                <a:cs typeface="Arial" panose="020B0604020202020204" pitchFamily="34" charset="0"/>
              </a:rPr>
              <a:t>HT-101 </a:t>
            </a:r>
          </a:p>
          <a:p>
            <a:pPr algn="ctr"/>
            <a:r>
              <a:rPr lang="de-DE" sz="1200" dirty="0">
                <a:solidFill>
                  <a:srgbClr val="004B87"/>
                </a:solidFill>
                <a:latin typeface="Arial" panose="020B0604020202020204" pitchFamily="34" charset="0"/>
                <a:cs typeface="Arial" panose="020B0604020202020204" pitchFamily="34" charset="0"/>
              </a:rPr>
              <a:t>200 mg</a:t>
            </a:r>
          </a:p>
          <a:p>
            <a:pPr algn="ctr"/>
            <a:r>
              <a:rPr lang="de-DE" sz="1200" dirty="0">
                <a:solidFill>
                  <a:srgbClr val="004B87"/>
                </a:solidFill>
                <a:latin typeface="Arial" panose="020B0604020202020204" pitchFamily="34" charset="0"/>
                <a:cs typeface="Arial" panose="020B0604020202020204" pitchFamily="34" charset="0"/>
              </a:rPr>
              <a:t>+</a:t>
            </a:r>
          </a:p>
          <a:p>
            <a:pPr algn="ctr"/>
            <a:r>
              <a:rPr lang="de-DE" sz="1200" dirty="0">
                <a:solidFill>
                  <a:srgbClr val="004B87"/>
                </a:solidFill>
                <a:latin typeface="Arial" panose="020B0604020202020204" pitchFamily="34" charset="0"/>
                <a:cs typeface="Arial" panose="020B0604020202020204" pitchFamily="34" charset="0"/>
              </a:rPr>
              <a:t>HT-102 </a:t>
            </a:r>
          </a:p>
          <a:p>
            <a:pPr algn="ctr"/>
            <a:r>
              <a:rPr lang="de-DE" sz="1200" dirty="0">
                <a:solidFill>
                  <a:srgbClr val="004B87"/>
                </a:solidFill>
                <a:latin typeface="Arial" panose="020B0604020202020204" pitchFamily="34" charset="0"/>
                <a:cs typeface="Arial" panose="020B0604020202020204" pitchFamily="34" charset="0"/>
              </a:rPr>
              <a:t>300 mg</a:t>
            </a:r>
          </a:p>
          <a:p>
            <a:pPr algn="ctr"/>
            <a:r>
              <a:rPr lang="de-DE" sz="1200" dirty="0">
                <a:solidFill>
                  <a:srgbClr val="004B87"/>
                </a:solidFill>
                <a:latin typeface="Arial" panose="020B0604020202020204" pitchFamily="34" charset="0"/>
                <a:cs typeface="Arial" panose="020B0604020202020204" pitchFamily="34" charset="0"/>
              </a:rPr>
              <a:t>(n=10)</a:t>
            </a:r>
          </a:p>
          <a:p>
            <a:pPr algn="ctr"/>
            <a:r>
              <a:rPr lang="en-GB" sz="1200" b="1" dirty="0">
                <a:solidFill>
                  <a:schemeClr val="tx1"/>
                </a:solidFill>
                <a:latin typeface="Arial" panose="020B0604020202020204" pitchFamily="34" charset="0"/>
                <a:cs typeface="Arial" panose="020B0604020202020204" pitchFamily="34" charset="0"/>
              </a:rPr>
              <a:t>Week </a:t>
            </a:r>
            <a:r>
              <a:rPr lang="en-US" altLang="en-GB" sz="1200" b="1" dirty="0">
                <a:solidFill>
                  <a:schemeClr val="tx1"/>
                </a:solidFill>
                <a:latin typeface="Arial" panose="020B0604020202020204" pitchFamily="34" charset="0"/>
                <a:cs typeface="Arial" panose="020B0604020202020204" pitchFamily="34" charset="0"/>
              </a:rPr>
              <a:t>0</a:t>
            </a:r>
            <a:r>
              <a:rPr lang="en-GB" altLang="en-GB" sz="1200" b="1" dirty="0">
                <a:solidFill>
                  <a:schemeClr val="tx1"/>
                </a:solidFill>
                <a:latin typeface="Arial" panose="020B0604020202020204" pitchFamily="34" charset="0"/>
                <a:cs typeface="Arial" panose="020B0604020202020204" pitchFamily="34" charset="0"/>
              </a:rPr>
              <a:t>–</a:t>
            </a:r>
            <a:r>
              <a:rPr lang="en-GB" sz="1200" b="1" dirty="0">
                <a:solidFill>
                  <a:schemeClr val="tx1"/>
                </a:solidFill>
                <a:latin typeface="Arial" panose="020B0604020202020204" pitchFamily="34" charset="0"/>
                <a:cs typeface="Arial" panose="020B0604020202020204" pitchFamily="34" charset="0"/>
              </a:rPr>
              <a:t>24 combo</a:t>
            </a:r>
          </a:p>
        </p:txBody>
      </p:sp>
      <p:cxnSp>
        <p:nvCxnSpPr>
          <p:cNvPr id="33" name="Connector: Elbow 32"/>
          <p:cNvCxnSpPr>
            <a:stCxn id="11" idx="2"/>
            <a:endCxn id="23" idx="0"/>
          </p:cNvCxnSpPr>
          <p:nvPr/>
        </p:nvCxnSpPr>
        <p:spPr>
          <a:xfrm rot="5400000">
            <a:off x="7539486" y="1386418"/>
            <a:ext cx="530273" cy="1395626"/>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5" name="Connector: Elbow 34"/>
          <p:cNvCxnSpPr>
            <a:stCxn id="11" idx="2"/>
            <a:endCxn id="24" idx="0"/>
          </p:cNvCxnSpPr>
          <p:nvPr/>
        </p:nvCxnSpPr>
        <p:spPr>
          <a:xfrm rot="5400000">
            <a:off x="8237299" y="2084231"/>
            <a:ext cx="530272" cy="1"/>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8" name="Connector: Elbow 37"/>
          <p:cNvCxnSpPr>
            <a:stCxn id="11" idx="2"/>
            <a:endCxn id="26" idx="0"/>
          </p:cNvCxnSpPr>
          <p:nvPr/>
        </p:nvCxnSpPr>
        <p:spPr>
          <a:xfrm rot="16200000" flipH="1">
            <a:off x="8930542" y="1390988"/>
            <a:ext cx="539411" cy="1395624"/>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sp>
        <p:nvSpPr>
          <p:cNvPr id="55" name="Rectangle 54"/>
          <p:cNvSpPr/>
          <p:nvPr/>
        </p:nvSpPr>
        <p:spPr>
          <a:xfrm>
            <a:off x="5030768" y="6194481"/>
            <a:ext cx="5728786" cy="463957"/>
          </a:xfrm>
          <a:prstGeom prst="rect">
            <a:avLst/>
          </a:prstGeom>
          <a:solidFill>
            <a:schemeClr val="bg1"/>
          </a:solidFill>
          <a:ln w="12700">
            <a:solidFill>
              <a:srgbClr val="FFC03C"/>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lvl="0">
              <a:defRPr/>
            </a:pP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Secondary </a:t>
            </a:r>
            <a:r>
              <a:rPr kumimoji="0" lang="en-GB" sz="1400" b="1" i="0" u="none" strike="noStrike" kern="1200" cap="none" spc="0" normalizeH="0" baseline="0" dirty="0">
                <a:ln>
                  <a:noFill/>
                </a:ln>
                <a:solidFill>
                  <a:srgbClr val="004B87"/>
                </a:solidFill>
                <a:effectLst/>
                <a:uLnTx/>
                <a:uFillTx/>
                <a:latin typeface="Arial" panose="020B0604020202020204"/>
                <a:ea typeface="+mn-ea"/>
                <a:cs typeface="+mn-cs"/>
              </a:rPr>
              <a:t>endpoint</a:t>
            </a: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 </a:t>
            </a:r>
            <a:r>
              <a:rPr lang="en-GB" sz="1400" dirty="0">
                <a:solidFill>
                  <a:srgbClr val="004B87"/>
                </a:solidFill>
                <a:latin typeface="Arial" panose="020B0604020202020204"/>
              </a:rPr>
              <a:t>HBsAg kinetics; virological and pharmacodynamic markers; immunogenicity</a:t>
            </a:r>
            <a:endParaRPr kumimoji="0" lang="en-GB" sz="1400" b="1" i="0" u="none" strike="noStrike" kern="1200" cap="none" spc="0" normalizeH="0" baseline="30000" noProof="0" dirty="0">
              <a:ln>
                <a:noFill/>
              </a:ln>
              <a:solidFill>
                <a:srgbClr val="004B87"/>
              </a:solidFill>
              <a:effectLst/>
              <a:uLnTx/>
              <a:uFillTx/>
              <a:latin typeface="Arial" panose="020B0604020202020204"/>
              <a:ea typeface="+mn-ea"/>
              <a:cs typeface="+mn-cs"/>
            </a:endParaRPr>
          </a:p>
        </p:txBody>
      </p:sp>
      <p:grpSp>
        <p:nvGrpSpPr>
          <p:cNvPr id="56" name="Group 55"/>
          <p:cNvGrpSpPr/>
          <p:nvPr/>
        </p:nvGrpSpPr>
        <p:grpSpPr>
          <a:xfrm>
            <a:off x="4830211" y="6103639"/>
            <a:ext cx="643951" cy="641546"/>
            <a:chOff x="5909489" y="5351321"/>
            <a:chExt cx="643951" cy="641546"/>
          </a:xfrm>
        </p:grpSpPr>
        <p:sp>
          <p:nvSpPr>
            <p:cNvPr id="57" name="Oval 56"/>
            <p:cNvSpPr/>
            <p:nvPr/>
          </p:nvSpPr>
          <p:spPr>
            <a:xfrm>
              <a:off x="5909489" y="5351321"/>
              <a:ext cx="643951" cy="641546"/>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58" name="Graphic 57"/>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964709" y="5420859"/>
              <a:ext cx="480186" cy="480186"/>
            </a:xfrm>
            <a:prstGeom prst="rect">
              <a:avLst/>
            </a:prstGeom>
          </p:spPr>
        </p:pic>
      </p:grpSp>
      <p:cxnSp>
        <p:nvCxnSpPr>
          <p:cNvPr id="64" name="Connector: Elbow 63"/>
          <p:cNvCxnSpPr>
            <a:stCxn id="13" idx="2"/>
            <a:endCxn id="52" idx="0"/>
          </p:cNvCxnSpPr>
          <p:nvPr/>
        </p:nvCxnSpPr>
        <p:spPr>
          <a:xfrm rot="16200000" flipH="1">
            <a:off x="6921397" y="2893521"/>
            <a:ext cx="370592" cy="2791019"/>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0" name="Connector: Elbow 69"/>
          <p:cNvCxnSpPr>
            <a:stCxn id="23" idx="2"/>
            <a:endCxn id="52" idx="0"/>
          </p:cNvCxnSpPr>
          <p:nvPr/>
        </p:nvCxnSpPr>
        <p:spPr>
          <a:xfrm rot="16200000" flipH="1">
            <a:off x="7619426" y="3591550"/>
            <a:ext cx="370160" cy="1395394"/>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2" name="Connector: Elbow 71"/>
          <p:cNvCxnSpPr>
            <a:stCxn id="24" idx="2"/>
            <a:endCxn id="52" idx="0"/>
          </p:cNvCxnSpPr>
          <p:nvPr/>
        </p:nvCxnSpPr>
        <p:spPr>
          <a:xfrm rot="5400000">
            <a:off x="8314870" y="4286762"/>
            <a:ext cx="374899" cy="231"/>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1" name="Connector: Elbow 90"/>
          <p:cNvCxnSpPr>
            <a:stCxn id="26" idx="2"/>
            <a:endCxn id="52" idx="0"/>
          </p:cNvCxnSpPr>
          <p:nvPr/>
        </p:nvCxnSpPr>
        <p:spPr>
          <a:xfrm rot="5400000">
            <a:off x="9012223" y="3588490"/>
            <a:ext cx="375817" cy="1395856"/>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3" name="Connector: Elbow 92"/>
          <p:cNvCxnSpPr>
            <a:stCxn id="22" idx="2"/>
            <a:endCxn id="52" idx="0"/>
          </p:cNvCxnSpPr>
          <p:nvPr/>
        </p:nvCxnSpPr>
        <p:spPr>
          <a:xfrm rot="5400000">
            <a:off x="9710495" y="2891137"/>
            <a:ext cx="374899" cy="2791481"/>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pic>
        <p:nvPicPr>
          <p:cNvPr id="9" name="Picture 8">
            <a:hlinkClick r:id="rId6" action="ppaction://hlinksldjump"/>
            <a:extLst>
              <a:ext uri="{FF2B5EF4-FFF2-40B4-BE49-F238E27FC236}">
                <a16:creationId xmlns:a16="http://schemas.microsoft.com/office/drawing/2014/main" id="{B380D64B-9229-57CB-4938-7B2BF7A7665A}"/>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
        <p:nvSpPr>
          <p:cNvPr id="14" name="Title 1">
            <a:extLst>
              <a:ext uri="{FF2B5EF4-FFF2-40B4-BE49-F238E27FC236}">
                <a16:creationId xmlns:a16="http://schemas.microsoft.com/office/drawing/2014/main" id="{865E8E23-02A5-FB85-E288-E8979927EF8C}"/>
              </a:ext>
            </a:extLst>
          </p:cNvPr>
          <p:cNvSpPr>
            <a:spLocks noGrp="1"/>
          </p:cNvSpPr>
          <p:nvPr>
            <p:ph type="title"/>
          </p:nvPr>
        </p:nvSpPr>
        <p:spPr>
          <a:xfrm>
            <a:off x="545592" y="0"/>
            <a:ext cx="11140605" cy="618669"/>
          </a:xfrm>
        </p:spPr>
        <p:txBody>
          <a:bodyPr>
            <a:noAutofit/>
          </a:bodyPr>
          <a:lstStyle/>
          <a:p>
            <a:pPr>
              <a:tabLst>
                <a:tab pos="3857625" algn="l"/>
              </a:tabLst>
            </a:pPr>
            <a:r>
              <a:rPr lang="en-GB" sz="2000" dirty="0">
                <a:latin typeface="Arial" panose="020B0604020202020204" pitchFamily="34" charset="0"/>
                <a:cs typeface="Arial" panose="020B0604020202020204" pitchFamily="34" charset="0"/>
              </a:rPr>
              <a:t>High rate and sustained HBsAg loss achieved with HT-101 + HT-102 combination therapy in HBeAg(-), NA-suppressed patients: Ongoing off-treatment results from a multicentre </a:t>
            </a:r>
            <a:r>
              <a:rPr lang="en-GB" sz="2000" dirty="0" err="1">
                <a:latin typeface="Arial" panose="020B0604020202020204" pitchFamily="34" charset="0"/>
                <a:cs typeface="Arial" panose="020B0604020202020204" pitchFamily="34" charset="0"/>
              </a:rPr>
              <a:t>Ib</a:t>
            </a:r>
            <a:r>
              <a:rPr lang="en-GB" sz="2000" dirty="0">
                <a:latin typeface="Arial" panose="020B0604020202020204" pitchFamily="34" charset="0"/>
                <a:cs typeface="Arial" panose="020B0604020202020204" pitchFamily="34" charset="0"/>
              </a:rPr>
              <a:t>/IIa study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06C6C-F43E-5644-8EC5-D9500C43B8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29673C-29E2-FC01-F499-EEF7F05049ED}"/>
              </a:ext>
            </a:extLst>
          </p:cNvPr>
          <p:cNvSpPr>
            <a:spLocks noGrp="1"/>
          </p:cNvSpPr>
          <p:nvPr>
            <p:ph type="title"/>
          </p:nvPr>
        </p:nvSpPr>
        <p:spPr/>
        <p:txBody>
          <a:bodyPr/>
          <a:lstStyle/>
          <a:p>
            <a:r>
              <a:rPr lang="en-US" dirty="0"/>
              <a:t>Contents</a:t>
            </a:r>
          </a:p>
        </p:txBody>
      </p:sp>
      <p:graphicFrame>
        <p:nvGraphicFramePr>
          <p:cNvPr id="8" name="Content Placeholder 13">
            <a:extLst>
              <a:ext uri="{FF2B5EF4-FFF2-40B4-BE49-F238E27FC236}">
                <a16:creationId xmlns:a16="http://schemas.microsoft.com/office/drawing/2014/main" id="{72C7A4E2-DDDA-C3E5-CB2A-06350E73CE41}"/>
              </a:ext>
            </a:extLst>
          </p:cNvPr>
          <p:cNvGraphicFramePr>
            <a:graphicFrameLocks/>
          </p:cNvGraphicFramePr>
          <p:nvPr>
            <p:extLst>
              <p:ext uri="{D42A27DB-BD31-4B8C-83A1-F6EECF244321}">
                <p14:modId xmlns:p14="http://schemas.microsoft.com/office/powerpoint/2010/main" val="2242565777"/>
              </p:ext>
            </p:extLst>
          </p:nvPr>
        </p:nvGraphicFramePr>
        <p:xfrm>
          <a:off x="468312" y="1177027"/>
          <a:ext cx="11418585" cy="2843280"/>
        </p:xfrm>
        <a:graphic>
          <a:graphicData uri="http://schemas.openxmlformats.org/drawingml/2006/table">
            <a:tbl>
              <a:tblPr/>
              <a:tblGrid>
                <a:gridCol w="1305434">
                  <a:extLst>
                    <a:ext uri="{9D8B030D-6E8A-4147-A177-3AD203B41FA5}">
                      <a16:colId xmlns:a16="http://schemas.microsoft.com/office/drawing/2014/main" val="3279649220"/>
                    </a:ext>
                  </a:extLst>
                </a:gridCol>
                <a:gridCol w="10113151">
                  <a:extLst>
                    <a:ext uri="{9D8B030D-6E8A-4147-A177-3AD203B41FA5}">
                      <a16:colId xmlns:a16="http://schemas.microsoft.com/office/drawing/2014/main" val="867203975"/>
                    </a:ext>
                  </a:extLst>
                </a:gridCol>
              </a:tblGrid>
              <a:tr h="318929">
                <a:tc gridSpan="2">
                  <a:txBody>
                    <a:bodyPr/>
                    <a:lstStyle/>
                    <a:p>
                      <a:pPr algn="l" fontAlgn="base"/>
                      <a:r>
                        <a:rPr lang="en-US" sz="1800" b="1" i="0" dirty="0">
                          <a:solidFill>
                            <a:srgbClr val="FFFFFF"/>
                          </a:solidFill>
                          <a:effectLst/>
                          <a:latin typeface="Arial" panose="020B0604020202020204" pitchFamily="34" charset="0"/>
                          <a:cs typeface="Arial" panose="020B0604020202020204" pitchFamily="34" charset="0"/>
                        </a:rPr>
                        <a:t>1. </a:t>
                      </a:r>
                      <a:r>
                        <a:rPr lang="en-GB" sz="1800" b="1" i="0" dirty="0">
                          <a:solidFill>
                            <a:srgbClr val="FFFFFF"/>
                          </a:solidFill>
                          <a:effectLst/>
                          <a:latin typeface="Arial" panose="020B0604020202020204" pitchFamily="34" charset="0"/>
                          <a:cs typeface="Arial" panose="020B0604020202020204" pitchFamily="34" charset="0"/>
                        </a:rPr>
                        <a:t>Viral hepatitis B and D: New therapies, unapproved therapies or strategies</a:t>
                      </a:r>
                      <a:endParaRPr lang="en-US" sz="1800" b="1" i="0" dirty="0">
                        <a:solidFill>
                          <a:srgbClr val="FFFFFF"/>
                        </a:solidFill>
                        <a:effectLst/>
                        <a:latin typeface="Arial" panose="020B0604020202020204" pitchFamily="34" charset="0"/>
                        <a:cs typeface="Arial" panose="020B0604020202020204" pitchFamily="34" charset="0"/>
                      </a:endParaRP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BF3F"/>
                    </a:solidFill>
                  </a:tcPr>
                </a:tc>
                <a:tc hMerge="1">
                  <a:txBody>
                    <a:bodyPr/>
                    <a:lstStyle/>
                    <a:p>
                      <a:endParaRPr lang="en-GB" dirty="0"/>
                    </a:p>
                  </a:txBody>
                  <a:tcPr/>
                </a:tc>
                <a:extLst>
                  <a:ext uri="{0D108BD9-81ED-4DB2-BD59-A6C34878D82A}">
                    <a16:rowId xmlns:a16="http://schemas.microsoft.com/office/drawing/2014/main" val="2467454531"/>
                  </a:ext>
                </a:extLst>
              </a:tr>
              <a:tr h="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Arial" panose="020B0604020202020204" pitchFamily="34" charset="0"/>
                          <a:ea typeface="+mn-ea"/>
                          <a:cs typeface="Arial" panose="020B0604020202020204" pitchFamily="34" charset="0"/>
                        </a:rPr>
                        <a:t>GS-001</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FFBF3F"/>
                    </a:solidFill>
                  </a:tcPr>
                </a:tc>
                <a:tc>
                  <a:txBody>
                    <a:bodyPr/>
                    <a:lstStyle/>
                    <a:p>
                      <a:pPr algn="l" fontAlgn="ctr">
                        <a:buNone/>
                      </a:pP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Clinically meaningful rates of functional cure in virologically suppressed patients with chronic hepatitis B infection treated with </a:t>
                      </a:r>
                      <a:r>
                        <a:rPr lang="en-GB" sz="1800" b="0" i="0" u="none" strike="noStrike" kern="1200" dirty="0" err="1">
                          <a:solidFill>
                            <a:srgbClr val="004B87"/>
                          </a:solidFill>
                          <a:effectLst/>
                          <a:latin typeface="Arial" panose="020B0604020202020204" pitchFamily="34" charset="0"/>
                          <a:ea typeface="+mn-ea"/>
                          <a:cs typeface="Arial" panose="020B0604020202020204" pitchFamily="34" charset="0"/>
                        </a:rPr>
                        <a:t>bepirovirsen</a:t>
                      </a: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 B-Well Phase 3 trials</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noFill/>
                  </a:tcPr>
                </a:tc>
                <a:extLst>
                  <a:ext uri="{0D108BD9-81ED-4DB2-BD59-A6C34878D82A}">
                    <a16:rowId xmlns:a16="http://schemas.microsoft.com/office/drawing/2014/main" val="1345729912"/>
                  </a:ext>
                </a:extLst>
              </a:tr>
              <a:tr h="3203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Arial" panose="020B0604020202020204" pitchFamily="34" charset="0"/>
                          <a:ea typeface="+mn-ea"/>
                          <a:cs typeface="Arial" panose="020B0604020202020204" pitchFamily="34" charset="0"/>
                        </a:rPr>
                        <a:t>GS-012</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FFBF3F"/>
                    </a:solidFill>
                  </a:tcPr>
                </a:tc>
                <a:tc>
                  <a:txBody>
                    <a:bodyPr/>
                    <a:lstStyle/>
                    <a:p>
                      <a:pPr algn="l" fontAlgn="ctr">
                        <a:buNone/>
                      </a:pP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Efficacy and safety of </a:t>
                      </a:r>
                      <a:r>
                        <a:rPr lang="en-GB" sz="1800" b="0" i="0" u="none" strike="noStrike" kern="1200" dirty="0" err="1">
                          <a:solidFill>
                            <a:srgbClr val="004B87"/>
                          </a:solidFill>
                          <a:effectLst/>
                          <a:latin typeface="Arial" panose="020B0604020202020204" pitchFamily="34" charset="0"/>
                          <a:ea typeface="+mn-ea"/>
                          <a:cs typeface="Arial" panose="020B0604020202020204" pitchFamily="34" charset="0"/>
                        </a:rPr>
                        <a:t>tobevibart</a:t>
                      </a: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 (VIR-3434) alone or in combination with </a:t>
                      </a:r>
                      <a:r>
                        <a:rPr lang="en-GB" sz="1800" b="0" i="0" u="none" strike="noStrike" kern="1200" dirty="0" err="1">
                          <a:solidFill>
                            <a:srgbClr val="004B87"/>
                          </a:solidFill>
                          <a:effectLst/>
                          <a:latin typeface="Arial" panose="020B0604020202020204" pitchFamily="34" charset="0"/>
                          <a:ea typeface="+mn-ea"/>
                          <a:cs typeface="Arial" panose="020B0604020202020204" pitchFamily="34" charset="0"/>
                        </a:rPr>
                        <a:t>elebsiran</a:t>
                      </a: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 (VIR- 2218) in participants with chronic hepatitis delta virus infection: Week 96 endpoint results from the Phase 2 SOLSTICE trial</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noFill/>
                  </a:tcPr>
                </a:tc>
                <a:extLst>
                  <a:ext uri="{0D108BD9-81ED-4DB2-BD59-A6C34878D82A}">
                    <a16:rowId xmlns:a16="http://schemas.microsoft.com/office/drawing/2014/main" val="3100625088"/>
                  </a:ext>
                </a:extLst>
              </a:tr>
              <a:tr h="3203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Arial" panose="020B0604020202020204" pitchFamily="34" charset="0"/>
                          <a:ea typeface="+mn-ea"/>
                          <a:cs typeface="Arial" panose="020B0604020202020204" pitchFamily="34" charset="0"/>
                        </a:rPr>
                        <a:t>OS-103-YI</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FFBF3F"/>
                    </a:solidFill>
                  </a:tcPr>
                </a:tc>
                <a:tc>
                  <a:txBody>
                    <a:bodyPr/>
                    <a:lstStyle/>
                    <a:p>
                      <a:pPr algn="l" fontAlgn="ctr">
                        <a:buNone/>
                      </a:pPr>
                      <a:r>
                        <a:rPr lang="en-US" sz="1800" b="0" i="0" u="none" strike="noStrike" kern="1200" dirty="0">
                          <a:solidFill>
                            <a:srgbClr val="004B87"/>
                          </a:solidFill>
                          <a:effectLst/>
                          <a:latin typeface="Arial" panose="020B0604020202020204" pitchFamily="34" charset="0"/>
                          <a:ea typeface="+mn-ea"/>
                          <a:cs typeface="Arial" panose="020B0604020202020204" pitchFamily="34" charset="0"/>
                        </a:rPr>
                        <a:t>Identifying individuals for hepatocellular carcinoma (HCC) surveillance after hepatitis B surface antigen (HBsAg) </a:t>
                      </a:r>
                      <a:r>
                        <a:rPr lang="en-US" sz="1800" b="0" i="0" u="none" strike="noStrike" kern="1200" dirty="0" err="1">
                          <a:solidFill>
                            <a:srgbClr val="004B87"/>
                          </a:solidFill>
                          <a:effectLst/>
                          <a:latin typeface="Arial" panose="020B0604020202020204" pitchFamily="34" charset="0"/>
                          <a:ea typeface="+mn-ea"/>
                          <a:cs typeface="Arial" panose="020B0604020202020204" pitchFamily="34" charset="0"/>
                        </a:rPr>
                        <a:t>seroclearance</a:t>
                      </a:r>
                      <a:r>
                        <a:rPr lang="en-US" sz="1800" b="0" i="0" u="none" strike="noStrike" kern="1200" dirty="0">
                          <a:solidFill>
                            <a:srgbClr val="004B87"/>
                          </a:solidFill>
                          <a:effectLst/>
                          <a:latin typeface="Arial" panose="020B0604020202020204" pitchFamily="34" charset="0"/>
                          <a:ea typeface="+mn-ea"/>
                          <a:cs typeface="Arial" panose="020B0604020202020204" pitchFamily="34" charset="0"/>
                        </a:rPr>
                        <a:t>: Refining risk thresholds by age, sex, cirrhosis, diabetes, and </a:t>
                      </a:r>
                      <a:br>
                        <a:rPr lang="en-US" sz="1800" b="0" i="0" u="none" strike="noStrike" kern="1200" dirty="0">
                          <a:solidFill>
                            <a:srgbClr val="004B87"/>
                          </a:solidFill>
                          <a:effectLst/>
                          <a:latin typeface="Arial" panose="020B0604020202020204" pitchFamily="34" charset="0"/>
                          <a:ea typeface="+mn-ea"/>
                          <a:cs typeface="Arial" panose="020B0604020202020204" pitchFamily="34" charset="0"/>
                        </a:rPr>
                      </a:br>
                      <a:r>
                        <a:rPr lang="en-US" sz="1800" b="0" i="0" u="none" strike="noStrike" kern="1200" dirty="0">
                          <a:solidFill>
                            <a:srgbClr val="004B87"/>
                          </a:solidFill>
                          <a:effectLst/>
                          <a:latin typeface="Arial" panose="020B0604020202020204" pitchFamily="34" charset="0"/>
                          <a:ea typeface="+mn-ea"/>
                          <a:cs typeface="Arial" panose="020B0604020202020204" pitchFamily="34" charset="0"/>
                        </a:rPr>
                        <a:t>risk scores</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noFill/>
                  </a:tcPr>
                </a:tc>
                <a:extLst>
                  <a:ext uri="{0D108BD9-81ED-4DB2-BD59-A6C34878D82A}">
                    <a16:rowId xmlns:a16="http://schemas.microsoft.com/office/drawing/2014/main" val="4035905221"/>
                  </a:ext>
                </a:extLst>
              </a:tr>
            </a:tbl>
          </a:graphicData>
        </a:graphic>
      </p:graphicFrame>
      <p:sp>
        <p:nvSpPr>
          <p:cNvPr id="9" name="TextBox 8">
            <a:hlinkClick r:id="rId2" action="ppaction://hlinksldjump"/>
            <a:extLst>
              <a:ext uri="{FF2B5EF4-FFF2-40B4-BE49-F238E27FC236}">
                <a16:creationId xmlns:a16="http://schemas.microsoft.com/office/drawing/2014/main" id="{761615A2-E9C6-C7DF-89B7-51187CC71228}"/>
              </a:ext>
            </a:extLst>
          </p:cNvPr>
          <p:cNvSpPr txBox="1"/>
          <p:nvPr/>
        </p:nvSpPr>
        <p:spPr>
          <a:xfrm>
            <a:off x="4043818" y="4179333"/>
            <a:ext cx="4047214" cy="369332"/>
          </a:xfrm>
          <a:prstGeom prst="rect">
            <a:avLst/>
          </a:prstGeom>
          <a:noFill/>
          <a:ln w="38100">
            <a:solidFill>
              <a:srgbClr val="FFBF3F"/>
            </a:solidFill>
          </a:ln>
        </p:spPr>
        <p:txBody>
          <a:bodyPr wrap="square" rtlCol="0">
            <a:spAutoFit/>
          </a:bodyPr>
          <a:lstStyle/>
          <a:p>
            <a:pPr algn="ctr"/>
            <a:r>
              <a:rPr lang="en-GB" b="1" dirty="0">
                <a:latin typeface="Arial" panose="020B0604020202020204" pitchFamily="34" charset="0"/>
                <a:cs typeface="Arial" panose="020B0604020202020204" pitchFamily="34" charset="0"/>
              </a:rPr>
              <a:t>Click here to go to this section</a:t>
            </a:r>
          </a:p>
        </p:txBody>
      </p:sp>
      <p:graphicFrame>
        <p:nvGraphicFramePr>
          <p:cNvPr id="11" name="Content Placeholder 13">
            <a:extLst>
              <a:ext uri="{FF2B5EF4-FFF2-40B4-BE49-F238E27FC236}">
                <a16:creationId xmlns:a16="http://schemas.microsoft.com/office/drawing/2014/main" id="{BBE2C64A-CB63-DA0C-7295-2165F5E0FA47}"/>
              </a:ext>
            </a:extLst>
          </p:cNvPr>
          <p:cNvGraphicFramePr>
            <a:graphicFrameLocks/>
          </p:cNvGraphicFramePr>
          <p:nvPr>
            <p:extLst>
              <p:ext uri="{D42A27DB-BD31-4B8C-83A1-F6EECF244321}">
                <p14:modId xmlns:p14="http://schemas.microsoft.com/office/powerpoint/2010/main" val="2520838860"/>
              </p:ext>
            </p:extLst>
          </p:nvPr>
        </p:nvGraphicFramePr>
        <p:xfrm>
          <a:off x="468312" y="4974868"/>
          <a:ext cx="11418585" cy="1010160"/>
        </p:xfrm>
        <a:graphic>
          <a:graphicData uri="http://schemas.openxmlformats.org/drawingml/2006/table">
            <a:tbl>
              <a:tblPr/>
              <a:tblGrid>
                <a:gridCol w="1497253">
                  <a:extLst>
                    <a:ext uri="{9D8B030D-6E8A-4147-A177-3AD203B41FA5}">
                      <a16:colId xmlns:a16="http://schemas.microsoft.com/office/drawing/2014/main" val="3279649220"/>
                    </a:ext>
                  </a:extLst>
                </a:gridCol>
                <a:gridCol w="9921332">
                  <a:extLst>
                    <a:ext uri="{9D8B030D-6E8A-4147-A177-3AD203B41FA5}">
                      <a16:colId xmlns:a16="http://schemas.microsoft.com/office/drawing/2014/main" val="867203975"/>
                    </a:ext>
                  </a:extLst>
                </a:gridCol>
              </a:tblGrid>
              <a:tr h="318929">
                <a:tc gridSpan="2">
                  <a:txBody>
                    <a:bodyPr/>
                    <a:lstStyle/>
                    <a:p>
                      <a:pPr algn="l" fontAlgn="base"/>
                      <a:r>
                        <a:rPr lang="en-US" sz="1800" b="1" i="0" dirty="0">
                          <a:solidFill>
                            <a:srgbClr val="FFFFFF"/>
                          </a:solidFill>
                          <a:effectLst/>
                          <a:latin typeface="Arial" panose="020B0604020202020204" pitchFamily="34" charset="0"/>
                          <a:cs typeface="Arial" panose="020B0604020202020204" pitchFamily="34" charset="0"/>
                        </a:rPr>
                        <a:t>2. </a:t>
                      </a:r>
                      <a:r>
                        <a:rPr lang="en-GB" sz="1800" b="1" i="0" dirty="0">
                          <a:solidFill>
                            <a:srgbClr val="FFFFFF"/>
                          </a:solidFill>
                          <a:effectLst/>
                          <a:latin typeface="Arial" panose="020B0604020202020204" pitchFamily="34" charset="0"/>
                          <a:cs typeface="Arial" panose="020B0604020202020204" pitchFamily="34" charset="0"/>
                        </a:rPr>
                        <a:t>Viral hepatitis C: Clinical aspects including follow-up after SVR</a:t>
                      </a:r>
                      <a:endParaRPr lang="en-US" sz="1800" b="1" i="0" dirty="0">
                        <a:solidFill>
                          <a:srgbClr val="FFFFFF"/>
                        </a:solidFill>
                        <a:effectLst/>
                        <a:latin typeface="Arial" panose="020B0604020202020204" pitchFamily="34" charset="0"/>
                        <a:cs typeface="Arial" panose="020B0604020202020204" pitchFamily="34" charset="0"/>
                      </a:endParaRP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BF3F"/>
                    </a:solidFill>
                  </a:tcPr>
                </a:tc>
                <a:tc hMerge="1">
                  <a:txBody>
                    <a:bodyPr/>
                    <a:lstStyle/>
                    <a:p>
                      <a:endParaRPr lang="en-GB" dirty="0"/>
                    </a:p>
                  </a:txBody>
                  <a:tcPr/>
                </a:tc>
                <a:extLst>
                  <a:ext uri="{0D108BD9-81ED-4DB2-BD59-A6C34878D82A}">
                    <a16:rowId xmlns:a16="http://schemas.microsoft.com/office/drawing/2014/main" val="2467454531"/>
                  </a:ext>
                </a:extLst>
              </a:tr>
              <a:tr h="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Arial" panose="020B0604020202020204" pitchFamily="34" charset="0"/>
                          <a:ea typeface="+mn-ea"/>
                          <a:cs typeface="Arial" panose="020B0604020202020204" pitchFamily="34" charset="0"/>
                        </a:rPr>
                        <a:t>WED-634-YI</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FFBF3F"/>
                    </a:solidFill>
                  </a:tcPr>
                </a:tc>
                <a:tc>
                  <a:txBody>
                    <a:bodyPr/>
                    <a:lstStyle/>
                    <a:p>
                      <a:pPr marL="0" algn="l" defTabSz="914400" rtl="0" eaLnBrk="1" fontAlgn="ctr" latinLnBrk="0" hangingPunct="1">
                        <a:buNone/>
                      </a:pP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HCV screening and prevalence among children with neonatal abstinence syndrome and their mothers - Underserved at-risk populations in the era of HCV elimination</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noFill/>
                  </a:tcPr>
                </a:tc>
                <a:extLst>
                  <a:ext uri="{0D108BD9-81ED-4DB2-BD59-A6C34878D82A}">
                    <a16:rowId xmlns:a16="http://schemas.microsoft.com/office/drawing/2014/main" val="1345729912"/>
                  </a:ext>
                </a:extLst>
              </a:tr>
            </a:tbl>
          </a:graphicData>
        </a:graphic>
      </p:graphicFrame>
      <p:sp>
        <p:nvSpPr>
          <p:cNvPr id="12" name="TextBox 11">
            <a:hlinkClick r:id="rId3" action="ppaction://hlinksldjump"/>
            <a:extLst>
              <a:ext uri="{FF2B5EF4-FFF2-40B4-BE49-F238E27FC236}">
                <a16:creationId xmlns:a16="http://schemas.microsoft.com/office/drawing/2014/main" id="{EC50D394-AD30-1F17-70A6-B86AC0E28AB3}"/>
              </a:ext>
            </a:extLst>
          </p:cNvPr>
          <p:cNvSpPr txBox="1"/>
          <p:nvPr/>
        </p:nvSpPr>
        <p:spPr>
          <a:xfrm>
            <a:off x="4043818" y="6144054"/>
            <a:ext cx="4047214" cy="369332"/>
          </a:xfrm>
          <a:prstGeom prst="rect">
            <a:avLst/>
          </a:prstGeom>
          <a:noFill/>
          <a:ln w="38100">
            <a:solidFill>
              <a:srgbClr val="FFBF3F"/>
            </a:solidFill>
          </a:ln>
        </p:spPr>
        <p:txBody>
          <a:bodyPr wrap="square" rtlCol="0">
            <a:spAutoFit/>
          </a:bodyPr>
          <a:lstStyle/>
          <a:p>
            <a:pPr algn="ctr"/>
            <a:r>
              <a:rPr lang="en-GB" b="1" dirty="0">
                <a:latin typeface="Arial" panose="020B0604020202020204" pitchFamily="34" charset="0"/>
                <a:cs typeface="Arial" panose="020B0604020202020204" pitchFamily="34" charset="0"/>
              </a:rPr>
              <a:t>Click here to go to this section</a:t>
            </a:r>
          </a:p>
        </p:txBody>
      </p:sp>
    </p:spTree>
    <p:extLst>
      <p:ext uri="{BB962C8B-B14F-4D97-AF65-F5344CB8AC3E}">
        <p14:creationId xmlns:p14="http://schemas.microsoft.com/office/powerpoint/2010/main" val="1524376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p:nvPr/>
        </p:nvSpPr>
        <p:spPr>
          <a:xfrm>
            <a:off x="193133" y="6107920"/>
            <a:ext cx="4050918" cy="637265"/>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dirty="0">
                <a:latin typeface="Arial" panose="020B0604020202020204" pitchFamily="34" charset="0"/>
                <a:cs typeface="Arial" panose="020B0604020202020204" pitchFamily="34" charset="0"/>
              </a:rPr>
              <a:t>*</a:t>
            </a:r>
            <a:r>
              <a:rPr lang="en-US" altLang="en-GB" sz="1100" dirty="0">
                <a:latin typeface="Arial" panose="020B0604020202020204" pitchFamily="34" charset="0"/>
                <a:cs typeface="Arial" panose="020B0604020202020204" pitchFamily="34" charset="0"/>
              </a:rPr>
              <a:t>T</a:t>
            </a:r>
            <a:r>
              <a:rPr lang="en-GB" sz="1100" dirty="0" err="1">
                <a:latin typeface="Arial" panose="020B0604020202020204" pitchFamily="34" charset="0"/>
                <a:cs typeface="Arial" panose="020B0604020202020204" pitchFamily="34" charset="0"/>
              </a:rPr>
              <a:t>hese</a:t>
            </a:r>
            <a:r>
              <a:rPr lang="en-GB" sz="1100" dirty="0">
                <a:latin typeface="Arial" panose="020B0604020202020204" pitchFamily="34" charset="0"/>
                <a:cs typeface="Arial" panose="020B0604020202020204" pitchFamily="34" charset="0"/>
              </a:rPr>
              <a:t> results are from 24 weeks after the end of treatment.</a:t>
            </a:r>
            <a:endParaRPr lang="en-GB" sz="1100" dirty="0">
              <a:solidFill>
                <a:srgbClr val="004B87"/>
              </a:solidFill>
              <a:latin typeface="Arial" panose="020B0604020202020204" pitchFamily="34" charset="0"/>
              <a:cs typeface="Arial" panose="020B0604020202020204" pitchFamily="34" charset="0"/>
            </a:endParaRPr>
          </a:p>
          <a:p>
            <a:pPr marL="0" indent="0">
              <a:spcBef>
                <a:spcPts val="0"/>
              </a:spcBef>
              <a:buNone/>
            </a:pPr>
            <a:r>
              <a:rPr lang="en-GB" sz="1100" dirty="0">
                <a:solidFill>
                  <a:srgbClr val="004B87"/>
                </a:solidFill>
                <a:latin typeface="Arial" panose="020B0604020202020204" pitchFamily="34" charset="0"/>
                <a:cs typeface="Arial" panose="020B0604020202020204" pitchFamily="34" charset="0"/>
              </a:rPr>
              <a:t>Liang X, et al. EASL Congress 2026; LPB-012.</a:t>
            </a:r>
            <a:endParaRPr lang="en-GB" sz="1100" dirty="0">
              <a:latin typeface="Arial" panose="020B0604020202020204" pitchFamily="34" charset="0"/>
              <a:cs typeface="Arial" panose="020B0604020202020204" pitchFamily="34" charset="0"/>
            </a:endParaRPr>
          </a:p>
        </p:txBody>
      </p:sp>
      <p:sp>
        <p:nvSpPr>
          <p:cNvPr id="3" name="Content Placeholder 1"/>
          <p:cNvSpPr txBox="1"/>
          <p:nvPr/>
        </p:nvSpPr>
        <p:spPr>
          <a:xfrm>
            <a:off x="291569" y="817292"/>
            <a:ext cx="1403474" cy="405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highlight>
                  <a:srgbClr val="FFC03C"/>
                </a:highlight>
                <a:latin typeface="Arial" panose="020B0604020202020204" pitchFamily="34" charset="0"/>
                <a:cs typeface="Arial" panose="020B0604020202020204" pitchFamily="34" charset="0"/>
              </a:rPr>
              <a:t>RESULTS</a:t>
            </a:r>
          </a:p>
          <a:p>
            <a:pPr marL="0" indent="0">
              <a:lnSpc>
                <a:spcPct val="100000"/>
              </a:lnSpc>
              <a:buFont typeface="Arial" panose="020B0604020202020204" pitchFamily="34" charset="0"/>
              <a:buNone/>
            </a:pPr>
            <a:endParaRPr lang="en-GB" sz="2000" noProof="0" dirty="0">
              <a:highlight>
                <a:srgbClr val="826B6A"/>
              </a:highlight>
              <a:latin typeface="Arial" panose="020B0604020202020204" pitchFamily="34" charset="0"/>
              <a:cs typeface="Arial" panose="020B0604020202020204" pitchFamily="34" charset="0"/>
            </a:endParaRPr>
          </a:p>
          <a:p>
            <a:pPr>
              <a:lnSpc>
                <a:spcPct val="100000"/>
              </a:lnSpc>
              <a:spcBef>
                <a:spcPts val="0"/>
              </a:spcBef>
            </a:pPr>
            <a:endParaRPr lang="en-GB" sz="1400" noProof="0" dirty="0">
              <a:solidFill>
                <a:schemeClr val="tx2"/>
              </a:solidFill>
              <a:latin typeface="Arial" panose="020B0604020202020204" pitchFamily="34" charset="0"/>
              <a:cs typeface="Arial" panose="020B0604020202020204" pitchFamily="34" charset="0"/>
            </a:endParaRPr>
          </a:p>
        </p:txBody>
      </p:sp>
      <p:sp>
        <p:nvSpPr>
          <p:cNvPr id="5" name="Content Placeholder 2"/>
          <p:cNvSpPr txBox="1"/>
          <p:nvPr/>
        </p:nvSpPr>
        <p:spPr>
          <a:xfrm>
            <a:off x="4404888" y="4040105"/>
            <a:ext cx="7247834" cy="2417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highlight>
                  <a:srgbClr val="FFC03C"/>
                </a:highlight>
                <a:latin typeface="Arial" panose="020B0604020202020204" pitchFamily="34" charset="0"/>
                <a:cs typeface="Arial" panose="020B0604020202020204" pitchFamily="34" charset="0"/>
              </a:rPr>
              <a:t>CONCLUSIONS</a:t>
            </a:r>
          </a:p>
          <a:p>
            <a:pPr>
              <a:spcBef>
                <a:spcPts val="800"/>
              </a:spcBef>
            </a:pPr>
            <a:r>
              <a:rPr lang="en-GB" sz="1600" dirty="0">
                <a:latin typeface="Arial" panose="020B0604020202020204" pitchFamily="34" charset="0"/>
                <a:cs typeface="Arial" panose="020B0604020202020204" pitchFamily="34" charset="0"/>
              </a:rPr>
              <a:t>Combination therapy with HT-101 and HT-102 achieved a very high rate of HBsAg loss, which was sustained for </a:t>
            </a:r>
            <a:r>
              <a:rPr lang="en-US" altLang="en-GB" sz="1600" dirty="0">
                <a:latin typeface="Arial" panose="020B0604020202020204" pitchFamily="34" charset="0"/>
                <a:cs typeface="Arial" panose="020B0604020202020204" pitchFamily="34" charset="0"/>
              </a:rPr>
              <a:t>24</a:t>
            </a:r>
            <a:r>
              <a:rPr lang="en-GB" sz="1600" dirty="0">
                <a:latin typeface="Arial" panose="020B0604020202020204" pitchFamily="34" charset="0"/>
                <a:cs typeface="Arial" panose="020B0604020202020204" pitchFamily="34" charset="0"/>
              </a:rPr>
              <a:t> weeks post treatment</a:t>
            </a:r>
          </a:p>
          <a:p>
            <a:pPr>
              <a:spcBef>
                <a:spcPts val="800"/>
              </a:spcBef>
            </a:pPr>
            <a:r>
              <a:rPr lang="en-GB" sz="1600" dirty="0">
                <a:latin typeface="Arial" panose="020B0604020202020204" pitchFamily="34" charset="0"/>
                <a:cs typeface="Arial" panose="020B0604020202020204" pitchFamily="34" charset="0"/>
              </a:rPr>
              <a:t>HT-101 monotherapy demonstrated durable HBsAg loss for up to 24 weeks post treatment</a:t>
            </a:r>
          </a:p>
          <a:p>
            <a:pPr>
              <a:spcBef>
                <a:spcPts val="800"/>
              </a:spcBef>
            </a:pPr>
            <a:r>
              <a:rPr lang="en-GB" sz="1600" dirty="0">
                <a:latin typeface="Arial" panose="020B0604020202020204" pitchFamily="34" charset="0"/>
                <a:cs typeface="Arial" panose="020B0604020202020204" pitchFamily="34" charset="0"/>
              </a:rPr>
              <a:t>These results support the continued development of HT-101 and HT-102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as a promising strategy for achieving functional cure in patients with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CHB infection</a:t>
            </a:r>
            <a:endParaRPr lang="en-US" sz="1600" dirty="0">
              <a:latin typeface="Arial" panose="020B0604020202020204" pitchFamily="34" charset="0"/>
              <a:cs typeface="Arial" panose="020B0604020202020204" pitchFamily="34" charset="0"/>
            </a:endParaRPr>
          </a:p>
        </p:txBody>
      </p:sp>
      <p:cxnSp>
        <p:nvCxnSpPr>
          <p:cNvPr id="33" name="Straight Connector 32"/>
          <p:cNvCxnSpPr/>
          <p:nvPr/>
        </p:nvCxnSpPr>
        <p:spPr>
          <a:xfrm flipV="1">
            <a:off x="4343644" y="3967221"/>
            <a:ext cx="7787112" cy="23758"/>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4343644" y="3988241"/>
            <a:ext cx="0" cy="2317309"/>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374604" y="1840511"/>
            <a:ext cx="1112899" cy="1424349"/>
            <a:chOff x="5235043" y="1912858"/>
            <a:chExt cx="844291" cy="1360944"/>
          </a:xfrm>
        </p:grpSpPr>
        <p:grpSp>
          <p:nvGrpSpPr>
            <p:cNvPr id="52" name="Group 51"/>
            <p:cNvGrpSpPr>
              <a:grpSpLocks noChangeAspect="1"/>
            </p:cNvGrpSpPr>
            <p:nvPr/>
          </p:nvGrpSpPr>
          <p:grpSpPr>
            <a:xfrm>
              <a:off x="5307829" y="1912858"/>
              <a:ext cx="698717" cy="753417"/>
              <a:chOff x="6744684" y="1315264"/>
              <a:chExt cx="824533" cy="889080"/>
            </a:xfrm>
          </p:grpSpPr>
          <p:graphicFrame>
            <p:nvGraphicFramePr>
              <p:cNvPr id="54" name="Chart 53"/>
              <p:cNvGraphicFramePr/>
              <p:nvPr/>
            </p:nvGraphicFramePr>
            <p:xfrm>
              <a:off x="6785022" y="1315264"/>
              <a:ext cx="719014" cy="889080"/>
            </p:xfrm>
            <a:graphic>
              <a:graphicData uri="http://schemas.openxmlformats.org/drawingml/2006/chart">
                <c:chart xmlns:c="http://schemas.openxmlformats.org/drawingml/2006/chart" xmlns:r="http://schemas.openxmlformats.org/officeDocument/2006/relationships" r:id="rId3"/>
              </a:graphicData>
            </a:graphic>
          </p:graphicFrame>
          <p:sp>
            <p:nvSpPr>
              <p:cNvPr id="55" name="Content Placeholder 1"/>
              <p:cNvSpPr txBox="1"/>
              <p:nvPr/>
            </p:nvSpPr>
            <p:spPr>
              <a:xfrm>
                <a:off x="6744684" y="1558176"/>
                <a:ext cx="824533" cy="340821"/>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0"/>
                  </a:spcAft>
                  <a:buClr>
                    <a:prstClr val="black">
                      <a:lumMod val="75000"/>
                      <a:lumOff val="25000"/>
                    </a:prstClr>
                  </a:buClr>
                  <a:buNone/>
                  <a:defRPr/>
                </a:pPr>
                <a:r>
                  <a:rPr lang="en-US" sz="1400" b="1" dirty="0">
                    <a:solidFill>
                      <a:srgbClr val="004B87"/>
                    </a:solidFill>
                    <a:latin typeface="Arial" panose="020B0604020202020204" pitchFamily="34" charset="0"/>
                    <a:cs typeface="Arial" panose="020B0604020202020204" pitchFamily="34" charset="0"/>
                  </a:rPr>
                  <a:t>A</a:t>
                </a:r>
              </a:p>
              <a:p>
                <a:pPr marL="0" lvl="1" indent="0" algn="ctr">
                  <a:spcAft>
                    <a:spcPts val="0"/>
                  </a:spcAft>
                  <a:buClr>
                    <a:prstClr val="black">
                      <a:lumMod val="75000"/>
                      <a:lumOff val="25000"/>
                    </a:prstClr>
                  </a:buClr>
                  <a:buNone/>
                  <a:defRPr/>
                </a:pPr>
                <a:r>
                  <a:rPr lang="en-US" sz="1400" b="1" dirty="0">
                    <a:solidFill>
                      <a:srgbClr val="004B87"/>
                    </a:solidFill>
                    <a:latin typeface="Arial" panose="020B0604020202020204" pitchFamily="34" charset="0"/>
                    <a:cs typeface="Arial" panose="020B0604020202020204" pitchFamily="34" charset="0"/>
                  </a:rPr>
                  <a:t>20%</a:t>
                </a:r>
                <a:endParaRPr lang="en-US" sz="1200" baseline="30000" dirty="0">
                  <a:solidFill>
                    <a:srgbClr val="004B87"/>
                  </a:solidFill>
                  <a:latin typeface="Arial" panose="020B0604020202020204" pitchFamily="34" charset="0"/>
                  <a:cs typeface="Arial" panose="020B0604020202020204" pitchFamily="34" charset="0"/>
                </a:endParaRPr>
              </a:p>
            </p:txBody>
          </p:sp>
        </p:grpSp>
        <p:sp>
          <p:nvSpPr>
            <p:cNvPr id="53" name="TextBox 52"/>
            <p:cNvSpPr txBox="1"/>
            <p:nvPr/>
          </p:nvSpPr>
          <p:spPr>
            <a:xfrm>
              <a:off x="5235043" y="2656242"/>
              <a:ext cx="844291" cy="617560"/>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Group A</a:t>
              </a:r>
            </a:p>
            <a:p>
              <a:pPr algn="ctr"/>
              <a:r>
                <a:rPr lang="en-GB" sz="1200" b="1" dirty="0">
                  <a:solidFill>
                    <a:srgbClr val="004B87"/>
                  </a:solidFill>
                  <a:latin typeface="Arial" panose="020B0604020202020204" pitchFamily="34" charset="0"/>
                  <a:cs typeface="Arial" panose="020B0604020202020204" pitchFamily="34" charset="0"/>
                </a:rPr>
                <a:t>Week 24</a:t>
              </a:r>
              <a:br>
                <a:rPr lang="en-US" sz="1400" b="1" dirty="0">
                  <a:solidFill>
                    <a:srgbClr val="004B87"/>
                  </a:solidFill>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(n=4/20)</a:t>
              </a:r>
              <a:endParaRPr lang="en-NZ" sz="1200" baseline="30000" dirty="0">
                <a:latin typeface="Arial" panose="020B0604020202020204" pitchFamily="34" charset="0"/>
                <a:cs typeface="Arial" panose="020B0604020202020204" pitchFamily="34" charset="0"/>
              </a:endParaRPr>
            </a:p>
          </p:txBody>
        </p:sp>
      </p:grpSp>
      <p:grpSp>
        <p:nvGrpSpPr>
          <p:cNvPr id="20" name="Group 19"/>
          <p:cNvGrpSpPr/>
          <p:nvPr/>
        </p:nvGrpSpPr>
        <p:grpSpPr>
          <a:xfrm>
            <a:off x="1379343" y="1704467"/>
            <a:ext cx="1232613" cy="1907023"/>
            <a:chOff x="5135812" y="1851303"/>
            <a:chExt cx="812904" cy="1584002"/>
          </a:xfrm>
        </p:grpSpPr>
        <p:grpSp>
          <p:nvGrpSpPr>
            <p:cNvPr id="48" name="Group 47"/>
            <p:cNvGrpSpPr>
              <a:grpSpLocks noChangeAspect="1"/>
            </p:cNvGrpSpPr>
            <p:nvPr/>
          </p:nvGrpSpPr>
          <p:grpSpPr>
            <a:xfrm>
              <a:off x="5135812" y="1851303"/>
              <a:ext cx="812904" cy="767567"/>
              <a:chOff x="6541684" y="1242623"/>
              <a:chExt cx="959280" cy="905778"/>
            </a:xfrm>
          </p:grpSpPr>
          <p:graphicFrame>
            <p:nvGraphicFramePr>
              <p:cNvPr id="50" name="Chart 49"/>
              <p:cNvGraphicFramePr/>
              <p:nvPr/>
            </p:nvGraphicFramePr>
            <p:xfrm>
              <a:off x="6541684" y="1242623"/>
              <a:ext cx="959280" cy="905778"/>
            </p:xfrm>
            <a:graphic>
              <a:graphicData uri="http://schemas.openxmlformats.org/drawingml/2006/chart">
                <c:chart xmlns:c="http://schemas.openxmlformats.org/drawingml/2006/chart" xmlns:r="http://schemas.openxmlformats.org/officeDocument/2006/relationships" r:id="rId4"/>
              </a:graphicData>
            </a:graphic>
          </p:graphicFrame>
          <p:sp>
            <p:nvSpPr>
              <p:cNvPr id="51" name="Content Placeholder 1"/>
              <p:cNvSpPr txBox="1"/>
              <p:nvPr/>
            </p:nvSpPr>
            <p:spPr>
              <a:xfrm>
                <a:off x="6826799" y="1495524"/>
                <a:ext cx="470505" cy="470684"/>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0"/>
                  </a:spcAft>
                  <a:buClr>
                    <a:prstClr val="black">
                      <a:lumMod val="75000"/>
                      <a:lumOff val="25000"/>
                    </a:prstClr>
                  </a:buClr>
                  <a:buNone/>
                  <a:defRPr/>
                </a:pPr>
                <a:r>
                  <a:rPr lang="en-US" sz="1400" b="1" dirty="0">
                    <a:solidFill>
                      <a:srgbClr val="004B87"/>
                    </a:solidFill>
                    <a:latin typeface="Arial" panose="020B0604020202020204" pitchFamily="34" charset="0"/>
                    <a:cs typeface="Arial" panose="020B0604020202020204" pitchFamily="34" charset="0"/>
                  </a:rPr>
                  <a:t>75%</a:t>
                </a:r>
                <a:endParaRPr lang="en-US" sz="1100" baseline="30000" dirty="0">
                  <a:solidFill>
                    <a:srgbClr val="004B87"/>
                  </a:solidFill>
                  <a:latin typeface="Arial" panose="020B0604020202020204" pitchFamily="34" charset="0"/>
                  <a:cs typeface="Arial" panose="020B0604020202020204" pitchFamily="34" charset="0"/>
                </a:endParaRPr>
              </a:p>
            </p:txBody>
          </p:sp>
        </p:grpSp>
        <p:sp>
          <p:nvSpPr>
            <p:cNvPr id="49" name="TextBox 48"/>
            <p:cNvSpPr txBox="1"/>
            <p:nvPr/>
          </p:nvSpPr>
          <p:spPr>
            <a:xfrm>
              <a:off x="5209800" y="2617245"/>
              <a:ext cx="733952" cy="818060"/>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Group A</a:t>
              </a:r>
            </a:p>
            <a:p>
              <a:pPr algn="ctr"/>
              <a:r>
                <a:rPr lang="en-GB" sz="1200" b="1" dirty="0">
                  <a:latin typeface="Arial" panose="020B0604020202020204" pitchFamily="34" charset="0"/>
                  <a:cs typeface="Arial" panose="020B0604020202020204" pitchFamily="34" charset="0"/>
                </a:rPr>
                <a:t>Week 24–48</a:t>
              </a:r>
            </a:p>
            <a:p>
              <a:pPr algn="ctr"/>
              <a:r>
                <a:rPr lang="en-GB" sz="1100" dirty="0">
                  <a:latin typeface="Arial" panose="020B0604020202020204" pitchFamily="34" charset="0"/>
                  <a:cs typeface="Arial" panose="020B0604020202020204" pitchFamily="34" charset="0"/>
                </a:rPr>
                <a:t>Maintained HBsAg loss </a:t>
              </a:r>
            </a:p>
            <a:p>
              <a:pPr algn="ctr"/>
              <a:r>
                <a:rPr lang="en-GB" sz="1200" dirty="0">
                  <a:latin typeface="Arial" panose="020B0604020202020204" pitchFamily="34" charset="0"/>
                  <a:cs typeface="Arial" panose="020B0604020202020204" pitchFamily="34" charset="0"/>
                </a:rPr>
                <a:t>(n=3/4)</a:t>
              </a:r>
              <a:endParaRPr lang="en-NZ" sz="1200" baseline="30000" dirty="0">
                <a:latin typeface="Arial" panose="020B0604020202020204" pitchFamily="34" charset="0"/>
                <a:cs typeface="Arial" panose="020B0604020202020204" pitchFamily="34" charset="0"/>
              </a:endParaRPr>
            </a:p>
          </p:txBody>
        </p:sp>
      </p:grpSp>
      <p:cxnSp>
        <p:nvCxnSpPr>
          <p:cNvPr id="28" name="Straight Connector 27"/>
          <p:cNvCxnSpPr>
            <a:endCxn id="50" idx="0"/>
          </p:cNvCxnSpPr>
          <p:nvPr/>
        </p:nvCxnSpPr>
        <p:spPr>
          <a:xfrm flipV="1">
            <a:off x="1236504" y="1704468"/>
            <a:ext cx="759145" cy="31338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1273845" y="2448703"/>
            <a:ext cx="688133" cy="177902"/>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59" name="Group 58"/>
          <p:cNvGrpSpPr/>
          <p:nvPr/>
        </p:nvGrpSpPr>
        <p:grpSpPr>
          <a:xfrm>
            <a:off x="3035772" y="1816559"/>
            <a:ext cx="1112899" cy="1424349"/>
            <a:chOff x="5235043" y="1912858"/>
            <a:chExt cx="844291" cy="1360944"/>
          </a:xfrm>
        </p:grpSpPr>
        <p:grpSp>
          <p:nvGrpSpPr>
            <p:cNvPr id="60" name="Group 59"/>
            <p:cNvGrpSpPr>
              <a:grpSpLocks noChangeAspect="1"/>
            </p:cNvGrpSpPr>
            <p:nvPr/>
          </p:nvGrpSpPr>
          <p:grpSpPr>
            <a:xfrm>
              <a:off x="5305314" y="1912858"/>
              <a:ext cx="698717" cy="753417"/>
              <a:chOff x="6741717" y="1315264"/>
              <a:chExt cx="824533" cy="889080"/>
            </a:xfrm>
          </p:grpSpPr>
          <p:graphicFrame>
            <p:nvGraphicFramePr>
              <p:cNvPr id="62" name="Chart 61"/>
              <p:cNvGraphicFramePr/>
              <p:nvPr/>
            </p:nvGraphicFramePr>
            <p:xfrm>
              <a:off x="6785022" y="1315264"/>
              <a:ext cx="719014" cy="889080"/>
            </p:xfrm>
            <a:graphic>
              <a:graphicData uri="http://schemas.openxmlformats.org/drawingml/2006/chart">
                <c:chart xmlns:c="http://schemas.openxmlformats.org/drawingml/2006/chart" xmlns:r="http://schemas.openxmlformats.org/officeDocument/2006/relationships" r:id="rId5"/>
              </a:graphicData>
            </a:graphic>
          </p:graphicFrame>
          <p:sp>
            <p:nvSpPr>
              <p:cNvPr id="63" name="Content Placeholder 1"/>
              <p:cNvSpPr txBox="1"/>
              <p:nvPr/>
            </p:nvSpPr>
            <p:spPr>
              <a:xfrm>
                <a:off x="6741717" y="1561875"/>
                <a:ext cx="824533" cy="340821"/>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0"/>
                  </a:spcAft>
                  <a:buClr>
                    <a:prstClr val="black">
                      <a:lumMod val="75000"/>
                      <a:lumOff val="25000"/>
                    </a:prstClr>
                  </a:buClr>
                  <a:buNone/>
                  <a:defRPr/>
                </a:pPr>
                <a:r>
                  <a:rPr lang="en-US" sz="1400" b="1" dirty="0">
                    <a:solidFill>
                      <a:srgbClr val="004B87"/>
                    </a:solidFill>
                    <a:latin typeface="Arial" panose="020B0604020202020204" pitchFamily="34" charset="0"/>
                    <a:cs typeface="Arial" panose="020B0604020202020204" pitchFamily="34" charset="0"/>
                  </a:rPr>
                  <a:t>B</a:t>
                </a:r>
              </a:p>
              <a:p>
                <a:pPr marL="0" lvl="1" indent="0" algn="ctr">
                  <a:spcAft>
                    <a:spcPts val="0"/>
                  </a:spcAft>
                  <a:buClr>
                    <a:prstClr val="black">
                      <a:lumMod val="75000"/>
                      <a:lumOff val="25000"/>
                    </a:prstClr>
                  </a:buClr>
                  <a:buNone/>
                  <a:defRPr/>
                </a:pPr>
                <a:r>
                  <a:rPr lang="en-US" sz="1400" b="1" dirty="0">
                    <a:solidFill>
                      <a:srgbClr val="004B87"/>
                    </a:solidFill>
                    <a:latin typeface="Arial" panose="020B0604020202020204" pitchFamily="34" charset="0"/>
                    <a:cs typeface="Arial" panose="020B0604020202020204" pitchFamily="34" charset="0"/>
                  </a:rPr>
                  <a:t>50%</a:t>
                </a:r>
                <a:endParaRPr lang="en-US" sz="1200" baseline="30000" dirty="0">
                  <a:solidFill>
                    <a:srgbClr val="004B87"/>
                  </a:solidFill>
                  <a:latin typeface="Arial" panose="020B0604020202020204" pitchFamily="34" charset="0"/>
                  <a:cs typeface="Arial" panose="020B0604020202020204" pitchFamily="34" charset="0"/>
                </a:endParaRPr>
              </a:p>
            </p:txBody>
          </p:sp>
        </p:grpSp>
        <p:sp>
          <p:nvSpPr>
            <p:cNvPr id="61" name="TextBox 60"/>
            <p:cNvSpPr txBox="1"/>
            <p:nvPr/>
          </p:nvSpPr>
          <p:spPr>
            <a:xfrm>
              <a:off x="5235043" y="2656242"/>
              <a:ext cx="844291" cy="617560"/>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Group B</a:t>
              </a:r>
            </a:p>
            <a:p>
              <a:pPr algn="ctr"/>
              <a:r>
                <a:rPr lang="en-GB" sz="1200" b="1" dirty="0">
                  <a:solidFill>
                    <a:srgbClr val="004B87"/>
                  </a:solidFill>
                  <a:latin typeface="Arial" panose="020B0604020202020204" pitchFamily="34" charset="0"/>
                  <a:cs typeface="Arial" panose="020B0604020202020204" pitchFamily="34" charset="0"/>
                </a:rPr>
                <a:t>Week 48</a:t>
              </a:r>
              <a:br>
                <a:rPr lang="en-US" sz="1400" b="1" dirty="0">
                  <a:solidFill>
                    <a:srgbClr val="004B87"/>
                  </a:solidFill>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(n=4/8)</a:t>
              </a:r>
              <a:endParaRPr lang="en-NZ" sz="1200" baseline="30000" dirty="0">
                <a:latin typeface="Arial" panose="020B0604020202020204" pitchFamily="34" charset="0"/>
                <a:cs typeface="Arial" panose="020B0604020202020204" pitchFamily="34" charset="0"/>
              </a:endParaRPr>
            </a:p>
          </p:txBody>
        </p:sp>
      </p:grpSp>
      <p:grpSp>
        <p:nvGrpSpPr>
          <p:cNvPr id="82" name="Group 81"/>
          <p:cNvGrpSpPr/>
          <p:nvPr/>
        </p:nvGrpSpPr>
        <p:grpSpPr>
          <a:xfrm>
            <a:off x="379688" y="3762560"/>
            <a:ext cx="1112899" cy="1424349"/>
            <a:chOff x="5235043" y="1912858"/>
            <a:chExt cx="844291" cy="1360944"/>
          </a:xfrm>
        </p:grpSpPr>
        <p:grpSp>
          <p:nvGrpSpPr>
            <p:cNvPr id="83" name="Group 82"/>
            <p:cNvGrpSpPr>
              <a:grpSpLocks noChangeAspect="1"/>
            </p:cNvGrpSpPr>
            <p:nvPr/>
          </p:nvGrpSpPr>
          <p:grpSpPr>
            <a:xfrm>
              <a:off x="5305314" y="1912858"/>
              <a:ext cx="698717" cy="753417"/>
              <a:chOff x="6741717" y="1315264"/>
              <a:chExt cx="824533" cy="889080"/>
            </a:xfrm>
          </p:grpSpPr>
          <p:graphicFrame>
            <p:nvGraphicFramePr>
              <p:cNvPr id="85" name="Chart 84"/>
              <p:cNvGraphicFramePr/>
              <p:nvPr/>
            </p:nvGraphicFramePr>
            <p:xfrm>
              <a:off x="6785022" y="1315264"/>
              <a:ext cx="719014" cy="889080"/>
            </p:xfrm>
            <a:graphic>
              <a:graphicData uri="http://schemas.openxmlformats.org/drawingml/2006/chart">
                <c:chart xmlns:c="http://schemas.openxmlformats.org/drawingml/2006/chart" xmlns:r="http://schemas.openxmlformats.org/officeDocument/2006/relationships" r:id="rId6"/>
              </a:graphicData>
            </a:graphic>
          </p:graphicFrame>
          <p:sp>
            <p:nvSpPr>
              <p:cNvPr id="86" name="Content Placeholder 1"/>
              <p:cNvSpPr txBox="1"/>
              <p:nvPr/>
            </p:nvSpPr>
            <p:spPr>
              <a:xfrm>
                <a:off x="6741717" y="1561875"/>
                <a:ext cx="824533" cy="340821"/>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0"/>
                  </a:spcAft>
                  <a:buClr>
                    <a:prstClr val="black">
                      <a:lumMod val="75000"/>
                      <a:lumOff val="25000"/>
                    </a:prstClr>
                  </a:buClr>
                  <a:buNone/>
                  <a:defRPr/>
                </a:pPr>
                <a:r>
                  <a:rPr lang="en-US" sz="1400" b="1" dirty="0">
                    <a:solidFill>
                      <a:srgbClr val="004B87"/>
                    </a:solidFill>
                    <a:latin typeface="Arial" panose="020B0604020202020204" pitchFamily="34" charset="0"/>
                    <a:cs typeface="Arial" panose="020B0604020202020204" pitchFamily="34" charset="0"/>
                  </a:rPr>
                  <a:t>C</a:t>
                </a:r>
              </a:p>
              <a:p>
                <a:pPr marL="0" lvl="1" indent="0" algn="ctr">
                  <a:spcAft>
                    <a:spcPts val="0"/>
                  </a:spcAft>
                  <a:buClr>
                    <a:prstClr val="black">
                      <a:lumMod val="75000"/>
                      <a:lumOff val="25000"/>
                    </a:prstClr>
                  </a:buClr>
                  <a:buNone/>
                  <a:defRPr/>
                </a:pPr>
                <a:r>
                  <a:rPr lang="en-US" sz="1400" b="1" dirty="0">
                    <a:solidFill>
                      <a:srgbClr val="004B87"/>
                    </a:solidFill>
                    <a:latin typeface="Arial" panose="020B0604020202020204" pitchFamily="34" charset="0"/>
                    <a:cs typeface="Arial" panose="020B0604020202020204" pitchFamily="34" charset="0"/>
                  </a:rPr>
                  <a:t>12.5%</a:t>
                </a:r>
                <a:endParaRPr lang="en-US" sz="1200" baseline="30000" dirty="0">
                  <a:solidFill>
                    <a:srgbClr val="004B87"/>
                  </a:solidFill>
                  <a:latin typeface="Arial" panose="020B0604020202020204" pitchFamily="34" charset="0"/>
                  <a:cs typeface="Arial" panose="020B0604020202020204" pitchFamily="34" charset="0"/>
                </a:endParaRPr>
              </a:p>
            </p:txBody>
          </p:sp>
        </p:grpSp>
        <p:sp>
          <p:nvSpPr>
            <p:cNvPr id="84" name="TextBox 83"/>
            <p:cNvSpPr txBox="1"/>
            <p:nvPr/>
          </p:nvSpPr>
          <p:spPr>
            <a:xfrm>
              <a:off x="5235043" y="2656242"/>
              <a:ext cx="844291" cy="617560"/>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Group C</a:t>
              </a:r>
            </a:p>
            <a:p>
              <a:pPr algn="ctr"/>
              <a:r>
                <a:rPr lang="en-GB" sz="1200" b="1" dirty="0">
                  <a:solidFill>
                    <a:srgbClr val="004B87"/>
                  </a:solidFill>
                  <a:latin typeface="Arial" panose="020B0604020202020204" pitchFamily="34" charset="0"/>
                  <a:cs typeface="Arial" panose="020B0604020202020204" pitchFamily="34" charset="0"/>
                </a:rPr>
                <a:t>Week 48</a:t>
              </a:r>
              <a:r>
                <a:rPr lang="en-GB" sz="1200" b="1" dirty="0">
                  <a:latin typeface="Arial" panose="020B0604020202020204" pitchFamily="34" charset="0"/>
                  <a:cs typeface="Arial" panose="020B0604020202020204" pitchFamily="34" charset="0"/>
                </a:rPr>
                <a:t>*</a:t>
              </a:r>
              <a:br>
                <a:rPr lang="en-US" sz="1400" b="1" dirty="0">
                  <a:solidFill>
                    <a:srgbClr val="004B87"/>
                  </a:solidFill>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(n=1/8)</a:t>
              </a:r>
              <a:endParaRPr lang="en-NZ" sz="1200" baseline="30000" dirty="0">
                <a:latin typeface="Arial" panose="020B0604020202020204" pitchFamily="34" charset="0"/>
                <a:cs typeface="Arial" panose="020B0604020202020204" pitchFamily="34" charset="0"/>
              </a:endParaRPr>
            </a:p>
          </p:txBody>
        </p:sp>
      </p:grpSp>
      <p:grpSp>
        <p:nvGrpSpPr>
          <p:cNvPr id="92" name="Group 91"/>
          <p:cNvGrpSpPr/>
          <p:nvPr/>
        </p:nvGrpSpPr>
        <p:grpSpPr>
          <a:xfrm>
            <a:off x="1714669" y="3748504"/>
            <a:ext cx="1112899" cy="1424349"/>
            <a:chOff x="5235043" y="1912858"/>
            <a:chExt cx="844291" cy="1360944"/>
          </a:xfrm>
        </p:grpSpPr>
        <p:grpSp>
          <p:nvGrpSpPr>
            <p:cNvPr id="93" name="Group 92"/>
            <p:cNvGrpSpPr>
              <a:grpSpLocks noChangeAspect="1"/>
            </p:cNvGrpSpPr>
            <p:nvPr/>
          </p:nvGrpSpPr>
          <p:grpSpPr>
            <a:xfrm>
              <a:off x="5305314" y="1912858"/>
              <a:ext cx="698717" cy="753417"/>
              <a:chOff x="6741717" y="1315264"/>
              <a:chExt cx="824533" cy="889080"/>
            </a:xfrm>
          </p:grpSpPr>
          <p:graphicFrame>
            <p:nvGraphicFramePr>
              <p:cNvPr id="95" name="Chart 94"/>
              <p:cNvGraphicFramePr/>
              <p:nvPr/>
            </p:nvGraphicFramePr>
            <p:xfrm>
              <a:off x="6785022" y="1315264"/>
              <a:ext cx="719014" cy="889080"/>
            </p:xfrm>
            <a:graphic>
              <a:graphicData uri="http://schemas.openxmlformats.org/drawingml/2006/chart">
                <c:chart xmlns:c="http://schemas.openxmlformats.org/drawingml/2006/chart" xmlns:r="http://schemas.openxmlformats.org/officeDocument/2006/relationships" r:id="rId7"/>
              </a:graphicData>
            </a:graphic>
          </p:graphicFrame>
          <p:sp>
            <p:nvSpPr>
              <p:cNvPr id="96" name="Content Placeholder 1"/>
              <p:cNvSpPr txBox="1"/>
              <p:nvPr/>
            </p:nvSpPr>
            <p:spPr>
              <a:xfrm>
                <a:off x="6741717" y="1561875"/>
                <a:ext cx="824533" cy="340821"/>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0"/>
                  </a:spcAft>
                  <a:buClr>
                    <a:prstClr val="black">
                      <a:lumMod val="75000"/>
                      <a:lumOff val="25000"/>
                    </a:prstClr>
                  </a:buClr>
                  <a:buNone/>
                  <a:defRPr/>
                </a:pPr>
                <a:r>
                  <a:rPr lang="en-US" sz="1400" b="1" dirty="0">
                    <a:solidFill>
                      <a:srgbClr val="004B87"/>
                    </a:solidFill>
                    <a:latin typeface="Arial" panose="020B0604020202020204" pitchFamily="34" charset="0"/>
                    <a:cs typeface="Arial" panose="020B0604020202020204" pitchFamily="34" charset="0"/>
                  </a:rPr>
                  <a:t>D</a:t>
                </a:r>
              </a:p>
              <a:p>
                <a:pPr marL="0" lvl="1" indent="0" algn="ctr">
                  <a:spcAft>
                    <a:spcPts val="0"/>
                  </a:spcAft>
                  <a:buClr>
                    <a:prstClr val="black">
                      <a:lumMod val="75000"/>
                      <a:lumOff val="25000"/>
                    </a:prstClr>
                  </a:buClr>
                  <a:buNone/>
                  <a:defRPr/>
                </a:pPr>
                <a:r>
                  <a:rPr lang="en-US" sz="1400" b="1" dirty="0">
                    <a:solidFill>
                      <a:srgbClr val="004B87"/>
                    </a:solidFill>
                    <a:latin typeface="Arial" panose="020B0604020202020204" pitchFamily="34" charset="0"/>
                    <a:cs typeface="Arial" panose="020B0604020202020204" pitchFamily="34" charset="0"/>
                  </a:rPr>
                  <a:t>30%</a:t>
                </a:r>
                <a:endParaRPr lang="en-US" sz="1200" baseline="30000" dirty="0">
                  <a:solidFill>
                    <a:srgbClr val="004B87"/>
                  </a:solidFill>
                  <a:latin typeface="Arial" panose="020B0604020202020204" pitchFamily="34" charset="0"/>
                  <a:cs typeface="Arial" panose="020B0604020202020204" pitchFamily="34" charset="0"/>
                </a:endParaRPr>
              </a:p>
            </p:txBody>
          </p:sp>
        </p:grpSp>
        <p:sp>
          <p:nvSpPr>
            <p:cNvPr id="94" name="TextBox 93"/>
            <p:cNvSpPr txBox="1"/>
            <p:nvPr/>
          </p:nvSpPr>
          <p:spPr>
            <a:xfrm>
              <a:off x="5235043" y="2656242"/>
              <a:ext cx="844291" cy="617560"/>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Group D</a:t>
              </a:r>
            </a:p>
            <a:p>
              <a:pPr algn="ctr"/>
              <a:r>
                <a:rPr lang="en-GB" sz="1200" b="1" dirty="0">
                  <a:solidFill>
                    <a:srgbClr val="004B87"/>
                  </a:solidFill>
                  <a:latin typeface="Arial" panose="020B0604020202020204" pitchFamily="34" charset="0"/>
                  <a:cs typeface="Arial" panose="020B0604020202020204" pitchFamily="34" charset="0"/>
                </a:rPr>
                <a:t>Week 48</a:t>
              </a:r>
              <a:r>
                <a:rPr lang="en-GB" sz="1200" b="1" dirty="0">
                  <a:latin typeface="Arial" panose="020B0604020202020204" pitchFamily="34" charset="0"/>
                  <a:cs typeface="Arial" panose="020B0604020202020204" pitchFamily="34" charset="0"/>
                </a:rPr>
                <a:t>*</a:t>
              </a:r>
              <a:br>
                <a:rPr lang="en-US" sz="1400" b="1" dirty="0">
                  <a:solidFill>
                    <a:srgbClr val="004B87"/>
                  </a:solidFill>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(n=3/10)</a:t>
              </a:r>
              <a:endParaRPr lang="en-NZ" sz="1200" baseline="30000" dirty="0">
                <a:latin typeface="Arial" panose="020B0604020202020204" pitchFamily="34" charset="0"/>
                <a:cs typeface="Arial" panose="020B0604020202020204" pitchFamily="34" charset="0"/>
              </a:endParaRPr>
            </a:p>
          </p:txBody>
        </p:sp>
      </p:grpSp>
      <p:grpSp>
        <p:nvGrpSpPr>
          <p:cNvPr id="102" name="Group 101"/>
          <p:cNvGrpSpPr/>
          <p:nvPr/>
        </p:nvGrpSpPr>
        <p:grpSpPr>
          <a:xfrm>
            <a:off x="3049651" y="3748504"/>
            <a:ext cx="1112899" cy="1424349"/>
            <a:chOff x="5235043" y="1912858"/>
            <a:chExt cx="844291" cy="1360944"/>
          </a:xfrm>
        </p:grpSpPr>
        <p:grpSp>
          <p:nvGrpSpPr>
            <p:cNvPr id="103" name="Group 102"/>
            <p:cNvGrpSpPr>
              <a:grpSpLocks noChangeAspect="1"/>
            </p:cNvGrpSpPr>
            <p:nvPr/>
          </p:nvGrpSpPr>
          <p:grpSpPr>
            <a:xfrm>
              <a:off x="5305314" y="1912858"/>
              <a:ext cx="698717" cy="753417"/>
              <a:chOff x="6741717" y="1315264"/>
              <a:chExt cx="824533" cy="889080"/>
            </a:xfrm>
          </p:grpSpPr>
          <p:graphicFrame>
            <p:nvGraphicFramePr>
              <p:cNvPr id="105" name="Chart 104"/>
              <p:cNvGraphicFramePr/>
              <p:nvPr/>
            </p:nvGraphicFramePr>
            <p:xfrm>
              <a:off x="6785022" y="1315264"/>
              <a:ext cx="719014" cy="889080"/>
            </p:xfrm>
            <a:graphic>
              <a:graphicData uri="http://schemas.openxmlformats.org/drawingml/2006/chart">
                <c:chart xmlns:c="http://schemas.openxmlformats.org/drawingml/2006/chart" xmlns:r="http://schemas.openxmlformats.org/officeDocument/2006/relationships" r:id="rId8"/>
              </a:graphicData>
            </a:graphic>
          </p:graphicFrame>
          <p:sp>
            <p:nvSpPr>
              <p:cNvPr id="106" name="Content Placeholder 1"/>
              <p:cNvSpPr txBox="1"/>
              <p:nvPr/>
            </p:nvSpPr>
            <p:spPr>
              <a:xfrm>
                <a:off x="6741717" y="1561875"/>
                <a:ext cx="824533" cy="340821"/>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0"/>
                  </a:spcAft>
                  <a:buClr>
                    <a:prstClr val="black">
                      <a:lumMod val="75000"/>
                      <a:lumOff val="25000"/>
                    </a:prstClr>
                  </a:buClr>
                  <a:buNone/>
                  <a:defRPr/>
                </a:pPr>
                <a:r>
                  <a:rPr lang="en-US" sz="1400" b="1" dirty="0">
                    <a:solidFill>
                      <a:srgbClr val="004B87"/>
                    </a:solidFill>
                    <a:latin typeface="Arial" panose="020B0604020202020204" pitchFamily="34" charset="0"/>
                    <a:cs typeface="Arial" panose="020B0604020202020204" pitchFamily="34" charset="0"/>
                  </a:rPr>
                  <a:t>E</a:t>
                </a:r>
              </a:p>
              <a:p>
                <a:pPr marL="0" lvl="1" indent="0" algn="ctr">
                  <a:spcAft>
                    <a:spcPts val="0"/>
                  </a:spcAft>
                  <a:buClr>
                    <a:prstClr val="black">
                      <a:lumMod val="75000"/>
                      <a:lumOff val="25000"/>
                    </a:prstClr>
                  </a:buClr>
                  <a:buNone/>
                  <a:defRPr/>
                </a:pPr>
                <a:r>
                  <a:rPr lang="en-US" sz="1400" b="1" dirty="0">
                    <a:solidFill>
                      <a:srgbClr val="004B87"/>
                    </a:solidFill>
                    <a:latin typeface="Arial" panose="020B0604020202020204" pitchFamily="34" charset="0"/>
                    <a:cs typeface="Arial" panose="020B0604020202020204" pitchFamily="34" charset="0"/>
                  </a:rPr>
                  <a:t>50%</a:t>
                </a:r>
                <a:endParaRPr lang="en-US" sz="1200" baseline="30000" dirty="0">
                  <a:solidFill>
                    <a:srgbClr val="004B87"/>
                  </a:solidFill>
                  <a:latin typeface="Arial" panose="020B0604020202020204" pitchFamily="34" charset="0"/>
                  <a:cs typeface="Arial" panose="020B0604020202020204" pitchFamily="34" charset="0"/>
                </a:endParaRPr>
              </a:p>
            </p:txBody>
          </p:sp>
        </p:grpSp>
        <p:sp>
          <p:nvSpPr>
            <p:cNvPr id="104" name="TextBox 103"/>
            <p:cNvSpPr txBox="1"/>
            <p:nvPr/>
          </p:nvSpPr>
          <p:spPr>
            <a:xfrm>
              <a:off x="5235043" y="2656242"/>
              <a:ext cx="844291" cy="617560"/>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Group E</a:t>
              </a:r>
            </a:p>
            <a:p>
              <a:pPr algn="ctr"/>
              <a:r>
                <a:rPr lang="en-GB" sz="1200" b="1" dirty="0">
                  <a:solidFill>
                    <a:srgbClr val="004B87"/>
                  </a:solidFill>
                  <a:latin typeface="Arial" panose="020B0604020202020204" pitchFamily="34" charset="0"/>
                  <a:cs typeface="Arial" panose="020B0604020202020204" pitchFamily="34" charset="0"/>
                </a:rPr>
                <a:t>Week 48</a:t>
              </a:r>
              <a:r>
                <a:rPr lang="en-GB" sz="1200" b="1" dirty="0">
                  <a:latin typeface="Arial" panose="020B0604020202020204" pitchFamily="34" charset="0"/>
                  <a:cs typeface="Arial" panose="020B0604020202020204" pitchFamily="34" charset="0"/>
                </a:rPr>
                <a:t>*</a:t>
              </a:r>
              <a:br>
                <a:rPr lang="en-US" sz="1400" b="1" dirty="0">
                  <a:solidFill>
                    <a:srgbClr val="004B87"/>
                  </a:solidFill>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(n=5/10)</a:t>
              </a:r>
              <a:endParaRPr lang="en-NZ" sz="1200" baseline="30000" dirty="0">
                <a:latin typeface="Arial" panose="020B0604020202020204" pitchFamily="34" charset="0"/>
                <a:cs typeface="Arial" panose="020B0604020202020204" pitchFamily="34" charset="0"/>
              </a:endParaRPr>
            </a:p>
          </p:txBody>
        </p:sp>
      </p:grpSp>
      <p:sp>
        <p:nvSpPr>
          <p:cNvPr id="107" name="TextBox 106"/>
          <p:cNvSpPr txBox="1"/>
          <p:nvPr/>
        </p:nvSpPr>
        <p:spPr>
          <a:xfrm>
            <a:off x="1059510" y="1305754"/>
            <a:ext cx="2302233" cy="338554"/>
          </a:xfrm>
          <a:prstGeom prst="rect">
            <a:avLst/>
          </a:prstGeom>
          <a:noFill/>
        </p:spPr>
        <p:txBody>
          <a:bodyPr wrap="none" rtlCol="0">
            <a:spAutoFit/>
          </a:bodyPr>
          <a:lstStyle/>
          <a:p>
            <a:r>
              <a:rPr lang="en-NZ" sz="1600" b="1" dirty="0">
                <a:latin typeface="Arial" panose="020B0604020202020204" pitchFamily="34" charset="0"/>
                <a:cs typeface="Arial" panose="020B0604020202020204" pitchFamily="34" charset="0"/>
              </a:rPr>
              <a:t>HBsAg </a:t>
            </a:r>
            <a:r>
              <a:rPr lang="en-NZ" sz="1600" b="1" dirty="0" err="1">
                <a:latin typeface="Arial" panose="020B0604020202020204" pitchFamily="34" charset="0"/>
                <a:cs typeface="Arial" panose="020B0604020202020204" pitchFamily="34" charset="0"/>
              </a:rPr>
              <a:t>seroclearance</a:t>
            </a:r>
            <a:endParaRPr lang="en-NZ" sz="1600" b="1" dirty="0">
              <a:latin typeface="Arial" panose="020B0604020202020204" pitchFamily="34" charset="0"/>
              <a:cs typeface="Arial" panose="020B0604020202020204" pitchFamily="34" charset="0"/>
            </a:endParaRPr>
          </a:p>
        </p:txBody>
      </p:sp>
      <p:sp>
        <p:nvSpPr>
          <p:cNvPr id="112" name="TextBox 111"/>
          <p:cNvSpPr txBox="1"/>
          <p:nvPr/>
        </p:nvSpPr>
        <p:spPr>
          <a:xfrm>
            <a:off x="4415501" y="1235001"/>
            <a:ext cx="7401895" cy="2472472"/>
          </a:xfrm>
          <a:prstGeom prst="rect">
            <a:avLst/>
          </a:prstGeom>
          <a:noFill/>
        </p:spPr>
        <p:txBody>
          <a:bodyPr wrap="square" rtlCol="0">
            <a:spAutoFit/>
          </a:bodyPr>
          <a:lstStyle/>
          <a:p>
            <a:pPr marL="285750" indent="-285750">
              <a:spcBef>
                <a:spcPts val="800"/>
              </a:spcBef>
              <a:buFont typeface="Arial" panose="020B0604020202020204" pitchFamily="34" charset="0"/>
              <a:buChar char="•"/>
            </a:pPr>
            <a:r>
              <a:rPr lang="en-US" altLang="en-GB" sz="1600" dirty="0">
                <a:solidFill>
                  <a:srgbClr val="004B87"/>
                </a:solidFill>
                <a:latin typeface="Arial" panose="020B0604020202020204" pitchFamily="34" charset="0"/>
                <a:cs typeface="Arial" panose="020B0604020202020204" pitchFamily="34" charset="0"/>
              </a:rPr>
              <a:t>All g</a:t>
            </a:r>
            <a:r>
              <a:rPr lang="en-GB" sz="1600" dirty="0" err="1">
                <a:solidFill>
                  <a:srgbClr val="004B87"/>
                </a:solidFill>
                <a:latin typeface="Arial" panose="020B0604020202020204" pitchFamily="34" charset="0"/>
                <a:cs typeface="Arial" panose="020B0604020202020204" pitchFamily="34" charset="0"/>
              </a:rPr>
              <a:t>roup</a:t>
            </a:r>
            <a:r>
              <a:rPr lang="en-US" altLang="en-GB" sz="1600" dirty="0">
                <a:solidFill>
                  <a:srgbClr val="004B87"/>
                </a:solidFill>
                <a:latin typeface="Arial" panose="020B0604020202020204" pitchFamily="34" charset="0"/>
                <a:cs typeface="Arial" panose="020B0604020202020204" pitchFamily="34" charset="0"/>
              </a:rPr>
              <a:t>s</a:t>
            </a:r>
            <a:r>
              <a:rPr lang="en-GB" sz="1600" dirty="0">
                <a:solidFill>
                  <a:srgbClr val="004B87"/>
                </a:solidFill>
                <a:latin typeface="Arial" panose="020B0604020202020204" pitchFamily="34" charset="0"/>
                <a:cs typeface="Arial" panose="020B0604020202020204" pitchFamily="34" charset="0"/>
              </a:rPr>
              <a:t> have completed the 48-week visit</a:t>
            </a:r>
          </a:p>
          <a:p>
            <a:pPr marL="285750" indent="-285750">
              <a:spcBef>
                <a:spcPts val="800"/>
              </a:spcBef>
              <a:buFont typeface="Arial" panose="020B0604020202020204" pitchFamily="34" charset="0"/>
              <a:buChar char="•"/>
            </a:pPr>
            <a:r>
              <a:rPr lang="en-US" altLang="en-GB" sz="1600" dirty="0">
                <a:latin typeface="Arial" panose="020B0604020202020204" pitchFamily="34" charset="0"/>
                <a:cs typeface="Arial" panose="020B0604020202020204" pitchFamily="34" charset="0"/>
              </a:rPr>
              <a:t>In high </a:t>
            </a:r>
            <a:r>
              <a:rPr lang="en-GB" sz="1600" dirty="0">
                <a:latin typeface="Arial" panose="020B0604020202020204" pitchFamily="34" charset="0"/>
                <a:cs typeface="Arial" panose="020B0604020202020204" pitchFamily="34" charset="0"/>
              </a:rPr>
              <a:t>combination therapy recipients (Groups</a:t>
            </a:r>
            <a:r>
              <a:rPr lang="en-US" altLang="en-GB" sz="1600" dirty="0">
                <a:latin typeface="Arial" panose="020B0604020202020204" pitchFamily="34" charset="0"/>
                <a:cs typeface="Arial" panose="020B0604020202020204" pitchFamily="34" charset="0"/>
              </a:rPr>
              <a:t> C</a:t>
            </a:r>
            <a:r>
              <a:rPr lang="en-GB" altLang="en-GB" sz="1600"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E), </a:t>
            </a:r>
            <a:r>
              <a:rPr lang="en-US" altLang="en-GB" sz="1600" dirty="0">
                <a:latin typeface="Arial" panose="020B0604020202020204" pitchFamily="34" charset="0"/>
                <a:cs typeface="Arial" panose="020B0604020202020204" pitchFamily="34" charset="0"/>
              </a:rPr>
              <a:t>at least 5/9 (56%)</a:t>
            </a:r>
            <a:r>
              <a:rPr lang="en-GB" sz="1600" dirty="0">
                <a:latin typeface="Arial" panose="020B0604020202020204" pitchFamily="34" charset="0"/>
                <a:cs typeface="Arial" panose="020B0604020202020204" pitchFamily="34" charset="0"/>
              </a:rPr>
              <a:t> of those who achieved HBsAg </a:t>
            </a:r>
            <a:r>
              <a:rPr lang="en-GB" sz="1600" dirty="0" err="1">
                <a:latin typeface="Arial" panose="020B0604020202020204" pitchFamily="34" charset="0"/>
                <a:cs typeface="Arial" panose="020B0604020202020204" pitchFamily="34" charset="0"/>
              </a:rPr>
              <a:t>seroclearance</a:t>
            </a:r>
            <a:r>
              <a:rPr lang="en-GB" sz="1600" dirty="0">
                <a:latin typeface="Arial" panose="020B0604020202020204" pitchFamily="34" charset="0"/>
                <a:cs typeface="Arial" panose="020B0604020202020204" pitchFamily="34" charset="0"/>
              </a:rPr>
              <a:t> at Week 24 remained HBsAg(-) at Week </a:t>
            </a:r>
            <a:r>
              <a:rPr lang="en-US" altLang="en-GB" sz="1600" dirty="0">
                <a:latin typeface="Arial" panose="020B0604020202020204" pitchFamily="34" charset="0"/>
                <a:cs typeface="Arial" panose="020B0604020202020204" pitchFamily="34" charset="0"/>
              </a:rPr>
              <a:t>48</a:t>
            </a:r>
            <a:r>
              <a:rPr lang="en-GB" sz="1600" dirty="0">
                <a:latin typeface="Arial" panose="020B0604020202020204" pitchFamily="34" charset="0"/>
                <a:cs typeface="Arial" panose="020B0604020202020204" pitchFamily="34" charset="0"/>
              </a:rPr>
              <a:t> (</a:t>
            </a:r>
            <a:r>
              <a:rPr lang="en-US" altLang="en-GB" sz="1600" dirty="0">
                <a:latin typeface="Arial" panose="020B0604020202020204" pitchFamily="34" charset="0"/>
                <a:cs typeface="Arial" panose="020B0604020202020204" pitchFamily="34" charset="0"/>
              </a:rPr>
              <a:t>24</a:t>
            </a:r>
            <a:r>
              <a:rPr lang="en-GB" sz="1600" dirty="0">
                <a:latin typeface="Arial" panose="020B0604020202020204" pitchFamily="34" charset="0"/>
                <a:cs typeface="Arial" panose="020B0604020202020204" pitchFamily="34" charset="0"/>
              </a:rPr>
              <a:t> weeks off-treatment)</a:t>
            </a:r>
          </a:p>
          <a:p>
            <a:pPr marL="285750" indent="-285750">
              <a:spcBef>
                <a:spcPts val="800"/>
              </a:spcBef>
              <a:buFont typeface="Arial" panose="020B0604020202020204" pitchFamily="34" charset="0"/>
              <a:buChar char="•"/>
            </a:pPr>
            <a:r>
              <a:rPr lang="en-GB" sz="1600" dirty="0">
                <a:solidFill>
                  <a:srgbClr val="004B87"/>
                </a:solidFill>
                <a:latin typeface="Arial" panose="020B0604020202020204" pitchFamily="34" charset="0"/>
                <a:cs typeface="Arial" panose="020B0604020202020204" pitchFamily="34" charset="0"/>
              </a:rPr>
              <a:t>HT-101 and HT-102</a:t>
            </a:r>
            <a:r>
              <a:rPr lang="en-GB" sz="1600" dirty="0">
                <a:latin typeface="Arial" panose="020B0604020202020204" pitchFamily="34" charset="0"/>
                <a:cs typeface="Arial" panose="020B0604020202020204" pitchFamily="34" charset="0"/>
              </a:rPr>
              <a:t> were well tolerated</a:t>
            </a:r>
          </a:p>
          <a:p>
            <a:pPr marL="538163" lvl="1" indent="-273050">
              <a:spcBef>
                <a:spcPts val="800"/>
              </a:spcBef>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Most TEAEs were Grade 1 to 2 in severity (e.g., injection site reactions)</a:t>
            </a:r>
          </a:p>
          <a:p>
            <a:pPr marL="538163" lvl="1" indent="-273050">
              <a:spcBef>
                <a:spcPts val="800"/>
              </a:spcBef>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No drug-related serious adverse events, Grade ≥3 events, or alanine aminotransferase flares were observed</a:t>
            </a:r>
            <a:endParaRPr lang="en-NZ" sz="1600" dirty="0">
              <a:solidFill>
                <a:srgbClr val="004B87"/>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C112C8B0-EEA5-2570-4AE8-81913B932D60}"/>
              </a:ext>
            </a:extLst>
          </p:cNvPr>
          <p:cNvSpPr>
            <a:spLocks noGrp="1"/>
          </p:cNvSpPr>
          <p:nvPr>
            <p:ph type="title"/>
          </p:nvPr>
        </p:nvSpPr>
        <p:spPr>
          <a:xfrm>
            <a:off x="545593" y="0"/>
            <a:ext cx="11107130" cy="618669"/>
          </a:xfrm>
        </p:spPr>
        <p:txBody>
          <a:bodyPr>
            <a:noAutofit/>
          </a:bodyPr>
          <a:lstStyle/>
          <a:p>
            <a:pPr>
              <a:tabLst>
                <a:tab pos="3857625" algn="l"/>
              </a:tabLst>
            </a:pPr>
            <a:r>
              <a:rPr lang="en-GB" sz="2000" dirty="0">
                <a:latin typeface="Arial" panose="020B0604020202020204" pitchFamily="34" charset="0"/>
                <a:cs typeface="Arial" panose="020B0604020202020204" pitchFamily="34" charset="0"/>
              </a:rPr>
              <a:t>High rate and sustained HBsAg loss achieved with HT-101 + HT-102 combination therapy in HBeAg(-), NA-suppressed patients: Ongoing off-treatment results from a multicentre </a:t>
            </a:r>
            <a:r>
              <a:rPr lang="en-GB" sz="2000" dirty="0" err="1">
                <a:latin typeface="Arial" panose="020B0604020202020204" pitchFamily="34" charset="0"/>
                <a:cs typeface="Arial" panose="020B0604020202020204" pitchFamily="34" charset="0"/>
              </a:rPr>
              <a:t>Ib</a:t>
            </a:r>
            <a:r>
              <a:rPr lang="en-GB" sz="2000" dirty="0">
                <a:latin typeface="Arial" panose="020B0604020202020204" pitchFamily="34" charset="0"/>
                <a:cs typeface="Arial" panose="020B0604020202020204" pitchFamily="34" charset="0"/>
              </a:rPr>
              <a:t>/IIa study</a:t>
            </a:r>
          </a:p>
        </p:txBody>
      </p:sp>
      <p:pic>
        <p:nvPicPr>
          <p:cNvPr id="15" name="Picture 14">
            <a:hlinkClick r:id="rId9" action="ppaction://hlinksldjump"/>
            <a:extLst>
              <a:ext uri="{FF2B5EF4-FFF2-40B4-BE49-F238E27FC236}">
                <a16:creationId xmlns:a16="http://schemas.microsoft.com/office/drawing/2014/main" id="{21421C85-1939-6583-7D9D-A5D5BEAD1EF3}"/>
              </a:ext>
            </a:extLst>
          </p:cNvPr>
          <p:cNvPicPr>
            <a:picLocks noChangeAspect="1"/>
          </p:cNvPicPr>
          <p:nvPr/>
        </p:nvPicPr>
        <p:blipFill rotWithShape="1">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FFF004-6EFE-D365-5729-5765C9B56611}"/>
              </a:ext>
            </a:extLst>
          </p:cNvPr>
          <p:cNvSpPr txBox="1">
            <a:spLocks/>
          </p:cNvSpPr>
          <p:nvPr/>
        </p:nvSpPr>
        <p:spPr>
          <a:xfrm>
            <a:off x="212181" y="6107920"/>
            <a:ext cx="4476805" cy="637265"/>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GB" sz="1100" dirty="0">
              <a:solidFill>
                <a:srgbClr val="004B87"/>
              </a:solidFill>
              <a:latin typeface="Arial" panose="020B0604020202020204" pitchFamily="34" charset="0"/>
              <a:cs typeface="Arial" panose="020B0604020202020204" pitchFamily="34" charset="0"/>
            </a:endParaRPr>
          </a:p>
          <a:p>
            <a:pPr marL="0" indent="0">
              <a:spcBef>
                <a:spcPts val="0"/>
              </a:spcBef>
              <a:buNone/>
            </a:pPr>
            <a:r>
              <a:rPr lang="en-GB" sz="1100" dirty="0">
                <a:solidFill>
                  <a:srgbClr val="004B87"/>
                </a:solidFill>
                <a:latin typeface="Arial" panose="020B0604020202020204" pitchFamily="34" charset="0"/>
                <a:cs typeface="Arial" panose="020B0604020202020204" pitchFamily="34" charset="0"/>
              </a:rPr>
              <a:t>*Baseline HBsAg 100–10,000 IU/mL and HBV DNA 20–2,000 IU/</a:t>
            </a:r>
            <a:r>
              <a:rPr lang="en-GB" sz="1100" dirty="0" err="1">
                <a:solidFill>
                  <a:srgbClr val="004B87"/>
                </a:solidFill>
                <a:latin typeface="Arial" panose="020B0604020202020204" pitchFamily="34" charset="0"/>
                <a:cs typeface="Arial" panose="020B0604020202020204" pitchFamily="34" charset="0"/>
              </a:rPr>
              <a:t>mL.</a:t>
            </a:r>
            <a:endParaRPr lang="en-GB" sz="1100" dirty="0">
              <a:solidFill>
                <a:srgbClr val="004B87"/>
              </a:solidFill>
              <a:latin typeface="Arial" panose="020B0604020202020204" pitchFamily="34" charset="0"/>
              <a:cs typeface="Arial" panose="020B0604020202020204" pitchFamily="34" charset="0"/>
            </a:endParaRPr>
          </a:p>
          <a:p>
            <a:pPr marL="0" indent="0">
              <a:spcBef>
                <a:spcPts val="0"/>
              </a:spcBef>
              <a:buNone/>
            </a:pPr>
            <a:r>
              <a:rPr lang="en-US" sz="1100" baseline="30000" dirty="0">
                <a:solidFill>
                  <a:srgbClr val="004B87"/>
                </a:solidFill>
                <a:latin typeface="Arial" panose="020B0604020202020204" pitchFamily="34" charset="0"/>
                <a:cs typeface="Arial" panose="020B0604020202020204" pitchFamily="34" charset="0"/>
              </a:rPr>
              <a:t>†</a:t>
            </a:r>
            <a:r>
              <a:rPr lang="en-US" sz="1100" dirty="0">
                <a:solidFill>
                  <a:srgbClr val="004B87"/>
                </a:solidFill>
                <a:latin typeface="Arial" panose="020B0604020202020204" pitchFamily="34" charset="0"/>
                <a:cs typeface="Arial" panose="020B0604020202020204" pitchFamily="34" charset="0"/>
              </a:rPr>
              <a:t>Weekly monotherapy (without NA) until EOT (16 weeks).</a:t>
            </a:r>
            <a:br>
              <a:rPr lang="en-GB" sz="1100" dirty="0">
                <a:solidFill>
                  <a:srgbClr val="004B87"/>
                </a:solidFill>
                <a:latin typeface="Arial" panose="020B0604020202020204" pitchFamily="34" charset="0"/>
                <a:cs typeface="Arial" panose="020B0604020202020204" pitchFamily="34" charset="0"/>
              </a:rPr>
            </a:br>
            <a:r>
              <a:rPr lang="en-GB" sz="1100" baseline="30000" dirty="0">
                <a:solidFill>
                  <a:srgbClr val="004B87"/>
                </a:solidFill>
                <a:latin typeface="Arial" panose="020B0604020202020204" pitchFamily="34" charset="0"/>
                <a:cs typeface="Arial" panose="020B0604020202020204" pitchFamily="34" charset="0"/>
              </a:rPr>
              <a:t>† † </a:t>
            </a:r>
            <a:r>
              <a:rPr lang="en-GB" sz="1100" dirty="0">
                <a:solidFill>
                  <a:srgbClr val="004B87"/>
                </a:solidFill>
                <a:latin typeface="Arial" panose="020B0604020202020204" pitchFamily="34" charset="0"/>
                <a:cs typeface="Arial" panose="020B0604020202020204" pitchFamily="34" charset="0"/>
              </a:rPr>
              <a:t>HBsAg &lt;0.05 IU/mL, HBV DNA &lt;10 IU/</a:t>
            </a:r>
            <a:r>
              <a:rPr lang="en-GB" sz="1100" dirty="0" err="1">
                <a:solidFill>
                  <a:srgbClr val="004B87"/>
                </a:solidFill>
                <a:latin typeface="Arial" panose="020B0604020202020204" pitchFamily="34" charset="0"/>
                <a:cs typeface="Arial" panose="020B0604020202020204" pitchFamily="34" charset="0"/>
              </a:rPr>
              <a:t>mL.</a:t>
            </a:r>
            <a:endParaRPr lang="en-GB" sz="1100" dirty="0">
              <a:solidFill>
                <a:srgbClr val="004B87"/>
              </a:solidFill>
              <a:latin typeface="Arial" panose="020B0604020202020204" pitchFamily="34" charset="0"/>
              <a:cs typeface="Arial" panose="020B0604020202020204" pitchFamily="34" charset="0"/>
            </a:endParaRPr>
          </a:p>
          <a:p>
            <a:pPr marL="0" indent="0">
              <a:spcBef>
                <a:spcPts val="0"/>
              </a:spcBef>
              <a:buNone/>
            </a:pPr>
            <a:endParaRPr lang="en-GB" sz="1100" dirty="0">
              <a:solidFill>
                <a:srgbClr val="004B87"/>
              </a:solidFill>
              <a:latin typeface="Arial" panose="020B0604020202020204" pitchFamily="34" charset="0"/>
              <a:cs typeface="Arial" panose="020B0604020202020204" pitchFamily="34" charset="0"/>
            </a:endParaRPr>
          </a:p>
          <a:p>
            <a:pPr marL="0" indent="0">
              <a:spcBef>
                <a:spcPts val="0"/>
              </a:spcBef>
              <a:buNone/>
            </a:pPr>
            <a:r>
              <a:rPr lang="en-GB" sz="1100" dirty="0">
                <a:solidFill>
                  <a:srgbClr val="004B87"/>
                </a:solidFill>
                <a:latin typeface="Arial" panose="020B0604020202020204" pitchFamily="34" charset="0"/>
                <a:cs typeface="Arial" panose="020B0604020202020204" pitchFamily="34" charset="0"/>
              </a:rPr>
              <a:t>Qiu Y, et al. EASL Congress 2026; LPB-031.</a:t>
            </a:r>
            <a:endParaRPr lang="en-GB" sz="11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a:xfrm>
            <a:off x="545593" y="0"/>
            <a:ext cx="11107128" cy="618669"/>
          </a:xfrm>
        </p:spPr>
        <p:txBody>
          <a:bodyPr>
            <a:noAutofit/>
          </a:bodyPr>
          <a:lstStyle/>
          <a:p>
            <a:r>
              <a:rPr lang="en-GB" sz="2400" dirty="0">
                <a:latin typeface="Arial" panose="020B0604020202020204" pitchFamily="34" charset="0"/>
                <a:cs typeface="Arial" panose="020B0604020202020204" pitchFamily="34" charset="0"/>
              </a:rPr>
              <a:t>AHB-137 monotherapy elicits high functional cure rates and sustained DNA suppression in treatment-naïve chronic HBV patients: An ongoing Phase II study</a:t>
            </a:r>
          </a:p>
        </p:txBody>
      </p:sp>
      <p:sp>
        <p:nvSpPr>
          <p:cNvPr id="3" name="Content Placeholder 2">
            <a:extLst>
              <a:ext uri="{FF2B5EF4-FFF2-40B4-BE49-F238E27FC236}">
                <a16:creationId xmlns:a16="http://schemas.microsoft.com/office/drawing/2014/main" id="{2036B5BC-3687-7D57-818D-789C79AC12B2}"/>
              </a:ext>
            </a:extLst>
          </p:cNvPr>
          <p:cNvSpPr>
            <a:spLocks noGrp="1"/>
          </p:cNvSpPr>
          <p:nvPr>
            <p:ph idx="1"/>
          </p:nvPr>
        </p:nvSpPr>
        <p:spPr>
          <a:xfrm>
            <a:off x="309297" y="847398"/>
            <a:ext cx="5279355" cy="3333272"/>
          </a:xfrm>
        </p:spPr>
        <p:txBody>
          <a:bodyPr>
            <a:normAutofit/>
          </a:bodyPr>
          <a:lstStyle/>
          <a:p>
            <a:pPr marL="0" indent="0">
              <a:spcBef>
                <a:spcPts val="600"/>
              </a:spcBef>
              <a:buNone/>
            </a:pPr>
            <a:r>
              <a:rPr lang="en-US" sz="2000" b="1" dirty="0">
                <a:highlight>
                  <a:srgbClr val="FFC03C"/>
                </a:highlight>
                <a:latin typeface="Arial" panose="020B0604020202020204" pitchFamily="34" charset="0"/>
                <a:cs typeface="Arial" panose="020B0604020202020204" pitchFamily="34" charset="0"/>
              </a:rPr>
              <a:t>BACKGROUND &amp; AIMS</a:t>
            </a:r>
          </a:p>
          <a:p>
            <a:pPr>
              <a:lnSpc>
                <a:spcPct val="100000"/>
              </a:lnSpc>
              <a:spcBef>
                <a:spcPts val="800"/>
              </a:spcBef>
            </a:pPr>
            <a:r>
              <a:rPr lang="en-GB" sz="1600" dirty="0">
                <a:latin typeface="Arial" panose="020B0604020202020204" pitchFamily="34" charset="0"/>
                <a:cs typeface="Arial" panose="020B0604020202020204" pitchFamily="34" charset="0"/>
              </a:rPr>
              <a:t>AHB-137 has demonstrated promising efficacy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with a favourable safety profile in NA-suppressed patients with </a:t>
            </a:r>
            <a:r>
              <a:rPr lang="en-GB" sz="1600" dirty="0" err="1">
                <a:latin typeface="Arial" panose="020B0604020202020204" pitchFamily="34" charset="0"/>
                <a:cs typeface="Arial" panose="020B0604020202020204" pitchFamily="34" charset="0"/>
              </a:rPr>
              <a:t>HBeAg</a:t>
            </a:r>
            <a:r>
              <a:rPr lang="en-GB" sz="1600" dirty="0">
                <a:latin typeface="Arial" panose="020B0604020202020204" pitchFamily="34" charset="0"/>
                <a:cs typeface="Arial" panose="020B0604020202020204" pitchFamily="34" charset="0"/>
              </a:rPr>
              <a:t>- CHB</a:t>
            </a:r>
          </a:p>
          <a:p>
            <a:pPr>
              <a:lnSpc>
                <a:spcPct val="100000"/>
              </a:lnSpc>
              <a:spcBef>
                <a:spcPts val="800"/>
              </a:spcBef>
            </a:pPr>
            <a:r>
              <a:rPr lang="en-US" sz="1600" b="1" dirty="0">
                <a:latin typeface="Arial" panose="020B0604020202020204" pitchFamily="34" charset="0"/>
                <a:cs typeface="Arial" panose="020B0604020202020204" pitchFamily="34" charset="0"/>
              </a:rPr>
              <a:t>AIM:</a:t>
            </a:r>
            <a:r>
              <a:rPr lang="en-US"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To evaluate AHB-137 in treatment-naïve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patients with CHB</a:t>
            </a:r>
          </a:p>
        </p:txBody>
      </p:sp>
      <p:cxnSp>
        <p:nvCxnSpPr>
          <p:cNvPr id="5" name="Straight Connector 4">
            <a:extLst>
              <a:ext uri="{FF2B5EF4-FFF2-40B4-BE49-F238E27FC236}">
                <a16:creationId xmlns:a16="http://schemas.microsoft.com/office/drawing/2014/main" id="{83172E1F-A6F9-CC46-8FA0-B4E915CD9C8C}"/>
              </a:ext>
            </a:extLst>
          </p:cNvPr>
          <p:cNvCxnSpPr>
            <a:cxnSpLocks/>
          </p:cNvCxnSpPr>
          <p:nvPr/>
        </p:nvCxnSpPr>
        <p:spPr>
          <a:xfrm>
            <a:off x="5588652" y="815647"/>
            <a:ext cx="0" cy="5680402"/>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0ECA8B9-0A5E-1AC2-2AF0-7415A8B7DB3E}"/>
              </a:ext>
            </a:extLst>
          </p:cNvPr>
          <p:cNvSpPr txBox="1"/>
          <p:nvPr/>
        </p:nvSpPr>
        <p:spPr>
          <a:xfrm>
            <a:off x="5734245" y="820231"/>
            <a:ext cx="1468672" cy="400110"/>
          </a:xfrm>
          <a:prstGeom prst="rect">
            <a:avLst/>
          </a:prstGeom>
          <a:noFill/>
        </p:spPr>
        <p:txBody>
          <a:bodyPr wrap="none" rtlCol="0">
            <a:spAutoFit/>
          </a:bodyPr>
          <a:lstStyle/>
          <a:p>
            <a:r>
              <a:rPr lang="en-US" sz="2000" b="1" dirty="0">
                <a:solidFill>
                  <a:srgbClr val="004B87"/>
                </a:solidFill>
                <a:highlight>
                  <a:srgbClr val="FFC03C"/>
                </a:highlight>
                <a:latin typeface="Arial" panose="020B0604020202020204" pitchFamily="34" charset="0"/>
                <a:cs typeface="Arial" panose="020B0604020202020204" pitchFamily="34" charset="0"/>
              </a:rPr>
              <a:t>METHODS</a:t>
            </a:r>
          </a:p>
        </p:txBody>
      </p:sp>
      <p:sp>
        <p:nvSpPr>
          <p:cNvPr id="11" name="Rectangle 10">
            <a:extLst>
              <a:ext uri="{FF2B5EF4-FFF2-40B4-BE49-F238E27FC236}">
                <a16:creationId xmlns:a16="http://schemas.microsoft.com/office/drawing/2014/main" id="{77BB503E-C9C9-E725-EE7E-37961213B357}"/>
              </a:ext>
            </a:extLst>
          </p:cNvPr>
          <p:cNvSpPr/>
          <p:nvPr/>
        </p:nvSpPr>
        <p:spPr>
          <a:xfrm>
            <a:off x="6047077" y="2098855"/>
            <a:ext cx="5599331" cy="582928"/>
          </a:xfrm>
          <a:prstGeom prst="rect">
            <a:avLst/>
          </a:prstGeom>
          <a:solidFill>
            <a:srgbClr val="FFC03C"/>
          </a:solidFill>
          <a:ln>
            <a:solidFill>
              <a:srgbClr val="FFC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4B87"/>
                </a:solidFill>
                <a:latin typeface="Arial" panose="020B0604020202020204" pitchFamily="34" charset="0"/>
                <a:cs typeface="Arial" panose="020B0604020202020204" pitchFamily="34" charset="0"/>
              </a:rPr>
              <a:t>Treatment-naïve participants with CHB (N=31)*</a:t>
            </a:r>
          </a:p>
        </p:txBody>
      </p:sp>
      <p:sp>
        <p:nvSpPr>
          <p:cNvPr id="13" name="Rectangle: Rounded Corners 12">
            <a:extLst>
              <a:ext uri="{FF2B5EF4-FFF2-40B4-BE49-F238E27FC236}">
                <a16:creationId xmlns:a16="http://schemas.microsoft.com/office/drawing/2014/main" id="{3B4CB2AA-34B1-E5B9-EFDB-8D332608B964}"/>
              </a:ext>
            </a:extLst>
          </p:cNvPr>
          <p:cNvSpPr/>
          <p:nvPr/>
        </p:nvSpPr>
        <p:spPr>
          <a:xfrm>
            <a:off x="6335918" y="3369223"/>
            <a:ext cx="1707963" cy="582928"/>
          </a:xfrm>
          <a:prstGeom prst="roundRect">
            <a:avLst/>
          </a:prstGeom>
          <a:solidFill>
            <a:srgbClr val="FFE3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4B87"/>
                </a:solidFill>
                <a:latin typeface="Arial" panose="020B0604020202020204" pitchFamily="34" charset="0"/>
                <a:cs typeface="Arial" panose="020B0604020202020204" pitchFamily="34" charset="0"/>
              </a:rPr>
              <a:t>AHB-137 300 mg</a:t>
            </a:r>
            <a:r>
              <a:rPr lang="en-GB" sz="1400" baseline="30000" dirty="0">
                <a:solidFill>
                  <a:srgbClr val="004B87"/>
                </a:solidFill>
                <a:latin typeface="Aptos" panose="020B0004020202020204" pitchFamily="34" charset="0"/>
                <a:cs typeface="Arial" panose="020B0604020202020204" pitchFamily="34" charset="0"/>
              </a:rPr>
              <a:t>†</a:t>
            </a:r>
            <a:endParaRPr lang="en-GB" sz="1400" baseline="30000" dirty="0">
              <a:solidFill>
                <a:srgbClr val="004B87"/>
              </a:solidFill>
              <a:latin typeface="Arial" panose="020B0604020202020204" pitchFamily="34" charset="0"/>
              <a:cs typeface="Arial" panose="020B0604020202020204" pitchFamily="34" charset="0"/>
            </a:endParaRPr>
          </a:p>
          <a:p>
            <a:pPr algn="ctr"/>
            <a:r>
              <a:rPr lang="en-GB" sz="1400" dirty="0">
                <a:solidFill>
                  <a:srgbClr val="004B87"/>
                </a:solidFill>
                <a:latin typeface="Arial" panose="020B0604020202020204" pitchFamily="34" charset="0"/>
                <a:cs typeface="Arial" panose="020B0604020202020204" pitchFamily="34" charset="0"/>
              </a:rPr>
              <a:t>(n=25)</a:t>
            </a:r>
          </a:p>
        </p:txBody>
      </p:sp>
      <p:sp>
        <p:nvSpPr>
          <p:cNvPr id="14" name="Rectangle: Rounded Corners 13">
            <a:extLst>
              <a:ext uri="{FF2B5EF4-FFF2-40B4-BE49-F238E27FC236}">
                <a16:creationId xmlns:a16="http://schemas.microsoft.com/office/drawing/2014/main" id="{3D008A54-C1A5-0441-EC4A-6C5EB7205EDD}"/>
              </a:ext>
            </a:extLst>
          </p:cNvPr>
          <p:cNvSpPr/>
          <p:nvPr/>
        </p:nvSpPr>
        <p:spPr>
          <a:xfrm>
            <a:off x="9675653" y="3369222"/>
            <a:ext cx="1707963" cy="582929"/>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4B87"/>
                </a:solidFill>
                <a:latin typeface="Arial" panose="020B0604020202020204" pitchFamily="34" charset="0"/>
                <a:cs typeface="Arial" panose="020B0604020202020204" pitchFamily="34" charset="0"/>
              </a:rPr>
              <a:t>Placebo</a:t>
            </a:r>
          </a:p>
          <a:p>
            <a:pPr lvl="1"/>
            <a:r>
              <a:rPr lang="en-GB" sz="1400" dirty="0">
                <a:solidFill>
                  <a:srgbClr val="004B87"/>
                </a:solidFill>
                <a:latin typeface="Arial" panose="020B0604020202020204" pitchFamily="34" charset="0"/>
                <a:cs typeface="Arial" panose="020B0604020202020204" pitchFamily="34" charset="0"/>
              </a:rPr>
              <a:t>(n=6)</a:t>
            </a:r>
          </a:p>
        </p:txBody>
      </p:sp>
      <p:grpSp>
        <p:nvGrpSpPr>
          <p:cNvPr id="31" name="Group 30">
            <a:extLst>
              <a:ext uri="{FF2B5EF4-FFF2-40B4-BE49-F238E27FC236}">
                <a16:creationId xmlns:a16="http://schemas.microsoft.com/office/drawing/2014/main" id="{1ECC02D2-3879-5E69-F1D1-3FD76E0A4894}"/>
              </a:ext>
            </a:extLst>
          </p:cNvPr>
          <p:cNvGrpSpPr/>
          <p:nvPr/>
        </p:nvGrpSpPr>
        <p:grpSpPr>
          <a:xfrm>
            <a:off x="5703514" y="2053757"/>
            <a:ext cx="687124" cy="680001"/>
            <a:chOff x="3842126" y="4915765"/>
            <a:chExt cx="784361" cy="776230"/>
          </a:xfrm>
        </p:grpSpPr>
        <p:sp>
          <p:nvSpPr>
            <p:cNvPr id="28" name="Oval 27">
              <a:extLst>
                <a:ext uri="{FF2B5EF4-FFF2-40B4-BE49-F238E27FC236}">
                  <a16:creationId xmlns:a16="http://schemas.microsoft.com/office/drawing/2014/main" id="{91974499-E5E6-7C77-837C-6ABCEF113939}"/>
                </a:ext>
              </a:extLst>
            </p:cNvPr>
            <p:cNvSpPr/>
            <p:nvPr/>
          </p:nvSpPr>
          <p:spPr>
            <a:xfrm>
              <a:off x="3842126" y="4915765"/>
              <a:ext cx="784361" cy="776230"/>
            </a:xfrm>
            <a:prstGeom prst="ellipse">
              <a:avLst/>
            </a:prstGeom>
            <a:solidFill>
              <a:srgbClr val="F8E3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30" name="Graphic 29">
              <a:extLst>
                <a:ext uri="{FF2B5EF4-FFF2-40B4-BE49-F238E27FC236}">
                  <a16:creationId xmlns:a16="http://schemas.microsoft.com/office/drawing/2014/main" id="{DD15F67B-D8B2-4CA9-A1CB-66D58D6E387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89289" y="4958862"/>
              <a:ext cx="690036" cy="690036"/>
            </a:xfrm>
            <a:prstGeom prst="rect">
              <a:avLst/>
            </a:prstGeom>
          </p:spPr>
        </p:pic>
      </p:grpSp>
      <p:cxnSp>
        <p:nvCxnSpPr>
          <p:cNvPr id="25" name="Connector: Elbow 24">
            <a:extLst>
              <a:ext uri="{FF2B5EF4-FFF2-40B4-BE49-F238E27FC236}">
                <a16:creationId xmlns:a16="http://schemas.microsoft.com/office/drawing/2014/main" id="{F4FD7416-10CD-5324-11BF-F1277CEAFE9C}"/>
              </a:ext>
            </a:extLst>
          </p:cNvPr>
          <p:cNvCxnSpPr>
            <a:cxnSpLocks/>
            <a:stCxn id="11" idx="2"/>
            <a:endCxn id="13" idx="0"/>
          </p:cNvCxnSpPr>
          <p:nvPr/>
        </p:nvCxnSpPr>
        <p:spPr>
          <a:xfrm rot="5400000">
            <a:off x="7674602" y="2197082"/>
            <a:ext cx="687440" cy="1656843"/>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Connector: Elbow 35">
            <a:extLst>
              <a:ext uri="{FF2B5EF4-FFF2-40B4-BE49-F238E27FC236}">
                <a16:creationId xmlns:a16="http://schemas.microsoft.com/office/drawing/2014/main" id="{9A47947E-947D-A33B-5ED1-C807D1CB9619}"/>
              </a:ext>
            </a:extLst>
          </p:cNvPr>
          <p:cNvCxnSpPr>
            <a:cxnSpLocks/>
            <a:stCxn id="11" idx="2"/>
            <a:endCxn id="14" idx="0"/>
          </p:cNvCxnSpPr>
          <p:nvPr/>
        </p:nvCxnSpPr>
        <p:spPr>
          <a:xfrm rot="16200000" flipH="1">
            <a:off x="9344470" y="2184056"/>
            <a:ext cx="687439" cy="1682892"/>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39" name="Oval 38">
            <a:extLst>
              <a:ext uri="{FF2B5EF4-FFF2-40B4-BE49-F238E27FC236}">
                <a16:creationId xmlns:a16="http://schemas.microsoft.com/office/drawing/2014/main" id="{806B53B3-27BB-844E-1B41-70341D91C073}"/>
              </a:ext>
            </a:extLst>
          </p:cNvPr>
          <p:cNvSpPr/>
          <p:nvPr/>
        </p:nvSpPr>
        <p:spPr>
          <a:xfrm>
            <a:off x="8542097" y="2800018"/>
            <a:ext cx="658212" cy="509723"/>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400" b="1" dirty="0">
                <a:solidFill>
                  <a:schemeClr val="tx1"/>
                </a:solidFill>
                <a:latin typeface="Arial" panose="020B0604020202020204"/>
              </a:rPr>
              <a:t>R</a:t>
            </a:r>
          </a:p>
          <a:p>
            <a:pPr algn="ctr"/>
            <a:r>
              <a:rPr lang="en-NZ" sz="1400" b="1" dirty="0">
                <a:solidFill>
                  <a:schemeClr val="tx1"/>
                </a:solidFill>
                <a:latin typeface="Arial" panose="020B0604020202020204"/>
              </a:rPr>
              <a:t>4:1</a:t>
            </a:r>
          </a:p>
        </p:txBody>
      </p:sp>
      <p:sp>
        <p:nvSpPr>
          <p:cNvPr id="52" name="Rectangle: Rounded Corners 51">
            <a:extLst>
              <a:ext uri="{FF2B5EF4-FFF2-40B4-BE49-F238E27FC236}">
                <a16:creationId xmlns:a16="http://schemas.microsoft.com/office/drawing/2014/main" id="{0900EA8B-0228-CCF7-3833-90836E5B4761}"/>
              </a:ext>
            </a:extLst>
          </p:cNvPr>
          <p:cNvSpPr/>
          <p:nvPr/>
        </p:nvSpPr>
        <p:spPr>
          <a:xfrm>
            <a:off x="6096000" y="4300609"/>
            <a:ext cx="5550407" cy="706892"/>
          </a:xfrm>
          <a:prstGeom prst="roundRect">
            <a:avLst/>
          </a:prstGeom>
          <a:solidFill>
            <a:srgbClr val="FFF1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rgbClr val="004B87"/>
                </a:solidFill>
                <a:latin typeface="Arial" panose="020B0604020202020204" pitchFamily="34" charset="0"/>
                <a:cs typeface="Arial" panose="020B0604020202020204" pitchFamily="34" charset="0"/>
              </a:rPr>
              <a:t>EOS follow-up and evaluations (24 weeks off all treatment)</a:t>
            </a:r>
          </a:p>
          <a:p>
            <a:pPr marL="171450" indent="-171450">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Functional cure</a:t>
            </a:r>
          </a:p>
          <a:p>
            <a:pPr marL="171450" indent="-171450">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Sustained complete response</a:t>
            </a:r>
            <a:r>
              <a:rPr lang="en-GB" sz="1400" baseline="30000" dirty="0">
                <a:solidFill>
                  <a:srgbClr val="004B87"/>
                </a:solidFill>
                <a:latin typeface="Aptos" panose="020B0004020202020204" pitchFamily="34" charset="0"/>
                <a:cs typeface="Arial" panose="020B0604020202020204" pitchFamily="34" charset="0"/>
              </a:rPr>
              <a:t>††</a:t>
            </a:r>
            <a:endParaRPr lang="en-GB" sz="1400" dirty="0">
              <a:solidFill>
                <a:srgbClr val="004B87"/>
              </a:solidFill>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A39A99C1-7904-CE87-9224-82156E5683A1}"/>
              </a:ext>
            </a:extLst>
          </p:cNvPr>
          <p:cNvSpPr/>
          <p:nvPr/>
        </p:nvSpPr>
        <p:spPr>
          <a:xfrm>
            <a:off x="5938359" y="5124013"/>
            <a:ext cx="5728786" cy="536519"/>
          </a:xfrm>
          <a:prstGeom prst="rect">
            <a:avLst/>
          </a:prstGeom>
          <a:solidFill>
            <a:schemeClr val="bg1"/>
          </a:solidFill>
          <a:ln w="12700">
            <a:solidFill>
              <a:srgbClr val="FFC03C"/>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lvl="0">
              <a:defRPr/>
            </a:pP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Primary </a:t>
            </a:r>
            <a:r>
              <a:rPr kumimoji="0" lang="en-GB" sz="1400" b="1" i="0" u="none" strike="noStrike" kern="1200" cap="none" spc="0" normalizeH="0" baseline="0" dirty="0">
                <a:ln>
                  <a:noFill/>
                </a:ln>
                <a:solidFill>
                  <a:srgbClr val="004B87"/>
                </a:solidFill>
                <a:effectLst/>
                <a:uLnTx/>
                <a:uFillTx/>
                <a:latin typeface="Arial" panose="020B0604020202020204"/>
                <a:ea typeface="+mn-ea"/>
                <a:cs typeface="+mn-cs"/>
              </a:rPr>
              <a:t>endpoint</a:t>
            </a: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 </a:t>
            </a:r>
            <a:r>
              <a:rPr lang="en-GB" sz="1400" dirty="0">
                <a:solidFill>
                  <a:srgbClr val="004B87"/>
                </a:solidFill>
                <a:latin typeface="Arial" panose="020B0604020202020204"/>
              </a:rPr>
              <a:t>Complete</a:t>
            </a:r>
            <a: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t> response</a:t>
            </a:r>
            <a:r>
              <a:rPr lang="en-GB" sz="1400" baseline="30000" dirty="0">
                <a:solidFill>
                  <a:srgbClr val="004B87"/>
                </a:solidFill>
                <a:latin typeface="Aptos" panose="020B0004020202020204" pitchFamily="34" charset="0"/>
                <a:cs typeface="Arial" panose="020B0604020202020204" pitchFamily="34" charset="0"/>
              </a:rPr>
              <a:t>††</a:t>
            </a:r>
            <a: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t> at EOT</a:t>
            </a:r>
            <a:endParaRPr kumimoji="0" lang="en-GB" sz="1400" b="1" i="0" u="none" strike="noStrike" kern="1200" cap="none" spc="0" normalizeH="0" baseline="30000" noProof="0" dirty="0">
              <a:ln>
                <a:noFill/>
              </a:ln>
              <a:solidFill>
                <a:srgbClr val="004B87"/>
              </a:solidFill>
              <a:effectLst/>
              <a:uLnTx/>
              <a:uFillTx/>
              <a:latin typeface="Arial" panose="020B0604020202020204"/>
              <a:ea typeface="+mn-ea"/>
              <a:cs typeface="+mn-cs"/>
            </a:endParaRPr>
          </a:p>
        </p:txBody>
      </p:sp>
      <p:grpSp>
        <p:nvGrpSpPr>
          <p:cNvPr id="60" name="Group 59">
            <a:extLst>
              <a:ext uri="{FF2B5EF4-FFF2-40B4-BE49-F238E27FC236}">
                <a16:creationId xmlns:a16="http://schemas.microsoft.com/office/drawing/2014/main" id="{BEC5582A-D7A6-49F7-9639-057158E716D8}"/>
              </a:ext>
            </a:extLst>
          </p:cNvPr>
          <p:cNvGrpSpPr/>
          <p:nvPr/>
        </p:nvGrpSpPr>
        <p:grpSpPr>
          <a:xfrm>
            <a:off x="5734245" y="5063372"/>
            <a:ext cx="651066" cy="641546"/>
            <a:chOff x="5891130" y="4534918"/>
            <a:chExt cx="651066" cy="641546"/>
          </a:xfrm>
        </p:grpSpPr>
        <p:sp>
          <p:nvSpPr>
            <p:cNvPr id="61" name="Oval 60">
              <a:extLst>
                <a:ext uri="{FF2B5EF4-FFF2-40B4-BE49-F238E27FC236}">
                  <a16:creationId xmlns:a16="http://schemas.microsoft.com/office/drawing/2014/main" id="{6F91ED4D-EF94-97C4-9539-E0FE2AD4C970}"/>
                </a:ext>
              </a:extLst>
            </p:cNvPr>
            <p:cNvSpPr/>
            <p:nvPr/>
          </p:nvSpPr>
          <p:spPr>
            <a:xfrm>
              <a:off x="5891130" y="4534918"/>
              <a:ext cx="651066" cy="641546"/>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62" name="Graphic 61">
              <a:extLst>
                <a:ext uri="{FF2B5EF4-FFF2-40B4-BE49-F238E27FC236}">
                  <a16:creationId xmlns:a16="http://schemas.microsoft.com/office/drawing/2014/main" id="{A4CE417B-ACCD-9CA1-86A1-04292568368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993571" y="4623769"/>
              <a:ext cx="452438" cy="452438"/>
            </a:xfrm>
            <a:prstGeom prst="rect">
              <a:avLst/>
            </a:prstGeom>
          </p:spPr>
        </p:pic>
      </p:grpSp>
      <p:sp>
        <p:nvSpPr>
          <p:cNvPr id="66" name="Rectangle 65">
            <a:extLst>
              <a:ext uri="{FF2B5EF4-FFF2-40B4-BE49-F238E27FC236}">
                <a16:creationId xmlns:a16="http://schemas.microsoft.com/office/drawing/2014/main" id="{BD2C5888-E3F4-C655-F796-356E61E78483}"/>
              </a:ext>
            </a:extLst>
          </p:cNvPr>
          <p:cNvSpPr/>
          <p:nvPr/>
        </p:nvSpPr>
        <p:spPr>
          <a:xfrm>
            <a:off x="5938359" y="5819590"/>
            <a:ext cx="5689468" cy="562618"/>
          </a:xfrm>
          <a:prstGeom prst="rect">
            <a:avLst/>
          </a:prstGeom>
          <a:solidFill>
            <a:schemeClr val="bg1"/>
          </a:solidFill>
          <a:ln w="12700">
            <a:solidFill>
              <a:srgbClr val="FFC03C"/>
            </a:solidFill>
          </a:ln>
        </p:spPr>
        <p:style>
          <a:lnRef idx="2">
            <a:schemeClr val="accent1">
              <a:shade val="50000"/>
            </a:schemeClr>
          </a:lnRef>
          <a:fillRef idx="1">
            <a:schemeClr val="accent1"/>
          </a:fillRef>
          <a:effectRef idx="0">
            <a:schemeClr val="accent1"/>
          </a:effectRef>
          <a:fontRef idx="minor">
            <a:schemeClr val="lt1"/>
          </a:fontRef>
        </p:style>
        <p:txBody>
          <a:bodyPr lIns="504000" tIns="108000" rIns="25200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Safety: </a:t>
            </a:r>
            <a: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t>Efficacy and safety evaluated using per-protocol </a:t>
            </a:r>
            <a:b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br>
            <a: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t>and safety sets respectively</a:t>
            </a:r>
          </a:p>
        </p:txBody>
      </p:sp>
      <p:grpSp>
        <p:nvGrpSpPr>
          <p:cNvPr id="67" name="Group 66">
            <a:extLst>
              <a:ext uri="{FF2B5EF4-FFF2-40B4-BE49-F238E27FC236}">
                <a16:creationId xmlns:a16="http://schemas.microsoft.com/office/drawing/2014/main" id="{BADAF657-3F29-F173-F264-CEAA7858AB71}"/>
              </a:ext>
            </a:extLst>
          </p:cNvPr>
          <p:cNvGrpSpPr/>
          <p:nvPr/>
        </p:nvGrpSpPr>
        <p:grpSpPr>
          <a:xfrm>
            <a:off x="5734245" y="5767481"/>
            <a:ext cx="643952" cy="647165"/>
            <a:chOff x="5893902" y="6076978"/>
            <a:chExt cx="643952" cy="647165"/>
          </a:xfrm>
        </p:grpSpPr>
        <p:sp>
          <p:nvSpPr>
            <p:cNvPr id="68" name="Oval 67">
              <a:extLst>
                <a:ext uri="{FF2B5EF4-FFF2-40B4-BE49-F238E27FC236}">
                  <a16:creationId xmlns:a16="http://schemas.microsoft.com/office/drawing/2014/main" id="{7BDBAE9B-3A3A-4C0D-F906-F7942406A59E}"/>
                </a:ext>
              </a:extLst>
            </p:cNvPr>
            <p:cNvSpPr/>
            <p:nvPr/>
          </p:nvSpPr>
          <p:spPr>
            <a:xfrm>
              <a:off x="5893902" y="6076978"/>
              <a:ext cx="643952" cy="647165"/>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69" name="Graphic 68">
              <a:extLst>
                <a:ext uri="{FF2B5EF4-FFF2-40B4-BE49-F238E27FC236}">
                  <a16:creationId xmlns:a16="http://schemas.microsoft.com/office/drawing/2014/main" id="{0F89ECF4-F7F1-88B0-6C04-35A3348F2EC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968164" y="6167277"/>
              <a:ext cx="489697" cy="489697"/>
            </a:xfrm>
            <a:prstGeom prst="rect">
              <a:avLst/>
            </a:prstGeom>
          </p:spPr>
        </p:pic>
      </p:grpSp>
      <p:cxnSp>
        <p:nvCxnSpPr>
          <p:cNvPr id="79" name="Connector: Elbow 78">
            <a:extLst>
              <a:ext uri="{FF2B5EF4-FFF2-40B4-BE49-F238E27FC236}">
                <a16:creationId xmlns:a16="http://schemas.microsoft.com/office/drawing/2014/main" id="{CB7482AA-E338-82E2-8291-994992C492FC}"/>
              </a:ext>
            </a:extLst>
          </p:cNvPr>
          <p:cNvCxnSpPr>
            <a:cxnSpLocks/>
            <a:stCxn id="13" idx="2"/>
            <a:endCxn id="52" idx="0"/>
          </p:cNvCxnSpPr>
          <p:nvPr/>
        </p:nvCxnSpPr>
        <p:spPr>
          <a:xfrm rot="16200000" flipH="1">
            <a:off x="7856323" y="3285728"/>
            <a:ext cx="348458" cy="1681304"/>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1" name="Connector: Elbow 80">
            <a:extLst>
              <a:ext uri="{FF2B5EF4-FFF2-40B4-BE49-F238E27FC236}">
                <a16:creationId xmlns:a16="http://schemas.microsoft.com/office/drawing/2014/main" id="{8E452DD1-0416-323A-9372-4DF17BFACB4D}"/>
              </a:ext>
            </a:extLst>
          </p:cNvPr>
          <p:cNvCxnSpPr>
            <a:cxnSpLocks/>
            <a:stCxn id="14" idx="2"/>
            <a:endCxn id="52" idx="0"/>
          </p:cNvCxnSpPr>
          <p:nvPr/>
        </p:nvCxnSpPr>
        <p:spPr>
          <a:xfrm rot="5400000">
            <a:off x="9526191" y="3297165"/>
            <a:ext cx="348458" cy="165843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79ABF817-AD36-9CE0-EBD1-A0358ECC46B1}"/>
              </a:ext>
            </a:extLst>
          </p:cNvPr>
          <p:cNvSpPr/>
          <p:nvPr/>
        </p:nvSpPr>
        <p:spPr>
          <a:xfrm>
            <a:off x="6494026" y="1318283"/>
            <a:ext cx="4923716" cy="571389"/>
          </a:xfrm>
          <a:prstGeom prst="rect">
            <a:avLst/>
          </a:prstGeom>
          <a:solidFill>
            <a:schemeClr val="bg1"/>
          </a:solidFill>
          <a:ln>
            <a:solidFill>
              <a:srgbClr val="FFC03C"/>
            </a:solidFill>
          </a:ln>
        </p:spPr>
        <p:style>
          <a:lnRef idx="2">
            <a:schemeClr val="accent1">
              <a:shade val="15000"/>
            </a:schemeClr>
          </a:lnRef>
          <a:fillRef idx="1">
            <a:schemeClr val="accent1"/>
          </a:fillRef>
          <a:effectRef idx="0">
            <a:schemeClr val="accent1"/>
          </a:effectRef>
          <a:fontRef idx="minor">
            <a:schemeClr val="lt1"/>
          </a:fontRef>
        </p:style>
        <p:txBody>
          <a:bodyPr lIns="252000" tIns="36000" rIns="0" rtlCol="0" anchor="ctr"/>
          <a:lstStyle/>
          <a:p>
            <a:pPr algn="ctr"/>
            <a:r>
              <a:rPr lang="en-US" sz="1400" b="1" dirty="0">
                <a:solidFill>
                  <a:schemeClr val="tx1"/>
                </a:solidFill>
                <a:latin typeface="Arial" panose="020B0604020202020204"/>
              </a:rPr>
              <a:t>P</a:t>
            </a:r>
            <a:r>
              <a:rPr lang="en-US" sz="1400" b="1" noProof="0" dirty="0" err="1">
                <a:solidFill>
                  <a:schemeClr val="tx1"/>
                </a:solidFill>
                <a:latin typeface="Arial" panose="020B0604020202020204"/>
              </a:rPr>
              <a:t>hase</a:t>
            </a:r>
            <a:r>
              <a:rPr lang="en-US" sz="1400" b="1" noProof="0" dirty="0">
                <a:solidFill>
                  <a:schemeClr val="tx1"/>
                </a:solidFill>
                <a:latin typeface="Arial" panose="020B0604020202020204"/>
              </a:rPr>
              <a:t> 2 randomized, double-blind, </a:t>
            </a:r>
            <a:br>
              <a:rPr lang="en-US" sz="1400" b="1" noProof="0" dirty="0">
                <a:solidFill>
                  <a:schemeClr val="tx1"/>
                </a:solidFill>
                <a:latin typeface="Arial" panose="020B0604020202020204"/>
              </a:rPr>
            </a:br>
            <a:r>
              <a:rPr lang="en-US" sz="1400" b="1" noProof="0" dirty="0">
                <a:solidFill>
                  <a:schemeClr val="tx1"/>
                </a:solidFill>
                <a:latin typeface="Arial" panose="020B0604020202020204"/>
              </a:rPr>
              <a:t>placebo-controlled study </a:t>
            </a:r>
            <a:r>
              <a:rPr lang="en-GB" sz="1400" b="1" noProof="0" dirty="0">
                <a:solidFill>
                  <a:schemeClr val="tx1"/>
                </a:solidFill>
                <a:latin typeface="Arial" panose="020B0604020202020204"/>
              </a:rPr>
              <a:t>(NCT06829329; ongoing)</a:t>
            </a:r>
            <a:endParaRPr lang="en-GB" sz="1400" noProof="0" dirty="0">
              <a:solidFill>
                <a:schemeClr val="tx1"/>
              </a:solidFill>
            </a:endParaRPr>
          </a:p>
        </p:txBody>
      </p:sp>
      <p:sp>
        <p:nvSpPr>
          <p:cNvPr id="7" name="Oval 6">
            <a:extLst>
              <a:ext uri="{FF2B5EF4-FFF2-40B4-BE49-F238E27FC236}">
                <a16:creationId xmlns:a16="http://schemas.microsoft.com/office/drawing/2014/main" id="{C40506B6-D0B8-5335-FEE5-1252BF61EB6D}"/>
              </a:ext>
            </a:extLst>
          </p:cNvPr>
          <p:cNvSpPr/>
          <p:nvPr/>
        </p:nvSpPr>
        <p:spPr>
          <a:xfrm>
            <a:off x="6047077" y="1227685"/>
            <a:ext cx="804454" cy="796115"/>
          </a:xfrm>
          <a:prstGeom prst="ellipse">
            <a:avLst/>
          </a:prstGeom>
          <a:solidFill>
            <a:srgbClr val="FFF1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9" name="Group 8">
            <a:extLst>
              <a:ext uri="{FF2B5EF4-FFF2-40B4-BE49-F238E27FC236}">
                <a16:creationId xmlns:a16="http://schemas.microsoft.com/office/drawing/2014/main" id="{9D69E992-8542-EFFC-DCA8-A26125E385EF}"/>
              </a:ext>
            </a:extLst>
          </p:cNvPr>
          <p:cNvGrpSpPr/>
          <p:nvPr/>
        </p:nvGrpSpPr>
        <p:grpSpPr>
          <a:xfrm>
            <a:off x="6084791" y="1410975"/>
            <a:ext cx="700458" cy="500890"/>
            <a:chOff x="5326262" y="2874941"/>
            <a:chExt cx="813014" cy="581378"/>
          </a:xfrm>
          <a:solidFill>
            <a:schemeClr val="accent6"/>
          </a:solidFill>
        </p:grpSpPr>
        <p:pic>
          <p:nvPicPr>
            <p:cNvPr id="10" name="Graphic 9">
              <a:extLst>
                <a:ext uri="{FF2B5EF4-FFF2-40B4-BE49-F238E27FC236}">
                  <a16:creationId xmlns:a16="http://schemas.microsoft.com/office/drawing/2014/main" id="{C563438B-90A5-F056-C32E-DB7E2DEB769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326262" y="2874941"/>
              <a:ext cx="424662" cy="424662"/>
            </a:xfrm>
            <a:prstGeom prst="rect">
              <a:avLst/>
            </a:prstGeom>
          </p:spPr>
        </p:pic>
        <p:pic>
          <p:nvPicPr>
            <p:cNvPr id="12" name="Graphic 11">
              <a:extLst>
                <a:ext uri="{FF2B5EF4-FFF2-40B4-BE49-F238E27FC236}">
                  <a16:creationId xmlns:a16="http://schemas.microsoft.com/office/drawing/2014/main" id="{B41E53AD-F364-6FAB-BF8F-AA9BAEE38FA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714614" y="2874941"/>
              <a:ext cx="424662" cy="424662"/>
            </a:xfrm>
            <a:prstGeom prst="rect">
              <a:avLst/>
            </a:prstGeom>
          </p:spPr>
        </p:pic>
        <p:pic>
          <p:nvPicPr>
            <p:cNvPr id="15" name="Graphic 14">
              <a:extLst>
                <a:ext uri="{FF2B5EF4-FFF2-40B4-BE49-F238E27FC236}">
                  <a16:creationId xmlns:a16="http://schemas.microsoft.com/office/drawing/2014/main" id="{A54F10BC-B78B-C46C-0010-C11EED96465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456036" y="2904588"/>
              <a:ext cx="551731" cy="551731"/>
            </a:xfrm>
            <a:prstGeom prst="rect">
              <a:avLst/>
            </a:prstGeom>
          </p:spPr>
        </p:pic>
      </p:grpSp>
      <p:sp>
        <p:nvSpPr>
          <p:cNvPr id="16" name="Isosceles Triangle 15">
            <a:extLst>
              <a:ext uri="{FF2B5EF4-FFF2-40B4-BE49-F238E27FC236}">
                <a16:creationId xmlns:a16="http://schemas.microsoft.com/office/drawing/2014/main" id="{9049CEA5-B54D-10AA-2543-9C09C9B26B1A}"/>
              </a:ext>
            </a:extLst>
          </p:cNvPr>
          <p:cNvSpPr/>
          <p:nvPr/>
        </p:nvSpPr>
        <p:spPr>
          <a:xfrm rot="10800000">
            <a:off x="8729482" y="1921477"/>
            <a:ext cx="216020" cy="166324"/>
          </a:xfrm>
          <a:prstGeom prst="triangle">
            <a:avLst/>
          </a:prstGeom>
          <a:solidFill>
            <a:srgbClr val="FFC03C"/>
          </a:solidFill>
          <a:ln>
            <a:solidFill>
              <a:srgbClr val="FFC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21" name="Picture 20">
            <a:hlinkClick r:id="rId7" action="ppaction://hlinksldjump"/>
            <a:extLst>
              <a:ext uri="{FF2B5EF4-FFF2-40B4-BE49-F238E27FC236}">
                <a16:creationId xmlns:a16="http://schemas.microsoft.com/office/drawing/2014/main" id="{A09F9FB5-EF18-EA46-07ED-D6EB08211185}"/>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476819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36554B16-413F-0442-7426-3C4CD5E875CF}"/>
              </a:ext>
            </a:extLst>
          </p:cNvPr>
          <p:cNvSpPr txBox="1">
            <a:spLocks/>
          </p:cNvSpPr>
          <p:nvPr/>
        </p:nvSpPr>
        <p:spPr>
          <a:xfrm>
            <a:off x="212182" y="6107920"/>
            <a:ext cx="4245518" cy="637265"/>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GB" sz="1100" dirty="0">
              <a:solidFill>
                <a:srgbClr val="004B87"/>
              </a:solidFill>
              <a:latin typeface="Arial" panose="020B0604020202020204" pitchFamily="34" charset="0"/>
              <a:cs typeface="Arial" panose="020B0604020202020204" pitchFamily="34" charset="0"/>
            </a:endParaRPr>
          </a:p>
          <a:p>
            <a:pPr marL="0" indent="0">
              <a:spcBef>
                <a:spcPts val="0"/>
              </a:spcBef>
              <a:buNone/>
            </a:pPr>
            <a:r>
              <a:rPr lang="en-GB" sz="1100" dirty="0">
                <a:solidFill>
                  <a:srgbClr val="004B87"/>
                </a:solidFill>
                <a:latin typeface="Arial" panose="020B0604020202020204" pitchFamily="34" charset="0"/>
                <a:cs typeface="Arial" panose="020B0604020202020204" pitchFamily="34" charset="0"/>
              </a:rPr>
              <a:t>*Sustained HBV-DNA suppression and HBsAg &lt;10 IU/</a:t>
            </a:r>
            <a:r>
              <a:rPr lang="en-GB" sz="1100" dirty="0" err="1">
                <a:solidFill>
                  <a:srgbClr val="004B87"/>
                </a:solidFill>
                <a:latin typeface="Arial" panose="020B0604020202020204" pitchFamily="34" charset="0"/>
                <a:cs typeface="Arial" panose="020B0604020202020204" pitchFamily="34" charset="0"/>
              </a:rPr>
              <a:t>mL.</a:t>
            </a:r>
            <a:br>
              <a:rPr lang="en-GB" sz="1100" dirty="0">
                <a:solidFill>
                  <a:srgbClr val="004B87"/>
                </a:solidFill>
                <a:latin typeface="Arial" panose="020B0604020202020204" pitchFamily="34" charset="0"/>
                <a:cs typeface="Arial" panose="020B0604020202020204" pitchFamily="34" charset="0"/>
              </a:rPr>
            </a:br>
            <a:r>
              <a:rPr lang="en-GB" sz="1100" dirty="0">
                <a:solidFill>
                  <a:srgbClr val="004B87"/>
                </a:solidFill>
                <a:latin typeface="Arial" panose="020B0604020202020204" pitchFamily="34" charset="0"/>
                <a:cs typeface="Arial" panose="020B0604020202020204" pitchFamily="34" charset="0"/>
              </a:rPr>
              <a:t>Qiu Y, et al. EASL Congress 2026; LPB-031.</a:t>
            </a:r>
            <a:endParaRPr lang="en-GB" sz="1100" dirty="0">
              <a:latin typeface="Arial" panose="020B0604020202020204" pitchFamily="34" charset="0"/>
              <a:cs typeface="Arial" panose="020B0604020202020204" pitchFamily="34" charset="0"/>
            </a:endParaRPr>
          </a:p>
        </p:txBody>
      </p:sp>
      <p:sp>
        <p:nvSpPr>
          <p:cNvPr id="3" name="Content Placeholder 1">
            <a:extLst>
              <a:ext uri="{FF2B5EF4-FFF2-40B4-BE49-F238E27FC236}">
                <a16:creationId xmlns:a16="http://schemas.microsoft.com/office/drawing/2014/main" id="{EF3D5D27-997A-1158-25A4-49AEC51C85E5}"/>
              </a:ext>
            </a:extLst>
          </p:cNvPr>
          <p:cNvSpPr txBox="1">
            <a:spLocks/>
          </p:cNvSpPr>
          <p:nvPr/>
        </p:nvSpPr>
        <p:spPr>
          <a:xfrm>
            <a:off x="288015" y="821521"/>
            <a:ext cx="1403474" cy="405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highlight>
                  <a:srgbClr val="FFC03C"/>
                </a:highlight>
                <a:latin typeface="Arial" panose="020B0604020202020204" pitchFamily="34" charset="0"/>
                <a:cs typeface="Arial" panose="020B0604020202020204" pitchFamily="34" charset="0"/>
              </a:rPr>
              <a:t>RESULTS</a:t>
            </a:r>
            <a:endParaRPr lang="en-GB" sz="2000" noProof="0" dirty="0">
              <a:highlight>
                <a:srgbClr val="826B6A"/>
              </a:highlight>
              <a:latin typeface="Arial" panose="020B0604020202020204" pitchFamily="34" charset="0"/>
              <a:cs typeface="Arial" panose="020B0604020202020204" pitchFamily="34" charset="0"/>
            </a:endParaRPr>
          </a:p>
          <a:p>
            <a:pPr>
              <a:lnSpc>
                <a:spcPct val="100000"/>
              </a:lnSpc>
              <a:spcBef>
                <a:spcPts val="0"/>
              </a:spcBef>
            </a:pPr>
            <a:endParaRPr lang="en-GB" sz="1400" noProof="0" dirty="0">
              <a:solidFill>
                <a:schemeClr val="tx2"/>
              </a:solidFill>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A133592D-E44F-2B4A-9457-547DFEB378C0}"/>
              </a:ext>
            </a:extLst>
          </p:cNvPr>
          <p:cNvCxnSpPr>
            <a:cxnSpLocks/>
          </p:cNvCxnSpPr>
          <p:nvPr/>
        </p:nvCxnSpPr>
        <p:spPr>
          <a:xfrm>
            <a:off x="5507999" y="3817865"/>
            <a:ext cx="6554192" cy="0"/>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FB1FD821-089C-74C6-8BF8-3C6BD030D154}"/>
              </a:ext>
            </a:extLst>
          </p:cNvPr>
          <p:cNvSpPr txBox="1">
            <a:spLocks/>
          </p:cNvSpPr>
          <p:nvPr/>
        </p:nvSpPr>
        <p:spPr>
          <a:xfrm>
            <a:off x="545593" y="0"/>
            <a:ext cx="11107128" cy="618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GB" sz="2400" dirty="0">
                <a:latin typeface="Arial" panose="020B0604020202020204" pitchFamily="34" charset="0"/>
                <a:cs typeface="Arial" panose="020B0604020202020204" pitchFamily="34" charset="0"/>
              </a:rPr>
              <a:t>AHB-137 monotherapy elicits high functional cure rates and sustained DNA suppression in treatment-naïve chronic HBV patients: An ongoing Phase II study</a:t>
            </a:r>
          </a:p>
        </p:txBody>
      </p:sp>
      <p:cxnSp>
        <p:nvCxnSpPr>
          <p:cNvPr id="10" name="Straight Connector 9">
            <a:extLst>
              <a:ext uri="{FF2B5EF4-FFF2-40B4-BE49-F238E27FC236}">
                <a16:creationId xmlns:a16="http://schemas.microsoft.com/office/drawing/2014/main" id="{4EE63EA0-7351-A99E-DF8B-F062E7710A1C}"/>
              </a:ext>
            </a:extLst>
          </p:cNvPr>
          <p:cNvCxnSpPr>
            <a:cxnSpLocks/>
          </p:cNvCxnSpPr>
          <p:nvPr/>
        </p:nvCxnSpPr>
        <p:spPr>
          <a:xfrm>
            <a:off x="5507999" y="3826262"/>
            <a:ext cx="0" cy="2443758"/>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4580FD6E-69B9-E5F1-AE7E-163EBAB9443B}"/>
              </a:ext>
            </a:extLst>
          </p:cNvPr>
          <p:cNvGrpSpPr/>
          <p:nvPr/>
        </p:nvGrpSpPr>
        <p:grpSpPr>
          <a:xfrm>
            <a:off x="473879" y="1466966"/>
            <a:ext cx="1900115" cy="1752958"/>
            <a:chOff x="4894937" y="1817552"/>
            <a:chExt cx="1253119" cy="1456034"/>
          </a:xfrm>
        </p:grpSpPr>
        <p:grpSp>
          <p:nvGrpSpPr>
            <p:cNvPr id="6" name="Group 5">
              <a:extLst>
                <a:ext uri="{FF2B5EF4-FFF2-40B4-BE49-F238E27FC236}">
                  <a16:creationId xmlns:a16="http://schemas.microsoft.com/office/drawing/2014/main" id="{E776900E-D784-30FD-B603-0A18AFC647A4}"/>
                </a:ext>
              </a:extLst>
            </p:cNvPr>
            <p:cNvGrpSpPr>
              <a:grpSpLocks noChangeAspect="1"/>
            </p:cNvGrpSpPr>
            <p:nvPr/>
          </p:nvGrpSpPr>
          <p:grpSpPr>
            <a:xfrm>
              <a:off x="5087196" y="1817552"/>
              <a:ext cx="920344" cy="1021439"/>
              <a:chOff x="6484312" y="1202795"/>
              <a:chExt cx="1086066" cy="1205363"/>
            </a:xfrm>
          </p:grpSpPr>
          <p:graphicFrame>
            <p:nvGraphicFramePr>
              <p:cNvPr id="11" name="Chart 10">
                <a:extLst>
                  <a:ext uri="{FF2B5EF4-FFF2-40B4-BE49-F238E27FC236}">
                    <a16:creationId xmlns:a16="http://schemas.microsoft.com/office/drawing/2014/main" id="{D02D8927-C72F-11B5-76E8-526AFFECFAC5}"/>
                  </a:ext>
                </a:extLst>
              </p:cNvPr>
              <p:cNvGraphicFramePr/>
              <p:nvPr/>
            </p:nvGraphicFramePr>
            <p:xfrm>
              <a:off x="6484312" y="1202795"/>
              <a:ext cx="1086066" cy="1205363"/>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1">
                <a:extLst>
                  <a:ext uri="{FF2B5EF4-FFF2-40B4-BE49-F238E27FC236}">
                    <a16:creationId xmlns:a16="http://schemas.microsoft.com/office/drawing/2014/main" id="{E4ED207D-5E6A-7193-4921-9B0744E28968}"/>
                  </a:ext>
                </a:extLst>
              </p:cNvPr>
              <p:cNvSpPr txBox="1">
                <a:spLocks/>
              </p:cNvSpPr>
              <p:nvPr/>
            </p:nvSpPr>
            <p:spPr>
              <a:xfrm>
                <a:off x="6734981" y="1513159"/>
                <a:ext cx="584728" cy="584635"/>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sz="1400" b="1" dirty="0">
                    <a:solidFill>
                      <a:srgbClr val="004B87"/>
                    </a:solidFill>
                    <a:latin typeface="Arial" panose="020B0604020202020204" pitchFamily="34" charset="0"/>
                    <a:cs typeface="Arial" panose="020B0604020202020204" pitchFamily="34" charset="0"/>
                  </a:rPr>
                  <a:t>100%</a:t>
                </a:r>
              </a:p>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sz="1400" b="1" dirty="0">
                    <a:solidFill>
                      <a:srgbClr val="004B87"/>
                    </a:solidFill>
                    <a:latin typeface="Arial" panose="020B0604020202020204" pitchFamily="34" charset="0"/>
                    <a:cs typeface="Arial" panose="020B0604020202020204" pitchFamily="34" charset="0"/>
                  </a:rPr>
                  <a:t>AHB-137 </a:t>
                </a:r>
                <a:r>
                  <a:rPr lang="en-US" sz="1200" dirty="0">
                    <a:solidFill>
                      <a:srgbClr val="004B87"/>
                    </a:solidFill>
                    <a:latin typeface="Arial" panose="020B0604020202020204" pitchFamily="34" charset="0"/>
                    <a:cs typeface="Arial" panose="020B0604020202020204" pitchFamily="34" charset="0"/>
                  </a:rPr>
                  <a:t>(n</a:t>
                </a:r>
                <a:r>
                  <a:rPr kumimoji="0" lang="en-US" sz="12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=25/25)</a:t>
                </a:r>
              </a:p>
            </p:txBody>
          </p:sp>
        </p:grpSp>
        <p:sp>
          <p:nvSpPr>
            <p:cNvPr id="8" name="TextBox 7">
              <a:extLst>
                <a:ext uri="{FF2B5EF4-FFF2-40B4-BE49-F238E27FC236}">
                  <a16:creationId xmlns:a16="http://schemas.microsoft.com/office/drawing/2014/main" id="{F199F41D-8405-4699-51BA-E8D51F11BB48}"/>
                </a:ext>
              </a:extLst>
            </p:cNvPr>
            <p:cNvSpPr txBox="1"/>
            <p:nvPr/>
          </p:nvSpPr>
          <p:spPr>
            <a:xfrm>
              <a:off x="4894937" y="2838991"/>
              <a:ext cx="1253119" cy="434595"/>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HBV DNA &lt;10 IU/mL </a:t>
              </a:r>
            </a:p>
            <a:p>
              <a:pPr algn="ctr"/>
              <a:r>
                <a:rPr lang="en-GB" sz="1400" b="1" dirty="0">
                  <a:latin typeface="Arial" panose="020B0604020202020204" pitchFamily="34" charset="0"/>
                  <a:cs typeface="Arial" panose="020B0604020202020204" pitchFamily="34" charset="0"/>
                </a:rPr>
                <a:t>(by EOT)</a:t>
              </a:r>
              <a:endParaRPr lang="en-NZ" sz="1400" baseline="30000" dirty="0">
                <a:latin typeface="Arial" panose="020B0604020202020204" pitchFamily="34" charset="0"/>
                <a:cs typeface="Arial" panose="020B0604020202020204" pitchFamily="34" charset="0"/>
              </a:endParaRPr>
            </a:p>
          </p:txBody>
        </p:sp>
      </p:grpSp>
      <p:sp>
        <p:nvSpPr>
          <p:cNvPr id="14" name="Speech Bubble: Rectangle 13">
            <a:extLst>
              <a:ext uri="{FF2B5EF4-FFF2-40B4-BE49-F238E27FC236}">
                <a16:creationId xmlns:a16="http://schemas.microsoft.com/office/drawing/2014/main" id="{655CFCC9-8D61-51B6-DEA7-CF3544C42855}"/>
              </a:ext>
            </a:extLst>
          </p:cNvPr>
          <p:cNvSpPr/>
          <p:nvPr/>
        </p:nvSpPr>
        <p:spPr>
          <a:xfrm>
            <a:off x="2360077" y="852875"/>
            <a:ext cx="2729907" cy="2130169"/>
          </a:xfrm>
          <a:prstGeom prst="wedgeRectCallout">
            <a:avLst>
              <a:gd name="adj1" fmla="val -63020"/>
              <a:gd name="adj2" fmla="val -10396"/>
            </a:avLst>
          </a:prstGeom>
          <a:solidFill>
            <a:srgbClr val="FED9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spcBef>
                <a:spcPts val="600"/>
              </a:spcBef>
              <a:buFont typeface="Arial" panose="020B0604020202020204" pitchFamily="34" charset="0"/>
              <a:buChar char="•"/>
            </a:pPr>
            <a:r>
              <a:rPr lang="en-NZ" sz="1400" dirty="0">
                <a:solidFill>
                  <a:srgbClr val="004B87"/>
                </a:solidFill>
                <a:latin typeface="Arial" panose="020B0604020202020204" pitchFamily="34" charset="0"/>
                <a:cs typeface="Arial" panose="020B0604020202020204" pitchFamily="34" charset="0"/>
              </a:rPr>
              <a:t>19 participants </a:t>
            </a:r>
            <a:r>
              <a:rPr lang="en-GB" sz="1400" dirty="0">
                <a:solidFill>
                  <a:srgbClr val="004B87"/>
                </a:solidFill>
                <a:latin typeface="Arial" panose="020B0604020202020204" pitchFamily="34" charset="0"/>
                <a:cs typeface="Arial" panose="020B0604020202020204" pitchFamily="34" charset="0"/>
              </a:rPr>
              <a:t>with baseline HBsAg ≤3,000 IU/mL </a:t>
            </a:r>
            <a:r>
              <a:rPr lang="en-NZ" sz="1400" dirty="0">
                <a:solidFill>
                  <a:srgbClr val="004B87"/>
                </a:solidFill>
                <a:latin typeface="Arial" panose="020B0604020202020204" pitchFamily="34" charset="0"/>
                <a:cs typeface="Arial" panose="020B0604020202020204" pitchFamily="34" charset="0"/>
              </a:rPr>
              <a:t>  </a:t>
            </a:r>
          </a:p>
          <a:p>
            <a:pPr marL="450850" lvl="1" indent="-171450">
              <a:buFont typeface="Arial" panose="020B0604020202020204" pitchFamily="34" charset="0"/>
              <a:buChar char="−"/>
            </a:pPr>
            <a:r>
              <a:rPr lang="en-NZ" sz="1400" dirty="0">
                <a:solidFill>
                  <a:srgbClr val="004B87"/>
                </a:solidFill>
                <a:latin typeface="Arial" panose="020B0604020202020204" pitchFamily="34" charset="0"/>
                <a:cs typeface="Arial" panose="020B0604020202020204" pitchFamily="34" charset="0"/>
              </a:rPr>
              <a:t>84% (n=16/19) achieved HBsAg loss by EOT</a:t>
            </a:r>
          </a:p>
          <a:p>
            <a:pPr marL="171450" indent="-171450">
              <a:spcBef>
                <a:spcPts val="600"/>
              </a:spcBef>
              <a:buFont typeface="Arial" panose="020B0604020202020204" pitchFamily="34" charset="0"/>
              <a:buChar char="•"/>
            </a:pPr>
            <a:r>
              <a:rPr lang="en-NZ" sz="1400" dirty="0">
                <a:solidFill>
                  <a:srgbClr val="004B87"/>
                </a:solidFill>
                <a:latin typeface="Arial" panose="020B0604020202020204" pitchFamily="34" charset="0"/>
                <a:cs typeface="Arial" panose="020B0604020202020204" pitchFamily="34" charset="0"/>
              </a:rPr>
              <a:t>6 participants with baseline HBsAg &gt;3,000 IU/mL </a:t>
            </a:r>
          </a:p>
          <a:p>
            <a:pPr marL="450850" lvl="1" indent="-171450">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Showed ≥4.5 log 10 IU/mL </a:t>
            </a:r>
            <a:br>
              <a:rPr lang="en-GB" sz="1400" dirty="0">
                <a:solidFill>
                  <a:srgbClr val="004B87"/>
                </a:solidFill>
                <a:latin typeface="Arial" panose="020B0604020202020204" pitchFamily="34" charset="0"/>
                <a:cs typeface="Arial" panose="020B0604020202020204" pitchFamily="34" charset="0"/>
              </a:rPr>
            </a:br>
            <a:r>
              <a:rPr lang="en-GB" sz="1400" dirty="0">
                <a:solidFill>
                  <a:srgbClr val="004B87"/>
                </a:solidFill>
                <a:latin typeface="Arial" panose="020B0604020202020204" pitchFamily="34" charset="0"/>
                <a:cs typeface="Arial" panose="020B0604020202020204" pitchFamily="34" charset="0"/>
              </a:rPr>
              <a:t>HBsAg reduction</a:t>
            </a:r>
          </a:p>
          <a:p>
            <a:pPr marL="450850" lvl="1" indent="-171450">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3 achieved HBsAg loss</a:t>
            </a:r>
            <a:endParaRPr lang="en-NZ" sz="1400" dirty="0">
              <a:solidFill>
                <a:srgbClr val="004B87"/>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2F96EFBB-2B5A-213C-28F3-412513D291E9}"/>
              </a:ext>
            </a:extLst>
          </p:cNvPr>
          <p:cNvGrpSpPr/>
          <p:nvPr/>
        </p:nvGrpSpPr>
        <p:grpSpPr>
          <a:xfrm>
            <a:off x="5076067" y="1416102"/>
            <a:ext cx="1900115" cy="1718508"/>
            <a:chOff x="5924279" y="1057208"/>
            <a:chExt cx="1900115" cy="1718508"/>
          </a:xfrm>
        </p:grpSpPr>
        <p:grpSp>
          <p:nvGrpSpPr>
            <p:cNvPr id="16" name="Group 15">
              <a:extLst>
                <a:ext uri="{FF2B5EF4-FFF2-40B4-BE49-F238E27FC236}">
                  <a16:creationId xmlns:a16="http://schemas.microsoft.com/office/drawing/2014/main" id="{90815C80-8F30-C329-CE0F-FD770E851FC1}"/>
                </a:ext>
              </a:extLst>
            </p:cNvPr>
            <p:cNvGrpSpPr>
              <a:grpSpLocks noChangeAspect="1"/>
            </p:cNvGrpSpPr>
            <p:nvPr/>
          </p:nvGrpSpPr>
          <p:grpSpPr>
            <a:xfrm>
              <a:off x="6176575" y="1057208"/>
              <a:ext cx="1395525" cy="1229738"/>
              <a:chOff x="6541685" y="1202796"/>
              <a:chExt cx="1086066" cy="1205363"/>
            </a:xfrm>
          </p:grpSpPr>
          <p:graphicFrame>
            <p:nvGraphicFramePr>
              <p:cNvPr id="18" name="Chart 17">
                <a:extLst>
                  <a:ext uri="{FF2B5EF4-FFF2-40B4-BE49-F238E27FC236}">
                    <a16:creationId xmlns:a16="http://schemas.microsoft.com/office/drawing/2014/main" id="{95A4AEC3-F44A-A1F2-1BBD-A87C36546322}"/>
                  </a:ext>
                </a:extLst>
              </p:cNvPr>
              <p:cNvGraphicFramePr/>
              <p:nvPr/>
            </p:nvGraphicFramePr>
            <p:xfrm>
              <a:off x="6541685" y="1202796"/>
              <a:ext cx="1086066" cy="1205363"/>
            </p:xfrm>
            <a:graphic>
              <a:graphicData uri="http://schemas.openxmlformats.org/drawingml/2006/chart">
                <c:chart xmlns:c="http://schemas.openxmlformats.org/drawingml/2006/chart" xmlns:r="http://schemas.openxmlformats.org/officeDocument/2006/relationships" r:id="rId4"/>
              </a:graphicData>
            </a:graphic>
          </p:graphicFrame>
          <p:sp>
            <p:nvSpPr>
              <p:cNvPr id="19" name="Content Placeholder 1">
                <a:extLst>
                  <a:ext uri="{FF2B5EF4-FFF2-40B4-BE49-F238E27FC236}">
                    <a16:creationId xmlns:a16="http://schemas.microsoft.com/office/drawing/2014/main" id="{4511D393-ED14-2CA1-5B4F-A3EE8F38572C}"/>
                  </a:ext>
                </a:extLst>
              </p:cNvPr>
              <p:cNvSpPr txBox="1">
                <a:spLocks/>
              </p:cNvSpPr>
              <p:nvPr/>
            </p:nvSpPr>
            <p:spPr>
              <a:xfrm>
                <a:off x="6813842" y="1513159"/>
                <a:ext cx="584728" cy="584635"/>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sz="1400" b="1" dirty="0">
                    <a:solidFill>
                      <a:srgbClr val="004B87"/>
                    </a:solidFill>
                    <a:latin typeface="Arial" panose="020B0604020202020204" pitchFamily="34" charset="0"/>
                    <a:cs typeface="Arial" panose="020B0604020202020204" pitchFamily="34" charset="0"/>
                  </a:rPr>
                  <a:t>68%</a:t>
                </a:r>
              </a:p>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sz="1400" b="1" dirty="0">
                    <a:solidFill>
                      <a:srgbClr val="004B87"/>
                    </a:solidFill>
                    <a:latin typeface="Arial" panose="020B0604020202020204" pitchFamily="34" charset="0"/>
                    <a:cs typeface="Arial" panose="020B0604020202020204" pitchFamily="34" charset="0"/>
                  </a:rPr>
                  <a:t>AHB-137 </a:t>
                </a:r>
                <a:r>
                  <a:rPr lang="en-US" sz="1200" dirty="0">
                    <a:solidFill>
                      <a:srgbClr val="004B87"/>
                    </a:solidFill>
                    <a:latin typeface="Arial" panose="020B0604020202020204" pitchFamily="34" charset="0"/>
                    <a:cs typeface="Arial" panose="020B0604020202020204" pitchFamily="34" charset="0"/>
                  </a:rPr>
                  <a:t>(n</a:t>
                </a:r>
                <a:r>
                  <a:rPr kumimoji="0" lang="en-US" sz="12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=17/25)</a:t>
                </a:r>
              </a:p>
            </p:txBody>
          </p:sp>
        </p:grpSp>
        <p:sp>
          <p:nvSpPr>
            <p:cNvPr id="17" name="TextBox 16">
              <a:extLst>
                <a:ext uri="{FF2B5EF4-FFF2-40B4-BE49-F238E27FC236}">
                  <a16:creationId xmlns:a16="http://schemas.microsoft.com/office/drawing/2014/main" id="{F9A489B1-DCFD-9FD8-40A9-E3E1B3FDC6E5}"/>
                </a:ext>
              </a:extLst>
            </p:cNvPr>
            <p:cNvSpPr txBox="1"/>
            <p:nvPr/>
          </p:nvSpPr>
          <p:spPr>
            <a:xfrm>
              <a:off x="5924279" y="2252495"/>
              <a:ext cx="1900115" cy="523221"/>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Complete response (by EOT)</a:t>
              </a:r>
              <a:endParaRPr lang="en-NZ" sz="1400" baseline="30000" dirty="0">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384ADB7B-7F3D-317B-AEA4-5D0909119BAF}"/>
              </a:ext>
            </a:extLst>
          </p:cNvPr>
          <p:cNvGrpSpPr/>
          <p:nvPr/>
        </p:nvGrpSpPr>
        <p:grpSpPr>
          <a:xfrm>
            <a:off x="6752853" y="1393305"/>
            <a:ext cx="1900115" cy="1741305"/>
            <a:chOff x="9091790" y="1057208"/>
            <a:chExt cx="1900115" cy="1741305"/>
          </a:xfrm>
        </p:grpSpPr>
        <p:grpSp>
          <p:nvGrpSpPr>
            <p:cNvPr id="23" name="Group 22">
              <a:extLst>
                <a:ext uri="{FF2B5EF4-FFF2-40B4-BE49-F238E27FC236}">
                  <a16:creationId xmlns:a16="http://schemas.microsoft.com/office/drawing/2014/main" id="{F8E2D5B3-8E69-BB98-311E-683DB09501C3}"/>
                </a:ext>
              </a:extLst>
            </p:cNvPr>
            <p:cNvGrpSpPr>
              <a:grpSpLocks noChangeAspect="1"/>
            </p:cNvGrpSpPr>
            <p:nvPr/>
          </p:nvGrpSpPr>
          <p:grpSpPr>
            <a:xfrm>
              <a:off x="9288366" y="1057208"/>
              <a:ext cx="1395525" cy="1229738"/>
              <a:chOff x="6541685" y="1202796"/>
              <a:chExt cx="1086066" cy="1205363"/>
            </a:xfrm>
          </p:grpSpPr>
          <p:graphicFrame>
            <p:nvGraphicFramePr>
              <p:cNvPr id="25" name="Chart 24">
                <a:extLst>
                  <a:ext uri="{FF2B5EF4-FFF2-40B4-BE49-F238E27FC236}">
                    <a16:creationId xmlns:a16="http://schemas.microsoft.com/office/drawing/2014/main" id="{CCD30E2D-C28F-DC15-F5EA-6FDED81AC548}"/>
                  </a:ext>
                </a:extLst>
              </p:cNvPr>
              <p:cNvGraphicFramePr/>
              <p:nvPr/>
            </p:nvGraphicFramePr>
            <p:xfrm>
              <a:off x="6541685" y="1202796"/>
              <a:ext cx="1086066" cy="1205363"/>
            </p:xfrm>
            <a:graphic>
              <a:graphicData uri="http://schemas.openxmlformats.org/drawingml/2006/chart">
                <c:chart xmlns:c="http://schemas.openxmlformats.org/drawingml/2006/chart" xmlns:r="http://schemas.openxmlformats.org/officeDocument/2006/relationships" r:id="rId5"/>
              </a:graphicData>
            </a:graphic>
          </p:graphicFrame>
          <p:sp>
            <p:nvSpPr>
              <p:cNvPr id="26" name="Content Placeholder 1">
                <a:extLst>
                  <a:ext uri="{FF2B5EF4-FFF2-40B4-BE49-F238E27FC236}">
                    <a16:creationId xmlns:a16="http://schemas.microsoft.com/office/drawing/2014/main" id="{82E9B599-A21A-FBF0-74D6-79F5ACAF842B}"/>
                  </a:ext>
                </a:extLst>
              </p:cNvPr>
              <p:cNvSpPr txBox="1">
                <a:spLocks/>
              </p:cNvSpPr>
              <p:nvPr/>
            </p:nvSpPr>
            <p:spPr>
              <a:xfrm>
                <a:off x="6813842" y="1513159"/>
                <a:ext cx="584728" cy="584635"/>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sz="1400" b="1" dirty="0">
                    <a:solidFill>
                      <a:srgbClr val="004B87"/>
                    </a:solidFill>
                    <a:latin typeface="Arial" panose="020B0604020202020204" pitchFamily="34" charset="0"/>
                    <a:cs typeface="Arial" panose="020B0604020202020204" pitchFamily="34" charset="0"/>
                  </a:rPr>
                  <a:t>32%</a:t>
                </a:r>
              </a:p>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sz="1400" b="1" dirty="0">
                    <a:solidFill>
                      <a:srgbClr val="004B87"/>
                    </a:solidFill>
                    <a:latin typeface="Arial" panose="020B0604020202020204" pitchFamily="34" charset="0"/>
                    <a:cs typeface="Arial" panose="020B0604020202020204" pitchFamily="34" charset="0"/>
                  </a:rPr>
                  <a:t>AHB-137 </a:t>
                </a:r>
                <a:r>
                  <a:rPr lang="en-US" sz="1200" dirty="0">
                    <a:solidFill>
                      <a:srgbClr val="004B87"/>
                    </a:solidFill>
                    <a:latin typeface="Arial" panose="020B0604020202020204" pitchFamily="34" charset="0"/>
                    <a:cs typeface="Arial" panose="020B0604020202020204" pitchFamily="34" charset="0"/>
                  </a:rPr>
                  <a:t>(n</a:t>
                </a:r>
                <a:r>
                  <a:rPr kumimoji="0" lang="en-US" sz="12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a:t>
                </a:r>
                <a:r>
                  <a:rPr lang="en-US" sz="1200" dirty="0">
                    <a:solidFill>
                      <a:srgbClr val="004B87"/>
                    </a:solidFill>
                    <a:latin typeface="Arial" panose="020B0604020202020204" pitchFamily="34" charset="0"/>
                    <a:cs typeface="Arial" panose="020B0604020202020204" pitchFamily="34" charset="0"/>
                  </a:rPr>
                  <a:t>8</a:t>
                </a:r>
                <a:r>
                  <a:rPr kumimoji="0" lang="en-US" sz="12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/25)</a:t>
                </a:r>
              </a:p>
            </p:txBody>
          </p:sp>
        </p:grpSp>
        <p:sp>
          <p:nvSpPr>
            <p:cNvPr id="24" name="TextBox 23">
              <a:extLst>
                <a:ext uri="{FF2B5EF4-FFF2-40B4-BE49-F238E27FC236}">
                  <a16:creationId xmlns:a16="http://schemas.microsoft.com/office/drawing/2014/main" id="{022162A6-9042-C23C-F888-D9E37A75963F}"/>
                </a:ext>
              </a:extLst>
            </p:cNvPr>
            <p:cNvSpPr txBox="1"/>
            <p:nvPr/>
          </p:nvSpPr>
          <p:spPr>
            <a:xfrm>
              <a:off x="9091790" y="2275292"/>
              <a:ext cx="1900115" cy="523221"/>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Functional cure </a:t>
              </a:r>
            </a:p>
            <a:p>
              <a:pPr algn="ctr"/>
              <a:r>
                <a:rPr lang="en-GB" sz="1400" b="1" dirty="0">
                  <a:latin typeface="Arial" panose="020B0604020202020204" pitchFamily="34" charset="0"/>
                  <a:cs typeface="Arial" panose="020B0604020202020204" pitchFamily="34" charset="0"/>
                </a:rPr>
                <a:t>(by EOS)</a:t>
              </a:r>
              <a:endParaRPr lang="en-NZ" sz="1400" baseline="30000" dirty="0">
                <a:latin typeface="Arial" panose="020B0604020202020204" pitchFamily="34" charset="0"/>
                <a:cs typeface="Arial" panose="020B0604020202020204" pitchFamily="34" charset="0"/>
              </a:endParaRPr>
            </a:p>
          </p:txBody>
        </p:sp>
      </p:grpSp>
      <p:sp>
        <p:nvSpPr>
          <p:cNvPr id="27" name="TextBox 26">
            <a:extLst>
              <a:ext uri="{FF2B5EF4-FFF2-40B4-BE49-F238E27FC236}">
                <a16:creationId xmlns:a16="http://schemas.microsoft.com/office/drawing/2014/main" id="{9352A9A7-80AF-F9AE-BB8E-A2EA6661453E}"/>
              </a:ext>
            </a:extLst>
          </p:cNvPr>
          <p:cNvSpPr txBox="1"/>
          <p:nvPr/>
        </p:nvSpPr>
        <p:spPr>
          <a:xfrm>
            <a:off x="281665" y="3382050"/>
            <a:ext cx="4841352" cy="2887970"/>
          </a:xfrm>
          <a:prstGeom prst="rect">
            <a:avLst/>
          </a:prstGeom>
          <a:noFill/>
        </p:spPr>
        <p:txBody>
          <a:bodyPr wrap="square" rtlCol="0">
            <a:spAutoFit/>
          </a:bodyPr>
          <a:lstStyle/>
          <a:p>
            <a:pPr marL="285750" indent="-285750">
              <a:spcBef>
                <a:spcPts val="800"/>
              </a:spcBef>
              <a:buFont typeface="Arial" panose="020B0604020202020204" pitchFamily="34" charset="0"/>
              <a:buChar char="•"/>
            </a:pPr>
            <a:r>
              <a:rPr lang="en-GB" sz="1600" dirty="0">
                <a:latin typeface="Arial" panose="020B0604020202020204" pitchFamily="34" charset="0"/>
                <a:cs typeface="Arial" panose="020B0604020202020204" pitchFamily="34" charset="0"/>
              </a:rPr>
              <a:t>Safety was consistent with prior studies in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NA-suppressed patients</a:t>
            </a:r>
          </a:p>
          <a:p>
            <a:pPr marL="538163" lvl="1" indent="-273050">
              <a:spcBef>
                <a:spcPts val="800"/>
              </a:spcBef>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Most TRAEs were Grade 1 or 2, including reversible ALT/AST elevations associated with rapid HBsAg decline</a:t>
            </a:r>
          </a:p>
          <a:p>
            <a:pPr marL="285750" indent="-285750">
              <a:spcBef>
                <a:spcPts val="800"/>
              </a:spcBef>
              <a:buFont typeface="Arial" panose="020B0604020202020204" pitchFamily="34" charset="0"/>
              <a:buChar char="•"/>
            </a:pPr>
            <a:r>
              <a:rPr lang="en-GB" sz="1600" dirty="0">
                <a:latin typeface="Arial" panose="020B0604020202020204" pitchFamily="34" charset="0"/>
                <a:cs typeface="Arial" panose="020B0604020202020204" pitchFamily="34" charset="0"/>
              </a:rPr>
              <a:t>1 </a:t>
            </a:r>
            <a:r>
              <a:rPr lang="en-GB" sz="1600" dirty="0" err="1">
                <a:latin typeface="Arial" panose="020B0604020202020204" pitchFamily="34" charset="0"/>
                <a:cs typeface="Arial" panose="020B0604020202020204" pitchFamily="34" charset="0"/>
              </a:rPr>
              <a:t>TRSAE</a:t>
            </a:r>
            <a:r>
              <a:rPr lang="en-GB" sz="1600" dirty="0">
                <a:latin typeface="Arial" panose="020B0604020202020204" pitchFamily="34" charset="0"/>
                <a:cs typeface="Arial" panose="020B0604020202020204" pitchFamily="34" charset="0"/>
              </a:rPr>
              <a:t> was reported (ALT elevation with concomitant bilirubin and HBV-DNA increases)</a:t>
            </a:r>
          </a:p>
          <a:p>
            <a:pPr marL="538163" lvl="1" indent="-273050">
              <a:spcBef>
                <a:spcPts val="800"/>
              </a:spcBef>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No clinical symptoms were reported, </a:t>
            </a:r>
            <a:br>
              <a:rPr lang="en-GB" sz="1600" dirty="0">
                <a:solidFill>
                  <a:srgbClr val="004B87"/>
                </a:solidFill>
                <a:latin typeface="Arial" panose="020B0604020202020204" pitchFamily="34" charset="0"/>
                <a:cs typeface="Arial" panose="020B0604020202020204" pitchFamily="34" charset="0"/>
              </a:rPr>
            </a:br>
            <a:r>
              <a:rPr lang="en-GB" sz="1600" dirty="0">
                <a:solidFill>
                  <a:srgbClr val="004B87"/>
                </a:solidFill>
                <a:latin typeface="Arial" panose="020B0604020202020204" pitchFamily="34" charset="0"/>
                <a:cs typeface="Arial" panose="020B0604020202020204" pitchFamily="34" charset="0"/>
              </a:rPr>
              <a:t>and the event resolved completely </a:t>
            </a:r>
            <a:br>
              <a:rPr lang="en-GB" sz="1600" dirty="0">
                <a:solidFill>
                  <a:srgbClr val="004B87"/>
                </a:solidFill>
                <a:latin typeface="Arial" panose="020B0604020202020204" pitchFamily="34" charset="0"/>
                <a:cs typeface="Arial" panose="020B0604020202020204" pitchFamily="34" charset="0"/>
              </a:rPr>
            </a:br>
            <a:r>
              <a:rPr lang="en-GB" sz="1600" dirty="0">
                <a:solidFill>
                  <a:srgbClr val="004B87"/>
                </a:solidFill>
                <a:latin typeface="Arial" panose="020B0604020202020204" pitchFamily="34" charset="0"/>
                <a:cs typeface="Arial" panose="020B0604020202020204" pitchFamily="34" charset="0"/>
              </a:rPr>
              <a:t>without sequelae</a:t>
            </a:r>
            <a:endParaRPr lang="en-NZ" sz="1600" dirty="0">
              <a:solidFill>
                <a:srgbClr val="004B87"/>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268DC4B-DC14-B113-0892-37680DA828E6}"/>
              </a:ext>
            </a:extLst>
          </p:cNvPr>
          <p:cNvSpPr txBox="1"/>
          <p:nvPr/>
        </p:nvSpPr>
        <p:spPr>
          <a:xfrm>
            <a:off x="8334532" y="1201031"/>
            <a:ext cx="3962609" cy="2641749"/>
          </a:xfrm>
          <a:prstGeom prst="rect">
            <a:avLst/>
          </a:prstGeom>
          <a:noFill/>
        </p:spPr>
        <p:txBody>
          <a:bodyPr wrap="square" rtlCol="0">
            <a:spAutoFit/>
          </a:bodyPr>
          <a:lstStyle/>
          <a:p>
            <a:pPr marL="285750" indent="-285750">
              <a:spcBef>
                <a:spcPts val="800"/>
              </a:spcBef>
              <a:buFont typeface="Arial" panose="020B0604020202020204" pitchFamily="34" charset="0"/>
              <a:buChar char="•"/>
            </a:pPr>
            <a:r>
              <a:rPr lang="en-GB" sz="1600" dirty="0">
                <a:latin typeface="Arial" panose="020B0604020202020204" pitchFamily="34" charset="0"/>
                <a:cs typeface="Arial" panose="020B0604020202020204" pitchFamily="34" charset="0"/>
              </a:rPr>
              <a:t>Responses were particularly favourable in participants with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baseline HBsAg ≤1,000 IU/mL (n=10)</a:t>
            </a:r>
          </a:p>
          <a:p>
            <a:pPr marL="538163" lvl="1" indent="-273050">
              <a:spcBef>
                <a:spcPts val="800"/>
              </a:spcBef>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70% (7/10) achieved </a:t>
            </a:r>
            <a:br>
              <a:rPr lang="en-GB" sz="1600" dirty="0">
                <a:solidFill>
                  <a:srgbClr val="004B87"/>
                </a:solidFill>
                <a:latin typeface="Arial" panose="020B0604020202020204" pitchFamily="34" charset="0"/>
                <a:cs typeface="Arial" panose="020B0604020202020204" pitchFamily="34" charset="0"/>
              </a:rPr>
            </a:br>
            <a:r>
              <a:rPr lang="en-GB" sz="1600" dirty="0">
                <a:solidFill>
                  <a:srgbClr val="004B87"/>
                </a:solidFill>
                <a:latin typeface="Arial" panose="020B0604020202020204" pitchFamily="34" charset="0"/>
                <a:cs typeface="Arial" panose="020B0604020202020204" pitchFamily="34" charset="0"/>
              </a:rPr>
              <a:t>functional cure</a:t>
            </a:r>
          </a:p>
          <a:p>
            <a:pPr marL="285750" indent="-285750">
              <a:spcBef>
                <a:spcPts val="800"/>
              </a:spcBef>
              <a:buFont typeface="Arial" panose="020B0604020202020204" pitchFamily="34" charset="0"/>
              <a:buChar char="•"/>
            </a:pPr>
            <a:r>
              <a:rPr lang="en-GB" sz="1600" dirty="0">
                <a:latin typeface="Arial" panose="020B0604020202020204" pitchFamily="34" charset="0"/>
                <a:cs typeface="Arial" panose="020B0604020202020204" pitchFamily="34" charset="0"/>
              </a:rPr>
              <a:t>Participants with baseline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HBsAg &gt;1,000 IU/mL (n=15) </a:t>
            </a:r>
          </a:p>
          <a:p>
            <a:pPr marL="538163" lvl="1" indent="-273050">
              <a:spcBef>
                <a:spcPts val="800"/>
              </a:spcBef>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33% (5/15) achieved partial </a:t>
            </a:r>
            <a:br>
              <a:rPr lang="en-GB" sz="1600" dirty="0">
                <a:solidFill>
                  <a:srgbClr val="004B87"/>
                </a:solidFill>
                <a:latin typeface="Arial" panose="020B0604020202020204" pitchFamily="34" charset="0"/>
                <a:cs typeface="Arial" panose="020B0604020202020204" pitchFamily="34" charset="0"/>
              </a:rPr>
            </a:br>
            <a:r>
              <a:rPr lang="en-GB" sz="1600" dirty="0">
                <a:solidFill>
                  <a:srgbClr val="004B87"/>
                </a:solidFill>
                <a:latin typeface="Arial" panose="020B0604020202020204" pitchFamily="34" charset="0"/>
                <a:cs typeface="Arial" panose="020B0604020202020204" pitchFamily="34" charset="0"/>
              </a:rPr>
              <a:t>cure at EOS*</a:t>
            </a:r>
          </a:p>
        </p:txBody>
      </p:sp>
      <p:sp>
        <p:nvSpPr>
          <p:cNvPr id="28" name="Content Placeholder 2">
            <a:extLst>
              <a:ext uri="{FF2B5EF4-FFF2-40B4-BE49-F238E27FC236}">
                <a16:creationId xmlns:a16="http://schemas.microsoft.com/office/drawing/2014/main" id="{FDC77DF8-6205-694C-BAB2-40765947F79A}"/>
              </a:ext>
            </a:extLst>
          </p:cNvPr>
          <p:cNvSpPr txBox="1">
            <a:spLocks/>
          </p:cNvSpPr>
          <p:nvPr/>
        </p:nvSpPr>
        <p:spPr>
          <a:xfrm>
            <a:off x="5555245" y="3932462"/>
            <a:ext cx="6720776" cy="26215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highlight>
                  <a:srgbClr val="FFC03C"/>
                </a:highlight>
                <a:latin typeface="Arial" panose="020B0604020202020204" pitchFamily="34" charset="0"/>
                <a:cs typeface="Arial" panose="020B0604020202020204" pitchFamily="34" charset="0"/>
              </a:rPr>
              <a:t>CONCLUSIONS</a:t>
            </a:r>
            <a:endParaRPr lang="en-US" sz="2200" b="1" dirty="0">
              <a:highlight>
                <a:srgbClr val="FFC03C"/>
              </a:highlight>
              <a:latin typeface="Arial" panose="020B0604020202020204" pitchFamily="34" charset="0"/>
              <a:cs typeface="Arial" panose="020B0604020202020204" pitchFamily="34" charset="0"/>
            </a:endParaRPr>
          </a:p>
          <a:p>
            <a:pPr>
              <a:spcBef>
                <a:spcPts val="800"/>
              </a:spcBef>
            </a:pPr>
            <a:r>
              <a:rPr lang="en-GB" sz="1600" dirty="0">
                <a:latin typeface="Arial" panose="020B0604020202020204" pitchFamily="34" charset="0"/>
                <a:cs typeface="Arial" panose="020B0604020202020204" pitchFamily="34" charset="0"/>
              </a:rPr>
              <a:t>AHB-137 monotherapy demonstrated potent inhibition of HBV-DNA replication and profound reduction of HBsAg in treatment-naïve participants with CHB, resulting in a high functional cure rate </a:t>
            </a:r>
          </a:p>
          <a:p>
            <a:pPr>
              <a:spcBef>
                <a:spcPts val="800"/>
              </a:spcBef>
            </a:pPr>
            <a:r>
              <a:rPr lang="en-GB" sz="1600" dirty="0">
                <a:latin typeface="Arial" panose="020B0604020202020204" pitchFamily="34" charset="0"/>
                <a:cs typeface="Arial" panose="020B0604020202020204" pitchFamily="34" charset="0"/>
              </a:rPr>
              <a:t>AHB-137 was generally well tolerated, coupled with durable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off-treatment HBV-DNA suppression</a:t>
            </a:r>
          </a:p>
          <a:p>
            <a:pPr>
              <a:spcBef>
                <a:spcPts val="800"/>
              </a:spcBef>
            </a:pPr>
            <a:r>
              <a:rPr lang="en-GB" sz="1600" dirty="0">
                <a:latin typeface="Arial" panose="020B0604020202020204" pitchFamily="34" charset="0"/>
                <a:cs typeface="Arial" panose="020B0604020202020204" pitchFamily="34" charset="0"/>
              </a:rPr>
              <a:t>These data support the further development of AHB-137 in a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broader CHB population</a:t>
            </a:r>
            <a:endParaRPr lang="en-US" sz="1600" dirty="0">
              <a:latin typeface="Arial" panose="020B0604020202020204" pitchFamily="34" charset="0"/>
              <a:cs typeface="Arial" panose="020B0604020202020204" pitchFamily="34" charset="0"/>
            </a:endParaRPr>
          </a:p>
        </p:txBody>
      </p:sp>
      <p:pic>
        <p:nvPicPr>
          <p:cNvPr id="30" name="Picture 29">
            <a:hlinkClick r:id="rId6" action="ppaction://hlinksldjump"/>
            <a:extLst>
              <a:ext uri="{FF2B5EF4-FFF2-40B4-BE49-F238E27FC236}">
                <a16:creationId xmlns:a16="http://schemas.microsoft.com/office/drawing/2014/main" id="{1C0ED52E-0F03-9440-4E0A-891E94A44153}"/>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415149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DAF5AA3-DF85-0819-AB91-1A79F8EA1E47}"/>
              </a:ext>
            </a:extLst>
          </p:cNvPr>
          <p:cNvSpPr txBox="1">
            <a:spLocks/>
          </p:cNvSpPr>
          <p:nvPr/>
        </p:nvSpPr>
        <p:spPr>
          <a:xfrm>
            <a:off x="200023" y="6042352"/>
            <a:ext cx="5308259" cy="699761"/>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004B87"/>
                </a:solidFill>
                <a:latin typeface="Arial" panose="020B0604020202020204" pitchFamily="34" charset="0"/>
                <a:cs typeface="Arial" panose="020B0604020202020204" pitchFamily="34" charset="0"/>
              </a:rPr>
              <a:t>*</a:t>
            </a:r>
            <a:r>
              <a:rPr lang="en-US" sz="1100" dirty="0">
                <a:solidFill>
                  <a:srgbClr val="004B87"/>
                </a:solidFill>
                <a:latin typeface="Arial" panose="020B0604020202020204" pitchFamily="34" charset="0"/>
                <a:cs typeface="Arial" panose="020B0604020202020204" pitchFamily="34" charset="0"/>
              </a:rPr>
              <a:t>Screening HBsAg &gt;100 and ≤3,000 IU/</a:t>
            </a:r>
            <a:r>
              <a:rPr lang="en-US" sz="1100" dirty="0" err="1">
                <a:solidFill>
                  <a:srgbClr val="004B87"/>
                </a:solidFill>
                <a:latin typeface="Arial" panose="020B0604020202020204" pitchFamily="34" charset="0"/>
                <a:cs typeface="Arial" panose="020B0604020202020204" pitchFamily="34" charset="0"/>
              </a:rPr>
              <a:t>mL.</a:t>
            </a:r>
            <a:br>
              <a:rPr lang="en-US" sz="1100" dirty="0">
                <a:solidFill>
                  <a:srgbClr val="004B87"/>
                </a:solidFill>
                <a:latin typeface="Arial" panose="020B0604020202020204" pitchFamily="34" charset="0"/>
                <a:cs typeface="Arial" panose="020B0604020202020204" pitchFamily="34" charset="0"/>
              </a:rPr>
            </a:br>
            <a:r>
              <a:rPr lang="en-US" sz="1100" baseline="30000" dirty="0">
                <a:solidFill>
                  <a:srgbClr val="004B87"/>
                </a:solidFill>
                <a:latin typeface="Arial" panose="020B0604020202020204" pitchFamily="34" charset="0"/>
                <a:cs typeface="Arial" panose="020B0604020202020204" pitchFamily="34" charset="0"/>
              </a:rPr>
              <a:t>†</a:t>
            </a:r>
            <a:r>
              <a:rPr lang="en-US" sz="1100" dirty="0">
                <a:solidFill>
                  <a:srgbClr val="004B87"/>
                </a:solidFill>
                <a:latin typeface="Arial" panose="020B0604020202020204" pitchFamily="34" charset="0"/>
                <a:cs typeface="Arial" panose="020B0604020202020204" pitchFamily="34" charset="0"/>
              </a:rPr>
              <a:t>Treatment continued for 48 weeks.</a:t>
            </a:r>
          </a:p>
          <a:p>
            <a:pPr marL="0" indent="0">
              <a:spcBef>
                <a:spcPts val="0"/>
              </a:spcBef>
              <a:buNone/>
            </a:pPr>
            <a:r>
              <a:rPr lang="en-GB" sz="1100" baseline="30000" dirty="0">
                <a:solidFill>
                  <a:srgbClr val="004B87"/>
                </a:solidFill>
                <a:latin typeface="Arial" panose="020B0604020202020204" pitchFamily="34" charset="0"/>
                <a:cs typeface="Arial" panose="020B0604020202020204" pitchFamily="34" charset="0"/>
              </a:rPr>
              <a:t>1</a:t>
            </a:r>
            <a:r>
              <a:rPr lang="da-DK" sz="1100" dirty="0">
                <a:solidFill>
                  <a:srgbClr val="004B87"/>
                </a:solidFill>
                <a:latin typeface="Arial" panose="020B0604020202020204" pitchFamily="34" charset="0"/>
                <a:cs typeface="Arial" panose="020B0604020202020204" pitchFamily="34" charset="0"/>
              </a:rPr>
              <a:t>Wong GL, et al. </a:t>
            </a:r>
            <a:r>
              <a:rPr lang="da-DK" sz="1100" i="1" dirty="0">
                <a:solidFill>
                  <a:srgbClr val="004B87"/>
                </a:solidFill>
                <a:latin typeface="Arial" panose="020B0604020202020204" pitchFamily="34" charset="0"/>
                <a:cs typeface="Arial" panose="020B0604020202020204" pitchFamily="34" charset="0"/>
              </a:rPr>
              <a:t>Nat Med</a:t>
            </a:r>
            <a:r>
              <a:rPr lang="da-DK" sz="1100" dirty="0">
                <a:solidFill>
                  <a:srgbClr val="004B87"/>
                </a:solidFill>
                <a:latin typeface="Arial" panose="020B0604020202020204" pitchFamily="34" charset="0"/>
                <a:cs typeface="Arial" panose="020B0604020202020204" pitchFamily="34" charset="0"/>
              </a:rPr>
              <a:t>. 2026;32(1):151–159.</a:t>
            </a:r>
          </a:p>
          <a:p>
            <a:pPr marL="0" indent="0">
              <a:spcBef>
                <a:spcPts val="0"/>
              </a:spcBef>
              <a:buNone/>
            </a:pPr>
            <a:br>
              <a:rPr lang="en-GB" sz="1100" dirty="0">
                <a:solidFill>
                  <a:srgbClr val="004B87"/>
                </a:solidFill>
                <a:latin typeface="Arial" panose="020B0604020202020204" pitchFamily="34" charset="0"/>
                <a:cs typeface="Arial" panose="020B0604020202020204" pitchFamily="34" charset="0"/>
              </a:rPr>
            </a:br>
            <a:r>
              <a:rPr lang="en-GB" sz="1100" dirty="0">
                <a:solidFill>
                  <a:srgbClr val="004B87"/>
                </a:solidFill>
                <a:latin typeface="Arial" panose="020B0604020202020204" pitchFamily="34" charset="0"/>
                <a:cs typeface="Arial" panose="020B0604020202020204" pitchFamily="34" charset="0"/>
              </a:rPr>
              <a:t>Wong GL-H, et al. EASL Congress 2026; LBP-040.</a:t>
            </a:r>
            <a:endParaRPr lang="en-GB" sz="1100" dirty="0">
              <a:latin typeface="Arial" panose="020B0604020202020204" pitchFamily="34" charset="0"/>
              <a:cs typeface="Arial" panose="020B0604020202020204" pitchFamily="34" charset="0"/>
            </a:endParaRPr>
          </a:p>
        </p:txBody>
      </p:sp>
      <p:cxnSp>
        <p:nvCxnSpPr>
          <p:cNvPr id="10" name="Connector: Elbow 9">
            <a:extLst>
              <a:ext uri="{FF2B5EF4-FFF2-40B4-BE49-F238E27FC236}">
                <a16:creationId xmlns:a16="http://schemas.microsoft.com/office/drawing/2014/main" id="{74E8F128-812B-1A0D-DBA7-F0E8D50E58CE}"/>
              </a:ext>
            </a:extLst>
          </p:cNvPr>
          <p:cNvCxnSpPr>
            <a:cxnSpLocks/>
            <a:stCxn id="9" idx="2"/>
            <a:endCxn id="19" idx="0"/>
          </p:cNvCxnSpPr>
          <p:nvPr/>
        </p:nvCxnSpPr>
        <p:spPr>
          <a:xfrm rot="5400000">
            <a:off x="7410963" y="1589268"/>
            <a:ext cx="1067779" cy="1919625"/>
          </a:xfrm>
          <a:prstGeom prst="bent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2036B5BC-3687-7D57-818D-789C79AC12B2}"/>
              </a:ext>
            </a:extLst>
          </p:cNvPr>
          <p:cNvSpPr>
            <a:spLocks noGrp="1"/>
          </p:cNvSpPr>
          <p:nvPr>
            <p:ph idx="1"/>
          </p:nvPr>
        </p:nvSpPr>
        <p:spPr>
          <a:xfrm>
            <a:off x="292101" y="847398"/>
            <a:ext cx="5219361" cy="4394026"/>
          </a:xfrm>
        </p:spPr>
        <p:txBody>
          <a:bodyPr>
            <a:noAutofit/>
          </a:bodyPr>
          <a:lstStyle/>
          <a:p>
            <a:pPr marL="0" indent="0">
              <a:buNone/>
            </a:pPr>
            <a:r>
              <a:rPr lang="en-US" sz="2000" b="1" dirty="0">
                <a:highlight>
                  <a:srgbClr val="FFC03C"/>
                </a:highlight>
                <a:latin typeface="Arial" panose="020B0604020202020204" pitchFamily="34" charset="0"/>
                <a:cs typeface="Arial" panose="020B0604020202020204" pitchFamily="34" charset="0"/>
              </a:rPr>
              <a:t>BACKGROUND &amp; AIMS</a:t>
            </a:r>
          </a:p>
          <a:p>
            <a:pPr>
              <a:lnSpc>
                <a:spcPct val="100000"/>
              </a:lnSpc>
              <a:spcBef>
                <a:spcPts val="800"/>
              </a:spcBef>
            </a:pPr>
            <a:r>
              <a:rPr lang="en-US" sz="1600" dirty="0">
                <a:latin typeface="Arial" panose="020B0604020202020204" pitchFamily="34" charset="0"/>
                <a:cs typeface="Arial" panose="020B0604020202020204" pitchFamily="34" charset="0"/>
              </a:rPr>
              <a:t>The ENSURE study is a controlled,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partially-randomized evaluation of </a:t>
            </a:r>
            <a:r>
              <a:rPr lang="en-US" sz="1600" dirty="0" err="1">
                <a:latin typeface="Arial" panose="020B0604020202020204" pitchFamily="34" charset="0"/>
                <a:cs typeface="Arial" panose="020B0604020202020204" pitchFamily="34" charset="0"/>
              </a:rPr>
              <a:t>elebsiran</a:t>
            </a:r>
            <a:r>
              <a:rPr lang="en-US" dirty="0"/>
              <a:t> (an </a:t>
            </a:r>
            <a:br>
              <a:rPr lang="en-US" dirty="0"/>
            </a:br>
            <a:r>
              <a:rPr lang="en-US" dirty="0"/>
              <a:t>HBV-targeting siRNA) +</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pegIFN</a:t>
            </a:r>
            <a:r>
              <a:rPr lang="en-US"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sym typeface="Symbol" panose="05050102010706020507" pitchFamily="18" charset="2"/>
              </a:rPr>
              <a:t></a:t>
            </a:r>
            <a:r>
              <a:rPr lang="en-US" sz="1600" dirty="0">
                <a:latin typeface="Arial" panose="020B0604020202020204" pitchFamily="34" charset="0"/>
                <a:cs typeface="Arial" panose="020B0604020202020204" pitchFamily="34" charset="0"/>
              </a:rPr>
              <a:t> vs </a:t>
            </a:r>
            <a:r>
              <a:rPr lang="en-US" sz="1600" dirty="0" err="1">
                <a:latin typeface="Arial" panose="020B0604020202020204" pitchFamily="34" charset="0"/>
                <a:cs typeface="Arial" panose="020B0604020202020204" pitchFamily="34" charset="0"/>
              </a:rPr>
              <a:t>pegIFN</a:t>
            </a:r>
            <a:r>
              <a:rPr lang="en-US"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sym typeface="Symbol" panose="05050102010706020507" pitchFamily="18" charset="2"/>
              </a:rPr>
              <a:t></a:t>
            </a:r>
            <a:r>
              <a:rPr lang="en-US" sz="1600" dirty="0">
                <a:latin typeface="Arial" panose="020B0604020202020204" pitchFamily="34" charset="0"/>
                <a:cs typeface="Arial" panose="020B0604020202020204" pitchFamily="34" charset="0"/>
              </a:rPr>
              <a:t> alone</a:t>
            </a:r>
          </a:p>
          <a:p>
            <a:pPr>
              <a:lnSpc>
                <a:spcPct val="100000"/>
              </a:lnSpc>
              <a:spcBef>
                <a:spcPts val="800"/>
              </a:spcBef>
            </a:pPr>
            <a:r>
              <a:rPr lang="en-US" sz="1600" dirty="0">
                <a:latin typeface="Arial" panose="020B0604020202020204" pitchFamily="34" charset="0"/>
                <a:cs typeface="Arial" panose="020B0604020202020204" pitchFamily="34" charset="0"/>
              </a:rPr>
              <a:t>Published results show a higher HBsAg loss rate in combination cohorts vs </a:t>
            </a:r>
            <a:r>
              <a:rPr lang="en-US" dirty="0" err="1"/>
              <a:t>peg</a:t>
            </a:r>
            <a:r>
              <a:rPr lang="en-US" sz="1600" dirty="0" err="1">
                <a:latin typeface="Arial" panose="020B0604020202020204" pitchFamily="34" charset="0"/>
                <a:cs typeface="Arial" panose="020B0604020202020204" pitchFamily="34" charset="0"/>
              </a:rPr>
              <a:t>IFN</a:t>
            </a:r>
            <a:r>
              <a:rPr lang="en-US" sz="1600" dirty="0">
                <a:latin typeface="Arial" panose="020B0604020202020204" pitchFamily="34" charset="0"/>
                <a:cs typeface="Arial" panose="020B0604020202020204" pitchFamily="34" charset="0"/>
              </a:rPr>
              <a:t> at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24 weeks post EOT</a:t>
            </a:r>
            <a:r>
              <a:rPr lang="en-US" sz="1600" baseline="30000" dirty="0">
                <a:latin typeface="Arial" panose="020B0604020202020204" pitchFamily="34" charset="0"/>
                <a:cs typeface="Arial" panose="020B0604020202020204" pitchFamily="34" charset="0"/>
              </a:rPr>
              <a:t>1</a:t>
            </a:r>
          </a:p>
          <a:p>
            <a:pPr>
              <a:lnSpc>
                <a:spcPct val="100000"/>
              </a:lnSpc>
              <a:spcBef>
                <a:spcPts val="800"/>
              </a:spcBef>
            </a:pPr>
            <a:r>
              <a:rPr lang="en-US" sz="1600" dirty="0">
                <a:latin typeface="Arial" panose="020B0604020202020204" pitchFamily="34" charset="0"/>
                <a:cs typeface="Arial" panose="020B0604020202020204" pitchFamily="34" charset="0"/>
              </a:rPr>
              <a:t>Additionally, prior treatment with BRII-179 led to a higher HBsAg loss in those with previous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anti-HBs response</a:t>
            </a:r>
            <a:r>
              <a:rPr lang="en-US" sz="1600" baseline="30000" dirty="0">
                <a:latin typeface="Arial" panose="020B0604020202020204" pitchFamily="34" charset="0"/>
                <a:cs typeface="Arial" panose="020B0604020202020204" pitchFamily="34" charset="0"/>
              </a:rPr>
              <a:t>1</a:t>
            </a:r>
          </a:p>
          <a:p>
            <a:pPr>
              <a:lnSpc>
                <a:spcPct val="100000"/>
              </a:lnSpc>
              <a:spcBef>
                <a:spcPts val="800"/>
              </a:spcBef>
            </a:pPr>
            <a:r>
              <a:rPr lang="en-US" sz="1600" b="1" dirty="0">
                <a:latin typeface="Arial" panose="020B0604020202020204" pitchFamily="34" charset="0"/>
                <a:cs typeface="Arial" panose="020B0604020202020204" pitchFamily="34" charset="0"/>
              </a:rPr>
              <a:t>AIM: </a:t>
            </a:r>
            <a:r>
              <a:rPr lang="en-US" sz="1600" dirty="0">
                <a:latin typeface="Arial" panose="020B0604020202020204" pitchFamily="34" charset="0"/>
                <a:cs typeface="Arial" panose="020B0604020202020204" pitchFamily="34" charset="0"/>
              </a:rPr>
              <a:t>To report the functional cure result, defined as sustained HBsAg loss with undetectable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HBV DNA for at least 24 weeks after stopping all treatment, including NA</a:t>
            </a:r>
            <a:endParaRPr lang="en-GB" sz="16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83172E1F-A6F9-CC46-8FA0-B4E915CD9C8C}"/>
              </a:ext>
            </a:extLst>
          </p:cNvPr>
          <p:cNvCxnSpPr>
            <a:cxnSpLocks/>
          </p:cNvCxnSpPr>
          <p:nvPr/>
        </p:nvCxnSpPr>
        <p:spPr>
          <a:xfrm>
            <a:off x="5618597" y="752488"/>
            <a:ext cx="0" cy="4711610"/>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0ECA8B9-0A5E-1AC2-2AF0-7415A8B7DB3E}"/>
              </a:ext>
            </a:extLst>
          </p:cNvPr>
          <p:cNvSpPr txBox="1"/>
          <p:nvPr/>
        </p:nvSpPr>
        <p:spPr>
          <a:xfrm>
            <a:off x="5765292" y="821036"/>
            <a:ext cx="1468672" cy="400110"/>
          </a:xfrm>
          <a:prstGeom prst="rect">
            <a:avLst/>
          </a:prstGeom>
          <a:noFill/>
        </p:spPr>
        <p:txBody>
          <a:bodyPr wrap="none" rtlCol="0">
            <a:spAutoFit/>
          </a:bodyPr>
          <a:lstStyle/>
          <a:p>
            <a:r>
              <a:rPr lang="en-US" sz="2000" b="1" dirty="0">
                <a:solidFill>
                  <a:srgbClr val="004B87"/>
                </a:solidFill>
                <a:highlight>
                  <a:srgbClr val="FFC03C"/>
                </a:highlight>
                <a:latin typeface="Arial" panose="020B0604020202020204" pitchFamily="34" charset="0"/>
                <a:cs typeface="Arial" panose="020B0604020202020204" pitchFamily="34" charset="0"/>
              </a:rPr>
              <a:t>METHODS</a:t>
            </a:r>
          </a:p>
        </p:txBody>
      </p:sp>
      <p:sp>
        <p:nvSpPr>
          <p:cNvPr id="9" name="Rectangle 8">
            <a:extLst>
              <a:ext uri="{FF2B5EF4-FFF2-40B4-BE49-F238E27FC236}">
                <a16:creationId xmlns:a16="http://schemas.microsoft.com/office/drawing/2014/main" id="{61BFCB11-7366-C6AD-65D4-D7083E1B306F}"/>
              </a:ext>
            </a:extLst>
          </p:cNvPr>
          <p:cNvSpPr/>
          <p:nvPr/>
        </p:nvSpPr>
        <p:spPr>
          <a:xfrm>
            <a:off x="6104998" y="1447123"/>
            <a:ext cx="5599331" cy="568068"/>
          </a:xfrm>
          <a:prstGeom prst="rect">
            <a:avLst/>
          </a:prstGeom>
          <a:solidFill>
            <a:srgbClr val="FFC03C"/>
          </a:solidFill>
          <a:ln>
            <a:solidFill>
              <a:srgbClr val="FFC03C"/>
            </a:solid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algn="ctr"/>
            <a:r>
              <a:rPr lang="en-US" sz="1400" b="1" dirty="0">
                <a:solidFill>
                  <a:srgbClr val="004B87"/>
                </a:solidFill>
                <a:latin typeface="Arial" panose="020B0604020202020204" pitchFamily="34" charset="0"/>
                <a:cs typeface="Arial" panose="020B0604020202020204" pitchFamily="34" charset="0"/>
              </a:rPr>
              <a:t>Participants with chronic, virologically suppressed*</a:t>
            </a:r>
            <a:br>
              <a:rPr lang="en-US" sz="1400" b="1" dirty="0">
                <a:solidFill>
                  <a:srgbClr val="004B87"/>
                </a:solidFill>
                <a:latin typeface="Arial" panose="020B0604020202020204" pitchFamily="34" charset="0"/>
                <a:cs typeface="Arial" panose="020B0604020202020204" pitchFamily="34" charset="0"/>
              </a:rPr>
            </a:br>
            <a:r>
              <a:rPr lang="en-US" sz="1400" b="1" dirty="0">
                <a:solidFill>
                  <a:srgbClr val="004B87"/>
                </a:solidFill>
                <a:latin typeface="Arial" panose="020B0604020202020204" pitchFamily="34" charset="0"/>
                <a:cs typeface="Arial" panose="020B0604020202020204" pitchFamily="34" charset="0"/>
              </a:rPr>
              <a:t>HBV infection on NA therapy </a:t>
            </a:r>
            <a:r>
              <a:rPr lang="en-GB" sz="1400" b="1" dirty="0">
                <a:solidFill>
                  <a:srgbClr val="004B87"/>
                </a:solidFill>
                <a:latin typeface="Arial" panose="020B0604020202020204" pitchFamily="34" charset="0"/>
                <a:cs typeface="Arial" panose="020B0604020202020204" pitchFamily="34" charset="0"/>
              </a:rPr>
              <a:t>(N=55)</a:t>
            </a:r>
          </a:p>
        </p:txBody>
      </p:sp>
      <p:sp>
        <p:nvSpPr>
          <p:cNvPr id="28" name="Title 3">
            <a:extLst>
              <a:ext uri="{FF2B5EF4-FFF2-40B4-BE49-F238E27FC236}">
                <a16:creationId xmlns:a16="http://schemas.microsoft.com/office/drawing/2014/main" id="{F5B46857-E952-7AAF-A8A0-EAC2E91E9FAF}"/>
              </a:ext>
            </a:extLst>
          </p:cNvPr>
          <p:cNvSpPr>
            <a:spLocks noGrp="1"/>
          </p:cNvSpPr>
          <p:nvPr>
            <p:ph type="title"/>
          </p:nvPr>
        </p:nvSpPr>
        <p:spPr>
          <a:xfrm>
            <a:off x="838199" y="-88900"/>
            <a:ext cx="10866129" cy="838200"/>
          </a:xfrm>
        </p:spPr>
        <p:txBody>
          <a:bodyPr>
            <a:noAutofit/>
          </a:bodyPr>
          <a:lstStyle/>
          <a:p>
            <a:r>
              <a:rPr lang="en-GB" dirty="0">
                <a:latin typeface="Arial" panose="020B0604020202020204" pitchFamily="34" charset="0"/>
                <a:cs typeface="Arial" panose="020B0604020202020204" pitchFamily="34" charset="0"/>
              </a:rPr>
              <a:t>Functional cure rate in chronic HBV-infected participants receiving </a:t>
            </a:r>
            <a:r>
              <a:rPr lang="en-GB" dirty="0" err="1">
                <a:latin typeface="Arial" panose="020B0604020202020204" pitchFamily="34" charset="0"/>
                <a:cs typeface="Arial" panose="020B0604020202020204" pitchFamily="34" charset="0"/>
              </a:rPr>
              <a:t>elebsiran</a:t>
            </a:r>
            <a:r>
              <a:rPr lang="en-GB" dirty="0">
                <a:latin typeface="Arial" panose="020B0604020202020204" pitchFamily="34" charset="0"/>
                <a:cs typeface="Arial" panose="020B0604020202020204" pitchFamily="34" charset="0"/>
              </a:rPr>
              <a:t> and pegylated interferon alfa: Final results from the Phase 2 ENSURE study</a:t>
            </a:r>
            <a:endParaRPr lang="en-US" dirty="0"/>
          </a:p>
        </p:txBody>
      </p:sp>
      <p:sp>
        <p:nvSpPr>
          <p:cNvPr id="14" name="Oval 13">
            <a:extLst>
              <a:ext uri="{FF2B5EF4-FFF2-40B4-BE49-F238E27FC236}">
                <a16:creationId xmlns:a16="http://schemas.microsoft.com/office/drawing/2014/main" id="{46720F89-3C58-4AFF-4F3F-760B4C99D31A}"/>
              </a:ext>
            </a:extLst>
          </p:cNvPr>
          <p:cNvSpPr>
            <a:spLocks noChangeAspect="1"/>
          </p:cNvSpPr>
          <p:nvPr/>
        </p:nvSpPr>
        <p:spPr>
          <a:xfrm>
            <a:off x="5827097" y="1315606"/>
            <a:ext cx="831102" cy="831102"/>
          </a:xfrm>
          <a:prstGeom prst="ellipse">
            <a:avLst/>
          </a:prstGeom>
          <a:solidFill>
            <a:srgbClr val="FFC03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b="1" dirty="0">
                <a:latin typeface="Arial" panose="020B0604020202020204" pitchFamily="34" charset="0"/>
                <a:cs typeface="Arial" panose="020B0604020202020204" pitchFamily="34" charset="0"/>
              </a:rPr>
              <a:t>Part 1</a:t>
            </a:r>
            <a:endParaRPr lang="en-NZ" b="1" dirty="0">
              <a:latin typeface="Arial" panose="020B0604020202020204" pitchFamily="34" charset="0"/>
              <a:cs typeface="Arial" panose="020B0604020202020204" pitchFamily="34" charset="0"/>
            </a:endParaRPr>
          </a:p>
        </p:txBody>
      </p:sp>
      <p:grpSp>
        <p:nvGrpSpPr>
          <p:cNvPr id="45" name="Group 44">
            <a:extLst>
              <a:ext uri="{FF2B5EF4-FFF2-40B4-BE49-F238E27FC236}">
                <a16:creationId xmlns:a16="http://schemas.microsoft.com/office/drawing/2014/main" id="{381BF7A3-3F7C-5DA8-E178-C8A96C52A8FB}"/>
              </a:ext>
            </a:extLst>
          </p:cNvPr>
          <p:cNvGrpSpPr/>
          <p:nvPr/>
        </p:nvGrpSpPr>
        <p:grpSpPr>
          <a:xfrm>
            <a:off x="6120139" y="3082970"/>
            <a:ext cx="5584190" cy="702517"/>
            <a:chOff x="6120139" y="2656069"/>
            <a:chExt cx="5584190" cy="702517"/>
          </a:xfrm>
        </p:grpSpPr>
        <p:sp>
          <p:nvSpPr>
            <p:cNvPr id="19" name="Rectangle: Rounded Corners 18">
              <a:extLst>
                <a:ext uri="{FF2B5EF4-FFF2-40B4-BE49-F238E27FC236}">
                  <a16:creationId xmlns:a16="http://schemas.microsoft.com/office/drawing/2014/main" id="{714CBD2F-F6CC-6317-BEF0-36034E217C5E}"/>
                </a:ext>
              </a:extLst>
            </p:cNvPr>
            <p:cNvSpPr/>
            <p:nvPr/>
          </p:nvSpPr>
          <p:spPr>
            <a:xfrm>
              <a:off x="6120139" y="2656069"/>
              <a:ext cx="1729799" cy="702517"/>
            </a:xfrm>
            <a:prstGeom prst="roundRect">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4B87"/>
                  </a:solidFill>
                  <a:latin typeface="Arial" panose="020B0604020202020204" pitchFamily="34" charset="0"/>
                  <a:cs typeface="Arial" panose="020B0604020202020204" pitchFamily="34" charset="0"/>
                </a:rPr>
                <a:t>Elebsiran 200 mg + </a:t>
              </a:r>
              <a:r>
                <a:rPr lang="en-US" sz="1400" b="1" dirty="0" err="1">
                  <a:solidFill>
                    <a:srgbClr val="004B87"/>
                  </a:solidFill>
                  <a:latin typeface="Arial" panose="020B0604020202020204" pitchFamily="34" charset="0"/>
                  <a:cs typeface="Arial" panose="020B0604020202020204" pitchFamily="34" charset="0"/>
                </a:rPr>
                <a:t>pegIFN</a:t>
              </a:r>
              <a:r>
                <a:rPr lang="en-US" sz="1400" b="1" dirty="0">
                  <a:solidFill>
                    <a:srgbClr val="004B87"/>
                  </a:solidFill>
                  <a:latin typeface="Arial" panose="020B0604020202020204" pitchFamily="34" charset="0"/>
                  <a:cs typeface="Arial" panose="020B0604020202020204" pitchFamily="34" charset="0"/>
                </a:rPr>
                <a:t>-</a:t>
              </a:r>
              <a:r>
                <a:rPr lang="en-US" sz="1400" b="1" dirty="0">
                  <a:solidFill>
                    <a:srgbClr val="004B87"/>
                  </a:solidFill>
                  <a:latin typeface="Arial" panose="020B0604020202020204" pitchFamily="34" charset="0"/>
                  <a:cs typeface="Arial" panose="020B0604020202020204" pitchFamily="34" charset="0"/>
                  <a:sym typeface="Symbol" panose="05050102010706020507" pitchFamily="18" charset="2"/>
                </a:rPr>
                <a:t></a:t>
              </a:r>
              <a:r>
                <a:rPr lang="en-US" sz="1400" baseline="30000" dirty="0">
                  <a:solidFill>
                    <a:srgbClr val="004B87"/>
                  </a:solidFill>
                  <a:latin typeface="Arial" panose="020B0604020202020204" pitchFamily="34" charset="0"/>
                  <a:cs typeface="Arial" panose="020B0604020202020204" pitchFamily="34" charset="0"/>
                </a:rPr>
                <a:t>†</a:t>
              </a:r>
              <a:endParaRPr lang="en-US" sz="1400" b="1" dirty="0">
                <a:solidFill>
                  <a:srgbClr val="004B87"/>
                </a:solidFill>
                <a:latin typeface="Arial" panose="020B0604020202020204" pitchFamily="34" charset="0"/>
                <a:cs typeface="Arial" panose="020B0604020202020204" pitchFamily="34" charset="0"/>
              </a:endParaRPr>
            </a:p>
            <a:p>
              <a:pPr algn="ctr"/>
              <a:r>
                <a:rPr lang="en-US" sz="1400" b="1" dirty="0">
                  <a:solidFill>
                    <a:srgbClr val="004B87"/>
                  </a:solidFill>
                  <a:latin typeface="Arial" panose="020B0604020202020204" pitchFamily="34" charset="0"/>
                  <a:cs typeface="Arial" panose="020B0604020202020204" pitchFamily="34" charset="0"/>
                </a:rPr>
                <a:t>(n=19)</a:t>
              </a:r>
              <a:endParaRPr lang="en-GB" sz="1400" b="1" dirty="0">
                <a:solidFill>
                  <a:srgbClr val="004B87"/>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CF2BC9F6-3BD4-2CE3-5188-8399505F1AA7}"/>
                </a:ext>
              </a:extLst>
            </p:cNvPr>
            <p:cNvSpPr/>
            <p:nvPr/>
          </p:nvSpPr>
          <p:spPr>
            <a:xfrm>
              <a:off x="9972729" y="2663620"/>
              <a:ext cx="1731600" cy="694966"/>
            </a:xfrm>
            <a:prstGeom prst="roundRect">
              <a:avLst/>
            </a:prstGeom>
            <a:solidFill>
              <a:srgbClr val="7474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err="1">
                  <a:latin typeface="Arial" panose="020B0604020202020204" pitchFamily="34" charset="0"/>
                  <a:cs typeface="Arial" panose="020B0604020202020204" pitchFamily="34" charset="0"/>
                </a:rPr>
                <a:t>pegIFN</a:t>
              </a:r>
              <a:r>
                <a:rPr lang="en-US" sz="1400" b="1" dirty="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sym typeface="Symbol" panose="05050102010706020507" pitchFamily="18" charset="2"/>
                </a:rPr>
                <a:t></a:t>
              </a:r>
              <a:r>
                <a:rPr lang="en-US" sz="1400" baseline="30000" dirty="0">
                  <a:solidFill>
                    <a:schemeClr val="bg1"/>
                  </a:solidFill>
                  <a:latin typeface="Arial" panose="020B0604020202020204" pitchFamily="34" charset="0"/>
                  <a:cs typeface="Arial" panose="020B0604020202020204" pitchFamily="34" charset="0"/>
                </a:rPr>
                <a:t>†</a:t>
              </a:r>
              <a:br>
                <a:rPr lang="en-US" sz="1400" b="1" dirty="0">
                  <a:latin typeface="Arial" panose="020B0604020202020204" pitchFamily="34" charset="0"/>
                  <a:cs typeface="Arial" panose="020B0604020202020204" pitchFamily="34" charset="0"/>
                  <a:sym typeface="Symbol" panose="05050102010706020507" pitchFamily="18" charset="2"/>
                </a:rPr>
              </a:br>
              <a:r>
                <a:rPr lang="en-US" sz="1400" b="1" dirty="0">
                  <a:solidFill>
                    <a:schemeClr val="bg1"/>
                  </a:solidFill>
                  <a:latin typeface="Arial" panose="020B0604020202020204" pitchFamily="34" charset="0"/>
                  <a:cs typeface="Arial" panose="020B0604020202020204" pitchFamily="34" charset="0"/>
                </a:rPr>
                <a:t>(n=18)</a:t>
              </a:r>
              <a:endParaRPr lang="en-GB" sz="1400" b="1" dirty="0">
                <a:solidFill>
                  <a:schemeClr val="bg1"/>
                </a:solidFill>
                <a:latin typeface="Arial" panose="020B0604020202020204" pitchFamily="34" charset="0"/>
                <a:cs typeface="Arial" panose="020B0604020202020204" pitchFamily="34" charset="0"/>
              </a:endParaRPr>
            </a:p>
          </p:txBody>
        </p:sp>
        <p:sp>
          <p:nvSpPr>
            <p:cNvPr id="66" name="Rectangle: Rounded Corners 65">
              <a:extLst>
                <a:ext uri="{FF2B5EF4-FFF2-40B4-BE49-F238E27FC236}">
                  <a16:creationId xmlns:a16="http://schemas.microsoft.com/office/drawing/2014/main" id="{7D0B939F-9AEF-AE70-F8D4-EC68223D2E40}"/>
                </a:ext>
              </a:extLst>
            </p:cNvPr>
            <p:cNvSpPr/>
            <p:nvPr/>
          </p:nvSpPr>
          <p:spPr>
            <a:xfrm>
              <a:off x="8057192" y="2656069"/>
              <a:ext cx="1729799" cy="702517"/>
            </a:xfrm>
            <a:prstGeom prst="roundRect">
              <a:avLst/>
            </a:prstGeom>
            <a:solidFill>
              <a:srgbClr val="FED9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4B87"/>
                  </a:solidFill>
                  <a:latin typeface="Arial" panose="020B0604020202020204" pitchFamily="34" charset="0"/>
                  <a:cs typeface="Arial" panose="020B0604020202020204" pitchFamily="34" charset="0"/>
                </a:rPr>
                <a:t>Elebsiran 100 mg + </a:t>
              </a:r>
              <a:r>
                <a:rPr lang="en-US" sz="1400" b="1" dirty="0" err="1">
                  <a:solidFill>
                    <a:srgbClr val="004B87"/>
                  </a:solidFill>
                  <a:latin typeface="Arial" panose="020B0604020202020204" pitchFamily="34" charset="0"/>
                  <a:cs typeface="Arial" panose="020B0604020202020204" pitchFamily="34" charset="0"/>
                </a:rPr>
                <a:t>pegIFN</a:t>
              </a:r>
              <a:r>
                <a:rPr lang="en-US" sz="1400" b="1" dirty="0">
                  <a:solidFill>
                    <a:srgbClr val="004B87"/>
                  </a:solidFill>
                  <a:latin typeface="Arial" panose="020B0604020202020204" pitchFamily="34" charset="0"/>
                  <a:cs typeface="Arial" panose="020B0604020202020204" pitchFamily="34" charset="0"/>
                </a:rPr>
                <a:t>-</a:t>
              </a:r>
              <a:r>
                <a:rPr lang="en-US" sz="1400" b="1" dirty="0">
                  <a:solidFill>
                    <a:srgbClr val="004B87"/>
                  </a:solidFill>
                  <a:latin typeface="Arial" panose="020B0604020202020204" pitchFamily="34" charset="0"/>
                  <a:cs typeface="Arial" panose="020B0604020202020204" pitchFamily="34" charset="0"/>
                  <a:sym typeface="Symbol" panose="05050102010706020507" pitchFamily="18" charset="2"/>
                </a:rPr>
                <a:t></a:t>
              </a:r>
              <a:r>
                <a:rPr lang="en-US" sz="1400" baseline="30000" dirty="0">
                  <a:solidFill>
                    <a:srgbClr val="004B87"/>
                  </a:solidFill>
                  <a:latin typeface="Arial" panose="020B0604020202020204" pitchFamily="34" charset="0"/>
                  <a:cs typeface="Arial" panose="020B0604020202020204" pitchFamily="34" charset="0"/>
                </a:rPr>
                <a:t>†</a:t>
              </a:r>
              <a:endParaRPr lang="en-US" sz="1400" b="1" dirty="0">
                <a:solidFill>
                  <a:srgbClr val="004B87"/>
                </a:solidFill>
                <a:latin typeface="Arial" panose="020B0604020202020204" pitchFamily="34" charset="0"/>
                <a:cs typeface="Arial" panose="020B0604020202020204" pitchFamily="34" charset="0"/>
              </a:endParaRPr>
            </a:p>
            <a:p>
              <a:pPr algn="ctr"/>
              <a:r>
                <a:rPr lang="en-US" sz="1400" b="1" dirty="0">
                  <a:solidFill>
                    <a:srgbClr val="004B87"/>
                  </a:solidFill>
                  <a:latin typeface="Arial" panose="020B0604020202020204" pitchFamily="34" charset="0"/>
                  <a:cs typeface="Arial" panose="020B0604020202020204" pitchFamily="34" charset="0"/>
                </a:rPr>
                <a:t>(n=18)</a:t>
              </a:r>
              <a:endParaRPr lang="en-GB" sz="1400" b="1" dirty="0">
                <a:solidFill>
                  <a:srgbClr val="004B87"/>
                </a:solidFill>
                <a:latin typeface="Arial" panose="020B0604020202020204" pitchFamily="34" charset="0"/>
                <a:cs typeface="Arial" panose="020B0604020202020204" pitchFamily="34" charset="0"/>
              </a:endParaRPr>
            </a:p>
          </p:txBody>
        </p:sp>
      </p:grpSp>
      <p:cxnSp>
        <p:nvCxnSpPr>
          <p:cNvPr id="67" name="Connector: Elbow 66">
            <a:extLst>
              <a:ext uri="{FF2B5EF4-FFF2-40B4-BE49-F238E27FC236}">
                <a16:creationId xmlns:a16="http://schemas.microsoft.com/office/drawing/2014/main" id="{254CFEC7-E2D3-1817-6E06-E4424FB4AB93}"/>
              </a:ext>
            </a:extLst>
          </p:cNvPr>
          <p:cNvCxnSpPr>
            <a:cxnSpLocks/>
            <a:stCxn id="9" idx="2"/>
            <a:endCxn id="15" idx="0"/>
          </p:cNvCxnSpPr>
          <p:nvPr/>
        </p:nvCxnSpPr>
        <p:spPr>
          <a:xfrm rot="16200000" flipH="1">
            <a:off x="9333931" y="1585923"/>
            <a:ext cx="1075330" cy="1933865"/>
          </a:xfrm>
          <a:prstGeom prst="bent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0" name="Connector: Elbow 12">
            <a:extLst>
              <a:ext uri="{FF2B5EF4-FFF2-40B4-BE49-F238E27FC236}">
                <a16:creationId xmlns:a16="http://schemas.microsoft.com/office/drawing/2014/main" id="{FA65A850-3892-84E6-3C54-700036695B46}"/>
              </a:ext>
            </a:extLst>
          </p:cNvPr>
          <p:cNvCxnSpPr>
            <a:cxnSpLocks/>
            <a:stCxn id="9" idx="2"/>
            <a:endCxn id="66" idx="0"/>
          </p:cNvCxnSpPr>
          <p:nvPr/>
        </p:nvCxnSpPr>
        <p:spPr>
          <a:xfrm>
            <a:off x="8904664" y="2015191"/>
            <a:ext cx="17428" cy="1067779"/>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83" name="Rectangle 82">
            <a:extLst>
              <a:ext uri="{FF2B5EF4-FFF2-40B4-BE49-F238E27FC236}">
                <a16:creationId xmlns:a16="http://schemas.microsoft.com/office/drawing/2014/main" id="{B896A1D5-60BC-340A-7800-C6080F6D0247}"/>
              </a:ext>
            </a:extLst>
          </p:cNvPr>
          <p:cNvSpPr/>
          <p:nvPr/>
        </p:nvSpPr>
        <p:spPr>
          <a:xfrm>
            <a:off x="6104998" y="4102935"/>
            <a:ext cx="5599331" cy="568067"/>
          </a:xfrm>
          <a:prstGeom prst="rect">
            <a:avLst/>
          </a:prstGeom>
          <a:solidFill>
            <a:srgbClr val="FFC03C"/>
          </a:solidFill>
          <a:ln>
            <a:solidFill>
              <a:srgbClr val="FFC03C"/>
            </a:solid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algn="ctr"/>
            <a:r>
              <a:rPr lang="en-US" sz="1400" b="1" dirty="0">
                <a:solidFill>
                  <a:srgbClr val="004B87"/>
                </a:solidFill>
                <a:latin typeface="Arial" panose="020B0604020202020204" pitchFamily="34" charset="0"/>
                <a:cs typeface="Arial" panose="020B0604020202020204" pitchFamily="34" charset="0"/>
              </a:rPr>
              <a:t>Participants who previously received </a:t>
            </a:r>
            <a:r>
              <a:rPr lang="en-US" sz="1400" b="1" dirty="0" err="1">
                <a:solidFill>
                  <a:srgbClr val="004B87"/>
                </a:solidFill>
                <a:latin typeface="Arial" panose="020B0604020202020204" pitchFamily="34" charset="0"/>
                <a:cs typeface="Arial" panose="020B0604020202020204" pitchFamily="34" charset="0"/>
              </a:rPr>
              <a:t>elebsiran</a:t>
            </a:r>
            <a:r>
              <a:rPr lang="en-US" sz="1400" b="1" dirty="0">
                <a:solidFill>
                  <a:srgbClr val="004B87"/>
                </a:solidFill>
                <a:latin typeface="Arial" panose="020B0604020202020204" pitchFamily="34" charset="0"/>
                <a:cs typeface="Arial" panose="020B0604020202020204" pitchFamily="34" charset="0"/>
              </a:rPr>
              <a:t> </a:t>
            </a:r>
            <a:br>
              <a:rPr lang="en-US" sz="1400" b="1" dirty="0">
                <a:solidFill>
                  <a:srgbClr val="004B87"/>
                </a:solidFill>
                <a:latin typeface="Arial" panose="020B0604020202020204" pitchFamily="34" charset="0"/>
                <a:cs typeface="Arial" panose="020B0604020202020204" pitchFamily="34" charset="0"/>
              </a:rPr>
            </a:br>
            <a:r>
              <a:rPr lang="en-US" sz="1400" b="1" dirty="0">
                <a:solidFill>
                  <a:srgbClr val="004B87"/>
                </a:solidFill>
                <a:latin typeface="Arial" panose="020B0604020202020204" pitchFamily="34" charset="0"/>
                <a:cs typeface="Arial" panose="020B0604020202020204" pitchFamily="34" charset="0"/>
              </a:rPr>
              <a:t>and BRII-179 (</a:t>
            </a:r>
            <a:r>
              <a:rPr lang="en-GB" sz="1400" b="1" dirty="0">
                <a:solidFill>
                  <a:srgbClr val="004B87"/>
                </a:solidFill>
                <a:latin typeface="Arial" panose="020B0604020202020204" pitchFamily="34" charset="0"/>
                <a:cs typeface="Arial" panose="020B0604020202020204" pitchFamily="34" charset="0"/>
              </a:rPr>
              <a:t>N=31)</a:t>
            </a:r>
          </a:p>
        </p:txBody>
      </p:sp>
      <p:sp>
        <p:nvSpPr>
          <p:cNvPr id="84" name="Oval 83">
            <a:extLst>
              <a:ext uri="{FF2B5EF4-FFF2-40B4-BE49-F238E27FC236}">
                <a16:creationId xmlns:a16="http://schemas.microsoft.com/office/drawing/2014/main" id="{93F93728-1922-4BAB-24FF-600F159D5A60}"/>
              </a:ext>
            </a:extLst>
          </p:cNvPr>
          <p:cNvSpPr>
            <a:spLocks noChangeAspect="1"/>
          </p:cNvSpPr>
          <p:nvPr/>
        </p:nvSpPr>
        <p:spPr>
          <a:xfrm>
            <a:off x="5827097" y="3971417"/>
            <a:ext cx="831102" cy="831102"/>
          </a:xfrm>
          <a:prstGeom prst="ellipse">
            <a:avLst/>
          </a:prstGeom>
          <a:solidFill>
            <a:srgbClr val="FFC03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b="1" dirty="0">
                <a:latin typeface="Arial" panose="020B0604020202020204" pitchFamily="34" charset="0"/>
                <a:cs typeface="Arial" panose="020B0604020202020204" pitchFamily="34" charset="0"/>
              </a:rPr>
              <a:t>Part 2</a:t>
            </a:r>
            <a:endParaRPr lang="en-NZ" b="1" dirty="0">
              <a:latin typeface="Arial" panose="020B0604020202020204" pitchFamily="34" charset="0"/>
              <a:cs typeface="Arial" panose="020B0604020202020204" pitchFamily="34" charset="0"/>
            </a:endParaRPr>
          </a:p>
        </p:txBody>
      </p:sp>
      <p:sp>
        <p:nvSpPr>
          <p:cNvPr id="85" name="Rectangle: Rounded Corners 84">
            <a:extLst>
              <a:ext uri="{FF2B5EF4-FFF2-40B4-BE49-F238E27FC236}">
                <a16:creationId xmlns:a16="http://schemas.microsoft.com/office/drawing/2014/main" id="{E64235EB-321F-998D-8325-D00AFC50336B}"/>
              </a:ext>
            </a:extLst>
          </p:cNvPr>
          <p:cNvSpPr/>
          <p:nvPr/>
        </p:nvSpPr>
        <p:spPr>
          <a:xfrm>
            <a:off x="6256585" y="5006793"/>
            <a:ext cx="1729799" cy="568068"/>
          </a:xfrm>
          <a:prstGeom prst="roundRect">
            <a:avLst/>
          </a:prstGeom>
          <a:solidFill>
            <a:srgbClr val="FED9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4B87"/>
                </a:solidFill>
                <a:latin typeface="Arial" panose="020B0604020202020204" pitchFamily="34" charset="0"/>
                <a:cs typeface="Arial" panose="020B0604020202020204" pitchFamily="34" charset="0"/>
              </a:rPr>
              <a:t>Elebsiran 100 mg + </a:t>
            </a:r>
            <a:r>
              <a:rPr lang="en-US" sz="1400" b="1" dirty="0" err="1">
                <a:solidFill>
                  <a:srgbClr val="004B87"/>
                </a:solidFill>
                <a:latin typeface="Arial" panose="020B0604020202020204" pitchFamily="34" charset="0"/>
                <a:cs typeface="Arial" panose="020B0604020202020204" pitchFamily="34" charset="0"/>
              </a:rPr>
              <a:t>pegIFN</a:t>
            </a:r>
            <a:r>
              <a:rPr lang="en-US" sz="1400" b="1" dirty="0">
                <a:solidFill>
                  <a:srgbClr val="004B87"/>
                </a:solidFill>
                <a:latin typeface="Arial" panose="020B0604020202020204" pitchFamily="34" charset="0"/>
                <a:cs typeface="Arial" panose="020B0604020202020204" pitchFamily="34" charset="0"/>
              </a:rPr>
              <a:t>-</a:t>
            </a:r>
            <a:r>
              <a:rPr lang="en-US" sz="1400" b="1" dirty="0">
                <a:solidFill>
                  <a:srgbClr val="004B87"/>
                </a:solidFill>
                <a:latin typeface="Arial" panose="020B0604020202020204" pitchFamily="34" charset="0"/>
                <a:cs typeface="Arial" panose="020B0604020202020204" pitchFamily="34" charset="0"/>
                <a:sym typeface="Symbol" panose="05050102010706020507" pitchFamily="18" charset="2"/>
              </a:rPr>
              <a:t></a:t>
            </a:r>
            <a:r>
              <a:rPr lang="en-US" sz="1400" baseline="30000" dirty="0">
                <a:solidFill>
                  <a:srgbClr val="004B87"/>
                </a:solidFill>
                <a:latin typeface="Arial" panose="020B0604020202020204" pitchFamily="34" charset="0"/>
                <a:cs typeface="Arial" panose="020B0604020202020204" pitchFamily="34" charset="0"/>
              </a:rPr>
              <a:t>†</a:t>
            </a:r>
            <a:endParaRPr lang="en-US" sz="1400" b="1" dirty="0">
              <a:solidFill>
                <a:srgbClr val="004B87"/>
              </a:solidFill>
              <a:latin typeface="Arial" panose="020B0604020202020204" pitchFamily="34" charset="0"/>
              <a:cs typeface="Arial" panose="020B0604020202020204" pitchFamily="34" charset="0"/>
            </a:endParaRPr>
          </a:p>
        </p:txBody>
      </p:sp>
      <p:cxnSp>
        <p:nvCxnSpPr>
          <p:cNvPr id="86" name="Connector: Elbow 12">
            <a:extLst>
              <a:ext uri="{FF2B5EF4-FFF2-40B4-BE49-F238E27FC236}">
                <a16:creationId xmlns:a16="http://schemas.microsoft.com/office/drawing/2014/main" id="{BE566D1D-BC4D-598E-CAF4-AB8B214E994F}"/>
              </a:ext>
            </a:extLst>
          </p:cNvPr>
          <p:cNvCxnSpPr>
            <a:cxnSpLocks/>
            <a:endCxn id="85" idx="0"/>
          </p:cNvCxnSpPr>
          <p:nvPr/>
        </p:nvCxnSpPr>
        <p:spPr>
          <a:xfrm>
            <a:off x="7121485" y="4656530"/>
            <a:ext cx="0" cy="35026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30CDF38A-E701-24F6-7360-D1026491B139}"/>
              </a:ext>
            </a:extLst>
          </p:cNvPr>
          <p:cNvSpPr txBox="1"/>
          <p:nvPr/>
        </p:nvSpPr>
        <p:spPr>
          <a:xfrm>
            <a:off x="8273540" y="4940192"/>
            <a:ext cx="3791455" cy="1383969"/>
          </a:xfrm>
          <a:prstGeom prst="rect">
            <a:avLst/>
          </a:prstGeom>
          <a:noFill/>
        </p:spPr>
        <p:txBody>
          <a:bodyPr wrap="square">
            <a:spAutoFit/>
          </a:bodyPr>
          <a:lstStyle/>
          <a:p>
            <a:pPr marL="171450" indent="-171450">
              <a:lnSpc>
                <a:spcPct val="90000"/>
              </a:lnSpc>
              <a:spcBef>
                <a:spcPts val="800"/>
              </a:spcBef>
              <a:buFont typeface="Arial" panose="020B0604020202020204" pitchFamily="34" charset="0"/>
              <a:buChar char="•"/>
            </a:pPr>
            <a:r>
              <a:rPr lang="en-US" sz="1400" dirty="0">
                <a:effectLst/>
                <a:latin typeface="Arial" panose="020B0604020202020204" pitchFamily="34" charset="0"/>
                <a:ea typeface="Aptos" panose="020B0004020202020204" pitchFamily="34" charset="0"/>
              </a:rPr>
              <a:t>NA was given daily until stopping criteria were met at 24 weeks post </a:t>
            </a:r>
            <a:r>
              <a:rPr lang="en-US" sz="1400" dirty="0" err="1">
                <a:effectLst/>
                <a:latin typeface="Arial" panose="020B0604020202020204" pitchFamily="34" charset="0"/>
                <a:ea typeface="Aptos" panose="020B0004020202020204" pitchFamily="34" charset="0"/>
              </a:rPr>
              <a:t>EOT</a:t>
            </a:r>
            <a:endParaRPr lang="en-US" sz="1400" dirty="0">
              <a:effectLst/>
              <a:latin typeface="Arial" panose="020B0604020202020204" pitchFamily="34" charset="0"/>
              <a:ea typeface="Aptos" panose="020B0004020202020204" pitchFamily="34" charset="0"/>
            </a:endParaRPr>
          </a:p>
          <a:p>
            <a:pPr marL="171450" indent="-171450">
              <a:lnSpc>
                <a:spcPct val="90000"/>
              </a:lnSpc>
              <a:spcBef>
                <a:spcPts val="800"/>
              </a:spcBef>
              <a:buFont typeface="Arial" panose="020B0604020202020204" pitchFamily="34" charset="0"/>
              <a:buChar char="•"/>
            </a:pPr>
            <a:r>
              <a:rPr lang="en-US" sz="1400" dirty="0">
                <a:effectLst/>
                <a:latin typeface="Arial" panose="020B0604020202020204" pitchFamily="34" charset="0"/>
                <a:ea typeface="Aptos" panose="020B0004020202020204" pitchFamily="34" charset="0"/>
              </a:rPr>
              <a:t>An additional 24 weeks NA-discontinuation monitoring period was conducted to confirm </a:t>
            </a:r>
            <a:r>
              <a:rPr lang="en-US" sz="1400" dirty="0">
                <a:latin typeface="Arial" panose="020B0604020202020204" pitchFamily="34" charset="0"/>
                <a:ea typeface="Aptos" panose="020B0004020202020204" pitchFamily="34" charset="0"/>
              </a:rPr>
              <a:t>functional cure</a:t>
            </a:r>
            <a:r>
              <a:rPr lang="en-US" sz="1400" dirty="0">
                <a:effectLst/>
                <a:latin typeface="Arial" panose="020B0604020202020204" pitchFamily="34" charset="0"/>
                <a:ea typeface="Aptos" panose="020B0004020202020204" pitchFamily="34" charset="0"/>
              </a:rPr>
              <a:t> in participants who </a:t>
            </a:r>
            <a:br>
              <a:rPr lang="en-US" sz="1400" dirty="0">
                <a:effectLst/>
                <a:latin typeface="Arial" panose="020B0604020202020204" pitchFamily="34" charset="0"/>
                <a:ea typeface="Aptos" panose="020B0004020202020204" pitchFamily="34" charset="0"/>
              </a:rPr>
            </a:br>
            <a:r>
              <a:rPr lang="en-US" sz="1400" dirty="0">
                <a:effectLst/>
                <a:latin typeface="Arial" panose="020B0604020202020204" pitchFamily="34" charset="0"/>
                <a:ea typeface="Aptos" panose="020B0004020202020204" pitchFamily="34" charset="0"/>
              </a:rPr>
              <a:t>stopped NA</a:t>
            </a:r>
            <a:endParaRPr lang="en-NZ" sz="1400" dirty="0"/>
          </a:p>
        </p:txBody>
      </p:sp>
      <p:cxnSp>
        <p:nvCxnSpPr>
          <p:cNvPr id="99" name="Connector: Elbow 12">
            <a:extLst>
              <a:ext uri="{FF2B5EF4-FFF2-40B4-BE49-F238E27FC236}">
                <a16:creationId xmlns:a16="http://schemas.microsoft.com/office/drawing/2014/main" id="{D15AF15B-345D-AC39-5097-ED9881ECBEA5}"/>
              </a:ext>
            </a:extLst>
          </p:cNvPr>
          <p:cNvCxnSpPr>
            <a:cxnSpLocks/>
            <a:stCxn id="85" idx="3"/>
          </p:cNvCxnSpPr>
          <p:nvPr/>
        </p:nvCxnSpPr>
        <p:spPr>
          <a:xfrm>
            <a:off x="7986384" y="5290827"/>
            <a:ext cx="287156" cy="0"/>
          </a:xfrm>
          <a:prstGeom prst="straightConnector1">
            <a:avLst/>
          </a:prstGeom>
          <a:ln w="38100">
            <a:prstDash val="sysDot"/>
            <a:tailEnd type="oval"/>
          </a:ln>
        </p:spPr>
        <p:style>
          <a:lnRef idx="2">
            <a:schemeClr val="accent1"/>
          </a:lnRef>
          <a:fillRef idx="0">
            <a:schemeClr val="accent1"/>
          </a:fillRef>
          <a:effectRef idx="1">
            <a:schemeClr val="accent1"/>
          </a:effectRef>
          <a:fontRef idx="minor">
            <a:schemeClr val="tx1"/>
          </a:fontRef>
        </p:style>
      </p:cxnSp>
      <p:sp>
        <p:nvSpPr>
          <p:cNvPr id="2" name="Oval 1">
            <a:extLst>
              <a:ext uri="{FF2B5EF4-FFF2-40B4-BE49-F238E27FC236}">
                <a16:creationId xmlns:a16="http://schemas.microsoft.com/office/drawing/2014/main" id="{A8D57214-1A09-E119-D62A-2F5AB486B7B6}"/>
              </a:ext>
            </a:extLst>
          </p:cNvPr>
          <p:cNvSpPr/>
          <p:nvPr/>
        </p:nvSpPr>
        <p:spPr>
          <a:xfrm>
            <a:off x="8543247" y="2261580"/>
            <a:ext cx="757687" cy="612302"/>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b="1" dirty="0">
                <a:latin typeface="Arial" panose="020B0604020202020204" pitchFamily="34" charset="0"/>
                <a:cs typeface="Arial" panose="020B0604020202020204" pitchFamily="34" charset="0"/>
              </a:rPr>
              <a:t>R</a:t>
            </a:r>
          </a:p>
          <a:p>
            <a:pPr algn="ctr"/>
            <a:r>
              <a:rPr lang="en-NZ" b="1" dirty="0">
                <a:latin typeface="Arial" panose="020B0604020202020204" pitchFamily="34" charset="0"/>
                <a:cs typeface="Arial" panose="020B0604020202020204" pitchFamily="34" charset="0"/>
              </a:rPr>
              <a:t>1:1</a:t>
            </a:r>
          </a:p>
        </p:txBody>
      </p:sp>
      <p:pic>
        <p:nvPicPr>
          <p:cNvPr id="12" name="Picture 11">
            <a:hlinkClick r:id="rId3" action="ppaction://hlinksldjump"/>
            <a:extLst>
              <a:ext uri="{FF2B5EF4-FFF2-40B4-BE49-F238E27FC236}">
                <a16:creationId xmlns:a16="http://schemas.microsoft.com/office/drawing/2014/main" id="{43FDABF7-9E99-DEFB-E37B-8C483FA23F0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64033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00B5F-0A26-8AB3-B75C-0284F8350C4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552C94-4397-3925-8378-253CB6922C37}"/>
              </a:ext>
            </a:extLst>
          </p:cNvPr>
          <p:cNvSpPr>
            <a:spLocks noGrp="1"/>
          </p:cNvSpPr>
          <p:nvPr>
            <p:ph idx="1"/>
          </p:nvPr>
        </p:nvSpPr>
        <p:spPr>
          <a:xfrm>
            <a:off x="288436" y="853749"/>
            <a:ext cx="1362566" cy="371914"/>
          </a:xfrm>
        </p:spPr>
        <p:txBody>
          <a:bodyPr>
            <a:noAutofit/>
          </a:bodyPr>
          <a:lstStyle/>
          <a:p>
            <a:pPr marL="0" indent="0">
              <a:buNone/>
            </a:pPr>
            <a:r>
              <a:rPr lang="en-US" sz="2000" b="1" dirty="0">
                <a:highlight>
                  <a:srgbClr val="FFC03C"/>
                </a:highlight>
                <a:latin typeface="Arial" panose="020B0604020202020204" pitchFamily="34" charset="0"/>
                <a:cs typeface="Arial" panose="020B0604020202020204" pitchFamily="34" charset="0"/>
              </a:rPr>
              <a:t>RESULTS</a:t>
            </a:r>
          </a:p>
        </p:txBody>
      </p:sp>
      <p:cxnSp>
        <p:nvCxnSpPr>
          <p:cNvPr id="5" name="Straight Connector 4">
            <a:extLst>
              <a:ext uri="{FF2B5EF4-FFF2-40B4-BE49-F238E27FC236}">
                <a16:creationId xmlns:a16="http://schemas.microsoft.com/office/drawing/2014/main" id="{BCD771A2-9CDF-3BEC-21A7-0F7FFECB26FD}"/>
              </a:ext>
            </a:extLst>
          </p:cNvPr>
          <p:cNvCxnSpPr>
            <a:cxnSpLocks/>
          </p:cNvCxnSpPr>
          <p:nvPr/>
        </p:nvCxnSpPr>
        <p:spPr>
          <a:xfrm>
            <a:off x="7890872" y="3571249"/>
            <a:ext cx="0" cy="2848474"/>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D0267022-2021-685E-F4B8-040E7CA57549}"/>
              </a:ext>
            </a:extLst>
          </p:cNvPr>
          <p:cNvSpPr txBox="1">
            <a:spLocks/>
          </p:cNvSpPr>
          <p:nvPr/>
        </p:nvSpPr>
        <p:spPr>
          <a:xfrm>
            <a:off x="190498" y="6289675"/>
            <a:ext cx="5308259"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000" dirty="0">
                <a:solidFill>
                  <a:srgbClr val="004B87"/>
                </a:solidFill>
                <a:latin typeface="Arial" panose="020B0604020202020204" pitchFamily="34" charset="0"/>
                <a:cs typeface="Arial" panose="020B0604020202020204" pitchFamily="34" charset="0"/>
              </a:rPr>
            </a:br>
            <a:r>
              <a:rPr lang="en-GB" sz="1100" dirty="0">
                <a:solidFill>
                  <a:srgbClr val="004B87"/>
                </a:solidFill>
                <a:latin typeface="Arial" panose="020B0604020202020204" pitchFamily="34" charset="0"/>
                <a:cs typeface="Arial" panose="020B0604020202020204" pitchFamily="34" charset="0"/>
              </a:rPr>
              <a:t>Wong GL-H, et al. EASL Congress 2026; LBP-040</a:t>
            </a:r>
            <a:r>
              <a:rPr lang="en-GB" sz="1000" dirty="0">
                <a:solidFill>
                  <a:srgbClr val="004B87"/>
                </a:solidFill>
                <a:latin typeface="Arial" panose="020B0604020202020204" pitchFamily="34" charset="0"/>
                <a:cs typeface="Arial" panose="020B0604020202020204" pitchFamily="34" charset="0"/>
              </a:rPr>
              <a:t>.</a:t>
            </a:r>
            <a:endParaRPr lang="en-GB" sz="1000" dirty="0">
              <a:latin typeface="Arial" panose="020B0604020202020204" pitchFamily="34" charset="0"/>
              <a:cs typeface="Arial" panose="020B0604020202020204" pitchFamily="34" charset="0"/>
            </a:endParaRPr>
          </a:p>
        </p:txBody>
      </p:sp>
      <p:sp>
        <p:nvSpPr>
          <p:cNvPr id="28" name="Title 3">
            <a:extLst>
              <a:ext uri="{FF2B5EF4-FFF2-40B4-BE49-F238E27FC236}">
                <a16:creationId xmlns:a16="http://schemas.microsoft.com/office/drawing/2014/main" id="{B5418900-F645-8E40-FA91-7E2994336DBE}"/>
              </a:ext>
            </a:extLst>
          </p:cNvPr>
          <p:cNvSpPr>
            <a:spLocks noGrp="1"/>
          </p:cNvSpPr>
          <p:nvPr>
            <p:ph type="title"/>
          </p:nvPr>
        </p:nvSpPr>
        <p:spPr>
          <a:xfrm>
            <a:off x="838199" y="-88900"/>
            <a:ext cx="10884614" cy="838200"/>
          </a:xfrm>
        </p:spPr>
        <p:txBody>
          <a:bodyPr>
            <a:noAutofit/>
          </a:bodyPr>
          <a:lstStyle/>
          <a:p>
            <a:r>
              <a:rPr lang="en-GB" dirty="0">
                <a:latin typeface="Arial" panose="020B0604020202020204" pitchFamily="34" charset="0"/>
                <a:cs typeface="Arial" panose="020B0604020202020204" pitchFamily="34" charset="0"/>
              </a:rPr>
              <a:t>Functional cure rate in chronic HBV-infected participants receiving </a:t>
            </a:r>
            <a:r>
              <a:rPr lang="en-GB" dirty="0" err="1">
                <a:latin typeface="Arial" panose="020B0604020202020204" pitchFamily="34" charset="0"/>
                <a:cs typeface="Arial" panose="020B0604020202020204" pitchFamily="34" charset="0"/>
              </a:rPr>
              <a:t>elebsiran</a:t>
            </a:r>
            <a:r>
              <a:rPr lang="en-GB" dirty="0">
                <a:latin typeface="Arial" panose="020B0604020202020204" pitchFamily="34" charset="0"/>
                <a:cs typeface="Arial" panose="020B0604020202020204" pitchFamily="34" charset="0"/>
              </a:rPr>
              <a:t> and pegylated interferon alfa: Final results from the Phase 2 ENSURE study</a:t>
            </a:r>
            <a:endParaRPr lang="en-US" dirty="0"/>
          </a:p>
        </p:txBody>
      </p:sp>
      <p:graphicFrame>
        <p:nvGraphicFramePr>
          <p:cNvPr id="2" name="Chart 1">
            <a:extLst>
              <a:ext uri="{FF2B5EF4-FFF2-40B4-BE49-F238E27FC236}">
                <a16:creationId xmlns:a16="http://schemas.microsoft.com/office/drawing/2014/main" id="{7EA8A231-8F18-CE26-1B9F-BA4839BD833C}"/>
              </a:ext>
            </a:extLst>
          </p:cNvPr>
          <p:cNvGraphicFramePr/>
          <p:nvPr>
            <p:extLst>
              <p:ext uri="{D42A27DB-BD31-4B8C-83A1-F6EECF244321}">
                <p14:modId xmlns:p14="http://schemas.microsoft.com/office/powerpoint/2010/main" val="1705419203"/>
              </p:ext>
            </p:extLst>
          </p:nvPr>
        </p:nvGraphicFramePr>
        <p:xfrm>
          <a:off x="227861" y="1930072"/>
          <a:ext cx="3930048" cy="226826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834E1EE-90C5-E108-2C1D-B3BEBB4CDCAE}"/>
              </a:ext>
            </a:extLst>
          </p:cNvPr>
          <p:cNvSpPr txBox="1"/>
          <p:nvPr/>
        </p:nvSpPr>
        <p:spPr>
          <a:xfrm>
            <a:off x="485741" y="1710705"/>
            <a:ext cx="372155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Eligible for stopping NA</a:t>
            </a:r>
            <a:endParaRPr lang="en-NZ" sz="14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20B684E-C535-15C1-CDEE-B8B5B4A9B0B2}"/>
              </a:ext>
            </a:extLst>
          </p:cNvPr>
          <p:cNvSpPr txBox="1"/>
          <p:nvPr/>
        </p:nvSpPr>
        <p:spPr>
          <a:xfrm>
            <a:off x="1123400" y="3260333"/>
            <a:ext cx="482824" cy="276999"/>
          </a:xfrm>
          <a:prstGeom prst="rect">
            <a:avLst/>
          </a:prstGeom>
          <a:noFill/>
        </p:spPr>
        <p:txBody>
          <a:bodyPr wrap="none" rtlCol="0">
            <a:spAutoFit/>
          </a:bodyPr>
          <a:lstStyle/>
          <a:p>
            <a:pPr algn="l"/>
            <a:r>
              <a:rPr lang="en-US" sz="1200" dirty="0">
                <a:latin typeface="Arial" panose="020B0604020202020204" pitchFamily="34" charset="0"/>
                <a:cs typeface="Arial" panose="020B0604020202020204" pitchFamily="34" charset="0"/>
              </a:rPr>
              <a:t>4/19</a:t>
            </a:r>
            <a:endParaRPr lang="en-NZ" sz="12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B55051F-ED81-8845-EEBA-16A6A9E5A3C7}"/>
              </a:ext>
            </a:extLst>
          </p:cNvPr>
          <p:cNvSpPr txBox="1"/>
          <p:nvPr/>
        </p:nvSpPr>
        <p:spPr>
          <a:xfrm>
            <a:off x="795820" y="3260333"/>
            <a:ext cx="497303"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n=</a:t>
            </a:r>
            <a:endParaRPr lang="en-NZ" sz="1200" dirty="0"/>
          </a:p>
        </p:txBody>
      </p:sp>
      <p:sp>
        <p:nvSpPr>
          <p:cNvPr id="18" name="TextBox 17">
            <a:extLst>
              <a:ext uri="{FF2B5EF4-FFF2-40B4-BE49-F238E27FC236}">
                <a16:creationId xmlns:a16="http://schemas.microsoft.com/office/drawing/2014/main" id="{D7591C39-CCC2-3276-F418-128404567E5B}"/>
              </a:ext>
            </a:extLst>
          </p:cNvPr>
          <p:cNvSpPr txBox="1"/>
          <p:nvPr/>
        </p:nvSpPr>
        <p:spPr>
          <a:xfrm>
            <a:off x="2170285" y="3260332"/>
            <a:ext cx="482824" cy="276999"/>
          </a:xfrm>
          <a:prstGeom prst="rect">
            <a:avLst/>
          </a:prstGeom>
          <a:noFill/>
        </p:spPr>
        <p:txBody>
          <a:bodyPr wrap="none" rtlCol="0">
            <a:spAutoFit/>
          </a:bodyPr>
          <a:lstStyle/>
          <a:p>
            <a:pPr algn="l"/>
            <a:r>
              <a:rPr lang="en-US" sz="1200" dirty="0">
                <a:latin typeface="Arial" panose="020B0604020202020204" pitchFamily="34" charset="0"/>
                <a:cs typeface="Arial" panose="020B0604020202020204" pitchFamily="34" charset="0"/>
              </a:rPr>
              <a:t>5/18</a:t>
            </a:r>
            <a:endParaRPr lang="en-NZ" sz="12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93CB9A2-8255-26A0-E3D6-911696053B29}"/>
              </a:ext>
            </a:extLst>
          </p:cNvPr>
          <p:cNvSpPr txBox="1"/>
          <p:nvPr/>
        </p:nvSpPr>
        <p:spPr>
          <a:xfrm>
            <a:off x="3217170" y="3260331"/>
            <a:ext cx="482824" cy="276999"/>
          </a:xfrm>
          <a:prstGeom prst="rect">
            <a:avLst/>
          </a:prstGeom>
          <a:noFill/>
        </p:spPr>
        <p:txBody>
          <a:bodyPr wrap="none" rtlCol="0">
            <a:spAutoFit/>
          </a:bodyPr>
          <a:lstStyle/>
          <a:p>
            <a:pPr algn="l"/>
            <a:r>
              <a:rPr lang="en-US" sz="1200" dirty="0">
                <a:solidFill>
                  <a:schemeClr val="bg1"/>
                </a:solidFill>
                <a:latin typeface="Arial" panose="020B0604020202020204" pitchFamily="34" charset="0"/>
                <a:cs typeface="Arial" panose="020B0604020202020204" pitchFamily="34" charset="0"/>
              </a:rPr>
              <a:t>1/18</a:t>
            </a:r>
            <a:endParaRPr lang="en-NZ" sz="1200" dirty="0">
              <a:solidFill>
                <a:schemeClr val="bg1"/>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54A49874-1C81-18E0-C74C-0FEEF273178B}"/>
              </a:ext>
            </a:extLst>
          </p:cNvPr>
          <p:cNvGrpSpPr/>
          <p:nvPr/>
        </p:nvGrpSpPr>
        <p:grpSpPr>
          <a:xfrm>
            <a:off x="4058869" y="1838121"/>
            <a:ext cx="3930048" cy="2351968"/>
            <a:chOff x="218558" y="4138553"/>
            <a:chExt cx="3930048" cy="2351968"/>
          </a:xfrm>
        </p:grpSpPr>
        <p:graphicFrame>
          <p:nvGraphicFramePr>
            <p:cNvPr id="7" name="Chart 6">
              <a:extLst>
                <a:ext uri="{FF2B5EF4-FFF2-40B4-BE49-F238E27FC236}">
                  <a16:creationId xmlns:a16="http://schemas.microsoft.com/office/drawing/2014/main" id="{E46F9D57-58AD-53A3-E899-EFCBAE01666B}"/>
                </a:ext>
              </a:extLst>
            </p:cNvPr>
            <p:cNvGraphicFramePr/>
            <p:nvPr>
              <p:extLst>
                <p:ext uri="{D42A27DB-BD31-4B8C-83A1-F6EECF244321}">
                  <p14:modId xmlns:p14="http://schemas.microsoft.com/office/powerpoint/2010/main" val="1024337282"/>
                </p:ext>
              </p:extLst>
            </p:nvPr>
          </p:nvGraphicFramePr>
          <p:xfrm>
            <a:off x="218558" y="4222254"/>
            <a:ext cx="3930048" cy="2268267"/>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5E0820E8-228A-0FDF-A84B-4C18C63973E0}"/>
                </a:ext>
              </a:extLst>
            </p:cNvPr>
            <p:cNvSpPr txBox="1"/>
            <p:nvPr/>
          </p:nvSpPr>
          <p:spPr>
            <a:xfrm>
              <a:off x="389278" y="4138553"/>
              <a:ext cx="372155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Functional cure</a:t>
              </a:r>
              <a:endParaRPr lang="en-NZ" sz="1400" b="1"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65E7A0A8-691F-CD83-F7A2-07C94EB5679E}"/>
                </a:ext>
              </a:extLst>
            </p:cNvPr>
            <p:cNvSpPr txBox="1"/>
            <p:nvPr/>
          </p:nvSpPr>
          <p:spPr>
            <a:xfrm>
              <a:off x="1065124" y="5545174"/>
              <a:ext cx="482824" cy="276999"/>
            </a:xfrm>
            <a:prstGeom prst="rect">
              <a:avLst/>
            </a:prstGeom>
            <a:noFill/>
          </p:spPr>
          <p:txBody>
            <a:bodyPr wrap="none" rtlCol="0">
              <a:spAutoFit/>
            </a:bodyPr>
            <a:lstStyle/>
            <a:p>
              <a:pPr algn="l"/>
              <a:r>
                <a:rPr lang="en-US" sz="1200" dirty="0">
                  <a:latin typeface="Arial" panose="020B0604020202020204" pitchFamily="34" charset="0"/>
                  <a:cs typeface="Arial" panose="020B0604020202020204" pitchFamily="34" charset="0"/>
                </a:rPr>
                <a:t>2/19</a:t>
              </a:r>
              <a:endParaRPr lang="en-NZ" sz="12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6628A1E-FDC0-A22D-1221-E3047B979A1F}"/>
                </a:ext>
              </a:extLst>
            </p:cNvPr>
            <p:cNvSpPr txBox="1"/>
            <p:nvPr/>
          </p:nvSpPr>
          <p:spPr>
            <a:xfrm>
              <a:off x="785169" y="5545174"/>
              <a:ext cx="497303"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n=</a:t>
              </a:r>
              <a:endParaRPr lang="en-NZ" sz="1200" dirty="0"/>
            </a:p>
          </p:txBody>
        </p:sp>
        <p:sp>
          <p:nvSpPr>
            <p:cNvPr id="23" name="TextBox 22">
              <a:extLst>
                <a:ext uri="{FF2B5EF4-FFF2-40B4-BE49-F238E27FC236}">
                  <a16:creationId xmlns:a16="http://schemas.microsoft.com/office/drawing/2014/main" id="{DD846823-5EA0-463F-AA28-CA9950230C1A}"/>
                </a:ext>
              </a:extLst>
            </p:cNvPr>
            <p:cNvSpPr txBox="1"/>
            <p:nvPr/>
          </p:nvSpPr>
          <p:spPr>
            <a:xfrm>
              <a:off x="2112009" y="5545173"/>
              <a:ext cx="482824" cy="276999"/>
            </a:xfrm>
            <a:prstGeom prst="rect">
              <a:avLst/>
            </a:prstGeom>
            <a:noFill/>
          </p:spPr>
          <p:txBody>
            <a:bodyPr wrap="none" rtlCol="0">
              <a:spAutoFit/>
            </a:bodyPr>
            <a:lstStyle/>
            <a:p>
              <a:pPr algn="l"/>
              <a:r>
                <a:rPr lang="en-US" sz="1200" dirty="0">
                  <a:latin typeface="Arial" panose="020B0604020202020204" pitchFamily="34" charset="0"/>
                  <a:cs typeface="Arial" panose="020B0604020202020204" pitchFamily="34" charset="0"/>
                </a:rPr>
                <a:t>3/18</a:t>
              </a:r>
              <a:endParaRPr lang="en-NZ" sz="12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C880B099-6D3C-FB61-6E88-1070C3C7A6A5}"/>
                </a:ext>
              </a:extLst>
            </p:cNvPr>
            <p:cNvSpPr txBox="1"/>
            <p:nvPr/>
          </p:nvSpPr>
          <p:spPr>
            <a:xfrm>
              <a:off x="3158894" y="5545172"/>
              <a:ext cx="482824" cy="276999"/>
            </a:xfrm>
            <a:prstGeom prst="rect">
              <a:avLst/>
            </a:prstGeom>
            <a:noFill/>
          </p:spPr>
          <p:txBody>
            <a:bodyPr wrap="none" rtlCol="0">
              <a:spAutoFit/>
            </a:bodyPr>
            <a:lstStyle/>
            <a:p>
              <a:pPr algn="l"/>
              <a:r>
                <a:rPr lang="en-US" sz="1200" dirty="0">
                  <a:solidFill>
                    <a:schemeClr val="bg1"/>
                  </a:solidFill>
                  <a:latin typeface="Arial" panose="020B0604020202020204" pitchFamily="34" charset="0"/>
                  <a:cs typeface="Arial" panose="020B0604020202020204" pitchFamily="34" charset="0"/>
                </a:rPr>
                <a:t>1/18</a:t>
              </a:r>
              <a:endParaRPr lang="en-NZ" sz="1200" dirty="0">
                <a:solidFill>
                  <a:schemeClr val="bg1"/>
                </a:solidFill>
                <a:latin typeface="Arial" panose="020B0604020202020204" pitchFamily="34" charset="0"/>
                <a:cs typeface="Arial" panose="020B0604020202020204" pitchFamily="34" charset="0"/>
              </a:endParaRPr>
            </a:p>
          </p:txBody>
        </p:sp>
      </p:grpSp>
      <p:sp>
        <p:nvSpPr>
          <p:cNvPr id="48" name="TextBox 47">
            <a:extLst>
              <a:ext uri="{FF2B5EF4-FFF2-40B4-BE49-F238E27FC236}">
                <a16:creationId xmlns:a16="http://schemas.microsoft.com/office/drawing/2014/main" id="{E1A8CDF5-A646-3FAA-DE55-17FD53979EE0}"/>
              </a:ext>
            </a:extLst>
          </p:cNvPr>
          <p:cNvSpPr txBox="1"/>
          <p:nvPr/>
        </p:nvSpPr>
        <p:spPr>
          <a:xfrm>
            <a:off x="396335" y="4186702"/>
            <a:ext cx="1015108" cy="338554"/>
          </a:xfrm>
          <a:prstGeom prst="rect">
            <a:avLst/>
          </a:prstGeom>
          <a:solidFill>
            <a:srgbClr val="FFC03C"/>
          </a:solidFill>
        </p:spPr>
        <p:txBody>
          <a:bodyPr wrap="square" lIns="90000" rtlCol="0">
            <a:spAutoFit/>
          </a:bodyPr>
          <a:lstStyle/>
          <a:p>
            <a:pPr algn="ctr"/>
            <a:r>
              <a:rPr lang="en-US" sz="1600" b="1" dirty="0">
                <a:latin typeface="Arial" panose="020B0604020202020204" pitchFamily="34" charset="0"/>
                <a:cs typeface="Arial" panose="020B0604020202020204" pitchFamily="34" charset="0"/>
              </a:rPr>
              <a:t>Part 2</a:t>
            </a:r>
            <a:endParaRPr lang="en-NZ" sz="1600" b="1" dirty="0">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1F3B569C-7DC1-F609-B293-205B0B9F7F67}"/>
              </a:ext>
            </a:extLst>
          </p:cNvPr>
          <p:cNvGrpSpPr/>
          <p:nvPr/>
        </p:nvGrpSpPr>
        <p:grpSpPr>
          <a:xfrm>
            <a:off x="496458" y="4648999"/>
            <a:ext cx="1160895" cy="1709920"/>
            <a:chOff x="364360" y="3666934"/>
            <a:chExt cx="1160895" cy="1709920"/>
          </a:xfrm>
        </p:grpSpPr>
        <p:grpSp>
          <p:nvGrpSpPr>
            <p:cNvPr id="40" name="Group 39">
              <a:extLst>
                <a:ext uri="{FF2B5EF4-FFF2-40B4-BE49-F238E27FC236}">
                  <a16:creationId xmlns:a16="http://schemas.microsoft.com/office/drawing/2014/main" id="{CB0192B6-1542-1D37-FFD9-A3305C79DD34}"/>
                </a:ext>
              </a:extLst>
            </p:cNvPr>
            <p:cNvGrpSpPr>
              <a:grpSpLocks noChangeAspect="1"/>
            </p:cNvGrpSpPr>
            <p:nvPr/>
          </p:nvGrpSpPr>
          <p:grpSpPr>
            <a:xfrm>
              <a:off x="382554" y="3666934"/>
              <a:ext cx="1099348" cy="1021439"/>
              <a:chOff x="6383555" y="730423"/>
              <a:chExt cx="1297302" cy="1205363"/>
            </a:xfrm>
          </p:grpSpPr>
          <p:graphicFrame>
            <p:nvGraphicFramePr>
              <p:cNvPr id="42" name="Chart 41">
                <a:extLst>
                  <a:ext uri="{FF2B5EF4-FFF2-40B4-BE49-F238E27FC236}">
                    <a16:creationId xmlns:a16="http://schemas.microsoft.com/office/drawing/2014/main" id="{EE3DC2AF-A7D1-76E5-7BC4-FA97A2127D6C}"/>
                  </a:ext>
                </a:extLst>
              </p:cNvPr>
              <p:cNvGraphicFramePr/>
              <p:nvPr/>
            </p:nvGraphicFramePr>
            <p:xfrm>
              <a:off x="6444872" y="730423"/>
              <a:ext cx="1086066" cy="1205363"/>
            </p:xfrm>
            <a:graphic>
              <a:graphicData uri="http://schemas.openxmlformats.org/drawingml/2006/chart">
                <c:chart xmlns:c="http://schemas.openxmlformats.org/drawingml/2006/chart" xmlns:r="http://schemas.openxmlformats.org/officeDocument/2006/relationships" r:id="rId5"/>
              </a:graphicData>
            </a:graphic>
          </p:graphicFrame>
          <p:sp>
            <p:nvSpPr>
              <p:cNvPr id="43" name="Content Placeholder 1">
                <a:extLst>
                  <a:ext uri="{FF2B5EF4-FFF2-40B4-BE49-F238E27FC236}">
                    <a16:creationId xmlns:a16="http://schemas.microsoft.com/office/drawing/2014/main" id="{6682D924-284E-B05E-F2B9-0C50FEE2FCD8}"/>
                  </a:ext>
                </a:extLst>
              </p:cNvPr>
              <p:cNvSpPr txBox="1">
                <a:spLocks/>
              </p:cNvSpPr>
              <p:nvPr/>
            </p:nvSpPr>
            <p:spPr>
              <a:xfrm>
                <a:off x="6383555" y="914419"/>
                <a:ext cx="1297302" cy="838916"/>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kumimoji="0" lang="en-US"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29%</a:t>
                </a:r>
              </a:p>
            </p:txBody>
          </p:sp>
        </p:grpSp>
        <p:sp>
          <p:nvSpPr>
            <p:cNvPr id="41" name="TextBox 40">
              <a:extLst>
                <a:ext uri="{FF2B5EF4-FFF2-40B4-BE49-F238E27FC236}">
                  <a16:creationId xmlns:a16="http://schemas.microsoft.com/office/drawing/2014/main" id="{0BE1A9A9-C51C-3FA7-3FD7-C771E4054888}"/>
                </a:ext>
              </a:extLst>
            </p:cNvPr>
            <p:cNvSpPr txBox="1"/>
            <p:nvPr/>
          </p:nvSpPr>
          <p:spPr>
            <a:xfrm>
              <a:off x="364360" y="4638190"/>
              <a:ext cx="1160895" cy="738664"/>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Eligible for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stopping NA</a:t>
              </a:r>
            </a:p>
            <a:p>
              <a:pPr algn="ctr"/>
              <a:r>
                <a:rPr lang="en-US" sz="1400" dirty="0">
                  <a:latin typeface="Arial" panose="020B0604020202020204" pitchFamily="34" charset="0"/>
                  <a:cs typeface="Arial" panose="020B0604020202020204" pitchFamily="34" charset="0"/>
                </a:rPr>
                <a:t>(n=9/31)</a:t>
              </a:r>
              <a:endParaRPr lang="en-NZ" sz="1400" dirty="0">
                <a:latin typeface="Arial" panose="020B0604020202020204" pitchFamily="34" charset="0"/>
                <a:cs typeface="Arial" panose="020B0604020202020204" pitchFamily="34" charset="0"/>
              </a:endParaRPr>
            </a:p>
          </p:txBody>
        </p:sp>
      </p:grpSp>
      <p:grpSp>
        <p:nvGrpSpPr>
          <p:cNvPr id="49" name="Group 48">
            <a:extLst>
              <a:ext uri="{FF2B5EF4-FFF2-40B4-BE49-F238E27FC236}">
                <a16:creationId xmlns:a16="http://schemas.microsoft.com/office/drawing/2014/main" id="{9D785211-FFC5-E01A-828C-4A12327BF141}"/>
              </a:ext>
            </a:extLst>
          </p:cNvPr>
          <p:cNvGrpSpPr/>
          <p:nvPr/>
        </p:nvGrpSpPr>
        <p:grpSpPr>
          <a:xfrm>
            <a:off x="1804138" y="4626781"/>
            <a:ext cx="1407758" cy="1536285"/>
            <a:chOff x="469845" y="3743520"/>
            <a:chExt cx="1407758" cy="1536285"/>
          </a:xfrm>
        </p:grpSpPr>
        <p:grpSp>
          <p:nvGrpSpPr>
            <p:cNvPr id="50" name="Group 49">
              <a:extLst>
                <a:ext uri="{FF2B5EF4-FFF2-40B4-BE49-F238E27FC236}">
                  <a16:creationId xmlns:a16="http://schemas.microsoft.com/office/drawing/2014/main" id="{E42AF164-161F-2A50-2C1A-01C21ECA313F}"/>
                </a:ext>
              </a:extLst>
            </p:cNvPr>
            <p:cNvGrpSpPr>
              <a:grpSpLocks noChangeAspect="1"/>
            </p:cNvGrpSpPr>
            <p:nvPr/>
          </p:nvGrpSpPr>
          <p:grpSpPr>
            <a:xfrm>
              <a:off x="624258" y="3743520"/>
              <a:ext cx="1099348" cy="1021439"/>
              <a:chOff x="6668781" y="820799"/>
              <a:chExt cx="1297302" cy="1205363"/>
            </a:xfrm>
          </p:grpSpPr>
          <p:graphicFrame>
            <p:nvGraphicFramePr>
              <p:cNvPr id="52" name="Chart 51">
                <a:extLst>
                  <a:ext uri="{FF2B5EF4-FFF2-40B4-BE49-F238E27FC236}">
                    <a16:creationId xmlns:a16="http://schemas.microsoft.com/office/drawing/2014/main" id="{1B52ECEA-9456-850F-182B-A10DEB767A62}"/>
                  </a:ext>
                </a:extLst>
              </p:cNvPr>
              <p:cNvGraphicFramePr/>
              <p:nvPr>
                <p:extLst>
                  <p:ext uri="{D42A27DB-BD31-4B8C-83A1-F6EECF244321}">
                    <p14:modId xmlns:p14="http://schemas.microsoft.com/office/powerpoint/2010/main" val="1948662846"/>
                  </p:ext>
                </p:extLst>
              </p:nvPr>
            </p:nvGraphicFramePr>
            <p:xfrm>
              <a:off x="6730098" y="820799"/>
              <a:ext cx="1086064" cy="1205363"/>
            </p:xfrm>
            <a:graphic>
              <a:graphicData uri="http://schemas.openxmlformats.org/drawingml/2006/chart">
                <c:chart xmlns:c="http://schemas.openxmlformats.org/drawingml/2006/chart" xmlns:r="http://schemas.openxmlformats.org/officeDocument/2006/relationships" r:id="rId6"/>
              </a:graphicData>
            </a:graphic>
          </p:graphicFrame>
          <p:sp>
            <p:nvSpPr>
              <p:cNvPr id="53" name="Content Placeholder 1">
                <a:extLst>
                  <a:ext uri="{FF2B5EF4-FFF2-40B4-BE49-F238E27FC236}">
                    <a16:creationId xmlns:a16="http://schemas.microsoft.com/office/drawing/2014/main" id="{F22AE20E-990D-0B9F-36B2-4E47D7815B03}"/>
                  </a:ext>
                </a:extLst>
              </p:cNvPr>
              <p:cNvSpPr txBox="1">
                <a:spLocks/>
              </p:cNvSpPr>
              <p:nvPr/>
            </p:nvSpPr>
            <p:spPr>
              <a:xfrm>
                <a:off x="6668781" y="1004795"/>
                <a:ext cx="1297302" cy="838915"/>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kumimoji="0" lang="en-US"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26%</a:t>
                </a:r>
              </a:p>
            </p:txBody>
          </p:sp>
        </p:grpSp>
        <p:sp>
          <p:nvSpPr>
            <p:cNvPr id="51" name="TextBox 50">
              <a:extLst>
                <a:ext uri="{FF2B5EF4-FFF2-40B4-BE49-F238E27FC236}">
                  <a16:creationId xmlns:a16="http://schemas.microsoft.com/office/drawing/2014/main" id="{9848FDE2-B1DF-50BD-7724-319AF76ABA06}"/>
                </a:ext>
              </a:extLst>
            </p:cNvPr>
            <p:cNvSpPr txBox="1"/>
            <p:nvPr/>
          </p:nvSpPr>
          <p:spPr>
            <a:xfrm>
              <a:off x="469845" y="4756585"/>
              <a:ext cx="1407758" cy="523220"/>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Functional cure</a:t>
              </a:r>
            </a:p>
            <a:p>
              <a:pPr algn="ctr"/>
              <a:r>
                <a:rPr lang="en-US" sz="1400" dirty="0">
                  <a:latin typeface="Arial" panose="020B0604020202020204" pitchFamily="34" charset="0"/>
                  <a:cs typeface="Arial" panose="020B0604020202020204" pitchFamily="34" charset="0"/>
                </a:rPr>
                <a:t>(n=8/31)</a:t>
              </a:r>
              <a:endParaRPr lang="en-NZ" sz="1400" dirty="0">
                <a:latin typeface="Arial" panose="020B0604020202020204" pitchFamily="34" charset="0"/>
                <a:cs typeface="Arial" panose="020B0604020202020204" pitchFamily="34" charset="0"/>
              </a:endParaRPr>
            </a:p>
          </p:txBody>
        </p:sp>
      </p:grpSp>
      <p:grpSp>
        <p:nvGrpSpPr>
          <p:cNvPr id="79" name="Group 78">
            <a:extLst>
              <a:ext uri="{FF2B5EF4-FFF2-40B4-BE49-F238E27FC236}">
                <a16:creationId xmlns:a16="http://schemas.microsoft.com/office/drawing/2014/main" id="{FE991955-B907-D075-1AF2-4D0E65D585CF}"/>
              </a:ext>
            </a:extLst>
          </p:cNvPr>
          <p:cNvGrpSpPr/>
          <p:nvPr/>
        </p:nvGrpSpPr>
        <p:grpSpPr>
          <a:xfrm>
            <a:off x="3071394" y="4618787"/>
            <a:ext cx="4206503" cy="1889107"/>
            <a:chOff x="4381212" y="3832776"/>
            <a:chExt cx="4206503" cy="1889107"/>
          </a:xfrm>
        </p:grpSpPr>
        <p:sp>
          <p:nvSpPr>
            <p:cNvPr id="68" name="Rectangle: Rounded Corners 67">
              <a:extLst>
                <a:ext uri="{FF2B5EF4-FFF2-40B4-BE49-F238E27FC236}">
                  <a16:creationId xmlns:a16="http://schemas.microsoft.com/office/drawing/2014/main" id="{2DE139B3-4DD2-B9CF-F43E-76F2ADE3637B}"/>
                </a:ext>
              </a:extLst>
            </p:cNvPr>
            <p:cNvSpPr/>
            <p:nvPr/>
          </p:nvSpPr>
          <p:spPr>
            <a:xfrm>
              <a:off x="5194876" y="3832776"/>
              <a:ext cx="3392839" cy="1889107"/>
            </a:xfrm>
            <a:prstGeom prst="roundRect">
              <a:avLst/>
            </a:prstGeom>
            <a:solidFill>
              <a:srgbClr val="FFF1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54" name="Group 53">
              <a:extLst>
                <a:ext uri="{FF2B5EF4-FFF2-40B4-BE49-F238E27FC236}">
                  <a16:creationId xmlns:a16="http://schemas.microsoft.com/office/drawing/2014/main" id="{08B911BF-293E-7BBB-B5AD-A54CA9FDED43}"/>
                </a:ext>
              </a:extLst>
            </p:cNvPr>
            <p:cNvGrpSpPr/>
            <p:nvPr/>
          </p:nvGrpSpPr>
          <p:grpSpPr>
            <a:xfrm>
              <a:off x="5314200" y="3882066"/>
              <a:ext cx="1582484" cy="1726261"/>
              <a:chOff x="269154" y="3666934"/>
              <a:chExt cx="1582484" cy="1726261"/>
            </a:xfrm>
          </p:grpSpPr>
          <p:grpSp>
            <p:nvGrpSpPr>
              <p:cNvPr id="55" name="Group 54">
                <a:extLst>
                  <a:ext uri="{FF2B5EF4-FFF2-40B4-BE49-F238E27FC236}">
                    <a16:creationId xmlns:a16="http://schemas.microsoft.com/office/drawing/2014/main" id="{0B1C44F8-62A5-FD2D-027D-84B7BA966CA2}"/>
                  </a:ext>
                </a:extLst>
              </p:cNvPr>
              <p:cNvGrpSpPr>
                <a:grpSpLocks noChangeAspect="1"/>
              </p:cNvGrpSpPr>
              <p:nvPr/>
            </p:nvGrpSpPr>
            <p:grpSpPr>
              <a:xfrm>
                <a:off x="548263" y="3666934"/>
                <a:ext cx="952586" cy="885079"/>
                <a:chOff x="6579100" y="730423"/>
                <a:chExt cx="1124113" cy="1044449"/>
              </a:xfrm>
            </p:grpSpPr>
            <p:graphicFrame>
              <p:nvGraphicFramePr>
                <p:cNvPr id="57" name="Chart 56">
                  <a:extLst>
                    <a:ext uri="{FF2B5EF4-FFF2-40B4-BE49-F238E27FC236}">
                      <a16:creationId xmlns:a16="http://schemas.microsoft.com/office/drawing/2014/main" id="{AA6EFA79-D2DE-F469-433D-9781FDDCDCDA}"/>
                    </a:ext>
                  </a:extLst>
                </p:cNvPr>
                <p:cNvGraphicFramePr>
                  <a:graphicFrameLocks noChangeAspect="1"/>
                </p:cNvGraphicFramePr>
                <p:nvPr/>
              </p:nvGraphicFramePr>
              <p:xfrm>
                <a:off x="6640419" y="730423"/>
                <a:ext cx="941079" cy="1044449"/>
              </p:xfrm>
              <a:graphic>
                <a:graphicData uri="http://schemas.openxmlformats.org/drawingml/2006/chart">
                  <c:chart xmlns:c="http://schemas.openxmlformats.org/drawingml/2006/chart" xmlns:r="http://schemas.openxmlformats.org/officeDocument/2006/relationships" r:id="rId7"/>
                </a:graphicData>
              </a:graphic>
            </p:graphicFrame>
            <p:sp>
              <p:nvSpPr>
                <p:cNvPr id="58" name="Content Placeholder 1">
                  <a:extLst>
                    <a:ext uri="{FF2B5EF4-FFF2-40B4-BE49-F238E27FC236}">
                      <a16:creationId xmlns:a16="http://schemas.microsoft.com/office/drawing/2014/main" id="{F06EA9BF-9888-0F3E-46FD-EEB9E013AEB1}"/>
                    </a:ext>
                  </a:extLst>
                </p:cNvPr>
                <p:cNvSpPr txBox="1">
                  <a:spLocks noChangeAspect="1"/>
                </p:cNvSpPr>
                <p:nvPr/>
              </p:nvSpPr>
              <p:spPr>
                <a:xfrm>
                  <a:off x="6579100" y="914418"/>
                  <a:ext cx="1124113" cy="726921"/>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sz="1800" b="1" dirty="0">
                      <a:latin typeface="Arial" panose="020B0604020202020204" pitchFamily="34" charset="0"/>
                      <a:cs typeface="Arial" panose="020B0604020202020204" pitchFamily="34" charset="0"/>
                    </a:rPr>
                    <a:t>37</a:t>
                  </a:r>
                  <a:r>
                    <a:rPr kumimoji="0" lang="en-US"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p>
              </p:txBody>
            </p:sp>
          </p:grpSp>
          <p:sp>
            <p:nvSpPr>
              <p:cNvPr id="56" name="TextBox 55">
                <a:extLst>
                  <a:ext uri="{FF2B5EF4-FFF2-40B4-BE49-F238E27FC236}">
                    <a16:creationId xmlns:a16="http://schemas.microsoft.com/office/drawing/2014/main" id="{8D7BB88F-55B5-B5A0-B087-36E00161FE6A}"/>
                  </a:ext>
                </a:extLst>
              </p:cNvPr>
              <p:cNvSpPr txBox="1"/>
              <p:nvPr/>
            </p:nvSpPr>
            <p:spPr>
              <a:xfrm>
                <a:off x="269154" y="4562198"/>
                <a:ext cx="1582484" cy="830997"/>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Functional cure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in BRII-179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anti-HBs responders</a:t>
                </a:r>
              </a:p>
              <a:p>
                <a:pPr algn="ctr"/>
                <a:r>
                  <a:rPr lang="en-US" sz="1200" dirty="0">
                    <a:latin typeface="Arial" panose="020B0604020202020204" pitchFamily="34" charset="0"/>
                    <a:cs typeface="Arial" panose="020B0604020202020204" pitchFamily="34" charset="0"/>
                  </a:rPr>
                  <a:t>(n=7/19)</a:t>
                </a:r>
                <a:endParaRPr lang="en-NZ" sz="1200" dirty="0">
                  <a:latin typeface="Arial" panose="020B0604020202020204" pitchFamily="34" charset="0"/>
                  <a:cs typeface="Arial" panose="020B0604020202020204" pitchFamily="34" charset="0"/>
                </a:endParaRPr>
              </a:p>
            </p:txBody>
          </p:sp>
        </p:grpSp>
        <p:grpSp>
          <p:nvGrpSpPr>
            <p:cNvPr id="61" name="Group 60">
              <a:extLst>
                <a:ext uri="{FF2B5EF4-FFF2-40B4-BE49-F238E27FC236}">
                  <a16:creationId xmlns:a16="http://schemas.microsoft.com/office/drawing/2014/main" id="{B47BDB8C-C059-8B32-24A9-3E26924D4770}"/>
                </a:ext>
              </a:extLst>
            </p:cNvPr>
            <p:cNvGrpSpPr/>
            <p:nvPr/>
          </p:nvGrpSpPr>
          <p:grpSpPr>
            <a:xfrm>
              <a:off x="7072922" y="3886600"/>
              <a:ext cx="1418978" cy="1549303"/>
              <a:chOff x="260853" y="3671468"/>
              <a:chExt cx="1418978" cy="1549303"/>
            </a:xfrm>
          </p:grpSpPr>
          <p:grpSp>
            <p:nvGrpSpPr>
              <p:cNvPr id="62" name="Group 61">
                <a:extLst>
                  <a:ext uri="{FF2B5EF4-FFF2-40B4-BE49-F238E27FC236}">
                    <a16:creationId xmlns:a16="http://schemas.microsoft.com/office/drawing/2014/main" id="{07CB8D49-4A2D-6FEF-E412-21F620E14B53}"/>
                  </a:ext>
                </a:extLst>
              </p:cNvPr>
              <p:cNvGrpSpPr>
                <a:grpSpLocks noChangeAspect="1"/>
              </p:cNvGrpSpPr>
              <p:nvPr/>
            </p:nvGrpSpPr>
            <p:grpSpPr>
              <a:xfrm>
                <a:off x="535010" y="3671468"/>
                <a:ext cx="952586" cy="885079"/>
                <a:chOff x="6563461" y="735773"/>
                <a:chExt cx="1124113" cy="1044449"/>
              </a:xfrm>
            </p:grpSpPr>
            <p:graphicFrame>
              <p:nvGraphicFramePr>
                <p:cNvPr id="64" name="Chart 63">
                  <a:extLst>
                    <a:ext uri="{FF2B5EF4-FFF2-40B4-BE49-F238E27FC236}">
                      <a16:creationId xmlns:a16="http://schemas.microsoft.com/office/drawing/2014/main" id="{050E7D20-EC9E-51AE-841D-E74011CCA1C5}"/>
                    </a:ext>
                  </a:extLst>
                </p:cNvPr>
                <p:cNvGraphicFramePr>
                  <a:graphicFrameLocks noChangeAspect="1"/>
                </p:cNvGraphicFramePr>
                <p:nvPr>
                  <p:extLst>
                    <p:ext uri="{D42A27DB-BD31-4B8C-83A1-F6EECF244321}">
                      <p14:modId xmlns:p14="http://schemas.microsoft.com/office/powerpoint/2010/main" val="1144098775"/>
                    </p:ext>
                  </p:extLst>
                </p:nvPr>
              </p:nvGraphicFramePr>
              <p:xfrm>
                <a:off x="6624778" y="735773"/>
                <a:ext cx="941079" cy="1044449"/>
              </p:xfrm>
              <a:graphic>
                <a:graphicData uri="http://schemas.openxmlformats.org/drawingml/2006/chart">
                  <c:chart xmlns:c="http://schemas.openxmlformats.org/drawingml/2006/chart" xmlns:r="http://schemas.openxmlformats.org/officeDocument/2006/relationships" r:id="rId8"/>
                </a:graphicData>
              </a:graphic>
            </p:graphicFrame>
            <p:sp>
              <p:nvSpPr>
                <p:cNvPr id="65" name="Content Placeholder 1">
                  <a:extLst>
                    <a:ext uri="{FF2B5EF4-FFF2-40B4-BE49-F238E27FC236}">
                      <a16:creationId xmlns:a16="http://schemas.microsoft.com/office/drawing/2014/main" id="{565B9BD3-7B8F-4132-3C34-28E5351ABB6D}"/>
                    </a:ext>
                  </a:extLst>
                </p:cNvPr>
                <p:cNvSpPr txBox="1">
                  <a:spLocks noChangeAspect="1"/>
                </p:cNvSpPr>
                <p:nvPr/>
              </p:nvSpPr>
              <p:spPr>
                <a:xfrm>
                  <a:off x="6563461" y="919768"/>
                  <a:ext cx="1124113" cy="726921"/>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kumimoji="0" lang="en-US"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8%</a:t>
                  </a:r>
                </a:p>
              </p:txBody>
            </p:sp>
          </p:grpSp>
          <p:sp>
            <p:nvSpPr>
              <p:cNvPr id="63" name="TextBox 62">
                <a:extLst>
                  <a:ext uri="{FF2B5EF4-FFF2-40B4-BE49-F238E27FC236}">
                    <a16:creationId xmlns:a16="http://schemas.microsoft.com/office/drawing/2014/main" id="{307ACD83-6757-EE19-9DAB-6D916006CF8F}"/>
                  </a:ext>
                </a:extLst>
              </p:cNvPr>
              <p:cNvSpPr txBox="1"/>
              <p:nvPr/>
            </p:nvSpPr>
            <p:spPr>
              <a:xfrm>
                <a:off x="260853" y="4574440"/>
                <a:ext cx="1418978" cy="64633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Functional cure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in non-responders</a:t>
                </a:r>
              </a:p>
              <a:p>
                <a:pPr algn="ctr"/>
                <a:r>
                  <a:rPr lang="en-US" sz="1200" dirty="0">
                    <a:latin typeface="Arial" panose="020B0604020202020204" pitchFamily="34" charset="0"/>
                    <a:cs typeface="Arial" panose="020B0604020202020204" pitchFamily="34" charset="0"/>
                  </a:rPr>
                  <a:t>(n=1/12)</a:t>
                </a:r>
                <a:endParaRPr lang="en-NZ" sz="1200" dirty="0">
                  <a:latin typeface="Arial" panose="020B0604020202020204" pitchFamily="34" charset="0"/>
                  <a:cs typeface="Arial" panose="020B0604020202020204" pitchFamily="34" charset="0"/>
                </a:endParaRPr>
              </a:p>
            </p:txBody>
          </p:sp>
        </p:grpSp>
        <p:cxnSp>
          <p:nvCxnSpPr>
            <p:cNvPr id="69" name="Connector: Elbow 12">
              <a:extLst>
                <a:ext uri="{FF2B5EF4-FFF2-40B4-BE49-F238E27FC236}">
                  <a16:creationId xmlns:a16="http://schemas.microsoft.com/office/drawing/2014/main" id="{FEF1FFA5-F6B1-DA83-9BAF-AC218666A168}"/>
                </a:ext>
              </a:extLst>
            </p:cNvPr>
            <p:cNvCxnSpPr>
              <a:cxnSpLocks/>
            </p:cNvCxnSpPr>
            <p:nvPr/>
          </p:nvCxnSpPr>
          <p:spPr>
            <a:xfrm flipV="1">
              <a:off x="4381212" y="4286562"/>
              <a:ext cx="615329" cy="0"/>
            </a:xfrm>
            <a:prstGeom prst="straightConnector1">
              <a:avLst/>
            </a:prstGeom>
            <a:ln w="38100">
              <a:prstDash val="sysDot"/>
              <a:tailEnd type="oval"/>
            </a:ln>
          </p:spPr>
          <p:style>
            <a:lnRef idx="2">
              <a:schemeClr val="accent1"/>
            </a:lnRef>
            <a:fillRef idx="0">
              <a:schemeClr val="accent1"/>
            </a:fillRef>
            <a:effectRef idx="1">
              <a:schemeClr val="accent1"/>
            </a:effectRef>
            <a:fontRef idx="minor">
              <a:schemeClr val="tx1"/>
            </a:fontRef>
          </p:style>
        </p:cxnSp>
      </p:grpSp>
      <p:sp>
        <p:nvSpPr>
          <p:cNvPr id="78" name="Content Placeholder 2">
            <a:extLst>
              <a:ext uri="{FF2B5EF4-FFF2-40B4-BE49-F238E27FC236}">
                <a16:creationId xmlns:a16="http://schemas.microsoft.com/office/drawing/2014/main" id="{35DAD609-63CF-DA7E-DCBB-691C74E18CE4}"/>
              </a:ext>
            </a:extLst>
          </p:cNvPr>
          <p:cNvSpPr txBox="1">
            <a:spLocks/>
          </p:cNvSpPr>
          <p:nvPr/>
        </p:nvSpPr>
        <p:spPr>
          <a:xfrm>
            <a:off x="8001263" y="3692780"/>
            <a:ext cx="4290363" cy="2605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highlight>
                  <a:srgbClr val="FFC03C"/>
                </a:highlight>
                <a:latin typeface="Arial" panose="020B0604020202020204" pitchFamily="34" charset="0"/>
                <a:cs typeface="Arial" panose="020B0604020202020204" pitchFamily="34" charset="0"/>
              </a:rPr>
              <a:t>CONCLUSIONS</a:t>
            </a:r>
          </a:p>
          <a:p>
            <a:pPr>
              <a:lnSpc>
                <a:spcPct val="100000"/>
              </a:lnSpc>
              <a:spcBef>
                <a:spcPts val="800"/>
              </a:spcBef>
            </a:pPr>
            <a:r>
              <a:rPr lang="en-US" sz="1600" dirty="0">
                <a:latin typeface="Arial" panose="020B0604020202020204" pitchFamily="34" charset="0"/>
                <a:cs typeface="Arial" panose="020B0604020202020204" pitchFamily="34" charset="0"/>
              </a:rPr>
              <a:t>Adding </a:t>
            </a:r>
            <a:r>
              <a:rPr lang="en-US" sz="1600" dirty="0" err="1">
                <a:latin typeface="Arial" panose="020B0604020202020204" pitchFamily="34" charset="0"/>
                <a:cs typeface="Arial" panose="020B0604020202020204" pitchFamily="34" charset="0"/>
              </a:rPr>
              <a:t>elebsiran</a:t>
            </a:r>
            <a:r>
              <a:rPr lang="en-US" sz="1600" dirty="0">
                <a:latin typeface="Arial" panose="020B0604020202020204" pitchFamily="34" charset="0"/>
                <a:cs typeface="Arial" panose="020B0604020202020204" pitchFamily="34" charset="0"/>
              </a:rPr>
              <a:t> to </a:t>
            </a:r>
            <a:r>
              <a:rPr lang="en-US" sz="1600" dirty="0" err="1">
                <a:latin typeface="Arial" panose="020B0604020202020204" pitchFamily="34" charset="0"/>
                <a:cs typeface="Arial" panose="020B0604020202020204" pitchFamily="34" charset="0"/>
              </a:rPr>
              <a:t>pegIFN</a:t>
            </a:r>
            <a:r>
              <a:rPr lang="en-US"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sym typeface="Symbol" panose="05050102010706020507" pitchFamily="18" charset="2"/>
              </a:rPr>
              <a:t></a:t>
            </a:r>
            <a:r>
              <a:rPr lang="en-US" sz="1600" dirty="0">
                <a:latin typeface="Arial" panose="020B0604020202020204" pitchFamily="34" charset="0"/>
                <a:cs typeface="Arial" panose="020B0604020202020204" pitchFamily="34" charset="0"/>
              </a:rPr>
              <a:t> resulted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in higher functional cure rates</a:t>
            </a:r>
          </a:p>
          <a:p>
            <a:pPr>
              <a:lnSpc>
                <a:spcPct val="100000"/>
              </a:lnSpc>
              <a:spcBef>
                <a:spcPts val="800"/>
              </a:spcBef>
            </a:pPr>
            <a:r>
              <a:rPr lang="en-US" sz="1600" dirty="0">
                <a:latin typeface="Arial" panose="020B0604020202020204" pitchFamily="34" charset="0"/>
                <a:cs typeface="Arial" panose="020B0604020202020204" pitchFamily="34" charset="0"/>
              </a:rPr>
              <a:t>BRII-179-experienced participants achieved higher functional cure rates, especially in anti-HBs responders, suggesting that BRII-179 might play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an important role in achieving lasting immunological control of HBV</a:t>
            </a:r>
            <a:endParaRPr lang="en-GB" sz="1600" dirty="0">
              <a:latin typeface="Arial" panose="020B0604020202020204" pitchFamily="34" charset="0"/>
              <a:cs typeface="Arial" panose="020B0604020202020204" pitchFamily="34" charset="0"/>
            </a:endParaRPr>
          </a:p>
        </p:txBody>
      </p:sp>
      <p:cxnSp>
        <p:nvCxnSpPr>
          <p:cNvPr id="95" name="Straight Connector 94">
            <a:extLst>
              <a:ext uri="{FF2B5EF4-FFF2-40B4-BE49-F238E27FC236}">
                <a16:creationId xmlns:a16="http://schemas.microsoft.com/office/drawing/2014/main" id="{CDA6EBED-F626-3980-B9E6-C14E537AE787}"/>
              </a:ext>
            </a:extLst>
          </p:cNvPr>
          <p:cNvCxnSpPr>
            <a:cxnSpLocks/>
          </p:cNvCxnSpPr>
          <p:nvPr/>
        </p:nvCxnSpPr>
        <p:spPr>
          <a:xfrm flipH="1">
            <a:off x="7890872" y="3571249"/>
            <a:ext cx="4054034" cy="0"/>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C72E4D48-2EA5-52DD-58FF-31310FA3C2D5}"/>
              </a:ext>
            </a:extLst>
          </p:cNvPr>
          <p:cNvSpPr txBox="1"/>
          <p:nvPr/>
        </p:nvSpPr>
        <p:spPr>
          <a:xfrm>
            <a:off x="8001263" y="834025"/>
            <a:ext cx="3721550" cy="2759730"/>
          </a:xfrm>
          <a:prstGeom prst="rect">
            <a:avLst/>
          </a:prstGeom>
          <a:noFill/>
        </p:spPr>
        <p:txBody>
          <a:bodyPr wrap="square">
            <a:spAutoFit/>
          </a:bodyPr>
          <a:lstStyle/>
          <a:p>
            <a:pPr marL="285750" indent="-285750">
              <a:spcBef>
                <a:spcPts val="800"/>
              </a:spcBef>
              <a:buFont typeface="Arial" panose="020B0604020202020204" pitchFamily="34" charset="0"/>
              <a:buChar char="•"/>
            </a:pPr>
            <a:r>
              <a:rPr lang="en-GB" sz="1600" dirty="0">
                <a:effectLst/>
                <a:latin typeface="Arial" panose="020B0604020202020204" pitchFamily="34" charset="0"/>
                <a:ea typeface="Aptos" panose="020B0004020202020204" pitchFamily="34" charset="0"/>
              </a:rPr>
              <a:t>All participants who were </a:t>
            </a:r>
            <a:r>
              <a:rPr lang="en-GB" sz="1600" dirty="0" err="1">
                <a:effectLst/>
                <a:latin typeface="Arial" panose="020B0604020202020204" pitchFamily="34" charset="0"/>
                <a:ea typeface="Aptos" panose="020B0004020202020204" pitchFamily="34" charset="0"/>
              </a:rPr>
              <a:t>HBeAg</a:t>
            </a:r>
            <a:r>
              <a:rPr lang="en-GB" sz="1600" dirty="0">
                <a:effectLst/>
                <a:latin typeface="Arial" panose="020B0604020202020204" pitchFamily="34" charset="0"/>
                <a:ea typeface="Aptos" panose="020B0004020202020204" pitchFamily="34" charset="0"/>
              </a:rPr>
              <a:t>+ at baseline (n=12) did not achieve </a:t>
            </a:r>
            <a:br>
              <a:rPr lang="en-GB" sz="1600" dirty="0">
                <a:effectLst/>
                <a:latin typeface="Arial" panose="020B0604020202020204" pitchFamily="34" charset="0"/>
                <a:ea typeface="Aptos" panose="020B0004020202020204" pitchFamily="34" charset="0"/>
              </a:rPr>
            </a:br>
            <a:r>
              <a:rPr lang="en-GB" sz="1600" dirty="0">
                <a:effectLst/>
                <a:latin typeface="Arial" panose="020B0604020202020204" pitchFamily="34" charset="0"/>
                <a:ea typeface="Aptos" panose="020B0004020202020204" pitchFamily="34" charset="0"/>
              </a:rPr>
              <a:t>sustained HBsAg loss</a:t>
            </a:r>
          </a:p>
          <a:p>
            <a:pPr marL="285750" indent="-285750">
              <a:spcBef>
                <a:spcPts val="800"/>
              </a:spcBef>
              <a:buFont typeface="Arial" panose="020B0604020202020204" pitchFamily="34" charset="0"/>
              <a:buChar char="•"/>
            </a:pPr>
            <a:r>
              <a:rPr lang="en-US" sz="1600" dirty="0">
                <a:effectLst/>
                <a:latin typeface="Arial" panose="020B0604020202020204" pitchFamily="34" charset="0"/>
                <a:ea typeface="Aptos" panose="020B0004020202020204" pitchFamily="34" charset="0"/>
              </a:rPr>
              <a:t>Of the 5 participants experiencing </a:t>
            </a:r>
            <a:br>
              <a:rPr lang="en-US" sz="1600" dirty="0">
                <a:effectLst/>
                <a:latin typeface="Arial" panose="020B0604020202020204" pitchFamily="34" charset="0"/>
                <a:ea typeface="Aptos" panose="020B0004020202020204" pitchFamily="34" charset="0"/>
              </a:rPr>
            </a:br>
            <a:r>
              <a:rPr lang="en-US" sz="1600" dirty="0">
                <a:effectLst/>
                <a:latin typeface="Arial" panose="020B0604020202020204" pitchFamily="34" charset="0"/>
                <a:ea typeface="Aptos" panose="020B0004020202020204" pitchFamily="34" charset="0"/>
              </a:rPr>
              <a:t>HBsAg rebound after stopping NA, </a:t>
            </a:r>
            <a:br>
              <a:rPr lang="en-US" sz="1600" dirty="0">
                <a:effectLst/>
                <a:latin typeface="Arial" panose="020B0604020202020204" pitchFamily="34" charset="0"/>
                <a:ea typeface="Aptos" panose="020B0004020202020204" pitchFamily="34" charset="0"/>
              </a:rPr>
            </a:br>
            <a:r>
              <a:rPr lang="en-US" sz="1600" dirty="0">
                <a:effectLst/>
                <a:latin typeface="Arial" panose="020B0604020202020204" pitchFamily="34" charset="0"/>
                <a:ea typeface="Aptos" panose="020B0004020202020204" pitchFamily="34" charset="0"/>
              </a:rPr>
              <a:t>3 participants remained </a:t>
            </a:r>
            <a:br>
              <a:rPr lang="en-US" sz="1600" dirty="0">
                <a:effectLst/>
                <a:latin typeface="Arial" panose="020B0604020202020204" pitchFamily="34" charset="0"/>
                <a:ea typeface="Aptos" panose="020B0004020202020204" pitchFamily="34" charset="0"/>
              </a:rPr>
            </a:br>
            <a:r>
              <a:rPr lang="en-US" sz="1600" dirty="0">
                <a:effectLst/>
                <a:latin typeface="Arial" panose="020B0604020202020204" pitchFamily="34" charset="0"/>
                <a:ea typeface="Aptos" panose="020B0004020202020204" pitchFamily="34" charset="0"/>
              </a:rPr>
              <a:t>HBV-DNA &lt;LLOQ</a:t>
            </a:r>
          </a:p>
          <a:p>
            <a:pPr marL="285750" indent="-285750">
              <a:spcBef>
                <a:spcPts val="800"/>
              </a:spcBef>
              <a:buFont typeface="Arial" panose="020B0604020202020204" pitchFamily="34" charset="0"/>
              <a:buChar char="•"/>
            </a:pPr>
            <a:r>
              <a:rPr lang="en-US" sz="1600" dirty="0">
                <a:effectLst/>
                <a:latin typeface="Arial" panose="020B0604020202020204" pitchFamily="34" charset="0"/>
                <a:ea typeface="Aptos" panose="020B0004020202020204" pitchFamily="34" charset="0"/>
              </a:rPr>
              <a:t>HBV-DNA rebound occurred in </a:t>
            </a:r>
            <a:br>
              <a:rPr lang="en-US" sz="1600" dirty="0">
                <a:effectLst/>
                <a:latin typeface="Arial" panose="020B0604020202020204" pitchFamily="34" charset="0"/>
                <a:ea typeface="Aptos" panose="020B0004020202020204" pitchFamily="34" charset="0"/>
              </a:rPr>
            </a:br>
            <a:r>
              <a:rPr lang="en-US" sz="1600" dirty="0">
                <a:effectLst/>
                <a:latin typeface="Arial" panose="020B0604020202020204" pitchFamily="34" charset="0"/>
                <a:ea typeface="Aptos" panose="020B0004020202020204" pitchFamily="34" charset="0"/>
              </a:rPr>
              <a:t>2 participants and no </a:t>
            </a:r>
            <a:br>
              <a:rPr lang="en-US" sz="1600" dirty="0">
                <a:effectLst/>
                <a:latin typeface="Arial" panose="020B0604020202020204" pitchFamily="34" charset="0"/>
                <a:ea typeface="Aptos" panose="020B0004020202020204" pitchFamily="34" charset="0"/>
              </a:rPr>
            </a:br>
            <a:r>
              <a:rPr lang="en-US" sz="1600" dirty="0">
                <a:effectLst/>
                <a:latin typeface="Arial" panose="020B0604020202020204" pitchFamily="34" charset="0"/>
                <a:ea typeface="Aptos" panose="020B0004020202020204" pitchFamily="34" charset="0"/>
              </a:rPr>
              <a:t>ALT elevation occurred</a:t>
            </a:r>
          </a:p>
        </p:txBody>
      </p:sp>
      <p:sp>
        <p:nvSpPr>
          <p:cNvPr id="10" name="TextBox 9">
            <a:extLst>
              <a:ext uri="{FF2B5EF4-FFF2-40B4-BE49-F238E27FC236}">
                <a16:creationId xmlns:a16="http://schemas.microsoft.com/office/drawing/2014/main" id="{98BF9393-C37C-1054-E844-2D6E2D764786}"/>
              </a:ext>
            </a:extLst>
          </p:cNvPr>
          <p:cNvSpPr txBox="1"/>
          <p:nvPr/>
        </p:nvSpPr>
        <p:spPr>
          <a:xfrm>
            <a:off x="396334" y="1302604"/>
            <a:ext cx="1015108" cy="338554"/>
          </a:xfrm>
          <a:prstGeom prst="rect">
            <a:avLst/>
          </a:prstGeom>
          <a:solidFill>
            <a:srgbClr val="FFC03C"/>
          </a:solidFill>
        </p:spPr>
        <p:txBody>
          <a:bodyPr wrap="square" lIns="90000" rtlCol="0">
            <a:spAutoFit/>
          </a:bodyPr>
          <a:lstStyle/>
          <a:p>
            <a:pPr algn="ctr"/>
            <a:r>
              <a:rPr lang="en-US" sz="1600" b="1" dirty="0">
                <a:latin typeface="Arial" panose="020B0604020202020204" pitchFamily="34" charset="0"/>
                <a:cs typeface="Arial" panose="020B0604020202020204" pitchFamily="34" charset="0"/>
              </a:rPr>
              <a:t>Part 1</a:t>
            </a:r>
            <a:endParaRPr lang="en-NZ" sz="1600" b="1" dirty="0">
              <a:latin typeface="Arial" panose="020B0604020202020204" pitchFamily="34" charset="0"/>
              <a:cs typeface="Arial" panose="020B0604020202020204" pitchFamily="34" charset="0"/>
            </a:endParaRPr>
          </a:p>
        </p:txBody>
      </p:sp>
      <p:graphicFrame>
        <p:nvGraphicFramePr>
          <p:cNvPr id="26" name="Chart 25">
            <a:extLst>
              <a:ext uri="{FF2B5EF4-FFF2-40B4-BE49-F238E27FC236}">
                <a16:creationId xmlns:a16="http://schemas.microsoft.com/office/drawing/2014/main" id="{7A2EEFBB-0CBD-722C-921D-330FEB46E276}"/>
              </a:ext>
            </a:extLst>
          </p:cNvPr>
          <p:cNvGraphicFramePr>
            <a:graphicFrameLocks noChangeAspect="1"/>
          </p:cNvGraphicFramePr>
          <p:nvPr>
            <p:extLst>
              <p:ext uri="{D42A27DB-BD31-4B8C-83A1-F6EECF244321}">
                <p14:modId xmlns:p14="http://schemas.microsoft.com/office/powerpoint/2010/main" val="1239056416"/>
              </p:ext>
            </p:extLst>
          </p:nvPr>
        </p:nvGraphicFramePr>
        <p:xfrm>
          <a:off x="6077493" y="4689458"/>
          <a:ext cx="797481" cy="885079"/>
        </p:xfrm>
        <a:graphic>
          <a:graphicData uri="http://schemas.openxmlformats.org/drawingml/2006/chart">
            <c:chart xmlns:c="http://schemas.openxmlformats.org/drawingml/2006/chart" xmlns:r="http://schemas.openxmlformats.org/officeDocument/2006/relationships" r:id="rId9"/>
          </a:graphicData>
        </a:graphic>
      </p:graphicFrame>
      <p:pic>
        <p:nvPicPr>
          <p:cNvPr id="27" name="Picture 26">
            <a:hlinkClick r:id="rId10" action="ppaction://hlinksldjump"/>
            <a:extLst>
              <a:ext uri="{FF2B5EF4-FFF2-40B4-BE49-F238E27FC236}">
                <a16:creationId xmlns:a16="http://schemas.microsoft.com/office/drawing/2014/main" id="{45332325-D2EB-7B95-D90C-8A839DBA2FCD}"/>
              </a:ext>
            </a:extLst>
          </p:cNvPr>
          <p:cNvPicPr>
            <a:picLocks noChangeAspect="1"/>
          </p:cNvPicPr>
          <p:nvPr/>
        </p:nvPicPr>
        <p:blipFill rotWithShape="1">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394743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3">
            <a:extLst>
              <a:ext uri="{FF2B5EF4-FFF2-40B4-BE49-F238E27FC236}">
                <a16:creationId xmlns:a16="http://schemas.microsoft.com/office/drawing/2014/main" id="{61A1A77A-5B61-BB09-C7F5-F7E3F2E301CF}"/>
              </a:ext>
            </a:extLst>
          </p:cNvPr>
          <p:cNvSpPr txBox="1">
            <a:spLocks/>
          </p:cNvSpPr>
          <p:nvPr/>
        </p:nvSpPr>
        <p:spPr>
          <a:xfrm>
            <a:off x="200023" y="6289675"/>
            <a:ext cx="5308259"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br>
              <a:rPr lang="en-GB" sz="1000" dirty="0">
                <a:solidFill>
                  <a:srgbClr val="004B87"/>
                </a:solidFill>
                <a:latin typeface="Arial" panose="020B0604020202020204" pitchFamily="34" charset="0"/>
                <a:cs typeface="Arial" panose="020B0604020202020204" pitchFamily="34" charset="0"/>
              </a:rPr>
            </a:br>
            <a:r>
              <a:rPr lang="en-GB" sz="1100" dirty="0">
                <a:solidFill>
                  <a:srgbClr val="004B87"/>
                </a:solidFill>
                <a:latin typeface="Arial" panose="020B0604020202020204" pitchFamily="34" charset="0"/>
                <a:cs typeface="Arial" panose="020B0604020202020204" pitchFamily="34" charset="0"/>
              </a:rPr>
              <a:t>*On NA therapy.</a:t>
            </a:r>
          </a:p>
          <a:p>
            <a:pPr marL="0" indent="0">
              <a:spcBef>
                <a:spcPts val="0"/>
              </a:spcBef>
              <a:buNone/>
            </a:pPr>
            <a:r>
              <a:rPr lang="en-GB" sz="1100" dirty="0">
                <a:solidFill>
                  <a:srgbClr val="004B87"/>
                </a:solidFill>
                <a:latin typeface="Arial" panose="020B0604020202020204" pitchFamily="34" charset="0"/>
                <a:cs typeface="Arial" panose="020B0604020202020204" pitchFamily="34" charset="0"/>
              </a:rPr>
              <a:t>1. Yuen, et al. AASLD 2025. Abstract #5017.</a:t>
            </a:r>
          </a:p>
          <a:p>
            <a:pPr marL="0" indent="0">
              <a:spcBef>
                <a:spcPts val="0"/>
              </a:spcBef>
              <a:buNone/>
            </a:pPr>
            <a:r>
              <a:rPr lang="en-GB" sz="1100" dirty="0">
                <a:solidFill>
                  <a:srgbClr val="004B87"/>
                </a:solidFill>
                <a:latin typeface="Arial" panose="020B0604020202020204" pitchFamily="34" charset="0"/>
                <a:cs typeface="Arial" panose="020B0604020202020204" pitchFamily="34" charset="0"/>
              </a:rPr>
              <a:t>Yuen MF, et al. EASL Congress 2026; LBP-043.</a:t>
            </a:r>
            <a:endParaRPr lang="en-GB" sz="10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a:xfrm>
            <a:off x="545593" y="0"/>
            <a:ext cx="11107128" cy="618669"/>
          </a:xfrm>
        </p:spPr>
        <p:txBody>
          <a:bodyPr>
            <a:noAutofit/>
          </a:bodyPr>
          <a:lstStyle/>
          <a:p>
            <a:r>
              <a:rPr lang="en-GB" dirty="0">
                <a:latin typeface="Arial" panose="020B0604020202020204" pitchFamily="34" charset="0"/>
                <a:cs typeface="Arial" panose="020B0604020202020204" pitchFamily="34" charset="0"/>
              </a:rPr>
              <a:t>First evidence of elimination and inactivation of </a:t>
            </a:r>
            <a:r>
              <a:rPr lang="en-GB" dirty="0" err="1">
                <a:latin typeface="Arial" panose="020B0604020202020204" pitchFamily="34" charset="0"/>
                <a:cs typeface="Arial" panose="020B0604020202020204" pitchFamily="34" charset="0"/>
              </a:rPr>
              <a:t>cccDNA</a:t>
            </a:r>
            <a:r>
              <a:rPr lang="en-GB" dirty="0">
                <a:latin typeface="Arial" panose="020B0604020202020204" pitchFamily="34" charset="0"/>
                <a:cs typeface="Arial" panose="020B0604020202020204" pitchFamily="34" charset="0"/>
              </a:rPr>
              <a:t> in liver biopsies collected from patients with chronic hepatitis B treated with PBGENE-HBV</a:t>
            </a:r>
            <a:endParaRPr lang="en-GB" baseline="30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036B5BC-3687-7D57-818D-789C79AC12B2}"/>
              </a:ext>
            </a:extLst>
          </p:cNvPr>
          <p:cNvSpPr>
            <a:spLocks noGrp="1"/>
          </p:cNvSpPr>
          <p:nvPr>
            <p:ph idx="1"/>
          </p:nvPr>
        </p:nvSpPr>
        <p:spPr>
          <a:xfrm>
            <a:off x="283210" y="854589"/>
            <a:ext cx="5043060" cy="5095295"/>
          </a:xfrm>
        </p:spPr>
        <p:txBody>
          <a:bodyPr>
            <a:normAutofit/>
          </a:bodyPr>
          <a:lstStyle/>
          <a:p>
            <a:pPr marL="0" indent="0">
              <a:buNone/>
            </a:pPr>
            <a:r>
              <a:rPr lang="en-US" sz="2000" b="1" dirty="0">
                <a:highlight>
                  <a:srgbClr val="FFC03C"/>
                </a:highlight>
                <a:latin typeface="Arial" panose="020B0604020202020204" pitchFamily="34" charset="0"/>
                <a:cs typeface="Arial" panose="020B0604020202020204" pitchFamily="34" charset="0"/>
              </a:rPr>
              <a:t>BACKGROUND &amp; AIMS</a:t>
            </a:r>
            <a:endParaRPr lang="en-GB" sz="200" dirty="0">
              <a:latin typeface="Arial" panose="020B0604020202020204" pitchFamily="34" charset="0"/>
              <a:cs typeface="Arial" panose="020B0604020202020204" pitchFamily="34" charset="0"/>
            </a:endParaRPr>
          </a:p>
          <a:p>
            <a:pPr>
              <a:spcBef>
                <a:spcPts val="800"/>
              </a:spcBef>
            </a:pPr>
            <a:r>
              <a:rPr lang="en-GB" sz="1600" dirty="0">
                <a:latin typeface="Arial" panose="020B0604020202020204" pitchFamily="34" charset="0"/>
                <a:cs typeface="Arial" panose="020B0604020202020204" pitchFamily="34" charset="0"/>
              </a:rPr>
              <a:t>PBGENE-HBV is a first-in-class gene editor utilizing ARCUS technology designed to cure hepatitis B </a:t>
            </a:r>
          </a:p>
          <a:p>
            <a:pPr marL="538163" lvl="1" indent="-273050">
              <a:lnSpc>
                <a:spcPct val="100000"/>
              </a:lnSpc>
              <a:spcBef>
                <a:spcPts val="800"/>
              </a:spcBef>
              <a:buFont typeface="Engravers MT" panose="02090707080505020304" pitchFamily="18" charset="0"/>
              <a:buChar char="–"/>
            </a:pPr>
            <a:r>
              <a:rPr lang="en-GB" dirty="0">
                <a:solidFill>
                  <a:srgbClr val="004B87"/>
                </a:solidFill>
              </a:rPr>
              <a:t>Cure is expected to be achieved by eliminating or inactivating </a:t>
            </a:r>
            <a:r>
              <a:rPr lang="en-GB" dirty="0" err="1">
                <a:solidFill>
                  <a:srgbClr val="004B87"/>
                </a:solidFill>
              </a:rPr>
              <a:t>cccDNA</a:t>
            </a:r>
            <a:r>
              <a:rPr lang="en-GB" dirty="0">
                <a:solidFill>
                  <a:srgbClr val="004B87"/>
                </a:solidFill>
              </a:rPr>
              <a:t>, the sole source of new infectious viral particles and HBV replication</a:t>
            </a:r>
          </a:p>
          <a:p>
            <a:pPr>
              <a:spcBef>
                <a:spcPts val="800"/>
              </a:spcBef>
            </a:pPr>
            <a:r>
              <a:rPr lang="en-GB" sz="1600" dirty="0">
                <a:latin typeface="Arial" panose="020B0604020202020204" pitchFamily="34" charset="0"/>
                <a:cs typeface="Arial" panose="020B0604020202020204" pitchFamily="34" charset="0"/>
              </a:rPr>
              <a:t>The PBGENE-HBV target site is highly conserved in both </a:t>
            </a:r>
            <a:r>
              <a:rPr lang="en-GB" sz="1600" dirty="0" err="1">
                <a:latin typeface="Arial" panose="020B0604020202020204" pitchFamily="34" charset="0"/>
                <a:cs typeface="Arial" panose="020B0604020202020204" pitchFamily="34" charset="0"/>
              </a:rPr>
              <a:t>cccDNA</a:t>
            </a:r>
            <a:r>
              <a:rPr lang="en-GB" sz="1600" dirty="0">
                <a:latin typeface="Arial" panose="020B0604020202020204" pitchFamily="34" charset="0"/>
                <a:cs typeface="Arial" panose="020B0604020202020204" pitchFamily="34" charset="0"/>
              </a:rPr>
              <a:t> and integrated HBV DNA </a:t>
            </a:r>
          </a:p>
          <a:p>
            <a:pPr marL="538163" lvl="1" indent="-273050">
              <a:lnSpc>
                <a:spcPct val="100000"/>
              </a:lnSpc>
              <a:spcBef>
                <a:spcPts val="800"/>
              </a:spcBef>
              <a:buFont typeface="Engravers MT" panose="02090707080505020304" pitchFamily="18" charset="0"/>
              <a:buChar char="–"/>
            </a:pPr>
            <a:r>
              <a:rPr lang="en-GB" dirty="0">
                <a:solidFill>
                  <a:srgbClr val="004B87"/>
                </a:solidFill>
              </a:rPr>
              <a:t>This site in </a:t>
            </a:r>
            <a:r>
              <a:rPr lang="en-GB" dirty="0" err="1">
                <a:solidFill>
                  <a:srgbClr val="004B87"/>
                </a:solidFill>
              </a:rPr>
              <a:t>cccDNA</a:t>
            </a:r>
            <a:r>
              <a:rPr lang="en-GB" dirty="0">
                <a:solidFill>
                  <a:srgbClr val="004B87"/>
                </a:solidFill>
              </a:rPr>
              <a:t> is essential for viral polymerase function and viral replication</a:t>
            </a:r>
          </a:p>
          <a:p>
            <a:pPr>
              <a:spcBef>
                <a:spcPts val="800"/>
              </a:spcBef>
            </a:pPr>
            <a:r>
              <a:rPr lang="en-GB" dirty="0">
                <a:latin typeface="Arial" panose="020B0604020202020204" pitchFamily="34" charset="0"/>
                <a:cs typeface="Arial" panose="020B0604020202020204" pitchFamily="34" charset="0"/>
              </a:rPr>
              <a:t>PBGENE-HBV is being evaluated in a Phase 1 trial for safety and efficacy in participants controlled on NA</a:t>
            </a:r>
            <a:r>
              <a:rPr lang="en-GB" baseline="30000" dirty="0"/>
              <a:t>1</a:t>
            </a:r>
            <a:endParaRPr lang="en-GB" baseline="30000" dirty="0">
              <a:latin typeface="Arial" panose="020B0604020202020204" pitchFamily="34" charset="0"/>
              <a:cs typeface="Arial" panose="020B0604020202020204" pitchFamily="34" charset="0"/>
            </a:endParaRPr>
          </a:p>
          <a:p>
            <a:pPr>
              <a:spcBef>
                <a:spcPts val="800"/>
              </a:spcBef>
            </a:pPr>
            <a:r>
              <a:rPr lang="en-US" sz="1600" b="1" dirty="0">
                <a:latin typeface="Arial" panose="020B0604020202020204" pitchFamily="34" charset="0"/>
                <a:cs typeface="Arial" panose="020B0604020202020204" pitchFamily="34" charset="0"/>
              </a:rPr>
              <a:t>AIM:</a:t>
            </a:r>
            <a:r>
              <a:rPr lang="en-US" sz="1600" dirty="0">
                <a:latin typeface="Arial" panose="020B0604020202020204" pitchFamily="34" charset="0"/>
                <a:cs typeface="Arial" panose="020B0604020202020204" pitchFamily="34" charset="0"/>
              </a:rPr>
              <a:t> To demonstrate evidence of </a:t>
            </a:r>
            <a:r>
              <a:rPr lang="en-GB" sz="1600" dirty="0">
                <a:latin typeface="Arial" panose="020B0604020202020204" pitchFamily="34" charset="0"/>
                <a:cs typeface="Arial" panose="020B0604020202020204" pitchFamily="34" charset="0"/>
              </a:rPr>
              <a:t>elimination and inactivation of </a:t>
            </a:r>
            <a:r>
              <a:rPr lang="en-GB" sz="1600" dirty="0" err="1">
                <a:latin typeface="Arial" panose="020B0604020202020204" pitchFamily="34" charset="0"/>
                <a:cs typeface="Arial" panose="020B0604020202020204" pitchFamily="34" charset="0"/>
              </a:rPr>
              <a:t>cccDNA</a:t>
            </a:r>
            <a:r>
              <a:rPr lang="en-GB" sz="1600" dirty="0">
                <a:latin typeface="Arial" panose="020B0604020202020204" pitchFamily="34" charset="0"/>
                <a:cs typeface="Arial" panose="020B0604020202020204" pitchFamily="34" charset="0"/>
              </a:rPr>
              <a:t> in HBV patients through gene editing with PBGENE-HBV</a:t>
            </a:r>
            <a:endParaRPr lang="en-US" sz="16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83172E1F-A6F9-CC46-8FA0-B4E915CD9C8C}"/>
              </a:ext>
            </a:extLst>
          </p:cNvPr>
          <p:cNvCxnSpPr>
            <a:cxnSpLocks/>
          </p:cNvCxnSpPr>
          <p:nvPr/>
        </p:nvCxnSpPr>
        <p:spPr>
          <a:xfrm>
            <a:off x="5588652" y="815647"/>
            <a:ext cx="0" cy="5680402"/>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0ECA8B9-0A5E-1AC2-2AF0-7415A8B7DB3E}"/>
              </a:ext>
            </a:extLst>
          </p:cNvPr>
          <p:cNvSpPr txBox="1"/>
          <p:nvPr/>
        </p:nvSpPr>
        <p:spPr>
          <a:xfrm>
            <a:off x="5576309" y="815647"/>
            <a:ext cx="1468672" cy="400110"/>
          </a:xfrm>
          <a:prstGeom prst="rect">
            <a:avLst/>
          </a:prstGeom>
          <a:noFill/>
        </p:spPr>
        <p:txBody>
          <a:bodyPr wrap="none" rtlCol="0">
            <a:spAutoFit/>
          </a:bodyPr>
          <a:lstStyle/>
          <a:p>
            <a:r>
              <a:rPr lang="en-US" sz="2000" b="1" dirty="0">
                <a:solidFill>
                  <a:srgbClr val="004B87"/>
                </a:solidFill>
                <a:highlight>
                  <a:srgbClr val="FFC03C"/>
                </a:highlight>
                <a:latin typeface="Arial" panose="020B0604020202020204" pitchFamily="34" charset="0"/>
                <a:cs typeface="Arial" panose="020B0604020202020204" pitchFamily="34" charset="0"/>
              </a:rPr>
              <a:t>METHODS</a:t>
            </a:r>
          </a:p>
        </p:txBody>
      </p:sp>
      <p:cxnSp>
        <p:nvCxnSpPr>
          <p:cNvPr id="6" name="Connector: Elbow 5">
            <a:extLst>
              <a:ext uri="{FF2B5EF4-FFF2-40B4-BE49-F238E27FC236}">
                <a16:creationId xmlns:a16="http://schemas.microsoft.com/office/drawing/2014/main" id="{6069D374-B477-DEAD-9A7D-B119CB09E3B7}"/>
              </a:ext>
            </a:extLst>
          </p:cNvPr>
          <p:cNvCxnSpPr>
            <a:cxnSpLocks/>
          </p:cNvCxnSpPr>
          <p:nvPr/>
        </p:nvCxnSpPr>
        <p:spPr>
          <a:xfrm rot="5400000">
            <a:off x="8025611" y="1276355"/>
            <a:ext cx="405638" cy="1487776"/>
          </a:xfrm>
          <a:prstGeom prst="bent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 name="Connector: Elbow 6">
            <a:extLst>
              <a:ext uri="{FF2B5EF4-FFF2-40B4-BE49-F238E27FC236}">
                <a16:creationId xmlns:a16="http://schemas.microsoft.com/office/drawing/2014/main" id="{1F53F3F6-D345-DF7E-EAC0-3E3A91EE99F5}"/>
              </a:ext>
            </a:extLst>
          </p:cNvPr>
          <p:cNvCxnSpPr>
            <a:cxnSpLocks/>
          </p:cNvCxnSpPr>
          <p:nvPr/>
        </p:nvCxnSpPr>
        <p:spPr>
          <a:xfrm>
            <a:off x="8620900" y="2020799"/>
            <a:ext cx="1741351" cy="225689"/>
          </a:xfrm>
          <a:prstGeom prst="bentConnector2">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77BB503E-C9C9-E725-EE7E-37961213B357}"/>
              </a:ext>
            </a:extLst>
          </p:cNvPr>
          <p:cNvSpPr/>
          <p:nvPr/>
        </p:nvSpPr>
        <p:spPr>
          <a:xfrm>
            <a:off x="6047077" y="1290001"/>
            <a:ext cx="5599331" cy="533819"/>
          </a:xfrm>
          <a:prstGeom prst="rect">
            <a:avLst/>
          </a:prstGeom>
          <a:solidFill>
            <a:srgbClr val="FFC03C"/>
          </a:solidFill>
          <a:ln>
            <a:solidFill>
              <a:srgbClr val="FFC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4B87"/>
                </a:solidFill>
                <a:latin typeface="Arial" panose="020B0604020202020204" pitchFamily="34" charset="0"/>
                <a:cs typeface="Arial" panose="020B0604020202020204" pitchFamily="34" charset="0"/>
              </a:rPr>
              <a:t>Liver biopsies from 2 voluntary participants </a:t>
            </a:r>
            <a:br>
              <a:rPr lang="en-GB" sz="1600" b="1" dirty="0">
                <a:solidFill>
                  <a:srgbClr val="004B87"/>
                </a:solidFill>
                <a:latin typeface="Arial" panose="020B0604020202020204" pitchFamily="34" charset="0"/>
                <a:cs typeface="Arial" panose="020B0604020202020204" pitchFamily="34" charset="0"/>
              </a:rPr>
            </a:br>
            <a:r>
              <a:rPr lang="en-GB" sz="1600" b="1" dirty="0">
                <a:solidFill>
                  <a:srgbClr val="004B87"/>
                </a:solidFill>
                <a:latin typeface="Arial" panose="020B0604020202020204" pitchFamily="34" charset="0"/>
                <a:cs typeface="Arial" panose="020B0604020202020204" pitchFamily="34" charset="0"/>
              </a:rPr>
              <a:t>with HBV* dosed in Cohort 2 (0.4 mg/kg)</a:t>
            </a:r>
            <a:r>
              <a:rPr lang="en-GB" sz="1600" b="1" baseline="30000" dirty="0">
                <a:solidFill>
                  <a:srgbClr val="004B87"/>
                </a:solidFill>
                <a:latin typeface="Arial" panose="020B0604020202020204" pitchFamily="34" charset="0"/>
                <a:cs typeface="Arial" panose="020B0604020202020204" pitchFamily="34" charset="0"/>
              </a:rPr>
              <a:t>1</a:t>
            </a:r>
            <a:r>
              <a:rPr lang="en-GB" sz="1600" b="1" dirty="0">
                <a:solidFill>
                  <a:srgbClr val="004B87"/>
                </a:solidFill>
                <a:latin typeface="Arial" panose="020B0604020202020204" pitchFamily="34" charset="0"/>
                <a:cs typeface="Arial" panose="020B0604020202020204" pitchFamily="34" charset="0"/>
              </a:rPr>
              <a:t>  </a:t>
            </a:r>
          </a:p>
        </p:txBody>
      </p:sp>
      <p:sp>
        <p:nvSpPr>
          <p:cNvPr id="13" name="Rectangle: Rounded Corners 12">
            <a:extLst>
              <a:ext uri="{FF2B5EF4-FFF2-40B4-BE49-F238E27FC236}">
                <a16:creationId xmlns:a16="http://schemas.microsoft.com/office/drawing/2014/main" id="{3B4CB2AA-34B1-E5B9-EFDB-8D332608B964}"/>
              </a:ext>
            </a:extLst>
          </p:cNvPr>
          <p:cNvSpPr/>
          <p:nvPr/>
        </p:nvSpPr>
        <p:spPr>
          <a:xfrm>
            <a:off x="6325030" y="2721557"/>
            <a:ext cx="2319023" cy="1495899"/>
          </a:xfrm>
          <a:prstGeom prst="roundRect">
            <a:avLst/>
          </a:prstGeom>
          <a:solidFill>
            <a:srgbClr val="FFF1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4B87"/>
                </a:solidFill>
                <a:latin typeface="Arial" panose="020B0604020202020204" pitchFamily="34" charset="0"/>
                <a:cs typeface="Arial" panose="020B0604020202020204" pitchFamily="34" charset="0"/>
              </a:rPr>
              <a:t>Participant #5</a:t>
            </a:r>
          </a:p>
          <a:p>
            <a:r>
              <a:rPr lang="en-GB" sz="1400" dirty="0">
                <a:solidFill>
                  <a:srgbClr val="004B87"/>
                </a:solidFill>
                <a:latin typeface="Arial" panose="020B0604020202020204" pitchFamily="34" charset="0"/>
                <a:cs typeface="Arial" panose="020B0604020202020204" pitchFamily="34" charset="0"/>
              </a:rPr>
              <a:t>Biopsies collected twice:</a:t>
            </a:r>
          </a:p>
          <a:p>
            <a:pPr marL="285750" indent="-285750">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Pre treatment </a:t>
            </a:r>
          </a:p>
          <a:p>
            <a:pPr marL="285750" indent="-285750">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After the second dose administration</a:t>
            </a:r>
          </a:p>
        </p:txBody>
      </p:sp>
      <p:sp>
        <p:nvSpPr>
          <p:cNvPr id="14" name="Rectangle: Rounded Corners 13">
            <a:extLst>
              <a:ext uri="{FF2B5EF4-FFF2-40B4-BE49-F238E27FC236}">
                <a16:creationId xmlns:a16="http://schemas.microsoft.com/office/drawing/2014/main" id="{3D008A54-C1A5-0441-EC4A-6C5EB7205EDD}"/>
              </a:ext>
            </a:extLst>
          </p:cNvPr>
          <p:cNvSpPr/>
          <p:nvPr/>
        </p:nvSpPr>
        <p:spPr>
          <a:xfrm>
            <a:off x="9202738" y="2723360"/>
            <a:ext cx="2319023" cy="1495898"/>
          </a:xfrm>
          <a:prstGeom prst="roundRect">
            <a:avLst/>
          </a:prstGeom>
          <a:solidFill>
            <a:srgbClr val="FFF1D9"/>
          </a:solidFill>
          <a:ln>
            <a:solidFill>
              <a:srgbClr val="FFF1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004B87"/>
              </a:solidFill>
              <a:latin typeface="Arial" panose="020B0604020202020204" pitchFamily="34" charset="0"/>
              <a:cs typeface="Arial" panose="020B0604020202020204" pitchFamily="34" charset="0"/>
            </a:endParaRPr>
          </a:p>
          <a:p>
            <a:pPr algn="ctr"/>
            <a:r>
              <a:rPr lang="en-GB" sz="1400" b="1" dirty="0">
                <a:solidFill>
                  <a:srgbClr val="004B87"/>
                </a:solidFill>
                <a:latin typeface="Arial" panose="020B0604020202020204" pitchFamily="34" charset="0"/>
                <a:cs typeface="Arial" panose="020B0604020202020204" pitchFamily="34" charset="0"/>
              </a:rPr>
              <a:t>Participant #6</a:t>
            </a:r>
          </a:p>
          <a:p>
            <a:r>
              <a:rPr lang="en-GB" sz="1400" dirty="0">
                <a:solidFill>
                  <a:srgbClr val="004B87"/>
                </a:solidFill>
                <a:latin typeface="Arial" panose="020B0604020202020204" pitchFamily="34" charset="0"/>
                <a:cs typeface="Arial" panose="020B0604020202020204" pitchFamily="34" charset="0"/>
              </a:rPr>
              <a:t>Only post-treatment biopsy collected:</a:t>
            </a:r>
          </a:p>
          <a:p>
            <a:pPr marL="285750" indent="-285750">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After the third and final dose</a:t>
            </a:r>
          </a:p>
          <a:p>
            <a:endParaRPr lang="en-GB" sz="1400" dirty="0">
              <a:solidFill>
                <a:srgbClr val="004B87"/>
              </a:solidFill>
              <a:latin typeface="Arial" panose="020B060402020202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id="{63238220-23A7-68D8-A7E1-9F9AB9588F03}"/>
              </a:ext>
            </a:extLst>
          </p:cNvPr>
          <p:cNvCxnSpPr>
            <a:cxnSpLocks/>
          </p:cNvCxnSpPr>
          <p:nvPr/>
        </p:nvCxnSpPr>
        <p:spPr>
          <a:xfrm>
            <a:off x="7567567" y="4218786"/>
            <a:ext cx="0" cy="26702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91602E8E-A813-C59F-7395-67387FB6A24B}"/>
              </a:ext>
            </a:extLst>
          </p:cNvPr>
          <p:cNvCxnSpPr>
            <a:cxnSpLocks/>
          </p:cNvCxnSpPr>
          <p:nvPr/>
        </p:nvCxnSpPr>
        <p:spPr>
          <a:xfrm>
            <a:off x="10544360" y="4218786"/>
            <a:ext cx="0" cy="26702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8" name="Rectangle: Rounded Corners 17">
            <a:extLst>
              <a:ext uri="{FF2B5EF4-FFF2-40B4-BE49-F238E27FC236}">
                <a16:creationId xmlns:a16="http://schemas.microsoft.com/office/drawing/2014/main" id="{9A82EA05-D6F2-8C2C-CFEF-56ADA619F9D0}"/>
              </a:ext>
            </a:extLst>
          </p:cNvPr>
          <p:cNvSpPr/>
          <p:nvPr/>
        </p:nvSpPr>
        <p:spPr>
          <a:xfrm>
            <a:off x="6325030" y="4500908"/>
            <a:ext cx="5321378" cy="1220665"/>
          </a:xfrm>
          <a:prstGeom prst="roundRect">
            <a:avLst/>
          </a:prstGeom>
          <a:solidFill>
            <a:srgbClr val="FFE37D"/>
          </a:solidFill>
          <a:ln>
            <a:solidFill>
              <a:srgbClr val="FFF1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Bef>
                <a:spcPts val="800"/>
              </a:spcBef>
              <a:buFont typeface="Arial" panose="020B0604020202020204" pitchFamily="34" charset="0"/>
              <a:buChar char="•"/>
            </a:pPr>
            <a:r>
              <a:rPr lang="en-GB" sz="1400" dirty="0">
                <a:solidFill>
                  <a:srgbClr val="004B87"/>
                </a:solidFill>
                <a:latin typeface="Arial" panose="020B0604020202020204" pitchFamily="34" charset="0"/>
                <a:cs typeface="Arial" panose="020B0604020202020204" pitchFamily="34" charset="0"/>
              </a:rPr>
              <a:t>Short- and long-read sequencing techniques</a:t>
            </a:r>
          </a:p>
          <a:p>
            <a:pPr marL="538163" lvl="1" indent="-273050">
              <a:spcBef>
                <a:spcPts val="800"/>
              </a:spcBef>
              <a:buFont typeface="Engravers MT" panose="02090707080505020304" pitchFamily="18" charset="0"/>
              <a:buChar char="–"/>
            </a:pPr>
            <a:r>
              <a:rPr lang="en-GB" sz="1400" dirty="0">
                <a:solidFill>
                  <a:srgbClr val="004B87"/>
                </a:solidFill>
                <a:latin typeface="Arial" panose="020B0604020202020204" pitchFamily="34" charset="0"/>
                <a:cs typeface="Arial" panose="020B0604020202020204" pitchFamily="34" charset="0"/>
              </a:rPr>
              <a:t>Evaluate editing of </a:t>
            </a:r>
            <a:r>
              <a:rPr lang="en-GB" sz="1400" dirty="0" err="1">
                <a:solidFill>
                  <a:srgbClr val="004B87"/>
                </a:solidFill>
                <a:latin typeface="Arial" panose="020B0604020202020204" pitchFamily="34" charset="0"/>
                <a:cs typeface="Arial" panose="020B0604020202020204" pitchFamily="34" charset="0"/>
              </a:rPr>
              <a:t>cccDNA</a:t>
            </a:r>
            <a:r>
              <a:rPr lang="en-GB" sz="1400" dirty="0">
                <a:solidFill>
                  <a:srgbClr val="004B87"/>
                </a:solidFill>
                <a:latin typeface="Arial" panose="020B0604020202020204" pitchFamily="34" charset="0"/>
                <a:cs typeface="Arial" panose="020B0604020202020204" pitchFamily="34" charset="0"/>
              </a:rPr>
              <a:t> and integrated HBV DNA</a:t>
            </a:r>
          </a:p>
          <a:p>
            <a:pPr marL="285750" indent="-285750">
              <a:spcBef>
                <a:spcPts val="800"/>
              </a:spcBef>
              <a:buFont typeface="Arial" panose="020B0604020202020204" pitchFamily="34" charset="0"/>
              <a:buChar char="•"/>
            </a:pPr>
            <a:r>
              <a:rPr lang="en-GB" sz="1400" dirty="0" err="1">
                <a:solidFill>
                  <a:srgbClr val="004B87"/>
                </a:solidFill>
                <a:latin typeface="Arial" panose="020B0604020202020204" pitchFamily="34" charset="0"/>
                <a:cs typeface="Arial" panose="020B0604020202020204" pitchFamily="34" charset="0"/>
              </a:rPr>
              <a:t>pgRNA</a:t>
            </a:r>
            <a:r>
              <a:rPr lang="en-GB" sz="1400" dirty="0">
                <a:solidFill>
                  <a:srgbClr val="004B87"/>
                </a:solidFill>
                <a:latin typeface="Arial" panose="020B0604020202020204" pitchFamily="34" charset="0"/>
                <a:cs typeface="Arial" panose="020B0604020202020204" pitchFamily="34" charset="0"/>
              </a:rPr>
              <a:t> and HBsAg evaluations in the blood</a:t>
            </a:r>
          </a:p>
          <a:p>
            <a:pPr marL="538163" lvl="1" indent="-273050">
              <a:spcBef>
                <a:spcPts val="800"/>
              </a:spcBef>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Detecting antiviral activity</a:t>
            </a:r>
            <a:endParaRPr lang="en-NZ" sz="1600" dirty="0">
              <a:solidFill>
                <a:srgbClr val="004B87"/>
              </a:solidFill>
              <a:latin typeface="Arial" panose="020B060402020202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1ECC02D2-3879-5E69-F1D1-3FD76E0A4894}"/>
              </a:ext>
            </a:extLst>
          </p:cNvPr>
          <p:cNvGrpSpPr/>
          <p:nvPr/>
        </p:nvGrpSpPr>
        <p:grpSpPr>
          <a:xfrm>
            <a:off x="5703514" y="1205627"/>
            <a:ext cx="687124" cy="680001"/>
            <a:chOff x="3842126" y="4915765"/>
            <a:chExt cx="784361" cy="776230"/>
          </a:xfrm>
        </p:grpSpPr>
        <p:sp>
          <p:nvSpPr>
            <p:cNvPr id="28" name="Oval 27">
              <a:extLst>
                <a:ext uri="{FF2B5EF4-FFF2-40B4-BE49-F238E27FC236}">
                  <a16:creationId xmlns:a16="http://schemas.microsoft.com/office/drawing/2014/main" id="{91974499-E5E6-7C77-837C-6ABCEF113939}"/>
                </a:ext>
              </a:extLst>
            </p:cNvPr>
            <p:cNvSpPr/>
            <p:nvPr/>
          </p:nvSpPr>
          <p:spPr>
            <a:xfrm>
              <a:off x="3842126" y="4915765"/>
              <a:ext cx="784361" cy="776230"/>
            </a:xfrm>
            <a:prstGeom prst="ellipse">
              <a:avLst/>
            </a:prstGeom>
            <a:solidFill>
              <a:srgbClr val="F8E3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30" name="Graphic 29">
              <a:extLst>
                <a:ext uri="{FF2B5EF4-FFF2-40B4-BE49-F238E27FC236}">
                  <a16:creationId xmlns:a16="http://schemas.microsoft.com/office/drawing/2014/main" id="{DD15F67B-D8B2-4CA9-A1CB-66D58D6E387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89289" y="4958862"/>
              <a:ext cx="690036" cy="690036"/>
            </a:xfrm>
            <a:prstGeom prst="rect">
              <a:avLst/>
            </a:prstGeom>
          </p:spPr>
        </p:pic>
      </p:grpSp>
      <p:grpSp>
        <p:nvGrpSpPr>
          <p:cNvPr id="39" name="Group 38">
            <a:extLst>
              <a:ext uri="{FF2B5EF4-FFF2-40B4-BE49-F238E27FC236}">
                <a16:creationId xmlns:a16="http://schemas.microsoft.com/office/drawing/2014/main" id="{B86157EF-BE1A-D1D9-0DA5-89DFDFB4B0E9}"/>
              </a:ext>
            </a:extLst>
          </p:cNvPr>
          <p:cNvGrpSpPr/>
          <p:nvPr/>
        </p:nvGrpSpPr>
        <p:grpSpPr>
          <a:xfrm>
            <a:off x="7140980" y="2246488"/>
            <a:ext cx="687124" cy="680001"/>
            <a:chOff x="2340255" y="4989430"/>
            <a:chExt cx="687124" cy="680001"/>
          </a:xfrm>
        </p:grpSpPr>
        <p:sp>
          <p:nvSpPr>
            <p:cNvPr id="33" name="Oval 32">
              <a:extLst>
                <a:ext uri="{FF2B5EF4-FFF2-40B4-BE49-F238E27FC236}">
                  <a16:creationId xmlns:a16="http://schemas.microsoft.com/office/drawing/2014/main" id="{A6E6631F-222B-89C5-F977-91B0E4FCE116}"/>
                </a:ext>
              </a:extLst>
            </p:cNvPr>
            <p:cNvSpPr/>
            <p:nvPr/>
          </p:nvSpPr>
          <p:spPr>
            <a:xfrm>
              <a:off x="2340255" y="4989430"/>
              <a:ext cx="687124" cy="680001"/>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37" name="Graphic 36">
              <a:extLst>
                <a:ext uri="{FF2B5EF4-FFF2-40B4-BE49-F238E27FC236}">
                  <a16:creationId xmlns:a16="http://schemas.microsoft.com/office/drawing/2014/main" id="{319FEFDD-E560-7230-1099-D7945C2BF08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418374" y="5063987"/>
              <a:ext cx="530885" cy="530885"/>
            </a:xfrm>
            <a:prstGeom prst="rect">
              <a:avLst/>
            </a:prstGeom>
          </p:spPr>
        </p:pic>
      </p:grpSp>
      <p:grpSp>
        <p:nvGrpSpPr>
          <p:cNvPr id="42" name="Group 41">
            <a:extLst>
              <a:ext uri="{FF2B5EF4-FFF2-40B4-BE49-F238E27FC236}">
                <a16:creationId xmlns:a16="http://schemas.microsoft.com/office/drawing/2014/main" id="{B630852A-6467-E101-5553-CB99D19B54D0}"/>
              </a:ext>
            </a:extLst>
          </p:cNvPr>
          <p:cNvGrpSpPr/>
          <p:nvPr/>
        </p:nvGrpSpPr>
        <p:grpSpPr>
          <a:xfrm>
            <a:off x="10018687" y="2246486"/>
            <a:ext cx="687124" cy="680001"/>
            <a:chOff x="616894" y="4989428"/>
            <a:chExt cx="687124" cy="680001"/>
          </a:xfrm>
        </p:grpSpPr>
        <p:sp>
          <p:nvSpPr>
            <p:cNvPr id="38" name="Oval 37">
              <a:extLst>
                <a:ext uri="{FF2B5EF4-FFF2-40B4-BE49-F238E27FC236}">
                  <a16:creationId xmlns:a16="http://schemas.microsoft.com/office/drawing/2014/main" id="{D995265E-B040-6836-3A9D-E3CA33F3588E}"/>
                </a:ext>
              </a:extLst>
            </p:cNvPr>
            <p:cNvSpPr/>
            <p:nvPr/>
          </p:nvSpPr>
          <p:spPr>
            <a:xfrm>
              <a:off x="616894" y="4989428"/>
              <a:ext cx="687124" cy="680001"/>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41" name="Picture 40" descr="The image shows a person holding a phone.&#10;&#10;AI-generated content may be incorrect.">
              <a:extLst>
                <a:ext uri="{FF2B5EF4-FFF2-40B4-BE49-F238E27FC236}">
                  <a16:creationId xmlns:a16="http://schemas.microsoft.com/office/drawing/2014/main" id="{B38EDD8B-7CF2-FF9E-2780-44B1B5C6BC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957" y="5067929"/>
              <a:ext cx="522998" cy="522998"/>
            </a:xfrm>
            <a:prstGeom prst="rect">
              <a:avLst/>
            </a:prstGeom>
          </p:spPr>
        </p:pic>
      </p:grpSp>
      <p:sp>
        <p:nvSpPr>
          <p:cNvPr id="10" name="Rectangle 9">
            <a:extLst>
              <a:ext uri="{FF2B5EF4-FFF2-40B4-BE49-F238E27FC236}">
                <a16:creationId xmlns:a16="http://schemas.microsoft.com/office/drawing/2014/main" id="{DD9A8352-59D0-4F26-350D-EF9F85120043}"/>
              </a:ext>
            </a:extLst>
          </p:cNvPr>
          <p:cNvSpPr/>
          <p:nvPr/>
        </p:nvSpPr>
        <p:spPr>
          <a:xfrm>
            <a:off x="5956940" y="5838565"/>
            <a:ext cx="5689468" cy="501261"/>
          </a:xfrm>
          <a:prstGeom prst="rect">
            <a:avLst/>
          </a:prstGeom>
          <a:solidFill>
            <a:schemeClr val="bg1"/>
          </a:solidFill>
          <a:ln w="12700">
            <a:solidFill>
              <a:srgbClr val="FFC03C"/>
            </a:solidFill>
          </a:ln>
        </p:spPr>
        <p:style>
          <a:lnRef idx="2">
            <a:schemeClr val="accent1">
              <a:shade val="50000"/>
            </a:schemeClr>
          </a:lnRef>
          <a:fillRef idx="1">
            <a:schemeClr val="accent1"/>
          </a:fillRef>
          <a:effectRef idx="0">
            <a:schemeClr val="accent1"/>
          </a:effectRef>
          <a:fontRef idx="minor">
            <a:schemeClr val="lt1"/>
          </a:fontRef>
        </p:style>
        <p:txBody>
          <a:bodyPr lIns="504000" tIns="108000" rIns="252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Safety: </a:t>
            </a:r>
            <a: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t>PBGENE-HBV is being evaluated in a Phase 1 trial for safety and efficacy in participants controlled on NA</a:t>
            </a:r>
          </a:p>
        </p:txBody>
      </p:sp>
      <p:grpSp>
        <p:nvGrpSpPr>
          <p:cNvPr id="12" name="Group 11">
            <a:extLst>
              <a:ext uri="{FF2B5EF4-FFF2-40B4-BE49-F238E27FC236}">
                <a16:creationId xmlns:a16="http://schemas.microsoft.com/office/drawing/2014/main" id="{9BA6DE7C-A6BE-5307-D8CD-E3C66F2ADDE1}"/>
              </a:ext>
            </a:extLst>
          </p:cNvPr>
          <p:cNvGrpSpPr/>
          <p:nvPr/>
        </p:nvGrpSpPr>
        <p:grpSpPr>
          <a:xfrm>
            <a:off x="5746686" y="5771553"/>
            <a:ext cx="643952" cy="647165"/>
            <a:chOff x="5893902" y="6076978"/>
            <a:chExt cx="643952" cy="647165"/>
          </a:xfrm>
        </p:grpSpPr>
        <p:sp>
          <p:nvSpPr>
            <p:cNvPr id="15" name="Oval 14">
              <a:extLst>
                <a:ext uri="{FF2B5EF4-FFF2-40B4-BE49-F238E27FC236}">
                  <a16:creationId xmlns:a16="http://schemas.microsoft.com/office/drawing/2014/main" id="{61BF052D-9368-6482-E88F-895013FB3969}"/>
                </a:ext>
              </a:extLst>
            </p:cNvPr>
            <p:cNvSpPr/>
            <p:nvPr/>
          </p:nvSpPr>
          <p:spPr>
            <a:xfrm>
              <a:off x="5893902" y="6076978"/>
              <a:ext cx="643952" cy="647165"/>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9" name="Graphic 18">
              <a:extLst>
                <a:ext uri="{FF2B5EF4-FFF2-40B4-BE49-F238E27FC236}">
                  <a16:creationId xmlns:a16="http://schemas.microsoft.com/office/drawing/2014/main" id="{CE15F202-2A4D-D841-1F13-7E827A092BA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968164" y="6167277"/>
              <a:ext cx="489697" cy="489697"/>
            </a:xfrm>
            <a:prstGeom prst="rect">
              <a:avLst/>
            </a:prstGeom>
          </p:spPr>
        </p:pic>
      </p:grpSp>
      <p:pic>
        <p:nvPicPr>
          <p:cNvPr id="21" name="Picture 20">
            <a:hlinkClick r:id="rId7" action="ppaction://hlinksldjump"/>
            <a:extLst>
              <a:ext uri="{FF2B5EF4-FFF2-40B4-BE49-F238E27FC236}">
                <a16:creationId xmlns:a16="http://schemas.microsoft.com/office/drawing/2014/main" id="{D728EA42-DA50-900B-A7AF-6FE287F5C7FA}"/>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759409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29F0DC1-7A52-E55C-9FA7-5B86068698C7}"/>
              </a:ext>
            </a:extLst>
          </p:cNvPr>
          <p:cNvSpPr txBox="1">
            <a:spLocks/>
          </p:cNvSpPr>
          <p:nvPr/>
        </p:nvSpPr>
        <p:spPr>
          <a:xfrm>
            <a:off x="200023" y="6289675"/>
            <a:ext cx="5308259"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br>
              <a:rPr lang="en-GB" sz="1000" dirty="0">
                <a:solidFill>
                  <a:srgbClr val="004B87"/>
                </a:solidFill>
                <a:latin typeface="Arial" panose="020B0604020202020204" pitchFamily="34" charset="0"/>
                <a:cs typeface="Arial" panose="020B0604020202020204" pitchFamily="34" charset="0"/>
              </a:rPr>
            </a:br>
            <a:r>
              <a:rPr lang="en-GB" sz="1100" dirty="0">
                <a:solidFill>
                  <a:srgbClr val="004B87"/>
                </a:solidFill>
                <a:latin typeface="Arial" panose="020B0604020202020204" pitchFamily="34" charset="0"/>
                <a:cs typeface="Arial" panose="020B0604020202020204" pitchFamily="34" charset="0"/>
              </a:rPr>
              <a:t>*On NA therapy.</a:t>
            </a:r>
          </a:p>
          <a:p>
            <a:pPr marL="0" indent="0">
              <a:spcBef>
                <a:spcPts val="0"/>
              </a:spcBef>
              <a:buNone/>
            </a:pPr>
            <a:r>
              <a:rPr lang="en-GB" sz="1100" dirty="0">
                <a:solidFill>
                  <a:srgbClr val="004B87"/>
                </a:solidFill>
                <a:latin typeface="Arial" panose="020B0604020202020204" pitchFamily="34" charset="0"/>
                <a:cs typeface="Arial" panose="020B0604020202020204" pitchFamily="34" charset="0"/>
              </a:rPr>
              <a:t>1. Yuen, et al. AASLD abstract 5017.2025</a:t>
            </a:r>
          </a:p>
          <a:p>
            <a:pPr marL="0" indent="0">
              <a:spcBef>
                <a:spcPts val="0"/>
              </a:spcBef>
              <a:buNone/>
            </a:pPr>
            <a:r>
              <a:rPr lang="en-GB" sz="1100" dirty="0">
                <a:solidFill>
                  <a:srgbClr val="004B87"/>
                </a:solidFill>
                <a:latin typeface="Arial" panose="020B0604020202020204" pitchFamily="34" charset="0"/>
                <a:cs typeface="Arial" panose="020B0604020202020204" pitchFamily="34" charset="0"/>
              </a:rPr>
              <a:t>Yuen MF, et al. EASL Congress 2026; LBP-043.</a:t>
            </a:r>
            <a:endParaRPr lang="en-GB" sz="1000" dirty="0">
              <a:latin typeface="Arial" panose="020B0604020202020204" pitchFamily="34" charset="0"/>
              <a:cs typeface="Arial" panose="020B0604020202020204" pitchFamily="34" charset="0"/>
            </a:endParaRPr>
          </a:p>
        </p:txBody>
      </p:sp>
      <p:sp>
        <p:nvSpPr>
          <p:cNvPr id="3" name="Content Placeholder 1">
            <a:extLst>
              <a:ext uri="{FF2B5EF4-FFF2-40B4-BE49-F238E27FC236}">
                <a16:creationId xmlns:a16="http://schemas.microsoft.com/office/drawing/2014/main" id="{EF3D5D27-997A-1158-25A4-49AEC51C85E5}"/>
              </a:ext>
            </a:extLst>
          </p:cNvPr>
          <p:cNvSpPr txBox="1">
            <a:spLocks/>
          </p:cNvSpPr>
          <p:nvPr/>
        </p:nvSpPr>
        <p:spPr>
          <a:xfrm>
            <a:off x="275723" y="807314"/>
            <a:ext cx="1403474" cy="405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highlight>
                  <a:srgbClr val="FFC03C"/>
                </a:highlight>
                <a:latin typeface="Arial" panose="020B0604020202020204" pitchFamily="34" charset="0"/>
                <a:cs typeface="Arial" panose="020B0604020202020204" pitchFamily="34" charset="0"/>
              </a:rPr>
              <a:t>RESULTS</a:t>
            </a:r>
          </a:p>
          <a:p>
            <a:pPr marL="0" indent="0">
              <a:lnSpc>
                <a:spcPct val="100000"/>
              </a:lnSpc>
              <a:buFont typeface="Arial" panose="020B0604020202020204" pitchFamily="34" charset="0"/>
              <a:buNone/>
            </a:pPr>
            <a:endParaRPr lang="en-GB" sz="2000" noProof="0" dirty="0">
              <a:highlight>
                <a:srgbClr val="826B6A"/>
              </a:highlight>
              <a:latin typeface="Arial" panose="020B0604020202020204" pitchFamily="34" charset="0"/>
              <a:cs typeface="Arial" panose="020B0604020202020204" pitchFamily="34" charset="0"/>
            </a:endParaRPr>
          </a:p>
          <a:p>
            <a:pPr>
              <a:lnSpc>
                <a:spcPct val="100000"/>
              </a:lnSpc>
              <a:spcBef>
                <a:spcPts val="0"/>
              </a:spcBef>
            </a:pPr>
            <a:endParaRPr lang="en-GB" sz="1400" noProof="0" dirty="0">
              <a:solidFill>
                <a:schemeClr val="tx2"/>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14F10459-4653-9D72-CE81-0C927DF4DB61}"/>
              </a:ext>
            </a:extLst>
          </p:cNvPr>
          <p:cNvSpPr txBox="1">
            <a:spLocks/>
          </p:cNvSpPr>
          <p:nvPr/>
        </p:nvSpPr>
        <p:spPr>
          <a:xfrm>
            <a:off x="275723" y="4743794"/>
            <a:ext cx="11588130" cy="1772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highlight>
                  <a:srgbClr val="FFC03C"/>
                </a:highlight>
                <a:latin typeface="Arial" panose="020B0604020202020204" pitchFamily="34" charset="0"/>
                <a:cs typeface="Arial" panose="020B0604020202020204" pitchFamily="34" charset="0"/>
              </a:rPr>
              <a:t>CONCLUSIONS</a:t>
            </a:r>
          </a:p>
          <a:p>
            <a:pPr>
              <a:lnSpc>
                <a:spcPct val="100000"/>
              </a:lnSpc>
              <a:spcBef>
                <a:spcPts val="300"/>
              </a:spcBef>
            </a:pPr>
            <a:r>
              <a:rPr lang="en-GB" sz="1600" dirty="0">
                <a:latin typeface="Arial" panose="020B0604020202020204" pitchFamily="34" charset="0"/>
                <a:cs typeface="Arial" panose="020B0604020202020204" pitchFamily="34" charset="0"/>
              </a:rPr>
              <a:t>Biopsy data demonstrate the first evidence of elimination and inactivation of </a:t>
            </a:r>
            <a:r>
              <a:rPr lang="en-GB" sz="1600" dirty="0" err="1">
                <a:latin typeface="Arial" panose="020B0604020202020204" pitchFamily="34" charset="0"/>
                <a:cs typeface="Arial" panose="020B0604020202020204" pitchFamily="34" charset="0"/>
              </a:rPr>
              <a:t>cccDNA</a:t>
            </a:r>
            <a:r>
              <a:rPr lang="en-GB" sz="1600" dirty="0">
                <a:latin typeface="Arial" panose="020B0604020202020204" pitchFamily="34" charset="0"/>
                <a:cs typeface="Arial" panose="020B0604020202020204" pitchFamily="34" charset="0"/>
              </a:rPr>
              <a:t> in HBV patients through gene editing with PBGENE-HBV</a:t>
            </a:r>
          </a:p>
          <a:p>
            <a:pPr>
              <a:lnSpc>
                <a:spcPct val="100000"/>
              </a:lnSpc>
              <a:spcBef>
                <a:spcPts val="300"/>
              </a:spcBef>
            </a:pPr>
            <a:r>
              <a:rPr lang="en-GB" sz="1600" dirty="0">
                <a:latin typeface="Arial" panose="020B0604020202020204" pitchFamily="34" charset="0"/>
                <a:cs typeface="Arial" panose="020B0604020202020204" pitchFamily="34" charset="0"/>
              </a:rPr>
              <a:t>The antiviral activity of PBGENE-HBV was evidenced by loss of detectable </a:t>
            </a:r>
            <a:r>
              <a:rPr lang="en-GB" sz="1600" dirty="0" err="1">
                <a:latin typeface="Arial" panose="020B0604020202020204" pitchFamily="34" charset="0"/>
                <a:cs typeface="Arial" panose="020B0604020202020204" pitchFamily="34" charset="0"/>
              </a:rPr>
              <a:t>pgRNA</a:t>
            </a:r>
            <a:r>
              <a:rPr lang="en-GB" sz="1600" dirty="0">
                <a:latin typeface="Arial" panose="020B0604020202020204" pitchFamily="34" charset="0"/>
                <a:cs typeface="Arial" panose="020B0604020202020204" pitchFamily="34" charset="0"/>
              </a:rPr>
              <a:t>, as well as durable HBsAg declines</a:t>
            </a:r>
          </a:p>
          <a:p>
            <a:pPr>
              <a:lnSpc>
                <a:spcPct val="100000"/>
              </a:lnSpc>
              <a:spcBef>
                <a:spcPts val="300"/>
              </a:spcBef>
            </a:pPr>
            <a:r>
              <a:rPr lang="en-GB" sz="1600" dirty="0">
                <a:latin typeface="Arial" panose="020B0604020202020204" pitchFamily="34" charset="0"/>
                <a:cs typeface="Arial" panose="020B0604020202020204" pitchFamily="34" charset="0"/>
              </a:rPr>
              <a:t>These data support continued evaluation of PBGENE-HBV dose and schedule as a curative therapy for chronic hepatitis B</a:t>
            </a:r>
            <a:endParaRPr lang="en-US" sz="1800" dirty="0">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A133592D-E44F-2B4A-9457-547DFEB378C0}"/>
              </a:ext>
            </a:extLst>
          </p:cNvPr>
          <p:cNvCxnSpPr>
            <a:cxnSpLocks/>
          </p:cNvCxnSpPr>
          <p:nvPr/>
        </p:nvCxnSpPr>
        <p:spPr>
          <a:xfrm>
            <a:off x="482788" y="4691264"/>
            <a:ext cx="10800000" cy="0"/>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FB1FD821-089C-74C6-8BF8-3C6BD030D154}"/>
              </a:ext>
            </a:extLst>
          </p:cNvPr>
          <p:cNvSpPr txBox="1">
            <a:spLocks/>
          </p:cNvSpPr>
          <p:nvPr/>
        </p:nvSpPr>
        <p:spPr>
          <a:xfrm>
            <a:off x="545593" y="0"/>
            <a:ext cx="11107128" cy="618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GB" sz="2400" dirty="0">
                <a:latin typeface="Arial" panose="020B0604020202020204" pitchFamily="34" charset="0"/>
                <a:cs typeface="Arial" panose="020B0604020202020204" pitchFamily="34" charset="0"/>
              </a:rPr>
              <a:t>First evidence of elimination and inactivation of </a:t>
            </a:r>
            <a:r>
              <a:rPr lang="en-GB" sz="2400" dirty="0" err="1">
                <a:latin typeface="Arial" panose="020B0604020202020204" pitchFamily="34" charset="0"/>
                <a:cs typeface="Arial" panose="020B0604020202020204" pitchFamily="34" charset="0"/>
              </a:rPr>
              <a:t>cccDNA</a:t>
            </a:r>
            <a:r>
              <a:rPr lang="en-GB" sz="2400" dirty="0">
                <a:latin typeface="Arial" panose="020B0604020202020204" pitchFamily="34" charset="0"/>
                <a:cs typeface="Arial" panose="020B0604020202020204" pitchFamily="34" charset="0"/>
              </a:rPr>
              <a:t> in liver biopsies collected from patients with chronic hepatitis B treated with PBGENE-HBV</a:t>
            </a:r>
          </a:p>
        </p:txBody>
      </p:sp>
      <p:sp>
        <p:nvSpPr>
          <p:cNvPr id="9" name="TextBox 8">
            <a:extLst>
              <a:ext uri="{FF2B5EF4-FFF2-40B4-BE49-F238E27FC236}">
                <a16:creationId xmlns:a16="http://schemas.microsoft.com/office/drawing/2014/main" id="{D0627B8B-18BF-1A23-66B9-DE69DF74A2DA}"/>
              </a:ext>
            </a:extLst>
          </p:cNvPr>
          <p:cNvSpPr txBox="1"/>
          <p:nvPr/>
        </p:nvSpPr>
        <p:spPr>
          <a:xfrm>
            <a:off x="297701" y="1133459"/>
            <a:ext cx="11717107" cy="3600986"/>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GB" sz="1600" dirty="0">
                <a:latin typeface="Arial" panose="020B0604020202020204" pitchFamily="34" charset="0"/>
                <a:cs typeface="Arial" panose="020B0604020202020204" pitchFamily="34" charset="0"/>
              </a:rPr>
              <a:t>Sequencing confirmed editing of </a:t>
            </a:r>
            <a:r>
              <a:rPr lang="en-GB" sz="1600" dirty="0" err="1">
                <a:latin typeface="Arial" panose="020B0604020202020204" pitchFamily="34" charset="0"/>
                <a:cs typeface="Arial" panose="020B0604020202020204" pitchFamily="34" charset="0"/>
              </a:rPr>
              <a:t>cccDNA</a:t>
            </a:r>
            <a:r>
              <a:rPr lang="en-GB" sz="1600" dirty="0">
                <a:latin typeface="Arial" panose="020B0604020202020204" pitchFamily="34" charset="0"/>
                <a:cs typeface="Arial" panose="020B0604020202020204" pitchFamily="34" charset="0"/>
              </a:rPr>
              <a:t> and integrated HBV DNA at the DNA and RNA level with high concordance</a:t>
            </a:r>
          </a:p>
          <a:p>
            <a:pPr marL="285750" indent="-285750">
              <a:spcBef>
                <a:spcPts val="300"/>
              </a:spcBef>
              <a:buFont typeface="Arial" panose="020B0604020202020204" pitchFamily="34" charset="0"/>
              <a:buChar char="•"/>
            </a:pPr>
            <a:r>
              <a:rPr lang="en-GB" sz="1600" dirty="0">
                <a:latin typeface="Arial" panose="020B0604020202020204" pitchFamily="34" charset="0"/>
                <a:cs typeface="Arial" panose="020B0604020202020204" pitchFamily="34" charset="0"/>
              </a:rPr>
              <a:t>In the first participant, paired biopsies showed a 10-fold (1-log) decrease in the percentage of </a:t>
            </a:r>
            <a:r>
              <a:rPr lang="en-GB" sz="1600" dirty="0" err="1">
                <a:latin typeface="Arial" panose="020B0604020202020204" pitchFamily="34" charset="0"/>
                <a:cs typeface="Arial" panose="020B0604020202020204" pitchFamily="34" charset="0"/>
              </a:rPr>
              <a:t>cccDNA</a:t>
            </a:r>
            <a:r>
              <a:rPr lang="en-GB" sz="1600" dirty="0">
                <a:latin typeface="Arial" panose="020B0604020202020204" pitchFamily="34" charset="0"/>
                <a:cs typeface="Arial" panose="020B0604020202020204" pitchFamily="34" charset="0"/>
              </a:rPr>
              <a:t>-derived RNA transcripts after 2 administrations of PBGENE-HBV, supporting </a:t>
            </a:r>
            <a:r>
              <a:rPr lang="en-GB" sz="1600" dirty="0" err="1">
                <a:latin typeface="Arial" panose="020B0604020202020204" pitchFamily="34" charset="0"/>
                <a:cs typeface="Arial" panose="020B0604020202020204" pitchFamily="34" charset="0"/>
              </a:rPr>
              <a:t>cccDNA</a:t>
            </a:r>
            <a:r>
              <a:rPr lang="en-GB" sz="1600" dirty="0">
                <a:latin typeface="Arial" panose="020B0604020202020204" pitchFamily="34" charset="0"/>
                <a:cs typeface="Arial" panose="020B0604020202020204" pitchFamily="34" charset="0"/>
              </a:rPr>
              <a:t> elimination</a:t>
            </a:r>
          </a:p>
          <a:p>
            <a:pPr marL="538163" lvl="1" indent="-273050">
              <a:spcBef>
                <a:spcPts val="300"/>
              </a:spcBef>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In the 0.16% of </a:t>
            </a:r>
            <a:r>
              <a:rPr lang="en-GB" sz="1600" dirty="0" err="1">
                <a:solidFill>
                  <a:srgbClr val="004B87"/>
                </a:solidFill>
                <a:latin typeface="Arial" panose="020B0604020202020204" pitchFamily="34" charset="0"/>
                <a:cs typeface="Arial" panose="020B0604020202020204" pitchFamily="34" charset="0"/>
              </a:rPr>
              <a:t>cccDNA</a:t>
            </a:r>
            <a:r>
              <a:rPr lang="en-GB" sz="1600" dirty="0">
                <a:solidFill>
                  <a:srgbClr val="004B87"/>
                </a:solidFill>
                <a:latin typeface="Arial" panose="020B0604020202020204" pitchFamily="34" charset="0"/>
                <a:cs typeface="Arial" panose="020B0604020202020204" pitchFamily="34" charset="0"/>
              </a:rPr>
              <a:t>-derived transcripts remaining, 23% of sequences had edits, supporting </a:t>
            </a:r>
            <a:r>
              <a:rPr lang="en-GB" sz="1600" dirty="0" err="1">
                <a:solidFill>
                  <a:srgbClr val="004B87"/>
                </a:solidFill>
                <a:latin typeface="Arial" panose="020B0604020202020204" pitchFamily="34" charset="0"/>
                <a:cs typeface="Arial" panose="020B0604020202020204" pitchFamily="34" charset="0"/>
              </a:rPr>
              <a:t>cccDNA</a:t>
            </a:r>
            <a:r>
              <a:rPr lang="en-GB" sz="1600" dirty="0">
                <a:solidFill>
                  <a:srgbClr val="004B87"/>
                </a:solidFill>
                <a:latin typeface="Arial" panose="020B0604020202020204" pitchFamily="34" charset="0"/>
                <a:cs typeface="Arial" panose="020B0604020202020204" pitchFamily="34" charset="0"/>
              </a:rPr>
              <a:t> inactivation</a:t>
            </a:r>
          </a:p>
          <a:p>
            <a:pPr marL="285750" indent="-285750">
              <a:spcBef>
                <a:spcPts val="300"/>
              </a:spcBef>
              <a:buFont typeface="Arial" panose="020B0604020202020204" pitchFamily="34" charset="0"/>
              <a:buChar char="•"/>
            </a:pPr>
            <a:r>
              <a:rPr lang="en-GB" sz="1600" dirty="0">
                <a:latin typeface="Arial" panose="020B0604020202020204" pitchFamily="34" charset="0"/>
                <a:cs typeface="Arial" panose="020B0604020202020204" pitchFamily="34" charset="0"/>
              </a:rPr>
              <a:t>In the second participant, after 3 doses, edits were found in 80% of remaining </a:t>
            </a:r>
            <a:r>
              <a:rPr lang="en-GB" sz="1600" dirty="0" err="1">
                <a:latin typeface="Arial" panose="020B0604020202020204" pitchFamily="34" charset="0"/>
                <a:cs typeface="Arial" panose="020B0604020202020204" pitchFamily="34" charset="0"/>
              </a:rPr>
              <a:t>cccDNA</a:t>
            </a:r>
            <a:r>
              <a:rPr lang="en-GB" sz="1600" dirty="0">
                <a:latin typeface="Arial" panose="020B0604020202020204" pitchFamily="34" charset="0"/>
                <a:cs typeface="Arial" panose="020B0604020202020204" pitchFamily="34" charset="0"/>
              </a:rPr>
              <a:t> transcripts, suggesting a cumulative effect of repeat administrations of PBGENE-HBV</a:t>
            </a:r>
          </a:p>
          <a:p>
            <a:pPr marL="538163" lvl="1" indent="-273050">
              <a:spcBef>
                <a:spcPts val="300"/>
              </a:spcBef>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This patient had detectable </a:t>
            </a:r>
            <a:r>
              <a:rPr lang="en-GB" sz="1600" dirty="0" err="1">
                <a:solidFill>
                  <a:srgbClr val="004B87"/>
                </a:solidFill>
                <a:latin typeface="Arial" panose="020B0604020202020204" pitchFamily="34" charset="0"/>
                <a:cs typeface="Arial" panose="020B0604020202020204" pitchFamily="34" charset="0"/>
              </a:rPr>
              <a:t>pgRNA</a:t>
            </a:r>
            <a:r>
              <a:rPr lang="en-GB" sz="1600" dirty="0">
                <a:solidFill>
                  <a:srgbClr val="004B87"/>
                </a:solidFill>
                <a:latin typeface="Arial" panose="020B0604020202020204" pitchFamily="34" charset="0"/>
                <a:cs typeface="Arial" panose="020B0604020202020204" pitchFamily="34" charset="0"/>
              </a:rPr>
              <a:t> in the blood at baseline, which became and remained undetectable after dosing, corresponding with undetectable </a:t>
            </a:r>
            <a:r>
              <a:rPr lang="en-GB" sz="1600" dirty="0" err="1">
                <a:solidFill>
                  <a:srgbClr val="004B87"/>
                </a:solidFill>
                <a:latin typeface="Arial" panose="020B0604020202020204" pitchFamily="34" charset="0"/>
                <a:cs typeface="Arial" panose="020B0604020202020204" pitchFamily="34" charset="0"/>
              </a:rPr>
              <a:t>pgRNA</a:t>
            </a:r>
            <a:r>
              <a:rPr lang="en-GB" sz="1600" dirty="0">
                <a:solidFill>
                  <a:srgbClr val="004B87"/>
                </a:solidFill>
                <a:latin typeface="Arial" panose="020B0604020202020204" pitchFamily="34" charset="0"/>
                <a:cs typeface="Arial" panose="020B0604020202020204" pitchFamily="34" charset="0"/>
              </a:rPr>
              <a:t> in the biopsy</a:t>
            </a:r>
          </a:p>
          <a:p>
            <a:pPr marL="285750" indent="-285750">
              <a:spcBef>
                <a:spcPts val="300"/>
              </a:spcBef>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HBsAg declines were consistent with </a:t>
            </a:r>
            <a:r>
              <a:rPr lang="en-US" sz="1600" dirty="0" err="1">
                <a:solidFill>
                  <a:schemeClr val="tx2"/>
                </a:solidFill>
                <a:latin typeface="Arial" panose="020B0604020202020204" pitchFamily="34" charset="0"/>
                <a:cs typeface="Arial" panose="020B0604020202020204" pitchFamily="34" charset="0"/>
              </a:rPr>
              <a:t>cccDNA</a:t>
            </a:r>
            <a:r>
              <a:rPr lang="en-US" sz="1600" dirty="0">
                <a:solidFill>
                  <a:schemeClr val="tx2"/>
                </a:solidFill>
                <a:latin typeface="Arial" panose="020B0604020202020204" pitchFamily="34" charset="0"/>
                <a:cs typeface="Arial" panose="020B0604020202020204" pitchFamily="34" charset="0"/>
              </a:rPr>
              <a:t> elimination in biopsy data (</a:t>
            </a:r>
            <a:r>
              <a:rPr lang="en-US" sz="1600" dirty="0" err="1">
                <a:solidFill>
                  <a:schemeClr val="tx2"/>
                </a:solidFill>
                <a:latin typeface="Arial" panose="020B0604020202020204" pitchFamily="34" charset="0"/>
                <a:cs typeface="Arial" panose="020B0604020202020204" pitchFamily="34" charset="0"/>
              </a:rPr>
              <a:t>cccDNA</a:t>
            </a:r>
            <a:r>
              <a:rPr lang="en-US" sz="1600" dirty="0">
                <a:solidFill>
                  <a:schemeClr val="tx2"/>
                </a:solidFill>
                <a:latin typeface="Arial" panose="020B0604020202020204" pitchFamily="34" charset="0"/>
                <a:cs typeface="Arial" panose="020B0604020202020204" pitchFamily="34" charset="0"/>
              </a:rPr>
              <a:t> has a small contribution to HBsAg levels) </a:t>
            </a:r>
          </a:p>
          <a:p>
            <a:pPr marL="538163" lvl="1" indent="-273050">
              <a:spcBef>
                <a:spcPts val="3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90% HBsAg transcripts in pre-treatment biopsies were from integrated HBV DNA</a:t>
            </a:r>
          </a:p>
          <a:p>
            <a:pPr marL="538163" lvl="1" indent="-273050">
              <a:spcBef>
                <a:spcPts val="300"/>
              </a:spcBef>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A durable decline in HBsAg levels in blood samples was observed in both participants 9 months after initial dosing</a:t>
            </a:r>
          </a:p>
          <a:p>
            <a:pPr marL="285750" indent="-285750">
              <a:spcBef>
                <a:spcPts val="300"/>
              </a:spcBef>
              <a:buFont typeface="Arial" panose="020B0604020202020204" pitchFamily="34" charset="0"/>
              <a:buChar char="•"/>
            </a:pPr>
            <a:r>
              <a:rPr lang="en-GB" sz="1600" dirty="0">
                <a:latin typeface="Arial" panose="020B0604020202020204" pitchFamily="34" charset="0"/>
                <a:cs typeface="Arial" panose="020B0604020202020204" pitchFamily="34" charset="0"/>
              </a:rPr>
              <a:t>Across 5 cohorts</a:t>
            </a:r>
            <a:r>
              <a:rPr lang="en-GB" sz="1600" baseline="30000" dirty="0">
                <a:latin typeface="Arial" panose="020B0604020202020204" pitchFamily="34" charset="0"/>
                <a:cs typeface="Arial" panose="020B0604020202020204" pitchFamily="34" charset="0"/>
              </a:rPr>
              <a:t>1</a:t>
            </a:r>
            <a:r>
              <a:rPr lang="en-GB" sz="1600" dirty="0">
                <a:latin typeface="Arial" panose="020B0604020202020204" pitchFamily="34" charset="0"/>
                <a:cs typeface="Arial" panose="020B0604020202020204" pitchFamily="34" charset="0"/>
              </a:rPr>
              <a:t>, 100% (14/14) had substantial HBsAg declines and 6/14 participants had detectable </a:t>
            </a:r>
            <a:r>
              <a:rPr lang="en-GB" sz="1600" dirty="0" err="1">
                <a:latin typeface="Arial" panose="020B0604020202020204" pitchFamily="34" charset="0"/>
                <a:cs typeface="Arial" panose="020B0604020202020204" pitchFamily="34" charset="0"/>
              </a:rPr>
              <a:t>pgRNA</a:t>
            </a:r>
            <a:r>
              <a:rPr lang="en-GB" sz="1600" dirty="0">
                <a:latin typeface="Arial" panose="020B0604020202020204" pitchFamily="34" charset="0"/>
                <a:cs typeface="Arial" panose="020B0604020202020204" pitchFamily="34" charset="0"/>
              </a:rPr>
              <a:t> at baseline. Loss of </a:t>
            </a:r>
            <a:r>
              <a:rPr lang="en-GB" sz="1600" dirty="0" err="1">
                <a:latin typeface="Arial" panose="020B0604020202020204" pitchFamily="34" charset="0"/>
                <a:cs typeface="Arial" panose="020B0604020202020204" pitchFamily="34" charset="0"/>
              </a:rPr>
              <a:t>pgRNA</a:t>
            </a:r>
            <a:r>
              <a:rPr lang="en-GB" sz="1600" dirty="0">
                <a:latin typeface="Arial" panose="020B0604020202020204" pitchFamily="34" charset="0"/>
                <a:cs typeface="Arial" panose="020B0604020202020204" pitchFamily="34" charset="0"/>
              </a:rPr>
              <a:t> in blood was observed in 100% of participants with detectable levels pretreatment (6/6)*</a:t>
            </a:r>
          </a:p>
        </p:txBody>
      </p:sp>
      <p:pic>
        <p:nvPicPr>
          <p:cNvPr id="8" name="Picture 7">
            <a:hlinkClick r:id="rId3" action="ppaction://hlinksldjump"/>
            <a:extLst>
              <a:ext uri="{FF2B5EF4-FFF2-40B4-BE49-F238E27FC236}">
                <a16:creationId xmlns:a16="http://schemas.microsoft.com/office/drawing/2014/main" id="{89425B7B-E394-A469-51E8-2CFCA5C056A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080351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DAF5AA3-DF85-0819-AB91-1A79F8EA1E47}"/>
              </a:ext>
            </a:extLst>
          </p:cNvPr>
          <p:cNvSpPr txBox="1">
            <a:spLocks/>
          </p:cNvSpPr>
          <p:nvPr/>
        </p:nvSpPr>
        <p:spPr>
          <a:xfrm>
            <a:off x="190498" y="6289675"/>
            <a:ext cx="5308259"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004B87"/>
                </a:solidFill>
                <a:latin typeface="Arial" panose="020B0604020202020204" pitchFamily="34" charset="0"/>
                <a:cs typeface="Arial" panose="020B0604020202020204" pitchFamily="34" charset="0"/>
              </a:rPr>
              <a:t>*Screened at 3 centres in Kinshasa using HBsAg rapid tests.</a:t>
            </a:r>
            <a:br>
              <a:rPr lang="en-GB" sz="1100" dirty="0">
                <a:solidFill>
                  <a:srgbClr val="004B87"/>
                </a:solidFill>
                <a:latin typeface="Arial" panose="020B0604020202020204" pitchFamily="34" charset="0"/>
                <a:cs typeface="Arial" panose="020B0604020202020204" pitchFamily="34" charset="0"/>
              </a:rPr>
            </a:br>
            <a:r>
              <a:rPr lang="en-GB" sz="1100" baseline="30000" dirty="0">
                <a:solidFill>
                  <a:srgbClr val="004B87"/>
                </a:solidFill>
                <a:latin typeface="Arial" panose="020B0604020202020204" pitchFamily="34" charset="0"/>
                <a:cs typeface="Arial" panose="020B0604020202020204" pitchFamily="34" charset="0"/>
              </a:rPr>
              <a:t>†</a:t>
            </a:r>
            <a:r>
              <a:rPr lang="en-GB" sz="1100" dirty="0">
                <a:solidFill>
                  <a:srgbClr val="004B87"/>
                </a:solidFill>
                <a:latin typeface="Arial" panose="020B0604020202020204" pitchFamily="34" charset="0"/>
                <a:cs typeface="Arial" panose="020B0604020202020204" pitchFamily="34" charset="0"/>
              </a:rPr>
              <a:t>Infant HBsAg status at 6 months.</a:t>
            </a:r>
            <a:br>
              <a:rPr lang="en-GB" sz="1100" dirty="0">
                <a:solidFill>
                  <a:srgbClr val="004B87"/>
                </a:solidFill>
                <a:latin typeface="Arial" panose="020B0604020202020204" pitchFamily="34" charset="0"/>
                <a:cs typeface="Arial" panose="020B0604020202020204" pitchFamily="34" charset="0"/>
              </a:rPr>
            </a:br>
            <a:r>
              <a:rPr lang="en-GB" sz="1100" baseline="30000" dirty="0">
                <a:solidFill>
                  <a:srgbClr val="004B87"/>
                </a:solidFill>
                <a:latin typeface="Arial" panose="020B0604020202020204" pitchFamily="34" charset="0"/>
                <a:cs typeface="Arial" panose="020B0604020202020204" pitchFamily="34" charset="0"/>
              </a:rPr>
              <a:t>‡</a:t>
            </a:r>
            <a:r>
              <a:rPr lang="en-GB" sz="1100" dirty="0">
                <a:solidFill>
                  <a:srgbClr val="004B87"/>
                </a:solidFill>
                <a:latin typeface="Arial" panose="020B0604020202020204" pitchFamily="34" charset="0"/>
                <a:cs typeface="Arial" panose="020B0604020202020204" pitchFamily="34" charset="0"/>
              </a:rPr>
              <a:t>Adverse events, ALT levels, and hepatitis flares (ALT ≥5× ULN).</a:t>
            </a:r>
          </a:p>
          <a:p>
            <a:pPr marL="0" indent="0">
              <a:buNone/>
            </a:pPr>
            <a:br>
              <a:rPr lang="en-GB" sz="1100" dirty="0">
                <a:solidFill>
                  <a:srgbClr val="004B87"/>
                </a:solidFill>
                <a:latin typeface="Arial" panose="020B0604020202020204" pitchFamily="34" charset="0"/>
                <a:cs typeface="Arial" panose="020B0604020202020204" pitchFamily="34" charset="0"/>
              </a:rPr>
            </a:br>
            <a:r>
              <a:rPr lang="en-GB" sz="1100" dirty="0">
                <a:solidFill>
                  <a:srgbClr val="004B87"/>
                </a:solidFill>
                <a:latin typeface="Arial" panose="020B0604020202020204" pitchFamily="34" charset="0"/>
                <a:cs typeface="Arial" panose="020B0604020202020204" pitchFamily="34" charset="0"/>
              </a:rPr>
              <a:t>Ngimbi P, et al. EASL Congress 2026; LBP-028-YI.</a:t>
            </a:r>
            <a:endParaRPr lang="en-GB" sz="1100" dirty="0">
              <a:latin typeface="Arial" panose="020B060402020202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8493D033-4751-CE59-010E-F1A993171E3E}"/>
              </a:ext>
            </a:extLst>
          </p:cNvPr>
          <p:cNvGrpSpPr/>
          <p:nvPr/>
        </p:nvGrpSpPr>
        <p:grpSpPr>
          <a:xfrm>
            <a:off x="7130686" y="2089764"/>
            <a:ext cx="3560443" cy="1379136"/>
            <a:chOff x="7271006" y="1971218"/>
            <a:chExt cx="3560443" cy="1379136"/>
          </a:xfrm>
        </p:grpSpPr>
        <p:cxnSp>
          <p:nvCxnSpPr>
            <p:cNvPr id="10" name="Connector: Elbow 9">
              <a:extLst>
                <a:ext uri="{FF2B5EF4-FFF2-40B4-BE49-F238E27FC236}">
                  <a16:creationId xmlns:a16="http://schemas.microsoft.com/office/drawing/2014/main" id="{74E8F128-812B-1A0D-DBA7-F0E8D50E58CE}"/>
                </a:ext>
              </a:extLst>
            </p:cNvPr>
            <p:cNvCxnSpPr>
              <a:cxnSpLocks/>
              <a:stCxn id="9" idx="2"/>
              <a:endCxn id="19" idx="0"/>
            </p:cNvCxnSpPr>
            <p:nvPr/>
          </p:nvCxnSpPr>
          <p:spPr>
            <a:xfrm rot="5400000">
              <a:off x="7914060" y="1328165"/>
              <a:ext cx="487871" cy="1773978"/>
            </a:xfrm>
            <a:prstGeom prst="bent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3" name="Connector: Elbow 12">
              <a:extLst>
                <a:ext uri="{FF2B5EF4-FFF2-40B4-BE49-F238E27FC236}">
                  <a16:creationId xmlns:a16="http://schemas.microsoft.com/office/drawing/2014/main" id="{2EF27381-306C-90BF-2F32-5256BFA12FC5}"/>
                </a:ext>
              </a:extLst>
            </p:cNvPr>
            <p:cNvCxnSpPr>
              <a:cxnSpLocks/>
              <a:stCxn id="9" idx="2"/>
              <a:endCxn id="15" idx="0"/>
            </p:cNvCxnSpPr>
            <p:nvPr/>
          </p:nvCxnSpPr>
          <p:spPr>
            <a:xfrm rot="16200000" flipH="1">
              <a:off x="9690505" y="1325698"/>
              <a:ext cx="495422" cy="1786464"/>
            </a:xfrm>
            <a:prstGeom prst="bent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3" name="Connector: Elbow 32">
              <a:extLst>
                <a:ext uri="{FF2B5EF4-FFF2-40B4-BE49-F238E27FC236}">
                  <a16:creationId xmlns:a16="http://schemas.microsoft.com/office/drawing/2014/main" id="{179BA336-D6A6-39E2-69A5-3BAAE11680D0}"/>
                </a:ext>
              </a:extLst>
            </p:cNvPr>
            <p:cNvCxnSpPr>
              <a:cxnSpLocks/>
              <a:stCxn id="19" idx="2"/>
              <a:endCxn id="32" idx="0"/>
            </p:cNvCxnSpPr>
            <p:nvPr/>
          </p:nvCxnSpPr>
          <p:spPr>
            <a:xfrm rot="16200000" flipH="1">
              <a:off x="7914222" y="2224090"/>
              <a:ext cx="483047" cy="1769479"/>
            </a:xfrm>
            <a:prstGeom prst="bent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7" name="Connector: Elbow 36">
              <a:extLst>
                <a:ext uri="{FF2B5EF4-FFF2-40B4-BE49-F238E27FC236}">
                  <a16:creationId xmlns:a16="http://schemas.microsoft.com/office/drawing/2014/main" id="{950B71B9-C36C-E5DD-F1DB-DD8684080A08}"/>
                </a:ext>
              </a:extLst>
            </p:cNvPr>
            <p:cNvCxnSpPr>
              <a:cxnSpLocks/>
              <a:stCxn id="15" idx="2"/>
              <a:endCxn id="32" idx="0"/>
            </p:cNvCxnSpPr>
            <p:nvPr/>
          </p:nvCxnSpPr>
          <p:spPr>
            <a:xfrm rot="5400000">
              <a:off x="9694444" y="2213349"/>
              <a:ext cx="483047" cy="1790963"/>
            </a:xfrm>
            <a:prstGeom prst="bent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grpSp>
      <p:sp>
        <p:nvSpPr>
          <p:cNvPr id="3" name="Content Placeholder 2">
            <a:extLst>
              <a:ext uri="{FF2B5EF4-FFF2-40B4-BE49-F238E27FC236}">
                <a16:creationId xmlns:a16="http://schemas.microsoft.com/office/drawing/2014/main" id="{2036B5BC-3687-7D57-818D-789C79AC12B2}"/>
              </a:ext>
            </a:extLst>
          </p:cNvPr>
          <p:cNvSpPr>
            <a:spLocks noGrp="1"/>
          </p:cNvSpPr>
          <p:nvPr>
            <p:ph idx="1"/>
          </p:nvPr>
        </p:nvSpPr>
        <p:spPr>
          <a:xfrm>
            <a:off x="276707" y="845338"/>
            <a:ext cx="4953170" cy="4509978"/>
          </a:xfrm>
        </p:spPr>
        <p:txBody>
          <a:bodyPr>
            <a:normAutofit/>
          </a:bodyPr>
          <a:lstStyle/>
          <a:p>
            <a:pPr marL="0" indent="0">
              <a:buNone/>
            </a:pPr>
            <a:r>
              <a:rPr lang="en-US" sz="2000" b="1" dirty="0">
                <a:highlight>
                  <a:srgbClr val="FFC03C"/>
                </a:highlight>
                <a:latin typeface="Arial" panose="020B0604020202020204" pitchFamily="34" charset="0"/>
                <a:cs typeface="Arial" panose="020B0604020202020204" pitchFamily="34" charset="0"/>
              </a:rPr>
              <a:t>BACKGROUND &amp; AIMS</a:t>
            </a:r>
          </a:p>
          <a:p>
            <a:pPr>
              <a:lnSpc>
                <a:spcPct val="100000"/>
              </a:lnSpc>
              <a:spcBef>
                <a:spcPts val="800"/>
              </a:spcBef>
            </a:pPr>
            <a:r>
              <a:rPr lang="en-US" sz="1600" dirty="0">
                <a:latin typeface="Arial" panose="020B0604020202020204" pitchFamily="34" charset="0"/>
                <a:cs typeface="Arial" panose="020B0604020202020204" pitchFamily="34" charset="0"/>
              </a:rPr>
              <a:t>Eliminating vertical transmission of HBV is possible by combining birth-dose (</a:t>
            </a:r>
            <a:r>
              <a:rPr lang="en-US" sz="1600" dirty="0" err="1">
                <a:latin typeface="Arial" panose="020B0604020202020204" pitchFamily="34" charset="0"/>
                <a:cs typeface="Arial" panose="020B0604020202020204" pitchFamily="34" charset="0"/>
              </a:rPr>
              <a:t>HepB</a:t>
            </a:r>
            <a:r>
              <a:rPr lang="en-US" sz="1600" dirty="0">
                <a:latin typeface="Arial" panose="020B0604020202020204" pitchFamily="34" charset="0"/>
                <a:cs typeface="Arial" panose="020B0604020202020204" pitchFamily="34" charset="0"/>
              </a:rPr>
              <a:t>-BD) vaccine and maternal antiviral prophylaxis</a:t>
            </a:r>
          </a:p>
          <a:p>
            <a:pPr>
              <a:lnSpc>
                <a:spcPct val="100000"/>
              </a:lnSpc>
              <a:spcBef>
                <a:spcPts val="800"/>
              </a:spcBef>
            </a:pPr>
            <a:r>
              <a:rPr lang="en-US" sz="1600" dirty="0">
                <a:latin typeface="Arial" panose="020B0604020202020204" pitchFamily="34" charset="0"/>
                <a:cs typeface="Arial" panose="020B0604020202020204" pitchFamily="34" charset="0"/>
              </a:rPr>
              <a:t>These strategies are not yet available in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low-resource settings, such as the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Democratic Republic of Congo </a:t>
            </a:r>
          </a:p>
          <a:p>
            <a:pPr>
              <a:lnSpc>
                <a:spcPct val="100000"/>
              </a:lnSpc>
              <a:spcBef>
                <a:spcPts val="800"/>
              </a:spcBef>
            </a:pPr>
            <a:r>
              <a:rPr lang="en-GB" sz="1600" dirty="0">
                <a:latin typeface="Arial" panose="020B0604020202020204" pitchFamily="34" charset="0"/>
                <a:cs typeface="Arial" panose="020B0604020202020204" pitchFamily="34" charset="0"/>
              </a:rPr>
              <a:t>This study was launched prior to updated WHO guidelines recommending prophylaxis for all where viral load testing is inaccessible, and is among the first to evaluate birth-dose vaccination and maternal antiviral prophylaxis</a:t>
            </a:r>
          </a:p>
          <a:p>
            <a:pPr>
              <a:lnSpc>
                <a:spcPct val="100000"/>
              </a:lnSpc>
              <a:spcBef>
                <a:spcPts val="800"/>
              </a:spcBef>
            </a:pPr>
            <a:r>
              <a:rPr lang="en-US" sz="1600" b="1" dirty="0">
                <a:latin typeface="Arial" panose="020B0604020202020204" pitchFamily="34" charset="0"/>
                <a:cs typeface="Arial" panose="020B0604020202020204" pitchFamily="34" charset="0"/>
              </a:rPr>
              <a:t>AIM: </a:t>
            </a:r>
            <a:r>
              <a:rPr lang="en-US" sz="1600" dirty="0">
                <a:latin typeface="Arial" panose="020B0604020202020204" pitchFamily="34" charset="0"/>
                <a:cs typeface="Arial" panose="020B0604020202020204" pitchFamily="34" charset="0"/>
              </a:rPr>
              <a:t>To</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conduct a randomized, double-blind, placebo-controlled trial of prophylaxis for all women infected with HBV, regardless of viral load</a:t>
            </a:r>
          </a:p>
        </p:txBody>
      </p:sp>
      <p:cxnSp>
        <p:nvCxnSpPr>
          <p:cNvPr id="5" name="Straight Connector 4">
            <a:extLst>
              <a:ext uri="{FF2B5EF4-FFF2-40B4-BE49-F238E27FC236}">
                <a16:creationId xmlns:a16="http://schemas.microsoft.com/office/drawing/2014/main" id="{83172E1F-A6F9-CC46-8FA0-B4E915CD9C8C}"/>
              </a:ext>
            </a:extLst>
          </p:cNvPr>
          <p:cNvCxnSpPr>
            <a:cxnSpLocks/>
          </p:cNvCxnSpPr>
          <p:nvPr/>
        </p:nvCxnSpPr>
        <p:spPr>
          <a:xfrm>
            <a:off x="5387028" y="927649"/>
            <a:ext cx="0" cy="4711610"/>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0ECA8B9-0A5E-1AC2-2AF0-7415A8B7DB3E}"/>
              </a:ext>
            </a:extLst>
          </p:cNvPr>
          <p:cNvSpPr txBox="1"/>
          <p:nvPr/>
        </p:nvSpPr>
        <p:spPr>
          <a:xfrm>
            <a:off x="5594381" y="816644"/>
            <a:ext cx="1468672" cy="677108"/>
          </a:xfrm>
          <a:prstGeom prst="rect">
            <a:avLst/>
          </a:prstGeom>
          <a:noFill/>
        </p:spPr>
        <p:txBody>
          <a:bodyPr wrap="none" rtlCol="0">
            <a:spAutoFit/>
          </a:bodyPr>
          <a:lstStyle/>
          <a:p>
            <a:r>
              <a:rPr lang="en-US" sz="2000" b="1" dirty="0">
                <a:solidFill>
                  <a:srgbClr val="004B87"/>
                </a:solidFill>
                <a:highlight>
                  <a:srgbClr val="FFC03C"/>
                </a:highlight>
                <a:latin typeface="Arial" panose="020B0604020202020204" pitchFamily="34" charset="0"/>
                <a:cs typeface="Arial" panose="020B0604020202020204" pitchFamily="34" charset="0"/>
              </a:rPr>
              <a:t>METHODS</a:t>
            </a:r>
          </a:p>
          <a:p>
            <a:endParaRPr lang="en-GB" dirty="0"/>
          </a:p>
        </p:txBody>
      </p:sp>
      <p:sp>
        <p:nvSpPr>
          <p:cNvPr id="9" name="Rectangle 8">
            <a:extLst>
              <a:ext uri="{FF2B5EF4-FFF2-40B4-BE49-F238E27FC236}">
                <a16:creationId xmlns:a16="http://schemas.microsoft.com/office/drawing/2014/main" id="{61BFCB11-7366-C6AD-65D4-D7083E1B306F}"/>
              </a:ext>
            </a:extLst>
          </p:cNvPr>
          <p:cNvSpPr/>
          <p:nvPr/>
        </p:nvSpPr>
        <p:spPr>
          <a:xfrm>
            <a:off x="6104998" y="1387248"/>
            <a:ext cx="5599331" cy="702517"/>
          </a:xfrm>
          <a:prstGeom prst="rect">
            <a:avLst/>
          </a:prstGeom>
          <a:solidFill>
            <a:srgbClr val="FFC03C"/>
          </a:solidFill>
          <a:ln>
            <a:solidFill>
              <a:srgbClr val="FFC03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dirty="0">
                <a:solidFill>
                  <a:srgbClr val="004B87"/>
                </a:solidFill>
                <a:latin typeface="Arial"/>
                <a:cs typeface="Arial"/>
              </a:rPr>
              <a:t>Pregnant women aged ≥18 years, 28–32 weeks' gestation, </a:t>
            </a:r>
            <a:br>
              <a:rPr lang="en-GB" sz="1400" b="1" dirty="0">
                <a:latin typeface="Arial" panose="020B0604020202020204" pitchFamily="34" charset="0"/>
                <a:cs typeface="Arial" panose="020B0604020202020204" pitchFamily="34" charset="0"/>
              </a:rPr>
            </a:br>
            <a:r>
              <a:rPr lang="en-GB" sz="1400" b="1" dirty="0">
                <a:solidFill>
                  <a:srgbClr val="004B87"/>
                </a:solidFill>
                <a:latin typeface="Arial"/>
                <a:cs typeface="Arial"/>
              </a:rPr>
              <a:t>HBsAg+, HIV-, and with normal creatinine (&lt;1.3 mg/dL)*</a:t>
            </a:r>
          </a:p>
          <a:p>
            <a:pPr algn="ctr"/>
            <a:r>
              <a:rPr lang="en-GB" sz="1400" b="1" dirty="0">
                <a:solidFill>
                  <a:srgbClr val="004B87"/>
                </a:solidFill>
                <a:latin typeface="Arial" panose="020B0604020202020204" pitchFamily="34" charset="0"/>
                <a:cs typeface="Arial" panose="020B0604020202020204" pitchFamily="34" charset="0"/>
              </a:rPr>
              <a:t>(N=164)</a:t>
            </a:r>
          </a:p>
        </p:txBody>
      </p:sp>
      <p:sp>
        <p:nvSpPr>
          <p:cNvPr id="28" name="Title 3">
            <a:extLst>
              <a:ext uri="{FF2B5EF4-FFF2-40B4-BE49-F238E27FC236}">
                <a16:creationId xmlns:a16="http://schemas.microsoft.com/office/drawing/2014/main" id="{F5B46857-E952-7AAF-A8A0-EAC2E91E9FAF}"/>
              </a:ext>
            </a:extLst>
          </p:cNvPr>
          <p:cNvSpPr>
            <a:spLocks noGrp="1"/>
          </p:cNvSpPr>
          <p:nvPr>
            <p:ph type="title"/>
          </p:nvPr>
        </p:nvSpPr>
        <p:spPr>
          <a:xfrm>
            <a:off x="838199" y="-88900"/>
            <a:ext cx="10753723" cy="838200"/>
          </a:xfrm>
        </p:spPr>
        <p:txBody>
          <a:bodyPr>
            <a:noAutofit/>
          </a:bodyPr>
          <a:lstStyle/>
          <a:p>
            <a:r>
              <a:rPr lang="en-US" sz="2200" dirty="0">
                <a:latin typeface="Arial" panose="020B0604020202020204" pitchFamily="34" charset="0"/>
                <a:cs typeface="Arial" panose="020B0604020202020204" pitchFamily="34" charset="0"/>
              </a:rPr>
              <a:t>Preventing vertical </a:t>
            </a:r>
            <a:r>
              <a:rPr lang="en-US" sz="2200" dirty="0"/>
              <a:t>HBV </a:t>
            </a:r>
            <a:r>
              <a:rPr lang="en-US" sz="2200" dirty="0">
                <a:latin typeface="Arial" panose="020B0604020202020204" pitchFamily="34" charset="0"/>
                <a:cs typeface="Arial" panose="020B0604020202020204" pitchFamily="34" charset="0"/>
              </a:rPr>
              <a:t>transmission in Democratic Republic of Congo by combining birth-dose vaccine and tenofovir: A randomized double-blind placebo-controlled trial</a:t>
            </a:r>
            <a:endParaRPr lang="en-US" sz="2200" dirty="0"/>
          </a:p>
        </p:txBody>
      </p:sp>
      <p:sp>
        <p:nvSpPr>
          <p:cNvPr id="14" name="Oval 13">
            <a:extLst>
              <a:ext uri="{FF2B5EF4-FFF2-40B4-BE49-F238E27FC236}">
                <a16:creationId xmlns:a16="http://schemas.microsoft.com/office/drawing/2014/main" id="{46720F89-3C58-4AFF-4F3F-760B4C99D31A}"/>
              </a:ext>
            </a:extLst>
          </p:cNvPr>
          <p:cNvSpPr>
            <a:spLocks noChangeAspect="1"/>
          </p:cNvSpPr>
          <p:nvPr/>
        </p:nvSpPr>
        <p:spPr>
          <a:xfrm>
            <a:off x="5841299" y="1428003"/>
            <a:ext cx="608400" cy="608400"/>
          </a:xfrm>
          <a:prstGeom prst="ellipse">
            <a:avLst/>
          </a:prstGeom>
          <a:solidFill>
            <a:srgbClr val="FFC03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6" name="Graphic 15">
            <a:extLst>
              <a:ext uri="{FF2B5EF4-FFF2-40B4-BE49-F238E27FC236}">
                <a16:creationId xmlns:a16="http://schemas.microsoft.com/office/drawing/2014/main" id="{CECE0AC2-B8E0-3AF1-4E94-6A1AFAF3D8D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40494" y="1366838"/>
            <a:ext cx="730729" cy="730729"/>
          </a:xfrm>
          <a:prstGeom prst="rect">
            <a:avLst/>
          </a:prstGeom>
        </p:spPr>
      </p:pic>
      <p:grpSp>
        <p:nvGrpSpPr>
          <p:cNvPr id="45" name="Group 44">
            <a:extLst>
              <a:ext uri="{FF2B5EF4-FFF2-40B4-BE49-F238E27FC236}">
                <a16:creationId xmlns:a16="http://schemas.microsoft.com/office/drawing/2014/main" id="{381BF7A3-3F7C-5DA8-E178-C8A96C52A8FB}"/>
              </a:ext>
            </a:extLst>
          </p:cNvPr>
          <p:cNvGrpSpPr/>
          <p:nvPr/>
        </p:nvGrpSpPr>
        <p:grpSpPr>
          <a:xfrm>
            <a:off x="6471223" y="2517722"/>
            <a:ext cx="4879368" cy="523220"/>
            <a:chOff x="6471223" y="2596155"/>
            <a:chExt cx="4879368" cy="523220"/>
          </a:xfrm>
        </p:grpSpPr>
        <p:sp>
          <p:nvSpPr>
            <p:cNvPr id="19" name="Rectangle: Rounded Corners 18">
              <a:extLst>
                <a:ext uri="{FF2B5EF4-FFF2-40B4-BE49-F238E27FC236}">
                  <a16:creationId xmlns:a16="http://schemas.microsoft.com/office/drawing/2014/main" id="{714CBD2F-F6CC-6317-BEF0-36034E217C5E}"/>
                </a:ext>
              </a:extLst>
            </p:cNvPr>
            <p:cNvSpPr/>
            <p:nvPr/>
          </p:nvSpPr>
          <p:spPr>
            <a:xfrm>
              <a:off x="6471223" y="2656069"/>
              <a:ext cx="1318926" cy="408217"/>
            </a:xfrm>
            <a:prstGeom prst="roundRect">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4B87"/>
                  </a:solidFill>
                  <a:latin typeface="Arial" panose="020B0604020202020204" pitchFamily="34" charset="0"/>
                  <a:cs typeface="Arial" panose="020B0604020202020204" pitchFamily="34" charset="0"/>
                </a:rPr>
                <a:t>TDF </a:t>
              </a:r>
              <a:r>
                <a:rPr lang="en-US" sz="1400" dirty="0" err="1">
                  <a:solidFill>
                    <a:srgbClr val="004B87"/>
                  </a:solidFill>
                  <a:latin typeface="Arial" panose="020B0604020202020204" pitchFamily="34" charset="0"/>
                  <a:cs typeface="Arial" panose="020B0604020202020204" pitchFamily="34" charset="0"/>
                </a:rPr>
                <a:t>QD</a:t>
              </a:r>
              <a:endParaRPr lang="en-GB" sz="1400" dirty="0">
                <a:solidFill>
                  <a:srgbClr val="004B87"/>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CF2BC9F6-3BD4-2CE3-5188-8399505F1AA7}"/>
                </a:ext>
              </a:extLst>
            </p:cNvPr>
            <p:cNvSpPr/>
            <p:nvPr/>
          </p:nvSpPr>
          <p:spPr>
            <a:xfrm>
              <a:off x="10031665" y="2663620"/>
              <a:ext cx="1318926" cy="400666"/>
            </a:xfrm>
            <a:prstGeom prst="roundRect">
              <a:avLst/>
            </a:prstGeom>
            <a:solidFill>
              <a:srgbClr val="7474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Placebo</a:t>
              </a:r>
              <a:endParaRPr lang="en-GB" sz="1400" dirty="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4B735E19-C9E7-7F93-2574-A61A37FC8479}"/>
                </a:ext>
              </a:extLst>
            </p:cNvPr>
            <p:cNvSpPr txBox="1"/>
            <p:nvPr/>
          </p:nvSpPr>
          <p:spPr>
            <a:xfrm>
              <a:off x="7803484" y="2596155"/>
              <a:ext cx="2214846"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From enrollment through 4 weeks postpartum</a:t>
              </a:r>
              <a:endParaRPr lang="en-NZ" sz="1400" dirty="0">
                <a:latin typeface="Arial" panose="020B0604020202020204" pitchFamily="34" charset="0"/>
                <a:cs typeface="Arial" panose="020B0604020202020204" pitchFamily="34" charset="0"/>
              </a:endParaRPr>
            </a:p>
          </p:txBody>
        </p:sp>
      </p:grpSp>
      <p:sp>
        <p:nvSpPr>
          <p:cNvPr id="32" name="TextBox 31">
            <a:extLst>
              <a:ext uri="{FF2B5EF4-FFF2-40B4-BE49-F238E27FC236}">
                <a16:creationId xmlns:a16="http://schemas.microsoft.com/office/drawing/2014/main" id="{9A2816D6-933D-0817-F592-05EFA4EB0118}"/>
              </a:ext>
            </a:extLst>
          </p:cNvPr>
          <p:cNvSpPr txBox="1"/>
          <p:nvPr/>
        </p:nvSpPr>
        <p:spPr>
          <a:xfrm>
            <a:off x="6096001" y="3468900"/>
            <a:ext cx="5608328" cy="307777"/>
          </a:xfrm>
          <a:prstGeom prst="rect">
            <a:avLst/>
          </a:prstGeom>
          <a:noFill/>
          <a:ln>
            <a:solidFill>
              <a:srgbClr val="FFC03C"/>
            </a:solidFill>
          </a:ln>
        </p:spPr>
        <p:txBody>
          <a:bodyPr wrap="square" rtlCol="0">
            <a:spAutoFit/>
          </a:bodyPr>
          <a:lstStyle/>
          <a:p>
            <a:pPr algn="ctr"/>
            <a:r>
              <a:rPr lang="en-US" sz="1400">
                <a:latin typeface="Arial" panose="020B0604020202020204" pitchFamily="34" charset="0"/>
                <a:cs typeface="Arial" panose="020B0604020202020204" pitchFamily="34" charset="0"/>
              </a:rPr>
              <a:t>Infants received HepB-BD, preferably within 24 hours of birth</a:t>
            </a:r>
            <a:endParaRPr lang="en-NZ" sz="1400">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9A6D198B-D947-3E5D-A747-7387910EB154}"/>
              </a:ext>
            </a:extLst>
          </p:cNvPr>
          <p:cNvSpPr/>
          <p:nvPr/>
        </p:nvSpPr>
        <p:spPr>
          <a:xfrm>
            <a:off x="6147892" y="4044341"/>
            <a:ext cx="5767883" cy="570317"/>
          </a:xfrm>
          <a:prstGeom prst="rect">
            <a:avLst/>
          </a:prstGeom>
          <a:solidFill>
            <a:schemeClr val="bg1"/>
          </a:solidFill>
          <a:ln w="12700">
            <a:solidFill>
              <a:srgbClr val="FFC03C"/>
            </a:solidFill>
          </a:ln>
        </p:spPr>
        <p:style>
          <a:lnRef idx="2">
            <a:schemeClr val="accent1">
              <a:shade val="50000"/>
            </a:schemeClr>
          </a:lnRef>
          <a:fillRef idx="1">
            <a:schemeClr val="accent1"/>
          </a:fillRef>
          <a:effectRef idx="0">
            <a:schemeClr val="accent1"/>
          </a:effectRef>
          <a:fontRef idx="minor">
            <a:schemeClr val="lt1"/>
          </a:fontRef>
        </p:style>
        <p:txBody>
          <a:bodyPr lIns="504000" rIns="90000" rtlCol="0" anchor="ctr"/>
          <a:lstStyle/>
          <a:p>
            <a:pPr lvl="0">
              <a:defRPr/>
            </a:pP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Primary </a:t>
            </a:r>
            <a:r>
              <a:rPr kumimoji="0" lang="en-GB" sz="1400" b="1" i="0" u="none" strike="noStrike" kern="1200" cap="none" spc="0" normalizeH="0" baseline="0" dirty="0">
                <a:ln>
                  <a:noFill/>
                </a:ln>
                <a:solidFill>
                  <a:srgbClr val="004B87"/>
                </a:solidFill>
                <a:effectLst/>
                <a:uLnTx/>
                <a:uFillTx/>
                <a:latin typeface="Arial" panose="020B0604020202020204"/>
                <a:ea typeface="+mn-ea"/>
                <a:cs typeface="+mn-cs"/>
              </a:rPr>
              <a:t>endpoints</a:t>
            </a: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 </a:t>
            </a:r>
            <a:r>
              <a:rPr kumimoji="0" lang="en-US" sz="1400" i="0" u="none" strike="noStrike" kern="1200" cap="none" spc="0" normalizeH="0" baseline="0" noProof="0" dirty="0">
                <a:ln>
                  <a:noFill/>
                </a:ln>
                <a:solidFill>
                  <a:srgbClr val="004B87"/>
                </a:solidFill>
                <a:effectLst/>
                <a:uLnTx/>
                <a:uFillTx/>
                <a:latin typeface="Arial" panose="020B0604020202020204"/>
                <a:ea typeface="+mn-ea"/>
                <a:cs typeface="+mn-cs"/>
              </a:rPr>
              <a:t>Effectiveness</a:t>
            </a:r>
            <a:r>
              <a:rPr kumimoji="0" lang="en-US" sz="1400" i="0" u="none" strike="noStrike" kern="1200" cap="none" spc="0" normalizeH="0" baseline="30000" noProof="0" dirty="0">
                <a:ln>
                  <a:noFill/>
                </a:ln>
                <a:solidFill>
                  <a:srgbClr val="004B87"/>
                </a:solidFill>
                <a:effectLst/>
                <a:uLnTx/>
                <a:uFillTx/>
                <a:latin typeface="Arial" panose="020B0604020202020204" pitchFamily="34" charset="0"/>
                <a:cs typeface="Arial" panose="020B0604020202020204" pitchFamily="34" charset="0"/>
              </a:rPr>
              <a:t>†</a:t>
            </a:r>
            <a:r>
              <a:rPr kumimoji="0" lang="en-US" sz="1400" i="0" u="none" strike="noStrike" kern="1200" cap="none" spc="0" normalizeH="0" noProof="0" dirty="0">
                <a:ln>
                  <a:noFill/>
                </a:ln>
                <a:solidFill>
                  <a:srgbClr val="004B87"/>
                </a:solidFill>
                <a:effectLst/>
                <a:uLnTx/>
                <a:uFillTx/>
                <a:latin typeface="Arial" panose="020B0604020202020204" pitchFamily="34" charset="0"/>
                <a:cs typeface="Arial" panose="020B0604020202020204" pitchFamily="34" charset="0"/>
              </a:rPr>
              <a:t>, safety</a:t>
            </a:r>
            <a:r>
              <a:rPr kumimoji="0" lang="en-US" sz="1400" i="0" u="none" strike="noStrike" kern="1200" cap="none" spc="0" normalizeH="0" baseline="30000" noProof="0" dirty="0">
                <a:ln>
                  <a:noFill/>
                </a:ln>
                <a:solidFill>
                  <a:srgbClr val="004B87"/>
                </a:solidFill>
                <a:effectLst/>
                <a:uLnTx/>
                <a:uFillTx/>
                <a:latin typeface="Arial" panose="020B0604020202020204" pitchFamily="34" charset="0"/>
                <a:cs typeface="Arial" panose="020B0604020202020204" pitchFamily="34" charset="0"/>
              </a:rPr>
              <a:t>‡</a:t>
            </a:r>
            <a:r>
              <a:rPr lang="en-US" sz="1400" dirty="0">
                <a:solidFill>
                  <a:srgbClr val="004B87"/>
                </a:solidFill>
                <a:latin typeface="Arial" panose="020B0604020202020204" pitchFamily="34" charset="0"/>
                <a:cs typeface="Arial" panose="020B0604020202020204" pitchFamily="34" charset="0"/>
              </a:rPr>
              <a:t>, and surveyed acceptability of study activities</a:t>
            </a:r>
            <a:endParaRPr kumimoji="0" lang="en-GB" sz="1400" b="1" i="0" u="none" strike="noStrike" kern="1200" cap="none" spc="0" normalizeH="0" baseline="30000" noProof="0" dirty="0">
              <a:ln>
                <a:noFill/>
              </a:ln>
              <a:solidFill>
                <a:srgbClr val="004B87"/>
              </a:solidFill>
              <a:effectLst/>
              <a:uLnTx/>
              <a:uFillTx/>
              <a:latin typeface="Arial" panose="020B0604020202020204"/>
              <a:ea typeface="+mn-ea"/>
              <a:cs typeface="+mn-cs"/>
            </a:endParaRPr>
          </a:p>
        </p:txBody>
      </p:sp>
      <p:grpSp>
        <p:nvGrpSpPr>
          <p:cNvPr id="47" name="Group 46">
            <a:extLst>
              <a:ext uri="{FF2B5EF4-FFF2-40B4-BE49-F238E27FC236}">
                <a16:creationId xmlns:a16="http://schemas.microsoft.com/office/drawing/2014/main" id="{9B2ECE87-C7F9-A162-02E4-E68F0F025BD3}"/>
              </a:ext>
            </a:extLst>
          </p:cNvPr>
          <p:cNvGrpSpPr/>
          <p:nvPr/>
        </p:nvGrpSpPr>
        <p:grpSpPr>
          <a:xfrm>
            <a:off x="5943778" y="4008727"/>
            <a:ext cx="651066" cy="641546"/>
            <a:chOff x="5891130" y="4534918"/>
            <a:chExt cx="651066" cy="641546"/>
          </a:xfrm>
        </p:grpSpPr>
        <p:sp>
          <p:nvSpPr>
            <p:cNvPr id="48" name="Oval 47">
              <a:extLst>
                <a:ext uri="{FF2B5EF4-FFF2-40B4-BE49-F238E27FC236}">
                  <a16:creationId xmlns:a16="http://schemas.microsoft.com/office/drawing/2014/main" id="{76C3088C-5E96-08C9-AB13-A6169CCC94C1}"/>
                </a:ext>
              </a:extLst>
            </p:cNvPr>
            <p:cNvSpPr/>
            <p:nvPr/>
          </p:nvSpPr>
          <p:spPr>
            <a:xfrm>
              <a:off x="5891130" y="4534918"/>
              <a:ext cx="651066" cy="641546"/>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49" name="Graphic 48">
              <a:extLst>
                <a:ext uri="{FF2B5EF4-FFF2-40B4-BE49-F238E27FC236}">
                  <a16:creationId xmlns:a16="http://schemas.microsoft.com/office/drawing/2014/main" id="{55C321A8-0BEB-7541-7CC3-108A201DB9C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993571" y="4650273"/>
              <a:ext cx="452438" cy="452438"/>
            </a:xfrm>
            <a:prstGeom prst="rect">
              <a:avLst/>
            </a:prstGeom>
          </p:spPr>
        </p:pic>
      </p:grpSp>
      <p:sp>
        <p:nvSpPr>
          <p:cNvPr id="50" name="Rectangle 49">
            <a:extLst>
              <a:ext uri="{FF2B5EF4-FFF2-40B4-BE49-F238E27FC236}">
                <a16:creationId xmlns:a16="http://schemas.microsoft.com/office/drawing/2014/main" id="{041FD610-9FFD-E0C1-90C2-45131055F7CB}"/>
              </a:ext>
            </a:extLst>
          </p:cNvPr>
          <p:cNvSpPr/>
          <p:nvPr/>
        </p:nvSpPr>
        <p:spPr>
          <a:xfrm>
            <a:off x="6147892" y="4892941"/>
            <a:ext cx="5767883" cy="1166237"/>
          </a:xfrm>
          <a:prstGeom prst="rect">
            <a:avLst/>
          </a:prstGeom>
          <a:solidFill>
            <a:schemeClr val="bg1"/>
          </a:solidFill>
          <a:ln w="12700">
            <a:solidFill>
              <a:srgbClr val="FFC03C"/>
            </a:solidFill>
          </a:ln>
        </p:spPr>
        <p:style>
          <a:lnRef idx="2">
            <a:schemeClr val="accent1">
              <a:shade val="50000"/>
            </a:schemeClr>
          </a:lnRef>
          <a:fillRef idx="1">
            <a:schemeClr val="accent1"/>
          </a:fillRef>
          <a:effectRef idx="0">
            <a:schemeClr val="accent1"/>
          </a:effectRef>
          <a:fontRef idx="minor">
            <a:schemeClr val="lt1"/>
          </a:fontRef>
        </p:style>
        <p:txBody>
          <a:bodyPr lIns="504000" tIns="45720" rIns="90000" bIns="45720" rtlCol="0" anchor="ctr"/>
          <a:lstStyle/>
          <a:p>
            <a:pPr>
              <a:defRPr/>
            </a:pP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Secondary </a:t>
            </a:r>
            <a:r>
              <a:rPr kumimoji="0" lang="en-GB" sz="1400" b="1" i="0" u="none" strike="noStrike" kern="1200" cap="none" spc="0" normalizeH="0" baseline="0" dirty="0">
                <a:ln>
                  <a:noFill/>
                </a:ln>
                <a:solidFill>
                  <a:srgbClr val="004B87"/>
                </a:solidFill>
                <a:effectLst/>
                <a:uLnTx/>
                <a:uFillTx/>
                <a:latin typeface="Arial" panose="020B0604020202020204"/>
                <a:ea typeface="+mn-ea"/>
                <a:cs typeface="+mn-cs"/>
              </a:rPr>
              <a:t>endpoints</a:t>
            </a: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 </a:t>
            </a:r>
            <a: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t>M</a:t>
            </a:r>
            <a:r>
              <a:rPr lang="en-GB" sz="1400" dirty="0">
                <a:solidFill>
                  <a:srgbClr val="004B87"/>
                </a:solidFill>
                <a:latin typeface="Arial" panose="020B0604020202020204"/>
              </a:rPr>
              <a:t>edication adherence via survey; </a:t>
            </a:r>
            <a:br>
              <a:rPr lang="en-GB" sz="1400" dirty="0">
                <a:solidFill>
                  <a:srgbClr val="004B87"/>
                </a:solidFill>
                <a:latin typeface="Arial" panose="020B0604020202020204"/>
              </a:rPr>
            </a:br>
            <a:r>
              <a:rPr lang="en-GB" sz="1400" dirty="0" err="1">
                <a:solidFill>
                  <a:srgbClr val="004B87"/>
                </a:solidFill>
                <a:latin typeface="Arial" panose="020B0604020202020204"/>
              </a:rPr>
              <a:t>TFVdp</a:t>
            </a:r>
            <a:r>
              <a:rPr lang="en-GB" sz="1400" dirty="0">
                <a:solidFill>
                  <a:srgbClr val="004B87"/>
                </a:solidFill>
                <a:latin typeface="Arial" panose="020B0604020202020204"/>
              </a:rPr>
              <a:t> concentrations by DBS; receipt/timeliness of </a:t>
            </a:r>
            <a:r>
              <a:rPr lang="en-GB" sz="1400" dirty="0" err="1">
                <a:solidFill>
                  <a:srgbClr val="004B87"/>
                </a:solidFill>
                <a:latin typeface="Arial" panose="020B0604020202020204"/>
              </a:rPr>
              <a:t>HepB</a:t>
            </a:r>
            <a:r>
              <a:rPr lang="en-GB" sz="1400" dirty="0">
                <a:solidFill>
                  <a:srgbClr val="004B87"/>
                </a:solidFill>
                <a:latin typeface="Arial" panose="020B0604020202020204"/>
              </a:rPr>
              <a:t>-BD; maternal transmission risk and viral load suppression at delivery or rebound elevation after treatment cessation</a:t>
            </a:r>
            <a:endParaRPr lang="en-GB" sz="1400" i="0" u="none" strike="noStrike" kern="1200" cap="none" spc="0" normalizeH="0" noProof="0" dirty="0">
              <a:ln>
                <a:noFill/>
              </a:ln>
              <a:solidFill>
                <a:srgbClr val="004B87"/>
              </a:solidFill>
              <a:effectLst/>
              <a:uLnTx/>
              <a:uFillTx/>
              <a:latin typeface="Arial" panose="020B0604020202020204"/>
              <a:cs typeface="Arial"/>
            </a:endParaRPr>
          </a:p>
        </p:txBody>
      </p:sp>
      <p:grpSp>
        <p:nvGrpSpPr>
          <p:cNvPr id="51" name="Group 50">
            <a:extLst>
              <a:ext uri="{FF2B5EF4-FFF2-40B4-BE49-F238E27FC236}">
                <a16:creationId xmlns:a16="http://schemas.microsoft.com/office/drawing/2014/main" id="{716E4CAB-20CE-39AD-D1E6-330CBD32FB3F}"/>
              </a:ext>
            </a:extLst>
          </p:cNvPr>
          <p:cNvGrpSpPr/>
          <p:nvPr/>
        </p:nvGrpSpPr>
        <p:grpSpPr>
          <a:xfrm>
            <a:off x="5898489" y="5140217"/>
            <a:ext cx="643951" cy="641546"/>
            <a:chOff x="5909489" y="5351321"/>
            <a:chExt cx="643951" cy="641546"/>
          </a:xfrm>
        </p:grpSpPr>
        <p:sp>
          <p:nvSpPr>
            <p:cNvPr id="52" name="Oval 51">
              <a:extLst>
                <a:ext uri="{FF2B5EF4-FFF2-40B4-BE49-F238E27FC236}">
                  <a16:creationId xmlns:a16="http://schemas.microsoft.com/office/drawing/2014/main" id="{C52C283E-1C3F-2A5A-0ACE-D796259BA3C0}"/>
                </a:ext>
              </a:extLst>
            </p:cNvPr>
            <p:cNvSpPr/>
            <p:nvPr/>
          </p:nvSpPr>
          <p:spPr>
            <a:xfrm>
              <a:off x="5909489" y="5351321"/>
              <a:ext cx="643951" cy="641546"/>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53" name="Graphic 52">
              <a:extLst>
                <a:ext uri="{FF2B5EF4-FFF2-40B4-BE49-F238E27FC236}">
                  <a16:creationId xmlns:a16="http://schemas.microsoft.com/office/drawing/2014/main" id="{DBE70195-EB19-8AD6-AE01-83269D11289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964709" y="5420859"/>
              <a:ext cx="480186" cy="480186"/>
            </a:xfrm>
            <a:prstGeom prst="rect">
              <a:avLst/>
            </a:prstGeom>
          </p:spPr>
        </p:pic>
      </p:grpSp>
      <p:pic>
        <p:nvPicPr>
          <p:cNvPr id="6" name="Picture 5">
            <a:hlinkClick r:id="rId6" action="ppaction://hlinksldjump"/>
            <a:extLst>
              <a:ext uri="{FF2B5EF4-FFF2-40B4-BE49-F238E27FC236}">
                <a16:creationId xmlns:a16="http://schemas.microsoft.com/office/drawing/2014/main" id="{F3F8B936-9578-A281-1AC8-40861FC27353}"/>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308658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937A9-FF93-82B3-1AD5-06BD26F344A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6C4FED-E7E2-A81D-06EC-68CBDC351111}"/>
              </a:ext>
            </a:extLst>
          </p:cNvPr>
          <p:cNvSpPr>
            <a:spLocks noGrp="1"/>
          </p:cNvSpPr>
          <p:nvPr>
            <p:ph idx="1"/>
          </p:nvPr>
        </p:nvSpPr>
        <p:spPr>
          <a:xfrm>
            <a:off x="275102" y="827904"/>
            <a:ext cx="4859478" cy="1684662"/>
          </a:xfrm>
        </p:spPr>
        <p:txBody>
          <a:bodyPr vert="horz" lIns="91440" tIns="45720" rIns="91440" bIns="45720" rtlCol="0" anchor="t">
            <a:noAutofit/>
          </a:bodyPr>
          <a:lstStyle/>
          <a:p>
            <a:pPr marL="0" indent="0">
              <a:lnSpc>
                <a:spcPct val="100000"/>
              </a:lnSpc>
              <a:spcBef>
                <a:spcPts val="800"/>
              </a:spcBef>
              <a:buNone/>
            </a:pPr>
            <a:r>
              <a:rPr lang="en-US" sz="2000" b="1" dirty="0">
                <a:highlight>
                  <a:srgbClr val="FFC03C"/>
                </a:highlight>
                <a:latin typeface="Arial"/>
                <a:cs typeface="Arial"/>
              </a:rPr>
              <a:t>RESULTS</a:t>
            </a:r>
          </a:p>
          <a:p>
            <a:pPr>
              <a:lnSpc>
                <a:spcPct val="100000"/>
              </a:lnSpc>
              <a:spcBef>
                <a:spcPts val="800"/>
              </a:spcBef>
            </a:pPr>
            <a:r>
              <a:rPr lang="en-US" sz="1600" dirty="0">
                <a:latin typeface="Arial"/>
                <a:cs typeface="Arial"/>
              </a:rPr>
              <a:t>307 of 14,027 (2.2%) pregnancies screened </a:t>
            </a:r>
            <a:br>
              <a:rPr lang="en-US" sz="1600" dirty="0">
                <a:latin typeface="Arial" panose="020B0604020202020204" pitchFamily="34" charset="0"/>
                <a:cs typeface="Arial" panose="020B0604020202020204" pitchFamily="34" charset="0"/>
              </a:rPr>
            </a:br>
            <a:r>
              <a:rPr lang="en-US" sz="1600" dirty="0">
                <a:latin typeface="Arial"/>
                <a:cs typeface="Arial"/>
              </a:rPr>
              <a:t>were HBsAg+</a:t>
            </a:r>
          </a:p>
          <a:p>
            <a:pPr>
              <a:lnSpc>
                <a:spcPct val="100000"/>
              </a:lnSpc>
              <a:spcBef>
                <a:spcPts val="800"/>
              </a:spcBef>
            </a:pPr>
            <a:r>
              <a:rPr lang="en-US" sz="1600" dirty="0">
                <a:latin typeface="Arial"/>
                <a:cs typeface="Arial"/>
              </a:rPr>
              <a:t>119/164 (73%) enrolled mothers and </a:t>
            </a:r>
            <a:br>
              <a:rPr lang="en-US" sz="1600" dirty="0">
                <a:latin typeface="Arial"/>
                <a:cs typeface="Arial"/>
              </a:rPr>
            </a:br>
            <a:r>
              <a:rPr lang="en-US" sz="1600" dirty="0">
                <a:latin typeface="Arial"/>
                <a:cs typeface="Arial"/>
              </a:rPr>
              <a:t>115/151 (76%) infants completed follow-up </a:t>
            </a:r>
          </a:p>
          <a:p>
            <a:pPr>
              <a:lnSpc>
                <a:spcPct val="100000"/>
              </a:lnSpc>
              <a:spcBef>
                <a:spcPts val="800"/>
              </a:spcBef>
            </a:pPr>
            <a:r>
              <a:rPr lang="en-GB" sz="1600" dirty="0">
                <a:latin typeface="Arial"/>
                <a:cs typeface="Arial"/>
              </a:rPr>
              <a:t>ALT levels were similar between arms</a:t>
            </a:r>
          </a:p>
          <a:p>
            <a:pPr>
              <a:lnSpc>
                <a:spcPct val="100000"/>
              </a:lnSpc>
              <a:spcBef>
                <a:spcPts val="800"/>
              </a:spcBef>
            </a:pPr>
            <a:r>
              <a:rPr lang="en-GB" sz="1600" dirty="0">
                <a:latin typeface="Arial"/>
                <a:cs typeface="Arial"/>
              </a:rPr>
              <a:t>No hepatitis flares were reported</a:t>
            </a:r>
            <a:endParaRPr lang="en-US" sz="1600" dirty="0">
              <a:latin typeface="Arial"/>
              <a:cs typeface="Arial"/>
            </a:endParaRPr>
          </a:p>
          <a:p>
            <a:pPr marL="0" indent="0">
              <a:lnSpc>
                <a:spcPct val="100000"/>
              </a:lnSpc>
              <a:spcBef>
                <a:spcPts val="800"/>
              </a:spcBef>
              <a:buNone/>
            </a:pPr>
            <a:endParaRPr lang="en-US" sz="1600" dirty="0">
              <a:latin typeface="Arial"/>
              <a:cs typeface="Arial"/>
            </a:endParaRPr>
          </a:p>
        </p:txBody>
      </p:sp>
      <p:cxnSp>
        <p:nvCxnSpPr>
          <p:cNvPr id="5" name="Straight Connector 4">
            <a:extLst>
              <a:ext uri="{FF2B5EF4-FFF2-40B4-BE49-F238E27FC236}">
                <a16:creationId xmlns:a16="http://schemas.microsoft.com/office/drawing/2014/main" id="{5EE89601-B1D7-C80E-A66D-17B81996B9BE}"/>
              </a:ext>
            </a:extLst>
          </p:cNvPr>
          <p:cNvCxnSpPr>
            <a:cxnSpLocks/>
          </p:cNvCxnSpPr>
          <p:nvPr/>
        </p:nvCxnSpPr>
        <p:spPr>
          <a:xfrm>
            <a:off x="4544833" y="4666607"/>
            <a:ext cx="0" cy="1982215"/>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sp>
        <p:nvSpPr>
          <p:cNvPr id="28" name="Title 3">
            <a:extLst>
              <a:ext uri="{FF2B5EF4-FFF2-40B4-BE49-F238E27FC236}">
                <a16:creationId xmlns:a16="http://schemas.microsoft.com/office/drawing/2014/main" id="{4E32D816-EB88-2B23-5CD0-7C8E41E309E0}"/>
              </a:ext>
            </a:extLst>
          </p:cNvPr>
          <p:cNvSpPr>
            <a:spLocks noGrp="1"/>
          </p:cNvSpPr>
          <p:nvPr>
            <p:ph type="title"/>
          </p:nvPr>
        </p:nvSpPr>
        <p:spPr>
          <a:xfrm>
            <a:off x="838199" y="-88900"/>
            <a:ext cx="10753723" cy="838200"/>
          </a:xfrm>
        </p:spPr>
        <p:txBody>
          <a:bodyPr>
            <a:noAutofit/>
          </a:bodyPr>
          <a:lstStyle/>
          <a:p>
            <a:r>
              <a:rPr lang="en-US" sz="2200" dirty="0">
                <a:latin typeface="Arial" panose="020B0604020202020204" pitchFamily="34" charset="0"/>
                <a:cs typeface="Arial" panose="020B0604020202020204" pitchFamily="34" charset="0"/>
              </a:rPr>
              <a:t>Preventing vertical </a:t>
            </a:r>
            <a:r>
              <a:rPr lang="en-US" sz="2200" dirty="0"/>
              <a:t>HBV </a:t>
            </a:r>
            <a:r>
              <a:rPr lang="en-US" sz="2200" dirty="0">
                <a:latin typeface="Arial" panose="020B0604020202020204" pitchFamily="34" charset="0"/>
                <a:cs typeface="Arial" panose="020B0604020202020204" pitchFamily="34" charset="0"/>
              </a:rPr>
              <a:t>transmission in Democratic Republic of Congo by combining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birth-dose vaccine and tenofovir: A randomized double-blind placebo-controlled trial</a:t>
            </a:r>
            <a:endParaRPr lang="en-US" sz="2200" dirty="0"/>
          </a:p>
        </p:txBody>
      </p:sp>
      <p:pic>
        <p:nvPicPr>
          <p:cNvPr id="16" name="Graphic 15">
            <a:extLst>
              <a:ext uri="{FF2B5EF4-FFF2-40B4-BE49-F238E27FC236}">
                <a16:creationId xmlns:a16="http://schemas.microsoft.com/office/drawing/2014/main" id="{2BFDF7E8-341F-EFD3-BBF5-970EDF00375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451604" y="1310519"/>
            <a:ext cx="730729" cy="730729"/>
          </a:xfrm>
          <a:prstGeom prst="rect">
            <a:avLst/>
          </a:prstGeom>
        </p:spPr>
      </p:pic>
      <p:sp>
        <p:nvSpPr>
          <p:cNvPr id="2" name="Oval 1">
            <a:extLst>
              <a:ext uri="{FF2B5EF4-FFF2-40B4-BE49-F238E27FC236}">
                <a16:creationId xmlns:a16="http://schemas.microsoft.com/office/drawing/2014/main" id="{5D2B8EC5-C603-8B12-7C89-4FE8F175FF96}"/>
              </a:ext>
            </a:extLst>
          </p:cNvPr>
          <p:cNvSpPr>
            <a:spLocks noChangeAspect="1"/>
          </p:cNvSpPr>
          <p:nvPr/>
        </p:nvSpPr>
        <p:spPr>
          <a:xfrm>
            <a:off x="365106" y="3261994"/>
            <a:ext cx="565294" cy="565294"/>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noProof="0">
                <a:solidFill>
                  <a:schemeClr val="tx1"/>
                </a:solidFill>
                <a:latin typeface="Arial" panose="020B0604020202020204" pitchFamily="34" charset="0"/>
                <a:cs typeface="Arial" panose="020B0604020202020204" pitchFamily="34" charset="0"/>
              </a:rPr>
              <a:t>0%</a:t>
            </a:r>
            <a:endParaRPr lang="en-GB" sz="1100" b="1" noProof="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C93797E-6E90-FDA2-FED8-35006B5375F5}"/>
              </a:ext>
            </a:extLst>
          </p:cNvPr>
          <p:cNvSpPr txBox="1"/>
          <p:nvPr/>
        </p:nvSpPr>
        <p:spPr>
          <a:xfrm>
            <a:off x="1082800" y="3294795"/>
            <a:ext cx="3570786" cy="553998"/>
          </a:xfrm>
          <a:prstGeom prst="rect">
            <a:avLst/>
          </a:prstGeom>
          <a:noFill/>
        </p:spPr>
        <p:txBody>
          <a:bodyPr wrap="none" rtlCol="0">
            <a:spAutoFit/>
          </a:bodyPr>
          <a:lstStyle/>
          <a:p>
            <a:pPr algn="l"/>
            <a:r>
              <a:rPr lang="en-US" sz="1600" b="1" dirty="0">
                <a:latin typeface="Arial" panose="020B0604020202020204" pitchFamily="34" charset="0"/>
                <a:cs typeface="Arial" panose="020B0604020202020204" pitchFamily="34" charset="0"/>
              </a:rPr>
              <a:t>Vertical transmission</a:t>
            </a:r>
          </a:p>
          <a:p>
            <a:pPr algn="l"/>
            <a:r>
              <a:rPr lang="en-US" sz="1400" dirty="0">
                <a:latin typeface="Arial" panose="020B0604020202020204" pitchFamily="34" charset="0"/>
                <a:cs typeface="Arial" panose="020B0604020202020204" pitchFamily="34" charset="0"/>
              </a:rPr>
              <a:t>115/115 infants tested HBsAg- at 6 months</a:t>
            </a:r>
            <a:endParaRPr lang="en-NZ" sz="1400" dirty="0">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5D07C5BF-98C1-A64A-A493-51ABEA17FD23}"/>
              </a:ext>
            </a:extLst>
          </p:cNvPr>
          <p:cNvGrpSpPr/>
          <p:nvPr/>
        </p:nvGrpSpPr>
        <p:grpSpPr>
          <a:xfrm>
            <a:off x="389685" y="4393243"/>
            <a:ext cx="1321347" cy="798701"/>
            <a:chOff x="382554" y="3666934"/>
            <a:chExt cx="1673039" cy="1021439"/>
          </a:xfrm>
        </p:grpSpPr>
        <p:grpSp>
          <p:nvGrpSpPr>
            <p:cNvPr id="7" name="Group 6">
              <a:extLst>
                <a:ext uri="{FF2B5EF4-FFF2-40B4-BE49-F238E27FC236}">
                  <a16:creationId xmlns:a16="http://schemas.microsoft.com/office/drawing/2014/main" id="{F1322147-9701-4918-7E07-562F95D4859D}"/>
                </a:ext>
              </a:extLst>
            </p:cNvPr>
            <p:cNvGrpSpPr>
              <a:grpSpLocks noChangeAspect="1"/>
            </p:cNvGrpSpPr>
            <p:nvPr/>
          </p:nvGrpSpPr>
          <p:grpSpPr>
            <a:xfrm>
              <a:off x="382554" y="3666934"/>
              <a:ext cx="1099348" cy="1021439"/>
              <a:chOff x="6383555" y="730423"/>
              <a:chExt cx="1297302" cy="1205363"/>
            </a:xfrm>
          </p:grpSpPr>
          <p:graphicFrame>
            <p:nvGraphicFramePr>
              <p:cNvPr id="11" name="Chart 10">
                <a:extLst>
                  <a:ext uri="{FF2B5EF4-FFF2-40B4-BE49-F238E27FC236}">
                    <a16:creationId xmlns:a16="http://schemas.microsoft.com/office/drawing/2014/main" id="{F8D3ED10-6DFE-7D49-31EE-DD4060818A54}"/>
                  </a:ext>
                </a:extLst>
              </p:cNvPr>
              <p:cNvGraphicFramePr/>
              <p:nvPr/>
            </p:nvGraphicFramePr>
            <p:xfrm>
              <a:off x="6444872" y="730423"/>
              <a:ext cx="1086066" cy="1205363"/>
            </p:xfrm>
            <a:graphic>
              <a:graphicData uri="http://schemas.openxmlformats.org/drawingml/2006/chart">
                <c:chart xmlns:c="http://schemas.openxmlformats.org/drawingml/2006/chart" xmlns:r="http://schemas.openxmlformats.org/officeDocument/2006/relationships" r:id="rId4"/>
              </a:graphicData>
            </a:graphic>
          </p:graphicFrame>
          <p:sp>
            <p:nvSpPr>
              <p:cNvPr id="12" name="Content Placeholder 1">
                <a:extLst>
                  <a:ext uri="{FF2B5EF4-FFF2-40B4-BE49-F238E27FC236}">
                    <a16:creationId xmlns:a16="http://schemas.microsoft.com/office/drawing/2014/main" id="{9A6EEF47-2C54-E298-AAA6-CA82EF4786DE}"/>
                  </a:ext>
                </a:extLst>
              </p:cNvPr>
              <p:cNvSpPr txBox="1">
                <a:spLocks/>
              </p:cNvSpPr>
              <p:nvPr/>
            </p:nvSpPr>
            <p:spPr>
              <a:xfrm>
                <a:off x="6383555" y="914419"/>
                <a:ext cx="1297302" cy="838916"/>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kumimoji="0" lang="en-US" sz="1800" b="1" i="0" u="none" strike="noStrike" kern="1200" cap="none" spc="0" normalizeH="0" baseline="0" noProof="0">
                    <a:ln>
                      <a:noFill/>
                    </a:ln>
                    <a:effectLst/>
                    <a:uLnTx/>
                    <a:uFillTx/>
                    <a:latin typeface="Arial" panose="020B0604020202020204" pitchFamily="34" charset="0"/>
                    <a:cs typeface="Arial" panose="020B0604020202020204" pitchFamily="34" charset="0"/>
                  </a:rPr>
                  <a:t>41%</a:t>
                </a:r>
              </a:p>
            </p:txBody>
          </p:sp>
        </p:grpSp>
        <p:sp>
          <p:nvSpPr>
            <p:cNvPr id="17" name="TextBox 16">
              <a:extLst>
                <a:ext uri="{FF2B5EF4-FFF2-40B4-BE49-F238E27FC236}">
                  <a16:creationId xmlns:a16="http://schemas.microsoft.com/office/drawing/2014/main" id="{ABD0D132-0220-E8E3-1488-144D416BAD64}"/>
                </a:ext>
              </a:extLst>
            </p:cNvPr>
            <p:cNvSpPr txBox="1"/>
            <p:nvPr/>
          </p:nvSpPr>
          <p:spPr>
            <a:xfrm>
              <a:off x="1349951" y="3914999"/>
              <a:ext cx="705642" cy="523220"/>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TDF</a:t>
              </a:r>
            </a:p>
            <a:p>
              <a:r>
                <a:rPr lang="en-US" sz="1400">
                  <a:latin typeface="Arial" panose="020B0604020202020204" pitchFamily="34" charset="0"/>
                  <a:cs typeface="Arial" panose="020B0604020202020204" pitchFamily="34" charset="0"/>
                </a:rPr>
                <a:t>(n=34)</a:t>
              </a:r>
              <a:endParaRPr lang="en-NZ" sz="1400">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05424C24-FBF3-6AEF-168C-8688C39FB254}"/>
              </a:ext>
            </a:extLst>
          </p:cNvPr>
          <p:cNvGrpSpPr/>
          <p:nvPr/>
        </p:nvGrpSpPr>
        <p:grpSpPr>
          <a:xfrm>
            <a:off x="2514599" y="4393243"/>
            <a:ext cx="1464862" cy="798701"/>
            <a:chOff x="2212681" y="3666934"/>
            <a:chExt cx="1863446" cy="1021439"/>
          </a:xfrm>
        </p:grpSpPr>
        <p:grpSp>
          <p:nvGrpSpPr>
            <p:cNvPr id="18" name="Group 17">
              <a:extLst>
                <a:ext uri="{FF2B5EF4-FFF2-40B4-BE49-F238E27FC236}">
                  <a16:creationId xmlns:a16="http://schemas.microsoft.com/office/drawing/2014/main" id="{E41144D9-544E-0D9A-74E8-A8001F43214A}"/>
                </a:ext>
              </a:extLst>
            </p:cNvPr>
            <p:cNvGrpSpPr>
              <a:grpSpLocks noChangeAspect="1"/>
            </p:cNvGrpSpPr>
            <p:nvPr/>
          </p:nvGrpSpPr>
          <p:grpSpPr>
            <a:xfrm>
              <a:off x="2212681" y="3666934"/>
              <a:ext cx="1099348" cy="1021439"/>
              <a:chOff x="6383555" y="730423"/>
              <a:chExt cx="1297302" cy="1205363"/>
            </a:xfrm>
          </p:grpSpPr>
          <p:graphicFrame>
            <p:nvGraphicFramePr>
              <p:cNvPr id="20" name="Chart 19">
                <a:extLst>
                  <a:ext uri="{FF2B5EF4-FFF2-40B4-BE49-F238E27FC236}">
                    <a16:creationId xmlns:a16="http://schemas.microsoft.com/office/drawing/2014/main" id="{2FBEE5DB-2725-66CD-1FD5-C16A192DA386}"/>
                  </a:ext>
                </a:extLst>
              </p:cNvPr>
              <p:cNvGraphicFramePr/>
              <p:nvPr/>
            </p:nvGraphicFramePr>
            <p:xfrm>
              <a:off x="6444872" y="730423"/>
              <a:ext cx="1086066" cy="1205363"/>
            </p:xfrm>
            <a:graphic>
              <a:graphicData uri="http://schemas.openxmlformats.org/drawingml/2006/chart">
                <c:chart xmlns:c="http://schemas.openxmlformats.org/drawingml/2006/chart" xmlns:r="http://schemas.openxmlformats.org/officeDocument/2006/relationships" r:id="rId5"/>
              </a:graphicData>
            </a:graphic>
          </p:graphicFrame>
          <p:sp>
            <p:nvSpPr>
              <p:cNvPr id="21" name="Content Placeholder 1">
                <a:extLst>
                  <a:ext uri="{FF2B5EF4-FFF2-40B4-BE49-F238E27FC236}">
                    <a16:creationId xmlns:a16="http://schemas.microsoft.com/office/drawing/2014/main" id="{E6C2B03E-D5FE-307E-F3BE-71F1B50BDE43}"/>
                  </a:ext>
                </a:extLst>
              </p:cNvPr>
              <p:cNvSpPr txBox="1">
                <a:spLocks/>
              </p:cNvSpPr>
              <p:nvPr/>
            </p:nvSpPr>
            <p:spPr>
              <a:xfrm>
                <a:off x="6383555" y="914419"/>
                <a:ext cx="1297302" cy="838916"/>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kumimoji="0" lang="en-US" sz="1800" b="1" i="0" u="none" strike="noStrike" kern="1200" cap="none" spc="0" normalizeH="0" baseline="0" noProof="0">
                    <a:ln>
                      <a:noFill/>
                    </a:ln>
                    <a:effectLst/>
                    <a:uLnTx/>
                    <a:uFillTx/>
                    <a:latin typeface="Arial" panose="020B0604020202020204" pitchFamily="34" charset="0"/>
                    <a:cs typeface="Arial" panose="020B0604020202020204" pitchFamily="34" charset="0"/>
                  </a:rPr>
                  <a:t>29%</a:t>
                </a:r>
              </a:p>
            </p:txBody>
          </p:sp>
        </p:grpSp>
        <p:sp>
          <p:nvSpPr>
            <p:cNvPr id="22" name="TextBox 21">
              <a:extLst>
                <a:ext uri="{FF2B5EF4-FFF2-40B4-BE49-F238E27FC236}">
                  <a16:creationId xmlns:a16="http://schemas.microsoft.com/office/drawing/2014/main" id="{90E983F6-5CD8-E518-16D3-3579FB17E45C}"/>
                </a:ext>
              </a:extLst>
            </p:cNvPr>
            <p:cNvSpPr txBox="1"/>
            <p:nvPr/>
          </p:nvSpPr>
          <p:spPr>
            <a:xfrm>
              <a:off x="3205375" y="3956915"/>
              <a:ext cx="870752" cy="523220"/>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Placebo</a:t>
              </a:r>
            </a:p>
            <a:p>
              <a:r>
                <a:rPr lang="en-US" sz="1400">
                  <a:latin typeface="Arial" panose="020B0604020202020204" pitchFamily="34" charset="0"/>
                  <a:cs typeface="Arial" panose="020B0604020202020204" pitchFamily="34" charset="0"/>
                </a:rPr>
                <a:t>(n=24)</a:t>
              </a:r>
              <a:endParaRPr lang="en-NZ" sz="1400">
                <a:latin typeface="Arial" panose="020B0604020202020204" pitchFamily="34" charset="0"/>
                <a:cs typeface="Arial" panose="020B0604020202020204" pitchFamily="34" charset="0"/>
              </a:endParaRPr>
            </a:p>
          </p:txBody>
        </p:sp>
      </p:grpSp>
      <p:sp>
        <p:nvSpPr>
          <p:cNvPr id="24" name="TextBox 23">
            <a:extLst>
              <a:ext uri="{FF2B5EF4-FFF2-40B4-BE49-F238E27FC236}">
                <a16:creationId xmlns:a16="http://schemas.microsoft.com/office/drawing/2014/main" id="{E88D56EF-329A-2C83-7FD5-FAF6F27E3AC3}"/>
              </a:ext>
            </a:extLst>
          </p:cNvPr>
          <p:cNvSpPr txBox="1"/>
          <p:nvPr/>
        </p:nvSpPr>
        <p:spPr>
          <a:xfrm>
            <a:off x="484789" y="4002340"/>
            <a:ext cx="3390672" cy="338554"/>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Mild-to-moderate adverse events</a:t>
            </a:r>
            <a:endParaRPr lang="en-NZ" sz="1600" b="1" dirty="0">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3D4DF803-83C4-4A87-8FBF-6370E2C1C8C0}"/>
              </a:ext>
            </a:extLst>
          </p:cNvPr>
          <p:cNvGrpSpPr/>
          <p:nvPr/>
        </p:nvGrpSpPr>
        <p:grpSpPr>
          <a:xfrm>
            <a:off x="392056" y="5623180"/>
            <a:ext cx="1154670" cy="798701"/>
            <a:chOff x="382554" y="3666934"/>
            <a:chExt cx="1471193" cy="1021439"/>
          </a:xfrm>
        </p:grpSpPr>
        <p:grpSp>
          <p:nvGrpSpPr>
            <p:cNvPr id="36" name="Group 35">
              <a:extLst>
                <a:ext uri="{FF2B5EF4-FFF2-40B4-BE49-F238E27FC236}">
                  <a16:creationId xmlns:a16="http://schemas.microsoft.com/office/drawing/2014/main" id="{83A01E8F-407C-5290-A21D-CD785C43AF4E}"/>
                </a:ext>
              </a:extLst>
            </p:cNvPr>
            <p:cNvGrpSpPr>
              <a:grpSpLocks noChangeAspect="1"/>
            </p:cNvGrpSpPr>
            <p:nvPr/>
          </p:nvGrpSpPr>
          <p:grpSpPr>
            <a:xfrm>
              <a:off x="382554" y="3666934"/>
              <a:ext cx="1099348" cy="1021439"/>
              <a:chOff x="6383555" y="730423"/>
              <a:chExt cx="1297302" cy="1205363"/>
            </a:xfrm>
          </p:grpSpPr>
          <p:graphicFrame>
            <p:nvGraphicFramePr>
              <p:cNvPr id="40" name="Chart 39">
                <a:extLst>
                  <a:ext uri="{FF2B5EF4-FFF2-40B4-BE49-F238E27FC236}">
                    <a16:creationId xmlns:a16="http://schemas.microsoft.com/office/drawing/2014/main" id="{D4D83F2E-04A0-6763-84DA-E9C39C5932D0}"/>
                  </a:ext>
                </a:extLst>
              </p:cNvPr>
              <p:cNvGraphicFramePr/>
              <p:nvPr/>
            </p:nvGraphicFramePr>
            <p:xfrm>
              <a:off x="6444872" y="730423"/>
              <a:ext cx="1086066" cy="1205363"/>
            </p:xfrm>
            <a:graphic>
              <a:graphicData uri="http://schemas.openxmlformats.org/drawingml/2006/chart">
                <c:chart xmlns:c="http://schemas.openxmlformats.org/drawingml/2006/chart" xmlns:r="http://schemas.openxmlformats.org/officeDocument/2006/relationships" r:id="rId6"/>
              </a:graphicData>
            </a:graphic>
          </p:graphicFrame>
          <p:sp>
            <p:nvSpPr>
              <p:cNvPr id="41" name="Content Placeholder 1">
                <a:extLst>
                  <a:ext uri="{FF2B5EF4-FFF2-40B4-BE49-F238E27FC236}">
                    <a16:creationId xmlns:a16="http://schemas.microsoft.com/office/drawing/2014/main" id="{4946B81F-A70C-18F7-BB62-2E2B01F9C45C}"/>
                  </a:ext>
                </a:extLst>
              </p:cNvPr>
              <p:cNvSpPr txBox="1">
                <a:spLocks/>
              </p:cNvSpPr>
              <p:nvPr/>
            </p:nvSpPr>
            <p:spPr>
              <a:xfrm>
                <a:off x="6383555" y="914419"/>
                <a:ext cx="1297302" cy="838915"/>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sz="1800" b="1">
                    <a:latin typeface="Arial"/>
                    <a:cs typeface="Arial"/>
                  </a:rPr>
                  <a:t>89</a:t>
                </a:r>
                <a:r>
                  <a:rPr kumimoji="0" lang="en-US" sz="1800" b="1" i="0" u="none" strike="noStrike" kern="1200" cap="none" spc="0" normalizeH="0" baseline="0" noProof="0">
                    <a:ln>
                      <a:noFill/>
                    </a:ln>
                    <a:effectLst/>
                    <a:uLnTx/>
                    <a:uFillTx/>
                    <a:latin typeface="Arial"/>
                    <a:cs typeface="Arial"/>
                  </a:rPr>
                  <a:t>%</a:t>
                </a:r>
              </a:p>
            </p:txBody>
          </p:sp>
        </p:grpSp>
        <p:sp>
          <p:nvSpPr>
            <p:cNvPr id="39" name="TextBox 38">
              <a:extLst>
                <a:ext uri="{FF2B5EF4-FFF2-40B4-BE49-F238E27FC236}">
                  <a16:creationId xmlns:a16="http://schemas.microsoft.com/office/drawing/2014/main" id="{157124B7-A917-20D1-A058-022F63BE3776}"/>
                </a:ext>
              </a:extLst>
            </p:cNvPr>
            <p:cNvSpPr txBox="1"/>
            <p:nvPr/>
          </p:nvSpPr>
          <p:spPr>
            <a:xfrm>
              <a:off x="1321229" y="4024419"/>
              <a:ext cx="532518"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TDF</a:t>
              </a:r>
            </a:p>
          </p:txBody>
        </p:sp>
      </p:grpSp>
      <p:grpSp>
        <p:nvGrpSpPr>
          <p:cNvPr id="42" name="Group 41">
            <a:extLst>
              <a:ext uri="{FF2B5EF4-FFF2-40B4-BE49-F238E27FC236}">
                <a16:creationId xmlns:a16="http://schemas.microsoft.com/office/drawing/2014/main" id="{3E1A990D-4E6C-5E9A-8716-CE25E600662E}"/>
              </a:ext>
            </a:extLst>
          </p:cNvPr>
          <p:cNvGrpSpPr/>
          <p:nvPr/>
        </p:nvGrpSpPr>
        <p:grpSpPr>
          <a:xfrm>
            <a:off x="2554146" y="5652768"/>
            <a:ext cx="1506059" cy="798701"/>
            <a:chOff x="2212681" y="3666934"/>
            <a:chExt cx="2022059" cy="1021439"/>
          </a:xfrm>
        </p:grpSpPr>
        <p:grpSp>
          <p:nvGrpSpPr>
            <p:cNvPr id="43" name="Group 42">
              <a:extLst>
                <a:ext uri="{FF2B5EF4-FFF2-40B4-BE49-F238E27FC236}">
                  <a16:creationId xmlns:a16="http://schemas.microsoft.com/office/drawing/2014/main" id="{9D9D70BB-B3DA-9479-2D8F-E40D2E478D72}"/>
                </a:ext>
              </a:extLst>
            </p:cNvPr>
            <p:cNvGrpSpPr>
              <a:grpSpLocks noChangeAspect="1"/>
            </p:cNvGrpSpPr>
            <p:nvPr/>
          </p:nvGrpSpPr>
          <p:grpSpPr>
            <a:xfrm>
              <a:off x="2212681" y="3666934"/>
              <a:ext cx="1099348" cy="1021439"/>
              <a:chOff x="6383555" y="730423"/>
              <a:chExt cx="1297302" cy="1205363"/>
            </a:xfrm>
          </p:grpSpPr>
          <p:graphicFrame>
            <p:nvGraphicFramePr>
              <p:cNvPr id="54" name="Chart 53">
                <a:extLst>
                  <a:ext uri="{FF2B5EF4-FFF2-40B4-BE49-F238E27FC236}">
                    <a16:creationId xmlns:a16="http://schemas.microsoft.com/office/drawing/2014/main" id="{05123569-6B7D-9F04-BDD5-A0288B305DA3}"/>
                  </a:ext>
                </a:extLst>
              </p:cNvPr>
              <p:cNvGraphicFramePr/>
              <p:nvPr/>
            </p:nvGraphicFramePr>
            <p:xfrm>
              <a:off x="6444872" y="730423"/>
              <a:ext cx="1086066" cy="1205363"/>
            </p:xfrm>
            <a:graphic>
              <a:graphicData uri="http://schemas.openxmlformats.org/drawingml/2006/chart">
                <c:chart xmlns:c="http://schemas.openxmlformats.org/drawingml/2006/chart" xmlns:r="http://schemas.openxmlformats.org/officeDocument/2006/relationships" r:id="rId7"/>
              </a:graphicData>
            </a:graphic>
          </p:graphicFrame>
          <p:sp>
            <p:nvSpPr>
              <p:cNvPr id="55" name="Content Placeholder 1">
                <a:extLst>
                  <a:ext uri="{FF2B5EF4-FFF2-40B4-BE49-F238E27FC236}">
                    <a16:creationId xmlns:a16="http://schemas.microsoft.com/office/drawing/2014/main" id="{4B74D348-2E2A-8ED6-1288-C5AA4756EA99}"/>
                  </a:ext>
                </a:extLst>
              </p:cNvPr>
              <p:cNvSpPr txBox="1">
                <a:spLocks/>
              </p:cNvSpPr>
              <p:nvPr/>
            </p:nvSpPr>
            <p:spPr>
              <a:xfrm>
                <a:off x="6383555" y="914419"/>
                <a:ext cx="1297302" cy="838915"/>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sz="1800" b="1" dirty="0">
                    <a:latin typeface="Arial" panose="020B0604020202020204" pitchFamily="34" charset="0"/>
                    <a:cs typeface="Arial" panose="020B0604020202020204" pitchFamily="34" charset="0"/>
                  </a:rPr>
                  <a:t>93</a:t>
                </a:r>
                <a:r>
                  <a:rPr kumimoji="0" lang="en-US"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p>
            </p:txBody>
          </p:sp>
        </p:grpSp>
        <p:sp>
          <p:nvSpPr>
            <p:cNvPr id="44" name="TextBox 43">
              <a:extLst>
                <a:ext uri="{FF2B5EF4-FFF2-40B4-BE49-F238E27FC236}">
                  <a16:creationId xmlns:a16="http://schemas.microsoft.com/office/drawing/2014/main" id="{0222FA89-3F52-B31E-A1EE-E17A1D211181}"/>
                </a:ext>
              </a:extLst>
            </p:cNvPr>
            <p:cNvSpPr txBox="1"/>
            <p:nvPr/>
          </p:nvSpPr>
          <p:spPr>
            <a:xfrm>
              <a:off x="3363989" y="4024419"/>
              <a:ext cx="870751" cy="307777"/>
            </a:xfrm>
            <a:prstGeom prst="rect">
              <a:avLst/>
            </a:prstGeom>
            <a:noFill/>
          </p:spPr>
          <p:txBody>
            <a:bodyPr wrap="none" rtlCol="0">
              <a:spAutoFit/>
            </a:bodyPr>
            <a:lstStyle/>
            <a:p>
              <a:pPr algn="ctr"/>
              <a:r>
                <a:rPr lang="en-US" sz="1400" b="1">
                  <a:latin typeface="Arial" panose="020B0604020202020204" pitchFamily="34" charset="0"/>
                  <a:cs typeface="Arial" panose="020B0604020202020204" pitchFamily="34" charset="0"/>
                </a:rPr>
                <a:t>Placebo</a:t>
              </a:r>
            </a:p>
          </p:txBody>
        </p:sp>
      </p:grpSp>
      <p:sp>
        <p:nvSpPr>
          <p:cNvPr id="56" name="TextBox 55">
            <a:extLst>
              <a:ext uri="{FF2B5EF4-FFF2-40B4-BE49-F238E27FC236}">
                <a16:creationId xmlns:a16="http://schemas.microsoft.com/office/drawing/2014/main" id="{6C51BBDD-AEA1-D9E3-3581-935EA1E9B413}"/>
              </a:ext>
            </a:extLst>
          </p:cNvPr>
          <p:cNvSpPr txBox="1"/>
          <p:nvPr/>
        </p:nvSpPr>
        <p:spPr>
          <a:xfrm>
            <a:off x="1381186" y="5314214"/>
            <a:ext cx="1462260" cy="338554"/>
          </a:xfrm>
          <a:prstGeom prst="rect">
            <a:avLst/>
          </a:prstGeom>
          <a:noFill/>
        </p:spPr>
        <p:txBody>
          <a:bodyPr wrap="none" rtlCol="0">
            <a:spAutoFit/>
          </a:bodyPr>
          <a:lstStyle/>
          <a:p>
            <a:pPr algn="ctr"/>
            <a:r>
              <a:rPr lang="en-US" sz="1600" b="1">
                <a:latin typeface="Arial" panose="020B0604020202020204" pitchFamily="34" charset="0"/>
                <a:cs typeface="Arial" panose="020B0604020202020204" pitchFamily="34" charset="0"/>
              </a:rPr>
              <a:t>Acceptability</a:t>
            </a:r>
            <a:endParaRPr lang="en-NZ" sz="1600" b="1">
              <a:latin typeface="Arial" panose="020B0604020202020204" pitchFamily="34" charset="0"/>
              <a:cs typeface="Arial" panose="020B0604020202020204" pitchFamily="34" charset="0"/>
            </a:endParaRPr>
          </a:p>
        </p:txBody>
      </p:sp>
      <p:graphicFrame>
        <p:nvGraphicFramePr>
          <p:cNvPr id="57" name="Chart 56">
            <a:extLst>
              <a:ext uri="{FF2B5EF4-FFF2-40B4-BE49-F238E27FC236}">
                <a16:creationId xmlns:a16="http://schemas.microsoft.com/office/drawing/2014/main" id="{2C23DC22-B130-B15E-EEF5-CBB5A6AC02CC}"/>
              </a:ext>
            </a:extLst>
          </p:cNvPr>
          <p:cNvGraphicFramePr/>
          <p:nvPr>
            <p:extLst>
              <p:ext uri="{D42A27DB-BD31-4B8C-83A1-F6EECF244321}">
                <p14:modId xmlns:p14="http://schemas.microsoft.com/office/powerpoint/2010/main" val="2064764793"/>
              </p:ext>
            </p:extLst>
          </p:nvPr>
        </p:nvGraphicFramePr>
        <p:xfrm>
          <a:off x="8266184" y="2654408"/>
          <a:ext cx="3822946" cy="2070436"/>
        </p:xfrm>
        <a:graphic>
          <a:graphicData uri="http://schemas.openxmlformats.org/drawingml/2006/chart">
            <c:chart xmlns:c="http://schemas.openxmlformats.org/drawingml/2006/chart" xmlns:r="http://schemas.openxmlformats.org/officeDocument/2006/relationships" r:id="rId8"/>
          </a:graphicData>
        </a:graphic>
      </p:graphicFrame>
      <p:sp>
        <p:nvSpPr>
          <p:cNvPr id="58" name="TextBox 57">
            <a:extLst>
              <a:ext uri="{FF2B5EF4-FFF2-40B4-BE49-F238E27FC236}">
                <a16:creationId xmlns:a16="http://schemas.microsoft.com/office/drawing/2014/main" id="{B1CAE1D1-9CEA-9D61-14E4-20E21C2909BE}"/>
              </a:ext>
            </a:extLst>
          </p:cNvPr>
          <p:cNvSpPr txBox="1"/>
          <p:nvPr/>
        </p:nvSpPr>
        <p:spPr>
          <a:xfrm>
            <a:off x="8266184" y="2228737"/>
            <a:ext cx="3721550" cy="523220"/>
          </a:xfrm>
          <a:prstGeom prst="rect">
            <a:avLst/>
          </a:prstGeom>
          <a:noFill/>
        </p:spPr>
        <p:txBody>
          <a:bodyPr wrap="square" lIns="91440" tIns="45720" rIns="91440" bIns="45720" rtlCol="0" anchor="t">
            <a:spAutoFit/>
          </a:bodyPr>
          <a:lstStyle/>
          <a:p>
            <a:pPr algn="ctr"/>
            <a:r>
              <a:rPr lang="en-US" sz="1400" b="1" dirty="0">
                <a:latin typeface="Arial"/>
                <a:cs typeface="Arial"/>
              </a:rPr>
              <a:t>Adherence by self-report and </a:t>
            </a:r>
            <a:br>
              <a:rPr lang="en-US" sz="1400" b="1" dirty="0">
                <a:latin typeface="Arial" panose="020B0604020202020204" pitchFamily="34" charset="0"/>
                <a:cs typeface="Arial" panose="020B0604020202020204" pitchFamily="34" charset="0"/>
              </a:rPr>
            </a:br>
            <a:r>
              <a:rPr lang="en-US" sz="1400" b="1" dirty="0" err="1">
                <a:latin typeface="Arial"/>
                <a:cs typeface="Arial"/>
              </a:rPr>
              <a:t>TFVdp</a:t>
            </a:r>
            <a:r>
              <a:rPr lang="en-US" sz="1400" b="1" dirty="0">
                <a:latin typeface="Arial"/>
                <a:cs typeface="Arial"/>
              </a:rPr>
              <a:t> concentration</a:t>
            </a:r>
            <a:endParaRPr lang="en-NZ" sz="1400" b="1" dirty="0">
              <a:latin typeface="Arial"/>
              <a:cs typeface="Arial"/>
            </a:endParaRPr>
          </a:p>
        </p:txBody>
      </p:sp>
      <p:grpSp>
        <p:nvGrpSpPr>
          <p:cNvPr id="59" name="Group 58">
            <a:extLst>
              <a:ext uri="{FF2B5EF4-FFF2-40B4-BE49-F238E27FC236}">
                <a16:creationId xmlns:a16="http://schemas.microsoft.com/office/drawing/2014/main" id="{3B0D3567-C839-61E4-C141-959916C3C6F9}"/>
              </a:ext>
            </a:extLst>
          </p:cNvPr>
          <p:cNvGrpSpPr/>
          <p:nvPr/>
        </p:nvGrpSpPr>
        <p:grpSpPr>
          <a:xfrm>
            <a:off x="5005231" y="1220099"/>
            <a:ext cx="864887" cy="1023293"/>
            <a:chOff x="382554" y="3666934"/>
            <a:chExt cx="1099348" cy="1304646"/>
          </a:xfrm>
        </p:grpSpPr>
        <p:grpSp>
          <p:nvGrpSpPr>
            <p:cNvPr id="60" name="Group 59">
              <a:extLst>
                <a:ext uri="{FF2B5EF4-FFF2-40B4-BE49-F238E27FC236}">
                  <a16:creationId xmlns:a16="http://schemas.microsoft.com/office/drawing/2014/main" id="{CBA161E5-9DE1-7A43-048C-9CC4D8D78089}"/>
                </a:ext>
              </a:extLst>
            </p:cNvPr>
            <p:cNvGrpSpPr>
              <a:grpSpLocks noChangeAspect="1"/>
            </p:cNvGrpSpPr>
            <p:nvPr/>
          </p:nvGrpSpPr>
          <p:grpSpPr>
            <a:xfrm>
              <a:off x="382554" y="3666934"/>
              <a:ext cx="1099348" cy="1021439"/>
              <a:chOff x="6383555" y="730423"/>
              <a:chExt cx="1297302" cy="1205363"/>
            </a:xfrm>
          </p:grpSpPr>
          <p:graphicFrame>
            <p:nvGraphicFramePr>
              <p:cNvPr id="62" name="Chart 61">
                <a:extLst>
                  <a:ext uri="{FF2B5EF4-FFF2-40B4-BE49-F238E27FC236}">
                    <a16:creationId xmlns:a16="http://schemas.microsoft.com/office/drawing/2014/main" id="{B38ECB1E-5259-DEE9-7F9E-3F4BA3BDE2E2}"/>
                  </a:ext>
                </a:extLst>
              </p:cNvPr>
              <p:cNvGraphicFramePr/>
              <p:nvPr/>
            </p:nvGraphicFramePr>
            <p:xfrm>
              <a:off x="6444872" y="730423"/>
              <a:ext cx="1086066" cy="1205363"/>
            </p:xfrm>
            <a:graphic>
              <a:graphicData uri="http://schemas.openxmlformats.org/drawingml/2006/chart">
                <c:chart xmlns:c="http://schemas.openxmlformats.org/drawingml/2006/chart" xmlns:r="http://schemas.openxmlformats.org/officeDocument/2006/relationships" r:id="rId9"/>
              </a:graphicData>
            </a:graphic>
          </p:graphicFrame>
          <p:sp>
            <p:nvSpPr>
              <p:cNvPr id="63" name="Content Placeholder 1">
                <a:extLst>
                  <a:ext uri="{FF2B5EF4-FFF2-40B4-BE49-F238E27FC236}">
                    <a16:creationId xmlns:a16="http://schemas.microsoft.com/office/drawing/2014/main" id="{142987B6-DDAC-9CE8-81BD-F15C6CDB36D3}"/>
                  </a:ext>
                </a:extLst>
              </p:cNvPr>
              <p:cNvSpPr txBox="1">
                <a:spLocks/>
              </p:cNvSpPr>
              <p:nvPr/>
            </p:nvSpPr>
            <p:spPr>
              <a:xfrm>
                <a:off x="6383555" y="914419"/>
                <a:ext cx="1297302" cy="838916"/>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kumimoji="0" lang="en-US"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81%</a:t>
                </a:r>
              </a:p>
            </p:txBody>
          </p:sp>
        </p:grpSp>
        <p:sp>
          <p:nvSpPr>
            <p:cNvPr id="61" name="TextBox 60">
              <a:extLst>
                <a:ext uri="{FF2B5EF4-FFF2-40B4-BE49-F238E27FC236}">
                  <a16:creationId xmlns:a16="http://schemas.microsoft.com/office/drawing/2014/main" id="{47AAD5CB-E3C5-CC00-9C6D-E8C612B52A26}"/>
                </a:ext>
              </a:extLst>
            </p:cNvPr>
            <p:cNvSpPr txBox="1"/>
            <p:nvPr/>
          </p:nvSpPr>
          <p:spPr>
            <a:xfrm>
              <a:off x="578393" y="4663802"/>
              <a:ext cx="532517" cy="307778"/>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TDF</a:t>
              </a:r>
            </a:p>
          </p:txBody>
        </p:sp>
      </p:grpSp>
      <p:grpSp>
        <p:nvGrpSpPr>
          <p:cNvPr id="64" name="Group 63">
            <a:extLst>
              <a:ext uri="{FF2B5EF4-FFF2-40B4-BE49-F238E27FC236}">
                <a16:creationId xmlns:a16="http://schemas.microsoft.com/office/drawing/2014/main" id="{3D64069D-0A71-B354-8930-EA4CDA64B7ED}"/>
              </a:ext>
            </a:extLst>
          </p:cNvPr>
          <p:cNvGrpSpPr/>
          <p:nvPr/>
        </p:nvGrpSpPr>
        <p:grpSpPr>
          <a:xfrm>
            <a:off x="6612034" y="1220100"/>
            <a:ext cx="864887" cy="1023293"/>
            <a:chOff x="2212681" y="3666934"/>
            <a:chExt cx="1099348" cy="1304646"/>
          </a:xfrm>
        </p:grpSpPr>
        <p:grpSp>
          <p:nvGrpSpPr>
            <p:cNvPr id="65" name="Group 64">
              <a:extLst>
                <a:ext uri="{FF2B5EF4-FFF2-40B4-BE49-F238E27FC236}">
                  <a16:creationId xmlns:a16="http://schemas.microsoft.com/office/drawing/2014/main" id="{FC503315-87F9-B231-6878-17F06924B319}"/>
                </a:ext>
              </a:extLst>
            </p:cNvPr>
            <p:cNvGrpSpPr>
              <a:grpSpLocks noChangeAspect="1"/>
            </p:cNvGrpSpPr>
            <p:nvPr/>
          </p:nvGrpSpPr>
          <p:grpSpPr>
            <a:xfrm>
              <a:off x="2212681" y="3666934"/>
              <a:ext cx="1099348" cy="1021439"/>
              <a:chOff x="6383555" y="730423"/>
              <a:chExt cx="1297302" cy="1205363"/>
            </a:xfrm>
          </p:grpSpPr>
          <p:graphicFrame>
            <p:nvGraphicFramePr>
              <p:cNvPr id="67" name="Chart 66">
                <a:extLst>
                  <a:ext uri="{FF2B5EF4-FFF2-40B4-BE49-F238E27FC236}">
                    <a16:creationId xmlns:a16="http://schemas.microsoft.com/office/drawing/2014/main" id="{8E047B1C-E524-8E93-EB31-BDAC635D19E0}"/>
                  </a:ext>
                </a:extLst>
              </p:cNvPr>
              <p:cNvGraphicFramePr/>
              <p:nvPr/>
            </p:nvGraphicFramePr>
            <p:xfrm>
              <a:off x="6444872" y="730423"/>
              <a:ext cx="1086066" cy="1205363"/>
            </p:xfrm>
            <a:graphic>
              <a:graphicData uri="http://schemas.openxmlformats.org/drawingml/2006/chart">
                <c:chart xmlns:c="http://schemas.openxmlformats.org/drawingml/2006/chart" xmlns:r="http://schemas.openxmlformats.org/officeDocument/2006/relationships" r:id="rId10"/>
              </a:graphicData>
            </a:graphic>
          </p:graphicFrame>
          <p:sp>
            <p:nvSpPr>
              <p:cNvPr id="68" name="Content Placeholder 1">
                <a:extLst>
                  <a:ext uri="{FF2B5EF4-FFF2-40B4-BE49-F238E27FC236}">
                    <a16:creationId xmlns:a16="http://schemas.microsoft.com/office/drawing/2014/main" id="{75AF6A6C-B4C2-A74B-98FE-F5B9A2FF6AA7}"/>
                  </a:ext>
                </a:extLst>
              </p:cNvPr>
              <p:cNvSpPr txBox="1">
                <a:spLocks/>
              </p:cNvSpPr>
              <p:nvPr/>
            </p:nvSpPr>
            <p:spPr>
              <a:xfrm>
                <a:off x="6383555" y="914419"/>
                <a:ext cx="1297302" cy="838915"/>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kumimoji="0" lang="en-US" sz="1800" b="1" i="0" u="none" strike="noStrike" kern="1200" cap="none" spc="0" normalizeH="0" baseline="0" noProof="0">
                    <a:ln>
                      <a:noFill/>
                    </a:ln>
                    <a:effectLst/>
                    <a:uLnTx/>
                    <a:uFillTx/>
                    <a:latin typeface="Arial" panose="020B0604020202020204" pitchFamily="34" charset="0"/>
                    <a:cs typeface="Arial" panose="020B0604020202020204" pitchFamily="34" charset="0"/>
                  </a:rPr>
                  <a:t>89%</a:t>
                </a:r>
              </a:p>
            </p:txBody>
          </p:sp>
        </p:grpSp>
        <p:sp>
          <p:nvSpPr>
            <p:cNvPr id="66" name="TextBox 65">
              <a:extLst>
                <a:ext uri="{FF2B5EF4-FFF2-40B4-BE49-F238E27FC236}">
                  <a16:creationId xmlns:a16="http://schemas.microsoft.com/office/drawing/2014/main" id="{B94F0414-18B4-365F-5F43-D76E4EFF56C0}"/>
                </a:ext>
              </a:extLst>
            </p:cNvPr>
            <p:cNvSpPr txBox="1"/>
            <p:nvPr/>
          </p:nvSpPr>
          <p:spPr>
            <a:xfrm>
              <a:off x="2328972" y="4663804"/>
              <a:ext cx="870752" cy="307776"/>
            </a:xfrm>
            <a:prstGeom prst="rect">
              <a:avLst/>
            </a:prstGeom>
            <a:noFill/>
          </p:spPr>
          <p:txBody>
            <a:bodyPr wrap="none" rtlCol="0">
              <a:spAutoFit/>
            </a:bodyPr>
            <a:lstStyle/>
            <a:p>
              <a:pPr algn="ctr"/>
              <a:r>
                <a:rPr lang="en-US" sz="1400" b="1">
                  <a:latin typeface="Arial" panose="020B0604020202020204" pitchFamily="34" charset="0"/>
                  <a:cs typeface="Arial" panose="020B0604020202020204" pitchFamily="34" charset="0"/>
                </a:rPr>
                <a:t>Placebo</a:t>
              </a:r>
            </a:p>
          </p:txBody>
        </p:sp>
      </p:grpSp>
      <p:sp>
        <p:nvSpPr>
          <p:cNvPr id="69" name="TextBox 68">
            <a:extLst>
              <a:ext uri="{FF2B5EF4-FFF2-40B4-BE49-F238E27FC236}">
                <a16:creationId xmlns:a16="http://schemas.microsoft.com/office/drawing/2014/main" id="{5D9EB5CE-BE6F-5CD3-8839-6281B274F5AF}"/>
              </a:ext>
            </a:extLst>
          </p:cNvPr>
          <p:cNvSpPr txBox="1"/>
          <p:nvPr/>
        </p:nvSpPr>
        <p:spPr>
          <a:xfrm>
            <a:off x="5439014" y="804750"/>
            <a:ext cx="1608133" cy="307777"/>
          </a:xfrm>
          <a:prstGeom prst="rect">
            <a:avLst/>
          </a:prstGeom>
          <a:noFill/>
        </p:spPr>
        <p:txBody>
          <a:bodyPr wrap="none" lIns="91440" tIns="45720" rIns="91440" bIns="45720" rtlCol="0" anchor="t">
            <a:spAutoFit/>
          </a:bodyPr>
          <a:lstStyle/>
          <a:p>
            <a:pPr algn="ctr"/>
            <a:r>
              <a:rPr lang="en-US" sz="1400" b="1" dirty="0">
                <a:latin typeface="Arial"/>
                <a:cs typeface="Arial"/>
              </a:rPr>
              <a:t>HepB-BD receipt</a:t>
            </a:r>
            <a:endParaRPr lang="en-NZ" sz="1400" b="1" dirty="0">
              <a:latin typeface="Arial"/>
              <a:cs typeface="Arial"/>
            </a:endParaRPr>
          </a:p>
        </p:txBody>
      </p:sp>
      <p:sp>
        <p:nvSpPr>
          <p:cNvPr id="70" name="TextBox 69">
            <a:extLst>
              <a:ext uri="{FF2B5EF4-FFF2-40B4-BE49-F238E27FC236}">
                <a16:creationId xmlns:a16="http://schemas.microsoft.com/office/drawing/2014/main" id="{C56267CD-E418-0988-6CA6-47A518874391}"/>
              </a:ext>
            </a:extLst>
          </p:cNvPr>
          <p:cNvSpPr txBox="1"/>
          <p:nvPr/>
        </p:nvSpPr>
        <p:spPr>
          <a:xfrm>
            <a:off x="5854588" y="1473533"/>
            <a:ext cx="712054" cy="523220"/>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85%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overall</a:t>
            </a:r>
            <a:endParaRPr lang="en-NZ" sz="1400" dirty="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AA62CC7E-3B99-DA49-BA6C-2543890BD400}"/>
              </a:ext>
            </a:extLst>
          </p:cNvPr>
          <p:cNvSpPr txBox="1"/>
          <p:nvPr/>
        </p:nvSpPr>
        <p:spPr>
          <a:xfrm>
            <a:off x="4364091" y="2748690"/>
            <a:ext cx="3822945" cy="307777"/>
          </a:xfrm>
          <a:prstGeom prst="rect">
            <a:avLst/>
          </a:prstGeom>
          <a:noFill/>
        </p:spPr>
        <p:txBody>
          <a:bodyPr wrap="square" lIns="91440" tIns="45720" rIns="91440" bIns="45720" rtlCol="0" anchor="t">
            <a:spAutoFit/>
          </a:bodyPr>
          <a:lstStyle/>
          <a:p>
            <a:pPr algn="ctr"/>
            <a:r>
              <a:rPr lang="en-US" sz="1400" b="1" dirty="0">
                <a:latin typeface="Arial"/>
                <a:cs typeface="Arial"/>
              </a:rPr>
              <a:t>Timeliness of </a:t>
            </a:r>
            <a:r>
              <a:rPr lang="en-US" sz="1400" b="1" dirty="0" err="1">
                <a:latin typeface="Arial"/>
                <a:cs typeface="Arial"/>
              </a:rPr>
              <a:t>HepB</a:t>
            </a:r>
            <a:r>
              <a:rPr lang="en-US" sz="1400" b="1" dirty="0">
                <a:latin typeface="Arial"/>
                <a:cs typeface="Arial"/>
              </a:rPr>
              <a:t>-BD receipt</a:t>
            </a:r>
            <a:endParaRPr lang="en-NZ" sz="1400" b="1" dirty="0">
              <a:latin typeface="Arial"/>
              <a:cs typeface="Arial"/>
            </a:endParaRPr>
          </a:p>
        </p:txBody>
      </p:sp>
      <p:grpSp>
        <p:nvGrpSpPr>
          <p:cNvPr id="72" name="Group 71">
            <a:extLst>
              <a:ext uri="{FF2B5EF4-FFF2-40B4-BE49-F238E27FC236}">
                <a16:creationId xmlns:a16="http://schemas.microsoft.com/office/drawing/2014/main" id="{7D802F34-FC01-4FE1-2954-021A403A1575}"/>
              </a:ext>
            </a:extLst>
          </p:cNvPr>
          <p:cNvGrpSpPr/>
          <p:nvPr/>
        </p:nvGrpSpPr>
        <p:grpSpPr>
          <a:xfrm>
            <a:off x="5019704" y="3136629"/>
            <a:ext cx="864887" cy="1010854"/>
            <a:chOff x="382554" y="3666934"/>
            <a:chExt cx="1099348" cy="1288787"/>
          </a:xfrm>
        </p:grpSpPr>
        <p:grpSp>
          <p:nvGrpSpPr>
            <p:cNvPr id="73" name="Group 72">
              <a:extLst>
                <a:ext uri="{FF2B5EF4-FFF2-40B4-BE49-F238E27FC236}">
                  <a16:creationId xmlns:a16="http://schemas.microsoft.com/office/drawing/2014/main" id="{AC94965C-0050-ADF2-6B0D-9752E0578F17}"/>
                </a:ext>
              </a:extLst>
            </p:cNvPr>
            <p:cNvGrpSpPr>
              <a:grpSpLocks noChangeAspect="1"/>
            </p:cNvGrpSpPr>
            <p:nvPr/>
          </p:nvGrpSpPr>
          <p:grpSpPr>
            <a:xfrm>
              <a:off x="382554" y="3666934"/>
              <a:ext cx="1099348" cy="1021439"/>
              <a:chOff x="6383555" y="730423"/>
              <a:chExt cx="1297302" cy="1205363"/>
            </a:xfrm>
          </p:grpSpPr>
          <p:graphicFrame>
            <p:nvGraphicFramePr>
              <p:cNvPr id="75" name="Chart 74">
                <a:extLst>
                  <a:ext uri="{FF2B5EF4-FFF2-40B4-BE49-F238E27FC236}">
                    <a16:creationId xmlns:a16="http://schemas.microsoft.com/office/drawing/2014/main" id="{4F6909AB-AC93-B31E-8369-0E71E5FC2F43}"/>
                  </a:ext>
                </a:extLst>
              </p:cNvPr>
              <p:cNvGraphicFramePr/>
              <p:nvPr/>
            </p:nvGraphicFramePr>
            <p:xfrm>
              <a:off x="6444872" y="730423"/>
              <a:ext cx="1086066" cy="1205363"/>
            </p:xfrm>
            <a:graphic>
              <a:graphicData uri="http://schemas.openxmlformats.org/drawingml/2006/chart">
                <c:chart xmlns:c="http://schemas.openxmlformats.org/drawingml/2006/chart" xmlns:r="http://schemas.openxmlformats.org/officeDocument/2006/relationships" r:id="rId11"/>
              </a:graphicData>
            </a:graphic>
          </p:graphicFrame>
          <p:sp>
            <p:nvSpPr>
              <p:cNvPr id="76" name="Content Placeholder 1">
                <a:extLst>
                  <a:ext uri="{FF2B5EF4-FFF2-40B4-BE49-F238E27FC236}">
                    <a16:creationId xmlns:a16="http://schemas.microsoft.com/office/drawing/2014/main" id="{59E0580B-5BEC-FF80-8208-D0EAF73FEE01}"/>
                  </a:ext>
                </a:extLst>
              </p:cNvPr>
              <p:cNvSpPr txBox="1">
                <a:spLocks/>
              </p:cNvSpPr>
              <p:nvPr/>
            </p:nvSpPr>
            <p:spPr>
              <a:xfrm>
                <a:off x="6383555" y="914419"/>
                <a:ext cx="1297302" cy="838916"/>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sz="1800" b="1" dirty="0">
                    <a:latin typeface="Arial" panose="020B0604020202020204" pitchFamily="34" charset="0"/>
                    <a:cs typeface="Arial" panose="020B0604020202020204" pitchFamily="34" charset="0"/>
                  </a:rPr>
                  <a:t>49</a:t>
                </a:r>
                <a:r>
                  <a:rPr kumimoji="0" lang="en-US"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p>
            </p:txBody>
          </p:sp>
        </p:grpSp>
        <p:sp>
          <p:nvSpPr>
            <p:cNvPr id="74" name="TextBox 73">
              <a:extLst>
                <a:ext uri="{FF2B5EF4-FFF2-40B4-BE49-F238E27FC236}">
                  <a16:creationId xmlns:a16="http://schemas.microsoft.com/office/drawing/2014/main" id="{A5EC7B5F-6F32-212D-4761-77B314263B75}"/>
                </a:ext>
              </a:extLst>
            </p:cNvPr>
            <p:cNvSpPr txBox="1"/>
            <p:nvPr/>
          </p:nvSpPr>
          <p:spPr>
            <a:xfrm>
              <a:off x="580684" y="4647943"/>
              <a:ext cx="532517" cy="307778"/>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TDF</a:t>
              </a:r>
            </a:p>
          </p:txBody>
        </p:sp>
      </p:grpSp>
      <p:grpSp>
        <p:nvGrpSpPr>
          <p:cNvPr id="77" name="Group 76">
            <a:extLst>
              <a:ext uri="{FF2B5EF4-FFF2-40B4-BE49-F238E27FC236}">
                <a16:creationId xmlns:a16="http://schemas.microsoft.com/office/drawing/2014/main" id="{CF7BA41F-CF09-AF70-B0D9-332A08C66660}"/>
              </a:ext>
            </a:extLst>
          </p:cNvPr>
          <p:cNvGrpSpPr/>
          <p:nvPr/>
        </p:nvGrpSpPr>
        <p:grpSpPr>
          <a:xfrm>
            <a:off x="6626507" y="3148975"/>
            <a:ext cx="864887" cy="1010854"/>
            <a:chOff x="2212681" y="3666934"/>
            <a:chExt cx="1099348" cy="1288788"/>
          </a:xfrm>
        </p:grpSpPr>
        <p:grpSp>
          <p:nvGrpSpPr>
            <p:cNvPr id="78" name="Group 77">
              <a:extLst>
                <a:ext uri="{FF2B5EF4-FFF2-40B4-BE49-F238E27FC236}">
                  <a16:creationId xmlns:a16="http://schemas.microsoft.com/office/drawing/2014/main" id="{787C3119-6251-ECB3-F74D-1941F144AA23}"/>
                </a:ext>
              </a:extLst>
            </p:cNvPr>
            <p:cNvGrpSpPr>
              <a:grpSpLocks noChangeAspect="1"/>
            </p:cNvGrpSpPr>
            <p:nvPr/>
          </p:nvGrpSpPr>
          <p:grpSpPr>
            <a:xfrm>
              <a:off x="2212681" y="3666934"/>
              <a:ext cx="1099348" cy="1021439"/>
              <a:chOff x="6383555" y="730423"/>
              <a:chExt cx="1297302" cy="1205363"/>
            </a:xfrm>
          </p:grpSpPr>
          <p:graphicFrame>
            <p:nvGraphicFramePr>
              <p:cNvPr id="80" name="Chart 79">
                <a:extLst>
                  <a:ext uri="{FF2B5EF4-FFF2-40B4-BE49-F238E27FC236}">
                    <a16:creationId xmlns:a16="http://schemas.microsoft.com/office/drawing/2014/main" id="{A412A637-03A8-3F8E-8196-9043C81DDAAE}"/>
                  </a:ext>
                </a:extLst>
              </p:cNvPr>
              <p:cNvGraphicFramePr/>
              <p:nvPr/>
            </p:nvGraphicFramePr>
            <p:xfrm>
              <a:off x="6444872" y="730423"/>
              <a:ext cx="1086066" cy="1205363"/>
            </p:xfrm>
            <a:graphic>
              <a:graphicData uri="http://schemas.openxmlformats.org/drawingml/2006/chart">
                <c:chart xmlns:c="http://schemas.openxmlformats.org/drawingml/2006/chart" xmlns:r="http://schemas.openxmlformats.org/officeDocument/2006/relationships" r:id="rId12"/>
              </a:graphicData>
            </a:graphic>
          </p:graphicFrame>
          <p:sp>
            <p:nvSpPr>
              <p:cNvPr id="81" name="Content Placeholder 1">
                <a:extLst>
                  <a:ext uri="{FF2B5EF4-FFF2-40B4-BE49-F238E27FC236}">
                    <a16:creationId xmlns:a16="http://schemas.microsoft.com/office/drawing/2014/main" id="{613CCECD-E3E3-D187-A12E-C8DDF1274F40}"/>
                  </a:ext>
                </a:extLst>
              </p:cNvPr>
              <p:cNvSpPr txBox="1">
                <a:spLocks/>
              </p:cNvSpPr>
              <p:nvPr/>
            </p:nvSpPr>
            <p:spPr>
              <a:xfrm>
                <a:off x="6383555" y="914419"/>
                <a:ext cx="1297302" cy="838915"/>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sz="1800" b="1" dirty="0">
                    <a:latin typeface="Arial" panose="020B0604020202020204" pitchFamily="34" charset="0"/>
                    <a:cs typeface="Arial" panose="020B0604020202020204" pitchFamily="34" charset="0"/>
                  </a:rPr>
                  <a:t>56</a:t>
                </a:r>
                <a:r>
                  <a:rPr kumimoji="0" lang="en-US"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p>
            </p:txBody>
          </p:sp>
        </p:grpSp>
        <p:sp>
          <p:nvSpPr>
            <p:cNvPr id="79" name="TextBox 78">
              <a:extLst>
                <a:ext uri="{FF2B5EF4-FFF2-40B4-BE49-F238E27FC236}">
                  <a16:creationId xmlns:a16="http://schemas.microsoft.com/office/drawing/2014/main" id="{9B95E58C-0680-8D20-0FA6-3D1E11C8D9A3}"/>
                </a:ext>
              </a:extLst>
            </p:cNvPr>
            <p:cNvSpPr txBox="1"/>
            <p:nvPr/>
          </p:nvSpPr>
          <p:spPr>
            <a:xfrm>
              <a:off x="2326979" y="4647945"/>
              <a:ext cx="870752"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Placebo</a:t>
              </a:r>
            </a:p>
          </p:txBody>
        </p:sp>
      </p:grpSp>
      <p:sp>
        <p:nvSpPr>
          <p:cNvPr id="82" name="TextBox 81">
            <a:extLst>
              <a:ext uri="{FF2B5EF4-FFF2-40B4-BE49-F238E27FC236}">
                <a16:creationId xmlns:a16="http://schemas.microsoft.com/office/drawing/2014/main" id="{6BDC0917-B2BE-5C00-5BC1-9B1C46AB4F72}"/>
              </a:ext>
            </a:extLst>
          </p:cNvPr>
          <p:cNvSpPr txBox="1"/>
          <p:nvPr/>
        </p:nvSpPr>
        <p:spPr>
          <a:xfrm>
            <a:off x="5894472" y="3361105"/>
            <a:ext cx="712054" cy="523220"/>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53%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overall</a:t>
            </a:r>
            <a:endParaRPr lang="en-NZ" sz="1400" dirty="0">
              <a:latin typeface="Arial" panose="020B0604020202020204" pitchFamily="34" charset="0"/>
              <a:cs typeface="Arial" panose="020B0604020202020204" pitchFamily="34" charset="0"/>
            </a:endParaRPr>
          </a:p>
        </p:txBody>
      </p:sp>
      <p:sp>
        <p:nvSpPr>
          <p:cNvPr id="84" name="Content Placeholder 2">
            <a:extLst>
              <a:ext uri="{FF2B5EF4-FFF2-40B4-BE49-F238E27FC236}">
                <a16:creationId xmlns:a16="http://schemas.microsoft.com/office/drawing/2014/main" id="{F59FF0CA-68B0-B4E4-A5E8-DF4B82C5CF3C}"/>
              </a:ext>
            </a:extLst>
          </p:cNvPr>
          <p:cNvSpPr txBox="1">
            <a:spLocks/>
          </p:cNvSpPr>
          <p:nvPr/>
        </p:nvSpPr>
        <p:spPr>
          <a:xfrm>
            <a:off x="4584617" y="4674816"/>
            <a:ext cx="7245060" cy="16031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highlight>
                  <a:srgbClr val="FFC03C"/>
                </a:highlight>
                <a:latin typeface="Arial" panose="020B0604020202020204" pitchFamily="34" charset="0"/>
                <a:cs typeface="Arial" panose="020B0604020202020204" pitchFamily="34" charset="0"/>
              </a:rPr>
              <a:t>CONCLUSIONS</a:t>
            </a:r>
          </a:p>
          <a:p>
            <a:pPr>
              <a:lnSpc>
                <a:spcPct val="100000"/>
              </a:lnSpc>
              <a:spcBef>
                <a:spcPts val="800"/>
              </a:spcBef>
            </a:pPr>
            <a:r>
              <a:rPr lang="en-US" sz="1600" dirty="0">
                <a:latin typeface="Arial" panose="020B0604020202020204" pitchFamily="34" charset="0"/>
                <a:cs typeface="Arial" panose="020B0604020202020204" pitchFamily="34" charset="0"/>
              </a:rPr>
              <a:t>No infants were HBV+ in this prophylaxis-for-all + HepB-BD trial in the Democratic Republic of Congo, despite suboptimal antiviral adherence and untimely birth-dose vaccine</a:t>
            </a:r>
          </a:p>
          <a:p>
            <a:pPr>
              <a:lnSpc>
                <a:spcPct val="100000"/>
              </a:lnSpc>
              <a:spcBef>
                <a:spcPts val="800"/>
              </a:spcBef>
            </a:pPr>
            <a:r>
              <a:rPr lang="en-US" sz="1600" dirty="0">
                <a:latin typeface="Arial" panose="020B0604020202020204" pitchFamily="34" charset="0"/>
                <a:cs typeface="Arial" panose="020B0604020202020204" pitchFamily="34" charset="0"/>
              </a:rPr>
              <a:t>A layered approach was safe and should be considered in the Democratic Republic of Congo and similar low-resource settings to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maximize prevention</a:t>
            </a:r>
          </a:p>
          <a:p>
            <a:pPr>
              <a:spcBef>
                <a:spcPts val="800"/>
              </a:spcBef>
            </a:pPr>
            <a:endParaRPr lang="en-US" sz="1400" dirty="0">
              <a:latin typeface="Arial" panose="020B0604020202020204" pitchFamily="34" charset="0"/>
              <a:cs typeface="Arial" panose="020B0604020202020204" pitchFamily="34" charset="0"/>
            </a:endParaRPr>
          </a:p>
        </p:txBody>
      </p:sp>
      <p:cxnSp>
        <p:nvCxnSpPr>
          <p:cNvPr id="86" name="Straight Connector 85">
            <a:extLst>
              <a:ext uri="{FF2B5EF4-FFF2-40B4-BE49-F238E27FC236}">
                <a16:creationId xmlns:a16="http://schemas.microsoft.com/office/drawing/2014/main" id="{98910B24-1AB6-F56A-AB8F-D4CBC346BC2A}"/>
              </a:ext>
            </a:extLst>
          </p:cNvPr>
          <p:cNvCxnSpPr>
            <a:cxnSpLocks/>
          </p:cNvCxnSpPr>
          <p:nvPr/>
        </p:nvCxnSpPr>
        <p:spPr>
          <a:xfrm flipH="1">
            <a:off x="4544833" y="4666607"/>
            <a:ext cx="7177267" cy="0"/>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26C4B69-6987-34B9-3593-9DEC1CAB26A5}"/>
              </a:ext>
            </a:extLst>
          </p:cNvPr>
          <p:cNvSpPr txBox="1"/>
          <p:nvPr/>
        </p:nvSpPr>
        <p:spPr>
          <a:xfrm>
            <a:off x="7847553" y="797810"/>
            <a:ext cx="4302575" cy="523220"/>
          </a:xfrm>
          <a:prstGeom prst="rect">
            <a:avLst/>
          </a:prstGeom>
          <a:noFill/>
        </p:spPr>
        <p:txBody>
          <a:bodyPr wrap="square" lIns="91440" tIns="45720" rIns="91440" bIns="45720" rtlCol="0" anchor="t">
            <a:spAutoFit/>
          </a:bodyPr>
          <a:lstStyle/>
          <a:p>
            <a:pPr algn="ctr"/>
            <a:r>
              <a:rPr lang="en-US" sz="1400" b="1" dirty="0">
                <a:latin typeface="Arial"/>
                <a:cs typeface="Arial"/>
              </a:rPr>
              <a:t>High-risk HBV infection at enrollment</a:t>
            </a:r>
          </a:p>
          <a:p>
            <a:pPr algn="ctr"/>
            <a:r>
              <a:rPr lang="en-US" sz="1400" dirty="0">
                <a:latin typeface="Arial"/>
                <a:cs typeface="Arial"/>
              </a:rPr>
              <a:t>(HBV DNA ≥200,000 IU/mL and/or </a:t>
            </a:r>
            <a:r>
              <a:rPr lang="en-US" sz="1400" dirty="0" err="1">
                <a:latin typeface="Arial"/>
                <a:cs typeface="Arial"/>
              </a:rPr>
              <a:t>HBeAg</a:t>
            </a:r>
            <a:r>
              <a:rPr lang="en-US" sz="1400" dirty="0">
                <a:latin typeface="Arial"/>
                <a:cs typeface="Arial"/>
              </a:rPr>
              <a:t> reactivity)</a:t>
            </a:r>
          </a:p>
        </p:txBody>
      </p:sp>
      <p:graphicFrame>
        <p:nvGraphicFramePr>
          <p:cNvPr id="9" name="Table 8">
            <a:extLst>
              <a:ext uri="{FF2B5EF4-FFF2-40B4-BE49-F238E27FC236}">
                <a16:creationId xmlns:a16="http://schemas.microsoft.com/office/drawing/2014/main" id="{2D6C9BBA-959D-208C-E0C4-8F36B726DA9B}"/>
              </a:ext>
            </a:extLst>
          </p:cNvPr>
          <p:cNvGraphicFramePr>
            <a:graphicFrameLocks noGrp="1"/>
          </p:cNvGraphicFramePr>
          <p:nvPr>
            <p:extLst>
              <p:ext uri="{D42A27DB-BD31-4B8C-83A1-F6EECF244321}">
                <p14:modId xmlns:p14="http://schemas.microsoft.com/office/powerpoint/2010/main" val="983553497"/>
              </p:ext>
            </p:extLst>
          </p:nvPr>
        </p:nvGraphicFramePr>
        <p:xfrm>
          <a:off x="8439375" y="1410089"/>
          <a:ext cx="1625599" cy="609600"/>
        </p:xfrm>
        <a:graphic>
          <a:graphicData uri="http://schemas.openxmlformats.org/drawingml/2006/table">
            <a:tbl>
              <a:tblPr firstRow="1" bandRow="1">
                <a:tableStyleId>{9D7B26C5-4107-4FEC-AEDC-1716B250A1EF}</a:tableStyleId>
              </a:tblPr>
              <a:tblGrid>
                <a:gridCol w="208280">
                  <a:extLst>
                    <a:ext uri="{9D8B030D-6E8A-4147-A177-3AD203B41FA5}">
                      <a16:colId xmlns:a16="http://schemas.microsoft.com/office/drawing/2014/main" val="1860771969"/>
                    </a:ext>
                  </a:extLst>
                </a:gridCol>
                <a:gridCol w="1417319">
                  <a:extLst>
                    <a:ext uri="{9D8B030D-6E8A-4147-A177-3AD203B41FA5}">
                      <a16:colId xmlns:a16="http://schemas.microsoft.com/office/drawing/2014/main" val="1408035398"/>
                    </a:ext>
                  </a:extLst>
                </a:gridCol>
              </a:tblGrid>
              <a:tr h="296275">
                <a:tc gridSpan="2">
                  <a:txBody>
                    <a:bodyPr/>
                    <a:lstStyle/>
                    <a:p>
                      <a:r>
                        <a:rPr lang="en-US" sz="1400">
                          <a:solidFill>
                            <a:srgbClr val="004B87"/>
                          </a:solidFill>
                          <a:latin typeface="Arial"/>
                          <a:cs typeface="Arial"/>
                        </a:rPr>
                        <a:t>TDF </a:t>
                      </a:r>
                      <a:endParaRPr lang="en-US" sz="1400" b="1" i="0" u="none" strike="noStrike" noProof="0">
                        <a:solidFill>
                          <a:srgbClr val="004B87"/>
                        </a:solidFill>
                        <a:latin typeface="Arial"/>
                        <a:cs typeface="Arial"/>
                      </a:endParaRPr>
                    </a:p>
                  </a:txBody>
                  <a:tcPr>
                    <a:lnL w="0">
                      <a:noFill/>
                    </a:lnL>
                    <a:lnR w="0">
                      <a:noFill/>
                    </a:lnR>
                    <a:lnT w="0">
                      <a:noFill/>
                    </a:lnT>
                    <a:lnB w="0">
                      <a:noFill/>
                    </a:lnB>
                    <a:noFill/>
                  </a:tcPr>
                </a:tc>
                <a:tc hMerge="1">
                  <a:txBody>
                    <a:bodyPr/>
                    <a:lstStyle/>
                    <a:p>
                      <a:endParaRPr lang="en-US" sz="1400">
                        <a:solidFill>
                          <a:srgbClr val="004B87"/>
                        </a:solidFill>
                        <a:latin typeface="Arial"/>
                        <a:cs typeface="Arial"/>
                      </a:endParaRPr>
                    </a:p>
                  </a:txBody>
                  <a:tcPr>
                    <a:noFill/>
                  </a:tcPr>
                </a:tc>
                <a:extLst>
                  <a:ext uri="{0D108BD9-81ED-4DB2-BD59-A6C34878D82A}">
                    <a16:rowId xmlns:a16="http://schemas.microsoft.com/office/drawing/2014/main" val="1144228861"/>
                  </a:ext>
                </a:extLst>
              </a:tr>
              <a:tr h="296275">
                <a:tc>
                  <a:txBody>
                    <a:bodyPr/>
                    <a:lstStyle/>
                    <a:p>
                      <a:pPr lvl="0">
                        <a:buNone/>
                      </a:pPr>
                      <a:endParaRPr lang="en-US" sz="1050" b="1" dirty="0">
                        <a:latin typeface="Arial"/>
                        <a:cs typeface="Arial"/>
                      </a:endParaRPr>
                    </a:p>
                  </a:txBody>
                  <a:tcPr>
                    <a:lnL w="0">
                      <a:noFill/>
                    </a:lnL>
                    <a:lnR w="0">
                      <a:noFill/>
                    </a:lnR>
                    <a:lnT w="0">
                      <a:noFill/>
                    </a:lnT>
                    <a:lnB w="0">
                      <a:noFill/>
                    </a:lnB>
                    <a:solidFill>
                      <a:srgbClr val="F8E3B6"/>
                    </a:solidFill>
                  </a:tcPr>
                </a:tc>
                <a:tc>
                  <a:txBody>
                    <a:bodyPr/>
                    <a:lstStyle/>
                    <a:p>
                      <a:pPr lvl="0">
                        <a:buNone/>
                      </a:pPr>
                      <a:r>
                        <a:rPr lang="en-US" sz="1400" b="1" i="0" u="none" strike="noStrike" noProof="0" dirty="0">
                          <a:solidFill>
                            <a:srgbClr val="004B87"/>
                          </a:solidFill>
                          <a:latin typeface="Arial"/>
                          <a:cs typeface="Arial"/>
                        </a:rPr>
                        <a:t>6% (5/82) </a:t>
                      </a:r>
                      <a:endParaRPr lang="en-US" dirty="0"/>
                    </a:p>
                  </a:txBody>
                  <a:tcPr>
                    <a:lnL w="0">
                      <a:noFill/>
                    </a:lnL>
                    <a:lnR w="0">
                      <a:noFill/>
                    </a:lnR>
                    <a:lnT w="0">
                      <a:noFill/>
                    </a:lnT>
                    <a:lnB w="0">
                      <a:noFill/>
                    </a:lnB>
                    <a:solidFill>
                      <a:schemeClr val="bg1">
                        <a:lumMod val="95000"/>
                      </a:schemeClr>
                    </a:solidFill>
                  </a:tcPr>
                </a:tc>
                <a:extLst>
                  <a:ext uri="{0D108BD9-81ED-4DB2-BD59-A6C34878D82A}">
                    <a16:rowId xmlns:a16="http://schemas.microsoft.com/office/drawing/2014/main" val="1733961133"/>
                  </a:ext>
                </a:extLst>
              </a:tr>
            </a:tbl>
          </a:graphicData>
        </a:graphic>
      </p:graphicFrame>
      <p:graphicFrame>
        <p:nvGraphicFramePr>
          <p:cNvPr id="13" name="Table 12">
            <a:extLst>
              <a:ext uri="{FF2B5EF4-FFF2-40B4-BE49-F238E27FC236}">
                <a16:creationId xmlns:a16="http://schemas.microsoft.com/office/drawing/2014/main" id="{7F2AB3BE-7D3E-7AC5-0BD8-A230AAC79F71}"/>
              </a:ext>
            </a:extLst>
          </p:cNvPr>
          <p:cNvGraphicFramePr>
            <a:graphicFrameLocks noGrp="1"/>
          </p:cNvGraphicFramePr>
          <p:nvPr>
            <p:extLst>
              <p:ext uri="{D42A27DB-BD31-4B8C-83A1-F6EECF244321}">
                <p14:modId xmlns:p14="http://schemas.microsoft.com/office/powerpoint/2010/main" val="1325342851"/>
              </p:ext>
            </p:extLst>
          </p:nvPr>
        </p:nvGraphicFramePr>
        <p:xfrm>
          <a:off x="10289943" y="1410089"/>
          <a:ext cx="1539734" cy="609600"/>
        </p:xfrm>
        <a:graphic>
          <a:graphicData uri="http://schemas.openxmlformats.org/drawingml/2006/table">
            <a:tbl>
              <a:tblPr firstRow="1" bandRow="1">
                <a:tableStyleId>{9D7B26C5-4107-4FEC-AEDC-1716B250A1EF}</a:tableStyleId>
              </a:tblPr>
              <a:tblGrid>
                <a:gridCol w="276329">
                  <a:extLst>
                    <a:ext uri="{9D8B030D-6E8A-4147-A177-3AD203B41FA5}">
                      <a16:colId xmlns:a16="http://schemas.microsoft.com/office/drawing/2014/main" val="1616912878"/>
                    </a:ext>
                  </a:extLst>
                </a:gridCol>
                <a:gridCol w="1263405">
                  <a:extLst>
                    <a:ext uri="{9D8B030D-6E8A-4147-A177-3AD203B41FA5}">
                      <a16:colId xmlns:a16="http://schemas.microsoft.com/office/drawing/2014/main" val="624286370"/>
                    </a:ext>
                  </a:extLst>
                </a:gridCol>
              </a:tblGrid>
              <a:tr h="296275">
                <a:tc gridSpan="2">
                  <a:txBody>
                    <a:bodyPr/>
                    <a:lstStyle/>
                    <a:p>
                      <a:r>
                        <a:rPr lang="en-US" sz="1400">
                          <a:solidFill>
                            <a:srgbClr val="004B87"/>
                          </a:solidFill>
                          <a:latin typeface="Arial"/>
                          <a:cs typeface="Arial"/>
                        </a:rPr>
                        <a:t>Placebo</a:t>
                      </a:r>
                      <a:endParaRPr lang="en-US" sz="1400" b="1" i="0" u="none" strike="noStrike" noProof="0">
                        <a:solidFill>
                          <a:srgbClr val="004B87"/>
                        </a:solidFill>
                        <a:latin typeface="Arial"/>
                        <a:cs typeface="Arial"/>
                      </a:endParaRPr>
                    </a:p>
                  </a:txBody>
                  <a:tcPr>
                    <a:lnL w="0">
                      <a:noFill/>
                    </a:lnL>
                    <a:lnR w="0">
                      <a:noFill/>
                    </a:lnR>
                    <a:lnT w="0">
                      <a:noFill/>
                    </a:lnT>
                    <a:lnB w="0">
                      <a:noFill/>
                    </a:lnB>
                    <a:noFill/>
                  </a:tcPr>
                </a:tc>
                <a:tc hMerge="1">
                  <a:txBody>
                    <a:bodyPr/>
                    <a:lstStyle/>
                    <a:p>
                      <a:endParaRPr lang="en-US" sz="1400">
                        <a:solidFill>
                          <a:srgbClr val="004B87"/>
                        </a:solidFill>
                        <a:latin typeface="Arial"/>
                        <a:cs typeface="Arial"/>
                      </a:endParaRPr>
                    </a:p>
                  </a:txBody>
                  <a:tcPr>
                    <a:noFill/>
                  </a:tcPr>
                </a:tc>
                <a:extLst>
                  <a:ext uri="{0D108BD9-81ED-4DB2-BD59-A6C34878D82A}">
                    <a16:rowId xmlns:a16="http://schemas.microsoft.com/office/drawing/2014/main" val="1144228861"/>
                  </a:ext>
                </a:extLst>
              </a:tr>
              <a:tr h="296275">
                <a:tc>
                  <a:txBody>
                    <a:bodyPr/>
                    <a:lstStyle/>
                    <a:p>
                      <a:pPr lvl="0">
                        <a:buNone/>
                      </a:pPr>
                      <a:endParaRPr lang="en-US" sz="1400" b="1" dirty="0">
                        <a:latin typeface="Arial"/>
                        <a:cs typeface="Arial"/>
                      </a:endParaRPr>
                    </a:p>
                  </a:txBody>
                  <a:tcPr>
                    <a:lnL w="0">
                      <a:noFill/>
                    </a:lnL>
                    <a:lnR w="0">
                      <a:noFill/>
                    </a:lnR>
                    <a:lnT w="0">
                      <a:noFill/>
                    </a:lnT>
                    <a:lnB w="0">
                      <a:noFill/>
                    </a:lnB>
                    <a:solidFill>
                      <a:srgbClr val="747474"/>
                    </a:solidFill>
                  </a:tcPr>
                </a:tc>
                <a:tc>
                  <a:txBody>
                    <a:bodyPr/>
                    <a:lstStyle/>
                    <a:p>
                      <a:pPr lvl="0">
                        <a:buNone/>
                      </a:pPr>
                      <a:r>
                        <a:rPr lang="en-US" sz="1400" b="1" i="0" u="none" strike="noStrike" noProof="0">
                          <a:solidFill>
                            <a:srgbClr val="004B87"/>
                          </a:solidFill>
                          <a:latin typeface="Arial"/>
                          <a:cs typeface="Arial"/>
                        </a:rPr>
                        <a:t>11% (9/82)</a:t>
                      </a:r>
                      <a:endParaRPr lang="en-US"/>
                    </a:p>
                  </a:txBody>
                  <a:tcPr>
                    <a:lnL w="0">
                      <a:noFill/>
                    </a:lnL>
                    <a:lnR w="0">
                      <a:noFill/>
                    </a:lnR>
                    <a:lnT w="0">
                      <a:noFill/>
                    </a:lnT>
                    <a:lnB w="0">
                      <a:noFill/>
                    </a:lnB>
                    <a:solidFill>
                      <a:schemeClr val="bg1">
                        <a:lumMod val="95000"/>
                      </a:schemeClr>
                    </a:solidFill>
                  </a:tcPr>
                </a:tc>
                <a:extLst>
                  <a:ext uri="{0D108BD9-81ED-4DB2-BD59-A6C34878D82A}">
                    <a16:rowId xmlns:a16="http://schemas.microsoft.com/office/drawing/2014/main" val="1733961133"/>
                  </a:ext>
                </a:extLst>
              </a:tr>
            </a:tbl>
          </a:graphicData>
        </a:graphic>
      </p:graphicFrame>
      <p:pic>
        <p:nvPicPr>
          <p:cNvPr id="19" name="Picture 18">
            <a:hlinkClick r:id="rId13" action="ppaction://hlinksldjump"/>
            <a:extLst>
              <a:ext uri="{FF2B5EF4-FFF2-40B4-BE49-F238E27FC236}">
                <a16:creationId xmlns:a16="http://schemas.microsoft.com/office/drawing/2014/main" id="{13B2B60E-336A-F83F-28F1-8FB9B2F3C1BD}"/>
              </a:ext>
            </a:extLst>
          </p:cNvPr>
          <p:cNvPicPr>
            <a:picLocks noChangeAspect="1"/>
          </p:cNvPicPr>
          <p:nvPr/>
        </p:nvPicPr>
        <p:blipFill rotWithShape="1">
          <a:blip r:embed="rId1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
        <p:nvSpPr>
          <p:cNvPr id="27" name="Text Placeholder 3">
            <a:extLst>
              <a:ext uri="{FF2B5EF4-FFF2-40B4-BE49-F238E27FC236}">
                <a16:creationId xmlns:a16="http://schemas.microsoft.com/office/drawing/2014/main" id="{900D834F-6567-4F58-A4CF-74BF475B540C}"/>
              </a:ext>
            </a:extLst>
          </p:cNvPr>
          <p:cNvSpPr txBox="1">
            <a:spLocks/>
          </p:cNvSpPr>
          <p:nvPr/>
        </p:nvSpPr>
        <p:spPr>
          <a:xfrm>
            <a:off x="190498" y="6289675"/>
            <a:ext cx="5308259"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100" dirty="0">
                <a:solidFill>
                  <a:srgbClr val="004B87"/>
                </a:solidFill>
                <a:latin typeface="Arial" panose="020B0604020202020204" pitchFamily="34" charset="0"/>
                <a:cs typeface="Arial" panose="020B0604020202020204" pitchFamily="34" charset="0"/>
              </a:rPr>
            </a:br>
            <a:r>
              <a:rPr lang="en-GB" sz="1100" dirty="0">
                <a:solidFill>
                  <a:srgbClr val="004B87"/>
                </a:solidFill>
                <a:latin typeface="Arial" panose="020B0604020202020204" pitchFamily="34" charset="0"/>
                <a:cs typeface="Arial" panose="020B0604020202020204" pitchFamily="34" charset="0"/>
              </a:rPr>
              <a:t>Ngimbi P, et al. EASL Congress 2026; LBP-028-YI.</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2069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785A9-0996-381E-703C-D02C50D0BC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00BCBC-22E1-8D4D-B1A7-FA6D33A3F8E0}"/>
              </a:ext>
            </a:extLst>
          </p:cNvPr>
          <p:cNvSpPr>
            <a:spLocks noGrp="1"/>
          </p:cNvSpPr>
          <p:nvPr>
            <p:ph type="title"/>
          </p:nvPr>
        </p:nvSpPr>
        <p:spPr/>
        <p:txBody>
          <a:bodyPr/>
          <a:lstStyle/>
          <a:p>
            <a:r>
              <a:rPr lang="en-US" dirty="0"/>
              <a:t>Contents</a:t>
            </a:r>
          </a:p>
        </p:txBody>
      </p:sp>
      <p:graphicFrame>
        <p:nvGraphicFramePr>
          <p:cNvPr id="8" name="Content Placeholder 13">
            <a:extLst>
              <a:ext uri="{FF2B5EF4-FFF2-40B4-BE49-F238E27FC236}">
                <a16:creationId xmlns:a16="http://schemas.microsoft.com/office/drawing/2014/main" id="{DE627A06-9AF2-F742-D9B2-50BF8C108320}"/>
              </a:ext>
            </a:extLst>
          </p:cNvPr>
          <p:cNvGraphicFramePr>
            <a:graphicFrameLocks/>
          </p:cNvGraphicFramePr>
          <p:nvPr>
            <p:extLst>
              <p:ext uri="{D42A27DB-BD31-4B8C-83A1-F6EECF244321}">
                <p14:modId xmlns:p14="http://schemas.microsoft.com/office/powerpoint/2010/main" val="3179409383"/>
              </p:ext>
            </p:extLst>
          </p:nvPr>
        </p:nvGraphicFramePr>
        <p:xfrm>
          <a:off x="468312" y="3237581"/>
          <a:ext cx="11418585" cy="2294640"/>
        </p:xfrm>
        <a:graphic>
          <a:graphicData uri="http://schemas.openxmlformats.org/drawingml/2006/table">
            <a:tbl>
              <a:tblPr/>
              <a:tblGrid>
                <a:gridCol w="1305434">
                  <a:extLst>
                    <a:ext uri="{9D8B030D-6E8A-4147-A177-3AD203B41FA5}">
                      <a16:colId xmlns:a16="http://schemas.microsoft.com/office/drawing/2014/main" val="3279649220"/>
                    </a:ext>
                  </a:extLst>
                </a:gridCol>
                <a:gridCol w="10113151">
                  <a:extLst>
                    <a:ext uri="{9D8B030D-6E8A-4147-A177-3AD203B41FA5}">
                      <a16:colId xmlns:a16="http://schemas.microsoft.com/office/drawing/2014/main" val="867203975"/>
                    </a:ext>
                  </a:extLst>
                </a:gridCol>
              </a:tblGrid>
              <a:tr h="318929">
                <a:tc gridSpan="2">
                  <a:txBody>
                    <a:bodyPr/>
                    <a:lstStyle/>
                    <a:p>
                      <a:pPr algn="l" fontAlgn="base"/>
                      <a:r>
                        <a:rPr lang="en-US" sz="1800" b="1" i="0" dirty="0">
                          <a:solidFill>
                            <a:srgbClr val="FFFFFF"/>
                          </a:solidFill>
                          <a:effectLst/>
                          <a:latin typeface="Arial" panose="020B0604020202020204" pitchFamily="34" charset="0"/>
                          <a:cs typeface="Arial" panose="020B0604020202020204" pitchFamily="34" charset="0"/>
                        </a:rPr>
                        <a:t>4. </a:t>
                      </a:r>
                      <a:r>
                        <a:rPr lang="en-GB" sz="1800" b="1" i="0" dirty="0">
                          <a:solidFill>
                            <a:srgbClr val="FFFFFF"/>
                          </a:solidFill>
                          <a:effectLst/>
                          <a:latin typeface="Arial" panose="020B0604020202020204" pitchFamily="34" charset="0"/>
                          <a:cs typeface="Arial" panose="020B0604020202020204" pitchFamily="34" charset="0"/>
                        </a:rPr>
                        <a:t>Viral hepatitis: Experimental and pathophysiology</a:t>
                      </a:r>
                      <a:endParaRPr lang="en-US" sz="1800" b="1" i="0" dirty="0">
                        <a:solidFill>
                          <a:srgbClr val="FFFFFF"/>
                        </a:solidFill>
                        <a:effectLst/>
                        <a:latin typeface="Arial" panose="020B0604020202020204" pitchFamily="34" charset="0"/>
                        <a:cs typeface="Arial" panose="020B0604020202020204" pitchFamily="34" charset="0"/>
                      </a:endParaRP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BF3F"/>
                    </a:solidFill>
                  </a:tcPr>
                </a:tc>
                <a:tc hMerge="1">
                  <a:txBody>
                    <a:bodyPr/>
                    <a:lstStyle/>
                    <a:p>
                      <a:endParaRPr lang="en-GB" dirty="0"/>
                    </a:p>
                  </a:txBody>
                  <a:tcPr/>
                </a:tc>
                <a:extLst>
                  <a:ext uri="{0D108BD9-81ED-4DB2-BD59-A6C34878D82A}">
                    <a16:rowId xmlns:a16="http://schemas.microsoft.com/office/drawing/2014/main" val="2467454531"/>
                  </a:ext>
                </a:extLst>
              </a:tr>
              <a:tr h="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Arial" panose="020B0604020202020204" pitchFamily="34" charset="0"/>
                          <a:ea typeface="+mn-ea"/>
                          <a:cs typeface="Arial" panose="020B0604020202020204" pitchFamily="34" charset="0"/>
                        </a:rPr>
                        <a:t>OS-077</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FFBF3F"/>
                    </a:solidFill>
                  </a:tcPr>
                </a:tc>
                <a:tc>
                  <a:txBody>
                    <a:bodyPr/>
                    <a:lstStyle/>
                    <a:p>
                      <a:pPr marL="0" algn="l" defTabSz="914400" rtl="0" eaLnBrk="1" fontAlgn="ctr" latinLnBrk="0" hangingPunct="1">
                        <a:buNone/>
                      </a:pP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Clinical efficacy of BRII-179 therapeutic vaccine provided by a mismatched T-cell epitope of prehistoric origin</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noFill/>
                  </a:tcPr>
                </a:tc>
                <a:extLst>
                  <a:ext uri="{0D108BD9-81ED-4DB2-BD59-A6C34878D82A}">
                    <a16:rowId xmlns:a16="http://schemas.microsoft.com/office/drawing/2014/main" val="1345729912"/>
                  </a:ext>
                </a:extLst>
              </a:tr>
              <a:tr h="3203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Arial" panose="020B0604020202020204" pitchFamily="34" charset="0"/>
                          <a:ea typeface="+mn-ea"/>
                          <a:cs typeface="Arial" panose="020B0604020202020204" pitchFamily="34" charset="0"/>
                        </a:rPr>
                        <a:t>OS-080</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FFBF3F"/>
                    </a:solidFill>
                  </a:tcPr>
                </a:tc>
                <a:tc>
                  <a:txBody>
                    <a:bodyPr/>
                    <a:lstStyle/>
                    <a:p>
                      <a:pPr marL="0" algn="l" defTabSz="914400" rtl="0" eaLnBrk="1" fontAlgn="ctr" latinLnBrk="0" hangingPunct="1">
                        <a:buNone/>
                      </a:pPr>
                      <a:r>
                        <a:rPr lang="en-US" sz="1800" b="0" i="0" u="none" strike="noStrike" kern="1200" dirty="0">
                          <a:solidFill>
                            <a:srgbClr val="004B87"/>
                          </a:solidFill>
                          <a:effectLst/>
                          <a:latin typeface="Arial" panose="020B0604020202020204" pitchFamily="34" charset="0"/>
                          <a:ea typeface="+mn-ea"/>
                          <a:cs typeface="Arial" panose="020B0604020202020204" pitchFamily="34" charset="0"/>
                        </a:rPr>
                        <a:t>The spatial single-cell landscape in the hepatitis B virus/hepatitis D virus-coinfected human liver reveals spatially confined immunosuppressive virus-immune niches</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noFill/>
                  </a:tcPr>
                </a:tc>
                <a:extLst>
                  <a:ext uri="{0D108BD9-81ED-4DB2-BD59-A6C34878D82A}">
                    <a16:rowId xmlns:a16="http://schemas.microsoft.com/office/drawing/2014/main" val="3100625088"/>
                  </a:ext>
                </a:extLst>
              </a:tr>
              <a:tr h="40373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Arial" panose="020B0604020202020204" pitchFamily="34" charset="0"/>
                          <a:ea typeface="+mn-ea"/>
                          <a:cs typeface="Arial" panose="020B0604020202020204" pitchFamily="34" charset="0"/>
                        </a:rPr>
                        <a:t>OS-076-YI</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FFBF3F"/>
                    </a:solidFill>
                  </a:tcPr>
                </a:tc>
                <a:tc>
                  <a:txBody>
                    <a:bodyPr/>
                    <a:lstStyle/>
                    <a:p>
                      <a:pPr marL="0" algn="l" defTabSz="914400" rtl="0" eaLnBrk="1" fontAlgn="ctr" latinLnBrk="0" hangingPunct="1">
                        <a:buNone/>
                      </a:pP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Long-read sequencing unveils extensive HBV-DNA integration driving massive HBsAg production and sustaining HDV persistence</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noFill/>
                  </a:tcPr>
                </a:tc>
                <a:extLst>
                  <a:ext uri="{0D108BD9-81ED-4DB2-BD59-A6C34878D82A}">
                    <a16:rowId xmlns:a16="http://schemas.microsoft.com/office/drawing/2014/main" val="4035905221"/>
                  </a:ext>
                </a:extLst>
              </a:tr>
            </a:tbl>
          </a:graphicData>
        </a:graphic>
      </p:graphicFrame>
      <p:sp>
        <p:nvSpPr>
          <p:cNvPr id="9" name="TextBox 8">
            <a:hlinkClick r:id="rId2" action="ppaction://hlinksldjump"/>
            <a:extLst>
              <a:ext uri="{FF2B5EF4-FFF2-40B4-BE49-F238E27FC236}">
                <a16:creationId xmlns:a16="http://schemas.microsoft.com/office/drawing/2014/main" id="{18864F05-084A-CC8E-B9F7-8E7108C014A2}"/>
              </a:ext>
            </a:extLst>
          </p:cNvPr>
          <p:cNvSpPr txBox="1"/>
          <p:nvPr/>
        </p:nvSpPr>
        <p:spPr>
          <a:xfrm>
            <a:off x="4043818" y="2429688"/>
            <a:ext cx="4047214" cy="369332"/>
          </a:xfrm>
          <a:prstGeom prst="rect">
            <a:avLst/>
          </a:prstGeom>
          <a:noFill/>
          <a:ln w="38100">
            <a:solidFill>
              <a:srgbClr val="FFBF3F"/>
            </a:solidFill>
          </a:ln>
        </p:spPr>
        <p:txBody>
          <a:bodyPr wrap="square" rtlCol="0">
            <a:spAutoFit/>
          </a:bodyPr>
          <a:lstStyle/>
          <a:p>
            <a:pPr algn="ctr"/>
            <a:r>
              <a:rPr lang="en-GB" b="1" dirty="0">
                <a:latin typeface="Arial" panose="020B0604020202020204" pitchFamily="34" charset="0"/>
                <a:cs typeface="Arial" panose="020B0604020202020204" pitchFamily="34" charset="0"/>
              </a:rPr>
              <a:t>Click here to go to this section</a:t>
            </a:r>
          </a:p>
        </p:txBody>
      </p:sp>
      <p:graphicFrame>
        <p:nvGraphicFramePr>
          <p:cNvPr id="11" name="Content Placeholder 13">
            <a:extLst>
              <a:ext uri="{FF2B5EF4-FFF2-40B4-BE49-F238E27FC236}">
                <a16:creationId xmlns:a16="http://schemas.microsoft.com/office/drawing/2014/main" id="{9C0B1993-9644-A8AD-8877-ACCEFCAC7FEA}"/>
              </a:ext>
            </a:extLst>
          </p:cNvPr>
          <p:cNvGraphicFramePr>
            <a:graphicFrameLocks/>
          </p:cNvGraphicFramePr>
          <p:nvPr>
            <p:extLst>
              <p:ext uri="{D42A27DB-BD31-4B8C-83A1-F6EECF244321}">
                <p14:modId xmlns:p14="http://schemas.microsoft.com/office/powerpoint/2010/main" val="2574670467"/>
              </p:ext>
            </p:extLst>
          </p:nvPr>
        </p:nvGraphicFramePr>
        <p:xfrm>
          <a:off x="468312" y="1177027"/>
          <a:ext cx="11418585" cy="1010160"/>
        </p:xfrm>
        <a:graphic>
          <a:graphicData uri="http://schemas.openxmlformats.org/drawingml/2006/table">
            <a:tbl>
              <a:tblPr/>
              <a:tblGrid>
                <a:gridCol w="1497253">
                  <a:extLst>
                    <a:ext uri="{9D8B030D-6E8A-4147-A177-3AD203B41FA5}">
                      <a16:colId xmlns:a16="http://schemas.microsoft.com/office/drawing/2014/main" val="3279649220"/>
                    </a:ext>
                  </a:extLst>
                </a:gridCol>
                <a:gridCol w="9921332">
                  <a:extLst>
                    <a:ext uri="{9D8B030D-6E8A-4147-A177-3AD203B41FA5}">
                      <a16:colId xmlns:a16="http://schemas.microsoft.com/office/drawing/2014/main" val="867203975"/>
                    </a:ext>
                  </a:extLst>
                </a:gridCol>
              </a:tblGrid>
              <a:tr h="318929">
                <a:tc gridSpan="2">
                  <a:txBody>
                    <a:bodyPr/>
                    <a:lstStyle/>
                    <a:p>
                      <a:pPr algn="l" fontAlgn="base"/>
                      <a:r>
                        <a:rPr lang="en-US" sz="1800" b="1" i="0" dirty="0">
                          <a:solidFill>
                            <a:srgbClr val="FFFFFF"/>
                          </a:solidFill>
                          <a:effectLst/>
                          <a:latin typeface="Arial" panose="020B0604020202020204" pitchFamily="34" charset="0"/>
                          <a:cs typeface="Arial" panose="020B0604020202020204" pitchFamily="34" charset="0"/>
                        </a:rPr>
                        <a:t>3. </a:t>
                      </a:r>
                      <a:r>
                        <a:rPr lang="en-GB" sz="1800" b="1" i="0" dirty="0">
                          <a:solidFill>
                            <a:srgbClr val="FFFFFF"/>
                          </a:solidFill>
                          <a:effectLst/>
                          <a:latin typeface="Arial" panose="020B0604020202020204" pitchFamily="34" charset="0"/>
                          <a:cs typeface="Arial" panose="020B0604020202020204" pitchFamily="34" charset="0"/>
                        </a:rPr>
                        <a:t>Viral hepatitis: Clinical, except HBV, HDV, and HCV</a:t>
                      </a:r>
                      <a:endParaRPr lang="en-US" sz="1800" b="1" i="0" dirty="0">
                        <a:solidFill>
                          <a:srgbClr val="FFFFFF"/>
                        </a:solidFill>
                        <a:effectLst/>
                        <a:latin typeface="Arial" panose="020B0604020202020204" pitchFamily="34" charset="0"/>
                        <a:cs typeface="Arial" panose="020B0604020202020204" pitchFamily="34" charset="0"/>
                      </a:endParaRP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BF3F"/>
                    </a:solidFill>
                  </a:tcPr>
                </a:tc>
                <a:tc hMerge="1">
                  <a:txBody>
                    <a:bodyPr/>
                    <a:lstStyle/>
                    <a:p>
                      <a:endParaRPr lang="en-GB" dirty="0"/>
                    </a:p>
                  </a:txBody>
                  <a:tcPr/>
                </a:tc>
                <a:extLst>
                  <a:ext uri="{0D108BD9-81ED-4DB2-BD59-A6C34878D82A}">
                    <a16:rowId xmlns:a16="http://schemas.microsoft.com/office/drawing/2014/main" val="2467454531"/>
                  </a:ext>
                </a:extLst>
              </a:tr>
              <a:tr h="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Arial" panose="020B0604020202020204" pitchFamily="34" charset="0"/>
                          <a:ea typeface="+mn-ea"/>
                          <a:cs typeface="Arial" panose="020B0604020202020204" pitchFamily="34" charset="0"/>
                        </a:rPr>
                        <a:t>OS-105-YI</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FFBF3F"/>
                    </a:solidFill>
                  </a:tcPr>
                </a:tc>
                <a:tc>
                  <a:txBody>
                    <a:bodyPr/>
                    <a:lstStyle/>
                    <a:p>
                      <a:pPr algn="l" fontAlgn="ctr">
                        <a:buNone/>
                      </a:pP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Acute hepatitis E in ACLF is associated with higher organ-failure burden and delayed recovery, but not independent mortality risk</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noFill/>
                  </a:tcPr>
                </a:tc>
                <a:extLst>
                  <a:ext uri="{0D108BD9-81ED-4DB2-BD59-A6C34878D82A}">
                    <a16:rowId xmlns:a16="http://schemas.microsoft.com/office/drawing/2014/main" val="1345729912"/>
                  </a:ext>
                </a:extLst>
              </a:tr>
            </a:tbl>
          </a:graphicData>
        </a:graphic>
      </p:graphicFrame>
      <p:sp>
        <p:nvSpPr>
          <p:cNvPr id="12" name="TextBox 11">
            <a:hlinkClick r:id="rId3" action="ppaction://hlinksldjump"/>
            <a:extLst>
              <a:ext uri="{FF2B5EF4-FFF2-40B4-BE49-F238E27FC236}">
                <a16:creationId xmlns:a16="http://schemas.microsoft.com/office/drawing/2014/main" id="{7331B707-F54D-4BAE-86DF-08E315523CD7}"/>
              </a:ext>
            </a:extLst>
          </p:cNvPr>
          <p:cNvSpPr txBox="1"/>
          <p:nvPr/>
        </p:nvSpPr>
        <p:spPr>
          <a:xfrm>
            <a:off x="4043818" y="5786116"/>
            <a:ext cx="4047214" cy="369332"/>
          </a:xfrm>
          <a:prstGeom prst="rect">
            <a:avLst/>
          </a:prstGeom>
          <a:noFill/>
          <a:ln w="38100">
            <a:solidFill>
              <a:srgbClr val="FFBF3F"/>
            </a:solidFill>
          </a:ln>
        </p:spPr>
        <p:txBody>
          <a:bodyPr wrap="square" rtlCol="0">
            <a:spAutoFit/>
          </a:bodyPr>
          <a:lstStyle/>
          <a:p>
            <a:pPr algn="ctr"/>
            <a:r>
              <a:rPr lang="en-GB" b="1" dirty="0">
                <a:latin typeface="Arial" panose="020B0604020202020204" pitchFamily="34" charset="0"/>
                <a:cs typeface="Arial" panose="020B0604020202020204" pitchFamily="34" charset="0"/>
              </a:rPr>
              <a:t>Click here to go to this section</a:t>
            </a:r>
          </a:p>
        </p:txBody>
      </p:sp>
    </p:spTree>
    <p:extLst>
      <p:ext uri="{BB962C8B-B14F-4D97-AF65-F5344CB8AC3E}">
        <p14:creationId xmlns:p14="http://schemas.microsoft.com/office/powerpoint/2010/main" val="3596109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15796-90BC-B8F6-C1AF-0E8F9E056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0E58AF-30EB-339D-89EB-92AE0F495A9A}"/>
              </a:ext>
            </a:extLst>
          </p:cNvPr>
          <p:cNvSpPr>
            <a:spLocks noGrp="1"/>
          </p:cNvSpPr>
          <p:nvPr>
            <p:ph type="title"/>
          </p:nvPr>
        </p:nvSpPr>
        <p:spPr/>
        <p:txBody>
          <a:bodyPr/>
          <a:lstStyle/>
          <a:p>
            <a:r>
              <a:rPr lang="en-US" dirty="0"/>
              <a:t>Contents</a:t>
            </a:r>
          </a:p>
        </p:txBody>
      </p:sp>
      <p:sp>
        <p:nvSpPr>
          <p:cNvPr id="9" name="TextBox 8">
            <a:hlinkClick r:id="rId2" action="ppaction://hlinksldjump"/>
            <a:extLst>
              <a:ext uri="{FF2B5EF4-FFF2-40B4-BE49-F238E27FC236}">
                <a16:creationId xmlns:a16="http://schemas.microsoft.com/office/drawing/2014/main" id="{F6B8F078-D48E-D7C4-E66D-E33AA892CA41}"/>
              </a:ext>
            </a:extLst>
          </p:cNvPr>
          <p:cNvSpPr txBox="1"/>
          <p:nvPr/>
        </p:nvSpPr>
        <p:spPr>
          <a:xfrm>
            <a:off x="4043818" y="5915208"/>
            <a:ext cx="4047214" cy="369332"/>
          </a:xfrm>
          <a:prstGeom prst="rect">
            <a:avLst/>
          </a:prstGeom>
          <a:noFill/>
          <a:ln w="38100">
            <a:solidFill>
              <a:srgbClr val="FFBF3F"/>
            </a:solidFill>
          </a:ln>
        </p:spPr>
        <p:txBody>
          <a:bodyPr wrap="square" rtlCol="0">
            <a:spAutoFit/>
          </a:bodyPr>
          <a:lstStyle/>
          <a:p>
            <a:pPr algn="ctr"/>
            <a:r>
              <a:rPr lang="en-GB" b="1" dirty="0">
                <a:latin typeface="Arial" panose="020B0604020202020204" pitchFamily="34" charset="0"/>
                <a:cs typeface="Arial" panose="020B0604020202020204" pitchFamily="34" charset="0"/>
              </a:rPr>
              <a:t>Click here to go to this section</a:t>
            </a:r>
          </a:p>
        </p:txBody>
      </p:sp>
      <p:graphicFrame>
        <p:nvGraphicFramePr>
          <p:cNvPr id="11" name="Content Placeholder 13">
            <a:extLst>
              <a:ext uri="{FF2B5EF4-FFF2-40B4-BE49-F238E27FC236}">
                <a16:creationId xmlns:a16="http://schemas.microsoft.com/office/drawing/2014/main" id="{4BF9856C-9B84-EC48-CBCB-62F4FA9D34BF}"/>
              </a:ext>
            </a:extLst>
          </p:cNvPr>
          <p:cNvGraphicFramePr>
            <a:graphicFrameLocks/>
          </p:cNvGraphicFramePr>
          <p:nvPr>
            <p:extLst>
              <p:ext uri="{D42A27DB-BD31-4B8C-83A1-F6EECF244321}">
                <p14:modId xmlns:p14="http://schemas.microsoft.com/office/powerpoint/2010/main" val="1381592738"/>
              </p:ext>
            </p:extLst>
          </p:nvPr>
        </p:nvGraphicFramePr>
        <p:xfrm>
          <a:off x="468312" y="1177027"/>
          <a:ext cx="11418585" cy="4495680"/>
        </p:xfrm>
        <a:graphic>
          <a:graphicData uri="http://schemas.openxmlformats.org/drawingml/2006/table">
            <a:tbl>
              <a:tblPr/>
              <a:tblGrid>
                <a:gridCol w="1497253">
                  <a:extLst>
                    <a:ext uri="{9D8B030D-6E8A-4147-A177-3AD203B41FA5}">
                      <a16:colId xmlns:a16="http://schemas.microsoft.com/office/drawing/2014/main" val="3279649220"/>
                    </a:ext>
                  </a:extLst>
                </a:gridCol>
                <a:gridCol w="9921332">
                  <a:extLst>
                    <a:ext uri="{9D8B030D-6E8A-4147-A177-3AD203B41FA5}">
                      <a16:colId xmlns:a16="http://schemas.microsoft.com/office/drawing/2014/main" val="867203975"/>
                    </a:ext>
                  </a:extLst>
                </a:gridCol>
              </a:tblGrid>
              <a:tr h="318929">
                <a:tc gridSpan="2">
                  <a:txBody>
                    <a:bodyPr/>
                    <a:lstStyle/>
                    <a:p>
                      <a:pPr marL="0" algn="l" defTabSz="914400" rtl="0" eaLnBrk="1" fontAlgn="base" latinLnBrk="0" hangingPunct="1"/>
                      <a:r>
                        <a:rPr lang="en-US" sz="1800" b="1" i="0" kern="1200" dirty="0">
                          <a:solidFill>
                            <a:srgbClr val="FFFFFF"/>
                          </a:solidFill>
                          <a:effectLst/>
                          <a:latin typeface="Arial" panose="020B0604020202020204" pitchFamily="34" charset="0"/>
                          <a:ea typeface="+mn-ea"/>
                          <a:cs typeface="Arial" panose="020B0604020202020204" pitchFamily="34" charset="0"/>
                        </a:rPr>
                        <a:t>5. </a:t>
                      </a:r>
                      <a:r>
                        <a:rPr lang="en-GB" sz="1800" b="1" i="0" kern="1200" dirty="0">
                          <a:solidFill>
                            <a:srgbClr val="FFFFFF"/>
                          </a:solidFill>
                          <a:effectLst/>
                          <a:latin typeface="Arial" panose="020B0604020202020204" pitchFamily="34" charset="0"/>
                          <a:ea typeface="+mn-ea"/>
                          <a:cs typeface="Arial" panose="020B0604020202020204" pitchFamily="34" charset="0"/>
                        </a:rPr>
                        <a:t>Late breakers </a:t>
                      </a:r>
                      <a:endParaRPr lang="en-US" sz="1800" b="1" i="0" kern="1200" dirty="0">
                        <a:solidFill>
                          <a:srgbClr val="FFFFFF"/>
                        </a:solidFill>
                        <a:effectLst/>
                        <a:latin typeface="Arial" panose="020B0604020202020204" pitchFamily="34" charset="0"/>
                        <a:ea typeface="+mn-ea"/>
                        <a:cs typeface="Arial" panose="020B0604020202020204" pitchFamily="34" charset="0"/>
                      </a:endParaRP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BF3F"/>
                    </a:solidFill>
                  </a:tcPr>
                </a:tc>
                <a:tc hMerge="1">
                  <a:txBody>
                    <a:bodyPr/>
                    <a:lstStyle/>
                    <a:p>
                      <a:endParaRPr lang="en-GB" dirty="0"/>
                    </a:p>
                  </a:txBody>
                  <a:tcPr/>
                </a:tc>
                <a:extLst>
                  <a:ext uri="{0D108BD9-81ED-4DB2-BD59-A6C34878D82A}">
                    <a16:rowId xmlns:a16="http://schemas.microsoft.com/office/drawing/2014/main" val="2467454531"/>
                  </a:ext>
                </a:extLst>
              </a:tr>
              <a:tr h="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Arial" panose="020B0604020202020204" pitchFamily="34" charset="0"/>
                          <a:ea typeface="+mn-ea"/>
                          <a:cs typeface="Arial" panose="020B0604020202020204" pitchFamily="34" charset="0"/>
                        </a:rPr>
                        <a:t>LBO-003</a:t>
                      </a:r>
                    </a:p>
                  </a:txBody>
                  <a:tcPr marL="90000" marR="90000" marT="46800" marB="46800" anchor="ctr">
                    <a:lnL w="6420" cap="flat" cmpd="sng" algn="ctr">
                      <a:solidFill>
                        <a:srgbClr val="004B87"/>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F3F"/>
                    </a:solidFill>
                  </a:tcPr>
                </a:tc>
                <a:tc>
                  <a:txBody>
                    <a:bodyPr/>
                    <a:lstStyle/>
                    <a:p>
                      <a:pPr marL="0" algn="l" defTabSz="914400" rtl="0" eaLnBrk="1" fontAlgn="base" latinLnBrk="0" hangingPunct="1">
                        <a:buNone/>
                      </a:pPr>
                      <a:r>
                        <a:rPr lang="en-GB" sz="1800" b="0" i="0" kern="1200" dirty="0">
                          <a:solidFill>
                            <a:schemeClr val="tx1"/>
                          </a:solidFill>
                          <a:effectLst/>
                          <a:latin typeface="Arial" panose="020B0604020202020204" pitchFamily="34" charset="0"/>
                          <a:ea typeface="+mn-ea"/>
                          <a:cs typeface="Arial" panose="020B0604020202020204" pitchFamily="34" charset="0"/>
                        </a:rPr>
                        <a:t>Tune-401: A first-in-class epigenetic silencer of HBV demonstrates deep and durable antiviral activity in the Phase 1b/2a proof-of-concept Tune-401-001 study</a:t>
                      </a:r>
                    </a:p>
                  </a:txBody>
                  <a:tcPr marL="90000" marR="90000" marT="46800" marB="46800" anchor="ctr">
                    <a:lnL w="12700" cap="flat" cmpd="sng" algn="ctr">
                      <a:no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5729912"/>
                  </a:ext>
                </a:extLst>
              </a:tr>
              <a:tr h="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Arial" panose="020B0604020202020204" pitchFamily="34" charset="0"/>
                          <a:ea typeface="+mn-ea"/>
                          <a:cs typeface="Arial" panose="020B0604020202020204" pitchFamily="34" charset="0"/>
                        </a:rPr>
                        <a:t>LBP-012</a:t>
                      </a:r>
                    </a:p>
                  </a:txBody>
                  <a:tcPr marL="90000" marR="90000" marT="46800" marB="46800" anchor="ctr">
                    <a:lnL w="6420" cap="flat" cmpd="sng" algn="ctr">
                      <a:solidFill>
                        <a:srgbClr val="004B8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F3F"/>
                    </a:solidFill>
                  </a:tcPr>
                </a:tc>
                <a:tc>
                  <a:txBody>
                    <a:bodyPr/>
                    <a:lstStyle/>
                    <a:p>
                      <a:pPr marL="0" algn="l" defTabSz="914400" rtl="0" eaLnBrk="1" fontAlgn="base" latinLnBrk="0" hangingPunct="1">
                        <a:buNone/>
                      </a:pPr>
                      <a:r>
                        <a:rPr lang="en-GB" sz="1800" b="0" i="0" kern="1200" dirty="0">
                          <a:solidFill>
                            <a:schemeClr val="tx1"/>
                          </a:solidFill>
                          <a:effectLst/>
                          <a:latin typeface="Arial" panose="020B0604020202020204" pitchFamily="34" charset="0"/>
                          <a:ea typeface="+mn-ea"/>
                          <a:cs typeface="Arial" panose="020B0604020202020204" pitchFamily="34" charset="0"/>
                        </a:rPr>
                        <a:t>High rate and sustained HBsAg loss achieved with HT-101 plus HT-102 combination therapy in </a:t>
                      </a:r>
                      <a:r>
                        <a:rPr lang="en-GB" sz="1800" b="0" i="0" kern="1200" dirty="0" err="1">
                          <a:solidFill>
                            <a:schemeClr val="tx1"/>
                          </a:solidFill>
                          <a:effectLst/>
                          <a:latin typeface="Arial" panose="020B0604020202020204" pitchFamily="34" charset="0"/>
                          <a:ea typeface="+mn-ea"/>
                          <a:cs typeface="Arial" panose="020B0604020202020204" pitchFamily="34" charset="0"/>
                        </a:rPr>
                        <a:t>HBeAg</a:t>
                      </a:r>
                      <a:r>
                        <a:rPr lang="en-GB" sz="1800" b="0" i="0" kern="1200" dirty="0">
                          <a:solidFill>
                            <a:schemeClr val="tx1"/>
                          </a:solidFill>
                          <a:effectLst/>
                          <a:latin typeface="Arial" panose="020B0604020202020204" pitchFamily="34" charset="0"/>
                          <a:ea typeface="+mn-ea"/>
                          <a:cs typeface="Arial" panose="020B0604020202020204" pitchFamily="34" charset="0"/>
                        </a:rPr>
                        <a:t>-negative, </a:t>
                      </a:r>
                      <a:r>
                        <a:rPr lang="en-GB" sz="1800" b="0" i="0" kern="1200" dirty="0" err="1">
                          <a:solidFill>
                            <a:schemeClr val="tx1"/>
                          </a:solidFill>
                          <a:effectLst/>
                          <a:latin typeface="Arial" panose="020B0604020202020204" pitchFamily="34" charset="0"/>
                          <a:ea typeface="+mn-ea"/>
                          <a:cs typeface="Arial" panose="020B0604020202020204" pitchFamily="34" charset="0"/>
                        </a:rPr>
                        <a:t>nucleos</a:t>
                      </a:r>
                      <a:r>
                        <a:rPr lang="en-GB" sz="1800" b="0" i="0" kern="1200" dirty="0">
                          <a:solidFill>
                            <a:schemeClr val="tx1"/>
                          </a:solidFill>
                          <a:effectLst/>
                          <a:latin typeface="Arial" panose="020B0604020202020204" pitchFamily="34" charset="0"/>
                          <a:ea typeface="+mn-ea"/>
                          <a:cs typeface="Arial" panose="020B0604020202020204" pitchFamily="34" charset="0"/>
                        </a:rPr>
                        <a:t>(t)ide analogue-suppressed patients: Ongoing off-treatment results from a multicentre </a:t>
                      </a:r>
                      <a:r>
                        <a:rPr lang="en-GB" sz="1800" b="0" i="0" kern="1200" dirty="0" err="1">
                          <a:solidFill>
                            <a:schemeClr val="tx1"/>
                          </a:solidFill>
                          <a:effectLst/>
                          <a:latin typeface="Arial" panose="020B0604020202020204" pitchFamily="34" charset="0"/>
                          <a:ea typeface="+mn-ea"/>
                          <a:cs typeface="Arial" panose="020B0604020202020204" pitchFamily="34" charset="0"/>
                        </a:rPr>
                        <a:t>Ib</a:t>
                      </a:r>
                      <a:r>
                        <a:rPr lang="en-GB" sz="1800" b="0" i="0" kern="1200" dirty="0">
                          <a:solidFill>
                            <a:schemeClr val="tx1"/>
                          </a:solidFill>
                          <a:effectLst/>
                          <a:latin typeface="Arial" panose="020B0604020202020204" pitchFamily="34" charset="0"/>
                          <a:ea typeface="+mn-ea"/>
                          <a:cs typeface="Arial" panose="020B0604020202020204" pitchFamily="34" charset="0"/>
                        </a:rPr>
                        <a:t>/IIa study</a:t>
                      </a:r>
                    </a:p>
                  </a:txBody>
                  <a:tcPr marL="90000" marR="90000" marT="46800" marB="46800" anchor="ctr">
                    <a:lnL w="12700" cap="flat" cmpd="sng" algn="ctr">
                      <a:noFill/>
                      <a:prstDash val="solid"/>
                      <a:round/>
                      <a:headEnd type="none" w="med" len="med"/>
                      <a:tailEnd type="none" w="med" len="med"/>
                    </a:lnL>
                    <a:lnR w="6420" cap="flat" cmpd="sng" algn="ctr">
                      <a:solidFill>
                        <a:srgbClr val="004B8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1774598"/>
                  </a:ext>
                </a:extLst>
              </a:tr>
              <a:tr h="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Arial" panose="020B0604020202020204" pitchFamily="34" charset="0"/>
                          <a:ea typeface="+mn-ea"/>
                          <a:cs typeface="Arial" panose="020B0604020202020204" pitchFamily="34" charset="0"/>
                        </a:rPr>
                        <a:t>LBP-031</a:t>
                      </a:r>
                    </a:p>
                  </a:txBody>
                  <a:tcPr marL="90000" marR="90000" marT="46800" marB="46800" anchor="ctr">
                    <a:lnL w="6420" cap="flat" cmpd="sng" algn="ctr">
                      <a:solidFill>
                        <a:srgbClr val="004B8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F3F"/>
                    </a:solidFill>
                  </a:tcPr>
                </a:tc>
                <a:tc>
                  <a:txBody>
                    <a:bodyPr/>
                    <a:lstStyle/>
                    <a:p>
                      <a:pPr marL="0" algn="l" defTabSz="914400" rtl="0" eaLnBrk="1" fontAlgn="base" latinLnBrk="0" hangingPunct="1">
                        <a:buNone/>
                      </a:pPr>
                      <a:r>
                        <a:rPr lang="en-GB" sz="1800" b="0" i="0" kern="1200" dirty="0">
                          <a:solidFill>
                            <a:schemeClr val="tx1"/>
                          </a:solidFill>
                          <a:effectLst/>
                          <a:latin typeface="Arial" panose="020B0604020202020204" pitchFamily="34" charset="0"/>
                          <a:ea typeface="+mn-ea"/>
                          <a:cs typeface="Arial" panose="020B0604020202020204" pitchFamily="34" charset="0"/>
                        </a:rPr>
                        <a:t>AHB-137 monotherapy elicits high functional cure rates and sustained DNA suppression in treatment-naïve chronic hepatitis B participants: Results from an ongoing Phase II study</a:t>
                      </a:r>
                    </a:p>
                  </a:txBody>
                  <a:tcPr marL="90000" marR="90000" marT="46800" marB="468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478693"/>
                  </a:ext>
                </a:extLst>
              </a:tr>
              <a:tr h="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Arial" panose="020B0604020202020204" pitchFamily="34" charset="0"/>
                          <a:ea typeface="+mn-ea"/>
                          <a:cs typeface="Arial" panose="020B0604020202020204" pitchFamily="34" charset="0"/>
                        </a:rPr>
                        <a:t>LBP-040</a:t>
                      </a:r>
                    </a:p>
                  </a:txBody>
                  <a:tcPr marL="90000" marR="90000" marT="46800" marB="46800" anchor="ctr">
                    <a:lnL w="6420" cap="flat" cmpd="sng" algn="ctr">
                      <a:solidFill>
                        <a:srgbClr val="004B8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F3F"/>
                    </a:solidFill>
                  </a:tcPr>
                </a:tc>
                <a:tc>
                  <a:txBody>
                    <a:bodyPr/>
                    <a:lstStyle/>
                    <a:p>
                      <a:pPr marL="0" algn="l" defTabSz="914400" rtl="0" eaLnBrk="1" fontAlgn="base" latinLnBrk="0" hangingPunct="1">
                        <a:buNone/>
                      </a:pPr>
                      <a:r>
                        <a:rPr lang="en-GB" sz="1800" b="0" i="0" kern="1200" dirty="0">
                          <a:solidFill>
                            <a:schemeClr val="tx1"/>
                          </a:solidFill>
                          <a:effectLst/>
                          <a:latin typeface="Arial" panose="020B0604020202020204" pitchFamily="34" charset="0"/>
                          <a:ea typeface="+mn-ea"/>
                          <a:cs typeface="Arial" panose="020B0604020202020204" pitchFamily="34" charset="0"/>
                        </a:rPr>
                        <a:t>Functional cure rate in chronic hepatitis B virus-infected participants receiving </a:t>
                      </a:r>
                      <a:r>
                        <a:rPr lang="en-GB" sz="1800" b="0" i="0" kern="1200" dirty="0" err="1">
                          <a:solidFill>
                            <a:schemeClr val="tx1"/>
                          </a:solidFill>
                          <a:effectLst/>
                          <a:latin typeface="Arial" panose="020B0604020202020204" pitchFamily="34" charset="0"/>
                          <a:ea typeface="+mn-ea"/>
                          <a:cs typeface="Arial" panose="020B0604020202020204" pitchFamily="34" charset="0"/>
                        </a:rPr>
                        <a:t>elebsiran</a:t>
                      </a:r>
                      <a:r>
                        <a:rPr lang="en-GB" sz="1800" b="0" i="0" kern="1200" dirty="0">
                          <a:solidFill>
                            <a:schemeClr val="tx1"/>
                          </a:solidFill>
                          <a:effectLst/>
                          <a:latin typeface="Arial" panose="020B0604020202020204" pitchFamily="34" charset="0"/>
                          <a:ea typeface="+mn-ea"/>
                          <a:cs typeface="Arial" panose="020B0604020202020204" pitchFamily="34" charset="0"/>
                        </a:rPr>
                        <a:t> and pegylated interferon alfa: Final results from the Phase 2 ENSURE study</a:t>
                      </a:r>
                    </a:p>
                  </a:txBody>
                  <a:tcPr marL="90000" marR="90000" marT="46800" marB="46800" anchor="ctr">
                    <a:lnL w="12700" cap="flat" cmpd="sng" algn="ctr">
                      <a:noFill/>
                      <a:prstDash val="solid"/>
                      <a:round/>
                      <a:headEnd type="none" w="med" len="med"/>
                      <a:tailEnd type="none" w="med" len="med"/>
                    </a:lnL>
                    <a:lnR w="6420" cap="flat" cmpd="sng" algn="ctr">
                      <a:solidFill>
                        <a:srgbClr val="004B8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7507998"/>
                  </a:ext>
                </a:extLst>
              </a:tr>
              <a:tr h="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Arial" panose="020B0604020202020204" pitchFamily="34" charset="0"/>
                          <a:ea typeface="+mn-ea"/>
                          <a:cs typeface="Arial" panose="020B0604020202020204" pitchFamily="34" charset="0"/>
                        </a:rPr>
                        <a:t>LBP-043</a:t>
                      </a:r>
                    </a:p>
                  </a:txBody>
                  <a:tcPr marL="90000" marR="90000" marT="46800" marB="46800" anchor="ctr">
                    <a:lnL w="6420" cap="flat" cmpd="sng" algn="ctr">
                      <a:solidFill>
                        <a:srgbClr val="004B8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F3F"/>
                    </a:solidFill>
                  </a:tcPr>
                </a:tc>
                <a:tc>
                  <a:txBody>
                    <a:bodyPr/>
                    <a:lstStyle/>
                    <a:p>
                      <a:pPr marL="0" algn="l" defTabSz="914400" rtl="0" eaLnBrk="1" fontAlgn="base" latinLnBrk="0" hangingPunct="1">
                        <a:buNone/>
                      </a:pPr>
                      <a:r>
                        <a:rPr lang="en-GB" sz="1800" b="0" i="0" kern="1200" dirty="0">
                          <a:solidFill>
                            <a:schemeClr val="tx1"/>
                          </a:solidFill>
                          <a:effectLst/>
                          <a:latin typeface="Arial" panose="020B0604020202020204" pitchFamily="34" charset="0"/>
                          <a:ea typeface="+mn-ea"/>
                          <a:cs typeface="Arial" panose="020B0604020202020204" pitchFamily="34" charset="0"/>
                        </a:rPr>
                        <a:t>First evidence of elimination and inactivation of </a:t>
                      </a:r>
                      <a:r>
                        <a:rPr lang="en-GB" sz="1800" b="0" i="0" kern="1200" dirty="0" err="1">
                          <a:solidFill>
                            <a:schemeClr val="tx1"/>
                          </a:solidFill>
                          <a:effectLst/>
                          <a:latin typeface="Arial" panose="020B0604020202020204" pitchFamily="34" charset="0"/>
                          <a:ea typeface="+mn-ea"/>
                          <a:cs typeface="Arial" panose="020B0604020202020204" pitchFamily="34" charset="0"/>
                        </a:rPr>
                        <a:t>cccDNA</a:t>
                      </a:r>
                      <a:r>
                        <a:rPr lang="en-GB" sz="1800" b="0" i="0" kern="1200" dirty="0">
                          <a:solidFill>
                            <a:schemeClr val="tx1"/>
                          </a:solidFill>
                          <a:effectLst/>
                          <a:latin typeface="Arial" panose="020B0604020202020204" pitchFamily="34" charset="0"/>
                          <a:ea typeface="+mn-ea"/>
                          <a:cs typeface="Arial" panose="020B0604020202020204" pitchFamily="34" charset="0"/>
                        </a:rPr>
                        <a:t> in liver biopsies collected from patients with chronic hepatitis B treated with PBGENE-HBV</a:t>
                      </a:r>
                    </a:p>
                  </a:txBody>
                  <a:tcPr marL="90000" marR="90000" marT="46800" marB="46800" anchor="ctr">
                    <a:lnL w="12700" cap="flat" cmpd="sng" algn="ctr">
                      <a:noFill/>
                      <a:prstDash val="solid"/>
                      <a:round/>
                      <a:headEnd type="none" w="med" len="med"/>
                      <a:tailEnd type="none" w="med" len="med"/>
                    </a:lnL>
                    <a:lnR w="6420" cap="flat" cmpd="sng" algn="ctr">
                      <a:solidFill>
                        <a:srgbClr val="004B8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834716"/>
                  </a:ext>
                </a:extLst>
              </a:tr>
              <a:tr h="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bg1"/>
                          </a:solidFill>
                          <a:effectLst/>
                          <a:latin typeface="Arial" panose="020B0604020202020204" pitchFamily="34" charset="0"/>
                          <a:ea typeface="+mn-ea"/>
                          <a:cs typeface="Arial" panose="020B0604020202020204" pitchFamily="34" charset="0"/>
                        </a:rPr>
                        <a:t>LBP-028-YI</a:t>
                      </a:r>
                    </a:p>
                  </a:txBody>
                  <a:tcPr marL="90000" marR="90000" marT="46800" marB="46800" anchor="ctr">
                    <a:lnL w="6420" cap="flat" cmpd="sng" algn="ctr">
                      <a:solidFill>
                        <a:srgbClr val="004B8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F3F"/>
                    </a:solidFill>
                  </a:tcPr>
                </a:tc>
                <a:tc>
                  <a:txBody>
                    <a:bodyPr/>
                    <a:lstStyle/>
                    <a:p>
                      <a:pPr marL="0" algn="l" defTabSz="914400" rtl="0" eaLnBrk="1" fontAlgn="base" latinLnBrk="0" hangingPunct="1">
                        <a:buNone/>
                      </a:pPr>
                      <a:r>
                        <a:rPr lang="en-GB" sz="1800" b="0" i="0" kern="1200" dirty="0">
                          <a:solidFill>
                            <a:schemeClr val="tx1"/>
                          </a:solidFill>
                          <a:effectLst/>
                          <a:latin typeface="Arial" panose="020B0604020202020204" pitchFamily="34" charset="0"/>
                          <a:ea typeface="+mn-ea"/>
                          <a:cs typeface="Arial" panose="020B0604020202020204" pitchFamily="34" charset="0"/>
                        </a:rPr>
                        <a:t>Preventing vertical transmission of hepatitis B virus in Democratic Republic of Congo by combining birth-dose vaccine and tenofovir: A randomized double-blind placebo-controlled trial</a:t>
                      </a:r>
                    </a:p>
                  </a:txBody>
                  <a:tcPr marL="90000" marR="90000" marT="46800" marB="46800" anchor="ctr">
                    <a:lnL w="12700" cap="flat" cmpd="sng" algn="ctr">
                      <a:noFill/>
                      <a:prstDash val="solid"/>
                      <a:round/>
                      <a:headEnd type="none" w="med" len="med"/>
                      <a:tailEnd type="none" w="med" len="med"/>
                    </a:lnL>
                    <a:lnR w="6420" cap="flat" cmpd="sng" algn="ctr">
                      <a:solidFill>
                        <a:srgbClr val="004B8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5336262"/>
                  </a:ext>
                </a:extLst>
              </a:tr>
            </a:tbl>
          </a:graphicData>
        </a:graphic>
      </p:graphicFrame>
    </p:spTree>
    <p:extLst>
      <p:ext uri="{BB962C8B-B14F-4D97-AF65-F5344CB8AC3E}">
        <p14:creationId xmlns:p14="http://schemas.microsoft.com/office/powerpoint/2010/main" val="960900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5512-85E3-96EE-3961-0FE2386A3E22}"/>
              </a:ext>
            </a:extLst>
          </p:cNvPr>
          <p:cNvSpPr>
            <a:spLocks noGrp="1"/>
          </p:cNvSpPr>
          <p:nvPr>
            <p:ph type="ctrTitle"/>
          </p:nvPr>
        </p:nvSpPr>
        <p:spPr>
          <a:xfrm>
            <a:off x="4114800" y="3429000"/>
            <a:ext cx="7868024" cy="1517877"/>
          </a:xfrm>
        </p:spPr>
        <p:txBody>
          <a:bodyPr>
            <a:normAutofit fontScale="90000"/>
          </a:bodyPr>
          <a:lstStyle/>
          <a:p>
            <a:pPr algn="r"/>
            <a:r>
              <a:rPr lang="en-GB" dirty="0"/>
              <a:t>Viral hepatitis B and D: New therapies, unapproved therapies or strategies</a:t>
            </a:r>
            <a:endParaRPr lang="en-US" dirty="0"/>
          </a:p>
        </p:txBody>
      </p:sp>
    </p:spTree>
    <p:extLst>
      <p:ext uri="{BB962C8B-B14F-4D97-AF65-F5344CB8AC3E}">
        <p14:creationId xmlns:p14="http://schemas.microsoft.com/office/powerpoint/2010/main" val="24603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16E98EA-CA90-5AB6-FF5A-BEB09F9BCABA}"/>
              </a:ext>
            </a:extLst>
          </p:cNvPr>
          <p:cNvSpPr/>
          <p:nvPr/>
        </p:nvSpPr>
        <p:spPr>
          <a:xfrm>
            <a:off x="6147892" y="5283623"/>
            <a:ext cx="5728786" cy="463957"/>
          </a:xfrm>
          <a:prstGeom prst="rect">
            <a:avLst/>
          </a:prstGeom>
          <a:solidFill>
            <a:schemeClr val="bg1"/>
          </a:solidFill>
          <a:ln w="12700">
            <a:solidFill>
              <a:srgbClr val="FFC03C"/>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lvl="0">
              <a:defRPr/>
            </a:pP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Secondary </a:t>
            </a:r>
            <a:r>
              <a:rPr kumimoji="0" lang="en-GB" sz="1400" b="1" i="0" u="none" strike="noStrike" kern="1200" cap="none" spc="0" normalizeH="0" baseline="0" dirty="0">
                <a:ln>
                  <a:noFill/>
                </a:ln>
                <a:solidFill>
                  <a:srgbClr val="004B87"/>
                </a:solidFill>
                <a:effectLst/>
                <a:uLnTx/>
                <a:uFillTx/>
                <a:latin typeface="Arial" panose="020B0604020202020204"/>
                <a:ea typeface="+mn-ea"/>
                <a:cs typeface="+mn-cs"/>
              </a:rPr>
              <a:t>endpoint</a:t>
            </a: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 </a:t>
            </a:r>
            <a:r>
              <a:rPr lang="en-GB" sz="1400" dirty="0">
                <a:solidFill>
                  <a:srgbClr val="004B87"/>
                </a:solidFill>
                <a:latin typeface="Arial" panose="020B0604020202020204"/>
              </a:rPr>
              <a:t>Functional cure response rate for participants with baseline HBsAg ≤1,000 IU/mL</a:t>
            </a:r>
            <a:endParaRPr kumimoji="0" lang="en-GB" sz="1400" b="1" i="0" u="none" strike="noStrike" kern="1200" cap="none" spc="0" normalizeH="0" baseline="30000" noProof="0" dirty="0">
              <a:ln>
                <a:noFill/>
              </a:ln>
              <a:solidFill>
                <a:srgbClr val="004B87"/>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p:txBody>
          <a:bodyPr>
            <a:noAutofit/>
          </a:bodyPr>
          <a:lstStyle/>
          <a:p>
            <a:r>
              <a:rPr lang="en-GB" sz="2400" dirty="0">
                <a:latin typeface="Arial" panose="020B0604020202020204" pitchFamily="34" charset="0"/>
                <a:cs typeface="Arial" panose="020B0604020202020204" pitchFamily="34" charset="0"/>
              </a:rPr>
              <a:t>Meaningful rates of functional cure in virologically suppressed patients with chronic HBV infection treated with </a:t>
            </a:r>
            <a:r>
              <a:rPr lang="en-GB" sz="2400" dirty="0" err="1">
                <a:latin typeface="Arial" panose="020B0604020202020204" pitchFamily="34" charset="0"/>
                <a:cs typeface="Arial" panose="020B0604020202020204" pitchFamily="34" charset="0"/>
              </a:rPr>
              <a:t>bepirovirsen</a:t>
            </a:r>
            <a:r>
              <a:rPr lang="en-GB" sz="2400" dirty="0">
                <a:latin typeface="Arial" panose="020B0604020202020204" pitchFamily="34" charset="0"/>
                <a:cs typeface="Arial" panose="020B0604020202020204" pitchFamily="34" charset="0"/>
              </a:rPr>
              <a:t>: B-Well Phase 3 trials </a:t>
            </a:r>
            <a:endParaRPr lang="en-U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036B5BC-3687-7D57-818D-789C79AC12B2}"/>
              </a:ext>
            </a:extLst>
          </p:cNvPr>
          <p:cNvSpPr>
            <a:spLocks noGrp="1"/>
          </p:cNvSpPr>
          <p:nvPr>
            <p:ph idx="1"/>
          </p:nvPr>
        </p:nvSpPr>
        <p:spPr>
          <a:xfrm>
            <a:off x="297049" y="815648"/>
            <a:ext cx="5201713" cy="3834625"/>
          </a:xfrm>
        </p:spPr>
        <p:txBody>
          <a:bodyPr>
            <a:noAutofit/>
          </a:bodyPr>
          <a:lstStyle/>
          <a:p>
            <a:pPr marL="0" indent="0">
              <a:buNone/>
            </a:pPr>
            <a:r>
              <a:rPr lang="en-US" sz="2000" b="1" dirty="0">
                <a:highlight>
                  <a:srgbClr val="FFC03C"/>
                </a:highlight>
                <a:latin typeface="Arial" panose="020B0604020202020204" pitchFamily="34" charset="0"/>
                <a:cs typeface="Arial" panose="020B0604020202020204" pitchFamily="34" charset="0"/>
              </a:rPr>
              <a:t>BACKGROUND &amp;</a:t>
            </a:r>
            <a:r>
              <a:rPr lang="en-US" sz="2000" b="1" dirty="0">
                <a:highlight>
                  <a:srgbClr val="FFC03C"/>
                </a:highlight>
              </a:rPr>
              <a:t> AIMS</a:t>
            </a:r>
            <a:r>
              <a:rPr lang="en-US" sz="2000" b="1" dirty="0">
                <a:highlight>
                  <a:srgbClr val="FFC03C"/>
                </a:highlight>
                <a:latin typeface="Arial" panose="020B0604020202020204" pitchFamily="34" charset="0"/>
                <a:cs typeface="Arial" panose="020B0604020202020204" pitchFamily="34" charset="0"/>
              </a:rPr>
              <a:t> </a:t>
            </a:r>
          </a:p>
          <a:p>
            <a:pPr>
              <a:lnSpc>
                <a:spcPct val="100000"/>
              </a:lnSpc>
              <a:spcBef>
                <a:spcPts val="800"/>
              </a:spcBef>
            </a:pPr>
            <a:r>
              <a:rPr lang="en-US" sz="1600" dirty="0">
                <a:latin typeface="Arial" panose="020B0604020202020204" pitchFamily="34" charset="0"/>
                <a:cs typeface="Arial" panose="020B0604020202020204" pitchFamily="34" charset="0"/>
              </a:rPr>
              <a:t>The treatment goals for chronic HBV infection are:</a:t>
            </a:r>
          </a:p>
          <a:p>
            <a:pPr marL="538163" lvl="1" indent="-273050">
              <a:lnSpc>
                <a:spcPct val="100000"/>
              </a:lnSpc>
              <a:spcBef>
                <a:spcPts val="800"/>
              </a:spcBef>
              <a:buFont typeface="Engravers MT" panose="02090707080505020304" pitchFamily="18" charset="0"/>
              <a:buChar char="–"/>
            </a:pPr>
            <a:r>
              <a:rPr lang="en-US" dirty="0">
                <a:solidFill>
                  <a:srgbClr val="004B87"/>
                </a:solidFill>
              </a:rPr>
              <a:t>Functional cure</a:t>
            </a:r>
          </a:p>
          <a:p>
            <a:pPr marL="538163" lvl="1" indent="-273050">
              <a:lnSpc>
                <a:spcPct val="100000"/>
              </a:lnSpc>
              <a:spcBef>
                <a:spcPts val="800"/>
              </a:spcBef>
              <a:buFont typeface="Engravers MT" panose="02090707080505020304" pitchFamily="18" charset="0"/>
              <a:buChar char="–"/>
            </a:pPr>
            <a:r>
              <a:rPr lang="en-US" dirty="0">
                <a:solidFill>
                  <a:srgbClr val="004B87"/>
                </a:solidFill>
              </a:rPr>
              <a:t>HBsAg loss </a:t>
            </a:r>
          </a:p>
          <a:p>
            <a:pPr marL="538163" lvl="1" indent="-273050">
              <a:lnSpc>
                <a:spcPct val="100000"/>
              </a:lnSpc>
              <a:spcBef>
                <a:spcPts val="800"/>
              </a:spcBef>
              <a:buFont typeface="Engravers MT" panose="02090707080505020304" pitchFamily="18" charset="0"/>
              <a:buChar char="–"/>
            </a:pPr>
            <a:r>
              <a:rPr lang="en-GB" dirty="0">
                <a:solidFill>
                  <a:srgbClr val="004B87"/>
                </a:solidFill>
              </a:rPr>
              <a:t>HBV DNA below LLOQ 24 weeks after </a:t>
            </a:r>
            <a:br>
              <a:rPr lang="en-GB" dirty="0">
                <a:solidFill>
                  <a:srgbClr val="004B87"/>
                </a:solidFill>
              </a:rPr>
            </a:br>
            <a:r>
              <a:rPr lang="en-GB" dirty="0">
                <a:solidFill>
                  <a:srgbClr val="004B87"/>
                </a:solidFill>
              </a:rPr>
              <a:t>stopping therapy</a:t>
            </a:r>
          </a:p>
          <a:p>
            <a:pPr>
              <a:lnSpc>
                <a:spcPct val="100000"/>
              </a:lnSpc>
              <a:spcBef>
                <a:spcPts val="800"/>
              </a:spcBef>
            </a:pPr>
            <a:r>
              <a:rPr lang="en-GB" sz="1600" dirty="0">
                <a:latin typeface="Arial" panose="020B0604020202020204" pitchFamily="34" charset="0"/>
                <a:cs typeface="Arial" panose="020B0604020202020204" pitchFamily="34" charset="0"/>
              </a:rPr>
              <a:t>BPV, an antisense oligonucleotide, is the first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anti-HBV therapy in global Phase 3 trials with functional cure as the primary outcome</a:t>
            </a:r>
          </a:p>
          <a:p>
            <a:pPr>
              <a:lnSpc>
                <a:spcPct val="100000"/>
              </a:lnSpc>
              <a:spcBef>
                <a:spcPts val="800"/>
              </a:spcBef>
            </a:pPr>
            <a:r>
              <a:rPr lang="en-GB" sz="1600" b="1" dirty="0">
                <a:latin typeface="Arial" panose="020B0604020202020204" pitchFamily="34" charset="0"/>
                <a:cs typeface="Arial" panose="020B0604020202020204" pitchFamily="34" charset="0"/>
              </a:rPr>
              <a:t>AIM:</a:t>
            </a:r>
            <a:r>
              <a:rPr lang="en-GB" sz="1600" dirty="0">
                <a:latin typeface="Arial" panose="020B0604020202020204" pitchFamily="34" charset="0"/>
                <a:cs typeface="Arial" panose="020B0604020202020204" pitchFamily="34" charset="0"/>
              </a:rPr>
              <a:t> To investigate 24-week BPV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treatment-induced functional cure rates in virologically suppressed patients with chronic HBV infection in 2 global double-blind Phase 3 trials</a:t>
            </a:r>
          </a:p>
        </p:txBody>
      </p:sp>
      <p:cxnSp>
        <p:nvCxnSpPr>
          <p:cNvPr id="5" name="Straight Connector 4">
            <a:extLst>
              <a:ext uri="{FF2B5EF4-FFF2-40B4-BE49-F238E27FC236}">
                <a16:creationId xmlns:a16="http://schemas.microsoft.com/office/drawing/2014/main" id="{83172E1F-A6F9-CC46-8FA0-B4E915CD9C8C}"/>
              </a:ext>
            </a:extLst>
          </p:cNvPr>
          <p:cNvCxnSpPr>
            <a:cxnSpLocks/>
          </p:cNvCxnSpPr>
          <p:nvPr/>
        </p:nvCxnSpPr>
        <p:spPr>
          <a:xfrm>
            <a:off x="5618597" y="752488"/>
            <a:ext cx="0" cy="5961836"/>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0ECA8B9-0A5E-1AC2-2AF0-7415A8B7DB3E}"/>
              </a:ext>
            </a:extLst>
          </p:cNvPr>
          <p:cNvSpPr txBox="1"/>
          <p:nvPr/>
        </p:nvSpPr>
        <p:spPr>
          <a:xfrm>
            <a:off x="5879592" y="808336"/>
            <a:ext cx="1468672" cy="677108"/>
          </a:xfrm>
          <a:prstGeom prst="rect">
            <a:avLst/>
          </a:prstGeom>
          <a:noFill/>
        </p:spPr>
        <p:txBody>
          <a:bodyPr wrap="none" rtlCol="0">
            <a:spAutoFit/>
          </a:bodyPr>
          <a:lstStyle/>
          <a:p>
            <a:r>
              <a:rPr lang="en-US" sz="2000" b="1" dirty="0">
                <a:solidFill>
                  <a:srgbClr val="004B87"/>
                </a:solidFill>
                <a:highlight>
                  <a:srgbClr val="FFC03C"/>
                </a:highlight>
                <a:latin typeface="Arial" panose="020B0604020202020204" pitchFamily="34" charset="0"/>
                <a:cs typeface="Arial" panose="020B0604020202020204" pitchFamily="34" charset="0"/>
              </a:rPr>
              <a:t>METHODS</a:t>
            </a:r>
          </a:p>
          <a:p>
            <a:endParaRPr lang="en-GB" dirty="0"/>
          </a:p>
        </p:txBody>
      </p:sp>
      <p:sp>
        <p:nvSpPr>
          <p:cNvPr id="9" name="Rectangle 8">
            <a:extLst>
              <a:ext uri="{FF2B5EF4-FFF2-40B4-BE49-F238E27FC236}">
                <a16:creationId xmlns:a16="http://schemas.microsoft.com/office/drawing/2014/main" id="{61BFCB11-7366-C6AD-65D4-D7083E1B306F}"/>
              </a:ext>
            </a:extLst>
          </p:cNvPr>
          <p:cNvSpPr/>
          <p:nvPr/>
        </p:nvSpPr>
        <p:spPr>
          <a:xfrm>
            <a:off x="6277356" y="1368829"/>
            <a:ext cx="5599331" cy="769019"/>
          </a:xfrm>
          <a:prstGeom prst="rect">
            <a:avLst/>
          </a:prstGeom>
          <a:solidFill>
            <a:srgbClr val="FFC03C"/>
          </a:solidFill>
          <a:ln>
            <a:solidFill>
              <a:srgbClr val="FFC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4B87"/>
                </a:solidFill>
                <a:latin typeface="Arial" panose="020B0604020202020204" pitchFamily="34" charset="0"/>
                <a:cs typeface="Arial" panose="020B0604020202020204" pitchFamily="34" charset="0"/>
              </a:rPr>
              <a:t>Adults with NA-suppressed chronic HBV infection*</a:t>
            </a:r>
            <a:br>
              <a:rPr lang="en-GB" sz="1400" dirty="0">
                <a:solidFill>
                  <a:srgbClr val="004B87"/>
                </a:solidFill>
                <a:latin typeface="Arial" panose="020B0604020202020204" pitchFamily="34" charset="0"/>
                <a:cs typeface="Arial" panose="020B0604020202020204" pitchFamily="34" charset="0"/>
              </a:rPr>
            </a:br>
            <a:r>
              <a:rPr lang="en-GB" sz="1400" dirty="0">
                <a:solidFill>
                  <a:srgbClr val="004B87"/>
                </a:solidFill>
                <a:latin typeface="Arial" panose="020B0604020202020204" pitchFamily="34" charset="0"/>
                <a:cs typeface="Arial" panose="020B0604020202020204" pitchFamily="34" charset="0"/>
              </a:rPr>
              <a:t>and HBsAg &gt;100–≤3,000 IU/mL who do not have cirrhosis</a:t>
            </a:r>
            <a:br>
              <a:rPr lang="en-GB" sz="1400" dirty="0">
                <a:solidFill>
                  <a:srgbClr val="004B87"/>
                </a:solidFill>
                <a:latin typeface="Arial" panose="020B0604020202020204" pitchFamily="34" charset="0"/>
                <a:cs typeface="Arial" panose="020B0604020202020204" pitchFamily="34" charset="0"/>
              </a:rPr>
            </a:br>
            <a:r>
              <a:rPr lang="en-GB" sz="1400" b="1" dirty="0">
                <a:solidFill>
                  <a:srgbClr val="004B87"/>
                </a:solidFill>
                <a:latin typeface="Arial" panose="020B0604020202020204" pitchFamily="34" charset="0"/>
                <a:cs typeface="Arial" panose="020B0604020202020204" pitchFamily="34" charset="0"/>
              </a:rPr>
              <a:t>(N=1,834) </a:t>
            </a:r>
          </a:p>
        </p:txBody>
      </p:sp>
      <p:pic>
        <p:nvPicPr>
          <p:cNvPr id="11" name="Picture 10">
            <a:extLst>
              <a:ext uri="{FF2B5EF4-FFF2-40B4-BE49-F238E27FC236}">
                <a16:creationId xmlns:a16="http://schemas.microsoft.com/office/drawing/2014/main" id="{F439A223-9F2A-A6DE-18C8-F87F1A99A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539" y="1461291"/>
            <a:ext cx="609600" cy="609600"/>
          </a:xfrm>
          <a:prstGeom prst="ellipse">
            <a:avLst/>
          </a:prstGeom>
          <a:solidFill>
            <a:srgbClr val="F8E3B6"/>
          </a:solidFill>
          <a:ln w="3175" cap="rnd">
            <a:noFill/>
          </a:ln>
          <a:effectLst>
            <a:outerShdw blurRad="381000" dist="292100" dir="5400000" sx="-80000" sy="-18000" rotWithShape="0">
              <a:srgbClr val="000000">
                <a:alpha val="22000"/>
              </a:srgbClr>
            </a:outerShdw>
          </a:effectLst>
        </p:spPr>
      </p:pic>
      <p:sp>
        <p:nvSpPr>
          <p:cNvPr id="19" name="Rectangle: Rounded Corners 18">
            <a:extLst>
              <a:ext uri="{FF2B5EF4-FFF2-40B4-BE49-F238E27FC236}">
                <a16:creationId xmlns:a16="http://schemas.microsoft.com/office/drawing/2014/main" id="{714CBD2F-F6CC-6317-BEF0-36034E217C5E}"/>
              </a:ext>
            </a:extLst>
          </p:cNvPr>
          <p:cNvSpPr/>
          <p:nvPr/>
        </p:nvSpPr>
        <p:spPr>
          <a:xfrm>
            <a:off x="6455630" y="2562119"/>
            <a:ext cx="1819655" cy="424923"/>
          </a:xfrm>
          <a:prstGeom prst="roundRect">
            <a:avLst/>
          </a:prstGeom>
          <a:solidFill>
            <a:srgbClr val="FFE37D"/>
          </a:solidFill>
          <a:ln>
            <a:solidFill>
              <a:srgbClr val="FFE3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4B87"/>
                </a:solidFill>
                <a:latin typeface="Arial" panose="020B0604020202020204" pitchFamily="34" charset="0"/>
                <a:cs typeface="Arial" panose="020B0604020202020204" pitchFamily="34" charset="0"/>
              </a:rPr>
              <a:t>B-Well 1 (n=978)</a:t>
            </a:r>
          </a:p>
          <a:p>
            <a:pPr algn="ctr"/>
            <a:r>
              <a:rPr lang="en-GB" sz="1000" dirty="0">
                <a:solidFill>
                  <a:srgbClr val="004B87"/>
                </a:solidFill>
                <a:latin typeface="Arial" panose="020B0604020202020204" pitchFamily="34" charset="0"/>
                <a:cs typeface="Arial" panose="020B0604020202020204" pitchFamily="34" charset="0"/>
              </a:rPr>
              <a:t>NCT05630807</a:t>
            </a:r>
          </a:p>
        </p:txBody>
      </p:sp>
      <p:sp>
        <p:nvSpPr>
          <p:cNvPr id="43" name="Rectangle: Rounded Corners 42">
            <a:extLst>
              <a:ext uri="{FF2B5EF4-FFF2-40B4-BE49-F238E27FC236}">
                <a16:creationId xmlns:a16="http://schemas.microsoft.com/office/drawing/2014/main" id="{BB8295D4-71B3-970E-BFB8-517FABEA182D}"/>
              </a:ext>
            </a:extLst>
          </p:cNvPr>
          <p:cNvSpPr/>
          <p:nvPr/>
        </p:nvSpPr>
        <p:spPr>
          <a:xfrm>
            <a:off x="7583370" y="3885301"/>
            <a:ext cx="1059485" cy="425702"/>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4B87"/>
                </a:solidFill>
                <a:latin typeface="Arial" panose="020B0604020202020204" pitchFamily="34" charset="0"/>
                <a:cs typeface="Arial" panose="020B0604020202020204" pitchFamily="34" charset="0"/>
              </a:rPr>
              <a:t>Placebo (n=328)</a:t>
            </a:r>
            <a:endParaRPr lang="en-GB" sz="1200" dirty="0">
              <a:solidFill>
                <a:srgbClr val="004B87"/>
              </a:solidFill>
              <a:latin typeface="Arial" panose="020B0604020202020204" pitchFamily="34" charset="0"/>
              <a:cs typeface="Arial" panose="020B0604020202020204" pitchFamily="34" charset="0"/>
            </a:endParaRPr>
          </a:p>
        </p:txBody>
      </p:sp>
      <p:sp>
        <p:nvSpPr>
          <p:cNvPr id="52" name="Rectangle: Rounded Corners 51">
            <a:extLst>
              <a:ext uri="{FF2B5EF4-FFF2-40B4-BE49-F238E27FC236}">
                <a16:creationId xmlns:a16="http://schemas.microsoft.com/office/drawing/2014/main" id="{331750FB-5942-62EA-EE3F-7B75EF5717A8}"/>
              </a:ext>
            </a:extLst>
          </p:cNvPr>
          <p:cNvSpPr/>
          <p:nvPr/>
        </p:nvSpPr>
        <p:spPr>
          <a:xfrm>
            <a:off x="6101854" y="3878471"/>
            <a:ext cx="1133479" cy="425702"/>
          </a:xfrm>
          <a:prstGeom prst="roundRect">
            <a:avLst/>
          </a:prstGeom>
          <a:solidFill>
            <a:srgbClr val="FFE37D"/>
          </a:solidFill>
          <a:ln>
            <a:solidFill>
              <a:srgbClr val="FFE3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4B87"/>
                </a:solidFill>
                <a:latin typeface="Arial" panose="020B0604020202020204" pitchFamily="34" charset="0"/>
                <a:cs typeface="Arial" panose="020B0604020202020204" pitchFamily="34" charset="0"/>
              </a:rPr>
              <a:t>BPV 300 mg</a:t>
            </a:r>
            <a:r>
              <a:rPr lang="en-GB" sz="1200" baseline="30000" dirty="0">
                <a:solidFill>
                  <a:srgbClr val="004B87"/>
                </a:solidFill>
                <a:latin typeface="Aptos" panose="020B0004020202020204" pitchFamily="34" charset="0"/>
                <a:cs typeface="Arial" panose="020B0604020202020204" pitchFamily="34" charset="0"/>
              </a:rPr>
              <a:t>†</a:t>
            </a:r>
            <a:r>
              <a:rPr lang="en-US" sz="1200" dirty="0">
                <a:solidFill>
                  <a:srgbClr val="004B87"/>
                </a:solidFill>
                <a:latin typeface="Arial" panose="020B0604020202020204" pitchFamily="34" charset="0"/>
                <a:cs typeface="Arial" panose="020B0604020202020204" pitchFamily="34" charset="0"/>
              </a:rPr>
              <a:t> (n=650)</a:t>
            </a:r>
            <a:endParaRPr lang="en-GB" sz="1200" dirty="0">
              <a:solidFill>
                <a:srgbClr val="004B87"/>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3DAF5AA3-DF85-0819-AB91-1A79F8EA1E47}"/>
              </a:ext>
            </a:extLst>
          </p:cNvPr>
          <p:cNvSpPr txBox="1">
            <a:spLocks/>
          </p:cNvSpPr>
          <p:nvPr/>
        </p:nvSpPr>
        <p:spPr>
          <a:xfrm>
            <a:off x="190498" y="6289675"/>
            <a:ext cx="5308264"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000" noProof="0" dirty="0">
                <a:solidFill>
                  <a:srgbClr val="004B87"/>
                </a:solidFill>
                <a:latin typeface="Arial" panose="020B0604020202020204" pitchFamily="34" charset="0"/>
                <a:cs typeface="Arial" panose="020B0604020202020204" pitchFamily="34" charset="0"/>
              </a:rPr>
            </a:br>
            <a:r>
              <a:rPr lang="en-GB" sz="1100" noProof="0" dirty="0">
                <a:solidFill>
                  <a:srgbClr val="004B87"/>
                </a:solidFill>
                <a:latin typeface="Arial" panose="020B0604020202020204" pitchFamily="34" charset="0"/>
                <a:cs typeface="Arial" panose="020B0604020202020204" pitchFamily="34" charset="0"/>
              </a:rPr>
              <a:t>*</a:t>
            </a:r>
            <a:r>
              <a:rPr lang="pl-PL" sz="1100" noProof="0" dirty="0">
                <a:solidFill>
                  <a:srgbClr val="004B87"/>
                </a:solidFill>
                <a:latin typeface="Arial" panose="020B0604020202020204" pitchFamily="34" charset="0"/>
                <a:cs typeface="Arial" panose="020B0604020202020204" pitchFamily="34" charset="0"/>
              </a:rPr>
              <a:t>HBV DNA &lt;90 IU/mL</a:t>
            </a:r>
            <a:r>
              <a:rPr lang="en-NZ" sz="1100" noProof="0" dirty="0">
                <a:solidFill>
                  <a:srgbClr val="004B87"/>
                </a:solidFill>
                <a:latin typeface="Arial" panose="020B0604020202020204" pitchFamily="34" charset="0"/>
                <a:cs typeface="Arial" panose="020B0604020202020204" pitchFamily="34" charset="0"/>
              </a:rPr>
              <a:t>.</a:t>
            </a:r>
            <a:br>
              <a:rPr lang="en-NZ" sz="1100" noProof="0" dirty="0">
                <a:solidFill>
                  <a:srgbClr val="004B87"/>
                </a:solidFill>
                <a:latin typeface="Arial" panose="020B0604020202020204" pitchFamily="34" charset="0"/>
                <a:cs typeface="Arial" panose="020B0604020202020204" pitchFamily="34" charset="0"/>
              </a:rPr>
            </a:br>
            <a:r>
              <a:rPr lang="en-NZ" sz="1100" baseline="30000" dirty="0">
                <a:solidFill>
                  <a:srgbClr val="004B87"/>
                </a:solidFill>
                <a:latin typeface="Arial" panose="020B0604020202020204" pitchFamily="34" charset="0"/>
                <a:cs typeface="Arial" panose="020B0604020202020204" pitchFamily="34" charset="0"/>
              </a:rPr>
              <a:t>†</a:t>
            </a:r>
            <a:r>
              <a:rPr lang="en-US" sz="1100" dirty="0">
                <a:solidFill>
                  <a:srgbClr val="004B87"/>
                </a:solidFill>
                <a:latin typeface="Arial" panose="020B0604020202020204" pitchFamily="34" charset="0"/>
                <a:cs typeface="Arial" panose="020B0604020202020204" pitchFamily="34" charset="0"/>
              </a:rPr>
              <a:t>Participants discontinued NAs at Week 48, if eligible.</a:t>
            </a:r>
            <a:br>
              <a:rPr lang="en-US" sz="1100" dirty="0">
                <a:solidFill>
                  <a:srgbClr val="004B87"/>
                </a:solidFill>
                <a:latin typeface="Arial" panose="020B0604020202020204" pitchFamily="34" charset="0"/>
                <a:cs typeface="Arial" panose="020B0604020202020204" pitchFamily="34" charset="0"/>
              </a:rPr>
            </a:br>
            <a:r>
              <a:rPr lang="en-US" sz="1100" baseline="30000" noProof="0" dirty="0">
                <a:solidFill>
                  <a:srgbClr val="004B87"/>
                </a:solidFill>
                <a:latin typeface="Arial" panose="020B0604020202020204" pitchFamily="34" charset="0"/>
                <a:cs typeface="Arial" panose="020B0604020202020204" pitchFamily="34" charset="0"/>
              </a:rPr>
              <a:t>‡</a:t>
            </a:r>
            <a:r>
              <a:rPr lang="en-US" sz="1100" noProof="0" dirty="0">
                <a:solidFill>
                  <a:srgbClr val="004B87"/>
                </a:solidFill>
                <a:latin typeface="Arial" panose="020B0604020202020204" pitchFamily="34" charset="0"/>
                <a:cs typeface="Arial" panose="020B0604020202020204" pitchFamily="34" charset="0"/>
              </a:rPr>
              <a:t>D</a:t>
            </a:r>
            <a:r>
              <a:rPr lang="en-US" sz="1100" dirty="0" err="1">
                <a:solidFill>
                  <a:srgbClr val="004B87"/>
                </a:solidFill>
                <a:latin typeface="Arial" panose="020B0604020202020204" pitchFamily="34" charset="0"/>
                <a:cs typeface="Arial" panose="020B0604020202020204" pitchFamily="34" charset="0"/>
              </a:rPr>
              <a:t>efined</a:t>
            </a:r>
            <a:r>
              <a:rPr lang="en-US" sz="1100" dirty="0">
                <a:solidFill>
                  <a:srgbClr val="004B87"/>
                </a:solidFill>
                <a:latin typeface="Arial" panose="020B0604020202020204" pitchFamily="34" charset="0"/>
                <a:cs typeface="Arial" panose="020B0604020202020204" pitchFamily="34" charset="0"/>
              </a:rPr>
              <a:t> as HBsAg not detected (q</a:t>
            </a:r>
            <a:r>
              <a:rPr lang="en-US" sz="1100" dirty="0">
                <a:solidFill>
                  <a:srgbClr val="004B87"/>
                </a:solidFill>
                <a:latin typeface="Arial" panose="020B0604020202020204"/>
              </a:rPr>
              <a:t>ualitative; &lt;0.05 IU/mL)</a:t>
            </a:r>
            <a:r>
              <a:rPr lang="en-US" sz="1100" dirty="0">
                <a:solidFill>
                  <a:srgbClr val="004B87"/>
                </a:solidFill>
                <a:latin typeface="Arial" panose="020B0604020202020204" pitchFamily="34" charset="0"/>
                <a:cs typeface="Arial" panose="020B0604020202020204" pitchFamily="34" charset="0"/>
              </a:rPr>
              <a:t> and HBV DNA </a:t>
            </a:r>
            <a:r>
              <a:rPr lang="en-US" sz="1100" dirty="0">
                <a:solidFill>
                  <a:srgbClr val="004B87"/>
                </a:solidFill>
                <a:latin typeface="Arial" panose="020B0604020202020204"/>
              </a:rPr>
              <a:t>below LLOQ (20 IU/mL or target not detected) 24 weeks after discontinuing all HBV treatment.</a:t>
            </a:r>
          </a:p>
          <a:p>
            <a:pPr marL="0" indent="0">
              <a:buNone/>
            </a:pPr>
            <a:br>
              <a:rPr lang="en-GB" sz="1100" noProof="0" dirty="0">
                <a:solidFill>
                  <a:srgbClr val="004B87"/>
                </a:solidFill>
                <a:latin typeface="Arial" panose="020B0604020202020204" pitchFamily="34" charset="0"/>
                <a:cs typeface="Arial" panose="020B0604020202020204" pitchFamily="34" charset="0"/>
              </a:rPr>
            </a:br>
            <a:r>
              <a:rPr lang="en-GB" sz="1100" noProof="0" dirty="0">
                <a:solidFill>
                  <a:srgbClr val="004B87"/>
                </a:solidFill>
                <a:latin typeface="Arial" panose="020B0604020202020204" pitchFamily="34" charset="0"/>
                <a:cs typeface="Arial" panose="020B0604020202020204" pitchFamily="34" charset="0"/>
              </a:rPr>
              <a:t>Hou J, et al. EASL Congress 2026; OS-001</a:t>
            </a:r>
            <a:r>
              <a:rPr lang="en-GB" sz="1100" dirty="0">
                <a:solidFill>
                  <a:srgbClr val="004B87"/>
                </a:solidFill>
                <a:latin typeface="Arial" panose="020B0604020202020204" pitchFamily="34" charset="0"/>
                <a:cs typeface="Arial" panose="020B0604020202020204" pitchFamily="34" charset="0"/>
              </a:rPr>
              <a:t>.</a:t>
            </a:r>
            <a:endParaRPr lang="en-GB" sz="1000" dirty="0">
              <a:solidFill>
                <a:srgbClr val="004B87"/>
              </a:solidFill>
              <a:latin typeface="Arial" panose="020B0604020202020204" pitchFamily="34" charset="0"/>
              <a:cs typeface="Arial" panose="020B0604020202020204" pitchFamily="34" charset="0"/>
            </a:endParaRPr>
          </a:p>
        </p:txBody>
      </p:sp>
      <p:cxnSp>
        <p:nvCxnSpPr>
          <p:cNvPr id="10" name="Connector: Elbow 9">
            <a:extLst>
              <a:ext uri="{FF2B5EF4-FFF2-40B4-BE49-F238E27FC236}">
                <a16:creationId xmlns:a16="http://schemas.microsoft.com/office/drawing/2014/main" id="{74E8F128-812B-1A0D-DBA7-F0E8D50E58CE}"/>
              </a:ext>
            </a:extLst>
          </p:cNvPr>
          <p:cNvCxnSpPr>
            <a:cxnSpLocks/>
            <a:stCxn id="9" idx="2"/>
            <a:endCxn id="19" idx="0"/>
          </p:cNvCxnSpPr>
          <p:nvPr/>
        </p:nvCxnSpPr>
        <p:spPr>
          <a:xfrm rot="5400000">
            <a:off x="8009105" y="1494201"/>
            <a:ext cx="424271" cy="1711564"/>
          </a:xfrm>
          <a:prstGeom prst="bentConnector3">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3" name="Connector: Elbow 12">
            <a:extLst>
              <a:ext uri="{FF2B5EF4-FFF2-40B4-BE49-F238E27FC236}">
                <a16:creationId xmlns:a16="http://schemas.microsoft.com/office/drawing/2014/main" id="{2EF27381-306C-90BF-2F32-5256BFA12FC5}"/>
              </a:ext>
            </a:extLst>
          </p:cNvPr>
          <p:cNvCxnSpPr>
            <a:cxnSpLocks/>
            <a:stCxn id="9" idx="2"/>
            <a:endCxn id="20" idx="0"/>
          </p:cNvCxnSpPr>
          <p:nvPr/>
        </p:nvCxnSpPr>
        <p:spPr>
          <a:xfrm rot="16200000" flipH="1">
            <a:off x="9480042" y="1734827"/>
            <a:ext cx="419425" cy="1225465"/>
          </a:xfrm>
          <a:prstGeom prst="bent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6" name="Connector: Elbow 25">
            <a:extLst>
              <a:ext uri="{FF2B5EF4-FFF2-40B4-BE49-F238E27FC236}">
                <a16:creationId xmlns:a16="http://schemas.microsoft.com/office/drawing/2014/main" id="{F8B221CB-4C36-30DF-24C9-41C562C1B9E2}"/>
              </a:ext>
            </a:extLst>
          </p:cNvPr>
          <p:cNvCxnSpPr>
            <a:cxnSpLocks/>
            <a:stCxn id="19" idx="2"/>
            <a:endCxn id="52" idx="0"/>
          </p:cNvCxnSpPr>
          <p:nvPr/>
        </p:nvCxnSpPr>
        <p:spPr>
          <a:xfrm rot="5400000">
            <a:off x="6571312" y="3084324"/>
            <a:ext cx="891429" cy="696864"/>
          </a:xfrm>
          <a:prstGeom prst="bent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9" name="Connector: Elbow 28">
            <a:extLst>
              <a:ext uri="{FF2B5EF4-FFF2-40B4-BE49-F238E27FC236}">
                <a16:creationId xmlns:a16="http://schemas.microsoft.com/office/drawing/2014/main" id="{A5C88728-E481-C19E-9AAB-6E06A56C18DE}"/>
              </a:ext>
            </a:extLst>
          </p:cNvPr>
          <p:cNvCxnSpPr>
            <a:cxnSpLocks/>
            <a:stCxn id="19" idx="2"/>
            <a:endCxn id="43" idx="0"/>
          </p:cNvCxnSpPr>
          <p:nvPr/>
        </p:nvCxnSpPr>
        <p:spPr>
          <a:xfrm rot="16200000" flipH="1">
            <a:off x="7290156" y="3062343"/>
            <a:ext cx="898259" cy="747655"/>
          </a:xfrm>
          <a:prstGeom prst="bent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BB49C2CF-5E23-6CCB-5C3E-8FDAB1AD8AF9}"/>
              </a:ext>
            </a:extLst>
          </p:cNvPr>
          <p:cNvSpPr/>
          <p:nvPr/>
        </p:nvSpPr>
        <p:spPr>
          <a:xfrm>
            <a:off x="7049427" y="3127122"/>
            <a:ext cx="658212" cy="509723"/>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400" b="1" dirty="0">
                <a:solidFill>
                  <a:schemeClr val="tx1"/>
                </a:solidFill>
                <a:latin typeface="Arial" panose="020B0604020202020204"/>
              </a:rPr>
              <a:t>R</a:t>
            </a:r>
          </a:p>
          <a:p>
            <a:pPr algn="ctr"/>
            <a:r>
              <a:rPr lang="en-NZ" sz="1400" b="1" dirty="0">
                <a:solidFill>
                  <a:schemeClr val="tx1"/>
                </a:solidFill>
                <a:latin typeface="Arial" panose="020B0604020202020204"/>
              </a:rPr>
              <a:t>2:1</a:t>
            </a:r>
          </a:p>
        </p:txBody>
      </p:sp>
      <p:sp>
        <p:nvSpPr>
          <p:cNvPr id="33" name="TextBox 32">
            <a:extLst>
              <a:ext uri="{FF2B5EF4-FFF2-40B4-BE49-F238E27FC236}">
                <a16:creationId xmlns:a16="http://schemas.microsoft.com/office/drawing/2014/main" id="{E797A4CC-0221-6306-D05D-DE19BC96B54E}"/>
              </a:ext>
            </a:extLst>
          </p:cNvPr>
          <p:cNvSpPr txBox="1"/>
          <p:nvPr/>
        </p:nvSpPr>
        <p:spPr>
          <a:xfrm>
            <a:off x="6691994" y="3624549"/>
            <a:ext cx="1389427" cy="276999"/>
          </a:xfrm>
          <a:prstGeom prst="rect">
            <a:avLst/>
          </a:prstGeom>
          <a:noFill/>
        </p:spPr>
        <p:txBody>
          <a:bodyPr wrap="square" rtlCol="0">
            <a:spAutoFit/>
          </a:bodyPr>
          <a:lstStyle/>
          <a:p>
            <a:pPr algn="ctr"/>
            <a:r>
              <a:rPr lang="en-NZ" sz="1200" dirty="0">
                <a:solidFill>
                  <a:srgbClr val="004B87"/>
                </a:solidFill>
                <a:latin typeface="Arial" panose="020B0604020202020204" pitchFamily="34" charset="0"/>
                <a:cs typeface="Arial" panose="020B0604020202020204" pitchFamily="34" charset="0"/>
              </a:rPr>
              <a:t>24 weeks</a:t>
            </a:r>
          </a:p>
        </p:txBody>
      </p:sp>
      <p:sp>
        <p:nvSpPr>
          <p:cNvPr id="45" name="Rectangle 44">
            <a:extLst>
              <a:ext uri="{FF2B5EF4-FFF2-40B4-BE49-F238E27FC236}">
                <a16:creationId xmlns:a16="http://schemas.microsoft.com/office/drawing/2014/main" id="{D9809780-E278-58B9-CBEA-18602A2CB8E3}"/>
              </a:ext>
            </a:extLst>
          </p:cNvPr>
          <p:cNvSpPr/>
          <p:nvPr/>
        </p:nvSpPr>
        <p:spPr>
          <a:xfrm>
            <a:off x="6147892" y="4555794"/>
            <a:ext cx="5728786" cy="463957"/>
          </a:xfrm>
          <a:prstGeom prst="rect">
            <a:avLst/>
          </a:prstGeom>
          <a:solidFill>
            <a:schemeClr val="bg1"/>
          </a:solidFill>
          <a:ln w="12700">
            <a:solidFill>
              <a:srgbClr val="FFC03C"/>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lvl="0">
              <a:defRPr/>
            </a:pP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Primary </a:t>
            </a:r>
            <a:r>
              <a:rPr kumimoji="0" lang="en-GB" sz="1400" b="1" i="0" u="none" strike="noStrike" kern="1200" cap="none" spc="0" normalizeH="0" baseline="0" dirty="0">
                <a:ln>
                  <a:noFill/>
                </a:ln>
                <a:solidFill>
                  <a:srgbClr val="004B87"/>
                </a:solidFill>
                <a:effectLst/>
                <a:uLnTx/>
                <a:uFillTx/>
                <a:latin typeface="Arial" panose="020B0604020202020204"/>
                <a:ea typeface="+mn-ea"/>
                <a:cs typeface="+mn-cs"/>
              </a:rPr>
              <a:t>endpoint</a:t>
            </a: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 </a:t>
            </a:r>
            <a:r>
              <a:rPr kumimoji="0" lang="en-US" sz="1400" i="0" u="none" strike="noStrike" kern="1200" cap="none" spc="0" normalizeH="0" baseline="0" noProof="0" dirty="0">
                <a:ln>
                  <a:noFill/>
                </a:ln>
                <a:solidFill>
                  <a:srgbClr val="004B87"/>
                </a:solidFill>
                <a:effectLst/>
                <a:uLnTx/>
                <a:uFillTx/>
                <a:latin typeface="Arial" panose="020B0604020202020204"/>
                <a:ea typeface="+mn-ea"/>
                <a:cs typeface="+mn-cs"/>
              </a:rPr>
              <a:t>Functional cure response rate at Week 72 for all </a:t>
            </a:r>
            <a:r>
              <a:rPr kumimoji="0" lang="en-US" sz="14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participants</a:t>
            </a:r>
            <a:r>
              <a:rPr kumimoji="0" lang="en-US" sz="1400" i="0" u="none" strike="noStrike" kern="1200" cap="none" spc="0" normalizeH="0" baseline="30000" noProof="0" dirty="0">
                <a:ln>
                  <a:noFill/>
                </a:ln>
                <a:solidFill>
                  <a:srgbClr val="004B87"/>
                </a:solidFill>
                <a:effectLst/>
                <a:uLnTx/>
                <a:uFillTx/>
                <a:latin typeface="Arial" panose="020B0604020202020204" pitchFamily="34" charset="0"/>
                <a:cs typeface="Arial" panose="020B0604020202020204" pitchFamily="34" charset="0"/>
              </a:rPr>
              <a:t>‡</a:t>
            </a:r>
            <a:endParaRPr kumimoji="0" lang="en-GB" sz="1400" b="1" i="0" u="none" strike="noStrike" kern="1200" cap="none" spc="0" normalizeH="0" baseline="30000" noProof="0" dirty="0">
              <a:ln>
                <a:noFill/>
              </a:ln>
              <a:solidFill>
                <a:srgbClr val="004B87"/>
              </a:solidFill>
              <a:effectLst/>
              <a:uLnTx/>
              <a:uFillTx/>
              <a:latin typeface="Arial" panose="020B0604020202020204"/>
              <a:ea typeface="+mn-ea"/>
              <a:cs typeface="+mn-cs"/>
            </a:endParaRPr>
          </a:p>
        </p:txBody>
      </p:sp>
      <p:grpSp>
        <p:nvGrpSpPr>
          <p:cNvPr id="17" name="Group 16">
            <a:extLst>
              <a:ext uri="{FF2B5EF4-FFF2-40B4-BE49-F238E27FC236}">
                <a16:creationId xmlns:a16="http://schemas.microsoft.com/office/drawing/2014/main" id="{36EA846C-2293-5636-8BA7-1810F8C586E5}"/>
              </a:ext>
            </a:extLst>
          </p:cNvPr>
          <p:cNvGrpSpPr/>
          <p:nvPr/>
        </p:nvGrpSpPr>
        <p:grpSpPr>
          <a:xfrm>
            <a:off x="5943778" y="4488851"/>
            <a:ext cx="651066" cy="641546"/>
            <a:chOff x="5891130" y="4534918"/>
            <a:chExt cx="651066" cy="641546"/>
          </a:xfrm>
        </p:grpSpPr>
        <p:sp>
          <p:nvSpPr>
            <p:cNvPr id="46" name="Oval 45">
              <a:extLst>
                <a:ext uri="{FF2B5EF4-FFF2-40B4-BE49-F238E27FC236}">
                  <a16:creationId xmlns:a16="http://schemas.microsoft.com/office/drawing/2014/main" id="{77C3D4A6-5C63-4CA0-2849-A7DCB1F9578E}"/>
                </a:ext>
              </a:extLst>
            </p:cNvPr>
            <p:cNvSpPr/>
            <p:nvPr/>
          </p:nvSpPr>
          <p:spPr>
            <a:xfrm>
              <a:off x="5891130" y="4534918"/>
              <a:ext cx="651066" cy="641546"/>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47" name="Graphic 46">
              <a:extLst>
                <a:ext uri="{FF2B5EF4-FFF2-40B4-BE49-F238E27FC236}">
                  <a16:creationId xmlns:a16="http://schemas.microsoft.com/office/drawing/2014/main" id="{47E55E64-D68B-30A7-84AB-6AC1E5FE8EB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993571" y="4650273"/>
              <a:ext cx="452438" cy="452438"/>
            </a:xfrm>
            <a:prstGeom prst="rect">
              <a:avLst/>
            </a:prstGeom>
          </p:spPr>
        </p:pic>
      </p:grpSp>
      <p:grpSp>
        <p:nvGrpSpPr>
          <p:cNvPr id="18" name="Group 17">
            <a:extLst>
              <a:ext uri="{FF2B5EF4-FFF2-40B4-BE49-F238E27FC236}">
                <a16:creationId xmlns:a16="http://schemas.microsoft.com/office/drawing/2014/main" id="{C2538B01-9309-5493-B219-02347A2C6A23}"/>
              </a:ext>
            </a:extLst>
          </p:cNvPr>
          <p:cNvGrpSpPr/>
          <p:nvPr/>
        </p:nvGrpSpPr>
        <p:grpSpPr>
          <a:xfrm>
            <a:off x="5947335" y="5192781"/>
            <a:ext cx="643951" cy="641546"/>
            <a:chOff x="5909489" y="5351321"/>
            <a:chExt cx="643951" cy="641546"/>
          </a:xfrm>
        </p:grpSpPr>
        <p:sp>
          <p:nvSpPr>
            <p:cNvPr id="50" name="Oval 49">
              <a:extLst>
                <a:ext uri="{FF2B5EF4-FFF2-40B4-BE49-F238E27FC236}">
                  <a16:creationId xmlns:a16="http://schemas.microsoft.com/office/drawing/2014/main" id="{F229D7B9-94E5-E705-C399-C4455429BC01}"/>
                </a:ext>
              </a:extLst>
            </p:cNvPr>
            <p:cNvSpPr/>
            <p:nvPr/>
          </p:nvSpPr>
          <p:spPr>
            <a:xfrm>
              <a:off x="5909489" y="5351321"/>
              <a:ext cx="643951" cy="641546"/>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53" name="Graphic 52">
              <a:extLst>
                <a:ext uri="{FF2B5EF4-FFF2-40B4-BE49-F238E27FC236}">
                  <a16:creationId xmlns:a16="http://schemas.microsoft.com/office/drawing/2014/main" id="{9960095B-8442-9656-10D5-8D5F04B6296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964709" y="5420859"/>
              <a:ext cx="480186" cy="480186"/>
            </a:xfrm>
            <a:prstGeom prst="rect">
              <a:avLst/>
            </a:prstGeom>
          </p:spPr>
        </p:pic>
      </p:grpSp>
      <p:sp>
        <p:nvSpPr>
          <p:cNvPr id="64" name="Rectangle 63">
            <a:extLst>
              <a:ext uri="{FF2B5EF4-FFF2-40B4-BE49-F238E27FC236}">
                <a16:creationId xmlns:a16="http://schemas.microsoft.com/office/drawing/2014/main" id="{1617D90E-063B-2327-EACD-2A09EBE14B31}"/>
              </a:ext>
            </a:extLst>
          </p:cNvPr>
          <p:cNvSpPr/>
          <p:nvPr/>
        </p:nvSpPr>
        <p:spPr>
          <a:xfrm>
            <a:off x="6187210" y="6049664"/>
            <a:ext cx="5689468" cy="336227"/>
          </a:xfrm>
          <a:prstGeom prst="rect">
            <a:avLst/>
          </a:prstGeom>
          <a:solidFill>
            <a:schemeClr val="bg1"/>
          </a:solidFill>
          <a:ln w="12700">
            <a:solidFill>
              <a:srgbClr val="FFC03C"/>
            </a:solidFill>
          </a:ln>
        </p:spPr>
        <p:style>
          <a:lnRef idx="2">
            <a:schemeClr val="accent1">
              <a:shade val="50000"/>
            </a:schemeClr>
          </a:lnRef>
          <a:fillRef idx="1">
            <a:schemeClr val="accent1"/>
          </a:fillRef>
          <a:effectRef idx="0">
            <a:schemeClr val="accent1"/>
          </a:effectRef>
          <a:fontRef idx="minor">
            <a:schemeClr val="lt1"/>
          </a:fontRef>
        </p:style>
        <p:txBody>
          <a:bodyPr lIns="504000" tIns="108000" rIns="252000" rtlCol="0" anchor="b"/>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Safety: </a:t>
            </a:r>
            <a:r>
              <a:rPr kumimoji="0" lang="en-US" sz="1400" i="0" u="none" strike="noStrike" kern="1200" cap="none" spc="0" normalizeH="0" baseline="0" noProof="0" dirty="0">
                <a:ln>
                  <a:noFill/>
                </a:ln>
                <a:solidFill>
                  <a:srgbClr val="004B87"/>
                </a:solidFill>
                <a:effectLst/>
                <a:uLnTx/>
                <a:uFillTx/>
                <a:latin typeface="Arial" panose="020B0604020202020204"/>
                <a:ea typeface="+mn-ea"/>
                <a:cs typeface="+mn-cs"/>
              </a:rPr>
              <a:t>Adverse event and laboratory monitoring</a:t>
            </a:r>
            <a:endPar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endParaRPr>
          </a:p>
        </p:txBody>
      </p:sp>
      <p:grpSp>
        <p:nvGrpSpPr>
          <p:cNvPr id="22" name="Group 21">
            <a:extLst>
              <a:ext uri="{FF2B5EF4-FFF2-40B4-BE49-F238E27FC236}">
                <a16:creationId xmlns:a16="http://schemas.microsoft.com/office/drawing/2014/main" id="{1880B954-8D17-9F89-9A01-77A2BF69BCCD}"/>
              </a:ext>
            </a:extLst>
          </p:cNvPr>
          <p:cNvGrpSpPr/>
          <p:nvPr/>
        </p:nvGrpSpPr>
        <p:grpSpPr>
          <a:xfrm>
            <a:off x="5969976" y="5924609"/>
            <a:ext cx="643952" cy="647165"/>
            <a:chOff x="5893902" y="6076978"/>
            <a:chExt cx="643952" cy="647165"/>
          </a:xfrm>
        </p:grpSpPr>
        <p:sp>
          <p:nvSpPr>
            <p:cNvPr id="65" name="Oval 64">
              <a:extLst>
                <a:ext uri="{FF2B5EF4-FFF2-40B4-BE49-F238E27FC236}">
                  <a16:creationId xmlns:a16="http://schemas.microsoft.com/office/drawing/2014/main" id="{8B7325C7-B765-4F4A-F975-60A3D9373ABD}"/>
                </a:ext>
              </a:extLst>
            </p:cNvPr>
            <p:cNvSpPr/>
            <p:nvPr/>
          </p:nvSpPr>
          <p:spPr>
            <a:xfrm>
              <a:off x="5893902" y="6076978"/>
              <a:ext cx="643952" cy="647165"/>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66" name="Graphic 65">
              <a:extLst>
                <a:ext uri="{FF2B5EF4-FFF2-40B4-BE49-F238E27FC236}">
                  <a16:creationId xmlns:a16="http://schemas.microsoft.com/office/drawing/2014/main" id="{8849A0B3-5C43-B691-2821-982244A81CD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968164" y="6167277"/>
              <a:ext cx="489697" cy="489697"/>
            </a:xfrm>
            <a:prstGeom prst="rect">
              <a:avLst/>
            </a:prstGeom>
          </p:spPr>
        </p:pic>
      </p:grpSp>
      <p:cxnSp>
        <p:nvCxnSpPr>
          <p:cNvPr id="6" name="Connector: Elbow 5">
            <a:extLst>
              <a:ext uri="{FF2B5EF4-FFF2-40B4-BE49-F238E27FC236}">
                <a16:creationId xmlns:a16="http://schemas.microsoft.com/office/drawing/2014/main" id="{7520D238-9B15-FE54-641F-23426050117A}"/>
              </a:ext>
            </a:extLst>
          </p:cNvPr>
          <p:cNvCxnSpPr>
            <a:cxnSpLocks/>
          </p:cNvCxnSpPr>
          <p:nvPr/>
        </p:nvCxnSpPr>
        <p:spPr>
          <a:xfrm rot="5400000">
            <a:off x="9419740" y="3027657"/>
            <a:ext cx="1008575" cy="730770"/>
          </a:xfrm>
          <a:prstGeom prst="bent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7" name="Connector: Elbow 6">
            <a:extLst>
              <a:ext uri="{FF2B5EF4-FFF2-40B4-BE49-F238E27FC236}">
                <a16:creationId xmlns:a16="http://schemas.microsoft.com/office/drawing/2014/main" id="{A81BF576-0DF8-6725-4AC2-BDC60661CEC0}"/>
              </a:ext>
            </a:extLst>
          </p:cNvPr>
          <p:cNvCxnSpPr>
            <a:cxnSpLocks/>
          </p:cNvCxnSpPr>
          <p:nvPr/>
        </p:nvCxnSpPr>
        <p:spPr>
          <a:xfrm rot="16200000" flipH="1">
            <a:off x="10139691" y="3038475"/>
            <a:ext cx="1015405" cy="715963"/>
          </a:xfrm>
          <a:prstGeom prst="bent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5E8E4E76-40CD-EB64-BE46-DC7460EF1EBF}"/>
              </a:ext>
            </a:extLst>
          </p:cNvPr>
          <p:cNvSpPr/>
          <p:nvPr/>
        </p:nvSpPr>
        <p:spPr>
          <a:xfrm>
            <a:off x="9973381" y="3145981"/>
            <a:ext cx="658212" cy="509723"/>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400" b="1" dirty="0">
                <a:solidFill>
                  <a:schemeClr val="tx1"/>
                </a:solidFill>
                <a:latin typeface="Arial" panose="020B0604020202020204"/>
              </a:rPr>
              <a:t>R</a:t>
            </a:r>
          </a:p>
          <a:p>
            <a:pPr algn="ctr"/>
            <a:r>
              <a:rPr lang="en-NZ" sz="1400" b="1" dirty="0">
                <a:solidFill>
                  <a:schemeClr val="tx1"/>
                </a:solidFill>
                <a:latin typeface="Arial" panose="020B0604020202020204"/>
              </a:rPr>
              <a:t>2:1</a:t>
            </a:r>
          </a:p>
        </p:txBody>
      </p:sp>
      <p:sp>
        <p:nvSpPr>
          <p:cNvPr id="14" name="TextBox 13">
            <a:extLst>
              <a:ext uri="{FF2B5EF4-FFF2-40B4-BE49-F238E27FC236}">
                <a16:creationId xmlns:a16="http://schemas.microsoft.com/office/drawing/2014/main" id="{53BC6F52-CB2C-374C-701C-5F6A508B7F79}"/>
              </a:ext>
            </a:extLst>
          </p:cNvPr>
          <p:cNvSpPr txBox="1"/>
          <p:nvPr/>
        </p:nvSpPr>
        <p:spPr>
          <a:xfrm>
            <a:off x="9615948" y="3643408"/>
            <a:ext cx="1389427" cy="276999"/>
          </a:xfrm>
          <a:prstGeom prst="rect">
            <a:avLst/>
          </a:prstGeom>
          <a:noFill/>
        </p:spPr>
        <p:txBody>
          <a:bodyPr wrap="square" rtlCol="0">
            <a:spAutoFit/>
          </a:bodyPr>
          <a:lstStyle/>
          <a:p>
            <a:pPr algn="ctr"/>
            <a:r>
              <a:rPr lang="en-NZ" sz="1200">
                <a:solidFill>
                  <a:srgbClr val="004B87"/>
                </a:solidFill>
                <a:latin typeface="Arial" panose="020B0604020202020204" pitchFamily="34" charset="0"/>
                <a:cs typeface="Arial" panose="020B0604020202020204" pitchFamily="34" charset="0"/>
              </a:rPr>
              <a:t>24 weeks</a:t>
            </a:r>
          </a:p>
        </p:txBody>
      </p:sp>
      <p:sp>
        <p:nvSpPr>
          <p:cNvPr id="15" name="Rectangle: Rounded Corners 14">
            <a:extLst>
              <a:ext uri="{FF2B5EF4-FFF2-40B4-BE49-F238E27FC236}">
                <a16:creationId xmlns:a16="http://schemas.microsoft.com/office/drawing/2014/main" id="{CF2BC9F6-3BD4-2CE3-5188-8399505F1AA7}"/>
              </a:ext>
            </a:extLst>
          </p:cNvPr>
          <p:cNvSpPr/>
          <p:nvPr/>
        </p:nvSpPr>
        <p:spPr>
          <a:xfrm>
            <a:off x="10476837" y="3910989"/>
            <a:ext cx="1059485" cy="425702"/>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4B87"/>
                </a:solidFill>
                <a:latin typeface="Arial" panose="020B0604020202020204" pitchFamily="34" charset="0"/>
                <a:cs typeface="Arial" panose="020B0604020202020204" pitchFamily="34" charset="0"/>
              </a:rPr>
              <a:t>Placebo (n=286)</a:t>
            </a:r>
            <a:endParaRPr lang="en-GB" sz="1200" dirty="0">
              <a:solidFill>
                <a:srgbClr val="004B87"/>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4D00F4DA-11D0-55D8-645D-C1D607B67D30}"/>
              </a:ext>
            </a:extLst>
          </p:cNvPr>
          <p:cNvSpPr/>
          <p:nvPr/>
        </p:nvSpPr>
        <p:spPr>
          <a:xfrm>
            <a:off x="8995321" y="3904159"/>
            <a:ext cx="1133479" cy="425702"/>
          </a:xfrm>
          <a:prstGeom prst="roundRect">
            <a:avLst/>
          </a:prstGeom>
          <a:solidFill>
            <a:srgbClr val="FFE37D"/>
          </a:solidFill>
          <a:ln>
            <a:solidFill>
              <a:srgbClr val="FFE3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4B87"/>
                </a:solidFill>
                <a:latin typeface="Arial" panose="020B0604020202020204" pitchFamily="34" charset="0"/>
                <a:cs typeface="Arial" panose="020B0604020202020204" pitchFamily="34" charset="0"/>
              </a:rPr>
              <a:t>BPV 300 mg</a:t>
            </a:r>
            <a:r>
              <a:rPr lang="en-GB" sz="1200" baseline="30000" dirty="0">
                <a:solidFill>
                  <a:srgbClr val="004B87"/>
                </a:solidFill>
                <a:latin typeface="Aptos" panose="020B0004020202020204" pitchFamily="34" charset="0"/>
                <a:cs typeface="Arial" panose="020B0604020202020204" pitchFamily="34" charset="0"/>
              </a:rPr>
              <a:t>†</a:t>
            </a:r>
            <a:r>
              <a:rPr lang="en-US" sz="1200" dirty="0">
                <a:solidFill>
                  <a:srgbClr val="004B87"/>
                </a:solidFill>
                <a:latin typeface="Arial" panose="020B0604020202020204" pitchFamily="34" charset="0"/>
                <a:cs typeface="Arial" panose="020B0604020202020204" pitchFamily="34" charset="0"/>
              </a:rPr>
              <a:t> (n=570)</a:t>
            </a:r>
            <a:endParaRPr lang="en-GB" sz="1200" dirty="0">
              <a:solidFill>
                <a:srgbClr val="004B87"/>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67E409F2-7915-2FB5-8BA7-40B44611E01A}"/>
              </a:ext>
            </a:extLst>
          </p:cNvPr>
          <p:cNvSpPr/>
          <p:nvPr/>
        </p:nvSpPr>
        <p:spPr>
          <a:xfrm>
            <a:off x="9405851" y="2557273"/>
            <a:ext cx="1793271" cy="424923"/>
          </a:xfrm>
          <a:prstGeom prst="roundRect">
            <a:avLst/>
          </a:prstGeom>
          <a:solidFill>
            <a:srgbClr val="FFE37D"/>
          </a:solidFill>
          <a:ln>
            <a:solidFill>
              <a:srgbClr val="FFE3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4B87"/>
                </a:solidFill>
                <a:latin typeface="Arial" panose="020B0604020202020204" pitchFamily="34" charset="0"/>
                <a:cs typeface="Arial" panose="020B0604020202020204" pitchFamily="34" charset="0"/>
              </a:rPr>
              <a:t>B-Well 2 (n=856)</a:t>
            </a:r>
          </a:p>
          <a:p>
            <a:pPr algn="ctr"/>
            <a:r>
              <a:rPr lang="en-GB" sz="1000" dirty="0">
                <a:solidFill>
                  <a:srgbClr val="004B87"/>
                </a:solidFill>
                <a:latin typeface="Arial" panose="020B0604020202020204" pitchFamily="34" charset="0"/>
                <a:cs typeface="Arial" panose="020B0604020202020204" pitchFamily="34" charset="0"/>
              </a:rPr>
              <a:t>NCT05630820</a:t>
            </a:r>
            <a:endParaRPr lang="en-GB" sz="1200" dirty="0">
              <a:solidFill>
                <a:srgbClr val="004B87"/>
              </a:solidFill>
              <a:latin typeface="Arial" panose="020B0604020202020204" pitchFamily="34" charset="0"/>
              <a:cs typeface="Arial" panose="020B0604020202020204" pitchFamily="34" charset="0"/>
            </a:endParaRPr>
          </a:p>
        </p:txBody>
      </p:sp>
      <p:pic>
        <p:nvPicPr>
          <p:cNvPr id="24" name="Picture 23">
            <a:hlinkClick r:id="rId7" action="ppaction://hlinksldjump"/>
            <a:extLst>
              <a:ext uri="{FF2B5EF4-FFF2-40B4-BE49-F238E27FC236}">
                <a16:creationId xmlns:a16="http://schemas.microsoft.com/office/drawing/2014/main" id="{4B5DF987-3207-D099-4E5A-8450910626ED}"/>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837054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2">
            <a:extLst>
              <a:ext uri="{FF2B5EF4-FFF2-40B4-BE49-F238E27FC236}">
                <a16:creationId xmlns:a16="http://schemas.microsoft.com/office/drawing/2014/main" id="{75DEF3DF-8D17-A870-7B40-E9FE504DF314}"/>
              </a:ext>
            </a:extLst>
          </p:cNvPr>
          <p:cNvSpPr txBox="1">
            <a:spLocks/>
          </p:cNvSpPr>
          <p:nvPr/>
        </p:nvSpPr>
        <p:spPr>
          <a:xfrm>
            <a:off x="5179418" y="3437554"/>
            <a:ext cx="7307221" cy="7853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800"/>
              </a:spcBef>
            </a:pPr>
            <a:r>
              <a:rPr lang="en-US" sz="1600" dirty="0">
                <a:latin typeface="Arial" panose="020B0604020202020204" pitchFamily="34" charset="0"/>
                <a:cs typeface="Arial" panose="020B0604020202020204" pitchFamily="34" charset="0"/>
              </a:rPr>
              <a:t>ALT increases were transient and generally occurred in Weeks 4─12</a:t>
            </a:r>
          </a:p>
          <a:p>
            <a:pPr>
              <a:lnSpc>
                <a:spcPct val="100000"/>
              </a:lnSpc>
              <a:spcBef>
                <a:spcPts val="800"/>
              </a:spcBef>
            </a:pPr>
            <a:r>
              <a:rPr lang="en-US" sz="1600" dirty="0">
                <a:latin typeface="Arial" panose="020B0604020202020204" pitchFamily="34" charset="0"/>
                <a:cs typeface="Arial" panose="020B0604020202020204" pitchFamily="34" charset="0"/>
              </a:rPr>
              <a:t>No cases were adjudicated as meeting drug-induced liver injury criteria</a:t>
            </a:r>
          </a:p>
          <a:p>
            <a:pPr>
              <a:lnSpc>
                <a:spcPct val="100000"/>
              </a:lnSpc>
              <a:spcBef>
                <a:spcPts val="800"/>
              </a:spcBef>
            </a:pPr>
            <a:r>
              <a:rPr lang="en-US" sz="1600" dirty="0">
                <a:latin typeface="Arial" panose="020B0604020202020204" pitchFamily="34" charset="0"/>
                <a:cs typeface="Arial" panose="020B0604020202020204" pitchFamily="34" charset="0"/>
              </a:rPr>
              <a:t>2 deaths unrelated to study treatment occurred in the </a:t>
            </a:r>
            <a:r>
              <a:rPr lang="en-US" sz="1600" dirty="0" err="1">
                <a:latin typeface="Arial" panose="020B0604020202020204" pitchFamily="34" charset="0"/>
                <a:cs typeface="Arial" panose="020B0604020202020204" pitchFamily="34" charset="0"/>
              </a:rPr>
              <a:t>BPV</a:t>
            </a:r>
            <a:r>
              <a:rPr lang="en-US" sz="1600" dirty="0">
                <a:latin typeface="Arial" panose="020B0604020202020204" pitchFamily="34" charset="0"/>
                <a:cs typeface="Arial" panose="020B0604020202020204" pitchFamily="34" charset="0"/>
              </a:rPr>
              <a:t> arm</a:t>
            </a:r>
          </a:p>
        </p:txBody>
      </p:sp>
      <p:sp>
        <p:nvSpPr>
          <p:cNvPr id="4" name="Title 3">
            <a:extLst>
              <a:ext uri="{FF2B5EF4-FFF2-40B4-BE49-F238E27FC236}">
                <a16:creationId xmlns:a16="http://schemas.microsoft.com/office/drawing/2014/main" id="{9B0D0EA6-A92B-7800-E6B1-5827A292000D}"/>
              </a:ext>
            </a:extLst>
          </p:cNvPr>
          <p:cNvSpPr>
            <a:spLocks noGrp="1"/>
          </p:cNvSpPr>
          <p:nvPr>
            <p:ph type="title"/>
          </p:nvPr>
        </p:nvSpPr>
        <p:spPr>
          <a:xfrm>
            <a:off x="838200" y="0"/>
            <a:ext cx="10515600" cy="603849"/>
          </a:xfrm>
        </p:spPr>
        <p:txBody>
          <a:bodyPr>
            <a:noAutofit/>
          </a:bodyPr>
          <a:lstStyle/>
          <a:p>
            <a:r>
              <a:rPr lang="en-GB" sz="2400" dirty="0">
                <a:latin typeface="Arial" panose="020B0604020202020204" pitchFamily="34" charset="0"/>
                <a:cs typeface="Arial" panose="020B0604020202020204" pitchFamily="34" charset="0"/>
              </a:rPr>
              <a:t>Meaningful rates of functional cure in virologically suppressed patients with chronic HBV infection treated with </a:t>
            </a:r>
            <a:r>
              <a:rPr lang="en-GB" sz="2400" dirty="0" err="1">
                <a:latin typeface="Arial" panose="020B0604020202020204" pitchFamily="34" charset="0"/>
                <a:cs typeface="Arial" panose="020B0604020202020204" pitchFamily="34" charset="0"/>
              </a:rPr>
              <a:t>bepirovirsen</a:t>
            </a:r>
            <a:r>
              <a:rPr lang="en-GB" sz="2400" dirty="0">
                <a:latin typeface="Arial" panose="020B0604020202020204" pitchFamily="34" charset="0"/>
                <a:cs typeface="Arial" panose="020B0604020202020204" pitchFamily="34" charset="0"/>
              </a:rPr>
              <a:t>: B-Well Phase 3 trials </a:t>
            </a:r>
            <a:endParaRPr lang="en-US" sz="3600" dirty="0"/>
          </a:p>
        </p:txBody>
      </p:sp>
      <p:sp>
        <p:nvSpPr>
          <p:cNvPr id="13" name="Content Placeholder 2">
            <a:extLst>
              <a:ext uri="{FF2B5EF4-FFF2-40B4-BE49-F238E27FC236}">
                <a16:creationId xmlns:a16="http://schemas.microsoft.com/office/drawing/2014/main" id="{36B63DC6-2AF5-52C8-2CA8-2BCDBC92EEB1}"/>
              </a:ext>
            </a:extLst>
          </p:cNvPr>
          <p:cNvSpPr txBox="1">
            <a:spLocks/>
          </p:cNvSpPr>
          <p:nvPr/>
        </p:nvSpPr>
        <p:spPr>
          <a:xfrm>
            <a:off x="5152767" y="4581208"/>
            <a:ext cx="6880994" cy="2072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highlight>
                  <a:srgbClr val="FFC03C"/>
                </a:highlight>
                <a:latin typeface="Arial" panose="020B0604020202020204" pitchFamily="34" charset="0"/>
                <a:cs typeface="Arial" panose="020B0604020202020204" pitchFamily="34" charset="0"/>
              </a:rPr>
              <a:t>CONCLUSIONS</a:t>
            </a:r>
            <a:endParaRPr lang="en-US" sz="1600" b="1" dirty="0">
              <a:highlight>
                <a:srgbClr val="FFC03C"/>
              </a:highlight>
              <a:latin typeface="Arial" panose="020B0604020202020204" pitchFamily="34" charset="0"/>
              <a:cs typeface="Arial" panose="020B0604020202020204" pitchFamily="34" charset="0"/>
            </a:endParaRPr>
          </a:p>
          <a:p>
            <a:pPr>
              <a:lnSpc>
                <a:spcPct val="100000"/>
              </a:lnSpc>
              <a:spcBef>
                <a:spcPts val="800"/>
              </a:spcBef>
            </a:pPr>
            <a:r>
              <a:rPr lang="en-GB" sz="1600" dirty="0">
                <a:latin typeface="Arial" panose="020B0604020202020204" pitchFamily="34" charset="0"/>
                <a:cs typeface="Arial" panose="020B0604020202020204" pitchFamily="34" charset="0"/>
              </a:rPr>
              <a:t>24-week </a:t>
            </a:r>
            <a:r>
              <a:rPr lang="en-GB" sz="1600" dirty="0" err="1">
                <a:latin typeface="Arial" panose="020B0604020202020204" pitchFamily="34" charset="0"/>
                <a:cs typeface="Arial" panose="020B0604020202020204" pitchFamily="34" charset="0"/>
              </a:rPr>
              <a:t>BPV</a:t>
            </a:r>
            <a:r>
              <a:rPr lang="en-GB" sz="1600" dirty="0">
                <a:latin typeface="Arial" panose="020B0604020202020204" pitchFamily="34" charset="0"/>
                <a:cs typeface="Arial" panose="020B0604020202020204" pitchFamily="34" charset="0"/>
              </a:rPr>
              <a:t> treatment induced clinically meaningful and statistically significantly higher functional cure rates vs placebo </a:t>
            </a:r>
            <a:r>
              <a:rPr lang="en-US" sz="1600" dirty="0">
                <a:latin typeface="Arial" panose="020B0604020202020204" pitchFamily="34" charset="0"/>
                <a:cs typeface="Arial" panose="020B0604020202020204" pitchFamily="34" charset="0"/>
              </a:rPr>
              <a:t>in virologically suppressed participants with chronic HBV infection</a:t>
            </a:r>
            <a:endParaRPr lang="en-GB" sz="1600" dirty="0">
              <a:latin typeface="Arial" panose="020B0604020202020204" pitchFamily="34" charset="0"/>
              <a:cs typeface="Arial" panose="020B0604020202020204" pitchFamily="34" charset="0"/>
            </a:endParaRPr>
          </a:p>
          <a:p>
            <a:pPr>
              <a:lnSpc>
                <a:spcPct val="100000"/>
              </a:lnSpc>
              <a:spcBef>
                <a:spcPts val="800"/>
              </a:spcBef>
            </a:pPr>
            <a:r>
              <a:rPr lang="en-GB" sz="1600" dirty="0" err="1">
                <a:latin typeface="Arial" panose="020B0604020202020204" pitchFamily="34" charset="0"/>
                <a:cs typeface="Arial" panose="020B0604020202020204" pitchFamily="34" charset="0"/>
              </a:rPr>
              <a:t>BPV</a:t>
            </a:r>
            <a:r>
              <a:rPr lang="en-GB" sz="1600" dirty="0">
                <a:latin typeface="Arial" panose="020B0604020202020204" pitchFamily="34" charset="0"/>
                <a:cs typeface="Arial" panose="020B0604020202020204" pitchFamily="34" charset="0"/>
              </a:rPr>
              <a:t> had an acceptable safety profile</a:t>
            </a:r>
          </a:p>
          <a:p>
            <a:pPr>
              <a:lnSpc>
                <a:spcPct val="100000"/>
              </a:lnSpc>
              <a:spcBef>
                <a:spcPts val="800"/>
              </a:spcBef>
            </a:pPr>
            <a:r>
              <a:rPr lang="en-GB" sz="1600" dirty="0">
                <a:latin typeface="Arial" panose="020B0604020202020204" pitchFamily="34" charset="0"/>
                <a:cs typeface="Arial" panose="020B0604020202020204" pitchFamily="34" charset="0"/>
              </a:rPr>
              <a:t>These results demonstrate the potential for BPV to be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a first-in-class finite therapy for functional cure</a:t>
            </a:r>
            <a:endParaRPr lang="en-US" sz="1600" dirty="0">
              <a:latin typeface="Arial" panose="020B0604020202020204" pitchFamily="34" charset="0"/>
              <a:cs typeface="Arial" panose="020B0604020202020204" pitchFamily="34" charset="0"/>
            </a:endParaRPr>
          </a:p>
        </p:txBody>
      </p:sp>
      <p:sp>
        <p:nvSpPr>
          <p:cNvPr id="3" name="Content Placeholder 1">
            <a:extLst>
              <a:ext uri="{FF2B5EF4-FFF2-40B4-BE49-F238E27FC236}">
                <a16:creationId xmlns:a16="http://schemas.microsoft.com/office/drawing/2014/main" id="{EF3D5D27-997A-1158-25A4-49AEC51C85E5}"/>
              </a:ext>
            </a:extLst>
          </p:cNvPr>
          <p:cNvSpPr txBox="1">
            <a:spLocks/>
          </p:cNvSpPr>
          <p:nvPr/>
        </p:nvSpPr>
        <p:spPr>
          <a:xfrm>
            <a:off x="281127" y="806225"/>
            <a:ext cx="1403474" cy="405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highlight>
                  <a:srgbClr val="FFC03C"/>
                </a:highlight>
                <a:latin typeface="Arial" panose="020B0604020202020204" pitchFamily="34" charset="0"/>
                <a:cs typeface="Arial" panose="020B0604020202020204" pitchFamily="34" charset="0"/>
              </a:rPr>
              <a:t>RESULTS</a:t>
            </a:r>
          </a:p>
          <a:p>
            <a:pPr marL="0" indent="0">
              <a:lnSpc>
                <a:spcPct val="100000"/>
              </a:lnSpc>
              <a:buFont typeface="Arial" panose="020B0604020202020204" pitchFamily="34" charset="0"/>
              <a:buNone/>
            </a:pPr>
            <a:endParaRPr lang="en-GB" sz="2000" noProof="0" dirty="0">
              <a:highlight>
                <a:srgbClr val="826B6A"/>
              </a:highlight>
              <a:latin typeface="Arial" panose="020B0604020202020204" pitchFamily="34" charset="0"/>
              <a:cs typeface="Arial" panose="020B0604020202020204" pitchFamily="34" charset="0"/>
            </a:endParaRPr>
          </a:p>
          <a:p>
            <a:pPr>
              <a:lnSpc>
                <a:spcPct val="100000"/>
              </a:lnSpc>
              <a:spcBef>
                <a:spcPts val="0"/>
              </a:spcBef>
            </a:pPr>
            <a:endParaRPr lang="en-GB" sz="1400" noProof="0" dirty="0">
              <a:solidFill>
                <a:schemeClr val="tx2"/>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FD74B07E-2F4E-F714-62E5-4F97C432927E}"/>
              </a:ext>
            </a:extLst>
          </p:cNvPr>
          <p:cNvSpPr/>
          <p:nvPr/>
        </p:nvSpPr>
        <p:spPr>
          <a:xfrm>
            <a:off x="494011" y="1402074"/>
            <a:ext cx="4146153" cy="1564800"/>
          </a:xfrm>
          <a:prstGeom prst="roundRect">
            <a:avLst/>
          </a:prstGeom>
          <a:solidFill>
            <a:srgbClr val="FFF1D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E5F35CD-F81D-3107-6CE2-A204EDBE75A8}"/>
              </a:ext>
            </a:extLst>
          </p:cNvPr>
          <p:cNvSpPr txBox="1"/>
          <p:nvPr/>
        </p:nvSpPr>
        <p:spPr>
          <a:xfrm>
            <a:off x="1196315" y="1461991"/>
            <a:ext cx="2649880" cy="307777"/>
          </a:xfrm>
          <a:prstGeom prst="rect">
            <a:avLst/>
          </a:prstGeom>
          <a:noFill/>
        </p:spPr>
        <p:txBody>
          <a:bodyPr wrap="square" rtlCol="0">
            <a:spAutoFit/>
          </a:bodyPr>
          <a:lstStyle/>
          <a:p>
            <a:pPr algn="ctr"/>
            <a:r>
              <a:rPr lang="en-GB" sz="1400" b="1" noProof="0" dirty="0">
                <a:solidFill>
                  <a:schemeClr val="accent1"/>
                </a:solidFill>
                <a:latin typeface="Arial" panose="020B0604020202020204" pitchFamily="34" charset="0"/>
                <a:cs typeface="Arial" panose="020B0604020202020204" pitchFamily="34" charset="0"/>
              </a:rPr>
              <a:t>Key baseline characteristics</a:t>
            </a:r>
          </a:p>
        </p:txBody>
      </p:sp>
      <p:sp>
        <p:nvSpPr>
          <p:cNvPr id="8" name="TextBox 7">
            <a:extLst>
              <a:ext uri="{FF2B5EF4-FFF2-40B4-BE49-F238E27FC236}">
                <a16:creationId xmlns:a16="http://schemas.microsoft.com/office/drawing/2014/main" id="{CCE36AF9-C3D6-40AF-93DF-C5BF5B0F02B0}"/>
              </a:ext>
            </a:extLst>
          </p:cNvPr>
          <p:cNvSpPr txBox="1"/>
          <p:nvPr/>
        </p:nvSpPr>
        <p:spPr>
          <a:xfrm>
            <a:off x="433412" y="2325948"/>
            <a:ext cx="884050" cy="276999"/>
          </a:xfrm>
          <a:prstGeom prst="rect">
            <a:avLst/>
          </a:prstGeom>
          <a:noFill/>
        </p:spPr>
        <p:txBody>
          <a:bodyPr wrap="square" rtlCol="0">
            <a:spAutoFit/>
          </a:bodyPr>
          <a:lstStyle/>
          <a:p>
            <a:pPr algn="ctr"/>
            <a:r>
              <a:rPr lang="en-GB" sz="1200" noProof="0">
                <a:solidFill>
                  <a:schemeClr val="accent1"/>
                </a:solidFill>
                <a:latin typeface="Arial" panose="020B0604020202020204" pitchFamily="34" charset="0"/>
                <a:cs typeface="Arial" panose="020B0604020202020204" pitchFamily="34" charset="0"/>
              </a:rPr>
              <a:t>Mean age</a:t>
            </a:r>
          </a:p>
        </p:txBody>
      </p:sp>
      <p:sp>
        <p:nvSpPr>
          <p:cNvPr id="9" name="Oval 8">
            <a:extLst>
              <a:ext uri="{FF2B5EF4-FFF2-40B4-BE49-F238E27FC236}">
                <a16:creationId xmlns:a16="http://schemas.microsoft.com/office/drawing/2014/main" id="{3D918930-0503-C635-74E9-63F86EA1CE81}"/>
              </a:ext>
            </a:extLst>
          </p:cNvPr>
          <p:cNvSpPr/>
          <p:nvPr/>
        </p:nvSpPr>
        <p:spPr>
          <a:xfrm>
            <a:off x="637606" y="1806432"/>
            <a:ext cx="540000" cy="540000"/>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noProof="0">
                <a:solidFill>
                  <a:schemeClr val="tx1"/>
                </a:solidFill>
                <a:latin typeface="Arial" panose="020B0604020202020204" pitchFamily="34" charset="0"/>
                <a:cs typeface="Arial" panose="020B0604020202020204" pitchFamily="34" charset="0"/>
              </a:rPr>
              <a:t>~49 </a:t>
            </a:r>
          </a:p>
          <a:p>
            <a:pPr algn="ctr"/>
            <a:r>
              <a:rPr lang="en-GB" sz="900" b="1" noProof="0">
                <a:solidFill>
                  <a:schemeClr val="tx1"/>
                </a:solidFill>
                <a:latin typeface="Arial" panose="020B0604020202020204" pitchFamily="34" charset="0"/>
                <a:cs typeface="Arial" panose="020B0604020202020204" pitchFamily="34" charset="0"/>
              </a:rPr>
              <a:t>years</a:t>
            </a:r>
          </a:p>
        </p:txBody>
      </p:sp>
      <p:sp>
        <p:nvSpPr>
          <p:cNvPr id="10" name="TextBox 9">
            <a:extLst>
              <a:ext uri="{FF2B5EF4-FFF2-40B4-BE49-F238E27FC236}">
                <a16:creationId xmlns:a16="http://schemas.microsoft.com/office/drawing/2014/main" id="{793D23C7-7F10-87B9-EDAE-CC529E00D9BE}"/>
              </a:ext>
            </a:extLst>
          </p:cNvPr>
          <p:cNvSpPr txBox="1"/>
          <p:nvPr/>
        </p:nvSpPr>
        <p:spPr>
          <a:xfrm>
            <a:off x="1335363" y="2325948"/>
            <a:ext cx="632663" cy="276999"/>
          </a:xfrm>
          <a:prstGeom prst="rect">
            <a:avLst/>
          </a:prstGeom>
          <a:noFill/>
        </p:spPr>
        <p:txBody>
          <a:bodyPr wrap="square" rtlCol="0">
            <a:spAutoFit/>
          </a:bodyPr>
          <a:lstStyle/>
          <a:p>
            <a:pPr algn="ctr"/>
            <a:r>
              <a:rPr lang="en-GB" sz="1200" noProof="0">
                <a:solidFill>
                  <a:schemeClr val="accent1"/>
                </a:solidFill>
                <a:latin typeface="Arial" panose="020B0604020202020204" pitchFamily="34" charset="0"/>
                <a:cs typeface="Arial" panose="020B0604020202020204" pitchFamily="34" charset="0"/>
              </a:rPr>
              <a:t>Male</a:t>
            </a:r>
          </a:p>
        </p:txBody>
      </p:sp>
      <p:sp>
        <p:nvSpPr>
          <p:cNvPr id="11" name="Oval 10">
            <a:extLst>
              <a:ext uri="{FF2B5EF4-FFF2-40B4-BE49-F238E27FC236}">
                <a16:creationId xmlns:a16="http://schemas.microsoft.com/office/drawing/2014/main" id="{C4422EE7-DE24-AE2D-C61E-5B58F2AD16E3}"/>
              </a:ext>
            </a:extLst>
          </p:cNvPr>
          <p:cNvSpPr/>
          <p:nvPr/>
        </p:nvSpPr>
        <p:spPr>
          <a:xfrm>
            <a:off x="1414601" y="1801270"/>
            <a:ext cx="540000" cy="540001"/>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noProof="0" dirty="0">
                <a:solidFill>
                  <a:schemeClr val="tx1"/>
                </a:solidFill>
                <a:latin typeface="Arial" panose="020B0604020202020204" pitchFamily="34" charset="0"/>
                <a:cs typeface="Arial" panose="020B0604020202020204" pitchFamily="34" charset="0"/>
              </a:rPr>
              <a:t>71%</a:t>
            </a:r>
            <a:endParaRPr lang="en-GB" sz="900" b="1" noProof="0" dirty="0">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CF94DF8-5489-514B-B1FE-ABDC7DCC5EB7}"/>
              </a:ext>
            </a:extLst>
          </p:cNvPr>
          <p:cNvSpPr txBox="1"/>
          <p:nvPr/>
        </p:nvSpPr>
        <p:spPr>
          <a:xfrm>
            <a:off x="2163625" y="2346432"/>
            <a:ext cx="566669" cy="276999"/>
          </a:xfrm>
          <a:prstGeom prst="rect">
            <a:avLst/>
          </a:prstGeom>
          <a:noFill/>
        </p:spPr>
        <p:txBody>
          <a:bodyPr wrap="square" rtlCol="0">
            <a:spAutoFit/>
          </a:bodyPr>
          <a:lstStyle/>
          <a:p>
            <a:pPr algn="ctr"/>
            <a:r>
              <a:rPr lang="en-GB" sz="1200" noProof="0">
                <a:solidFill>
                  <a:schemeClr val="accent1"/>
                </a:solidFill>
                <a:latin typeface="Arial" panose="020B0604020202020204" pitchFamily="34" charset="0"/>
                <a:cs typeface="Arial" panose="020B0604020202020204" pitchFamily="34" charset="0"/>
              </a:rPr>
              <a:t>Asian</a:t>
            </a:r>
          </a:p>
        </p:txBody>
      </p:sp>
      <p:sp>
        <p:nvSpPr>
          <p:cNvPr id="14" name="Oval 13">
            <a:extLst>
              <a:ext uri="{FF2B5EF4-FFF2-40B4-BE49-F238E27FC236}">
                <a16:creationId xmlns:a16="http://schemas.microsoft.com/office/drawing/2014/main" id="{81E06FF6-1542-3271-F9C5-98EEED239BDD}"/>
              </a:ext>
            </a:extLst>
          </p:cNvPr>
          <p:cNvSpPr/>
          <p:nvPr/>
        </p:nvSpPr>
        <p:spPr>
          <a:xfrm>
            <a:off x="2191552" y="1787383"/>
            <a:ext cx="540000" cy="540000"/>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noProof="0" dirty="0">
                <a:solidFill>
                  <a:schemeClr val="tx1"/>
                </a:solidFill>
                <a:latin typeface="Arial" panose="020B0604020202020204" pitchFamily="34" charset="0"/>
                <a:cs typeface="Arial" panose="020B0604020202020204" pitchFamily="34" charset="0"/>
              </a:rPr>
              <a:t>68%</a:t>
            </a:r>
            <a:endParaRPr lang="en-GB" sz="900" b="1" noProof="0" dirty="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F23FBD2-8095-9BF0-F977-EE3C0A2A32A7}"/>
              </a:ext>
            </a:extLst>
          </p:cNvPr>
          <p:cNvSpPr txBox="1"/>
          <p:nvPr/>
        </p:nvSpPr>
        <p:spPr>
          <a:xfrm>
            <a:off x="2805620" y="2346432"/>
            <a:ext cx="876677" cy="276999"/>
          </a:xfrm>
          <a:prstGeom prst="rect">
            <a:avLst/>
          </a:prstGeom>
          <a:noFill/>
        </p:spPr>
        <p:txBody>
          <a:bodyPr wrap="square" rtlCol="0">
            <a:spAutoFit/>
          </a:bodyPr>
          <a:lstStyle/>
          <a:p>
            <a:pPr algn="ctr"/>
            <a:r>
              <a:rPr lang="en-GB" sz="1200" noProof="0" err="1">
                <a:solidFill>
                  <a:schemeClr val="accent1"/>
                </a:solidFill>
                <a:latin typeface="Arial" panose="020B0604020202020204" pitchFamily="34" charset="0"/>
                <a:cs typeface="Arial" panose="020B0604020202020204" pitchFamily="34" charset="0"/>
              </a:rPr>
              <a:t>HBeAg</a:t>
            </a:r>
            <a:r>
              <a:rPr lang="en-GB" sz="1200" noProof="0">
                <a:solidFill>
                  <a:schemeClr val="accent1"/>
                </a:solidFill>
                <a:latin typeface="Arial" panose="020B0604020202020204" pitchFamily="34" charset="0"/>
                <a:cs typeface="Arial" panose="020B0604020202020204" pitchFamily="34" charset="0"/>
              </a:rPr>
              <a:t>+</a:t>
            </a:r>
          </a:p>
        </p:txBody>
      </p:sp>
      <p:sp>
        <p:nvSpPr>
          <p:cNvPr id="17" name="Oval 16">
            <a:extLst>
              <a:ext uri="{FF2B5EF4-FFF2-40B4-BE49-F238E27FC236}">
                <a16:creationId xmlns:a16="http://schemas.microsoft.com/office/drawing/2014/main" id="{E94DE0BA-80F3-B630-2AA5-4A8913722290}"/>
              </a:ext>
            </a:extLst>
          </p:cNvPr>
          <p:cNvSpPr/>
          <p:nvPr/>
        </p:nvSpPr>
        <p:spPr>
          <a:xfrm>
            <a:off x="2968591" y="1795088"/>
            <a:ext cx="540000" cy="540000"/>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Arial" panose="020B0604020202020204" pitchFamily="34" charset="0"/>
                <a:cs typeface="Arial" panose="020B0604020202020204" pitchFamily="34" charset="0"/>
              </a:rPr>
              <a:t>8%</a:t>
            </a:r>
            <a:endParaRPr lang="en-GB" sz="900" b="1" dirty="0">
              <a:solidFill>
                <a:schemeClr val="tx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9B478C72-BC02-4A9D-6339-834834E54607}"/>
              </a:ext>
            </a:extLst>
          </p:cNvPr>
          <p:cNvSpPr txBox="1"/>
          <p:nvPr/>
        </p:nvSpPr>
        <p:spPr>
          <a:xfrm>
            <a:off x="3457046" y="2320543"/>
            <a:ext cx="1132318" cy="646331"/>
          </a:xfrm>
          <a:prstGeom prst="rect">
            <a:avLst/>
          </a:prstGeom>
          <a:noFill/>
        </p:spPr>
        <p:txBody>
          <a:bodyPr wrap="square" rtlCol="0">
            <a:spAutoFit/>
          </a:bodyPr>
          <a:lstStyle/>
          <a:p>
            <a:pPr algn="ctr"/>
            <a:r>
              <a:rPr lang="da-DK" sz="1200" noProof="0" dirty="0">
                <a:solidFill>
                  <a:schemeClr val="accent1"/>
                </a:solidFill>
                <a:latin typeface="Arial" panose="020B0604020202020204" pitchFamily="34" charset="0"/>
                <a:cs typeface="Arial" panose="020B0604020202020204" pitchFamily="34" charset="0"/>
              </a:rPr>
              <a:t>Baseline</a:t>
            </a:r>
            <a:r>
              <a:rPr lang="da-DK" sz="1200" dirty="0">
                <a:solidFill>
                  <a:schemeClr val="accent1"/>
                </a:solidFill>
                <a:latin typeface="Arial" panose="020B0604020202020204" pitchFamily="34" charset="0"/>
                <a:cs typeface="Arial" panose="020B0604020202020204" pitchFamily="34" charset="0"/>
              </a:rPr>
              <a:t> </a:t>
            </a:r>
            <a:r>
              <a:rPr lang="da-DK" sz="1200" noProof="0" dirty="0">
                <a:solidFill>
                  <a:schemeClr val="accent1"/>
                </a:solidFill>
                <a:latin typeface="Arial" panose="020B0604020202020204" pitchFamily="34" charset="0"/>
                <a:cs typeface="Arial" panose="020B0604020202020204" pitchFamily="34" charset="0"/>
              </a:rPr>
              <a:t>HBsAg </a:t>
            </a:r>
            <a:br>
              <a:rPr lang="da-DK" sz="1200" noProof="0" dirty="0">
                <a:solidFill>
                  <a:schemeClr val="accent1"/>
                </a:solidFill>
                <a:latin typeface="Arial" panose="020B0604020202020204" pitchFamily="34" charset="0"/>
                <a:cs typeface="Arial" panose="020B0604020202020204" pitchFamily="34" charset="0"/>
              </a:rPr>
            </a:br>
            <a:r>
              <a:rPr lang="da-DK" sz="1200" noProof="0" dirty="0">
                <a:solidFill>
                  <a:schemeClr val="accent1"/>
                </a:solidFill>
                <a:latin typeface="Arial" panose="020B0604020202020204" pitchFamily="34" charset="0"/>
                <a:cs typeface="Arial" panose="020B0604020202020204" pitchFamily="34" charset="0"/>
              </a:rPr>
              <a:t>≤1,000 IU/mL</a:t>
            </a:r>
            <a:endParaRPr lang="en-GB" sz="1200" noProof="0" dirty="0">
              <a:solidFill>
                <a:schemeClr val="accent1"/>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1C78303C-C0C0-AC04-5D3C-F5108BE2FFCB}"/>
              </a:ext>
            </a:extLst>
          </p:cNvPr>
          <p:cNvSpPr/>
          <p:nvPr/>
        </p:nvSpPr>
        <p:spPr>
          <a:xfrm>
            <a:off x="3745498" y="1787383"/>
            <a:ext cx="540000" cy="540000"/>
          </a:xfrm>
          <a:prstGeom prst="ellipse">
            <a:avLst/>
          </a:prstGeom>
          <a:solidFill>
            <a:srgbClr val="FFC03C"/>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Arial" panose="020B0604020202020204" pitchFamily="34" charset="0"/>
                <a:cs typeface="Arial" panose="020B0604020202020204" pitchFamily="34" charset="0"/>
              </a:rPr>
              <a:t>63%</a:t>
            </a:r>
            <a:endParaRPr lang="en-GB" sz="900" b="1" dirty="0">
              <a:solidFill>
                <a:schemeClr val="tx1"/>
              </a:solidFill>
              <a:latin typeface="Arial" panose="020B0604020202020204" pitchFamily="34" charset="0"/>
              <a:cs typeface="Arial" panose="020B0604020202020204" pitchFamily="34" charset="0"/>
            </a:endParaRPr>
          </a:p>
        </p:txBody>
      </p:sp>
      <p:graphicFrame>
        <p:nvGraphicFramePr>
          <p:cNvPr id="21" name="Chart 20">
            <a:extLst>
              <a:ext uri="{FF2B5EF4-FFF2-40B4-BE49-F238E27FC236}">
                <a16:creationId xmlns:a16="http://schemas.microsoft.com/office/drawing/2014/main" id="{2B77FD8E-56CC-52C8-965D-EC5C00E08815}"/>
              </a:ext>
            </a:extLst>
          </p:cNvPr>
          <p:cNvGraphicFramePr/>
          <p:nvPr>
            <p:extLst>
              <p:ext uri="{D42A27DB-BD31-4B8C-83A1-F6EECF244321}">
                <p14:modId xmlns:p14="http://schemas.microsoft.com/office/powerpoint/2010/main" val="4117967828"/>
              </p:ext>
            </p:extLst>
          </p:nvPr>
        </p:nvGraphicFramePr>
        <p:xfrm>
          <a:off x="494011" y="3455970"/>
          <a:ext cx="4648553" cy="3198164"/>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FFBF6834-FFBD-5A6A-0817-45D2ED7C7DDF}"/>
              </a:ext>
            </a:extLst>
          </p:cNvPr>
          <p:cNvSpPr txBox="1"/>
          <p:nvPr/>
        </p:nvSpPr>
        <p:spPr>
          <a:xfrm>
            <a:off x="633695" y="3265130"/>
            <a:ext cx="3852460" cy="523220"/>
          </a:xfrm>
          <a:prstGeom prst="rect">
            <a:avLst/>
          </a:prstGeom>
          <a:noFill/>
        </p:spPr>
        <p:txBody>
          <a:bodyPr wrap="square" rtlCol="0">
            <a:spAutoFit/>
          </a:bodyPr>
          <a:lstStyle/>
          <a:p>
            <a:pPr algn="ctr"/>
            <a:r>
              <a:rPr lang="en-US" sz="1400" b="1" dirty="0">
                <a:solidFill>
                  <a:srgbClr val="004B87"/>
                </a:solidFill>
                <a:latin typeface="Arial" panose="020B0604020202020204"/>
              </a:rPr>
              <a:t>Functional cure response rate at Week 72 </a:t>
            </a:r>
            <a:br>
              <a:rPr lang="en-US" sz="1400" b="1" dirty="0">
                <a:solidFill>
                  <a:srgbClr val="004B87"/>
                </a:solidFill>
                <a:latin typeface="Arial" panose="020B0604020202020204"/>
              </a:rPr>
            </a:br>
            <a:r>
              <a:rPr lang="en-US" sz="1400" b="1" dirty="0">
                <a:solidFill>
                  <a:srgbClr val="004B87"/>
                </a:solidFill>
                <a:latin typeface="Arial" panose="020B0604020202020204"/>
              </a:rPr>
              <a:t>(All P</a:t>
            </a:r>
            <a:r>
              <a:rPr lang="en-US" sz="1400" b="1" dirty="0">
                <a:solidFill>
                  <a:srgbClr val="004B87"/>
                </a:solidFill>
                <a:latin typeface="Arial" panose="020B0604020202020204" pitchFamily="34" charset="0"/>
                <a:cs typeface="Arial" panose="020B0604020202020204" pitchFamily="34" charset="0"/>
              </a:rPr>
              <a:t>articipants)</a:t>
            </a:r>
            <a:endParaRPr lang="en-GB" sz="1400" b="1" noProof="0" dirty="0">
              <a:solidFill>
                <a:schemeClr val="accent1"/>
              </a:solidFill>
            </a:endParaRPr>
          </a:p>
        </p:txBody>
      </p:sp>
      <p:sp>
        <p:nvSpPr>
          <p:cNvPr id="27" name="TextBox 26">
            <a:extLst>
              <a:ext uri="{FF2B5EF4-FFF2-40B4-BE49-F238E27FC236}">
                <a16:creationId xmlns:a16="http://schemas.microsoft.com/office/drawing/2014/main" id="{F76402B0-CEFA-F55D-F58D-AC986B319195}"/>
              </a:ext>
            </a:extLst>
          </p:cNvPr>
          <p:cNvSpPr txBox="1"/>
          <p:nvPr/>
        </p:nvSpPr>
        <p:spPr>
          <a:xfrm>
            <a:off x="1206020" y="4638684"/>
            <a:ext cx="1101687" cy="261610"/>
          </a:xfrm>
          <a:prstGeom prst="rect">
            <a:avLst/>
          </a:prstGeom>
          <a:noFill/>
        </p:spPr>
        <p:txBody>
          <a:bodyPr wrap="square" rtlCol="0">
            <a:spAutoFit/>
          </a:bodyPr>
          <a:lstStyle/>
          <a:p>
            <a:pPr algn="ctr"/>
            <a:r>
              <a:rPr lang="en-NZ" sz="1050"/>
              <a:t>P&lt;</a:t>
            </a:r>
            <a:r>
              <a:rPr lang="en-NZ" sz="1050">
                <a:latin typeface="Arial" panose="020B0604020202020204" pitchFamily="34" charset="0"/>
                <a:cs typeface="Arial" panose="020B0604020202020204" pitchFamily="34" charset="0"/>
              </a:rPr>
              <a:t>0.001</a:t>
            </a:r>
          </a:p>
        </p:txBody>
      </p:sp>
      <p:sp>
        <p:nvSpPr>
          <p:cNvPr id="28" name="TextBox 27">
            <a:extLst>
              <a:ext uri="{FF2B5EF4-FFF2-40B4-BE49-F238E27FC236}">
                <a16:creationId xmlns:a16="http://schemas.microsoft.com/office/drawing/2014/main" id="{AE78683A-21BA-51B2-DCAA-DFB6660E3D6C}"/>
              </a:ext>
            </a:extLst>
          </p:cNvPr>
          <p:cNvSpPr txBox="1"/>
          <p:nvPr/>
        </p:nvSpPr>
        <p:spPr>
          <a:xfrm>
            <a:off x="2687747" y="4361685"/>
            <a:ext cx="1101687" cy="261610"/>
          </a:xfrm>
          <a:prstGeom prst="rect">
            <a:avLst/>
          </a:prstGeom>
          <a:noFill/>
        </p:spPr>
        <p:txBody>
          <a:bodyPr wrap="square" rtlCol="0">
            <a:spAutoFit/>
          </a:bodyPr>
          <a:lstStyle/>
          <a:p>
            <a:pPr algn="ctr"/>
            <a:r>
              <a:rPr lang="en-NZ" sz="1050" dirty="0"/>
              <a:t>p&lt;</a:t>
            </a:r>
            <a:r>
              <a:rPr lang="en-NZ" sz="1050" dirty="0">
                <a:latin typeface="Arial" panose="020B0604020202020204" pitchFamily="34" charset="0"/>
                <a:cs typeface="Arial" panose="020B0604020202020204" pitchFamily="34" charset="0"/>
              </a:rPr>
              <a:t>0.001</a:t>
            </a:r>
          </a:p>
        </p:txBody>
      </p:sp>
      <p:cxnSp>
        <p:nvCxnSpPr>
          <p:cNvPr id="29" name="Straight Connector 28">
            <a:extLst>
              <a:ext uri="{FF2B5EF4-FFF2-40B4-BE49-F238E27FC236}">
                <a16:creationId xmlns:a16="http://schemas.microsoft.com/office/drawing/2014/main" id="{0E6F76D4-602A-76E3-56E6-DCD05A9B1C3C}"/>
              </a:ext>
            </a:extLst>
          </p:cNvPr>
          <p:cNvCxnSpPr>
            <a:cxnSpLocks/>
          </p:cNvCxnSpPr>
          <p:nvPr/>
        </p:nvCxnSpPr>
        <p:spPr>
          <a:xfrm>
            <a:off x="5049398" y="4555990"/>
            <a:ext cx="0" cy="2098144"/>
          </a:xfrm>
          <a:prstGeom prst="line">
            <a:avLst/>
          </a:prstGeom>
          <a:ln>
            <a:solidFill>
              <a:srgbClr val="FFBF3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A5D7A7E-CDD6-A8A8-0451-95D701B55C3C}"/>
              </a:ext>
            </a:extLst>
          </p:cNvPr>
          <p:cNvCxnSpPr>
            <a:cxnSpLocks/>
          </p:cNvCxnSpPr>
          <p:nvPr/>
        </p:nvCxnSpPr>
        <p:spPr>
          <a:xfrm>
            <a:off x="5049398" y="4555990"/>
            <a:ext cx="6648591" cy="2485"/>
          </a:xfrm>
          <a:prstGeom prst="line">
            <a:avLst/>
          </a:prstGeom>
          <a:ln>
            <a:solidFill>
              <a:srgbClr val="FFBF3F"/>
            </a:solidFill>
          </a:ln>
        </p:spPr>
        <p:style>
          <a:lnRef idx="1">
            <a:schemeClr val="accent1"/>
          </a:lnRef>
          <a:fillRef idx="0">
            <a:schemeClr val="accent1"/>
          </a:fillRef>
          <a:effectRef idx="0">
            <a:schemeClr val="accent1"/>
          </a:effectRef>
          <a:fontRef idx="minor">
            <a:schemeClr val="tx1"/>
          </a:fontRef>
        </p:style>
      </p:cxnSp>
      <p:graphicFrame>
        <p:nvGraphicFramePr>
          <p:cNvPr id="32" name="Table 31">
            <a:extLst>
              <a:ext uri="{FF2B5EF4-FFF2-40B4-BE49-F238E27FC236}">
                <a16:creationId xmlns:a16="http://schemas.microsoft.com/office/drawing/2014/main" id="{6A9B7047-696E-4844-BD07-C522A85F746B}"/>
              </a:ext>
            </a:extLst>
          </p:cNvPr>
          <p:cNvGraphicFramePr>
            <a:graphicFrameLocks noGrp="1"/>
          </p:cNvGraphicFramePr>
          <p:nvPr>
            <p:extLst>
              <p:ext uri="{D42A27DB-BD31-4B8C-83A1-F6EECF244321}">
                <p14:modId xmlns:p14="http://schemas.microsoft.com/office/powerpoint/2010/main" val="1386541399"/>
              </p:ext>
            </p:extLst>
          </p:nvPr>
        </p:nvGraphicFramePr>
        <p:xfrm>
          <a:off x="5188381" y="1211234"/>
          <a:ext cx="6442121" cy="2153040"/>
        </p:xfrm>
        <a:graphic>
          <a:graphicData uri="http://schemas.openxmlformats.org/drawingml/2006/table">
            <a:tbl>
              <a:tblPr firstRow="1" bandRow="1">
                <a:tableStyleId>{5C22544A-7EE6-4342-B048-85BDC9FD1C3A}</a:tableStyleId>
              </a:tblPr>
              <a:tblGrid>
                <a:gridCol w="3775395">
                  <a:extLst>
                    <a:ext uri="{9D8B030D-6E8A-4147-A177-3AD203B41FA5}">
                      <a16:colId xmlns:a16="http://schemas.microsoft.com/office/drawing/2014/main" val="2350095507"/>
                    </a:ext>
                  </a:extLst>
                </a:gridCol>
                <a:gridCol w="1258366">
                  <a:extLst>
                    <a:ext uri="{9D8B030D-6E8A-4147-A177-3AD203B41FA5}">
                      <a16:colId xmlns:a16="http://schemas.microsoft.com/office/drawing/2014/main" val="1442077296"/>
                    </a:ext>
                  </a:extLst>
                </a:gridCol>
                <a:gridCol w="1408360">
                  <a:extLst>
                    <a:ext uri="{9D8B030D-6E8A-4147-A177-3AD203B41FA5}">
                      <a16:colId xmlns:a16="http://schemas.microsoft.com/office/drawing/2014/main" val="3240475084"/>
                    </a:ext>
                  </a:extLst>
                </a:gridCol>
              </a:tblGrid>
              <a:tr h="314586">
                <a:tc>
                  <a:txBody>
                    <a:bodyPr/>
                    <a:lstStyle/>
                    <a:p>
                      <a:endParaRPr lang="en-GB" sz="1200" baseline="30000" noProof="0">
                        <a:solidFill>
                          <a:schemeClr val="accent5"/>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1200" noProof="0" dirty="0">
                          <a:solidFill>
                            <a:schemeClr val="tx1"/>
                          </a:solidFill>
                          <a:latin typeface="Arial" panose="020B0604020202020204" pitchFamily="34" charset="0"/>
                          <a:cs typeface="Arial" panose="020B0604020202020204" pitchFamily="34" charset="0"/>
                        </a:rPr>
                        <a:t>BPV (n=1,223)</a:t>
                      </a:r>
                    </a:p>
                  </a:txBody>
                  <a:tcPr anchor="ctr">
                    <a:solidFill>
                      <a:srgbClr val="FFC03C"/>
                    </a:solidFill>
                  </a:tcPr>
                </a:tc>
                <a:tc>
                  <a:txBody>
                    <a:bodyPr/>
                    <a:lstStyle/>
                    <a:p>
                      <a:pPr algn="ctr"/>
                      <a:r>
                        <a:rPr lang="en-GB" sz="1200" noProof="0">
                          <a:solidFill>
                            <a:schemeClr val="tx1"/>
                          </a:solidFill>
                          <a:latin typeface="Arial" panose="020B0604020202020204" pitchFamily="34" charset="0"/>
                          <a:cs typeface="Arial" panose="020B0604020202020204" pitchFamily="34" charset="0"/>
                        </a:rPr>
                        <a:t>Placebo (n=611)</a:t>
                      </a:r>
                    </a:p>
                  </a:txBody>
                  <a:tcPr anchor="ctr">
                    <a:solidFill>
                      <a:srgbClr val="FFC03C"/>
                    </a:solidFill>
                  </a:tcPr>
                </a:tc>
                <a:extLst>
                  <a:ext uri="{0D108BD9-81ED-4DB2-BD59-A6C34878D82A}">
                    <a16:rowId xmlns:a16="http://schemas.microsoft.com/office/drawing/2014/main" val="672096379"/>
                  </a:ext>
                </a:extLst>
              </a:tr>
              <a:tr h="308018">
                <a:tc>
                  <a:txBody>
                    <a:bodyPr/>
                    <a:lstStyle/>
                    <a:p>
                      <a:r>
                        <a:rPr lang="en-GB" sz="1200" b="1" noProof="0">
                          <a:solidFill>
                            <a:schemeClr val="tx2"/>
                          </a:solidFill>
                          <a:latin typeface="Arial" panose="020B0604020202020204" pitchFamily="34" charset="0"/>
                          <a:cs typeface="Arial" panose="020B0604020202020204" pitchFamily="34" charset="0"/>
                        </a:rPr>
                        <a:t>Injection site erythema</a:t>
                      </a:r>
                      <a:endParaRPr lang="en-GB" sz="1200" b="1" noProof="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GB" sz="1200" noProof="0">
                          <a:solidFill>
                            <a:schemeClr val="accent1"/>
                          </a:solidFill>
                          <a:latin typeface="Arial" panose="020B0604020202020204" pitchFamily="34" charset="0"/>
                          <a:cs typeface="Arial" panose="020B0604020202020204" pitchFamily="34" charset="0"/>
                        </a:rPr>
                        <a:t>31%</a:t>
                      </a:r>
                    </a:p>
                  </a:txBody>
                  <a:tcPr anchor="ctr">
                    <a:solidFill>
                      <a:schemeClr val="bg1">
                        <a:lumMod val="95000"/>
                      </a:schemeClr>
                    </a:solidFill>
                  </a:tcPr>
                </a:tc>
                <a:tc>
                  <a:txBody>
                    <a:bodyPr/>
                    <a:lstStyle/>
                    <a:p>
                      <a:pPr algn="ctr"/>
                      <a:r>
                        <a:rPr lang="en-GB" sz="1200" noProof="0">
                          <a:solidFill>
                            <a:schemeClr val="accent1"/>
                          </a:solidFill>
                          <a:latin typeface="Arial" panose="020B0604020202020204" pitchFamily="34" charset="0"/>
                          <a:cs typeface="Arial" panose="020B0604020202020204" pitchFamily="34" charset="0"/>
                        </a:rPr>
                        <a:t>2%</a:t>
                      </a:r>
                    </a:p>
                  </a:txBody>
                  <a:tcPr anchor="ctr">
                    <a:solidFill>
                      <a:schemeClr val="bg1">
                        <a:lumMod val="95000"/>
                      </a:schemeClr>
                    </a:solidFill>
                  </a:tcPr>
                </a:tc>
                <a:extLst>
                  <a:ext uri="{0D108BD9-81ED-4DB2-BD59-A6C34878D82A}">
                    <a16:rowId xmlns:a16="http://schemas.microsoft.com/office/drawing/2014/main" val="3955119680"/>
                  </a:ext>
                </a:extLst>
              </a:tr>
              <a:tr h="308018">
                <a:tc>
                  <a:txBody>
                    <a:bodyPr/>
                    <a:lstStyle/>
                    <a:p>
                      <a:r>
                        <a:rPr lang="en-GB" sz="1200" b="1" noProof="0">
                          <a:solidFill>
                            <a:schemeClr val="accent1"/>
                          </a:solidFill>
                          <a:latin typeface="Arial" panose="020B0604020202020204" pitchFamily="34" charset="0"/>
                          <a:cs typeface="Arial" panose="020B0604020202020204" pitchFamily="34" charset="0"/>
                        </a:rPr>
                        <a:t>Injection site pain</a:t>
                      </a:r>
                    </a:p>
                  </a:txBody>
                  <a:tcPr anchor="ctr">
                    <a:solidFill>
                      <a:schemeClr val="bg1"/>
                    </a:solidFill>
                  </a:tcPr>
                </a:tc>
                <a:tc>
                  <a:txBody>
                    <a:bodyPr/>
                    <a:lstStyle/>
                    <a:p>
                      <a:pPr algn="ctr"/>
                      <a:r>
                        <a:rPr lang="en-GB" sz="1200" noProof="0">
                          <a:solidFill>
                            <a:schemeClr val="accent1"/>
                          </a:solidFill>
                          <a:latin typeface="Arial" panose="020B0604020202020204" pitchFamily="34" charset="0"/>
                          <a:cs typeface="Arial" panose="020B0604020202020204" pitchFamily="34" charset="0"/>
                        </a:rPr>
                        <a:t>23%</a:t>
                      </a:r>
                    </a:p>
                  </a:txBody>
                  <a:tcPr anchor="ctr">
                    <a:solidFill>
                      <a:schemeClr val="bg1"/>
                    </a:solidFill>
                  </a:tcPr>
                </a:tc>
                <a:tc>
                  <a:txBody>
                    <a:bodyPr/>
                    <a:lstStyle/>
                    <a:p>
                      <a:pPr algn="ctr"/>
                      <a:r>
                        <a:rPr lang="en-GB" sz="1200" noProof="0" dirty="0">
                          <a:solidFill>
                            <a:schemeClr val="accent1"/>
                          </a:solidFill>
                          <a:latin typeface="Arial" panose="020B0604020202020204" pitchFamily="34" charset="0"/>
                          <a:cs typeface="Arial" panose="020B0604020202020204" pitchFamily="34" charset="0"/>
                        </a:rPr>
                        <a:t>5%</a:t>
                      </a:r>
                    </a:p>
                  </a:txBody>
                  <a:tcPr anchor="ctr">
                    <a:solidFill>
                      <a:schemeClr val="bg1"/>
                    </a:solidFill>
                  </a:tcPr>
                </a:tc>
                <a:extLst>
                  <a:ext uri="{0D108BD9-81ED-4DB2-BD59-A6C34878D82A}">
                    <a16:rowId xmlns:a16="http://schemas.microsoft.com/office/drawing/2014/main" val="2087262494"/>
                  </a:ext>
                </a:extLst>
              </a:tr>
              <a:tr h="431895">
                <a:tc>
                  <a:txBody>
                    <a:bodyPr/>
                    <a:lstStyle/>
                    <a:p>
                      <a:r>
                        <a:rPr lang="en-GB" sz="1200" b="1" noProof="0">
                          <a:solidFill>
                            <a:schemeClr val="accent1"/>
                          </a:solidFill>
                          <a:latin typeface="Arial" panose="020B0604020202020204" pitchFamily="34" charset="0"/>
                          <a:cs typeface="Arial" panose="020B0604020202020204" pitchFamily="34" charset="0"/>
                        </a:rPr>
                        <a:t>ALT increase</a:t>
                      </a:r>
                    </a:p>
                    <a:p>
                      <a:pPr marL="176213" indent="0"/>
                      <a:r>
                        <a:rPr lang="en-GB" sz="1200" b="1" baseline="0" noProof="0">
                          <a:solidFill>
                            <a:schemeClr val="accent1"/>
                          </a:solidFill>
                          <a:latin typeface="Arial" panose="020B0604020202020204" pitchFamily="34" charset="0"/>
                          <a:cs typeface="Arial" panose="020B0604020202020204" pitchFamily="34" charset="0"/>
                        </a:rPr>
                        <a:t>≥10</a:t>
                      </a:r>
                      <a:r>
                        <a:rPr lang="en-GB" sz="1200" b="1" baseline="0" noProof="0">
                          <a:solidFill>
                            <a:schemeClr val="accent1"/>
                          </a:solidFill>
                          <a:latin typeface="Arial" panose="020B0604020202020204" pitchFamily="34" charset="0"/>
                          <a:cs typeface="Arial" panose="020B0604020202020204" pitchFamily="34" charset="0"/>
                          <a:sym typeface="Symbol" panose="05050102010706020507" pitchFamily="18" charset="2"/>
                        </a:rPr>
                        <a:t> ULN</a:t>
                      </a:r>
                      <a:endParaRPr lang="en-GB" sz="1200" b="1" baseline="0" noProof="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GB" sz="1200" noProof="0">
                          <a:solidFill>
                            <a:schemeClr val="accent1"/>
                          </a:solidFill>
                          <a:latin typeface="Arial" panose="020B0604020202020204" pitchFamily="34" charset="0"/>
                          <a:cs typeface="Arial" panose="020B0604020202020204" pitchFamily="34" charset="0"/>
                        </a:rPr>
                        <a:t>23%</a:t>
                      </a:r>
                    </a:p>
                    <a:p>
                      <a:pPr algn="ctr"/>
                      <a:r>
                        <a:rPr lang="en-GB" sz="1200" noProof="0">
                          <a:solidFill>
                            <a:schemeClr val="accent1"/>
                          </a:solidFill>
                          <a:latin typeface="Arial" panose="020B0604020202020204" pitchFamily="34" charset="0"/>
                          <a:cs typeface="Arial" panose="020B0604020202020204" pitchFamily="34" charset="0"/>
                        </a:rPr>
                        <a:t>6%</a:t>
                      </a:r>
                    </a:p>
                  </a:txBody>
                  <a:tcPr anchor="ctr">
                    <a:solidFill>
                      <a:schemeClr val="bg1">
                        <a:lumMod val="95000"/>
                      </a:schemeClr>
                    </a:solidFill>
                  </a:tcPr>
                </a:tc>
                <a:tc>
                  <a:txBody>
                    <a:bodyPr/>
                    <a:lstStyle/>
                    <a:p>
                      <a:pPr algn="ctr"/>
                      <a:r>
                        <a:rPr lang="en-GB" sz="1200" noProof="0">
                          <a:solidFill>
                            <a:schemeClr val="accent1"/>
                          </a:solidFill>
                          <a:latin typeface="Arial" panose="020B0604020202020204" pitchFamily="34" charset="0"/>
                          <a:cs typeface="Arial" panose="020B0604020202020204" pitchFamily="34" charset="0"/>
                        </a:rPr>
                        <a:t>4%</a:t>
                      </a:r>
                    </a:p>
                    <a:p>
                      <a:pPr algn="ctr"/>
                      <a:r>
                        <a:rPr lang="en-GB" sz="1200" noProof="0">
                          <a:solidFill>
                            <a:schemeClr val="accent1"/>
                          </a:solidFill>
                          <a:latin typeface="Arial" panose="020B0604020202020204" pitchFamily="34" charset="0"/>
                          <a:cs typeface="Arial" panose="020B0604020202020204" pitchFamily="34" charset="0"/>
                        </a:rPr>
                        <a:t>&lt;1%</a:t>
                      </a:r>
                    </a:p>
                  </a:txBody>
                  <a:tcPr anchor="ctr">
                    <a:solidFill>
                      <a:schemeClr val="bg1">
                        <a:lumMod val="95000"/>
                      </a:schemeClr>
                    </a:solidFill>
                  </a:tcPr>
                </a:tc>
                <a:extLst>
                  <a:ext uri="{0D108BD9-81ED-4DB2-BD59-A6C34878D82A}">
                    <a16:rowId xmlns:a16="http://schemas.microsoft.com/office/drawing/2014/main" val="2785188041"/>
                  </a:ext>
                </a:extLst>
              </a:tr>
              <a:tr h="308018">
                <a:tc>
                  <a:txBody>
                    <a:bodyPr/>
                    <a:lstStyle/>
                    <a:p>
                      <a:r>
                        <a:rPr lang="en-GB" sz="1200" b="1" baseline="0" noProof="0">
                          <a:solidFill>
                            <a:schemeClr val="accent1"/>
                          </a:solidFill>
                          <a:latin typeface="Arial" panose="020B0604020202020204" pitchFamily="34" charset="0"/>
                          <a:cs typeface="Arial" panose="020B0604020202020204" pitchFamily="34" charset="0"/>
                        </a:rPr>
                        <a:t>Serious adverse events</a:t>
                      </a:r>
                    </a:p>
                  </a:txBody>
                  <a:tcPr anchor="ctr">
                    <a:solidFill>
                      <a:schemeClr val="bg1"/>
                    </a:solidFill>
                  </a:tcPr>
                </a:tc>
                <a:tc>
                  <a:txBody>
                    <a:bodyPr/>
                    <a:lstStyle/>
                    <a:p>
                      <a:pPr algn="ctr"/>
                      <a:r>
                        <a:rPr lang="en-GB" sz="1200" noProof="0">
                          <a:solidFill>
                            <a:schemeClr val="accent1"/>
                          </a:solidFill>
                          <a:latin typeface="Arial" panose="020B0604020202020204" pitchFamily="34" charset="0"/>
                          <a:cs typeface="Arial" panose="020B0604020202020204" pitchFamily="34" charset="0"/>
                        </a:rPr>
                        <a:t>7%</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noProof="0">
                          <a:solidFill>
                            <a:schemeClr val="accent1"/>
                          </a:solidFill>
                          <a:latin typeface="Arial" panose="020B0604020202020204" pitchFamily="34" charset="0"/>
                          <a:cs typeface="Arial" panose="020B0604020202020204" pitchFamily="34" charset="0"/>
                        </a:rPr>
                        <a:t>4%</a:t>
                      </a:r>
                    </a:p>
                  </a:txBody>
                  <a:tcPr anchor="ctr">
                    <a:solidFill>
                      <a:schemeClr val="bg1"/>
                    </a:solidFill>
                  </a:tcPr>
                </a:tc>
                <a:extLst>
                  <a:ext uri="{0D108BD9-81ED-4DB2-BD59-A6C34878D82A}">
                    <a16:rowId xmlns:a16="http://schemas.microsoft.com/office/drawing/2014/main" val="1055421344"/>
                  </a:ext>
                </a:extLst>
              </a:tr>
              <a:tr h="308018">
                <a:tc>
                  <a:txBody>
                    <a:bodyPr/>
                    <a:lstStyle/>
                    <a:p>
                      <a:r>
                        <a:rPr lang="en-GB" sz="1200" b="1" baseline="0" noProof="0">
                          <a:solidFill>
                            <a:schemeClr val="accent1"/>
                          </a:solidFill>
                          <a:latin typeface="Arial" panose="020B0604020202020204" pitchFamily="34" charset="0"/>
                          <a:cs typeface="Arial" panose="020B0604020202020204" pitchFamily="34" charset="0"/>
                        </a:rPr>
                        <a:t>Adverse events leading to permanent discontinuation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noProof="0">
                          <a:solidFill>
                            <a:schemeClr val="accent1"/>
                          </a:solidFill>
                          <a:latin typeface="Arial" panose="020B0604020202020204" pitchFamily="34" charset="0"/>
                          <a:cs typeface="Arial" panose="020B0604020202020204" pitchFamily="34" charset="0"/>
                        </a:rPr>
                        <a:t>3%</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accent1"/>
                          </a:solidFill>
                          <a:latin typeface="Arial" panose="020B0604020202020204" pitchFamily="34" charset="0"/>
                          <a:cs typeface="Arial" panose="020B0604020202020204" pitchFamily="34" charset="0"/>
                        </a:rPr>
                        <a:t>&lt;1%</a:t>
                      </a:r>
                    </a:p>
                  </a:txBody>
                  <a:tcPr anchor="ctr">
                    <a:solidFill>
                      <a:schemeClr val="bg1">
                        <a:lumMod val="95000"/>
                      </a:schemeClr>
                    </a:solidFill>
                  </a:tcPr>
                </a:tc>
                <a:extLst>
                  <a:ext uri="{0D108BD9-81ED-4DB2-BD59-A6C34878D82A}">
                    <a16:rowId xmlns:a16="http://schemas.microsoft.com/office/drawing/2014/main" val="2685948494"/>
                  </a:ext>
                </a:extLst>
              </a:tr>
            </a:tbl>
          </a:graphicData>
        </a:graphic>
      </p:graphicFrame>
      <p:sp>
        <p:nvSpPr>
          <p:cNvPr id="33" name="TextBox 32">
            <a:extLst>
              <a:ext uri="{FF2B5EF4-FFF2-40B4-BE49-F238E27FC236}">
                <a16:creationId xmlns:a16="http://schemas.microsoft.com/office/drawing/2014/main" id="{0D97C052-4C5E-2CFA-F321-6F5437E656E3}"/>
              </a:ext>
            </a:extLst>
          </p:cNvPr>
          <p:cNvSpPr txBox="1"/>
          <p:nvPr/>
        </p:nvSpPr>
        <p:spPr>
          <a:xfrm>
            <a:off x="6684364" y="958561"/>
            <a:ext cx="3450153" cy="307777"/>
          </a:xfrm>
          <a:prstGeom prst="rect">
            <a:avLst/>
          </a:prstGeom>
          <a:noFill/>
        </p:spPr>
        <p:txBody>
          <a:bodyPr wrap="square" rtlCol="0">
            <a:spAutoFit/>
          </a:bodyPr>
          <a:lstStyle/>
          <a:p>
            <a:pPr algn="ctr"/>
            <a:r>
              <a:rPr lang="en-US" sz="1400" b="1" dirty="0">
                <a:solidFill>
                  <a:srgbClr val="004B87"/>
                </a:solidFill>
                <a:latin typeface="Arial" panose="020B0604020202020204"/>
              </a:rPr>
              <a:t>Pooled safety data from Weeks 1</a:t>
            </a:r>
            <a:r>
              <a:rPr lang="en-US" sz="1400" b="1" dirty="0">
                <a:solidFill>
                  <a:srgbClr val="004B87"/>
                </a:solidFill>
                <a:latin typeface="Aptos" panose="020B0004020202020204" pitchFamily="34" charset="0"/>
              </a:rPr>
              <a:t>–</a:t>
            </a:r>
            <a:r>
              <a:rPr lang="en-US" sz="1400" b="1" dirty="0">
                <a:solidFill>
                  <a:srgbClr val="004B87"/>
                </a:solidFill>
                <a:latin typeface="Arial" panose="020B0604020202020204"/>
              </a:rPr>
              <a:t>72</a:t>
            </a:r>
            <a:endParaRPr lang="en-GB" sz="1400" b="1" noProof="0" dirty="0">
              <a:solidFill>
                <a:schemeClr val="accent1"/>
              </a:solidFill>
            </a:endParaRPr>
          </a:p>
        </p:txBody>
      </p:sp>
      <p:pic>
        <p:nvPicPr>
          <p:cNvPr id="2" name="Picture 1">
            <a:hlinkClick r:id="rId4" action="ppaction://hlinksldjump"/>
            <a:extLst>
              <a:ext uri="{FF2B5EF4-FFF2-40B4-BE49-F238E27FC236}">
                <a16:creationId xmlns:a16="http://schemas.microsoft.com/office/drawing/2014/main" id="{EC1E5F49-578A-A86A-7EAD-8BE71D4111E4}"/>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
        <p:nvSpPr>
          <p:cNvPr id="18" name="Text Placeholder 3">
            <a:extLst>
              <a:ext uri="{FF2B5EF4-FFF2-40B4-BE49-F238E27FC236}">
                <a16:creationId xmlns:a16="http://schemas.microsoft.com/office/drawing/2014/main" id="{9424DC8A-84D6-D85F-7A84-53C566512A1C}"/>
              </a:ext>
            </a:extLst>
          </p:cNvPr>
          <p:cNvSpPr txBox="1">
            <a:spLocks/>
          </p:cNvSpPr>
          <p:nvPr/>
        </p:nvSpPr>
        <p:spPr>
          <a:xfrm>
            <a:off x="190498" y="6289675"/>
            <a:ext cx="5308259"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noProof="0" dirty="0">
                <a:solidFill>
                  <a:srgbClr val="004B87"/>
                </a:solidFill>
                <a:latin typeface="Arial" panose="020B0604020202020204" pitchFamily="34" charset="0"/>
                <a:cs typeface="Arial" panose="020B0604020202020204" pitchFamily="34" charset="0"/>
              </a:rPr>
              <a:t>Hou J, et al. EASL</a:t>
            </a:r>
            <a:r>
              <a:rPr lang="en-GB" sz="1100" dirty="0">
                <a:solidFill>
                  <a:srgbClr val="004B87"/>
                </a:solidFill>
                <a:latin typeface="Arial" panose="020B0604020202020204" pitchFamily="34" charset="0"/>
                <a:cs typeface="Arial" panose="020B0604020202020204" pitchFamily="34" charset="0"/>
              </a:rPr>
              <a:t> Congress</a:t>
            </a:r>
            <a:r>
              <a:rPr lang="en-GB" sz="1100" noProof="0" dirty="0">
                <a:solidFill>
                  <a:srgbClr val="004B87"/>
                </a:solidFill>
                <a:latin typeface="Arial" panose="020B0604020202020204" pitchFamily="34" charset="0"/>
                <a:cs typeface="Arial" panose="020B0604020202020204" pitchFamily="34" charset="0"/>
              </a:rPr>
              <a:t> 2026; OGS-001</a:t>
            </a:r>
            <a:r>
              <a:rPr lang="en-GB" sz="1100" dirty="0">
                <a:solidFill>
                  <a:srgbClr val="004B87"/>
                </a:solidFill>
                <a:latin typeface="Arial" panose="020B0604020202020204" pitchFamily="34" charset="0"/>
                <a:cs typeface="Arial" panose="020B0604020202020204" pitchFamily="34" charset="0"/>
              </a:rPr>
              <a:t>.</a:t>
            </a:r>
            <a:endParaRPr lang="en-GB" sz="1000" dirty="0">
              <a:solidFill>
                <a:srgbClr val="004B8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630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5AD7E-1EC3-8ADA-6123-1358B2C67ED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F9788B-B270-CA6F-C03D-EDA071212086}"/>
              </a:ext>
            </a:extLst>
          </p:cNvPr>
          <p:cNvSpPr>
            <a:spLocks noGrp="1"/>
          </p:cNvSpPr>
          <p:nvPr>
            <p:ph type="title"/>
          </p:nvPr>
        </p:nvSpPr>
        <p:spPr>
          <a:xfrm>
            <a:off x="838200" y="0"/>
            <a:ext cx="11015546" cy="603849"/>
          </a:xfrm>
        </p:spPr>
        <p:txBody>
          <a:bodyPr>
            <a:noAutofit/>
          </a:bodyPr>
          <a:lstStyle/>
          <a:p>
            <a:r>
              <a:rPr lang="en-GB" sz="2000" dirty="0">
                <a:latin typeface="Arial"/>
                <a:cs typeface="Arial"/>
              </a:rPr>
              <a:t>Efficacy and safety of </a:t>
            </a:r>
            <a:r>
              <a:rPr lang="en-GB" sz="2000" dirty="0" err="1">
                <a:latin typeface="Arial"/>
                <a:cs typeface="Arial"/>
              </a:rPr>
              <a:t>tobevibart</a:t>
            </a:r>
            <a:r>
              <a:rPr lang="en-GB" sz="2000" dirty="0">
                <a:latin typeface="Arial"/>
                <a:cs typeface="Arial"/>
              </a:rPr>
              <a:t> (VIR-3434) alone or in combination with </a:t>
            </a:r>
            <a:r>
              <a:rPr lang="en-GB" sz="2000" dirty="0" err="1">
                <a:latin typeface="Arial"/>
                <a:cs typeface="Arial"/>
              </a:rPr>
              <a:t>elebsiran</a:t>
            </a:r>
            <a:r>
              <a:rPr lang="en-GB" sz="2000" dirty="0">
                <a:latin typeface="Arial"/>
                <a:cs typeface="Arial"/>
              </a:rPr>
              <a:t> (VIR-2218) </a:t>
            </a:r>
            <a:br>
              <a:rPr lang="en-GB" sz="2000" dirty="0">
                <a:latin typeface="Arial"/>
                <a:cs typeface="Arial"/>
              </a:rPr>
            </a:br>
            <a:r>
              <a:rPr lang="en-GB" sz="2000" dirty="0">
                <a:latin typeface="Arial"/>
                <a:cs typeface="Arial"/>
              </a:rPr>
              <a:t>in participants with chronic HDV infection: Week 96 results from the SOLSTICE trial </a:t>
            </a:r>
            <a:endParaRPr lang="en-US" sz="2000" dirty="0">
              <a:latin typeface="Arial"/>
              <a:cs typeface="Arial"/>
            </a:endParaRPr>
          </a:p>
        </p:txBody>
      </p:sp>
      <p:grpSp>
        <p:nvGrpSpPr>
          <p:cNvPr id="7" name="Group 6">
            <a:extLst>
              <a:ext uri="{FF2B5EF4-FFF2-40B4-BE49-F238E27FC236}">
                <a16:creationId xmlns:a16="http://schemas.microsoft.com/office/drawing/2014/main" id="{3A11F990-382B-A23F-E7F9-ECA4D3BDBCB1}"/>
              </a:ext>
            </a:extLst>
          </p:cNvPr>
          <p:cNvGrpSpPr/>
          <p:nvPr/>
        </p:nvGrpSpPr>
        <p:grpSpPr>
          <a:xfrm>
            <a:off x="7679782" y="2326300"/>
            <a:ext cx="2721518" cy="460452"/>
            <a:chOff x="7384724" y="1787325"/>
            <a:chExt cx="3444222" cy="945789"/>
          </a:xfrm>
        </p:grpSpPr>
        <p:cxnSp>
          <p:nvCxnSpPr>
            <p:cNvPr id="8" name="Connector: Elbow 7">
              <a:extLst>
                <a:ext uri="{FF2B5EF4-FFF2-40B4-BE49-F238E27FC236}">
                  <a16:creationId xmlns:a16="http://schemas.microsoft.com/office/drawing/2014/main" id="{F994802B-1352-E560-DDAA-A90F7CFDAAF8}"/>
                </a:ext>
              </a:extLst>
            </p:cNvPr>
            <p:cNvCxnSpPr>
              <a:cxnSpLocks/>
              <a:stCxn id="33" idx="2"/>
              <a:endCxn id="36" idx="0"/>
            </p:cNvCxnSpPr>
            <p:nvPr/>
          </p:nvCxnSpPr>
          <p:spPr>
            <a:xfrm rot="10800000" flipV="1">
              <a:off x="7384724" y="1787326"/>
              <a:ext cx="1660260" cy="938238"/>
            </a:xfrm>
            <a:prstGeom prst="bentConnector3">
              <a:avLst>
                <a:gd name="adj1" fmla="val 99912"/>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1" name="Connector: Elbow 10">
              <a:extLst>
                <a:ext uri="{FF2B5EF4-FFF2-40B4-BE49-F238E27FC236}">
                  <a16:creationId xmlns:a16="http://schemas.microsoft.com/office/drawing/2014/main" id="{CA591B27-1A0A-2626-80BA-C4486B3BAB01}"/>
                </a:ext>
              </a:extLst>
            </p:cNvPr>
            <p:cNvCxnSpPr>
              <a:cxnSpLocks/>
              <a:stCxn id="33" idx="2"/>
              <a:endCxn id="38" idx="0"/>
            </p:cNvCxnSpPr>
            <p:nvPr/>
          </p:nvCxnSpPr>
          <p:spPr>
            <a:xfrm>
              <a:off x="9044983" y="1787325"/>
              <a:ext cx="1783963" cy="945789"/>
            </a:xfrm>
            <a:prstGeom prst="bentConnector3">
              <a:avLst>
                <a:gd name="adj1" fmla="val 100189"/>
              </a:avLst>
            </a:prstGeom>
            <a:ln w="38100">
              <a:tailEnd type="triangle"/>
            </a:ln>
          </p:spPr>
          <p:style>
            <a:lnRef idx="2">
              <a:schemeClr val="accent1"/>
            </a:lnRef>
            <a:fillRef idx="0">
              <a:schemeClr val="accent1"/>
            </a:fillRef>
            <a:effectRef idx="1">
              <a:schemeClr val="accent1"/>
            </a:effectRef>
            <a:fontRef idx="minor">
              <a:schemeClr val="tx1"/>
            </a:fontRef>
          </p:style>
        </p:cxnSp>
      </p:grpSp>
      <p:sp>
        <p:nvSpPr>
          <p:cNvPr id="28" name="Content Placeholder 2">
            <a:extLst>
              <a:ext uri="{FF2B5EF4-FFF2-40B4-BE49-F238E27FC236}">
                <a16:creationId xmlns:a16="http://schemas.microsoft.com/office/drawing/2014/main" id="{08DE31E1-3709-B255-8F8E-020E2AE8F01F}"/>
              </a:ext>
            </a:extLst>
          </p:cNvPr>
          <p:cNvSpPr>
            <a:spLocks noGrp="1"/>
          </p:cNvSpPr>
          <p:nvPr>
            <p:ph idx="1"/>
          </p:nvPr>
        </p:nvSpPr>
        <p:spPr>
          <a:xfrm>
            <a:off x="276633" y="815647"/>
            <a:ext cx="5275524" cy="4046971"/>
          </a:xfrm>
        </p:spPr>
        <p:txBody>
          <a:bodyPr vert="horz" lIns="91440" tIns="45720" rIns="91440" bIns="45720" rtlCol="0" anchor="t">
            <a:noAutofit/>
          </a:bodyPr>
          <a:lstStyle/>
          <a:p>
            <a:pPr marL="0" indent="0">
              <a:lnSpc>
                <a:spcPct val="100000"/>
              </a:lnSpc>
              <a:buNone/>
            </a:pPr>
            <a:r>
              <a:rPr lang="en-US" sz="2000" b="1" dirty="0">
                <a:highlight>
                  <a:srgbClr val="FFC03C"/>
                </a:highlight>
                <a:latin typeface="Arial" panose="020B0604020202020204" pitchFamily="34" charset="0"/>
                <a:cs typeface="Arial" panose="020B0604020202020204" pitchFamily="34" charset="0"/>
              </a:rPr>
              <a:t>BACKGROUND &amp; AIMS </a:t>
            </a:r>
          </a:p>
          <a:p>
            <a:pPr>
              <a:lnSpc>
                <a:spcPct val="100000"/>
              </a:lnSpc>
              <a:spcBef>
                <a:spcPts val="800"/>
              </a:spcBef>
            </a:pPr>
            <a:r>
              <a:rPr lang="en-GB" sz="1600" dirty="0" err="1">
                <a:latin typeface="Arial" panose="020B0604020202020204" pitchFamily="34" charset="0"/>
                <a:cs typeface="Arial" panose="020B0604020202020204" pitchFamily="34" charset="0"/>
              </a:rPr>
              <a:t>HDV</a:t>
            </a:r>
            <a:r>
              <a:rPr lang="en-GB" sz="1600" dirty="0">
                <a:latin typeface="Arial" panose="020B0604020202020204" pitchFamily="34" charset="0"/>
                <a:cs typeface="Arial" panose="020B0604020202020204" pitchFamily="34" charset="0"/>
              </a:rPr>
              <a:t> infection is the most severe form of viral hepatitis, with limited treatment options</a:t>
            </a:r>
          </a:p>
          <a:p>
            <a:pPr>
              <a:lnSpc>
                <a:spcPct val="100000"/>
              </a:lnSpc>
              <a:spcBef>
                <a:spcPts val="800"/>
              </a:spcBef>
            </a:pPr>
            <a:r>
              <a:rPr lang="en-GB" sz="1600" dirty="0">
                <a:latin typeface="Arial" panose="020B0604020202020204" pitchFamily="34" charset="0"/>
                <a:cs typeface="Arial" panose="020B0604020202020204" pitchFamily="34" charset="0"/>
              </a:rPr>
              <a:t>Achieving </a:t>
            </a:r>
            <a:r>
              <a:rPr lang="en-GB" sz="1600" dirty="0" err="1">
                <a:latin typeface="Arial" panose="020B0604020202020204" pitchFamily="34" charset="0"/>
                <a:cs typeface="Arial" panose="020B0604020202020204" pitchFamily="34" charset="0"/>
              </a:rPr>
              <a:t>HDV</a:t>
            </a:r>
            <a:r>
              <a:rPr lang="en-GB" sz="1600" dirty="0">
                <a:latin typeface="Arial" panose="020B0604020202020204" pitchFamily="34" charset="0"/>
                <a:cs typeface="Arial" panose="020B0604020202020204" pitchFamily="34" charset="0"/>
              </a:rPr>
              <a:t>-RNA target not detected (TND) may be associated with long-term clinical outcome improvement and lower risk of off-treatment relapse </a:t>
            </a:r>
            <a:endParaRPr lang="en-US" sz="1600" dirty="0">
              <a:latin typeface="Arial" panose="020B0604020202020204" pitchFamily="34" charset="0"/>
              <a:cs typeface="Arial" panose="020B0604020202020204" pitchFamily="34" charset="0"/>
            </a:endParaRPr>
          </a:p>
          <a:p>
            <a:pPr>
              <a:lnSpc>
                <a:spcPct val="100000"/>
              </a:lnSpc>
              <a:spcBef>
                <a:spcPts val="800"/>
              </a:spcBef>
            </a:pPr>
            <a:r>
              <a:rPr lang="en-US" sz="1600" dirty="0" err="1">
                <a:latin typeface="Arial"/>
                <a:cs typeface="Arial"/>
              </a:rPr>
              <a:t>Tobevibart</a:t>
            </a:r>
            <a:r>
              <a:rPr lang="en-US" sz="1600" dirty="0">
                <a:latin typeface="Arial"/>
                <a:cs typeface="Arial"/>
              </a:rPr>
              <a:t>, a monoclonal antibody, and </a:t>
            </a:r>
            <a:r>
              <a:rPr lang="en-US" sz="1600" dirty="0" err="1">
                <a:latin typeface="Arial"/>
                <a:cs typeface="Arial"/>
              </a:rPr>
              <a:t>elebsiran</a:t>
            </a:r>
            <a:r>
              <a:rPr lang="en-US" sz="1600" dirty="0">
                <a:latin typeface="Arial"/>
                <a:cs typeface="Arial"/>
              </a:rPr>
              <a:t>, an siRNA, are investigational agents with complementary mechanisms of action currently in clinical development for the treatment of chronic HDV</a:t>
            </a:r>
          </a:p>
          <a:p>
            <a:pPr>
              <a:lnSpc>
                <a:spcPct val="100000"/>
              </a:lnSpc>
              <a:spcBef>
                <a:spcPts val="800"/>
              </a:spcBef>
            </a:pPr>
            <a:r>
              <a:rPr lang="en-GB" sz="1600" dirty="0">
                <a:latin typeface="Arial"/>
                <a:cs typeface="Arial"/>
              </a:rPr>
              <a:t>Previously reported Week 48 results from the ongoing Phase 2 SOLSTICE study showed high rates of </a:t>
            </a:r>
            <a:r>
              <a:rPr lang="en-GB" sz="1600" dirty="0" err="1">
                <a:latin typeface="Arial"/>
                <a:cs typeface="Arial"/>
              </a:rPr>
              <a:t>HDV</a:t>
            </a:r>
            <a:r>
              <a:rPr lang="en-GB" sz="1600" dirty="0">
                <a:latin typeface="Arial"/>
                <a:cs typeface="Arial"/>
              </a:rPr>
              <a:t>-RNA TND and reductions in ALT and HBsAg with </a:t>
            </a:r>
            <a:r>
              <a:rPr lang="en-GB" sz="1600" dirty="0" err="1">
                <a:latin typeface="Arial"/>
                <a:cs typeface="Arial"/>
              </a:rPr>
              <a:t>tobevibart</a:t>
            </a:r>
            <a:r>
              <a:rPr lang="en-GB" sz="1600" dirty="0">
                <a:latin typeface="Arial"/>
                <a:cs typeface="Arial"/>
              </a:rPr>
              <a:t> + </a:t>
            </a:r>
            <a:r>
              <a:rPr lang="en-GB" sz="1600" dirty="0" err="1">
                <a:latin typeface="Arial"/>
                <a:cs typeface="Arial"/>
              </a:rPr>
              <a:t>elebsiran</a:t>
            </a:r>
            <a:r>
              <a:rPr lang="en-GB" sz="1600" dirty="0">
                <a:latin typeface="Arial"/>
                <a:cs typeface="Arial"/>
              </a:rPr>
              <a:t> therapy</a:t>
            </a:r>
            <a:endParaRPr lang="en-US" sz="1600" dirty="0">
              <a:latin typeface="Arial"/>
              <a:cs typeface="Arial"/>
            </a:endParaRPr>
          </a:p>
          <a:p>
            <a:pPr>
              <a:lnSpc>
                <a:spcPct val="100000"/>
              </a:lnSpc>
              <a:spcBef>
                <a:spcPts val="800"/>
              </a:spcBef>
            </a:pPr>
            <a:r>
              <a:rPr lang="en-US" b="1" dirty="0">
                <a:latin typeface="Arial"/>
                <a:cs typeface="Arial"/>
              </a:rPr>
              <a:t>AIM: </a:t>
            </a:r>
            <a:r>
              <a:rPr lang="en-GB" dirty="0"/>
              <a:t>To present SOLSTICE data through Week 96</a:t>
            </a:r>
            <a:endParaRPr lang="en-US" sz="1600" dirty="0">
              <a:latin typeface="Arial"/>
              <a:cs typeface="Arial"/>
            </a:endParaRPr>
          </a:p>
        </p:txBody>
      </p:sp>
      <p:sp>
        <p:nvSpPr>
          <p:cNvPr id="32" name="TextBox 31">
            <a:extLst>
              <a:ext uri="{FF2B5EF4-FFF2-40B4-BE49-F238E27FC236}">
                <a16:creationId xmlns:a16="http://schemas.microsoft.com/office/drawing/2014/main" id="{A928788F-A4B4-EC9A-64A2-C2106BCAF372}"/>
              </a:ext>
            </a:extLst>
          </p:cNvPr>
          <p:cNvSpPr txBox="1"/>
          <p:nvPr/>
        </p:nvSpPr>
        <p:spPr>
          <a:xfrm>
            <a:off x="5879592" y="808336"/>
            <a:ext cx="1468672" cy="677108"/>
          </a:xfrm>
          <a:prstGeom prst="rect">
            <a:avLst/>
          </a:prstGeom>
          <a:noFill/>
        </p:spPr>
        <p:txBody>
          <a:bodyPr wrap="none" rtlCol="0">
            <a:spAutoFit/>
          </a:bodyPr>
          <a:lstStyle/>
          <a:p>
            <a:r>
              <a:rPr lang="en-US" sz="2000" b="1" dirty="0">
                <a:solidFill>
                  <a:srgbClr val="004B87"/>
                </a:solidFill>
                <a:highlight>
                  <a:srgbClr val="FFC03C"/>
                </a:highlight>
                <a:latin typeface="Arial" panose="020B0604020202020204" pitchFamily="34" charset="0"/>
                <a:cs typeface="Arial" panose="020B0604020202020204" pitchFamily="34" charset="0"/>
              </a:rPr>
              <a:t>METHODS</a:t>
            </a:r>
          </a:p>
          <a:p>
            <a:endParaRPr lang="en-GB" dirty="0"/>
          </a:p>
        </p:txBody>
      </p:sp>
      <p:sp>
        <p:nvSpPr>
          <p:cNvPr id="33" name="Rectangle 32">
            <a:extLst>
              <a:ext uri="{FF2B5EF4-FFF2-40B4-BE49-F238E27FC236}">
                <a16:creationId xmlns:a16="http://schemas.microsoft.com/office/drawing/2014/main" id="{5A929ECD-A8B6-34D2-22EA-8176490CD24C}"/>
              </a:ext>
            </a:extLst>
          </p:cNvPr>
          <p:cNvSpPr/>
          <p:nvPr/>
        </p:nvSpPr>
        <p:spPr>
          <a:xfrm>
            <a:off x="6104998" y="1228764"/>
            <a:ext cx="5599331" cy="677108"/>
          </a:xfrm>
          <a:prstGeom prst="rect">
            <a:avLst/>
          </a:prstGeom>
          <a:solidFill>
            <a:srgbClr val="FFC03C"/>
          </a:solidFill>
          <a:ln>
            <a:solidFill>
              <a:srgbClr val="FFC03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dirty="0">
                <a:solidFill>
                  <a:srgbClr val="004B87"/>
                </a:solidFill>
                <a:latin typeface="Arial"/>
                <a:cs typeface="Arial"/>
              </a:rPr>
              <a:t>Participants with chronic </a:t>
            </a:r>
            <a:r>
              <a:rPr lang="en-GB" sz="1400" dirty="0" err="1">
                <a:solidFill>
                  <a:srgbClr val="004B87"/>
                </a:solidFill>
                <a:latin typeface="Arial"/>
                <a:cs typeface="Arial"/>
              </a:rPr>
              <a:t>HDV</a:t>
            </a:r>
            <a:r>
              <a:rPr lang="en-GB" sz="1400" dirty="0">
                <a:solidFill>
                  <a:srgbClr val="004B87"/>
                </a:solidFill>
                <a:latin typeface="Arial"/>
                <a:cs typeface="Arial"/>
              </a:rPr>
              <a:t> infection on </a:t>
            </a:r>
            <a:r>
              <a:rPr lang="en-GB" sz="1400" dirty="0" err="1">
                <a:solidFill>
                  <a:srgbClr val="004B87"/>
                </a:solidFill>
                <a:latin typeface="Arial"/>
                <a:cs typeface="Arial"/>
              </a:rPr>
              <a:t>NRTIs</a:t>
            </a:r>
            <a:r>
              <a:rPr lang="en-GB" sz="1400" dirty="0">
                <a:solidFill>
                  <a:srgbClr val="004B87"/>
                </a:solidFill>
                <a:latin typeface="Arial"/>
                <a:cs typeface="Arial"/>
              </a:rPr>
              <a:t> (n=65)</a:t>
            </a:r>
          </a:p>
          <a:p>
            <a:pPr algn="ctr"/>
            <a:r>
              <a:rPr lang="en-GB" sz="1200" dirty="0">
                <a:solidFill>
                  <a:srgbClr val="004B87"/>
                </a:solidFill>
                <a:latin typeface="Arial"/>
                <a:cs typeface="Arial"/>
              </a:rPr>
              <a:t>ALT &gt;</a:t>
            </a:r>
            <a:r>
              <a:rPr lang="en-GB" sz="1200" dirty="0" err="1">
                <a:solidFill>
                  <a:srgbClr val="004B87"/>
                </a:solidFill>
                <a:latin typeface="Arial"/>
                <a:cs typeface="Arial"/>
              </a:rPr>
              <a:t>ULN</a:t>
            </a:r>
            <a:r>
              <a:rPr lang="en-GB" sz="1200" dirty="0">
                <a:solidFill>
                  <a:srgbClr val="004B87"/>
                </a:solidFill>
                <a:latin typeface="Arial"/>
                <a:cs typeface="Arial"/>
              </a:rPr>
              <a:t>; ALT &lt;5x </a:t>
            </a:r>
            <a:r>
              <a:rPr lang="en-GB" sz="1200" dirty="0" err="1">
                <a:solidFill>
                  <a:srgbClr val="004B87"/>
                </a:solidFill>
                <a:latin typeface="Arial"/>
                <a:cs typeface="Arial"/>
              </a:rPr>
              <a:t>ULN</a:t>
            </a:r>
            <a:endParaRPr lang="en-GB" sz="1200" dirty="0">
              <a:solidFill>
                <a:srgbClr val="004B87"/>
              </a:solidFill>
              <a:latin typeface="Arial"/>
              <a:cs typeface="Arial"/>
            </a:endParaRPr>
          </a:p>
          <a:p>
            <a:pPr algn="ctr"/>
            <a:r>
              <a:rPr lang="en-GB" sz="1200" dirty="0">
                <a:solidFill>
                  <a:srgbClr val="004B87"/>
                </a:solidFill>
                <a:latin typeface="Arial"/>
                <a:cs typeface="Arial"/>
              </a:rPr>
              <a:t>Non-cirrhotic or cirrhotic, randomized 1:1 </a:t>
            </a:r>
          </a:p>
        </p:txBody>
      </p:sp>
      <p:pic>
        <p:nvPicPr>
          <p:cNvPr id="34" name="Picture 33">
            <a:extLst>
              <a:ext uri="{FF2B5EF4-FFF2-40B4-BE49-F238E27FC236}">
                <a16:creationId xmlns:a16="http://schemas.microsoft.com/office/drawing/2014/main" id="{09B4C379-CC56-0501-3F21-538BE7A02F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004" y="1296271"/>
            <a:ext cx="609600" cy="609600"/>
          </a:xfrm>
          <a:prstGeom prst="ellipse">
            <a:avLst/>
          </a:prstGeom>
          <a:solidFill>
            <a:srgbClr val="FFC03C"/>
          </a:solidFill>
          <a:ln w="3175" cap="rnd">
            <a:noFill/>
          </a:ln>
          <a:effectLst>
            <a:outerShdw blurRad="381000" dist="292100" dir="5400000" sx="-80000" sy="-18000" rotWithShape="0">
              <a:srgbClr val="000000">
                <a:alpha val="22000"/>
              </a:srgbClr>
            </a:outerShdw>
          </a:effectLst>
        </p:spPr>
      </p:pic>
      <p:sp>
        <p:nvSpPr>
          <p:cNvPr id="36" name="Rectangle: Rounded Corners 35">
            <a:extLst>
              <a:ext uri="{FF2B5EF4-FFF2-40B4-BE49-F238E27FC236}">
                <a16:creationId xmlns:a16="http://schemas.microsoft.com/office/drawing/2014/main" id="{A5CD7B86-50FA-2C49-51F9-C2D4CD2CBDDE}"/>
              </a:ext>
            </a:extLst>
          </p:cNvPr>
          <p:cNvSpPr/>
          <p:nvPr/>
        </p:nvSpPr>
        <p:spPr>
          <a:xfrm>
            <a:off x="6228701" y="2847704"/>
            <a:ext cx="2721518" cy="671332"/>
          </a:xfrm>
          <a:prstGeom prst="roundRect">
            <a:avLst/>
          </a:prstGeom>
          <a:solidFill>
            <a:srgbClr val="1A8B9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err="1">
                <a:solidFill>
                  <a:schemeClr val="bg1"/>
                </a:solidFill>
                <a:latin typeface="Arial"/>
                <a:cs typeface="Arial"/>
              </a:rPr>
              <a:t>Tobevibart</a:t>
            </a:r>
            <a:r>
              <a:rPr lang="en-US" sz="1400" dirty="0">
                <a:solidFill>
                  <a:schemeClr val="bg1"/>
                </a:solidFill>
                <a:latin typeface="Arial"/>
                <a:cs typeface="Arial"/>
              </a:rPr>
              <a:t> 300 mg + </a:t>
            </a:r>
            <a:r>
              <a:rPr lang="en-US" sz="1400" dirty="0" err="1">
                <a:solidFill>
                  <a:schemeClr val="bg1"/>
                </a:solidFill>
                <a:latin typeface="Arial"/>
                <a:cs typeface="Arial"/>
              </a:rPr>
              <a:t>elebsiran</a:t>
            </a:r>
            <a:r>
              <a:rPr lang="en-US" sz="1400" dirty="0">
                <a:solidFill>
                  <a:schemeClr val="bg1"/>
                </a:solidFill>
                <a:latin typeface="Arial"/>
                <a:cs typeface="Arial"/>
              </a:rPr>
              <a:t> 200 mg SC Q4W (n=32)</a:t>
            </a:r>
            <a:endParaRPr lang="en-GB" sz="1400" dirty="0">
              <a:solidFill>
                <a:schemeClr val="bg1"/>
              </a:solidFill>
              <a:latin typeface="Arial"/>
              <a:cs typeface="Arial"/>
            </a:endParaRPr>
          </a:p>
        </p:txBody>
      </p:sp>
      <p:sp>
        <p:nvSpPr>
          <p:cNvPr id="37" name="Text Placeholder 3">
            <a:extLst>
              <a:ext uri="{FF2B5EF4-FFF2-40B4-BE49-F238E27FC236}">
                <a16:creationId xmlns:a16="http://schemas.microsoft.com/office/drawing/2014/main" id="{80E2E1C9-21BC-06D6-F8F6-53F851FC0EDE}"/>
              </a:ext>
            </a:extLst>
          </p:cNvPr>
          <p:cNvSpPr txBox="1">
            <a:spLocks/>
          </p:cNvSpPr>
          <p:nvPr/>
        </p:nvSpPr>
        <p:spPr>
          <a:xfrm>
            <a:off x="190498" y="6289675"/>
            <a:ext cx="5308259"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000" noProof="0" dirty="0">
                <a:solidFill>
                  <a:srgbClr val="004B87"/>
                </a:solidFill>
                <a:latin typeface="Arial" panose="020B0604020202020204" pitchFamily="34" charset="0"/>
                <a:cs typeface="Arial" panose="020B0604020202020204" pitchFamily="34" charset="0"/>
              </a:rPr>
            </a:br>
            <a:r>
              <a:rPr lang="en-GB" sz="1100" noProof="0" dirty="0">
                <a:solidFill>
                  <a:srgbClr val="004B87"/>
                </a:solidFill>
                <a:latin typeface="Arial" panose="020B0604020202020204" pitchFamily="34" charset="0"/>
                <a:cs typeface="Arial" panose="020B0604020202020204" pitchFamily="34" charset="0"/>
              </a:rPr>
              <a:t>*</a:t>
            </a:r>
            <a:r>
              <a:rPr lang="pl-PL" sz="1100" noProof="0" dirty="0">
                <a:solidFill>
                  <a:srgbClr val="004B87"/>
                </a:solidFill>
                <a:latin typeface="Arial" panose="020B0604020202020204" pitchFamily="34" charset="0"/>
                <a:cs typeface="Arial" panose="020B0604020202020204" pitchFamily="34" charset="0"/>
              </a:rPr>
              <a:t>NCT05461170</a:t>
            </a:r>
            <a:r>
              <a:rPr lang="en-NZ" sz="1100" noProof="0" dirty="0">
                <a:solidFill>
                  <a:srgbClr val="004B87"/>
                </a:solidFill>
                <a:latin typeface="Arial" panose="020B0604020202020204" pitchFamily="34" charset="0"/>
                <a:cs typeface="Arial" panose="020B0604020202020204" pitchFamily="34" charset="0"/>
              </a:rPr>
              <a:t>.</a:t>
            </a:r>
            <a:br>
              <a:rPr lang="en-NZ" sz="1100" noProof="0" dirty="0">
                <a:solidFill>
                  <a:srgbClr val="004B87"/>
                </a:solidFill>
                <a:latin typeface="Arial" panose="020B0604020202020204" pitchFamily="34" charset="0"/>
                <a:cs typeface="Arial" panose="020B0604020202020204" pitchFamily="34" charset="0"/>
              </a:rPr>
            </a:br>
            <a:r>
              <a:rPr lang="en-GB" sz="1100" dirty="0" err="1">
                <a:solidFill>
                  <a:srgbClr val="004B87"/>
                </a:solidFill>
                <a:latin typeface="Arial" panose="020B0604020202020204" pitchFamily="34" charset="0"/>
                <a:cs typeface="Arial" panose="020B0604020202020204" pitchFamily="34" charset="0"/>
              </a:rPr>
              <a:t>Asselah</a:t>
            </a:r>
            <a:r>
              <a:rPr lang="en-GB" sz="1100" dirty="0">
                <a:solidFill>
                  <a:srgbClr val="004B87"/>
                </a:solidFill>
                <a:latin typeface="Arial" panose="020B0604020202020204" pitchFamily="34" charset="0"/>
                <a:cs typeface="Arial" panose="020B0604020202020204" pitchFamily="34" charset="0"/>
              </a:rPr>
              <a:t> T, et al. EASL Congress 2026; GS-012.</a:t>
            </a:r>
            <a:endParaRPr lang="en-GB" sz="1000" dirty="0">
              <a:latin typeface="Arial" panose="020B0604020202020204" pitchFamily="34" charset="0"/>
              <a:cs typeface="Arial" panose="020B0604020202020204" pitchFamily="34" charset="0"/>
            </a:endParaRPr>
          </a:p>
        </p:txBody>
      </p:sp>
      <p:sp>
        <p:nvSpPr>
          <p:cNvPr id="38" name="Rectangle: Rounded Corners 37">
            <a:extLst>
              <a:ext uri="{FF2B5EF4-FFF2-40B4-BE49-F238E27FC236}">
                <a16:creationId xmlns:a16="http://schemas.microsoft.com/office/drawing/2014/main" id="{89CA977F-9BBC-1ECC-2D18-F34378067986}"/>
              </a:ext>
            </a:extLst>
          </p:cNvPr>
          <p:cNvSpPr/>
          <p:nvPr/>
        </p:nvSpPr>
        <p:spPr>
          <a:xfrm>
            <a:off x="9004377" y="2851661"/>
            <a:ext cx="2699952" cy="671332"/>
          </a:xfrm>
          <a:prstGeom prst="roundRect">
            <a:avLst/>
          </a:prstGeom>
          <a:solidFill>
            <a:srgbClr val="FFD100"/>
          </a:solidFill>
          <a:ln>
            <a:solidFill>
              <a:srgbClr val="FFF1D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err="1">
                <a:solidFill>
                  <a:srgbClr val="004B87"/>
                </a:solidFill>
                <a:latin typeface="Arial"/>
                <a:cs typeface="Arial"/>
              </a:rPr>
              <a:t>Tobevibart</a:t>
            </a:r>
            <a:r>
              <a:rPr lang="en-US" sz="1400" dirty="0">
                <a:solidFill>
                  <a:srgbClr val="004B87"/>
                </a:solidFill>
                <a:latin typeface="Arial"/>
                <a:cs typeface="Arial"/>
              </a:rPr>
              <a:t> 300 mg SC Q2W (n=33)</a:t>
            </a:r>
          </a:p>
        </p:txBody>
      </p:sp>
      <p:sp>
        <p:nvSpPr>
          <p:cNvPr id="39" name="TextBox 38">
            <a:extLst>
              <a:ext uri="{FF2B5EF4-FFF2-40B4-BE49-F238E27FC236}">
                <a16:creationId xmlns:a16="http://schemas.microsoft.com/office/drawing/2014/main" id="{DBA6AA74-4D10-6A62-10DA-BC8A0D32D8C4}"/>
              </a:ext>
            </a:extLst>
          </p:cNvPr>
          <p:cNvSpPr txBox="1"/>
          <p:nvPr/>
        </p:nvSpPr>
        <p:spPr>
          <a:xfrm>
            <a:off x="6009333" y="3668935"/>
            <a:ext cx="5694991" cy="1323439"/>
          </a:xfrm>
          <a:prstGeom prst="rect">
            <a:avLst/>
          </a:prstGeom>
          <a:noFill/>
          <a:ln>
            <a:noFill/>
          </a:ln>
        </p:spPr>
        <p:txBody>
          <a:bodyPr wrap="square" rtlCol="0">
            <a:spAutoFit/>
          </a:bodyPr>
          <a:lstStyle/>
          <a:p>
            <a:pPr marL="171450" indent="-171450">
              <a:spcBef>
                <a:spcPts val="800"/>
              </a:spcBef>
              <a:buFont typeface="Arial" panose="020B0604020202020204" pitchFamily="34" charset="0"/>
              <a:buChar char="•"/>
            </a:pPr>
            <a:r>
              <a:rPr lang="en-GB" sz="1600" dirty="0">
                <a:solidFill>
                  <a:srgbClr val="004B87"/>
                </a:solidFill>
                <a:latin typeface="Arial" panose="020B0604020202020204" pitchFamily="34" charset="0"/>
                <a:cs typeface="Arial" panose="020B0604020202020204" pitchFamily="34" charset="0"/>
              </a:rPr>
              <a:t>The ongoing Phase 2 SOLSTICE study is investigating the antiviral activity and safety of the monoclonal antibody </a:t>
            </a:r>
            <a:r>
              <a:rPr lang="en-GB" sz="1600" dirty="0" err="1">
                <a:solidFill>
                  <a:srgbClr val="004B87"/>
                </a:solidFill>
                <a:latin typeface="Arial" panose="020B0604020202020204" pitchFamily="34" charset="0"/>
                <a:cs typeface="Arial" panose="020B0604020202020204" pitchFamily="34" charset="0"/>
              </a:rPr>
              <a:t>tobevibart</a:t>
            </a:r>
            <a:r>
              <a:rPr lang="en-GB" sz="1600" dirty="0">
                <a:solidFill>
                  <a:srgbClr val="004B87"/>
                </a:solidFill>
                <a:latin typeface="Arial" panose="020B0604020202020204" pitchFamily="34" charset="0"/>
                <a:cs typeface="Arial" panose="020B0604020202020204" pitchFamily="34" charset="0"/>
              </a:rPr>
              <a:t> alone and in combination with the siRNA </a:t>
            </a:r>
            <a:r>
              <a:rPr lang="en-GB" sz="1600" dirty="0" err="1">
                <a:solidFill>
                  <a:srgbClr val="004B87"/>
                </a:solidFill>
                <a:latin typeface="Arial" panose="020B0604020202020204" pitchFamily="34" charset="0"/>
                <a:cs typeface="Arial" panose="020B0604020202020204" pitchFamily="34" charset="0"/>
              </a:rPr>
              <a:t>elebsiran</a:t>
            </a:r>
            <a:r>
              <a:rPr lang="en-GB" sz="1600" dirty="0">
                <a:solidFill>
                  <a:srgbClr val="004B87"/>
                </a:solidFill>
                <a:latin typeface="Arial" panose="020B0604020202020204" pitchFamily="34" charset="0"/>
                <a:cs typeface="Arial" panose="020B0604020202020204" pitchFamily="34" charset="0"/>
              </a:rPr>
              <a:t> in participants with chronic </a:t>
            </a:r>
            <a:r>
              <a:rPr lang="en-GB" sz="1600" dirty="0" err="1">
                <a:solidFill>
                  <a:srgbClr val="004B87"/>
                </a:solidFill>
                <a:latin typeface="Arial" panose="020B0604020202020204" pitchFamily="34" charset="0"/>
                <a:cs typeface="Arial" panose="020B0604020202020204" pitchFamily="34" charset="0"/>
              </a:rPr>
              <a:t>HDV</a:t>
            </a:r>
            <a:r>
              <a:rPr lang="en-GB" sz="1600" dirty="0">
                <a:solidFill>
                  <a:srgbClr val="004B87"/>
                </a:solidFill>
                <a:latin typeface="Arial" panose="020B0604020202020204" pitchFamily="34" charset="0"/>
                <a:cs typeface="Arial" panose="020B0604020202020204" pitchFamily="34" charset="0"/>
              </a:rPr>
              <a:t> infection, with or without compensated cirrhosis, on </a:t>
            </a:r>
            <a:r>
              <a:rPr lang="en-GB" sz="1600" dirty="0" err="1">
                <a:solidFill>
                  <a:srgbClr val="004B87"/>
                </a:solidFill>
                <a:latin typeface="Arial" panose="020B0604020202020204" pitchFamily="34" charset="0"/>
                <a:cs typeface="Arial" panose="020B0604020202020204" pitchFamily="34" charset="0"/>
              </a:rPr>
              <a:t>NRTI</a:t>
            </a:r>
            <a:r>
              <a:rPr lang="en-GB" sz="1600" dirty="0">
                <a:solidFill>
                  <a:srgbClr val="004B87"/>
                </a:solidFill>
                <a:latin typeface="Arial" panose="020B0604020202020204" pitchFamily="34" charset="0"/>
                <a:cs typeface="Arial" panose="020B0604020202020204" pitchFamily="34" charset="0"/>
              </a:rPr>
              <a:t> therapy*</a:t>
            </a:r>
          </a:p>
        </p:txBody>
      </p:sp>
      <p:cxnSp>
        <p:nvCxnSpPr>
          <p:cNvPr id="6" name="Straight Connector 5">
            <a:extLst>
              <a:ext uri="{FF2B5EF4-FFF2-40B4-BE49-F238E27FC236}">
                <a16:creationId xmlns:a16="http://schemas.microsoft.com/office/drawing/2014/main" id="{955A46E3-B228-8EDC-CB7E-118B9E6B8D0F}"/>
              </a:ext>
            </a:extLst>
          </p:cNvPr>
          <p:cNvCxnSpPr/>
          <p:nvPr/>
        </p:nvCxnSpPr>
        <p:spPr>
          <a:xfrm flipV="1">
            <a:off x="9029671" y="1905871"/>
            <a:ext cx="0" cy="42775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object 37">
            <a:extLst>
              <a:ext uri="{FF2B5EF4-FFF2-40B4-BE49-F238E27FC236}">
                <a16:creationId xmlns:a16="http://schemas.microsoft.com/office/drawing/2014/main" id="{453009E4-7AD7-321B-89E3-C3A258466A8B}"/>
              </a:ext>
            </a:extLst>
          </p:cNvPr>
          <p:cNvSpPr/>
          <p:nvPr/>
        </p:nvSpPr>
        <p:spPr>
          <a:xfrm>
            <a:off x="6573404" y="5095178"/>
            <a:ext cx="4436693" cy="1346134"/>
          </a:xfrm>
          <a:custGeom>
            <a:avLst/>
            <a:gdLst/>
            <a:ahLst/>
            <a:cxnLst/>
            <a:rect l="l" t="t" r="r" b="b"/>
            <a:pathLst>
              <a:path w="3655059" h="1627504">
                <a:moveTo>
                  <a:pt x="3545331" y="0"/>
                </a:moveTo>
                <a:lnTo>
                  <a:pt x="109220" y="0"/>
                </a:lnTo>
                <a:lnTo>
                  <a:pt x="66704" y="8582"/>
                </a:lnTo>
                <a:lnTo>
                  <a:pt x="31988" y="31988"/>
                </a:lnTo>
                <a:lnTo>
                  <a:pt x="8582" y="66704"/>
                </a:lnTo>
                <a:lnTo>
                  <a:pt x="0" y="109220"/>
                </a:lnTo>
                <a:lnTo>
                  <a:pt x="0" y="1517688"/>
                </a:lnTo>
                <a:lnTo>
                  <a:pt x="8582" y="1560212"/>
                </a:lnTo>
                <a:lnTo>
                  <a:pt x="31988" y="1594937"/>
                </a:lnTo>
                <a:lnTo>
                  <a:pt x="66704" y="1618348"/>
                </a:lnTo>
                <a:lnTo>
                  <a:pt x="109220" y="1626933"/>
                </a:lnTo>
                <a:lnTo>
                  <a:pt x="3545331" y="1626933"/>
                </a:lnTo>
                <a:lnTo>
                  <a:pt x="3587847" y="1618348"/>
                </a:lnTo>
                <a:lnTo>
                  <a:pt x="3622563" y="1594937"/>
                </a:lnTo>
                <a:lnTo>
                  <a:pt x="3645969" y="1560212"/>
                </a:lnTo>
                <a:lnTo>
                  <a:pt x="3654552" y="1517688"/>
                </a:lnTo>
                <a:lnTo>
                  <a:pt x="3654552" y="109220"/>
                </a:lnTo>
                <a:lnTo>
                  <a:pt x="3645969" y="66704"/>
                </a:lnTo>
                <a:lnTo>
                  <a:pt x="3622563" y="31988"/>
                </a:lnTo>
                <a:lnTo>
                  <a:pt x="3587847" y="8582"/>
                </a:lnTo>
                <a:lnTo>
                  <a:pt x="3545331" y="0"/>
                </a:lnTo>
                <a:close/>
              </a:path>
            </a:pathLst>
          </a:custGeom>
          <a:solidFill>
            <a:srgbClr val="FCEBC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8">
            <a:extLst>
              <a:ext uri="{FF2B5EF4-FFF2-40B4-BE49-F238E27FC236}">
                <a16:creationId xmlns:a16="http://schemas.microsoft.com/office/drawing/2014/main" id="{30A302CC-CDF8-5661-BDA8-7CF933BC5D8B}"/>
              </a:ext>
            </a:extLst>
          </p:cNvPr>
          <p:cNvSpPr txBox="1"/>
          <p:nvPr/>
        </p:nvSpPr>
        <p:spPr>
          <a:xfrm>
            <a:off x="6792590" y="5133727"/>
            <a:ext cx="3998319" cy="1183016"/>
          </a:xfrm>
          <a:prstGeom prst="rect">
            <a:avLst/>
          </a:prstGeom>
        </p:spPr>
        <p:txBody>
          <a:bodyPr vert="horz" wrap="square" lIns="0" tIns="13335" rIns="0" bIns="0" rtlCol="0">
            <a:spAutoFit/>
          </a:bodyPr>
          <a:lstStyle/>
          <a:p>
            <a:pPr marR="0" lvl="0" algn="ctr" defTabSz="914400" eaLnBrk="1" fontAlgn="auto" latinLnBrk="0" hangingPunct="1">
              <a:lnSpc>
                <a:spcPct val="100000"/>
              </a:lnSpc>
              <a:spcBef>
                <a:spcPts val="105"/>
              </a:spcBef>
              <a:buClrTx/>
              <a:buSzTx/>
              <a:buFontTx/>
              <a:buNone/>
              <a:tabLst/>
              <a:defRPr/>
            </a:pPr>
            <a:r>
              <a:rPr kumimoji="0" lang="en-US" sz="1400" b="1" i="0" u="none" strike="noStrike" kern="0" cap="none" spc="0" normalizeH="0" baseline="0" noProof="0" dirty="0">
                <a:ln>
                  <a:noFill/>
                </a:ln>
                <a:solidFill>
                  <a:srgbClr val="826B6A"/>
                </a:solidFill>
                <a:effectLst/>
                <a:uLnTx/>
                <a:uFillTx/>
                <a:latin typeface="Arial"/>
                <a:cs typeface="Arial"/>
              </a:rPr>
              <a:t>Key data presented at EASL 2026</a:t>
            </a:r>
            <a:endParaRPr kumimoji="0" lang="en-US" sz="1200" b="1" i="0" u="none" strike="noStrike" kern="0" cap="none" spc="0" normalizeH="0" baseline="0" noProof="0" dirty="0">
              <a:ln>
                <a:noFill/>
              </a:ln>
              <a:solidFill>
                <a:srgbClr val="826B6A"/>
              </a:solidFill>
              <a:effectLst/>
              <a:uLnTx/>
              <a:uFillTx/>
              <a:latin typeface="Arial"/>
              <a:cs typeface="Arial"/>
            </a:endParaRPr>
          </a:p>
          <a:p>
            <a:pPr marL="285750" indent="-285750">
              <a:spcBef>
                <a:spcPts val="800"/>
              </a:spcBef>
              <a:buFont typeface="Arial" panose="020B0604020202020204" pitchFamily="34" charset="0"/>
              <a:buChar char="•"/>
              <a:defRPr/>
            </a:pPr>
            <a:r>
              <a:rPr lang="en-US" sz="1400" kern="0" spc="-10" dirty="0">
                <a:solidFill>
                  <a:srgbClr val="826B6A"/>
                </a:solidFill>
                <a:latin typeface="Arial"/>
                <a:cs typeface="Arial"/>
              </a:rPr>
              <a:t>Ongoing TEAEs</a:t>
            </a:r>
          </a:p>
          <a:p>
            <a:pPr marL="285750" indent="-285750">
              <a:spcBef>
                <a:spcPts val="800"/>
              </a:spcBef>
              <a:buFont typeface="Arial" panose="020B0604020202020204" pitchFamily="34" charset="0"/>
              <a:buChar char="•"/>
              <a:defRPr/>
            </a:pPr>
            <a:r>
              <a:rPr lang="en-US" sz="1400" kern="0" spc="-10" dirty="0">
                <a:solidFill>
                  <a:srgbClr val="826B6A"/>
                </a:solidFill>
                <a:latin typeface="Arial"/>
                <a:cs typeface="Arial"/>
              </a:rPr>
              <a:t>HDV-RNA TND</a:t>
            </a:r>
          </a:p>
          <a:p>
            <a:pPr marL="285750" indent="-285750">
              <a:spcBef>
                <a:spcPts val="800"/>
              </a:spcBef>
              <a:buFont typeface="Arial" panose="020B0604020202020204" pitchFamily="34" charset="0"/>
              <a:buChar char="•"/>
              <a:defRPr/>
            </a:pPr>
            <a:r>
              <a:rPr lang="en-US" sz="1400" kern="0" spc="-10" dirty="0">
                <a:solidFill>
                  <a:srgbClr val="826B6A"/>
                </a:solidFill>
                <a:latin typeface="Arial"/>
                <a:cs typeface="Arial"/>
              </a:rPr>
              <a:t>Biochemical responses</a:t>
            </a:r>
            <a:endParaRPr lang="en-US" sz="1200" kern="0" spc="-10" dirty="0">
              <a:solidFill>
                <a:srgbClr val="826B6A"/>
              </a:solidFill>
              <a:latin typeface="Arial"/>
              <a:cs typeface="Arial"/>
            </a:endParaRPr>
          </a:p>
        </p:txBody>
      </p:sp>
      <p:pic>
        <p:nvPicPr>
          <p:cNvPr id="10" name="Picture 9">
            <a:hlinkClick r:id="rId4" action="ppaction://hlinksldjump"/>
            <a:extLst>
              <a:ext uri="{FF2B5EF4-FFF2-40B4-BE49-F238E27FC236}">
                <a16:creationId xmlns:a16="http://schemas.microsoft.com/office/drawing/2014/main" id="{2778E0B3-51F6-EE56-DE60-8436448E9934}"/>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cxnSp>
        <p:nvCxnSpPr>
          <p:cNvPr id="5" name="Straight Connector 4">
            <a:extLst>
              <a:ext uri="{FF2B5EF4-FFF2-40B4-BE49-F238E27FC236}">
                <a16:creationId xmlns:a16="http://schemas.microsoft.com/office/drawing/2014/main" id="{EAA9D167-455C-27F0-B071-8EE0B22D1565}"/>
              </a:ext>
            </a:extLst>
          </p:cNvPr>
          <p:cNvCxnSpPr>
            <a:cxnSpLocks/>
          </p:cNvCxnSpPr>
          <p:nvPr/>
        </p:nvCxnSpPr>
        <p:spPr>
          <a:xfrm>
            <a:off x="5736437" y="815647"/>
            <a:ext cx="0" cy="5680402"/>
          </a:xfrm>
          <a:prstGeom prst="line">
            <a:avLst/>
          </a:prstGeom>
          <a:ln w="12700">
            <a:solidFill>
              <a:srgbClr val="FFBF3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69587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1">
      <a:dk1>
        <a:srgbClr val="004B87"/>
      </a:dk1>
      <a:lt1>
        <a:sysClr val="window" lastClr="FFFFFF"/>
      </a:lt1>
      <a:dk2>
        <a:srgbClr val="004B87"/>
      </a:dk2>
      <a:lt2>
        <a:srgbClr val="E8E8E8"/>
      </a:lt2>
      <a:accent1>
        <a:srgbClr val="004B87"/>
      </a:accent1>
      <a:accent2>
        <a:srgbClr val="FF6720"/>
      </a:accent2>
      <a:accent3>
        <a:srgbClr val="5BC2E7"/>
      </a:accent3>
      <a:accent4>
        <a:srgbClr val="DB0B5B"/>
      </a:accent4>
      <a:accent5>
        <a:srgbClr val="826B6A"/>
      </a:accent5>
      <a:accent6>
        <a:srgbClr val="1A9586"/>
      </a:accent6>
      <a:hlink>
        <a:srgbClr val="5BC2E7"/>
      </a:hlink>
      <a:folHlink>
        <a:srgbClr val="004B87"/>
      </a:folHlink>
    </a:clrScheme>
    <a:fontScheme name="Custom 1">
      <a:majorFont>
        <a:latin typeface="HelveticaNeueLT Pro 65 Md"/>
        <a:ea typeface=""/>
        <a:cs typeface=""/>
      </a:majorFont>
      <a:minorFont>
        <a:latin typeface="HelveticaNeueLT Pro 55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est of EASL Congress 2026 slide deck - Metabolism" id="{F9617A13-421C-4985-8CDF-E14AA8BB856B}" vid="{24F58CF5-ECE1-412D-ACFB-F8243EAA36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222ee06-a7a1-4582-887c-e371f583a6cc">
      <UserInfo>
        <DisplayName>Patricia Pochelon</DisplayName>
        <AccountId>26</AccountId>
        <AccountType/>
      </UserInfo>
      <UserInfo>
        <DisplayName>Rocio Davina-Nunez</DisplayName>
        <AccountId>51</AccountId>
        <AccountType/>
      </UserInfo>
    </SharedWithUsers>
    <TaxCatchAll xmlns="4222ee06-a7a1-4582-887c-e371f583a6cc" xsi:nil="true"/>
    <lcf76f155ced4ddcb4097134ff3c332f xmlns="a2d59425-1cce-4a4f-9336-2a5f75205b93">
      <Terms xmlns="http://schemas.microsoft.com/office/infopath/2007/PartnerControls"/>
    </lcf76f155ced4ddcb4097134ff3c332f>
    <Test xmlns="a2d59425-1cce-4a4f-9336-2a5f75205b9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1740004AFE6F49AE1B2D93850204F8" ma:contentTypeVersion="19" ma:contentTypeDescription="Create a new document." ma:contentTypeScope="" ma:versionID="0b561b17f7c21f93afa062037f26231d">
  <xsd:schema xmlns:xsd="http://www.w3.org/2001/XMLSchema" xmlns:xs="http://www.w3.org/2001/XMLSchema" xmlns:p="http://schemas.microsoft.com/office/2006/metadata/properties" xmlns:ns2="a2d59425-1cce-4a4f-9336-2a5f75205b93" xmlns:ns3="4222ee06-a7a1-4582-887c-e371f583a6cc" targetNamespace="http://schemas.microsoft.com/office/2006/metadata/properties" ma:root="true" ma:fieldsID="6c0f4c0e66902de7cd30dab334f64cac" ns2:_="" ns3:_="">
    <xsd:import namespace="a2d59425-1cce-4a4f-9336-2a5f75205b93"/>
    <xsd:import namespace="4222ee06-a7a1-4582-887c-e371f583a6cc"/>
    <xsd:element name="properties">
      <xsd:complexType>
        <xsd:sequence>
          <xsd:element name="documentManagement">
            <xsd:complexType>
              <xsd:all>
                <xsd:element ref="ns2:Test" minOccurs="0"/>
                <xsd:element ref="ns3:SharedWithUsers" minOccurs="0"/>
                <xsd:element ref="ns3:SharedWithDetails"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d59425-1cce-4a4f-9336-2a5f75205b93" elementFormDefault="qualified">
    <xsd:import namespace="http://schemas.microsoft.com/office/2006/documentManagement/types"/>
    <xsd:import namespace="http://schemas.microsoft.com/office/infopath/2007/PartnerControls"/>
    <xsd:element name="Test" ma:index="4" nillable="true" ma:displayName="Test" ma:format="DateOnly" ma:internalName="Test" ma:readOnly="false">
      <xsd:simpleType>
        <xsd:restriction base="dms:DateTime"/>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8de16c-5f0f-4439-8be6-da866814b88e"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22ee06-a7a1-4582-887c-e371f583a6cc"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58232b-d97f-4412-9e9f-0b86dcec4898}" ma:internalName="TaxCatchAll" ma:showField="CatchAllData" ma:web="4222ee06-a7a1-4582-887c-e371f583a6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9A2E0B-04AD-4E58-9FDD-31B5B5A55E1D}">
  <ds:schemaRefs>
    <ds:schemaRef ds:uri="http://schemas.microsoft.com/office/2006/metadata/properties"/>
    <ds:schemaRef ds:uri="http://schemas.microsoft.com/office/infopath/2007/PartnerControls"/>
    <ds:schemaRef ds:uri="4222ee06-a7a1-4582-887c-e371f583a6cc"/>
    <ds:schemaRef ds:uri="a2d59425-1cce-4a4f-9336-2a5f75205b93"/>
    <ds:schemaRef ds:uri="e07dbf77-e1aa-43f5-ad2d-f2c388585f24"/>
    <ds:schemaRef ds:uri="544159a2-a4f6-44a7-a8f4-79f07ee0b71a"/>
  </ds:schemaRefs>
</ds:datastoreItem>
</file>

<file path=customXml/itemProps2.xml><?xml version="1.0" encoding="utf-8"?>
<ds:datastoreItem xmlns:ds="http://schemas.openxmlformats.org/officeDocument/2006/customXml" ds:itemID="{B834CEF1-10A4-4C85-AD0F-FED8D25D14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d59425-1cce-4a4f-9336-2a5f75205b93"/>
    <ds:schemaRef ds:uri="4222ee06-a7a1-4582-887c-e371f583a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C79616-789B-4623-BD39-5F23410887FD}">
  <ds:schemaRefs>
    <ds:schemaRef ds:uri="http://schemas.microsoft.com/sharepoint/v3/contenttype/forms"/>
  </ds:schemaRefs>
</ds:datastoreItem>
</file>

<file path=docMetadata/LabelInfo.xml><?xml version="1.0" encoding="utf-8"?>
<clbl:labelList xmlns:clbl="http://schemas.microsoft.com/office/2020/mipLabelMetadata">
  <clbl:label id="{daab1027-8f87-431c-a71c-724abb67cd7b}" enabled="0" method="" siteId="{daab1027-8f87-431c-a71c-724abb67cd7b}" removed="1"/>
</clbl:labelList>
</file>

<file path=docProps/app.xml><?xml version="1.0" encoding="utf-8"?>
<Properties xmlns="http://schemas.openxmlformats.org/officeDocument/2006/extended-properties" xmlns:vt="http://schemas.openxmlformats.org/officeDocument/2006/docPropsVTypes">
  <Template>Best of EASL Congress 2026 slide deck - Viral Hepatitis</Template>
  <TotalTime>0</TotalTime>
  <Words>29388</Words>
  <Application>Microsoft Office PowerPoint</Application>
  <PresentationFormat>Widescreen</PresentationFormat>
  <Paragraphs>1448</Paragraphs>
  <Slides>38</Slides>
  <Notes>28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5" baseType="lpstr">
      <vt:lpstr>Aptos</vt:lpstr>
      <vt:lpstr>Arial</vt:lpstr>
      <vt:lpstr>Calibri</vt:lpstr>
      <vt:lpstr>Engravers MT</vt:lpstr>
      <vt:lpstr>HelveticaNeueLT Pro 55 Roman</vt:lpstr>
      <vt:lpstr>Office Theme</vt:lpstr>
      <vt:lpstr>think-cell Slide</vt:lpstr>
      <vt:lpstr>PowerPoint Presentation</vt:lpstr>
      <vt:lpstr>About these slides </vt:lpstr>
      <vt:lpstr>Contents</vt:lpstr>
      <vt:lpstr>Contents</vt:lpstr>
      <vt:lpstr>Contents</vt:lpstr>
      <vt:lpstr>Viral hepatitis B and D: New therapies, unapproved therapies or strategies</vt:lpstr>
      <vt:lpstr>Meaningful rates of functional cure in virologically suppressed patients with chronic HBV infection treated with bepirovirsen: B-Well Phase 3 trials </vt:lpstr>
      <vt:lpstr>Meaningful rates of functional cure in virologically suppressed patients with chronic HBV infection treated with bepirovirsen: B-Well Phase 3 trials </vt:lpstr>
      <vt:lpstr>Efficacy and safety of tobevibart (VIR-3434) alone or in combination with elebsiran (VIR-2218)  in participants with chronic HDV infection: Week 96 results from the SOLSTICE trial </vt:lpstr>
      <vt:lpstr>Efficacy and safety of tobevibart (VIR-3434) alone or in combination with elebsiran (VIR-2218)  in participants with chronic HDV infection: Week 96 results from the SOLSTICE trial </vt:lpstr>
      <vt:lpstr>Identifying individuals for HCC surveillance after HBsAg seroclearance: Refining risk thresholds by age, sex, cirrhosis, diabetes, and risk scores </vt:lpstr>
      <vt:lpstr>Identifying individuals for HCC surveillance after HBsAg seroclearance: Refining risk thresholds by age, sex, cirrhosis, diabetes, and risk scores </vt:lpstr>
      <vt:lpstr>Viral hepatitis C:  Clinical aspects including follow-up after SVR</vt:lpstr>
      <vt:lpstr>HCV screening and prevalence among children with neonatal abstinence syndrome and their mothers – Underserved at-risk populations in the era of HCV elimination</vt:lpstr>
      <vt:lpstr>PowerPoint Presentation</vt:lpstr>
      <vt:lpstr>Viral hepatitis:  Clinical, except HBV,  HDV, and HCV</vt:lpstr>
      <vt:lpstr>Acute hepatitis E in ACLF is associated with higher organ-failure burden and delayed recovery, but not independent mortality risk</vt:lpstr>
      <vt:lpstr>PowerPoint Presentation</vt:lpstr>
      <vt:lpstr>Viral hepatitis:  Experimental and pathophysiology</vt:lpstr>
      <vt:lpstr>Clinical efficacy of BRII-179 therapeutic vaccine provided by a mismatched  T-cell epitope of prehistoric origin </vt:lpstr>
      <vt:lpstr>Clinical efficacy of BRII-179 therapeutic vaccine provided by a mismatched  T-cell epitope of prehistoric origin  </vt:lpstr>
      <vt:lpstr>The spatial single-cell landscape in the hepatitis B virus/hepatitis D virus-coinfected human liver reveals spatially confined immunosuppressive virus-immune niches</vt:lpstr>
      <vt:lpstr>PowerPoint Presentation</vt:lpstr>
      <vt:lpstr>Long-read sequencing unveils extensive HBV-DNA integration driving massive HBsAg production and sustaining HDV persistence </vt:lpstr>
      <vt:lpstr>PowerPoint Presentation</vt:lpstr>
      <vt:lpstr>Late breakers </vt:lpstr>
      <vt:lpstr>Tune-401: A first-in-class epigenetic silencer of HBV demonstrates deep and durable antiviral activity in the Phase 1b/2a proof-of-concept Tune-401-001 study</vt:lpstr>
      <vt:lpstr>PowerPoint Presentation</vt:lpstr>
      <vt:lpstr>High rate and sustained HBsAg loss achieved with HT-101 + HT-102 combination therapy in HBeAg(-), NA-suppressed patients: Ongoing off-treatment results from a multicentre Ib/IIa study</vt:lpstr>
      <vt:lpstr>High rate and sustained HBsAg loss achieved with HT-101 + HT-102 combination therapy in HBeAg(-), NA-suppressed patients: Ongoing off-treatment results from a multicentre Ib/IIa study</vt:lpstr>
      <vt:lpstr>AHB-137 monotherapy elicits high functional cure rates and sustained DNA suppression in treatment-naïve chronic HBV patients: An ongoing Phase II study</vt:lpstr>
      <vt:lpstr>PowerPoint Presentation</vt:lpstr>
      <vt:lpstr>Functional cure rate in chronic HBV-infected participants receiving elebsiran and pegylated interferon alfa: Final results from the Phase 2 ENSURE study</vt:lpstr>
      <vt:lpstr>Functional cure rate in chronic HBV-infected participants receiving elebsiran and pegylated interferon alfa: Final results from the Phase 2 ENSURE study</vt:lpstr>
      <vt:lpstr>First evidence of elimination and inactivation of cccDNA in liver biopsies collected from patients with chronic hepatitis B treated with PBGENE-HBV</vt:lpstr>
      <vt:lpstr>PowerPoint Presentation</vt:lpstr>
      <vt:lpstr>Preventing vertical HBV transmission in Democratic Republic of Congo by combining birth-dose vaccine and tenofovir: A randomized double-blind placebo-controlled trial</vt:lpstr>
      <vt:lpstr>Preventing vertical HBV transmission in Democratic Republic of Congo by combining  birth-dose vaccine and tenofovir: A randomized double-blind placebo-controlled trial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Suah Lee</dc:creator>
  <cp:lastModifiedBy>Elinam Gayi</cp:lastModifiedBy>
  <cp:revision>35</cp:revision>
  <dcterms:created xsi:type="dcterms:W3CDTF">2026-05-18T11:08:06Z</dcterms:created>
  <dcterms:modified xsi:type="dcterms:W3CDTF">2026-05-24T19:49:19Z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0x010100BD1740004AFE6F49AE1B2D93850204F8</vt:lpwstr>
  </property>
  <property fmtid="{D5CDD505-2E9C-101B-9397-08002B2CF9AE}" pid="3" name="MediaServiceImageTags">
    <vt:lpwstr/>
  </property>
</Properties>
</file>