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media/image7.svg" ContentType="image/svg"/>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60" r:id="rId5"/>
    <p:sldId id="261" r:id="rId6"/>
    <p:sldId id="258" r:id="rId7"/>
    <p:sldId id="275" r:id="rId8"/>
    <p:sldId id="262" r:id="rId9"/>
    <p:sldId id="276" r:id="rId10"/>
    <p:sldId id="264" r:id="rId11"/>
    <p:sldId id="265" r:id="rId12"/>
    <p:sldId id="256" r:id="rId13"/>
    <p:sldId id="266" r:id="rId14"/>
    <p:sldId id="267" r:id="rId15"/>
    <p:sldId id="268" r:id="rId16"/>
    <p:sldId id="289" r:id="rId17"/>
    <p:sldId id="290" r:id="rId18"/>
    <p:sldId id="277" r:id="rId19"/>
    <p:sldId id="278" r:id="rId20"/>
    <p:sldId id="281" r:id="rId21"/>
    <p:sldId id="282" r:id="rId22"/>
    <p:sldId id="257" r:id="rId23"/>
    <p:sldId id="279" r:id="rId24"/>
    <p:sldId id="280" r:id="rId25"/>
    <p:sldId id="294" r:id="rId26"/>
    <p:sldId id="295" r:id="rId27"/>
    <p:sldId id="291" r:id="rId28"/>
    <p:sldId id="259" r:id="rId29"/>
    <p:sldId id="283" r:id="rId30"/>
    <p:sldId id="284" r:id="rId31"/>
    <p:sldId id="263" r:id="rId32"/>
    <p:sldId id="285" r:id="rId33"/>
    <p:sldId id="286" r:id="rId34"/>
    <p:sldId id="287" r:id="rId35"/>
    <p:sldId id="28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1B520F-478A-7925-2A40-F35E7B992C81}" name="Suah Lee" initials="SL" userId="S::Suah@rise-scientific.com::61a48b89-9040-4037-a2c8-29105684fa84" providerId="AD"/>
  <p188:author id="{78ECF00F-7410-B733-A71A-A2D0718B3728}" name="Natasha Curry" initials="NC" userId="S::natasha@medicomm.co.za::118af86a-014e-43a9-9b26-b32d280d57bc" providerId="AD"/>
  <p188:author id="{B704B829-F565-E3F8-8FD5-60940346D53F}" name="Mary Vivier" initials="MV" userId="S::Mary@rise-scientific.com::d4b38cf3-8108-4556-ba24-6cde02651fe2" providerId="AD"/>
  <p188:author id="{BD37052F-E485-15BD-1499-765761EE4C95}" name="Jamil Bacha" initials="JB" userId="S::jamil@rise-scientific.com::1b12df93-8345-41b4-9dbb-6495ec6766bf" providerId="AD"/>
  <p188:author id="{12609834-1BF5-968A-B5D8-704498DFADA1}" name="fegarcia@ugr.es" initials="fe" userId="S::urn:spo:guest#fegarcia@ugr.es::" providerId="AD"/>
  <p188:author id="{9A754552-0B71-3F15-3B0C-EC433E05F48A}" name="Oksana Birch" initials="OB" userId="S::oksana@rise-scientific.com::647164c5-b68f-49b4-974d-ba6a174683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8541"/>
    <a:srgbClr val="004B87"/>
    <a:srgbClr val="1E5111"/>
    <a:srgbClr val="003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EA0B6A-D054-4E62-A5FF-17CAC63130C5}" v="7" dt="2026-05-26T06:55:12.3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35" autoAdjust="0"/>
    <p:restoredTop sz="81156" autoAdjust="0"/>
  </p:normalViewPr>
  <p:slideViewPr>
    <p:cSldViewPr snapToGrid="0">
      <p:cViewPr varScale="1">
        <p:scale>
          <a:sx n="37" d="100"/>
          <a:sy n="37" d="100"/>
        </p:scale>
        <p:origin x="56" y="464"/>
      </p:cViewPr>
      <p:guideLst/>
    </p:cSldViewPr>
  </p:slideViewPr>
  <p:notesTextViewPr>
    <p:cViewPr>
      <p:scale>
        <a:sx n="125" d="100"/>
        <a:sy n="125"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am Gayi" userId="8124cf83-9da0-43b0-95e5-7455ce53a5f1" providerId="ADAL" clId="{BCC195DE-47C6-4086-A362-558C3DBA5DC0}"/>
    <pc:docChg chg="undo custSel addSld delSld modSld sldOrd modMainMaster">
      <pc:chgData name="Elinam Gayi" userId="8124cf83-9da0-43b0-95e5-7455ce53a5f1" providerId="ADAL" clId="{BCC195DE-47C6-4086-A362-558C3DBA5DC0}" dt="2026-05-26T06:55:48.499" v="209"/>
      <pc:docMkLst>
        <pc:docMk/>
      </pc:docMkLst>
      <pc:sldChg chg="modSp mod">
        <pc:chgData name="Elinam Gayi" userId="8124cf83-9da0-43b0-95e5-7455ce53a5f1" providerId="ADAL" clId="{BCC195DE-47C6-4086-A362-558C3DBA5DC0}" dt="2026-05-22T17:53:05.332" v="60"/>
        <pc:sldMkLst>
          <pc:docMk/>
          <pc:sldMk cId="0" sldId="256"/>
        </pc:sldMkLst>
        <pc:spChg chg="mod">
          <ac:chgData name="Elinam Gayi" userId="8124cf83-9da0-43b0-95e5-7455ce53a5f1" providerId="ADAL" clId="{BCC195DE-47C6-4086-A362-558C3DBA5DC0}" dt="2026-05-22T17:53:05.332" v="60"/>
          <ac:spMkLst>
            <pc:docMk/>
            <pc:sldMk cId="0" sldId="256"/>
            <ac:spMk id="20" creationId="{00000000-0000-0000-0000-000000000000}"/>
          </ac:spMkLst>
        </pc:spChg>
      </pc:sldChg>
      <pc:sldChg chg="addSp delSp modSp mod">
        <pc:chgData name="Elinam Gayi" userId="8124cf83-9da0-43b0-95e5-7455ce53a5f1" providerId="ADAL" clId="{BCC195DE-47C6-4086-A362-558C3DBA5DC0}" dt="2026-05-26T06:55:12.303" v="205"/>
        <pc:sldMkLst>
          <pc:docMk/>
          <pc:sldMk cId="940093183" sldId="258"/>
        </pc:sldMkLst>
        <pc:spChg chg="mod">
          <ac:chgData name="Elinam Gayi" userId="8124cf83-9da0-43b0-95e5-7455ce53a5f1" providerId="ADAL" clId="{BCC195DE-47C6-4086-A362-558C3DBA5DC0}" dt="2026-05-26T06:53:40.894" v="142" actId="1036"/>
          <ac:spMkLst>
            <pc:docMk/>
            <pc:sldMk cId="940093183" sldId="258"/>
            <ac:spMk id="11" creationId="{2C874F33-41B9-D70D-6599-BD35B9286E30}"/>
          </ac:spMkLst>
        </pc:spChg>
        <pc:graphicFrameChg chg="add del mod modGraphic">
          <ac:chgData name="Elinam Gayi" userId="8124cf83-9da0-43b0-95e5-7455ce53a5f1" providerId="ADAL" clId="{BCC195DE-47C6-4086-A362-558C3DBA5DC0}" dt="2026-05-26T06:54:29.998" v="201" actId="478"/>
          <ac:graphicFrameMkLst>
            <pc:docMk/>
            <pc:sldMk cId="940093183" sldId="258"/>
            <ac:graphicFrameMk id="3" creationId="{6881358F-02C5-A12B-F083-E60F66ADE6D6}"/>
          </ac:graphicFrameMkLst>
        </pc:graphicFrameChg>
        <pc:graphicFrameChg chg="mod modGraphic">
          <ac:chgData name="Elinam Gayi" userId="8124cf83-9da0-43b0-95e5-7455ce53a5f1" providerId="ADAL" clId="{BCC195DE-47C6-4086-A362-558C3DBA5DC0}" dt="2026-05-26T06:55:12.303" v="205"/>
          <ac:graphicFrameMkLst>
            <pc:docMk/>
            <pc:sldMk cId="940093183" sldId="258"/>
            <ac:graphicFrameMk id="10" creationId="{DE23E00D-9317-002E-C1F2-BA5F35EA80AA}"/>
          </ac:graphicFrameMkLst>
        </pc:graphicFrameChg>
      </pc:sldChg>
      <pc:sldChg chg="modSp mod">
        <pc:chgData name="Elinam Gayi" userId="8124cf83-9da0-43b0-95e5-7455ce53a5f1" providerId="ADAL" clId="{BCC195DE-47C6-4086-A362-558C3DBA5DC0}" dt="2026-05-22T17:54:26.126" v="82" actId="14100"/>
        <pc:sldMkLst>
          <pc:docMk/>
          <pc:sldMk cId="2415149628" sldId="259"/>
        </pc:sldMkLst>
        <pc:spChg chg="mod">
          <ac:chgData name="Elinam Gayi" userId="8124cf83-9da0-43b0-95e5-7455ce53a5f1" providerId="ADAL" clId="{BCC195DE-47C6-4086-A362-558C3DBA5DC0}" dt="2026-05-22T17:54:26.126" v="82" actId="14100"/>
          <ac:spMkLst>
            <pc:docMk/>
            <pc:sldMk cId="2415149628" sldId="259"/>
            <ac:spMk id="12" creationId="{601AF5DC-B4B0-FE68-D71D-4BECFBD471C6}"/>
          </ac:spMkLst>
        </pc:spChg>
      </pc:sldChg>
      <pc:sldChg chg="addSp modSp mod">
        <pc:chgData name="Elinam Gayi" userId="8124cf83-9da0-43b0-95e5-7455ce53a5f1" providerId="ADAL" clId="{BCC195DE-47C6-4086-A362-558C3DBA5DC0}" dt="2026-05-22T18:03:08.899" v="98" actId="1076"/>
        <pc:sldMkLst>
          <pc:docMk/>
          <pc:sldMk cId="3166684692" sldId="261"/>
        </pc:sldMkLst>
        <pc:spChg chg="add mod">
          <ac:chgData name="Elinam Gayi" userId="8124cf83-9da0-43b0-95e5-7455ce53a5f1" providerId="ADAL" clId="{BCC195DE-47C6-4086-A362-558C3DBA5DC0}" dt="2026-05-22T17:52:40.850" v="34" actId="1076"/>
          <ac:spMkLst>
            <pc:docMk/>
            <pc:sldMk cId="3166684692" sldId="261"/>
            <ac:spMk id="5" creationId="{50CC412D-88D9-168A-E686-D35C154DF2FC}"/>
          </ac:spMkLst>
        </pc:spChg>
        <pc:spChg chg="mod">
          <ac:chgData name="Elinam Gayi" userId="8124cf83-9da0-43b0-95e5-7455ce53a5f1" providerId="ADAL" clId="{BCC195DE-47C6-4086-A362-558C3DBA5DC0}" dt="2026-05-22T18:03:08.899" v="98" actId="1076"/>
          <ac:spMkLst>
            <pc:docMk/>
            <pc:sldMk cId="3166684692" sldId="261"/>
            <ac:spMk id="8" creationId="{27DCB17E-F390-2FC3-2C9E-B4EC663E4D50}"/>
          </ac:spMkLst>
        </pc:spChg>
      </pc:sldChg>
      <pc:sldChg chg="modSp mod">
        <pc:chgData name="Elinam Gayi" userId="8124cf83-9da0-43b0-95e5-7455ce53a5f1" providerId="ADAL" clId="{BCC195DE-47C6-4086-A362-558C3DBA5DC0}" dt="2026-05-22T17:52:52.306" v="54" actId="20577"/>
        <pc:sldMkLst>
          <pc:docMk/>
          <pc:sldMk cId="4019379387" sldId="264"/>
        </pc:sldMkLst>
        <pc:spChg chg="mod">
          <ac:chgData name="Elinam Gayi" userId="8124cf83-9da0-43b0-95e5-7455ce53a5f1" providerId="ADAL" clId="{BCC195DE-47C6-4086-A362-558C3DBA5DC0}" dt="2026-05-22T17:52:52.306" v="54" actId="20577"/>
          <ac:spMkLst>
            <pc:docMk/>
            <pc:sldMk cId="4019379387" sldId="264"/>
            <ac:spMk id="58" creationId="{4894AB74-0E9E-5C3C-1517-D661BFE9F90B}"/>
          </ac:spMkLst>
        </pc:spChg>
      </pc:sldChg>
      <pc:sldChg chg="modSp mod">
        <pc:chgData name="Elinam Gayi" userId="8124cf83-9da0-43b0-95e5-7455ce53a5f1" providerId="ADAL" clId="{BCC195DE-47C6-4086-A362-558C3DBA5DC0}" dt="2026-05-22T17:53:01.241" v="57"/>
        <pc:sldMkLst>
          <pc:docMk/>
          <pc:sldMk cId="1802364349" sldId="265"/>
        </pc:sldMkLst>
        <pc:spChg chg="mod">
          <ac:chgData name="Elinam Gayi" userId="8124cf83-9da0-43b0-95e5-7455ce53a5f1" providerId="ADAL" clId="{BCC195DE-47C6-4086-A362-558C3DBA5DC0}" dt="2026-05-22T17:53:01.241" v="57"/>
          <ac:spMkLst>
            <pc:docMk/>
            <pc:sldMk cId="1802364349" sldId="265"/>
            <ac:spMk id="12" creationId="{601AF5DC-B4B0-FE68-D71D-4BECFBD471C6}"/>
          </ac:spMkLst>
        </pc:spChg>
      </pc:sldChg>
      <pc:sldChg chg="modSp">
        <pc:chgData name="Elinam Gayi" userId="8124cf83-9da0-43b0-95e5-7455ce53a5f1" providerId="ADAL" clId="{BCC195DE-47C6-4086-A362-558C3DBA5DC0}" dt="2026-05-22T17:53:08.635" v="61"/>
        <pc:sldMkLst>
          <pc:docMk/>
          <pc:sldMk cId="0" sldId="266"/>
        </pc:sldMkLst>
        <pc:spChg chg="mod">
          <ac:chgData name="Elinam Gayi" userId="8124cf83-9da0-43b0-95e5-7455ce53a5f1" providerId="ADAL" clId="{BCC195DE-47C6-4086-A362-558C3DBA5DC0}" dt="2026-05-22T17:53:08.635" v="61"/>
          <ac:spMkLst>
            <pc:docMk/>
            <pc:sldMk cId="0" sldId="266"/>
            <ac:spMk id="7" creationId="{56923DC5-5633-8AA2-388C-7DE516A6A840}"/>
          </ac:spMkLst>
        </pc:spChg>
      </pc:sldChg>
      <pc:sldChg chg="modSp">
        <pc:chgData name="Elinam Gayi" userId="8124cf83-9da0-43b0-95e5-7455ce53a5f1" providerId="ADAL" clId="{BCC195DE-47C6-4086-A362-558C3DBA5DC0}" dt="2026-05-22T17:53:11.269" v="62"/>
        <pc:sldMkLst>
          <pc:docMk/>
          <pc:sldMk cId="2058043109" sldId="267"/>
        </pc:sldMkLst>
        <pc:spChg chg="mod">
          <ac:chgData name="Elinam Gayi" userId="8124cf83-9da0-43b0-95e5-7455ce53a5f1" providerId="ADAL" clId="{BCC195DE-47C6-4086-A362-558C3DBA5DC0}" dt="2026-05-22T17:53:11.269" v="62"/>
          <ac:spMkLst>
            <pc:docMk/>
            <pc:sldMk cId="2058043109" sldId="267"/>
            <ac:spMk id="58" creationId="{4894AB74-0E9E-5C3C-1517-D661BFE9F90B}"/>
          </ac:spMkLst>
        </pc:spChg>
      </pc:sldChg>
      <pc:sldChg chg="modSp">
        <pc:chgData name="Elinam Gayi" userId="8124cf83-9da0-43b0-95e5-7455ce53a5f1" providerId="ADAL" clId="{BCC195DE-47C6-4086-A362-558C3DBA5DC0}" dt="2026-05-22T17:53:16.076" v="63"/>
        <pc:sldMkLst>
          <pc:docMk/>
          <pc:sldMk cId="3549403929" sldId="268"/>
        </pc:sldMkLst>
        <pc:spChg chg="mod">
          <ac:chgData name="Elinam Gayi" userId="8124cf83-9da0-43b0-95e5-7455ce53a5f1" providerId="ADAL" clId="{BCC195DE-47C6-4086-A362-558C3DBA5DC0}" dt="2026-05-22T17:53:16.076" v="63"/>
          <ac:spMkLst>
            <pc:docMk/>
            <pc:sldMk cId="3549403929" sldId="268"/>
            <ac:spMk id="12" creationId="{4EAB2FF4-18B4-033E-A642-82FBBFDFBC19}"/>
          </ac:spMkLst>
        </pc:spChg>
      </pc:sldChg>
      <pc:sldChg chg="modSp mod">
        <pc:chgData name="Elinam Gayi" userId="8124cf83-9da0-43b0-95e5-7455ce53a5f1" providerId="ADAL" clId="{BCC195DE-47C6-4086-A362-558C3DBA5DC0}" dt="2026-05-26T06:55:03.362" v="204" actId="21"/>
        <pc:sldMkLst>
          <pc:docMk/>
          <pc:sldMk cId="2058119968" sldId="275"/>
        </pc:sldMkLst>
        <pc:graphicFrameChg chg="modGraphic">
          <ac:chgData name="Elinam Gayi" userId="8124cf83-9da0-43b0-95e5-7455ce53a5f1" providerId="ADAL" clId="{BCC195DE-47C6-4086-A362-558C3DBA5DC0}" dt="2026-05-26T06:55:03.362" v="204" actId="21"/>
          <ac:graphicFrameMkLst>
            <pc:docMk/>
            <pc:sldMk cId="2058119968" sldId="275"/>
            <ac:graphicFrameMk id="10" creationId="{D48E6133-184D-DA46-E03E-62733D6A6CAB}"/>
          </ac:graphicFrameMkLst>
        </pc:graphicFrameChg>
      </pc:sldChg>
      <pc:sldChg chg="modSp mod ord">
        <pc:chgData name="Elinam Gayi" userId="8124cf83-9da0-43b0-95e5-7455ce53a5f1" providerId="ADAL" clId="{BCC195DE-47C6-4086-A362-558C3DBA5DC0}" dt="2026-05-26T06:55:34.511" v="207"/>
        <pc:sldMkLst>
          <pc:docMk/>
          <pc:sldMk cId="1016536562" sldId="277"/>
        </pc:sldMkLst>
        <pc:spChg chg="mod">
          <ac:chgData name="Elinam Gayi" userId="8124cf83-9da0-43b0-95e5-7455ce53a5f1" providerId="ADAL" clId="{BCC195DE-47C6-4086-A362-558C3DBA5DC0}" dt="2026-05-22T17:53:26.240" v="66"/>
          <ac:spMkLst>
            <pc:docMk/>
            <pc:sldMk cId="1016536562" sldId="277"/>
            <ac:spMk id="58" creationId="{4894AB74-0E9E-5C3C-1517-D661BFE9F90B}"/>
          </ac:spMkLst>
        </pc:spChg>
        <pc:cxnChg chg="mod">
          <ac:chgData name="Elinam Gayi" userId="8124cf83-9da0-43b0-95e5-7455ce53a5f1" providerId="ADAL" clId="{BCC195DE-47C6-4086-A362-558C3DBA5DC0}" dt="2026-05-22T17:55:44.294" v="93" actId="208"/>
          <ac:cxnSpMkLst>
            <pc:docMk/>
            <pc:sldMk cId="1016536562" sldId="277"/>
            <ac:cxnSpMk id="4" creationId="{0B6568EA-1307-4754-508C-5B1861805BFD}"/>
          </ac:cxnSpMkLst>
        </pc:cxnChg>
      </pc:sldChg>
      <pc:sldChg chg="modSp mod ord">
        <pc:chgData name="Elinam Gayi" userId="8124cf83-9da0-43b0-95e5-7455ce53a5f1" providerId="ADAL" clId="{BCC195DE-47C6-4086-A362-558C3DBA5DC0}" dt="2026-05-26T06:55:34.511" v="207"/>
        <pc:sldMkLst>
          <pc:docMk/>
          <pc:sldMk cId="2266850148" sldId="278"/>
        </pc:sldMkLst>
        <pc:spChg chg="mod">
          <ac:chgData name="Elinam Gayi" userId="8124cf83-9da0-43b0-95e5-7455ce53a5f1" providerId="ADAL" clId="{BCC195DE-47C6-4086-A362-558C3DBA5DC0}" dt="2026-05-23T19:41:04.839" v="108" actId="6549"/>
          <ac:spMkLst>
            <pc:docMk/>
            <pc:sldMk cId="2266850148" sldId="278"/>
            <ac:spMk id="11" creationId="{291A75CE-B42A-D37E-E5C2-EB7ACBB41D5C}"/>
          </ac:spMkLst>
        </pc:spChg>
        <pc:spChg chg="mod">
          <ac:chgData name="Elinam Gayi" userId="8124cf83-9da0-43b0-95e5-7455ce53a5f1" providerId="ADAL" clId="{BCC195DE-47C6-4086-A362-558C3DBA5DC0}" dt="2026-05-23T19:41:10.512" v="111" actId="20577"/>
          <ac:spMkLst>
            <pc:docMk/>
            <pc:sldMk cId="2266850148" sldId="278"/>
            <ac:spMk id="12" creationId="{601AF5DC-B4B0-FE68-D71D-4BECFBD471C6}"/>
          </ac:spMkLst>
        </pc:spChg>
      </pc:sldChg>
      <pc:sldChg chg="modSp">
        <pc:chgData name="Elinam Gayi" userId="8124cf83-9da0-43b0-95e5-7455ce53a5f1" providerId="ADAL" clId="{BCC195DE-47C6-4086-A362-558C3DBA5DC0}" dt="2026-05-22T17:53:51.498" v="70"/>
        <pc:sldMkLst>
          <pc:docMk/>
          <pc:sldMk cId="1805112138" sldId="279"/>
        </pc:sldMkLst>
        <pc:spChg chg="mod">
          <ac:chgData name="Elinam Gayi" userId="8124cf83-9da0-43b0-95e5-7455ce53a5f1" providerId="ADAL" clId="{BCC195DE-47C6-4086-A362-558C3DBA5DC0}" dt="2026-05-22T17:53:51.498" v="70"/>
          <ac:spMkLst>
            <pc:docMk/>
            <pc:sldMk cId="1805112138" sldId="279"/>
            <ac:spMk id="58" creationId="{4894AB74-0E9E-5C3C-1517-D661BFE9F90B}"/>
          </ac:spMkLst>
        </pc:spChg>
      </pc:sldChg>
      <pc:sldChg chg="modSp mod">
        <pc:chgData name="Elinam Gayi" userId="8124cf83-9da0-43b0-95e5-7455ce53a5f1" providerId="ADAL" clId="{BCC195DE-47C6-4086-A362-558C3DBA5DC0}" dt="2026-05-23T19:41:16.868" v="112" actId="20577"/>
        <pc:sldMkLst>
          <pc:docMk/>
          <pc:sldMk cId="2094228938" sldId="280"/>
        </pc:sldMkLst>
        <pc:spChg chg="mod">
          <ac:chgData name="Elinam Gayi" userId="8124cf83-9da0-43b0-95e5-7455ce53a5f1" providerId="ADAL" clId="{BCC195DE-47C6-4086-A362-558C3DBA5DC0}" dt="2026-05-23T19:41:16.868" v="112" actId="20577"/>
          <ac:spMkLst>
            <pc:docMk/>
            <pc:sldMk cId="2094228938" sldId="280"/>
            <ac:spMk id="12" creationId="{601AF5DC-B4B0-FE68-D71D-4BECFBD471C6}"/>
          </ac:spMkLst>
        </pc:spChg>
      </pc:sldChg>
      <pc:sldChg chg="modSp mod ord">
        <pc:chgData name="Elinam Gayi" userId="8124cf83-9da0-43b0-95e5-7455ce53a5f1" providerId="ADAL" clId="{BCC195DE-47C6-4086-A362-558C3DBA5DC0}" dt="2026-05-26T06:55:48.499" v="209"/>
        <pc:sldMkLst>
          <pc:docMk/>
          <pc:sldMk cId="1459878455" sldId="281"/>
        </pc:sldMkLst>
        <pc:spChg chg="mod">
          <ac:chgData name="Elinam Gayi" userId="8124cf83-9da0-43b0-95e5-7455ce53a5f1" providerId="ADAL" clId="{BCC195DE-47C6-4086-A362-558C3DBA5DC0}" dt="2026-05-22T17:54:04.741" v="76" actId="20577"/>
          <ac:spMkLst>
            <pc:docMk/>
            <pc:sldMk cId="1459878455" sldId="281"/>
            <ac:spMk id="58" creationId="{4894AB74-0E9E-5C3C-1517-D661BFE9F90B}"/>
          </ac:spMkLst>
        </pc:spChg>
      </pc:sldChg>
      <pc:sldChg chg="modSp ord">
        <pc:chgData name="Elinam Gayi" userId="8124cf83-9da0-43b0-95e5-7455ce53a5f1" providerId="ADAL" clId="{BCC195DE-47C6-4086-A362-558C3DBA5DC0}" dt="2026-05-26T06:55:48.499" v="209"/>
        <pc:sldMkLst>
          <pc:docMk/>
          <pc:sldMk cId="2722179364" sldId="282"/>
        </pc:sldMkLst>
        <pc:spChg chg="mod">
          <ac:chgData name="Elinam Gayi" userId="8124cf83-9da0-43b0-95e5-7455ce53a5f1" providerId="ADAL" clId="{BCC195DE-47C6-4086-A362-558C3DBA5DC0}" dt="2026-05-22T17:54:08.535" v="77"/>
          <ac:spMkLst>
            <pc:docMk/>
            <pc:sldMk cId="2722179364" sldId="282"/>
            <ac:spMk id="2" creationId="{2F939B4A-8F34-9E95-1C6C-44CB7F81378A}"/>
          </ac:spMkLst>
        </pc:spChg>
      </pc:sldChg>
      <pc:sldChg chg="modSp">
        <pc:chgData name="Elinam Gayi" userId="8124cf83-9da0-43b0-95e5-7455ce53a5f1" providerId="ADAL" clId="{BCC195DE-47C6-4086-A362-558C3DBA5DC0}" dt="2026-05-22T17:54:29.424" v="83"/>
        <pc:sldMkLst>
          <pc:docMk/>
          <pc:sldMk cId="4007905950" sldId="283"/>
        </pc:sldMkLst>
        <pc:spChg chg="mod">
          <ac:chgData name="Elinam Gayi" userId="8124cf83-9da0-43b0-95e5-7455ce53a5f1" providerId="ADAL" clId="{BCC195DE-47C6-4086-A362-558C3DBA5DC0}" dt="2026-05-22T17:54:29.424" v="83"/>
          <ac:spMkLst>
            <pc:docMk/>
            <pc:sldMk cId="4007905950" sldId="283"/>
            <ac:spMk id="58" creationId="{4894AB74-0E9E-5C3C-1517-D661BFE9F90B}"/>
          </ac:spMkLst>
        </pc:spChg>
      </pc:sldChg>
      <pc:sldChg chg="modSp mod">
        <pc:chgData name="Elinam Gayi" userId="8124cf83-9da0-43b0-95e5-7455ce53a5f1" providerId="ADAL" clId="{BCC195DE-47C6-4086-A362-558C3DBA5DC0}" dt="2026-05-22T17:54:35.535" v="86" actId="14100"/>
        <pc:sldMkLst>
          <pc:docMk/>
          <pc:sldMk cId="4057216329" sldId="284"/>
        </pc:sldMkLst>
        <pc:spChg chg="mod">
          <ac:chgData name="Elinam Gayi" userId="8124cf83-9da0-43b0-95e5-7455ce53a5f1" providerId="ADAL" clId="{BCC195DE-47C6-4086-A362-558C3DBA5DC0}" dt="2026-05-22T17:54:35.535" v="86" actId="14100"/>
          <ac:spMkLst>
            <pc:docMk/>
            <pc:sldMk cId="4057216329" sldId="284"/>
            <ac:spMk id="12" creationId="{601AF5DC-B4B0-FE68-D71D-4BECFBD471C6}"/>
          </ac:spMkLst>
        </pc:spChg>
      </pc:sldChg>
      <pc:sldChg chg="modSp mod">
        <pc:chgData name="Elinam Gayi" userId="8124cf83-9da0-43b0-95e5-7455ce53a5f1" providerId="ADAL" clId="{BCC195DE-47C6-4086-A362-558C3DBA5DC0}" dt="2026-05-22T17:56:06.205" v="94" actId="208"/>
        <pc:sldMkLst>
          <pc:docMk/>
          <pc:sldMk cId="4079265261" sldId="285"/>
        </pc:sldMkLst>
        <pc:spChg chg="mod">
          <ac:chgData name="Elinam Gayi" userId="8124cf83-9da0-43b0-95e5-7455ce53a5f1" providerId="ADAL" clId="{BCC195DE-47C6-4086-A362-558C3DBA5DC0}" dt="2026-05-22T17:54:42.536" v="87"/>
          <ac:spMkLst>
            <pc:docMk/>
            <pc:sldMk cId="4079265261" sldId="285"/>
            <ac:spMk id="35" creationId="{98E4DDC7-77C2-C183-ECA0-07B22AA324E5}"/>
          </ac:spMkLst>
        </pc:spChg>
        <pc:cxnChg chg="mod">
          <ac:chgData name="Elinam Gayi" userId="8124cf83-9da0-43b0-95e5-7455ce53a5f1" providerId="ADAL" clId="{BCC195DE-47C6-4086-A362-558C3DBA5DC0}" dt="2026-05-22T17:56:06.205" v="94" actId="208"/>
          <ac:cxnSpMkLst>
            <pc:docMk/>
            <pc:sldMk cId="4079265261" sldId="285"/>
            <ac:cxnSpMk id="4" creationId="{FBB0F6AC-542D-E561-E14F-DBA3E6D9B3C3}"/>
          </ac:cxnSpMkLst>
        </pc:cxnChg>
      </pc:sldChg>
      <pc:sldChg chg="modSp mod">
        <pc:chgData name="Elinam Gayi" userId="8124cf83-9da0-43b0-95e5-7455ce53a5f1" providerId="ADAL" clId="{BCC195DE-47C6-4086-A362-558C3DBA5DC0}" dt="2026-05-22T17:56:11.288" v="95" actId="208"/>
        <pc:sldMkLst>
          <pc:docMk/>
          <pc:sldMk cId="1288873409" sldId="286"/>
        </pc:sldMkLst>
        <pc:spChg chg="mod">
          <ac:chgData name="Elinam Gayi" userId="8124cf83-9da0-43b0-95e5-7455ce53a5f1" providerId="ADAL" clId="{BCC195DE-47C6-4086-A362-558C3DBA5DC0}" dt="2026-05-22T17:54:46.864" v="88"/>
          <ac:spMkLst>
            <pc:docMk/>
            <pc:sldMk cId="1288873409" sldId="286"/>
            <ac:spMk id="20" creationId="{70AB3B5F-FF89-094A-4E2A-047637EB6D6D}"/>
          </ac:spMkLst>
        </pc:spChg>
        <pc:cxnChg chg="mod">
          <ac:chgData name="Elinam Gayi" userId="8124cf83-9da0-43b0-95e5-7455ce53a5f1" providerId="ADAL" clId="{BCC195DE-47C6-4086-A362-558C3DBA5DC0}" dt="2026-05-22T17:56:11.288" v="95" actId="208"/>
          <ac:cxnSpMkLst>
            <pc:docMk/>
            <pc:sldMk cId="1288873409" sldId="286"/>
            <ac:cxnSpMk id="73" creationId="{CEA5B350-5C02-53FA-4E14-9BAA6762ED22}"/>
          </ac:cxnSpMkLst>
        </pc:cxnChg>
      </pc:sldChg>
      <pc:sldChg chg="modSp mod">
        <pc:chgData name="Elinam Gayi" userId="8124cf83-9da0-43b0-95e5-7455ce53a5f1" providerId="ADAL" clId="{BCC195DE-47C6-4086-A362-558C3DBA5DC0}" dt="2026-05-22T17:56:20.297" v="97" actId="208"/>
        <pc:sldMkLst>
          <pc:docMk/>
          <pc:sldMk cId="3211779911" sldId="287"/>
        </pc:sldMkLst>
        <pc:spChg chg="mod">
          <ac:chgData name="Elinam Gayi" userId="8124cf83-9da0-43b0-95e5-7455ce53a5f1" providerId="ADAL" clId="{BCC195DE-47C6-4086-A362-558C3DBA5DC0}" dt="2026-05-22T17:54:50.424" v="89"/>
          <ac:spMkLst>
            <pc:docMk/>
            <pc:sldMk cId="3211779911" sldId="287"/>
            <ac:spMk id="35" creationId="{98E4DDC7-77C2-C183-ECA0-07B22AA324E5}"/>
          </ac:spMkLst>
        </pc:spChg>
        <pc:cxnChg chg="mod">
          <ac:chgData name="Elinam Gayi" userId="8124cf83-9da0-43b0-95e5-7455ce53a5f1" providerId="ADAL" clId="{BCC195DE-47C6-4086-A362-558C3DBA5DC0}" dt="2026-05-22T17:56:20.297" v="97" actId="208"/>
          <ac:cxnSpMkLst>
            <pc:docMk/>
            <pc:sldMk cId="3211779911" sldId="287"/>
            <ac:cxnSpMk id="4" creationId="{FBB0F6AC-542D-E561-E14F-DBA3E6D9B3C3}"/>
          </ac:cxnSpMkLst>
        </pc:cxnChg>
      </pc:sldChg>
      <pc:sldChg chg="modSp mod">
        <pc:chgData name="Elinam Gayi" userId="8124cf83-9da0-43b0-95e5-7455ce53a5f1" providerId="ADAL" clId="{BCC195DE-47C6-4086-A362-558C3DBA5DC0}" dt="2026-05-22T17:56:17.259" v="96" actId="208"/>
        <pc:sldMkLst>
          <pc:docMk/>
          <pc:sldMk cId="3870200058" sldId="288"/>
        </pc:sldMkLst>
        <pc:spChg chg="mod">
          <ac:chgData name="Elinam Gayi" userId="8124cf83-9da0-43b0-95e5-7455ce53a5f1" providerId="ADAL" clId="{BCC195DE-47C6-4086-A362-558C3DBA5DC0}" dt="2026-05-22T17:54:53.822" v="90"/>
          <ac:spMkLst>
            <pc:docMk/>
            <pc:sldMk cId="3870200058" sldId="288"/>
            <ac:spMk id="20" creationId="{70AB3B5F-FF89-094A-4E2A-047637EB6D6D}"/>
          </ac:spMkLst>
        </pc:spChg>
        <pc:cxnChg chg="mod">
          <ac:chgData name="Elinam Gayi" userId="8124cf83-9da0-43b0-95e5-7455ce53a5f1" providerId="ADAL" clId="{BCC195DE-47C6-4086-A362-558C3DBA5DC0}" dt="2026-05-22T17:56:17.259" v="96" actId="208"/>
          <ac:cxnSpMkLst>
            <pc:docMk/>
            <pc:sldMk cId="3870200058" sldId="288"/>
            <ac:cxnSpMk id="15" creationId="{9CCA72A9-10B2-6EA5-5926-15B1854142F1}"/>
          </ac:cxnSpMkLst>
        </pc:cxnChg>
      </pc:sldChg>
      <pc:sldChg chg="modSp">
        <pc:chgData name="Elinam Gayi" userId="8124cf83-9da0-43b0-95e5-7455ce53a5f1" providerId="ADAL" clId="{BCC195DE-47C6-4086-A362-558C3DBA5DC0}" dt="2026-05-22T17:53:19.639" v="64"/>
        <pc:sldMkLst>
          <pc:docMk/>
          <pc:sldMk cId="4196321441" sldId="289"/>
        </pc:sldMkLst>
        <pc:spChg chg="mod">
          <ac:chgData name="Elinam Gayi" userId="8124cf83-9da0-43b0-95e5-7455ce53a5f1" providerId="ADAL" clId="{BCC195DE-47C6-4086-A362-558C3DBA5DC0}" dt="2026-05-22T17:53:19.639" v="64"/>
          <ac:spMkLst>
            <pc:docMk/>
            <pc:sldMk cId="4196321441" sldId="289"/>
            <ac:spMk id="35" creationId="{98E4DDC7-77C2-C183-ECA0-07B22AA324E5}"/>
          </ac:spMkLst>
        </pc:spChg>
      </pc:sldChg>
      <pc:sldChg chg="modSp mod">
        <pc:chgData name="Elinam Gayi" userId="8124cf83-9da0-43b0-95e5-7455ce53a5f1" providerId="ADAL" clId="{BCC195DE-47C6-4086-A362-558C3DBA5DC0}" dt="2026-05-22T17:55:40.316" v="92" actId="208"/>
        <pc:sldMkLst>
          <pc:docMk/>
          <pc:sldMk cId="87290422" sldId="290"/>
        </pc:sldMkLst>
        <pc:spChg chg="mod">
          <ac:chgData name="Elinam Gayi" userId="8124cf83-9da0-43b0-95e5-7455ce53a5f1" providerId="ADAL" clId="{BCC195DE-47C6-4086-A362-558C3DBA5DC0}" dt="2026-05-22T17:53:22.392" v="65"/>
          <ac:spMkLst>
            <pc:docMk/>
            <pc:sldMk cId="87290422" sldId="290"/>
            <ac:spMk id="20" creationId="{70AB3B5F-FF89-094A-4E2A-047637EB6D6D}"/>
          </ac:spMkLst>
        </pc:spChg>
        <pc:cxnChg chg="mod">
          <ac:chgData name="Elinam Gayi" userId="8124cf83-9da0-43b0-95e5-7455ce53a5f1" providerId="ADAL" clId="{BCC195DE-47C6-4086-A362-558C3DBA5DC0}" dt="2026-05-22T17:55:40.316" v="92" actId="208"/>
          <ac:cxnSpMkLst>
            <pc:docMk/>
            <pc:sldMk cId="87290422" sldId="290"/>
            <ac:cxnSpMk id="40" creationId="{823AF6DA-6BD4-5103-D0D2-E6921B38517C}"/>
          </ac:cxnSpMkLst>
        </pc:cxnChg>
      </pc:sldChg>
      <pc:sldChg chg="modSp">
        <pc:chgData name="Elinam Gayi" userId="8124cf83-9da0-43b0-95e5-7455ce53a5f1" providerId="ADAL" clId="{BCC195DE-47C6-4086-A362-558C3DBA5DC0}" dt="2026-05-22T17:54:19.881" v="80"/>
        <pc:sldMkLst>
          <pc:docMk/>
          <pc:sldMk cId="761284980" sldId="291"/>
        </pc:sldMkLst>
        <pc:spChg chg="mod">
          <ac:chgData name="Elinam Gayi" userId="8124cf83-9da0-43b0-95e5-7455ce53a5f1" providerId="ADAL" clId="{BCC195DE-47C6-4086-A362-558C3DBA5DC0}" dt="2026-05-22T17:54:19.881" v="80"/>
          <ac:spMkLst>
            <pc:docMk/>
            <pc:sldMk cId="761284980" sldId="291"/>
            <ac:spMk id="58" creationId="{4894AB74-0E9E-5C3C-1517-D661BFE9F90B}"/>
          </ac:spMkLst>
        </pc:spChg>
      </pc:sldChg>
      <pc:sldChg chg="modSp">
        <pc:chgData name="Elinam Gayi" userId="8124cf83-9da0-43b0-95e5-7455ce53a5f1" providerId="ADAL" clId="{BCC195DE-47C6-4086-A362-558C3DBA5DC0}" dt="2026-05-22T17:54:12.358" v="78"/>
        <pc:sldMkLst>
          <pc:docMk/>
          <pc:sldMk cId="2558407295" sldId="294"/>
        </pc:sldMkLst>
        <pc:spChg chg="mod">
          <ac:chgData name="Elinam Gayi" userId="8124cf83-9da0-43b0-95e5-7455ce53a5f1" providerId="ADAL" clId="{BCC195DE-47C6-4086-A362-558C3DBA5DC0}" dt="2026-05-22T17:54:12.358" v="78"/>
          <ac:spMkLst>
            <pc:docMk/>
            <pc:sldMk cId="2558407295" sldId="294"/>
            <ac:spMk id="58" creationId="{4894AB74-0E9E-5C3C-1517-D661BFE9F90B}"/>
          </ac:spMkLst>
        </pc:spChg>
      </pc:sldChg>
      <pc:sldChg chg="modSp">
        <pc:chgData name="Elinam Gayi" userId="8124cf83-9da0-43b0-95e5-7455ce53a5f1" providerId="ADAL" clId="{BCC195DE-47C6-4086-A362-558C3DBA5DC0}" dt="2026-05-22T17:54:16.364" v="79"/>
        <pc:sldMkLst>
          <pc:docMk/>
          <pc:sldMk cId="3912358903" sldId="295"/>
        </pc:sldMkLst>
        <pc:spChg chg="mod">
          <ac:chgData name="Elinam Gayi" userId="8124cf83-9da0-43b0-95e5-7455ce53a5f1" providerId="ADAL" clId="{BCC195DE-47C6-4086-A362-558C3DBA5DC0}" dt="2026-05-22T17:54:16.364" v="79"/>
          <ac:spMkLst>
            <pc:docMk/>
            <pc:sldMk cId="3912358903" sldId="295"/>
            <ac:spMk id="22" creationId="{56135D49-8C5C-62D0-E127-8C1A72F76706}"/>
          </ac:spMkLst>
        </pc:spChg>
      </pc:sldChg>
      <pc:sldMasterChg chg="modSldLayout">
        <pc:chgData name="Elinam Gayi" userId="8124cf83-9da0-43b0-95e5-7455ce53a5f1" providerId="ADAL" clId="{BCC195DE-47C6-4086-A362-558C3DBA5DC0}" dt="2026-05-23T19:38:41.296" v="105" actId="1076"/>
        <pc:sldMasterMkLst>
          <pc:docMk/>
          <pc:sldMasterMk cId="3053995954" sldId="2147483648"/>
        </pc:sldMasterMkLst>
        <pc:sldLayoutChg chg="addSp delSp modSp mod">
          <pc:chgData name="Elinam Gayi" userId="8124cf83-9da0-43b0-95e5-7455ce53a5f1" providerId="ADAL" clId="{BCC195DE-47C6-4086-A362-558C3DBA5DC0}" dt="2026-05-23T19:38:41.296" v="105" actId="1076"/>
          <pc:sldLayoutMkLst>
            <pc:docMk/>
            <pc:sldMasterMk cId="3053995954" sldId="2147483648"/>
            <pc:sldLayoutMk cId="2620717631" sldId="2147483660"/>
          </pc:sldLayoutMkLst>
          <pc:picChg chg="add mod">
            <ac:chgData name="Elinam Gayi" userId="8124cf83-9da0-43b0-95e5-7455ce53a5f1" providerId="ADAL" clId="{BCC195DE-47C6-4086-A362-558C3DBA5DC0}" dt="2026-05-23T19:38:41.296" v="105" actId="1076"/>
            <ac:picMkLst>
              <pc:docMk/>
              <pc:sldMasterMk cId="3053995954" sldId="2147483648"/>
              <pc:sldLayoutMk cId="2620717631" sldId="2147483660"/>
              <ac:picMk id="4" creationId="{967B7884-BC46-4958-27B6-082060753DBD}"/>
            </ac:picMkLst>
          </pc:picChg>
        </pc:sldLayoutChg>
      </pc:sldMasterChg>
    </pc:docChg>
  </pc:docChgLst>
  <pc:docChgLst>
    <pc:chgData name="Jamil Bacha" userId="1b12df93-8345-41b4-9dbb-6495ec6766bf" providerId="ADAL" clId="{BEF7F4EC-7285-421B-AED0-016330DC2A2B}"/>
    <pc:docChg chg="undo custSel modSld">
      <pc:chgData name="Jamil Bacha" userId="1b12df93-8345-41b4-9dbb-6495ec6766bf" providerId="ADAL" clId="{BEF7F4EC-7285-421B-AED0-016330DC2A2B}" dt="2026-05-22T15:30:30.426" v="331" actId="478"/>
      <pc:docMkLst>
        <pc:docMk/>
      </pc:docMkLst>
      <pc:sldChg chg="addSp delSp modSp mod modCm">
        <pc:chgData name="Jamil Bacha" userId="1b12df93-8345-41b4-9dbb-6495ec6766bf" providerId="ADAL" clId="{BEF7F4EC-7285-421B-AED0-016330DC2A2B}" dt="2026-05-22T15:20:08.094" v="322" actId="478"/>
        <pc:sldMkLst>
          <pc:docMk/>
          <pc:sldMk cId="3998789021" sldId="262"/>
        </pc:sldMkLst>
        <pc:graphicFrameChg chg="modGraphic">
          <ac:chgData name="Jamil Bacha" userId="1b12df93-8345-41b4-9dbb-6495ec6766bf" providerId="ADAL" clId="{BEF7F4EC-7285-421B-AED0-016330DC2A2B}" dt="2026-05-22T15:20:02.200" v="321" actId="20577"/>
          <ac:graphicFrameMkLst>
            <pc:docMk/>
            <pc:sldMk cId="3998789021" sldId="262"/>
            <ac:graphicFrameMk id="10" creationId="{1372C5AE-67FD-833C-A1F9-7F9659B8FE13}"/>
          </ac:graphicFrameMkLst>
        </pc:graphicFrameChg>
        <pc:extLst>
          <p:ext xmlns:p="http://schemas.openxmlformats.org/presentationml/2006/main" uri="{D6D511B9-2390-475A-947B-AFAB55BFBCF1}">
            <pc226:cmChg xmlns:pc226="http://schemas.microsoft.com/office/powerpoint/2022/06/main/command" chg="mod">
              <pc226:chgData name="Jamil Bacha" userId="1b12df93-8345-41b4-9dbb-6495ec6766bf" providerId="ADAL" clId="{BEF7F4EC-7285-421B-AED0-016330DC2A2B}" dt="2026-05-22T15:20:02.200" v="321" actId="20577"/>
              <pc2:cmMkLst xmlns:pc2="http://schemas.microsoft.com/office/powerpoint/2019/9/main/command">
                <pc:docMk/>
                <pc:sldMk cId="3998789021" sldId="262"/>
                <pc2:cmMk id="{CA6CFC7B-C801-46EB-8DC1-D525EAA10A99}"/>
              </pc2:cmMkLst>
            </pc226:cmChg>
          </p:ext>
        </pc:extLst>
      </pc:sldChg>
      <pc:sldChg chg="delSp modSp mod">
        <pc:chgData name="Jamil Bacha" userId="1b12df93-8345-41b4-9dbb-6495ec6766bf" providerId="ADAL" clId="{BEF7F4EC-7285-421B-AED0-016330DC2A2B}" dt="2026-05-22T15:29:52.331" v="324" actId="478"/>
        <pc:sldMkLst>
          <pc:docMk/>
          <pc:sldMk cId="4019379387" sldId="264"/>
        </pc:sldMkLst>
      </pc:sldChg>
      <pc:sldChg chg="delSp modSp mod modCm">
        <pc:chgData name="Jamil Bacha" userId="1b12df93-8345-41b4-9dbb-6495ec6766bf" providerId="ADAL" clId="{BEF7F4EC-7285-421B-AED0-016330DC2A2B}" dt="2026-05-22T15:29:54.463" v="325" actId="478"/>
        <pc:sldMkLst>
          <pc:docMk/>
          <pc:sldMk cId="1802364349" sldId="265"/>
        </pc:sldMkLst>
        <pc:spChg chg="mod">
          <ac:chgData name="Jamil Bacha" userId="1b12df93-8345-41b4-9dbb-6495ec6766bf" providerId="ADAL" clId="{BEF7F4EC-7285-421B-AED0-016330DC2A2B}" dt="2026-05-22T14:16:30.462" v="159" actId="948"/>
          <ac:spMkLst>
            <pc:docMk/>
            <pc:sldMk cId="1802364349" sldId="265"/>
            <ac:spMk id="9" creationId="{D2FDA233-4890-8386-ED67-904518BCFC9A}"/>
          </ac:spMkLst>
        </pc:spChg>
        <pc:spChg chg="mod">
          <ac:chgData name="Jamil Bacha" userId="1b12df93-8345-41b4-9dbb-6495ec6766bf" providerId="ADAL" clId="{BEF7F4EC-7285-421B-AED0-016330DC2A2B}" dt="2026-05-22T14:15:04.627" v="155"/>
          <ac:spMkLst>
            <pc:docMk/>
            <pc:sldMk cId="1802364349" sldId="265"/>
            <ac:spMk id="12" creationId="{601AF5DC-B4B0-FE68-D71D-4BECFBD471C6}"/>
          </ac:spMkLst>
        </pc:spChg>
        <pc:spChg chg="mod">
          <ac:chgData name="Jamil Bacha" userId="1b12df93-8345-41b4-9dbb-6495ec6766bf" providerId="ADAL" clId="{BEF7F4EC-7285-421B-AED0-016330DC2A2B}" dt="2026-05-22T14:16:22.235" v="158" actId="6549"/>
          <ac:spMkLst>
            <pc:docMk/>
            <pc:sldMk cId="1802364349" sldId="265"/>
            <ac:spMk id="18" creationId="{BC4CB3B4-7E0F-1A12-4A76-0EBE521E7D40}"/>
          </ac:spMkLst>
        </pc:spChg>
        <pc:extLst>
          <p:ext xmlns:p="http://schemas.openxmlformats.org/presentationml/2006/main" uri="{D6D511B9-2390-475A-947B-AFAB55BFBCF1}">
            <pc226:cmChg xmlns:pc226="http://schemas.microsoft.com/office/powerpoint/2022/06/main/command" chg="mod">
              <pc226:chgData name="Jamil Bacha" userId="1b12df93-8345-41b4-9dbb-6495ec6766bf" providerId="ADAL" clId="{BEF7F4EC-7285-421B-AED0-016330DC2A2B}" dt="2026-05-22T14:09:20.110" v="154" actId="20577"/>
              <pc2:cmMkLst xmlns:pc2="http://schemas.microsoft.com/office/powerpoint/2019/9/main/command">
                <pc:docMk/>
                <pc:sldMk cId="1802364349" sldId="265"/>
                <pc2:cmMk id="{35CB7A63-0041-4A7F-A61A-EC6E61C12D01}"/>
              </pc2:cmMkLst>
            </pc226:cmChg>
            <pc226:cmChg xmlns:pc226="http://schemas.microsoft.com/office/powerpoint/2022/06/main/command" chg="mod">
              <pc226:chgData name="Jamil Bacha" userId="1b12df93-8345-41b4-9dbb-6495ec6766bf" providerId="ADAL" clId="{BEF7F4EC-7285-421B-AED0-016330DC2A2B}" dt="2026-05-22T14:16:22.235" v="158" actId="6549"/>
              <pc2:cmMkLst xmlns:pc2="http://schemas.microsoft.com/office/powerpoint/2019/9/main/command">
                <pc:docMk/>
                <pc:sldMk cId="1802364349" sldId="265"/>
                <pc2:cmMk id="{A0298971-00B9-4DFE-9C1B-95DCFBF0E4FB}"/>
              </pc2:cmMkLst>
            </pc226:cmChg>
            <pc226:cmChg xmlns:pc226="http://schemas.microsoft.com/office/powerpoint/2022/06/main/command" chg="mod">
              <pc226:chgData name="Jamil Bacha" userId="1b12df93-8345-41b4-9dbb-6495ec6766bf" providerId="ADAL" clId="{BEF7F4EC-7285-421B-AED0-016330DC2A2B}" dt="2026-05-22T14:09:20.110" v="154" actId="20577"/>
              <pc2:cmMkLst xmlns:pc2="http://schemas.microsoft.com/office/powerpoint/2019/9/main/command">
                <pc:docMk/>
                <pc:sldMk cId="1802364349" sldId="265"/>
                <pc2:cmMk id="{DC497A9C-AB53-47EF-8806-639731147997}"/>
              </pc2:cmMkLst>
            </pc226:cmChg>
          </p:ext>
        </pc:extLst>
      </pc:sldChg>
      <pc:sldChg chg="addSp modSp mod modCm">
        <pc:chgData name="Jamil Bacha" userId="1b12df93-8345-41b4-9dbb-6495ec6766bf" providerId="ADAL" clId="{BEF7F4EC-7285-421B-AED0-016330DC2A2B}" dt="2026-05-22T14:39:24.301" v="290" actId="207"/>
        <pc:sldMkLst>
          <pc:docMk/>
          <pc:sldMk cId="0" sldId="266"/>
        </pc:sldMkLst>
        <pc:spChg chg="mod">
          <ac:chgData name="Jamil Bacha" userId="1b12df93-8345-41b4-9dbb-6495ec6766bf" providerId="ADAL" clId="{BEF7F4EC-7285-421B-AED0-016330DC2A2B}" dt="2026-05-22T14:35:26.313" v="261" actId="1076"/>
          <ac:spMkLst>
            <pc:docMk/>
            <pc:sldMk cId="0" sldId="266"/>
            <ac:spMk id="7" creationId="{56923DC5-5633-8AA2-388C-7DE516A6A840}"/>
          </ac:spMkLst>
        </pc:spChg>
        <pc:spChg chg="mod">
          <ac:chgData name="Jamil Bacha" userId="1b12df93-8345-41b4-9dbb-6495ec6766bf" providerId="ADAL" clId="{BEF7F4EC-7285-421B-AED0-016330DC2A2B}" dt="2026-05-22T14:39:20.431" v="289" actId="207"/>
          <ac:spMkLst>
            <pc:docMk/>
            <pc:sldMk cId="0" sldId="266"/>
            <ac:spMk id="18" creationId="{74671F58-8B78-C735-ED8E-EDE9B17750BB}"/>
          </ac:spMkLst>
        </pc:spChg>
        <pc:spChg chg="mod">
          <ac:chgData name="Jamil Bacha" userId="1b12df93-8345-41b4-9dbb-6495ec6766bf" providerId="ADAL" clId="{BEF7F4EC-7285-421B-AED0-016330DC2A2B}" dt="2026-05-22T14:24:19.924" v="222" actId="6549"/>
          <ac:spMkLst>
            <pc:docMk/>
            <pc:sldMk cId="0" sldId="266"/>
            <ac:spMk id="19" creationId="{12FD31A6-0698-E412-9406-1B7009CB1472}"/>
          </ac:spMkLst>
        </pc:spChg>
        <pc:spChg chg="mod">
          <ac:chgData name="Jamil Bacha" userId="1b12df93-8345-41b4-9dbb-6495ec6766bf" providerId="ADAL" clId="{BEF7F4EC-7285-421B-AED0-016330DC2A2B}" dt="2026-05-22T14:39:20.431" v="289" actId="207"/>
          <ac:spMkLst>
            <pc:docMk/>
            <pc:sldMk cId="0" sldId="266"/>
            <ac:spMk id="20" creationId="{BF025150-E62A-E4AA-5203-EE3579DAEB82}"/>
          </ac:spMkLst>
        </pc:spChg>
        <pc:spChg chg="mod">
          <ac:chgData name="Jamil Bacha" userId="1b12df93-8345-41b4-9dbb-6495ec6766bf" providerId="ADAL" clId="{BEF7F4EC-7285-421B-AED0-016330DC2A2B}" dt="2026-05-22T14:39:20.431" v="289" actId="207"/>
          <ac:spMkLst>
            <pc:docMk/>
            <pc:sldMk cId="0" sldId="266"/>
            <ac:spMk id="21" creationId="{84CBD61F-EB04-0FCA-FA23-AD20E303566D}"/>
          </ac:spMkLst>
        </pc:spChg>
        <pc:spChg chg="mod">
          <ac:chgData name="Jamil Bacha" userId="1b12df93-8345-41b4-9dbb-6495ec6766bf" providerId="ADAL" clId="{BEF7F4EC-7285-421B-AED0-016330DC2A2B}" dt="2026-05-22T14:39:20.431" v="289" actId="207"/>
          <ac:spMkLst>
            <pc:docMk/>
            <pc:sldMk cId="0" sldId="266"/>
            <ac:spMk id="22" creationId="{D89DECE5-6B5B-175E-4FDF-11CABB79F969}"/>
          </ac:spMkLst>
        </pc:spChg>
        <pc:spChg chg="mod">
          <ac:chgData name="Jamil Bacha" userId="1b12df93-8345-41b4-9dbb-6495ec6766bf" providerId="ADAL" clId="{BEF7F4EC-7285-421B-AED0-016330DC2A2B}" dt="2026-05-22T14:39:20.431" v="289" actId="207"/>
          <ac:spMkLst>
            <pc:docMk/>
            <pc:sldMk cId="0" sldId="266"/>
            <ac:spMk id="23" creationId="{835AAB96-EDA4-3343-275E-A38AB9C1F748}"/>
          </ac:spMkLst>
        </pc:spChg>
        <pc:spChg chg="mod">
          <ac:chgData name="Jamil Bacha" userId="1b12df93-8345-41b4-9dbb-6495ec6766bf" providerId="ADAL" clId="{BEF7F4EC-7285-421B-AED0-016330DC2A2B}" dt="2026-05-22T14:35:55.135" v="279" actId="1035"/>
          <ac:spMkLst>
            <pc:docMk/>
            <pc:sldMk cId="0" sldId="266"/>
            <ac:spMk id="25" creationId="{34E8FAAE-707B-0B70-2B19-69267BE8256A}"/>
          </ac:spMkLst>
        </pc:spChg>
        <pc:spChg chg="mod">
          <ac:chgData name="Jamil Bacha" userId="1b12df93-8345-41b4-9dbb-6495ec6766bf" providerId="ADAL" clId="{BEF7F4EC-7285-421B-AED0-016330DC2A2B}" dt="2026-05-22T14:39:20.431" v="289" actId="207"/>
          <ac:spMkLst>
            <pc:docMk/>
            <pc:sldMk cId="0" sldId="266"/>
            <ac:spMk id="26" creationId="{11AEAC11-0EDE-55A2-B9CB-52BDC331AA4E}"/>
          </ac:spMkLst>
        </pc:spChg>
        <pc:spChg chg="mod">
          <ac:chgData name="Jamil Bacha" userId="1b12df93-8345-41b4-9dbb-6495ec6766bf" providerId="ADAL" clId="{BEF7F4EC-7285-421B-AED0-016330DC2A2B}" dt="2026-05-22T14:36:25.081" v="285" actId="1076"/>
          <ac:spMkLst>
            <pc:docMk/>
            <pc:sldMk cId="0" sldId="266"/>
            <ac:spMk id="27" creationId="{72504862-7E45-6603-E9FF-636FA35A6488}"/>
          </ac:spMkLst>
        </pc:spChg>
        <pc:spChg chg="mod ord">
          <ac:chgData name="Jamil Bacha" userId="1b12df93-8345-41b4-9dbb-6495ec6766bf" providerId="ADAL" clId="{BEF7F4EC-7285-421B-AED0-016330DC2A2B}" dt="2026-05-22T14:39:12.279" v="288" actId="207"/>
          <ac:spMkLst>
            <pc:docMk/>
            <pc:sldMk cId="0" sldId="266"/>
            <ac:spMk id="29" creationId="{4CB7CAAB-EF11-4AF1-19B6-45F1C8F1F03B}"/>
          </ac:spMkLst>
        </pc:spChg>
        <pc:spChg chg="mod">
          <ac:chgData name="Jamil Bacha" userId="1b12df93-8345-41b4-9dbb-6495ec6766bf" providerId="ADAL" clId="{BEF7F4EC-7285-421B-AED0-016330DC2A2B}" dt="2026-05-22T14:39:12.279" v="288" actId="207"/>
          <ac:spMkLst>
            <pc:docMk/>
            <pc:sldMk cId="0" sldId="266"/>
            <ac:spMk id="30" creationId="{396DA8A3-43A1-FAA9-ED57-5C9C606B1BEB}"/>
          </ac:spMkLst>
        </pc:spChg>
        <pc:spChg chg="mod">
          <ac:chgData name="Jamil Bacha" userId="1b12df93-8345-41b4-9dbb-6495ec6766bf" providerId="ADAL" clId="{BEF7F4EC-7285-421B-AED0-016330DC2A2B}" dt="2026-05-22T14:22:29.989" v="192" actId="6549"/>
          <ac:spMkLst>
            <pc:docMk/>
            <pc:sldMk cId="0" sldId="266"/>
            <ac:spMk id="31" creationId="{CC48A0FC-F30F-D7A9-8A22-92486A5A25E3}"/>
          </ac:spMkLst>
        </pc:spChg>
        <pc:spChg chg="mod">
          <ac:chgData name="Jamil Bacha" userId="1b12df93-8345-41b4-9dbb-6495ec6766bf" providerId="ADAL" clId="{BEF7F4EC-7285-421B-AED0-016330DC2A2B}" dt="2026-05-22T14:39:12.279" v="288" actId="207"/>
          <ac:spMkLst>
            <pc:docMk/>
            <pc:sldMk cId="0" sldId="266"/>
            <ac:spMk id="32" creationId="{F11E3EE4-0A2A-ED21-B6B8-F37F0D1F87DB}"/>
          </ac:spMkLst>
        </pc:spChg>
        <pc:spChg chg="mod">
          <ac:chgData name="Jamil Bacha" userId="1b12df93-8345-41b4-9dbb-6495ec6766bf" providerId="ADAL" clId="{BEF7F4EC-7285-421B-AED0-016330DC2A2B}" dt="2026-05-22T14:39:12.279" v="288" actId="207"/>
          <ac:spMkLst>
            <pc:docMk/>
            <pc:sldMk cId="0" sldId="266"/>
            <ac:spMk id="33" creationId="{C4B2CD2D-5D44-6800-6D22-7DF74C22E7AD}"/>
          </ac:spMkLst>
        </pc:spChg>
        <pc:spChg chg="mod">
          <ac:chgData name="Jamil Bacha" userId="1b12df93-8345-41b4-9dbb-6495ec6766bf" providerId="ADAL" clId="{BEF7F4EC-7285-421B-AED0-016330DC2A2B}" dt="2026-05-22T14:39:12.279" v="288" actId="207"/>
          <ac:spMkLst>
            <pc:docMk/>
            <pc:sldMk cId="0" sldId="266"/>
            <ac:spMk id="34" creationId="{0C2B43A5-FDB9-28D9-BC79-58BED97C9BBB}"/>
          </ac:spMkLst>
        </pc:spChg>
        <pc:spChg chg="mod">
          <ac:chgData name="Jamil Bacha" userId="1b12df93-8345-41b4-9dbb-6495ec6766bf" providerId="ADAL" clId="{BEF7F4EC-7285-421B-AED0-016330DC2A2B}" dt="2026-05-22T14:35:55.135" v="279" actId="1035"/>
          <ac:spMkLst>
            <pc:docMk/>
            <pc:sldMk cId="0" sldId="266"/>
            <ac:spMk id="35" creationId="{03220F8A-B12F-001A-C0EA-1F104046D8C2}"/>
          </ac:spMkLst>
        </pc:spChg>
        <pc:spChg chg="mod">
          <ac:chgData name="Jamil Bacha" userId="1b12df93-8345-41b4-9dbb-6495ec6766bf" providerId="ADAL" clId="{BEF7F4EC-7285-421B-AED0-016330DC2A2B}" dt="2026-05-22T14:35:55.135" v="279" actId="1035"/>
          <ac:spMkLst>
            <pc:docMk/>
            <pc:sldMk cId="0" sldId="266"/>
            <ac:spMk id="36" creationId="{AEA6DA96-523C-8AF6-EAF9-464BFB764CB1}"/>
          </ac:spMkLst>
        </pc:spChg>
        <pc:spChg chg="mod">
          <ac:chgData name="Jamil Bacha" userId="1b12df93-8345-41b4-9dbb-6495ec6766bf" providerId="ADAL" clId="{BEF7F4EC-7285-421B-AED0-016330DC2A2B}" dt="2026-05-22T14:35:55.135" v="279" actId="1035"/>
          <ac:spMkLst>
            <pc:docMk/>
            <pc:sldMk cId="0" sldId="266"/>
            <ac:spMk id="37" creationId="{F57B97A8-D1F2-C426-824A-DCC4DF758907}"/>
          </ac:spMkLst>
        </pc:spChg>
        <pc:spChg chg="mod">
          <ac:chgData name="Jamil Bacha" userId="1b12df93-8345-41b4-9dbb-6495ec6766bf" providerId="ADAL" clId="{BEF7F4EC-7285-421B-AED0-016330DC2A2B}" dt="2026-05-22T14:39:20.431" v="289" actId="207"/>
          <ac:spMkLst>
            <pc:docMk/>
            <pc:sldMk cId="0" sldId="266"/>
            <ac:spMk id="38" creationId="{9A0693B2-0CF7-F0AD-99B2-83597D665D0F}"/>
          </ac:spMkLst>
        </pc:spChg>
        <pc:spChg chg="mod">
          <ac:chgData name="Jamil Bacha" userId="1b12df93-8345-41b4-9dbb-6495ec6766bf" providerId="ADAL" clId="{BEF7F4EC-7285-421B-AED0-016330DC2A2B}" dt="2026-05-22T14:39:20.431" v="289" actId="207"/>
          <ac:spMkLst>
            <pc:docMk/>
            <pc:sldMk cId="0" sldId="266"/>
            <ac:spMk id="39" creationId="{B8EEDDB7-BFD9-0430-3E79-F0D497B80AD2}"/>
          </ac:spMkLst>
        </pc:spChg>
        <pc:spChg chg="mod">
          <ac:chgData name="Jamil Bacha" userId="1b12df93-8345-41b4-9dbb-6495ec6766bf" providerId="ADAL" clId="{BEF7F4EC-7285-421B-AED0-016330DC2A2B}" dt="2026-05-22T14:24:49.147" v="228" actId="403"/>
          <ac:spMkLst>
            <pc:docMk/>
            <pc:sldMk cId="0" sldId="266"/>
            <ac:spMk id="40" creationId="{3BE4BDE6-B25B-D2AF-8B7A-44F841CE723A}"/>
          </ac:spMkLst>
        </pc:spChg>
        <pc:spChg chg="mod">
          <ac:chgData name="Jamil Bacha" userId="1b12df93-8345-41b4-9dbb-6495ec6766bf" providerId="ADAL" clId="{BEF7F4EC-7285-421B-AED0-016330DC2A2B}" dt="2026-05-22T14:19:57.693" v="171" actId="20577"/>
          <ac:spMkLst>
            <pc:docMk/>
            <pc:sldMk cId="0" sldId="266"/>
            <ac:spMk id="44" creationId="{00000000-0000-0000-0000-000000000000}"/>
          </ac:spMkLst>
        </pc:spChg>
        <pc:spChg chg="mod">
          <ac:chgData name="Jamil Bacha" userId="1b12df93-8345-41b4-9dbb-6495ec6766bf" providerId="ADAL" clId="{BEF7F4EC-7285-421B-AED0-016330DC2A2B}" dt="2026-05-22T14:26:00.868" v="244" actId="1076"/>
          <ac:spMkLst>
            <pc:docMk/>
            <pc:sldMk cId="0" sldId="266"/>
            <ac:spMk id="57" creationId="{00000000-0000-0000-0000-000000000000}"/>
          </ac:spMkLst>
        </pc:spChg>
        <pc:spChg chg="mod">
          <ac:chgData name="Jamil Bacha" userId="1b12df93-8345-41b4-9dbb-6495ec6766bf" providerId="ADAL" clId="{BEF7F4EC-7285-421B-AED0-016330DC2A2B}" dt="2026-05-22T14:26:06.301" v="252" actId="1036"/>
          <ac:spMkLst>
            <pc:docMk/>
            <pc:sldMk cId="0" sldId="266"/>
            <ac:spMk id="58" creationId="{00000000-0000-0000-0000-000000000000}"/>
          </ac:spMkLst>
        </pc:spChg>
        <pc:spChg chg="mod">
          <ac:chgData name="Jamil Bacha" userId="1b12df93-8345-41b4-9dbb-6495ec6766bf" providerId="ADAL" clId="{BEF7F4EC-7285-421B-AED0-016330DC2A2B}" dt="2026-05-22T14:34:55.431" v="254" actId="14100"/>
          <ac:spMkLst>
            <pc:docMk/>
            <pc:sldMk cId="0" sldId="266"/>
            <ac:spMk id="59" creationId="{00000000-0000-0000-0000-000000000000}"/>
          </ac:spMkLst>
        </pc:spChg>
        <pc:spChg chg="mod">
          <ac:chgData name="Jamil Bacha" userId="1b12df93-8345-41b4-9dbb-6495ec6766bf" providerId="ADAL" clId="{BEF7F4EC-7285-421B-AED0-016330DC2A2B}" dt="2026-05-22T14:35:55.135" v="279" actId="1035"/>
          <ac:spMkLst>
            <pc:docMk/>
            <pc:sldMk cId="0" sldId="266"/>
            <ac:spMk id="61" creationId="{00000000-0000-0000-0000-000000000000}"/>
          </ac:spMkLst>
        </pc:spChg>
        <pc:spChg chg="mod">
          <ac:chgData name="Jamil Bacha" userId="1b12df93-8345-41b4-9dbb-6495ec6766bf" providerId="ADAL" clId="{BEF7F4EC-7285-421B-AED0-016330DC2A2B}" dt="2026-05-22T14:35:55.135" v="279" actId="1035"/>
          <ac:spMkLst>
            <pc:docMk/>
            <pc:sldMk cId="0" sldId="266"/>
            <ac:spMk id="63" creationId="{00000000-0000-0000-0000-000000000000}"/>
          </ac:spMkLst>
        </pc:spChg>
        <pc:spChg chg="mod">
          <ac:chgData name="Jamil Bacha" userId="1b12df93-8345-41b4-9dbb-6495ec6766bf" providerId="ADAL" clId="{BEF7F4EC-7285-421B-AED0-016330DC2A2B}" dt="2026-05-22T14:35:55.135" v="279" actId="1035"/>
          <ac:spMkLst>
            <pc:docMk/>
            <pc:sldMk cId="0" sldId="266"/>
            <ac:spMk id="64" creationId="{00000000-0000-0000-0000-000000000000}"/>
          </ac:spMkLst>
        </pc:spChg>
        <pc:spChg chg="mod ord">
          <ac:chgData name="Jamil Bacha" userId="1b12df93-8345-41b4-9dbb-6495ec6766bf" providerId="ADAL" clId="{BEF7F4EC-7285-421B-AED0-016330DC2A2B}" dt="2026-05-22T14:21:38.021" v="179" actId="166"/>
          <ac:spMkLst>
            <pc:docMk/>
            <pc:sldMk cId="0" sldId="266"/>
            <ac:spMk id="69" creationId="{00000000-0000-0000-0000-000000000000}"/>
          </ac:spMkLst>
        </pc:spChg>
        <pc:spChg chg="mod">
          <ac:chgData name="Jamil Bacha" userId="1b12df93-8345-41b4-9dbb-6495ec6766bf" providerId="ADAL" clId="{BEF7F4EC-7285-421B-AED0-016330DC2A2B}" dt="2026-05-22T14:39:20.431" v="289" actId="207"/>
          <ac:spMkLst>
            <pc:docMk/>
            <pc:sldMk cId="0" sldId="266"/>
            <ac:spMk id="81" creationId="{1C540E38-10C1-1376-758E-A6D5551BB6CE}"/>
          </ac:spMkLst>
        </pc:spChg>
        <pc:spChg chg="mod">
          <ac:chgData name="Jamil Bacha" userId="1b12df93-8345-41b4-9dbb-6495ec6766bf" providerId="ADAL" clId="{BEF7F4EC-7285-421B-AED0-016330DC2A2B}" dt="2026-05-22T14:39:20.431" v="289" actId="207"/>
          <ac:spMkLst>
            <pc:docMk/>
            <pc:sldMk cId="0" sldId="266"/>
            <ac:spMk id="83" creationId="{BC90899A-BD0E-B876-4E18-4C3F061E1F58}"/>
          </ac:spMkLst>
        </pc:spChg>
        <pc:spChg chg="mod">
          <ac:chgData name="Jamil Bacha" userId="1b12df93-8345-41b4-9dbb-6495ec6766bf" providerId="ADAL" clId="{BEF7F4EC-7285-421B-AED0-016330DC2A2B}" dt="2026-05-22T14:39:24.301" v="290" actId="207"/>
          <ac:spMkLst>
            <pc:docMk/>
            <pc:sldMk cId="0" sldId="266"/>
            <ac:spMk id="85" creationId="{B58B80E6-78E8-9C3E-FC68-F98B5CF479BF}"/>
          </ac:spMkLst>
        </pc:spChg>
        <pc:spChg chg="mod">
          <ac:chgData name="Jamil Bacha" userId="1b12df93-8345-41b4-9dbb-6495ec6766bf" providerId="ADAL" clId="{BEF7F4EC-7285-421B-AED0-016330DC2A2B}" dt="2026-05-22T14:39:24.301" v="290" actId="207"/>
          <ac:spMkLst>
            <pc:docMk/>
            <pc:sldMk cId="0" sldId="266"/>
            <ac:spMk id="86" creationId="{AD2C7C82-B51D-D684-AC1B-B127EDADA88E}"/>
          </ac:spMkLst>
        </pc:spChg>
        <pc:spChg chg="mod">
          <ac:chgData name="Jamil Bacha" userId="1b12df93-8345-41b4-9dbb-6495ec6766bf" providerId="ADAL" clId="{BEF7F4EC-7285-421B-AED0-016330DC2A2B}" dt="2026-05-22T14:23:48.060" v="211" actId="1076"/>
          <ac:spMkLst>
            <pc:docMk/>
            <pc:sldMk cId="0" sldId="266"/>
            <ac:spMk id="88" creationId="{4BF5F58E-59AB-84D2-136A-BBA7A753E43A}"/>
          </ac:spMkLst>
        </pc:spChg>
        <pc:spChg chg="mod">
          <ac:chgData name="Jamil Bacha" userId="1b12df93-8345-41b4-9dbb-6495ec6766bf" providerId="ADAL" clId="{BEF7F4EC-7285-421B-AED0-016330DC2A2B}" dt="2026-05-22T14:39:12.279" v="288" actId="207"/>
          <ac:spMkLst>
            <pc:docMk/>
            <pc:sldMk cId="0" sldId="266"/>
            <ac:spMk id="89" creationId="{630A1F7B-5A85-3ED7-F7F2-0D0CF3215832}"/>
          </ac:spMkLst>
        </pc:spChg>
        <pc:spChg chg="mod">
          <ac:chgData name="Jamil Bacha" userId="1b12df93-8345-41b4-9dbb-6495ec6766bf" providerId="ADAL" clId="{BEF7F4EC-7285-421B-AED0-016330DC2A2B}" dt="2026-05-22T14:39:12.279" v="288" actId="207"/>
          <ac:spMkLst>
            <pc:docMk/>
            <pc:sldMk cId="0" sldId="266"/>
            <ac:spMk id="90" creationId="{08B46B2E-CDE2-C340-7354-6ADCB7852DC8}"/>
          </ac:spMkLst>
        </pc:spChg>
        <pc:spChg chg="mod">
          <ac:chgData name="Jamil Bacha" userId="1b12df93-8345-41b4-9dbb-6495ec6766bf" providerId="ADAL" clId="{BEF7F4EC-7285-421B-AED0-016330DC2A2B}" dt="2026-05-22T14:39:12.279" v="288" actId="207"/>
          <ac:spMkLst>
            <pc:docMk/>
            <pc:sldMk cId="0" sldId="266"/>
            <ac:spMk id="91" creationId="{0D22309B-1873-F91E-FF26-D947B51F0B32}"/>
          </ac:spMkLst>
        </pc:spChg>
        <pc:spChg chg="mod">
          <ac:chgData name="Jamil Bacha" userId="1b12df93-8345-41b4-9dbb-6495ec6766bf" providerId="ADAL" clId="{BEF7F4EC-7285-421B-AED0-016330DC2A2B}" dt="2026-05-22T14:39:12.279" v="288" actId="207"/>
          <ac:spMkLst>
            <pc:docMk/>
            <pc:sldMk cId="0" sldId="266"/>
            <ac:spMk id="92" creationId="{018CB543-1C7B-AB19-2B70-46237EB4553A}"/>
          </ac:spMkLst>
        </pc:spChg>
        <pc:spChg chg="mod">
          <ac:chgData name="Jamil Bacha" userId="1b12df93-8345-41b4-9dbb-6495ec6766bf" providerId="ADAL" clId="{BEF7F4EC-7285-421B-AED0-016330DC2A2B}" dt="2026-05-22T14:39:12.279" v="288" actId="207"/>
          <ac:spMkLst>
            <pc:docMk/>
            <pc:sldMk cId="0" sldId="266"/>
            <ac:spMk id="93" creationId="{AFE732BB-A2D9-6C2B-AB25-F10D2DAAC454}"/>
          </ac:spMkLst>
        </pc:spChg>
        <pc:grpChg chg="mod">
          <ac:chgData name="Jamil Bacha" userId="1b12df93-8345-41b4-9dbb-6495ec6766bf" providerId="ADAL" clId="{BEF7F4EC-7285-421B-AED0-016330DC2A2B}" dt="2026-05-22T14:35:40.729" v="262" actId="14100"/>
          <ac:grpSpMkLst>
            <pc:docMk/>
            <pc:sldMk cId="0" sldId="266"/>
            <ac:grpSpMk id="9" creationId="{AFF4FAA3-0E5D-1E4D-31D7-340A0BDAC625}"/>
          </ac:grpSpMkLst>
        </pc:grpChg>
        <pc:grpChg chg="mod">
          <ac:chgData name="Jamil Bacha" userId="1b12df93-8345-41b4-9dbb-6495ec6766bf" providerId="ADAL" clId="{BEF7F4EC-7285-421B-AED0-016330DC2A2B}" dt="2026-05-22T14:22:21.263" v="188" actId="14100"/>
          <ac:grpSpMkLst>
            <pc:docMk/>
            <pc:sldMk cId="0" sldId="266"/>
            <ac:grpSpMk id="28" creationId="{79157CDA-AFAE-0208-748A-FE940D39F65E}"/>
          </ac:grpSpMkLst>
        </pc:grpChg>
        <pc:grpChg chg="mod">
          <ac:chgData name="Jamil Bacha" userId="1b12df93-8345-41b4-9dbb-6495ec6766bf" providerId="ADAL" clId="{BEF7F4EC-7285-421B-AED0-016330DC2A2B}" dt="2026-05-22T14:23:40.168" v="209" actId="1076"/>
          <ac:grpSpMkLst>
            <pc:docMk/>
            <pc:sldMk cId="0" sldId="266"/>
            <ac:grpSpMk id="87" creationId="{0D643072-7E84-6157-418C-1DE17F4DCF93}"/>
          </ac:grpSpMkLst>
        </pc:grpChg>
        <pc:graphicFrameChg chg="mod">
          <ac:chgData name="Jamil Bacha" userId="1b12df93-8345-41b4-9dbb-6495ec6766bf" providerId="ADAL" clId="{BEF7F4EC-7285-421B-AED0-016330DC2A2B}" dt="2026-05-22T14:25:36.839" v="235" actId="403"/>
          <ac:graphicFrameMkLst>
            <pc:docMk/>
            <pc:sldMk cId="0" sldId="266"/>
            <ac:graphicFrameMk id="41" creationId="{00000000-0000-0000-0000-000000000000}"/>
          </ac:graphicFrameMkLst>
        </pc:graphicFrameChg>
        <pc:picChg chg="mod">
          <ac:chgData name="Jamil Bacha" userId="1b12df93-8345-41b4-9dbb-6495ec6766bf" providerId="ADAL" clId="{BEF7F4EC-7285-421B-AED0-016330DC2A2B}" dt="2026-05-22T14:35:55.135" v="279" actId="1035"/>
          <ac:picMkLst>
            <pc:docMk/>
            <pc:sldMk cId="0" sldId="266"/>
            <ac:picMk id="60" creationId="{00000000-0000-0000-0000-000000000000}"/>
          </ac:picMkLst>
        </pc:picChg>
        <pc:extLst>
          <p:ext xmlns:p="http://schemas.openxmlformats.org/presentationml/2006/main" uri="{D6D511B9-2390-475A-947B-AFAB55BFBCF1}">
            <pc226:cmChg xmlns:pc226="http://schemas.microsoft.com/office/powerpoint/2022/06/main/command" chg="mod">
              <pc226:chgData name="Jamil Bacha" userId="1b12df93-8345-41b4-9dbb-6495ec6766bf" providerId="ADAL" clId="{BEF7F4EC-7285-421B-AED0-016330DC2A2B}" dt="2026-05-22T14:19:57.693" v="171" actId="20577"/>
              <pc2:cmMkLst xmlns:pc2="http://schemas.microsoft.com/office/powerpoint/2019/9/main/command">
                <pc:docMk/>
                <pc:sldMk cId="0" sldId="266"/>
                <pc2:cmMk id="{21F6B16B-39CC-4990-94E4-F9AFDE41B3D8}"/>
              </pc2:cmMkLst>
            </pc226:cmChg>
          </p:ext>
        </pc:extLst>
      </pc:sldChg>
      <pc:sldChg chg="modSp mod modCm">
        <pc:chgData name="Jamil Bacha" userId="1b12df93-8345-41b4-9dbb-6495ec6766bf" providerId="ADAL" clId="{BEF7F4EC-7285-421B-AED0-016330DC2A2B}" dt="2026-05-22T14:39:32.191" v="291" actId="207"/>
        <pc:sldMkLst>
          <pc:docMk/>
          <pc:sldMk cId="3549403929" sldId="268"/>
        </pc:sldMkLst>
        <pc:spChg chg="mod">
          <ac:chgData name="Jamil Bacha" userId="1b12df93-8345-41b4-9dbb-6495ec6766bf" providerId="ADAL" clId="{BEF7F4EC-7285-421B-AED0-016330DC2A2B}" dt="2026-05-22T14:38:21.399" v="286" actId="20577"/>
          <ac:spMkLst>
            <pc:docMk/>
            <pc:sldMk cId="3549403929" sldId="268"/>
            <ac:spMk id="18" creationId="{18EE070F-034B-98BC-8070-B71ACDBF1310}"/>
          </ac:spMkLst>
        </pc:spChg>
        <pc:grpChg chg="mod">
          <ac:chgData name="Jamil Bacha" userId="1b12df93-8345-41b4-9dbb-6495ec6766bf" providerId="ADAL" clId="{BEF7F4EC-7285-421B-AED0-016330DC2A2B}" dt="2026-05-22T14:38:36.297" v="287" actId="1076"/>
          <ac:grpSpMkLst>
            <pc:docMk/>
            <pc:sldMk cId="3549403929" sldId="268"/>
            <ac:grpSpMk id="11" creationId="{0DEF4852-02C1-77CC-4A96-4850F6CEDAFF}"/>
          </ac:grpSpMkLst>
        </pc:grpChg>
        <pc:graphicFrameChg chg="mod">
          <ac:chgData name="Jamil Bacha" userId="1b12df93-8345-41b4-9dbb-6495ec6766bf" providerId="ADAL" clId="{BEF7F4EC-7285-421B-AED0-016330DC2A2B}" dt="2026-05-22T14:38:36.297" v="287" actId="1076"/>
          <ac:graphicFrameMkLst>
            <pc:docMk/>
            <pc:sldMk cId="3549403929" sldId="268"/>
            <ac:graphicFrameMk id="4" creationId="{4570641D-E8C6-F725-CB6A-9ED4C630F2D4}"/>
          </ac:graphicFrameMkLst>
        </pc:graphicFrameChg>
        <pc:graphicFrameChg chg="mod">
          <ac:chgData name="Jamil Bacha" userId="1b12df93-8345-41b4-9dbb-6495ec6766bf" providerId="ADAL" clId="{BEF7F4EC-7285-421B-AED0-016330DC2A2B}" dt="2026-05-22T14:39:32.191" v="291" actId="207"/>
          <ac:graphicFrameMkLst>
            <pc:docMk/>
            <pc:sldMk cId="3549403929" sldId="268"/>
            <ac:graphicFrameMk id="8" creationId="{6AD7794B-E1DF-FF40-193C-DB244498680E}"/>
          </ac:graphicFrameMkLst>
        </pc:graphicFrameChg>
        <pc:extLst>
          <p:ext xmlns:p="http://schemas.openxmlformats.org/presentationml/2006/main" uri="{D6D511B9-2390-475A-947B-AFAB55BFBCF1}">
            <pc226:cmChg xmlns:pc226="http://schemas.microsoft.com/office/powerpoint/2022/06/main/command" chg="mod">
              <pc226:chgData name="Jamil Bacha" userId="1b12df93-8345-41b4-9dbb-6495ec6766bf" providerId="ADAL" clId="{BEF7F4EC-7285-421B-AED0-016330DC2A2B}" dt="2026-05-22T14:38:21.399" v="286" actId="20577"/>
              <pc2:cmMkLst xmlns:pc2="http://schemas.microsoft.com/office/powerpoint/2019/9/main/command">
                <pc:docMk/>
                <pc:sldMk cId="3549403929" sldId="268"/>
                <pc2:cmMk id="{3D0315B3-A61A-4915-9275-3084E074070B}"/>
              </pc2:cmMkLst>
            </pc226:cmChg>
          </p:ext>
        </pc:extLst>
      </pc:sldChg>
      <pc:sldChg chg="delSp modSp mod">
        <pc:chgData name="Jamil Bacha" userId="1b12df93-8345-41b4-9dbb-6495ec6766bf" providerId="ADAL" clId="{BEF7F4EC-7285-421B-AED0-016330DC2A2B}" dt="2026-05-22T15:30:12.732" v="327" actId="478"/>
        <pc:sldMkLst>
          <pc:docMk/>
          <pc:sldMk cId="1016536562" sldId="277"/>
        </pc:sldMkLst>
      </pc:sldChg>
      <pc:sldChg chg="delSp modSp mod">
        <pc:chgData name="Jamil Bacha" userId="1b12df93-8345-41b4-9dbb-6495ec6766bf" providerId="ADAL" clId="{BEF7F4EC-7285-421B-AED0-016330DC2A2B}" dt="2026-05-22T15:30:14.739" v="329" actId="478"/>
        <pc:sldMkLst>
          <pc:docMk/>
          <pc:sldMk cId="2266850148" sldId="278"/>
        </pc:sldMkLst>
      </pc:sldChg>
      <pc:sldChg chg="modSp mod">
        <pc:chgData name="Jamil Bacha" userId="1b12df93-8345-41b4-9dbb-6495ec6766bf" providerId="ADAL" clId="{BEF7F4EC-7285-421B-AED0-016330DC2A2B}" dt="2026-05-22T14:48:09.778" v="307" actId="1076"/>
        <pc:sldMkLst>
          <pc:docMk/>
          <pc:sldMk cId="1805112138" sldId="279"/>
        </pc:sldMkLst>
        <pc:spChg chg="mod">
          <ac:chgData name="Jamil Bacha" userId="1b12df93-8345-41b4-9dbb-6495ec6766bf" providerId="ADAL" clId="{BEF7F4EC-7285-421B-AED0-016330DC2A2B}" dt="2026-05-22T14:48:09.778" v="307" actId="1076"/>
          <ac:spMkLst>
            <pc:docMk/>
            <pc:sldMk cId="1805112138" sldId="279"/>
            <ac:spMk id="13" creationId="{33E14141-F878-9350-7C96-62C10E97CE50}"/>
          </ac:spMkLst>
        </pc:spChg>
      </pc:sldChg>
      <pc:sldChg chg="modSp">
        <pc:chgData name="Jamil Bacha" userId="1b12df93-8345-41b4-9dbb-6495ec6766bf" providerId="ADAL" clId="{BEF7F4EC-7285-421B-AED0-016330DC2A2B}" dt="2026-05-22T14:49:07.011" v="310"/>
        <pc:sldMkLst>
          <pc:docMk/>
          <pc:sldMk cId="2094228938" sldId="280"/>
        </pc:sldMkLst>
        <pc:graphicFrameChg chg="mod">
          <ac:chgData name="Jamil Bacha" userId="1b12df93-8345-41b4-9dbb-6495ec6766bf" providerId="ADAL" clId="{BEF7F4EC-7285-421B-AED0-016330DC2A2B}" dt="2026-05-22T14:49:07.011" v="310"/>
          <ac:graphicFrameMkLst>
            <pc:docMk/>
            <pc:sldMk cId="2094228938" sldId="280"/>
            <ac:graphicFrameMk id="23" creationId="{C5447C2C-FACD-BAF7-8087-E81B8E257AC4}"/>
          </ac:graphicFrameMkLst>
        </pc:graphicFrameChg>
      </pc:sldChg>
      <pc:sldChg chg="delSp mod">
        <pc:chgData name="Jamil Bacha" userId="1b12df93-8345-41b4-9dbb-6495ec6766bf" providerId="ADAL" clId="{BEF7F4EC-7285-421B-AED0-016330DC2A2B}" dt="2026-05-22T15:30:28.334" v="330" actId="478"/>
        <pc:sldMkLst>
          <pc:docMk/>
          <pc:sldMk cId="1459878455" sldId="281"/>
        </pc:sldMkLst>
      </pc:sldChg>
      <pc:sldChg chg="delSp mod">
        <pc:chgData name="Jamil Bacha" userId="1b12df93-8345-41b4-9dbb-6495ec6766bf" providerId="ADAL" clId="{BEF7F4EC-7285-421B-AED0-016330DC2A2B}" dt="2026-05-22T15:30:30.426" v="331" actId="478"/>
        <pc:sldMkLst>
          <pc:docMk/>
          <pc:sldMk cId="2722179364" sldId="282"/>
        </pc:sldMkLst>
      </pc:sldChg>
      <pc:sldChg chg="modSp mod">
        <pc:chgData name="Jamil Bacha" userId="1b12df93-8345-41b4-9dbb-6495ec6766bf" providerId="ADAL" clId="{BEF7F4EC-7285-421B-AED0-016330DC2A2B}" dt="2026-05-22T15:16:50.811" v="318" actId="1076"/>
        <pc:sldMkLst>
          <pc:docMk/>
          <pc:sldMk cId="4057216329" sldId="284"/>
        </pc:sldMkLst>
        <pc:spChg chg="mod">
          <ac:chgData name="Jamil Bacha" userId="1b12df93-8345-41b4-9dbb-6495ec6766bf" providerId="ADAL" clId="{BEF7F4EC-7285-421B-AED0-016330DC2A2B}" dt="2026-05-22T15:16:50.811" v="318" actId="1076"/>
          <ac:spMkLst>
            <pc:docMk/>
            <pc:sldMk cId="4057216329" sldId="284"/>
            <ac:spMk id="3" creationId="{F5F5794F-034E-21EE-23A6-DF2B645779BE}"/>
          </ac:spMkLst>
        </pc:spChg>
        <pc:graphicFrameChg chg="mod">
          <ac:chgData name="Jamil Bacha" userId="1b12df93-8345-41b4-9dbb-6495ec6766bf" providerId="ADAL" clId="{BEF7F4EC-7285-421B-AED0-016330DC2A2B}" dt="2026-05-22T15:16:40.125" v="317" actId="14100"/>
          <ac:graphicFrameMkLst>
            <pc:docMk/>
            <pc:sldMk cId="4057216329" sldId="284"/>
            <ac:graphicFrameMk id="20" creationId="{64E24927-36F8-E776-3982-CEF86EE65956}"/>
          </ac:graphicFrameMkLst>
        </pc:graphicFrameChg>
      </pc:sldChg>
      <pc:sldChg chg="modSp mod">
        <pc:chgData name="Jamil Bacha" userId="1b12df93-8345-41b4-9dbb-6495ec6766bf" providerId="ADAL" clId="{BEF7F4EC-7285-421B-AED0-016330DC2A2B}" dt="2026-05-22T14:44:31.269" v="306" actId="2711"/>
        <pc:sldMkLst>
          <pc:docMk/>
          <pc:sldMk cId="87290422" sldId="290"/>
        </pc:sldMkLst>
        <pc:spChg chg="mod">
          <ac:chgData name="Jamil Bacha" userId="1b12df93-8345-41b4-9dbb-6495ec6766bf" providerId="ADAL" clId="{BEF7F4EC-7285-421B-AED0-016330DC2A2B}" dt="2026-05-22T14:44:31.269" v="306" actId="2711"/>
          <ac:spMkLst>
            <pc:docMk/>
            <pc:sldMk cId="87290422" sldId="290"/>
            <ac:spMk id="33" creationId="{2EC08B13-919C-64AB-72ED-1007A98C9F90}"/>
          </ac:spMkLst>
        </pc:spChg>
        <pc:graphicFrameChg chg="mod">
          <ac:chgData name="Jamil Bacha" userId="1b12df93-8345-41b4-9dbb-6495ec6766bf" providerId="ADAL" clId="{BEF7F4EC-7285-421B-AED0-016330DC2A2B}" dt="2026-05-22T14:43:18.689" v="300"/>
          <ac:graphicFrameMkLst>
            <pc:docMk/>
            <pc:sldMk cId="87290422" sldId="290"/>
            <ac:graphicFrameMk id="28" creationId="{F476949C-67BD-6BBF-7DBF-74EF94213C65}"/>
          </ac:graphicFrameMkLst>
        </pc:graphicFrameChg>
      </pc:sldChg>
      <pc:sldChg chg="modSp mod">
        <pc:chgData name="Jamil Bacha" userId="1b12df93-8345-41b4-9dbb-6495ec6766bf" providerId="ADAL" clId="{BEF7F4EC-7285-421B-AED0-016330DC2A2B}" dt="2026-05-22T15:13:46.108" v="313"/>
        <pc:sldMkLst>
          <pc:docMk/>
          <pc:sldMk cId="3912358903" sldId="295"/>
        </pc:sldMkLst>
        <pc:spChg chg="mod">
          <ac:chgData name="Jamil Bacha" userId="1b12df93-8345-41b4-9dbb-6495ec6766bf" providerId="ADAL" clId="{BEF7F4EC-7285-421B-AED0-016330DC2A2B}" dt="2026-05-22T15:13:10.248" v="311" actId="6549"/>
          <ac:spMkLst>
            <pc:docMk/>
            <pc:sldMk cId="3912358903" sldId="295"/>
            <ac:spMk id="3" creationId="{58FF661C-F03D-55CF-49CB-9624A8B75124}"/>
          </ac:spMkLst>
        </pc:spChg>
        <pc:spChg chg="mod">
          <ac:chgData name="Jamil Bacha" userId="1b12df93-8345-41b4-9dbb-6495ec6766bf" providerId="ADAL" clId="{BEF7F4EC-7285-421B-AED0-016330DC2A2B}" dt="2026-05-22T15:13:46.108" v="313"/>
          <ac:spMkLst>
            <pc:docMk/>
            <pc:sldMk cId="3912358903" sldId="295"/>
            <ac:spMk id="22" creationId="{56135D49-8C5C-62D0-E127-8C1A72F7670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6657844280164"/>
          <c:y val="0.2202038244953716"/>
          <c:w val="0.81510931340955606"/>
          <c:h val="0.65027322655937092"/>
        </c:manualLayout>
      </c:layout>
      <c:barChart>
        <c:barDir val="col"/>
        <c:grouping val="clustered"/>
        <c:varyColors val="0"/>
        <c:ser>
          <c:idx val="0"/>
          <c:order val="0"/>
          <c:tx>
            <c:strRef>
              <c:f>Sheet1!$B$1</c:f>
              <c:strCache>
                <c:ptCount val="1"/>
                <c:pt idx="0">
                  <c:v>No cirrhosis</c:v>
                </c:pt>
              </c:strCache>
            </c:strRef>
          </c:tx>
          <c:spPr>
            <a:solidFill>
              <a:srgbClr val="508541"/>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sz="1200" b="1" i="0" u="none" strike="noStrike" kern="1200" baseline="0">
                    <a:solidFill>
                      <a:srgbClr val="50854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 years</c:v>
                </c:pt>
                <c:pt idx="1">
                  <c:v>4 years</c:v>
                </c:pt>
                <c:pt idx="2">
                  <c:v>6 years</c:v>
                </c:pt>
                <c:pt idx="3">
                  <c:v>10 years</c:v>
                </c:pt>
              </c:strCache>
            </c:strRef>
          </c:cat>
          <c:val>
            <c:numRef>
              <c:f>Sheet1!$B$2:$B$5</c:f>
              <c:numCache>
                <c:formatCode>General</c:formatCode>
                <c:ptCount val="4"/>
                <c:pt idx="0">
                  <c:v>98</c:v>
                </c:pt>
                <c:pt idx="1">
                  <c:v>98</c:v>
                </c:pt>
                <c:pt idx="2">
                  <c:v>95</c:v>
                </c:pt>
                <c:pt idx="3">
                  <c:v>92</c:v>
                </c:pt>
              </c:numCache>
            </c:numRef>
          </c:val>
          <c:extLst>
            <c:ext xmlns:c16="http://schemas.microsoft.com/office/drawing/2014/chart" uri="{C3380CC4-5D6E-409C-BE32-E72D297353CC}">
              <c16:uniqueId val="{00000000-A081-4396-B893-86542816BC32}"/>
            </c:ext>
          </c:extLst>
        </c:ser>
        <c:ser>
          <c:idx val="1"/>
          <c:order val="1"/>
          <c:tx>
            <c:strRef>
              <c:f>Sheet1!$C$1</c:f>
              <c:strCache>
                <c:ptCount val="1"/>
                <c:pt idx="0">
                  <c:v>Cirrhosis </c:v>
                </c:pt>
              </c:strCache>
            </c:strRef>
          </c:tx>
          <c:spPr>
            <a:solidFill>
              <a:srgbClr val="98C78B"/>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sz="1200" b="1" i="0" u="none" strike="noStrike" kern="1200" baseline="0">
                    <a:solidFill>
                      <a:srgbClr val="98C78B"/>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 years</c:v>
                </c:pt>
                <c:pt idx="1">
                  <c:v>4 years</c:v>
                </c:pt>
                <c:pt idx="2">
                  <c:v>6 years</c:v>
                </c:pt>
                <c:pt idx="3">
                  <c:v>10 years</c:v>
                </c:pt>
              </c:strCache>
            </c:strRef>
          </c:cat>
          <c:val>
            <c:numRef>
              <c:f>Sheet1!$C$2:$C$5</c:f>
              <c:numCache>
                <c:formatCode>General</c:formatCode>
                <c:ptCount val="4"/>
                <c:pt idx="0">
                  <c:v>94</c:v>
                </c:pt>
                <c:pt idx="1">
                  <c:v>89</c:v>
                </c:pt>
                <c:pt idx="2">
                  <c:v>77</c:v>
                </c:pt>
                <c:pt idx="3">
                  <c:v>58</c:v>
                </c:pt>
              </c:numCache>
            </c:numRef>
          </c:val>
          <c:extLst>
            <c:ext xmlns:c16="http://schemas.microsoft.com/office/drawing/2014/chart" uri="{C3380CC4-5D6E-409C-BE32-E72D297353CC}">
              <c16:uniqueId val="{00000001-A081-4396-B893-86542816BC32}"/>
            </c:ext>
          </c:extLst>
        </c:ser>
        <c:dLbls>
          <c:dLblPos val="outEnd"/>
          <c:showLegendKey val="0"/>
          <c:showVal val="1"/>
          <c:showCatName val="0"/>
          <c:showSerName val="0"/>
          <c:showPercent val="0"/>
          <c:showBubbleSize val="0"/>
        </c:dLbls>
        <c:gapWidth val="150"/>
        <c:overlap val="-10"/>
        <c:axId val="440235168"/>
        <c:axId val="440237088"/>
      </c:barChart>
      <c:catAx>
        <c:axId val="440235168"/>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1" i="0" u="none" strike="noStrike" kern="1200" baseline="0">
                <a:solidFill>
                  <a:srgbClr val="004B87"/>
                </a:solidFill>
                <a:latin typeface="+mn-lt"/>
                <a:ea typeface="+mn-ea"/>
                <a:cs typeface="+mn-cs"/>
              </a:defRPr>
            </a:pPr>
            <a:endParaRPr lang="en-US"/>
          </a:p>
        </c:txPr>
        <c:crossAx val="440237088"/>
        <c:crosses val="autoZero"/>
        <c:auto val="1"/>
        <c:lblAlgn val="ctr"/>
        <c:lblOffset val="100"/>
        <c:noMultiLvlLbl val="0"/>
      </c:catAx>
      <c:valAx>
        <c:axId val="440237088"/>
        <c:scaling>
          <c:orientation val="minMax"/>
          <c:max val="100"/>
        </c:scaling>
        <c:delete val="0"/>
        <c:axPos val="l"/>
        <c:title>
          <c:tx>
            <c:rich>
              <a:bodyPr rot="-5400000" spcFirstLastPara="1" vertOverflow="ellipsis" vert="horz" wrap="square" anchor="ctr" anchorCtr="1"/>
              <a:lstStyle/>
              <a:p>
                <a:pPr>
                  <a:defRPr sz="1200" b="1" i="0" u="none" strike="noStrike" kern="1200" baseline="0">
                    <a:solidFill>
                      <a:srgbClr val="004B87"/>
                    </a:solidFill>
                    <a:latin typeface="+mn-lt"/>
                    <a:ea typeface="+mn-ea"/>
                    <a:cs typeface="+mn-cs"/>
                  </a:defRPr>
                </a:pPr>
                <a:r>
                  <a:rPr lang="en-NZ" b="1">
                    <a:solidFill>
                      <a:srgbClr val="004B87"/>
                    </a:solidFill>
                  </a:rPr>
                  <a:t>Survival probability, %</a:t>
                </a:r>
              </a:p>
            </c:rich>
          </c:tx>
          <c:layout>
            <c:manualLayout>
              <c:xMode val="edge"/>
              <c:yMode val="edge"/>
              <c:x val="3.7415531880557462E-2"/>
              <c:y val="0.1342891583164163"/>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rgbClr val="004B87"/>
                  </a:solidFill>
                  <a:latin typeface="+mn-lt"/>
                  <a:ea typeface="+mn-ea"/>
                  <a:cs typeface="+mn-cs"/>
                </a:defRPr>
              </a:pPr>
              <a:endParaRPr lang="en-US"/>
            </a:p>
          </c:txPr>
        </c:title>
        <c:numFmt formatCode="General" sourceLinked="1"/>
        <c:majorTickMark val="out"/>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200" b="0" i="0" u="none" strike="noStrike" kern="1200" baseline="0">
                <a:solidFill>
                  <a:srgbClr val="004B87"/>
                </a:solidFill>
                <a:latin typeface="+mn-lt"/>
                <a:ea typeface="+mn-ea"/>
                <a:cs typeface="+mn-cs"/>
              </a:defRPr>
            </a:pPr>
            <a:endParaRPr lang="en-US"/>
          </a:p>
        </c:txPr>
        <c:crossAx val="440235168"/>
        <c:crosses val="autoZero"/>
        <c:crossBetween val="between"/>
        <c:majorUnit val="20"/>
      </c:valAx>
      <c:spPr>
        <a:noFill/>
        <a:ln>
          <a:noFill/>
        </a:ln>
        <a:effectLst/>
      </c:spPr>
    </c:plotArea>
    <c:legend>
      <c:legendPos val="t"/>
      <c:layout>
        <c:manualLayout>
          <c:xMode val="edge"/>
          <c:yMode val="edge"/>
          <c:x val="0.33235827767509496"/>
          <c:y val="0"/>
          <c:w val="0.38089600624834496"/>
          <c:h val="0.1152242765299797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bg2">
              <a:lumMod val="25000"/>
            </a:schemeClr>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95458913989017"/>
          <c:y val="0.24513135691884014"/>
          <c:w val="0.71133779637589301"/>
          <c:h val="0.48715349743725367"/>
        </c:manualLayout>
      </c:layout>
      <c:barChart>
        <c:barDir val="col"/>
        <c:grouping val="clustered"/>
        <c:varyColors val="0"/>
        <c:ser>
          <c:idx val="0"/>
          <c:order val="0"/>
          <c:tx>
            <c:strRef>
              <c:f>Sheet1!$B$1</c:f>
              <c:strCache>
                <c:ptCount val="1"/>
                <c:pt idx="0">
                  <c:v>2021–2023</c:v>
                </c:pt>
              </c:strCache>
            </c:strRef>
          </c:tx>
          <c:spPr>
            <a:solidFill>
              <a:srgbClr val="508541"/>
            </a:solidFill>
            <a:ln>
              <a:noFill/>
            </a:ln>
            <a:effectLst/>
          </c:spPr>
          <c:invertIfNegative val="0"/>
          <c:dLbls>
            <c:dLbl>
              <c:idx val="0"/>
              <c:layout>
                <c:manualLayout>
                  <c:x val="3.6789684448793152E-2"/>
                  <c:y val="0"/>
                </c:manualLayout>
              </c:layout>
              <c:tx>
                <c:rich>
                  <a:bodyPr/>
                  <a:lstStyle/>
                  <a:p>
                    <a:fld id="{D23EE58F-8437-4322-98D2-68D40D4C526A}"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FA5-415F-8222-35C7D087BD9E}"/>
                </c:ext>
              </c:extLst>
            </c:dLbl>
            <c:spPr>
              <a:noFill/>
              <a:ln>
                <a:noFill/>
              </a:ln>
              <a:effectLst/>
            </c:spPr>
            <c:txPr>
              <a:bodyPr rot="0" spcFirstLastPara="1" vertOverflow="ellipsis" vert="horz" wrap="square" anchor="ctr" anchorCtr="1"/>
              <a:lstStyle/>
              <a:p>
                <a:pPr>
                  <a:defRPr sz="1197" b="1" i="0" u="none" strike="noStrike" kern="1200" baseline="0">
                    <a:solidFill>
                      <a:srgbClr val="508541"/>
                    </a:solidFill>
                    <a:latin typeface="Arial" panose="020B0604020202020204" pitchFamily="34" charset="0"/>
                    <a:ea typeface="+mn-ea"/>
                    <a:cs typeface="Arial" panose="020B0604020202020204" pitchFamily="34" charset="0"/>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Sheet1!$F$2</c:f>
                <c:numCache>
                  <c:formatCode>General</c:formatCode>
                  <c:ptCount val="1"/>
                  <c:pt idx="0">
                    <c:v>2041</c:v>
                  </c:pt>
                </c:numCache>
              </c:numRef>
            </c:plus>
            <c:minus>
              <c:numRef>
                <c:f>Sheet1!$E$2</c:f>
                <c:numCache>
                  <c:formatCode>General</c:formatCode>
                  <c:ptCount val="1"/>
                  <c:pt idx="0">
                    <c:v>125</c:v>
                  </c:pt>
                </c:numCache>
              </c:numRef>
            </c:minus>
            <c:spPr>
              <a:noFill/>
              <a:ln w="9525" cap="flat" cmpd="sng" algn="ctr">
                <a:solidFill>
                  <a:schemeClr val="accent5"/>
                </a:solidFill>
                <a:round/>
              </a:ln>
              <a:effectLst/>
            </c:spPr>
          </c:errBars>
          <c:cat>
            <c:strRef>
              <c:f>Sheet1!$A$2</c:f>
              <c:strCache>
                <c:ptCount val="1"/>
                <c:pt idx="0">
                  <c:v>HBV-DNA</c:v>
                </c:pt>
              </c:strCache>
            </c:strRef>
          </c:cat>
          <c:val>
            <c:numRef>
              <c:f>Sheet1!$B$2</c:f>
              <c:numCache>
                <c:formatCode>General</c:formatCode>
                <c:ptCount val="1"/>
                <c:pt idx="0">
                  <c:v>131</c:v>
                </c:pt>
              </c:numCache>
            </c:numRef>
          </c:val>
          <c:extLst>
            <c:ext xmlns:c16="http://schemas.microsoft.com/office/drawing/2014/chart" uri="{C3380CC4-5D6E-409C-BE32-E72D297353CC}">
              <c16:uniqueId val="{00000001-8FA5-415F-8222-35C7D087BD9E}"/>
            </c:ext>
          </c:extLst>
        </c:ser>
        <c:ser>
          <c:idx val="1"/>
          <c:order val="1"/>
          <c:tx>
            <c:strRef>
              <c:f>Sheet1!$C$1</c:f>
              <c:strCache>
                <c:ptCount val="1"/>
                <c:pt idx="0">
                  <c:v>2024–2025</c:v>
                </c:pt>
              </c:strCache>
            </c:strRef>
          </c:tx>
          <c:spPr>
            <a:solidFill>
              <a:srgbClr val="137064"/>
            </a:solidFill>
            <a:ln>
              <a:noFill/>
            </a:ln>
            <a:effectLst/>
          </c:spPr>
          <c:invertIfNegative val="0"/>
          <c:dLbls>
            <c:dLbl>
              <c:idx val="0"/>
              <c:layout>
                <c:manualLayout>
                  <c:x val="3.9619660175623288E-2"/>
                  <c:y val="0"/>
                </c:manualLayout>
              </c:layout>
              <c:tx>
                <c:rich>
                  <a:bodyPr/>
                  <a:lstStyle/>
                  <a:p>
                    <a:fld id="{E912CB5D-B9D5-440E-83AF-D12EBF2DF5F1}"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FA5-415F-8222-35C7D087BD9E}"/>
                </c:ext>
              </c:extLst>
            </c:dLbl>
            <c:spPr>
              <a:noFill/>
              <a:ln>
                <a:noFill/>
              </a:ln>
              <a:effectLst/>
            </c:spPr>
            <c:txPr>
              <a:bodyPr rot="0" spcFirstLastPara="1" vertOverflow="ellipsis" vert="horz" wrap="square" anchor="ctr" anchorCtr="1"/>
              <a:lstStyle/>
              <a:p>
                <a:pPr>
                  <a:defRPr sz="1197" b="1" i="0" u="none" strike="noStrike" kern="1200" baseline="0">
                    <a:solidFill>
                      <a:schemeClr val="accent6">
                        <a:lumMod val="75000"/>
                      </a:schemeClr>
                    </a:solidFill>
                    <a:latin typeface="Arial" panose="020B0604020202020204" pitchFamily="34" charset="0"/>
                    <a:ea typeface="+mn-ea"/>
                    <a:cs typeface="Arial" panose="020B0604020202020204" pitchFamily="34" charset="0"/>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Sheet1!$I$2</c:f>
                <c:numCache>
                  <c:formatCode>General</c:formatCode>
                  <c:ptCount val="1"/>
                  <c:pt idx="0">
                    <c:v>2270</c:v>
                  </c:pt>
                </c:numCache>
              </c:numRef>
            </c:plus>
            <c:minus>
              <c:numRef>
                <c:f>Sheet1!$H$2</c:f>
                <c:numCache>
                  <c:formatCode>General</c:formatCode>
                  <c:ptCount val="1"/>
                  <c:pt idx="0">
                    <c:v>30</c:v>
                  </c:pt>
                </c:numCache>
              </c:numRef>
            </c:minus>
            <c:spPr>
              <a:noFill/>
              <a:ln w="9525" cap="flat" cmpd="sng" algn="ctr">
                <a:solidFill>
                  <a:schemeClr val="accent5"/>
                </a:solidFill>
                <a:round/>
              </a:ln>
              <a:effectLst/>
            </c:spPr>
          </c:errBars>
          <c:cat>
            <c:strRef>
              <c:f>Sheet1!$A$2</c:f>
              <c:strCache>
                <c:ptCount val="1"/>
                <c:pt idx="0">
                  <c:v>HBV-DNA</c:v>
                </c:pt>
              </c:strCache>
            </c:strRef>
          </c:cat>
          <c:val>
            <c:numRef>
              <c:f>Sheet1!$C$2</c:f>
              <c:numCache>
                <c:formatCode>General</c:formatCode>
                <c:ptCount val="1"/>
                <c:pt idx="0">
                  <c:v>30</c:v>
                </c:pt>
              </c:numCache>
            </c:numRef>
          </c:val>
          <c:extLst>
            <c:ext xmlns:c16="http://schemas.microsoft.com/office/drawing/2014/chart" uri="{C3380CC4-5D6E-409C-BE32-E72D297353CC}">
              <c16:uniqueId val="{00000003-8FA5-415F-8222-35C7D087BD9E}"/>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one"/>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it-IT"/>
          </a:p>
        </c:txPr>
        <c:crossAx val="289948703"/>
        <c:crosses val="autoZero"/>
        <c:auto val="1"/>
        <c:lblAlgn val="ctr"/>
        <c:lblOffset val="100"/>
        <c:noMultiLvlLbl val="0"/>
      </c:catAx>
      <c:valAx>
        <c:axId val="289948703"/>
        <c:scaling>
          <c:orientation val="minMax"/>
          <c:max val="500"/>
        </c:scaling>
        <c:delete val="0"/>
        <c:axPos val="l"/>
        <c:title>
          <c:tx>
            <c:rich>
              <a:bodyPr rot="-5400000" spcFirstLastPara="1" vertOverflow="ellipsis" vert="horz" wrap="square" anchor="ctr" anchorCtr="1"/>
              <a:lstStyle/>
              <a:p>
                <a:pPr>
                  <a:defRPr sz="1200" b="0" i="0" u="none" strike="noStrike" kern="1200" baseline="0">
                    <a:solidFill>
                      <a:srgbClr val="004B87"/>
                    </a:solidFill>
                    <a:latin typeface="Arial" panose="020B0604020202020204" pitchFamily="34" charset="0"/>
                    <a:ea typeface="+mn-ea"/>
                    <a:cs typeface="Arial" panose="020B0604020202020204" pitchFamily="34" charset="0"/>
                  </a:defRPr>
                </a:pPr>
                <a:r>
                  <a:rPr lang="en-NZ" sz="1200" b="1" dirty="0">
                    <a:solidFill>
                      <a:srgbClr val="004B87"/>
                    </a:solidFill>
                  </a:rPr>
                  <a:t>HBV-DNA, IU/mL, median (IQR)</a:t>
                </a:r>
              </a:p>
            </c:rich>
          </c:tx>
          <c:layout>
            <c:manualLayout>
              <c:xMode val="edge"/>
              <c:yMode val="edge"/>
              <c:x val="5.37695388097746E-2"/>
              <c:y val="8.3516496152287206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004B87"/>
                  </a:solidFill>
                  <a:latin typeface="Arial" panose="020B0604020202020204" pitchFamily="34" charset="0"/>
                  <a:ea typeface="+mn-ea"/>
                  <a:cs typeface="Arial" panose="020B0604020202020204" pitchFamily="34" charset="0"/>
                </a:defRPr>
              </a:pPr>
              <a:endParaRPr lang="it-IT"/>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rgbClr val="004B87"/>
                </a:solidFill>
                <a:latin typeface="Arial" panose="020B0604020202020204" pitchFamily="34" charset="0"/>
                <a:ea typeface="+mn-ea"/>
                <a:cs typeface="Arial" panose="020B0604020202020204" pitchFamily="34" charset="0"/>
              </a:defRPr>
            </a:pPr>
            <a:endParaRPr lang="it-IT"/>
          </a:p>
        </c:txPr>
        <c:crossAx val="289961663"/>
        <c:crosses val="autoZero"/>
        <c:crossBetween val="between"/>
        <c:majorUnit val="25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latin typeface="Arial" panose="020B0604020202020204" pitchFamily="34" charset="0"/>
          <a:cs typeface="Arial" panose="020B0604020202020204" pitchFamily="34" charset="0"/>
        </a:defRPr>
      </a:pPr>
      <a:endParaRPr lang="it-I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423420076917401"/>
          <c:y val="0.2962425510752611"/>
          <c:w val="0.66605818474660905"/>
          <c:h val="0.48715349743725367"/>
        </c:manualLayout>
      </c:layout>
      <c:barChart>
        <c:barDir val="col"/>
        <c:grouping val="clustered"/>
        <c:varyColors val="0"/>
        <c:ser>
          <c:idx val="0"/>
          <c:order val="0"/>
          <c:tx>
            <c:strRef>
              <c:f>Sheet1!$B$1</c:f>
              <c:strCache>
                <c:ptCount val="1"/>
                <c:pt idx="0">
                  <c:v>2021–2023</c:v>
                </c:pt>
              </c:strCache>
            </c:strRef>
          </c:tx>
          <c:spPr>
            <a:solidFill>
              <a:srgbClr val="508541"/>
            </a:solidFill>
            <a:ln>
              <a:noFill/>
            </a:ln>
            <a:effectLst/>
          </c:spPr>
          <c:invertIfNegative val="0"/>
          <c:dLbls>
            <c:dLbl>
              <c:idx val="0"/>
              <c:layout>
                <c:manualLayout>
                  <c:x val="3.1129732995132664E-2"/>
                  <c:y val="7.3015991652029258E-3"/>
                </c:manualLayout>
              </c:layout>
              <c:tx>
                <c:rich>
                  <a:bodyPr/>
                  <a:lstStyle/>
                  <a:p>
                    <a:fld id="{D23EE58F-8437-4322-98D2-68D40D4C526A}"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4FF-4C60-8FBF-B16ECE50FBBB}"/>
                </c:ext>
              </c:extLst>
            </c:dLbl>
            <c:spPr>
              <a:noFill/>
              <a:ln>
                <a:noFill/>
              </a:ln>
              <a:effectLst/>
            </c:spPr>
            <c:txPr>
              <a:bodyPr rot="0" spcFirstLastPara="1" vertOverflow="ellipsis" vert="horz" wrap="square" anchor="ctr" anchorCtr="1"/>
              <a:lstStyle/>
              <a:p>
                <a:pPr>
                  <a:defRPr sz="1197" b="1" i="0" u="none" strike="noStrike" kern="1200" baseline="0">
                    <a:solidFill>
                      <a:srgbClr val="508541"/>
                    </a:solidFill>
                    <a:latin typeface="Arial" panose="020B0604020202020204" pitchFamily="34" charset="0"/>
                    <a:ea typeface="+mn-ea"/>
                    <a:cs typeface="Arial" panose="020B0604020202020204" pitchFamily="34" charset="0"/>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Sheet1!$F$2</c:f>
                <c:numCache>
                  <c:formatCode>General</c:formatCode>
                  <c:ptCount val="1"/>
                  <c:pt idx="0">
                    <c:v>65</c:v>
                  </c:pt>
                </c:numCache>
              </c:numRef>
            </c:plus>
            <c:minus>
              <c:numRef>
                <c:f>Sheet1!$E$2</c:f>
                <c:numCache>
                  <c:formatCode>General</c:formatCode>
                  <c:ptCount val="1"/>
                  <c:pt idx="0">
                    <c:v>26</c:v>
                  </c:pt>
                </c:numCache>
              </c:numRef>
            </c:minus>
            <c:spPr>
              <a:noFill/>
              <a:ln w="9525" cap="flat" cmpd="sng" algn="ctr">
                <a:solidFill>
                  <a:schemeClr val="accent5"/>
                </a:solidFill>
                <a:round/>
              </a:ln>
              <a:effectLst/>
            </c:spPr>
          </c:errBars>
          <c:cat>
            <c:strRef>
              <c:f>Sheet1!$A$2</c:f>
              <c:strCache>
                <c:ptCount val="1"/>
                <c:pt idx="0">
                  <c:v>ALT</c:v>
                </c:pt>
              </c:strCache>
            </c:strRef>
          </c:cat>
          <c:val>
            <c:numRef>
              <c:f>Sheet1!$B$2</c:f>
              <c:numCache>
                <c:formatCode>General</c:formatCode>
                <c:ptCount val="1"/>
                <c:pt idx="0">
                  <c:v>79</c:v>
                </c:pt>
              </c:numCache>
            </c:numRef>
          </c:val>
          <c:extLst>
            <c:ext xmlns:c16="http://schemas.microsoft.com/office/drawing/2014/chart" uri="{C3380CC4-5D6E-409C-BE32-E72D297353CC}">
              <c16:uniqueId val="{00000001-B4FF-4C60-8FBF-B16ECE50FBBB}"/>
            </c:ext>
          </c:extLst>
        </c:ser>
        <c:ser>
          <c:idx val="1"/>
          <c:order val="1"/>
          <c:tx>
            <c:strRef>
              <c:f>Sheet1!$C$1</c:f>
              <c:strCache>
                <c:ptCount val="1"/>
                <c:pt idx="0">
                  <c:v>2024–2025</c:v>
                </c:pt>
              </c:strCache>
            </c:strRef>
          </c:tx>
          <c:spPr>
            <a:solidFill>
              <a:srgbClr val="137064"/>
            </a:solidFill>
            <a:ln>
              <a:noFill/>
            </a:ln>
            <a:effectLst/>
          </c:spPr>
          <c:invertIfNegative val="0"/>
          <c:dLbls>
            <c:dLbl>
              <c:idx val="0"/>
              <c:layout>
                <c:manualLayout>
                  <c:x val="2.829975726830232E-2"/>
                  <c:y val="2.1904797495608912E-2"/>
                </c:manualLayout>
              </c:layout>
              <c:tx>
                <c:rich>
                  <a:bodyPr/>
                  <a:lstStyle/>
                  <a:p>
                    <a:fld id="{E912CB5D-B9D5-440E-83AF-D12EBF2DF5F1}"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4FF-4C60-8FBF-B16ECE50FBBB}"/>
                </c:ext>
              </c:extLst>
            </c:dLbl>
            <c:spPr>
              <a:noFill/>
              <a:ln>
                <a:noFill/>
              </a:ln>
              <a:effectLst/>
            </c:spPr>
            <c:txPr>
              <a:bodyPr rot="0" spcFirstLastPara="1" vertOverflow="ellipsis" vert="horz" wrap="square" anchor="ctr" anchorCtr="1"/>
              <a:lstStyle/>
              <a:p>
                <a:pPr>
                  <a:defRPr sz="1197" b="1" i="0" u="none" strike="noStrike" kern="1200" baseline="0">
                    <a:solidFill>
                      <a:schemeClr val="accent6">
                        <a:lumMod val="75000"/>
                      </a:schemeClr>
                    </a:solidFill>
                    <a:latin typeface="Arial" panose="020B0604020202020204" pitchFamily="34" charset="0"/>
                    <a:ea typeface="+mn-ea"/>
                    <a:cs typeface="Arial" panose="020B0604020202020204" pitchFamily="34" charset="0"/>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Sheet1!$I$2</c:f>
                <c:numCache>
                  <c:formatCode>General</c:formatCode>
                  <c:ptCount val="1"/>
                  <c:pt idx="0">
                    <c:v>24</c:v>
                  </c:pt>
                </c:numCache>
              </c:numRef>
            </c:plus>
            <c:minus>
              <c:numRef>
                <c:f>Sheet1!$H$2</c:f>
                <c:numCache>
                  <c:formatCode>General</c:formatCode>
                  <c:ptCount val="1"/>
                  <c:pt idx="0">
                    <c:v>9</c:v>
                  </c:pt>
                </c:numCache>
              </c:numRef>
            </c:minus>
            <c:spPr>
              <a:noFill/>
              <a:ln w="9525" cap="flat" cmpd="sng" algn="ctr">
                <a:solidFill>
                  <a:schemeClr val="accent5"/>
                </a:solidFill>
                <a:round/>
              </a:ln>
              <a:effectLst/>
            </c:spPr>
          </c:errBars>
          <c:cat>
            <c:strRef>
              <c:f>Sheet1!$A$2</c:f>
              <c:strCache>
                <c:ptCount val="1"/>
                <c:pt idx="0">
                  <c:v>ALT</c:v>
                </c:pt>
              </c:strCache>
            </c:strRef>
          </c:cat>
          <c:val>
            <c:numRef>
              <c:f>Sheet1!$C$2</c:f>
              <c:numCache>
                <c:formatCode>General</c:formatCode>
                <c:ptCount val="1"/>
                <c:pt idx="0">
                  <c:v>46</c:v>
                </c:pt>
              </c:numCache>
            </c:numRef>
          </c:val>
          <c:extLst>
            <c:ext xmlns:c16="http://schemas.microsoft.com/office/drawing/2014/chart" uri="{C3380CC4-5D6E-409C-BE32-E72D297353CC}">
              <c16:uniqueId val="{00000003-B4FF-4C60-8FBF-B16ECE50FBBB}"/>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one"/>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it-IT"/>
          </a:p>
        </c:txPr>
        <c:crossAx val="289948703"/>
        <c:crosses val="autoZero"/>
        <c:auto val="1"/>
        <c:lblAlgn val="ctr"/>
        <c:lblOffset val="100"/>
        <c:noMultiLvlLbl val="0"/>
      </c:catAx>
      <c:valAx>
        <c:axId val="289948703"/>
        <c:scaling>
          <c:orientation val="minMax"/>
          <c:max val="150"/>
        </c:scaling>
        <c:delete val="0"/>
        <c:axPos val="l"/>
        <c:title>
          <c:tx>
            <c:rich>
              <a:bodyPr rot="-5400000" spcFirstLastPara="1" vertOverflow="ellipsis" vert="horz" wrap="square" anchor="ctr" anchorCtr="1"/>
              <a:lstStyle/>
              <a:p>
                <a:pPr>
                  <a:defRPr sz="1200" b="0" i="0" u="none" strike="noStrike" kern="1200" baseline="0">
                    <a:solidFill>
                      <a:srgbClr val="004B87"/>
                    </a:solidFill>
                    <a:latin typeface="Arial" panose="020B0604020202020204" pitchFamily="34" charset="0"/>
                    <a:ea typeface="+mn-ea"/>
                    <a:cs typeface="Arial" panose="020B0604020202020204" pitchFamily="34" charset="0"/>
                  </a:defRPr>
                </a:pPr>
                <a:r>
                  <a:rPr lang="en-NZ" sz="1200" b="1" dirty="0">
                    <a:solidFill>
                      <a:srgbClr val="004B87"/>
                    </a:solidFill>
                  </a:rPr>
                  <a:t>ALT, IU/mL, </a:t>
                </a:r>
                <a:br>
                  <a:rPr lang="en-NZ" sz="1200" b="1" dirty="0">
                    <a:solidFill>
                      <a:srgbClr val="004B87"/>
                    </a:solidFill>
                  </a:rPr>
                </a:br>
                <a:r>
                  <a:rPr lang="en-NZ" sz="1200" b="1" dirty="0">
                    <a:solidFill>
                      <a:srgbClr val="004B87"/>
                    </a:solidFill>
                  </a:rPr>
                  <a:t>median (IQR)</a:t>
                </a:r>
              </a:p>
            </c:rich>
          </c:tx>
          <c:layout>
            <c:manualLayout>
              <c:xMode val="edge"/>
              <c:yMode val="edge"/>
              <c:x val="6.2259465990265328E-2"/>
              <c:y val="0.193040483630332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004B87"/>
                  </a:solidFill>
                  <a:latin typeface="Arial" panose="020B0604020202020204" pitchFamily="34" charset="0"/>
                  <a:ea typeface="+mn-ea"/>
                  <a:cs typeface="Arial" panose="020B0604020202020204" pitchFamily="34" charset="0"/>
                </a:defRPr>
              </a:pPr>
              <a:endParaRPr lang="it-IT"/>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rgbClr val="004B87"/>
                </a:solidFill>
                <a:latin typeface="Arial" panose="020B0604020202020204" pitchFamily="34" charset="0"/>
                <a:ea typeface="+mn-ea"/>
                <a:cs typeface="Arial" panose="020B0604020202020204" pitchFamily="34" charset="0"/>
              </a:defRPr>
            </a:pPr>
            <a:endParaRPr lang="it-IT"/>
          </a:p>
        </c:txPr>
        <c:crossAx val="289961663"/>
        <c:crosses val="autoZero"/>
        <c:crossBetween val="between"/>
        <c:majorUnit val="5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latin typeface="Arial" panose="020B0604020202020204" pitchFamily="34" charset="0"/>
          <a:cs typeface="Arial" panose="020B0604020202020204" pitchFamily="34" charset="0"/>
        </a:defRPr>
      </a:pPr>
      <a:endParaRPr lang="it-I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17941715758723814"/>
          <c:w val="0.78491713972882937"/>
          <c:h val="0.6988995919981682"/>
        </c:manualLayout>
      </c:layout>
      <c:barChart>
        <c:barDir val="col"/>
        <c:grouping val="clustered"/>
        <c:varyColors val="0"/>
        <c:ser>
          <c:idx val="0"/>
          <c:order val="0"/>
          <c:tx>
            <c:strRef>
              <c:f>Sheet1!$B$1</c:f>
              <c:strCache>
                <c:ptCount val="1"/>
                <c:pt idx="0">
                  <c:v>HEV vaccine</c:v>
                </c:pt>
              </c:strCache>
            </c:strRef>
          </c:tx>
          <c:spPr>
            <a:solidFill>
              <a:srgbClr val="508541"/>
            </a:solidFill>
            <a:ln>
              <a:noFill/>
            </a:ln>
            <a:effectLst/>
          </c:spPr>
          <c:invertIfNegative val="0"/>
          <c:dLbls>
            <c:dLbl>
              <c:idx val="0"/>
              <c:tx>
                <c:rich>
                  <a:bodyPr/>
                  <a:lstStyle/>
                  <a:p>
                    <a:fld id="{D23EE58F-8437-4322-98D2-68D40D4C526A}"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E58-4057-BFCB-6F4DBAEF6CE7}"/>
                </c:ext>
              </c:extLst>
            </c:dLbl>
            <c:dLbl>
              <c:idx val="1"/>
              <c:tx>
                <c:rich>
                  <a:bodyPr/>
                  <a:lstStyle/>
                  <a:p>
                    <a:fld id="{D183975C-FB5E-4CD1-ADF6-8223E22816FE}"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E58-4057-BFCB-6F4DBAEF6CE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0854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ITT</c:v>
                </c:pt>
                <c:pt idx="1">
                  <c:v>PP</c:v>
                </c:pt>
              </c:strCache>
            </c:strRef>
          </c:cat>
          <c:val>
            <c:numRef>
              <c:f>Sheet1!$B$2:$B$3</c:f>
              <c:numCache>
                <c:formatCode>General</c:formatCode>
                <c:ptCount val="2"/>
                <c:pt idx="0">
                  <c:v>75</c:v>
                </c:pt>
                <c:pt idx="1">
                  <c:v>89</c:v>
                </c:pt>
              </c:numCache>
            </c:numRef>
          </c:val>
          <c:extLst>
            <c:ext xmlns:c16="http://schemas.microsoft.com/office/drawing/2014/chart" uri="{C3380CC4-5D6E-409C-BE32-E72D297353CC}">
              <c16:uniqueId val="{00000002-AE58-4057-BFCB-6F4DBAEF6CE7}"/>
            </c:ext>
          </c:extLst>
        </c:ser>
        <c:ser>
          <c:idx val="1"/>
          <c:order val="1"/>
          <c:tx>
            <c:strRef>
              <c:f>Sheet1!$C$1</c:f>
              <c:strCache>
                <c:ptCount val="1"/>
                <c:pt idx="0">
                  <c:v>Placebo</c:v>
                </c:pt>
              </c:strCache>
            </c:strRef>
          </c:tx>
          <c:spPr>
            <a:solidFill>
              <a:schemeClr val="bg2">
                <a:lumMod val="50000"/>
              </a:schemeClr>
            </a:solidFill>
            <a:ln>
              <a:noFill/>
            </a:ln>
            <a:effectLst/>
          </c:spPr>
          <c:invertIfNegative val="0"/>
          <c:dLbls>
            <c:dLbl>
              <c:idx val="0"/>
              <c:tx>
                <c:rich>
                  <a:bodyPr/>
                  <a:lstStyle/>
                  <a:p>
                    <a:fld id="{3C6D057D-FACD-46DD-9DCF-766720B91FB1}"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E58-4057-BFCB-6F4DBAEF6CE7}"/>
                </c:ext>
              </c:extLst>
            </c:dLbl>
            <c:dLbl>
              <c:idx val="1"/>
              <c:tx>
                <c:rich>
                  <a:bodyPr/>
                  <a:lstStyle/>
                  <a:p>
                    <a:fld id="{2D047CF3-EABE-427B-9CA2-776C9CA1EA05}"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E58-4057-BFCB-6F4DBAEF6CE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1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ITT</c:v>
                </c:pt>
                <c:pt idx="1">
                  <c:v>PP</c:v>
                </c:pt>
              </c:strCache>
            </c:strRef>
          </c:cat>
          <c:val>
            <c:numRef>
              <c:f>Sheet1!$C$2:$C$3</c:f>
              <c:numCache>
                <c:formatCode>General</c:formatCode>
                <c:ptCount val="2"/>
                <c:pt idx="0">
                  <c:v>18</c:v>
                </c:pt>
                <c:pt idx="1">
                  <c:v>22</c:v>
                </c:pt>
              </c:numCache>
            </c:numRef>
          </c:val>
          <c:extLst>
            <c:ext xmlns:c16="http://schemas.microsoft.com/office/drawing/2014/chart" uri="{C3380CC4-5D6E-409C-BE32-E72D297353CC}">
              <c16:uniqueId val="{00000005-AE58-4057-BFCB-6F4DBAEF6CE7}"/>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1" i="0" u="none" strike="noStrike" kern="1200" baseline="0">
                <a:solidFill>
                  <a:srgbClr val="004B87"/>
                </a:solidFill>
                <a:latin typeface="+mn-lt"/>
                <a:ea typeface="+mn-ea"/>
                <a:cs typeface="+mn-cs"/>
              </a:defRPr>
            </a:pPr>
            <a:endParaRPr lang="en-US"/>
          </a:p>
        </c:txPr>
        <c:crossAx val="289948703"/>
        <c:crosses val="autoZero"/>
        <c:auto val="1"/>
        <c:lblAlgn val="ctr"/>
        <c:lblOffset val="100"/>
        <c:noMultiLvlLbl val="0"/>
      </c:catAx>
      <c:valAx>
        <c:axId val="289948703"/>
        <c:scaling>
          <c:orientation val="minMax"/>
        </c:scaling>
        <c:delete val="0"/>
        <c:axPos val="l"/>
        <c:title>
          <c:tx>
            <c:rich>
              <a:bodyPr rot="-5400000" spcFirstLastPara="1" vertOverflow="ellipsis" vert="horz" wrap="square" anchor="ctr" anchorCtr="1"/>
              <a:lstStyle/>
              <a:p>
                <a:pPr>
                  <a:defRPr sz="1330" b="1" i="0" u="none" strike="noStrike" kern="1200" baseline="0">
                    <a:solidFill>
                      <a:srgbClr val="004B87"/>
                    </a:solidFill>
                    <a:latin typeface="+mn-lt"/>
                    <a:ea typeface="+mn-ea"/>
                    <a:cs typeface="+mn-cs"/>
                  </a:defRPr>
                </a:pPr>
                <a:r>
                  <a:rPr lang="en-NZ" b="1" dirty="0">
                    <a:solidFill>
                      <a:srgbClr val="004B87"/>
                    </a:solidFill>
                  </a:rPr>
                  <a:t>Patients, %</a:t>
                </a:r>
              </a:p>
            </c:rich>
          </c:tx>
          <c:layout>
            <c:manualLayout>
              <c:xMode val="edge"/>
              <c:yMode val="edge"/>
              <c:x val="0"/>
              <c:y val="0.31716771883963363"/>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rgbClr val="004B87"/>
                  </a:solidFill>
                  <a:latin typeface="+mn-lt"/>
                  <a:ea typeface="+mn-ea"/>
                  <a:cs typeface="+mn-cs"/>
                </a:defRPr>
              </a:pPr>
              <a:endParaRPr lang="en-US"/>
            </a:p>
          </c:txPr>
        </c:title>
        <c:numFmt formatCode="General" sourceLinked="1"/>
        <c:majorTickMark val="out"/>
        <c:minorTickMark val="none"/>
        <c:tickLblPos val="nextTo"/>
        <c:spPr>
          <a:noFill/>
          <a:ln w="9525">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rgbClr val="004B87"/>
                </a:solidFill>
                <a:latin typeface="+mn-lt"/>
                <a:ea typeface="+mn-ea"/>
                <a:cs typeface="+mn-cs"/>
              </a:defRPr>
            </a:pPr>
            <a:endParaRPr lang="en-US"/>
          </a:p>
        </c:txPr>
        <c:crossAx val="289961663"/>
        <c:crosses val="autoZero"/>
        <c:crossBetween val="between"/>
        <c:majorUnit val="20"/>
      </c:valAx>
      <c:spPr>
        <a:noFill/>
        <a:ln>
          <a:noFill/>
        </a:ln>
        <a:effectLst/>
      </c:spPr>
    </c:plotArea>
    <c:legend>
      <c:legendPos val="b"/>
      <c:layout>
        <c:manualLayout>
          <c:xMode val="edge"/>
          <c:yMode val="edge"/>
          <c:x val="0.22709770490188422"/>
          <c:y val="3.6160671087987255E-2"/>
          <c:w val="0.6563713607372933"/>
          <c:h val="9.32770769583047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4B87"/>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9142182412165"/>
          <c:y val="0.17941715758723814"/>
          <c:w val="0.80137805041251109"/>
          <c:h val="0.6988995919981682"/>
        </c:manualLayout>
      </c:layout>
      <c:barChart>
        <c:barDir val="col"/>
        <c:grouping val="clustered"/>
        <c:varyColors val="0"/>
        <c:ser>
          <c:idx val="0"/>
          <c:order val="0"/>
          <c:tx>
            <c:strRef>
              <c:f>Sheet1!$B$1</c:f>
              <c:strCache>
                <c:ptCount val="1"/>
                <c:pt idx="0">
                  <c:v>HEV vaccine</c:v>
                </c:pt>
              </c:strCache>
            </c:strRef>
          </c:tx>
          <c:spPr>
            <a:solidFill>
              <a:srgbClr val="508541"/>
            </a:solidFill>
            <a:ln>
              <a:solidFill>
                <a:srgbClr val="508541"/>
              </a:solidFill>
            </a:ln>
            <a:effectLst/>
          </c:spPr>
          <c:invertIfNegative val="0"/>
          <c:dLbls>
            <c:dLbl>
              <c:idx val="0"/>
              <c:tx>
                <c:rich>
                  <a:bodyPr/>
                  <a:lstStyle/>
                  <a:p>
                    <a:fld id="{D23EE58F-8437-4322-98D2-68D40D4C526A}"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1D3-42F4-8F4C-4F70D041B607}"/>
                </c:ext>
              </c:extLst>
            </c:dLbl>
            <c:dLbl>
              <c:idx val="1"/>
              <c:tx>
                <c:rich>
                  <a:bodyPr/>
                  <a:lstStyle/>
                  <a:p>
                    <a:fld id="{D183975C-FB5E-4CD1-ADF6-8223E22816FE}"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1D3-42F4-8F4C-4F70D041B60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0854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ITT</c:v>
                </c:pt>
                <c:pt idx="1">
                  <c:v>PP</c:v>
                </c:pt>
              </c:strCache>
            </c:strRef>
          </c:cat>
          <c:val>
            <c:numRef>
              <c:f>Sheet1!$B$2:$B$3</c:f>
              <c:numCache>
                <c:formatCode>General</c:formatCode>
                <c:ptCount val="2"/>
                <c:pt idx="0">
                  <c:v>3.17</c:v>
                </c:pt>
                <c:pt idx="1">
                  <c:v>3.68</c:v>
                </c:pt>
              </c:numCache>
            </c:numRef>
          </c:val>
          <c:extLst>
            <c:ext xmlns:c16="http://schemas.microsoft.com/office/drawing/2014/chart" uri="{C3380CC4-5D6E-409C-BE32-E72D297353CC}">
              <c16:uniqueId val="{00000002-81D3-42F4-8F4C-4F70D041B607}"/>
            </c:ext>
          </c:extLst>
        </c:ser>
        <c:ser>
          <c:idx val="1"/>
          <c:order val="1"/>
          <c:tx>
            <c:strRef>
              <c:f>Sheet1!$C$1</c:f>
              <c:strCache>
                <c:ptCount val="1"/>
                <c:pt idx="0">
                  <c:v>Placebo</c:v>
                </c:pt>
              </c:strCache>
            </c:strRef>
          </c:tx>
          <c:spPr>
            <a:solidFill>
              <a:schemeClr val="bg2">
                <a:lumMod val="50000"/>
              </a:schemeClr>
            </a:solidFill>
            <a:ln>
              <a:noFill/>
            </a:ln>
            <a:effectLst/>
          </c:spPr>
          <c:invertIfNegative val="0"/>
          <c:dLbls>
            <c:dLbl>
              <c:idx val="0"/>
              <c:tx>
                <c:rich>
                  <a:bodyPr/>
                  <a:lstStyle/>
                  <a:p>
                    <a:fld id="{3C6D057D-FACD-46DD-9DCF-766720B91FB1}"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1D3-42F4-8F4C-4F70D041B607}"/>
                </c:ext>
              </c:extLst>
            </c:dLbl>
            <c:dLbl>
              <c:idx val="1"/>
              <c:tx>
                <c:rich>
                  <a:bodyPr/>
                  <a:lstStyle/>
                  <a:p>
                    <a:fld id="{2D047CF3-EABE-427B-9CA2-776C9CA1EA05}"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1D3-42F4-8F4C-4F70D041B60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1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ITT</c:v>
                </c:pt>
                <c:pt idx="1">
                  <c:v>PP</c:v>
                </c:pt>
              </c:strCache>
            </c:strRef>
          </c:cat>
          <c:val>
            <c:numRef>
              <c:f>Sheet1!$C$2:$C$3</c:f>
              <c:numCache>
                <c:formatCode>General</c:formatCode>
                <c:ptCount val="2"/>
                <c:pt idx="0">
                  <c:v>0.15</c:v>
                </c:pt>
                <c:pt idx="1">
                  <c:v>0.13</c:v>
                </c:pt>
              </c:numCache>
            </c:numRef>
          </c:val>
          <c:extLst>
            <c:ext xmlns:c16="http://schemas.microsoft.com/office/drawing/2014/chart" uri="{C3380CC4-5D6E-409C-BE32-E72D297353CC}">
              <c16:uniqueId val="{00000005-81D3-42F4-8F4C-4F70D041B607}"/>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1" i="0" u="none" strike="noStrike" kern="1200" baseline="0">
                <a:solidFill>
                  <a:srgbClr val="004B87"/>
                </a:solidFill>
                <a:latin typeface="+mn-lt"/>
                <a:ea typeface="+mn-ea"/>
                <a:cs typeface="+mn-cs"/>
              </a:defRPr>
            </a:pPr>
            <a:endParaRPr lang="en-US"/>
          </a:p>
        </c:txPr>
        <c:crossAx val="289948703"/>
        <c:crosses val="autoZero"/>
        <c:auto val="1"/>
        <c:lblAlgn val="ctr"/>
        <c:lblOffset val="100"/>
        <c:noMultiLvlLbl val="0"/>
      </c:catAx>
      <c:valAx>
        <c:axId val="289948703"/>
        <c:scaling>
          <c:orientation val="minMax"/>
          <c:max val="5"/>
        </c:scaling>
        <c:delete val="0"/>
        <c:axPos val="l"/>
        <c:title>
          <c:tx>
            <c:rich>
              <a:bodyPr rot="-5400000" spcFirstLastPara="1" vertOverflow="ellipsis" vert="horz" wrap="square" anchor="ctr" anchorCtr="1"/>
              <a:lstStyle/>
              <a:p>
                <a:pPr>
                  <a:defRPr sz="1330" b="1" i="0" u="none" strike="noStrike" kern="1200" baseline="0">
                    <a:solidFill>
                      <a:srgbClr val="004B87"/>
                    </a:solidFill>
                    <a:latin typeface="+mn-lt"/>
                    <a:ea typeface="+mn-ea"/>
                    <a:cs typeface="+mn-cs"/>
                  </a:defRPr>
                </a:pPr>
                <a:r>
                  <a:rPr lang="en-NZ" b="1" dirty="0">
                    <a:solidFill>
                      <a:srgbClr val="004B87"/>
                    </a:solidFill>
                  </a:rPr>
                  <a:t>GMT increase, mean</a:t>
                </a:r>
              </a:p>
            </c:rich>
          </c:tx>
          <c:layout>
            <c:manualLayout>
              <c:xMode val="edge"/>
              <c:yMode val="edge"/>
              <c:x val="8.2304553418409455E-3"/>
              <c:y val="0.22263776531189861"/>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rgbClr val="004B87"/>
                  </a:solidFill>
                  <a:latin typeface="+mn-lt"/>
                  <a:ea typeface="+mn-ea"/>
                  <a:cs typeface="+mn-cs"/>
                </a:defRPr>
              </a:pPr>
              <a:endParaRPr lang="en-US"/>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rgbClr val="004B87"/>
                </a:solidFill>
                <a:latin typeface="+mn-lt"/>
                <a:ea typeface="+mn-ea"/>
                <a:cs typeface="+mn-cs"/>
              </a:defRPr>
            </a:pPr>
            <a:endParaRPr lang="en-US"/>
          </a:p>
        </c:txPr>
        <c:crossAx val="289961663"/>
        <c:crosses val="autoZero"/>
        <c:crossBetween val="between"/>
        <c:majorUnit val="1"/>
      </c:valAx>
      <c:spPr>
        <a:noFill/>
        <a:ln>
          <a:noFill/>
        </a:ln>
        <a:effectLst/>
      </c:spPr>
    </c:plotArea>
    <c:legend>
      <c:legendPos val="b"/>
      <c:layout>
        <c:manualLayout>
          <c:xMode val="edge"/>
          <c:yMode val="edge"/>
          <c:x val="0.22709770490188422"/>
          <c:y val="3.6160671087987255E-2"/>
          <c:w val="0.6563713607372933"/>
          <c:h val="9.32770769583047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4B87"/>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21531993799217E-2"/>
          <c:y val="0.11697953562157948"/>
          <c:w val="0.9217121520722672"/>
          <c:h val="0.78229480819403485"/>
        </c:manualLayout>
      </c:layout>
      <c:scatterChart>
        <c:scatterStyle val="lineMarker"/>
        <c:varyColors val="0"/>
        <c:ser>
          <c:idx val="0"/>
          <c:order val="0"/>
          <c:tx>
            <c:strRef>
              <c:f>Sheet1!$B$1</c:f>
              <c:strCache>
                <c:ptCount val="1"/>
                <c:pt idx="0">
                  <c:v>vertical</c:v>
                </c:pt>
              </c:strCache>
            </c:strRef>
          </c:tx>
          <c:spPr>
            <a:ln w="19050" cap="rnd">
              <a:noFill/>
              <a:round/>
            </a:ln>
            <a:effectLst/>
          </c:spPr>
          <c:marker>
            <c:symbol val="circle"/>
            <c:size val="5"/>
            <c:spPr>
              <a:solidFill>
                <a:srgbClr val="508541"/>
              </a:solidFill>
              <a:ln w="9525">
                <a:solidFill>
                  <a:schemeClr val="accent6">
                    <a:lumMod val="75000"/>
                  </a:schemeClr>
                </a:solidFill>
              </a:ln>
              <a:effectLst/>
            </c:spPr>
          </c:marker>
          <c:errBars>
            <c:errDir val="x"/>
            <c:errBarType val="both"/>
            <c:errValType val="cust"/>
            <c:noEndCap val="0"/>
            <c:plus>
              <c:numRef>
                <c:f>Sheet1!$E$2:$E$12</c:f>
                <c:numCache>
                  <c:formatCode>General</c:formatCode>
                  <c:ptCount val="11"/>
                  <c:pt idx="0">
                    <c:v>0.91</c:v>
                  </c:pt>
                  <c:pt idx="1">
                    <c:v>0.26</c:v>
                  </c:pt>
                  <c:pt idx="4">
                    <c:v>1.3</c:v>
                  </c:pt>
                </c:numCache>
              </c:numRef>
            </c:plus>
            <c:minus>
              <c:numRef>
                <c:f>Sheet1!$D$2:$D$12</c:f>
                <c:numCache>
                  <c:formatCode>General</c:formatCode>
                  <c:ptCount val="11"/>
                  <c:pt idx="0">
                    <c:v>0.62</c:v>
                  </c:pt>
                  <c:pt idx="1">
                    <c:v>0.24</c:v>
                  </c:pt>
                  <c:pt idx="4">
                    <c:v>0.88</c:v>
                  </c:pt>
                </c:numCache>
              </c:numRef>
            </c:minus>
            <c:spPr>
              <a:noFill/>
              <a:ln w="9525" cap="flat" cmpd="sng" algn="ctr">
                <a:solidFill>
                  <a:srgbClr val="508541"/>
                </a:solidFill>
                <a:round/>
              </a:ln>
              <a:effectLst/>
            </c:spPr>
          </c:errBars>
          <c:xVal>
            <c:numRef>
              <c:f>Sheet1!$A$2:$A$9</c:f>
              <c:numCache>
                <c:formatCode>General</c:formatCode>
                <c:ptCount val="8"/>
                <c:pt idx="0">
                  <c:v>1.96</c:v>
                </c:pt>
                <c:pt idx="1">
                  <c:v>2.2400000000000002</c:v>
                </c:pt>
                <c:pt idx="2">
                  <c:v>1.54</c:v>
                </c:pt>
                <c:pt idx="3">
                  <c:v>1.75</c:v>
                </c:pt>
                <c:pt idx="4">
                  <c:v>2.83</c:v>
                </c:pt>
                <c:pt idx="5">
                  <c:v>0.84</c:v>
                </c:pt>
              </c:numCache>
            </c:numRef>
          </c:xVal>
          <c:yVal>
            <c:numRef>
              <c:f>Sheet1!$B$2:$B$9</c:f>
              <c:numCache>
                <c:formatCode>General</c:formatCode>
                <c:ptCount val="8"/>
                <c:pt idx="0">
                  <c:v>11.2</c:v>
                </c:pt>
                <c:pt idx="1">
                  <c:v>9.5</c:v>
                </c:pt>
                <c:pt idx="2">
                  <c:v>7.8</c:v>
                </c:pt>
                <c:pt idx="3">
                  <c:v>4.4000000000000004</c:v>
                </c:pt>
                <c:pt idx="4">
                  <c:v>2.7</c:v>
                </c:pt>
                <c:pt idx="5">
                  <c:v>1</c:v>
                </c:pt>
              </c:numCache>
            </c:numRef>
          </c:yVal>
          <c:smooth val="0"/>
          <c:extLst>
            <c:ext xmlns:c16="http://schemas.microsoft.com/office/drawing/2014/chart" uri="{C3380CC4-5D6E-409C-BE32-E72D297353CC}">
              <c16:uniqueId val="{00000000-F27E-4CEB-AFFE-8B9DE18F005E}"/>
            </c:ext>
          </c:extLst>
        </c:ser>
        <c:dLbls>
          <c:showLegendKey val="0"/>
          <c:showVal val="0"/>
          <c:showCatName val="0"/>
          <c:showSerName val="0"/>
          <c:showPercent val="0"/>
          <c:showBubbleSize val="0"/>
        </c:dLbls>
        <c:axId val="750046472"/>
        <c:axId val="750046800"/>
      </c:scatterChart>
      <c:valAx>
        <c:axId val="750046472"/>
        <c:scaling>
          <c:orientation val="minMax"/>
          <c:max val="5"/>
          <c:min val="0"/>
        </c:scaling>
        <c:delete val="0"/>
        <c:axPos val="b"/>
        <c:numFmt formatCode="#,##0.0" sourceLinked="0"/>
        <c:majorTickMark val="out"/>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0" i="0" u="none" strike="noStrike" kern="1200" baseline="0">
                <a:solidFill>
                  <a:srgbClr val="004B87"/>
                </a:solidFill>
                <a:latin typeface="+mn-lt"/>
                <a:ea typeface="+mn-ea"/>
                <a:cs typeface="+mn-cs"/>
              </a:defRPr>
            </a:pPr>
            <a:endParaRPr lang="en-US"/>
          </a:p>
        </c:txPr>
        <c:crossAx val="750046800"/>
        <c:crossesAt val="0"/>
        <c:crossBetween val="midCat"/>
      </c:valAx>
      <c:valAx>
        <c:axId val="750046800"/>
        <c:scaling>
          <c:orientation val="minMax"/>
          <c:max val="14"/>
        </c:scaling>
        <c:delete val="0"/>
        <c:axPos val="l"/>
        <c:numFmt formatCode="General" sourceLinked="1"/>
        <c:majorTickMark val="none"/>
        <c:minorTickMark val="none"/>
        <c:tickLblPos val="none"/>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n-US"/>
          </a:p>
        </c:txPr>
        <c:crossAx val="750046472"/>
        <c:crossesAt val="1"/>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bg2">
              <a:lumMod val="25000"/>
            </a:schemeClr>
          </a:solidFill>
          <a:latin typeface="+mn-lt"/>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902027816219"/>
          <c:y val="5.9018650422673874E-2"/>
          <c:w val="0.86932531250151035"/>
          <c:h val="0.73307137976636982"/>
        </c:manualLayout>
      </c:layout>
      <c:barChart>
        <c:barDir val="col"/>
        <c:grouping val="clustered"/>
        <c:varyColors val="0"/>
        <c:ser>
          <c:idx val="0"/>
          <c:order val="0"/>
          <c:tx>
            <c:strRef>
              <c:f>Sheet1!$B$1</c:f>
              <c:strCache>
                <c:ptCount val="1"/>
                <c:pt idx="0">
                  <c:v>Readmitted</c:v>
                </c:pt>
              </c:strCache>
            </c:strRef>
          </c:tx>
          <c:spPr>
            <a:solidFill>
              <a:srgbClr val="508541"/>
            </a:solidFill>
            <a:ln>
              <a:noFill/>
            </a:ln>
            <a:effectLst/>
          </c:spPr>
          <c:invertIfNegative val="0"/>
          <c:dLbls>
            <c:dLbl>
              <c:idx val="0"/>
              <c:tx>
                <c:rich>
                  <a:bodyPr/>
                  <a:lstStyle/>
                  <a:p>
                    <a:fld id="{01A1FBFD-21D7-4812-A53D-819198B9C128}" type="VALUE">
                      <a:rPr lang="en-US" smtClean="0"/>
                      <a:pPr/>
                      <a:t>[VALUE]</a:t>
                    </a:fld>
                    <a:r>
                      <a:rPr lang="en-US"/>
                      <a:t>.3%</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84E-43E4-BEAF-F7EF5DA05BC8}"/>
                </c:ext>
              </c:extLst>
            </c:dLbl>
            <c:dLbl>
              <c:idx val="1"/>
              <c:tx>
                <c:rich>
                  <a:bodyPr/>
                  <a:lstStyle/>
                  <a:p>
                    <a:r>
                      <a:rPr lang="en-US"/>
                      <a:t>22.7%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84E-43E4-BEAF-F7EF5DA05BC8}"/>
                </c:ext>
              </c:extLst>
            </c:dLbl>
            <c:dLbl>
              <c:idx val="2"/>
              <c:tx>
                <c:rich>
                  <a:bodyPr/>
                  <a:lstStyle/>
                  <a:p>
                    <a:fld id="{05F05A2F-FEF4-443A-9F37-74434C8E7F6E}" type="VALUE">
                      <a:rPr lang="en-US" smtClean="0"/>
                      <a:pPr/>
                      <a:t>[VALUE]</a:t>
                    </a:fld>
                    <a:r>
                      <a:rPr lang="en-US"/>
                      <a:t>.2%</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84E-43E4-BEAF-F7EF5DA05BC8}"/>
                </c:ext>
              </c:extLst>
            </c:dLbl>
            <c:dLbl>
              <c:idx val="3"/>
              <c:layout>
                <c:manualLayout>
                  <c:x val="1.87931380735448E-2"/>
                  <c:y val="0"/>
                </c:manualLayout>
              </c:layout>
              <c:tx>
                <c:rich>
                  <a:bodyPr/>
                  <a:lstStyle/>
                  <a:p>
                    <a:r>
                      <a:rPr lang="en-US"/>
                      <a:t>21.6%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84E-43E4-BEAF-F7EF5DA05BC8}"/>
                </c:ext>
              </c:extLst>
            </c:dLbl>
            <c:dLbl>
              <c:idx val="4"/>
              <c:tx>
                <c:rich>
                  <a:bodyPr/>
                  <a:lstStyle/>
                  <a:p>
                    <a:r>
                      <a:rPr lang="en-US"/>
                      <a:t>25.3%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84E-43E4-BEAF-F7EF5DA05BC8}"/>
                </c:ext>
              </c:extLst>
            </c:dLbl>
            <c:numFmt formatCode="#,##0" sourceLinked="0"/>
            <c:spPr>
              <a:noFill/>
              <a:ln>
                <a:noFill/>
              </a:ln>
              <a:effectLst/>
            </c:spPr>
            <c:txPr>
              <a:bodyPr rot="0" spcFirstLastPara="1" vertOverflow="ellipsis" vert="horz" wrap="square" anchor="ctr" anchorCtr="1"/>
              <a:lstStyle/>
              <a:p>
                <a:pPr>
                  <a:defRPr sz="1100" b="1" i="0" u="none" strike="noStrike" kern="1200" baseline="0">
                    <a:solidFill>
                      <a:srgbClr val="50854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Prior ascites</c:v>
                </c:pt>
                <c:pt idx="1">
                  <c:v>OHE</c:v>
                </c:pt>
                <c:pt idx="2">
                  <c:v>Hyponatremia</c:v>
                </c:pt>
                <c:pt idx="3">
                  <c:v>AKI</c:v>
                </c:pt>
                <c:pt idx="4">
                  <c:v>Infection</c:v>
                </c:pt>
              </c:strCache>
            </c:strRef>
          </c:cat>
          <c:val>
            <c:numRef>
              <c:f>Sheet1!$B$2:$B$6</c:f>
              <c:numCache>
                <c:formatCode>General</c:formatCode>
                <c:ptCount val="5"/>
                <c:pt idx="0">
                  <c:v>70.3</c:v>
                </c:pt>
                <c:pt idx="1">
                  <c:v>22.7</c:v>
                </c:pt>
                <c:pt idx="2">
                  <c:v>31.2</c:v>
                </c:pt>
                <c:pt idx="3">
                  <c:v>21.6</c:v>
                </c:pt>
                <c:pt idx="4">
                  <c:v>25.3</c:v>
                </c:pt>
              </c:numCache>
            </c:numRef>
          </c:val>
          <c:extLst>
            <c:ext xmlns:c16="http://schemas.microsoft.com/office/drawing/2014/chart" uri="{C3380CC4-5D6E-409C-BE32-E72D297353CC}">
              <c16:uniqueId val="{00000003-884E-43E4-BEAF-F7EF5DA05BC8}"/>
            </c:ext>
          </c:extLst>
        </c:ser>
        <c:ser>
          <c:idx val="1"/>
          <c:order val="1"/>
          <c:tx>
            <c:strRef>
              <c:f>Sheet1!$C$1</c:f>
              <c:strCache>
                <c:ptCount val="1"/>
                <c:pt idx="0">
                  <c:v>Not readmitted</c:v>
                </c:pt>
              </c:strCache>
            </c:strRef>
          </c:tx>
          <c:spPr>
            <a:solidFill>
              <a:srgbClr val="1E5111"/>
            </a:solidFill>
            <a:ln>
              <a:noFill/>
            </a:ln>
            <a:effectLst/>
          </c:spPr>
          <c:invertIfNegative val="0"/>
          <c:dLbls>
            <c:dLbl>
              <c:idx val="0"/>
              <c:layout>
                <c:manualLayout>
                  <c:x val="2.4162606094557601E-2"/>
                  <c:y val="1.3512229099312359E-2"/>
                </c:manualLayout>
              </c:layout>
              <c:tx>
                <c:rich>
                  <a:bodyPr/>
                  <a:lstStyle/>
                  <a:p>
                    <a:r>
                      <a:rPr lang="en-US"/>
                      <a:t>61.5%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84E-43E4-BEAF-F7EF5DA05BC8}"/>
                </c:ext>
              </c:extLst>
            </c:dLbl>
            <c:dLbl>
              <c:idx val="1"/>
              <c:layout>
                <c:manualLayout>
                  <c:x val="1.3423670052531951E-2"/>
                  <c:y val="-8.2573779485339985E-17"/>
                </c:manualLayout>
              </c:layout>
              <c:tx>
                <c:rich>
                  <a:bodyPr/>
                  <a:lstStyle/>
                  <a:p>
                    <a:fld id="{09978D88-62C3-4997-9304-6B33D151C5C7}" type="VALUE">
                      <a:rPr lang="en-US" smtClean="0"/>
                      <a:pPr/>
                      <a:t>[VALUE]</a:t>
                    </a:fld>
                    <a:r>
                      <a:rPr lang="en-US"/>
                      <a:t>.4%</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84E-43E4-BEAF-F7EF5DA05BC8}"/>
                </c:ext>
              </c:extLst>
            </c:dLbl>
            <c:dLbl>
              <c:idx val="2"/>
              <c:layout>
                <c:manualLayout>
                  <c:x val="1.87931380735448E-2"/>
                  <c:y val="0"/>
                </c:manualLayout>
              </c:layout>
              <c:tx>
                <c:rich>
                  <a:bodyPr/>
                  <a:lstStyle/>
                  <a:p>
                    <a:fld id="{F2DCE597-2FE8-4F3C-9A14-DB98DBC8E925}" type="VALUE">
                      <a:rPr lang="en-US" smtClean="0"/>
                      <a:pPr/>
                      <a:t>[VALUE]</a:t>
                    </a:fld>
                    <a:r>
                      <a:rPr lang="en-US"/>
                      <a:t>.4%</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84E-43E4-BEAF-F7EF5DA05BC8}"/>
                </c:ext>
              </c:extLst>
            </c:dLbl>
            <c:dLbl>
              <c:idx val="3"/>
              <c:layout>
                <c:manualLayout>
                  <c:x val="1.87931380735448E-2"/>
                  <c:y val="0"/>
                </c:manualLayout>
              </c:layout>
              <c:tx>
                <c:rich>
                  <a:bodyPr/>
                  <a:lstStyle/>
                  <a:p>
                    <a:r>
                      <a:rPr lang="en-US"/>
                      <a:t>13.0%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884E-43E4-BEAF-F7EF5DA05BC8}"/>
                </c:ext>
              </c:extLst>
            </c:dLbl>
            <c:dLbl>
              <c:idx val="4"/>
              <c:layout>
                <c:manualLayout>
                  <c:x val="1.6764282273564281E-2"/>
                  <c:y val="4.5040763664374673E-3"/>
                </c:manualLayout>
              </c:layout>
              <c:tx>
                <c:rich>
                  <a:bodyPr/>
                  <a:lstStyle/>
                  <a:p>
                    <a:r>
                      <a:rPr lang="en-US"/>
                      <a:t>15.9%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884E-43E4-BEAF-F7EF5DA05BC8}"/>
                </c:ext>
              </c:extLst>
            </c:dLbl>
            <c:numFmt formatCode="#,##0" sourceLinked="0"/>
            <c:spPr>
              <a:noFill/>
              <a:ln>
                <a:noFill/>
              </a:ln>
              <a:effectLst/>
            </c:spPr>
            <c:txPr>
              <a:bodyPr rot="0" spcFirstLastPara="1" vertOverflow="ellipsis" vert="horz" wrap="square" anchor="ctr" anchorCtr="1"/>
              <a:lstStyle/>
              <a:p>
                <a:pPr>
                  <a:defRPr sz="1100" b="1" i="0" u="none" strike="noStrike" kern="1200" baseline="0">
                    <a:solidFill>
                      <a:srgbClr val="1E511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Prior ascites</c:v>
                </c:pt>
                <c:pt idx="1">
                  <c:v>OHE</c:v>
                </c:pt>
                <c:pt idx="2">
                  <c:v>Hyponatremia</c:v>
                </c:pt>
                <c:pt idx="3">
                  <c:v>AKI</c:v>
                </c:pt>
                <c:pt idx="4">
                  <c:v>Infection</c:v>
                </c:pt>
              </c:strCache>
            </c:strRef>
          </c:cat>
          <c:val>
            <c:numRef>
              <c:f>Sheet1!$C$2:$C$6</c:f>
              <c:numCache>
                <c:formatCode>General</c:formatCode>
                <c:ptCount val="5"/>
                <c:pt idx="0">
                  <c:v>61.5</c:v>
                </c:pt>
                <c:pt idx="1">
                  <c:v>13.4</c:v>
                </c:pt>
                <c:pt idx="2">
                  <c:v>24.4</c:v>
                </c:pt>
                <c:pt idx="3">
                  <c:v>13</c:v>
                </c:pt>
                <c:pt idx="4">
                  <c:v>15.9</c:v>
                </c:pt>
              </c:numCache>
            </c:numRef>
          </c:val>
          <c:extLst>
            <c:ext xmlns:c16="http://schemas.microsoft.com/office/drawing/2014/chart" uri="{C3380CC4-5D6E-409C-BE32-E72D297353CC}">
              <c16:uniqueId val="{00000007-884E-43E4-BEAF-F7EF5DA05BC8}"/>
            </c:ext>
          </c:extLst>
        </c:ser>
        <c:dLbls>
          <c:dLblPos val="outEnd"/>
          <c:showLegendKey val="0"/>
          <c:showVal val="1"/>
          <c:showCatName val="0"/>
          <c:showSerName val="0"/>
          <c:showPercent val="0"/>
          <c:showBubbleSize val="0"/>
        </c:dLbls>
        <c:gapWidth val="100"/>
        <c:overlap val="-15"/>
        <c:axId val="1240788400"/>
        <c:axId val="1240789360"/>
      </c:barChart>
      <c:catAx>
        <c:axId val="1240788400"/>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000" b="1"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crossAx val="1240789360"/>
        <c:crosses val="autoZero"/>
        <c:auto val="1"/>
        <c:lblAlgn val="ctr"/>
        <c:lblOffset val="100"/>
        <c:noMultiLvlLbl val="0"/>
      </c:catAx>
      <c:valAx>
        <c:axId val="1240789360"/>
        <c:scaling>
          <c:orientation val="minMax"/>
          <c:max val="100"/>
        </c:scaling>
        <c:delete val="0"/>
        <c:axPos val="l"/>
        <c:title>
          <c:tx>
            <c:rich>
              <a:bodyPr rot="-5400000" spcFirstLastPara="1" vertOverflow="ellipsis" vert="horz" wrap="square" anchor="ctr" anchorCtr="1"/>
              <a:lstStyle/>
              <a:p>
                <a:pPr>
                  <a:defRPr sz="1200" b="1" i="0" u="none" strike="noStrike" kern="1200" baseline="0">
                    <a:solidFill>
                      <a:srgbClr val="004B87"/>
                    </a:solidFill>
                    <a:latin typeface="Arial" panose="020B0604020202020204" pitchFamily="34" charset="0"/>
                    <a:ea typeface="+mn-ea"/>
                    <a:cs typeface="Arial" panose="020B0604020202020204" pitchFamily="34" charset="0"/>
                  </a:defRPr>
                </a:pPr>
                <a:r>
                  <a:rPr lang="en-NZ" sz="1200" b="1">
                    <a:solidFill>
                      <a:srgbClr val="004B87"/>
                    </a:solidFill>
                    <a:latin typeface="Arial" panose="020B0604020202020204" pitchFamily="34" charset="0"/>
                    <a:cs typeface="Arial" panose="020B0604020202020204" pitchFamily="34" charset="0"/>
                  </a:rPr>
                  <a:t>Hospitalized patients, %</a:t>
                </a:r>
              </a:p>
            </c:rich>
          </c:tx>
          <c:layout>
            <c:manualLayout>
              <c:xMode val="edge"/>
              <c:yMode val="edge"/>
              <c:x val="1.0672810353589004E-4"/>
              <c:y val="4.5938560447919309E-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100" b="0" i="0" u="none" strike="noStrike" kern="1200" baseline="0">
                <a:solidFill>
                  <a:srgbClr val="004B87"/>
                </a:solidFill>
                <a:latin typeface="+mn-lt"/>
                <a:ea typeface="+mn-ea"/>
                <a:cs typeface="+mn-cs"/>
              </a:defRPr>
            </a:pPr>
            <a:endParaRPr lang="en-US"/>
          </a:p>
        </c:txPr>
        <c:crossAx val="1240788400"/>
        <c:crosses val="autoZero"/>
        <c:crossBetween val="between"/>
        <c:majorUnit val="20"/>
      </c:valAx>
      <c:spPr>
        <a:noFill/>
        <a:ln>
          <a:noFill/>
        </a:ln>
        <a:effectLst/>
      </c:spPr>
    </c:plotArea>
    <c:legend>
      <c:legendPos val="t"/>
      <c:layout>
        <c:manualLayout>
          <c:xMode val="edge"/>
          <c:yMode val="edge"/>
          <c:x val="0.30134744051834395"/>
          <c:y val="8.4650746116209416E-2"/>
          <c:w val="0.48501559048293502"/>
          <c:h val="8.8208947862819465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4B87"/>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bg2">
              <a:lumMod val="25000"/>
            </a:schemeClr>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17941715758723814"/>
          <c:w val="0.78491713972882937"/>
          <c:h val="0.6988995919981682"/>
        </c:manualLayout>
      </c:layout>
      <c:barChart>
        <c:barDir val="col"/>
        <c:grouping val="clustered"/>
        <c:varyColors val="0"/>
        <c:ser>
          <c:idx val="0"/>
          <c:order val="0"/>
          <c:tx>
            <c:strRef>
              <c:f>Sheet1!$B$1</c:f>
              <c:strCache>
                <c:ptCount val="1"/>
                <c:pt idx="0">
                  <c:v>High-SDI countries</c:v>
                </c:pt>
              </c:strCache>
            </c:strRef>
          </c:tx>
          <c:spPr>
            <a:solidFill>
              <a:srgbClr val="1E5111"/>
            </a:solidFill>
            <a:ln>
              <a:noFill/>
            </a:ln>
            <a:effectLst/>
          </c:spPr>
          <c:invertIfNegative val="0"/>
          <c:dLbls>
            <c:dLbl>
              <c:idx val="0"/>
              <c:tx>
                <c:rich>
                  <a:bodyPr/>
                  <a:lstStyle/>
                  <a:p>
                    <a:fld id="{D23EE58F-8437-4322-98D2-68D40D4C526A}" type="VALUE">
                      <a:rPr lang="en-US" sz="1200" smtClean="0">
                        <a:solidFill>
                          <a:srgbClr val="1E511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C78-49AE-BE1D-A4A1FDEA5E5C}"/>
                </c:ext>
              </c:extLst>
            </c:dLbl>
            <c:dLbl>
              <c:idx val="1"/>
              <c:tx>
                <c:rich>
                  <a:bodyPr/>
                  <a:lstStyle/>
                  <a:p>
                    <a:fld id="{D183975C-FB5E-4CD1-ADF6-8223E22816FE}" type="VALUE">
                      <a:rPr lang="en-US" sz="1200" smtClean="0">
                        <a:solidFill>
                          <a:srgbClr val="1E511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C78-49AE-BE1D-A4A1FDEA5E5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E511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ALD mortality (deaths)</c:v>
                </c:pt>
                <c:pt idx="1">
                  <c:v>ALD prevalence (cases)</c:v>
                </c:pt>
              </c:strCache>
            </c:strRef>
          </c:cat>
          <c:val>
            <c:numRef>
              <c:f>Sheet1!$B$2:$B$3</c:f>
              <c:numCache>
                <c:formatCode>General</c:formatCode>
                <c:ptCount val="2"/>
                <c:pt idx="0">
                  <c:v>5.44</c:v>
                </c:pt>
                <c:pt idx="1">
                  <c:v>6.29</c:v>
                </c:pt>
              </c:numCache>
            </c:numRef>
          </c:val>
          <c:extLst>
            <c:ext xmlns:c16="http://schemas.microsoft.com/office/drawing/2014/chart" uri="{C3380CC4-5D6E-409C-BE32-E72D297353CC}">
              <c16:uniqueId val="{00000002-4C78-49AE-BE1D-A4A1FDEA5E5C}"/>
            </c:ext>
          </c:extLst>
        </c:ser>
        <c:ser>
          <c:idx val="1"/>
          <c:order val="1"/>
          <c:tx>
            <c:strRef>
              <c:f>Sheet1!$C$1</c:f>
              <c:strCache>
                <c:ptCount val="1"/>
                <c:pt idx="0">
                  <c:v>Low-SDI countries</c:v>
                </c:pt>
              </c:strCache>
            </c:strRef>
          </c:tx>
          <c:spPr>
            <a:solidFill>
              <a:srgbClr val="508541"/>
            </a:solidFill>
            <a:ln>
              <a:noFill/>
            </a:ln>
            <a:effectLst/>
          </c:spPr>
          <c:invertIfNegative val="0"/>
          <c:dLbls>
            <c:dLbl>
              <c:idx val="0"/>
              <c:tx>
                <c:rich>
                  <a:bodyPr/>
                  <a:lstStyle/>
                  <a:p>
                    <a:fld id="{3C6D057D-FACD-46DD-9DCF-766720B91FB1}"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C5F-4531-A264-0BAE79B71F7A}"/>
                </c:ext>
              </c:extLst>
            </c:dLbl>
            <c:dLbl>
              <c:idx val="1"/>
              <c:tx>
                <c:rich>
                  <a:bodyPr/>
                  <a:lstStyle/>
                  <a:p>
                    <a:fld id="{2D047CF3-EABE-427B-9CA2-776C9CA1EA05}"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C5F-4531-A264-0BAE79B71F7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0854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ALD mortality (deaths)</c:v>
                </c:pt>
                <c:pt idx="1">
                  <c:v>ALD prevalence (cases)</c:v>
                </c:pt>
              </c:strCache>
            </c:strRef>
          </c:cat>
          <c:val>
            <c:numRef>
              <c:f>Sheet1!$C$2:$C$3</c:f>
              <c:numCache>
                <c:formatCode>General</c:formatCode>
                <c:ptCount val="2"/>
                <c:pt idx="0">
                  <c:v>6.69</c:v>
                </c:pt>
                <c:pt idx="1">
                  <c:v>6.86</c:v>
                </c:pt>
              </c:numCache>
            </c:numRef>
          </c:val>
          <c:extLst>
            <c:ext xmlns:c16="http://schemas.microsoft.com/office/drawing/2014/chart" uri="{C3380CC4-5D6E-409C-BE32-E72D297353CC}">
              <c16:uniqueId val="{00000006-4C78-49AE-BE1D-A4A1FDEA5E5C}"/>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200" b="1" i="0" u="none" strike="noStrike" kern="1200" baseline="0">
                <a:solidFill>
                  <a:srgbClr val="004B87"/>
                </a:solidFill>
                <a:latin typeface="+mn-lt"/>
                <a:ea typeface="+mn-ea"/>
                <a:cs typeface="+mn-cs"/>
              </a:defRPr>
            </a:pPr>
            <a:endParaRPr lang="en-US"/>
          </a:p>
        </c:txPr>
        <c:crossAx val="289948703"/>
        <c:crosses val="autoZero"/>
        <c:auto val="1"/>
        <c:lblAlgn val="ctr"/>
        <c:lblOffset val="100"/>
        <c:noMultiLvlLbl val="0"/>
      </c:catAx>
      <c:valAx>
        <c:axId val="289948703"/>
        <c:scaling>
          <c:orientation val="minMax"/>
          <c:max val="10"/>
          <c:min val="0"/>
        </c:scaling>
        <c:delete val="0"/>
        <c:axPos val="l"/>
        <c:title>
          <c:tx>
            <c:rich>
              <a:bodyPr rot="-5400000" spcFirstLastPara="1" vertOverflow="ellipsis" vert="horz" wrap="square" anchor="ctr" anchorCtr="1"/>
              <a:lstStyle/>
              <a:p>
                <a:pPr>
                  <a:defRPr sz="1200" b="0" i="0" u="none" strike="noStrike" kern="1200" baseline="0">
                    <a:solidFill>
                      <a:srgbClr val="004B87"/>
                    </a:solidFill>
                    <a:latin typeface="+mn-lt"/>
                    <a:ea typeface="+mn-ea"/>
                    <a:cs typeface="+mn-cs"/>
                  </a:defRPr>
                </a:pPr>
                <a:r>
                  <a:rPr lang="en-NZ" sz="1200" b="1" dirty="0">
                    <a:solidFill>
                      <a:srgbClr val="004B87"/>
                    </a:solidFill>
                  </a:rPr>
                  <a:t>Events</a:t>
                </a:r>
                <a:r>
                  <a:rPr lang="en-NZ" sz="1200" b="1" baseline="0" dirty="0">
                    <a:solidFill>
                      <a:srgbClr val="004B87"/>
                    </a:solidFill>
                  </a:rPr>
                  <a:t> </a:t>
                </a:r>
                <a:r>
                  <a:rPr lang="en-NZ" sz="1200" b="1" dirty="0">
                    <a:solidFill>
                      <a:srgbClr val="004B87"/>
                    </a:solidFill>
                  </a:rPr>
                  <a:t>per</a:t>
                </a:r>
                <a:r>
                  <a:rPr lang="en-NZ" sz="1200" b="1" baseline="0" dirty="0">
                    <a:solidFill>
                      <a:srgbClr val="004B87"/>
                    </a:solidFill>
                  </a:rPr>
                  <a:t> 100,000</a:t>
                </a:r>
                <a:endParaRPr lang="en-NZ" sz="1200" b="1" dirty="0">
                  <a:solidFill>
                    <a:srgbClr val="004B87"/>
                  </a:solidFill>
                </a:endParaRPr>
              </a:p>
            </c:rich>
          </c:tx>
          <c:layout>
            <c:manualLayout>
              <c:xMode val="edge"/>
              <c:yMode val="edge"/>
              <c:x val="2.5478468456602333E-2"/>
              <c:y val="0.2271166623073597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004B87"/>
                  </a:solidFill>
                  <a:latin typeface="+mn-lt"/>
                  <a:ea typeface="+mn-ea"/>
                  <a:cs typeface="+mn-cs"/>
                </a:defRPr>
              </a:pPr>
              <a:endParaRPr lang="en-NZ"/>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rgbClr val="004B87"/>
                </a:solidFill>
                <a:latin typeface="+mn-lt"/>
                <a:ea typeface="+mn-ea"/>
                <a:cs typeface="+mn-cs"/>
              </a:defRPr>
            </a:pPr>
            <a:endParaRPr lang="en-US"/>
          </a:p>
        </c:txPr>
        <c:crossAx val="289961663"/>
        <c:crosses val="autoZero"/>
        <c:crossBetween val="between"/>
        <c:majorUnit val="2"/>
      </c:valAx>
      <c:spPr>
        <a:noFill/>
        <a:ln>
          <a:noFill/>
        </a:ln>
        <a:effectLst/>
      </c:spPr>
    </c:plotArea>
    <c:legend>
      <c:legendPos val="t"/>
      <c:layout>
        <c:manualLayout>
          <c:xMode val="edge"/>
          <c:yMode val="edge"/>
          <c:x val="0.1244322146103142"/>
          <c:y val="1.2631013613978321E-2"/>
          <c:w val="0.7983114153758426"/>
          <c:h val="0.14980248988647671"/>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4B87"/>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21766606734025"/>
          <c:y val="5.9018559477712708E-2"/>
          <c:w val="0.84045801370396001"/>
          <c:h val="0.73307137976636982"/>
        </c:manualLayout>
      </c:layout>
      <c:barChart>
        <c:barDir val="col"/>
        <c:grouping val="clustered"/>
        <c:varyColors val="0"/>
        <c:ser>
          <c:idx val="0"/>
          <c:order val="0"/>
          <c:tx>
            <c:strRef>
              <c:f>Sheet1!$B$1</c:f>
              <c:strCache>
                <c:ptCount val="1"/>
                <c:pt idx="0">
                  <c:v>Incidence of ICP</c:v>
                </c:pt>
              </c:strCache>
            </c:strRef>
          </c:tx>
          <c:spPr>
            <a:solidFill>
              <a:srgbClr val="508541"/>
            </a:solidFill>
            <a:ln>
              <a:solidFill>
                <a:srgbClr val="508541"/>
              </a:solidFill>
            </a:ln>
            <a:effectLst/>
          </c:spPr>
          <c:invertIfNegative val="0"/>
          <c:dLbls>
            <c:dLbl>
              <c:idx val="0"/>
              <c:tx>
                <c:rich>
                  <a:bodyPr/>
                  <a:lstStyle/>
                  <a:p>
                    <a:fld id="{01A1FBFD-21D7-4812-A53D-819198B9C128}"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C5C-46DA-9106-1F9140557E7E}"/>
                </c:ext>
              </c:extLst>
            </c:dLbl>
            <c:dLbl>
              <c:idx val="1"/>
              <c:tx>
                <c:rich>
                  <a:bodyPr/>
                  <a:lstStyle/>
                  <a:p>
                    <a:fld id="{8F6A0F66-EFFD-4037-A5B4-C17E6D28127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C5C-46DA-9106-1F9140557E7E}"/>
                </c:ext>
              </c:extLst>
            </c:dLbl>
            <c:dLbl>
              <c:idx val="2"/>
              <c:tx>
                <c:rich>
                  <a:bodyPr/>
                  <a:lstStyle/>
                  <a:p>
                    <a:fld id="{FB31F596-0B71-420D-B30A-793C66A27F45}"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C5C-46DA-9106-1F9140557E7E}"/>
                </c:ext>
              </c:extLst>
            </c:dLbl>
            <c:dLbl>
              <c:idx val="3"/>
              <c:tx>
                <c:rich>
                  <a:bodyPr/>
                  <a:lstStyle/>
                  <a:p>
                    <a:fld id="{05F05A2F-FEF4-443A-9F37-74434C8E7F6E}"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DC5C-46DA-9106-1F9140557E7E}"/>
                </c:ext>
              </c:extLst>
            </c:dLbl>
            <c:dLbl>
              <c:idx val="4"/>
              <c:tx>
                <c:rich>
                  <a:bodyPr/>
                  <a:lstStyle/>
                  <a:p>
                    <a:r>
                      <a:rPr lang="en-US" dirty="0"/>
                      <a:t>0.9%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EF1-4C13-88DE-20F90800E5D8}"/>
                </c:ext>
              </c:extLst>
            </c:dLbl>
            <c:spPr>
              <a:noFill/>
              <a:ln>
                <a:noFill/>
              </a:ln>
              <a:effectLst/>
            </c:spPr>
            <c:txPr>
              <a:bodyPr rot="0" spcFirstLastPara="1" vertOverflow="ellipsis" vert="horz" wrap="square" anchor="ctr" anchorCtr="1"/>
              <a:lstStyle/>
              <a:p>
                <a:pPr>
                  <a:defRPr sz="1200" b="1" i="0" u="none" strike="noStrike" kern="1200" baseline="0">
                    <a:solidFill>
                      <a:srgbClr val="50854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c:v>
                </c:pt>
                <c:pt idx="1">
                  <c:v>South Asian</c:v>
                </c:pt>
                <c:pt idx="2">
                  <c:v>Black</c:v>
                </c:pt>
                <c:pt idx="3">
                  <c:v>Mixed</c:v>
                </c:pt>
                <c:pt idx="4">
                  <c:v>Other</c:v>
                </c:pt>
              </c:strCache>
            </c:strRef>
          </c:cat>
          <c:val>
            <c:numRef>
              <c:f>Sheet1!$B$2:$B$6</c:f>
              <c:numCache>
                <c:formatCode>General</c:formatCode>
                <c:ptCount val="5"/>
                <c:pt idx="0">
                  <c:v>0.8</c:v>
                </c:pt>
                <c:pt idx="1">
                  <c:v>1.3</c:v>
                </c:pt>
                <c:pt idx="2">
                  <c:v>0.5</c:v>
                </c:pt>
                <c:pt idx="3">
                  <c:v>0.7</c:v>
                </c:pt>
                <c:pt idx="4">
                  <c:v>0.9</c:v>
                </c:pt>
              </c:numCache>
            </c:numRef>
          </c:val>
          <c:extLst>
            <c:ext xmlns:c16="http://schemas.microsoft.com/office/drawing/2014/chart" uri="{C3380CC4-5D6E-409C-BE32-E72D297353CC}">
              <c16:uniqueId val="{00000003-DC5C-46DA-9106-1F9140557E7E}"/>
            </c:ext>
          </c:extLst>
        </c:ser>
        <c:dLbls>
          <c:dLblPos val="outEnd"/>
          <c:showLegendKey val="0"/>
          <c:showVal val="1"/>
          <c:showCatName val="0"/>
          <c:showSerName val="0"/>
          <c:showPercent val="0"/>
          <c:showBubbleSize val="0"/>
        </c:dLbls>
        <c:gapWidth val="100"/>
        <c:overlap val="-15"/>
        <c:axId val="1240788400"/>
        <c:axId val="1240789360"/>
      </c:barChart>
      <c:catAx>
        <c:axId val="1240788400"/>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1" i="0" u="none" strike="noStrike" kern="1200" baseline="0">
                <a:solidFill>
                  <a:srgbClr val="004B87"/>
                </a:solidFill>
                <a:latin typeface="+mn-lt"/>
                <a:ea typeface="+mn-ea"/>
                <a:cs typeface="+mn-cs"/>
              </a:defRPr>
            </a:pPr>
            <a:endParaRPr lang="en-US"/>
          </a:p>
        </c:txPr>
        <c:crossAx val="1240789360"/>
        <c:crosses val="autoZero"/>
        <c:auto val="1"/>
        <c:lblAlgn val="ctr"/>
        <c:lblOffset val="100"/>
        <c:noMultiLvlLbl val="0"/>
      </c:catAx>
      <c:valAx>
        <c:axId val="1240789360"/>
        <c:scaling>
          <c:orientation val="minMax"/>
          <c:max val="1.5"/>
          <c:min val="0"/>
        </c:scaling>
        <c:delete val="0"/>
        <c:axPos val="l"/>
        <c:title>
          <c:tx>
            <c:rich>
              <a:bodyPr rot="-5400000" spcFirstLastPara="1" vertOverflow="ellipsis" vert="horz" wrap="square" anchor="ctr" anchorCtr="1"/>
              <a:lstStyle/>
              <a:p>
                <a:pPr>
                  <a:defRPr sz="1200" b="1" i="0" u="none" strike="noStrike" kern="1200" baseline="0">
                    <a:solidFill>
                      <a:srgbClr val="004B87"/>
                    </a:solidFill>
                    <a:latin typeface="+mn-lt"/>
                    <a:ea typeface="+mn-ea"/>
                    <a:cs typeface="+mn-cs"/>
                  </a:defRPr>
                </a:pPr>
                <a:r>
                  <a:rPr lang="en-NZ" sz="1200" b="1" dirty="0">
                    <a:solidFill>
                      <a:srgbClr val="004B87"/>
                    </a:solidFill>
                  </a:rPr>
                  <a:t>Women, %</a:t>
                </a:r>
              </a:p>
            </c:rich>
          </c:tx>
          <c:layout>
            <c:manualLayout>
              <c:xMode val="edge"/>
              <c:yMode val="edge"/>
              <c:x val="2.3426972964781724E-2"/>
              <c:y val="0.2899360124056689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rgbClr val="004B87"/>
                  </a:solidFill>
                  <a:latin typeface="+mn-lt"/>
                  <a:ea typeface="+mn-ea"/>
                  <a:cs typeface="+mn-cs"/>
                </a:defRPr>
              </a:pPr>
              <a:endParaRPr lang="en-US"/>
            </a:p>
          </c:txPr>
        </c:title>
        <c:numFmt formatCode="#,##0.0" sourceLinked="0"/>
        <c:majorTickMark val="out"/>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200" b="0" i="0" u="none" strike="noStrike" kern="1200" baseline="0">
                <a:solidFill>
                  <a:srgbClr val="004B87"/>
                </a:solidFill>
                <a:latin typeface="+mn-lt"/>
                <a:ea typeface="+mn-ea"/>
                <a:cs typeface="+mn-cs"/>
              </a:defRPr>
            </a:pPr>
            <a:endParaRPr lang="en-US"/>
          </a:p>
        </c:txPr>
        <c:crossAx val="12407884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bg2">
              <a:lumMod val="25000"/>
            </a:schemeClr>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887062124599936E-2"/>
          <c:y val="0.10991349841839609"/>
          <c:w val="0.9217121520722672"/>
          <c:h val="0.78229480819403485"/>
        </c:manualLayout>
      </c:layout>
      <c:scatterChart>
        <c:scatterStyle val="lineMarker"/>
        <c:varyColors val="0"/>
        <c:ser>
          <c:idx val="0"/>
          <c:order val="0"/>
          <c:tx>
            <c:strRef>
              <c:f>Sheet1!$B$1</c:f>
              <c:strCache>
                <c:ptCount val="1"/>
                <c:pt idx="0">
                  <c:v>vertical</c:v>
                </c:pt>
              </c:strCache>
            </c:strRef>
          </c:tx>
          <c:spPr>
            <a:ln w="19050" cap="rnd">
              <a:noFill/>
              <a:round/>
            </a:ln>
            <a:effectLst/>
          </c:spPr>
          <c:marker>
            <c:symbol val="circle"/>
            <c:size val="5"/>
            <c:spPr>
              <a:solidFill>
                <a:srgbClr val="508541"/>
              </a:solidFill>
              <a:ln w="9525">
                <a:solidFill>
                  <a:schemeClr val="accent6">
                    <a:lumMod val="75000"/>
                  </a:schemeClr>
                </a:solidFill>
              </a:ln>
              <a:effectLst/>
            </c:spPr>
          </c:marker>
          <c:errBars>
            <c:errDir val="x"/>
            <c:errBarType val="both"/>
            <c:errValType val="cust"/>
            <c:noEndCap val="0"/>
            <c:plus>
              <c:numRef>
                <c:f>Sheet1!$E$2:$E$12</c:f>
                <c:numCache>
                  <c:formatCode>General</c:formatCode>
                  <c:ptCount val="11"/>
                  <c:pt idx="0">
                    <c:v>0.1</c:v>
                  </c:pt>
                  <c:pt idx="1">
                    <c:v>0.33</c:v>
                  </c:pt>
                  <c:pt idx="2">
                    <c:v>0.1</c:v>
                  </c:pt>
                  <c:pt idx="3">
                    <c:v>4.51</c:v>
                  </c:pt>
                  <c:pt idx="4">
                    <c:v>0.92</c:v>
                  </c:pt>
                  <c:pt idx="5">
                    <c:v>0.23</c:v>
                  </c:pt>
                  <c:pt idx="6">
                    <c:v>0.42</c:v>
                  </c:pt>
                  <c:pt idx="7">
                    <c:v>0.93</c:v>
                  </c:pt>
                </c:numCache>
              </c:numRef>
            </c:plus>
            <c:minus>
              <c:numRef>
                <c:f>Sheet1!$D$2:$D$12</c:f>
                <c:numCache>
                  <c:formatCode>General</c:formatCode>
                  <c:ptCount val="11"/>
                  <c:pt idx="0">
                    <c:v>0.09</c:v>
                  </c:pt>
                  <c:pt idx="1">
                    <c:v>0.3</c:v>
                  </c:pt>
                  <c:pt idx="2">
                    <c:v>0.1</c:v>
                  </c:pt>
                  <c:pt idx="3">
                    <c:v>2.14</c:v>
                  </c:pt>
                  <c:pt idx="4">
                    <c:v>0.7</c:v>
                  </c:pt>
                  <c:pt idx="5">
                    <c:v>0.22</c:v>
                  </c:pt>
                  <c:pt idx="6">
                    <c:v>0.35</c:v>
                  </c:pt>
                  <c:pt idx="7">
                    <c:v>0.63</c:v>
                  </c:pt>
                </c:numCache>
              </c:numRef>
            </c:minus>
            <c:spPr>
              <a:noFill/>
              <a:ln w="9525" cap="flat" cmpd="sng" algn="ctr">
                <a:solidFill>
                  <a:srgbClr val="508541"/>
                </a:solidFill>
                <a:round/>
              </a:ln>
              <a:effectLst/>
            </c:spPr>
          </c:errBars>
          <c:xVal>
            <c:numRef>
              <c:f>Sheet1!$A$2:$A$9</c:f>
              <c:numCache>
                <c:formatCode>General</c:formatCode>
                <c:ptCount val="8"/>
                <c:pt idx="0">
                  <c:v>2.38</c:v>
                </c:pt>
                <c:pt idx="1">
                  <c:v>2.4300000000000002</c:v>
                </c:pt>
                <c:pt idx="2">
                  <c:v>2.2400000000000002</c:v>
                </c:pt>
                <c:pt idx="3">
                  <c:v>4.05</c:v>
                </c:pt>
                <c:pt idx="4">
                  <c:v>2.92</c:v>
                </c:pt>
                <c:pt idx="5">
                  <c:v>2.52</c:v>
                </c:pt>
                <c:pt idx="6">
                  <c:v>2.1</c:v>
                </c:pt>
                <c:pt idx="7">
                  <c:v>2.0499999999999998</c:v>
                </c:pt>
              </c:numCache>
            </c:numRef>
          </c:xVal>
          <c:yVal>
            <c:numRef>
              <c:f>Sheet1!$B$2:$B$9</c:f>
              <c:numCache>
                <c:formatCode>General</c:formatCode>
                <c:ptCount val="8"/>
                <c:pt idx="0">
                  <c:v>13</c:v>
                </c:pt>
                <c:pt idx="1">
                  <c:v>11.4</c:v>
                </c:pt>
                <c:pt idx="2">
                  <c:v>9.6999999999999993</c:v>
                </c:pt>
                <c:pt idx="3">
                  <c:v>8</c:v>
                </c:pt>
                <c:pt idx="4">
                  <c:v>6.25</c:v>
                </c:pt>
                <c:pt idx="5">
                  <c:v>4.5</c:v>
                </c:pt>
                <c:pt idx="6">
                  <c:v>2.75</c:v>
                </c:pt>
                <c:pt idx="7">
                  <c:v>1</c:v>
                </c:pt>
              </c:numCache>
            </c:numRef>
          </c:yVal>
          <c:smooth val="0"/>
          <c:extLst>
            <c:ext xmlns:c16="http://schemas.microsoft.com/office/drawing/2014/chart" uri="{C3380CC4-5D6E-409C-BE32-E72D297353CC}">
              <c16:uniqueId val="{00000000-F27E-4CEB-AFFE-8B9DE18F005E}"/>
            </c:ext>
          </c:extLst>
        </c:ser>
        <c:dLbls>
          <c:showLegendKey val="0"/>
          <c:showVal val="0"/>
          <c:showCatName val="0"/>
          <c:showSerName val="0"/>
          <c:showPercent val="0"/>
          <c:showBubbleSize val="0"/>
        </c:dLbls>
        <c:axId val="750046472"/>
        <c:axId val="750046800"/>
      </c:scatterChart>
      <c:valAx>
        <c:axId val="750046472"/>
        <c:scaling>
          <c:orientation val="minMax"/>
          <c:max val="11"/>
          <c:min val="0"/>
        </c:scaling>
        <c:delete val="0"/>
        <c:axPos val="b"/>
        <c:numFmt formatCode="#,##0.0" sourceLinked="0"/>
        <c:majorTickMark val="out"/>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0" i="0" u="none" strike="noStrike" kern="1200" baseline="0">
                <a:solidFill>
                  <a:srgbClr val="004B87"/>
                </a:solidFill>
                <a:latin typeface="+mn-lt"/>
                <a:ea typeface="+mn-ea"/>
                <a:cs typeface="+mn-cs"/>
              </a:defRPr>
            </a:pPr>
            <a:endParaRPr lang="en-US"/>
          </a:p>
        </c:txPr>
        <c:crossAx val="750046800"/>
        <c:crossesAt val="0"/>
        <c:crossBetween val="midCat"/>
      </c:valAx>
      <c:valAx>
        <c:axId val="750046800"/>
        <c:scaling>
          <c:orientation val="minMax"/>
          <c:max val="14"/>
        </c:scaling>
        <c:delete val="0"/>
        <c:axPos val="l"/>
        <c:numFmt formatCode="General" sourceLinked="1"/>
        <c:majorTickMark val="none"/>
        <c:minorTickMark val="none"/>
        <c:tickLblPos val="none"/>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0" i="0" u="none" strike="noStrike" kern="1200" baseline="0">
                <a:solidFill>
                  <a:srgbClr val="004B87"/>
                </a:solidFill>
                <a:latin typeface="+mn-lt"/>
                <a:ea typeface="+mn-ea"/>
                <a:cs typeface="+mn-cs"/>
              </a:defRPr>
            </a:pPr>
            <a:endParaRPr lang="en-US"/>
          </a:p>
        </c:txPr>
        <c:crossAx val="750046472"/>
        <c:crossesAt val="1"/>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rgbClr val="004B87"/>
          </a:solidFill>
          <a:latin typeface="+mn-lt"/>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28163935274485508"/>
          <c:w val="0.78491713972882937"/>
          <c:h val="0.50175669576765969"/>
        </c:manualLayout>
      </c:layout>
      <c:barChart>
        <c:barDir val="col"/>
        <c:grouping val="clustered"/>
        <c:varyColors val="0"/>
        <c:ser>
          <c:idx val="0"/>
          <c:order val="0"/>
          <c:tx>
            <c:strRef>
              <c:f>Sheet1!$B$1</c:f>
              <c:strCache>
                <c:ptCount val="1"/>
                <c:pt idx="0">
                  <c:v>HEV vaccine</c:v>
                </c:pt>
              </c:strCache>
            </c:strRef>
          </c:tx>
          <c:spPr>
            <a:solidFill>
              <a:srgbClr val="508541"/>
            </a:solidFill>
            <a:ln>
              <a:noFill/>
            </a:ln>
            <a:effectLst/>
          </c:spPr>
          <c:invertIfNegative val="0"/>
          <c:dLbls>
            <c:dLbl>
              <c:idx val="0"/>
              <c:tx>
                <c:rich>
                  <a:bodyPr/>
                  <a:lstStyle/>
                  <a:p>
                    <a:fld id="{D23EE58F-8437-4322-98D2-68D40D4C526A}"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CFC-4D1A-B70F-CCCD5BA2977C}"/>
                </c:ext>
              </c:extLst>
            </c:dLbl>
            <c:dLbl>
              <c:idx val="1"/>
              <c:tx>
                <c:rich>
                  <a:bodyPr/>
                  <a:lstStyle/>
                  <a:p>
                    <a:fld id="{D183975C-FB5E-4CD1-ADF6-8223E22816FE}"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CFC-4D1A-B70F-CCCD5BA2977C}"/>
                </c:ext>
              </c:extLst>
            </c:dLbl>
            <c:spPr>
              <a:noFill/>
              <a:ln>
                <a:noFill/>
              </a:ln>
              <a:effectLst/>
            </c:spPr>
            <c:txPr>
              <a:bodyPr rot="0" spcFirstLastPara="1" vertOverflow="ellipsis" vert="horz" wrap="square" anchor="ctr" anchorCtr="1"/>
              <a:lstStyle/>
              <a:p>
                <a:pPr>
                  <a:defRPr sz="1400" b="1" i="0" u="none" strike="noStrike" kern="1200" baseline="0">
                    <a:solidFill>
                      <a:srgbClr val="50854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≥8.0 kPa</c:v>
                </c:pt>
                <c:pt idx="1">
                  <c:v>≥10.0 kPa</c:v>
                </c:pt>
              </c:strCache>
            </c:strRef>
          </c:cat>
          <c:val>
            <c:numRef>
              <c:f>Sheet1!$B$2:$B$3</c:f>
              <c:numCache>
                <c:formatCode>General</c:formatCode>
                <c:ptCount val="2"/>
                <c:pt idx="0">
                  <c:v>25.5</c:v>
                </c:pt>
                <c:pt idx="1">
                  <c:v>15.5</c:v>
                </c:pt>
              </c:numCache>
            </c:numRef>
          </c:val>
          <c:extLst>
            <c:ext xmlns:c16="http://schemas.microsoft.com/office/drawing/2014/chart" uri="{C3380CC4-5D6E-409C-BE32-E72D297353CC}">
              <c16:uniqueId val="{00000002-8CFC-4D1A-B70F-CCCD5BA2977C}"/>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1"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crossAx val="289948703"/>
        <c:crosses val="autoZero"/>
        <c:auto val="1"/>
        <c:lblAlgn val="ctr"/>
        <c:lblOffset val="100"/>
        <c:noMultiLvlLbl val="0"/>
      </c:catAx>
      <c:valAx>
        <c:axId val="289948703"/>
        <c:scaling>
          <c:orientation val="minMax"/>
        </c:scaling>
        <c:delete val="0"/>
        <c:axPos val="l"/>
        <c:title>
          <c:tx>
            <c:rich>
              <a:bodyPr rot="-5400000" spcFirstLastPara="1" vertOverflow="ellipsis" vert="horz" wrap="square" anchor="ctr" anchorCtr="1"/>
              <a:lstStyle/>
              <a:p>
                <a:pPr>
                  <a:defRPr sz="1200" b="0" i="0" u="none" strike="noStrike" kern="1200" baseline="0">
                    <a:solidFill>
                      <a:srgbClr val="004B87"/>
                    </a:solidFill>
                    <a:latin typeface="Arial" panose="020B0604020202020204" pitchFamily="34" charset="0"/>
                    <a:ea typeface="+mn-ea"/>
                    <a:cs typeface="Arial" panose="020B0604020202020204" pitchFamily="34" charset="0"/>
                  </a:defRPr>
                </a:pPr>
                <a:r>
                  <a:rPr lang="en-NZ" sz="1200" b="1" dirty="0">
                    <a:solidFill>
                      <a:srgbClr val="004B87"/>
                    </a:solidFill>
                  </a:rPr>
                  <a:t>Patients, %</a:t>
                </a:r>
              </a:p>
            </c:rich>
          </c:tx>
          <c:layout>
            <c:manualLayout>
              <c:xMode val="edge"/>
              <c:yMode val="edge"/>
              <c:x val="0"/>
              <c:y val="0.2587548761171590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crossAx val="289961663"/>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c:style val="2"/>
  <c:chart>
    <c:autoTitleDeleted val="1"/>
    <c:plotArea>
      <c:layout>
        <c:manualLayout>
          <c:layoutTarget val="inner"/>
          <c:xMode val="edge"/>
          <c:yMode val="edge"/>
          <c:x val="5.4253444261404944E-2"/>
          <c:y val="4.9803921568627452E-2"/>
          <c:w val="0.91896169054871968"/>
          <c:h val="0.83524139433551203"/>
        </c:manualLayout>
      </c:layout>
      <c:barChart>
        <c:barDir val="col"/>
        <c:grouping val="clustered"/>
        <c:varyColors val="0"/>
        <c:ser>
          <c:idx val="0"/>
          <c:order val="0"/>
          <c:tx>
            <c:strRef>
              <c:f>Sheet1!$B$1</c:f>
              <c:strCache>
                <c:ptCount val="1"/>
              </c:strCache>
            </c:strRef>
          </c:tx>
          <c:spPr>
            <a:solidFill>
              <a:srgbClr val="B4C7DC"/>
            </a:solidFill>
            <a:ln w="0">
              <a:noFill/>
            </a:ln>
          </c:spPr>
          <c:invertIfNegative val="0"/>
          <c:dPt>
            <c:idx val="0"/>
            <c:invertIfNegative val="0"/>
            <c:bubble3D val="0"/>
            <c:extLst>
              <c:ext xmlns:c16="http://schemas.microsoft.com/office/drawing/2014/chart" uri="{C3380CC4-5D6E-409C-BE32-E72D297353CC}">
                <c16:uniqueId val="{00000001-9783-4556-BF25-0BB054E599AD}"/>
              </c:ext>
            </c:extLst>
          </c:dPt>
          <c:dLbls>
            <c:dLbl>
              <c:idx val="0"/>
              <c:spPr/>
              <c:txPr>
                <a:bodyPr wrap="none"/>
                <a:lstStyle/>
                <a:p>
                  <a:pPr>
                    <a:defRPr sz="1000" b="0" u="none" strike="noStrike">
                      <a:solidFill>
                        <a:srgbClr val="000000"/>
                      </a:solidFill>
                      <a:uFillTx/>
                      <a:latin typeface="Arial"/>
                    </a:defRPr>
                  </a:pPr>
                  <a:endParaRPr lang="en-US"/>
                </a:p>
              </c:txP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1-9783-4556-BF25-0BB054E599AD}"/>
                </c:ext>
              </c:extLst>
            </c:dLbl>
            <c:spPr>
              <a:noFill/>
              <a:ln>
                <a:noFill/>
              </a:ln>
              <a:effectLst/>
            </c:spPr>
            <c:txPr>
              <a:bodyPr wrap="none"/>
              <a:lstStyle/>
              <a:p>
                <a:pPr>
                  <a:defRPr sz="1000" b="0" u="none" strike="noStrike">
                    <a:solidFill>
                      <a:srgbClr val="000000"/>
                    </a:solidFill>
                    <a:uFillTx/>
                    <a:latin typeface="Arial"/>
                  </a:defRPr>
                </a:pPr>
                <a:endParaRPr lang="en-US"/>
              </a:p>
            </c:txP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errBars>
            <c:errBarType val="both"/>
            <c:errValType val="cust"/>
            <c:noEndCap val="0"/>
            <c:plus>
              <c:numRef>
                <c:f>1</c:f>
                <c:numCache>
                  <c:formatCode>General</c:formatCode>
                  <c:ptCount val="5"/>
                  <c:pt idx="0">
                    <c:v>3.4</c:v>
                  </c:pt>
                  <c:pt idx="1">
                    <c:v>1.9</c:v>
                  </c:pt>
                  <c:pt idx="2">
                    <c:v>2</c:v>
                  </c:pt>
                  <c:pt idx="3">
                    <c:v>0.7</c:v>
                  </c:pt>
                  <c:pt idx="4">
                    <c:v>0.4</c:v>
                  </c:pt>
                </c:numCache>
              </c:numRef>
            </c:plus>
            <c:minus>
              <c:numRef>
                <c:f>2</c:f>
                <c:numCache>
                  <c:formatCode>General</c:formatCode>
                  <c:ptCount val="5"/>
                  <c:pt idx="0">
                    <c:v>3.4</c:v>
                  </c:pt>
                  <c:pt idx="1">
                    <c:v>1.9</c:v>
                  </c:pt>
                  <c:pt idx="2">
                    <c:v>2</c:v>
                  </c:pt>
                  <c:pt idx="3">
                    <c:v>0.7</c:v>
                  </c:pt>
                  <c:pt idx="4">
                    <c:v>0.4</c:v>
                  </c:pt>
                </c:numCache>
              </c:numRef>
            </c:minus>
            <c:spPr>
              <a:ln w="0">
                <a:solidFill>
                  <a:srgbClr val="000000"/>
                </a:solidFill>
              </a:ln>
            </c:spPr>
          </c:errBars>
          <c:cat>
            <c:strRef>
              <c:f>Sheet1!$A$2:$A$6</c:f>
              <c:strCache>
                <c:ptCount val="5"/>
                <c:pt idx="0">
                  <c:v>&gt;0.05–10 IU/mL</c:v>
                </c:pt>
                <c:pt idx="1">
                  <c:v>&gt;10–100 IU/mL</c:v>
                </c:pt>
                <c:pt idx="2">
                  <c:v>&gt;100–1,000 IU/mL</c:v>
                </c:pt>
                <c:pt idx="3">
                  <c:v>&gt;1,000–10,000 IU/mL</c:v>
                </c:pt>
                <c:pt idx="4">
                  <c:v>&gt;10,000 IU/mL</c:v>
                </c:pt>
              </c:strCache>
            </c:strRef>
          </c:cat>
          <c:val>
            <c:numRef>
              <c:f>Sheet1!$B$2:$B$6</c:f>
              <c:numCache>
                <c:formatCode>General</c:formatCode>
                <c:ptCount val="5"/>
                <c:pt idx="0">
                  <c:v>8.3000000000000007</c:v>
                </c:pt>
                <c:pt idx="1">
                  <c:v>5.6</c:v>
                </c:pt>
                <c:pt idx="2">
                  <c:v>3.1</c:v>
                </c:pt>
                <c:pt idx="3">
                  <c:v>1.8</c:v>
                </c:pt>
                <c:pt idx="4">
                  <c:v>1.4</c:v>
                </c:pt>
              </c:numCache>
            </c:numRef>
          </c:val>
          <c:extLst>
            <c:ext xmlns:c16="http://schemas.microsoft.com/office/drawing/2014/chart" uri="{C3380CC4-5D6E-409C-BE32-E72D297353CC}">
              <c16:uniqueId val="{00000002-9783-4556-BF25-0BB054E599AD}"/>
            </c:ext>
          </c:extLst>
        </c:ser>
        <c:ser>
          <c:idx val="1"/>
          <c:order val="1"/>
          <c:tx>
            <c:strRef>
              <c:f>Sheet1!$C$1</c:f>
              <c:strCache>
                <c:ptCount val="1"/>
              </c:strCache>
            </c:strRef>
          </c:tx>
          <c:spPr>
            <a:solidFill>
              <a:srgbClr val="77BC65"/>
            </a:solidFill>
            <a:ln w="0">
              <a:noFill/>
            </a:ln>
          </c:spPr>
          <c:invertIfNegative val="0"/>
          <c:dPt>
            <c:idx val="0"/>
            <c:invertIfNegative val="0"/>
            <c:bubble3D val="0"/>
            <c:extLst>
              <c:ext xmlns:c16="http://schemas.microsoft.com/office/drawing/2014/chart" uri="{C3380CC4-5D6E-409C-BE32-E72D297353CC}">
                <c16:uniqueId val="{00000004-9783-4556-BF25-0BB054E599AD}"/>
              </c:ext>
            </c:extLst>
          </c:dPt>
          <c:dLbls>
            <c:dLbl>
              <c:idx val="0"/>
              <c:spPr/>
              <c:txPr>
                <a:bodyPr wrap="none"/>
                <a:lstStyle/>
                <a:p>
                  <a:pPr>
                    <a:defRPr sz="1000" b="0" u="none" strike="noStrike">
                      <a:solidFill>
                        <a:srgbClr val="000000"/>
                      </a:solidFill>
                      <a:uFillTx/>
                      <a:latin typeface="Arial"/>
                    </a:defRPr>
                  </a:pPr>
                  <a:endParaRPr lang="en-US"/>
                </a:p>
              </c:txP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4-9783-4556-BF25-0BB054E599AD}"/>
                </c:ext>
              </c:extLst>
            </c:dLbl>
            <c:spPr>
              <a:noFill/>
              <a:ln>
                <a:noFill/>
              </a:ln>
              <a:effectLst/>
            </c:spPr>
            <c:txPr>
              <a:bodyPr wrap="none"/>
              <a:lstStyle/>
              <a:p>
                <a:pPr>
                  <a:defRPr sz="1000" b="0" u="none" strike="noStrike">
                    <a:solidFill>
                      <a:srgbClr val="000000"/>
                    </a:solidFill>
                    <a:uFillTx/>
                    <a:latin typeface="Arial"/>
                  </a:defRPr>
                </a:pPr>
                <a:endParaRPr lang="en-US"/>
              </a:p>
            </c:txP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errBars>
            <c:errBarType val="both"/>
            <c:errValType val="cust"/>
            <c:noEndCap val="0"/>
            <c:plus>
              <c:numRef>
                <c:f>4</c:f>
                <c:numCache>
                  <c:formatCode>General</c:formatCode>
                  <c:ptCount val="5"/>
                  <c:pt idx="0">
                    <c:v>1.1000000000000001</c:v>
                  </c:pt>
                  <c:pt idx="1">
                    <c:v>0.6</c:v>
                  </c:pt>
                  <c:pt idx="2">
                    <c:v>0.4</c:v>
                  </c:pt>
                  <c:pt idx="3">
                    <c:v>0.4</c:v>
                  </c:pt>
                  <c:pt idx="4">
                    <c:v>0.5</c:v>
                  </c:pt>
                </c:numCache>
              </c:numRef>
            </c:plus>
            <c:minus>
              <c:numRef>
                <c:f>5</c:f>
                <c:numCache>
                  <c:formatCode>General</c:formatCode>
                  <c:ptCount val="5"/>
                  <c:pt idx="0">
                    <c:v>1.1000000000000001</c:v>
                  </c:pt>
                  <c:pt idx="1">
                    <c:v>0.6</c:v>
                  </c:pt>
                  <c:pt idx="2">
                    <c:v>0.4</c:v>
                  </c:pt>
                  <c:pt idx="3">
                    <c:v>0.4</c:v>
                  </c:pt>
                  <c:pt idx="4">
                    <c:v>0.5</c:v>
                  </c:pt>
                </c:numCache>
              </c:numRef>
            </c:minus>
            <c:spPr>
              <a:ln w="0">
                <a:solidFill>
                  <a:srgbClr val="000000"/>
                </a:solidFill>
              </a:ln>
            </c:spPr>
          </c:errBars>
          <c:cat>
            <c:strRef>
              <c:f>Sheet1!$A$2:$A$6</c:f>
              <c:strCache>
                <c:ptCount val="5"/>
                <c:pt idx="0">
                  <c:v>&gt;0.05–10 IU/mL</c:v>
                </c:pt>
                <c:pt idx="1">
                  <c:v>&gt;10–100 IU/mL</c:v>
                </c:pt>
                <c:pt idx="2">
                  <c:v>&gt;100–1,000 IU/mL</c:v>
                </c:pt>
                <c:pt idx="3">
                  <c:v>&gt;1,000–10,000 IU/mL</c:v>
                </c:pt>
                <c:pt idx="4">
                  <c:v>&gt;10,000 IU/mL</c:v>
                </c:pt>
              </c:strCache>
            </c:strRef>
          </c:cat>
          <c:val>
            <c:numRef>
              <c:f>Sheet1!$C$2:$C$6</c:f>
              <c:numCache>
                <c:formatCode>General</c:formatCode>
                <c:ptCount val="5"/>
                <c:pt idx="0">
                  <c:v>3.3</c:v>
                </c:pt>
                <c:pt idx="1">
                  <c:v>2.1</c:v>
                </c:pt>
                <c:pt idx="2">
                  <c:v>1.7</c:v>
                </c:pt>
                <c:pt idx="3">
                  <c:v>1.6</c:v>
                </c:pt>
                <c:pt idx="4">
                  <c:v>1.7</c:v>
                </c:pt>
              </c:numCache>
            </c:numRef>
          </c:val>
          <c:extLst>
            <c:ext xmlns:c16="http://schemas.microsoft.com/office/drawing/2014/chart" uri="{C3380CC4-5D6E-409C-BE32-E72D297353CC}">
              <c16:uniqueId val="{00000005-9783-4556-BF25-0BB054E599AD}"/>
            </c:ext>
          </c:extLst>
        </c:ser>
        <c:dLbls>
          <c:showLegendKey val="0"/>
          <c:showVal val="0"/>
          <c:showCatName val="0"/>
          <c:showSerName val="0"/>
          <c:showPercent val="0"/>
          <c:showBubbleSize val="0"/>
        </c:dLbls>
        <c:gapWidth val="100"/>
        <c:axId val="74799050"/>
        <c:axId val="63123832"/>
      </c:barChart>
      <c:catAx>
        <c:axId val="74799050"/>
        <c:scaling>
          <c:orientation val="minMax"/>
        </c:scaling>
        <c:delete val="0"/>
        <c:axPos val="b"/>
        <c:numFmt formatCode="General" sourceLinked="0"/>
        <c:majorTickMark val="out"/>
        <c:minorTickMark val="none"/>
        <c:tickLblPos val="nextTo"/>
        <c:spPr>
          <a:ln w="0">
            <a:solidFill>
              <a:srgbClr val="B3B3B3"/>
            </a:solidFill>
          </a:ln>
        </c:spPr>
        <c:txPr>
          <a:bodyPr/>
          <a:lstStyle/>
          <a:p>
            <a:pPr>
              <a:defRPr sz="800" b="1" u="none" strike="noStrike">
                <a:solidFill>
                  <a:srgbClr val="000000"/>
                </a:solidFill>
                <a:uFillTx/>
                <a:latin typeface="Arial"/>
              </a:defRPr>
            </a:pPr>
            <a:endParaRPr lang="en-US"/>
          </a:p>
        </c:txPr>
        <c:crossAx val="63123832"/>
        <c:crosses val="autoZero"/>
        <c:auto val="1"/>
        <c:lblAlgn val="ctr"/>
        <c:lblOffset val="100"/>
        <c:noMultiLvlLbl val="0"/>
      </c:catAx>
      <c:valAx>
        <c:axId val="63123832"/>
        <c:scaling>
          <c:orientation val="minMax"/>
          <c:max val="10"/>
        </c:scaling>
        <c:delete val="0"/>
        <c:axPos val="l"/>
        <c:numFmt formatCode="General" sourceLinked="0"/>
        <c:majorTickMark val="out"/>
        <c:minorTickMark val="none"/>
        <c:tickLblPos val="nextTo"/>
        <c:spPr>
          <a:ln w="0">
            <a:solidFill>
              <a:srgbClr val="B3B3B3"/>
            </a:solidFill>
          </a:ln>
        </c:spPr>
        <c:txPr>
          <a:bodyPr/>
          <a:lstStyle/>
          <a:p>
            <a:pPr>
              <a:defRPr sz="800" b="1" u="none" strike="noStrike">
                <a:solidFill>
                  <a:srgbClr val="000000"/>
                </a:solidFill>
                <a:uFillTx/>
                <a:latin typeface="Arial"/>
              </a:defRPr>
            </a:pPr>
            <a:endParaRPr lang="en-US"/>
          </a:p>
        </c:txPr>
        <c:crossAx val="74799050"/>
        <c:crossesAt val="1"/>
        <c:crossBetween val="between"/>
        <c:majorUnit val="2"/>
      </c:valAx>
      <c:spPr>
        <a:noFill/>
        <a:ln w="0">
          <a:noFill/>
        </a:ln>
      </c:spPr>
    </c:plotArea>
    <c:plotVisOnly val="1"/>
    <c:dispBlanksAs val="gap"/>
    <c:showDLblsOverMax val="1"/>
  </c:chart>
  <c:spPr>
    <a:solidFill>
      <a:srgbClr val="FFFFFF"/>
    </a:solidFill>
    <a:ln w="0">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7980709927906845E-2"/>
          <c:y val="3.8400425561027955E-2"/>
          <c:w val="0.96498138535813083"/>
          <c:h val="0.97875696462114636"/>
        </c:manualLayout>
      </c:layout>
      <c:doughnutChart>
        <c:varyColors val="1"/>
        <c:ser>
          <c:idx val="0"/>
          <c:order val="0"/>
          <c:tx>
            <c:strRef>
              <c:f>Sheet1!$B$1</c:f>
              <c:strCache>
                <c:ptCount val="1"/>
                <c:pt idx="0">
                  <c:v>Column1</c:v>
                </c:pt>
              </c:strCache>
            </c:strRef>
          </c:tx>
          <c:dPt>
            <c:idx val="0"/>
            <c:bubble3D val="0"/>
            <c:spPr>
              <a:solidFill>
                <a:srgbClr val="508541"/>
              </a:solidFill>
              <a:ln w="19050">
                <a:solidFill>
                  <a:schemeClr val="lt1"/>
                </a:solidFill>
              </a:ln>
              <a:effectLst/>
            </c:spPr>
            <c:extLst>
              <c:ext xmlns:c16="http://schemas.microsoft.com/office/drawing/2014/chart" uri="{C3380CC4-5D6E-409C-BE32-E72D297353CC}">
                <c16:uniqueId val="{00000001-90AD-4E21-907B-6BDED44D622A}"/>
              </c:ext>
            </c:extLst>
          </c:dPt>
          <c:dPt>
            <c:idx val="1"/>
            <c:bubble3D val="0"/>
            <c:spPr>
              <a:solidFill>
                <a:srgbClr val="D9D9D9"/>
              </a:solidFill>
              <a:ln w="19050">
                <a:solidFill>
                  <a:schemeClr val="lt1"/>
                </a:solidFill>
              </a:ln>
              <a:effectLst/>
            </c:spPr>
            <c:extLst>
              <c:ext xmlns:c16="http://schemas.microsoft.com/office/drawing/2014/chart" uri="{C3380CC4-5D6E-409C-BE32-E72D297353CC}">
                <c16:uniqueId val="{00000003-90AD-4E21-907B-6BDED44D622A}"/>
              </c:ext>
            </c:extLst>
          </c:dPt>
          <c:cat>
            <c:strRef>
              <c:f>Sheet1!$A$2:$A$3</c:f>
              <c:strCache>
                <c:ptCount val="2"/>
                <c:pt idx="0">
                  <c:v>Yes</c:v>
                </c:pt>
                <c:pt idx="1">
                  <c:v>No</c:v>
                </c:pt>
              </c:strCache>
            </c:strRef>
          </c:cat>
          <c:val>
            <c:numRef>
              <c:f>Sheet1!$B$2:$B$3</c:f>
              <c:numCache>
                <c:formatCode>General</c:formatCode>
                <c:ptCount val="2"/>
                <c:pt idx="0">
                  <c:v>32.299999999999997</c:v>
                </c:pt>
                <c:pt idx="1">
                  <c:v>67.7</c:v>
                </c:pt>
              </c:numCache>
            </c:numRef>
          </c:val>
          <c:extLst>
            <c:ext xmlns:c16="http://schemas.microsoft.com/office/drawing/2014/chart" uri="{C3380CC4-5D6E-409C-BE32-E72D297353CC}">
              <c16:uniqueId val="{00000004-90AD-4E21-907B-6BDED44D622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28163935274485508"/>
          <c:w val="0.78491713972882937"/>
          <c:h val="0.50175669576765969"/>
        </c:manualLayout>
      </c:layout>
      <c:barChart>
        <c:barDir val="col"/>
        <c:grouping val="clustered"/>
        <c:varyColors val="0"/>
        <c:ser>
          <c:idx val="0"/>
          <c:order val="0"/>
          <c:tx>
            <c:strRef>
              <c:f>Sheet1!$B$1</c:f>
              <c:strCache>
                <c:ptCount val="1"/>
                <c:pt idx="0">
                  <c:v>HEV vaccine</c:v>
                </c:pt>
              </c:strCache>
            </c:strRef>
          </c:tx>
          <c:spPr>
            <a:solidFill>
              <a:srgbClr val="508541"/>
            </a:solidFill>
            <a:ln>
              <a:noFill/>
            </a:ln>
            <a:effectLst/>
          </c:spPr>
          <c:invertIfNegative val="0"/>
          <c:dPt>
            <c:idx val="1"/>
            <c:invertIfNegative val="0"/>
            <c:bubble3D val="0"/>
            <c:spPr>
              <a:solidFill>
                <a:srgbClr val="1A9586"/>
              </a:solidFill>
              <a:ln>
                <a:noFill/>
              </a:ln>
              <a:effectLst/>
            </c:spPr>
            <c:extLst>
              <c:ext xmlns:c16="http://schemas.microsoft.com/office/drawing/2014/chart" uri="{C3380CC4-5D6E-409C-BE32-E72D297353CC}">
                <c16:uniqueId val="{00000001-FD78-4357-B5B5-10875F8DCD27}"/>
              </c:ext>
            </c:extLst>
          </c:dPt>
          <c:dLbls>
            <c:dLbl>
              <c:idx val="0"/>
              <c:tx>
                <c:rich>
                  <a:bodyPr/>
                  <a:lstStyle/>
                  <a:p>
                    <a:fld id="{D23EE58F-8437-4322-98D2-68D40D4C526A}"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D78-4357-B5B5-10875F8DCD27}"/>
                </c:ext>
              </c:extLst>
            </c:dLbl>
            <c:dLbl>
              <c:idx val="1"/>
              <c:tx>
                <c:rich>
                  <a:bodyPr rot="0" spcFirstLastPara="1" vertOverflow="ellipsis" vert="horz" wrap="square" anchor="ctr" anchorCtr="1"/>
                  <a:lstStyle/>
                  <a:p>
                    <a:pPr>
                      <a:defRPr sz="1400" b="1" i="0" u="none" strike="noStrike" kern="1200" baseline="0">
                        <a:solidFill>
                          <a:srgbClr val="1A9586"/>
                        </a:solidFill>
                        <a:latin typeface="Arial" panose="020B0604020202020204" pitchFamily="34" charset="0"/>
                        <a:ea typeface="+mn-ea"/>
                        <a:cs typeface="Arial" panose="020B0604020202020204" pitchFamily="34" charset="0"/>
                      </a:defRPr>
                    </a:pPr>
                    <a:fld id="{D183975C-FB5E-4CD1-ADF6-8223E22816FE}" type="VALUE">
                      <a:rPr lang="en-US" sz="1400" smtClean="0">
                        <a:solidFill>
                          <a:srgbClr val="1A9586"/>
                        </a:solidFill>
                      </a:rPr>
                      <a:pPr>
                        <a:defRPr sz="1400" b="1">
                          <a:solidFill>
                            <a:srgbClr val="1A9586"/>
                          </a:solidFill>
                        </a:defRPr>
                      </a:pPr>
                      <a:t>[VALUE]</a:t>
                    </a:fld>
                    <a:r>
                      <a:rPr lang="en-US" sz="1400" dirty="0">
                        <a:solidFill>
                          <a:srgbClr val="1A9586"/>
                        </a:solidFill>
                      </a:rPr>
                      <a:t>%</a:t>
                    </a:r>
                  </a:p>
                </c:rich>
              </c:tx>
              <c:spPr>
                <a:noFill/>
                <a:ln>
                  <a:noFill/>
                </a:ln>
                <a:effectLst/>
              </c:spPr>
              <c:txPr>
                <a:bodyPr rot="0" spcFirstLastPara="1" vertOverflow="ellipsis" vert="horz" wrap="square" anchor="ctr" anchorCtr="1"/>
                <a:lstStyle/>
                <a:p>
                  <a:pPr>
                    <a:defRPr sz="1400" b="1" i="0" u="none" strike="noStrike" kern="1200" baseline="0">
                      <a:solidFill>
                        <a:srgbClr val="1A9586"/>
                      </a:solidFill>
                      <a:latin typeface="Arial" panose="020B0604020202020204" pitchFamily="34" charset="0"/>
                      <a:ea typeface="+mn-ea"/>
                      <a:cs typeface="Arial" panose="020B0604020202020204" pitchFamily="34" charset="0"/>
                    </a:defRPr>
                  </a:pPr>
                  <a:endParaRPr lang="en-NZ"/>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78-4357-B5B5-10875F8DCD27}"/>
                </c:ext>
              </c:extLst>
            </c:dLbl>
            <c:spPr>
              <a:noFill/>
              <a:ln>
                <a:noFill/>
              </a:ln>
              <a:effectLst/>
            </c:spPr>
            <c:txPr>
              <a:bodyPr rot="0" spcFirstLastPara="1" vertOverflow="ellipsis" vert="horz" wrap="square" anchor="ctr" anchorCtr="1"/>
              <a:lstStyle/>
              <a:p>
                <a:pPr>
                  <a:defRPr sz="1400" b="1" i="0" u="none" strike="noStrike" kern="1200" baseline="0">
                    <a:solidFill>
                      <a:srgbClr val="50854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Community</c:v>
                </c:pt>
                <c:pt idx="1">
                  <c:v>Hospital</c:v>
                </c:pt>
              </c:strCache>
            </c:strRef>
          </c:cat>
          <c:val>
            <c:numRef>
              <c:f>Sheet1!$B$2:$B$3</c:f>
              <c:numCache>
                <c:formatCode>General</c:formatCode>
                <c:ptCount val="2"/>
                <c:pt idx="0">
                  <c:v>78.3</c:v>
                </c:pt>
                <c:pt idx="1">
                  <c:v>71.7</c:v>
                </c:pt>
              </c:numCache>
            </c:numRef>
          </c:val>
          <c:extLst>
            <c:ext xmlns:c16="http://schemas.microsoft.com/office/drawing/2014/chart" uri="{C3380CC4-5D6E-409C-BE32-E72D297353CC}">
              <c16:uniqueId val="{00000002-FD78-4357-B5B5-10875F8DCD27}"/>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1"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crossAx val="289948703"/>
        <c:crosses val="autoZero"/>
        <c:auto val="1"/>
        <c:lblAlgn val="ctr"/>
        <c:lblOffset val="100"/>
        <c:noMultiLvlLbl val="0"/>
      </c:catAx>
      <c:valAx>
        <c:axId val="289948703"/>
        <c:scaling>
          <c:orientation val="minMax"/>
        </c:scaling>
        <c:delete val="0"/>
        <c:axPos val="l"/>
        <c:title>
          <c:tx>
            <c:rich>
              <a:bodyPr rot="-5400000" spcFirstLastPara="1" vertOverflow="ellipsis" vert="horz" wrap="square" anchor="ctr" anchorCtr="1"/>
              <a:lstStyle/>
              <a:p>
                <a:pPr>
                  <a:defRPr sz="1200" b="0" i="0" u="none" strike="noStrike" kern="1200" baseline="0">
                    <a:solidFill>
                      <a:srgbClr val="004B87"/>
                    </a:solidFill>
                    <a:latin typeface="Arial" panose="020B0604020202020204" pitchFamily="34" charset="0"/>
                    <a:ea typeface="+mn-ea"/>
                    <a:cs typeface="Arial" panose="020B0604020202020204" pitchFamily="34" charset="0"/>
                  </a:defRPr>
                </a:pPr>
                <a:r>
                  <a:rPr lang="en-NZ" sz="1200" b="1" dirty="0">
                    <a:solidFill>
                      <a:srgbClr val="004B87"/>
                    </a:solidFill>
                  </a:rPr>
                  <a:t>Patients, %</a:t>
                </a:r>
              </a:p>
            </c:rich>
          </c:tx>
          <c:layout>
            <c:manualLayout>
              <c:xMode val="edge"/>
              <c:yMode val="edge"/>
              <c:x val="0"/>
              <c:y val="0.2587548761171590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crossAx val="289961663"/>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7980709927906845E-2"/>
          <c:y val="3.8400425561027955E-2"/>
          <c:w val="0.96498138535813083"/>
          <c:h val="0.97875696462114636"/>
        </c:manualLayout>
      </c:layout>
      <c:doughnutChart>
        <c:varyColors val="1"/>
        <c:ser>
          <c:idx val="0"/>
          <c:order val="0"/>
          <c:tx>
            <c:strRef>
              <c:f>Sheet1!$B$1</c:f>
              <c:strCache>
                <c:ptCount val="1"/>
                <c:pt idx="0">
                  <c:v>Column1</c:v>
                </c:pt>
              </c:strCache>
            </c:strRef>
          </c:tx>
          <c:dPt>
            <c:idx val="0"/>
            <c:bubble3D val="0"/>
            <c:spPr>
              <a:solidFill>
                <a:srgbClr val="508541"/>
              </a:solidFill>
              <a:ln w="19050">
                <a:solidFill>
                  <a:schemeClr val="lt1"/>
                </a:solidFill>
              </a:ln>
              <a:effectLst/>
            </c:spPr>
            <c:extLst>
              <c:ext xmlns:c16="http://schemas.microsoft.com/office/drawing/2014/chart" uri="{C3380CC4-5D6E-409C-BE32-E72D297353CC}">
                <c16:uniqueId val="{00000001-3EC1-42AA-B91D-C7F3120C7462}"/>
              </c:ext>
            </c:extLst>
          </c:dPt>
          <c:dPt>
            <c:idx val="1"/>
            <c:bubble3D val="0"/>
            <c:spPr>
              <a:solidFill>
                <a:srgbClr val="D9D9D9">
                  <a:alpha val="50196"/>
                </a:srgbClr>
              </a:solidFill>
              <a:ln w="19050">
                <a:solidFill>
                  <a:schemeClr val="lt1"/>
                </a:solidFill>
              </a:ln>
              <a:effectLst/>
            </c:spPr>
            <c:extLst>
              <c:ext xmlns:c16="http://schemas.microsoft.com/office/drawing/2014/chart" uri="{C3380CC4-5D6E-409C-BE32-E72D297353CC}">
                <c16:uniqueId val="{00000003-3EC1-42AA-B91D-C7F3120C7462}"/>
              </c:ext>
            </c:extLst>
          </c:dPt>
          <c:cat>
            <c:strRef>
              <c:f>Sheet1!$A$2:$A$3</c:f>
              <c:strCache>
                <c:ptCount val="2"/>
                <c:pt idx="0">
                  <c:v>Yes</c:v>
                </c:pt>
                <c:pt idx="1">
                  <c:v>No</c:v>
                </c:pt>
              </c:strCache>
            </c:strRef>
          </c:cat>
          <c:val>
            <c:numRef>
              <c:f>Sheet1!$B$2:$B$3</c:f>
              <c:numCache>
                <c:formatCode>General</c:formatCode>
                <c:ptCount val="2"/>
                <c:pt idx="0">
                  <c:v>39</c:v>
                </c:pt>
                <c:pt idx="1">
                  <c:v>61</c:v>
                </c:pt>
              </c:numCache>
            </c:numRef>
          </c:val>
          <c:extLst>
            <c:ext xmlns:c16="http://schemas.microsoft.com/office/drawing/2014/chart" uri="{C3380CC4-5D6E-409C-BE32-E72D297353CC}">
              <c16:uniqueId val="{00000004-3EC1-42AA-B91D-C7F3120C746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7980709927906845E-2"/>
          <c:y val="3.8400425561027955E-2"/>
          <c:w val="0.96498138535813083"/>
          <c:h val="0.97875696462114636"/>
        </c:manualLayout>
      </c:layout>
      <c:doughnutChart>
        <c:varyColors val="1"/>
        <c:ser>
          <c:idx val="0"/>
          <c:order val="0"/>
          <c:tx>
            <c:strRef>
              <c:f>Sheet1!$B$1</c:f>
              <c:strCache>
                <c:ptCount val="1"/>
                <c:pt idx="0">
                  <c:v>Column1</c:v>
                </c:pt>
              </c:strCache>
            </c:strRef>
          </c:tx>
          <c:dPt>
            <c:idx val="0"/>
            <c:bubble3D val="0"/>
            <c:spPr>
              <a:solidFill>
                <a:srgbClr val="508541"/>
              </a:solidFill>
              <a:ln w="19050">
                <a:solidFill>
                  <a:schemeClr val="lt1"/>
                </a:solidFill>
              </a:ln>
              <a:effectLst/>
            </c:spPr>
            <c:extLst>
              <c:ext xmlns:c16="http://schemas.microsoft.com/office/drawing/2014/chart" uri="{C3380CC4-5D6E-409C-BE32-E72D297353CC}">
                <c16:uniqueId val="{00000001-119E-4E1A-AFF9-30228F0A4256}"/>
              </c:ext>
            </c:extLst>
          </c:dPt>
          <c:dPt>
            <c:idx val="1"/>
            <c:bubble3D val="0"/>
            <c:spPr>
              <a:solidFill>
                <a:srgbClr val="D9D9D9">
                  <a:alpha val="50196"/>
                </a:srgbClr>
              </a:solidFill>
              <a:ln w="19050">
                <a:solidFill>
                  <a:schemeClr val="lt1"/>
                </a:solidFill>
              </a:ln>
              <a:effectLst/>
            </c:spPr>
            <c:extLst>
              <c:ext xmlns:c16="http://schemas.microsoft.com/office/drawing/2014/chart" uri="{C3380CC4-5D6E-409C-BE32-E72D297353CC}">
                <c16:uniqueId val="{00000003-119E-4E1A-AFF9-30228F0A4256}"/>
              </c:ext>
            </c:extLst>
          </c:dPt>
          <c:cat>
            <c:strRef>
              <c:f>Sheet1!$A$2:$A$3</c:f>
              <c:strCache>
                <c:ptCount val="2"/>
                <c:pt idx="0">
                  <c:v>Yes</c:v>
                </c:pt>
                <c:pt idx="1">
                  <c:v>No</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119E-4E1A-AFF9-30228F0A425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7980709927906845E-2"/>
          <c:y val="3.8400425561027955E-2"/>
          <c:w val="0.96498138535813083"/>
          <c:h val="0.97875696462114636"/>
        </c:manualLayout>
      </c:layout>
      <c:doughnutChart>
        <c:varyColors val="1"/>
        <c:ser>
          <c:idx val="0"/>
          <c:order val="0"/>
          <c:tx>
            <c:strRef>
              <c:f>Sheet1!$B$1</c:f>
              <c:strCache>
                <c:ptCount val="1"/>
                <c:pt idx="0">
                  <c:v>Column1</c:v>
                </c:pt>
              </c:strCache>
            </c:strRef>
          </c:tx>
          <c:dPt>
            <c:idx val="0"/>
            <c:bubble3D val="0"/>
            <c:spPr>
              <a:solidFill>
                <a:srgbClr val="508541"/>
              </a:solidFill>
              <a:ln w="19050">
                <a:solidFill>
                  <a:schemeClr val="lt1"/>
                </a:solidFill>
              </a:ln>
              <a:effectLst/>
            </c:spPr>
            <c:extLst>
              <c:ext xmlns:c16="http://schemas.microsoft.com/office/drawing/2014/chart" uri="{C3380CC4-5D6E-409C-BE32-E72D297353CC}">
                <c16:uniqueId val="{00000001-C394-4462-A52E-DC343F7516ED}"/>
              </c:ext>
            </c:extLst>
          </c:dPt>
          <c:dPt>
            <c:idx val="1"/>
            <c:bubble3D val="0"/>
            <c:spPr>
              <a:solidFill>
                <a:srgbClr val="D9D9D9"/>
              </a:solidFill>
              <a:ln w="19050">
                <a:solidFill>
                  <a:schemeClr val="lt1"/>
                </a:solidFill>
              </a:ln>
              <a:effectLst/>
            </c:spPr>
            <c:extLst>
              <c:ext xmlns:c16="http://schemas.microsoft.com/office/drawing/2014/chart" uri="{C3380CC4-5D6E-409C-BE32-E72D297353CC}">
                <c16:uniqueId val="{00000003-C394-4462-A52E-DC343F7516ED}"/>
              </c:ext>
            </c:extLst>
          </c:dPt>
          <c:cat>
            <c:strRef>
              <c:f>Sheet1!$A$2:$A$3</c:f>
              <c:strCache>
                <c:ptCount val="2"/>
                <c:pt idx="0">
                  <c:v>Yes</c:v>
                </c:pt>
                <c:pt idx="1">
                  <c:v>No</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4-C394-4462-A52E-DC343F7516E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508541"/>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sz="1200" b="1" i="0" u="none" strike="noStrike" kern="1200" baseline="0">
                    <a:solidFill>
                      <a:srgbClr val="50854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Decompensated cirrhosis</c:v>
                </c:pt>
                <c:pt idx="1">
                  <c:v>HCC</c:v>
                </c:pt>
                <c:pt idx="2">
                  <c:v>Liver transplantation</c:v>
                </c:pt>
                <c:pt idx="3">
                  <c:v>Liver-related mortality</c:v>
                </c:pt>
              </c:strCache>
            </c:strRef>
          </c:cat>
          <c:val>
            <c:numRef>
              <c:f>Sheet1!$B$2:$B$5</c:f>
              <c:numCache>
                <c:formatCode>General</c:formatCode>
                <c:ptCount val="4"/>
                <c:pt idx="0">
                  <c:v>-72</c:v>
                </c:pt>
                <c:pt idx="1">
                  <c:v>-64</c:v>
                </c:pt>
                <c:pt idx="2">
                  <c:v>-69</c:v>
                </c:pt>
                <c:pt idx="3">
                  <c:v>-67</c:v>
                </c:pt>
              </c:numCache>
            </c:numRef>
          </c:val>
          <c:extLst>
            <c:ext xmlns:c16="http://schemas.microsoft.com/office/drawing/2014/chart" uri="{C3380CC4-5D6E-409C-BE32-E72D297353CC}">
              <c16:uniqueId val="{00000000-E831-43AB-A5D5-CCF47B774B68}"/>
            </c:ext>
          </c:extLst>
        </c:ser>
        <c:dLbls>
          <c:dLblPos val="outEnd"/>
          <c:showLegendKey val="0"/>
          <c:showVal val="1"/>
          <c:showCatName val="0"/>
          <c:showSerName val="0"/>
          <c:showPercent val="0"/>
          <c:showBubbleSize val="0"/>
        </c:dLbls>
        <c:gapWidth val="100"/>
        <c:overlap val="-27"/>
        <c:axId val="457328448"/>
        <c:axId val="457328928"/>
      </c:barChart>
      <c:catAx>
        <c:axId val="457328448"/>
        <c:scaling>
          <c:orientation val="minMax"/>
        </c:scaling>
        <c:delete val="0"/>
        <c:axPos val="b"/>
        <c:numFmt formatCode="General" sourceLinked="1"/>
        <c:majorTickMark val="none"/>
        <c:minorTickMark val="none"/>
        <c:tickLblPos val="high"/>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050" b="1"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crossAx val="457328928"/>
        <c:crosses val="autoZero"/>
        <c:auto val="1"/>
        <c:lblAlgn val="ctr"/>
        <c:lblOffset val="100"/>
        <c:noMultiLvlLbl val="0"/>
      </c:catAx>
      <c:valAx>
        <c:axId val="457328928"/>
        <c:scaling>
          <c:orientation val="minMax"/>
          <c:max val="0"/>
          <c:min val="-100"/>
        </c:scaling>
        <c:delete val="0"/>
        <c:axPos val="l"/>
        <c:title>
          <c:tx>
            <c:rich>
              <a:bodyPr rot="-5400000" spcFirstLastPara="1" vertOverflow="ellipsis" vert="horz" wrap="square" anchor="ctr" anchorCtr="1"/>
              <a:lstStyle/>
              <a:p>
                <a:pPr>
                  <a:defRPr sz="1100" b="0" i="0" u="none" strike="noStrike" kern="1200" baseline="0">
                    <a:solidFill>
                      <a:srgbClr val="004B87"/>
                    </a:solidFill>
                    <a:latin typeface="Arial" panose="020B0604020202020204" pitchFamily="34" charset="0"/>
                    <a:ea typeface="+mn-ea"/>
                    <a:cs typeface="Arial" panose="020B0604020202020204" pitchFamily="34" charset="0"/>
                  </a:defRPr>
                </a:pPr>
                <a:r>
                  <a:rPr lang="en-NZ" b="1" dirty="0">
                    <a:solidFill>
                      <a:srgbClr val="004B87"/>
                    </a:solidFill>
                    <a:latin typeface="Arial" panose="020B0604020202020204" pitchFamily="34" charset="0"/>
                    <a:cs typeface="Arial" panose="020B0604020202020204" pitchFamily="34" charset="0"/>
                  </a:rPr>
                  <a:t>Change, %</a:t>
                </a:r>
              </a:p>
            </c:rich>
          </c:tx>
          <c:overlay val="0"/>
          <c:spPr>
            <a:noFill/>
            <a:ln>
              <a:noFill/>
            </a:ln>
            <a:effectLst/>
          </c:spPr>
          <c:txPr>
            <a:bodyPr rot="-5400000" spcFirstLastPara="1" vertOverflow="ellipsis" vert="horz" wrap="square" anchor="ctr" anchorCtr="1"/>
            <a:lstStyle/>
            <a:p>
              <a:pPr>
                <a:defRPr sz="1100" b="0"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100" b="0"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crossAx val="457328448"/>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bg2">
              <a:lumMod val="25000"/>
            </a:schemeClr>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17941715758723814"/>
          <c:w val="0.78491713972882937"/>
          <c:h val="0.6039790840805016"/>
        </c:manualLayout>
      </c:layout>
      <c:barChart>
        <c:barDir val="col"/>
        <c:grouping val="clustered"/>
        <c:varyColors val="0"/>
        <c:ser>
          <c:idx val="0"/>
          <c:order val="0"/>
          <c:tx>
            <c:strRef>
              <c:f>Sheet1!$B$1</c:f>
              <c:strCache>
                <c:ptCount val="1"/>
                <c:pt idx="0">
                  <c:v>HEV vaccine</c:v>
                </c:pt>
              </c:strCache>
            </c:strRef>
          </c:tx>
          <c:spPr>
            <a:solidFill>
              <a:srgbClr val="508541"/>
            </a:solidFill>
            <a:ln>
              <a:noFill/>
            </a:ln>
            <a:effectLst/>
          </c:spPr>
          <c:invertIfNegative val="0"/>
          <c:dLbls>
            <c:dLbl>
              <c:idx val="0"/>
              <c:tx>
                <c:rich>
                  <a:bodyPr/>
                  <a:lstStyle/>
                  <a:p>
                    <a:r>
                      <a:rPr lang="en-US" dirty="0"/>
                      <a:t>56%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DAD-4359-B739-B860F6F1013F}"/>
                </c:ext>
              </c:extLst>
            </c:dLbl>
            <c:dLbl>
              <c:idx val="1"/>
              <c:tx>
                <c:rich>
                  <a:bodyPr rot="0" spcFirstLastPara="1" vertOverflow="ellipsis" vert="horz" wrap="square" anchor="ctr" anchorCtr="0"/>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rgbClr val="508541"/>
                        </a:solidFill>
                        <a:latin typeface="Arial" panose="020B0604020202020204" pitchFamily="34" charset="0"/>
                        <a:ea typeface="+mn-ea"/>
                        <a:cs typeface="Arial" panose="020B0604020202020204" pitchFamily="34" charset="0"/>
                      </a:defRPr>
                    </a:pPr>
                    <a:r>
                      <a:rPr lang="en-US" dirty="0"/>
                      <a:t>92%</a:t>
                    </a:r>
                    <a:r>
                      <a:rPr lang="en-US" baseline="30000" dirty="0"/>
                      <a:t>§</a:t>
                    </a:r>
                    <a:endParaRPr lang="en-US" baseline="30000" dirty="0">
                      <a:latin typeface="Arial" panose="020B0604020202020204" pitchFamily="34" charset="0"/>
                      <a:cs typeface="Arial" panose="020B0604020202020204" pitchFamily="34" charset="0"/>
                    </a:endParaRPr>
                  </a:p>
                </c:rich>
              </c:tx>
              <c:spPr>
                <a:noFill/>
                <a:ln>
                  <a:noFill/>
                </a:ln>
                <a:effectLst/>
              </c:spPr>
              <c:txPr>
                <a:bodyPr rot="0" spcFirstLastPara="1" vertOverflow="ellipsis" vert="horz" wrap="square" anchor="ctr" anchorCtr="0"/>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rgbClr val="50854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2096731180691223"/>
                      <c:h val="0.2570162906151453"/>
                    </c:manualLayout>
                  </c15:layout>
                  <c15:showDataLabelsRange val="0"/>
                </c:ext>
                <c:ext xmlns:c16="http://schemas.microsoft.com/office/drawing/2014/chart" uri="{C3380CC4-5D6E-409C-BE32-E72D297353CC}">
                  <c16:uniqueId val="{00000001-0DAD-4359-B739-B860F6F1013F}"/>
                </c:ext>
              </c:extLst>
            </c:dLbl>
            <c:spPr>
              <a:noFill/>
              <a:ln>
                <a:noFill/>
              </a:ln>
              <a:effectLst/>
            </c:spPr>
            <c:txPr>
              <a:bodyPr rot="0" spcFirstLastPara="1" vertOverflow="ellipsis" vert="horz" wrap="square" anchor="ctr" anchorCtr="1"/>
              <a:lstStyle/>
              <a:p>
                <a:pPr>
                  <a:defRPr sz="1400" b="1" i="0" u="none" strike="noStrike" kern="1200" baseline="0">
                    <a:solidFill>
                      <a:srgbClr val="508541"/>
                    </a:solidFill>
                    <a:latin typeface="Arial" panose="020B0604020202020204" pitchFamily="34" charset="0"/>
                    <a:ea typeface="+mn-ea"/>
                    <a:cs typeface="Arial" panose="020B0604020202020204" pitchFamily="34" charset="0"/>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Before DRT</c:v>
                </c:pt>
                <c:pt idx="1">
                  <c:v>After DRT</c:v>
                </c:pt>
              </c:strCache>
            </c:strRef>
          </c:cat>
          <c:val>
            <c:numRef>
              <c:f>Sheet1!$B$2:$B$3</c:f>
              <c:numCache>
                <c:formatCode>General</c:formatCode>
                <c:ptCount val="2"/>
                <c:pt idx="0">
                  <c:v>58</c:v>
                </c:pt>
                <c:pt idx="1">
                  <c:v>94.5</c:v>
                </c:pt>
              </c:numCache>
            </c:numRef>
          </c:val>
          <c:extLst>
            <c:ext xmlns:c16="http://schemas.microsoft.com/office/drawing/2014/chart" uri="{C3380CC4-5D6E-409C-BE32-E72D297353CC}">
              <c16:uniqueId val="{00000002-0DAD-4359-B739-B860F6F1013F}"/>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0" i="0" u="none" strike="noStrike" kern="1200" baseline="0">
                <a:solidFill>
                  <a:srgbClr val="004B87"/>
                </a:solidFill>
                <a:latin typeface="Arial" panose="020B0604020202020204" pitchFamily="34" charset="0"/>
                <a:ea typeface="+mn-ea"/>
                <a:cs typeface="Arial" panose="020B0604020202020204" pitchFamily="34" charset="0"/>
              </a:defRPr>
            </a:pPr>
            <a:endParaRPr lang="it-IT"/>
          </a:p>
        </c:txPr>
        <c:crossAx val="289948703"/>
        <c:crosses val="autoZero"/>
        <c:auto val="1"/>
        <c:lblAlgn val="ctr"/>
        <c:lblOffset val="100"/>
        <c:noMultiLvlLbl val="0"/>
      </c:catAx>
      <c:valAx>
        <c:axId val="289948703"/>
        <c:scaling>
          <c:orientation val="minMax"/>
        </c:scaling>
        <c:delete val="0"/>
        <c:axPos val="l"/>
        <c:title>
          <c:tx>
            <c:rich>
              <a:bodyPr rot="-5400000" spcFirstLastPara="1" vertOverflow="ellipsis" vert="horz" wrap="square" anchor="ctr" anchorCtr="1"/>
              <a:lstStyle/>
              <a:p>
                <a:pPr>
                  <a:defRPr sz="1330" b="1" i="0" u="none" strike="noStrike" kern="1200" baseline="0">
                    <a:solidFill>
                      <a:srgbClr val="004B87"/>
                    </a:solidFill>
                    <a:latin typeface="Arial" panose="020B0604020202020204" pitchFamily="34" charset="0"/>
                    <a:ea typeface="+mn-ea"/>
                    <a:cs typeface="Arial" panose="020B0604020202020204" pitchFamily="34" charset="0"/>
                  </a:defRPr>
                </a:pPr>
                <a:r>
                  <a:rPr lang="en-GB" b="1" noProof="0" dirty="0">
                    <a:solidFill>
                      <a:srgbClr val="004B87"/>
                    </a:solidFill>
                  </a:rPr>
                  <a:t>Patients, %</a:t>
                </a:r>
              </a:p>
            </c:rich>
          </c:tx>
          <c:layout>
            <c:manualLayout>
              <c:xMode val="edge"/>
              <c:yMode val="edge"/>
              <c:x val="0"/>
              <c:y val="0.19304048363033213"/>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rgbClr val="004B87"/>
                  </a:solidFill>
                  <a:latin typeface="Arial" panose="020B0604020202020204" pitchFamily="34" charset="0"/>
                  <a:ea typeface="+mn-ea"/>
                  <a:cs typeface="Arial" panose="020B0604020202020204" pitchFamily="34" charset="0"/>
                </a:defRPr>
              </a:pPr>
              <a:endParaRPr lang="it-IT"/>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rgbClr val="004B87"/>
                </a:solidFill>
                <a:latin typeface="Arial" panose="020B0604020202020204" pitchFamily="34" charset="0"/>
                <a:ea typeface="+mn-ea"/>
                <a:cs typeface="Arial" panose="020B0604020202020204" pitchFamily="34" charset="0"/>
              </a:defRPr>
            </a:pPr>
            <a:endParaRPr lang="it-IT"/>
          </a:p>
        </c:txPr>
        <c:crossAx val="289961663"/>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latin typeface="Arial" panose="020B0604020202020204" pitchFamily="34" charset="0"/>
          <a:cs typeface="Arial" panose="020B0604020202020204" pitchFamily="34" charset="0"/>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17941715758723814"/>
          <c:w val="0.78491713972882937"/>
          <c:h val="0.6039790840805016"/>
        </c:manualLayout>
      </c:layout>
      <c:barChart>
        <c:barDir val="col"/>
        <c:grouping val="clustered"/>
        <c:varyColors val="0"/>
        <c:ser>
          <c:idx val="0"/>
          <c:order val="0"/>
          <c:tx>
            <c:strRef>
              <c:f>Sheet1!$B$1</c:f>
              <c:strCache>
                <c:ptCount val="1"/>
                <c:pt idx="0">
                  <c:v>HEV vaccine</c:v>
                </c:pt>
              </c:strCache>
            </c:strRef>
          </c:tx>
          <c:spPr>
            <a:solidFill>
              <a:srgbClr val="508541"/>
            </a:solidFill>
            <a:ln>
              <a:noFill/>
            </a:ln>
            <a:effectLst/>
          </c:spPr>
          <c:invertIfNegative val="0"/>
          <c:dLbls>
            <c:dLbl>
              <c:idx val="0"/>
              <c:tx>
                <c:rich>
                  <a:bodyPr/>
                  <a:lstStyle/>
                  <a:p>
                    <a:r>
                      <a:rPr lang="en-US" dirty="0"/>
                      <a:t>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58E-42A5-93F8-82F8FC07B3B2}"/>
                </c:ext>
              </c:extLst>
            </c:dLbl>
            <c:dLbl>
              <c:idx val="1"/>
              <c:tx>
                <c:rich>
                  <a:bodyPr/>
                  <a:lstStyle/>
                  <a:p>
                    <a:r>
                      <a:rPr lang="en-US" dirty="0"/>
                      <a:t>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58E-42A5-93F8-82F8FC07B3B2}"/>
                </c:ext>
              </c:extLst>
            </c:dLbl>
            <c:spPr>
              <a:noFill/>
              <a:ln>
                <a:noFill/>
              </a:ln>
              <a:effectLst/>
            </c:spPr>
            <c:txPr>
              <a:bodyPr rot="0" spcFirstLastPara="1" vertOverflow="ellipsis" vert="horz" wrap="square" anchor="ctr" anchorCtr="1"/>
              <a:lstStyle/>
              <a:p>
                <a:pPr>
                  <a:defRPr sz="1400" b="1" i="0" u="none" strike="noStrike" kern="1200" baseline="0">
                    <a:solidFill>
                      <a:srgbClr val="508541"/>
                    </a:solidFill>
                    <a:latin typeface="Arial" panose="020B0604020202020204" pitchFamily="34" charset="0"/>
                    <a:ea typeface="+mn-ea"/>
                    <a:cs typeface="Arial" panose="020B0604020202020204" pitchFamily="34" charset="0"/>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Before DRT</c:v>
                </c:pt>
                <c:pt idx="1">
                  <c:v>After DRT</c:v>
                </c:pt>
              </c:strCache>
            </c:strRef>
          </c:cat>
          <c:val>
            <c:numRef>
              <c:f>Sheet1!$B$2:$B$3</c:f>
              <c:numCache>
                <c:formatCode>General</c:formatCode>
                <c:ptCount val="2"/>
                <c:pt idx="0">
                  <c:v>5.9</c:v>
                </c:pt>
                <c:pt idx="1">
                  <c:v>3.7</c:v>
                </c:pt>
              </c:numCache>
            </c:numRef>
          </c:val>
          <c:extLst>
            <c:ext xmlns:c16="http://schemas.microsoft.com/office/drawing/2014/chart" uri="{C3380CC4-5D6E-409C-BE32-E72D297353CC}">
              <c16:uniqueId val="{00000002-058E-42A5-93F8-82F8FC07B3B2}"/>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0" i="0" u="none" strike="noStrike" kern="1200" baseline="0">
                <a:solidFill>
                  <a:srgbClr val="004B87"/>
                </a:solidFill>
                <a:latin typeface="Arial" panose="020B0604020202020204" pitchFamily="34" charset="0"/>
                <a:ea typeface="+mn-ea"/>
                <a:cs typeface="Arial" panose="020B0604020202020204" pitchFamily="34" charset="0"/>
              </a:defRPr>
            </a:pPr>
            <a:endParaRPr lang="it-IT"/>
          </a:p>
        </c:txPr>
        <c:crossAx val="289948703"/>
        <c:crosses val="autoZero"/>
        <c:auto val="1"/>
        <c:lblAlgn val="ctr"/>
        <c:lblOffset val="100"/>
        <c:noMultiLvlLbl val="0"/>
      </c:catAx>
      <c:valAx>
        <c:axId val="289948703"/>
        <c:scaling>
          <c:orientation val="minMax"/>
        </c:scaling>
        <c:delete val="0"/>
        <c:axPos val="l"/>
        <c:title>
          <c:tx>
            <c:rich>
              <a:bodyPr rot="-5400000" spcFirstLastPara="1" vertOverflow="ellipsis" vert="horz" wrap="square" anchor="ctr" anchorCtr="1"/>
              <a:lstStyle/>
              <a:p>
                <a:pPr>
                  <a:defRPr sz="1330" b="1" i="0" u="none" strike="noStrike" kern="1200" baseline="0">
                    <a:solidFill>
                      <a:srgbClr val="004B87"/>
                    </a:solidFill>
                    <a:latin typeface="Arial" panose="020B0604020202020204" pitchFamily="34" charset="0"/>
                    <a:ea typeface="+mn-ea"/>
                    <a:cs typeface="Arial" panose="020B0604020202020204" pitchFamily="34" charset="0"/>
                  </a:defRPr>
                </a:pPr>
                <a:r>
                  <a:rPr lang="en-GB" b="1" noProof="0" dirty="0"/>
                  <a:t>Patients, %</a:t>
                </a:r>
              </a:p>
            </c:rich>
          </c:tx>
          <c:layout>
            <c:manualLayout>
              <c:xMode val="edge"/>
              <c:yMode val="edge"/>
              <c:x val="2.0576138354602362E-2"/>
              <c:y val="0.21494528112594108"/>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rgbClr val="004B87"/>
                  </a:solidFill>
                  <a:latin typeface="Arial" panose="020B0604020202020204" pitchFamily="34" charset="0"/>
                  <a:ea typeface="+mn-ea"/>
                  <a:cs typeface="Arial" panose="020B0604020202020204" pitchFamily="34" charset="0"/>
                </a:defRPr>
              </a:pPr>
              <a:endParaRPr lang="it-IT"/>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rgbClr val="004B87"/>
                </a:solidFill>
                <a:latin typeface="Arial" panose="020B0604020202020204" pitchFamily="34" charset="0"/>
                <a:ea typeface="+mn-ea"/>
                <a:cs typeface="Arial" panose="020B0604020202020204" pitchFamily="34" charset="0"/>
              </a:defRPr>
            </a:pPr>
            <a:endParaRPr lang="it-IT"/>
          </a:p>
        </c:txPr>
        <c:crossAx val="289961663"/>
        <c:crosses val="autoZero"/>
        <c:crossBetween val="between"/>
        <c:majorUnit val="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rgbClr val="004B87"/>
          </a:solidFill>
          <a:latin typeface="Arial" panose="020B0604020202020204" pitchFamily="34" charset="0"/>
          <a:cs typeface="Arial" panose="020B0604020202020204" pitchFamily="34" charset="0"/>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1310933510520601"/>
          <c:w val="0.78491713972882937"/>
          <c:h val="0.55738180157634243"/>
        </c:manualLayout>
      </c:layout>
      <c:barChart>
        <c:barDir val="col"/>
        <c:grouping val="clustered"/>
        <c:varyColors val="0"/>
        <c:ser>
          <c:idx val="0"/>
          <c:order val="0"/>
          <c:tx>
            <c:strRef>
              <c:f>Sheet1!$B$1</c:f>
              <c:strCache>
                <c:ptCount val="1"/>
                <c:pt idx="0">
                  <c:v>HEV vaccine</c:v>
                </c:pt>
              </c:strCache>
            </c:strRef>
          </c:tx>
          <c:spPr>
            <a:solidFill>
              <a:srgbClr val="508541"/>
            </a:solidFill>
            <a:ln>
              <a:noFill/>
            </a:ln>
            <a:effectLst/>
          </c:spPr>
          <c:invertIfNegative val="0"/>
          <c:dPt>
            <c:idx val="1"/>
            <c:invertIfNegative val="0"/>
            <c:bubble3D val="0"/>
            <c:spPr>
              <a:solidFill>
                <a:srgbClr val="137064"/>
              </a:solidFill>
              <a:ln>
                <a:noFill/>
              </a:ln>
              <a:effectLst/>
            </c:spPr>
            <c:extLst>
              <c:ext xmlns:c16="http://schemas.microsoft.com/office/drawing/2014/chart" uri="{C3380CC4-5D6E-409C-BE32-E72D297353CC}">
                <c16:uniqueId val="{00000001-667C-47DD-8BF8-9EDBC5769667}"/>
              </c:ext>
            </c:extLst>
          </c:dPt>
          <c:dLbls>
            <c:dLbl>
              <c:idx val="0"/>
              <c:layout>
                <c:manualLayout>
                  <c:x val="4.1152276709204346E-3"/>
                  <c:y val="1.8538755730524624E-2"/>
                </c:manualLayout>
              </c:layout>
              <c:tx>
                <c:rich>
                  <a:bodyPr rot="0" spcFirstLastPara="1" vertOverflow="ellipsis" vert="horz" wrap="square" anchor="ctr" anchorCtr="0"/>
                  <a:lstStyle/>
                  <a:p>
                    <a:pPr algn="ctr">
                      <a:defRPr lang="en-US" sz="1197" b="1" i="0" u="none" strike="noStrike" kern="1200" baseline="0">
                        <a:solidFill>
                          <a:srgbClr val="508541"/>
                        </a:solidFill>
                        <a:latin typeface="Arial" panose="020B0604020202020204" pitchFamily="34" charset="0"/>
                        <a:ea typeface="+mn-ea"/>
                        <a:cs typeface="Arial" panose="020B0604020202020204" pitchFamily="34" charset="0"/>
                      </a:defRPr>
                    </a:pPr>
                    <a:r>
                      <a:rPr lang="en-US" dirty="0">
                        <a:solidFill>
                          <a:srgbClr val="508541"/>
                        </a:solidFill>
                      </a:rPr>
                      <a:t>80.7%</a:t>
                    </a:r>
                  </a:p>
                </c:rich>
              </c:tx>
              <c:spPr>
                <a:noFill/>
                <a:ln>
                  <a:noFill/>
                </a:ln>
                <a:effectLst/>
              </c:spPr>
              <c:txPr>
                <a:bodyPr rot="0" spcFirstLastPara="1" vertOverflow="ellipsis" vert="horz" wrap="square" anchor="ctr" anchorCtr="0"/>
                <a:lstStyle/>
                <a:p>
                  <a:pPr algn="ctr">
                    <a:defRPr lang="en-US" sz="1197" b="1" i="0" u="none" strike="noStrike" kern="1200" baseline="0">
                      <a:solidFill>
                        <a:srgbClr val="508541"/>
                      </a:solidFill>
                      <a:latin typeface="Arial" panose="020B0604020202020204" pitchFamily="34" charset="0"/>
                      <a:ea typeface="+mn-ea"/>
                      <a:cs typeface="Arial" panose="020B0604020202020204" pitchFamily="34" charset="0"/>
                    </a:defRPr>
                  </a:pPr>
                  <a:endParaRPr lang="it-IT"/>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67C-47DD-8BF8-9EDBC5769667}"/>
                </c:ext>
              </c:extLst>
            </c:dLbl>
            <c:dLbl>
              <c:idx val="1"/>
              <c:layout>
                <c:manualLayout>
                  <c:x val="4.1152276709204728E-3"/>
                  <c:y val="8.1453123727294949E-3"/>
                </c:manualLayout>
              </c:layout>
              <c:tx>
                <c:rich>
                  <a:bodyPr/>
                  <a:lstStyle/>
                  <a:p>
                    <a:r>
                      <a:rPr lang="en-US" dirty="0"/>
                      <a:t>95.2%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67C-47DD-8BF8-9EDBC5769667}"/>
                </c:ext>
              </c:extLst>
            </c:dLbl>
            <c:spPr>
              <a:noFill/>
              <a:ln>
                <a:noFill/>
              </a:ln>
              <a:effectLst/>
            </c:spPr>
            <c:txPr>
              <a:bodyPr rot="0" spcFirstLastPara="1" vertOverflow="ellipsis" vert="horz" wrap="square" anchor="ctr" anchorCtr="0"/>
              <a:lstStyle/>
              <a:p>
                <a:pPr algn="ctr">
                  <a:defRPr lang="en-US" sz="1197" b="1" i="0" u="none" strike="noStrike" kern="1200" baseline="0">
                    <a:solidFill>
                      <a:schemeClr val="accent6">
                        <a:lumMod val="75000"/>
                      </a:schemeClr>
                    </a:solidFill>
                    <a:latin typeface="Arial" panose="020B0604020202020204" pitchFamily="34" charset="0"/>
                    <a:ea typeface="+mn-ea"/>
                    <a:cs typeface="Arial" panose="020B0604020202020204" pitchFamily="34" charset="0"/>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Before DRT</c:v>
                </c:pt>
                <c:pt idx="1">
                  <c:v>After DRT</c:v>
                </c:pt>
              </c:strCache>
            </c:strRef>
          </c:cat>
          <c:val>
            <c:numRef>
              <c:f>Sheet1!$B$2:$B$3</c:f>
              <c:numCache>
                <c:formatCode>General</c:formatCode>
                <c:ptCount val="2"/>
                <c:pt idx="0">
                  <c:v>80.7</c:v>
                </c:pt>
                <c:pt idx="1">
                  <c:v>95.2</c:v>
                </c:pt>
              </c:numCache>
            </c:numRef>
          </c:val>
          <c:extLst>
            <c:ext xmlns:c16="http://schemas.microsoft.com/office/drawing/2014/chart" uri="{C3380CC4-5D6E-409C-BE32-E72D297353CC}">
              <c16:uniqueId val="{00000002-667C-47DD-8BF8-9EDBC5769667}"/>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0" i="0" u="none" strike="noStrike" kern="1200" baseline="0">
                <a:solidFill>
                  <a:srgbClr val="004B87"/>
                </a:solidFill>
                <a:latin typeface="Arial" panose="020B0604020202020204" pitchFamily="34" charset="0"/>
                <a:ea typeface="+mn-ea"/>
                <a:cs typeface="Arial" panose="020B0604020202020204" pitchFamily="34" charset="0"/>
              </a:defRPr>
            </a:pPr>
            <a:endParaRPr lang="it-IT"/>
          </a:p>
        </c:txPr>
        <c:crossAx val="289948703"/>
        <c:crosses val="autoZero"/>
        <c:auto val="1"/>
        <c:lblAlgn val="ctr"/>
        <c:lblOffset val="100"/>
        <c:noMultiLvlLbl val="0"/>
      </c:catAx>
      <c:valAx>
        <c:axId val="289948703"/>
        <c:scaling>
          <c:orientation val="minMax"/>
          <c:min val="0"/>
        </c:scaling>
        <c:delete val="0"/>
        <c:axPos val="l"/>
        <c:title>
          <c:tx>
            <c:rich>
              <a:bodyPr rot="-5400000" spcFirstLastPara="1" vertOverflow="ellipsis" vert="horz" wrap="square" anchor="ctr" anchorCtr="1"/>
              <a:lstStyle/>
              <a:p>
                <a:pPr>
                  <a:defRPr sz="1200" b="0" i="0" u="none" strike="noStrike" kern="1200" baseline="0">
                    <a:solidFill>
                      <a:srgbClr val="004B87"/>
                    </a:solidFill>
                    <a:latin typeface="Arial" panose="020B0604020202020204" pitchFamily="34" charset="0"/>
                    <a:ea typeface="+mn-ea"/>
                    <a:cs typeface="Arial" panose="020B0604020202020204" pitchFamily="34" charset="0"/>
                  </a:defRPr>
                </a:pPr>
                <a:r>
                  <a:rPr lang="en-NZ" sz="1200" b="1" dirty="0">
                    <a:solidFill>
                      <a:srgbClr val="004B87"/>
                    </a:solidFill>
                  </a:rPr>
                  <a:t>Patients</a:t>
                </a:r>
                <a:r>
                  <a:rPr lang="en-NZ" sz="1200" dirty="0">
                    <a:solidFill>
                      <a:srgbClr val="004B87"/>
                    </a:solidFill>
                  </a:rPr>
                  <a:t>, %</a:t>
                </a:r>
              </a:p>
            </c:rich>
          </c:tx>
          <c:layout>
            <c:manualLayout>
              <c:xMode val="edge"/>
              <c:yMode val="edge"/>
              <c:x val="0"/>
              <c:y val="9.5085137473670631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004B87"/>
                  </a:solidFill>
                  <a:latin typeface="Arial" panose="020B0604020202020204" pitchFamily="34" charset="0"/>
                  <a:ea typeface="+mn-ea"/>
                  <a:cs typeface="Arial" panose="020B0604020202020204" pitchFamily="34" charset="0"/>
                </a:defRPr>
              </a:pPr>
              <a:endParaRPr lang="it-IT"/>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rgbClr val="004B87"/>
                </a:solidFill>
                <a:latin typeface="Arial" panose="020B0604020202020204" pitchFamily="34" charset="0"/>
                <a:ea typeface="+mn-ea"/>
                <a:cs typeface="Arial" panose="020B0604020202020204" pitchFamily="34" charset="0"/>
              </a:defRPr>
            </a:pPr>
            <a:endParaRPr lang="it-IT"/>
          </a:p>
        </c:txPr>
        <c:crossAx val="289961663"/>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latin typeface="Arial" panose="020B0604020202020204" pitchFamily="34" charset="0"/>
          <a:cs typeface="Arial" panose="020B0604020202020204" pitchFamily="34" charset="0"/>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28163935274485508"/>
          <c:w val="0.78491713972882937"/>
          <c:h val="0.50175669576765969"/>
        </c:manualLayout>
      </c:layout>
      <c:barChart>
        <c:barDir val="col"/>
        <c:grouping val="clustered"/>
        <c:varyColors val="0"/>
        <c:ser>
          <c:idx val="0"/>
          <c:order val="0"/>
          <c:tx>
            <c:strRef>
              <c:f>Sheet1!$B$1</c:f>
              <c:strCache>
                <c:ptCount val="1"/>
                <c:pt idx="0">
                  <c:v>HEV vaccine</c:v>
                </c:pt>
              </c:strCache>
            </c:strRef>
          </c:tx>
          <c:spPr>
            <a:solidFill>
              <a:srgbClr val="508541"/>
            </a:solidFill>
            <a:ln>
              <a:noFill/>
            </a:ln>
            <a:effectLst/>
          </c:spPr>
          <c:invertIfNegative val="0"/>
          <c:dPt>
            <c:idx val="1"/>
            <c:invertIfNegative val="0"/>
            <c:bubble3D val="0"/>
            <c:spPr>
              <a:solidFill>
                <a:srgbClr val="137064"/>
              </a:solidFill>
              <a:ln>
                <a:noFill/>
              </a:ln>
              <a:effectLst/>
            </c:spPr>
            <c:extLst>
              <c:ext xmlns:c16="http://schemas.microsoft.com/office/drawing/2014/chart" uri="{C3380CC4-5D6E-409C-BE32-E72D297353CC}">
                <c16:uniqueId val="{00000001-27DB-4A84-BBCE-365046D9403A}"/>
              </c:ext>
            </c:extLst>
          </c:dPt>
          <c:dLbls>
            <c:dLbl>
              <c:idx val="0"/>
              <c:layout>
                <c:manualLayout>
                  <c:x val="0"/>
                  <c:y val="2.1904797495608978E-2"/>
                </c:manualLayout>
              </c:layout>
              <c:tx>
                <c:rich>
                  <a:bodyPr/>
                  <a:lstStyle/>
                  <a:p>
                    <a:fld id="{D23EE58F-8437-4322-98D2-68D40D4C526A}"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7DB-4A84-BBCE-365046D9403A}"/>
                </c:ext>
              </c:extLst>
            </c:dLbl>
            <c:dLbl>
              <c:idx val="1"/>
              <c:layout>
                <c:manualLayout>
                  <c:x val="0"/>
                  <c:y val="2.9206396660811974E-2"/>
                </c:manualLayout>
              </c:layout>
              <c:tx>
                <c:rich>
                  <a:bodyPr rot="0" spcFirstLastPara="1" vertOverflow="ellipsis" vert="horz" wrap="square" anchor="ctr" anchorCtr="0"/>
                  <a:lstStyle/>
                  <a:p>
                    <a:pPr algn="ctr" rtl="0">
                      <a:defRPr lang="en-US" sz="1197" b="1" i="0" u="none" strike="noStrike" kern="1200" baseline="0">
                        <a:solidFill>
                          <a:srgbClr val="137064"/>
                        </a:solidFill>
                        <a:latin typeface="Arial" panose="020B0604020202020204" pitchFamily="34" charset="0"/>
                        <a:ea typeface="+mn-ea"/>
                        <a:cs typeface="Arial" panose="020B0604020202020204" pitchFamily="34" charset="0"/>
                      </a:defRPr>
                    </a:pPr>
                    <a:r>
                      <a:rPr lang="en-US" dirty="0">
                        <a:solidFill>
                          <a:srgbClr val="137064"/>
                        </a:solidFill>
                      </a:rPr>
                      <a:t>39%</a:t>
                    </a:r>
                  </a:p>
                </c:rich>
              </c:tx>
              <c:spPr>
                <a:noFill/>
                <a:ln>
                  <a:noFill/>
                </a:ln>
                <a:effectLst/>
              </c:spPr>
              <c:txPr>
                <a:bodyPr rot="0" spcFirstLastPara="1" vertOverflow="ellipsis" vert="horz" wrap="square" anchor="ctr" anchorCtr="0"/>
                <a:lstStyle/>
                <a:p>
                  <a:pPr algn="ctr" rtl="0">
                    <a:defRPr lang="en-US" sz="1197" b="1" i="0" u="none" strike="noStrike" kern="1200" baseline="0">
                      <a:solidFill>
                        <a:srgbClr val="137064"/>
                      </a:solidFill>
                      <a:latin typeface="Arial" panose="020B0604020202020204" pitchFamily="34" charset="0"/>
                      <a:ea typeface="+mn-ea"/>
                      <a:cs typeface="Arial" panose="020B0604020202020204" pitchFamily="34" charset="0"/>
                    </a:defRPr>
                  </a:pPr>
                  <a:endParaRPr lang="it-IT"/>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7DB-4A84-BBCE-365046D9403A}"/>
                </c:ext>
              </c:extLst>
            </c:dLbl>
            <c:spPr>
              <a:noFill/>
              <a:ln>
                <a:noFill/>
              </a:ln>
              <a:effectLst/>
            </c:spPr>
            <c:txPr>
              <a:bodyPr rot="0" spcFirstLastPara="1" vertOverflow="ellipsis" vert="horz" wrap="square" anchor="ctr" anchorCtr="0"/>
              <a:lstStyle/>
              <a:p>
                <a:pPr algn="ctr" rtl="0">
                  <a:defRPr lang="en-US" sz="1197" b="1" i="0" u="none" strike="noStrike" kern="1200" baseline="0">
                    <a:solidFill>
                      <a:srgbClr val="508541"/>
                    </a:solidFill>
                    <a:latin typeface="Arial" panose="020B0604020202020204" pitchFamily="34" charset="0"/>
                    <a:ea typeface="+mn-ea"/>
                    <a:cs typeface="Arial" panose="020B0604020202020204" pitchFamily="34" charset="0"/>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Before DRT</c:v>
                </c:pt>
                <c:pt idx="1">
                  <c:v>After DRT</c:v>
                </c:pt>
              </c:strCache>
            </c:strRef>
          </c:cat>
          <c:val>
            <c:numRef>
              <c:f>Sheet1!$B$2:$B$3</c:f>
              <c:numCache>
                <c:formatCode>General</c:formatCode>
                <c:ptCount val="2"/>
                <c:pt idx="0">
                  <c:v>47</c:v>
                </c:pt>
                <c:pt idx="1">
                  <c:v>36.6</c:v>
                </c:pt>
              </c:numCache>
            </c:numRef>
          </c:val>
          <c:extLst>
            <c:ext xmlns:c16="http://schemas.microsoft.com/office/drawing/2014/chart" uri="{C3380CC4-5D6E-409C-BE32-E72D297353CC}">
              <c16:uniqueId val="{00000002-27DB-4A84-BBCE-365046D9403A}"/>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0" i="0" u="none" strike="noStrike" kern="1200" baseline="0">
                <a:solidFill>
                  <a:srgbClr val="004B87"/>
                </a:solidFill>
                <a:latin typeface="Arial" panose="020B0604020202020204" pitchFamily="34" charset="0"/>
                <a:ea typeface="+mn-ea"/>
                <a:cs typeface="Arial" panose="020B0604020202020204" pitchFamily="34" charset="0"/>
              </a:defRPr>
            </a:pPr>
            <a:endParaRPr lang="it-IT"/>
          </a:p>
        </c:txPr>
        <c:crossAx val="289948703"/>
        <c:crosses val="autoZero"/>
        <c:auto val="1"/>
        <c:lblAlgn val="ctr"/>
        <c:lblOffset val="100"/>
        <c:noMultiLvlLbl val="0"/>
      </c:catAx>
      <c:valAx>
        <c:axId val="289948703"/>
        <c:scaling>
          <c:orientation val="minMax"/>
        </c:scaling>
        <c:delete val="0"/>
        <c:axPos val="l"/>
        <c:title>
          <c:tx>
            <c:rich>
              <a:bodyPr rot="-5400000" spcFirstLastPara="1" vertOverflow="ellipsis" vert="horz" wrap="square" anchor="ctr" anchorCtr="1"/>
              <a:lstStyle/>
              <a:p>
                <a:pPr>
                  <a:defRPr sz="1200" b="0" i="0" u="none" strike="noStrike" kern="1200" baseline="0">
                    <a:solidFill>
                      <a:srgbClr val="004B87"/>
                    </a:solidFill>
                    <a:latin typeface="Arial" panose="020B0604020202020204" pitchFamily="34" charset="0"/>
                    <a:ea typeface="+mn-ea"/>
                    <a:cs typeface="Arial" panose="020B0604020202020204" pitchFamily="34" charset="0"/>
                  </a:defRPr>
                </a:pPr>
                <a:r>
                  <a:rPr lang="en-NZ" sz="1200" b="1" dirty="0">
                    <a:solidFill>
                      <a:srgbClr val="004B87"/>
                    </a:solidFill>
                  </a:rPr>
                  <a:t>Patients</a:t>
                </a:r>
                <a:r>
                  <a:rPr lang="en-NZ" sz="1200" dirty="0">
                    <a:solidFill>
                      <a:srgbClr val="004B87"/>
                    </a:solidFill>
                  </a:rPr>
                  <a:t>, %</a:t>
                </a:r>
              </a:p>
            </c:rich>
          </c:tx>
          <c:layout>
            <c:manualLayout>
              <c:xMode val="edge"/>
              <c:yMode val="edge"/>
              <c:x val="0"/>
              <c:y val="0.2587548761171590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004B87"/>
                  </a:solidFill>
                  <a:latin typeface="Arial" panose="020B0604020202020204" pitchFamily="34" charset="0"/>
                  <a:ea typeface="+mn-ea"/>
                  <a:cs typeface="Arial" panose="020B0604020202020204" pitchFamily="34" charset="0"/>
                </a:defRPr>
              </a:pPr>
              <a:endParaRPr lang="it-IT"/>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rgbClr val="004B87"/>
                </a:solidFill>
                <a:latin typeface="Arial" panose="020B0604020202020204" pitchFamily="34" charset="0"/>
                <a:ea typeface="+mn-ea"/>
                <a:cs typeface="Arial" panose="020B0604020202020204" pitchFamily="34" charset="0"/>
              </a:defRPr>
            </a:pPr>
            <a:endParaRPr lang="it-IT"/>
          </a:p>
        </c:txPr>
        <c:crossAx val="289961663"/>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latin typeface="Arial" panose="020B0604020202020204" pitchFamily="34" charset="0"/>
          <a:cs typeface="Arial" panose="020B0604020202020204" pitchFamily="34" charset="0"/>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14741969391108"/>
          <c:y val="0.17941715758723814"/>
          <c:w val="0.72014471902340649"/>
          <c:h val="0.49445509660245668"/>
        </c:manualLayout>
      </c:layout>
      <c:barChart>
        <c:barDir val="col"/>
        <c:grouping val="clustered"/>
        <c:varyColors val="0"/>
        <c:ser>
          <c:idx val="0"/>
          <c:order val="0"/>
          <c:tx>
            <c:strRef>
              <c:f>Sheet1!$B$1</c:f>
              <c:strCache>
                <c:ptCount val="1"/>
                <c:pt idx="0">
                  <c:v>2021–2023</c:v>
                </c:pt>
              </c:strCache>
            </c:strRef>
          </c:tx>
          <c:spPr>
            <a:solidFill>
              <a:srgbClr val="508541"/>
            </a:solidFill>
            <a:ln>
              <a:noFill/>
            </a:ln>
            <a:effectLst/>
          </c:spPr>
          <c:invertIfNegative val="0"/>
          <c:dPt>
            <c:idx val="1919251285"/>
            <c:invertIfNegative val="0"/>
            <c:bubble3D val="0"/>
            <c:spPr>
              <a:solidFill>
                <a:srgbClr val="508541"/>
              </a:solidFill>
              <a:ln>
                <a:noFill/>
              </a:ln>
              <a:effectLst/>
            </c:spPr>
            <c:extLst>
              <c:ext xmlns:c16="http://schemas.microsoft.com/office/drawing/2014/chart" uri="{C3380CC4-5D6E-409C-BE32-E72D297353CC}">
                <c16:uniqueId val="{00000001-BEC6-454D-B0D7-C8D9A86168E8}"/>
              </c:ext>
            </c:extLst>
          </c:dPt>
          <c:dLbls>
            <c:dLbl>
              <c:idx val="0"/>
              <c:layout>
                <c:manualLayout>
                  <c:x val="0"/>
                  <c:y val="1.43363996672149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EC8-4B21-8A78-0A8EE86A6E97}"/>
                </c:ext>
              </c:extLst>
            </c:dLbl>
            <c:dLbl>
              <c:idx val="1"/>
              <c:layout>
                <c:manualLayout>
                  <c:x val="-1.1309331868391355E-16"/>
                  <c:y val="2.15045995008223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EC8-4B21-8A78-0A8EE86A6E97}"/>
                </c:ext>
              </c:extLst>
            </c:dLbl>
            <c:dLbl>
              <c:idx val="1919251285"/>
              <c:tx>
                <c:rich>
                  <a:bodyPr/>
                  <a:lstStyle/>
                  <a:p>
                    <a:fld id="{D183975C-FB5E-4CD1-ADF6-8223E22816FE}"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C6-454D-B0D7-C8D9A86168E8}"/>
                </c:ext>
              </c:extLst>
            </c:dLbl>
            <c:spPr>
              <a:noFill/>
              <a:ln>
                <a:noFill/>
              </a:ln>
              <a:effectLst/>
            </c:spPr>
            <c:txPr>
              <a:bodyPr rot="0" spcFirstLastPara="1" vertOverflow="ellipsis" vert="horz" wrap="square" anchor="ctr" anchorCtr="1"/>
              <a:lstStyle/>
              <a:p>
                <a:pPr>
                  <a:defRPr sz="1197" b="1" i="0" u="none" strike="noStrike" kern="1200" baseline="0">
                    <a:solidFill>
                      <a:srgbClr val="508541"/>
                    </a:solidFill>
                    <a:latin typeface="Arial" panose="020B0604020202020204" pitchFamily="34" charset="0"/>
                    <a:ea typeface="+mn-ea"/>
                    <a:cs typeface="Arial" panose="020B0604020202020204" pitchFamily="34" charset="0"/>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ALT &lt;40 IU/L</c:v>
                </c:pt>
                <c:pt idx="1">
                  <c:v>ALF*</c:v>
                </c:pt>
              </c:strCache>
            </c:strRef>
          </c:cat>
          <c:val>
            <c:numRef>
              <c:f>Sheet1!$B$2:$B$3</c:f>
              <c:numCache>
                <c:formatCode>General</c:formatCode>
                <c:ptCount val="2"/>
                <c:pt idx="0">
                  <c:v>33.299999999999997</c:v>
                </c:pt>
                <c:pt idx="1">
                  <c:v>46.8</c:v>
                </c:pt>
              </c:numCache>
            </c:numRef>
          </c:val>
          <c:extLst>
            <c:ext xmlns:c16="http://schemas.microsoft.com/office/drawing/2014/chart" uri="{C3380CC4-5D6E-409C-BE32-E72D297353CC}">
              <c16:uniqueId val="{00000002-ED2A-474D-9393-1E76E10CAC3F}"/>
            </c:ext>
          </c:extLst>
        </c:ser>
        <c:ser>
          <c:idx val="1"/>
          <c:order val="1"/>
          <c:tx>
            <c:strRef>
              <c:f>Sheet1!$C$1</c:f>
              <c:strCache>
                <c:ptCount val="1"/>
                <c:pt idx="0">
                  <c:v>2024–2025</c:v>
                </c:pt>
              </c:strCache>
            </c:strRef>
          </c:tx>
          <c:spPr>
            <a:solidFill>
              <a:srgbClr val="137064"/>
            </a:solidFill>
            <a:ln>
              <a:noFill/>
            </a:ln>
            <a:effectLst/>
          </c:spPr>
          <c:invertIfNegative val="0"/>
          <c:dPt>
            <c:idx val="1919251285"/>
            <c:invertIfNegative val="0"/>
            <c:bubble3D val="0"/>
            <c:spPr>
              <a:solidFill>
                <a:srgbClr val="137064"/>
              </a:solidFill>
              <a:ln>
                <a:noFill/>
              </a:ln>
              <a:effectLst/>
            </c:spPr>
            <c:extLst>
              <c:ext xmlns:c16="http://schemas.microsoft.com/office/drawing/2014/chart" uri="{C3380CC4-5D6E-409C-BE32-E72D297353CC}">
                <c16:uniqueId val="{00000003-BEC6-454D-B0D7-C8D9A86168E8}"/>
              </c:ext>
            </c:extLst>
          </c:dPt>
          <c:dLbls>
            <c:dLbl>
              <c:idx val="0"/>
              <c:layout>
                <c:manualLayout>
                  <c:x val="5.6546659341956773E-17"/>
                  <c:y val="1.43363996672149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EC8-4B21-8A78-0A8EE86A6E97}"/>
                </c:ext>
              </c:extLst>
            </c:dLbl>
            <c:dLbl>
              <c:idx val="1"/>
              <c:layout>
                <c:manualLayout>
                  <c:x val="-1.1309331868391355E-16"/>
                  <c:y val="2.86727993344298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EC8-4B21-8A78-0A8EE86A6E97}"/>
                </c:ext>
              </c:extLst>
            </c:dLbl>
            <c:dLbl>
              <c:idx val="1919251285"/>
              <c:tx>
                <c:rich>
                  <a:bodyPr/>
                  <a:lstStyle/>
                  <a:p>
                    <a:fld id="{909C65D0-3D6C-4252-91C0-48B4DF93A253}"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EC6-454D-B0D7-C8D9A86168E8}"/>
                </c:ext>
              </c:extLst>
            </c:dLbl>
            <c:spPr>
              <a:noFill/>
              <a:ln>
                <a:noFill/>
              </a:ln>
              <a:effectLst/>
            </c:spPr>
            <c:txPr>
              <a:bodyPr rot="0" spcFirstLastPara="1" vertOverflow="ellipsis" vert="horz" wrap="square" anchor="ctr" anchorCtr="1"/>
              <a:lstStyle/>
              <a:p>
                <a:pPr>
                  <a:defRPr sz="1197" b="1" i="0" u="none" strike="noStrike" kern="1200" baseline="0">
                    <a:solidFill>
                      <a:schemeClr val="accent6">
                        <a:lumMod val="75000"/>
                      </a:schemeClr>
                    </a:solidFill>
                    <a:latin typeface="Arial" panose="020B0604020202020204" pitchFamily="34" charset="0"/>
                    <a:ea typeface="+mn-ea"/>
                    <a:cs typeface="Arial" panose="020B0604020202020204" pitchFamily="34" charset="0"/>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ALT &lt;40 IU/L</c:v>
                </c:pt>
                <c:pt idx="1">
                  <c:v>ALF*</c:v>
                </c:pt>
              </c:strCache>
            </c:strRef>
          </c:cat>
          <c:val>
            <c:numRef>
              <c:f>Sheet1!$C$2:$C$3</c:f>
              <c:numCache>
                <c:formatCode>General</c:formatCode>
                <c:ptCount val="2"/>
                <c:pt idx="0">
                  <c:v>66</c:v>
                </c:pt>
                <c:pt idx="1">
                  <c:v>94.1</c:v>
                </c:pt>
              </c:numCache>
            </c:numRef>
          </c:val>
          <c:extLst>
            <c:ext xmlns:c16="http://schemas.microsoft.com/office/drawing/2014/chart" uri="{C3380CC4-5D6E-409C-BE32-E72D297353CC}">
              <c16:uniqueId val="{00000003-ED2A-474D-9393-1E76E10CAC3F}"/>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0" i="0" u="none" strike="noStrike" kern="1200" baseline="0">
                <a:solidFill>
                  <a:srgbClr val="004B87"/>
                </a:solidFill>
                <a:latin typeface="Arial" panose="020B0604020202020204" pitchFamily="34" charset="0"/>
                <a:ea typeface="+mn-ea"/>
                <a:cs typeface="Arial" panose="020B0604020202020204" pitchFamily="34" charset="0"/>
              </a:defRPr>
            </a:pPr>
            <a:endParaRPr lang="it-IT"/>
          </a:p>
        </c:txPr>
        <c:crossAx val="289948703"/>
        <c:crosses val="autoZero"/>
        <c:auto val="1"/>
        <c:lblAlgn val="ctr"/>
        <c:lblOffset val="100"/>
        <c:noMultiLvlLbl val="0"/>
      </c:catAx>
      <c:valAx>
        <c:axId val="289948703"/>
        <c:scaling>
          <c:orientation val="minMax"/>
        </c:scaling>
        <c:delete val="0"/>
        <c:axPos val="l"/>
        <c:title>
          <c:tx>
            <c:rich>
              <a:bodyPr rot="-5400000" spcFirstLastPara="1" vertOverflow="ellipsis" vert="horz" wrap="square" anchor="ctr" anchorCtr="1"/>
              <a:lstStyle/>
              <a:p>
                <a:pPr>
                  <a:defRPr sz="1200" b="0" i="0" u="none" strike="noStrike" kern="1200" baseline="0">
                    <a:solidFill>
                      <a:srgbClr val="004B87"/>
                    </a:solidFill>
                    <a:latin typeface="Arial" panose="020B0604020202020204" pitchFamily="34" charset="0"/>
                    <a:ea typeface="+mn-ea"/>
                    <a:cs typeface="Arial" panose="020B0604020202020204" pitchFamily="34" charset="0"/>
                  </a:defRPr>
                </a:pPr>
                <a:r>
                  <a:rPr lang="en-NZ" sz="1200" b="1" dirty="0">
                    <a:solidFill>
                      <a:srgbClr val="004B87"/>
                    </a:solidFill>
                  </a:rPr>
                  <a:t>Patients</a:t>
                </a:r>
                <a:r>
                  <a:rPr lang="en-NZ" sz="1200" dirty="0">
                    <a:solidFill>
                      <a:srgbClr val="004B87"/>
                    </a:solidFill>
                  </a:rPr>
                  <a:t>, %</a:t>
                </a:r>
              </a:p>
            </c:rich>
          </c:tx>
          <c:layout>
            <c:manualLayout>
              <c:xMode val="edge"/>
              <c:yMode val="edge"/>
              <c:x val="6.7856775088548968E-2"/>
              <c:y val="0.1857388844651291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004B87"/>
                  </a:solidFill>
                  <a:latin typeface="Arial" panose="020B0604020202020204" pitchFamily="34" charset="0"/>
                  <a:ea typeface="+mn-ea"/>
                  <a:cs typeface="Arial" panose="020B0604020202020204" pitchFamily="34" charset="0"/>
                </a:defRPr>
              </a:pPr>
              <a:endParaRPr lang="it-IT"/>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rgbClr val="004B87"/>
                </a:solidFill>
                <a:latin typeface="Arial" panose="020B0604020202020204" pitchFamily="34" charset="0"/>
                <a:ea typeface="+mn-ea"/>
                <a:cs typeface="Arial" panose="020B0604020202020204" pitchFamily="34" charset="0"/>
              </a:defRPr>
            </a:pPr>
            <a:endParaRPr lang="it-IT"/>
          </a:p>
        </c:txPr>
        <c:crossAx val="289961663"/>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latin typeface="Arial" panose="020B0604020202020204" pitchFamily="34" charset="0"/>
          <a:cs typeface="Arial" panose="020B0604020202020204" pitchFamily="34" charset="0"/>
        </a:defRPr>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554103676495"/>
          <c:y val="0.28163935274485508"/>
          <c:w val="0.65473828183928817"/>
          <c:h val="0.50175669576765969"/>
        </c:manualLayout>
      </c:layout>
      <c:barChart>
        <c:barDir val="col"/>
        <c:grouping val="clustered"/>
        <c:varyColors val="0"/>
        <c:ser>
          <c:idx val="0"/>
          <c:order val="0"/>
          <c:tx>
            <c:strRef>
              <c:f>Sheet1!$B$1</c:f>
              <c:strCache>
                <c:ptCount val="1"/>
                <c:pt idx="0">
                  <c:v>2021–2023</c:v>
                </c:pt>
              </c:strCache>
            </c:strRef>
          </c:tx>
          <c:spPr>
            <a:solidFill>
              <a:srgbClr val="508541"/>
            </a:solidFill>
            <a:ln>
              <a:noFill/>
            </a:ln>
            <a:effectLst/>
          </c:spPr>
          <c:invertIfNegative val="0"/>
          <c:dPt>
            <c:idx val="1919251285"/>
            <c:invertIfNegative val="0"/>
            <c:bubble3D val="0"/>
            <c:spPr>
              <a:solidFill>
                <a:srgbClr val="508541"/>
              </a:solidFill>
              <a:ln>
                <a:noFill/>
              </a:ln>
              <a:effectLst/>
            </c:spPr>
            <c:extLst>
              <c:ext xmlns:c16="http://schemas.microsoft.com/office/drawing/2014/chart" uri="{C3380CC4-5D6E-409C-BE32-E72D297353CC}">
                <c16:uniqueId val="{00000001-DA8C-D647-AA75-0B7BA44C34F3}"/>
              </c:ext>
            </c:extLst>
          </c:dPt>
          <c:dLbls>
            <c:spPr>
              <a:noFill/>
              <a:ln>
                <a:noFill/>
              </a:ln>
              <a:effectLst/>
            </c:spPr>
            <c:txPr>
              <a:bodyPr rot="0" spcFirstLastPara="1" vertOverflow="ellipsis" vert="horz" wrap="square" anchor="ctr" anchorCtr="1"/>
              <a:lstStyle/>
              <a:p>
                <a:pPr>
                  <a:defRPr sz="1197" b="1" i="0" u="none" strike="noStrike" kern="1200" baseline="0">
                    <a:solidFill>
                      <a:srgbClr val="508541"/>
                    </a:solidFill>
                    <a:latin typeface="Arial" panose="020B0604020202020204" pitchFamily="34" charset="0"/>
                    <a:ea typeface="+mn-ea"/>
                    <a:cs typeface="Arial" panose="020B0604020202020204" pitchFamily="34" charset="0"/>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HBsAg IU/mL</c:v>
                </c:pt>
              </c:strCache>
            </c:strRef>
          </c:cat>
          <c:val>
            <c:numRef>
              <c:f>Sheet1!$B$2</c:f>
              <c:numCache>
                <c:formatCode>#,##0</c:formatCode>
                <c:ptCount val="1"/>
                <c:pt idx="0">
                  <c:v>5158</c:v>
                </c:pt>
              </c:numCache>
            </c:numRef>
          </c:val>
          <c:extLst>
            <c:ext xmlns:c16="http://schemas.microsoft.com/office/drawing/2014/chart" uri="{C3380CC4-5D6E-409C-BE32-E72D297353CC}">
              <c16:uniqueId val="{00000002-103F-427E-AF2B-2089CB406B72}"/>
            </c:ext>
          </c:extLst>
        </c:ser>
        <c:ser>
          <c:idx val="1"/>
          <c:order val="1"/>
          <c:tx>
            <c:strRef>
              <c:f>Sheet1!$C$1</c:f>
              <c:strCache>
                <c:ptCount val="1"/>
                <c:pt idx="0">
                  <c:v>2024–2025</c:v>
                </c:pt>
              </c:strCache>
            </c:strRef>
          </c:tx>
          <c:spPr>
            <a:solidFill>
              <a:srgbClr val="137064"/>
            </a:solidFill>
            <a:ln>
              <a:noFill/>
            </a:ln>
            <a:effectLst/>
          </c:spPr>
          <c:invertIfNegative val="0"/>
          <c:dPt>
            <c:idx val="1919251285"/>
            <c:invertIfNegative val="0"/>
            <c:bubble3D val="0"/>
            <c:spPr>
              <a:solidFill>
                <a:srgbClr val="137064"/>
              </a:solidFill>
              <a:ln>
                <a:noFill/>
              </a:ln>
              <a:effectLst/>
            </c:spPr>
            <c:extLst>
              <c:ext xmlns:c16="http://schemas.microsoft.com/office/drawing/2014/chart" uri="{C3380CC4-5D6E-409C-BE32-E72D297353CC}">
                <c16:uniqueId val="{00000003-DA8C-D647-AA75-0B7BA44C34F3}"/>
              </c:ext>
            </c:extLst>
          </c:dPt>
          <c:dLbls>
            <c:dLbl>
              <c:idx val="0"/>
              <c:layout>
                <c:manualLayout>
                  <c:x val="-1.0376457795318312E-16"/>
                  <c:y val="1.46031983304060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8F-48B9-A034-2CADB0A3FA45}"/>
                </c:ext>
              </c:extLst>
            </c:dLbl>
            <c:spPr>
              <a:noFill/>
              <a:ln>
                <a:noFill/>
              </a:ln>
              <a:effectLst/>
            </c:spPr>
            <c:txPr>
              <a:bodyPr rot="0" spcFirstLastPara="1" vertOverflow="ellipsis" vert="horz" wrap="square" anchor="ctr" anchorCtr="1"/>
              <a:lstStyle/>
              <a:p>
                <a:pPr>
                  <a:defRPr sz="1197" b="1" i="0" u="none" strike="noStrike" kern="1200" baseline="0">
                    <a:solidFill>
                      <a:schemeClr val="accent6">
                        <a:lumMod val="75000"/>
                      </a:schemeClr>
                    </a:solidFill>
                    <a:latin typeface="Arial" panose="020B0604020202020204" pitchFamily="34" charset="0"/>
                    <a:ea typeface="+mn-ea"/>
                    <a:cs typeface="Arial" panose="020B0604020202020204" pitchFamily="34" charset="0"/>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HBsAg IU/mL</c:v>
                </c:pt>
              </c:strCache>
            </c:strRef>
          </c:cat>
          <c:val>
            <c:numRef>
              <c:f>Sheet1!$C$2</c:f>
              <c:numCache>
                <c:formatCode>#,##0</c:formatCode>
                <c:ptCount val="1"/>
                <c:pt idx="0">
                  <c:v>2313</c:v>
                </c:pt>
              </c:numCache>
            </c:numRef>
          </c:val>
          <c:extLst>
            <c:ext xmlns:c16="http://schemas.microsoft.com/office/drawing/2014/chart" uri="{C3380CC4-5D6E-409C-BE32-E72D297353CC}">
              <c16:uniqueId val="{00000005-103F-427E-AF2B-2089CB406B72}"/>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one"/>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it-IT"/>
          </a:p>
        </c:txPr>
        <c:crossAx val="289948703"/>
        <c:crosses val="autoZero"/>
        <c:auto val="1"/>
        <c:lblAlgn val="ctr"/>
        <c:lblOffset val="100"/>
        <c:noMultiLvlLbl val="0"/>
      </c:catAx>
      <c:valAx>
        <c:axId val="289948703"/>
        <c:scaling>
          <c:orientation val="minMax"/>
          <c:max val="10000"/>
        </c:scaling>
        <c:delete val="0"/>
        <c:axPos val="l"/>
        <c:title>
          <c:tx>
            <c:rich>
              <a:bodyPr rot="-5400000" spcFirstLastPara="1" vertOverflow="ellipsis" vert="horz" wrap="square" anchor="ctr" anchorCtr="1"/>
              <a:lstStyle/>
              <a:p>
                <a:pPr>
                  <a:defRPr sz="1200" b="0" i="0" u="none" strike="noStrike" kern="1200" baseline="0">
                    <a:solidFill>
                      <a:srgbClr val="004B87"/>
                    </a:solidFill>
                    <a:latin typeface="Arial" panose="020B0604020202020204" pitchFamily="34" charset="0"/>
                    <a:ea typeface="+mn-ea"/>
                    <a:cs typeface="Arial" panose="020B0604020202020204" pitchFamily="34" charset="0"/>
                  </a:defRPr>
                </a:pPr>
                <a:r>
                  <a:rPr lang="en-NZ" sz="1200" b="1" dirty="0">
                    <a:solidFill>
                      <a:srgbClr val="004B87"/>
                    </a:solidFill>
                  </a:rPr>
                  <a:t>HBsAg, IU/mL, median (IQR)</a:t>
                </a:r>
              </a:p>
            </c:rich>
          </c:tx>
          <c:layout>
            <c:manualLayout>
              <c:xMode val="edge"/>
              <c:yMode val="edge"/>
              <c:x val="6.7919417443925809E-2"/>
              <c:y val="0.1638340869695200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004B87"/>
                  </a:solidFill>
                  <a:latin typeface="Arial" panose="020B0604020202020204" pitchFamily="34" charset="0"/>
                  <a:ea typeface="+mn-ea"/>
                  <a:cs typeface="Arial" panose="020B0604020202020204" pitchFamily="34" charset="0"/>
                </a:defRPr>
              </a:pPr>
              <a:endParaRPr lang="it-IT"/>
            </a:p>
          </c:txPr>
        </c:title>
        <c:numFmt formatCode="#,##0" sourceLinked="0"/>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rgbClr val="004B87"/>
                </a:solidFill>
                <a:latin typeface="Arial" panose="020B0604020202020204" pitchFamily="34" charset="0"/>
                <a:ea typeface="+mn-ea"/>
                <a:cs typeface="Arial" panose="020B0604020202020204" pitchFamily="34" charset="0"/>
              </a:defRPr>
            </a:pPr>
            <a:endParaRPr lang="it-IT"/>
          </a:p>
        </c:txPr>
        <c:crossAx val="289961663"/>
        <c:crosses val="autoZero"/>
        <c:crossBetween val="between"/>
        <c:majorUnit val="25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latin typeface="Arial" panose="020B0604020202020204" pitchFamily="34" charset="0"/>
          <a:cs typeface="Arial" panose="020B0604020202020204" pitchFamily="34" charset="0"/>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withinLinear" id="14">
  <a:schemeClr val="accent1"/>
</cs:colorStyle>
</file>

<file path=ppt/charts/colors22.xml><?xml version="1.0" encoding="utf-8"?>
<cs:colorStyle xmlns:cs="http://schemas.microsoft.com/office/drawing/2012/chartStyle" xmlns:a="http://schemas.openxmlformats.org/drawingml/2006/main" meth="withinLinear" id="14">
  <a:schemeClr val="accent1"/>
</cs:colorStyle>
</file>

<file path=ppt/charts/colors23.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7A96F-248A-481D-ABEF-1D8B87E64E78}" type="datetimeFigureOut">
              <a:rPr lang="en-US" smtClean="0"/>
              <a:t>5/26/2026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2C0F0-71E7-46B6-AA6F-1D7E0E2B8B3E}" type="slidenum">
              <a:rPr lang="en-US" smtClean="0"/>
              <a:t>‹#›</a:t>
            </a:fld>
            <a:endParaRPr lang="en-US"/>
          </a:p>
        </p:txBody>
      </p:sp>
    </p:spTree>
    <p:extLst>
      <p:ext uri="{BB962C8B-B14F-4D97-AF65-F5344CB8AC3E}">
        <p14:creationId xmlns:p14="http://schemas.microsoft.com/office/powerpoint/2010/main" val="4279760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2</a:t>
            </a:fld>
            <a:endParaRPr lang="en-US"/>
          </a:p>
        </p:txBody>
      </p:sp>
    </p:spTree>
    <p:extLst>
      <p:ext uri="{BB962C8B-B14F-4D97-AF65-F5344CB8AC3E}">
        <p14:creationId xmlns:p14="http://schemas.microsoft.com/office/powerpoint/2010/main" val="1666340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NZ" b="1" i="1" dirty="0"/>
              <a:t>Abbreviations: </a:t>
            </a:r>
            <a:r>
              <a:rPr lang="en-NZ" b="0" i="1" dirty="0"/>
              <a:t>AE, adverse event; GMT, geometric mean titre; HEV, hepatitis E virus; IgG, immunoglobulin.</a:t>
            </a:r>
          </a:p>
          <a:p>
            <a:endParaRPr lang="en-NZ" b="0" i="1" dirty="0"/>
          </a:p>
          <a:p>
            <a:r>
              <a:rPr lang="en-NZ" b="1" i="0" dirty="0"/>
              <a:t>OS-027</a:t>
            </a:r>
          </a:p>
          <a:p>
            <a:endParaRPr lang="en-NZ" b="1" i="0" dirty="0"/>
          </a:p>
          <a:p>
            <a:r>
              <a:rPr lang="en-US" sz="1200" b="1" kern="1200" dirty="0">
                <a:solidFill>
                  <a:schemeClr val="tx1"/>
                </a:solidFill>
                <a:effectLst/>
                <a:latin typeface="+mn-lt"/>
                <a:ea typeface="Times New Roman" panose="02020603050405020304" pitchFamily="18" charset="0"/>
                <a:cs typeface="+mn-cs"/>
              </a:rPr>
              <a:t>A prospective, randomized, double-blind, placebo-controlled, phase III, multicenter study to evaluate the immunogenicity and safety of recombinant hepatitis-E vaccine in healthy adults and adolescents</a:t>
            </a:r>
          </a:p>
          <a:p>
            <a:endParaRPr lang="en-US" sz="1200" b="1" i="0" kern="1200" dirty="0">
              <a:solidFill>
                <a:schemeClr val="tx1"/>
              </a:solidFill>
              <a:effectLst/>
              <a:latin typeface="+mn-l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err="1">
                <a:solidFill>
                  <a:schemeClr val="tx1"/>
                </a:solidFill>
                <a:effectLst/>
                <a:latin typeface="+mn-lt"/>
                <a:ea typeface="Times New Roman" panose="02020603050405020304" pitchFamily="18" charset="0"/>
                <a:cs typeface="+mn-cs"/>
              </a:rPr>
              <a:t>Premashis</a:t>
            </a:r>
            <a:r>
              <a:rPr lang="en-US" sz="1200" u="sng" kern="1200" dirty="0">
                <a:solidFill>
                  <a:schemeClr val="tx1"/>
                </a:solidFill>
                <a:effectLst/>
                <a:latin typeface="+mn-lt"/>
                <a:ea typeface="Times New Roman" panose="02020603050405020304" pitchFamily="18" charset="0"/>
                <a:cs typeface="+mn-cs"/>
              </a:rPr>
              <a:t> Kar</a:t>
            </a:r>
            <a:r>
              <a:rPr lang="en-US" sz="1200" kern="1200" baseline="30000" dirty="0">
                <a:solidFill>
                  <a:schemeClr val="tx1"/>
                </a:solidFill>
                <a:effectLst/>
                <a:latin typeface="+mn-lt"/>
                <a:ea typeface="Times New Roman" panose="02020603050405020304" pitchFamily="18" charset="0"/>
                <a:cs typeface="+mn-cs"/>
              </a:rPr>
              <a:t>1</a:t>
            </a:r>
            <a:r>
              <a:rPr lang="en-US" sz="1200" kern="1200" dirty="0">
                <a:solidFill>
                  <a:schemeClr val="tx1"/>
                </a:solidFill>
                <a:effectLst/>
                <a:latin typeface="+mn-lt"/>
                <a:ea typeface="Arial" panose="020B0604020202020204" pitchFamily="34" charset="0"/>
                <a:cs typeface="+mn-cs"/>
              </a:rPr>
              <a:t>, </a:t>
            </a:r>
            <a:r>
              <a:rPr lang="en-US" sz="1200" kern="1200" dirty="0">
                <a:solidFill>
                  <a:schemeClr val="tx1"/>
                </a:solidFill>
                <a:effectLst/>
                <a:latin typeface="+mn-lt"/>
                <a:ea typeface="Times New Roman" panose="02020603050405020304" pitchFamily="18" charset="0"/>
                <a:cs typeface="+mn-cs"/>
              </a:rPr>
              <a:t>Ayush Jasrotia</a:t>
            </a:r>
            <a:r>
              <a:rPr lang="en-US" sz="1200" kern="1200" baseline="30000" dirty="0">
                <a:solidFill>
                  <a:schemeClr val="tx1"/>
                </a:solidFill>
                <a:effectLst/>
                <a:latin typeface="+mn-lt"/>
                <a:ea typeface="Times New Roman" panose="02020603050405020304" pitchFamily="18" charset="0"/>
                <a:cs typeface="+mn-cs"/>
              </a:rPr>
              <a:t>1</a:t>
            </a:r>
            <a:r>
              <a:rPr lang="en-US" sz="1200" kern="1200" dirty="0">
                <a:solidFill>
                  <a:schemeClr val="tx1"/>
                </a:solidFill>
                <a:effectLst/>
                <a:latin typeface="+mn-lt"/>
                <a:ea typeface="Arial" panose="020B0604020202020204" pitchFamily="34" charset="0"/>
                <a:cs typeface="+mn-cs"/>
              </a:rPr>
              <a:t>, </a:t>
            </a:r>
            <a:r>
              <a:rPr lang="en-US" sz="1200" kern="1200" dirty="0">
                <a:solidFill>
                  <a:schemeClr val="tx1"/>
                </a:solidFill>
                <a:effectLst/>
                <a:latin typeface="+mn-lt"/>
                <a:ea typeface="Times New Roman" panose="02020603050405020304" pitchFamily="18" charset="0"/>
                <a:cs typeface="+mn-cs"/>
              </a:rPr>
              <a:t>Nikhil Nagre</a:t>
            </a:r>
            <a:r>
              <a:rPr lang="en-US" sz="1200" kern="1200" baseline="30000" dirty="0">
                <a:solidFill>
                  <a:schemeClr val="tx1"/>
                </a:solidFill>
                <a:effectLst/>
                <a:latin typeface="+mn-lt"/>
                <a:ea typeface="Times New Roman" panose="02020603050405020304" pitchFamily="18" charset="0"/>
                <a:cs typeface="+mn-cs"/>
              </a:rPr>
              <a:t>1</a:t>
            </a:r>
            <a:r>
              <a:rPr lang="en-US" sz="1200" kern="1200" dirty="0">
                <a:solidFill>
                  <a:schemeClr val="tx1"/>
                </a:solidFill>
                <a:effectLst/>
                <a:latin typeface="+mn-lt"/>
                <a:ea typeface="Arial" panose="020B0604020202020204" pitchFamily="34" charset="0"/>
                <a:cs typeface="+mn-cs"/>
              </a:rPr>
              <a:t>, </a:t>
            </a:r>
            <a:r>
              <a:rPr lang="en-US" sz="1200" kern="1200" dirty="0" err="1">
                <a:solidFill>
                  <a:schemeClr val="tx1"/>
                </a:solidFill>
                <a:effectLst/>
                <a:latin typeface="+mn-lt"/>
                <a:ea typeface="Times New Roman" panose="02020603050405020304" pitchFamily="18" charset="0"/>
                <a:cs typeface="+mn-cs"/>
              </a:rPr>
              <a:t>Jata</a:t>
            </a:r>
            <a:r>
              <a:rPr lang="en-US" sz="1200" kern="1200" dirty="0">
                <a:solidFill>
                  <a:schemeClr val="tx1"/>
                </a:solidFill>
                <a:effectLst/>
                <a:latin typeface="+mn-lt"/>
                <a:ea typeface="Times New Roman" panose="02020603050405020304" pitchFamily="18" charset="0"/>
                <a:cs typeface="+mn-cs"/>
              </a:rPr>
              <a:t> Shankar Kumar</a:t>
            </a:r>
            <a:r>
              <a:rPr lang="en-US" sz="1200" kern="1200" baseline="30000" dirty="0">
                <a:solidFill>
                  <a:schemeClr val="tx1"/>
                </a:solidFill>
                <a:effectLst/>
                <a:latin typeface="+mn-lt"/>
                <a:ea typeface="Times New Roman" panose="02020603050405020304" pitchFamily="18" charset="0"/>
                <a:cs typeface="+mn-cs"/>
              </a:rPr>
              <a:t>1</a:t>
            </a:r>
            <a:endParaRPr lang="en-NZ" sz="1050" kern="1200" dirty="0">
              <a:solidFill>
                <a:schemeClr val="tx1"/>
              </a:solidFill>
              <a:effectLst/>
              <a:latin typeface="+mn-lt"/>
              <a:ea typeface="Times New Roman" panose="02020603050405020304" pitchFamily="18" charset="0"/>
              <a:cs typeface="+mn-cs"/>
            </a:endParaRPr>
          </a:p>
          <a:p>
            <a:endParaRPr lang="en-NZ"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baseline="30000" dirty="0">
                <a:solidFill>
                  <a:schemeClr val="bg1"/>
                </a:solidFill>
              </a:rPr>
              <a:t>1</a:t>
            </a:r>
            <a:r>
              <a:rPr lang="en-US" sz="1200" i="1" dirty="0">
                <a:solidFill>
                  <a:schemeClr val="bg1"/>
                </a:solidFill>
              </a:rPr>
              <a:t>Max Super </a:t>
            </a:r>
            <a:r>
              <a:rPr lang="en-US" sz="1200" i="1" dirty="0" err="1">
                <a:solidFill>
                  <a:schemeClr val="bg1"/>
                </a:solidFill>
              </a:rPr>
              <a:t>Speciality</a:t>
            </a:r>
            <a:r>
              <a:rPr lang="en-US" sz="1200" i="1" dirty="0">
                <a:solidFill>
                  <a:schemeClr val="bg1"/>
                </a:solidFill>
              </a:rPr>
              <a:t> Hospital, Vaishali, W-3, Ashok Marg, near Radisson Blu Hotel, Sector-1, Vaishali, Ghaziabad, Uttar Pradesh 201010, Ghaziabad, Uttar Pradesh 201010, India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rPr>
              <a:t>Background and Aims: </a:t>
            </a:r>
            <a:r>
              <a:rPr lang="en-US" sz="1200" kern="1200" dirty="0">
                <a:solidFill>
                  <a:schemeClr val="tx1"/>
                </a:solidFill>
                <a:effectLst/>
                <a:latin typeface="+mn-lt"/>
                <a:ea typeface="+mn-ea"/>
                <a:cs typeface="+mn-cs"/>
              </a:rPr>
              <a:t>Hepatitis E virus (HEV) remains a major cause of acute viral hepatitis in developing countries, with significant morbidity among young adults and pregnant women. A recombinant HEV vaccine offers a promising preventive approach. This Phase 3 study was conducted to evaluate the immunogenicity and safety of a purified recombinant Hepatitis-E Vaccine (E. coli) in a healthy Indian population.</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dirty="0">
                <a:solidFill>
                  <a:schemeClr val="bg1"/>
                </a:solidFill>
              </a:rPr>
              <a:t>Method: </a:t>
            </a:r>
            <a:r>
              <a:rPr lang="en-US" sz="1200" kern="1200" dirty="0">
                <a:solidFill>
                  <a:schemeClr val="tx1"/>
                </a:solidFill>
                <a:effectLst/>
                <a:latin typeface="+mn-lt"/>
                <a:ea typeface="+mn-ea"/>
                <a:cs typeface="+mn-cs"/>
              </a:rPr>
              <a:t>This was a multicenter, randomized, double-blind, placebo-controlled trial. Healthy Indian adults and adolescents (aged 16–65 years) seronegative for anti-HEV IgG (IgG &lt;0.9) were enrolled and randomized in a 1:1 ratio to receive either the Hepatitis-E vaccine or placebo. The vaccination schedule consisted of three doses administered at Month 0 (Day 1), Month 1 (Day 31 ±7), and Month 6 (Day 181 ±14), with final evaluation at Month 7 (Day 211 ±14). The primary endpoint was seroconversion rate 1 month after the third dose. Secondary endpoints included changes in geometric mean </a:t>
            </a:r>
            <a:r>
              <a:rPr lang="en-US" sz="1200" kern="1200" dirty="0" err="1">
                <a:solidFill>
                  <a:schemeClr val="tx1"/>
                </a:solidFill>
                <a:effectLst/>
                <a:latin typeface="+mn-lt"/>
                <a:ea typeface="+mn-ea"/>
                <a:cs typeface="+mn-cs"/>
              </a:rPr>
              <a:t>titres</a:t>
            </a:r>
            <a:r>
              <a:rPr lang="en-US" sz="1200" kern="1200" dirty="0">
                <a:solidFill>
                  <a:schemeClr val="tx1"/>
                </a:solidFill>
                <a:effectLst/>
                <a:latin typeface="+mn-lt"/>
                <a:ea typeface="+mn-ea"/>
                <a:cs typeface="+mn-cs"/>
              </a:rPr>
              <a:t> (GMT) of anti-HEV antibodies and safety assessments based on adverse events (AEs) and clinical/laboratory monitoring.</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dirty="0">
                <a:solidFill>
                  <a:schemeClr val="bg1"/>
                </a:solidFill>
              </a:rPr>
              <a:t>Results: </a:t>
            </a:r>
            <a:r>
              <a:rPr lang="en-US" sz="1200" kern="1200" dirty="0">
                <a:solidFill>
                  <a:schemeClr val="tx1"/>
                </a:solidFill>
                <a:effectLst/>
                <a:latin typeface="+mn-lt"/>
                <a:ea typeface="+mn-ea"/>
                <a:cs typeface="+mn-cs"/>
              </a:rPr>
              <a:t>Out of 347 screened subjects, 190 were enrolled (96 males, 94 females; median age 34 years). At study completion, seroconversion rates were significantly higher in the vaccine group compared to placebo (ITT: 75% vs 18%, PP: 89% vs 22%; p &lt; 0.001). Mean GMT increases were also significantly greater in the vaccine group (ITT: 3.17 vs 0.15; PP: 3.68 vs 0.13; p &lt; 0.0001). A total of 29 adverse events were reported among 13 subjects. The most common AEs were headache (n=7), pyrexia (n=3), eosinophilia (n=3), and fatigue (n=3), all of which were mild and resolved without sequelae. No serious adverse events or deaths occurred. Laboratory, vital, and physical examination parameters remained within normal limits.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The recombinant Hepatitis-E Vaccine (E. coli) demonstrated strong immunogenicity with a statistically significant increase in seroconversion and GMT compared to placebo, and was well tolerated. These results support its use in HEV-endemic regions to reduce the burden of hepatitis E.</a:t>
            </a:r>
            <a:endParaRPr lang="en-NZ" sz="1200" b="1" i="0" dirty="0">
              <a:solidFill>
                <a:schemeClr val="bg1"/>
              </a:solidFill>
            </a:endParaRPr>
          </a:p>
          <a:p>
            <a:endParaRPr lang="en-NZ" b="1" i="0" dirty="0"/>
          </a:p>
        </p:txBody>
      </p:sp>
      <p:sp>
        <p:nvSpPr>
          <p:cNvPr id="4" name="Slide Number Placeholder 3"/>
          <p:cNvSpPr>
            <a:spLocks noGrp="1"/>
          </p:cNvSpPr>
          <p:nvPr>
            <p:ph type="sldNum" sz="quarter" idx="5"/>
          </p:nvPr>
        </p:nvSpPr>
        <p:spPr/>
        <p:txBody>
          <a:bodyPr/>
          <a:lstStyle/>
          <a:p>
            <a:fld id="{F872C0F0-71E7-46B6-AA6F-1D7E0E2B8B3E}" type="slidenum">
              <a:rPr lang="en-US" smtClean="0"/>
              <a:t>15</a:t>
            </a:fld>
            <a:endParaRPr lang="en-US"/>
          </a:p>
        </p:txBody>
      </p:sp>
    </p:spTree>
    <p:extLst>
      <p:ext uri="{BB962C8B-B14F-4D97-AF65-F5344CB8AC3E}">
        <p14:creationId xmlns:p14="http://schemas.microsoft.com/office/powerpoint/2010/main" val="2582125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NZ" b="1" i="1" dirty="0"/>
              <a:t>Abbreviations: </a:t>
            </a:r>
            <a:r>
              <a:rPr lang="en-NZ" b="0" i="1" dirty="0"/>
              <a:t>AE, adverse event; GMT, geometric mean titre; HEV, hepatitis E virus; ITT, intention-to-treat; PP, per protocol.</a:t>
            </a:r>
          </a:p>
          <a:p>
            <a:endParaRPr lang="en-NZ" b="0" i="1" dirty="0"/>
          </a:p>
          <a:p>
            <a:r>
              <a:rPr lang="en-NZ" b="1" i="0" dirty="0"/>
              <a:t>OS-027</a:t>
            </a:r>
          </a:p>
          <a:p>
            <a:endParaRPr lang="en-NZ" b="1" i="0" dirty="0"/>
          </a:p>
          <a:p>
            <a:r>
              <a:rPr lang="en-US" sz="1200" b="1" kern="1200" dirty="0">
                <a:solidFill>
                  <a:schemeClr val="tx1"/>
                </a:solidFill>
                <a:effectLst/>
                <a:latin typeface="+mn-lt"/>
                <a:ea typeface="Times New Roman" panose="02020603050405020304" pitchFamily="18" charset="0"/>
                <a:cs typeface="+mn-cs"/>
              </a:rPr>
              <a:t>A prospective, randomized, double-blind, placebo-controlled, phase III, multicenter study to evaluate the immunogenicity and safety of recombinant hepatitis-E vaccine in healthy adults and adolescents</a:t>
            </a:r>
          </a:p>
          <a:p>
            <a:endParaRPr lang="en-US" sz="1200" b="1" i="0" kern="1200" dirty="0">
              <a:solidFill>
                <a:schemeClr val="tx1"/>
              </a:solidFill>
              <a:effectLst/>
              <a:latin typeface="+mn-l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err="1">
                <a:solidFill>
                  <a:schemeClr val="tx1"/>
                </a:solidFill>
                <a:effectLst/>
                <a:latin typeface="+mn-lt"/>
                <a:ea typeface="Times New Roman" panose="02020603050405020304" pitchFamily="18" charset="0"/>
                <a:cs typeface="+mn-cs"/>
              </a:rPr>
              <a:t>Premashis</a:t>
            </a:r>
            <a:r>
              <a:rPr lang="en-US" sz="1200" u="sng" kern="1200" dirty="0">
                <a:solidFill>
                  <a:schemeClr val="tx1"/>
                </a:solidFill>
                <a:effectLst/>
                <a:latin typeface="+mn-lt"/>
                <a:ea typeface="Times New Roman" panose="02020603050405020304" pitchFamily="18" charset="0"/>
                <a:cs typeface="+mn-cs"/>
              </a:rPr>
              <a:t> Kar</a:t>
            </a:r>
            <a:r>
              <a:rPr lang="en-US" sz="1200" kern="1200" baseline="30000" dirty="0">
                <a:solidFill>
                  <a:schemeClr val="tx1"/>
                </a:solidFill>
                <a:effectLst/>
                <a:latin typeface="+mn-lt"/>
                <a:ea typeface="Times New Roman" panose="02020603050405020304" pitchFamily="18" charset="0"/>
                <a:cs typeface="+mn-cs"/>
              </a:rPr>
              <a:t>1</a:t>
            </a:r>
            <a:r>
              <a:rPr lang="en-US" sz="1200" kern="1200" dirty="0">
                <a:solidFill>
                  <a:schemeClr val="tx1"/>
                </a:solidFill>
                <a:effectLst/>
                <a:latin typeface="+mn-lt"/>
                <a:ea typeface="Arial" panose="020B0604020202020204" pitchFamily="34" charset="0"/>
                <a:cs typeface="+mn-cs"/>
              </a:rPr>
              <a:t>, </a:t>
            </a:r>
            <a:r>
              <a:rPr lang="en-US" sz="1200" kern="1200" dirty="0">
                <a:solidFill>
                  <a:schemeClr val="tx1"/>
                </a:solidFill>
                <a:effectLst/>
                <a:latin typeface="+mn-lt"/>
                <a:ea typeface="Times New Roman" panose="02020603050405020304" pitchFamily="18" charset="0"/>
                <a:cs typeface="+mn-cs"/>
              </a:rPr>
              <a:t>Ayush Jasrotia</a:t>
            </a:r>
            <a:r>
              <a:rPr lang="en-US" sz="1200" kern="1200" baseline="30000" dirty="0">
                <a:solidFill>
                  <a:schemeClr val="tx1"/>
                </a:solidFill>
                <a:effectLst/>
                <a:latin typeface="+mn-lt"/>
                <a:ea typeface="Times New Roman" panose="02020603050405020304" pitchFamily="18" charset="0"/>
                <a:cs typeface="+mn-cs"/>
              </a:rPr>
              <a:t>1</a:t>
            </a:r>
            <a:r>
              <a:rPr lang="en-US" sz="1200" kern="1200" dirty="0">
                <a:solidFill>
                  <a:schemeClr val="tx1"/>
                </a:solidFill>
                <a:effectLst/>
                <a:latin typeface="+mn-lt"/>
                <a:ea typeface="Arial" panose="020B0604020202020204" pitchFamily="34" charset="0"/>
                <a:cs typeface="+mn-cs"/>
              </a:rPr>
              <a:t>, </a:t>
            </a:r>
            <a:r>
              <a:rPr lang="en-US" sz="1200" kern="1200" dirty="0">
                <a:solidFill>
                  <a:schemeClr val="tx1"/>
                </a:solidFill>
                <a:effectLst/>
                <a:latin typeface="+mn-lt"/>
                <a:ea typeface="Times New Roman" panose="02020603050405020304" pitchFamily="18" charset="0"/>
                <a:cs typeface="+mn-cs"/>
              </a:rPr>
              <a:t>Nikhil Nagre</a:t>
            </a:r>
            <a:r>
              <a:rPr lang="en-US" sz="1200" kern="1200" baseline="30000" dirty="0">
                <a:solidFill>
                  <a:schemeClr val="tx1"/>
                </a:solidFill>
                <a:effectLst/>
                <a:latin typeface="+mn-lt"/>
                <a:ea typeface="Times New Roman" panose="02020603050405020304" pitchFamily="18" charset="0"/>
                <a:cs typeface="+mn-cs"/>
              </a:rPr>
              <a:t>1</a:t>
            </a:r>
            <a:r>
              <a:rPr lang="en-US" sz="1200" kern="1200" dirty="0">
                <a:solidFill>
                  <a:schemeClr val="tx1"/>
                </a:solidFill>
                <a:effectLst/>
                <a:latin typeface="+mn-lt"/>
                <a:ea typeface="Arial" panose="020B0604020202020204" pitchFamily="34" charset="0"/>
                <a:cs typeface="+mn-cs"/>
              </a:rPr>
              <a:t>, </a:t>
            </a:r>
            <a:r>
              <a:rPr lang="en-US" sz="1200" kern="1200" dirty="0" err="1">
                <a:solidFill>
                  <a:schemeClr val="tx1"/>
                </a:solidFill>
                <a:effectLst/>
                <a:latin typeface="+mn-lt"/>
                <a:ea typeface="Times New Roman" panose="02020603050405020304" pitchFamily="18" charset="0"/>
                <a:cs typeface="+mn-cs"/>
              </a:rPr>
              <a:t>Jata</a:t>
            </a:r>
            <a:r>
              <a:rPr lang="en-US" sz="1200" kern="1200" dirty="0">
                <a:solidFill>
                  <a:schemeClr val="tx1"/>
                </a:solidFill>
                <a:effectLst/>
                <a:latin typeface="+mn-lt"/>
                <a:ea typeface="Times New Roman" panose="02020603050405020304" pitchFamily="18" charset="0"/>
                <a:cs typeface="+mn-cs"/>
              </a:rPr>
              <a:t> Shankar Kumar</a:t>
            </a:r>
            <a:r>
              <a:rPr lang="en-US" sz="1200" kern="1200" baseline="30000" dirty="0">
                <a:solidFill>
                  <a:schemeClr val="tx1"/>
                </a:solidFill>
                <a:effectLst/>
                <a:latin typeface="+mn-lt"/>
                <a:ea typeface="Times New Roman" panose="02020603050405020304" pitchFamily="18" charset="0"/>
                <a:cs typeface="+mn-cs"/>
              </a:rPr>
              <a:t>1</a:t>
            </a:r>
            <a:endParaRPr lang="en-NZ" sz="1050" kern="1200" dirty="0">
              <a:solidFill>
                <a:schemeClr val="tx1"/>
              </a:solidFill>
              <a:effectLst/>
              <a:latin typeface="+mn-lt"/>
              <a:ea typeface="Times New Roman" panose="02020603050405020304" pitchFamily="18" charset="0"/>
              <a:cs typeface="+mn-cs"/>
            </a:endParaRPr>
          </a:p>
          <a:p>
            <a:endParaRPr lang="en-NZ"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baseline="30000" dirty="0">
                <a:solidFill>
                  <a:schemeClr val="bg1"/>
                </a:solidFill>
              </a:rPr>
              <a:t>1</a:t>
            </a:r>
            <a:r>
              <a:rPr lang="en-US" sz="1200" i="1" dirty="0">
                <a:solidFill>
                  <a:schemeClr val="bg1"/>
                </a:solidFill>
              </a:rPr>
              <a:t>Max Super </a:t>
            </a:r>
            <a:r>
              <a:rPr lang="en-US" sz="1200" i="1" dirty="0" err="1">
                <a:solidFill>
                  <a:schemeClr val="bg1"/>
                </a:solidFill>
              </a:rPr>
              <a:t>Speciality</a:t>
            </a:r>
            <a:r>
              <a:rPr lang="en-US" sz="1200" i="1" dirty="0">
                <a:solidFill>
                  <a:schemeClr val="bg1"/>
                </a:solidFill>
              </a:rPr>
              <a:t> Hospital, Vaishali, W-3, Ashok Marg, near Radisson Blu Hotel, Sector-1, Vaishali, Ghaziabad, Uttar Pradesh 201010, Ghaziabad, Uttar Pradesh 201010, India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rPr>
              <a:t>Background and Aims: </a:t>
            </a:r>
            <a:r>
              <a:rPr lang="en-US" sz="1200" kern="1200" dirty="0">
                <a:solidFill>
                  <a:schemeClr val="tx1"/>
                </a:solidFill>
                <a:effectLst/>
                <a:latin typeface="+mn-lt"/>
                <a:ea typeface="+mn-ea"/>
                <a:cs typeface="+mn-cs"/>
              </a:rPr>
              <a:t>Hepatitis E virus (HEV) remains a major cause of acute viral hepatitis in developing countries, with significant morbidity among young adults and pregnant women. A recombinant HEV vaccine offers a promising preventive approach. This Phase 3 study was conducted to evaluate the immunogenicity and safety of a purified recombinant Hepatitis-E Vaccine (E. coli) in a healthy Indian population.</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dirty="0">
                <a:solidFill>
                  <a:schemeClr val="bg1"/>
                </a:solidFill>
              </a:rPr>
              <a:t>Method: </a:t>
            </a:r>
            <a:r>
              <a:rPr lang="en-US" sz="1200" kern="1200" dirty="0">
                <a:solidFill>
                  <a:schemeClr val="tx1"/>
                </a:solidFill>
                <a:effectLst/>
                <a:latin typeface="+mn-lt"/>
                <a:ea typeface="+mn-ea"/>
                <a:cs typeface="+mn-cs"/>
              </a:rPr>
              <a:t>This was a multicenter, randomized, double-blind, placebo-controlled trial. Healthy Indian adults and adolescents (aged 16–65 years) seronegative for anti-HEV IgG (IgG &lt;0.9) were enrolled and randomized in a 1:1 ratio to receive either the Hepatitis-E vaccine or placebo. The vaccination schedule consisted of three doses administered at Month 0 (Day 1), Month 1 (Day 31 ±7), and Month 6 (Day 181 ±14), with final evaluation at Month 7 (Day 211 ±14). The primary endpoint was seroconversion rate 1 month after the third dose. Secondary endpoints included changes in geometric mean </a:t>
            </a:r>
            <a:r>
              <a:rPr lang="en-US" sz="1200" kern="1200" dirty="0" err="1">
                <a:solidFill>
                  <a:schemeClr val="tx1"/>
                </a:solidFill>
                <a:effectLst/>
                <a:latin typeface="+mn-lt"/>
                <a:ea typeface="+mn-ea"/>
                <a:cs typeface="+mn-cs"/>
              </a:rPr>
              <a:t>titres</a:t>
            </a:r>
            <a:r>
              <a:rPr lang="en-US" sz="1200" kern="1200" dirty="0">
                <a:solidFill>
                  <a:schemeClr val="tx1"/>
                </a:solidFill>
                <a:effectLst/>
                <a:latin typeface="+mn-lt"/>
                <a:ea typeface="+mn-ea"/>
                <a:cs typeface="+mn-cs"/>
              </a:rPr>
              <a:t> (GMT) of anti-HEV antibodies and safety assessments based on adverse events (AEs) and clinical/laboratory monitoring.</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dirty="0">
                <a:solidFill>
                  <a:schemeClr val="bg1"/>
                </a:solidFill>
              </a:rPr>
              <a:t>Results: </a:t>
            </a:r>
            <a:r>
              <a:rPr lang="en-US" sz="1200" kern="1200" dirty="0">
                <a:solidFill>
                  <a:schemeClr val="tx1"/>
                </a:solidFill>
                <a:effectLst/>
                <a:latin typeface="+mn-lt"/>
                <a:ea typeface="+mn-ea"/>
                <a:cs typeface="+mn-cs"/>
              </a:rPr>
              <a:t>Out of 347 screened subjects, 190 were enrolled (96 males, 94 females; median age 34 years). At study completion, seroconversion rates were significantly higher in the vaccine group compared to placebo (ITT: 75% vs 18%, PP: 89% vs 22%; p &lt; 0.001). Mean GMT increases were also significantly greater in the vaccine group (ITT: 3.17 vs 0.15; PP: 3.68 vs 0.13; p &lt; 0.0001). A total of 29 adverse events were reported among 13 subjects. The most common AEs were headache (n=7), pyrexia (n=3), eosinophilia (n=3), and fatigue (n=3), all of which were mild and resolved without sequelae. No serious adverse events or deaths occurred. Laboratory, vital, and physical examination parameters remained within normal limits.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The recombinant Hepatitis-E Vaccine (E. coli) demonstrated strong immunogenicity with a statistically significant increase in seroconversion and GMT compared to placebo, and was well tolerated. These results support its use in HEV-endemic regions to reduce the burden of hepatitis E.</a:t>
            </a:r>
            <a:endParaRPr lang="en-NZ" sz="1200" b="1" i="0" dirty="0">
              <a:solidFill>
                <a:schemeClr val="bg1"/>
              </a:solidFill>
            </a:endParaRPr>
          </a:p>
          <a:p>
            <a:endParaRPr lang="en-NZ" b="1" i="0" dirty="0"/>
          </a:p>
          <a:p>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16</a:t>
            </a:fld>
            <a:endParaRPr lang="en-US"/>
          </a:p>
        </p:txBody>
      </p:sp>
    </p:spTree>
    <p:extLst>
      <p:ext uri="{BB962C8B-B14F-4D97-AF65-F5344CB8AC3E}">
        <p14:creationId xmlns:p14="http://schemas.microsoft.com/office/powerpoint/2010/main" val="3869633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US" b="0" i="1" dirty="0">
                <a:effectLst/>
                <a:latin typeface="Arial" panose="020B0604020202020204" pitchFamily="34" charset="0"/>
                <a:ea typeface="Times New Roman" panose="02020603050405020304" pitchFamily="18" charset="0"/>
                <a:cs typeface="Arial" panose="020B0604020202020204" pitchFamily="34" charset="0"/>
              </a:rPr>
              <a:t>HCV, hepatitis C virus; HIV, human immunodeficiency virus; IRR, incidence rate ratio; RT, rapid HCV testing; RT+Q, rapid testing plus </a:t>
            </a:r>
            <a:r>
              <a:rPr lang="en-GB" sz="1200" b="0" i="1" kern="1200" dirty="0">
                <a:solidFill>
                  <a:schemeClr val="tx1"/>
                </a:solidFill>
                <a:effectLst/>
                <a:latin typeface="+mn-lt"/>
                <a:ea typeface="+mn-ea"/>
                <a:cs typeface="+mn-cs"/>
              </a:rPr>
              <a:t>self-administered risk questionnaire</a:t>
            </a:r>
            <a:r>
              <a:rPr lang="en-US" b="0" i="1" dirty="0">
                <a:effectLst/>
                <a:latin typeface="Arial" panose="020B0604020202020204" pitchFamily="34" charset="0"/>
                <a:ea typeface="Times New Roman" panose="02020603050405020304" pitchFamily="18" charset="0"/>
                <a:cs typeface="Arial" panose="020B0604020202020204" pitchFamily="34" charset="0"/>
              </a:rPr>
              <a:t>; SP, standard practice. </a:t>
            </a: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Impact of rapid testing and self-administered risk questionnaires on hepatitis C screening rates</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effectLst/>
                <a:latin typeface="+mn-lt"/>
                <a:ea typeface="+mn-ea"/>
                <a:cs typeface="+mn-cs"/>
              </a:rPr>
              <a:t>OS-029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US" sz="1200" u="sng" kern="1200" dirty="0">
                <a:solidFill>
                  <a:schemeClr val="tx1"/>
                </a:solidFill>
                <a:effectLst/>
                <a:latin typeface="+mn-lt"/>
                <a:ea typeface="+mn-ea"/>
                <a:cs typeface="+mn-cs"/>
              </a:rPr>
              <a:t>María Jesus Vivancos-Gallego</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Marta Rosas Cancio-Suarez</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Javier Martinez</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Beatriz Romero</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Pilar Perez</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Marta Lor</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Pablo López-Cepero Sierra</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Ma Aranzazu Alonso</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María Luisa Careaga</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Ana Isabel Moreno</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Margarita Herrero</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Alvaro Ureña</a:t>
            </a:r>
            <a:r>
              <a:rPr lang="en-US" sz="1200" kern="1200" baseline="300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Josefa Castro</a:t>
            </a:r>
            <a:r>
              <a:rPr lang="en-US" sz="1200" kern="1200" baseline="30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Maria Jesus Perez-Elias</a:t>
            </a:r>
            <a:r>
              <a:rPr lang="en-US" sz="1200" kern="1200" baseline="30000" dirty="0">
                <a:solidFill>
                  <a:schemeClr val="tx1"/>
                </a:solidFill>
                <a:effectLst/>
                <a:latin typeface="+mn-lt"/>
                <a:ea typeface="+mn-ea"/>
                <a:cs typeface="+mn-cs"/>
              </a:rPr>
              <a:t>1</a:t>
            </a:r>
            <a:endParaRPr lang="en-NZ" sz="1200" kern="12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Infectious Diseases, Hospital Universitario Ramón y Cajal, IRYCIS, Madrid, Spain., CIBER de </a:t>
            </a:r>
            <a:r>
              <a:rPr lang="en-US" sz="1200" i="1" kern="1200" dirty="0" err="1">
                <a:solidFill>
                  <a:schemeClr val="tx1"/>
                </a:solidFill>
                <a:effectLst/>
                <a:latin typeface="+mn-lt"/>
                <a:ea typeface="+mn-ea"/>
                <a:cs typeface="+mn-cs"/>
              </a:rPr>
              <a:t>Enfermedades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Infecciosas</a:t>
            </a:r>
            <a:r>
              <a:rPr lang="en-US" sz="1200" i="1" kern="1200" dirty="0">
                <a:solidFill>
                  <a:schemeClr val="tx1"/>
                </a:solidFill>
                <a:effectLst/>
                <a:latin typeface="+mn-lt"/>
                <a:ea typeface="+mn-ea"/>
                <a:cs typeface="+mn-cs"/>
              </a:rPr>
              <a:t> (CIBERINFEC), Instituto de Salud Carlos III, Madrid, Spain., Alcalá de Henares University, Alcalá de Henares, Madrid, Spain, Madrid,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Microbiology, Hospital Universitario Ramón y Cajal, IRYCIS, CIBER de </a:t>
            </a:r>
            <a:r>
              <a:rPr lang="en-US" sz="1200" i="1" kern="1200" dirty="0" err="1">
                <a:solidFill>
                  <a:schemeClr val="tx1"/>
                </a:solidFill>
                <a:effectLst/>
                <a:latin typeface="+mn-lt"/>
                <a:ea typeface="+mn-ea"/>
                <a:cs typeface="+mn-cs"/>
              </a:rPr>
              <a:t>Enfermedades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Infecciosas</a:t>
            </a:r>
            <a:r>
              <a:rPr lang="en-US" sz="1200" i="1" kern="1200" dirty="0">
                <a:solidFill>
                  <a:schemeClr val="tx1"/>
                </a:solidFill>
                <a:effectLst/>
                <a:latin typeface="+mn-lt"/>
                <a:ea typeface="+mn-ea"/>
                <a:cs typeface="+mn-cs"/>
              </a:rPr>
              <a:t> (CIBERINFEC), Instituto de Salud Carlos III, Madrid, Spain., Alcalá de Henares University, Alcalá de Henares, Madrid, Spain, Madrid,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Centro de Salud Garcia Noblejas, Madrid,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Centro de Salud Aquitania, Madrid,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Centro de Salud Canal de Panama, Madrid,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Centro de Salud </a:t>
            </a:r>
            <a:r>
              <a:rPr lang="en-US" sz="1200" i="1" kern="1200" dirty="0" err="1">
                <a:solidFill>
                  <a:schemeClr val="tx1"/>
                </a:solidFill>
                <a:effectLst/>
                <a:latin typeface="+mn-lt"/>
                <a:ea typeface="+mn-ea"/>
                <a:cs typeface="+mn-cs"/>
              </a:rPr>
              <a:t>Cirajas</a:t>
            </a:r>
            <a:r>
              <a:rPr lang="en-US" sz="1200" i="1" kern="1200" dirty="0">
                <a:solidFill>
                  <a:schemeClr val="tx1"/>
                </a:solidFill>
                <a:effectLst/>
                <a:latin typeface="+mn-lt"/>
                <a:ea typeface="+mn-ea"/>
                <a:cs typeface="+mn-cs"/>
              </a:rPr>
              <a:t>, Madrid,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Centro de Salud Alpes, Madrid,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Centro de Salud Mar </a:t>
            </a:r>
            <a:r>
              <a:rPr lang="en-US" sz="1200" i="1" kern="1200" dirty="0" err="1">
                <a:solidFill>
                  <a:schemeClr val="tx1"/>
                </a:solidFill>
                <a:effectLst/>
                <a:latin typeface="+mn-lt"/>
                <a:ea typeface="+mn-ea"/>
                <a:cs typeface="+mn-cs"/>
              </a:rPr>
              <a:t>Baltico</a:t>
            </a:r>
            <a:r>
              <a:rPr lang="en-US" sz="1200" i="1" kern="1200" dirty="0">
                <a:solidFill>
                  <a:schemeClr val="tx1"/>
                </a:solidFill>
                <a:effectLst/>
                <a:latin typeface="+mn-lt"/>
                <a:ea typeface="+mn-ea"/>
                <a:cs typeface="+mn-cs"/>
              </a:rPr>
              <a:t>, Madrid,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Centro de Salud </a:t>
            </a:r>
            <a:r>
              <a:rPr lang="en-US" sz="1200" i="1" kern="1200" dirty="0" err="1">
                <a:solidFill>
                  <a:schemeClr val="tx1"/>
                </a:solidFill>
                <a:effectLst/>
                <a:latin typeface="+mn-lt"/>
                <a:ea typeface="+mn-ea"/>
                <a:cs typeface="+mn-cs"/>
              </a:rPr>
              <a:t>Canillejas</a:t>
            </a:r>
            <a:r>
              <a:rPr lang="en-US" sz="1200" i="1" kern="1200" dirty="0">
                <a:solidFill>
                  <a:schemeClr val="tx1"/>
                </a:solidFill>
                <a:effectLst/>
                <a:latin typeface="+mn-lt"/>
                <a:ea typeface="+mn-ea"/>
                <a:cs typeface="+mn-cs"/>
              </a:rPr>
              <a:t>, Madrid,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Centro de Salud Benita de Avila., Madrid, Spain</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GB" sz="1200" kern="1200" dirty="0">
                <a:solidFill>
                  <a:schemeClr val="tx1"/>
                </a:solidFill>
                <a:effectLst/>
                <a:latin typeface="+mn-lt"/>
                <a:ea typeface="+mn-ea"/>
                <a:cs typeface="+mn-cs"/>
              </a:rPr>
              <a:t>Underdiagnosis remains a major barrier to Hepatitis C (HCV) elimination. The ATENEA study assesses whether the implementation of rapid testing combined with a self-administered risk assessment in Primary Care (PC) settings could enhance HCV detection.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Method: </a:t>
            </a:r>
            <a:r>
              <a:rPr lang="en-GB" sz="1200" kern="1200" dirty="0">
                <a:solidFill>
                  <a:schemeClr val="tx1"/>
                </a:solidFill>
                <a:effectLst/>
                <a:latin typeface="+mn-lt"/>
                <a:ea typeface="+mn-ea"/>
                <a:cs typeface="+mn-cs"/>
              </a:rPr>
              <a:t>This is a cluster-randomized, stepped-wedge trial (clinicaltrials.gov ID: NCT06528626) conducted across eight PC </a:t>
            </a:r>
            <a:r>
              <a:rPr lang="en-GB" sz="1200" kern="1200" dirty="0" err="1">
                <a:solidFill>
                  <a:schemeClr val="tx1"/>
                </a:solidFill>
                <a:effectLst/>
                <a:latin typeface="+mn-lt"/>
                <a:ea typeface="+mn-ea"/>
                <a:cs typeface="+mn-cs"/>
              </a:rPr>
              <a:t>centers</a:t>
            </a:r>
            <a:r>
              <a:rPr lang="en-GB" sz="1200" kern="1200" dirty="0">
                <a:solidFill>
                  <a:schemeClr val="tx1"/>
                </a:solidFill>
                <a:effectLst/>
                <a:latin typeface="+mn-lt"/>
                <a:ea typeface="+mn-ea"/>
                <a:cs typeface="+mn-cs"/>
              </a:rPr>
              <a:t> between July 2023 and February 2025. An initial 4-month observation phase (July–October 2022) was implemented in all </a:t>
            </a:r>
            <a:r>
              <a:rPr lang="en-GB" sz="1200" kern="1200" dirty="0" err="1">
                <a:solidFill>
                  <a:schemeClr val="tx1"/>
                </a:solidFill>
                <a:effectLst/>
                <a:latin typeface="+mn-lt"/>
                <a:ea typeface="+mn-ea"/>
                <a:cs typeface="+mn-cs"/>
              </a:rPr>
              <a:t>centers</a:t>
            </a:r>
            <a:r>
              <a:rPr lang="en-GB" sz="1200" kern="1200" dirty="0">
                <a:solidFill>
                  <a:schemeClr val="tx1"/>
                </a:solidFill>
                <a:effectLst/>
                <a:latin typeface="+mn-lt"/>
                <a:ea typeface="+mn-ea"/>
                <a:cs typeface="+mn-cs"/>
              </a:rPr>
              <a:t>, followed by 4-month intervention periods: Control (standard practice after training on HIV screening) Rapid hepatitis C testing (RT), and combined intervention (RT + self-administered risk questionnaire; RT+Q). Intervention type was </a:t>
            </a:r>
            <a:r>
              <a:rPr lang="en-GB" sz="1200" kern="1200" dirty="0" err="1">
                <a:solidFill>
                  <a:schemeClr val="tx1"/>
                </a:solidFill>
                <a:effectLst/>
                <a:latin typeface="+mn-lt"/>
                <a:ea typeface="+mn-ea"/>
                <a:cs typeface="+mn-cs"/>
              </a:rPr>
              <a:t>modeled</a:t>
            </a:r>
            <a:r>
              <a:rPr lang="en-GB" sz="1200" kern="1200" dirty="0">
                <a:solidFill>
                  <a:schemeClr val="tx1"/>
                </a:solidFill>
                <a:effectLst/>
                <a:latin typeface="+mn-lt"/>
                <a:ea typeface="+mn-ea"/>
                <a:cs typeface="+mn-cs"/>
              </a:rPr>
              <a:t> as a categorical variable with four levels, using the observation phase as the reference. We calculated HCV screening coverage (HCV tests performed) and total and new HCV diagnoses per 100,000 patients attended. Poisson regression models, adjusted for period and clustering by </a:t>
            </a:r>
            <a:r>
              <a:rPr lang="en-GB" sz="1200" kern="1200" dirty="0" err="1">
                <a:solidFill>
                  <a:schemeClr val="tx1"/>
                </a:solidFill>
                <a:effectLst/>
                <a:latin typeface="+mn-lt"/>
                <a:ea typeface="+mn-ea"/>
                <a:cs typeface="+mn-cs"/>
              </a:rPr>
              <a:t>center</a:t>
            </a:r>
            <a:r>
              <a:rPr lang="en-GB" sz="1200" kern="1200" dirty="0">
                <a:solidFill>
                  <a:schemeClr val="tx1"/>
                </a:solidFill>
                <a:effectLst/>
                <a:latin typeface="+mn-lt"/>
                <a:ea typeface="+mn-ea"/>
                <a:cs typeface="+mn-cs"/>
              </a:rPr>
              <a:t>, were fitted to estimate incidence rate ratios (IRRs) with 95% confidence intervals.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A total of 40 </a:t>
            </a:r>
            <a:r>
              <a:rPr lang="en-GB" sz="1200" kern="1200" dirty="0" err="1">
                <a:solidFill>
                  <a:schemeClr val="tx1"/>
                </a:solidFill>
                <a:effectLst/>
                <a:latin typeface="+mn-lt"/>
                <a:ea typeface="+mn-ea"/>
                <a:cs typeface="+mn-cs"/>
              </a:rPr>
              <a:t>center</a:t>
            </a:r>
            <a:r>
              <a:rPr lang="en-GB" sz="1200" kern="1200" dirty="0">
                <a:solidFill>
                  <a:schemeClr val="tx1"/>
                </a:solidFill>
                <a:effectLst/>
                <a:latin typeface="+mn-lt"/>
                <a:ea typeface="+mn-ea"/>
                <a:cs typeface="+mn-cs"/>
              </a:rPr>
              <a:t>-period observations were </a:t>
            </a:r>
            <a:r>
              <a:rPr lang="en-GB" sz="1200" kern="1200" dirty="0" err="1">
                <a:solidFill>
                  <a:schemeClr val="tx1"/>
                </a:solidFill>
                <a:effectLst/>
                <a:latin typeface="+mn-lt"/>
                <a:ea typeface="+mn-ea"/>
                <a:cs typeface="+mn-cs"/>
              </a:rPr>
              <a:t>analyzed</a:t>
            </a:r>
            <a:r>
              <a:rPr lang="en-GB" sz="1200" kern="1200" dirty="0">
                <a:solidFill>
                  <a:schemeClr val="tx1"/>
                </a:solidFill>
                <a:effectLst/>
                <a:latin typeface="+mn-lt"/>
                <a:ea typeface="+mn-ea"/>
                <a:cs typeface="+mn-cs"/>
              </a:rPr>
              <a:t>. The study population included 237,670 individuals, with 14,975 HCV tests performed, yielding 208 positive results (26 newly diagnosed). Compared with the observation phase (2,120 HCV tests were conducted with 23 positives),  HCV Screening rates increased by 124% in the RT+Q phase (IRR=2.24; 95% CI: 2.00–2.50; p&lt;0.001) and by 96% in the RT phase (IRR=1.96; 95% CI: 1.34–2.87; p=0.001), while Control phase demonstrated a non-significant increase (IRR=1.54; p=0.131). The Prevalence of Anti-HCV significantly increased in the RT+Q phase (IRR=2.83; 95% CI: 1.95–4.13; p&lt;0.001), with non-significant upward trend in RT phase (IRR=1.75; p=0.105), and Control phase revealed no differences (IRR=0.84; p=0.799).</a:t>
            </a:r>
            <a:br>
              <a:rPr lang="en-US" sz="1200" kern="1200" dirty="0">
                <a:solidFill>
                  <a:schemeClr val="tx1"/>
                </a:solidFill>
                <a:effectLst/>
                <a:latin typeface="+mn-lt"/>
                <a:ea typeface="+mn-ea"/>
                <a:cs typeface="+mn-cs"/>
              </a:rPr>
            </a:br>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The implementation of rapid hepatitis C testing combined with self-administered risk questionnaires in Primary Care significantly enhances screening activity.</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17</a:t>
            </a:fld>
            <a:endParaRPr lang="en-US"/>
          </a:p>
        </p:txBody>
      </p:sp>
    </p:spTree>
    <p:extLst>
      <p:ext uri="{BB962C8B-B14F-4D97-AF65-F5344CB8AC3E}">
        <p14:creationId xmlns:p14="http://schemas.microsoft.com/office/powerpoint/2010/main" val="2582125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US" b="0" i="1" dirty="0">
                <a:effectLst/>
                <a:latin typeface="Arial" panose="020B0604020202020204" pitchFamily="34" charset="0"/>
                <a:ea typeface="Times New Roman" panose="02020603050405020304" pitchFamily="18" charset="0"/>
                <a:cs typeface="Arial" panose="020B0604020202020204" pitchFamily="34" charset="0"/>
              </a:rPr>
              <a:t>CI, confidence interval; HCV, hepatitis C virus; IRR, incidence rate ratio; NR, not reported; RT, rapid HCV testing; RT+Q, rapid HCV testing plus </a:t>
            </a:r>
            <a:r>
              <a:rPr lang="en-GB" sz="1200" b="0" i="1" kern="1200" dirty="0">
                <a:solidFill>
                  <a:schemeClr val="tx1"/>
                </a:solidFill>
                <a:effectLst/>
                <a:latin typeface="+mn-lt"/>
                <a:ea typeface="+mn-ea"/>
                <a:cs typeface="+mn-cs"/>
              </a:rPr>
              <a:t>self-administered risk questionnaire</a:t>
            </a:r>
            <a:r>
              <a:rPr lang="en-US" sz="1200" b="0" i="1" kern="1200" dirty="0">
                <a:solidFill>
                  <a:schemeClr val="tx1"/>
                </a:solidFill>
                <a:effectLst/>
                <a:latin typeface="Arial" panose="020B0604020202020204" pitchFamily="34" charset="0"/>
                <a:ea typeface="+mn-ea"/>
                <a:cs typeface="Arial" panose="020B0604020202020204" pitchFamily="34" charset="0"/>
              </a:rPr>
              <a:t>.</a:t>
            </a:r>
            <a:endParaRPr lang="en-NZ"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Impact of rapid testing and self-administered risk questionnaires on hepatitis C screening rates</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effectLst/>
                <a:latin typeface="+mn-lt"/>
                <a:ea typeface="+mn-ea"/>
                <a:cs typeface="+mn-cs"/>
              </a:rPr>
              <a:t>OS-029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US" sz="1200" u="sng" kern="1200" dirty="0">
                <a:solidFill>
                  <a:schemeClr val="tx1"/>
                </a:solidFill>
                <a:effectLst/>
                <a:latin typeface="+mn-lt"/>
                <a:ea typeface="+mn-ea"/>
                <a:cs typeface="+mn-cs"/>
              </a:rPr>
              <a:t>María Jesus Vivancos-Gallego</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Marta Rosas Cancio-Suarez</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Javier Martinez</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Beatriz Romero</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Pilar Perez</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Marta Lor</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Pablo López-Cepero Sierra</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Ma Aranzazu Alonso</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María Luisa Careaga</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Ana Isabel Moreno</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Margarita Herrero</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Alvaro Ureña</a:t>
            </a:r>
            <a:r>
              <a:rPr lang="en-US" sz="1200" kern="1200" baseline="300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Josefa Castro</a:t>
            </a:r>
            <a:r>
              <a:rPr lang="en-US" sz="1200" kern="1200" baseline="30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Maria Jesus Perez-Elias</a:t>
            </a:r>
            <a:r>
              <a:rPr lang="en-US" sz="1200" kern="1200" baseline="30000" dirty="0">
                <a:solidFill>
                  <a:schemeClr val="tx1"/>
                </a:solidFill>
                <a:effectLst/>
                <a:latin typeface="+mn-lt"/>
                <a:ea typeface="+mn-ea"/>
                <a:cs typeface="+mn-cs"/>
              </a:rPr>
              <a:t>1</a:t>
            </a:r>
            <a:endParaRPr lang="en-NZ" sz="1200" kern="12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Infectious Diseases, Hospital Universitario Ramón y Cajal, IRYCIS, Madrid, Spain., CIBER de </a:t>
            </a:r>
            <a:r>
              <a:rPr lang="en-US" sz="1200" i="1" kern="1200" dirty="0" err="1">
                <a:solidFill>
                  <a:schemeClr val="tx1"/>
                </a:solidFill>
                <a:effectLst/>
                <a:latin typeface="+mn-lt"/>
                <a:ea typeface="+mn-ea"/>
                <a:cs typeface="+mn-cs"/>
              </a:rPr>
              <a:t>Enfermedades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Infecciosas</a:t>
            </a:r>
            <a:r>
              <a:rPr lang="en-US" sz="1200" i="1" kern="1200" dirty="0">
                <a:solidFill>
                  <a:schemeClr val="tx1"/>
                </a:solidFill>
                <a:effectLst/>
                <a:latin typeface="+mn-lt"/>
                <a:ea typeface="+mn-ea"/>
                <a:cs typeface="+mn-cs"/>
              </a:rPr>
              <a:t> (CIBERINFEC), Instituto de Salud Carlos III, Madrid, Spain., Alcalá de Henares University, Alcalá de Henares, Madrid, Spain, Madrid,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Microbiology, Hospital Universitario Ramón y Cajal, IRYCIS, CIBER de </a:t>
            </a:r>
            <a:r>
              <a:rPr lang="en-US" sz="1200" i="1" kern="1200" dirty="0" err="1">
                <a:solidFill>
                  <a:schemeClr val="tx1"/>
                </a:solidFill>
                <a:effectLst/>
                <a:latin typeface="+mn-lt"/>
                <a:ea typeface="+mn-ea"/>
                <a:cs typeface="+mn-cs"/>
              </a:rPr>
              <a:t>Enfermedades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Infecciosas</a:t>
            </a:r>
            <a:r>
              <a:rPr lang="en-US" sz="1200" i="1" kern="1200" dirty="0">
                <a:solidFill>
                  <a:schemeClr val="tx1"/>
                </a:solidFill>
                <a:effectLst/>
                <a:latin typeface="+mn-lt"/>
                <a:ea typeface="+mn-ea"/>
                <a:cs typeface="+mn-cs"/>
              </a:rPr>
              <a:t> (CIBERINFEC), Instituto de Salud Carlos III, Madrid, Spain., Alcalá de Henares University, Alcalá de Henares, Madrid, Spain, Madrid,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Centro de Salud Garcia Noblejas, Madrid,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Centro de Salud Aquitania, Madrid,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Centro de Salud Canal de Panama, Madrid,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Centro de Salud </a:t>
            </a:r>
            <a:r>
              <a:rPr lang="en-US" sz="1200" i="1" kern="1200" dirty="0" err="1">
                <a:solidFill>
                  <a:schemeClr val="tx1"/>
                </a:solidFill>
                <a:effectLst/>
                <a:latin typeface="+mn-lt"/>
                <a:ea typeface="+mn-ea"/>
                <a:cs typeface="+mn-cs"/>
              </a:rPr>
              <a:t>Cirajas</a:t>
            </a:r>
            <a:r>
              <a:rPr lang="en-US" sz="1200" i="1" kern="1200" dirty="0">
                <a:solidFill>
                  <a:schemeClr val="tx1"/>
                </a:solidFill>
                <a:effectLst/>
                <a:latin typeface="+mn-lt"/>
                <a:ea typeface="+mn-ea"/>
                <a:cs typeface="+mn-cs"/>
              </a:rPr>
              <a:t>, Madrid,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Centro de Salud Alpes, Madrid,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Centro de Salud Mar </a:t>
            </a:r>
            <a:r>
              <a:rPr lang="en-US" sz="1200" i="1" kern="1200" dirty="0" err="1">
                <a:solidFill>
                  <a:schemeClr val="tx1"/>
                </a:solidFill>
                <a:effectLst/>
                <a:latin typeface="+mn-lt"/>
                <a:ea typeface="+mn-ea"/>
                <a:cs typeface="+mn-cs"/>
              </a:rPr>
              <a:t>Baltico</a:t>
            </a:r>
            <a:r>
              <a:rPr lang="en-US" sz="1200" i="1" kern="1200" dirty="0">
                <a:solidFill>
                  <a:schemeClr val="tx1"/>
                </a:solidFill>
                <a:effectLst/>
                <a:latin typeface="+mn-lt"/>
                <a:ea typeface="+mn-ea"/>
                <a:cs typeface="+mn-cs"/>
              </a:rPr>
              <a:t>, Madrid,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Centro de Salud </a:t>
            </a:r>
            <a:r>
              <a:rPr lang="en-US" sz="1200" i="1" kern="1200" dirty="0" err="1">
                <a:solidFill>
                  <a:schemeClr val="tx1"/>
                </a:solidFill>
                <a:effectLst/>
                <a:latin typeface="+mn-lt"/>
                <a:ea typeface="+mn-ea"/>
                <a:cs typeface="+mn-cs"/>
              </a:rPr>
              <a:t>Canillejas</a:t>
            </a:r>
            <a:r>
              <a:rPr lang="en-US" sz="1200" i="1" kern="1200" dirty="0">
                <a:solidFill>
                  <a:schemeClr val="tx1"/>
                </a:solidFill>
                <a:effectLst/>
                <a:latin typeface="+mn-lt"/>
                <a:ea typeface="+mn-ea"/>
                <a:cs typeface="+mn-cs"/>
              </a:rPr>
              <a:t>, Madrid,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Centro de Salud Benita de Avila., Madrid, Spain</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GB" sz="1200" kern="1200" dirty="0">
                <a:solidFill>
                  <a:schemeClr val="tx1"/>
                </a:solidFill>
                <a:effectLst/>
                <a:latin typeface="+mn-lt"/>
                <a:ea typeface="+mn-ea"/>
                <a:cs typeface="+mn-cs"/>
              </a:rPr>
              <a:t>Underdiagnosis remains a major barrier to Hepatitis C (HCV) elimination. The ATENEA study assesses whether the implementation of rapid testing combined with a self-administered risk assessment in Primary Care (PC) settings could enhance HCV detection.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Method: </a:t>
            </a:r>
            <a:r>
              <a:rPr lang="en-GB" sz="1200" kern="1200" dirty="0">
                <a:solidFill>
                  <a:schemeClr val="tx1"/>
                </a:solidFill>
                <a:effectLst/>
                <a:latin typeface="+mn-lt"/>
                <a:ea typeface="+mn-ea"/>
                <a:cs typeface="+mn-cs"/>
              </a:rPr>
              <a:t>This is a cluster-randomized, stepped-wedge trial (clinicaltrials.gov ID: NCT06528626) conducted across eight PC </a:t>
            </a:r>
            <a:r>
              <a:rPr lang="en-GB" sz="1200" kern="1200" dirty="0" err="1">
                <a:solidFill>
                  <a:schemeClr val="tx1"/>
                </a:solidFill>
                <a:effectLst/>
                <a:latin typeface="+mn-lt"/>
                <a:ea typeface="+mn-ea"/>
                <a:cs typeface="+mn-cs"/>
              </a:rPr>
              <a:t>centers</a:t>
            </a:r>
            <a:r>
              <a:rPr lang="en-GB" sz="1200" kern="1200" dirty="0">
                <a:solidFill>
                  <a:schemeClr val="tx1"/>
                </a:solidFill>
                <a:effectLst/>
                <a:latin typeface="+mn-lt"/>
                <a:ea typeface="+mn-ea"/>
                <a:cs typeface="+mn-cs"/>
              </a:rPr>
              <a:t> between July 2023 and February 2025. An initial 4-month observation phase (July–October 2022) was implemented in all </a:t>
            </a:r>
            <a:r>
              <a:rPr lang="en-GB" sz="1200" kern="1200" dirty="0" err="1">
                <a:solidFill>
                  <a:schemeClr val="tx1"/>
                </a:solidFill>
                <a:effectLst/>
                <a:latin typeface="+mn-lt"/>
                <a:ea typeface="+mn-ea"/>
                <a:cs typeface="+mn-cs"/>
              </a:rPr>
              <a:t>centers</a:t>
            </a:r>
            <a:r>
              <a:rPr lang="en-GB" sz="1200" kern="1200" dirty="0">
                <a:solidFill>
                  <a:schemeClr val="tx1"/>
                </a:solidFill>
                <a:effectLst/>
                <a:latin typeface="+mn-lt"/>
                <a:ea typeface="+mn-ea"/>
                <a:cs typeface="+mn-cs"/>
              </a:rPr>
              <a:t>, followed by 4-month intervention periods: Control (standard practice after training on HIV screening) Rapid hepatitis C testing (RT), and combined intervention (RT + self-administered risk questionnaire; RT+Q). Intervention type was </a:t>
            </a:r>
            <a:r>
              <a:rPr lang="en-GB" sz="1200" kern="1200" dirty="0" err="1">
                <a:solidFill>
                  <a:schemeClr val="tx1"/>
                </a:solidFill>
                <a:effectLst/>
                <a:latin typeface="+mn-lt"/>
                <a:ea typeface="+mn-ea"/>
                <a:cs typeface="+mn-cs"/>
              </a:rPr>
              <a:t>modeled</a:t>
            </a:r>
            <a:r>
              <a:rPr lang="en-GB" sz="1200" kern="1200" dirty="0">
                <a:solidFill>
                  <a:schemeClr val="tx1"/>
                </a:solidFill>
                <a:effectLst/>
                <a:latin typeface="+mn-lt"/>
                <a:ea typeface="+mn-ea"/>
                <a:cs typeface="+mn-cs"/>
              </a:rPr>
              <a:t> as a categorical variable with four levels, using the observation phase as the reference. We calculated HCV screening coverage (HCV tests performed) and total and new HCV diagnoses per 100,000 patients attended. Poisson regression models, adjusted for period and clustering by </a:t>
            </a:r>
            <a:r>
              <a:rPr lang="en-GB" sz="1200" kern="1200" dirty="0" err="1">
                <a:solidFill>
                  <a:schemeClr val="tx1"/>
                </a:solidFill>
                <a:effectLst/>
                <a:latin typeface="+mn-lt"/>
                <a:ea typeface="+mn-ea"/>
                <a:cs typeface="+mn-cs"/>
              </a:rPr>
              <a:t>center</a:t>
            </a:r>
            <a:r>
              <a:rPr lang="en-GB" sz="1200" kern="1200" dirty="0">
                <a:solidFill>
                  <a:schemeClr val="tx1"/>
                </a:solidFill>
                <a:effectLst/>
                <a:latin typeface="+mn-lt"/>
                <a:ea typeface="+mn-ea"/>
                <a:cs typeface="+mn-cs"/>
              </a:rPr>
              <a:t>, were fitted to estimate incidence rate ratios (IRRs) with 95% confidence intervals.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A total of 40 </a:t>
            </a:r>
            <a:r>
              <a:rPr lang="en-GB" sz="1200" kern="1200" dirty="0" err="1">
                <a:solidFill>
                  <a:schemeClr val="tx1"/>
                </a:solidFill>
                <a:effectLst/>
                <a:latin typeface="+mn-lt"/>
                <a:ea typeface="+mn-ea"/>
                <a:cs typeface="+mn-cs"/>
              </a:rPr>
              <a:t>center</a:t>
            </a:r>
            <a:r>
              <a:rPr lang="en-GB" sz="1200" kern="1200" dirty="0">
                <a:solidFill>
                  <a:schemeClr val="tx1"/>
                </a:solidFill>
                <a:effectLst/>
                <a:latin typeface="+mn-lt"/>
                <a:ea typeface="+mn-ea"/>
                <a:cs typeface="+mn-cs"/>
              </a:rPr>
              <a:t>-period observations were </a:t>
            </a:r>
            <a:r>
              <a:rPr lang="en-GB" sz="1200" kern="1200" dirty="0" err="1">
                <a:solidFill>
                  <a:schemeClr val="tx1"/>
                </a:solidFill>
                <a:effectLst/>
                <a:latin typeface="+mn-lt"/>
                <a:ea typeface="+mn-ea"/>
                <a:cs typeface="+mn-cs"/>
              </a:rPr>
              <a:t>analyzed</a:t>
            </a:r>
            <a:r>
              <a:rPr lang="en-GB" sz="1200" kern="1200" dirty="0">
                <a:solidFill>
                  <a:schemeClr val="tx1"/>
                </a:solidFill>
                <a:effectLst/>
                <a:latin typeface="+mn-lt"/>
                <a:ea typeface="+mn-ea"/>
                <a:cs typeface="+mn-cs"/>
              </a:rPr>
              <a:t>. The study population included 237,670 individuals, with 14,975 HCV tests performed, yielding 208 positive results (26 newly diagnosed). Compared with the observation phase (2,120 HCV tests were conducted with 23 positives),  HCV Screening rates increased by 124% in the RT+Q phase (IRR=2.24; 95% CI: 2.00–2.50; p&lt;0.001) and by 96% in the RT phase (IRR=1.96; 95% CI: 1.34–2.87; p=0.001), while Control phase demonstrated a non-significant increase (IRR=1.54; p=0.131). The Prevalence of Anti-HCV significantly increased in the RT+Q phase (IRR=2.83; 95% CI: 1.95–4.13; p&lt;0.001), with non-significant upward trend in RT phase (IRR=1.75; p=0.105), and Control phase revealed no differences (IRR=0.84; p=0.799).</a:t>
            </a:r>
            <a:br>
              <a:rPr lang="en-US" sz="1200" kern="1200" dirty="0">
                <a:solidFill>
                  <a:schemeClr val="tx1"/>
                </a:solidFill>
                <a:effectLst/>
                <a:latin typeface="+mn-lt"/>
                <a:ea typeface="+mn-ea"/>
                <a:cs typeface="+mn-cs"/>
              </a:rPr>
            </a:br>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The implementation of rapid hepatitis C testing combined with self-administered risk questionnaires in Primary Care significantly enhances screening activity.</a:t>
            </a: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18</a:t>
            </a:fld>
            <a:endParaRPr lang="en-US"/>
          </a:p>
        </p:txBody>
      </p:sp>
    </p:spTree>
    <p:extLst>
      <p:ext uri="{BB962C8B-B14F-4D97-AF65-F5344CB8AC3E}">
        <p14:creationId xmlns:p14="http://schemas.microsoft.com/office/powerpoint/2010/main" val="3869633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NZ" b="1" i="1" dirty="0"/>
              <a:t>Abbreviations: </a:t>
            </a:r>
            <a:r>
              <a:rPr lang="en-US" sz="1200" b="0" i="1" kern="1200" dirty="0">
                <a:solidFill>
                  <a:schemeClr val="tx1"/>
                </a:solidFill>
                <a:effectLst/>
                <a:latin typeface="+mn-lt"/>
                <a:ea typeface="+mn-ea"/>
                <a:cs typeface="+mn-cs"/>
              </a:rPr>
              <a:t>CLEARED, Chronic Liver Disease Evolution and Registry for Events and Decompensation; </a:t>
            </a:r>
            <a:r>
              <a:rPr lang="en-NZ" b="0" i="1" dirty="0"/>
              <a:t>HIC, </a:t>
            </a:r>
            <a:r>
              <a:rPr lang="en-US" sz="1200" b="0" i="1" dirty="0"/>
              <a:t>high-income countries; LMIC, low/low-middle-income country; LT, liver transplant; UMIC, upper-middle-income. </a:t>
            </a:r>
            <a:endParaRPr lang="en-NZ" b="0" i="1" dirty="0"/>
          </a:p>
          <a:p>
            <a:endParaRPr lang="en-NZ" b="0" i="1" dirty="0"/>
          </a:p>
          <a:p>
            <a:r>
              <a:rPr lang="en-NZ" b="1" i="0" dirty="0"/>
              <a:t>OS-028</a:t>
            </a:r>
          </a:p>
          <a:p>
            <a:endParaRPr lang="en-NZ" b="1" i="0" dirty="0"/>
          </a:p>
          <a:p>
            <a:r>
              <a:rPr lang="en-US" sz="1200" b="1" kern="1200" dirty="0">
                <a:solidFill>
                  <a:schemeClr val="tx1"/>
                </a:solidFill>
                <a:effectLst/>
                <a:latin typeface="+mn-lt"/>
                <a:ea typeface="+mn-ea"/>
                <a:cs typeface="+mn-cs"/>
              </a:rPr>
              <a:t>Early readmission in high-income countries contributes towards lower mortality-results from CLEARED global study</a:t>
            </a:r>
            <a:endParaRPr lang="en-NZ" sz="1200" kern="1200" dirty="0">
              <a:solidFill>
                <a:schemeClr val="tx1"/>
              </a:solidFill>
              <a:effectLst/>
              <a:latin typeface="+mn-lt"/>
              <a:ea typeface="+mn-ea"/>
              <a:cs typeface="+mn-cs"/>
            </a:endParaRPr>
          </a:p>
          <a:p>
            <a:endParaRPr lang="en-US" sz="1200" b="1" i="0" kern="1200" dirty="0">
              <a:solidFill>
                <a:schemeClr val="tx1"/>
              </a:solidFill>
              <a:effectLst/>
              <a:latin typeface="+mn-lt"/>
              <a:cs typeface="+mn-cs"/>
            </a:endParaRPr>
          </a:p>
          <a:p>
            <a:r>
              <a:rPr lang="en-US" sz="1200" u="sng" kern="1200" dirty="0">
                <a:solidFill>
                  <a:schemeClr val="tx1"/>
                </a:solidFill>
                <a:effectLst/>
                <a:latin typeface="+mn-lt"/>
                <a:ea typeface="+mn-ea"/>
                <a:cs typeface="+mn-cs"/>
              </a:rPr>
              <a:t>Ashok Kumar Choudhury</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Florence Wong</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Jacob George</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Qing Xie</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Peter Hayes</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Ramazan Idilman</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Mark Topazian</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Mario Álvares-da-Silva</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Hailemichael Desalegn</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Wai-Kay Seto</a:t>
            </a:r>
            <a:r>
              <a:rPr lang="en-US" sz="1200" kern="1200" baseline="300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Aldo Torre</a:t>
            </a:r>
            <a:r>
              <a:rPr lang="en-US" sz="1200" kern="1200" baseline="30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Patrick S. Kamath</a:t>
            </a:r>
            <a:r>
              <a:rPr lang="en-US" sz="1200" kern="1200" baseline="30000" dirty="0">
                <a:solidFill>
                  <a:schemeClr val="tx1"/>
                </a:solidFill>
                <a:effectLst/>
                <a:latin typeface="+mn-lt"/>
                <a:ea typeface="+mn-ea"/>
                <a:cs typeface="+mn-cs"/>
              </a:rPr>
              <a:t>11</a:t>
            </a:r>
            <a:r>
              <a:rPr lang="en-US" sz="1200" kern="1200" dirty="0">
                <a:solidFill>
                  <a:schemeClr val="tx1"/>
                </a:solidFill>
                <a:effectLst/>
                <a:latin typeface="+mn-lt"/>
                <a:ea typeface="+mn-ea"/>
                <a:cs typeface="+mn-cs"/>
              </a:rPr>
              <a:t>, Shiv Kumar Sarin</a:t>
            </a:r>
            <a:r>
              <a:rPr lang="en-US" sz="1200"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Zhujun</a:t>
            </a:r>
            <a:r>
              <a:rPr lang="en-US" sz="1200" kern="1200" dirty="0">
                <a:solidFill>
                  <a:schemeClr val="tx1"/>
                </a:solidFill>
                <a:effectLst/>
                <a:latin typeface="+mn-lt"/>
                <a:ea typeface="+mn-ea"/>
                <a:cs typeface="+mn-cs"/>
              </a:rPr>
              <a:t> Cao</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Anand Kulkarni</a:t>
            </a:r>
            <a:r>
              <a:rPr lang="en-US" sz="1200" kern="1200" baseline="30000" dirty="0">
                <a:solidFill>
                  <a:schemeClr val="tx1"/>
                </a:solidFill>
                <a:effectLst/>
                <a:latin typeface="+mn-lt"/>
                <a:ea typeface="+mn-ea"/>
                <a:cs typeface="+mn-cs"/>
              </a:rPr>
              <a:t>13</a:t>
            </a:r>
            <a:r>
              <a:rPr lang="en-US" sz="1200" kern="1200" dirty="0">
                <a:solidFill>
                  <a:schemeClr val="tx1"/>
                </a:solidFill>
                <a:effectLst/>
                <a:latin typeface="+mn-lt"/>
                <a:ea typeface="+mn-ea"/>
                <a:cs typeface="+mn-cs"/>
              </a:rPr>
              <a:t>, Abha Nagral</a:t>
            </a:r>
            <a:r>
              <a:rPr lang="en-US" sz="1200" kern="1200" baseline="30000" dirty="0">
                <a:solidFill>
                  <a:schemeClr val="tx1"/>
                </a:solidFill>
                <a:effectLst/>
                <a:latin typeface="+mn-lt"/>
                <a:ea typeface="+mn-ea"/>
                <a:cs typeface="+mn-cs"/>
              </a:rPr>
              <a:t>14</a:t>
            </a:r>
            <a:r>
              <a:rPr lang="en-US" sz="1200" kern="1200" dirty="0">
                <a:solidFill>
                  <a:schemeClr val="tx1"/>
                </a:solidFill>
                <a:effectLst/>
                <a:latin typeface="+mn-lt"/>
                <a:ea typeface="+mn-ea"/>
                <a:cs typeface="+mn-cs"/>
              </a:rPr>
              <a:t>, Neil Rajoriya</a:t>
            </a:r>
            <a:r>
              <a:rPr lang="en-US" sz="1200" kern="1200" baseline="30000" dirty="0">
                <a:solidFill>
                  <a:schemeClr val="tx1"/>
                </a:solidFill>
                <a:effectLst/>
                <a:latin typeface="+mn-lt"/>
                <a:ea typeface="+mn-ea"/>
                <a:cs typeface="+mn-cs"/>
              </a:rPr>
              <a:t>15</a:t>
            </a:r>
            <a:r>
              <a:rPr lang="en-US" sz="1200" kern="1200" dirty="0">
                <a:solidFill>
                  <a:schemeClr val="tx1"/>
                </a:solidFill>
                <a:effectLst/>
                <a:latin typeface="+mn-lt"/>
                <a:ea typeface="+mn-ea"/>
                <a:cs typeface="+mn-cs"/>
              </a:rPr>
              <a:t>, Henok Fisseha</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Chuanwu</a:t>
            </a:r>
            <a:r>
              <a:rPr lang="en-US" sz="1200" kern="1200" dirty="0">
                <a:solidFill>
                  <a:schemeClr val="tx1"/>
                </a:solidFill>
                <a:effectLst/>
                <a:latin typeface="+mn-lt"/>
                <a:ea typeface="+mn-ea"/>
                <a:cs typeface="+mn-cs"/>
              </a:rPr>
              <a:t> Zhu</a:t>
            </a:r>
            <a:r>
              <a:rPr lang="en-US" sz="1200" kern="1200" baseline="30000" dirty="0">
                <a:solidFill>
                  <a:schemeClr val="tx1"/>
                </a:solidFill>
                <a:effectLst/>
                <a:latin typeface="+mn-lt"/>
                <a:ea typeface="+mn-ea"/>
                <a:cs typeface="+mn-cs"/>
              </a:rPr>
              <a:t>16</a:t>
            </a:r>
            <a:r>
              <a:rPr lang="en-US" sz="1200" kern="1200" dirty="0">
                <a:solidFill>
                  <a:schemeClr val="tx1"/>
                </a:solidFill>
                <a:effectLst/>
                <a:latin typeface="+mn-lt"/>
                <a:ea typeface="+mn-ea"/>
                <a:cs typeface="+mn-cs"/>
              </a:rPr>
              <a:t>, Nabil Debzi</a:t>
            </a:r>
            <a:r>
              <a:rPr lang="en-US" sz="1200" kern="1200" baseline="30000" dirty="0">
                <a:solidFill>
                  <a:schemeClr val="tx1"/>
                </a:solidFill>
                <a:effectLst/>
                <a:latin typeface="+mn-lt"/>
                <a:ea typeface="+mn-ea"/>
                <a:cs typeface="+mn-cs"/>
              </a:rPr>
              <a:t>17</a:t>
            </a:r>
            <a:r>
              <a:rPr lang="en-US" sz="1200" kern="1200" dirty="0">
                <a:solidFill>
                  <a:schemeClr val="tx1"/>
                </a:solidFill>
                <a:effectLst/>
                <a:latin typeface="+mn-lt"/>
                <a:ea typeface="+mn-ea"/>
                <a:cs typeface="+mn-cs"/>
              </a:rPr>
              <a:t>, Alberto Farias</a:t>
            </a:r>
            <a:r>
              <a:rPr lang="en-US" sz="1200" kern="1200" baseline="30000" dirty="0">
                <a:solidFill>
                  <a:schemeClr val="tx1"/>
                </a:solidFill>
                <a:effectLst/>
                <a:latin typeface="+mn-lt"/>
                <a:ea typeface="+mn-ea"/>
                <a:cs typeface="+mn-cs"/>
              </a:rPr>
              <a:t>18</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Minghua</a:t>
            </a:r>
            <a:r>
              <a:rPr lang="en-US" sz="1200" kern="1200" dirty="0">
                <a:solidFill>
                  <a:schemeClr val="tx1"/>
                </a:solidFill>
                <a:effectLst/>
                <a:latin typeface="+mn-lt"/>
                <a:ea typeface="+mn-ea"/>
                <a:cs typeface="+mn-cs"/>
              </a:rPr>
              <a:t> Su</a:t>
            </a:r>
            <a:r>
              <a:rPr lang="en-US" sz="1200" kern="1200" baseline="30000" dirty="0">
                <a:solidFill>
                  <a:schemeClr val="tx1"/>
                </a:solidFill>
                <a:effectLst/>
                <a:latin typeface="+mn-lt"/>
                <a:ea typeface="+mn-ea"/>
                <a:cs typeface="+mn-cs"/>
              </a:rPr>
              <a:t>19</a:t>
            </a:r>
            <a:r>
              <a:rPr lang="en-US" sz="1200" kern="1200" dirty="0">
                <a:solidFill>
                  <a:schemeClr val="tx1"/>
                </a:solidFill>
                <a:effectLst/>
                <a:latin typeface="+mn-lt"/>
                <a:ea typeface="+mn-ea"/>
                <a:cs typeface="+mn-cs"/>
              </a:rPr>
              <a:t>, Sebastián Marciano</a:t>
            </a:r>
            <a:r>
              <a:rPr lang="en-US" sz="1200" kern="1200" baseline="30000" dirty="0">
                <a:solidFill>
                  <a:schemeClr val="tx1"/>
                </a:solidFill>
                <a:effectLst/>
                <a:latin typeface="+mn-lt"/>
                <a:ea typeface="+mn-ea"/>
                <a:cs typeface="+mn-cs"/>
              </a:rPr>
              <a:t>20</a:t>
            </a:r>
            <a:r>
              <a:rPr lang="en-US" sz="1200" kern="1200" dirty="0">
                <a:solidFill>
                  <a:schemeClr val="tx1"/>
                </a:solidFill>
                <a:effectLst/>
                <a:latin typeface="+mn-lt"/>
                <a:ea typeface="+mn-ea"/>
                <a:cs typeface="+mn-cs"/>
              </a:rPr>
              <a:t>, Robert Livingstone</a:t>
            </a:r>
            <a:r>
              <a:rPr lang="en-US" sz="1200" kern="1200" baseline="30000" dirty="0">
                <a:solidFill>
                  <a:schemeClr val="tx1"/>
                </a:solidFill>
                <a:effectLst/>
                <a:latin typeface="+mn-lt"/>
                <a:ea typeface="+mn-ea"/>
                <a:cs typeface="+mn-cs"/>
              </a:rPr>
              <a:t>21</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Yanhang</a:t>
            </a:r>
            <a:r>
              <a:rPr lang="en-US" sz="1200" kern="1200" dirty="0">
                <a:solidFill>
                  <a:schemeClr val="tx1"/>
                </a:solidFill>
                <a:effectLst/>
                <a:latin typeface="+mn-lt"/>
                <a:ea typeface="+mn-ea"/>
                <a:cs typeface="+mn-cs"/>
              </a:rPr>
              <a:t> Gao</a:t>
            </a:r>
            <a:r>
              <a:rPr lang="en-US" sz="1200" kern="1200" baseline="30000" dirty="0">
                <a:solidFill>
                  <a:schemeClr val="tx1"/>
                </a:solidFill>
                <a:effectLst/>
                <a:latin typeface="+mn-lt"/>
                <a:ea typeface="+mn-ea"/>
                <a:cs typeface="+mn-cs"/>
              </a:rPr>
              <a:t>22</a:t>
            </a:r>
            <a:r>
              <a:rPr lang="en-US" sz="1200" kern="1200" dirty="0">
                <a:solidFill>
                  <a:schemeClr val="tx1"/>
                </a:solidFill>
                <a:effectLst/>
                <a:latin typeface="+mn-lt"/>
                <a:ea typeface="+mn-ea"/>
                <a:cs typeface="+mn-cs"/>
              </a:rPr>
              <a:t>, René Malé Velazquez</a:t>
            </a:r>
            <a:r>
              <a:rPr lang="en-US" sz="1200" kern="1200" baseline="30000" dirty="0">
                <a:solidFill>
                  <a:schemeClr val="tx1"/>
                </a:solidFill>
                <a:effectLst/>
                <a:latin typeface="+mn-lt"/>
                <a:ea typeface="+mn-ea"/>
                <a:cs typeface="+mn-cs"/>
              </a:rPr>
              <a:t>23</a:t>
            </a:r>
            <a:r>
              <a:rPr lang="en-US" sz="1200" kern="1200" dirty="0">
                <a:solidFill>
                  <a:schemeClr val="tx1"/>
                </a:solidFill>
                <a:effectLst/>
                <a:latin typeface="+mn-lt"/>
                <a:ea typeface="+mn-ea"/>
                <a:cs typeface="+mn-cs"/>
              </a:rPr>
              <a:t>, Coskun Ozer Demirtas</a:t>
            </a:r>
            <a:r>
              <a:rPr lang="en-US" sz="1200" kern="1200" baseline="30000" dirty="0">
                <a:solidFill>
                  <a:schemeClr val="tx1"/>
                </a:solidFill>
                <a:effectLst/>
                <a:latin typeface="+mn-lt"/>
                <a:ea typeface="+mn-ea"/>
                <a:cs typeface="+mn-cs"/>
              </a:rPr>
              <a:t>24</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Yongfang</a:t>
            </a:r>
            <a:r>
              <a:rPr lang="en-US" sz="1200" kern="1200" dirty="0">
                <a:solidFill>
                  <a:schemeClr val="tx1"/>
                </a:solidFill>
                <a:effectLst/>
                <a:latin typeface="+mn-lt"/>
                <a:ea typeface="+mn-ea"/>
                <a:cs typeface="+mn-cs"/>
              </a:rPr>
              <a:t> Jiang</a:t>
            </a:r>
            <a:r>
              <a:rPr lang="en-US" sz="1200" kern="1200" baseline="30000" dirty="0">
                <a:solidFill>
                  <a:schemeClr val="tx1"/>
                </a:solidFill>
                <a:effectLst/>
                <a:latin typeface="+mn-lt"/>
                <a:ea typeface="+mn-ea"/>
                <a:cs typeface="+mn-cs"/>
              </a:rPr>
              <a:t>25</a:t>
            </a:r>
            <a:r>
              <a:rPr lang="en-US" sz="1200" kern="1200" dirty="0">
                <a:solidFill>
                  <a:schemeClr val="tx1"/>
                </a:solidFill>
                <a:effectLst/>
                <a:latin typeface="+mn-lt"/>
                <a:ea typeface="+mn-ea"/>
                <a:cs typeface="+mn-cs"/>
              </a:rPr>
              <a:t>, Jose Antonio Velarde-Ruiz Velasco</a:t>
            </a:r>
            <a:r>
              <a:rPr lang="en-US" sz="1200" kern="1200" baseline="30000" dirty="0">
                <a:solidFill>
                  <a:schemeClr val="tx1"/>
                </a:solidFill>
                <a:effectLst/>
                <a:latin typeface="+mn-lt"/>
                <a:ea typeface="+mn-ea"/>
                <a:cs typeface="+mn-cs"/>
              </a:rPr>
              <a:t>26</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Hiang</a:t>
            </a:r>
            <a:r>
              <a:rPr lang="en-US" sz="1200" kern="1200" dirty="0">
                <a:solidFill>
                  <a:schemeClr val="tx1"/>
                </a:solidFill>
                <a:effectLst/>
                <a:latin typeface="+mn-lt"/>
                <a:ea typeface="+mn-ea"/>
                <a:cs typeface="+mn-cs"/>
              </a:rPr>
              <a:t> Keat Tan</a:t>
            </a:r>
            <a:r>
              <a:rPr lang="en-US" sz="1200" kern="1200" baseline="30000" dirty="0">
                <a:solidFill>
                  <a:schemeClr val="tx1"/>
                </a:solidFill>
                <a:effectLst/>
                <a:latin typeface="+mn-lt"/>
                <a:ea typeface="+mn-ea"/>
                <a:cs typeface="+mn-cs"/>
              </a:rPr>
              <a:t>27</a:t>
            </a:r>
            <a:r>
              <a:rPr lang="en-US" sz="1200" kern="1200" dirty="0">
                <a:solidFill>
                  <a:schemeClr val="tx1"/>
                </a:solidFill>
                <a:effectLst/>
                <a:latin typeface="+mn-lt"/>
                <a:ea typeface="+mn-ea"/>
                <a:cs typeface="+mn-cs"/>
              </a:rPr>
              <a:t>, Caiyan Zhao</a:t>
            </a:r>
            <a:r>
              <a:rPr lang="en-US" sz="1200" kern="1200" baseline="30000" dirty="0">
                <a:solidFill>
                  <a:schemeClr val="tx1"/>
                </a:solidFill>
                <a:effectLst/>
                <a:latin typeface="+mn-lt"/>
                <a:ea typeface="+mn-ea"/>
                <a:cs typeface="+mn-cs"/>
              </a:rPr>
              <a:t>28</a:t>
            </a:r>
            <a:r>
              <a:rPr lang="en-US" sz="1200" kern="1200" dirty="0">
                <a:solidFill>
                  <a:schemeClr val="tx1"/>
                </a:solidFill>
                <a:effectLst/>
                <a:latin typeface="+mn-lt"/>
                <a:ea typeface="+mn-ea"/>
                <a:cs typeface="+mn-cs"/>
              </a:rPr>
              <a:t>, Maria Sarai González-Huezo</a:t>
            </a:r>
            <a:r>
              <a:rPr lang="en-US" sz="1200" kern="1200" baseline="30000" dirty="0">
                <a:solidFill>
                  <a:schemeClr val="tx1"/>
                </a:solidFill>
                <a:effectLst/>
                <a:latin typeface="+mn-lt"/>
                <a:ea typeface="+mn-ea"/>
                <a:cs typeface="+mn-cs"/>
              </a:rPr>
              <a:t>29</a:t>
            </a:r>
            <a:r>
              <a:rPr lang="en-US" sz="1200" kern="1200" dirty="0">
                <a:solidFill>
                  <a:schemeClr val="tx1"/>
                </a:solidFill>
                <a:effectLst/>
                <a:latin typeface="+mn-lt"/>
                <a:ea typeface="+mn-ea"/>
                <a:cs typeface="+mn-cs"/>
              </a:rPr>
              <a:t>, Sumeet Asrani</a:t>
            </a:r>
            <a:r>
              <a:rPr lang="en-US" sz="1200" kern="1200" baseline="30000" dirty="0">
                <a:solidFill>
                  <a:schemeClr val="tx1"/>
                </a:solidFill>
                <a:effectLst/>
                <a:latin typeface="+mn-lt"/>
                <a:ea typeface="+mn-ea"/>
                <a:cs typeface="+mn-cs"/>
              </a:rPr>
              <a:t>30</a:t>
            </a:r>
            <a:r>
              <a:rPr lang="en-US" sz="1200" kern="1200" dirty="0">
                <a:solidFill>
                  <a:schemeClr val="tx1"/>
                </a:solidFill>
                <a:effectLst/>
                <a:latin typeface="+mn-lt"/>
                <a:ea typeface="+mn-ea"/>
                <a:cs typeface="+mn-cs"/>
              </a:rPr>
              <a:t>, Lei Wang</a:t>
            </a:r>
            <a:r>
              <a:rPr lang="en-US" sz="1200" kern="1200" baseline="30000" dirty="0">
                <a:solidFill>
                  <a:schemeClr val="tx1"/>
                </a:solidFill>
                <a:effectLst/>
                <a:latin typeface="+mn-lt"/>
                <a:ea typeface="+mn-ea"/>
                <a:cs typeface="+mn-cs"/>
              </a:rPr>
              <a:t>31</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Mingqin</a:t>
            </a:r>
            <a:r>
              <a:rPr lang="en-US" sz="1200" kern="1200" dirty="0">
                <a:solidFill>
                  <a:schemeClr val="tx1"/>
                </a:solidFill>
                <a:effectLst/>
                <a:latin typeface="+mn-lt"/>
                <a:ea typeface="+mn-ea"/>
                <a:cs typeface="+mn-cs"/>
              </a:rPr>
              <a:t> Lu</a:t>
            </a:r>
            <a:r>
              <a:rPr lang="en-US" sz="1200" kern="1200" baseline="30000" dirty="0">
                <a:solidFill>
                  <a:schemeClr val="tx1"/>
                </a:solidFill>
                <a:effectLst/>
                <a:latin typeface="+mn-lt"/>
                <a:ea typeface="+mn-ea"/>
                <a:cs typeface="+mn-cs"/>
              </a:rPr>
              <a:t>32</a:t>
            </a:r>
            <a:r>
              <a:rPr lang="en-US" sz="1200" kern="1200" dirty="0">
                <a:solidFill>
                  <a:schemeClr val="tx1"/>
                </a:solidFill>
                <a:effectLst/>
                <a:latin typeface="+mn-lt"/>
                <a:ea typeface="+mn-ea"/>
                <a:cs typeface="+mn-cs"/>
              </a:rPr>
              <a:t>, Matheus </a:t>
            </a:r>
            <a:r>
              <a:rPr lang="en-US" sz="1200" kern="1200" dirty="0" err="1">
                <a:solidFill>
                  <a:schemeClr val="tx1"/>
                </a:solidFill>
                <a:effectLst/>
                <a:latin typeface="+mn-lt"/>
                <a:ea typeface="+mn-ea"/>
                <a:cs typeface="+mn-cs"/>
              </a:rPr>
              <a:t>Truccolo</a:t>
            </a:r>
            <a:r>
              <a:rPr lang="en-US" sz="1200" kern="1200" dirty="0">
                <a:solidFill>
                  <a:schemeClr val="tx1"/>
                </a:solidFill>
                <a:effectLst/>
                <a:latin typeface="+mn-lt"/>
                <a:ea typeface="+mn-ea"/>
                <a:cs typeface="+mn-cs"/>
              </a:rPr>
              <a:t> Michalczuk</a:t>
            </a:r>
            <a:r>
              <a:rPr lang="en-US" sz="1200" kern="1200" baseline="30000" dirty="0">
                <a:solidFill>
                  <a:schemeClr val="tx1"/>
                </a:solidFill>
                <a:effectLst/>
                <a:latin typeface="+mn-lt"/>
                <a:ea typeface="+mn-ea"/>
                <a:cs typeface="+mn-cs"/>
              </a:rPr>
              <a:t>33</a:t>
            </a:r>
            <a:r>
              <a:rPr lang="en-US" sz="1200" kern="1200" dirty="0">
                <a:solidFill>
                  <a:schemeClr val="tx1"/>
                </a:solidFill>
                <a:effectLst/>
                <a:latin typeface="+mn-lt"/>
                <a:ea typeface="+mn-ea"/>
                <a:cs typeface="+mn-cs"/>
              </a:rPr>
              <a:t>, Zeki Karasu</a:t>
            </a:r>
            <a:r>
              <a:rPr lang="en-US" sz="1200" kern="1200" baseline="30000" dirty="0">
                <a:solidFill>
                  <a:schemeClr val="tx1"/>
                </a:solidFill>
                <a:effectLst/>
                <a:latin typeface="+mn-lt"/>
                <a:ea typeface="+mn-ea"/>
                <a:cs typeface="+mn-cs"/>
              </a:rPr>
              <a:t>34</a:t>
            </a:r>
            <a:r>
              <a:rPr lang="en-US" sz="1200" kern="1200" dirty="0">
                <a:solidFill>
                  <a:schemeClr val="tx1"/>
                </a:solidFill>
                <a:effectLst/>
                <a:latin typeface="+mn-lt"/>
                <a:ea typeface="+mn-ea"/>
                <a:cs typeface="+mn-cs"/>
              </a:rPr>
              <a:t>, Jacqueline Cordova-Gallardo</a:t>
            </a:r>
            <a:r>
              <a:rPr lang="en-US" sz="1200" kern="1200" baseline="30000" dirty="0">
                <a:solidFill>
                  <a:schemeClr val="tx1"/>
                </a:solidFill>
                <a:effectLst/>
                <a:latin typeface="+mn-lt"/>
                <a:ea typeface="+mn-ea"/>
                <a:cs typeface="+mn-cs"/>
              </a:rPr>
              <a:t>35</a:t>
            </a:r>
            <a:r>
              <a:rPr lang="en-US" sz="1200" kern="1200" dirty="0">
                <a:solidFill>
                  <a:schemeClr val="tx1"/>
                </a:solidFill>
                <a:effectLst/>
                <a:latin typeface="+mn-lt"/>
                <a:ea typeface="+mn-ea"/>
                <a:cs typeface="+mn-cs"/>
              </a:rPr>
              <a:t>, Cameron Gofton</a:t>
            </a:r>
            <a:r>
              <a:rPr lang="en-US" sz="1200" kern="1200" baseline="30000" dirty="0">
                <a:solidFill>
                  <a:schemeClr val="tx1"/>
                </a:solidFill>
                <a:effectLst/>
                <a:latin typeface="+mn-lt"/>
                <a:ea typeface="+mn-ea"/>
                <a:cs typeface="+mn-cs"/>
              </a:rPr>
              <a:t>36</a:t>
            </a:r>
            <a:r>
              <a:rPr lang="en-US" sz="1200" kern="1200" dirty="0">
                <a:solidFill>
                  <a:schemeClr val="tx1"/>
                </a:solidFill>
                <a:effectLst/>
                <a:latin typeface="+mn-lt"/>
                <a:ea typeface="+mn-ea"/>
                <a:cs typeface="+mn-cs"/>
              </a:rPr>
              <a:t>, Michael Gounder</a:t>
            </a:r>
            <a:r>
              <a:rPr lang="en-US" sz="1200" kern="1200" baseline="30000" dirty="0">
                <a:solidFill>
                  <a:schemeClr val="tx1"/>
                </a:solidFill>
                <a:effectLst/>
                <a:latin typeface="+mn-lt"/>
                <a:ea typeface="+mn-ea"/>
                <a:cs typeface="+mn-cs"/>
              </a:rPr>
              <a:t>37</a:t>
            </a:r>
            <a:r>
              <a:rPr lang="en-US" sz="1200" kern="1200" dirty="0">
                <a:solidFill>
                  <a:schemeClr val="tx1"/>
                </a:solidFill>
                <a:effectLst/>
                <a:latin typeface="+mn-lt"/>
                <a:ea typeface="+mn-ea"/>
                <a:cs typeface="+mn-cs"/>
              </a:rPr>
              <a:t>, Jawaid Shaw</a:t>
            </a:r>
            <a:r>
              <a:rPr lang="en-US" sz="1200" kern="1200" baseline="30000" dirty="0">
                <a:solidFill>
                  <a:schemeClr val="tx1"/>
                </a:solidFill>
                <a:effectLst/>
                <a:latin typeface="+mn-lt"/>
                <a:ea typeface="+mn-ea"/>
                <a:cs typeface="+mn-cs"/>
              </a:rPr>
              <a:t>38</a:t>
            </a:r>
            <a:r>
              <a:rPr lang="en-US" sz="1200" kern="1200" dirty="0">
                <a:solidFill>
                  <a:schemeClr val="tx1"/>
                </a:solidFill>
                <a:effectLst/>
                <a:latin typeface="+mn-lt"/>
                <a:ea typeface="+mn-ea"/>
                <a:cs typeface="+mn-cs"/>
              </a:rPr>
              <a:t>, Xin Zheng</a:t>
            </a:r>
            <a:r>
              <a:rPr lang="en-US" sz="1200" kern="1200" baseline="30000" dirty="0">
                <a:solidFill>
                  <a:schemeClr val="tx1"/>
                </a:solidFill>
                <a:effectLst/>
                <a:latin typeface="+mn-lt"/>
                <a:ea typeface="+mn-ea"/>
                <a:cs typeface="+mn-cs"/>
              </a:rPr>
              <a:t>39</a:t>
            </a:r>
            <a:r>
              <a:rPr lang="en-US" sz="1200" kern="1200" dirty="0">
                <a:solidFill>
                  <a:schemeClr val="tx1"/>
                </a:solidFill>
                <a:effectLst/>
                <a:latin typeface="+mn-lt"/>
                <a:ea typeface="+mn-ea"/>
                <a:cs typeface="+mn-cs"/>
              </a:rPr>
              <a:t>, Aloysious Aravinthan</a:t>
            </a:r>
            <a:r>
              <a:rPr lang="en-US" sz="1200" kern="1200" baseline="30000" dirty="0">
                <a:solidFill>
                  <a:schemeClr val="tx1"/>
                </a:solidFill>
                <a:effectLst/>
                <a:latin typeface="+mn-lt"/>
                <a:ea typeface="+mn-ea"/>
                <a:cs typeface="+mn-cs"/>
              </a:rPr>
              <a:t>40</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Ruveena</a:t>
            </a:r>
            <a:r>
              <a:rPr lang="en-US" sz="1200" kern="1200" dirty="0">
                <a:solidFill>
                  <a:schemeClr val="tx1"/>
                </a:solidFill>
                <a:effectLst/>
                <a:latin typeface="+mn-lt"/>
                <a:ea typeface="+mn-ea"/>
                <a:cs typeface="+mn-cs"/>
              </a:rPr>
              <a:t> Bhavani</a:t>
            </a:r>
            <a:r>
              <a:rPr lang="en-US" sz="1200" kern="1200" baseline="30000" dirty="0">
                <a:solidFill>
                  <a:schemeClr val="tx1"/>
                </a:solidFill>
                <a:effectLst/>
                <a:latin typeface="+mn-lt"/>
                <a:ea typeface="+mn-ea"/>
                <a:cs typeface="+mn-cs"/>
              </a:rPr>
              <a:t>41</a:t>
            </a:r>
            <a:r>
              <a:rPr lang="en-US" sz="1200" kern="1200" dirty="0">
                <a:solidFill>
                  <a:schemeClr val="tx1"/>
                </a:solidFill>
                <a:effectLst/>
                <a:latin typeface="+mn-lt"/>
                <a:ea typeface="+mn-ea"/>
                <a:cs typeface="+mn-cs"/>
              </a:rPr>
              <a:t>, Dinesh Jothimani</a:t>
            </a:r>
            <a:r>
              <a:rPr lang="en-US" sz="1200" kern="1200" baseline="30000" dirty="0">
                <a:solidFill>
                  <a:schemeClr val="tx1"/>
                </a:solidFill>
                <a:effectLst/>
                <a:latin typeface="+mn-lt"/>
                <a:ea typeface="+mn-ea"/>
                <a:cs typeface="+mn-cs"/>
              </a:rPr>
              <a:t>42</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Kessarin</a:t>
            </a:r>
            <a:r>
              <a:rPr lang="en-US" sz="1200" kern="1200" dirty="0">
                <a:solidFill>
                  <a:schemeClr val="tx1"/>
                </a:solidFill>
                <a:effectLst/>
                <a:latin typeface="+mn-lt"/>
                <a:ea typeface="+mn-ea"/>
                <a:cs typeface="+mn-cs"/>
              </a:rPr>
              <a:t> Thanapirom</a:t>
            </a:r>
            <a:r>
              <a:rPr lang="en-US" sz="1200" kern="1200" baseline="30000" dirty="0">
                <a:solidFill>
                  <a:schemeClr val="tx1"/>
                </a:solidFill>
                <a:effectLst/>
                <a:latin typeface="+mn-lt"/>
                <a:ea typeface="+mn-ea"/>
                <a:cs typeface="+mn-cs"/>
              </a:rPr>
              <a:t>43</a:t>
            </a:r>
            <a:r>
              <a:rPr lang="en-US" sz="1200" kern="1200" dirty="0">
                <a:solidFill>
                  <a:schemeClr val="tx1"/>
                </a:solidFill>
                <a:effectLst/>
                <a:latin typeface="+mn-lt"/>
                <a:ea typeface="+mn-ea"/>
                <a:cs typeface="+mn-cs"/>
              </a:rPr>
              <a:t>, Sevda  Aghayeva</a:t>
            </a:r>
            <a:r>
              <a:rPr lang="en-US" sz="1200" kern="1200" baseline="30000" dirty="0">
                <a:solidFill>
                  <a:schemeClr val="tx1"/>
                </a:solidFill>
                <a:effectLst/>
                <a:latin typeface="+mn-lt"/>
                <a:ea typeface="+mn-ea"/>
                <a:cs typeface="+mn-cs"/>
              </a:rPr>
              <a:t>44</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Dinc</a:t>
            </a:r>
            <a:r>
              <a:rPr lang="en-US" sz="1200" kern="1200" dirty="0">
                <a:solidFill>
                  <a:schemeClr val="tx1"/>
                </a:solidFill>
                <a:effectLst/>
                <a:latin typeface="+mn-lt"/>
                <a:ea typeface="+mn-ea"/>
                <a:cs typeface="+mn-cs"/>
              </a:rPr>
              <a:t> Dincer</a:t>
            </a:r>
            <a:r>
              <a:rPr lang="en-US" sz="1200" kern="1200" baseline="30000" dirty="0">
                <a:solidFill>
                  <a:schemeClr val="tx1"/>
                </a:solidFill>
                <a:effectLst/>
                <a:latin typeface="+mn-lt"/>
                <a:ea typeface="+mn-ea"/>
                <a:cs typeface="+mn-cs"/>
              </a:rPr>
              <a:t>45</a:t>
            </a:r>
            <a:r>
              <a:rPr lang="en-US" sz="1200" kern="1200" dirty="0">
                <a:solidFill>
                  <a:schemeClr val="tx1"/>
                </a:solidFill>
                <a:effectLst/>
                <a:latin typeface="+mn-lt"/>
                <a:ea typeface="+mn-ea"/>
                <a:cs typeface="+mn-cs"/>
              </a:rPr>
              <a:t>, Shalimar Shalimar</a:t>
            </a:r>
            <a:r>
              <a:rPr lang="en-US" sz="1200" kern="1200" baseline="30000" dirty="0">
                <a:solidFill>
                  <a:schemeClr val="tx1"/>
                </a:solidFill>
                <a:effectLst/>
                <a:latin typeface="+mn-lt"/>
                <a:ea typeface="+mn-ea"/>
                <a:cs typeface="+mn-cs"/>
              </a:rPr>
              <a:t>46</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Minghua</a:t>
            </a:r>
            <a:r>
              <a:rPr lang="en-US" sz="1200" kern="1200" dirty="0">
                <a:solidFill>
                  <a:schemeClr val="tx1"/>
                </a:solidFill>
                <a:effectLst/>
                <a:latin typeface="+mn-lt"/>
                <a:ea typeface="+mn-ea"/>
                <a:cs typeface="+mn-cs"/>
              </a:rPr>
              <a:t> Lin</a:t>
            </a:r>
            <a:r>
              <a:rPr lang="en-US" sz="1200" kern="1200" baseline="30000" dirty="0">
                <a:solidFill>
                  <a:schemeClr val="tx1"/>
                </a:solidFill>
                <a:effectLst/>
                <a:latin typeface="+mn-lt"/>
                <a:ea typeface="+mn-ea"/>
                <a:cs typeface="+mn-cs"/>
              </a:rPr>
              <a:t>47</a:t>
            </a:r>
            <a:r>
              <a:rPr lang="en-US" sz="1200" kern="1200" dirty="0">
                <a:solidFill>
                  <a:schemeClr val="tx1"/>
                </a:solidFill>
                <a:effectLst/>
                <a:latin typeface="+mn-lt"/>
                <a:ea typeface="+mn-ea"/>
                <a:cs typeface="+mn-cs"/>
              </a:rPr>
              <a:t>, Bin Xu</a:t>
            </a:r>
            <a:r>
              <a:rPr lang="en-US" sz="1200" kern="1200" baseline="30000" dirty="0">
                <a:solidFill>
                  <a:schemeClr val="tx1"/>
                </a:solidFill>
                <a:effectLst/>
                <a:latin typeface="+mn-lt"/>
                <a:ea typeface="+mn-ea"/>
                <a:cs typeface="+mn-cs"/>
              </a:rPr>
              <a:t>48</a:t>
            </a:r>
            <a:r>
              <a:rPr lang="en-US" sz="1200" kern="1200" dirty="0">
                <a:solidFill>
                  <a:schemeClr val="tx1"/>
                </a:solidFill>
                <a:effectLst/>
                <a:latin typeface="+mn-lt"/>
                <a:ea typeface="+mn-ea"/>
                <a:cs typeface="+mn-cs"/>
              </a:rPr>
              <a:t>, Xiaoping Wu</a:t>
            </a:r>
            <a:r>
              <a:rPr lang="en-US" sz="1200" kern="1200" baseline="30000" dirty="0">
                <a:solidFill>
                  <a:schemeClr val="tx1"/>
                </a:solidFill>
                <a:effectLst/>
                <a:latin typeface="+mn-lt"/>
                <a:ea typeface="+mn-ea"/>
                <a:cs typeface="+mn-cs"/>
              </a:rPr>
              <a:t>49</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Chenghai</a:t>
            </a:r>
            <a:r>
              <a:rPr lang="en-US" sz="1200" kern="1200" dirty="0">
                <a:solidFill>
                  <a:schemeClr val="tx1"/>
                </a:solidFill>
                <a:effectLst/>
                <a:latin typeface="+mn-lt"/>
                <a:ea typeface="+mn-ea"/>
                <a:cs typeface="+mn-cs"/>
              </a:rPr>
              <a:t> Liu</a:t>
            </a:r>
            <a:r>
              <a:rPr lang="en-US" sz="1200" kern="1200" baseline="30000" dirty="0">
                <a:solidFill>
                  <a:schemeClr val="tx1"/>
                </a:solidFill>
                <a:effectLst/>
                <a:latin typeface="+mn-lt"/>
                <a:ea typeface="+mn-ea"/>
                <a:cs typeface="+mn-cs"/>
              </a:rPr>
              <a:t>50</a:t>
            </a:r>
            <a:r>
              <a:rPr lang="en-US" sz="1200" kern="1200" dirty="0">
                <a:solidFill>
                  <a:schemeClr val="tx1"/>
                </a:solidFill>
                <a:effectLst/>
                <a:latin typeface="+mn-lt"/>
                <a:ea typeface="+mn-ea"/>
                <a:cs typeface="+mn-cs"/>
              </a:rPr>
              <a:t>, James Fung</a:t>
            </a:r>
            <a:r>
              <a:rPr lang="en-US" sz="1200" kern="1200" baseline="30000" dirty="0">
                <a:solidFill>
                  <a:schemeClr val="tx1"/>
                </a:solidFill>
                <a:effectLst/>
                <a:latin typeface="+mn-lt"/>
                <a:ea typeface="+mn-ea"/>
                <a:cs typeface="+mn-cs"/>
              </a:rPr>
              <a:t>51</a:t>
            </a:r>
            <a:r>
              <a:rPr lang="en-US" sz="1200" kern="1200" dirty="0">
                <a:solidFill>
                  <a:schemeClr val="tx1"/>
                </a:solidFill>
                <a:effectLst/>
                <a:latin typeface="+mn-lt"/>
                <a:ea typeface="+mn-ea"/>
                <a:cs typeface="+mn-cs"/>
              </a:rPr>
              <a:t>, Helena Katchman</a:t>
            </a:r>
            <a:r>
              <a:rPr lang="en-US" sz="1200" kern="1200" baseline="30000" dirty="0">
                <a:solidFill>
                  <a:schemeClr val="tx1"/>
                </a:solidFill>
                <a:effectLst/>
                <a:latin typeface="+mn-lt"/>
                <a:ea typeface="+mn-ea"/>
                <a:cs typeface="+mn-cs"/>
              </a:rPr>
              <a:t>52</a:t>
            </a:r>
            <a:r>
              <a:rPr lang="en-US" sz="1200" kern="1200" dirty="0">
                <a:solidFill>
                  <a:schemeClr val="tx1"/>
                </a:solidFill>
                <a:effectLst/>
                <a:latin typeface="+mn-lt"/>
                <a:ea typeface="+mn-ea"/>
                <a:cs typeface="+mn-cs"/>
              </a:rPr>
              <a:t>, Gustavo Pereira</a:t>
            </a:r>
            <a:r>
              <a:rPr lang="en-US" sz="1200" kern="1200" baseline="30000" dirty="0">
                <a:solidFill>
                  <a:schemeClr val="tx1"/>
                </a:solidFill>
                <a:effectLst/>
                <a:latin typeface="+mn-lt"/>
                <a:ea typeface="+mn-ea"/>
                <a:cs typeface="+mn-cs"/>
              </a:rPr>
              <a:t>53</a:t>
            </a:r>
            <a:r>
              <a:rPr lang="en-US" sz="1200" kern="1200" dirty="0">
                <a:solidFill>
                  <a:schemeClr val="tx1"/>
                </a:solidFill>
                <a:effectLst/>
                <a:latin typeface="+mn-lt"/>
                <a:ea typeface="+mn-ea"/>
                <a:cs typeface="+mn-cs"/>
              </a:rPr>
              <a:t>, Mohamed El-Kassas</a:t>
            </a:r>
            <a:r>
              <a:rPr lang="en-US" sz="1200" kern="1200" baseline="30000" dirty="0">
                <a:solidFill>
                  <a:schemeClr val="tx1"/>
                </a:solidFill>
                <a:effectLst/>
                <a:latin typeface="+mn-lt"/>
                <a:ea typeface="+mn-ea"/>
                <a:cs typeface="+mn-cs"/>
              </a:rPr>
              <a:t>54</a:t>
            </a:r>
            <a:r>
              <a:rPr lang="en-US" sz="1200" kern="1200" dirty="0">
                <a:solidFill>
                  <a:schemeClr val="tx1"/>
                </a:solidFill>
                <a:effectLst/>
                <a:latin typeface="+mn-lt"/>
                <a:ea typeface="+mn-ea"/>
                <a:cs typeface="+mn-cs"/>
              </a:rPr>
              <a:t>, Marie Jeanne Lohoues</a:t>
            </a:r>
            <a:r>
              <a:rPr lang="en-US" sz="1200" kern="1200" baseline="30000" dirty="0">
                <a:solidFill>
                  <a:schemeClr val="tx1"/>
                </a:solidFill>
                <a:effectLst/>
                <a:latin typeface="+mn-lt"/>
                <a:ea typeface="+mn-ea"/>
                <a:cs typeface="+mn-cs"/>
              </a:rPr>
              <a:t>55</a:t>
            </a:r>
            <a:r>
              <a:rPr lang="en-US" sz="1200" kern="1200" dirty="0">
                <a:solidFill>
                  <a:schemeClr val="tx1"/>
                </a:solidFill>
                <a:effectLst/>
                <a:latin typeface="+mn-lt"/>
                <a:ea typeface="+mn-ea"/>
                <a:cs typeface="+mn-cs"/>
              </a:rPr>
              <a:t>, Dominik Bettinger</a:t>
            </a:r>
            <a:r>
              <a:rPr lang="en-US" sz="1200" kern="1200" baseline="30000" dirty="0">
                <a:solidFill>
                  <a:schemeClr val="tx1"/>
                </a:solidFill>
                <a:effectLst/>
                <a:latin typeface="+mn-lt"/>
                <a:ea typeface="+mn-ea"/>
                <a:cs typeface="+mn-cs"/>
              </a:rPr>
              <a:t>56</a:t>
            </a:r>
            <a:r>
              <a:rPr lang="en-US" sz="1200" kern="1200" dirty="0">
                <a:solidFill>
                  <a:schemeClr val="tx1"/>
                </a:solidFill>
                <a:effectLst/>
                <a:latin typeface="+mn-lt"/>
                <a:ea typeface="+mn-ea"/>
                <a:cs typeface="+mn-cs"/>
              </a:rPr>
              <a:t>, Hanna Aberra</a:t>
            </a:r>
            <a:r>
              <a:rPr lang="en-US" sz="1200" kern="1200" baseline="30000" dirty="0">
                <a:solidFill>
                  <a:schemeClr val="tx1"/>
                </a:solidFill>
                <a:effectLst/>
                <a:latin typeface="+mn-lt"/>
                <a:ea typeface="+mn-ea"/>
                <a:cs typeface="+mn-cs"/>
              </a:rPr>
              <a:t>57</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Nilang</a:t>
            </a:r>
            <a:r>
              <a:rPr lang="en-US" sz="1200" kern="1200" dirty="0">
                <a:solidFill>
                  <a:schemeClr val="tx1"/>
                </a:solidFill>
                <a:effectLst/>
                <a:latin typeface="+mn-lt"/>
                <a:ea typeface="+mn-ea"/>
                <a:cs typeface="+mn-cs"/>
              </a:rPr>
              <a:t> Patel</a:t>
            </a:r>
            <a:r>
              <a:rPr lang="en-US" sz="1200" kern="1200" baseline="30000" dirty="0">
                <a:solidFill>
                  <a:schemeClr val="tx1"/>
                </a:solidFill>
                <a:effectLst/>
                <a:latin typeface="+mn-lt"/>
                <a:ea typeface="+mn-ea"/>
                <a:cs typeface="+mn-cs"/>
              </a:rPr>
              <a:t>58</a:t>
            </a:r>
            <a:r>
              <a:rPr lang="en-US" sz="1200" kern="1200" dirty="0">
                <a:solidFill>
                  <a:schemeClr val="tx1"/>
                </a:solidFill>
                <a:effectLst/>
                <a:latin typeface="+mn-lt"/>
                <a:ea typeface="+mn-ea"/>
                <a:cs typeface="+mn-cs"/>
              </a:rPr>
              <a:t>, Ashish Kumar</a:t>
            </a:r>
            <a:r>
              <a:rPr lang="en-US" sz="1200" kern="1200" baseline="30000" dirty="0">
                <a:solidFill>
                  <a:schemeClr val="tx1"/>
                </a:solidFill>
                <a:effectLst/>
                <a:latin typeface="+mn-lt"/>
                <a:ea typeface="+mn-ea"/>
                <a:cs typeface="+mn-cs"/>
              </a:rPr>
              <a:t>59</a:t>
            </a:r>
            <a:r>
              <a:rPr lang="en-US" sz="1200" kern="1200" dirty="0">
                <a:solidFill>
                  <a:schemeClr val="tx1"/>
                </a:solidFill>
                <a:effectLst/>
                <a:latin typeface="+mn-lt"/>
                <a:ea typeface="+mn-ea"/>
                <a:cs typeface="+mn-cs"/>
              </a:rPr>
              <a:t>, Anil Arora</a:t>
            </a:r>
            <a:r>
              <a:rPr lang="en-US" sz="1200" kern="1200" baseline="30000" dirty="0">
                <a:solidFill>
                  <a:schemeClr val="tx1"/>
                </a:solidFill>
                <a:effectLst/>
                <a:latin typeface="+mn-lt"/>
                <a:ea typeface="+mn-ea"/>
                <a:cs typeface="+mn-cs"/>
              </a:rPr>
              <a:t>59</a:t>
            </a:r>
            <a:r>
              <a:rPr lang="en-US" sz="1200" kern="1200" dirty="0">
                <a:solidFill>
                  <a:schemeClr val="tx1"/>
                </a:solidFill>
                <a:effectLst/>
                <a:latin typeface="+mn-lt"/>
                <a:ea typeface="+mn-ea"/>
                <a:cs typeface="+mn-cs"/>
              </a:rPr>
              <a:t>, Surender Singh</a:t>
            </a:r>
            <a:r>
              <a:rPr lang="en-US" sz="1200" kern="1200" baseline="30000" dirty="0">
                <a:solidFill>
                  <a:schemeClr val="tx1"/>
                </a:solidFill>
                <a:effectLst/>
                <a:latin typeface="+mn-lt"/>
                <a:ea typeface="+mn-ea"/>
                <a:cs typeface="+mn-cs"/>
              </a:rPr>
              <a:t>60</a:t>
            </a:r>
            <a:r>
              <a:rPr lang="en-US" sz="1200" kern="1200" dirty="0">
                <a:solidFill>
                  <a:schemeClr val="tx1"/>
                </a:solidFill>
                <a:effectLst/>
                <a:latin typeface="+mn-lt"/>
                <a:ea typeface="+mn-ea"/>
                <a:cs typeface="+mn-cs"/>
              </a:rPr>
              <a:t>, Sunil Taneja</a:t>
            </a:r>
            <a:r>
              <a:rPr lang="en-US" sz="1200" kern="1200" baseline="30000" dirty="0">
                <a:solidFill>
                  <a:schemeClr val="tx1"/>
                </a:solidFill>
                <a:effectLst/>
                <a:latin typeface="+mn-lt"/>
                <a:ea typeface="+mn-ea"/>
                <a:cs typeface="+mn-cs"/>
              </a:rPr>
              <a:t>61</a:t>
            </a:r>
            <a:r>
              <a:rPr lang="en-US" sz="1200" kern="1200" dirty="0">
                <a:solidFill>
                  <a:schemeClr val="tx1"/>
                </a:solidFill>
                <a:effectLst/>
                <a:latin typeface="+mn-lt"/>
                <a:ea typeface="+mn-ea"/>
                <a:cs typeface="+mn-cs"/>
              </a:rPr>
              <a:t>, Arun Valsan</a:t>
            </a:r>
            <a:r>
              <a:rPr lang="en-US" sz="1200" kern="1200" baseline="30000" dirty="0">
                <a:solidFill>
                  <a:schemeClr val="tx1"/>
                </a:solidFill>
                <a:effectLst/>
                <a:latin typeface="+mn-lt"/>
                <a:ea typeface="+mn-ea"/>
                <a:cs typeface="+mn-cs"/>
              </a:rPr>
              <a:t>62</a:t>
            </a:r>
            <a:r>
              <a:rPr lang="en-US" sz="1200" kern="1200" dirty="0">
                <a:solidFill>
                  <a:schemeClr val="tx1"/>
                </a:solidFill>
                <a:effectLst/>
                <a:latin typeface="+mn-lt"/>
                <a:ea typeface="+mn-ea"/>
                <a:cs typeface="+mn-cs"/>
              </a:rPr>
              <a:t>, Akash Shukla</a:t>
            </a:r>
            <a:r>
              <a:rPr lang="en-US" sz="1200" kern="1200" baseline="30000" dirty="0">
                <a:solidFill>
                  <a:schemeClr val="tx1"/>
                </a:solidFill>
                <a:effectLst/>
                <a:latin typeface="+mn-lt"/>
                <a:ea typeface="+mn-ea"/>
                <a:cs typeface="+mn-cs"/>
              </a:rPr>
              <a:t>63</a:t>
            </a:r>
            <a:r>
              <a:rPr lang="en-US" sz="1200" kern="1200" dirty="0">
                <a:solidFill>
                  <a:schemeClr val="tx1"/>
                </a:solidFill>
                <a:effectLst/>
                <a:latin typeface="+mn-lt"/>
                <a:ea typeface="+mn-ea"/>
                <a:cs typeface="+mn-cs"/>
              </a:rPr>
              <a:t>, CE Eapen</a:t>
            </a:r>
            <a:r>
              <a:rPr lang="en-US" sz="1200" kern="1200" baseline="30000" dirty="0">
                <a:solidFill>
                  <a:schemeClr val="tx1"/>
                </a:solidFill>
                <a:effectLst/>
                <a:latin typeface="+mn-lt"/>
                <a:ea typeface="+mn-ea"/>
                <a:cs typeface="+mn-cs"/>
              </a:rPr>
              <a:t>64</a:t>
            </a:r>
            <a:r>
              <a:rPr lang="en-US" sz="1200" kern="1200" dirty="0">
                <a:solidFill>
                  <a:schemeClr val="tx1"/>
                </a:solidFill>
                <a:effectLst/>
                <a:latin typeface="+mn-lt"/>
                <a:ea typeface="+mn-ea"/>
                <a:cs typeface="+mn-cs"/>
              </a:rPr>
              <a:t>, Akash Roy</a:t>
            </a:r>
            <a:r>
              <a:rPr lang="en-US" sz="1200" kern="1200" baseline="30000" dirty="0">
                <a:solidFill>
                  <a:schemeClr val="tx1"/>
                </a:solidFill>
                <a:effectLst/>
                <a:latin typeface="+mn-lt"/>
                <a:ea typeface="+mn-ea"/>
                <a:cs typeface="+mn-cs"/>
              </a:rPr>
              <a:t>65</a:t>
            </a:r>
            <a:r>
              <a:rPr lang="en-US" sz="1200" kern="1200" dirty="0">
                <a:solidFill>
                  <a:schemeClr val="tx1"/>
                </a:solidFill>
                <a:effectLst/>
                <a:latin typeface="+mn-lt"/>
                <a:ea typeface="+mn-ea"/>
                <a:cs typeface="+mn-cs"/>
              </a:rPr>
              <a:t>, Anil Anand</a:t>
            </a:r>
            <a:r>
              <a:rPr lang="en-US" sz="1200" kern="1200" baseline="30000" dirty="0">
                <a:solidFill>
                  <a:schemeClr val="tx1"/>
                </a:solidFill>
                <a:effectLst/>
                <a:latin typeface="+mn-lt"/>
                <a:ea typeface="+mn-ea"/>
                <a:cs typeface="+mn-cs"/>
              </a:rPr>
              <a:t>66</a:t>
            </a:r>
            <a:r>
              <a:rPr lang="en-US" sz="1200" kern="1200" dirty="0">
                <a:solidFill>
                  <a:schemeClr val="tx1"/>
                </a:solidFill>
                <a:effectLst/>
                <a:latin typeface="+mn-lt"/>
                <a:ea typeface="+mn-ea"/>
                <a:cs typeface="+mn-cs"/>
              </a:rPr>
              <a:t>, Amey Sonavane</a:t>
            </a:r>
            <a:r>
              <a:rPr lang="en-US" sz="1200" kern="1200" baseline="30000" dirty="0">
                <a:solidFill>
                  <a:schemeClr val="tx1"/>
                </a:solidFill>
                <a:effectLst/>
                <a:latin typeface="+mn-lt"/>
                <a:ea typeface="+mn-ea"/>
                <a:cs typeface="+mn-cs"/>
              </a:rPr>
              <a:t>67</a:t>
            </a:r>
            <a:r>
              <a:rPr lang="en-US" sz="1200" kern="1200" dirty="0">
                <a:solidFill>
                  <a:schemeClr val="tx1"/>
                </a:solidFill>
                <a:effectLst/>
                <a:latin typeface="+mn-lt"/>
                <a:ea typeface="+mn-ea"/>
                <a:cs typeface="+mn-cs"/>
              </a:rPr>
              <a:t>, Mithun Sharma</a:t>
            </a:r>
            <a:r>
              <a:rPr lang="en-US" sz="1200" kern="1200" baseline="30000" dirty="0">
                <a:solidFill>
                  <a:schemeClr val="tx1"/>
                </a:solidFill>
                <a:effectLst/>
                <a:latin typeface="+mn-lt"/>
                <a:ea typeface="+mn-ea"/>
                <a:cs typeface="+mn-cs"/>
              </a:rPr>
              <a:t>13</a:t>
            </a:r>
            <a:r>
              <a:rPr lang="en-US" sz="1200" kern="1200" dirty="0">
                <a:solidFill>
                  <a:schemeClr val="tx1"/>
                </a:solidFill>
                <a:effectLst/>
                <a:latin typeface="+mn-lt"/>
                <a:ea typeface="+mn-ea"/>
                <a:cs typeface="+mn-cs"/>
              </a:rPr>
              <a:t>, Mohamed Rela</a:t>
            </a:r>
            <a:r>
              <a:rPr lang="en-US" sz="1200" kern="1200" baseline="30000" dirty="0">
                <a:solidFill>
                  <a:schemeClr val="tx1"/>
                </a:solidFill>
                <a:effectLst/>
                <a:latin typeface="+mn-lt"/>
                <a:ea typeface="+mn-ea"/>
                <a:cs typeface="+mn-cs"/>
              </a:rPr>
              <a:t>42</a:t>
            </a:r>
            <a:r>
              <a:rPr lang="en-US" sz="1200" kern="1200" dirty="0">
                <a:solidFill>
                  <a:schemeClr val="tx1"/>
                </a:solidFill>
                <a:effectLst/>
                <a:latin typeface="+mn-lt"/>
                <a:ea typeface="+mn-ea"/>
                <a:cs typeface="+mn-cs"/>
              </a:rPr>
              <a:t>, Paul J. Thuluvath</a:t>
            </a:r>
            <a:r>
              <a:rPr lang="en-US" sz="1200" kern="1200" baseline="30000" dirty="0">
                <a:solidFill>
                  <a:schemeClr val="tx1"/>
                </a:solidFill>
                <a:effectLst/>
                <a:latin typeface="+mn-lt"/>
                <a:ea typeface="+mn-ea"/>
                <a:cs typeface="+mn-cs"/>
              </a:rPr>
              <a:t>68</a:t>
            </a:r>
            <a:r>
              <a:rPr lang="en-US" sz="1200" kern="1200" dirty="0">
                <a:solidFill>
                  <a:schemeClr val="tx1"/>
                </a:solidFill>
                <a:effectLst/>
                <a:latin typeface="+mn-lt"/>
                <a:ea typeface="+mn-ea"/>
                <a:cs typeface="+mn-cs"/>
              </a:rPr>
              <a:t>, K. Rajender Reddy</a:t>
            </a:r>
            <a:r>
              <a:rPr lang="en-US" sz="1200" kern="1200" baseline="30000" dirty="0">
                <a:solidFill>
                  <a:schemeClr val="tx1"/>
                </a:solidFill>
                <a:effectLst/>
                <a:latin typeface="+mn-lt"/>
                <a:ea typeface="+mn-ea"/>
                <a:cs typeface="+mn-cs"/>
              </a:rPr>
              <a:t>69</a:t>
            </a:r>
            <a:r>
              <a:rPr lang="en-US" sz="1200" kern="1200" dirty="0">
                <a:solidFill>
                  <a:schemeClr val="tx1"/>
                </a:solidFill>
                <a:effectLst/>
                <a:latin typeface="+mn-lt"/>
                <a:ea typeface="+mn-ea"/>
                <a:cs typeface="+mn-cs"/>
              </a:rPr>
              <a:t>, Brian Bush</a:t>
            </a:r>
            <a:r>
              <a:rPr lang="en-US" sz="1200" kern="1200" baseline="30000" dirty="0">
                <a:solidFill>
                  <a:schemeClr val="tx1"/>
                </a:solidFill>
                <a:effectLst/>
                <a:latin typeface="+mn-lt"/>
                <a:ea typeface="+mn-ea"/>
                <a:cs typeface="+mn-cs"/>
              </a:rPr>
              <a:t>70</a:t>
            </a:r>
            <a:r>
              <a:rPr lang="en-US" sz="1200" kern="1200" dirty="0">
                <a:solidFill>
                  <a:schemeClr val="tx1"/>
                </a:solidFill>
                <a:effectLst/>
                <a:latin typeface="+mn-lt"/>
                <a:ea typeface="+mn-ea"/>
                <a:cs typeface="+mn-cs"/>
              </a:rPr>
              <a:t>, Jasmohan Bajaj</a:t>
            </a:r>
            <a:r>
              <a:rPr lang="en-US" sz="1200" kern="1200" baseline="30000" dirty="0">
                <a:solidFill>
                  <a:schemeClr val="tx1"/>
                </a:solidFill>
                <a:effectLst/>
                <a:latin typeface="+mn-lt"/>
                <a:ea typeface="+mn-ea"/>
                <a:cs typeface="+mn-cs"/>
              </a:rPr>
              <a:t>38</a:t>
            </a:r>
            <a:endParaRPr lang="en-NZ" sz="1200" kern="12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Institute of Liver and Biliary Sciences, Hepatology, New Delhi, India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University of Toronto, Toronto, Canada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The </a:t>
            </a:r>
            <a:r>
              <a:rPr lang="en-US" sz="1200" i="1" kern="1200" dirty="0" err="1">
                <a:solidFill>
                  <a:schemeClr val="tx1"/>
                </a:solidFill>
                <a:effectLst/>
                <a:latin typeface="+mn-lt"/>
                <a:ea typeface="+mn-ea"/>
                <a:cs typeface="+mn-cs"/>
              </a:rPr>
              <a:t>Westmead</a:t>
            </a:r>
            <a:r>
              <a:rPr lang="en-US" sz="1200" i="1" kern="1200" dirty="0">
                <a:solidFill>
                  <a:schemeClr val="tx1"/>
                </a:solidFill>
                <a:effectLst/>
                <a:latin typeface="+mn-lt"/>
                <a:ea typeface="+mn-ea"/>
                <a:cs typeface="+mn-cs"/>
              </a:rPr>
              <a:t> Institute for Medical Research, </a:t>
            </a:r>
            <a:r>
              <a:rPr lang="en-US" sz="1200" i="1" kern="1200" dirty="0" err="1">
                <a:solidFill>
                  <a:schemeClr val="tx1"/>
                </a:solidFill>
                <a:effectLst/>
                <a:latin typeface="+mn-lt"/>
                <a:ea typeface="+mn-ea"/>
                <a:cs typeface="+mn-cs"/>
              </a:rPr>
              <a:t>Westmead</a:t>
            </a:r>
            <a:r>
              <a:rPr lang="en-US" sz="1200" i="1" kern="1200" dirty="0">
                <a:solidFill>
                  <a:schemeClr val="tx1"/>
                </a:solidFill>
                <a:effectLst/>
                <a:latin typeface="+mn-lt"/>
                <a:ea typeface="+mn-ea"/>
                <a:cs typeface="+mn-cs"/>
              </a:rPr>
              <a:t>, Australia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Ruijin Hospital, Shanghai Jiao Tong University School of Medicine, Shanghai,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Division of Health Sciences, Deanery of Clinical Sciences, University of Edinburgh, Edinburgh, UK</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Ufuk University-Faculty Of Medicine, Ankara, Türkiye</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St.paul's Hospital Millennium Medical College, Addis Ababa, Ethiopia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Hospital de </a:t>
            </a:r>
            <a:r>
              <a:rPr lang="en-US" sz="1200" i="1" kern="1200" dirty="0" err="1">
                <a:solidFill>
                  <a:schemeClr val="tx1"/>
                </a:solidFill>
                <a:effectLst/>
                <a:latin typeface="+mn-lt"/>
                <a:ea typeface="+mn-ea"/>
                <a:cs typeface="+mn-cs"/>
              </a:rPr>
              <a:t>Clínicas</a:t>
            </a:r>
            <a:r>
              <a:rPr lang="en-US" sz="1200" i="1" kern="1200" dirty="0">
                <a:solidFill>
                  <a:schemeClr val="tx1"/>
                </a:solidFill>
                <a:effectLst/>
                <a:latin typeface="+mn-lt"/>
                <a:ea typeface="+mn-ea"/>
                <a:cs typeface="+mn-cs"/>
              </a:rPr>
              <a:t> de Porto Alegre, </a:t>
            </a:r>
            <a:r>
              <a:rPr lang="en-US" sz="1200" i="1" kern="1200" dirty="0" err="1">
                <a:solidFill>
                  <a:schemeClr val="tx1"/>
                </a:solidFill>
                <a:effectLst/>
                <a:latin typeface="+mn-lt"/>
                <a:ea typeface="+mn-ea"/>
                <a:cs typeface="+mn-cs"/>
              </a:rPr>
              <a:t>Universidade</a:t>
            </a:r>
            <a:r>
              <a:rPr lang="en-US" sz="1200" i="1" kern="1200" dirty="0">
                <a:solidFill>
                  <a:schemeClr val="tx1"/>
                </a:solidFill>
                <a:effectLst/>
                <a:latin typeface="+mn-lt"/>
                <a:ea typeface="+mn-ea"/>
                <a:cs typeface="+mn-cs"/>
              </a:rPr>
              <a:t> Federal do Rio Grande do Sul, Porto Alegre, Brazil</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The University of Hong Kong, Hong Kong,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Instituto Nacional De </a:t>
            </a:r>
            <a:r>
              <a:rPr lang="en-US" sz="1200" i="1" kern="1200" dirty="0" err="1">
                <a:solidFill>
                  <a:schemeClr val="tx1"/>
                </a:solidFill>
                <a:effectLst/>
                <a:latin typeface="+mn-lt"/>
                <a:ea typeface="+mn-ea"/>
                <a:cs typeface="+mn-cs"/>
              </a:rPr>
              <a:t>Ciencias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Médicas</a:t>
            </a:r>
            <a:r>
              <a:rPr lang="en-US" sz="1200" i="1" kern="1200" dirty="0">
                <a:solidFill>
                  <a:schemeClr val="tx1"/>
                </a:solidFill>
                <a:effectLst/>
                <a:latin typeface="+mn-lt"/>
                <a:ea typeface="+mn-ea"/>
                <a:cs typeface="+mn-cs"/>
              </a:rPr>
              <a:t> Y Nutrición Salvador </a:t>
            </a:r>
            <a:r>
              <a:rPr lang="en-US" sz="1200" i="1" kern="1200" dirty="0" err="1">
                <a:solidFill>
                  <a:schemeClr val="tx1"/>
                </a:solidFill>
                <a:effectLst/>
                <a:latin typeface="+mn-lt"/>
                <a:ea typeface="+mn-ea"/>
                <a:cs typeface="+mn-cs"/>
              </a:rPr>
              <a:t>Zubirán</a:t>
            </a:r>
            <a:r>
              <a:rPr lang="en-US" sz="1200" i="1" kern="1200" dirty="0">
                <a:solidFill>
                  <a:schemeClr val="tx1"/>
                </a:solidFill>
                <a:effectLst/>
                <a:latin typeface="+mn-lt"/>
                <a:ea typeface="+mn-ea"/>
                <a:cs typeface="+mn-cs"/>
              </a:rPr>
              <a:t>, Ciudad de México, Mexico</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Mayo Clinic College of Medicine &amp; Science, Rochester, USA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Institute of Liver and Biliary Sciences, new </a:t>
            </a:r>
            <a:r>
              <a:rPr lang="en-US" sz="1200" i="1" kern="1200" dirty="0" err="1">
                <a:solidFill>
                  <a:schemeClr val="tx1"/>
                </a:solidFill>
                <a:effectLst/>
                <a:latin typeface="+mn-lt"/>
                <a:ea typeface="+mn-ea"/>
                <a:cs typeface="+mn-cs"/>
              </a:rPr>
              <a:t>delhi</a:t>
            </a:r>
            <a:r>
              <a:rPr lang="en-US" sz="1200" i="1" kern="1200" dirty="0">
                <a:solidFill>
                  <a:schemeClr val="tx1"/>
                </a:solidFill>
                <a:effectLst/>
                <a:latin typeface="+mn-lt"/>
                <a:ea typeface="+mn-ea"/>
                <a:cs typeface="+mn-cs"/>
              </a:rPr>
              <a:t>, India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Asian Institute Of Gastroenterology, Hyderabad, India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14</a:t>
            </a:r>
            <a:r>
              <a:rPr lang="en-US" sz="1200" i="1" kern="1200" dirty="0">
                <a:solidFill>
                  <a:schemeClr val="tx1"/>
                </a:solidFill>
                <a:effectLst/>
                <a:latin typeface="+mn-lt"/>
                <a:ea typeface="+mn-ea"/>
                <a:cs typeface="+mn-cs"/>
              </a:rPr>
              <a:t>Jaslok Hospital, Mumbai, India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15</a:t>
            </a:r>
            <a:r>
              <a:rPr lang="en-US" sz="1200" i="1" kern="1200" dirty="0">
                <a:solidFill>
                  <a:schemeClr val="tx1"/>
                </a:solidFill>
                <a:effectLst/>
                <a:latin typeface="+mn-lt"/>
                <a:ea typeface="+mn-ea"/>
                <a:cs typeface="+mn-cs"/>
              </a:rPr>
              <a:t>University Hospital Birmingham </a:t>
            </a:r>
            <a:r>
              <a:rPr lang="en-US" sz="1200" i="1" kern="1200" dirty="0" err="1">
                <a:solidFill>
                  <a:schemeClr val="tx1"/>
                </a:solidFill>
                <a:effectLst/>
                <a:latin typeface="+mn-lt"/>
                <a:ea typeface="+mn-ea"/>
                <a:cs typeface="+mn-cs"/>
              </a:rPr>
              <a:t>Nhs</a:t>
            </a:r>
            <a:r>
              <a:rPr lang="en-US" sz="1200" i="1" kern="1200" dirty="0">
                <a:solidFill>
                  <a:schemeClr val="tx1"/>
                </a:solidFill>
                <a:effectLst/>
                <a:latin typeface="+mn-lt"/>
                <a:ea typeface="+mn-ea"/>
                <a:cs typeface="+mn-cs"/>
              </a:rPr>
              <a:t> Trust, Birmingham, Northern Ireland</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16</a:t>
            </a:r>
            <a:r>
              <a:rPr lang="en-US" sz="1200" i="1" kern="1200" dirty="0">
                <a:solidFill>
                  <a:schemeClr val="tx1"/>
                </a:solidFill>
                <a:effectLst/>
                <a:latin typeface="+mn-lt"/>
                <a:ea typeface="+mn-ea"/>
                <a:cs typeface="+mn-cs"/>
              </a:rPr>
              <a:t>The Fifth People's Hospital of Suzhou, Hospital of Suzhou, Suzhou,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17</a:t>
            </a:r>
            <a:r>
              <a:rPr lang="en-US" sz="1200" i="1" kern="1200" dirty="0">
                <a:solidFill>
                  <a:schemeClr val="tx1"/>
                </a:solidFill>
                <a:effectLst/>
                <a:latin typeface="+mn-lt"/>
                <a:ea typeface="+mn-ea"/>
                <a:cs typeface="+mn-cs"/>
              </a:rPr>
              <a:t>Mustapha Bacha University Hospital of Algiers, Algiers, Algeria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18</a:t>
            </a:r>
            <a:r>
              <a:rPr lang="en-US" sz="1200" i="1" kern="1200" dirty="0">
                <a:solidFill>
                  <a:schemeClr val="tx1"/>
                </a:solidFill>
                <a:effectLst/>
                <a:latin typeface="+mn-lt"/>
                <a:ea typeface="+mn-ea"/>
                <a:cs typeface="+mn-cs"/>
              </a:rPr>
              <a:t>Hospital das </a:t>
            </a:r>
            <a:r>
              <a:rPr lang="en-US" sz="1200" i="1" kern="1200" dirty="0" err="1">
                <a:solidFill>
                  <a:schemeClr val="tx1"/>
                </a:solidFill>
                <a:effectLst/>
                <a:latin typeface="+mn-lt"/>
                <a:ea typeface="+mn-ea"/>
                <a:cs typeface="+mn-cs"/>
              </a:rPr>
              <a:t>Clínicas</a:t>
            </a:r>
            <a:r>
              <a:rPr lang="en-US" sz="1200" i="1" kern="1200" dirty="0">
                <a:solidFill>
                  <a:schemeClr val="tx1"/>
                </a:solidFill>
                <a:effectLst/>
                <a:latin typeface="+mn-lt"/>
                <a:ea typeface="+mn-ea"/>
                <a:cs typeface="+mn-cs"/>
              </a:rPr>
              <a:t> da </a:t>
            </a:r>
            <a:r>
              <a:rPr lang="en-US" sz="1200" i="1" kern="1200" dirty="0" err="1">
                <a:solidFill>
                  <a:schemeClr val="tx1"/>
                </a:solidFill>
                <a:effectLst/>
                <a:latin typeface="+mn-lt"/>
                <a:ea typeface="+mn-ea"/>
                <a:cs typeface="+mn-cs"/>
              </a:rPr>
              <a:t>Faculdade</a:t>
            </a:r>
            <a:r>
              <a:rPr lang="en-US" sz="1200" i="1" kern="1200" dirty="0">
                <a:solidFill>
                  <a:schemeClr val="tx1"/>
                </a:solidFill>
                <a:effectLst/>
                <a:latin typeface="+mn-lt"/>
                <a:ea typeface="+mn-ea"/>
                <a:cs typeface="+mn-cs"/>
              </a:rPr>
              <a:t> de Medicina da </a:t>
            </a:r>
            <a:r>
              <a:rPr lang="en-US" sz="1200" i="1" kern="1200" dirty="0" err="1">
                <a:solidFill>
                  <a:schemeClr val="tx1"/>
                </a:solidFill>
                <a:effectLst/>
                <a:latin typeface="+mn-lt"/>
                <a:ea typeface="+mn-ea"/>
                <a:cs typeface="+mn-cs"/>
              </a:rPr>
              <a:t>Universidade</a:t>
            </a:r>
            <a:r>
              <a:rPr lang="en-US" sz="1200" i="1" kern="1200" dirty="0">
                <a:solidFill>
                  <a:schemeClr val="tx1"/>
                </a:solidFill>
                <a:effectLst/>
                <a:latin typeface="+mn-lt"/>
                <a:ea typeface="+mn-ea"/>
                <a:cs typeface="+mn-cs"/>
              </a:rPr>
              <a:t> de São Paulo, São Paulo, Brazil</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19</a:t>
            </a:r>
            <a:r>
              <a:rPr lang="en-US" sz="1200" i="1" kern="1200" dirty="0">
                <a:solidFill>
                  <a:schemeClr val="tx1"/>
                </a:solidFill>
                <a:effectLst/>
                <a:latin typeface="+mn-lt"/>
                <a:ea typeface="+mn-ea"/>
                <a:cs typeface="+mn-cs"/>
              </a:rPr>
              <a:t>The First Affiliated Hospital of Guangxi Medical University, Nanning,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20</a:t>
            </a:r>
            <a:r>
              <a:rPr lang="en-US" sz="1200" i="1" kern="1200" dirty="0">
                <a:solidFill>
                  <a:schemeClr val="tx1"/>
                </a:solidFill>
                <a:effectLst/>
                <a:latin typeface="+mn-lt"/>
                <a:ea typeface="+mn-ea"/>
                <a:cs typeface="+mn-cs"/>
              </a:rPr>
              <a:t>Hospital Italiano de Buenos Aires, Buenos Aires, Argentina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21</a:t>
            </a:r>
            <a:r>
              <a:rPr lang="en-US" sz="1200" i="1" kern="1200" dirty="0">
                <a:solidFill>
                  <a:schemeClr val="tx1"/>
                </a:solidFill>
                <a:effectLst/>
                <a:latin typeface="+mn-lt"/>
                <a:ea typeface="+mn-ea"/>
                <a:cs typeface="+mn-cs"/>
              </a:rPr>
              <a:t>Royal Berkshire Hospital, Reading, UK</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22</a:t>
            </a:r>
            <a:r>
              <a:rPr lang="en-US" sz="1200" i="1" kern="1200" dirty="0">
                <a:solidFill>
                  <a:schemeClr val="tx1"/>
                </a:solidFill>
                <a:effectLst/>
                <a:latin typeface="+mn-lt"/>
                <a:ea typeface="+mn-ea"/>
                <a:cs typeface="+mn-cs"/>
              </a:rPr>
              <a:t>The First Hospital of Jilin University, Jilin,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23</a:t>
            </a:r>
            <a:r>
              <a:rPr lang="en-US" sz="1200" i="1" kern="1200" dirty="0">
                <a:solidFill>
                  <a:schemeClr val="tx1"/>
                </a:solidFill>
                <a:effectLst/>
                <a:latin typeface="+mn-lt"/>
                <a:ea typeface="+mn-ea"/>
                <a:cs typeface="+mn-cs"/>
              </a:rPr>
              <a:t>Instituto de la Salud </a:t>
            </a:r>
            <a:r>
              <a:rPr lang="en-US" sz="1200" i="1" kern="1200" dirty="0" err="1">
                <a:solidFill>
                  <a:schemeClr val="tx1"/>
                </a:solidFill>
                <a:effectLst/>
                <a:latin typeface="+mn-lt"/>
                <a:ea typeface="+mn-ea"/>
                <a:cs typeface="+mn-cs"/>
              </a:rPr>
              <a:t>Digestiva</a:t>
            </a:r>
            <a:r>
              <a:rPr lang="en-US" sz="1200" i="1" kern="1200" dirty="0">
                <a:solidFill>
                  <a:schemeClr val="tx1"/>
                </a:solidFill>
                <a:effectLst/>
                <a:latin typeface="+mn-lt"/>
                <a:ea typeface="+mn-ea"/>
                <a:cs typeface="+mn-cs"/>
              </a:rPr>
              <a:t>, Guadalajara, Mexico</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24</a:t>
            </a:r>
            <a:r>
              <a:rPr lang="en-US" sz="1200" i="1" kern="1200" dirty="0">
                <a:solidFill>
                  <a:schemeClr val="tx1"/>
                </a:solidFill>
                <a:effectLst/>
                <a:latin typeface="+mn-lt"/>
                <a:ea typeface="+mn-ea"/>
                <a:cs typeface="+mn-cs"/>
              </a:rPr>
              <a:t>Marmara University, Istanbul, Türkiye</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25</a:t>
            </a:r>
            <a:r>
              <a:rPr lang="en-US" sz="1200" i="1" kern="1200" dirty="0">
                <a:solidFill>
                  <a:schemeClr val="tx1"/>
                </a:solidFill>
                <a:effectLst/>
                <a:latin typeface="+mn-lt"/>
                <a:ea typeface="+mn-ea"/>
                <a:cs typeface="+mn-cs"/>
              </a:rPr>
              <a:t>The Second </a:t>
            </a:r>
            <a:r>
              <a:rPr lang="en-US" sz="1200" i="1" kern="1200" dirty="0" err="1">
                <a:solidFill>
                  <a:schemeClr val="tx1"/>
                </a:solidFill>
                <a:effectLst/>
                <a:latin typeface="+mn-lt"/>
                <a:ea typeface="+mn-ea"/>
                <a:cs typeface="+mn-cs"/>
              </a:rPr>
              <a:t>XiangYa</a:t>
            </a:r>
            <a:r>
              <a:rPr lang="en-US" sz="1200" i="1" kern="1200" dirty="0">
                <a:solidFill>
                  <a:schemeClr val="tx1"/>
                </a:solidFill>
                <a:effectLst/>
                <a:latin typeface="+mn-lt"/>
                <a:ea typeface="+mn-ea"/>
                <a:cs typeface="+mn-cs"/>
              </a:rPr>
              <a:t> Hospital of Central South University, Changsha,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26</a:t>
            </a:r>
            <a:r>
              <a:rPr lang="en-US" sz="1200" i="1" kern="1200" dirty="0">
                <a:solidFill>
                  <a:schemeClr val="tx1"/>
                </a:solidFill>
                <a:effectLst/>
                <a:latin typeface="+mn-lt"/>
                <a:ea typeface="+mn-ea"/>
                <a:cs typeface="+mn-cs"/>
              </a:rPr>
              <a:t>Hospital Civil de Guadalajara Fray Antonio Alcalde, Guadalajara, Mexico</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27</a:t>
            </a:r>
            <a:r>
              <a:rPr lang="en-US" sz="1200" i="1" kern="1200" dirty="0">
                <a:solidFill>
                  <a:schemeClr val="tx1"/>
                </a:solidFill>
                <a:effectLst/>
                <a:latin typeface="+mn-lt"/>
                <a:ea typeface="+mn-ea"/>
                <a:cs typeface="+mn-cs"/>
              </a:rPr>
              <a:t>Singapore General Hospital, Singapore</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28</a:t>
            </a:r>
            <a:r>
              <a:rPr lang="en-US" sz="1200" i="1" kern="1200" dirty="0">
                <a:solidFill>
                  <a:schemeClr val="tx1"/>
                </a:solidFill>
                <a:effectLst/>
                <a:latin typeface="+mn-lt"/>
                <a:ea typeface="+mn-ea"/>
                <a:cs typeface="+mn-cs"/>
              </a:rPr>
              <a:t>The Third Affiliated Hospital of Hebei Medical University, Hebei,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29</a:t>
            </a:r>
            <a:r>
              <a:rPr lang="en-US" sz="1200" i="1" kern="1200" dirty="0">
                <a:solidFill>
                  <a:schemeClr val="tx1"/>
                </a:solidFill>
                <a:effectLst/>
                <a:latin typeface="+mn-lt"/>
                <a:ea typeface="+mn-ea"/>
                <a:cs typeface="+mn-cs"/>
              </a:rPr>
              <a:t>Centro Médico ISSEMYM, Mexico City, Mexico</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30</a:t>
            </a:r>
            <a:r>
              <a:rPr lang="en-US" sz="1200" i="1" kern="1200" dirty="0">
                <a:solidFill>
                  <a:schemeClr val="tx1"/>
                </a:solidFill>
                <a:effectLst/>
                <a:latin typeface="+mn-lt"/>
                <a:ea typeface="+mn-ea"/>
                <a:cs typeface="+mn-cs"/>
              </a:rPr>
              <a:t>Baylor University Medical Center, Dallas, USA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31</a:t>
            </a:r>
            <a:r>
              <a:rPr lang="en-US" sz="1200" i="1" kern="1200" dirty="0">
                <a:solidFill>
                  <a:schemeClr val="tx1"/>
                </a:solidFill>
                <a:effectLst/>
                <a:latin typeface="+mn-lt"/>
                <a:ea typeface="+mn-ea"/>
                <a:cs typeface="+mn-cs"/>
              </a:rPr>
              <a:t>Second Hospital of Shandong University, Shandong,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32</a:t>
            </a:r>
            <a:r>
              <a:rPr lang="en-US" sz="1200" i="1" kern="1200" dirty="0">
                <a:solidFill>
                  <a:schemeClr val="tx1"/>
                </a:solidFill>
                <a:effectLst/>
                <a:latin typeface="+mn-lt"/>
                <a:ea typeface="+mn-ea"/>
                <a:cs typeface="+mn-cs"/>
              </a:rPr>
              <a:t>The First Affiliated Hospital of Wenzhou Medical University, Wenzhou,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33</a:t>
            </a:r>
            <a:r>
              <a:rPr lang="en-US" sz="1200" i="1" kern="1200" dirty="0">
                <a:solidFill>
                  <a:schemeClr val="tx1"/>
                </a:solidFill>
                <a:effectLst/>
                <a:latin typeface="+mn-lt"/>
                <a:ea typeface="+mn-ea"/>
                <a:cs typeface="+mn-cs"/>
              </a:rPr>
              <a:t>Hospital de </a:t>
            </a:r>
            <a:r>
              <a:rPr lang="en-US" sz="1200" i="1" kern="1200" dirty="0" err="1">
                <a:solidFill>
                  <a:schemeClr val="tx1"/>
                </a:solidFill>
                <a:effectLst/>
                <a:latin typeface="+mn-lt"/>
                <a:ea typeface="+mn-ea"/>
                <a:cs typeface="+mn-cs"/>
              </a:rPr>
              <a:t>Clínicas</a:t>
            </a:r>
            <a:r>
              <a:rPr lang="en-US" sz="1200" i="1" kern="1200" dirty="0">
                <a:solidFill>
                  <a:schemeClr val="tx1"/>
                </a:solidFill>
                <a:effectLst/>
                <a:latin typeface="+mn-lt"/>
                <a:ea typeface="+mn-ea"/>
                <a:cs typeface="+mn-cs"/>
              </a:rPr>
              <a:t> de Porto Alegre, </a:t>
            </a:r>
            <a:r>
              <a:rPr lang="en-US" sz="1200" i="1" kern="1200" dirty="0" err="1">
                <a:solidFill>
                  <a:schemeClr val="tx1"/>
                </a:solidFill>
                <a:effectLst/>
                <a:latin typeface="+mn-lt"/>
                <a:ea typeface="+mn-ea"/>
                <a:cs typeface="+mn-cs"/>
              </a:rPr>
              <a:t>Universidade</a:t>
            </a:r>
            <a:r>
              <a:rPr lang="en-US" sz="1200" i="1" kern="1200" dirty="0">
                <a:solidFill>
                  <a:schemeClr val="tx1"/>
                </a:solidFill>
                <a:effectLst/>
                <a:latin typeface="+mn-lt"/>
                <a:ea typeface="+mn-ea"/>
                <a:cs typeface="+mn-cs"/>
              </a:rPr>
              <a:t> Federal do Rio Grande do Sul, Porto Alegre, Brazil</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34</a:t>
            </a:r>
            <a:r>
              <a:rPr lang="en-US" sz="1200" i="1" kern="1200" dirty="0">
                <a:solidFill>
                  <a:schemeClr val="tx1"/>
                </a:solidFill>
                <a:effectLst/>
                <a:latin typeface="+mn-lt"/>
                <a:ea typeface="+mn-ea"/>
                <a:cs typeface="+mn-cs"/>
              </a:rPr>
              <a:t>Ege University School of Medicine, Izmir, Türkiye</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35</a:t>
            </a:r>
            <a:r>
              <a:rPr lang="en-US" sz="1200" i="1" kern="1200" dirty="0">
                <a:solidFill>
                  <a:schemeClr val="tx1"/>
                </a:solidFill>
                <a:effectLst/>
                <a:latin typeface="+mn-lt"/>
                <a:ea typeface="+mn-ea"/>
                <a:cs typeface="+mn-cs"/>
              </a:rPr>
              <a:t>Hospital General Dr. Manuel Gea Gonzalez, Mexico City, Mexico</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36</a:t>
            </a:r>
            <a:r>
              <a:rPr lang="en-US" sz="1200" i="1" kern="1200" dirty="0">
                <a:solidFill>
                  <a:schemeClr val="tx1"/>
                </a:solidFill>
                <a:effectLst/>
                <a:latin typeface="+mn-lt"/>
                <a:ea typeface="+mn-ea"/>
                <a:cs typeface="+mn-cs"/>
              </a:rPr>
              <a:t>Royal North Shore Hospital, Sydney, Australia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37</a:t>
            </a:r>
            <a:r>
              <a:rPr lang="en-US" sz="1200" i="1" kern="1200" dirty="0">
                <a:solidFill>
                  <a:schemeClr val="tx1"/>
                </a:solidFill>
                <a:effectLst/>
                <a:latin typeface="+mn-lt"/>
                <a:ea typeface="+mn-ea"/>
                <a:cs typeface="+mn-cs"/>
              </a:rPr>
              <a:t>The </a:t>
            </a:r>
            <a:r>
              <a:rPr lang="en-US" sz="1200" i="1" kern="1200" dirty="0" err="1">
                <a:solidFill>
                  <a:schemeClr val="tx1"/>
                </a:solidFill>
                <a:effectLst/>
                <a:latin typeface="+mn-lt"/>
                <a:ea typeface="+mn-ea"/>
                <a:cs typeface="+mn-cs"/>
              </a:rPr>
              <a:t>Westmead</a:t>
            </a:r>
            <a:r>
              <a:rPr lang="en-US" sz="1200" i="1" kern="1200" dirty="0">
                <a:solidFill>
                  <a:schemeClr val="tx1"/>
                </a:solidFill>
                <a:effectLst/>
                <a:latin typeface="+mn-lt"/>
                <a:ea typeface="+mn-ea"/>
                <a:cs typeface="+mn-cs"/>
              </a:rPr>
              <a:t> Institute for Medical Research and </a:t>
            </a:r>
            <a:r>
              <a:rPr lang="en-US" sz="1200" i="1" kern="1200" dirty="0" err="1">
                <a:solidFill>
                  <a:schemeClr val="tx1"/>
                </a:solidFill>
                <a:effectLst/>
                <a:latin typeface="+mn-lt"/>
                <a:ea typeface="+mn-ea"/>
                <a:cs typeface="+mn-cs"/>
              </a:rPr>
              <a:t>Westmead</a:t>
            </a:r>
            <a:r>
              <a:rPr lang="en-US" sz="1200" i="1" kern="1200" dirty="0">
                <a:solidFill>
                  <a:schemeClr val="tx1"/>
                </a:solidFill>
                <a:effectLst/>
                <a:latin typeface="+mn-lt"/>
                <a:ea typeface="+mn-ea"/>
                <a:cs typeface="+mn-cs"/>
              </a:rPr>
              <a:t> Hospital, University of Sydney, Sydney, Australia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38</a:t>
            </a:r>
            <a:r>
              <a:rPr lang="en-US" sz="1200" i="1" kern="1200" dirty="0">
                <a:solidFill>
                  <a:schemeClr val="tx1"/>
                </a:solidFill>
                <a:effectLst/>
                <a:latin typeface="+mn-lt"/>
                <a:ea typeface="+mn-ea"/>
                <a:cs typeface="+mn-cs"/>
              </a:rPr>
              <a:t>Virginia Commonwealth University and Richmond VA Medical Center, Richmond, United States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39</a:t>
            </a:r>
            <a:r>
              <a:rPr lang="en-US" sz="1200" i="1" kern="1200" dirty="0">
                <a:solidFill>
                  <a:schemeClr val="tx1"/>
                </a:solidFill>
                <a:effectLst/>
                <a:latin typeface="+mn-lt"/>
                <a:ea typeface="+mn-ea"/>
                <a:cs typeface="+mn-cs"/>
              </a:rPr>
              <a:t>Tongji Medical College, Huazhong University of Science and Technology, Wuhan,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40</a:t>
            </a:r>
            <a:r>
              <a:rPr lang="en-US" sz="1200" i="1" kern="1200" dirty="0">
                <a:solidFill>
                  <a:schemeClr val="tx1"/>
                </a:solidFill>
                <a:effectLst/>
                <a:latin typeface="+mn-lt"/>
                <a:ea typeface="+mn-ea"/>
                <a:cs typeface="+mn-cs"/>
              </a:rPr>
              <a:t>NIHR Nottingham Biomedical Research Centre, Nottingham University Hospitals NHS Trust and University of Nottingham, Nottingham, UK</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41</a:t>
            </a:r>
            <a:r>
              <a:rPr lang="en-US" sz="1200" i="1" kern="1200" dirty="0">
                <a:solidFill>
                  <a:schemeClr val="tx1"/>
                </a:solidFill>
                <a:effectLst/>
                <a:latin typeface="+mn-lt"/>
                <a:ea typeface="+mn-ea"/>
                <a:cs typeface="+mn-cs"/>
              </a:rPr>
              <a:t>Universiti of Malaya, Kuala Lumpur, Malaysia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42</a:t>
            </a:r>
            <a:r>
              <a:rPr lang="en-US" sz="1200" i="1" kern="1200" dirty="0">
                <a:solidFill>
                  <a:schemeClr val="tx1"/>
                </a:solidFill>
                <a:effectLst/>
                <a:latin typeface="+mn-lt"/>
                <a:ea typeface="+mn-ea"/>
                <a:cs typeface="+mn-cs"/>
              </a:rPr>
              <a:t>Rela Institute, Chennai, India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43</a:t>
            </a:r>
            <a:r>
              <a:rPr lang="en-US" sz="1200" i="1" kern="1200" dirty="0">
                <a:solidFill>
                  <a:schemeClr val="tx1"/>
                </a:solidFill>
                <a:effectLst/>
                <a:latin typeface="+mn-lt"/>
                <a:ea typeface="+mn-ea"/>
                <a:cs typeface="+mn-cs"/>
              </a:rPr>
              <a:t>Chulalongkorn University, Bangkok, Thailand</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44</a:t>
            </a:r>
            <a:r>
              <a:rPr lang="en-US" sz="1200" i="1" kern="1200" dirty="0">
                <a:solidFill>
                  <a:schemeClr val="tx1"/>
                </a:solidFill>
                <a:effectLst/>
                <a:latin typeface="+mn-lt"/>
                <a:ea typeface="+mn-ea"/>
                <a:cs typeface="+mn-cs"/>
              </a:rPr>
              <a:t>University Hospital, Baku, Azerbaijan</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45</a:t>
            </a:r>
            <a:r>
              <a:rPr lang="en-US" sz="1200" i="1" kern="1200" dirty="0">
                <a:solidFill>
                  <a:schemeClr val="tx1"/>
                </a:solidFill>
                <a:effectLst/>
                <a:latin typeface="+mn-lt"/>
                <a:ea typeface="+mn-ea"/>
                <a:cs typeface="+mn-cs"/>
              </a:rPr>
              <a:t>Akdeniz University School of Medicine, Antalya, Türkiye</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46</a:t>
            </a:r>
            <a:r>
              <a:rPr lang="en-US" sz="1200" i="1" kern="1200" dirty="0">
                <a:solidFill>
                  <a:schemeClr val="tx1"/>
                </a:solidFill>
                <a:effectLst/>
                <a:latin typeface="+mn-lt"/>
                <a:ea typeface="+mn-ea"/>
                <a:cs typeface="+mn-cs"/>
              </a:rPr>
              <a:t>All India Institute of Medical Sciences, New Delhi, India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47</a:t>
            </a:r>
            <a:r>
              <a:rPr lang="en-US" sz="1200" i="1" kern="1200" dirty="0">
                <a:solidFill>
                  <a:schemeClr val="tx1"/>
                </a:solidFill>
                <a:effectLst/>
                <a:latin typeface="+mn-lt"/>
                <a:ea typeface="+mn-ea"/>
                <a:cs typeface="+mn-cs"/>
              </a:rPr>
              <a:t>Mengchao </a:t>
            </a:r>
            <a:r>
              <a:rPr lang="en-US" sz="1200" i="1" kern="1200" dirty="0" err="1">
                <a:solidFill>
                  <a:schemeClr val="tx1"/>
                </a:solidFill>
                <a:effectLst/>
                <a:latin typeface="+mn-lt"/>
                <a:ea typeface="+mn-ea"/>
                <a:cs typeface="+mn-cs"/>
              </a:rPr>
              <a:t>Heapatobiliary</a:t>
            </a:r>
            <a:r>
              <a:rPr lang="en-US" sz="1200" i="1" kern="1200" dirty="0">
                <a:solidFill>
                  <a:schemeClr val="tx1"/>
                </a:solidFill>
                <a:effectLst/>
                <a:latin typeface="+mn-lt"/>
                <a:ea typeface="+mn-ea"/>
                <a:cs typeface="+mn-cs"/>
              </a:rPr>
              <a:t> Hospital of Fujian Medical University, Fuzhou,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48</a:t>
            </a:r>
            <a:r>
              <a:rPr lang="en-US" sz="1200" i="1" kern="1200" dirty="0">
                <a:solidFill>
                  <a:schemeClr val="tx1"/>
                </a:solidFill>
                <a:effectLst/>
                <a:latin typeface="+mn-lt"/>
                <a:ea typeface="+mn-ea"/>
                <a:cs typeface="+mn-cs"/>
              </a:rPr>
              <a:t>Beijing Youan Hospital, Capital Medical University, Beijing,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49</a:t>
            </a:r>
            <a:r>
              <a:rPr lang="en-US" sz="1200" i="1" kern="1200" dirty="0">
                <a:solidFill>
                  <a:schemeClr val="tx1"/>
                </a:solidFill>
                <a:effectLst/>
                <a:latin typeface="+mn-lt"/>
                <a:ea typeface="+mn-ea"/>
                <a:cs typeface="+mn-cs"/>
              </a:rPr>
              <a:t>The First Affiliated Hospital of Nanchang University, Nanchang,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50</a:t>
            </a:r>
            <a:r>
              <a:rPr lang="en-US" sz="1200" i="1" kern="1200" dirty="0">
                <a:solidFill>
                  <a:schemeClr val="tx1"/>
                </a:solidFill>
                <a:effectLst/>
                <a:latin typeface="+mn-lt"/>
                <a:ea typeface="+mn-ea"/>
                <a:cs typeface="+mn-cs"/>
              </a:rPr>
              <a:t>Shuguang Hospital Affiliated to Shanghai University of Traditional Chinese Medicine, Shanghai,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51</a:t>
            </a:r>
            <a:r>
              <a:rPr lang="en-US" sz="1200" i="1" kern="1200" dirty="0">
                <a:solidFill>
                  <a:schemeClr val="tx1"/>
                </a:solidFill>
                <a:effectLst/>
                <a:latin typeface="+mn-lt"/>
                <a:ea typeface="+mn-ea"/>
                <a:cs typeface="+mn-cs"/>
              </a:rPr>
              <a:t>The University of Hong Kong, Hong Kong,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52</a:t>
            </a:r>
            <a:r>
              <a:rPr lang="en-US" sz="1200" i="1" kern="1200" dirty="0">
                <a:solidFill>
                  <a:schemeClr val="tx1"/>
                </a:solidFill>
                <a:effectLst/>
                <a:latin typeface="+mn-lt"/>
                <a:ea typeface="+mn-ea"/>
                <a:cs typeface="+mn-cs"/>
              </a:rPr>
              <a:t>Tel Aviv </a:t>
            </a:r>
            <a:r>
              <a:rPr lang="en-US" sz="1200" i="1" kern="1200" dirty="0" err="1">
                <a:solidFill>
                  <a:schemeClr val="tx1"/>
                </a:solidFill>
                <a:effectLst/>
                <a:latin typeface="+mn-lt"/>
                <a:ea typeface="+mn-ea"/>
                <a:cs typeface="+mn-cs"/>
              </a:rPr>
              <a:t>Sourasky</a:t>
            </a:r>
            <a:r>
              <a:rPr lang="en-US" sz="1200" i="1" kern="1200" dirty="0">
                <a:solidFill>
                  <a:schemeClr val="tx1"/>
                </a:solidFill>
                <a:effectLst/>
                <a:latin typeface="+mn-lt"/>
                <a:ea typeface="+mn-ea"/>
                <a:cs typeface="+mn-cs"/>
              </a:rPr>
              <a:t> Medical Center, Tel Aviv, Israel</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53</a:t>
            </a:r>
            <a:r>
              <a:rPr lang="en-US" sz="1200" i="1" kern="1200" dirty="0">
                <a:solidFill>
                  <a:schemeClr val="tx1"/>
                </a:solidFill>
                <a:effectLst/>
                <a:latin typeface="+mn-lt"/>
                <a:ea typeface="+mn-ea"/>
                <a:cs typeface="+mn-cs"/>
              </a:rPr>
              <a:t>Hospital Federal de </a:t>
            </a:r>
            <a:r>
              <a:rPr lang="en-US" sz="1200" i="1" kern="1200" dirty="0" err="1">
                <a:solidFill>
                  <a:schemeClr val="tx1"/>
                </a:solidFill>
                <a:effectLst/>
                <a:latin typeface="+mn-lt"/>
                <a:ea typeface="+mn-ea"/>
                <a:cs typeface="+mn-cs"/>
              </a:rPr>
              <a:t>Bonsucesso</a:t>
            </a:r>
            <a:r>
              <a:rPr lang="en-US" sz="1200" i="1" kern="1200" dirty="0">
                <a:solidFill>
                  <a:schemeClr val="tx1"/>
                </a:solidFill>
                <a:effectLst/>
                <a:latin typeface="+mn-lt"/>
                <a:ea typeface="+mn-ea"/>
                <a:cs typeface="+mn-cs"/>
              </a:rPr>
              <a:t>, Rio de Janeiro, Brazil</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54</a:t>
            </a:r>
            <a:r>
              <a:rPr lang="en-US" sz="1200" i="1" kern="1200" dirty="0">
                <a:solidFill>
                  <a:schemeClr val="tx1"/>
                </a:solidFill>
                <a:effectLst/>
                <a:latin typeface="+mn-lt"/>
                <a:ea typeface="+mn-ea"/>
                <a:cs typeface="+mn-cs"/>
              </a:rPr>
              <a:t>Sohag University, Cairo, Egypt</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55</a:t>
            </a:r>
            <a:r>
              <a:rPr lang="en-US" sz="1200" i="1" kern="1200" dirty="0">
                <a:solidFill>
                  <a:schemeClr val="tx1"/>
                </a:solidFill>
                <a:effectLst/>
                <a:latin typeface="+mn-lt"/>
                <a:ea typeface="+mn-ea"/>
                <a:cs typeface="+mn-cs"/>
              </a:rPr>
              <a:t>CHU </a:t>
            </a:r>
            <a:r>
              <a:rPr lang="en-US" sz="1200" i="1" kern="1200" dirty="0" err="1">
                <a:solidFill>
                  <a:schemeClr val="tx1"/>
                </a:solidFill>
                <a:effectLst/>
                <a:latin typeface="+mn-lt"/>
                <a:ea typeface="+mn-ea"/>
                <a:cs typeface="+mn-cs"/>
              </a:rPr>
              <a:t>Cocody</a:t>
            </a:r>
            <a:r>
              <a:rPr lang="en-US" sz="1200" i="1" kern="1200" dirty="0">
                <a:solidFill>
                  <a:schemeClr val="tx1"/>
                </a:solidFill>
                <a:effectLst/>
                <a:latin typeface="+mn-lt"/>
                <a:ea typeface="+mn-ea"/>
                <a:cs typeface="+mn-cs"/>
              </a:rPr>
              <a:t>, Abidjan, Abidjan, Côte </a:t>
            </a:r>
            <a:r>
              <a:rPr lang="en-US" sz="1200" i="1" kern="1200" dirty="0" err="1">
                <a:solidFill>
                  <a:schemeClr val="tx1"/>
                </a:solidFill>
                <a:effectLst/>
                <a:latin typeface="+mn-lt"/>
                <a:ea typeface="+mn-ea"/>
                <a:cs typeface="+mn-cs"/>
              </a:rPr>
              <a:t>d'lvoire</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56</a:t>
            </a:r>
            <a:r>
              <a:rPr lang="en-US" sz="1200" i="1" kern="1200" dirty="0">
                <a:solidFill>
                  <a:schemeClr val="tx1"/>
                </a:solidFill>
                <a:effectLst/>
                <a:latin typeface="+mn-lt"/>
                <a:ea typeface="+mn-ea"/>
                <a:cs typeface="+mn-cs"/>
              </a:rPr>
              <a:t>University of Freiburg, Freiburg, Germany</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57</a:t>
            </a:r>
            <a:r>
              <a:rPr lang="en-US" sz="1200" i="1" kern="1200" dirty="0">
                <a:solidFill>
                  <a:schemeClr val="tx1"/>
                </a:solidFill>
                <a:effectLst/>
                <a:latin typeface="+mn-lt"/>
                <a:ea typeface="+mn-ea"/>
                <a:cs typeface="+mn-cs"/>
              </a:rPr>
              <a:t>University Hospital and King Faisal Hospital, Kigali, Rwanda, Central African Republic</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58</a:t>
            </a:r>
            <a:r>
              <a:rPr lang="en-US" sz="1200" i="1" kern="1200" dirty="0">
                <a:solidFill>
                  <a:schemeClr val="tx1"/>
                </a:solidFill>
                <a:effectLst/>
                <a:latin typeface="+mn-lt"/>
                <a:ea typeface="+mn-ea"/>
                <a:cs typeface="+mn-cs"/>
              </a:rPr>
              <a:t>Ruijin Hospital, Shanghai Jiao Tong University School of Medicine, Shanghai, China, Shanghai,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59</a:t>
            </a:r>
            <a:r>
              <a:rPr lang="en-US" sz="1200" i="1" kern="1200" dirty="0">
                <a:solidFill>
                  <a:schemeClr val="tx1"/>
                </a:solidFill>
                <a:effectLst/>
                <a:latin typeface="+mn-lt"/>
                <a:ea typeface="+mn-ea"/>
                <a:cs typeface="+mn-cs"/>
              </a:rPr>
              <a:t>Sir Gangaram Hospital and GRIPMER, Delhi, India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60</a:t>
            </a:r>
            <a:r>
              <a:rPr lang="en-US" sz="1200" i="1" kern="1200" dirty="0">
                <a:solidFill>
                  <a:schemeClr val="tx1"/>
                </a:solidFill>
                <a:effectLst/>
                <a:latin typeface="+mn-lt"/>
                <a:ea typeface="+mn-ea"/>
                <a:cs typeface="+mn-cs"/>
              </a:rPr>
              <a:t>SGPGI, Lucknow, India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61</a:t>
            </a:r>
            <a:r>
              <a:rPr lang="en-US" sz="1200" i="1" kern="1200" dirty="0">
                <a:solidFill>
                  <a:schemeClr val="tx1"/>
                </a:solidFill>
                <a:effectLst/>
                <a:latin typeface="+mn-lt"/>
                <a:ea typeface="+mn-ea"/>
                <a:cs typeface="+mn-cs"/>
              </a:rPr>
              <a:t>PGIMER, Chandigarh, India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62</a:t>
            </a:r>
            <a:r>
              <a:rPr lang="en-US" sz="1200" i="1" kern="1200" dirty="0">
                <a:solidFill>
                  <a:schemeClr val="tx1"/>
                </a:solidFill>
                <a:effectLst/>
                <a:latin typeface="+mn-lt"/>
                <a:ea typeface="+mn-ea"/>
                <a:cs typeface="+mn-cs"/>
              </a:rPr>
              <a:t>Amrita Institute of Medical Sciences, Kochi, India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63</a:t>
            </a:r>
            <a:r>
              <a:rPr lang="en-US" sz="1200" i="1" kern="1200" dirty="0">
                <a:solidFill>
                  <a:schemeClr val="tx1"/>
                </a:solidFill>
                <a:effectLst/>
                <a:latin typeface="+mn-lt"/>
                <a:ea typeface="+mn-ea"/>
                <a:cs typeface="+mn-cs"/>
              </a:rPr>
              <a:t>Seth GS Medical college and KEM Hospital, Mumbai, India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64</a:t>
            </a:r>
            <a:r>
              <a:rPr lang="en-US" sz="1200" i="1" kern="1200" dirty="0">
                <a:solidFill>
                  <a:schemeClr val="tx1"/>
                </a:solidFill>
                <a:effectLst/>
                <a:latin typeface="+mn-lt"/>
                <a:ea typeface="+mn-ea"/>
                <a:cs typeface="+mn-cs"/>
              </a:rPr>
              <a:t>CMC, Vellore, India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65</a:t>
            </a:r>
            <a:r>
              <a:rPr lang="en-US" sz="1200" i="1" kern="1200" dirty="0">
                <a:solidFill>
                  <a:schemeClr val="tx1"/>
                </a:solidFill>
                <a:effectLst/>
                <a:latin typeface="+mn-lt"/>
                <a:ea typeface="+mn-ea"/>
                <a:cs typeface="+mn-cs"/>
              </a:rPr>
              <a:t>Apollo </a:t>
            </a:r>
            <a:r>
              <a:rPr lang="en-US" sz="1200" i="1" kern="1200" dirty="0" err="1">
                <a:solidFill>
                  <a:schemeClr val="tx1"/>
                </a:solidFill>
                <a:effectLst/>
                <a:latin typeface="+mn-lt"/>
                <a:ea typeface="+mn-ea"/>
                <a:cs typeface="+mn-cs"/>
              </a:rPr>
              <a:t>Multispeciality</a:t>
            </a:r>
            <a:r>
              <a:rPr lang="en-US" sz="1200" i="1" kern="1200" dirty="0">
                <a:solidFill>
                  <a:schemeClr val="tx1"/>
                </a:solidFill>
                <a:effectLst/>
                <a:latin typeface="+mn-lt"/>
                <a:ea typeface="+mn-ea"/>
                <a:cs typeface="+mn-cs"/>
              </a:rPr>
              <a:t> Hospitals, Kolkata, India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66</a:t>
            </a:r>
            <a:r>
              <a:rPr lang="en-US" sz="1200" i="1" kern="1200" dirty="0">
                <a:solidFill>
                  <a:schemeClr val="tx1"/>
                </a:solidFill>
                <a:effectLst/>
                <a:latin typeface="+mn-lt"/>
                <a:ea typeface="+mn-ea"/>
                <a:cs typeface="+mn-cs"/>
              </a:rPr>
              <a:t>Kims, Bhubaneswar, India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67</a:t>
            </a:r>
            <a:r>
              <a:rPr lang="en-US" sz="1200" i="1" kern="1200" dirty="0">
                <a:solidFill>
                  <a:schemeClr val="tx1"/>
                </a:solidFill>
                <a:effectLst/>
                <a:latin typeface="+mn-lt"/>
                <a:ea typeface="+mn-ea"/>
                <a:cs typeface="+mn-cs"/>
              </a:rPr>
              <a:t>Apollo Hospital, Mumbai, India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68</a:t>
            </a:r>
            <a:r>
              <a:rPr lang="en-US" sz="1200" i="1" kern="1200" dirty="0">
                <a:solidFill>
                  <a:schemeClr val="tx1"/>
                </a:solidFill>
                <a:effectLst/>
                <a:latin typeface="+mn-lt"/>
                <a:ea typeface="+mn-ea"/>
                <a:cs typeface="+mn-cs"/>
              </a:rPr>
              <a:t>Mercy Medical Center, Baltimore, USA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69</a:t>
            </a:r>
            <a:r>
              <a:rPr lang="en-US" sz="1200" i="1" kern="1200" dirty="0">
                <a:solidFill>
                  <a:schemeClr val="tx1"/>
                </a:solidFill>
                <a:effectLst/>
                <a:latin typeface="+mn-lt"/>
                <a:ea typeface="+mn-ea"/>
                <a:cs typeface="+mn-cs"/>
              </a:rPr>
              <a:t>University of Pennsylvania, Philadelphia, USA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70</a:t>
            </a:r>
            <a:r>
              <a:rPr lang="en-US" sz="1200" i="1" kern="1200" dirty="0">
                <a:solidFill>
                  <a:schemeClr val="tx1"/>
                </a:solidFill>
                <a:effectLst/>
                <a:latin typeface="+mn-lt"/>
                <a:ea typeface="+mn-ea"/>
                <a:cs typeface="+mn-cs"/>
              </a:rPr>
              <a:t>Virginia Commonwealth University and Richmond VA Medical Center, Ruijin Hospital, Shanghai Jiao Tong University School of Medicine, Shanghai, China. </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bg1"/>
              </a:solidFill>
            </a:endParaRPr>
          </a:p>
          <a:p>
            <a:r>
              <a:rPr lang="en-US" sz="1200" b="1" i="0" dirty="0">
                <a:solidFill>
                  <a:schemeClr val="bg1"/>
                </a:solidFill>
              </a:rPr>
              <a:t>Background and Aims: </a:t>
            </a:r>
            <a:r>
              <a:rPr lang="en-US" sz="1200" kern="1200" dirty="0">
                <a:solidFill>
                  <a:schemeClr val="tx1"/>
                </a:solidFill>
                <a:effectLst/>
                <a:latin typeface="+mn-lt"/>
                <a:ea typeface="+mn-ea"/>
                <a:cs typeface="+mn-cs"/>
              </a:rPr>
              <a:t>Early readmission after hospitalization for decompensated cirrhosis is associated with adverse outcomes, yet its predictors and global disparities poorly characterized. We aimed to identify determinants of 30-day readmission following index non-elective hospitalization and its impact on short-term outcomes.</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dirty="0">
                <a:solidFill>
                  <a:schemeClr val="bg1"/>
                </a:solidFill>
              </a:rPr>
              <a:t>Method: </a:t>
            </a:r>
            <a:r>
              <a:rPr lang="en-US" sz="1200" kern="1200" dirty="0">
                <a:solidFill>
                  <a:schemeClr val="tx1"/>
                </a:solidFill>
                <a:effectLst/>
                <a:latin typeface="+mn-lt"/>
                <a:ea typeface="+mn-ea"/>
                <a:cs typeface="+mn-cs"/>
              </a:rPr>
              <a:t>The CLEARED Consortium prospectively enrolled hospitalized patients with cirrhosis globally. Patients who died, underwent liver transplantation (LT) during index admission, or lost to follow-up were excluded. The primary outcome was 30-day readmission. Centers were categorized as high-income (HIC), upper-middle–income (UMIC), or low/low-middle–income countries (LMICs).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dirty="0">
                <a:solidFill>
                  <a:schemeClr val="bg1"/>
                </a:solidFill>
              </a:rPr>
              <a:t>Results: </a:t>
            </a:r>
            <a:r>
              <a:rPr lang="en-US" sz="1200" kern="1200" dirty="0">
                <a:solidFill>
                  <a:schemeClr val="tx1"/>
                </a:solidFill>
                <a:effectLst/>
                <a:latin typeface="+mn-lt"/>
                <a:ea typeface="+mn-ea"/>
                <a:cs typeface="+mn-cs"/>
              </a:rPr>
              <a:t>A total of 8,263 hospitalized patients with cirrhosis enrolled in registry, of which 5,692 were analyzed with mean age of 56.16 ± 13.31 years, 64.1% male and predominant etiology being alcohol (41.1%). Within 30 days of discharge, 1,610 patients (28.3%) were readmitted. Readmitted patients had higher rates of prior ascites (70.3% vs. 61.5%), overt hepatic encephalopathy (22.7% vs. 13.4%), hyponatremia (31.2% vs. 24.4%), acute kidney injury (21.6% vs. 13.0%), hospitalization (61.2% vs. 44.0%) and infection (25.3% vs. 15.9%) within the preceding 6 months (all p&lt;0.001). Viral etiologies, particularly hepatitis C (13.9% vs. 10.1%, p&lt;0.001), higher MELD-Na scores (27 vs. 25, p&lt;0.001), and admissions with anasarca or </a:t>
            </a:r>
            <a:r>
              <a:rPr lang="en-US" sz="1200" kern="1200" dirty="0" err="1">
                <a:solidFill>
                  <a:schemeClr val="tx1"/>
                </a:solidFill>
                <a:effectLst/>
                <a:latin typeface="+mn-lt"/>
                <a:ea typeface="+mn-ea"/>
                <a:cs typeface="+mn-cs"/>
              </a:rPr>
              <a:t>dyselectrolytemia</a:t>
            </a:r>
            <a:r>
              <a:rPr lang="en-US" sz="1200" kern="1200" dirty="0">
                <a:solidFill>
                  <a:schemeClr val="tx1"/>
                </a:solidFill>
                <a:effectLst/>
                <a:latin typeface="+mn-lt"/>
                <a:ea typeface="+mn-ea"/>
                <a:cs typeface="+mn-cs"/>
              </a:rPr>
              <a:t> were common among readmitted patients. Thirty-day readmission was associated with higher mortality (10.4% vs. 4.8%) and LT rates (8.9% vs. 3.6%) (both p&lt;0.001). Readmission rates were highest in HICs (37.1%) with a low post-readmission mortality. On multivariable analysis, HCV etiology (OR 1.48), 6-month hospitalization (OR 1.66) or infection (OR 1.22), at admission presence of anasarca (OR 1.39) and higher MELD-Na (OR 1.02 per point) independently predicted readmission (all p≤0.03). LMIC (OR 0.41) and UMIC (OR 0.62) residence were independently associated with lower odds of readmission than HICs (both p&lt;0.001) but a higher mortality.</a:t>
            </a:r>
          </a:p>
          <a:p>
            <a:r>
              <a:rPr lang="en-US" sz="1200" b="1" i="0" kern="1200" dirty="0">
                <a:solidFill>
                  <a:schemeClr val="tx1"/>
                </a:solidFill>
                <a:effectLst/>
                <a:latin typeface="+mn-lt"/>
                <a:ea typeface="+mn-ea"/>
                <a:cs typeface="+mn-cs"/>
              </a:rPr>
              <a:t>Conclusion: </a:t>
            </a:r>
            <a:r>
              <a:rPr lang="en-GB" sz="1200" kern="1200" dirty="0">
                <a:solidFill>
                  <a:schemeClr val="tx1"/>
                </a:solidFill>
                <a:effectLst/>
                <a:latin typeface="+mn-lt"/>
                <a:ea typeface="+mn-ea"/>
                <a:cs typeface="+mn-cs"/>
              </a:rPr>
              <a:t>Early readmission and recent healthcare utilization occurs in one-quarter of hospitalized patients with cirrhosis and identifies a population with a poor short-term survival and higher need of LT. Higher rate of readmissions, lower mortality and higher transplant rate in high-income countries than the low- and middle-income countries, likely a reflection of barriers to access rather than lower disease burden.</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20</a:t>
            </a:fld>
            <a:endParaRPr lang="en-US"/>
          </a:p>
        </p:txBody>
      </p:sp>
    </p:spTree>
    <p:extLst>
      <p:ext uri="{BB962C8B-B14F-4D97-AF65-F5344CB8AC3E}">
        <p14:creationId xmlns:p14="http://schemas.microsoft.com/office/powerpoint/2010/main" val="2582125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NZ" b="1" i="1" dirty="0"/>
              <a:t>Abbreviations: </a:t>
            </a:r>
            <a:r>
              <a:rPr lang="en-NZ" b="0" i="1" dirty="0"/>
              <a:t>AKI, </a:t>
            </a:r>
            <a:r>
              <a:rPr lang="en-US" sz="1200" b="0" i="1" kern="1200" dirty="0">
                <a:solidFill>
                  <a:schemeClr val="tx1"/>
                </a:solidFill>
                <a:effectLst/>
                <a:latin typeface="+mn-lt"/>
                <a:ea typeface="+mn-ea"/>
                <a:cs typeface="+mn-cs"/>
              </a:rPr>
              <a:t>acute kidney injury; CLEARED, Chronic Liver Disease Evolution and Registry for Events and Decompensation;</a:t>
            </a:r>
            <a:r>
              <a:rPr lang="en-US" sz="1200" b="1" i="1"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HCV, </a:t>
            </a:r>
            <a:r>
              <a:rPr lang="en-NZ" sz="1200" b="0" i="1" kern="1200" dirty="0">
                <a:solidFill>
                  <a:schemeClr val="tx1"/>
                </a:solidFill>
                <a:effectLst/>
                <a:latin typeface="+mn-lt"/>
                <a:ea typeface="+mn-ea"/>
                <a:cs typeface="+mn-cs"/>
              </a:rPr>
              <a:t>hepatitis C virus; </a:t>
            </a:r>
            <a:r>
              <a:rPr lang="en-NZ" b="0" i="1" dirty="0"/>
              <a:t>HIC, </a:t>
            </a:r>
            <a:r>
              <a:rPr lang="en-US" sz="1200" b="0" i="1" dirty="0"/>
              <a:t>high-income countries; LMIC, low/</a:t>
            </a:r>
          </a:p>
          <a:p>
            <a:r>
              <a:rPr lang="en-US" sz="1200" b="0" i="1" dirty="0"/>
              <a:t>low–middle-income countries; LT, liver transplant; MELD-Na, Model for End-stage Liver Disease-Sodium; OHE, </a:t>
            </a:r>
            <a:r>
              <a:rPr lang="en-US" sz="1200" b="0" i="1" kern="1200" dirty="0">
                <a:solidFill>
                  <a:schemeClr val="tx1"/>
                </a:solidFill>
                <a:effectLst/>
                <a:latin typeface="+mn-lt"/>
                <a:ea typeface="+mn-ea"/>
                <a:cs typeface="+mn-cs"/>
              </a:rPr>
              <a:t>overt hepatic encephalopathy</a:t>
            </a:r>
            <a:r>
              <a:rPr lang="en-US" sz="1200" b="0" i="1" dirty="0"/>
              <a:t>.</a:t>
            </a:r>
            <a:endParaRPr lang="en-NZ" b="0" i="1" dirty="0"/>
          </a:p>
          <a:p>
            <a:endParaRPr lang="en-NZ" b="0" i="1" dirty="0"/>
          </a:p>
          <a:p>
            <a:r>
              <a:rPr lang="en-NZ" b="1" i="0" dirty="0"/>
              <a:t>OS-028</a:t>
            </a:r>
          </a:p>
          <a:p>
            <a:endParaRPr lang="en-NZ" b="1" i="0" dirty="0"/>
          </a:p>
          <a:p>
            <a:r>
              <a:rPr lang="en-US" sz="1200" b="1" kern="1200" dirty="0">
                <a:solidFill>
                  <a:schemeClr val="tx1"/>
                </a:solidFill>
                <a:effectLst/>
                <a:latin typeface="+mn-lt"/>
                <a:ea typeface="+mn-ea"/>
                <a:cs typeface="+mn-cs"/>
              </a:rPr>
              <a:t>Early readmission in high-income countries contributes towards lower mortality-results from CLEARED global study</a:t>
            </a:r>
            <a:endParaRPr lang="en-NZ" sz="1200" kern="1200" dirty="0">
              <a:solidFill>
                <a:schemeClr val="tx1"/>
              </a:solidFill>
              <a:effectLst/>
              <a:latin typeface="+mn-lt"/>
              <a:ea typeface="+mn-ea"/>
              <a:cs typeface="+mn-cs"/>
            </a:endParaRPr>
          </a:p>
          <a:p>
            <a:endParaRPr lang="en-US" sz="1200" b="1" i="0" kern="1200" dirty="0">
              <a:solidFill>
                <a:schemeClr val="tx1"/>
              </a:solidFill>
              <a:effectLst/>
              <a:latin typeface="+mn-lt"/>
              <a:cs typeface="+mn-cs"/>
            </a:endParaRPr>
          </a:p>
          <a:p>
            <a:r>
              <a:rPr lang="en-US" sz="1200" u="sng" kern="1200" dirty="0">
                <a:solidFill>
                  <a:schemeClr val="tx1"/>
                </a:solidFill>
                <a:effectLst/>
                <a:latin typeface="+mn-lt"/>
                <a:ea typeface="+mn-ea"/>
                <a:cs typeface="+mn-cs"/>
              </a:rPr>
              <a:t>Ashok Kumar Choudhury</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Florence Wong</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Jacob George</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Qing Xie</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Peter Hayes</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Ramazan Idilman</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Mark Topazian</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Mario Álvares-da-Silva</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Hailemichael Desalegn</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Wai-Kay Seto</a:t>
            </a:r>
            <a:r>
              <a:rPr lang="en-US" sz="1200" kern="1200" baseline="300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Aldo Torre</a:t>
            </a:r>
            <a:r>
              <a:rPr lang="en-US" sz="1200" kern="1200" baseline="30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Patrick S. Kamath</a:t>
            </a:r>
            <a:r>
              <a:rPr lang="en-US" sz="1200" kern="1200" baseline="30000" dirty="0">
                <a:solidFill>
                  <a:schemeClr val="tx1"/>
                </a:solidFill>
                <a:effectLst/>
                <a:latin typeface="+mn-lt"/>
                <a:ea typeface="+mn-ea"/>
                <a:cs typeface="+mn-cs"/>
              </a:rPr>
              <a:t>11</a:t>
            </a:r>
            <a:r>
              <a:rPr lang="en-US" sz="1200" kern="1200" dirty="0">
                <a:solidFill>
                  <a:schemeClr val="tx1"/>
                </a:solidFill>
                <a:effectLst/>
                <a:latin typeface="+mn-lt"/>
                <a:ea typeface="+mn-ea"/>
                <a:cs typeface="+mn-cs"/>
              </a:rPr>
              <a:t>, Shiv Kumar Sarin</a:t>
            </a:r>
            <a:r>
              <a:rPr lang="en-US" sz="1200"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Zhujun</a:t>
            </a:r>
            <a:r>
              <a:rPr lang="en-US" sz="1200" kern="1200" dirty="0">
                <a:solidFill>
                  <a:schemeClr val="tx1"/>
                </a:solidFill>
                <a:effectLst/>
                <a:latin typeface="+mn-lt"/>
                <a:ea typeface="+mn-ea"/>
                <a:cs typeface="+mn-cs"/>
              </a:rPr>
              <a:t> Cao</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Anand Kulkarni</a:t>
            </a:r>
            <a:r>
              <a:rPr lang="en-US" sz="1200" kern="1200" baseline="30000" dirty="0">
                <a:solidFill>
                  <a:schemeClr val="tx1"/>
                </a:solidFill>
                <a:effectLst/>
                <a:latin typeface="+mn-lt"/>
                <a:ea typeface="+mn-ea"/>
                <a:cs typeface="+mn-cs"/>
              </a:rPr>
              <a:t>13</a:t>
            </a:r>
            <a:r>
              <a:rPr lang="en-US" sz="1200" kern="1200" dirty="0">
                <a:solidFill>
                  <a:schemeClr val="tx1"/>
                </a:solidFill>
                <a:effectLst/>
                <a:latin typeface="+mn-lt"/>
                <a:ea typeface="+mn-ea"/>
                <a:cs typeface="+mn-cs"/>
              </a:rPr>
              <a:t>, Abha Nagral</a:t>
            </a:r>
            <a:r>
              <a:rPr lang="en-US" sz="1200" kern="1200" baseline="30000" dirty="0">
                <a:solidFill>
                  <a:schemeClr val="tx1"/>
                </a:solidFill>
                <a:effectLst/>
                <a:latin typeface="+mn-lt"/>
                <a:ea typeface="+mn-ea"/>
                <a:cs typeface="+mn-cs"/>
              </a:rPr>
              <a:t>14</a:t>
            </a:r>
            <a:r>
              <a:rPr lang="en-US" sz="1200" kern="1200" dirty="0">
                <a:solidFill>
                  <a:schemeClr val="tx1"/>
                </a:solidFill>
                <a:effectLst/>
                <a:latin typeface="+mn-lt"/>
                <a:ea typeface="+mn-ea"/>
                <a:cs typeface="+mn-cs"/>
              </a:rPr>
              <a:t>, Neil Rajoriya</a:t>
            </a:r>
            <a:r>
              <a:rPr lang="en-US" sz="1200" kern="1200" baseline="30000" dirty="0">
                <a:solidFill>
                  <a:schemeClr val="tx1"/>
                </a:solidFill>
                <a:effectLst/>
                <a:latin typeface="+mn-lt"/>
                <a:ea typeface="+mn-ea"/>
                <a:cs typeface="+mn-cs"/>
              </a:rPr>
              <a:t>15</a:t>
            </a:r>
            <a:r>
              <a:rPr lang="en-US" sz="1200" kern="1200" dirty="0">
                <a:solidFill>
                  <a:schemeClr val="tx1"/>
                </a:solidFill>
                <a:effectLst/>
                <a:latin typeface="+mn-lt"/>
                <a:ea typeface="+mn-ea"/>
                <a:cs typeface="+mn-cs"/>
              </a:rPr>
              <a:t>, Henok Fisseha</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Chuanwu</a:t>
            </a:r>
            <a:r>
              <a:rPr lang="en-US" sz="1200" kern="1200" dirty="0">
                <a:solidFill>
                  <a:schemeClr val="tx1"/>
                </a:solidFill>
                <a:effectLst/>
                <a:latin typeface="+mn-lt"/>
                <a:ea typeface="+mn-ea"/>
                <a:cs typeface="+mn-cs"/>
              </a:rPr>
              <a:t> Zhu</a:t>
            </a:r>
            <a:r>
              <a:rPr lang="en-US" sz="1200" kern="1200" baseline="30000" dirty="0">
                <a:solidFill>
                  <a:schemeClr val="tx1"/>
                </a:solidFill>
                <a:effectLst/>
                <a:latin typeface="+mn-lt"/>
                <a:ea typeface="+mn-ea"/>
                <a:cs typeface="+mn-cs"/>
              </a:rPr>
              <a:t>16</a:t>
            </a:r>
            <a:r>
              <a:rPr lang="en-US" sz="1200" kern="1200" dirty="0">
                <a:solidFill>
                  <a:schemeClr val="tx1"/>
                </a:solidFill>
                <a:effectLst/>
                <a:latin typeface="+mn-lt"/>
                <a:ea typeface="+mn-ea"/>
                <a:cs typeface="+mn-cs"/>
              </a:rPr>
              <a:t>, Nabil Debzi</a:t>
            </a:r>
            <a:r>
              <a:rPr lang="en-US" sz="1200" kern="1200" baseline="30000" dirty="0">
                <a:solidFill>
                  <a:schemeClr val="tx1"/>
                </a:solidFill>
                <a:effectLst/>
                <a:latin typeface="+mn-lt"/>
                <a:ea typeface="+mn-ea"/>
                <a:cs typeface="+mn-cs"/>
              </a:rPr>
              <a:t>17</a:t>
            </a:r>
            <a:r>
              <a:rPr lang="en-US" sz="1200" kern="1200" dirty="0">
                <a:solidFill>
                  <a:schemeClr val="tx1"/>
                </a:solidFill>
                <a:effectLst/>
                <a:latin typeface="+mn-lt"/>
                <a:ea typeface="+mn-ea"/>
                <a:cs typeface="+mn-cs"/>
              </a:rPr>
              <a:t>, Alberto Farias</a:t>
            </a:r>
            <a:r>
              <a:rPr lang="en-US" sz="1200" kern="1200" baseline="30000" dirty="0">
                <a:solidFill>
                  <a:schemeClr val="tx1"/>
                </a:solidFill>
                <a:effectLst/>
                <a:latin typeface="+mn-lt"/>
                <a:ea typeface="+mn-ea"/>
                <a:cs typeface="+mn-cs"/>
              </a:rPr>
              <a:t>18</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Minghua</a:t>
            </a:r>
            <a:r>
              <a:rPr lang="en-US" sz="1200" kern="1200" dirty="0">
                <a:solidFill>
                  <a:schemeClr val="tx1"/>
                </a:solidFill>
                <a:effectLst/>
                <a:latin typeface="+mn-lt"/>
                <a:ea typeface="+mn-ea"/>
                <a:cs typeface="+mn-cs"/>
              </a:rPr>
              <a:t> Su</a:t>
            </a:r>
            <a:r>
              <a:rPr lang="en-US" sz="1200" kern="1200" baseline="30000" dirty="0">
                <a:solidFill>
                  <a:schemeClr val="tx1"/>
                </a:solidFill>
                <a:effectLst/>
                <a:latin typeface="+mn-lt"/>
                <a:ea typeface="+mn-ea"/>
                <a:cs typeface="+mn-cs"/>
              </a:rPr>
              <a:t>19</a:t>
            </a:r>
            <a:r>
              <a:rPr lang="en-US" sz="1200" kern="1200" dirty="0">
                <a:solidFill>
                  <a:schemeClr val="tx1"/>
                </a:solidFill>
                <a:effectLst/>
                <a:latin typeface="+mn-lt"/>
                <a:ea typeface="+mn-ea"/>
                <a:cs typeface="+mn-cs"/>
              </a:rPr>
              <a:t>, Sebastián Marciano</a:t>
            </a:r>
            <a:r>
              <a:rPr lang="en-US" sz="1200" kern="1200" baseline="30000" dirty="0">
                <a:solidFill>
                  <a:schemeClr val="tx1"/>
                </a:solidFill>
                <a:effectLst/>
                <a:latin typeface="+mn-lt"/>
                <a:ea typeface="+mn-ea"/>
                <a:cs typeface="+mn-cs"/>
              </a:rPr>
              <a:t>20</a:t>
            </a:r>
            <a:r>
              <a:rPr lang="en-US" sz="1200" kern="1200" dirty="0">
                <a:solidFill>
                  <a:schemeClr val="tx1"/>
                </a:solidFill>
                <a:effectLst/>
                <a:latin typeface="+mn-lt"/>
                <a:ea typeface="+mn-ea"/>
                <a:cs typeface="+mn-cs"/>
              </a:rPr>
              <a:t>, Robert Livingstone</a:t>
            </a:r>
            <a:r>
              <a:rPr lang="en-US" sz="1200" kern="1200" baseline="30000" dirty="0">
                <a:solidFill>
                  <a:schemeClr val="tx1"/>
                </a:solidFill>
                <a:effectLst/>
                <a:latin typeface="+mn-lt"/>
                <a:ea typeface="+mn-ea"/>
                <a:cs typeface="+mn-cs"/>
              </a:rPr>
              <a:t>21</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Yanhang</a:t>
            </a:r>
            <a:r>
              <a:rPr lang="en-US" sz="1200" kern="1200" dirty="0">
                <a:solidFill>
                  <a:schemeClr val="tx1"/>
                </a:solidFill>
                <a:effectLst/>
                <a:latin typeface="+mn-lt"/>
                <a:ea typeface="+mn-ea"/>
                <a:cs typeface="+mn-cs"/>
              </a:rPr>
              <a:t> Gao</a:t>
            </a:r>
            <a:r>
              <a:rPr lang="en-US" sz="1200" kern="1200" baseline="30000" dirty="0">
                <a:solidFill>
                  <a:schemeClr val="tx1"/>
                </a:solidFill>
                <a:effectLst/>
                <a:latin typeface="+mn-lt"/>
                <a:ea typeface="+mn-ea"/>
                <a:cs typeface="+mn-cs"/>
              </a:rPr>
              <a:t>22</a:t>
            </a:r>
            <a:r>
              <a:rPr lang="en-US" sz="1200" kern="1200" dirty="0">
                <a:solidFill>
                  <a:schemeClr val="tx1"/>
                </a:solidFill>
                <a:effectLst/>
                <a:latin typeface="+mn-lt"/>
                <a:ea typeface="+mn-ea"/>
                <a:cs typeface="+mn-cs"/>
              </a:rPr>
              <a:t>, René Malé Velazquez</a:t>
            </a:r>
            <a:r>
              <a:rPr lang="en-US" sz="1200" kern="1200" baseline="30000" dirty="0">
                <a:solidFill>
                  <a:schemeClr val="tx1"/>
                </a:solidFill>
                <a:effectLst/>
                <a:latin typeface="+mn-lt"/>
                <a:ea typeface="+mn-ea"/>
                <a:cs typeface="+mn-cs"/>
              </a:rPr>
              <a:t>23</a:t>
            </a:r>
            <a:r>
              <a:rPr lang="en-US" sz="1200" kern="1200" dirty="0">
                <a:solidFill>
                  <a:schemeClr val="tx1"/>
                </a:solidFill>
                <a:effectLst/>
                <a:latin typeface="+mn-lt"/>
                <a:ea typeface="+mn-ea"/>
                <a:cs typeface="+mn-cs"/>
              </a:rPr>
              <a:t>, Coskun Ozer Demirtas</a:t>
            </a:r>
            <a:r>
              <a:rPr lang="en-US" sz="1200" kern="1200" baseline="30000" dirty="0">
                <a:solidFill>
                  <a:schemeClr val="tx1"/>
                </a:solidFill>
                <a:effectLst/>
                <a:latin typeface="+mn-lt"/>
                <a:ea typeface="+mn-ea"/>
                <a:cs typeface="+mn-cs"/>
              </a:rPr>
              <a:t>24</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Yongfang</a:t>
            </a:r>
            <a:r>
              <a:rPr lang="en-US" sz="1200" kern="1200" dirty="0">
                <a:solidFill>
                  <a:schemeClr val="tx1"/>
                </a:solidFill>
                <a:effectLst/>
                <a:latin typeface="+mn-lt"/>
                <a:ea typeface="+mn-ea"/>
                <a:cs typeface="+mn-cs"/>
              </a:rPr>
              <a:t> Jiang</a:t>
            </a:r>
            <a:r>
              <a:rPr lang="en-US" sz="1200" kern="1200" baseline="30000" dirty="0">
                <a:solidFill>
                  <a:schemeClr val="tx1"/>
                </a:solidFill>
                <a:effectLst/>
                <a:latin typeface="+mn-lt"/>
                <a:ea typeface="+mn-ea"/>
                <a:cs typeface="+mn-cs"/>
              </a:rPr>
              <a:t>25</a:t>
            </a:r>
            <a:r>
              <a:rPr lang="en-US" sz="1200" kern="1200" dirty="0">
                <a:solidFill>
                  <a:schemeClr val="tx1"/>
                </a:solidFill>
                <a:effectLst/>
                <a:latin typeface="+mn-lt"/>
                <a:ea typeface="+mn-ea"/>
                <a:cs typeface="+mn-cs"/>
              </a:rPr>
              <a:t>, Jose Antonio Velarde-Ruiz Velasco</a:t>
            </a:r>
            <a:r>
              <a:rPr lang="en-US" sz="1200" kern="1200" baseline="30000" dirty="0">
                <a:solidFill>
                  <a:schemeClr val="tx1"/>
                </a:solidFill>
                <a:effectLst/>
                <a:latin typeface="+mn-lt"/>
                <a:ea typeface="+mn-ea"/>
                <a:cs typeface="+mn-cs"/>
              </a:rPr>
              <a:t>26</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Hiang</a:t>
            </a:r>
            <a:r>
              <a:rPr lang="en-US" sz="1200" kern="1200" dirty="0">
                <a:solidFill>
                  <a:schemeClr val="tx1"/>
                </a:solidFill>
                <a:effectLst/>
                <a:latin typeface="+mn-lt"/>
                <a:ea typeface="+mn-ea"/>
                <a:cs typeface="+mn-cs"/>
              </a:rPr>
              <a:t> Keat Tan</a:t>
            </a:r>
            <a:r>
              <a:rPr lang="en-US" sz="1200" kern="1200" baseline="30000" dirty="0">
                <a:solidFill>
                  <a:schemeClr val="tx1"/>
                </a:solidFill>
                <a:effectLst/>
                <a:latin typeface="+mn-lt"/>
                <a:ea typeface="+mn-ea"/>
                <a:cs typeface="+mn-cs"/>
              </a:rPr>
              <a:t>27</a:t>
            </a:r>
            <a:r>
              <a:rPr lang="en-US" sz="1200" kern="1200" dirty="0">
                <a:solidFill>
                  <a:schemeClr val="tx1"/>
                </a:solidFill>
                <a:effectLst/>
                <a:latin typeface="+mn-lt"/>
                <a:ea typeface="+mn-ea"/>
                <a:cs typeface="+mn-cs"/>
              </a:rPr>
              <a:t>, Caiyan Zhao</a:t>
            </a:r>
            <a:r>
              <a:rPr lang="en-US" sz="1200" kern="1200" baseline="30000" dirty="0">
                <a:solidFill>
                  <a:schemeClr val="tx1"/>
                </a:solidFill>
                <a:effectLst/>
                <a:latin typeface="+mn-lt"/>
                <a:ea typeface="+mn-ea"/>
                <a:cs typeface="+mn-cs"/>
              </a:rPr>
              <a:t>28</a:t>
            </a:r>
            <a:r>
              <a:rPr lang="en-US" sz="1200" kern="1200" dirty="0">
                <a:solidFill>
                  <a:schemeClr val="tx1"/>
                </a:solidFill>
                <a:effectLst/>
                <a:latin typeface="+mn-lt"/>
                <a:ea typeface="+mn-ea"/>
                <a:cs typeface="+mn-cs"/>
              </a:rPr>
              <a:t>, Maria Sarai González-Huezo</a:t>
            </a:r>
            <a:r>
              <a:rPr lang="en-US" sz="1200" kern="1200" baseline="30000" dirty="0">
                <a:solidFill>
                  <a:schemeClr val="tx1"/>
                </a:solidFill>
                <a:effectLst/>
                <a:latin typeface="+mn-lt"/>
                <a:ea typeface="+mn-ea"/>
                <a:cs typeface="+mn-cs"/>
              </a:rPr>
              <a:t>29</a:t>
            </a:r>
            <a:r>
              <a:rPr lang="en-US" sz="1200" kern="1200" dirty="0">
                <a:solidFill>
                  <a:schemeClr val="tx1"/>
                </a:solidFill>
                <a:effectLst/>
                <a:latin typeface="+mn-lt"/>
                <a:ea typeface="+mn-ea"/>
                <a:cs typeface="+mn-cs"/>
              </a:rPr>
              <a:t>, Sumeet Asrani</a:t>
            </a:r>
            <a:r>
              <a:rPr lang="en-US" sz="1200" kern="1200" baseline="30000" dirty="0">
                <a:solidFill>
                  <a:schemeClr val="tx1"/>
                </a:solidFill>
                <a:effectLst/>
                <a:latin typeface="+mn-lt"/>
                <a:ea typeface="+mn-ea"/>
                <a:cs typeface="+mn-cs"/>
              </a:rPr>
              <a:t>30</a:t>
            </a:r>
            <a:r>
              <a:rPr lang="en-US" sz="1200" kern="1200" dirty="0">
                <a:solidFill>
                  <a:schemeClr val="tx1"/>
                </a:solidFill>
                <a:effectLst/>
                <a:latin typeface="+mn-lt"/>
                <a:ea typeface="+mn-ea"/>
                <a:cs typeface="+mn-cs"/>
              </a:rPr>
              <a:t>, Lei Wang</a:t>
            </a:r>
            <a:r>
              <a:rPr lang="en-US" sz="1200" kern="1200" baseline="30000" dirty="0">
                <a:solidFill>
                  <a:schemeClr val="tx1"/>
                </a:solidFill>
                <a:effectLst/>
                <a:latin typeface="+mn-lt"/>
                <a:ea typeface="+mn-ea"/>
                <a:cs typeface="+mn-cs"/>
              </a:rPr>
              <a:t>31</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Mingqin</a:t>
            </a:r>
            <a:r>
              <a:rPr lang="en-US" sz="1200" kern="1200" dirty="0">
                <a:solidFill>
                  <a:schemeClr val="tx1"/>
                </a:solidFill>
                <a:effectLst/>
                <a:latin typeface="+mn-lt"/>
                <a:ea typeface="+mn-ea"/>
                <a:cs typeface="+mn-cs"/>
              </a:rPr>
              <a:t> Lu</a:t>
            </a:r>
            <a:r>
              <a:rPr lang="en-US" sz="1200" kern="1200" baseline="30000" dirty="0">
                <a:solidFill>
                  <a:schemeClr val="tx1"/>
                </a:solidFill>
                <a:effectLst/>
                <a:latin typeface="+mn-lt"/>
                <a:ea typeface="+mn-ea"/>
                <a:cs typeface="+mn-cs"/>
              </a:rPr>
              <a:t>32</a:t>
            </a:r>
            <a:r>
              <a:rPr lang="en-US" sz="1200" kern="1200" dirty="0">
                <a:solidFill>
                  <a:schemeClr val="tx1"/>
                </a:solidFill>
                <a:effectLst/>
                <a:latin typeface="+mn-lt"/>
                <a:ea typeface="+mn-ea"/>
                <a:cs typeface="+mn-cs"/>
              </a:rPr>
              <a:t>, Matheus </a:t>
            </a:r>
            <a:r>
              <a:rPr lang="en-US" sz="1200" kern="1200" dirty="0" err="1">
                <a:solidFill>
                  <a:schemeClr val="tx1"/>
                </a:solidFill>
                <a:effectLst/>
                <a:latin typeface="+mn-lt"/>
                <a:ea typeface="+mn-ea"/>
                <a:cs typeface="+mn-cs"/>
              </a:rPr>
              <a:t>Truccolo</a:t>
            </a:r>
            <a:r>
              <a:rPr lang="en-US" sz="1200" kern="1200" dirty="0">
                <a:solidFill>
                  <a:schemeClr val="tx1"/>
                </a:solidFill>
                <a:effectLst/>
                <a:latin typeface="+mn-lt"/>
                <a:ea typeface="+mn-ea"/>
                <a:cs typeface="+mn-cs"/>
              </a:rPr>
              <a:t> Michalczuk</a:t>
            </a:r>
            <a:r>
              <a:rPr lang="en-US" sz="1200" kern="1200" baseline="30000" dirty="0">
                <a:solidFill>
                  <a:schemeClr val="tx1"/>
                </a:solidFill>
                <a:effectLst/>
                <a:latin typeface="+mn-lt"/>
                <a:ea typeface="+mn-ea"/>
                <a:cs typeface="+mn-cs"/>
              </a:rPr>
              <a:t>33</a:t>
            </a:r>
            <a:r>
              <a:rPr lang="en-US" sz="1200" kern="1200" dirty="0">
                <a:solidFill>
                  <a:schemeClr val="tx1"/>
                </a:solidFill>
                <a:effectLst/>
                <a:latin typeface="+mn-lt"/>
                <a:ea typeface="+mn-ea"/>
                <a:cs typeface="+mn-cs"/>
              </a:rPr>
              <a:t>, Zeki Karasu</a:t>
            </a:r>
            <a:r>
              <a:rPr lang="en-US" sz="1200" kern="1200" baseline="30000" dirty="0">
                <a:solidFill>
                  <a:schemeClr val="tx1"/>
                </a:solidFill>
                <a:effectLst/>
                <a:latin typeface="+mn-lt"/>
                <a:ea typeface="+mn-ea"/>
                <a:cs typeface="+mn-cs"/>
              </a:rPr>
              <a:t>34</a:t>
            </a:r>
            <a:r>
              <a:rPr lang="en-US" sz="1200" kern="1200" dirty="0">
                <a:solidFill>
                  <a:schemeClr val="tx1"/>
                </a:solidFill>
                <a:effectLst/>
                <a:latin typeface="+mn-lt"/>
                <a:ea typeface="+mn-ea"/>
                <a:cs typeface="+mn-cs"/>
              </a:rPr>
              <a:t>, Jacqueline Cordova-Gallardo</a:t>
            </a:r>
            <a:r>
              <a:rPr lang="en-US" sz="1200" kern="1200" baseline="30000" dirty="0">
                <a:solidFill>
                  <a:schemeClr val="tx1"/>
                </a:solidFill>
                <a:effectLst/>
                <a:latin typeface="+mn-lt"/>
                <a:ea typeface="+mn-ea"/>
                <a:cs typeface="+mn-cs"/>
              </a:rPr>
              <a:t>35</a:t>
            </a:r>
            <a:r>
              <a:rPr lang="en-US" sz="1200" kern="1200" dirty="0">
                <a:solidFill>
                  <a:schemeClr val="tx1"/>
                </a:solidFill>
                <a:effectLst/>
                <a:latin typeface="+mn-lt"/>
                <a:ea typeface="+mn-ea"/>
                <a:cs typeface="+mn-cs"/>
              </a:rPr>
              <a:t>, Cameron Gofton</a:t>
            </a:r>
            <a:r>
              <a:rPr lang="en-US" sz="1200" kern="1200" baseline="30000" dirty="0">
                <a:solidFill>
                  <a:schemeClr val="tx1"/>
                </a:solidFill>
                <a:effectLst/>
                <a:latin typeface="+mn-lt"/>
                <a:ea typeface="+mn-ea"/>
                <a:cs typeface="+mn-cs"/>
              </a:rPr>
              <a:t>36</a:t>
            </a:r>
            <a:r>
              <a:rPr lang="en-US" sz="1200" kern="1200" dirty="0">
                <a:solidFill>
                  <a:schemeClr val="tx1"/>
                </a:solidFill>
                <a:effectLst/>
                <a:latin typeface="+mn-lt"/>
                <a:ea typeface="+mn-ea"/>
                <a:cs typeface="+mn-cs"/>
              </a:rPr>
              <a:t>, Michael Gounder</a:t>
            </a:r>
            <a:r>
              <a:rPr lang="en-US" sz="1200" kern="1200" baseline="30000" dirty="0">
                <a:solidFill>
                  <a:schemeClr val="tx1"/>
                </a:solidFill>
                <a:effectLst/>
                <a:latin typeface="+mn-lt"/>
                <a:ea typeface="+mn-ea"/>
                <a:cs typeface="+mn-cs"/>
              </a:rPr>
              <a:t>37</a:t>
            </a:r>
            <a:r>
              <a:rPr lang="en-US" sz="1200" kern="1200" dirty="0">
                <a:solidFill>
                  <a:schemeClr val="tx1"/>
                </a:solidFill>
                <a:effectLst/>
                <a:latin typeface="+mn-lt"/>
                <a:ea typeface="+mn-ea"/>
                <a:cs typeface="+mn-cs"/>
              </a:rPr>
              <a:t>, Jawaid Shaw</a:t>
            </a:r>
            <a:r>
              <a:rPr lang="en-US" sz="1200" kern="1200" baseline="30000" dirty="0">
                <a:solidFill>
                  <a:schemeClr val="tx1"/>
                </a:solidFill>
                <a:effectLst/>
                <a:latin typeface="+mn-lt"/>
                <a:ea typeface="+mn-ea"/>
                <a:cs typeface="+mn-cs"/>
              </a:rPr>
              <a:t>38</a:t>
            </a:r>
            <a:r>
              <a:rPr lang="en-US" sz="1200" kern="1200" dirty="0">
                <a:solidFill>
                  <a:schemeClr val="tx1"/>
                </a:solidFill>
                <a:effectLst/>
                <a:latin typeface="+mn-lt"/>
                <a:ea typeface="+mn-ea"/>
                <a:cs typeface="+mn-cs"/>
              </a:rPr>
              <a:t>, Xin Zheng</a:t>
            </a:r>
            <a:r>
              <a:rPr lang="en-US" sz="1200" kern="1200" baseline="30000" dirty="0">
                <a:solidFill>
                  <a:schemeClr val="tx1"/>
                </a:solidFill>
                <a:effectLst/>
                <a:latin typeface="+mn-lt"/>
                <a:ea typeface="+mn-ea"/>
                <a:cs typeface="+mn-cs"/>
              </a:rPr>
              <a:t>39</a:t>
            </a:r>
            <a:r>
              <a:rPr lang="en-US" sz="1200" kern="1200" dirty="0">
                <a:solidFill>
                  <a:schemeClr val="tx1"/>
                </a:solidFill>
                <a:effectLst/>
                <a:latin typeface="+mn-lt"/>
                <a:ea typeface="+mn-ea"/>
                <a:cs typeface="+mn-cs"/>
              </a:rPr>
              <a:t>, Aloysious Aravinthan</a:t>
            </a:r>
            <a:r>
              <a:rPr lang="en-US" sz="1200" kern="1200" baseline="30000" dirty="0">
                <a:solidFill>
                  <a:schemeClr val="tx1"/>
                </a:solidFill>
                <a:effectLst/>
                <a:latin typeface="+mn-lt"/>
                <a:ea typeface="+mn-ea"/>
                <a:cs typeface="+mn-cs"/>
              </a:rPr>
              <a:t>40</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Ruveena</a:t>
            </a:r>
            <a:r>
              <a:rPr lang="en-US" sz="1200" kern="1200" dirty="0">
                <a:solidFill>
                  <a:schemeClr val="tx1"/>
                </a:solidFill>
                <a:effectLst/>
                <a:latin typeface="+mn-lt"/>
                <a:ea typeface="+mn-ea"/>
                <a:cs typeface="+mn-cs"/>
              </a:rPr>
              <a:t> Bhavani</a:t>
            </a:r>
            <a:r>
              <a:rPr lang="en-US" sz="1200" kern="1200" baseline="30000" dirty="0">
                <a:solidFill>
                  <a:schemeClr val="tx1"/>
                </a:solidFill>
                <a:effectLst/>
                <a:latin typeface="+mn-lt"/>
                <a:ea typeface="+mn-ea"/>
                <a:cs typeface="+mn-cs"/>
              </a:rPr>
              <a:t>41</a:t>
            </a:r>
            <a:r>
              <a:rPr lang="en-US" sz="1200" kern="1200" dirty="0">
                <a:solidFill>
                  <a:schemeClr val="tx1"/>
                </a:solidFill>
                <a:effectLst/>
                <a:latin typeface="+mn-lt"/>
                <a:ea typeface="+mn-ea"/>
                <a:cs typeface="+mn-cs"/>
              </a:rPr>
              <a:t>, Dinesh Jothimani</a:t>
            </a:r>
            <a:r>
              <a:rPr lang="en-US" sz="1200" kern="1200" baseline="30000" dirty="0">
                <a:solidFill>
                  <a:schemeClr val="tx1"/>
                </a:solidFill>
                <a:effectLst/>
                <a:latin typeface="+mn-lt"/>
                <a:ea typeface="+mn-ea"/>
                <a:cs typeface="+mn-cs"/>
              </a:rPr>
              <a:t>42</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Kessarin</a:t>
            </a:r>
            <a:r>
              <a:rPr lang="en-US" sz="1200" kern="1200" dirty="0">
                <a:solidFill>
                  <a:schemeClr val="tx1"/>
                </a:solidFill>
                <a:effectLst/>
                <a:latin typeface="+mn-lt"/>
                <a:ea typeface="+mn-ea"/>
                <a:cs typeface="+mn-cs"/>
              </a:rPr>
              <a:t> Thanapirom</a:t>
            </a:r>
            <a:r>
              <a:rPr lang="en-US" sz="1200" kern="1200" baseline="30000" dirty="0">
                <a:solidFill>
                  <a:schemeClr val="tx1"/>
                </a:solidFill>
                <a:effectLst/>
                <a:latin typeface="+mn-lt"/>
                <a:ea typeface="+mn-ea"/>
                <a:cs typeface="+mn-cs"/>
              </a:rPr>
              <a:t>43</a:t>
            </a:r>
            <a:r>
              <a:rPr lang="en-US" sz="1200" kern="1200" dirty="0">
                <a:solidFill>
                  <a:schemeClr val="tx1"/>
                </a:solidFill>
                <a:effectLst/>
                <a:latin typeface="+mn-lt"/>
                <a:ea typeface="+mn-ea"/>
                <a:cs typeface="+mn-cs"/>
              </a:rPr>
              <a:t>, Sevda  Aghayeva</a:t>
            </a:r>
            <a:r>
              <a:rPr lang="en-US" sz="1200" kern="1200" baseline="30000" dirty="0">
                <a:solidFill>
                  <a:schemeClr val="tx1"/>
                </a:solidFill>
                <a:effectLst/>
                <a:latin typeface="+mn-lt"/>
                <a:ea typeface="+mn-ea"/>
                <a:cs typeface="+mn-cs"/>
              </a:rPr>
              <a:t>44</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Dinc</a:t>
            </a:r>
            <a:r>
              <a:rPr lang="en-US" sz="1200" kern="1200" dirty="0">
                <a:solidFill>
                  <a:schemeClr val="tx1"/>
                </a:solidFill>
                <a:effectLst/>
                <a:latin typeface="+mn-lt"/>
                <a:ea typeface="+mn-ea"/>
                <a:cs typeface="+mn-cs"/>
              </a:rPr>
              <a:t> Dincer</a:t>
            </a:r>
            <a:r>
              <a:rPr lang="en-US" sz="1200" kern="1200" baseline="30000" dirty="0">
                <a:solidFill>
                  <a:schemeClr val="tx1"/>
                </a:solidFill>
                <a:effectLst/>
                <a:latin typeface="+mn-lt"/>
                <a:ea typeface="+mn-ea"/>
                <a:cs typeface="+mn-cs"/>
              </a:rPr>
              <a:t>45</a:t>
            </a:r>
            <a:r>
              <a:rPr lang="en-US" sz="1200" kern="1200" dirty="0">
                <a:solidFill>
                  <a:schemeClr val="tx1"/>
                </a:solidFill>
                <a:effectLst/>
                <a:latin typeface="+mn-lt"/>
                <a:ea typeface="+mn-ea"/>
                <a:cs typeface="+mn-cs"/>
              </a:rPr>
              <a:t>, Shalimar Shalimar</a:t>
            </a:r>
            <a:r>
              <a:rPr lang="en-US" sz="1200" kern="1200" baseline="30000" dirty="0">
                <a:solidFill>
                  <a:schemeClr val="tx1"/>
                </a:solidFill>
                <a:effectLst/>
                <a:latin typeface="+mn-lt"/>
                <a:ea typeface="+mn-ea"/>
                <a:cs typeface="+mn-cs"/>
              </a:rPr>
              <a:t>46</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Minghua</a:t>
            </a:r>
            <a:r>
              <a:rPr lang="en-US" sz="1200" kern="1200" dirty="0">
                <a:solidFill>
                  <a:schemeClr val="tx1"/>
                </a:solidFill>
                <a:effectLst/>
                <a:latin typeface="+mn-lt"/>
                <a:ea typeface="+mn-ea"/>
                <a:cs typeface="+mn-cs"/>
              </a:rPr>
              <a:t> Lin</a:t>
            </a:r>
            <a:r>
              <a:rPr lang="en-US" sz="1200" kern="1200" baseline="30000" dirty="0">
                <a:solidFill>
                  <a:schemeClr val="tx1"/>
                </a:solidFill>
                <a:effectLst/>
                <a:latin typeface="+mn-lt"/>
                <a:ea typeface="+mn-ea"/>
                <a:cs typeface="+mn-cs"/>
              </a:rPr>
              <a:t>47</a:t>
            </a:r>
            <a:r>
              <a:rPr lang="en-US" sz="1200" kern="1200" dirty="0">
                <a:solidFill>
                  <a:schemeClr val="tx1"/>
                </a:solidFill>
                <a:effectLst/>
                <a:latin typeface="+mn-lt"/>
                <a:ea typeface="+mn-ea"/>
                <a:cs typeface="+mn-cs"/>
              </a:rPr>
              <a:t>, Bin Xu</a:t>
            </a:r>
            <a:r>
              <a:rPr lang="en-US" sz="1200" kern="1200" baseline="30000" dirty="0">
                <a:solidFill>
                  <a:schemeClr val="tx1"/>
                </a:solidFill>
                <a:effectLst/>
                <a:latin typeface="+mn-lt"/>
                <a:ea typeface="+mn-ea"/>
                <a:cs typeface="+mn-cs"/>
              </a:rPr>
              <a:t>48</a:t>
            </a:r>
            <a:r>
              <a:rPr lang="en-US" sz="1200" kern="1200" dirty="0">
                <a:solidFill>
                  <a:schemeClr val="tx1"/>
                </a:solidFill>
                <a:effectLst/>
                <a:latin typeface="+mn-lt"/>
                <a:ea typeface="+mn-ea"/>
                <a:cs typeface="+mn-cs"/>
              </a:rPr>
              <a:t>, Xiaoping Wu</a:t>
            </a:r>
            <a:r>
              <a:rPr lang="en-US" sz="1200" kern="1200" baseline="30000" dirty="0">
                <a:solidFill>
                  <a:schemeClr val="tx1"/>
                </a:solidFill>
                <a:effectLst/>
                <a:latin typeface="+mn-lt"/>
                <a:ea typeface="+mn-ea"/>
                <a:cs typeface="+mn-cs"/>
              </a:rPr>
              <a:t>49</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Chenghai</a:t>
            </a:r>
            <a:r>
              <a:rPr lang="en-US" sz="1200" kern="1200" dirty="0">
                <a:solidFill>
                  <a:schemeClr val="tx1"/>
                </a:solidFill>
                <a:effectLst/>
                <a:latin typeface="+mn-lt"/>
                <a:ea typeface="+mn-ea"/>
                <a:cs typeface="+mn-cs"/>
              </a:rPr>
              <a:t> Liu</a:t>
            </a:r>
            <a:r>
              <a:rPr lang="en-US" sz="1200" kern="1200" baseline="30000" dirty="0">
                <a:solidFill>
                  <a:schemeClr val="tx1"/>
                </a:solidFill>
                <a:effectLst/>
                <a:latin typeface="+mn-lt"/>
                <a:ea typeface="+mn-ea"/>
                <a:cs typeface="+mn-cs"/>
              </a:rPr>
              <a:t>50</a:t>
            </a:r>
            <a:r>
              <a:rPr lang="en-US" sz="1200" kern="1200" dirty="0">
                <a:solidFill>
                  <a:schemeClr val="tx1"/>
                </a:solidFill>
                <a:effectLst/>
                <a:latin typeface="+mn-lt"/>
                <a:ea typeface="+mn-ea"/>
                <a:cs typeface="+mn-cs"/>
              </a:rPr>
              <a:t>, James Fung</a:t>
            </a:r>
            <a:r>
              <a:rPr lang="en-US" sz="1200" kern="1200" baseline="30000" dirty="0">
                <a:solidFill>
                  <a:schemeClr val="tx1"/>
                </a:solidFill>
                <a:effectLst/>
                <a:latin typeface="+mn-lt"/>
                <a:ea typeface="+mn-ea"/>
                <a:cs typeface="+mn-cs"/>
              </a:rPr>
              <a:t>51</a:t>
            </a:r>
            <a:r>
              <a:rPr lang="en-US" sz="1200" kern="1200" dirty="0">
                <a:solidFill>
                  <a:schemeClr val="tx1"/>
                </a:solidFill>
                <a:effectLst/>
                <a:latin typeface="+mn-lt"/>
                <a:ea typeface="+mn-ea"/>
                <a:cs typeface="+mn-cs"/>
              </a:rPr>
              <a:t>, Helena Katchman</a:t>
            </a:r>
            <a:r>
              <a:rPr lang="en-US" sz="1200" kern="1200" baseline="30000" dirty="0">
                <a:solidFill>
                  <a:schemeClr val="tx1"/>
                </a:solidFill>
                <a:effectLst/>
                <a:latin typeface="+mn-lt"/>
                <a:ea typeface="+mn-ea"/>
                <a:cs typeface="+mn-cs"/>
              </a:rPr>
              <a:t>52</a:t>
            </a:r>
            <a:r>
              <a:rPr lang="en-US" sz="1200" kern="1200" dirty="0">
                <a:solidFill>
                  <a:schemeClr val="tx1"/>
                </a:solidFill>
                <a:effectLst/>
                <a:latin typeface="+mn-lt"/>
                <a:ea typeface="+mn-ea"/>
                <a:cs typeface="+mn-cs"/>
              </a:rPr>
              <a:t>, Gustavo Pereira</a:t>
            </a:r>
            <a:r>
              <a:rPr lang="en-US" sz="1200" kern="1200" baseline="30000" dirty="0">
                <a:solidFill>
                  <a:schemeClr val="tx1"/>
                </a:solidFill>
                <a:effectLst/>
                <a:latin typeface="+mn-lt"/>
                <a:ea typeface="+mn-ea"/>
                <a:cs typeface="+mn-cs"/>
              </a:rPr>
              <a:t>53</a:t>
            </a:r>
            <a:r>
              <a:rPr lang="en-US" sz="1200" kern="1200" dirty="0">
                <a:solidFill>
                  <a:schemeClr val="tx1"/>
                </a:solidFill>
                <a:effectLst/>
                <a:latin typeface="+mn-lt"/>
                <a:ea typeface="+mn-ea"/>
                <a:cs typeface="+mn-cs"/>
              </a:rPr>
              <a:t>, Mohamed El-Kassas</a:t>
            </a:r>
            <a:r>
              <a:rPr lang="en-US" sz="1200" kern="1200" baseline="30000" dirty="0">
                <a:solidFill>
                  <a:schemeClr val="tx1"/>
                </a:solidFill>
                <a:effectLst/>
                <a:latin typeface="+mn-lt"/>
                <a:ea typeface="+mn-ea"/>
                <a:cs typeface="+mn-cs"/>
              </a:rPr>
              <a:t>54</a:t>
            </a:r>
            <a:r>
              <a:rPr lang="en-US" sz="1200" kern="1200" dirty="0">
                <a:solidFill>
                  <a:schemeClr val="tx1"/>
                </a:solidFill>
                <a:effectLst/>
                <a:latin typeface="+mn-lt"/>
                <a:ea typeface="+mn-ea"/>
                <a:cs typeface="+mn-cs"/>
              </a:rPr>
              <a:t>, Marie Jeanne Lohoues</a:t>
            </a:r>
            <a:r>
              <a:rPr lang="en-US" sz="1200" kern="1200" baseline="30000" dirty="0">
                <a:solidFill>
                  <a:schemeClr val="tx1"/>
                </a:solidFill>
                <a:effectLst/>
                <a:latin typeface="+mn-lt"/>
                <a:ea typeface="+mn-ea"/>
                <a:cs typeface="+mn-cs"/>
              </a:rPr>
              <a:t>55</a:t>
            </a:r>
            <a:r>
              <a:rPr lang="en-US" sz="1200" kern="1200" dirty="0">
                <a:solidFill>
                  <a:schemeClr val="tx1"/>
                </a:solidFill>
                <a:effectLst/>
                <a:latin typeface="+mn-lt"/>
                <a:ea typeface="+mn-ea"/>
                <a:cs typeface="+mn-cs"/>
              </a:rPr>
              <a:t>, Dominik Bettinger</a:t>
            </a:r>
            <a:r>
              <a:rPr lang="en-US" sz="1200" kern="1200" baseline="30000" dirty="0">
                <a:solidFill>
                  <a:schemeClr val="tx1"/>
                </a:solidFill>
                <a:effectLst/>
                <a:latin typeface="+mn-lt"/>
                <a:ea typeface="+mn-ea"/>
                <a:cs typeface="+mn-cs"/>
              </a:rPr>
              <a:t>56</a:t>
            </a:r>
            <a:r>
              <a:rPr lang="en-US" sz="1200" kern="1200" dirty="0">
                <a:solidFill>
                  <a:schemeClr val="tx1"/>
                </a:solidFill>
                <a:effectLst/>
                <a:latin typeface="+mn-lt"/>
                <a:ea typeface="+mn-ea"/>
                <a:cs typeface="+mn-cs"/>
              </a:rPr>
              <a:t>, Hanna Aberra</a:t>
            </a:r>
            <a:r>
              <a:rPr lang="en-US" sz="1200" kern="1200" baseline="30000" dirty="0">
                <a:solidFill>
                  <a:schemeClr val="tx1"/>
                </a:solidFill>
                <a:effectLst/>
                <a:latin typeface="+mn-lt"/>
                <a:ea typeface="+mn-ea"/>
                <a:cs typeface="+mn-cs"/>
              </a:rPr>
              <a:t>57</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Nilang</a:t>
            </a:r>
            <a:r>
              <a:rPr lang="en-US" sz="1200" kern="1200" dirty="0">
                <a:solidFill>
                  <a:schemeClr val="tx1"/>
                </a:solidFill>
                <a:effectLst/>
                <a:latin typeface="+mn-lt"/>
                <a:ea typeface="+mn-ea"/>
                <a:cs typeface="+mn-cs"/>
              </a:rPr>
              <a:t> Patel</a:t>
            </a:r>
            <a:r>
              <a:rPr lang="en-US" sz="1200" kern="1200" baseline="30000" dirty="0">
                <a:solidFill>
                  <a:schemeClr val="tx1"/>
                </a:solidFill>
                <a:effectLst/>
                <a:latin typeface="+mn-lt"/>
                <a:ea typeface="+mn-ea"/>
                <a:cs typeface="+mn-cs"/>
              </a:rPr>
              <a:t>58</a:t>
            </a:r>
            <a:r>
              <a:rPr lang="en-US" sz="1200" kern="1200" dirty="0">
                <a:solidFill>
                  <a:schemeClr val="tx1"/>
                </a:solidFill>
                <a:effectLst/>
                <a:latin typeface="+mn-lt"/>
                <a:ea typeface="+mn-ea"/>
                <a:cs typeface="+mn-cs"/>
              </a:rPr>
              <a:t>, Ashish Kumar</a:t>
            </a:r>
            <a:r>
              <a:rPr lang="en-US" sz="1200" kern="1200" baseline="30000" dirty="0">
                <a:solidFill>
                  <a:schemeClr val="tx1"/>
                </a:solidFill>
                <a:effectLst/>
                <a:latin typeface="+mn-lt"/>
                <a:ea typeface="+mn-ea"/>
                <a:cs typeface="+mn-cs"/>
              </a:rPr>
              <a:t>59</a:t>
            </a:r>
            <a:r>
              <a:rPr lang="en-US" sz="1200" kern="1200" dirty="0">
                <a:solidFill>
                  <a:schemeClr val="tx1"/>
                </a:solidFill>
                <a:effectLst/>
                <a:latin typeface="+mn-lt"/>
                <a:ea typeface="+mn-ea"/>
                <a:cs typeface="+mn-cs"/>
              </a:rPr>
              <a:t>, Anil Arora</a:t>
            </a:r>
            <a:r>
              <a:rPr lang="en-US" sz="1200" kern="1200" baseline="30000" dirty="0">
                <a:solidFill>
                  <a:schemeClr val="tx1"/>
                </a:solidFill>
                <a:effectLst/>
                <a:latin typeface="+mn-lt"/>
                <a:ea typeface="+mn-ea"/>
                <a:cs typeface="+mn-cs"/>
              </a:rPr>
              <a:t>59</a:t>
            </a:r>
            <a:r>
              <a:rPr lang="en-US" sz="1200" kern="1200" dirty="0">
                <a:solidFill>
                  <a:schemeClr val="tx1"/>
                </a:solidFill>
                <a:effectLst/>
                <a:latin typeface="+mn-lt"/>
                <a:ea typeface="+mn-ea"/>
                <a:cs typeface="+mn-cs"/>
              </a:rPr>
              <a:t>, Surender Singh</a:t>
            </a:r>
            <a:r>
              <a:rPr lang="en-US" sz="1200" kern="1200" baseline="30000" dirty="0">
                <a:solidFill>
                  <a:schemeClr val="tx1"/>
                </a:solidFill>
                <a:effectLst/>
                <a:latin typeface="+mn-lt"/>
                <a:ea typeface="+mn-ea"/>
                <a:cs typeface="+mn-cs"/>
              </a:rPr>
              <a:t>60</a:t>
            </a:r>
            <a:r>
              <a:rPr lang="en-US" sz="1200" kern="1200" dirty="0">
                <a:solidFill>
                  <a:schemeClr val="tx1"/>
                </a:solidFill>
                <a:effectLst/>
                <a:latin typeface="+mn-lt"/>
                <a:ea typeface="+mn-ea"/>
                <a:cs typeface="+mn-cs"/>
              </a:rPr>
              <a:t>, Sunil Taneja</a:t>
            </a:r>
            <a:r>
              <a:rPr lang="en-US" sz="1200" kern="1200" baseline="30000" dirty="0">
                <a:solidFill>
                  <a:schemeClr val="tx1"/>
                </a:solidFill>
                <a:effectLst/>
                <a:latin typeface="+mn-lt"/>
                <a:ea typeface="+mn-ea"/>
                <a:cs typeface="+mn-cs"/>
              </a:rPr>
              <a:t>61</a:t>
            </a:r>
            <a:r>
              <a:rPr lang="en-US" sz="1200" kern="1200" dirty="0">
                <a:solidFill>
                  <a:schemeClr val="tx1"/>
                </a:solidFill>
                <a:effectLst/>
                <a:latin typeface="+mn-lt"/>
                <a:ea typeface="+mn-ea"/>
                <a:cs typeface="+mn-cs"/>
              </a:rPr>
              <a:t>, Arun Valsan</a:t>
            </a:r>
            <a:r>
              <a:rPr lang="en-US" sz="1200" kern="1200" baseline="30000" dirty="0">
                <a:solidFill>
                  <a:schemeClr val="tx1"/>
                </a:solidFill>
                <a:effectLst/>
                <a:latin typeface="+mn-lt"/>
                <a:ea typeface="+mn-ea"/>
                <a:cs typeface="+mn-cs"/>
              </a:rPr>
              <a:t>62</a:t>
            </a:r>
            <a:r>
              <a:rPr lang="en-US" sz="1200" kern="1200" dirty="0">
                <a:solidFill>
                  <a:schemeClr val="tx1"/>
                </a:solidFill>
                <a:effectLst/>
                <a:latin typeface="+mn-lt"/>
                <a:ea typeface="+mn-ea"/>
                <a:cs typeface="+mn-cs"/>
              </a:rPr>
              <a:t>, Akash Shukla</a:t>
            </a:r>
            <a:r>
              <a:rPr lang="en-US" sz="1200" kern="1200" baseline="30000" dirty="0">
                <a:solidFill>
                  <a:schemeClr val="tx1"/>
                </a:solidFill>
                <a:effectLst/>
                <a:latin typeface="+mn-lt"/>
                <a:ea typeface="+mn-ea"/>
                <a:cs typeface="+mn-cs"/>
              </a:rPr>
              <a:t>63</a:t>
            </a:r>
            <a:r>
              <a:rPr lang="en-US" sz="1200" kern="1200" dirty="0">
                <a:solidFill>
                  <a:schemeClr val="tx1"/>
                </a:solidFill>
                <a:effectLst/>
                <a:latin typeface="+mn-lt"/>
                <a:ea typeface="+mn-ea"/>
                <a:cs typeface="+mn-cs"/>
              </a:rPr>
              <a:t>, CE Eapen</a:t>
            </a:r>
            <a:r>
              <a:rPr lang="en-US" sz="1200" kern="1200" baseline="30000" dirty="0">
                <a:solidFill>
                  <a:schemeClr val="tx1"/>
                </a:solidFill>
                <a:effectLst/>
                <a:latin typeface="+mn-lt"/>
                <a:ea typeface="+mn-ea"/>
                <a:cs typeface="+mn-cs"/>
              </a:rPr>
              <a:t>64</a:t>
            </a:r>
            <a:r>
              <a:rPr lang="en-US" sz="1200" kern="1200" dirty="0">
                <a:solidFill>
                  <a:schemeClr val="tx1"/>
                </a:solidFill>
                <a:effectLst/>
                <a:latin typeface="+mn-lt"/>
                <a:ea typeface="+mn-ea"/>
                <a:cs typeface="+mn-cs"/>
              </a:rPr>
              <a:t>, Akash Roy</a:t>
            </a:r>
            <a:r>
              <a:rPr lang="en-US" sz="1200" kern="1200" baseline="30000" dirty="0">
                <a:solidFill>
                  <a:schemeClr val="tx1"/>
                </a:solidFill>
                <a:effectLst/>
                <a:latin typeface="+mn-lt"/>
                <a:ea typeface="+mn-ea"/>
                <a:cs typeface="+mn-cs"/>
              </a:rPr>
              <a:t>65</a:t>
            </a:r>
            <a:r>
              <a:rPr lang="en-US" sz="1200" kern="1200" dirty="0">
                <a:solidFill>
                  <a:schemeClr val="tx1"/>
                </a:solidFill>
                <a:effectLst/>
                <a:latin typeface="+mn-lt"/>
                <a:ea typeface="+mn-ea"/>
                <a:cs typeface="+mn-cs"/>
              </a:rPr>
              <a:t>, Anil Anand</a:t>
            </a:r>
            <a:r>
              <a:rPr lang="en-US" sz="1200" kern="1200" baseline="30000" dirty="0">
                <a:solidFill>
                  <a:schemeClr val="tx1"/>
                </a:solidFill>
                <a:effectLst/>
                <a:latin typeface="+mn-lt"/>
                <a:ea typeface="+mn-ea"/>
                <a:cs typeface="+mn-cs"/>
              </a:rPr>
              <a:t>66</a:t>
            </a:r>
            <a:r>
              <a:rPr lang="en-US" sz="1200" kern="1200" dirty="0">
                <a:solidFill>
                  <a:schemeClr val="tx1"/>
                </a:solidFill>
                <a:effectLst/>
                <a:latin typeface="+mn-lt"/>
                <a:ea typeface="+mn-ea"/>
                <a:cs typeface="+mn-cs"/>
              </a:rPr>
              <a:t>, Amey Sonavane</a:t>
            </a:r>
            <a:r>
              <a:rPr lang="en-US" sz="1200" kern="1200" baseline="30000" dirty="0">
                <a:solidFill>
                  <a:schemeClr val="tx1"/>
                </a:solidFill>
                <a:effectLst/>
                <a:latin typeface="+mn-lt"/>
                <a:ea typeface="+mn-ea"/>
                <a:cs typeface="+mn-cs"/>
              </a:rPr>
              <a:t>67</a:t>
            </a:r>
            <a:r>
              <a:rPr lang="en-US" sz="1200" kern="1200" dirty="0">
                <a:solidFill>
                  <a:schemeClr val="tx1"/>
                </a:solidFill>
                <a:effectLst/>
                <a:latin typeface="+mn-lt"/>
                <a:ea typeface="+mn-ea"/>
                <a:cs typeface="+mn-cs"/>
              </a:rPr>
              <a:t>, Mithun Sharma</a:t>
            </a:r>
            <a:r>
              <a:rPr lang="en-US" sz="1200" kern="1200" baseline="30000" dirty="0">
                <a:solidFill>
                  <a:schemeClr val="tx1"/>
                </a:solidFill>
                <a:effectLst/>
                <a:latin typeface="+mn-lt"/>
                <a:ea typeface="+mn-ea"/>
                <a:cs typeface="+mn-cs"/>
              </a:rPr>
              <a:t>13</a:t>
            </a:r>
            <a:r>
              <a:rPr lang="en-US" sz="1200" kern="1200" dirty="0">
                <a:solidFill>
                  <a:schemeClr val="tx1"/>
                </a:solidFill>
                <a:effectLst/>
                <a:latin typeface="+mn-lt"/>
                <a:ea typeface="+mn-ea"/>
                <a:cs typeface="+mn-cs"/>
              </a:rPr>
              <a:t>, Mohamed Rela</a:t>
            </a:r>
            <a:r>
              <a:rPr lang="en-US" sz="1200" kern="1200" baseline="30000" dirty="0">
                <a:solidFill>
                  <a:schemeClr val="tx1"/>
                </a:solidFill>
                <a:effectLst/>
                <a:latin typeface="+mn-lt"/>
                <a:ea typeface="+mn-ea"/>
                <a:cs typeface="+mn-cs"/>
              </a:rPr>
              <a:t>42</a:t>
            </a:r>
            <a:r>
              <a:rPr lang="en-US" sz="1200" kern="1200" dirty="0">
                <a:solidFill>
                  <a:schemeClr val="tx1"/>
                </a:solidFill>
                <a:effectLst/>
                <a:latin typeface="+mn-lt"/>
                <a:ea typeface="+mn-ea"/>
                <a:cs typeface="+mn-cs"/>
              </a:rPr>
              <a:t>, Paul J. Thuluvath</a:t>
            </a:r>
            <a:r>
              <a:rPr lang="en-US" sz="1200" kern="1200" baseline="30000" dirty="0">
                <a:solidFill>
                  <a:schemeClr val="tx1"/>
                </a:solidFill>
                <a:effectLst/>
                <a:latin typeface="+mn-lt"/>
                <a:ea typeface="+mn-ea"/>
                <a:cs typeface="+mn-cs"/>
              </a:rPr>
              <a:t>68</a:t>
            </a:r>
            <a:r>
              <a:rPr lang="en-US" sz="1200" kern="1200" dirty="0">
                <a:solidFill>
                  <a:schemeClr val="tx1"/>
                </a:solidFill>
                <a:effectLst/>
                <a:latin typeface="+mn-lt"/>
                <a:ea typeface="+mn-ea"/>
                <a:cs typeface="+mn-cs"/>
              </a:rPr>
              <a:t>, K. Rajender Reddy</a:t>
            </a:r>
            <a:r>
              <a:rPr lang="en-US" sz="1200" kern="1200" baseline="30000" dirty="0">
                <a:solidFill>
                  <a:schemeClr val="tx1"/>
                </a:solidFill>
                <a:effectLst/>
                <a:latin typeface="+mn-lt"/>
                <a:ea typeface="+mn-ea"/>
                <a:cs typeface="+mn-cs"/>
              </a:rPr>
              <a:t>69</a:t>
            </a:r>
            <a:r>
              <a:rPr lang="en-US" sz="1200" kern="1200" dirty="0">
                <a:solidFill>
                  <a:schemeClr val="tx1"/>
                </a:solidFill>
                <a:effectLst/>
                <a:latin typeface="+mn-lt"/>
                <a:ea typeface="+mn-ea"/>
                <a:cs typeface="+mn-cs"/>
              </a:rPr>
              <a:t>, Brian Bush</a:t>
            </a:r>
            <a:r>
              <a:rPr lang="en-US" sz="1200" kern="1200" baseline="30000" dirty="0">
                <a:solidFill>
                  <a:schemeClr val="tx1"/>
                </a:solidFill>
                <a:effectLst/>
                <a:latin typeface="+mn-lt"/>
                <a:ea typeface="+mn-ea"/>
                <a:cs typeface="+mn-cs"/>
              </a:rPr>
              <a:t>70</a:t>
            </a:r>
            <a:r>
              <a:rPr lang="en-US" sz="1200" kern="1200" dirty="0">
                <a:solidFill>
                  <a:schemeClr val="tx1"/>
                </a:solidFill>
                <a:effectLst/>
                <a:latin typeface="+mn-lt"/>
                <a:ea typeface="+mn-ea"/>
                <a:cs typeface="+mn-cs"/>
              </a:rPr>
              <a:t>, Jasmohan Bajaj</a:t>
            </a:r>
            <a:r>
              <a:rPr lang="en-US" sz="1200" kern="1200" baseline="30000" dirty="0">
                <a:solidFill>
                  <a:schemeClr val="tx1"/>
                </a:solidFill>
                <a:effectLst/>
                <a:latin typeface="+mn-lt"/>
                <a:ea typeface="+mn-ea"/>
                <a:cs typeface="+mn-cs"/>
              </a:rPr>
              <a:t>38</a:t>
            </a:r>
            <a:endParaRPr lang="en-NZ" sz="1200" kern="12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Institute of Liver and Biliary Sciences, Hepatology, New Delhi, India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University of Toronto, Toronto, Canada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The </a:t>
            </a:r>
            <a:r>
              <a:rPr lang="en-US" sz="1200" i="1" kern="1200" dirty="0" err="1">
                <a:solidFill>
                  <a:schemeClr val="tx1"/>
                </a:solidFill>
                <a:effectLst/>
                <a:latin typeface="+mn-lt"/>
                <a:ea typeface="+mn-ea"/>
                <a:cs typeface="+mn-cs"/>
              </a:rPr>
              <a:t>Westmead</a:t>
            </a:r>
            <a:r>
              <a:rPr lang="en-US" sz="1200" i="1" kern="1200" dirty="0">
                <a:solidFill>
                  <a:schemeClr val="tx1"/>
                </a:solidFill>
                <a:effectLst/>
                <a:latin typeface="+mn-lt"/>
                <a:ea typeface="+mn-ea"/>
                <a:cs typeface="+mn-cs"/>
              </a:rPr>
              <a:t> Institute for Medical Research, </a:t>
            </a:r>
            <a:r>
              <a:rPr lang="en-US" sz="1200" i="1" kern="1200" dirty="0" err="1">
                <a:solidFill>
                  <a:schemeClr val="tx1"/>
                </a:solidFill>
                <a:effectLst/>
                <a:latin typeface="+mn-lt"/>
                <a:ea typeface="+mn-ea"/>
                <a:cs typeface="+mn-cs"/>
              </a:rPr>
              <a:t>Westmead</a:t>
            </a:r>
            <a:r>
              <a:rPr lang="en-US" sz="1200" i="1" kern="1200" dirty="0">
                <a:solidFill>
                  <a:schemeClr val="tx1"/>
                </a:solidFill>
                <a:effectLst/>
                <a:latin typeface="+mn-lt"/>
                <a:ea typeface="+mn-ea"/>
                <a:cs typeface="+mn-cs"/>
              </a:rPr>
              <a:t>, Australia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Ruijin Hospital, Shanghai Jiao Tong University School of Medicine, Shanghai,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Division of Health Sciences, Deanery of Clinical Sciences, University of Edinburgh, Edinburgh, UK</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Ufuk University-Faculty Of Medicine, Ankara, Türkiye</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St.paul's Hospital Millennium Medical College, Addis Ababa, Ethiopia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Hospital de </a:t>
            </a:r>
            <a:r>
              <a:rPr lang="en-US" sz="1200" i="1" kern="1200" dirty="0" err="1">
                <a:solidFill>
                  <a:schemeClr val="tx1"/>
                </a:solidFill>
                <a:effectLst/>
                <a:latin typeface="+mn-lt"/>
                <a:ea typeface="+mn-ea"/>
                <a:cs typeface="+mn-cs"/>
              </a:rPr>
              <a:t>Clínicas</a:t>
            </a:r>
            <a:r>
              <a:rPr lang="en-US" sz="1200" i="1" kern="1200" dirty="0">
                <a:solidFill>
                  <a:schemeClr val="tx1"/>
                </a:solidFill>
                <a:effectLst/>
                <a:latin typeface="+mn-lt"/>
                <a:ea typeface="+mn-ea"/>
                <a:cs typeface="+mn-cs"/>
              </a:rPr>
              <a:t> de Porto Alegre, </a:t>
            </a:r>
            <a:r>
              <a:rPr lang="en-US" sz="1200" i="1" kern="1200" dirty="0" err="1">
                <a:solidFill>
                  <a:schemeClr val="tx1"/>
                </a:solidFill>
                <a:effectLst/>
                <a:latin typeface="+mn-lt"/>
                <a:ea typeface="+mn-ea"/>
                <a:cs typeface="+mn-cs"/>
              </a:rPr>
              <a:t>Universidade</a:t>
            </a:r>
            <a:r>
              <a:rPr lang="en-US" sz="1200" i="1" kern="1200" dirty="0">
                <a:solidFill>
                  <a:schemeClr val="tx1"/>
                </a:solidFill>
                <a:effectLst/>
                <a:latin typeface="+mn-lt"/>
                <a:ea typeface="+mn-ea"/>
                <a:cs typeface="+mn-cs"/>
              </a:rPr>
              <a:t> Federal do Rio Grande do Sul, Porto Alegre, Brazil</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The University of Hong Kong, Hong Kong,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Instituto Nacional De </a:t>
            </a:r>
            <a:r>
              <a:rPr lang="en-US" sz="1200" i="1" kern="1200" dirty="0" err="1">
                <a:solidFill>
                  <a:schemeClr val="tx1"/>
                </a:solidFill>
                <a:effectLst/>
                <a:latin typeface="+mn-lt"/>
                <a:ea typeface="+mn-ea"/>
                <a:cs typeface="+mn-cs"/>
              </a:rPr>
              <a:t>Ciencias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Médicas</a:t>
            </a:r>
            <a:r>
              <a:rPr lang="en-US" sz="1200" i="1" kern="1200" dirty="0">
                <a:solidFill>
                  <a:schemeClr val="tx1"/>
                </a:solidFill>
                <a:effectLst/>
                <a:latin typeface="+mn-lt"/>
                <a:ea typeface="+mn-ea"/>
                <a:cs typeface="+mn-cs"/>
              </a:rPr>
              <a:t> Y </a:t>
            </a:r>
            <a:r>
              <a:rPr lang="en-US" sz="1200" i="1" kern="1200" dirty="0" err="1">
                <a:solidFill>
                  <a:schemeClr val="tx1"/>
                </a:solidFill>
                <a:effectLst/>
                <a:latin typeface="+mn-lt"/>
                <a:ea typeface="+mn-ea"/>
                <a:cs typeface="+mn-cs"/>
              </a:rPr>
              <a:t>Nutrición</a:t>
            </a:r>
            <a:r>
              <a:rPr lang="en-US" sz="1200" i="1" kern="1200" dirty="0">
                <a:solidFill>
                  <a:schemeClr val="tx1"/>
                </a:solidFill>
                <a:effectLst/>
                <a:latin typeface="+mn-lt"/>
                <a:ea typeface="+mn-ea"/>
                <a:cs typeface="+mn-cs"/>
              </a:rPr>
              <a:t> Salvador </a:t>
            </a:r>
            <a:r>
              <a:rPr lang="en-US" sz="1200" i="1" kern="1200" dirty="0" err="1">
                <a:solidFill>
                  <a:schemeClr val="tx1"/>
                </a:solidFill>
                <a:effectLst/>
                <a:latin typeface="+mn-lt"/>
                <a:ea typeface="+mn-ea"/>
                <a:cs typeface="+mn-cs"/>
              </a:rPr>
              <a:t>Zubirán</a:t>
            </a:r>
            <a:r>
              <a:rPr lang="en-US" sz="1200" i="1" kern="1200" dirty="0">
                <a:solidFill>
                  <a:schemeClr val="tx1"/>
                </a:solidFill>
                <a:effectLst/>
                <a:latin typeface="+mn-lt"/>
                <a:ea typeface="+mn-ea"/>
                <a:cs typeface="+mn-cs"/>
              </a:rPr>
              <a:t>, Ciudad de México, Mexico</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Mayo Clinic College of Medicine &amp; Science, Rochester, USA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Institute of Liver and Biliary Sciences, new </a:t>
            </a:r>
            <a:r>
              <a:rPr lang="en-US" sz="1200" i="1" kern="1200" dirty="0" err="1">
                <a:solidFill>
                  <a:schemeClr val="tx1"/>
                </a:solidFill>
                <a:effectLst/>
                <a:latin typeface="+mn-lt"/>
                <a:ea typeface="+mn-ea"/>
                <a:cs typeface="+mn-cs"/>
              </a:rPr>
              <a:t>delhi</a:t>
            </a:r>
            <a:r>
              <a:rPr lang="en-US" sz="1200" i="1" kern="1200" dirty="0">
                <a:solidFill>
                  <a:schemeClr val="tx1"/>
                </a:solidFill>
                <a:effectLst/>
                <a:latin typeface="+mn-lt"/>
                <a:ea typeface="+mn-ea"/>
                <a:cs typeface="+mn-cs"/>
              </a:rPr>
              <a:t>, India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Asian Institute Of Gastroenterology, Hyderabad, India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14</a:t>
            </a:r>
            <a:r>
              <a:rPr lang="en-US" sz="1200" i="1" kern="1200" dirty="0">
                <a:solidFill>
                  <a:schemeClr val="tx1"/>
                </a:solidFill>
                <a:effectLst/>
                <a:latin typeface="+mn-lt"/>
                <a:ea typeface="+mn-ea"/>
                <a:cs typeface="+mn-cs"/>
              </a:rPr>
              <a:t>Jaslok Hospital, Mumbai, India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15</a:t>
            </a:r>
            <a:r>
              <a:rPr lang="en-US" sz="1200" i="1" kern="1200" dirty="0">
                <a:solidFill>
                  <a:schemeClr val="tx1"/>
                </a:solidFill>
                <a:effectLst/>
                <a:latin typeface="+mn-lt"/>
                <a:ea typeface="+mn-ea"/>
                <a:cs typeface="+mn-cs"/>
              </a:rPr>
              <a:t>University Hospital Birmingham </a:t>
            </a:r>
            <a:r>
              <a:rPr lang="en-US" sz="1200" i="1" kern="1200" dirty="0" err="1">
                <a:solidFill>
                  <a:schemeClr val="tx1"/>
                </a:solidFill>
                <a:effectLst/>
                <a:latin typeface="+mn-lt"/>
                <a:ea typeface="+mn-ea"/>
                <a:cs typeface="+mn-cs"/>
              </a:rPr>
              <a:t>Nhs</a:t>
            </a:r>
            <a:r>
              <a:rPr lang="en-US" sz="1200" i="1" kern="1200" dirty="0">
                <a:solidFill>
                  <a:schemeClr val="tx1"/>
                </a:solidFill>
                <a:effectLst/>
                <a:latin typeface="+mn-lt"/>
                <a:ea typeface="+mn-ea"/>
                <a:cs typeface="+mn-cs"/>
              </a:rPr>
              <a:t> Trust, Birmingham, Northern Ireland</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16</a:t>
            </a:r>
            <a:r>
              <a:rPr lang="en-US" sz="1200" i="1" kern="1200" dirty="0">
                <a:solidFill>
                  <a:schemeClr val="tx1"/>
                </a:solidFill>
                <a:effectLst/>
                <a:latin typeface="+mn-lt"/>
                <a:ea typeface="+mn-ea"/>
                <a:cs typeface="+mn-cs"/>
              </a:rPr>
              <a:t>The Fifth People's Hospital of Suzhou, Hospital of Suzhou, Suzhou,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17</a:t>
            </a:r>
            <a:r>
              <a:rPr lang="en-US" sz="1200" i="1" kern="1200" dirty="0">
                <a:solidFill>
                  <a:schemeClr val="tx1"/>
                </a:solidFill>
                <a:effectLst/>
                <a:latin typeface="+mn-lt"/>
                <a:ea typeface="+mn-ea"/>
                <a:cs typeface="+mn-cs"/>
              </a:rPr>
              <a:t>Mustapha Bacha University Hospital of Algiers, Algiers, Algeria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18</a:t>
            </a:r>
            <a:r>
              <a:rPr lang="en-US" sz="1200" i="1" kern="1200" dirty="0">
                <a:solidFill>
                  <a:schemeClr val="tx1"/>
                </a:solidFill>
                <a:effectLst/>
                <a:latin typeface="+mn-lt"/>
                <a:ea typeface="+mn-ea"/>
                <a:cs typeface="+mn-cs"/>
              </a:rPr>
              <a:t>Hospital das </a:t>
            </a:r>
            <a:r>
              <a:rPr lang="en-US" sz="1200" i="1" kern="1200" dirty="0" err="1">
                <a:solidFill>
                  <a:schemeClr val="tx1"/>
                </a:solidFill>
                <a:effectLst/>
                <a:latin typeface="+mn-lt"/>
                <a:ea typeface="+mn-ea"/>
                <a:cs typeface="+mn-cs"/>
              </a:rPr>
              <a:t>Clínicas</a:t>
            </a:r>
            <a:r>
              <a:rPr lang="en-US" sz="1200" i="1" kern="1200" dirty="0">
                <a:solidFill>
                  <a:schemeClr val="tx1"/>
                </a:solidFill>
                <a:effectLst/>
                <a:latin typeface="+mn-lt"/>
                <a:ea typeface="+mn-ea"/>
                <a:cs typeface="+mn-cs"/>
              </a:rPr>
              <a:t> da </a:t>
            </a:r>
            <a:r>
              <a:rPr lang="en-US" sz="1200" i="1" kern="1200" dirty="0" err="1">
                <a:solidFill>
                  <a:schemeClr val="tx1"/>
                </a:solidFill>
                <a:effectLst/>
                <a:latin typeface="+mn-lt"/>
                <a:ea typeface="+mn-ea"/>
                <a:cs typeface="+mn-cs"/>
              </a:rPr>
              <a:t>Faculdade</a:t>
            </a:r>
            <a:r>
              <a:rPr lang="en-US" sz="1200" i="1" kern="1200" dirty="0">
                <a:solidFill>
                  <a:schemeClr val="tx1"/>
                </a:solidFill>
                <a:effectLst/>
                <a:latin typeface="+mn-lt"/>
                <a:ea typeface="+mn-ea"/>
                <a:cs typeface="+mn-cs"/>
              </a:rPr>
              <a:t> de Medicina da </a:t>
            </a:r>
            <a:r>
              <a:rPr lang="en-US" sz="1200" i="1" kern="1200" dirty="0" err="1">
                <a:solidFill>
                  <a:schemeClr val="tx1"/>
                </a:solidFill>
                <a:effectLst/>
                <a:latin typeface="+mn-lt"/>
                <a:ea typeface="+mn-ea"/>
                <a:cs typeface="+mn-cs"/>
              </a:rPr>
              <a:t>Universidade</a:t>
            </a:r>
            <a:r>
              <a:rPr lang="en-US" sz="1200" i="1" kern="1200" dirty="0">
                <a:solidFill>
                  <a:schemeClr val="tx1"/>
                </a:solidFill>
                <a:effectLst/>
                <a:latin typeface="+mn-lt"/>
                <a:ea typeface="+mn-ea"/>
                <a:cs typeface="+mn-cs"/>
              </a:rPr>
              <a:t> de São Paulo, São Paulo, Brazil</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19</a:t>
            </a:r>
            <a:r>
              <a:rPr lang="en-US" sz="1200" i="1" kern="1200" dirty="0">
                <a:solidFill>
                  <a:schemeClr val="tx1"/>
                </a:solidFill>
                <a:effectLst/>
                <a:latin typeface="+mn-lt"/>
                <a:ea typeface="+mn-ea"/>
                <a:cs typeface="+mn-cs"/>
              </a:rPr>
              <a:t>The First Affiliated Hospital of Guangxi Medical University, Nanning,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20</a:t>
            </a:r>
            <a:r>
              <a:rPr lang="en-US" sz="1200" i="1" kern="1200" dirty="0">
                <a:solidFill>
                  <a:schemeClr val="tx1"/>
                </a:solidFill>
                <a:effectLst/>
                <a:latin typeface="+mn-lt"/>
                <a:ea typeface="+mn-ea"/>
                <a:cs typeface="+mn-cs"/>
              </a:rPr>
              <a:t>Hospital Italiano de Buenos Aires, Buenos Aires, Argentina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21</a:t>
            </a:r>
            <a:r>
              <a:rPr lang="en-US" sz="1200" i="1" kern="1200" dirty="0">
                <a:solidFill>
                  <a:schemeClr val="tx1"/>
                </a:solidFill>
                <a:effectLst/>
                <a:latin typeface="+mn-lt"/>
                <a:ea typeface="+mn-ea"/>
                <a:cs typeface="+mn-cs"/>
              </a:rPr>
              <a:t>Royal Berkshire Hospital, Reading, UK</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22</a:t>
            </a:r>
            <a:r>
              <a:rPr lang="en-US" sz="1200" i="1" kern="1200" dirty="0">
                <a:solidFill>
                  <a:schemeClr val="tx1"/>
                </a:solidFill>
                <a:effectLst/>
                <a:latin typeface="+mn-lt"/>
                <a:ea typeface="+mn-ea"/>
                <a:cs typeface="+mn-cs"/>
              </a:rPr>
              <a:t>The First Hospital of Jilin University, Jilin,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23</a:t>
            </a:r>
            <a:r>
              <a:rPr lang="en-US" sz="1200" i="1" kern="1200" dirty="0">
                <a:solidFill>
                  <a:schemeClr val="tx1"/>
                </a:solidFill>
                <a:effectLst/>
                <a:latin typeface="+mn-lt"/>
                <a:ea typeface="+mn-ea"/>
                <a:cs typeface="+mn-cs"/>
              </a:rPr>
              <a:t>Instituto de la Salud </a:t>
            </a:r>
            <a:r>
              <a:rPr lang="en-US" sz="1200" i="1" kern="1200" dirty="0" err="1">
                <a:solidFill>
                  <a:schemeClr val="tx1"/>
                </a:solidFill>
                <a:effectLst/>
                <a:latin typeface="+mn-lt"/>
                <a:ea typeface="+mn-ea"/>
                <a:cs typeface="+mn-cs"/>
              </a:rPr>
              <a:t>Digestiva</a:t>
            </a:r>
            <a:r>
              <a:rPr lang="en-US" sz="1200" i="1" kern="1200" dirty="0">
                <a:solidFill>
                  <a:schemeClr val="tx1"/>
                </a:solidFill>
                <a:effectLst/>
                <a:latin typeface="+mn-lt"/>
                <a:ea typeface="+mn-ea"/>
                <a:cs typeface="+mn-cs"/>
              </a:rPr>
              <a:t>, Guadalajara, Mexico</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24</a:t>
            </a:r>
            <a:r>
              <a:rPr lang="en-US" sz="1200" i="1" kern="1200" dirty="0">
                <a:solidFill>
                  <a:schemeClr val="tx1"/>
                </a:solidFill>
                <a:effectLst/>
                <a:latin typeface="+mn-lt"/>
                <a:ea typeface="+mn-ea"/>
                <a:cs typeface="+mn-cs"/>
              </a:rPr>
              <a:t>Marmara University, Istanbul, Türkiye</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25</a:t>
            </a:r>
            <a:r>
              <a:rPr lang="en-US" sz="1200" i="1" kern="1200" dirty="0">
                <a:solidFill>
                  <a:schemeClr val="tx1"/>
                </a:solidFill>
                <a:effectLst/>
                <a:latin typeface="+mn-lt"/>
                <a:ea typeface="+mn-ea"/>
                <a:cs typeface="+mn-cs"/>
              </a:rPr>
              <a:t>The Second </a:t>
            </a:r>
            <a:r>
              <a:rPr lang="en-US" sz="1200" i="1" kern="1200" dirty="0" err="1">
                <a:solidFill>
                  <a:schemeClr val="tx1"/>
                </a:solidFill>
                <a:effectLst/>
                <a:latin typeface="+mn-lt"/>
                <a:ea typeface="+mn-ea"/>
                <a:cs typeface="+mn-cs"/>
              </a:rPr>
              <a:t>XiangYa</a:t>
            </a:r>
            <a:r>
              <a:rPr lang="en-US" sz="1200" i="1" kern="1200" dirty="0">
                <a:solidFill>
                  <a:schemeClr val="tx1"/>
                </a:solidFill>
                <a:effectLst/>
                <a:latin typeface="+mn-lt"/>
                <a:ea typeface="+mn-ea"/>
                <a:cs typeface="+mn-cs"/>
              </a:rPr>
              <a:t> Hospital of Central South University, Changsha,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26</a:t>
            </a:r>
            <a:r>
              <a:rPr lang="en-US" sz="1200" i="1" kern="1200" dirty="0">
                <a:solidFill>
                  <a:schemeClr val="tx1"/>
                </a:solidFill>
                <a:effectLst/>
                <a:latin typeface="+mn-lt"/>
                <a:ea typeface="+mn-ea"/>
                <a:cs typeface="+mn-cs"/>
              </a:rPr>
              <a:t>Hospital Civil de Guadalajara Fray Antonio Alcalde, Guadalajara, Mexico</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27</a:t>
            </a:r>
            <a:r>
              <a:rPr lang="en-US" sz="1200" i="1" kern="1200" dirty="0">
                <a:solidFill>
                  <a:schemeClr val="tx1"/>
                </a:solidFill>
                <a:effectLst/>
                <a:latin typeface="+mn-lt"/>
                <a:ea typeface="+mn-ea"/>
                <a:cs typeface="+mn-cs"/>
              </a:rPr>
              <a:t>Singapore General Hospital, Singapore</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28</a:t>
            </a:r>
            <a:r>
              <a:rPr lang="en-US" sz="1200" i="1" kern="1200" dirty="0">
                <a:solidFill>
                  <a:schemeClr val="tx1"/>
                </a:solidFill>
                <a:effectLst/>
                <a:latin typeface="+mn-lt"/>
                <a:ea typeface="+mn-ea"/>
                <a:cs typeface="+mn-cs"/>
              </a:rPr>
              <a:t>The Third Affiliated Hospital of Hebei Medical University, Hebei,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29</a:t>
            </a:r>
            <a:r>
              <a:rPr lang="en-US" sz="1200" i="1" kern="1200" dirty="0">
                <a:solidFill>
                  <a:schemeClr val="tx1"/>
                </a:solidFill>
                <a:effectLst/>
                <a:latin typeface="+mn-lt"/>
                <a:ea typeface="+mn-ea"/>
                <a:cs typeface="+mn-cs"/>
              </a:rPr>
              <a:t>Centro Médico </a:t>
            </a:r>
            <a:r>
              <a:rPr lang="en-US" sz="1200" i="1" kern="1200" dirty="0" err="1">
                <a:solidFill>
                  <a:schemeClr val="tx1"/>
                </a:solidFill>
                <a:effectLst/>
                <a:latin typeface="+mn-lt"/>
                <a:ea typeface="+mn-ea"/>
                <a:cs typeface="+mn-cs"/>
              </a:rPr>
              <a:t>ISSEMYM</a:t>
            </a:r>
            <a:r>
              <a:rPr lang="en-US" sz="1200" i="1" kern="1200" dirty="0">
                <a:solidFill>
                  <a:schemeClr val="tx1"/>
                </a:solidFill>
                <a:effectLst/>
                <a:latin typeface="+mn-lt"/>
                <a:ea typeface="+mn-ea"/>
                <a:cs typeface="+mn-cs"/>
              </a:rPr>
              <a:t>, Mexico City, Mexico</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30</a:t>
            </a:r>
            <a:r>
              <a:rPr lang="en-US" sz="1200" i="1" kern="1200" dirty="0">
                <a:solidFill>
                  <a:schemeClr val="tx1"/>
                </a:solidFill>
                <a:effectLst/>
                <a:latin typeface="+mn-lt"/>
                <a:ea typeface="+mn-ea"/>
                <a:cs typeface="+mn-cs"/>
              </a:rPr>
              <a:t>Baylor University Medical Center, Dallas, USA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31</a:t>
            </a:r>
            <a:r>
              <a:rPr lang="en-US" sz="1200" i="1" kern="1200" dirty="0">
                <a:solidFill>
                  <a:schemeClr val="tx1"/>
                </a:solidFill>
                <a:effectLst/>
                <a:latin typeface="+mn-lt"/>
                <a:ea typeface="+mn-ea"/>
                <a:cs typeface="+mn-cs"/>
              </a:rPr>
              <a:t>Second Hospital of Shandong University, Shandong,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32</a:t>
            </a:r>
            <a:r>
              <a:rPr lang="en-US" sz="1200" i="1" kern="1200" dirty="0">
                <a:solidFill>
                  <a:schemeClr val="tx1"/>
                </a:solidFill>
                <a:effectLst/>
                <a:latin typeface="+mn-lt"/>
                <a:ea typeface="+mn-ea"/>
                <a:cs typeface="+mn-cs"/>
              </a:rPr>
              <a:t>The First Affiliated Hospital of Wenzhou Medical University, Wenzhou,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33</a:t>
            </a:r>
            <a:r>
              <a:rPr lang="en-US" sz="1200" i="1" kern="1200" dirty="0">
                <a:solidFill>
                  <a:schemeClr val="tx1"/>
                </a:solidFill>
                <a:effectLst/>
                <a:latin typeface="+mn-lt"/>
                <a:ea typeface="+mn-ea"/>
                <a:cs typeface="+mn-cs"/>
              </a:rPr>
              <a:t>Hospital de </a:t>
            </a:r>
            <a:r>
              <a:rPr lang="en-US" sz="1200" i="1" kern="1200" dirty="0" err="1">
                <a:solidFill>
                  <a:schemeClr val="tx1"/>
                </a:solidFill>
                <a:effectLst/>
                <a:latin typeface="+mn-lt"/>
                <a:ea typeface="+mn-ea"/>
                <a:cs typeface="+mn-cs"/>
              </a:rPr>
              <a:t>Clínicas</a:t>
            </a:r>
            <a:r>
              <a:rPr lang="en-US" sz="1200" i="1" kern="1200" dirty="0">
                <a:solidFill>
                  <a:schemeClr val="tx1"/>
                </a:solidFill>
                <a:effectLst/>
                <a:latin typeface="+mn-lt"/>
                <a:ea typeface="+mn-ea"/>
                <a:cs typeface="+mn-cs"/>
              </a:rPr>
              <a:t> de Porto Alegre, </a:t>
            </a:r>
            <a:r>
              <a:rPr lang="en-US" sz="1200" i="1" kern="1200" dirty="0" err="1">
                <a:solidFill>
                  <a:schemeClr val="tx1"/>
                </a:solidFill>
                <a:effectLst/>
                <a:latin typeface="+mn-lt"/>
                <a:ea typeface="+mn-ea"/>
                <a:cs typeface="+mn-cs"/>
              </a:rPr>
              <a:t>Universidade</a:t>
            </a:r>
            <a:r>
              <a:rPr lang="en-US" sz="1200" i="1" kern="1200" dirty="0">
                <a:solidFill>
                  <a:schemeClr val="tx1"/>
                </a:solidFill>
                <a:effectLst/>
                <a:latin typeface="+mn-lt"/>
                <a:ea typeface="+mn-ea"/>
                <a:cs typeface="+mn-cs"/>
              </a:rPr>
              <a:t> Federal do Rio Grande do Sul, Porto Alegre, Brazil</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34</a:t>
            </a:r>
            <a:r>
              <a:rPr lang="en-US" sz="1200" i="1" kern="1200" dirty="0">
                <a:solidFill>
                  <a:schemeClr val="tx1"/>
                </a:solidFill>
                <a:effectLst/>
                <a:latin typeface="+mn-lt"/>
                <a:ea typeface="+mn-ea"/>
                <a:cs typeface="+mn-cs"/>
              </a:rPr>
              <a:t>Ege University School of Medicine, Izmir, Türkiye</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35</a:t>
            </a:r>
            <a:r>
              <a:rPr lang="en-US" sz="1200" i="1" kern="1200" dirty="0">
                <a:solidFill>
                  <a:schemeClr val="tx1"/>
                </a:solidFill>
                <a:effectLst/>
                <a:latin typeface="+mn-lt"/>
                <a:ea typeface="+mn-ea"/>
                <a:cs typeface="+mn-cs"/>
              </a:rPr>
              <a:t>Hospital General Dr. Manuel Gea Gonzalez, Mexico City, Mexico</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36</a:t>
            </a:r>
            <a:r>
              <a:rPr lang="en-US" sz="1200" i="1" kern="1200" dirty="0">
                <a:solidFill>
                  <a:schemeClr val="tx1"/>
                </a:solidFill>
                <a:effectLst/>
                <a:latin typeface="+mn-lt"/>
                <a:ea typeface="+mn-ea"/>
                <a:cs typeface="+mn-cs"/>
              </a:rPr>
              <a:t>Royal North Shore Hospital, Sydney, Australia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37</a:t>
            </a:r>
            <a:r>
              <a:rPr lang="en-US" sz="1200" i="1" kern="1200" dirty="0">
                <a:solidFill>
                  <a:schemeClr val="tx1"/>
                </a:solidFill>
                <a:effectLst/>
                <a:latin typeface="+mn-lt"/>
                <a:ea typeface="+mn-ea"/>
                <a:cs typeface="+mn-cs"/>
              </a:rPr>
              <a:t>The </a:t>
            </a:r>
            <a:r>
              <a:rPr lang="en-US" sz="1200" i="1" kern="1200" dirty="0" err="1">
                <a:solidFill>
                  <a:schemeClr val="tx1"/>
                </a:solidFill>
                <a:effectLst/>
                <a:latin typeface="+mn-lt"/>
                <a:ea typeface="+mn-ea"/>
                <a:cs typeface="+mn-cs"/>
              </a:rPr>
              <a:t>Westmead</a:t>
            </a:r>
            <a:r>
              <a:rPr lang="en-US" sz="1200" i="1" kern="1200" dirty="0">
                <a:solidFill>
                  <a:schemeClr val="tx1"/>
                </a:solidFill>
                <a:effectLst/>
                <a:latin typeface="+mn-lt"/>
                <a:ea typeface="+mn-ea"/>
                <a:cs typeface="+mn-cs"/>
              </a:rPr>
              <a:t> Institute for Medical Research and </a:t>
            </a:r>
            <a:r>
              <a:rPr lang="en-US" sz="1200" i="1" kern="1200" dirty="0" err="1">
                <a:solidFill>
                  <a:schemeClr val="tx1"/>
                </a:solidFill>
                <a:effectLst/>
                <a:latin typeface="+mn-lt"/>
                <a:ea typeface="+mn-ea"/>
                <a:cs typeface="+mn-cs"/>
              </a:rPr>
              <a:t>Westmead</a:t>
            </a:r>
            <a:r>
              <a:rPr lang="en-US" sz="1200" i="1" kern="1200" dirty="0">
                <a:solidFill>
                  <a:schemeClr val="tx1"/>
                </a:solidFill>
                <a:effectLst/>
                <a:latin typeface="+mn-lt"/>
                <a:ea typeface="+mn-ea"/>
                <a:cs typeface="+mn-cs"/>
              </a:rPr>
              <a:t> Hospital, University of Sydney, Sydney, Australia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38</a:t>
            </a:r>
            <a:r>
              <a:rPr lang="en-US" sz="1200" i="1" kern="1200" dirty="0">
                <a:solidFill>
                  <a:schemeClr val="tx1"/>
                </a:solidFill>
                <a:effectLst/>
                <a:latin typeface="+mn-lt"/>
                <a:ea typeface="+mn-ea"/>
                <a:cs typeface="+mn-cs"/>
              </a:rPr>
              <a:t>Virginia Commonwealth University and Richmond VA Medical Center, Richmond, United States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39</a:t>
            </a:r>
            <a:r>
              <a:rPr lang="en-US" sz="1200" i="1" kern="1200" dirty="0">
                <a:solidFill>
                  <a:schemeClr val="tx1"/>
                </a:solidFill>
                <a:effectLst/>
                <a:latin typeface="+mn-lt"/>
                <a:ea typeface="+mn-ea"/>
                <a:cs typeface="+mn-cs"/>
              </a:rPr>
              <a:t>Tongji Medical College, Huazhong University of Science and Technology, Wuhan,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40</a:t>
            </a:r>
            <a:r>
              <a:rPr lang="en-US" sz="1200" i="1" kern="1200" dirty="0">
                <a:solidFill>
                  <a:schemeClr val="tx1"/>
                </a:solidFill>
                <a:effectLst/>
                <a:latin typeface="+mn-lt"/>
                <a:ea typeface="+mn-ea"/>
                <a:cs typeface="+mn-cs"/>
              </a:rPr>
              <a:t>NIHR Nottingham Biomedical Research Centre, Nottingham University Hospitals NHS Trust and University of Nottingham, Nottingham, UK</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41</a:t>
            </a:r>
            <a:r>
              <a:rPr lang="en-US" sz="1200" i="1" kern="1200" dirty="0">
                <a:solidFill>
                  <a:schemeClr val="tx1"/>
                </a:solidFill>
                <a:effectLst/>
                <a:latin typeface="+mn-lt"/>
                <a:ea typeface="+mn-ea"/>
                <a:cs typeface="+mn-cs"/>
              </a:rPr>
              <a:t>Universiti of Malaya, Kuala Lumpur, Malaysia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42</a:t>
            </a:r>
            <a:r>
              <a:rPr lang="en-US" sz="1200" i="1" kern="1200" dirty="0">
                <a:solidFill>
                  <a:schemeClr val="tx1"/>
                </a:solidFill>
                <a:effectLst/>
                <a:latin typeface="+mn-lt"/>
                <a:ea typeface="+mn-ea"/>
                <a:cs typeface="+mn-cs"/>
              </a:rPr>
              <a:t>Rela Institute, Chennai, India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43</a:t>
            </a:r>
            <a:r>
              <a:rPr lang="en-US" sz="1200" i="1" kern="1200" dirty="0">
                <a:solidFill>
                  <a:schemeClr val="tx1"/>
                </a:solidFill>
                <a:effectLst/>
                <a:latin typeface="+mn-lt"/>
                <a:ea typeface="+mn-ea"/>
                <a:cs typeface="+mn-cs"/>
              </a:rPr>
              <a:t>Chulalongkorn University, Bangkok, Thailand</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44</a:t>
            </a:r>
            <a:r>
              <a:rPr lang="en-US" sz="1200" i="1" kern="1200" dirty="0">
                <a:solidFill>
                  <a:schemeClr val="tx1"/>
                </a:solidFill>
                <a:effectLst/>
                <a:latin typeface="+mn-lt"/>
                <a:ea typeface="+mn-ea"/>
                <a:cs typeface="+mn-cs"/>
              </a:rPr>
              <a:t>University Hospital, Baku, Azerbaijan</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45</a:t>
            </a:r>
            <a:r>
              <a:rPr lang="en-US" sz="1200" i="1" kern="1200" dirty="0">
                <a:solidFill>
                  <a:schemeClr val="tx1"/>
                </a:solidFill>
                <a:effectLst/>
                <a:latin typeface="+mn-lt"/>
                <a:ea typeface="+mn-ea"/>
                <a:cs typeface="+mn-cs"/>
              </a:rPr>
              <a:t>Akdeniz University School of Medicine, Antalya, Türkiye</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46</a:t>
            </a:r>
            <a:r>
              <a:rPr lang="en-US" sz="1200" i="1" kern="1200" dirty="0">
                <a:solidFill>
                  <a:schemeClr val="tx1"/>
                </a:solidFill>
                <a:effectLst/>
                <a:latin typeface="+mn-lt"/>
                <a:ea typeface="+mn-ea"/>
                <a:cs typeface="+mn-cs"/>
              </a:rPr>
              <a:t>All India Institute of Medical Sciences, New Delhi, India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47</a:t>
            </a:r>
            <a:r>
              <a:rPr lang="en-US" sz="1200" i="1" kern="1200" dirty="0">
                <a:solidFill>
                  <a:schemeClr val="tx1"/>
                </a:solidFill>
                <a:effectLst/>
                <a:latin typeface="+mn-lt"/>
                <a:ea typeface="+mn-ea"/>
                <a:cs typeface="+mn-cs"/>
              </a:rPr>
              <a:t>Mengchao </a:t>
            </a:r>
            <a:r>
              <a:rPr lang="en-US" sz="1200" i="1" kern="1200" dirty="0" err="1">
                <a:solidFill>
                  <a:schemeClr val="tx1"/>
                </a:solidFill>
                <a:effectLst/>
                <a:latin typeface="+mn-lt"/>
                <a:ea typeface="+mn-ea"/>
                <a:cs typeface="+mn-cs"/>
              </a:rPr>
              <a:t>Heapatobiliary</a:t>
            </a:r>
            <a:r>
              <a:rPr lang="en-US" sz="1200" i="1" kern="1200" dirty="0">
                <a:solidFill>
                  <a:schemeClr val="tx1"/>
                </a:solidFill>
                <a:effectLst/>
                <a:latin typeface="+mn-lt"/>
                <a:ea typeface="+mn-ea"/>
                <a:cs typeface="+mn-cs"/>
              </a:rPr>
              <a:t> Hospital of Fujian Medical University, Fuzhou,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48</a:t>
            </a:r>
            <a:r>
              <a:rPr lang="en-US" sz="1200" i="1" kern="1200" dirty="0">
                <a:solidFill>
                  <a:schemeClr val="tx1"/>
                </a:solidFill>
                <a:effectLst/>
                <a:latin typeface="+mn-lt"/>
                <a:ea typeface="+mn-ea"/>
                <a:cs typeface="+mn-cs"/>
              </a:rPr>
              <a:t>Beijing Youan Hospital, Capital Medical University, Beijing,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49</a:t>
            </a:r>
            <a:r>
              <a:rPr lang="en-US" sz="1200" i="1" kern="1200" dirty="0">
                <a:solidFill>
                  <a:schemeClr val="tx1"/>
                </a:solidFill>
                <a:effectLst/>
                <a:latin typeface="+mn-lt"/>
                <a:ea typeface="+mn-ea"/>
                <a:cs typeface="+mn-cs"/>
              </a:rPr>
              <a:t>The First Affiliated Hospital of Nanchang University, Nanchang,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50</a:t>
            </a:r>
            <a:r>
              <a:rPr lang="en-US" sz="1200" i="1" kern="1200" dirty="0">
                <a:solidFill>
                  <a:schemeClr val="tx1"/>
                </a:solidFill>
                <a:effectLst/>
                <a:latin typeface="+mn-lt"/>
                <a:ea typeface="+mn-ea"/>
                <a:cs typeface="+mn-cs"/>
              </a:rPr>
              <a:t>Shuguang Hospital Affiliated to Shanghai University of Traditional Chinese Medicine, Shanghai,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51</a:t>
            </a:r>
            <a:r>
              <a:rPr lang="en-US" sz="1200" i="1" kern="1200" dirty="0">
                <a:solidFill>
                  <a:schemeClr val="tx1"/>
                </a:solidFill>
                <a:effectLst/>
                <a:latin typeface="+mn-lt"/>
                <a:ea typeface="+mn-ea"/>
                <a:cs typeface="+mn-cs"/>
              </a:rPr>
              <a:t>The University of Hong Kong, Hong Kong,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52</a:t>
            </a:r>
            <a:r>
              <a:rPr lang="en-US" sz="1200" i="1" kern="1200" dirty="0">
                <a:solidFill>
                  <a:schemeClr val="tx1"/>
                </a:solidFill>
                <a:effectLst/>
                <a:latin typeface="+mn-lt"/>
                <a:ea typeface="+mn-ea"/>
                <a:cs typeface="+mn-cs"/>
              </a:rPr>
              <a:t>Tel Aviv </a:t>
            </a:r>
            <a:r>
              <a:rPr lang="en-US" sz="1200" i="1" kern="1200" dirty="0" err="1">
                <a:solidFill>
                  <a:schemeClr val="tx1"/>
                </a:solidFill>
                <a:effectLst/>
                <a:latin typeface="+mn-lt"/>
                <a:ea typeface="+mn-ea"/>
                <a:cs typeface="+mn-cs"/>
              </a:rPr>
              <a:t>Sourasky</a:t>
            </a:r>
            <a:r>
              <a:rPr lang="en-US" sz="1200" i="1" kern="1200" dirty="0">
                <a:solidFill>
                  <a:schemeClr val="tx1"/>
                </a:solidFill>
                <a:effectLst/>
                <a:latin typeface="+mn-lt"/>
                <a:ea typeface="+mn-ea"/>
                <a:cs typeface="+mn-cs"/>
              </a:rPr>
              <a:t> Medical Center, Tel Aviv, Israel</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53</a:t>
            </a:r>
            <a:r>
              <a:rPr lang="en-US" sz="1200" i="1" kern="1200" dirty="0">
                <a:solidFill>
                  <a:schemeClr val="tx1"/>
                </a:solidFill>
                <a:effectLst/>
                <a:latin typeface="+mn-lt"/>
                <a:ea typeface="+mn-ea"/>
                <a:cs typeface="+mn-cs"/>
              </a:rPr>
              <a:t>Hospital Federal de </a:t>
            </a:r>
            <a:r>
              <a:rPr lang="en-US" sz="1200" i="1" kern="1200" dirty="0" err="1">
                <a:solidFill>
                  <a:schemeClr val="tx1"/>
                </a:solidFill>
                <a:effectLst/>
                <a:latin typeface="+mn-lt"/>
                <a:ea typeface="+mn-ea"/>
                <a:cs typeface="+mn-cs"/>
              </a:rPr>
              <a:t>Bonsucesso</a:t>
            </a:r>
            <a:r>
              <a:rPr lang="en-US" sz="1200" i="1" kern="1200" dirty="0">
                <a:solidFill>
                  <a:schemeClr val="tx1"/>
                </a:solidFill>
                <a:effectLst/>
                <a:latin typeface="+mn-lt"/>
                <a:ea typeface="+mn-ea"/>
                <a:cs typeface="+mn-cs"/>
              </a:rPr>
              <a:t>, Rio de Janeiro, Brazil</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54</a:t>
            </a:r>
            <a:r>
              <a:rPr lang="en-US" sz="1200" i="1" kern="1200" dirty="0">
                <a:solidFill>
                  <a:schemeClr val="tx1"/>
                </a:solidFill>
                <a:effectLst/>
                <a:latin typeface="+mn-lt"/>
                <a:ea typeface="+mn-ea"/>
                <a:cs typeface="+mn-cs"/>
              </a:rPr>
              <a:t>Sohag University, Cairo, Egypt</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55</a:t>
            </a:r>
            <a:r>
              <a:rPr lang="en-US" sz="1200" i="1" kern="1200" dirty="0">
                <a:solidFill>
                  <a:schemeClr val="tx1"/>
                </a:solidFill>
                <a:effectLst/>
                <a:latin typeface="+mn-lt"/>
                <a:ea typeface="+mn-ea"/>
                <a:cs typeface="+mn-cs"/>
              </a:rPr>
              <a:t>CHU </a:t>
            </a:r>
            <a:r>
              <a:rPr lang="en-US" sz="1200" i="1" kern="1200" dirty="0" err="1">
                <a:solidFill>
                  <a:schemeClr val="tx1"/>
                </a:solidFill>
                <a:effectLst/>
                <a:latin typeface="+mn-lt"/>
                <a:ea typeface="+mn-ea"/>
                <a:cs typeface="+mn-cs"/>
              </a:rPr>
              <a:t>Cocody</a:t>
            </a:r>
            <a:r>
              <a:rPr lang="en-US" sz="1200" i="1" kern="1200" dirty="0">
                <a:solidFill>
                  <a:schemeClr val="tx1"/>
                </a:solidFill>
                <a:effectLst/>
                <a:latin typeface="+mn-lt"/>
                <a:ea typeface="+mn-ea"/>
                <a:cs typeface="+mn-cs"/>
              </a:rPr>
              <a:t>, Abidjan, Abidjan, Côte </a:t>
            </a:r>
            <a:r>
              <a:rPr lang="en-US" sz="1200" i="1" kern="1200" dirty="0" err="1">
                <a:solidFill>
                  <a:schemeClr val="tx1"/>
                </a:solidFill>
                <a:effectLst/>
                <a:latin typeface="+mn-lt"/>
                <a:ea typeface="+mn-ea"/>
                <a:cs typeface="+mn-cs"/>
              </a:rPr>
              <a:t>d'lvoire</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56</a:t>
            </a:r>
            <a:r>
              <a:rPr lang="en-US" sz="1200" i="1" kern="1200" dirty="0">
                <a:solidFill>
                  <a:schemeClr val="tx1"/>
                </a:solidFill>
                <a:effectLst/>
                <a:latin typeface="+mn-lt"/>
                <a:ea typeface="+mn-ea"/>
                <a:cs typeface="+mn-cs"/>
              </a:rPr>
              <a:t>University of Freiburg, Freiburg, Germany</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57</a:t>
            </a:r>
            <a:r>
              <a:rPr lang="en-US" sz="1200" i="1" kern="1200" dirty="0">
                <a:solidFill>
                  <a:schemeClr val="tx1"/>
                </a:solidFill>
                <a:effectLst/>
                <a:latin typeface="+mn-lt"/>
                <a:ea typeface="+mn-ea"/>
                <a:cs typeface="+mn-cs"/>
              </a:rPr>
              <a:t>University Hospital and King Faisal Hospital, Kigali, Rwanda, Central African Republic</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58</a:t>
            </a:r>
            <a:r>
              <a:rPr lang="en-US" sz="1200" i="1" kern="1200" dirty="0">
                <a:solidFill>
                  <a:schemeClr val="tx1"/>
                </a:solidFill>
                <a:effectLst/>
                <a:latin typeface="+mn-lt"/>
                <a:ea typeface="+mn-ea"/>
                <a:cs typeface="+mn-cs"/>
              </a:rPr>
              <a:t>Ruijin Hospital, Shanghai Jiao Tong University School of Medicine, Shanghai, China, Shanghai, China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59</a:t>
            </a:r>
            <a:r>
              <a:rPr lang="en-US" sz="1200" i="1" kern="1200" dirty="0">
                <a:solidFill>
                  <a:schemeClr val="tx1"/>
                </a:solidFill>
                <a:effectLst/>
                <a:latin typeface="+mn-lt"/>
                <a:ea typeface="+mn-ea"/>
                <a:cs typeface="+mn-cs"/>
              </a:rPr>
              <a:t>Sir Gangaram Hospital and </a:t>
            </a:r>
            <a:r>
              <a:rPr lang="en-US" sz="1200" i="1" kern="1200" dirty="0" err="1">
                <a:solidFill>
                  <a:schemeClr val="tx1"/>
                </a:solidFill>
                <a:effectLst/>
                <a:latin typeface="+mn-lt"/>
                <a:ea typeface="+mn-ea"/>
                <a:cs typeface="+mn-cs"/>
              </a:rPr>
              <a:t>GRIPMER</a:t>
            </a:r>
            <a:r>
              <a:rPr lang="en-US" sz="1200" i="1" kern="1200" dirty="0">
                <a:solidFill>
                  <a:schemeClr val="tx1"/>
                </a:solidFill>
                <a:effectLst/>
                <a:latin typeface="+mn-lt"/>
                <a:ea typeface="+mn-ea"/>
                <a:cs typeface="+mn-cs"/>
              </a:rPr>
              <a:t>, Delhi, India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60</a:t>
            </a:r>
            <a:r>
              <a:rPr lang="en-US" sz="1200" i="1" kern="1200" dirty="0">
                <a:solidFill>
                  <a:schemeClr val="tx1"/>
                </a:solidFill>
                <a:effectLst/>
                <a:latin typeface="+mn-lt"/>
                <a:ea typeface="+mn-ea"/>
                <a:cs typeface="+mn-cs"/>
              </a:rPr>
              <a:t>SGPGI, Lucknow, India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61</a:t>
            </a:r>
            <a:r>
              <a:rPr lang="en-US" sz="1200" i="1" kern="1200" dirty="0">
                <a:solidFill>
                  <a:schemeClr val="tx1"/>
                </a:solidFill>
                <a:effectLst/>
                <a:latin typeface="+mn-lt"/>
                <a:ea typeface="+mn-ea"/>
                <a:cs typeface="+mn-cs"/>
              </a:rPr>
              <a:t>PGIMER, Chandigarh, India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62</a:t>
            </a:r>
            <a:r>
              <a:rPr lang="en-US" sz="1200" i="1" kern="1200" dirty="0">
                <a:solidFill>
                  <a:schemeClr val="tx1"/>
                </a:solidFill>
                <a:effectLst/>
                <a:latin typeface="+mn-lt"/>
                <a:ea typeface="+mn-ea"/>
                <a:cs typeface="+mn-cs"/>
              </a:rPr>
              <a:t>Amrita Institute of Medical Sciences, Kochi, India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63</a:t>
            </a:r>
            <a:r>
              <a:rPr lang="en-US" sz="1200" i="1" kern="1200" dirty="0">
                <a:solidFill>
                  <a:schemeClr val="tx1"/>
                </a:solidFill>
                <a:effectLst/>
                <a:latin typeface="+mn-lt"/>
                <a:ea typeface="+mn-ea"/>
                <a:cs typeface="+mn-cs"/>
              </a:rPr>
              <a:t>Seth GS Medical college and KEM Hospital, Mumbai, India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64</a:t>
            </a:r>
            <a:r>
              <a:rPr lang="en-US" sz="1200" i="1" kern="1200" dirty="0">
                <a:solidFill>
                  <a:schemeClr val="tx1"/>
                </a:solidFill>
                <a:effectLst/>
                <a:latin typeface="+mn-lt"/>
                <a:ea typeface="+mn-ea"/>
                <a:cs typeface="+mn-cs"/>
              </a:rPr>
              <a:t>CMC, Vellore, India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65</a:t>
            </a:r>
            <a:r>
              <a:rPr lang="en-US" sz="1200" i="1" kern="1200" dirty="0">
                <a:solidFill>
                  <a:schemeClr val="tx1"/>
                </a:solidFill>
                <a:effectLst/>
                <a:latin typeface="+mn-lt"/>
                <a:ea typeface="+mn-ea"/>
                <a:cs typeface="+mn-cs"/>
              </a:rPr>
              <a:t>Apollo </a:t>
            </a:r>
            <a:r>
              <a:rPr lang="en-US" sz="1200" i="1" kern="1200" dirty="0" err="1">
                <a:solidFill>
                  <a:schemeClr val="tx1"/>
                </a:solidFill>
                <a:effectLst/>
                <a:latin typeface="+mn-lt"/>
                <a:ea typeface="+mn-ea"/>
                <a:cs typeface="+mn-cs"/>
              </a:rPr>
              <a:t>Multispeciality</a:t>
            </a:r>
            <a:r>
              <a:rPr lang="en-US" sz="1200" i="1" kern="1200" dirty="0">
                <a:solidFill>
                  <a:schemeClr val="tx1"/>
                </a:solidFill>
                <a:effectLst/>
                <a:latin typeface="+mn-lt"/>
                <a:ea typeface="+mn-ea"/>
                <a:cs typeface="+mn-cs"/>
              </a:rPr>
              <a:t> Hospitals, Kolkata, India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66</a:t>
            </a:r>
            <a:r>
              <a:rPr lang="en-US" sz="1200" i="1" kern="1200" dirty="0">
                <a:solidFill>
                  <a:schemeClr val="tx1"/>
                </a:solidFill>
                <a:effectLst/>
                <a:latin typeface="+mn-lt"/>
                <a:ea typeface="+mn-ea"/>
                <a:cs typeface="+mn-cs"/>
              </a:rPr>
              <a:t>Kims, Bhubaneswar, India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67</a:t>
            </a:r>
            <a:r>
              <a:rPr lang="en-US" sz="1200" i="1" kern="1200" dirty="0">
                <a:solidFill>
                  <a:schemeClr val="tx1"/>
                </a:solidFill>
                <a:effectLst/>
                <a:latin typeface="+mn-lt"/>
                <a:ea typeface="+mn-ea"/>
                <a:cs typeface="+mn-cs"/>
              </a:rPr>
              <a:t>Apollo Hospital, Mumbai, India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68</a:t>
            </a:r>
            <a:r>
              <a:rPr lang="en-US" sz="1200" i="1" kern="1200" dirty="0">
                <a:solidFill>
                  <a:schemeClr val="tx1"/>
                </a:solidFill>
                <a:effectLst/>
                <a:latin typeface="+mn-lt"/>
                <a:ea typeface="+mn-ea"/>
                <a:cs typeface="+mn-cs"/>
              </a:rPr>
              <a:t>Mercy Medical Center, Baltimore, USA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69</a:t>
            </a:r>
            <a:r>
              <a:rPr lang="en-US" sz="1200" i="1" kern="1200" dirty="0">
                <a:solidFill>
                  <a:schemeClr val="tx1"/>
                </a:solidFill>
                <a:effectLst/>
                <a:latin typeface="+mn-lt"/>
                <a:ea typeface="+mn-ea"/>
                <a:cs typeface="+mn-cs"/>
              </a:rPr>
              <a:t>University of Pennsylvania, Philadelphia, USA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70</a:t>
            </a:r>
            <a:r>
              <a:rPr lang="en-US" sz="1200" i="1" kern="1200" dirty="0">
                <a:solidFill>
                  <a:schemeClr val="tx1"/>
                </a:solidFill>
                <a:effectLst/>
                <a:latin typeface="+mn-lt"/>
                <a:ea typeface="+mn-ea"/>
                <a:cs typeface="+mn-cs"/>
              </a:rPr>
              <a:t>Virginia Commonwealth University and Richmond VA Medical Center, Ruijin Hospital, Shanghai Jiao Tong University School of Medicine, Shanghai, China. </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bg1"/>
              </a:solidFill>
            </a:endParaRPr>
          </a:p>
          <a:p>
            <a:r>
              <a:rPr lang="en-US" sz="1200" b="1" i="0" dirty="0">
                <a:solidFill>
                  <a:schemeClr val="bg1"/>
                </a:solidFill>
              </a:rPr>
              <a:t>Background and Aims: </a:t>
            </a:r>
            <a:r>
              <a:rPr lang="en-US" sz="1200" kern="1200" dirty="0">
                <a:solidFill>
                  <a:schemeClr val="tx1"/>
                </a:solidFill>
                <a:effectLst/>
                <a:latin typeface="+mn-lt"/>
                <a:ea typeface="+mn-ea"/>
                <a:cs typeface="+mn-cs"/>
              </a:rPr>
              <a:t>Early readmission after hospitalization for decompensated cirrhosis is associated with adverse outcomes, yet its predictors and global disparities poorly characterized. We aimed to identify determinants of 30-day readmission following index non-elective hospitalization and its impact on short-term outcomes.</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dirty="0">
                <a:solidFill>
                  <a:schemeClr val="bg1"/>
                </a:solidFill>
              </a:rPr>
              <a:t>Method: </a:t>
            </a:r>
            <a:r>
              <a:rPr lang="en-US" sz="1200" kern="1200" dirty="0">
                <a:solidFill>
                  <a:schemeClr val="tx1"/>
                </a:solidFill>
                <a:effectLst/>
                <a:latin typeface="+mn-lt"/>
                <a:ea typeface="+mn-ea"/>
                <a:cs typeface="+mn-cs"/>
              </a:rPr>
              <a:t>The CLEARED Consortium prospectively enrolled hospitalized patients with cirrhosis globally. Patients who died, underwent liver transplantation (LT) during index admission, or lost to follow-up were excluded. The primary outcome was 30-day readmission. Centers were categorized as high-income (HIC), upper-middle–income (</a:t>
            </a:r>
            <a:r>
              <a:rPr lang="en-US" sz="1200" kern="1200" dirty="0" err="1">
                <a:solidFill>
                  <a:schemeClr val="tx1"/>
                </a:solidFill>
                <a:effectLst/>
                <a:latin typeface="+mn-lt"/>
                <a:ea typeface="+mn-ea"/>
                <a:cs typeface="+mn-cs"/>
              </a:rPr>
              <a:t>UMIC</a:t>
            </a:r>
            <a:r>
              <a:rPr lang="en-US" sz="1200" kern="1200" dirty="0">
                <a:solidFill>
                  <a:schemeClr val="tx1"/>
                </a:solidFill>
                <a:effectLst/>
                <a:latin typeface="+mn-lt"/>
                <a:ea typeface="+mn-ea"/>
                <a:cs typeface="+mn-cs"/>
              </a:rPr>
              <a:t>), or low/low-middle–income countries (</a:t>
            </a:r>
            <a:r>
              <a:rPr lang="en-US" sz="1200" kern="1200" dirty="0" err="1">
                <a:solidFill>
                  <a:schemeClr val="tx1"/>
                </a:solidFill>
                <a:effectLst/>
                <a:latin typeface="+mn-lt"/>
                <a:ea typeface="+mn-ea"/>
                <a:cs typeface="+mn-cs"/>
              </a:rPr>
              <a:t>LMICs</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dirty="0">
                <a:solidFill>
                  <a:schemeClr val="bg1"/>
                </a:solidFill>
              </a:rPr>
              <a:t>Results: </a:t>
            </a:r>
            <a:r>
              <a:rPr lang="en-US" sz="1200" kern="1200" dirty="0">
                <a:solidFill>
                  <a:schemeClr val="tx1"/>
                </a:solidFill>
                <a:effectLst/>
                <a:latin typeface="+mn-lt"/>
                <a:ea typeface="+mn-ea"/>
                <a:cs typeface="+mn-cs"/>
              </a:rPr>
              <a:t>A total of 8,263 hospitalized patients with cirrhosis enrolled in registry, of which 5,692 were analyzed with mean age of 56.16 ± 13.31 years, 64.1% male and predominant etiology being alcohol (41.1%). Within 30 days of discharge, 1,610 patients (28.3%) were readmitted. Readmitted patients had higher rates of prior ascites (70.3% vs. 61.5%), overt hepatic encephalopathy (22.7% vs. 13.4%), hyponatremia (31.2% vs. 24.4%), acute kidney injury (21.6% vs. 13.0%), hospitalization (61.2% vs. 44.0%) and infection (25.3% vs. 15.9%) within the preceding 6 months (all p&lt;0.001). Viral etiologies, particularly hepatitis C (13.9% vs. 10.1%, p&lt;0.001), higher MELD-Na scores (27 vs. 25, p&lt;0.001), and admissions with anasarca or </a:t>
            </a:r>
            <a:r>
              <a:rPr lang="en-US" sz="1200" kern="1200" dirty="0" err="1">
                <a:solidFill>
                  <a:schemeClr val="tx1"/>
                </a:solidFill>
                <a:effectLst/>
                <a:latin typeface="+mn-lt"/>
                <a:ea typeface="+mn-ea"/>
                <a:cs typeface="+mn-cs"/>
              </a:rPr>
              <a:t>dyselectrolytemia</a:t>
            </a:r>
            <a:r>
              <a:rPr lang="en-US" sz="1200" kern="1200" dirty="0">
                <a:solidFill>
                  <a:schemeClr val="tx1"/>
                </a:solidFill>
                <a:effectLst/>
                <a:latin typeface="+mn-lt"/>
                <a:ea typeface="+mn-ea"/>
                <a:cs typeface="+mn-cs"/>
              </a:rPr>
              <a:t> were common among readmitted patients. Thirty-day readmission was associated with higher mortality (10.4% vs. 4.8%) and LT rates (8.9% vs. 3.6%) (both p&lt;0.001). Readmission rates were highest in </a:t>
            </a:r>
            <a:r>
              <a:rPr lang="en-US" sz="1200" kern="1200" dirty="0" err="1">
                <a:solidFill>
                  <a:schemeClr val="tx1"/>
                </a:solidFill>
                <a:effectLst/>
                <a:latin typeface="+mn-lt"/>
                <a:ea typeface="+mn-ea"/>
                <a:cs typeface="+mn-cs"/>
              </a:rPr>
              <a:t>HICs</a:t>
            </a:r>
            <a:r>
              <a:rPr lang="en-US" sz="1200" kern="1200" dirty="0">
                <a:solidFill>
                  <a:schemeClr val="tx1"/>
                </a:solidFill>
                <a:effectLst/>
                <a:latin typeface="+mn-lt"/>
                <a:ea typeface="+mn-ea"/>
                <a:cs typeface="+mn-cs"/>
              </a:rPr>
              <a:t> (37.1%) with a low post-readmission mortality. On multivariable analysis, HCV etiology (OR 1.48), 6-month hospitalization (OR 1.66) or infection (OR 1.22), at admission presence of anasarca (OR 1.39) and higher MELD-Na (OR 1.02 per point) independently predicted readmission (all p≤0.03). </a:t>
            </a:r>
            <a:r>
              <a:rPr lang="en-US" sz="1200" kern="1200" dirty="0" err="1">
                <a:solidFill>
                  <a:schemeClr val="tx1"/>
                </a:solidFill>
                <a:effectLst/>
                <a:latin typeface="+mn-lt"/>
                <a:ea typeface="+mn-ea"/>
                <a:cs typeface="+mn-cs"/>
              </a:rPr>
              <a:t>LMIC</a:t>
            </a:r>
            <a:r>
              <a:rPr lang="en-US" sz="1200" kern="1200" dirty="0">
                <a:solidFill>
                  <a:schemeClr val="tx1"/>
                </a:solidFill>
                <a:effectLst/>
                <a:latin typeface="+mn-lt"/>
                <a:ea typeface="+mn-ea"/>
                <a:cs typeface="+mn-cs"/>
              </a:rPr>
              <a:t> (OR 0.41) and </a:t>
            </a:r>
            <a:r>
              <a:rPr lang="en-US" sz="1200" kern="1200" dirty="0" err="1">
                <a:solidFill>
                  <a:schemeClr val="tx1"/>
                </a:solidFill>
                <a:effectLst/>
                <a:latin typeface="+mn-lt"/>
                <a:ea typeface="+mn-ea"/>
                <a:cs typeface="+mn-cs"/>
              </a:rPr>
              <a:t>UMIC</a:t>
            </a:r>
            <a:r>
              <a:rPr lang="en-US" sz="1200" kern="1200" dirty="0">
                <a:solidFill>
                  <a:schemeClr val="tx1"/>
                </a:solidFill>
                <a:effectLst/>
                <a:latin typeface="+mn-lt"/>
                <a:ea typeface="+mn-ea"/>
                <a:cs typeface="+mn-cs"/>
              </a:rPr>
              <a:t> (OR 0.62) residence were independently associated with lower odds of readmission than </a:t>
            </a:r>
            <a:r>
              <a:rPr lang="en-US" sz="1200" kern="1200" dirty="0" err="1">
                <a:solidFill>
                  <a:schemeClr val="tx1"/>
                </a:solidFill>
                <a:effectLst/>
                <a:latin typeface="+mn-lt"/>
                <a:ea typeface="+mn-ea"/>
                <a:cs typeface="+mn-cs"/>
              </a:rPr>
              <a:t>HICs</a:t>
            </a:r>
            <a:r>
              <a:rPr lang="en-US" sz="1200" kern="1200" dirty="0">
                <a:solidFill>
                  <a:schemeClr val="tx1"/>
                </a:solidFill>
                <a:effectLst/>
                <a:latin typeface="+mn-lt"/>
                <a:ea typeface="+mn-ea"/>
                <a:cs typeface="+mn-cs"/>
              </a:rPr>
              <a:t> (both p&lt;0.001) but a higher mortality.</a:t>
            </a:r>
          </a:p>
          <a:p>
            <a:r>
              <a:rPr lang="en-US" sz="1200" b="1" i="0" kern="1200" dirty="0">
                <a:solidFill>
                  <a:schemeClr val="tx1"/>
                </a:solidFill>
                <a:effectLst/>
                <a:latin typeface="+mn-lt"/>
                <a:ea typeface="+mn-ea"/>
                <a:cs typeface="+mn-cs"/>
              </a:rPr>
              <a:t>Conclusion: </a:t>
            </a:r>
            <a:r>
              <a:rPr lang="en-GB" sz="1200" kern="1200" dirty="0">
                <a:solidFill>
                  <a:schemeClr val="tx1"/>
                </a:solidFill>
                <a:effectLst/>
                <a:latin typeface="+mn-lt"/>
                <a:ea typeface="+mn-ea"/>
                <a:cs typeface="+mn-cs"/>
              </a:rPr>
              <a:t>Early readmission and recent healthcare utilization occurs in one-quarter of hospitalized patients with cirrhosis and identifies a population with a poor short-term survival and higher need of LT. Higher rate of readmissions, lower mortality and higher transplant rate in high-income countries than the low- and middle-income countries, likely a reflection of barriers to access rather than lower disease burden.</a:t>
            </a: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21</a:t>
            </a:fld>
            <a:endParaRPr lang="en-US"/>
          </a:p>
        </p:txBody>
      </p:sp>
    </p:spTree>
    <p:extLst>
      <p:ext uri="{BB962C8B-B14F-4D97-AF65-F5344CB8AC3E}">
        <p14:creationId xmlns:p14="http://schemas.microsoft.com/office/powerpoint/2010/main" val="3869633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US" b="0" i="1" dirty="0">
                <a:effectLst/>
                <a:latin typeface="Arial" panose="020B0604020202020204" pitchFamily="34" charset="0"/>
                <a:ea typeface="Times New Roman" panose="02020603050405020304" pitchFamily="18" charset="0"/>
                <a:cs typeface="Arial" panose="020B0604020202020204" pitchFamily="34" charset="0"/>
              </a:rPr>
              <a:t>ELF, Enhanced Liver Fibrosis; Fib-4, Fibrosis-4; HCC, hepatocellular carcinoma; MASLD, metabolic dysfunction-associated </a:t>
            </a:r>
            <a:r>
              <a:rPr lang="en-US" b="0" i="1" dirty="0" err="1">
                <a:effectLst/>
                <a:latin typeface="Arial" panose="020B0604020202020204" pitchFamily="34" charset="0"/>
                <a:ea typeface="Times New Roman" panose="02020603050405020304" pitchFamily="18" charset="0"/>
                <a:cs typeface="Arial" panose="020B0604020202020204" pitchFamily="34" charset="0"/>
              </a:rPr>
              <a:t>steatotic</a:t>
            </a:r>
            <a:r>
              <a:rPr lang="en-US" b="0" i="1" dirty="0">
                <a:effectLst/>
                <a:latin typeface="Arial" panose="020B0604020202020204" pitchFamily="34" charset="0"/>
                <a:ea typeface="Times New Roman" panose="02020603050405020304" pitchFamily="18" charset="0"/>
                <a:cs typeface="Arial" panose="020B0604020202020204" pitchFamily="34" charset="0"/>
              </a:rPr>
              <a:t> liver disease; </a:t>
            </a:r>
            <a:r>
              <a:rPr kumimoji="0" lang="en-US" sz="1200" b="0" i="1" u="none" strike="noStrike" kern="1200" cap="none" spc="0" normalizeH="0" baseline="0" noProof="0" dirty="0">
                <a:ln>
                  <a:noFill/>
                </a:ln>
                <a:solidFill>
                  <a:schemeClr val="tx2"/>
                </a:solidFill>
                <a:effectLst/>
                <a:uLnTx/>
                <a:uFillTx/>
                <a:latin typeface="Arial" panose="020B0604020202020204"/>
                <a:ea typeface="+mn-ea"/>
                <a:cs typeface="+mn-cs"/>
              </a:rPr>
              <a:t>T2DM, type 2 diabetes mellitus; UK, United Kingdom; </a:t>
            </a:r>
            <a:r>
              <a:rPr kumimoji="0" lang="en-US" sz="1200" b="0" i="1" u="none" strike="noStrike" kern="1200" cap="none" spc="0" normalizeH="0" baseline="0" noProof="0" dirty="0" err="1">
                <a:ln>
                  <a:noFill/>
                </a:ln>
                <a:solidFill>
                  <a:schemeClr val="tx2"/>
                </a:solidFill>
                <a:effectLst/>
                <a:uLnTx/>
                <a:uFillTx/>
                <a:latin typeface="Arial" panose="020B0604020202020204"/>
                <a:ea typeface="+mn-ea"/>
                <a:cs typeface="+mn-cs"/>
              </a:rPr>
              <a:t>VCTE</a:t>
            </a:r>
            <a:r>
              <a:rPr kumimoji="0" lang="en-US" sz="1200" b="0" i="1" u="none" strike="noStrike" kern="1200" cap="none" spc="0" normalizeH="0" baseline="0" noProof="0" dirty="0">
                <a:ln>
                  <a:noFill/>
                </a:ln>
                <a:solidFill>
                  <a:schemeClr val="tx2"/>
                </a:solidFill>
                <a:effectLst/>
                <a:uLnTx/>
                <a:uFillTx/>
                <a:latin typeface="Arial" panose="020B0604020202020204"/>
                <a:ea typeface="+mn-ea"/>
                <a:cs typeface="+mn-cs"/>
              </a:rPr>
              <a:t>, </a:t>
            </a:r>
            <a:r>
              <a:rPr lang="en-US" sz="1200" b="0" i="1" kern="1200" dirty="0">
                <a:solidFill>
                  <a:schemeClr val="tx1"/>
                </a:solidFill>
                <a:latin typeface="+mn-lt"/>
                <a:ea typeface="+mn-ea"/>
                <a:cs typeface="+mn-cs"/>
              </a:rPr>
              <a:t>vibration-controlled transient elastography.</a:t>
            </a:r>
            <a:r>
              <a:rPr kumimoji="0" lang="en-US" sz="1200" b="0" i="1" u="none" strike="noStrike" kern="1200" cap="none" spc="0" normalizeH="0" baseline="0" noProof="0" dirty="0">
                <a:ln>
                  <a:noFill/>
                </a:ln>
                <a:solidFill>
                  <a:schemeClr val="tx2"/>
                </a:solidFill>
                <a:effectLst/>
                <a:uLnTx/>
                <a:uFillTx/>
                <a:latin typeface="Arial" panose="020B0604020202020204"/>
                <a:ea typeface="+mn-ea"/>
                <a:cs typeface="+mn-cs"/>
              </a:rPr>
              <a:t> </a:t>
            </a: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a:t>
            </a:r>
            <a:r>
              <a:rPr lang="en-US" sz="1200" b="1" kern="1200" dirty="0" err="1">
                <a:solidFill>
                  <a:schemeClr val="tx1"/>
                </a:solidFill>
                <a:effectLst/>
                <a:latin typeface="+mn-lt"/>
                <a:ea typeface="+mn-ea"/>
                <a:cs typeface="+mn-cs"/>
              </a:rPr>
              <a:t>multicentre</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randomised</a:t>
            </a:r>
            <a:r>
              <a:rPr lang="en-US" sz="1200" b="1" kern="1200" dirty="0">
                <a:solidFill>
                  <a:schemeClr val="tx1"/>
                </a:solidFill>
                <a:effectLst/>
                <a:latin typeface="+mn-lt"/>
                <a:ea typeface="+mn-ea"/>
                <a:cs typeface="+mn-cs"/>
              </a:rPr>
              <a:t> controlled trial of screening for MASLD in patients with type 2 diabetes not known to have liver disease in primary care</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effectLst/>
                <a:latin typeface="+mn-lt"/>
                <a:ea typeface="+mn-ea"/>
                <a:cs typeface="+mn-cs"/>
              </a:rPr>
              <a:t>OS-030</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US" sz="1200" u="sng" kern="1200" dirty="0">
                <a:solidFill>
                  <a:schemeClr val="tx1"/>
                </a:solidFill>
                <a:effectLst/>
                <a:latin typeface="+mn-lt"/>
                <a:ea typeface="+mn-ea"/>
                <a:cs typeface="+mn-cs"/>
              </a:rPr>
              <a:t>Ryan Buchanan</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Tina Reinson</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Josh Bilson</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Scott Harris</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Chinonso Nwoguh</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Keith Cooper</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Mary Onoja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Karen Malone</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Chris D Byrne</a:t>
            </a:r>
            <a:r>
              <a:rPr lang="en-US" sz="1200" kern="1200" baseline="30000" dirty="0">
                <a:solidFill>
                  <a:schemeClr val="tx1"/>
                </a:solidFill>
                <a:effectLst/>
                <a:latin typeface="+mn-lt"/>
                <a:ea typeface="+mn-ea"/>
                <a:cs typeface="+mn-cs"/>
              </a:rPr>
              <a:t>1</a:t>
            </a:r>
            <a:endParaRPr lang="en-NZ" sz="1200" kern="12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University of Southampton, Southampton, United Kingdom</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Woolston &amp; Town Hill Primary Care Network, </a:t>
            </a:r>
            <a:r>
              <a:rPr lang="en-US" sz="1200" i="1" kern="1200" dirty="0" err="1">
                <a:solidFill>
                  <a:schemeClr val="tx1"/>
                </a:solidFill>
                <a:effectLst/>
                <a:latin typeface="+mn-lt"/>
                <a:ea typeface="+mn-ea"/>
                <a:cs typeface="+mn-cs"/>
              </a:rPr>
              <a:t>southampton</a:t>
            </a:r>
            <a:r>
              <a:rPr lang="en-US" sz="1200" i="1" kern="1200" dirty="0">
                <a:solidFill>
                  <a:schemeClr val="tx1"/>
                </a:solidFill>
                <a:effectLst/>
                <a:latin typeface="+mn-lt"/>
                <a:ea typeface="+mn-ea"/>
                <a:cs typeface="+mn-cs"/>
              </a:rPr>
              <a:t>, United Kingdom</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GB" sz="1200" kern="1200" dirty="0">
                <a:solidFill>
                  <a:schemeClr val="tx1"/>
                </a:solidFill>
                <a:effectLst/>
                <a:latin typeface="+mn-lt"/>
                <a:ea typeface="+mn-ea"/>
                <a:cs typeface="+mn-cs"/>
              </a:rPr>
              <a:t>Current guidance for liver disease assessment in type 2 diabetes mellitus (T2DM) varies, and in the United Kingdom (UK) testing for MASLD fibrosis is largely limited to individuals with ultrasound-confirmed steatosis or abnormal liver enzymes. We evaluated the clinical effectiveness and costs of alternative fibrosis assessment strategies.</a:t>
            </a:r>
            <a:endParaRPr lang="en-NZ" sz="1200" kern="1200" dirty="0">
              <a:solidFill>
                <a:schemeClr val="tx1"/>
              </a:solidFill>
              <a:effectLst/>
              <a:latin typeface="+mn-lt"/>
              <a:ea typeface="+mn-ea"/>
              <a:cs typeface="+mn-cs"/>
            </a:endParaRPr>
          </a:p>
          <a:p>
            <a:r>
              <a:rPr lang="en-NZ" b="1" dirty="0">
                <a:effectLst/>
                <a:latin typeface="Arial" panose="020B0604020202020204" pitchFamily="34" charset="0"/>
                <a:ea typeface="Calibri" panose="020F0502020204030204" pitchFamily="34" charset="0"/>
                <a:cs typeface="Arial" panose="020B0604020202020204" pitchFamily="34" charset="0"/>
              </a:rPr>
              <a:t>Method: </a:t>
            </a:r>
            <a:r>
              <a:rPr lang="en-GB" sz="1200" kern="1200" dirty="0">
                <a:solidFill>
                  <a:schemeClr val="tx1"/>
                </a:solidFill>
                <a:effectLst/>
                <a:latin typeface="+mn-lt"/>
                <a:ea typeface="+mn-ea"/>
                <a:cs typeface="+mn-cs"/>
              </a:rPr>
              <a:t>REFLEX was an unblinded, individual-level, 1:1 randomised controlled multicentre trial conducted across primary and secondary care in the Wessex region of England (population ~8 million). The protocol was published (BMJ Open 2025) and the study prospectively registered. Adults with Systematised Nomenclature of Medicine code registered T2DM and no known liver disease or liver testing in the preceding two years were eligible. Participants were randomised to either a ‘</a:t>
            </a:r>
            <a:r>
              <a:rPr lang="en-GB" sz="1200" kern="1200" dirty="0" err="1">
                <a:solidFill>
                  <a:schemeClr val="tx1"/>
                </a:solidFill>
                <a:effectLst/>
                <a:latin typeface="+mn-lt"/>
                <a:ea typeface="+mn-ea"/>
                <a:cs typeface="+mn-cs"/>
              </a:rPr>
              <a:t>FibroScan</a:t>
            </a:r>
            <a:r>
              <a:rPr lang="en-GB" sz="1200" kern="1200" dirty="0">
                <a:solidFill>
                  <a:schemeClr val="tx1"/>
                </a:solidFill>
                <a:effectLst/>
                <a:latin typeface="+mn-lt"/>
                <a:ea typeface="+mn-ea"/>
                <a:cs typeface="+mn-cs"/>
              </a:rPr>
              <a:t> First’ pathway or to Usual Care. The primary outcome was referral for hepatocellular carcinoma (HCC) surveillance within 12 months of randomisation. Secondary analyses modelled two-step strategies using ELF or Fib-4 as initial tests prior to </a:t>
            </a:r>
            <a:r>
              <a:rPr lang="en-GB" sz="1200" kern="1200" dirty="0" err="1">
                <a:solidFill>
                  <a:schemeClr val="tx1"/>
                </a:solidFill>
                <a:effectLst/>
                <a:latin typeface="+mn-lt"/>
                <a:ea typeface="+mn-ea"/>
                <a:cs typeface="+mn-cs"/>
              </a:rPr>
              <a:t>FibroScan</a:t>
            </a:r>
            <a:r>
              <a:rPr lang="en-GB" sz="1200" kern="1200" dirty="0">
                <a:solidFill>
                  <a:schemeClr val="tx1"/>
                </a:solidFill>
                <a:effectLst/>
                <a:latin typeface="+mn-lt"/>
                <a:ea typeface="+mn-ea"/>
                <a:cs typeface="+mn-cs"/>
              </a:rPr>
              <a:t>. A cost-effectiveness evaluation is ongoing. </a:t>
            </a:r>
          </a:p>
          <a:p>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634 participants were randomised (318 ‘</a:t>
            </a:r>
            <a:r>
              <a:rPr lang="en-GB" sz="1200" kern="1200" dirty="0" err="1">
                <a:solidFill>
                  <a:schemeClr val="tx1"/>
                </a:solidFill>
                <a:effectLst/>
                <a:latin typeface="+mn-lt"/>
                <a:ea typeface="+mn-ea"/>
                <a:cs typeface="+mn-cs"/>
              </a:rPr>
              <a:t>FibroScan</a:t>
            </a:r>
            <a:r>
              <a:rPr lang="en-GB" sz="1200" kern="1200" dirty="0">
                <a:solidFill>
                  <a:schemeClr val="tx1"/>
                </a:solidFill>
                <a:effectLst/>
                <a:latin typeface="+mn-lt"/>
                <a:ea typeface="+mn-ea"/>
                <a:cs typeface="+mn-cs"/>
              </a:rPr>
              <a:t> First’; 316 Usual Care). At 12 months, only 13 (4%) participants in Usual Care had undergone fibrosis assessment. In contrast, 313 participants in the ‘</a:t>
            </a:r>
            <a:r>
              <a:rPr lang="en-GB" sz="1200" kern="1200" dirty="0" err="1">
                <a:solidFill>
                  <a:schemeClr val="tx1"/>
                </a:solidFill>
                <a:effectLst/>
                <a:latin typeface="+mn-lt"/>
                <a:ea typeface="+mn-ea"/>
                <a:cs typeface="+mn-cs"/>
              </a:rPr>
              <a:t>FibroScan</a:t>
            </a:r>
            <a:r>
              <a:rPr lang="en-GB" sz="1200" kern="1200" dirty="0">
                <a:solidFill>
                  <a:schemeClr val="tx1"/>
                </a:solidFill>
                <a:effectLst/>
                <a:latin typeface="+mn-lt"/>
                <a:ea typeface="+mn-ea"/>
                <a:cs typeface="+mn-cs"/>
              </a:rPr>
              <a:t> First’ arm received a scan; 39 met criteria for hepatology referral. Twelve participants (4%) were diagnosed with F4 fibrosis and commenced HCC surveillance, and a further 64 (20.1%) were diagnosed with F2/F3 fibrosis. No cases of F4 or F2/F3 disease were identified in Usual Care. Total pathway costs were £33,518/€38,200 for ‘</a:t>
            </a:r>
            <a:r>
              <a:rPr lang="en-GB" sz="1200" kern="1200" dirty="0" err="1">
                <a:solidFill>
                  <a:schemeClr val="tx1"/>
                </a:solidFill>
                <a:effectLst/>
                <a:latin typeface="+mn-lt"/>
                <a:ea typeface="+mn-ea"/>
                <a:cs typeface="+mn-cs"/>
              </a:rPr>
              <a:t>FibroScan</a:t>
            </a:r>
            <a:r>
              <a:rPr lang="en-GB" sz="1200" kern="1200" dirty="0">
                <a:solidFill>
                  <a:schemeClr val="tx1"/>
                </a:solidFill>
                <a:effectLst/>
                <a:latin typeface="+mn-lt"/>
                <a:ea typeface="+mn-ea"/>
                <a:cs typeface="+mn-cs"/>
              </a:rPr>
              <a:t> First’ and £1,105/€1259 for Usual Care. Modelling two-step pathways reduced case detection: F4 disease fell to 6 (2%) cases using ELF and 5 (2%) using Fib-4. Costs were £33,103/€37,735 for </a:t>
            </a:r>
            <a:r>
              <a:rPr lang="en-GB" sz="1200" kern="1200" dirty="0" err="1">
                <a:solidFill>
                  <a:schemeClr val="tx1"/>
                </a:solidFill>
                <a:effectLst/>
                <a:latin typeface="+mn-lt"/>
                <a:ea typeface="+mn-ea"/>
                <a:cs typeface="+mn-cs"/>
              </a:rPr>
              <a:t>ELF+FibroScan</a:t>
            </a:r>
            <a:r>
              <a:rPr lang="en-GB" sz="1200" kern="1200" dirty="0">
                <a:solidFill>
                  <a:schemeClr val="tx1"/>
                </a:solidFill>
                <a:effectLst/>
                <a:latin typeface="+mn-lt"/>
                <a:ea typeface="+mn-ea"/>
                <a:cs typeface="+mn-cs"/>
              </a:rPr>
              <a:t> and Fib4+FibroScan £7,325/€8,350. </a:t>
            </a:r>
            <a:endParaRPr lang="en-NZ" sz="1200" kern="1200" dirty="0">
              <a:solidFill>
                <a:schemeClr val="tx1"/>
              </a:solidFill>
              <a:effectLst/>
              <a:latin typeface="+mn-lt"/>
              <a:ea typeface="+mn-ea"/>
              <a:cs typeface="+mn-cs"/>
            </a:endParaRPr>
          </a:p>
          <a:p>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Usual care in this trial identified no cases for HCC surveillance over 12 months. A ‘</a:t>
            </a:r>
            <a:r>
              <a:rPr lang="en-GB" sz="1200" kern="1200" dirty="0" err="1">
                <a:solidFill>
                  <a:schemeClr val="tx1"/>
                </a:solidFill>
                <a:effectLst/>
                <a:latin typeface="+mn-lt"/>
                <a:ea typeface="+mn-ea"/>
                <a:cs typeface="+mn-cs"/>
              </a:rPr>
              <a:t>FibroScan</a:t>
            </a:r>
            <a:r>
              <a:rPr lang="en-GB" sz="1200" kern="1200" dirty="0">
                <a:solidFill>
                  <a:schemeClr val="tx1"/>
                </a:solidFill>
                <a:effectLst/>
                <a:latin typeface="+mn-lt"/>
                <a:ea typeface="+mn-ea"/>
                <a:cs typeface="+mn-cs"/>
              </a:rPr>
              <a:t> First’ screening strategy substantially increased detection of clinically significant disease leading to cancer surveillance. Two-step strategies using ELF or Fib-4 missed around half of cases with cirrhosis. Ongoing cost-effectiveness modelling analyses will determine whether early diagnosis offsets increased upfront costs.</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22</a:t>
            </a:fld>
            <a:endParaRPr lang="en-US"/>
          </a:p>
        </p:txBody>
      </p:sp>
    </p:spTree>
    <p:extLst>
      <p:ext uri="{BB962C8B-B14F-4D97-AF65-F5344CB8AC3E}">
        <p14:creationId xmlns:p14="http://schemas.microsoft.com/office/powerpoint/2010/main" val="2582125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US" b="0" i="1" dirty="0">
                <a:effectLst/>
                <a:latin typeface="Arial" panose="020B0604020202020204" pitchFamily="34" charset="0"/>
                <a:ea typeface="Times New Roman" panose="02020603050405020304" pitchFamily="18" charset="0"/>
                <a:cs typeface="Arial" panose="020B0604020202020204" pitchFamily="34" charset="0"/>
              </a:rPr>
              <a:t>ELF, Enhanced Liver Fibrosis; F, fibrosis; Fib-4, Fibrosis-4; HCC, hepatocellular carcinoma; MASLD, metabolic dysfunction-associated </a:t>
            </a:r>
            <a:r>
              <a:rPr lang="en-US" b="0" i="1" dirty="0" err="1">
                <a:effectLst/>
                <a:latin typeface="Arial" panose="020B0604020202020204" pitchFamily="34" charset="0"/>
                <a:ea typeface="Times New Roman" panose="02020603050405020304" pitchFamily="18" charset="0"/>
                <a:cs typeface="Arial" panose="020B0604020202020204" pitchFamily="34" charset="0"/>
              </a:rPr>
              <a:t>steatotic</a:t>
            </a:r>
            <a:r>
              <a:rPr lang="en-US" b="0" i="1" dirty="0">
                <a:effectLst/>
                <a:latin typeface="Arial" panose="020B0604020202020204" pitchFamily="34" charset="0"/>
                <a:ea typeface="Times New Roman" panose="02020603050405020304" pitchFamily="18" charset="0"/>
                <a:cs typeface="Arial" panose="020B0604020202020204" pitchFamily="34" charset="0"/>
              </a:rPr>
              <a:t> liver disease; </a:t>
            </a:r>
            <a:r>
              <a:rPr kumimoji="0" lang="en-US" sz="1200" b="0" i="1" u="none" strike="noStrike" kern="1200" cap="none" spc="0" normalizeH="0" baseline="0" noProof="0" dirty="0">
                <a:ln>
                  <a:noFill/>
                </a:ln>
                <a:solidFill>
                  <a:schemeClr val="tx2"/>
                </a:solidFill>
                <a:effectLst/>
                <a:uLnTx/>
                <a:uFillTx/>
                <a:latin typeface="Arial" panose="020B0604020202020204"/>
                <a:ea typeface="+mn-ea"/>
                <a:cs typeface="+mn-cs"/>
              </a:rPr>
              <a:t>T2DM, type 2 diabetes mellitus; </a:t>
            </a:r>
            <a:r>
              <a:rPr kumimoji="0" lang="en-US" sz="1200" b="0" i="1" u="none" strike="noStrike" kern="1200" cap="none" spc="0" normalizeH="0" baseline="0" noProof="0" dirty="0" err="1">
                <a:ln>
                  <a:noFill/>
                </a:ln>
                <a:solidFill>
                  <a:schemeClr val="tx2"/>
                </a:solidFill>
                <a:effectLst/>
                <a:uLnTx/>
                <a:uFillTx/>
                <a:latin typeface="Arial" panose="020B0604020202020204"/>
                <a:ea typeface="+mn-ea"/>
                <a:cs typeface="+mn-cs"/>
              </a:rPr>
              <a:t>VCTE</a:t>
            </a:r>
            <a:r>
              <a:rPr kumimoji="0" lang="en-US" sz="1200" b="0" i="1" u="none" strike="noStrike" kern="1200" cap="none" spc="0" normalizeH="0" baseline="0" noProof="0" dirty="0">
                <a:ln>
                  <a:noFill/>
                </a:ln>
                <a:solidFill>
                  <a:schemeClr val="tx2"/>
                </a:solidFill>
                <a:effectLst/>
                <a:uLnTx/>
                <a:uFillTx/>
                <a:latin typeface="Arial" panose="020B0604020202020204"/>
                <a:ea typeface="+mn-ea"/>
                <a:cs typeface="+mn-cs"/>
              </a:rPr>
              <a:t>, vibration-controlled transient elastography.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a:t>
            </a:r>
            <a:r>
              <a:rPr lang="en-US" sz="1200" b="1" kern="1200" dirty="0" err="1">
                <a:solidFill>
                  <a:schemeClr val="tx1"/>
                </a:solidFill>
                <a:effectLst/>
                <a:latin typeface="+mn-lt"/>
                <a:ea typeface="+mn-ea"/>
                <a:cs typeface="+mn-cs"/>
              </a:rPr>
              <a:t>multicentre</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randomised</a:t>
            </a:r>
            <a:r>
              <a:rPr lang="en-US" sz="1200" b="1" kern="1200" dirty="0">
                <a:solidFill>
                  <a:schemeClr val="tx1"/>
                </a:solidFill>
                <a:effectLst/>
                <a:latin typeface="+mn-lt"/>
                <a:ea typeface="+mn-ea"/>
                <a:cs typeface="+mn-cs"/>
              </a:rPr>
              <a:t> controlled trial of screening for MASLD in patients with type 2 diabetes not known to have liver disease in primary care</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effectLst/>
                <a:latin typeface="+mn-lt"/>
                <a:ea typeface="+mn-ea"/>
                <a:cs typeface="+mn-cs"/>
              </a:rPr>
              <a:t>OS-030</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US" sz="1200" u="sng" kern="1200" dirty="0">
                <a:solidFill>
                  <a:schemeClr val="tx1"/>
                </a:solidFill>
                <a:effectLst/>
                <a:latin typeface="+mn-lt"/>
                <a:ea typeface="+mn-ea"/>
                <a:cs typeface="+mn-cs"/>
              </a:rPr>
              <a:t>Ryan Buchanan</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Tina Reinson</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Josh Bilson</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Scott Harris</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Chinonso Nwoguh</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Keith Cooper</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Mary Onoja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Karen Malone</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Chris D Byrne</a:t>
            </a:r>
            <a:r>
              <a:rPr lang="en-US" sz="1200" kern="1200" baseline="30000" dirty="0">
                <a:solidFill>
                  <a:schemeClr val="tx1"/>
                </a:solidFill>
                <a:effectLst/>
                <a:latin typeface="+mn-lt"/>
                <a:ea typeface="+mn-ea"/>
                <a:cs typeface="+mn-cs"/>
              </a:rPr>
              <a:t>1</a:t>
            </a:r>
            <a:endParaRPr lang="en-NZ" sz="1200" kern="12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University of Southampton, Southampton, United Kingdom</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Woolston &amp; Town Hill Primary Care Network, </a:t>
            </a:r>
            <a:r>
              <a:rPr lang="en-US" sz="1200" i="1" kern="1200" dirty="0" err="1">
                <a:solidFill>
                  <a:schemeClr val="tx1"/>
                </a:solidFill>
                <a:effectLst/>
                <a:latin typeface="+mn-lt"/>
                <a:ea typeface="+mn-ea"/>
                <a:cs typeface="+mn-cs"/>
              </a:rPr>
              <a:t>southampton</a:t>
            </a:r>
            <a:r>
              <a:rPr lang="en-US" sz="1200" i="1" kern="1200" dirty="0">
                <a:solidFill>
                  <a:schemeClr val="tx1"/>
                </a:solidFill>
                <a:effectLst/>
                <a:latin typeface="+mn-lt"/>
                <a:ea typeface="+mn-ea"/>
                <a:cs typeface="+mn-cs"/>
              </a:rPr>
              <a:t>, United Kingdom</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GB" sz="1200" kern="1200" dirty="0">
                <a:solidFill>
                  <a:schemeClr val="tx1"/>
                </a:solidFill>
                <a:effectLst/>
                <a:latin typeface="+mn-lt"/>
                <a:ea typeface="+mn-ea"/>
                <a:cs typeface="+mn-cs"/>
              </a:rPr>
              <a:t>Current guidance for liver disease assessment in type 2 diabetes mellitus (T2DM) varies, and in the United Kingdom (UK) testing for MASLD fibrosis is largely limited to individuals with ultrasound-confirmed steatosis or abnormal liver enzymes. We evaluated the clinical effectiveness and costs of alternative fibrosis assessment strategies.</a:t>
            </a:r>
            <a:endParaRPr lang="en-NZ" sz="1200" kern="1200" dirty="0">
              <a:solidFill>
                <a:schemeClr val="tx1"/>
              </a:solidFill>
              <a:effectLst/>
              <a:latin typeface="+mn-lt"/>
              <a:ea typeface="+mn-ea"/>
              <a:cs typeface="+mn-cs"/>
            </a:endParaRPr>
          </a:p>
          <a:p>
            <a:r>
              <a:rPr lang="en-NZ" b="1" dirty="0">
                <a:effectLst/>
                <a:latin typeface="Arial" panose="020B0604020202020204" pitchFamily="34" charset="0"/>
                <a:ea typeface="Calibri" panose="020F0502020204030204" pitchFamily="34" charset="0"/>
                <a:cs typeface="Arial" panose="020B0604020202020204" pitchFamily="34" charset="0"/>
              </a:rPr>
              <a:t>Method: </a:t>
            </a:r>
            <a:r>
              <a:rPr lang="en-GB" sz="1200" kern="1200" dirty="0">
                <a:solidFill>
                  <a:schemeClr val="tx1"/>
                </a:solidFill>
                <a:effectLst/>
                <a:latin typeface="+mn-lt"/>
                <a:ea typeface="+mn-ea"/>
                <a:cs typeface="+mn-cs"/>
              </a:rPr>
              <a:t>REFLEX was an unblinded, individual-level, 1:1 randomised controlled multicentre trial conducted across primary and secondary care in the Wessex region of England (population ~8 million). The protocol was published (BMJ Open 2025) and the study prospectively registered. Adults with Systematised Nomenclature of Medicine code registered T2DM and no known liver disease or liver testing in the preceding two years were eligible. Participants were randomised to either a ‘</a:t>
            </a:r>
            <a:r>
              <a:rPr lang="en-GB" sz="1200" kern="1200" dirty="0" err="1">
                <a:solidFill>
                  <a:schemeClr val="tx1"/>
                </a:solidFill>
                <a:effectLst/>
                <a:latin typeface="+mn-lt"/>
                <a:ea typeface="+mn-ea"/>
                <a:cs typeface="+mn-cs"/>
              </a:rPr>
              <a:t>FibroScan</a:t>
            </a:r>
            <a:r>
              <a:rPr lang="en-GB" sz="1200" kern="1200" dirty="0">
                <a:solidFill>
                  <a:schemeClr val="tx1"/>
                </a:solidFill>
                <a:effectLst/>
                <a:latin typeface="+mn-lt"/>
                <a:ea typeface="+mn-ea"/>
                <a:cs typeface="+mn-cs"/>
              </a:rPr>
              <a:t> First’ pathway or to Usual Care. The primary outcome was referral for hepatocellular carcinoma (HCC) surveillance within 12 months of randomisation. Secondary analyses modelled two-step strategies using ELF or Fib-4 as initial tests prior to </a:t>
            </a:r>
            <a:r>
              <a:rPr lang="en-GB" sz="1200" kern="1200" dirty="0" err="1">
                <a:solidFill>
                  <a:schemeClr val="tx1"/>
                </a:solidFill>
                <a:effectLst/>
                <a:latin typeface="+mn-lt"/>
                <a:ea typeface="+mn-ea"/>
                <a:cs typeface="+mn-cs"/>
              </a:rPr>
              <a:t>FibroScan</a:t>
            </a:r>
            <a:r>
              <a:rPr lang="en-GB" sz="1200" kern="1200" dirty="0">
                <a:solidFill>
                  <a:schemeClr val="tx1"/>
                </a:solidFill>
                <a:effectLst/>
                <a:latin typeface="+mn-lt"/>
                <a:ea typeface="+mn-ea"/>
                <a:cs typeface="+mn-cs"/>
              </a:rPr>
              <a:t>. A cost-effectiveness evaluation is ongoing. </a:t>
            </a:r>
          </a:p>
          <a:p>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634 participants were randomised (318 ‘</a:t>
            </a:r>
            <a:r>
              <a:rPr lang="en-GB" sz="1200" kern="1200" dirty="0" err="1">
                <a:solidFill>
                  <a:schemeClr val="tx1"/>
                </a:solidFill>
                <a:effectLst/>
                <a:latin typeface="+mn-lt"/>
                <a:ea typeface="+mn-ea"/>
                <a:cs typeface="+mn-cs"/>
              </a:rPr>
              <a:t>FibroScan</a:t>
            </a:r>
            <a:r>
              <a:rPr lang="en-GB" sz="1200" kern="1200" dirty="0">
                <a:solidFill>
                  <a:schemeClr val="tx1"/>
                </a:solidFill>
                <a:effectLst/>
                <a:latin typeface="+mn-lt"/>
                <a:ea typeface="+mn-ea"/>
                <a:cs typeface="+mn-cs"/>
              </a:rPr>
              <a:t> First’; 316 Usual Care). At 12 months, only 13 (4%) participants in Usual Care had undergone fibrosis assessment. In contrast, 313 participants in the ‘</a:t>
            </a:r>
            <a:r>
              <a:rPr lang="en-GB" sz="1200" kern="1200" dirty="0" err="1">
                <a:solidFill>
                  <a:schemeClr val="tx1"/>
                </a:solidFill>
                <a:effectLst/>
                <a:latin typeface="+mn-lt"/>
                <a:ea typeface="+mn-ea"/>
                <a:cs typeface="+mn-cs"/>
              </a:rPr>
              <a:t>FibroScan</a:t>
            </a:r>
            <a:r>
              <a:rPr lang="en-GB" sz="1200" kern="1200" dirty="0">
                <a:solidFill>
                  <a:schemeClr val="tx1"/>
                </a:solidFill>
                <a:effectLst/>
                <a:latin typeface="+mn-lt"/>
                <a:ea typeface="+mn-ea"/>
                <a:cs typeface="+mn-cs"/>
              </a:rPr>
              <a:t> First’ arm received a scan; 39 met criteria for hepatology referral. Twelve participants (4%) were diagnosed with F4 fibrosis and commenced HCC surveillance, and a further 64 (20.1%) were diagnosed with F2/F3 fibrosis. No cases of F4 or F2/F3 disease were identified in Usual Care. Total pathway costs were £33,518/€38,200 for ‘</a:t>
            </a:r>
            <a:r>
              <a:rPr lang="en-GB" sz="1200" kern="1200" dirty="0" err="1">
                <a:solidFill>
                  <a:schemeClr val="tx1"/>
                </a:solidFill>
                <a:effectLst/>
                <a:latin typeface="+mn-lt"/>
                <a:ea typeface="+mn-ea"/>
                <a:cs typeface="+mn-cs"/>
              </a:rPr>
              <a:t>FibroScan</a:t>
            </a:r>
            <a:r>
              <a:rPr lang="en-GB" sz="1200" kern="1200" dirty="0">
                <a:solidFill>
                  <a:schemeClr val="tx1"/>
                </a:solidFill>
                <a:effectLst/>
                <a:latin typeface="+mn-lt"/>
                <a:ea typeface="+mn-ea"/>
                <a:cs typeface="+mn-cs"/>
              </a:rPr>
              <a:t> First’ and £1,105/€1259 for Usual Care. Modelling two-step pathways reduced case detection: F4 disease fell to 6 (2%) cases using ELF and 5 (2%) using Fib-4. Costs were £33,103/€37,735 for </a:t>
            </a:r>
            <a:r>
              <a:rPr lang="en-GB" sz="1200" kern="1200" dirty="0" err="1">
                <a:solidFill>
                  <a:schemeClr val="tx1"/>
                </a:solidFill>
                <a:effectLst/>
                <a:latin typeface="+mn-lt"/>
                <a:ea typeface="+mn-ea"/>
                <a:cs typeface="+mn-cs"/>
              </a:rPr>
              <a:t>ELF+FibroScan</a:t>
            </a:r>
            <a:r>
              <a:rPr lang="en-GB" sz="1200" kern="1200" dirty="0">
                <a:solidFill>
                  <a:schemeClr val="tx1"/>
                </a:solidFill>
                <a:effectLst/>
                <a:latin typeface="+mn-lt"/>
                <a:ea typeface="+mn-ea"/>
                <a:cs typeface="+mn-cs"/>
              </a:rPr>
              <a:t> and Fib4+FibroScan £7,325/€8,350. </a:t>
            </a:r>
            <a:endParaRPr lang="en-NZ" sz="1200" kern="1200" dirty="0">
              <a:solidFill>
                <a:schemeClr val="tx1"/>
              </a:solidFill>
              <a:effectLst/>
              <a:latin typeface="+mn-lt"/>
              <a:ea typeface="+mn-ea"/>
              <a:cs typeface="+mn-cs"/>
            </a:endParaRPr>
          </a:p>
          <a:p>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Usual care in this trial identified no cases for HCC surveillance over 12 months. A ‘</a:t>
            </a:r>
            <a:r>
              <a:rPr lang="en-GB" sz="1200" kern="1200" dirty="0" err="1">
                <a:solidFill>
                  <a:schemeClr val="tx1"/>
                </a:solidFill>
                <a:effectLst/>
                <a:latin typeface="+mn-lt"/>
                <a:ea typeface="+mn-ea"/>
                <a:cs typeface="+mn-cs"/>
              </a:rPr>
              <a:t>FibroScan</a:t>
            </a:r>
            <a:r>
              <a:rPr lang="en-GB" sz="1200" kern="1200" dirty="0">
                <a:solidFill>
                  <a:schemeClr val="tx1"/>
                </a:solidFill>
                <a:effectLst/>
                <a:latin typeface="+mn-lt"/>
                <a:ea typeface="+mn-ea"/>
                <a:cs typeface="+mn-cs"/>
              </a:rPr>
              <a:t> First’ screening strategy substantially increased detection of clinically significant disease leading to cancer surveillance. Two-step strategies using ELF or Fib-4 missed around half of cases with cirrhosis. Ongoing cost-effectiveness modelling analyses will determine whether early diagnosis offsets increased upfront costs.</a:t>
            </a: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23</a:t>
            </a:fld>
            <a:endParaRPr lang="en-US"/>
          </a:p>
        </p:txBody>
      </p:sp>
    </p:spTree>
    <p:extLst>
      <p:ext uri="{BB962C8B-B14F-4D97-AF65-F5344CB8AC3E}">
        <p14:creationId xmlns:p14="http://schemas.microsoft.com/office/powerpoint/2010/main" val="3869633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NZ" b="1" i="1" u="none" dirty="0"/>
              <a:t>Abbreviations: </a:t>
            </a:r>
            <a:r>
              <a:rPr lang="en-US" b="0" i="1" u="none" dirty="0"/>
              <a:t>ALD, alcohol-associated liver disease; HAQ, Healthcare access and Quality; SDI, S</a:t>
            </a:r>
            <a:r>
              <a:rPr kumimoji="0" lang="en-GB" sz="1200" b="0" i="1" u="none" strike="noStrike" kern="1200" cap="none" spc="0" normalizeH="0" baseline="0" noProof="0" dirty="0" err="1">
                <a:ln>
                  <a:noFill/>
                </a:ln>
                <a:solidFill>
                  <a:srgbClr val="508541"/>
                </a:solidFill>
                <a:effectLst/>
                <a:uLnTx/>
                <a:uFillTx/>
                <a:latin typeface="Arial" panose="020B0604020202020204"/>
                <a:ea typeface="+mn-ea"/>
                <a:cs typeface="+mn-cs"/>
              </a:rPr>
              <a:t>ociodemographic</a:t>
            </a:r>
            <a:r>
              <a:rPr kumimoji="0" lang="en-GB" sz="1200" b="0" i="1" u="none" strike="noStrike" kern="1200" cap="none" spc="0" normalizeH="0" baseline="0" noProof="0" dirty="0">
                <a:ln>
                  <a:noFill/>
                </a:ln>
                <a:solidFill>
                  <a:srgbClr val="508541"/>
                </a:solidFill>
                <a:effectLst/>
                <a:uLnTx/>
                <a:uFillTx/>
                <a:latin typeface="Arial" panose="020B0604020202020204"/>
                <a:ea typeface="+mn-ea"/>
                <a:cs typeface="+mn-cs"/>
              </a:rPr>
              <a:t> Index; SEM, structural equation models; </a:t>
            </a:r>
            <a:r>
              <a:rPr lang="en-US" b="0" i="1" u="none" dirty="0"/>
              <a:t>WHO, World Health Organization.  </a:t>
            </a:r>
            <a:endParaRPr lang="en-NZ" b="0" i="1" u="none" dirty="0"/>
          </a:p>
          <a:p>
            <a:endParaRPr lang="en-NZ" b="0" i="1" dirty="0"/>
          </a:p>
          <a:p>
            <a:r>
              <a:rPr lang="en-NZ" b="1" i="0" dirty="0"/>
              <a:t>TOP-001</a:t>
            </a:r>
          </a:p>
          <a:p>
            <a:endParaRPr lang="en-NZ" b="1" i="0" dirty="0"/>
          </a:p>
          <a:p>
            <a:r>
              <a:rPr lang="en-US" sz="1200" b="1" kern="1200" dirty="0">
                <a:solidFill>
                  <a:schemeClr val="tx1"/>
                </a:solidFill>
                <a:effectLst/>
                <a:latin typeface="+mn-lt"/>
                <a:ea typeface="+mn-ea"/>
                <a:cs typeface="+mn-cs"/>
              </a:rPr>
              <a:t>Global pathways linking alcohol exposure, food systems, and alcohol-associated liver disease</a:t>
            </a:r>
            <a:endParaRPr lang="en-NZ" sz="1200" kern="1200" dirty="0">
              <a:solidFill>
                <a:schemeClr val="tx1"/>
              </a:solidFill>
              <a:effectLst/>
              <a:latin typeface="+mn-lt"/>
              <a:ea typeface="+mn-ea"/>
              <a:cs typeface="+mn-cs"/>
            </a:endParaRPr>
          </a:p>
          <a:p>
            <a:endParaRPr lang="en-US" sz="1200" b="1" i="0" kern="1200" dirty="0">
              <a:solidFill>
                <a:schemeClr val="tx1"/>
              </a:solidFill>
              <a:effectLst/>
              <a:latin typeface="+mn-lt"/>
              <a:cs typeface="+mn-cs"/>
            </a:endParaRPr>
          </a:p>
          <a:p>
            <a:r>
              <a:rPr lang="en-US" sz="1200" kern="1200" dirty="0">
                <a:solidFill>
                  <a:schemeClr val="tx1"/>
                </a:solidFill>
                <a:effectLst/>
                <a:latin typeface="+mn-lt"/>
                <a:ea typeface="+mn-ea"/>
                <a:cs typeface="+mn-cs"/>
              </a:rPr>
              <a:t>James M. Paik</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Annette Paik</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Eliabe</a:t>
            </a:r>
            <a:r>
              <a:rPr lang="en-US" sz="1200" kern="1200" dirty="0">
                <a:solidFill>
                  <a:schemeClr val="tx1"/>
                </a:solidFill>
                <a:effectLst/>
                <a:latin typeface="+mn-lt"/>
                <a:ea typeface="+mn-ea"/>
                <a:cs typeface="+mn-cs"/>
              </a:rPr>
              <a:t> Abreu</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Shira Zelber-Sagi</a:t>
            </a:r>
            <a:r>
              <a:rPr lang="en-US" sz="1200" kern="1200" baseline="30000" dirty="0">
                <a:solidFill>
                  <a:schemeClr val="tx1"/>
                </a:solidFill>
                <a:effectLst/>
                <a:latin typeface="+mn-lt"/>
                <a:ea typeface="+mn-ea"/>
                <a:cs typeface="+mn-cs"/>
              </a:rPr>
              <a:t>1 2</a:t>
            </a:r>
            <a:r>
              <a:rPr lang="en-US" sz="1200" kern="1200" dirty="0">
                <a:solidFill>
                  <a:schemeClr val="tx1"/>
                </a:solidFill>
                <a:effectLst/>
                <a:latin typeface="+mn-lt"/>
                <a:ea typeface="+mn-ea"/>
                <a:cs typeface="+mn-cs"/>
              </a:rPr>
              <a:t>, Manal F. Abdelmalek</a:t>
            </a:r>
            <a:r>
              <a:rPr lang="en-US" sz="1200" kern="1200" baseline="30000" dirty="0">
                <a:solidFill>
                  <a:schemeClr val="tx1"/>
                </a:solidFill>
                <a:effectLst/>
                <a:latin typeface="+mn-lt"/>
                <a:ea typeface="+mn-ea"/>
                <a:cs typeface="+mn-cs"/>
              </a:rPr>
              <a:t>1 3</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Zobair M. Younossi</a:t>
            </a:r>
            <a:r>
              <a:rPr lang="en-US" sz="1200" kern="1200" baseline="30000" dirty="0">
                <a:solidFill>
                  <a:schemeClr val="tx1"/>
                </a:solidFill>
                <a:effectLst/>
                <a:latin typeface="+mn-lt"/>
                <a:ea typeface="+mn-ea"/>
                <a:cs typeface="+mn-cs"/>
              </a:rPr>
              <a:t>1</a:t>
            </a:r>
            <a:endParaRPr lang="en-NZ" sz="1200" kern="1200" dirty="0">
              <a:solidFill>
                <a:schemeClr val="tx1"/>
              </a:solidFill>
              <a:effectLst/>
              <a:latin typeface="+mn-lt"/>
              <a:ea typeface="+mn-ea"/>
              <a:cs typeface="+mn-cs"/>
            </a:endParaRPr>
          </a:p>
          <a:p>
            <a:endParaRPr lang="en-US" sz="1200" i="1" kern="1200" baseline="300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The global NASH/MASH council, Washington DC, United States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School of Public Health, Faculty of Social Welfare and Health Sciences, University of Haifa, Haifa, Israel</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MASLD Clinical Research Program at Mayo Clinic, Rochester, United States</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bg1"/>
              </a:solidFill>
            </a:endParaRPr>
          </a:p>
          <a:p>
            <a:r>
              <a:rPr lang="en-US" sz="1200" b="1" i="0" dirty="0">
                <a:solidFill>
                  <a:schemeClr val="bg1"/>
                </a:solidFill>
              </a:rPr>
              <a:t>Background and Aims: </a:t>
            </a:r>
            <a:r>
              <a:rPr lang="en-GB" sz="1200" kern="1200" dirty="0">
                <a:solidFill>
                  <a:schemeClr val="tx1"/>
                </a:solidFill>
                <a:effectLst/>
                <a:latin typeface="+mn-lt"/>
                <a:ea typeface="+mn-ea"/>
                <a:cs typeface="+mn-cs"/>
              </a:rPr>
              <a:t>Burden of alcohol-associated liver disease (ALD) varies widely across different countries, yet upstream structural factors remain insufficiently characterized. We examined how food systems, socioeconomic conditions, and healthcare capacity relate to ALD burden across socio-economic development levels for different countries.</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dirty="0">
                <a:solidFill>
                  <a:schemeClr val="bg1"/>
                </a:solidFill>
              </a:rPr>
              <a:t>Method: </a:t>
            </a:r>
            <a:r>
              <a:rPr lang="en-GB" sz="1200" kern="1200" dirty="0">
                <a:solidFill>
                  <a:schemeClr val="tx1"/>
                </a:solidFill>
                <a:effectLst/>
                <a:latin typeface="+mn-lt"/>
                <a:ea typeface="+mn-ea"/>
                <a:cs typeface="+mn-cs"/>
              </a:rPr>
              <a:t>An ecological analysis of 187 countries was conducted using ALD estimates from the Global Burden of Disease Study (2023) and alcohol exposure indicators from World Health Organization (2020). ALD outcomes were defined as the combined prevalence and mortality from alcohol-related cirrhosis and liver cancer. Countries were categorized by Sociodemographic Index (SDI &lt;0.64 vs ≥0.64). Structural equation models (SEM) evaluated associations among alcohol exposure, food environments indicators, and ALD outcomes. Results are presented as standardized coefficients (</a:t>
            </a:r>
            <a:r>
              <a:rPr lang="en-US" sz="1200" kern="1200" dirty="0">
                <a:solidFill>
                  <a:schemeClr val="tx1"/>
                </a:solidFill>
                <a:effectLst/>
                <a:latin typeface="+mn-lt"/>
                <a:ea typeface="+mn-ea"/>
                <a:cs typeface="+mn-cs"/>
              </a:rPr>
              <a:t>β</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NZ" sz="1200" b="1" i="0" dirty="0">
                <a:solidFill>
                  <a:schemeClr val="bg1"/>
                </a:solidFill>
              </a:rPr>
              <a:t>Results:</a:t>
            </a:r>
            <a:r>
              <a:rPr lang="en-US" sz="1200" b="1" i="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High-SDI countries (n=115) had older populations (mean median age 36.3 vs 21.6 years) and stronger healthcare access and quality index (HAQ 70.5 vs. 28.2). They also demonstrated higher alcohol exposure, including higher per-capita intake (7.46 vs 3.41 L/year), higher intake among drinkers (27.0 vs 21.7 g/day), more heavy continuous drinking (8.9% vs. 6.6%), and heavy episodic drinking (23.8% vs 14.7%; all p&lt;0.001). Despite higher alcohol exposure, ALD mortality was lower in high-SDI countries (5.44 vs 6.69 per 100,000; p=0.002), whereas ALD prevalence was similar between high and low SDI countries (6.29 vs 6.86 per 100,000; p=0.165).</a:t>
            </a:r>
            <a:r>
              <a:rPr lang="en-NZ"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 SEM analyses, higher SDI was associated with increased per-capita alcohol intake (</a:t>
            </a:r>
            <a:r>
              <a:rPr lang="de-DE" sz="1200" kern="1200" dirty="0">
                <a:solidFill>
                  <a:schemeClr val="tx1"/>
                </a:solidFill>
                <a:effectLst/>
                <a:latin typeface="+mn-lt"/>
                <a:ea typeface="+mn-ea"/>
                <a:cs typeface="+mn-cs"/>
              </a:rPr>
              <a:t>β</a:t>
            </a:r>
            <a:r>
              <a:rPr lang="en-GB" sz="1200" kern="1200" dirty="0">
                <a:solidFill>
                  <a:schemeClr val="tx1"/>
                </a:solidFill>
                <a:effectLst/>
                <a:latin typeface="+mn-lt"/>
                <a:ea typeface="+mn-ea"/>
                <a:cs typeface="+mn-cs"/>
              </a:rPr>
              <a:t>=0.36 in high-SDI; </a:t>
            </a:r>
            <a:r>
              <a:rPr lang="de-DE" sz="1200" kern="1200" dirty="0">
                <a:solidFill>
                  <a:schemeClr val="tx1"/>
                </a:solidFill>
                <a:effectLst/>
                <a:latin typeface="+mn-lt"/>
                <a:ea typeface="+mn-ea"/>
                <a:cs typeface="+mn-cs"/>
              </a:rPr>
              <a:t>β</a:t>
            </a:r>
            <a:r>
              <a:rPr lang="en-GB" sz="1200" kern="1200" dirty="0">
                <a:solidFill>
                  <a:schemeClr val="tx1"/>
                </a:solidFill>
                <a:effectLst/>
                <a:latin typeface="+mn-lt"/>
                <a:ea typeface="+mn-ea"/>
                <a:cs typeface="+mn-cs"/>
              </a:rPr>
              <a:t>=0.29 in low-SDI) and heavy continuous drinking (</a:t>
            </a:r>
            <a:r>
              <a:rPr lang="de-DE" sz="1200" kern="1200" dirty="0">
                <a:solidFill>
                  <a:schemeClr val="tx1"/>
                </a:solidFill>
                <a:effectLst/>
                <a:latin typeface="+mn-lt"/>
                <a:ea typeface="+mn-ea"/>
                <a:cs typeface="+mn-cs"/>
              </a:rPr>
              <a:t>β</a:t>
            </a:r>
            <a:r>
              <a:rPr lang="en-GB" sz="1200" kern="1200" dirty="0">
                <a:solidFill>
                  <a:schemeClr val="tx1"/>
                </a:solidFill>
                <a:effectLst/>
                <a:latin typeface="+mn-lt"/>
                <a:ea typeface="+mn-ea"/>
                <a:cs typeface="+mn-cs"/>
              </a:rPr>
              <a:t>=0.52; </a:t>
            </a:r>
            <a:r>
              <a:rPr lang="de-DE" sz="1200" kern="1200" dirty="0">
                <a:solidFill>
                  <a:schemeClr val="tx1"/>
                </a:solidFill>
                <a:effectLst/>
                <a:latin typeface="+mn-lt"/>
                <a:ea typeface="+mn-ea"/>
                <a:cs typeface="+mn-cs"/>
              </a:rPr>
              <a:t>β</a:t>
            </a:r>
            <a:r>
              <a:rPr lang="en-GB" sz="1200" kern="1200" dirty="0">
                <a:solidFill>
                  <a:schemeClr val="tx1"/>
                </a:solidFill>
                <a:effectLst/>
                <a:latin typeface="+mn-lt"/>
                <a:ea typeface="+mn-ea"/>
                <a:cs typeface="+mn-cs"/>
              </a:rPr>
              <a:t>=0.20), and higher animal-to-vegetable fat consumption ratio (food modernization indicator) (</a:t>
            </a:r>
            <a:r>
              <a:rPr lang="de-DE" sz="1200" kern="1200" dirty="0">
                <a:solidFill>
                  <a:schemeClr val="tx1"/>
                </a:solidFill>
                <a:effectLst/>
                <a:latin typeface="+mn-lt"/>
                <a:ea typeface="+mn-ea"/>
                <a:cs typeface="+mn-cs"/>
              </a:rPr>
              <a:t>β</a:t>
            </a:r>
            <a:r>
              <a:rPr lang="en-GB" sz="1200" kern="1200" dirty="0">
                <a:solidFill>
                  <a:schemeClr val="tx1"/>
                </a:solidFill>
                <a:effectLst/>
                <a:latin typeface="+mn-lt"/>
                <a:ea typeface="+mn-ea"/>
                <a:cs typeface="+mn-cs"/>
              </a:rPr>
              <a:t>=0.46; </a:t>
            </a:r>
            <a:r>
              <a:rPr lang="de-DE" sz="1200" kern="1200" dirty="0">
                <a:solidFill>
                  <a:schemeClr val="tx1"/>
                </a:solidFill>
                <a:effectLst/>
                <a:latin typeface="+mn-lt"/>
                <a:ea typeface="+mn-ea"/>
                <a:cs typeface="+mn-cs"/>
              </a:rPr>
              <a:t>β</a:t>
            </a:r>
            <a:r>
              <a:rPr lang="en-GB" sz="1200" kern="1200" dirty="0">
                <a:solidFill>
                  <a:schemeClr val="tx1"/>
                </a:solidFill>
                <a:effectLst/>
                <a:latin typeface="+mn-lt"/>
                <a:ea typeface="+mn-ea"/>
                <a:cs typeface="+mn-cs"/>
              </a:rPr>
              <a:t>=0.31).</a:t>
            </a:r>
            <a:r>
              <a:rPr lang="en-NZ"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 high-SDI countries, heavy continuous drinking was associated with ALD prevalence (</a:t>
            </a:r>
            <a:r>
              <a:rPr lang="de-DE" sz="1200" kern="1200" dirty="0">
                <a:solidFill>
                  <a:schemeClr val="tx1"/>
                </a:solidFill>
                <a:effectLst/>
                <a:latin typeface="+mn-lt"/>
                <a:ea typeface="+mn-ea"/>
                <a:cs typeface="+mn-cs"/>
              </a:rPr>
              <a:t>β</a:t>
            </a:r>
            <a:r>
              <a:rPr lang="en-GB" sz="1200" kern="1200" dirty="0">
                <a:solidFill>
                  <a:schemeClr val="tx1"/>
                </a:solidFill>
                <a:effectLst/>
                <a:latin typeface="+mn-lt"/>
                <a:ea typeface="+mn-ea"/>
                <a:cs typeface="+mn-cs"/>
              </a:rPr>
              <a:t>=0.30; p=0.002), while high HAQ was associated with lower ALD mortality (</a:t>
            </a:r>
            <a:r>
              <a:rPr lang="de-DE" sz="1200" kern="1200" dirty="0">
                <a:solidFill>
                  <a:schemeClr val="tx1"/>
                </a:solidFill>
                <a:effectLst/>
                <a:latin typeface="+mn-lt"/>
                <a:ea typeface="+mn-ea"/>
                <a:cs typeface="+mn-cs"/>
              </a:rPr>
              <a:t>β</a:t>
            </a:r>
            <a:r>
              <a:rPr lang="en-GB" sz="1200" kern="1200" dirty="0">
                <a:solidFill>
                  <a:schemeClr val="tx1"/>
                </a:solidFill>
                <a:effectLst/>
                <a:latin typeface="+mn-lt"/>
                <a:ea typeface="+mn-ea"/>
                <a:cs typeface="+mn-cs"/>
              </a:rPr>
              <a:t>=−0.20; p&lt;0.001). In low-SDI countries, ALD prevalence was associated with dietary composition (animal-to-vegetable fat consumption ratio </a:t>
            </a:r>
            <a:r>
              <a:rPr lang="de-DE" sz="1200" kern="1200" dirty="0">
                <a:solidFill>
                  <a:schemeClr val="tx1"/>
                </a:solidFill>
                <a:effectLst/>
                <a:latin typeface="+mn-lt"/>
                <a:ea typeface="+mn-ea"/>
                <a:cs typeface="+mn-cs"/>
              </a:rPr>
              <a:t>β</a:t>
            </a:r>
            <a:r>
              <a:rPr lang="en-GB" sz="1200" kern="1200" dirty="0">
                <a:solidFill>
                  <a:schemeClr val="tx1"/>
                </a:solidFill>
                <a:effectLst/>
                <a:latin typeface="+mn-lt"/>
                <a:ea typeface="+mn-ea"/>
                <a:cs typeface="+mn-cs"/>
              </a:rPr>
              <a:t>=0.23; p=0.03), with no detectable association in these countries between HAQ and ALD mortality.</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Conclusion: </a:t>
            </a:r>
            <a:r>
              <a:rPr lang="en-GB" sz="1200" kern="1200" dirty="0">
                <a:solidFill>
                  <a:schemeClr val="tx1"/>
                </a:solidFill>
                <a:effectLst/>
                <a:latin typeface="+mn-lt"/>
                <a:ea typeface="+mn-ea"/>
                <a:cs typeface="+mn-cs"/>
              </a:rPr>
              <a:t>High-SDI countries exhibit stronger alcohol-related pathways moderated by greater health-system capacity, while low-SDI countries show associations involving dietary composition and limited healthcare capacity, contributing to worse ALD outcome. </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24</a:t>
            </a:fld>
            <a:endParaRPr lang="en-US"/>
          </a:p>
        </p:txBody>
      </p:sp>
    </p:spTree>
    <p:extLst>
      <p:ext uri="{BB962C8B-B14F-4D97-AF65-F5344CB8AC3E}">
        <p14:creationId xmlns:p14="http://schemas.microsoft.com/office/powerpoint/2010/main" val="2582125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NZ" b="1" i="1" dirty="0"/>
              <a:t>Abbreviations: </a:t>
            </a:r>
            <a:r>
              <a:rPr lang="en-US" b="0" i="1" dirty="0"/>
              <a:t>ALD, alcohol-associated liver disease; HAQ, Healthcare Access and Quality; </a:t>
            </a:r>
            <a:r>
              <a:rPr lang="en-US" b="0" i="1" u="none" dirty="0"/>
              <a:t>SDI, S</a:t>
            </a:r>
            <a:r>
              <a:rPr kumimoji="0" lang="en-GB" sz="1200" b="0" i="1" u="none" strike="noStrike" kern="1200" cap="none" spc="0" normalizeH="0" baseline="0" noProof="0" dirty="0" err="1">
                <a:ln>
                  <a:noFill/>
                </a:ln>
                <a:solidFill>
                  <a:srgbClr val="508541"/>
                </a:solidFill>
                <a:effectLst/>
                <a:uLnTx/>
                <a:uFillTx/>
                <a:latin typeface="Arial" panose="020B0604020202020204"/>
                <a:ea typeface="+mn-ea"/>
                <a:cs typeface="+mn-cs"/>
              </a:rPr>
              <a:t>ociodemographic</a:t>
            </a:r>
            <a:r>
              <a:rPr kumimoji="0" lang="en-GB" sz="1200" b="0" i="1" u="none" strike="noStrike" kern="1200" cap="none" spc="0" normalizeH="0" baseline="0" noProof="0" dirty="0">
                <a:ln>
                  <a:noFill/>
                </a:ln>
                <a:solidFill>
                  <a:srgbClr val="508541"/>
                </a:solidFill>
                <a:effectLst/>
                <a:uLnTx/>
                <a:uFillTx/>
                <a:latin typeface="Arial" panose="020B0604020202020204"/>
                <a:ea typeface="+mn-ea"/>
                <a:cs typeface="+mn-cs"/>
              </a:rPr>
              <a:t> Index; SEM, structural equation models. </a:t>
            </a:r>
            <a:endParaRPr lang="en-NZ" b="0" i="1" dirty="0"/>
          </a:p>
          <a:p>
            <a:endParaRPr lang="en-NZ" b="0" i="1" dirty="0"/>
          </a:p>
          <a:p>
            <a:r>
              <a:rPr lang="en-NZ" b="1" i="0" dirty="0"/>
              <a:t>TOP-001</a:t>
            </a:r>
          </a:p>
          <a:p>
            <a:endParaRPr lang="en-NZ" b="1" i="0" dirty="0"/>
          </a:p>
          <a:p>
            <a:r>
              <a:rPr lang="en-US" sz="1200" b="1" kern="1200" dirty="0">
                <a:solidFill>
                  <a:schemeClr val="tx1"/>
                </a:solidFill>
                <a:effectLst/>
                <a:latin typeface="+mn-lt"/>
                <a:ea typeface="+mn-ea"/>
                <a:cs typeface="+mn-cs"/>
              </a:rPr>
              <a:t>Global pathways linking alcohol exposure, food systems, and alcohol-associated liver disease</a:t>
            </a:r>
            <a:endParaRPr lang="en-NZ" sz="1200" kern="1200" dirty="0">
              <a:solidFill>
                <a:schemeClr val="tx1"/>
              </a:solidFill>
              <a:effectLst/>
              <a:latin typeface="+mn-lt"/>
              <a:ea typeface="+mn-ea"/>
              <a:cs typeface="+mn-cs"/>
            </a:endParaRPr>
          </a:p>
          <a:p>
            <a:endParaRPr lang="en-US" sz="1200" b="1" i="0" kern="1200" dirty="0">
              <a:solidFill>
                <a:schemeClr val="tx1"/>
              </a:solidFill>
              <a:effectLst/>
              <a:latin typeface="+mn-lt"/>
              <a:cs typeface="+mn-cs"/>
            </a:endParaRPr>
          </a:p>
          <a:p>
            <a:r>
              <a:rPr lang="en-US" sz="1200" kern="1200" dirty="0">
                <a:solidFill>
                  <a:schemeClr val="tx1"/>
                </a:solidFill>
                <a:effectLst/>
                <a:latin typeface="+mn-lt"/>
                <a:ea typeface="+mn-ea"/>
                <a:cs typeface="+mn-cs"/>
              </a:rPr>
              <a:t>James M. Paik</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Annette Paik</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Eliabe</a:t>
            </a:r>
            <a:r>
              <a:rPr lang="en-US" sz="1200" kern="1200" dirty="0">
                <a:solidFill>
                  <a:schemeClr val="tx1"/>
                </a:solidFill>
                <a:effectLst/>
                <a:latin typeface="+mn-lt"/>
                <a:ea typeface="+mn-ea"/>
                <a:cs typeface="+mn-cs"/>
              </a:rPr>
              <a:t> Abreu</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Shira Zelber-Sagi</a:t>
            </a:r>
            <a:r>
              <a:rPr lang="en-US" sz="1200" kern="1200" baseline="30000" dirty="0">
                <a:solidFill>
                  <a:schemeClr val="tx1"/>
                </a:solidFill>
                <a:effectLst/>
                <a:latin typeface="+mn-lt"/>
                <a:ea typeface="+mn-ea"/>
                <a:cs typeface="+mn-cs"/>
              </a:rPr>
              <a:t>1 2</a:t>
            </a:r>
            <a:r>
              <a:rPr lang="en-US" sz="1200" kern="1200" dirty="0">
                <a:solidFill>
                  <a:schemeClr val="tx1"/>
                </a:solidFill>
                <a:effectLst/>
                <a:latin typeface="+mn-lt"/>
                <a:ea typeface="+mn-ea"/>
                <a:cs typeface="+mn-cs"/>
              </a:rPr>
              <a:t>, Manal F. Abdelmalek</a:t>
            </a:r>
            <a:r>
              <a:rPr lang="en-US" sz="1200" kern="1200" baseline="30000" dirty="0">
                <a:solidFill>
                  <a:schemeClr val="tx1"/>
                </a:solidFill>
                <a:effectLst/>
                <a:latin typeface="+mn-lt"/>
                <a:ea typeface="+mn-ea"/>
                <a:cs typeface="+mn-cs"/>
              </a:rPr>
              <a:t>1 3</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Zobair M. Younossi</a:t>
            </a:r>
            <a:r>
              <a:rPr lang="en-US" sz="1200" kern="1200" baseline="30000" dirty="0">
                <a:solidFill>
                  <a:schemeClr val="tx1"/>
                </a:solidFill>
                <a:effectLst/>
                <a:latin typeface="+mn-lt"/>
                <a:ea typeface="+mn-ea"/>
                <a:cs typeface="+mn-cs"/>
              </a:rPr>
              <a:t>1</a:t>
            </a:r>
            <a:endParaRPr lang="en-NZ" sz="1200" kern="1200" dirty="0">
              <a:solidFill>
                <a:schemeClr val="tx1"/>
              </a:solidFill>
              <a:effectLst/>
              <a:latin typeface="+mn-lt"/>
              <a:ea typeface="+mn-ea"/>
              <a:cs typeface="+mn-cs"/>
            </a:endParaRPr>
          </a:p>
          <a:p>
            <a:endParaRPr lang="en-US" sz="1200" i="1" kern="1200" baseline="300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The global NASH/MASH council, Washington DC, United States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School of Public Health, Faculty of Social Welfare and Health Sciences, University of Haifa, Haifa, Israel</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MASLD Clinical Research Program at Mayo Clinic, Rochester, United States</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bg1"/>
              </a:solidFill>
            </a:endParaRPr>
          </a:p>
          <a:p>
            <a:r>
              <a:rPr lang="en-US" sz="1200" b="1" i="0" dirty="0">
                <a:solidFill>
                  <a:schemeClr val="bg1"/>
                </a:solidFill>
              </a:rPr>
              <a:t>Background and Aims: </a:t>
            </a:r>
            <a:r>
              <a:rPr lang="en-GB" sz="1200" kern="1200" dirty="0">
                <a:solidFill>
                  <a:schemeClr val="tx1"/>
                </a:solidFill>
                <a:effectLst/>
                <a:latin typeface="+mn-lt"/>
                <a:ea typeface="+mn-ea"/>
                <a:cs typeface="+mn-cs"/>
              </a:rPr>
              <a:t>Burden of alcohol-associated liver disease (ALD) varies widely across different countries, yet upstream structural factors remain insufficiently characterized. We examined how food systems, socioeconomic conditions, and healthcare capacity relate to ALD burden across socio-economic development levels for different countries.</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dirty="0">
                <a:solidFill>
                  <a:schemeClr val="bg1"/>
                </a:solidFill>
              </a:rPr>
              <a:t>Method: </a:t>
            </a:r>
            <a:r>
              <a:rPr lang="en-GB" sz="1200" kern="1200" dirty="0">
                <a:solidFill>
                  <a:schemeClr val="tx1"/>
                </a:solidFill>
                <a:effectLst/>
                <a:latin typeface="+mn-lt"/>
                <a:ea typeface="+mn-ea"/>
                <a:cs typeface="+mn-cs"/>
              </a:rPr>
              <a:t>An ecological analysis of 187 countries was conducted using ALD estimates from the Global Burden of Disease Study (2023) and alcohol exposure indicators from World Health Organization (2020). ALD outcomes were defined as the combined prevalence and mortality from alcohol-related cirrhosis and liver cancer. Countries were categorized by Sociodemographic Index (SDI &lt;0.64 vs ≥0.64). Structural equation models (SEM) evaluated associations among alcohol exposure, food environments indicators, and ALD outcomes. Results are presented as standardized coefficients (</a:t>
            </a:r>
            <a:r>
              <a:rPr lang="en-US" sz="1200" kern="1200" dirty="0">
                <a:solidFill>
                  <a:schemeClr val="tx1"/>
                </a:solidFill>
                <a:effectLst/>
                <a:latin typeface="+mn-lt"/>
                <a:ea typeface="+mn-ea"/>
                <a:cs typeface="+mn-cs"/>
              </a:rPr>
              <a:t>β</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NZ" sz="1200" b="1" i="0" dirty="0">
                <a:solidFill>
                  <a:schemeClr val="bg1"/>
                </a:solidFill>
              </a:rPr>
              <a:t>Results:</a:t>
            </a:r>
            <a:r>
              <a:rPr lang="en-US" sz="1200" b="1" i="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High-SDI countries (n=115) had older populations (mean median age 36.3 vs 21.6 years) and stronger healthcare access and quality index (HAQ 70.5 vs. 28.2). They also demonstrated higher alcohol exposure, including higher per-capita intake (7.46 vs 3.41 L/year), higher intake among drinkers (27.0 vs 21.7 g/day), more heavy continuous drinking (8.9% vs. 6.6%), and heavy episodic drinking (23.8% vs 14.7%; all p&lt;0.001). Despite higher alcohol exposure, ALD mortality was lower in high-SDI countries (5.44 vs 6.69 per 100,000; p=0.002), whereas ALD prevalence was similar between high and low SDI countries (6.29 vs 6.86 per 100,000; p=0.165).</a:t>
            </a:r>
            <a:r>
              <a:rPr lang="en-NZ"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 SEM analyses, higher SDI was associated with increased per-capita alcohol intake (</a:t>
            </a:r>
            <a:r>
              <a:rPr lang="de-DE" sz="1200" kern="1200" dirty="0">
                <a:solidFill>
                  <a:schemeClr val="tx1"/>
                </a:solidFill>
                <a:effectLst/>
                <a:latin typeface="+mn-lt"/>
                <a:ea typeface="+mn-ea"/>
                <a:cs typeface="+mn-cs"/>
              </a:rPr>
              <a:t>β</a:t>
            </a:r>
            <a:r>
              <a:rPr lang="en-GB" sz="1200" kern="1200" dirty="0">
                <a:solidFill>
                  <a:schemeClr val="tx1"/>
                </a:solidFill>
                <a:effectLst/>
                <a:latin typeface="+mn-lt"/>
                <a:ea typeface="+mn-ea"/>
                <a:cs typeface="+mn-cs"/>
              </a:rPr>
              <a:t>=0.36 in high-SDI; </a:t>
            </a:r>
            <a:r>
              <a:rPr lang="de-DE" sz="1200" kern="1200" dirty="0">
                <a:solidFill>
                  <a:schemeClr val="tx1"/>
                </a:solidFill>
                <a:effectLst/>
                <a:latin typeface="+mn-lt"/>
                <a:ea typeface="+mn-ea"/>
                <a:cs typeface="+mn-cs"/>
              </a:rPr>
              <a:t>β</a:t>
            </a:r>
            <a:r>
              <a:rPr lang="en-GB" sz="1200" kern="1200" dirty="0">
                <a:solidFill>
                  <a:schemeClr val="tx1"/>
                </a:solidFill>
                <a:effectLst/>
                <a:latin typeface="+mn-lt"/>
                <a:ea typeface="+mn-ea"/>
                <a:cs typeface="+mn-cs"/>
              </a:rPr>
              <a:t>=0.29 in low-SDI) and heavy continuous drinking (</a:t>
            </a:r>
            <a:r>
              <a:rPr lang="de-DE" sz="1200" kern="1200" dirty="0">
                <a:solidFill>
                  <a:schemeClr val="tx1"/>
                </a:solidFill>
                <a:effectLst/>
                <a:latin typeface="+mn-lt"/>
                <a:ea typeface="+mn-ea"/>
                <a:cs typeface="+mn-cs"/>
              </a:rPr>
              <a:t>β</a:t>
            </a:r>
            <a:r>
              <a:rPr lang="en-GB" sz="1200" kern="1200" dirty="0">
                <a:solidFill>
                  <a:schemeClr val="tx1"/>
                </a:solidFill>
                <a:effectLst/>
                <a:latin typeface="+mn-lt"/>
                <a:ea typeface="+mn-ea"/>
                <a:cs typeface="+mn-cs"/>
              </a:rPr>
              <a:t>=0.52; </a:t>
            </a:r>
            <a:r>
              <a:rPr lang="de-DE" sz="1200" kern="1200" dirty="0">
                <a:solidFill>
                  <a:schemeClr val="tx1"/>
                </a:solidFill>
                <a:effectLst/>
                <a:latin typeface="+mn-lt"/>
                <a:ea typeface="+mn-ea"/>
                <a:cs typeface="+mn-cs"/>
              </a:rPr>
              <a:t>β</a:t>
            </a:r>
            <a:r>
              <a:rPr lang="en-GB" sz="1200" kern="1200" dirty="0">
                <a:solidFill>
                  <a:schemeClr val="tx1"/>
                </a:solidFill>
                <a:effectLst/>
                <a:latin typeface="+mn-lt"/>
                <a:ea typeface="+mn-ea"/>
                <a:cs typeface="+mn-cs"/>
              </a:rPr>
              <a:t>=0.20), and higher animal-to-vegetable fat consumption ratio (food modernization indicator) (</a:t>
            </a:r>
            <a:r>
              <a:rPr lang="de-DE" sz="1200" kern="1200" dirty="0">
                <a:solidFill>
                  <a:schemeClr val="tx1"/>
                </a:solidFill>
                <a:effectLst/>
                <a:latin typeface="+mn-lt"/>
                <a:ea typeface="+mn-ea"/>
                <a:cs typeface="+mn-cs"/>
              </a:rPr>
              <a:t>β</a:t>
            </a:r>
            <a:r>
              <a:rPr lang="en-GB" sz="1200" kern="1200" dirty="0">
                <a:solidFill>
                  <a:schemeClr val="tx1"/>
                </a:solidFill>
                <a:effectLst/>
                <a:latin typeface="+mn-lt"/>
                <a:ea typeface="+mn-ea"/>
                <a:cs typeface="+mn-cs"/>
              </a:rPr>
              <a:t>=0.46; </a:t>
            </a:r>
            <a:r>
              <a:rPr lang="de-DE" sz="1200" kern="1200" dirty="0">
                <a:solidFill>
                  <a:schemeClr val="tx1"/>
                </a:solidFill>
                <a:effectLst/>
                <a:latin typeface="+mn-lt"/>
                <a:ea typeface="+mn-ea"/>
                <a:cs typeface="+mn-cs"/>
              </a:rPr>
              <a:t>β</a:t>
            </a:r>
            <a:r>
              <a:rPr lang="en-GB" sz="1200" kern="1200" dirty="0">
                <a:solidFill>
                  <a:schemeClr val="tx1"/>
                </a:solidFill>
                <a:effectLst/>
                <a:latin typeface="+mn-lt"/>
                <a:ea typeface="+mn-ea"/>
                <a:cs typeface="+mn-cs"/>
              </a:rPr>
              <a:t>=0.31).</a:t>
            </a:r>
            <a:r>
              <a:rPr lang="en-NZ"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 high-SDI countries, heavy continuous drinking was associated with ALD prevalence (</a:t>
            </a:r>
            <a:r>
              <a:rPr lang="de-DE" sz="1200" kern="1200" dirty="0">
                <a:solidFill>
                  <a:schemeClr val="tx1"/>
                </a:solidFill>
                <a:effectLst/>
                <a:latin typeface="+mn-lt"/>
                <a:ea typeface="+mn-ea"/>
                <a:cs typeface="+mn-cs"/>
              </a:rPr>
              <a:t>β</a:t>
            </a:r>
            <a:r>
              <a:rPr lang="en-GB" sz="1200" kern="1200" dirty="0">
                <a:solidFill>
                  <a:schemeClr val="tx1"/>
                </a:solidFill>
                <a:effectLst/>
                <a:latin typeface="+mn-lt"/>
                <a:ea typeface="+mn-ea"/>
                <a:cs typeface="+mn-cs"/>
              </a:rPr>
              <a:t>=0.30; p=0.002), while high HAQ was associated with lower ALD mortality (</a:t>
            </a:r>
            <a:r>
              <a:rPr lang="de-DE" sz="1200" kern="1200" dirty="0">
                <a:solidFill>
                  <a:schemeClr val="tx1"/>
                </a:solidFill>
                <a:effectLst/>
                <a:latin typeface="+mn-lt"/>
                <a:ea typeface="+mn-ea"/>
                <a:cs typeface="+mn-cs"/>
              </a:rPr>
              <a:t>β</a:t>
            </a:r>
            <a:r>
              <a:rPr lang="en-GB" sz="1200" kern="1200" dirty="0">
                <a:solidFill>
                  <a:schemeClr val="tx1"/>
                </a:solidFill>
                <a:effectLst/>
                <a:latin typeface="+mn-lt"/>
                <a:ea typeface="+mn-ea"/>
                <a:cs typeface="+mn-cs"/>
              </a:rPr>
              <a:t>=−0.20; p&lt;0.001). In low-SDI countries, ALD prevalence was associated with dietary composition (animal-to-vegetable fat consumption ratio </a:t>
            </a:r>
            <a:r>
              <a:rPr lang="de-DE" sz="1200" kern="1200" dirty="0">
                <a:solidFill>
                  <a:schemeClr val="tx1"/>
                </a:solidFill>
                <a:effectLst/>
                <a:latin typeface="+mn-lt"/>
                <a:ea typeface="+mn-ea"/>
                <a:cs typeface="+mn-cs"/>
              </a:rPr>
              <a:t>β</a:t>
            </a:r>
            <a:r>
              <a:rPr lang="en-GB" sz="1200" kern="1200" dirty="0">
                <a:solidFill>
                  <a:schemeClr val="tx1"/>
                </a:solidFill>
                <a:effectLst/>
                <a:latin typeface="+mn-lt"/>
                <a:ea typeface="+mn-ea"/>
                <a:cs typeface="+mn-cs"/>
              </a:rPr>
              <a:t>=0.23; p=0.03), with no detectable association in these countries between HAQ and ALD mortality.</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Conclusion: </a:t>
            </a:r>
            <a:r>
              <a:rPr lang="en-GB" sz="1200" kern="1200" dirty="0">
                <a:solidFill>
                  <a:schemeClr val="tx1"/>
                </a:solidFill>
                <a:effectLst/>
                <a:latin typeface="+mn-lt"/>
                <a:ea typeface="+mn-ea"/>
                <a:cs typeface="+mn-cs"/>
              </a:rPr>
              <a:t>High-SDI countries exhibit stronger alcohol-related pathways moderated by greater health-system capacity, while low-SDI countries show associations involving dietary composition and limited healthcare capacity, contributing to worse ALD outcome. </a:t>
            </a: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25</a:t>
            </a:fld>
            <a:endParaRPr lang="en-US"/>
          </a:p>
        </p:txBody>
      </p:sp>
    </p:spTree>
    <p:extLst>
      <p:ext uri="{BB962C8B-B14F-4D97-AF65-F5344CB8AC3E}">
        <p14:creationId xmlns:p14="http://schemas.microsoft.com/office/powerpoint/2010/main" val="3869633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1" kern="1200" dirty="0">
                <a:solidFill>
                  <a:schemeClr val="tx1"/>
                </a:solidFill>
                <a:effectLst/>
                <a:latin typeface="Aptos" panose="020B0004020202020204" pitchFamily="34" charset="0"/>
                <a:ea typeface="+mn-ea"/>
                <a:cs typeface="Arial" panose="020B0604020202020204" pitchFamily="34" charset="0"/>
              </a:rPr>
              <a:t>Abbreviations: </a:t>
            </a:r>
            <a:r>
              <a:rPr lang="en-NZ" sz="1200" b="0" i="1" kern="1200" dirty="0">
                <a:solidFill>
                  <a:schemeClr val="tx1"/>
                </a:solidFill>
                <a:effectLst/>
                <a:latin typeface="Aptos" panose="020B0004020202020204" pitchFamily="34" charset="0"/>
                <a:ea typeface="+mn-ea"/>
                <a:cs typeface="Arial" panose="020B0604020202020204" pitchFamily="34" charset="0"/>
              </a:rPr>
              <a:t>CHB, chronic hepatitis B virus infection; EASL, </a:t>
            </a:r>
            <a:r>
              <a:rPr lang="en-GB" sz="1200" b="0" i="1" kern="1200" dirty="0">
                <a:solidFill>
                  <a:schemeClr val="tx1"/>
                </a:solidFill>
                <a:effectLst/>
                <a:latin typeface="Aptos" panose="020B0004020202020204" pitchFamily="34" charset="0"/>
                <a:ea typeface="+mn-ea"/>
                <a:cs typeface="Arial" panose="020B0604020202020204" pitchFamily="34" charset="0"/>
              </a:rPr>
              <a:t>European Association for the Study of the Liver; </a:t>
            </a:r>
            <a:r>
              <a:rPr lang="en-NZ" sz="1200" b="0" i="1" kern="1200" dirty="0">
                <a:solidFill>
                  <a:schemeClr val="tx1"/>
                </a:solidFill>
                <a:effectLst/>
                <a:latin typeface="Aptos" panose="020B0004020202020204" pitchFamily="34" charset="0"/>
                <a:ea typeface="+mn-ea"/>
                <a:cs typeface="Arial" panose="020B0604020202020204" pitchFamily="34" charset="0"/>
              </a:rPr>
              <a:t>HCC, hepatocellular carcinoma; HCV, hepatitis C virus; HIV, human immunodeficiency virus; </a:t>
            </a:r>
            <a:r>
              <a:rPr lang="en-NZ" sz="1200" b="0" i="1" kern="1200" dirty="0" err="1">
                <a:solidFill>
                  <a:schemeClr val="tx1"/>
                </a:solidFill>
                <a:effectLst/>
                <a:latin typeface="Aptos" panose="020B0004020202020204" pitchFamily="34" charset="0"/>
                <a:ea typeface="+mn-ea"/>
                <a:cs typeface="Arial" panose="020B0604020202020204" pitchFamily="34" charset="0"/>
              </a:rPr>
              <a:t>QD</a:t>
            </a:r>
            <a:r>
              <a:rPr lang="en-NZ" sz="1200" b="0" i="1" kern="1200" dirty="0">
                <a:solidFill>
                  <a:schemeClr val="tx1"/>
                </a:solidFill>
                <a:effectLst/>
                <a:latin typeface="Aptos" panose="020B0004020202020204" pitchFamily="34" charset="0"/>
                <a:ea typeface="+mn-ea"/>
                <a:cs typeface="Arial" panose="020B0604020202020204" pitchFamily="34" charset="0"/>
              </a:rPr>
              <a:t>, once daily; TDF, tenofovir.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i="1" kern="1200" dirty="0">
              <a:solidFill>
                <a:schemeClr val="tx1"/>
              </a:solidFill>
              <a:effectLst/>
              <a:latin typeface="Aptos" panose="020B0004020202020204" pitchFamily="34" charset="0"/>
              <a:ea typeface="+mn-ea"/>
              <a:cs typeface="Arial" panose="020B0604020202020204" pitchFamily="34" charset="0"/>
            </a:endParaRPr>
          </a:p>
          <a:p>
            <a:r>
              <a:rPr lang="en-US" sz="1200" b="1" kern="1200" dirty="0">
                <a:solidFill>
                  <a:schemeClr val="tx1"/>
                </a:solidFill>
                <a:effectLst/>
                <a:latin typeface="Aptos" panose="020B0004020202020204" pitchFamily="34" charset="0"/>
                <a:ea typeface="+mn-ea"/>
                <a:cs typeface="Arial" panose="020B0604020202020204" pitchFamily="34" charset="0"/>
              </a:rPr>
              <a:t>TOP-034</a:t>
            </a:r>
          </a:p>
          <a:p>
            <a:endParaRPr lang="en-US" sz="1200" b="1" kern="1200" dirty="0">
              <a:solidFill>
                <a:schemeClr val="tx1"/>
              </a:solidFill>
              <a:effectLst/>
              <a:latin typeface="Aptos" panose="020B0004020202020204" pitchFamily="34" charset="0"/>
              <a:ea typeface="+mn-ea"/>
              <a:cs typeface="Arial" panose="020B0604020202020204" pitchFamily="34" charset="0"/>
            </a:endParaRPr>
          </a:p>
          <a:p>
            <a:r>
              <a:rPr lang="en-US" sz="1200" b="1" kern="1200" dirty="0">
                <a:solidFill>
                  <a:schemeClr val="tx1"/>
                </a:solidFill>
                <a:effectLst/>
                <a:latin typeface="Aptos" panose="020B0004020202020204" pitchFamily="34" charset="0"/>
                <a:ea typeface="+mn-ea"/>
                <a:cs typeface="Arial" panose="020B0604020202020204" pitchFamily="34" charset="0"/>
              </a:rPr>
              <a:t>Impact of an EASL-guided screen-and-treat intervention for hepatitis B on HCC incidence in West Africa: results of a large-scale population-based study in The Gambia</a:t>
            </a:r>
          </a:p>
          <a:p>
            <a:endParaRPr lang="en-NZ" sz="1200" kern="1200" dirty="0">
              <a:solidFill>
                <a:schemeClr val="tx1"/>
              </a:solidFill>
              <a:effectLst/>
              <a:latin typeface="Aptos" panose="020B0004020202020204" pitchFamily="34" charset="0"/>
              <a:ea typeface="+mn-ea"/>
              <a:cs typeface="Arial" panose="020B0604020202020204" pitchFamily="34" charset="0"/>
            </a:endParaRPr>
          </a:p>
          <a:p>
            <a:r>
              <a:rPr lang="en-US" sz="1200" u="sng" kern="1200" dirty="0">
                <a:solidFill>
                  <a:schemeClr val="tx1"/>
                </a:solidFill>
                <a:effectLst/>
                <a:latin typeface="Aptos" panose="020B0004020202020204" pitchFamily="34" charset="0"/>
                <a:ea typeface="+mn-ea"/>
                <a:cs typeface="Arial" panose="020B0604020202020204" pitchFamily="34" charset="0"/>
              </a:rPr>
              <a:t>Gibril Ndow</a:t>
            </a:r>
            <a:r>
              <a:rPr lang="en-US" sz="1200" kern="1200" baseline="30000" dirty="0">
                <a:solidFill>
                  <a:schemeClr val="tx1"/>
                </a:solidFill>
                <a:effectLst/>
                <a:latin typeface="Aptos" panose="020B0004020202020204" pitchFamily="34" charset="0"/>
                <a:ea typeface="+mn-ea"/>
                <a:cs typeface="Arial" panose="020B0604020202020204" pitchFamily="34" charset="0"/>
              </a:rPr>
              <a:t>1</a:t>
            </a:r>
            <a:r>
              <a:rPr lang="en-US" sz="1200" kern="1200" dirty="0">
                <a:solidFill>
                  <a:schemeClr val="tx1"/>
                </a:solidFill>
                <a:effectLst/>
                <a:latin typeface="Aptos" panose="020B0004020202020204" pitchFamily="34" charset="0"/>
                <a:ea typeface="+mn-ea"/>
                <a:cs typeface="Arial" panose="020B0604020202020204" pitchFamily="34" charset="0"/>
              </a:rPr>
              <a:t>, Erwan Vo Quang</a:t>
            </a:r>
            <a:r>
              <a:rPr lang="en-US" sz="1200" kern="1200" baseline="30000" dirty="0">
                <a:solidFill>
                  <a:schemeClr val="tx1"/>
                </a:solidFill>
                <a:effectLst/>
                <a:latin typeface="Aptos" panose="020B0004020202020204" pitchFamily="34" charset="0"/>
                <a:ea typeface="+mn-ea"/>
                <a:cs typeface="Arial" panose="020B0604020202020204" pitchFamily="34" charset="0"/>
              </a:rPr>
              <a:t>1</a:t>
            </a:r>
            <a:r>
              <a:rPr lang="en-US" sz="1200" kern="1200" dirty="0">
                <a:solidFill>
                  <a:schemeClr val="tx1"/>
                </a:solidFill>
                <a:effectLst/>
                <a:latin typeface="Aptos" panose="020B0004020202020204" pitchFamily="34" charset="0"/>
                <a:ea typeface="+mn-ea"/>
                <a:cs typeface="Arial" panose="020B0604020202020204" pitchFamily="34" charset="0"/>
              </a:rPr>
              <a:t>, Bakary Dibba</a:t>
            </a:r>
            <a:r>
              <a:rPr lang="en-US" sz="1200" kern="1200" baseline="30000" dirty="0">
                <a:solidFill>
                  <a:schemeClr val="tx1"/>
                </a:solidFill>
                <a:effectLst/>
                <a:latin typeface="Aptos" panose="020B0004020202020204" pitchFamily="34" charset="0"/>
                <a:ea typeface="+mn-ea"/>
                <a:cs typeface="Arial" panose="020B0604020202020204" pitchFamily="34" charset="0"/>
              </a:rPr>
              <a:t>1</a:t>
            </a:r>
            <a:r>
              <a:rPr lang="en-US" sz="1200" kern="1200" dirty="0">
                <a:solidFill>
                  <a:schemeClr val="tx1"/>
                </a:solidFill>
                <a:effectLst/>
                <a:latin typeface="Aptos" panose="020B0004020202020204" pitchFamily="34" charset="0"/>
                <a:ea typeface="+mn-ea"/>
                <a:cs typeface="Arial" panose="020B0604020202020204" pitchFamily="34" charset="0"/>
              </a:rPr>
              <a:t>, Damien Leith</a:t>
            </a:r>
            <a:r>
              <a:rPr lang="en-US" sz="1200" kern="1200" baseline="30000" dirty="0">
                <a:solidFill>
                  <a:schemeClr val="tx1"/>
                </a:solidFill>
                <a:effectLst/>
                <a:latin typeface="Aptos" panose="020B0004020202020204" pitchFamily="34" charset="0"/>
                <a:ea typeface="+mn-ea"/>
                <a:cs typeface="Arial" panose="020B0604020202020204" pitchFamily="34" charset="0"/>
              </a:rPr>
              <a:t>1</a:t>
            </a:r>
            <a:r>
              <a:rPr lang="en-US" sz="1200" kern="1200" dirty="0">
                <a:solidFill>
                  <a:schemeClr val="tx1"/>
                </a:solidFill>
                <a:effectLst/>
                <a:latin typeface="Aptos" panose="020B0004020202020204" pitchFamily="34" charset="0"/>
                <a:ea typeface="+mn-ea"/>
                <a:cs typeface="Arial" panose="020B0604020202020204" pitchFamily="34" charset="0"/>
              </a:rPr>
              <a:t>, Sainabou Drammeh</a:t>
            </a:r>
            <a:r>
              <a:rPr lang="en-US" sz="1200" kern="1200" baseline="30000" dirty="0">
                <a:solidFill>
                  <a:schemeClr val="tx1"/>
                </a:solidFill>
                <a:effectLst/>
                <a:latin typeface="Aptos" panose="020B0004020202020204" pitchFamily="34" charset="0"/>
                <a:ea typeface="+mn-ea"/>
                <a:cs typeface="Arial" panose="020B0604020202020204" pitchFamily="34" charset="0"/>
              </a:rPr>
              <a:t>1</a:t>
            </a:r>
            <a:r>
              <a:rPr lang="en-US" sz="1200" kern="1200" dirty="0">
                <a:solidFill>
                  <a:schemeClr val="tx1"/>
                </a:solidFill>
                <a:effectLst/>
                <a:latin typeface="Aptos" panose="020B0004020202020204" pitchFamily="34" charset="0"/>
                <a:ea typeface="+mn-ea"/>
                <a:cs typeface="Arial" panose="020B0604020202020204" pitchFamily="34" charset="0"/>
              </a:rPr>
              <a:t>, Gavin Cloherty</a:t>
            </a:r>
            <a:r>
              <a:rPr lang="en-US" sz="1200" kern="1200" baseline="30000" dirty="0">
                <a:solidFill>
                  <a:schemeClr val="tx1"/>
                </a:solidFill>
                <a:effectLst/>
                <a:latin typeface="Aptos" panose="020B0004020202020204" pitchFamily="34" charset="0"/>
                <a:ea typeface="+mn-ea"/>
                <a:cs typeface="Arial" panose="020B0604020202020204" pitchFamily="34" charset="0"/>
              </a:rPr>
              <a:t>2</a:t>
            </a:r>
            <a:r>
              <a:rPr lang="en-US" sz="1200" kern="1200" dirty="0">
                <a:solidFill>
                  <a:schemeClr val="tx1"/>
                </a:solidFill>
                <a:effectLst/>
                <a:latin typeface="Aptos" panose="020B0004020202020204" pitchFamily="34" charset="0"/>
                <a:ea typeface="+mn-ea"/>
                <a:cs typeface="Arial" panose="020B0604020202020204" pitchFamily="34" charset="0"/>
              </a:rPr>
              <a:t>, Stéphane Chevaliez</a:t>
            </a:r>
            <a:r>
              <a:rPr lang="en-US" sz="1200" kern="1200" baseline="30000" dirty="0">
                <a:solidFill>
                  <a:schemeClr val="tx1"/>
                </a:solidFill>
                <a:effectLst/>
                <a:latin typeface="Aptos" panose="020B0004020202020204" pitchFamily="34" charset="0"/>
                <a:ea typeface="+mn-ea"/>
                <a:cs typeface="Arial" panose="020B0604020202020204" pitchFamily="34" charset="0"/>
              </a:rPr>
              <a:t>3</a:t>
            </a:r>
            <a:r>
              <a:rPr lang="en-US" sz="1200" kern="1200" dirty="0">
                <a:solidFill>
                  <a:schemeClr val="tx1"/>
                </a:solidFill>
                <a:effectLst/>
                <a:latin typeface="Aptos" panose="020B0004020202020204" pitchFamily="34" charset="0"/>
                <a:ea typeface="+mn-ea"/>
                <a:cs typeface="Arial" panose="020B0604020202020204" pitchFamily="34" charset="0"/>
              </a:rPr>
              <a:t>, Sheikh Omar Bittaye</a:t>
            </a:r>
            <a:r>
              <a:rPr lang="en-US" sz="1200" kern="1200" baseline="30000" dirty="0">
                <a:solidFill>
                  <a:schemeClr val="tx1"/>
                </a:solidFill>
                <a:effectLst/>
                <a:latin typeface="Aptos" panose="020B0004020202020204" pitchFamily="34" charset="0"/>
                <a:ea typeface="+mn-ea"/>
                <a:cs typeface="Arial" panose="020B0604020202020204" pitchFamily="34" charset="0"/>
              </a:rPr>
              <a:t>4</a:t>
            </a:r>
            <a:r>
              <a:rPr lang="en-US" sz="1200" kern="1200" dirty="0">
                <a:solidFill>
                  <a:schemeClr val="tx1"/>
                </a:solidFill>
                <a:effectLst/>
                <a:latin typeface="Aptos" panose="020B0004020202020204" pitchFamily="34" charset="0"/>
                <a:ea typeface="+mn-ea"/>
                <a:cs typeface="Arial" panose="020B0604020202020204" pitchFamily="34" charset="0"/>
              </a:rPr>
              <a:t>, </a:t>
            </a:r>
            <a:r>
              <a:rPr lang="en-US" sz="1200" kern="1200" dirty="0" err="1">
                <a:solidFill>
                  <a:schemeClr val="tx1"/>
                </a:solidFill>
                <a:effectLst/>
                <a:latin typeface="Aptos" panose="020B0004020202020204" pitchFamily="34" charset="0"/>
                <a:ea typeface="+mn-ea"/>
                <a:cs typeface="Arial" panose="020B0604020202020204" pitchFamily="34" charset="0"/>
              </a:rPr>
              <a:t>Kitabu</a:t>
            </a:r>
            <a:r>
              <a:rPr lang="en-US" sz="1200" kern="1200" dirty="0">
                <a:solidFill>
                  <a:schemeClr val="tx1"/>
                </a:solidFill>
                <a:effectLst/>
                <a:latin typeface="Aptos" panose="020B0004020202020204" pitchFamily="34" charset="0"/>
                <a:ea typeface="+mn-ea"/>
                <a:cs typeface="Arial" panose="020B0604020202020204" pitchFamily="34" charset="0"/>
              </a:rPr>
              <a:t> Jammeh</a:t>
            </a:r>
            <a:r>
              <a:rPr lang="en-US" sz="1200" kern="1200" baseline="30000" dirty="0">
                <a:solidFill>
                  <a:schemeClr val="tx1"/>
                </a:solidFill>
                <a:effectLst/>
                <a:latin typeface="Aptos" panose="020B0004020202020204" pitchFamily="34" charset="0"/>
                <a:ea typeface="+mn-ea"/>
                <a:cs typeface="Arial" panose="020B0604020202020204" pitchFamily="34" charset="0"/>
              </a:rPr>
              <a:t>1</a:t>
            </a:r>
            <a:r>
              <a:rPr lang="en-US" sz="1200" kern="1200" dirty="0">
                <a:solidFill>
                  <a:schemeClr val="tx1"/>
                </a:solidFill>
                <a:effectLst/>
                <a:latin typeface="Aptos" panose="020B0004020202020204" pitchFamily="34" charset="0"/>
                <a:ea typeface="+mn-ea"/>
                <a:cs typeface="Arial" panose="020B0604020202020204" pitchFamily="34" charset="0"/>
              </a:rPr>
              <a:t>, Patrick Ingiliz</a:t>
            </a:r>
            <a:r>
              <a:rPr lang="en-US" sz="1200" kern="1200" baseline="30000" dirty="0">
                <a:solidFill>
                  <a:schemeClr val="tx1"/>
                </a:solidFill>
                <a:effectLst/>
                <a:latin typeface="Aptos" panose="020B0004020202020204" pitchFamily="34" charset="0"/>
                <a:ea typeface="+mn-ea"/>
                <a:cs typeface="Arial" panose="020B0604020202020204" pitchFamily="34" charset="0"/>
              </a:rPr>
              <a:t>5</a:t>
            </a:r>
            <a:r>
              <a:rPr lang="en-US" sz="1200" kern="1200" dirty="0">
                <a:solidFill>
                  <a:schemeClr val="tx1"/>
                </a:solidFill>
                <a:effectLst/>
                <a:latin typeface="Aptos" panose="020B0004020202020204" pitchFamily="34" charset="0"/>
                <a:ea typeface="+mn-ea"/>
                <a:cs typeface="Arial" panose="020B0604020202020204" pitchFamily="34" charset="0"/>
              </a:rPr>
              <a:t>, Vincent Leroy</a:t>
            </a:r>
            <a:r>
              <a:rPr lang="en-US" sz="1200" kern="1200" baseline="30000" dirty="0">
                <a:solidFill>
                  <a:schemeClr val="tx1"/>
                </a:solidFill>
                <a:effectLst/>
                <a:latin typeface="Aptos" panose="020B0004020202020204" pitchFamily="34" charset="0"/>
                <a:ea typeface="+mn-ea"/>
                <a:cs typeface="Arial" panose="020B0604020202020204" pitchFamily="34" charset="0"/>
              </a:rPr>
              <a:t>5</a:t>
            </a:r>
            <a:r>
              <a:rPr lang="en-US" sz="1200" kern="1200" dirty="0">
                <a:solidFill>
                  <a:schemeClr val="tx1"/>
                </a:solidFill>
                <a:effectLst/>
                <a:latin typeface="Aptos" panose="020B0004020202020204" pitchFamily="34" charset="0"/>
                <a:ea typeface="+mn-ea"/>
                <a:cs typeface="Arial" panose="020B0604020202020204" pitchFamily="34" charset="0"/>
              </a:rPr>
              <a:t>, Ousman Bah</a:t>
            </a:r>
            <a:r>
              <a:rPr lang="en-US" sz="1200" kern="1200" baseline="30000" dirty="0">
                <a:solidFill>
                  <a:schemeClr val="tx1"/>
                </a:solidFill>
                <a:effectLst/>
                <a:latin typeface="Aptos" panose="020B0004020202020204" pitchFamily="34" charset="0"/>
                <a:ea typeface="+mn-ea"/>
                <a:cs typeface="Arial" panose="020B0604020202020204" pitchFamily="34" charset="0"/>
              </a:rPr>
              <a:t>1</a:t>
            </a:r>
            <a:r>
              <a:rPr lang="en-US" sz="1200" kern="1200" dirty="0">
                <a:solidFill>
                  <a:schemeClr val="tx1"/>
                </a:solidFill>
                <a:effectLst/>
                <a:latin typeface="Aptos" panose="020B0004020202020204" pitchFamily="34" charset="0"/>
                <a:ea typeface="+mn-ea"/>
                <a:cs typeface="Arial" panose="020B0604020202020204" pitchFamily="34" charset="0"/>
              </a:rPr>
              <a:t>, Jean-Michel Pawlotsky</a:t>
            </a:r>
            <a:r>
              <a:rPr lang="en-US" sz="1200" kern="1200" baseline="30000" dirty="0">
                <a:solidFill>
                  <a:schemeClr val="tx1"/>
                </a:solidFill>
                <a:effectLst/>
                <a:latin typeface="Aptos" panose="020B0004020202020204" pitchFamily="34" charset="0"/>
                <a:ea typeface="+mn-ea"/>
                <a:cs typeface="Arial" panose="020B0604020202020204" pitchFamily="34" charset="0"/>
              </a:rPr>
              <a:t>5</a:t>
            </a:r>
            <a:r>
              <a:rPr lang="en-US" sz="1200" kern="1200" dirty="0">
                <a:solidFill>
                  <a:schemeClr val="tx1"/>
                </a:solidFill>
                <a:effectLst/>
                <a:latin typeface="Aptos" panose="020B0004020202020204" pitchFamily="34" charset="0"/>
                <a:ea typeface="+mn-ea"/>
                <a:cs typeface="Arial" panose="020B0604020202020204" pitchFamily="34" charset="0"/>
              </a:rPr>
              <a:t>, Amie Ceesay</a:t>
            </a:r>
            <a:r>
              <a:rPr lang="en-US" sz="1200" kern="1200" baseline="30000" dirty="0">
                <a:solidFill>
                  <a:schemeClr val="tx1"/>
                </a:solidFill>
                <a:effectLst/>
                <a:latin typeface="Aptos" panose="020B0004020202020204" pitchFamily="34" charset="0"/>
                <a:ea typeface="+mn-ea"/>
                <a:cs typeface="Arial" panose="020B0604020202020204" pitchFamily="34" charset="0"/>
              </a:rPr>
              <a:t>1</a:t>
            </a:r>
            <a:r>
              <a:rPr lang="en-US" sz="1200" kern="1200" dirty="0">
                <a:solidFill>
                  <a:schemeClr val="tx1"/>
                </a:solidFill>
                <a:effectLst/>
                <a:latin typeface="Aptos" panose="020B0004020202020204" pitchFamily="34" charset="0"/>
                <a:ea typeface="+mn-ea"/>
                <a:cs typeface="Arial" panose="020B0604020202020204" pitchFamily="34" charset="0"/>
              </a:rPr>
              <a:t>, Isabelle Chemin</a:t>
            </a:r>
            <a:r>
              <a:rPr lang="en-US" sz="1200" kern="1200" baseline="30000" dirty="0">
                <a:solidFill>
                  <a:schemeClr val="tx1"/>
                </a:solidFill>
                <a:effectLst/>
                <a:latin typeface="Aptos" panose="020B0004020202020204" pitchFamily="34" charset="0"/>
                <a:ea typeface="+mn-ea"/>
                <a:cs typeface="Arial" panose="020B0604020202020204" pitchFamily="34" charset="0"/>
              </a:rPr>
              <a:t>6</a:t>
            </a:r>
            <a:r>
              <a:rPr lang="en-US" sz="1200" kern="1200" dirty="0">
                <a:solidFill>
                  <a:schemeClr val="tx1"/>
                </a:solidFill>
                <a:effectLst/>
                <a:latin typeface="Aptos" panose="020B0004020202020204" pitchFamily="34" charset="0"/>
                <a:ea typeface="+mn-ea"/>
                <a:cs typeface="Arial" panose="020B0604020202020204" pitchFamily="34" charset="0"/>
              </a:rPr>
              <a:t>, Maimuna Mendy</a:t>
            </a:r>
            <a:r>
              <a:rPr lang="en-US" sz="1200" kern="1200" baseline="30000" dirty="0">
                <a:solidFill>
                  <a:schemeClr val="tx1"/>
                </a:solidFill>
                <a:effectLst/>
                <a:latin typeface="Aptos" panose="020B0004020202020204" pitchFamily="34" charset="0"/>
                <a:ea typeface="+mn-ea"/>
                <a:cs typeface="Arial" panose="020B0604020202020204" pitchFamily="34" charset="0"/>
              </a:rPr>
              <a:t>1</a:t>
            </a:r>
            <a:r>
              <a:rPr lang="en-US" sz="1200" kern="1200" dirty="0">
                <a:solidFill>
                  <a:schemeClr val="tx1"/>
                </a:solidFill>
                <a:effectLst/>
                <a:latin typeface="Aptos" panose="020B0004020202020204" pitchFamily="34" charset="0"/>
                <a:ea typeface="+mn-ea"/>
                <a:cs typeface="Arial" panose="020B0604020202020204" pitchFamily="34" charset="0"/>
              </a:rPr>
              <a:t>, </a:t>
            </a:r>
            <a:r>
              <a:rPr lang="en-US" sz="1200" kern="1200" dirty="0" err="1">
                <a:solidFill>
                  <a:schemeClr val="tx1"/>
                </a:solidFill>
                <a:effectLst/>
                <a:latin typeface="Aptos" panose="020B0004020202020204" pitchFamily="34" charset="0"/>
                <a:ea typeface="+mn-ea"/>
                <a:cs typeface="Arial" panose="020B0604020202020204" pitchFamily="34" charset="0"/>
              </a:rPr>
              <a:t>Ramou</a:t>
            </a:r>
            <a:r>
              <a:rPr lang="en-US" sz="1200" kern="1200" dirty="0">
                <a:solidFill>
                  <a:schemeClr val="tx1"/>
                </a:solidFill>
                <a:effectLst/>
                <a:latin typeface="Aptos" panose="020B0004020202020204" pitchFamily="34" charset="0"/>
                <a:ea typeface="+mn-ea"/>
                <a:cs typeface="Arial" panose="020B0604020202020204" pitchFamily="34" charset="0"/>
              </a:rPr>
              <a:t> Njie</a:t>
            </a:r>
            <a:r>
              <a:rPr lang="en-US" sz="1200" kern="1200" baseline="30000" dirty="0">
                <a:solidFill>
                  <a:schemeClr val="tx1"/>
                </a:solidFill>
                <a:effectLst/>
                <a:latin typeface="Aptos" panose="020B0004020202020204" pitchFamily="34" charset="0"/>
                <a:ea typeface="+mn-ea"/>
                <a:cs typeface="Arial" panose="020B0604020202020204" pitchFamily="34" charset="0"/>
              </a:rPr>
              <a:t>1</a:t>
            </a:r>
            <a:r>
              <a:rPr lang="en-US" sz="1200" kern="1200" dirty="0">
                <a:solidFill>
                  <a:schemeClr val="tx1"/>
                </a:solidFill>
                <a:effectLst/>
                <a:latin typeface="Aptos" panose="020B0004020202020204" pitchFamily="34" charset="0"/>
                <a:ea typeface="+mn-ea"/>
                <a:cs typeface="Arial" panose="020B0604020202020204" pitchFamily="34" charset="0"/>
              </a:rPr>
              <a:t>, Dalessandro Umberto</a:t>
            </a:r>
            <a:r>
              <a:rPr lang="en-US" sz="1200" kern="1200" baseline="30000" dirty="0">
                <a:solidFill>
                  <a:schemeClr val="tx1"/>
                </a:solidFill>
                <a:effectLst/>
                <a:latin typeface="Aptos" panose="020B0004020202020204" pitchFamily="34" charset="0"/>
                <a:ea typeface="+mn-ea"/>
                <a:cs typeface="Arial" panose="020B0604020202020204" pitchFamily="34" charset="0"/>
              </a:rPr>
              <a:t>1</a:t>
            </a:r>
            <a:r>
              <a:rPr lang="en-US" sz="1200" kern="1200" dirty="0">
                <a:solidFill>
                  <a:schemeClr val="tx1"/>
                </a:solidFill>
                <a:effectLst/>
                <a:latin typeface="Aptos" panose="020B0004020202020204" pitchFamily="34" charset="0"/>
                <a:ea typeface="+mn-ea"/>
                <a:cs typeface="Arial" panose="020B0604020202020204" pitchFamily="34" charset="0"/>
              </a:rPr>
              <a:t>, Mark R Thursz</a:t>
            </a:r>
            <a:r>
              <a:rPr lang="en-US" sz="1200" kern="1200" baseline="30000" dirty="0">
                <a:solidFill>
                  <a:schemeClr val="tx1"/>
                </a:solidFill>
                <a:effectLst/>
                <a:latin typeface="Aptos" panose="020B0004020202020204" pitchFamily="34" charset="0"/>
                <a:ea typeface="+mn-ea"/>
                <a:cs typeface="Arial" panose="020B0604020202020204" pitchFamily="34" charset="0"/>
              </a:rPr>
              <a:t>7</a:t>
            </a:r>
            <a:r>
              <a:rPr lang="en-US" sz="1200" kern="1200" dirty="0">
                <a:solidFill>
                  <a:schemeClr val="tx1"/>
                </a:solidFill>
                <a:effectLst/>
                <a:latin typeface="Aptos" panose="020B0004020202020204" pitchFamily="34" charset="0"/>
                <a:ea typeface="+mn-ea"/>
                <a:cs typeface="Arial" panose="020B0604020202020204" pitchFamily="34" charset="0"/>
              </a:rPr>
              <a:t>, Yusuke Shimakawa</a:t>
            </a:r>
            <a:r>
              <a:rPr lang="en-US" sz="1200" kern="1200" baseline="30000" dirty="0">
                <a:solidFill>
                  <a:schemeClr val="tx1"/>
                </a:solidFill>
                <a:effectLst/>
                <a:latin typeface="Aptos" panose="020B0004020202020204" pitchFamily="34" charset="0"/>
                <a:ea typeface="+mn-ea"/>
                <a:cs typeface="Arial" panose="020B0604020202020204" pitchFamily="34" charset="0"/>
              </a:rPr>
              <a:t>8</a:t>
            </a:r>
            <a:r>
              <a:rPr lang="en-US" sz="1200" kern="1200" dirty="0">
                <a:solidFill>
                  <a:schemeClr val="tx1"/>
                </a:solidFill>
                <a:effectLst/>
                <a:latin typeface="Aptos" panose="020B0004020202020204" pitchFamily="34" charset="0"/>
                <a:ea typeface="+mn-ea"/>
                <a:cs typeface="Arial" panose="020B0604020202020204" pitchFamily="34" charset="0"/>
              </a:rPr>
              <a:t>, Maud Lemoine</a:t>
            </a:r>
            <a:r>
              <a:rPr lang="en-US" sz="1200" kern="1200" baseline="30000" dirty="0">
                <a:solidFill>
                  <a:schemeClr val="tx1"/>
                </a:solidFill>
                <a:effectLst/>
                <a:latin typeface="Aptos" panose="020B0004020202020204" pitchFamily="34" charset="0"/>
                <a:ea typeface="+mn-ea"/>
                <a:cs typeface="Arial" panose="020B0604020202020204" pitchFamily="34" charset="0"/>
              </a:rPr>
              <a:t>7</a:t>
            </a:r>
          </a:p>
          <a:p>
            <a:endParaRPr lang="en-NZ" sz="1200" kern="1200" dirty="0">
              <a:solidFill>
                <a:schemeClr val="tx1"/>
              </a:solidFill>
              <a:effectLst/>
              <a:latin typeface="Aptos" panose="020B0004020202020204" pitchFamily="34" charset="0"/>
              <a:ea typeface="+mn-ea"/>
              <a:cs typeface="Arial" panose="020B0604020202020204" pitchFamily="34" charset="0"/>
            </a:endParaRPr>
          </a:p>
          <a:p>
            <a:r>
              <a:rPr lang="en-US" sz="1200" i="1" kern="1200" baseline="30000" dirty="0">
                <a:solidFill>
                  <a:schemeClr val="tx1"/>
                </a:solidFill>
                <a:effectLst/>
                <a:latin typeface="Aptos" panose="020B0004020202020204" pitchFamily="34" charset="0"/>
                <a:ea typeface="+mn-ea"/>
                <a:cs typeface="Arial" panose="020B0604020202020204" pitchFamily="34" charset="0"/>
              </a:rPr>
              <a:t>1</a:t>
            </a:r>
            <a:r>
              <a:rPr lang="en-US" sz="1200" i="1" kern="1200" dirty="0">
                <a:solidFill>
                  <a:schemeClr val="tx1"/>
                </a:solidFill>
                <a:effectLst/>
                <a:latin typeface="Aptos" panose="020B0004020202020204" pitchFamily="34" charset="0"/>
                <a:ea typeface="+mn-ea"/>
                <a:cs typeface="Arial" panose="020B0604020202020204" pitchFamily="34" charset="0"/>
              </a:rPr>
              <a:t>MRCG@LSHTM, </a:t>
            </a:r>
            <a:r>
              <a:rPr lang="en-US" sz="1200" i="1" kern="1200" dirty="0" err="1">
                <a:solidFill>
                  <a:schemeClr val="tx1"/>
                </a:solidFill>
                <a:effectLst/>
                <a:latin typeface="Aptos" panose="020B0004020202020204" pitchFamily="34" charset="0"/>
                <a:ea typeface="+mn-ea"/>
                <a:cs typeface="Arial" panose="020B0604020202020204" pitchFamily="34" charset="0"/>
              </a:rPr>
              <a:t>Fajara</a:t>
            </a:r>
            <a:r>
              <a:rPr lang="en-US" sz="1200" i="1" kern="1200" dirty="0">
                <a:solidFill>
                  <a:schemeClr val="tx1"/>
                </a:solidFill>
                <a:effectLst/>
                <a:latin typeface="Aptos" panose="020B0004020202020204" pitchFamily="34" charset="0"/>
                <a:ea typeface="+mn-ea"/>
                <a:cs typeface="Arial" panose="020B0604020202020204" pitchFamily="34" charset="0"/>
              </a:rPr>
              <a:t>, Gambia</a:t>
            </a:r>
            <a:r>
              <a:rPr lang="en-GB" sz="1200" kern="1200" dirty="0">
                <a:solidFill>
                  <a:schemeClr val="tx1"/>
                </a:solidFill>
                <a:effectLst/>
                <a:latin typeface="Aptos" panose="020B0004020202020204" pitchFamily="34" charset="0"/>
                <a:ea typeface="+mn-ea"/>
                <a:cs typeface="Arial" panose="020B0604020202020204" pitchFamily="34" charset="0"/>
              </a:rPr>
              <a:t>, </a:t>
            </a:r>
            <a:r>
              <a:rPr lang="en-US" sz="1200" i="1" kern="1200" baseline="30000" dirty="0">
                <a:solidFill>
                  <a:schemeClr val="tx1"/>
                </a:solidFill>
                <a:effectLst/>
                <a:latin typeface="Aptos" panose="020B0004020202020204" pitchFamily="34" charset="0"/>
                <a:ea typeface="+mn-ea"/>
                <a:cs typeface="Arial" panose="020B0604020202020204" pitchFamily="34" charset="0"/>
              </a:rPr>
              <a:t>2</a:t>
            </a:r>
            <a:r>
              <a:rPr lang="en-US" sz="1200" i="1" kern="1200" dirty="0">
                <a:solidFill>
                  <a:schemeClr val="tx1"/>
                </a:solidFill>
                <a:effectLst/>
                <a:latin typeface="Aptos" panose="020B0004020202020204" pitchFamily="34" charset="0"/>
                <a:ea typeface="+mn-ea"/>
                <a:cs typeface="Arial" panose="020B0604020202020204" pitchFamily="34" charset="0"/>
              </a:rPr>
              <a:t>Abbott company, United States, United States</a:t>
            </a:r>
            <a:r>
              <a:rPr lang="en-GB" sz="1200" kern="1200" dirty="0">
                <a:solidFill>
                  <a:schemeClr val="tx1"/>
                </a:solidFill>
                <a:effectLst/>
                <a:latin typeface="Aptos" panose="020B0004020202020204" pitchFamily="34" charset="0"/>
                <a:ea typeface="+mn-ea"/>
                <a:cs typeface="Arial" panose="020B0604020202020204" pitchFamily="34" charset="0"/>
              </a:rPr>
              <a:t>, </a:t>
            </a:r>
            <a:r>
              <a:rPr lang="en-US" sz="1200" i="1" kern="1200" baseline="30000" dirty="0">
                <a:solidFill>
                  <a:schemeClr val="tx1"/>
                </a:solidFill>
                <a:effectLst/>
                <a:latin typeface="Aptos" panose="020B0004020202020204" pitchFamily="34" charset="0"/>
                <a:ea typeface="+mn-ea"/>
                <a:cs typeface="Arial" panose="020B0604020202020204" pitchFamily="34" charset="0"/>
              </a:rPr>
              <a:t>3</a:t>
            </a:r>
            <a:r>
              <a:rPr lang="en-US" sz="1200" i="1" kern="1200" dirty="0">
                <a:solidFill>
                  <a:schemeClr val="tx1"/>
                </a:solidFill>
                <a:effectLst/>
                <a:latin typeface="Aptos" panose="020B0004020202020204" pitchFamily="34" charset="0"/>
                <a:ea typeface="+mn-ea"/>
                <a:cs typeface="Arial" panose="020B0604020202020204" pitchFamily="34" charset="0"/>
              </a:rPr>
              <a:t>APHP, Creteil, France</a:t>
            </a:r>
            <a:r>
              <a:rPr lang="en-GB" sz="1200" kern="1200" dirty="0">
                <a:solidFill>
                  <a:schemeClr val="tx1"/>
                </a:solidFill>
                <a:effectLst/>
                <a:latin typeface="Aptos" panose="020B0004020202020204" pitchFamily="34" charset="0"/>
                <a:ea typeface="+mn-ea"/>
                <a:cs typeface="Arial" panose="020B0604020202020204" pitchFamily="34" charset="0"/>
              </a:rPr>
              <a:t>, </a:t>
            </a:r>
            <a:r>
              <a:rPr lang="en-US" sz="1200" i="1" kern="1200" baseline="30000" dirty="0">
                <a:solidFill>
                  <a:schemeClr val="tx1"/>
                </a:solidFill>
                <a:effectLst/>
                <a:latin typeface="Aptos" panose="020B0004020202020204" pitchFamily="34" charset="0"/>
                <a:ea typeface="+mn-ea"/>
                <a:cs typeface="Arial" panose="020B0604020202020204" pitchFamily="34" charset="0"/>
              </a:rPr>
              <a:t>4</a:t>
            </a:r>
            <a:r>
              <a:rPr lang="en-US" sz="1200" i="1" kern="1200" dirty="0">
                <a:solidFill>
                  <a:schemeClr val="tx1"/>
                </a:solidFill>
                <a:effectLst/>
                <a:latin typeface="Aptos" panose="020B0004020202020204" pitchFamily="34" charset="0"/>
                <a:ea typeface="+mn-ea"/>
                <a:cs typeface="Arial" panose="020B0604020202020204" pitchFamily="34" charset="0"/>
              </a:rPr>
              <a:t>University of Gambia, Banjul, Gambia</a:t>
            </a:r>
            <a:r>
              <a:rPr lang="en-GB" sz="1200" kern="1200" dirty="0">
                <a:solidFill>
                  <a:schemeClr val="tx1"/>
                </a:solidFill>
                <a:effectLst/>
                <a:latin typeface="Aptos" panose="020B0004020202020204" pitchFamily="34" charset="0"/>
                <a:ea typeface="+mn-ea"/>
                <a:cs typeface="Arial" panose="020B0604020202020204" pitchFamily="34" charset="0"/>
              </a:rPr>
              <a:t>, </a:t>
            </a:r>
            <a:r>
              <a:rPr lang="en-US" sz="1200" i="1" kern="1200" baseline="30000" dirty="0">
                <a:solidFill>
                  <a:schemeClr val="tx1"/>
                </a:solidFill>
                <a:effectLst/>
                <a:latin typeface="Aptos" panose="020B0004020202020204" pitchFamily="34" charset="0"/>
                <a:ea typeface="+mn-ea"/>
                <a:cs typeface="Arial" panose="020B0604020202020204" pitchFamily="34" charset="0"/>
              </a:rPr>
              <a:t>5</a:t>
            </a:r>
            <a:r>
              <a:rPr lang="en-US" sz="1200" i="1" kern="1200" dirty="0">
                <a:solidFill>
                  <a:schemeClr val="tx1"/>
                </a:solidFill>
                <a:effectLst/>
                <a:latin typeface="Aptos" panose="020B0004020202020204" pitchFamily="34" charset="0"/>
                <a:ea typeface="+mn-ea"/>
                <a:cs typeface="Arial" panose="020B0604020202020204" pitchFamily="34" charset="0"/>
              </a:rPr>
              <a:t>APHP Henri Mondor Hospital, Creteil, France</a:t>
            </a:r>
            <a:r>
              <a:rPr lang="en-GB" sz="1200" kern="1200" dirty="0">
                <a:solidFill>
                  <a:schemeClr val="tx1"/>
                </a:solidFill>
                <a:effectLst/>
                <a:latin typeface="Aptos" panose="020B0004020202020204" pitchFamily="34" charset="0"/>
                <a:ea typeface="+mn-ea"/>
                <a:cs typeface="Arial" panose="020B0604020202020204" pitchFamily="34" charset="0"/>
              </a:rPr>
              <a:t>, </a:t>
            </a:r>
            <a:r>
              <a:rPr lang="en-US" sz="1200" i="1" kern="1200" baseline="30000" dirty="0">
                <a:solidFill>
                  <a:schemeClr val="tx1"/>
                </a:solidFill>
                <a:effectLst/>
                <a:latin typeface="Aptos" panose="020B0004020202020204" pitchFamily="34" charset="0"/>
                <a:ea typeface="+mn-ea"/>
                <a:cs typeface="Arial" panose="020B0604020202020204" pitchFamily="34" charset="0"/>
              </a:rPr>
              <a:t>6</a:t>
            </a:r>
            <a:r>
              <a:rPr lang="en-US" sz="1200" i="1" kern="1200" dirty="0">
                <a:solidFill>
                  <a:schemeClr val="tx1"/>
                </a:solidFill>
                <a:effectLst/>
                <a:latin typeface="Aptos" panose="020B0004020202020204" pitchFamily="34" charset="0"/>
                <a:ea typeface="+mn-ea"/>
                <a:cs typeface="Arial" panose="020B0604020202020204" pitchFamily="34" charset="0"/>
              </a:rPr>
              <a:t>INSERM, Lyon, France</a:t>
            </a:r>
            <a:r>
              <a:rPr lang="en-GB" sz="1200" kern="1200" dirty="0">
                <a:solidFill>
                  <a:schemeClr val="tx1"/>
                </a:solidFill>
                <a:effectLst/>
                <a:latin typeface="Aptos" panose="020B0004020202020204" pitchFamily="34" charset="0"/>
                <a:ea typeface="+mn-ea"/>
                <a:cs typeface="Arial" panose="020B0604020202020204" pitchFamily="34" charset="0"/>
              </a:rPr>
              <a:t>, </a:t>
            </a:r>
            <a:r>
              <a:rPr lang="en-US" sz="1200" i="1" kern="1200" baseline="30000" dirty="0">
                <a:solidFill>
                  <a:schemeClr val="tx1"/>
                </a:solidFill>
                <a:effectLst/>
                <a:latin typeface="Aptos" panose="020B0004020202020204" pitchFamily="34" charset="0"/>
                <a:ea typeface="+mn-ea"/>
                <a:cs typeface="Arial" panose="020B0604020202020204" pitchFamily="34" charset="0"/>
              </a:rPr>
              <a:t>7</a:t>
            </a:r>
            <a:r>
              <a:rPr lang="en-US" sz="1200" i="1" kern="1200" dirty="0">
                <a:solidFill>
                  <a:schemeClr val="tx1"/>
                </a:solidFill>
                <a:effectLst/>
                <a:latin typeface="Aptos" panose="020B0004020202020204" pitchFamily="34" charset="0"/>
                <a:ea typeface="+mn-ea"/>
                <a:cs typeface="Arial" panose="020B0604020202020204" pitchFamily="34" charset="0"/>
              </a:rPr>
              <a:t>Imperial College London, Department of Metabolism, Digestion and Reproduction, London, United Kingdom</a:t>
            </a:r>
            <a:r>
              <a:rPr lang="en-GB" sz="1200" kern="1200" dirty="0">
                <a:solidFill>
                  <a:schemeClr val="tx1"/>
                </a:solidFill>
                <a:effectLst/>
                <a:latin typeface="Aptos" panose="020B0004020202020204" pitchFamily="34" charset="0"/>
                <a:ea typeface="+mn-ea"/>
                <a:cs typeface="Arial" panose="020B0604020202020204" pitchFamily="34" charset="0"/>
              </a:rPr>
              <a:t>, </a:t>
            </a:r>
            <a:r>
              <a:rPr lang="en-US" sz="1200" i="1" kern="1200" baseline="30000" dirty="0">
                <a:solidFill>
                  <a:schemeClr val="tx1"/>
                </a:solidFill>
                <a:effectLst/>
                <a:latin typeface="Aptos" panose="020B0004020202020204" pitchFamily="34" charset="0"/>
                <a:ea typeface="+mn-ea"/>
                <a:cs typeface="Arial" panose="020B0604020202020204" pitchFamily="34" charset="0"/>
              </a:rPr>
              <a:t>8</a:t>
            </a:r>
            <a:r>
              <a:rPr lang="en-US" sz="1200" i="1" kern="1200" dirty="0">
                <a:solidFill>
                  <a:schemeClr val="tx1"/>
                </a:solidFill>
                <a:effectLst/>
                <a:latin typeface="Aptos" panose="020B0004020202020204" pitchFamily="34" charset="0"/>
                <a:ea typeface="+mn-ea"/>
                <a:cs typeface="Arial" panose="020B0604020202020204" pitchFamily="34" charset="0"/>
              </a:rPr>
              <a:t>Pasteur Institute, Paris, France</a:t>
            </a:r>
            <a:endParaRPr lang="en-NZ" sz="1200" kern="1200" dirty="0">
              <a:solidFill>
                <a:schemeClr val="tx1"/>
              </a:solidFill>
              <a:effectLst/>
              <a:latin typeface="Aptos" panose="020B0004020202020204" pitchFamily="34" charset="0"/>
              <a:ea typeface="+mn-ea"/>
              <a:cs typeface="Arial" panose="020B0604020202020204" pitchFamily="34" charset="0"/>
            </a:endParaRPr>
          </a:p>
          <a:p>
            <a:endParaRPr lang="en-NZ" sz="1200" kern="1200" dirty="0">
              <a:solidFill>
                <a:schemeClr val="tx1"/>
              </a:solidFill>
              <a:effectLst/>
              <a:latin typeface="Aptos" panose="020B0004020202020204" pitchFamily="34" charset="0"/>
              <a:ea typeface="+mn-ea"/>
              <a:cs typeface="Arial" panose="020B0604020202020204" pitchFamily="34" charset="0"/>
            </a:endParaRPr>
          </a:p>
          <a:p>
            <a:r>
              <a:rPr lang="en-US" sz="1200" b="1" kern="1200" dirty="0">
                <a:solidFill>
                  <a:schemeClr val="tx1"/>
                </a:solidFill>
                <a:effectLst/>
                <a:latin typeface="Aptos" panose="020B0004020202020204" pitchFamily="34" charset="0"/>
                <a:ea typeface="+mn-ea"/>
                <a:cs typeface="Arial" panose="020B0604020202020204" pitchFamily="34" charset="0"/>
              </a:rPr>
              <a:t>Background and aims:</a:t>
            </a:r>
            <a:br>
              <a:rPr lang="en-US" sz="1200" b="1" kern="1200" dirty="0">
                <a:solidFill>
                  <a:schemeClr val="tx1"/>
                </a:solidFill>
                <a:effectLst/>
                <a:latin typeface="Aptos" panose="020B0004020202020204" pitchFamily="34" charset="0"/>
                <a:ea typeface="+mn-ea"/>
                <a:cs typeface="Arial" panose="020B0604020202020204" pitchFamily="34" charset="0"/>
              </a:rPr>
            </a:br>
            <a:r>
              <a:rPr lang="en-GB" sz="1200" kern="1200" dirty="0">
                <a:solidFill>
                  <a:schemeClr val="tx1"/>
                </a:solidFill>
                <a:effectLst/>
                <a:latin typeface="Aptos" panose="020B0004020202020204" pitchFamily="34" charset="0"/>
                <a:ea typeface="+mn-ea"/>
                <a:cs typeface="Arial" panose="020B0604020202020204" pitchFamily="34" charset="0"/>
              </a:rPr>
              <a:t>Long-term outcomes of chronic hepatitis B virus infection (CHB) and the impact of antiviral therapy on reducing hepatocellular carcinoma (HCC) in Africa have been poorly documented.</a:t>
            </a:r>
            <a:br>
              <a:rPr lang="en-US" sz="1200" kern="1200" dirty="0">
                <a:solidFill>
                  <a:schemeClr val="tx1"/>
                </a:solidFill>
                <a:effectLst/>
                <a:latin typeface="Aptos" panose="020B0004020202020204" pitchFamily="34" charset="0"/>
                <a:ea typeface="+mn-ea"/>
                <a:cs typeface="Arial" panose="020B0604020202020204" pitchFamily="34" charset="0"/>
              </a:rPr>
            </a:br>
            <a:r>
              <a:rPr lang="en-US" sz="1200" b="1" kern="1200" dirty="0">
                <a:solidFill>
                  <a:schemeClr val="tx1"/>
                </a:solidFill>
                <a:effectLst/>
                <a:latin typeface="Aptos" panose="020B0004020202020204" pitchFamily="34" charset="0"/>
                <a:ea typeface="+mn-ea"/>
                <a:cs typeface="Arial" panose="020B0604020202020204" pitchFamily="34" charset="0"/>
              </a:rPr>
              <a:t>Method:</a:t>
            </a:r>
            <a:br>
              <a:rPr lang="en-US" sz="1200" b="1" kern="1200" dirty="0">
                <a:solidFill>
                  <a:schemeClr val="tx1"/>
                </a:solidFill>
                <a:effectLst/>
                <a:latin typeface="Aptos" panose="020B0004020202020204" pitchFamily="34" charset="0"/>
                <a:ea typeface="+mn-ea"/>
                <a:cs typeface="Arial" panose="020B0604020202020204" pitchFamily="34" charset="0"/>
              </a:rPr>
            </a:br>
            <a:r>
              <a:rPr lang="en-GB" sz="1200" kern="1200" dirty="0">
                <a:solidFill>
                  <a:schemeClr val="tx1"/>
                </a:solidFill>
                <a:effectLst/>
                <a:latin typeface="Aptos" panose="020B0004020202020204" pitchFamily="34" charset="0"/>
                <a:ea typeface="+mn-ea"/>
                <a:cs typeface="Arial" panose="020B0604020202020204" pitchFamily="34" charset="0"/>
              </a:rPr>
              <a:t>In 2011, the </a:t>
            </a:r>
            <a:r>
              <a:rPr lang="en-GB" sz="1200" kern="1200" dirty="0" err="1">
                <a:solidFill>
                  <a:schemeClr val="tx1"/>
                </a:solidFill>
                <a:effectLst/>
                <a:latin typeface="Aptos" panose="020B0004020202020204" pitchFamily="34" charset="0"/>
                <a:ea typeface="+mn-ea"/>
                <a:cs typeface="Arial" panose="020B0604020202020204" pitchFamily="34" charset="0"/>
              </a:rPr>
              <a:t>PROLIFICA</a:t>
            </a:r>
            <a:r>
              <a:rPr lang="en-GB" sz="1200" kern="1200" dirty="0">
                <a:solidFill>
                  <a:schemeClr val="tx1"/>
                </a:solidFill>
                <a:effectLst/>
                <a:latin typeface="Aptos" panose="020B0004020202020204" pitchFamily="34" charset="0"/>
                <a:ea typeface="+mn-ea"/>
                <a:cs typeface="Arial" panose="020B0604020202020204" pitchFamily="34" charset="0"/>
              </a:rPr>
              <a:t> programme established at the Medical Research Council Unit The Gambia a population-based cohort of CHB patients following a large-scale community screening intervention</a:t>
            </a:r>
            <a:r>
              <a:rPr lang="en-GB" sz="1200" kern="1200" baseline="30000" dirty="0">
                <a:solidFill>
                  <a:schemeClr val="tx1"/>
                </a:solidFill>
                <a:effectLst/>
                <a:latin typeface="Aptos" panose="020B0004020202020204" pitchFamily="34" charset="0"/>
                <a:ea typeface="+mn-ea"/>
                <a:cs typeface="Arial" panose="020B0604020202020204" pitchFamily="34" charset="0"/>
              </a:rPr>
              <a:t>1,2</a:t>
            </a:r>
            <a:r>
              <a:rPr lang="en-GB" sz="1200" kern="1200" dirty="0">
                <a:solidFill>
                  <a:schemeClr val="tx1"/>
                </a:solidFill>
                <a:effectLst/>
                <a:latin typeface="Aptos" panose="020B0004020202020204" pitchFamily="34" charset="0"/>
                <a:ea typeface="+mn-ea"/>
                <a:cs typeface="Arial" panose="020B0604020202020204" pitchFamily="34" charset="0"/>
              </a:rPr>
              <a:t>. Following a liver assessment, participants were initiated on Tenofovir (TDF, 300 mg daily) based on the EASL treatment criteria. HCC surveillance was established using abdominal ultrasound and cirrhosis was defined by Fibroscan≥9.5 kPa</a:t>
            </a:r>
            <a:r>
              <a:rPr lang="en-GB" sz="1200" kern="1200" baseline="30000" dirty="0">
                <a:solidFill>
                  <a:schemeClr val="tx1"/>
                </a:solidFill>
                <a:effectLst/>
                <a:latin typeface="Aptos" panose="020B0004020202020204" pitchFamily="34" charset="0"/>
                <a:ea typeface="+mn-ea"/>
                <a:cs typeface="Arial" panose="020B0604020202020204" pitchFamily="34" charset="0"/>
              </a:rPr>
              <a:t>3</a:t>
            </a:r>
            <a:r>
              <a:rPr lang="en-GB" sz="1200" kern="1200" dirty="0">
                <a:solidFill>
                  <a:schemeClr val="tx1"/>
                </a:solidFill>
                <a:effectLst/>
                <a:latin typeface="Aptos" panose="020B0004020202020204" pitchFamily="34" charset="0"/>
                <a:ea typeface="+mn-ea"/>
                <a:cs typeface="Arial" panose="020B0604020202020204" pitchFamily="34" charset="0"/>
              </a:rPr>
              <a:t>. The primary outcome was all-cause mortality stratified by TDF exposure. The secondary outcomes were liver-related deaths and HCC incidence compared to historical data</a:t>
            </a:r>
            <a:r>
              <a:rPr lang="en-GB" sz="1200" kern="1200" baseline="30000" dirty="0">
                <a:solidFill>
                  <a:schemeClr val="tx1"/>
                </a:solidFill>
                <a:effectLst/>
                <a:latin typeface="Aptos" panose="020B0004020202020204" pitchFamily="34" charset="0"/>
                <a:ea typeface="+mn-ea"/>
                <a:cs typeface="Arial" panose="020B0604020202020204" pitchFamily="34" charset="0"/>
              </a:rPr>
              <a:t>2</a:t>
            </a:r>
            <a:r>
              <a:rPr lang="en-GB" sz="1200" kern="1200" dirty="0">
                <a:solidFill>
                  <a:schemeClr val="tx1"/>
                </a:solidFill>
                <a:effectLst/>
                <a:latin typeface="Aptos" panose="020B0004020202020204" pitchFamily="34" charset="0"/>
                <a:ea typeface="+mn-ea"/>
                <a:cs typeface="Arial" panose="020B0604020202020204" pitchFamily="34" charset="0"/>
              </a:rPr>
              <a:t>.</a:t>
            </a:r>
            <a:br>
              <a:rPr lang="en-US" sz="1200" kern="1200" dirty="0">
                <a:solidFill>
                  <a:schemeClr val="tx1"/>
                </a:solidFill>
                <a:effectLst/>
                <a:latin typeface="Aptos" panose="020B0004020202020204" pitchFamily="34" charset="0"/>
                <a:ea typeface="+mn-ea"/>
                <a:cs typeface="Arial" panose="020B0604020202020204" pitchFamily="34" charset="0"/>
              </a:rPr>
            </a:br>
            <a:r>
              <a:rPr lang="en-US" sz="1200" b="1" kern="1200" dirty="0">
                <a:solidFill>
                  <a:schemeClr val="tx1"/>
                </a:solidFill>
                <a:effectLst/>
                <a:latin typeface="Aptos" panose="020B0004020202020204" pitchFamily="34" charset="0"/>
                <a:ea typeface="+mn-ea"/>
                <a:cs typeface="Arial" panose="020B0604020202020204" pitchFamily="34" charset="0"/>
              </a:rPr>
              <a:t>Results:</a:t>
            </a:r>
            <a:endParaRPr lang="en-NZ" sz="1200" kern="1200" dirty="0">
              <a:solidFill>
                <a:schemeClr val="tx1"/>
              </a:solidFill>
              <a:effectLst/>
              <a:latin typeface="Aptos" panose="020B0004020202020204" pitchFamily="34" charset="0"/>
              <a:ea typeface="+mn-ea"/>
              <a:cs typeface="Arial" panose="020B0604020202020204" pitchFamily="34" charset="0"/>
            </a:endParaRPr>
          </a:p>
          <a:p>
            <a:r>
              <a:rPr lang="en-GB" sz="1200" kern="1200" dirty="0">
                <a:solidFill>
                  <a:schemeClr val="tx1"/>
                </a:solidFill>
                <a:effectLst/>
                <a:latin typeface="Aptos" panose="020B0004020202020204" pitchFamily="34" charset="0"/>
                <a:ea typeface="+mn-ea"/>
                <a:cs typeface="Arial" panose="020B0604020202020204" pitchFamily="34" charset="0"/>
              </a:rPr>
              <a:t>Between 7 December 2011 and 28 October 2015, from 1,037 treatment-naïve participants, we analysed 898 CHB patients without HCC or HIV-HCV coinfections at enrolment. Participants were mainly males (516/898, 57%), median age 36 (32-46). During a median follow-up of 7.2 (6.2-9.8) years, 34/864 (3.9%) participants died of any cause giving an annual overall mortality rate at 4.9 (95%CI: 3.3-6.6) deaths/1,000 persons, comparable to the age-standardised mortality rate of the general Gambian population. Compared to untreated ineligible patients, non-cirrhotic treated patients had similar excellent survival (98%, 98%, 95% and 92% at 2, 4, 6 and 10 years, respectively) (p=0.26) whilst eligible cirrhotic patients (94%, 89%, 77% and 58%) had lower survival (p &lt;0.0001). 6 patients died from liver-related events. No HCC occurred in untreated patients, 4 HCC were reported in treated patients, giving an overall incidence of 57.7 (14.4-115.4) per 100,000 person-year. All HCC </a:t>
            </a:r>
            <a:r>
              <a:rPr lang="en-GB" sz="1200" kern="1200" dirty="0" err="1">
                <a:solidFill>
                  <a:schemeClr val="tx1"/>
                </a:solidFill>
                <a:effectLst/>
                <a:latin typeface="Aptos" panose="020B0004020202020204" pitchFamily="34" charset="0"/>
                <a:ea typeface="+mn-ea"/>
                <a:cs typeface="Arial" panose="020B0604020202020204" pitchFamily="34" charset="0"/>
              </a:rPr>
              <a:t>occured</a:t>
            </a:r>
            <a:r>
              <a:rPr lang="en-GB" sz="1200" kern="1200" dirty="0">
                <a:solidFill>
                  <a:schemeClr val="tx1"/>
                </a:solidFill>
                <a:effectLst/>
                <a:latin typeface="Aptos" panose="020B0004020202020204" pitchFamily="34" charset="0"/>
                <a:ea typeface="+mn-ea"/>
                <a:cs typeface="Arial" panose="020B0604020202020204" pitchFamily="34" charset="0"/>
              </a:rPr>
              <a:t> in male cirrhotic patients despite good adherence to TDF, viral suppression and absence of </a:t>
            </a:r>
            <a:r>
              <a:rPr lang="en-GB" sz="1200" kern="1200" dirty="0" err="1">
                <a:solidFill>
                  <a:schemeClr val="tx1"/>
                </a:solidFill>
                <a:effectLst/>
                <a:latin typeface="Aptos" panose="020B0004020202020204" pitchFamily="34" charset="0"/>
                <a:ea typeface="+mn-ea"/>
                <a:cs typeface="Arial" panose="020B0604020202020204" pitchFamily="34" charset="0"/>
              </a:rPr>
              <a:t>HDV</a:t>
            </a:r>
            <a:r>
              <a:rPr lang="en-GB" sz="1200" kern="1200" dirty="0">
                <a:solidFill>
                  <a:schemeClr val="tx1"/>
                </a:solidFill>
                <a:effectLst/>
                <a:latin typeface="Aptos" panose="020B0004020202020204" pitchFamily="34" charset="0"/>
                <a:ea typeface="+mn-ea"/>
                <a:cs typeface="Arial" panose="020B0604020202020204" pitchFamily="34" charset="0"/>
              </a:rPr>
              <a:t> coinfection. Among men, HCC incidence was 101.5 (25.4 -203.01) per 100,000 person-year, lower than a historical Gambian study before the introduction of antiviral therapy in the country</a:t>
            </a:r>
            <a:r>
              <a:rPr lang="en-GB" sz="1200" kern="1200" baseline="30000" dirty="0">
                <a:solidFill>
                  <a:schemeClr val="tx1"/>
                </a:solidFill>
                <a:effectLst/>
                <a:latin typeface="Aptos" panose="020B0004020202020204" pitchFamily="34" charset="0"/>
                <a:ea typeface="+mn-ea"/>
                <a:cs typeface="Arial" panose="020B0604020202020204" pitchFamily="34" charset="0"/>
              </a:rPr>
              <a:t>2</a:t>
            </a:r>
            <a:r>
              <a:rPr lang="en-GB" sz="1200" kern="1200" dirty="0">
                <a:solidFill>
                  <a:schemeClr val="tx1"/>
                </a:solidFill>
                <a:effectLst/>
                <a:latin typeface="Aptos" panose="020B0004020202020204" pitchFamily="34" charset="0"/>
                <a:ea typeface="+mn-ea"/>
                <a:cs typeface="Arial" panose="020B0604020202020204" pitchFamily="34" charset="0"/>
              </a:rPr>
              <a:t> (183.5 (82.4-408.5) per 100 000 person-years).</a:t>
            </a:r>
            <a:endParaRPr lang="en-NZ" sz="1200" kern="1200" dirty="0">
              <a:solidFill>
                <a:schemeClr val="tx1"/>
              </a:solidFill>
              <a:effectLst/>
              <a:latin typeface="Aptos" panose="020B0004020202020204" pitchFamily="34" charset="0"/>
              <a:ea typeface="+mn-ea"/>
              <a:cs typeface="Arial" panose="020B0604020202020204" pitchFamily="34" charset="0"/>
            </a:endParaRPr>
          </a:p>
          <a:p>
            <a:r>
              <a:rPr lang="en-US" sz="1200" b="1" kern="1200" dirty="0">
                <a:solidFill>
                  <a:schemeClr val="tx1"/>
                </a:solidFill>
                <a:effectLst/>
                <a:latin typeface="Aptos" panose="020B0004020202020204" pitchFamily="34" charset="0"/>
                <a:ea typeface="+mn-ea"/>
                <a:cs typeface="Arial" panose="020B0604020202020204" pitchFamily="34" charset="0"/>
              </a:rPr>
              <a:t>Conclusion:</a:t>
            </a:r>
            <a:br>
              <a:rPr lang="en-US" sz="1200" b="1" kern="1200" dirty="0">
                <a:solidFill>
                  <a:schemeClr val="tx1"/>
                </a:solidFill>
                <a:effectLst/>
                <a:latin typeface="Aptos" panose="020B0004020202020204" pitchFamily="34" charset="0"/>
                <a:ea typeface="+mn-ea"/>
                <a:cs typeface="Arial" panose="020B0604020202020204" pitchFamily="34" charset="0"/>
              </a:rPr>
            </a:br>
            <a:r>
              <a:rPr lang="en-GB" sz="1200" kern="1200" dirty="0">
                <a:solidFill>
                  <a:schemeClr val="tx1"/>
                </a:solidFill>
                <a:effectLst/>
                <a:latin typeface="Aptos" panose="020B0004020202020204" pitchFamily="34" charset="0"/>
                <a:ea typeface="+mn-ea"/>
                <a:cs typeface="Arial" panose="020B0604020202020204" pitchFamily="34" charset="0"/>
              </a:rPr>
              <a:t>This West African EASL criteria-driven screen-and-treat intervention study shows a reduction in HCC incidence, compared to historical data, with excellent clinical outcomes of non-cirrhotic patients, but highlights the importance of early detection of cirrhosis and strengthened HCC surveillance programmes.</a:t>
            </a:r>
            <a:r>
              <a:rPr lang="en-GB" sz="1200" b="1" kern="1200" dirty="0">
                <a:solidFill>
                  <a:schemeClr val="tx1"/>
                </a:solidFill>
                <a:effectLst/>
                <a:latin typeface="Aptos" panose="020B0004020202020204" pitchFamily="34" charset="0"/>
                <a:ea typeface="+mn-ea"/>
                <a:cs typeface="Arial" panose="020B0604020202020204" pitchFamily="34" charset="0"/>
              </a:rPr>
              <a:t>  </a:t>
            </a:r>
            <a:r>
              <a:rPr lang="en-GB" sz="1200" kern="1200" dirty="0">
                <a:solidFill>
                  <a:schemeClr val="tx1"/>
                </a:solidFill>
                <a:effectLst/>
                <a:latin typeface="Aptos" panose="020B0004020202020204" pitchFamily="34" charset="0"/>
                <a:ea typeface="+mn-ea"/>
                <a:cs typeface="Arial" panose="020B0604020202020204" pitchFamily="34" charset="0"/>
              </a:rPr>
              <a:t> </a:t>
            </a:r>
            <a:endParaRPr lang="en-NZ" sz="1200" kern="1200" dirty="0">
              <a:solidFill>
                <a:schemeClr val="tx1"/>
              </a:solidFill>
              <a:effectLst/>
              <a:latin typeface="Aptos" panose="020B00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7</a:t>
            </a:fld>
            <a:endParaRPr lang="en-US"/>
          </a:p>
        </p:txBody>
      </p:sp>
    </p:spTree>
    <p:extLst>
      <p:ext uri="{BB962C8B-B14F-4D97-AF65-F5344CB8AC3E}">
        <p14:creationId xmlns:p14="http://schemas.microsoft.com/office/powerpoint/2010/main" val="2582125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US" b="0" i="1" dirty="0">
                <a:effectLst/>
                <a:latin typeface="Arial" panose="020B0604020202020204" pitchFamily="34" charset="0"/>
                <a:ea typeface="Times New Roman" panose="02020603050405020304" pitchFamily="18" charset="0"/>
                <a:cs typeface="Arial" panose="020B0604020202020204" pitchFamily="34" charset="0"/>
              </a:rPr>
              <a:t>CPRD, Clinical Practice Research Datalink; </a:t>
            </a:r>
            <a:r>
              <a:rPr kumimoji="0" lang="en-NZ" sz="1200" b="0" i="1" u="none" strike="noStrike" kern="1200" cap="none" spc="0" normalizeH="0" baseline="0" noProof="0" dirty="0">
                <a:ln>
                  <a:noFill/>
                </a:ln>
                <a:solidFill>
                  <a:schemeClr val="tx2"/>
                </a:solidFill>
                <a:effectLst/>
                <a:uLnTx/>
                <a:uFillTx/>
                <a:latin typeface="Arial" panose="020B0604020202020204"/>
                <a:ea typeface="+mn-ea"/>
                <a:cs typeface="+mn-cs"/>
              </a:rPr>
              <a:t>ICP, intrahepatic cholestasis of pregnancy; LD, liver disease.</a:t>
            </a: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effectLst/>
                <a:latin typeface="+mn-lt"/>
                <a:ea typeface="+mn-ea"/>
                <a:cs typeface="+mn-cs"/>
              </a:rPr>
              <a:t>Understanding long-term hepatobiliary morbidity after intrahepatic cholestasis of pregnancy in the UK, and how this varies by ethnicity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effectLst/>
                <a:latin typeface="+mn-lt"/>
                <a:ea typeface="+mn-ea"/>
                <a:cs typeface="+mn-cs"/>
              </a:rPr>
              <a:t>OS-026-YI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NZ" sz="1200" kern="1200" dirty="0">
                <a:solidFill>
                  <a:schemeClr val="tx1"/>
                </a:solidFill>
                <a:effectLst/>
                <a:latin typeface="+mn-lt"/>
                <a:ea typeface="+mn-ea"/>
                <a:cs typeface="+mn-cs"/>
              </a:rPr>
              <a:t>Rebecca Lissmann</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Fabiola Eto</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Stamatina Iliodromiti</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Julia Zollner</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Caroline Ovadia</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Catherine Williamson</a:t>
            </a:r>
            <a:r>
              <a:rPr lang="en-NZ" sz="1200" kern="1200" baseline="30000" dirty="0">
                <a:solidFill>
                  <a:schemeClr val="tx1"/>
                </a:solidFill>
                <a:effectLst/>
                <a:latin typeface="+mn-lt"/>
                <a:ea typeface="+mn-ea"/>
                <a:cs typeface="+mn-cs"/>
              </a:rPr>
              <a:t>4</a:t>
            </a:r>
            <a:r>
              <a:rPr lang="en-NZ" sz="1200" kern="1200" dirty="0">
                <a:solidFill>
                  <a:schemeClr val="tx1"/>
                </a:solidFill>
                <a:effectLst/>
                <a:latin typeface="+mn-lt"/>
                <a:ea typeface="+mn-ea"/>
                <a:cs typeface="+mn-cs"/>
              </a:rPr>
              <a:t>, Jennifer Jardine</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a:t>
            </a:r>
          </a:p>
          <a:p>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Queen Mary University of London, London, United Kingdom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a:t>
            </a:r>
            <a:r>
              <a:rPr lang="en-NZ" sz="1200" i="1" kern="1200" dirty="0">
                <a:solidFill>
                  <a:schemeClr val="tx1"/>
                </a:solidFill>
                <a:effectLst/>
                <a:latin typeface="+mn-lt"/>
                <a:ea typeface="+mn-ea"/>
                <a:cs typeface="+mn-cs"/>
              </a:rPr>
              <a:t>University College London, London, United Kingdom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a:t>
            </a:r>
            <a:r>
              <a:rPr lang="en-NZ" sz="1200" i="1" kern="1200" dirty="0">
                <a:solidFill>
                  <a:schemeClr val="tx1"/>
                </a:solidFill>
                <a:effectLst/>
                <a:latin typeface="+mn-lt"/>
                <a:ea typeface="+mn-ea"/>
                <a:cs typeface="+mn-cs"/>
              </a:rPr>
              <a:t>The University of Edinburgh, Edinburgh, United Kingdom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a:t>
            </a:r>
            <a:r>
              <a:rPr lang="en-NZ" sz="1200" i="1" kern="1200" dirty="0">
                <a:solidFill>
                  <a:schemeClr val="tx1"/>
                </a:solidFill>
                <a:effectLst/>
                <a:latin typeface="+mn-lt"/>
                <a:ea typeface="+mn-ea"/>
                <a:cs typeface="+mn-cs"/>
              </a:rPr>
              <a:t>Imperial College London, London, United Kingdom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a:t>
            </a:r>
            <a:r>
              <a:rPr lang="en-NZ" sz="1200" i="1" kern="1200" dirty="0">
                <a:solidFill>
                  <a:schemeClr val="tx1"/>
                </a:solidFill>
                <a:effectLst/>
                <a:latin typeface="+mn-lt"/>
                <a:ea typeface="+mn-ea"/>
                <a:cs typeface="+mn-cs"/>
              </a:rPr>
              <a:t>University of Cambridge, Cambridge, United Kingdom </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NZ" sz="1200" kern="1200" dirty="0">
                <a:solidFill>
                  <a:schemeClr val="tx1"/>
                </a:solidFill>
                <a:effectLst/>
                <a:latin typeface="+mn-lt"/>
                <a:ea typeface="+mn-ea"/>
                <a:cs typeface="+mn-cs"/>
              </a:rPr>
              <a:t>Intrahepatic cholestasis of pregnancy (ICP) is associated with impaired bile flow in the liver and adverse pregnancy outcomes. Existing smaller studies in predominantly ethnically homogenous European populations have suggested an association between ICP and long-term hepatobiliary morbidity. We aimed to understand the association between ICP and subsequent hepatobiliary morbidity in England, and to explore how this varied by ethnic group. </a:t>
            </a:r>
          </a:p>
          <a:p>
            <a:r>
              <a:rPr lang="en-NZ" b="1" dirty="0">
                <a:effectLst/>
                <a:latin typeface="Arial" panose="020B0604020202020204" pitchFamily="34" charset="0"/>
                <a:ea typeface="Calibri" panose="020F0502020204030204" pitchFamily="34" charset="0"/>
                <a:cs typeface="Arial" panose="020B0604020202020204" pitchFamily="34" charset="0"/>
              </a:rPr>
              <a:t>Method: </a:t>
            </a:r>
            <a:r>
              <a:rPr lang="en-NZ" sz="1200" kern="1200" dirty="0">
                <a:solidFill>
                  <a:schemeClr val="tx1"/>
                </a:solidFill>
                <a:effectLst/>
                <a:latin typeface="+mn-lt"/>
                <a:ea typeface="+mn-ea"/>
                <a:cs typeface="+mn-cs"/>
              </a:rPr>
              <a:t>Hospital Episode Statistics records of births in 2000-2021 were linked to primary care (CPRD </a:t>
            </a:r>
            <a:r>
              <a:rPr lang="en-NZ" sz="1200" kern="1200" dirty="0" err="1">
                <a:solidFill>
                  <a:schemeClr val="tx1"/>
                </a:solidFill>
                <a:effectLst/>
                <a:latin typeface="+mn-lt"/>
                <a:ea typeface="+mn-ea"/>
                <a:cs typeface="+mn-cs"/>
              </a:rPr>
              <a:t>Aurum</a:t>
            </a:r>
            <a:r>
              <a:rPr lang="en-NZ" sz="1200" kern="1200" dirty="0">
                <a:solidFill>
                  <a:schemeClr val="tx1"/>
                </a:solidFill>
                <a:effectLst/>
                <a:latin typeface="+mn-lt"/>
                <a:ea typeface="+mn-ea"/>
                <a:cs typeface="+mn-cs"/>
              </a:rPr>
              <a:t>) and secondary care (Hospital Episode Statistics) data. Women with an ICP diagnosis during the first recorded pregnancy were compared with those without. Incidence of subsequent hepatobiliary morbidity (including composite hepatobiliary disease, gallstone disease, other liver disease, pancreatitis, infectious liver disease, fibrosis and cirrhosis, hepatobiliary malignancy, and end stage liver disease) was established. Cox regression was used to estimate time-related associations. Models incorporated maternal age at birth and ethnicity.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3,701,995 women were included in the analysis, of whom 31,082 (0.8%) were diagnosed with ICP in their first recorded pregnancy. Median follow-up time was 10.4 years (IQR 5.8-15.0). Incidence of ICP varied by ethnicity: 0.8% in white, 1.3% in South-Asian, 0.5% in Black, 0.7% in Mixed, and 0.9% in Other ethnic groups. Those with a recorded ICP diagnosis were more likely to progress to liver morbidity compared to those without: composite hepatobiliary disease </a:t>
            </a:r>
            <a:r>
              <a:rPr lang="en-NZ" sz="1200" kern="1200" dirty="0" err="1">
                <a:solidFill>
                  <a:schemeClr val="tx1"/>
                </a:solidFill>
                <a:effectLst/>
                <a:latin typeface="+mn-lt"/>
                <a:ea typeface="+mn-ea"/>
                <a:cs typeface="+mn-cs"/>
              </a:rPr>
              <a:t>aHR</a:t>
            </a:r>
            <a:r>
              <a:rPr lang="en-NZ" sz="1200" kern="1200" dirty="0">
                <a:solidFill>
                  <a:schemeClr val="tx1"/>
                </a:solidFill>
                <a:effectLst/>
                <a:latin typeface="+mn-lt"/>
                <a:ea typeface="+mn-ea"/>
                <a:cs typeface="+mn-cs"/>
              </a:rPr>
              <a:t> 2.38 (CI 2.29-2.48, p&lt;0.001), pancreatitis </a:t>
            </a:r>
            <a:r>
              <a:rPr lang="en-NZ" sz="1200" kern="1200" dirty="0" err="1">
                <a:solidFill>
                  <a:schemeClr val="tx1"/>
                </a:solidFill>
                <a:effectLst/>
                <a:latin typeface="+mn-lt"/>
                <a:ea typeface="+mn-ea"/>
                <a:cs typeface="+mn-cs"/>
              </a:rPr>
              <a:t>aHR</a:t>
            </a:r>
            <a:r>
              <a:rPr lang="en-NZ" sz="1200" kern="1200" dirty="0">
                <a:solidFill>
                  <a:schemeClr val="tx1"/>
                </a:solidFill>
                <a:effectLst/>
                <a:latin typeface="+mn-lt"/>
                <a:ea typeface="+mn-ea"/>
                <a:cs typeface="+mn-cs"/>
              </a:rPr>
              <a:t> 2.43 (95% CI 2.13-2.76, p&lt;0.001), gallstones </a:t>
            </a:r>
            <a:r>
              <a:rPr lang="en-NZ" sz="1200" kern="1200" dirty="0" err="1">
                <a:solidFill>
                  <a:schemeClr val="tx1"/>
                </a:solidFill>
                <a:effectLst/>
                <a:latin typeface="+mn-lt"/>
                <a:ea typeface="+mn-ea"/>
                <a:cs typeface="+mn-cs"/>
              </a:rPr>
              <a:t>aHR</a:t>
            </a:r>
            <a:r>
              <a:rPr lang="en-NZ" sz="1200" kern="1200" dirty="0">
                <a:solidFill>
                  <a:schemeClr val="tx1"/>
                </a:solidFill>
                <a:effectLst/>
                <a:latin typeface="+mn-lt"/>
                <a:ea typeface="+mn-ea"/>
                <a:cs typeface="+mn-cs"/>
              </a:rPr>
              <a:t> 2.24 (95% CI 2.14-2.34, p&lt;0.001), hepatobiliary malignancy </a:t>
            </a:r>
            <a:r>
              <a:rPr lang="en-NZ" sz="1200" kern="1200" dirty="0" err="1">
                <a:solidFill>
                  <a:schemeClr val="tx1"/>
                </a:solidFill>
                <a:effectLst/>
                <a:latin typeface="+mn-lt"/>
                <a:ea typeface="+mn-ea"/>
                <a:cs typeface="+mn-cs"/>
              </a:rPr>
              <a:t>aHR</a:t>
            </a:r>
            <a:r>
              <a:rPr lang="en-NZ" sz="1200" kern="1200" dirty="0">
                <a:solidFill>
                  <a:schemeClr val="tx1"/>
                </a:solidFill>
                <a:effectLst/>
                <a:latin typeface="+mn-lt"/>
                <a:ea typeface="+mn-ea"/>
                <a:cs typeface="+mn-cs"/>
              </a:rPr>
              <a:t> 4.05 (95% CI 1.91-8.56, p&lt;0.001), fibrosis and cirrhosis </a:t>
            </a:r>
            <a:r>
              <a:rPr lang="en-NZ" sz="1200" kern="1200" dirty="0" err="1">
                <a:solidFill>
                  <a:schemeClr val="tx1"/>
                </a:solidFill>
                <a:effectLst/>
                <a:latin typeface="+mn-lt"/>
                <a:ea typeface="+mn-ea"/>
                <a:cs typeface="+mn-cs"/>
              </a:rPr>
              <a:t>aHR</a:t>
            </a:r>
            <a:r>
              <a:rPr lang="en-NZ" sz="1200" kern="1200" dirty="0">
                <a:solidFill>
                  <a:schemeClr val="tx1"/>
                </a:solidFill>
                <a:effectLst/>
                <a:latin typeface="+mn-lt"/>
                <a:ea typeface="+mn-ea"/>
                <a:cs typeface="+mn-cs"/>
              </a:rPr>
              <a:t> 2.92 (95% CI 2.22-3.84, p&lt;0.001), other liver disease </a:t>
            </a:r>
            <a:r>
              <a:rPr lang="en-NZ" sz="1200" kern="1200" dirty="0" err="1">
                <a:solidFill>
                  <a:schemeClr val="tx1"/>
                </a:solidFill>
                <a:effectLst/>
                <a:latin typeface="+mn-lt"/>
                <a:ea typeface="+mn-ea"/>
                <a:cs typeface="+mn-cs"/>
              </a:rPr>
              <a:t>aHR</a:t>
            </a:r>
            <a:r>
              <a:rPr lang="en-NZ" sz="1200" kern="1200" dirty="0">
                <a:solidFill>
                  <a:schemeClr val="tx1"/>
                </a:solidFill>
                <a:effectLst/>
                <a:latin typeface="+mn-lt"/>
                <a:ea typeface="+mn-ea"/>
                <a:cs typeface="+mn-cs"/>
              </a:rPr>
              <a:t> 2.52 (2.30-2.75, p=&lt;0.001), infectious liver disease </a:t>
            </a:r>
            <a:r>
              <a:rPr lang="en-NZ" sz="1200" kern="1200" dirty="0" err="1">
                <a:solidFill>
                  <a:schemeClr val="tx1"/>
                </a:solidFill>
                <a:effectLst/>
                <a:latin typeface="+mn-lt"/>
                <a:ea typeface="+mn-ea"/>
                <a:cs typeface="+mn-cs"/>
              </a:rPr>
              <a:t>aHR</a:t>
            </a:r>
            <a:r>
              <a:rPr lang="en-NZ" sz="1200" kern="1200" dirty="0">
                <a:solidFill>
                  <a:schemeClr val="tx1"/>
                </a:solidFill>
                <a:effectLst/>
                <a:latin typeface="+mn-lt"/>
                <a:ea typeface="+mn-ea"/>
                <a:cs typeface="+mn-cs"/>
              </a:rPr>
              <a:t> 2.10 (95% CI 1.75-2.52, p&lt;0.001)), and end stage liver disease </a:t>
            </a:r>
            <a:r>
              <a:rPr lang="en-NZ" sz="1200" kern="1200" dirty="0" err="1">
                <a:solidFill>
                  <a:schemeClr val="tx1"/>
                </a:solidFill>
                <a:effectLst/>
                <a:latin typeface="+mn-lt"/>
                <a:ea typeface="+mn-ea"/>
                <a:cs typeface="+mn-cs"/>
              </a:rPr>
              <a:t>aHR</a:t>
            </a:r>
            <a:r>
              <a:rPr lang="en-NZ" sz="1200" kern="1200" dirty="0">
                <a:solidFill>
                  <a:schemeClr val="tx1"/>
                </a:solidFill>
                <a:effectLst/>
                <a:latin typeface="+mn-lt"/>
                <a:ea typeface="+mn-ea"/>
                <a:cs typeface="+mn-cs"/>
              </a:rPr>
              <a:t> 2.05 (95% CI 1.42- 2.98, p&lt;0.001). Compared to White women, Black women had an increased risk of subsequent hepatobiliary morbidity. </a:t>
            </a:r>
          </a:p>
          <a:p>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This study provides the strongest evidence to date of an association between ICP and hepatobiliary morbidity. We have explored how this association varies by ethnicity. Postpartum follow-up and inclusion of ICP in hepatobiliary risk stratification appear to be important. Interventions should tackle health inequalities between ethnic groups. </a:t>
            </a:r>
          </a:p>
        </p:txBody>
      </p:sp>
      <p:sp>
        <p:nvSpPr>
          <p:cNvPr id="4" name="Slide Number Placeholder 3"/>
          <p:cNvSpPr>
            <a:spLocks noGrp="1"/>
          </p:cNvSpPr>
          <p:nvPr>
            <p:ph type="sldNum" sz="quarter" idx="5"/>
          </p:nvPr>
        </p:nvSpPr>
        <p:spPr/>
        <p:txBody>
          <a:bodyPr/>
          <a:lstStyle/>
          <a:p>
            <a:fld id="{F872C0F0-71E7-46B6-AA6F-1D7E0E2B8B3E}" type="slidenum">
              <a:rPr lang="en-US" smtClean="0"/>
              <a:t>26</a:t>
            </a:fld>
            <a:endParaRPr lang="en-US"/>
          </a:p>
        </p:txBody>
      </p:sp>
    </p:spTree>
    <p:extLst>
      <p:ext uri="{BB962C8B-B14F-4D97-AF65-F5344CB8AC3E}">
        <p14:creationId xmlns:p14="http://schemas.microsoft.com/office/powerpoint/2010/main" val="2582125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US" b="0" i="1" dirty="0" err="1">
                <a:effectLst/>
                <a:latin typeface="Arial" panose="020B0604020202020204" pitchFamily="34" charset="0"/>
                <a:ea typeface="Times New Roman" panose="02020603050405020304" pitchFamily="18" charset="0"/>
                <a:cs typeface="Arial" panose="020B0604020202020204" pitchFamily="34" charset="0"/>
              </a:rPr>
              <a:t>aHR</a:t>
            </a:r>
            <a:r>
              <a:rPr lang="en-US" b="0" i="1" dirty="0">
                <a:effectLst/>
                <a:latin typeface="Arial" panose="020B0604020202020204" pitchFamily="34" charset="0"/>
                <a:ea typeface="Times New Roman" panose="02020603050405020304" pitchFamily="18" charset="0"/>
                <a:cs typeface="Arial" panose="020B0604020202020204" pitchFamily="34" charset="0"/>
              </a:rPr>
              <a:t>, adjusted hazard ratio; CI, confidence interval; </a:t>
            </a:r>
            <a:r>
              <a:rPr kumimoji="0" lang="en-NZ" sz="1200" b="0" i="1" u="none" strike="noStrike" kern="1200" cap="none" spc="0" normalizeH="0" baseline="0" noProof="0" dirty="0">
                <a:ln>
                  <a:noFill/>
                </a:ln>
                <a:solidFill>
                  <a:schemeClr val="tx2"/>
                </a:solidFill>
                <a:effectLst/>
                <a:uLnTx/>
                <a:uFillTx/>
                <a:latin typeface="Arial" panose="020B0604020202020204"/>
                <a:ea typeface="+mn-ea"/>
                <a:cs typeface="+mn-cs"/>
              </a:rPr>
              <a:t>ICP, Intrahepatic cholestasis of pregnancy; IQR, interquartile range; LD, liver disease.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effectLst/>
                <a:latin typeface="+mn-lt"/>
                <a:ea typeface="+mn-ea"/>
                <a:cs typeface="+mn-cs"/>
              </a:rPr>
              <a:t>Understanding long-term hepatobiliary morbidity after intrahepatic cholestasis of pregnancy in the UK, and how this varies by ethnicity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effectLst/>
                <a:latin typeface="+mn-lt"/>
                <a:ea typeface="+mn-ea"/>
                <a:cs typeface="+mn-cs"/>
              </a:rPr>
              <a:t>OS-026-YI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NZ" sz="1200" kern="1200" dirty="0">
                <a:solidFill>
                  <a:schemeClr val="tx1"/>
                </a:solidFill>
                <a:effectLst/>
                <a:latin typeface="+mn-lt"/>
                <a:ea typeface="+mn-ea"/>
                <a:cs typeface="+mn-cs"/>
              </a:rPr>
              <a:t>Rebecca Lissmann</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Fabiola Eto</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Stamatina Iliodromiti</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Julia Zollner</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Caroline Ovadia</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Catherine Williamson</a:t>
            </a:r>
            <a:r>
              <a:rPr lang="en-NZ" sz="1200" kern="1200" baseline="30000" dirty="0">
                <a:solidFill>
                  <a:schemeClr val="tx1"/>
                </a:solidFill>
                <a:effectLst/>
                <a:latin typeface="+mn-lt"/>
                <a:ea typeface="+mn-ea"/>
                <a:cs typeface="+mn-cs"/>
              </a:rPr>
              <a:t>4</a:t>
            </a:r>
            <a:r>
              <a:rPr lang="en-NZ" sz="1200" kern="1200" dirty="0">
                <a:solidFill>
                  <a:schemeClr val="tx1"/>
                </a:solidFill>
                <a:effectLst/>
                <a:latin typeface="+mn-lt"/>
                <a:ea typeface="+mn-ea"/>
                <a:cs typeface="+mn-cs"/>
              </a:rPr>
              <a:t>, Jennifer Jardine</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a:t>
            </a:r>
          </a:p>
          <a:p>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Queen Mary University of London, London, United Kingdom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a:t>
            </a:r>
            <a:r>
              <a:rPr lang="en-NZ" sz="1200" i="1" kern="1200" dirty="0">
                <a:solidFill>
                  <a:schemeClr val="tx1"/>
                </a:solidFill>
                <a:effectLst/>
                <a:latin typeface="+mn-lt"/>
                <a:ea typeface="+mn-ea"/>
                <a:cs typeface="+mn-cs"/>
              </a:rPr>
              <a:t>University College London, London, United Kingdom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a:t>
            </a:r>
            <a:r>
              <a:rPr lang="en-NZ" sz="1200" i="1" kern="1200" dirty="0">
                <a:solidFill>
                  <a:schemeClr val="tx1"/>
                </a:solidFill>
                <a:effectLst/>
                <a:latin typeface="+mn-lt"/>
                <a:ea typeface="+mn-ea"/>
                <a:cs typeface="+mn-cs"/>
              </a:rPr>
              <a:t>The University of Edinburgh, Edinburgh, United Kingdom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a:t>
            </a:r>
            <a:r>
              <a:rPr lang="en-NZ" sz="1200" i="1" kern="1200" dirty="0">
                <a:solidFill>
                  <a:schemeClr val="tx1"/>
                </a:solidFill>
                <a:effectLst/>
                <a:latin typeface="+mn-lt"/>
                <a:ea typeface="+mn-ea"/>
                <a:cs typeface="+mn-cs"/>
              </a:rPr>
              <a:t>Imperial College London, London, United Kingdom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a:t>
            </a:r>
            <a:r>
              <a:rPr lang="en-NZ" sz="1200" i="1" kern="1200" dirty="0">
                <a:solidFill>
                  <a:schemeClr val="tx1"/>
                </a:solidFill>
                <a:effectLst/>
                <a:latin typeface="+mn-lt"/>
                <a:ea typeface="+mn-ea"/>
                <a:cs typeface="+mn-cs"/>
              </a:rPr>
              <a:t>University of Cambridge, Cambridge, United Kingdom </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NZ" sz="1200" kern="1200" dirty="0">
                <a:solidFill>
                  <a:schemeClr val="tx1"/>
                </a:solidFill>
                <a:effectLst/>
                <a:latin typeface="+mn-lt"/>
                <a:ea typeface="+mn-ea"/>
                <a:cs typeface="+mn-cs"/>
              </a:rPr>
              <a:t>Intrahepatic cholestasis of pregnancy (ICP) is associated with impaired bile flow in the liver and adverse pregnancy outcomes. Existing smaller studies in predominantly ethnically homogenous European populations have suggested an association between ICP and long-term hepatobiliary morbidity. We aimed to understand the association between ICP and subsequent hepatobiliary morbidity in England, and to explore how this varied by ethnic group. </a:t>
            </a:r>
          </a:p>
          <a:p>
            <a:r>
              <a:rPr lang="en-NZ" b="1" dirty="0">
                <a:effectLst/>
                <a:latin typeface="Arial" panose="020B0604020202020204" pitchFamily="34" charset="0"/>
                <a:ea typeface="Calibri" panose="020F0502020204030204" pitchFamily="34" charset="0"/>
                <a:cs typeface="Arial" panose="020B0604020202020204" pitchFamily="34" charset="0"/>
              </a:rPr>
              <a:t>Method: </a:t>
            </a:r>
            <a:r>
              <a:rPr lang="en-NZ" sz="1200" kern="1200" dirty="0">
                <a:solidFill>
                  <a:schemeClr val="tx1"/>
                </a:solidFill>
                <a:effectLst/>
                <a:latin typeface="+mn-lt"/>
                <a:ea typeface="+mn-ea"/>
                <a:cs typeface="+mn-cs"/>
              </a:rPr>
              <a:t>Hospital Episode Statistics records of births in 2000-2021 were linked to primary care (CPRD </a:t>
            </a:r>
            <a:r>
              <a:rPr lang="en-NZ" sz="1200" kern="1200" dirty="0" err="1">
                <a:solidFill>
                  <a:schemeClr val="tx1"/>
                </a:solidFill>
                <a:effectLst/>
                <a:latin typeface="+mn-lt"/>
                <a:ea typeface="+mn-ea"/>
                <a:cs typeface="+mn-cs"/>
              </a:rPr>
              <a:t>Aurum</a:t>
            </a:r>
            <a:r>
              <a:rPr lang="en-NZ" sz="1200" kern="1200" dirty="0">
                <a:solidFill>
                  <a:schemeClr val="tx1"/>
                </a:solidFill>
                <a:effectLst/>
                <a:latin typeface="+mn-lt"/>
                <a:ea typeface="+mn-ea"/>
                <a:cs typeface="+mn-cs"/>
              </a:rPr>
              <a:t>) and secondary care (Hospital Episode Statistics) data. Women with an ICP diagnosis during the first recorded pregnancy were compared with those without. Incidence of subsequent hepatobiliary morbidity (including composite hepatobiliary disease, gallstone disease, other liver disease, pancreatitis, infectious liver disease, fibrosis and cirrhosis, hepatobiliary malignancy, and end stage liver disease) was established. Cox regression was used to estimate time-related associations. Models incorporated maternal age at birth and ethnicity.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3,701,995 women were included in the analysis, of whom 31,082 (0.8%) were diagnosed with ICP in their first recorded pregnancy. Median follow-up time was 10.4 years (IQR 5.8-15.0). Incidence of ICP varied by ethnicity: 0.8% in white, 1.3% in South-Asian, 0.5% in Black, 0.7% in Mixed, and 0.9% in Other ethnic groups. Those with a recorded ICP diagnosis were more likely to progress to liver morbidity compared to those without: composite hepatobiliary disease </a:t>
            </a:r>
            <a:r>
              <a:rPr lang="en-NZ" sz="1200" kern="1200" dirty="0" err="1">
                <a:solidFill>
                  <a:schemeClr val="tx1"/>
                </a:solidFill>
                <a:effectLst/>
                <a:latin typeface="+mn-lt"/>
                <a:ea typeface="+mn-ea"/>
                <a:cs typeface="+mn-cs"/>
              </a:rPr>
              <a:t>aHR</a:t>
            </a:r>
            <a:r>
              <a:rPr lang="en-NZ" sz="1200" kern="1200" dirty="0">
                <a:solidFill>
                  <a:schemeClr val="tx1"/>
                </a:solidFill>
                <a:effectLst/>
                <a:latin typeface="+mn-lt"/>
                <a:ea typeface="+mn-ea"/>
                <a:cs typeface="+mn-cs"/>
              </a:rPr>
              <a:t> 2.38 (CI 2.29-2.48, p&lt;0.001), pancreatitis </a:t>
            </a:r>
            <a:r>
              <a:rPr lang="en-NZ" sz="1200" kern="1200" dirty="0" err="1">
                <a:solidFill>
                  <a:schemeClr val="tx1"/>
                </a:solidFill>
                <a:effectLst/>
                <a:latin typeface="+mn-lt"/>
                <a:ea typeface="+mn-ea"/>
                <a:cs typeface="+mn-cs"/>
              </a:rPr>
              <a:t>aHR</a:t>
            </a:r>
            <a:r>
              <a:rPr lang="en-NZ" sz="1200" kern="1200" dirty="0">
                <a:solidFill>
                  <a:schemeClr val="tx1"/>
                </a:solidFill>
                <a:effectLst/>
                <a:latin typeface="+mn-lt"/>
                <a:ea typeface="+mn-ea"/>
                <a:cs typeface="+mn-cs"/>
              </a:rPr>
              <a:t> 2.43 (95% CI 2.13-2.76, p&lt;0.001), gallstones </a:t>
            </a:r>
            <a:r>
              <a:rPr lang="en-NZ" sz="1200" kern="1200" dirty="0" err="1">
                <a:solidFill>
                  <a:schemeClr val="tx1"/>
                </a:solidFill>
                <a:effectLst/>
                <a:latin typeface="+mn-lt"/>
                <a:ea typeface="+mn-ea"/>
                <a:cs typeface="+mn-cs"/>
              </a:rPr>
              <a:t>aHR</a:t>
            </a:r>
            <a:r>
              <a:rPr lang="en-NZ" sz="1200" kern="1200" dirty="0">
                <a:solidFill>
                  <a:schemeClr val="tx1"/>
                </a:solidFill>
                <a:effectLst/>
                <a:latin typeface="+mn-lt"/>
                <a:ea typeface="+mn-ea"/>
                <a:cs typeface="+mn-cs"/>
              </a:rPr>
              <a:t> 2.24 (95% CI 2.14-2.34, p&lt;0.001), hepatobiliary malignancy </a:t>
            </a:r>
            <a:r>
              <a:rPr lang="en-NZ" sz="1200" kern="1200" dirty="0" err="1">
                <a:solidFill>
                  <a:schemeClr val="tx1"/>
                </a:solidFill>
                <a:effectLst/>
                <a:latin typeface="+mn-lt"/>
                <a:ea typeface="+mn-ea"/>
                <a:cs typeface="+mn-cs"/>
              </a:rPr>
              <a:t>aHR</a:t>
            </a:r>
            <a:r>
              <a:rPr lang="en-NZ" sz="1200" kern="1200" dirty="0">
                <a:solidFill>
                  <a:schemeClr val="tx1"/>
                </a:solidFill>
                <a:effectLst/>
                <a:latin typeface="+mn-lt"/>
                <a:ea typeface="+mn-ea"/>
                <a:cs typeface="+mn-cs"/>
              </a:rPr>
              <a:t> 4.05 (95% CI 1.91-8.56, p&lt;0.001), fibrosis and cirrhosis </a:t>
            </a:r>
            <a:r>
              <a:rPr lang="en-NZ" sz="1200" kern="1200" dirty="0" err="1">
                <a:solidFill>
                  <a:schemeClr val="tx1"/>
                </a:solidFill>
                <a:effectLst/>
                <a:latin typeface="+mn-lt"/>
                <a:ea typeface="+mn-ea"/>
                <a:cs typeface="+mn-cs"/>
              </a:rPr>
              <a:t>aHR</a:t>
            </a:r>
            <a:r>
              <a:rPr lang="en-NZ" sz="1200" kern="1200" dirty="0">
                <a:solidFill>
                  <a:schemeClr val="tx1"/>
                </a:solidFill>
                <a:effectLst/>
                <a:latin typeface="+mn-lt"/>
                <a:ea typeface="+mn-ea"/>
                <a:cs typeface="+mn-cs"/>
              </a:rPr>
              <a:t> 2.92 (95% CI 2.22-3.84, p&lt;0.001), other liver disease </a:t>
            </a:r>
            <a:r>
              <a:rPr lang="en-NZ" sz="1200" kern="1200" dirty="0" err="1">
                <a:solidFill>
                  <a:schemeClr val="tx1"/>
                </a:solidFill>
                <a:effectLst/>
                <a:latin typeface="+mn-lt"/>
                <a:ea typeface="+mn-ea"/>
                <a:cs typeface="+mn-cs"/>
              </a:rPr>
              <a:t>aHR</a:t>
            </a:r>
            <a:r>
              <a:rPr lang="en-NZ" sz="1200" kern="1200" dirty="0">
                <a:solidFill>
                  <a:schemeClr val="tx1"/>
                </a:solidFill>
                <a:effectLst/>
                <a:latin typeface="+mn-lt"/>
                <a:ea typeface="+mn-ea"/>
                <a:cs typeface="+mn-cs"/>
              </a:rPr>
              <a:t> 2.52 (2.30-2.75, p=&lt;0.001), infectious liver disease </a:t>
            </a:r>
            <a:r>
              <a:rPr lang="en-NZ" sz="1200" kern="1200" dirty="0" err="1">
                <a:solidFill>
                  <a:schemeClr val="tx1"/>
                </a:solidFill>
                <a:effectLst/>
                <a:latin typeface="+mn-lt"/>
                <a:ea typeface="+mn-ea"/>
                <a:cs typeface="+mn-cs"/>
              </a:rPr>
              <a:t>aHR</a:t>
            </a:r>
            <a:r>
              <a:rPr lang="en-NZ" sz="1200" kern="1200" dirty="0">
                <a:solidFill>
                  <a:schemeClr val="tx1"/>
                </a:solidFill>
                <a:effectLst/>
                <a:latin typeface="+mn-lt"/>
                <a:ea typeface="+mn-ea"/>
                <a:cs typeface="+mn-cs"/>
              </a:rPr>
              <a:t> 2.10 (95% CI 1.75-2.52, p&lt;0.001)), and end stage liver disease </a:t>
            </a:r>
            <a:r>
              <a:rPr lang="en-NZ" sz="1200" kern="1200" dirty="0" err="1">
                <a:solidFill>
                  <a:schemeClr val="tx1"/>
                </a:solidFill>
                <a:effectLst/>
                <a:latin typeface="+mn-lt"/>
                <a:ea typeface="+mn-ea"/>
                <a:cs typeface="+mn-cs"/>
              </a:rPr>
              <a:t>aHR</a:t>
            </a:r>
            <a:r>
              <a:rPr lang="en-NZ" sz="1200" kern="1200" dirty="0">
                <a:solidFill>
                  <a:schemeClr val="tx1"/>
                </a:solidFill>
                <a:effectLst/>
                <a:latin typeface="+mn-lt"/>
                <a:ea typeface="+mn-ea"/>
                <a:cs typeface="+mn-cs"/>
              </a:rPr>
              <a:t> 2.05 (95% CI 1.42- 2.98, p&lt;0.001). Compared to White women, Black women had an increased risk of subsequent hepatobiliary morbidity. </a:t>
            </a:r>
          </a:p>
          <a:p>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This study provides the strongest evidence to date of an association between ICP and hepatobiliary morbidity. We have explored how this association varies by ethnicity. Postpartum follow-up and inclusion of ICP in hepatobiliary risk stratification appear to be important. Interventions should tackle health inequalities between ethnic groups. </a:t>
            </a:r>
          </a:p>
          <a:p>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27</a:t>
            </a:fld>
            <a:endParaRPr lang="en-US"/>
          </a:p>
        </p:txBody>
      </p:sp>
    </p:spTree>
    <p:extLst>
      <p:ext uri="{BB962C8B-B14F-4D97-AF65-F5344CB8AC3E}">
        <p14:creationId xmlns:p14="http://schemas.microsoft.com/office/powerpoint/2010/main" val="3869633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sz="1200" b="1" i="1" kern="1200" dirty="0">
                <a:solidFill>
                  <a:schemeClr val="tx1"/>
                </a:solidFill>
                <a:latin typeface="+mn-lt"/>
                <a:ea typeface="+mn-ea"/>
                <a:cs typeface="+mn-cs"/>
              </a:rPr>
              <a:t>Abbreviations: </a:t>
            </a:r>
            <a:r>
              <a:rPr lang="en-US" sz="1200" b="0" i="1" kern="1200" dirty="0">
                <a:solidFill>
                  <a:schemeClr val="tx1"/>
                </a:solidFill>
                <a:latin typeface="+mn-lt"/>
                <a:ea typeface="+mn-ea"/>
                <a:cs typeface="+mn-cs"/>
              </a:rPr>
              <a:t>EHR, electronic health record; </a:t>
            </a:r>
            <a:r>
              <a:rPr lang="en-US" b="0" i="1" dirty="0">
                <a:effectLst/>
                <a:latin typeface="Arial" panose="020B0604020202020204" pitchFamily="34" charset="0"/>
                <a:ea typeface="Times New Roman" panose="02020603050405020304" pitchFamily="18" charset="0"/>
                <a:cs typeface="Arial" panose="020B0604020202020204" pitchFamily="34" charset="0"/>
              </a:rPr>
              <a:t>Fib-4, Fibrosis-4; </a:t>
            </a:r>
            <a:r>
              <a:rPr lang="en-US" sz="1200" b="0" i="1" kern="1200" dirty="0">
                <a:solidFill>
                  <a:schemeClr val="tx1"/>
                </a:solidFill>
                <a:latin typeface="+mn-lt"/>
                <a:ea typeface="+mn-ea"/>
                <a:cs typeface="+mn-cs"/>
              </a:rPr>
              <a:t>PCP, primary care practice; LSM, liver stiffness measurement; T2DM, type 2 diabetes mellitus; UK, United Kingdom; </a:t>
            </a:r>
            <a:r>
              <a:rPr lang="en-US" sz="1200" b="0" i="1" kern="1200" dirty="0" err="1">
                <a:solidFill>
                  <a:schemeClr val="tx1"/>
                </a:solidFill>
                <a:latin typeface="+mn-lt"/>
                <a:ea typeface="+mn-ea"/>
                <a:cs typeface="+mn-cs"/>
              </a:rPr>
              <a:t>VCTE</a:t>
            </a:r>
            <a:r>
              <a:rPr lang="en-US" sz="1200" b="0" i="1" kern="1200" dirty="0">
                <a:solidFill>
                  <a:schemeClr val="tx1"/>
                </a:solidFill>
                <a:latin typeface="+mn-lt"/>
                <a:ea typeface="+mn-ea"/>
                <a:cs typeface="+mn-cs"/>
              </a:rPr>
              <a:t>, vibration-controlled transient elastography.</a:t>
            </a:r>
            <a:endParaRPr lang="en-NZ" sz="1200" b="0" i="1" kern="1200" dirty="0">
              <a:solidFill>
                <a:schemeClr val="tx1"/>
              </a:solidFill>
              <a:latin typeface="+mn-lt"/>
              <a:ea typeface="+mn-ea"/>
              <a:cs typeface="+mn-cs"/>
            </a:endParaRPr>
          </a:p>
          <a:p>
            <a:endParaRPr lang="en-US" b="0" dirty="0">
              <a:latin typeface="Arial" panose="020B0604020202020204" pitchFamily="34" charset="0"/>
              <a:cs typeface="Arial" panose="020B0604020202020204" pitchFamily="34" charset="0"/>
            </a:endParaRPr>
          </a:p>
          <a:p>
            <a:pPr lvl="0">
              <a:defRPr/>
            </a:pPr>
            <a:r>
              <a:rPr lang="en-US" b="1" dirty="0"/>
              <a:t>Primary care liver fibrosis detection pathway in people with type 2 diabetes: results from the PRELUDE1 prospective, pragmatic, electronic health record-embedded, parallel-arm cohort study</a:t>
            </a:r>
          </a:p>
          <a:p>
            <a:pPr lvl="0">
              <a:defRPr/>
            </a:pPr>
            <a:endParaRPr lang="en-US" b="1" dirty="0">
              <a:latin typeface="Arial" panose="020B0604020202020204" pitchFamily="34" charset="0"/>
              <a:cs typeface="Arial" panose="020B0604020202020204" pitchFamily="34" charset="0"/>
            </a:endParaRPr>
          </a:p>
          <a:p>
            <a:r>
              <a:rPr lang="en-US" b="1" dirty="0"/>
              <a:t>LBP-001</a:t>
            </a:r>
            <a:endParaRPr lang="en-NZ" dirty="0"/>
          </a:p>
          <a:p>
            <a:endParaRPr lang="en-GB" dirty="0"/>
          </a:p>
          <a:p>
            <a:r>
              <a:rPr lang="en-US" dirty="0"/>
              <a:t>Kushala Abeysekera</a:t>
            </a:r>
            <a:r>
              <a:rPr lang="en-US" baseline="30000" dirty="0"/>
              <a:t>1</a:t>
            </a:r>
            <a:r>
              <a:rPr lang="en-US" dirty="0"/>
              <a:t>, Michael James</a:t>
            </a:r>
            <a:r>
              <a:rPr lang="en-US" baseline="30000" dirty="0"/>
              <a:t>2</a:t>
            </a:r>
            <a:r>
              <a:rPr lang="en-US" dirty="0"/>
              <a:t>, Stuart Rison</a:t>
            </a:r>
            <a:r>
              <a:rPr lang="en-US" baseline="30000" dirty="0"/>
              <a:t>3</a:t>
            </a:r>
            <a:r>
              <a:rPr lang="en-US" dirty="0"/>
              <a:t>, Huei-Tyng (Philippe) Huang</a:t>
            </a:r>
            <a:r>
              <a:rPr lang="en-US" baseline="30000" dirty="0"/>
              <a:t>2</a:t>
            </a:r>
            <a:r>
              <a:rPr lang="en-US" dirty="0"/>
              <a:t>, John Moore</a:t>
            </a:r>
            <a:r>
              <a:rPr lang="en-US" baseline="30000" dirty="0"/>
              <a:t>4</a:t>
            </a:r>
            <a:r>
              <a:rPr lang="en-US" dirty="0"/>
              <a:t>, Ann Archer</a:t>
            </a:r>
            <a:r>
              <a:rPr lang="en-US" baseline="30000" dirty="0"/>
              <a:t>1</a:t>
            </a:r>
            <a:r>
              <a:rPr lang="en-US" dirty="0"/>
              <a:t>, Gillian Hood</a:t>
            </a:r>
            <a:r>
              <a:rPr lang="en-US" baseline="30000" dirty="0"/>
              <a:t>2</a:t>
            </a:r>
            <a:r>
              <a:rPr lang="en-US" dirty="0"/>
              <a:t>, Imogen Salisbury</a:t>
            </a:r>
            <a:r>
              <a:rPr lang="en-US" baseline="30000" dirty="0"/>
              <a:t>2</a:t>
            </a:r>
            <a:r>
              <a:rPr lang="en-US" dirty="0"/>
              <a:t>, Matthew Hickman</a:t>
            </a:r>
            <a:r>
              <a:rPr lang="en-US" baseline="30000" dirty="0"/>
              <a:t>1</a:t>
            </a:r>
            <a:r>
              <a:rPr lang="en-US" dirty="0"/>
              <a:t>, James Brindley</a:t>
            </a:r>
            <a:r>
              <a:rPr lang="en-US" baseline="30000" dirty="0"/>
              <a:t>2</a:t>
            </a:r>
            <a:r>
              <a:rPr lang="en-US" dirty="0"/>
              <a:t>, </a:t>
            </a:r>
            <a:r>
              <a:rPr lang="en-US" u="sng" dirty="0"/>
              <a:t>William Alazawi</a:t>
            </a:r>
            <a:r>
              <a:rPr lang="en-US" baseline="30000" dirty="0"/>
              <a:t>2</a:t>
            </a:r>
            <a:endParaRPr lang="en-NZ" baseline="30000" dirty="0"/>
          </a:p>
          <a:p>
            <a:r>
              <a:rPr lang="en-US" dirty="0"/>
              <a:t> </a:t>
            </a:r>
            <a:endParaRPr lang="en-NZ" dirty="0"/>
          </a:p>
          <a:p>
            <a:r>
              <a:rPr lang="en-US" i="1" baseline="30000" dirty="0"/>
              <a:t>1</a:t>
            </a:r>
            <a:r>
              <a:rPr lang="en-US" i="1" dirty="0"/>
              <a:t>Bristol University, Bristol, United Kingdom</a:t>
            </a:r>
            <a:r>
              <a:rPr lang="en-US" dirty="0"/>
              <a:t>, </a:t>
            </a:r>
            <a:r>
              <a:rPr lang="en-US" i="1" baseline="30000" dirty="0"/>
              <a:t>2</a:t>
            </a:r>
            <a:r>
              <a:rPr lang="en-US" i="1" dirty="0"/>
              <a:t>Barts Liver Centre, Blizard Institute, Queen Mary University of London, London, United Kingdom</a:t>
            </a:r>
            <a:r>
              <a:rPr lang="en-US" dirty="0"/>
              <a:t>, </a:t>
            </a:r>
            <a:r>
              <a:rPr lang="en-US" i="1" baseline="30000" dirty="0"/>
              <a:t>3</a:t>
            </a:r>
            <a:r>
              <a:rPr lang="en-US" i="1" dirty="0"/>
              <a:t>Wolfson Institute of Population Health, Queen Mary University of London, London, United Kingdom</a:t>
            </a:r>
            <a:r>
              <a:rPr lang="en-US" dirty="0"/>
              <a:t>, </a:t>
            </a:r>
            <a:r>
              <a:rPr lang="en-US" i="1" baseline="30000" dirty="0"/>
              <a:t>4</a:t>
            </a:r>
            <a:r>
              <a:rPr lang="en-US" i="1" dirty="0"/>
              <a:t>Charlotte Keel Medical Practice, Bristol, United Kingdom</a:t>
            </a:r>
            <a:endParaRPr lang="en-NZ" dirty="0"/>
          </a:p>
          <a:p>
            <a:r>
              <a:rPr lang="en-US" i="1" dirty="0"/>
              <a:t> </a:t>
            </a:r>
            <a:endParaRPr lang="en-NZ" dirty="0"/>
          </a:p>
          <a:p>
            <a:r>
              <a:rPr lang="en-US" dirty="0"/>
              <a:t>Email: w.alazawi@qmul.ac.uk</a:t>
            </a:r>
            <a:endParaRPr lang="en-NZ" dirty="0"/>
          </a:p>
          <a:p>
            <a:r>
              <a:rPr lang="en-US" dirty="0"/>
              <a:t> </a:t>
            </a:r>
            <a:endParaRPr lang="en-NZ" dirty="0"/>
          </a:p>
          <a:p>
            <a:r>
              <a:rPr lang="en-US" b="1" dirty="0"/>
              <a:t>Background and aims:</a:t>
            </a:r>
            <a:endParaRPr lang="en-NZ" b="1" dirty="0"/>
          </a:p>
          <a:p>
            <a:r>
              <a:rPr lang="en-US" dirty="0"/>
              <a:t>People with type 2 diabetes mellitus (T2DM) are at increased risk of </a:t>
            </a:r>
            <a:r>
              <a:rPr lang="en-US" dirty="0" err="1"/>
              <a:t>steatotic</a:t>
            </a:r>
            <a:r>
              <a:rPr lang="en-US" dirty="0"/>
              <a:t> liver disease. Guidelines recommend calculated scores (e.g. Fib-4) followed by second-tier (e.g. vibration controlled transient elastography (VCTE)) to risk-stratify patients, inform specialist referral and treatment eligibility.</a:t>
            </a:r>
            <a:endParaRPr lang="en-NZ" dirty="0"/>
          </a:p>
          <a:p>
            <a:r>
              <a:rPr lang="en-US" dirty="0"/>
              <a:t>Adoption of these guidelines in primary care practices (PCPs) remains low (~5%). PRELUDE1 was a large, prospective pragmatic, electronic health record (EHR)-embedded parallel-arm cohort study in UK PCPs. We assessed adding Fib-4 to T2DM annual reviews followed by VCTE in community versus hospital settings.</a:t>
            </a:r>
            <a:endParaRPr lang="en-NZ" dirty="0"/>
          </a:p>
          <a:p>
            <a:r>
              <a:rPr lang="en-US" dirty="0"/>
              <a:t> </a:t>
            </a:r>
            <a:endParaRPr lang="en-NZ" dirty="0"/>
          </a:p>
          <a:p>
            <a:r>
              <a:rPr lang="en-US" b="1" dirty="0"/>
              <a:t>Method:</a:t>
            </a:r>
            <a:endParaRPr lang="en-NZ" b="1" dirty="0"/>
          </a:p>
          <a:p>
            <a:r>
              <a:rPr lang="en-US" dirty="0"/>
              <a:t>Ten PCPs (in London and Bristol) were included and allocated at start of study to community or hospital scanning arms. Fib-4 was included by requesting a specific T2DM annual review set or adding a Fib-4 order set to routine bloods. People with Fib-4≥1.3 were referred for VCTE (LSM≥8.0 referred to specialist care). Clinical, demographic and laboratory data were extracted from EHR.</a:t>
            </a:r>
            <a:endParaRPr lang="en-NZ" dirty="0"/>
          </a:p>
          <a:p>
            <a:r>
              <a:rPr lang="en-US" dirty="0"/>
              <a:t> </a:t>
            </a:r>
            <a:endParaRPr lang="en-NZ" dirty="0"/>
          </a:p>
          <a:p>
            <a:r>
              <a:rPr lang="en-US" b="1" dirty="0"/>
              <a:t>Results:</a:t>
            </a:r>
            <a:endParaRPr lang="en-NZ" b="1" dirty="0"/>
          </a:p>
          <a:p>
            <a:r>
              <a:rPr lang="en-US" dirty="0"/>
              <a:t>Total study population (n=8705) was balanced across community (n=4599) and hospital (n=4106) arms with no clinically-meaningful differences in demographic or metabolic parameters. Mean age was 61 years, 55% male, 41% South Asian ethnicity and 67% in the two most-deprived national quintiles. At baseline, 294 (3.4%) people had Fib-4 scores which increased to 2999 (34.3%) by study-end (community 32.3%; hospital 36.8%) of whom 1115 (37.2%) had Fib-4&gt;1.3.</a:t>
            </a:r>
            <a:endParaRPr lang="en-NZ" dirty="0"/>
          </a:p>
          <a:p>
            <a:r>
              <a:rPr lang="en-US" dirty="0"/>
              <a:t> </a:t>
            </a:r>
            <a:endParaRPr lang="en-NZ" dirty="0"/>
          </a:p>
          <a:p>
            <a:r>
              <a:rPr lang="en-US" dirty="0"/>
              <a:t>Significantly more patients attended VCTE in community than hospital settings (78.3% vs 71.7%, p=0.007), driven by differences in London PCPs: 81.6% in community, 56.9% in hospital (p&lt;0.001), but not between cities themselves. Of all scans performed, 25.5% (n=168) had LSM≥8.0 and 15.5% (n=102) LSM≥10 with no statistically significant differences between settings or cities.</a:t>
            </a:r>
            <a:endParaRPr lang="en-NZ" dirty="0"/>
          </a:p>
          <a:p>
            <a:r>
              <a:rPr lang="en-US" dirty="0"/>
              <a:t> </a:t>
            </a:r>
            <a:endParaRPr lang="en-NZ" dirty="0"/>
          </a:p>
          <a:p>
            <a:r>
              <a:rPr lang="en-US" dirty="0"/>
              <a:t>Increasing Fib-4 threshold to 2.0 for VCTE referral in people aged &gt;65 would have reduced referrals by 45.5% to n=608, increased rates of LSM≥8.0 and LSM≥10 to 31.0% and 20.0% respectively but not identified 32.3% (n=55) of all people with LSM≥8.0kPa, over half of whom had LSM≥10kPa.</a:t>
            </a:r>
            <a:endParaRPr lang="en-NZ" dirty="0"/>
          </a:p>
          <a:p>
            <a:r>
              <a:rPr lang="en-US" dirty="0"/>
              <a:t> </a:t>
            </a:r>
            <a:endParaRPr lang="en-NZ" dirty="0"/>
          </a:p>
          <a:p>
            <a:r>
              <a:rPr lang="en-US" b="1" dirty="0"/>
              <a:t>Conclusion:</a:t>
            </a:r>
            <a:endParaRPr lang="en-NZ" b="1" dirty="0"/>
          </a:p>
          <a:p>
            <a:r>
              <a:rPr lang="en-US" dirty="0"/>
              <a:t>In this EHR-embedded pragmatic study conducted in socioeconomically diverse populations, adding Fib-4 testing to T2DM annual reviews markedly increased availability of scores from baseline. Patient attrition through second-tier testing was more pronounced in hospital-referring PCPs. Fibrosis testing in T2DM is feasible and should be tailored to local population needs. ISRCTN14585543</a:t>
            </a:r>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29</a:t>
            </a:fld>
            <a:endParaRPr lang="en-US"/>
          </a:p>
        </p:txBody>
      </p:sp>
    </p:spTree>
    <p:extLst>
      <p:ext uri="{BB962C8B-B14F-4D97-AF65-F5344CB8AC3E}">
        <p14:creationId xmlns:p14="http://schemas.microsoft.com/office/powerpoint/2010/main" val="124370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253FF-AD6C-1BE1-9972-7B641B3DE1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A7F16-79C7-2600-F397-1EA9C45D01E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22229D1-2B2A-4141-8905-EAA2A5793C16}"/>
              </a:ext>
            </a:extLst>
          </p:cNvPr>
          <p:cNvSpPr>
            <a:spLocks noGrp="1"/>
          </p:cNvSpPr>
          <p:nvPr>
            <p:ph type="body" idx="1"/>
          </p:nvPr>
        </p:nvSpPr>
        <p:spPr/>
        <p:txBody>
          <a:bodyPr/>
          <a:lstStyle/>
          <a:p>
            <a:r>
              <a:rPr lang="en-US" b="1" i="1" dirty="0">
                <a:latin typeface="Arial" panose="020B0604020202020204" pitchFamily="34" charset="0"/>
                <a:ea typeface="Times New Roman" panose="02020603050405020304" pitchFamily="18" charset="0"/>
                <a:cs typeface="Arial" panose="020B0604020202020204" pitchFamily="34" charset="0"/>
              </a:rPr>
              <a:t>Abbreviations: </a:t>
            </a:r>
            <a:r>
              <a:rPr lang="en-US" sz="1200" b="0" i="1" kern="1200" dirty="0">
                <a:solidFill>
                  <a:schemeClr val="tx1"/>
                </a:solidFill>
                <a:latin typeface="+mn-lt"/>
                <a:ea typeface="+mn-ea"/>
                <a:cs typeface="+mn-cs"/>
              </a:rPr>
              <a:t>EHR, electronic health record; </a:t>
            </a:r>
            <a:r>
              <a:rPr lang="en-US" b="0" i="1" dirty="0">
                <a:effectLst/>
                <a:latin typeface="Arial" panose="020B0604020202020204" pitchFamily="34" charset="0"/>
                <a:ea typeface="Times New Roman" panose="02020603050405020304" pitchFamily="18" charset="0"/>
                <a:cs typeface="Arial" panose="020B0604020202020204" pitchFamily="34" charset="0"/>
              </a:rPr>
              <a:t>Fib-4, Fibrosis-4; </a:t>
            </a:r>
            <a:r>
              <a:rPr lang="en-US" b="0" i="1" dirty="0">
                <a:latin typeface="Arial" panose="020B0604020202020204" pitchFamily="34" charset="0"/>
                <a:ea typeface="Times New Roman" panose="02020603050405020304" pitchFamily="18" charset="0"/>
                <a:cs typeface="Arial" panose="020B0604020202020204" pitchFamily="34" charset="0"/>
              </a:rPr>
              <a:t>LSM, liver stiffness measurement; PCP, primary care practice; T2DM, type 2 diabetes mellitus; VCTE, vibration-controlled transient elastography.</a:t>
            </a:r>
            <a:endParaRPr lang="en-NZ" b="0" i="1" dirty="0">
              <a:latin typeface="Arial" panose="020B0604020202020204" pitchFamily="34" charset="0"/>
              <a:ea typeface="Times New Roman" panose="02020603050405020304" pitchFamily="18" charset="0"/>
              <a:cs typeface="Arial" panose="020B0604020202020204" pitchFamily="34" charset="0"/>
            </a:endParaRPr>
          </a:p>
          <a:p>
            <a:endParaRPr lang="en-US" sz="1200" b="1"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Primary care liver fibrosis detection pathway in people with type 2 diabetes: results from the PRELUDE1 prospective, pragmatic, electronic health record-embedded, parallel-arm cohort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Arial" panose="020B0604020202020204" pitchFamily="34" charset="0"/>
              <a:cs typeface="Arial" panose="020B0604020202020204" pitchFamily="34" charset="0"/>
            </a:endParaRPr>
          </a:p>
          <a:p>
            <a:r>
              <a:rPr lang="en-US" sz="1200" b="1" kern="1200" dirty="0">
                <a:solidFill>
                  <a:schemeClr val="tx1"/>
                </a:solidFill>
                <a:effectLst/>
                <a:latin typeface="+mn-lt"/>
                <a:ea typeface="+mn-ea"/>
                <a:cs typeface="+mn-cs"/>
              </a:rPr>
              <a:t>LBP-001</a:t>
            </a:r>
            <a:endParaRPr lang="en-NZ"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Kushala Abeysekera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Michael James</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Stuart Rison</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Huei-Tyng (Philippe) Huang</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John Moore</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Ann Archer</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Gillian Hood</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Imogen Salisbury</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Matthew Hickman</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James Brindley</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William Alazawi</a:t>
            </a:r>
            <a:r>
              <a:rPr lang="en-US" sz="1200" kern="1200" baseline="30000" dirty="0">
                <a:solidFill>
                  <a:schemeClr val="tx1"/>
                </a:solidFill>
                <a:effectLst/>
                <a:latin typeface="+mn-lt"/>
                <a:ea typeface="+mn-ea"/>
                <a:cs typeface="+mn-cs"/>
              </a:rPr>
              <a:t>2</a:t>
            </a:r>
            <a:endParaRPr lang="en-NZ" sz="1200" kern="1200" baseline="300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Bristol University, Bristol, United Kingdom</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Barts Liver Centre, Blizard Institute, Queen Mary University of London, London, United Kingdom</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Wolfson Institute of Population Health, Queen Mary University of London, London, United Kingdom</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Charlotte Keel Medical Practice, Bristol, United Kingdom</a:t>
            </a:r>
            <a:endParaRPr lang="en-NZ"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US" dirty="0"/>
              <a:t>Email: w.alazawi@qmul.ac.uk</a:t>
            </a:r>
            <a:endParaRPr lang="en-NZ" dirty="0"/>
          </a:p>
          <a:p>
            <a:r>
              <a:rPr lang="en-US" dirty="0"/>
              <a:t> </a:t>
            </a:r>
            <a:endParaRPr lang="en-NZ" dirty="0"/>
          </a:p>
          <a:p>
            <a:r>
              <a:rPr lang="en-US" b="1" dirty="0"/>
              <a:t>Background and aims:</a:t>
            </a:r>
            <a:endParaRPr lang="en-NZ" b="1" dirty="0"/>
          </a:p>
          <a:p>
            <a:r>
              <a:rPr lang="en-US" dirty="0"/>
              <a:t>People with type 2 diabetes mellitus (T2DM) are at increased risk of </a:t>
            </a:r>
            <a:r>
              <a:rPr lang="en-US" dirty="0" err="1"/>
              <a:t>steatotic</a:t>
            </a:r>
            <a:r>
              <a:rPr lang="en-US" dirty="0"/>
              <a:t> liver disease. Guidelines recommend calculated scores (e.g. Fib-4) followed by second-tier (e.g. vibration controlled transient elastography (VCTE)) to risk-stratify patients, inform specialist referral and treatment eligibility.</a:t>
            </a:r>
            <a:endParaRPr lang="en-NZ" dirty="0"/>
          </a:p>
          <a:p>
            <a:r>
              <a:rPr lang="en-US" dirty="0"/>
              <a:t>Adoption of these guidelines in primary care practices (PCPs) remains low (~5%). PRELUDE1 was a large, prospective pragmatic, electronic health record (EHR)-embedded parallel-arm cohort study in UK PCPs. We assessed adding Fib-4 to T2DM annual reviews followed by VCTE in community versus hospital settings.</a:t>
            </a:r>
            <a:endParaRPr lang="en-NZ" dirty="0"/>
          </a:p>
          <a:p>
            <a:r>
              <a:rPr lang="en-US" dirty="0"/>
              <a:t> </a:t>
            </a:r>
            <a:endParaRPr lang="en-NZ" dirty="0"/>
          </a:p>
          <a:p>
            <a:r>
              <a:rPr lang="en-US" b="1" dirty="0"/>
              <a:t>Method:</a:t>
            </a:r>
            <a:endParaRPr lang="en-NZ" b="1" dirty="0"/>
          </a:p>
          <a:p>
            <a:r>
              <a:rPr lang="en-US" dirty="0"/>
              <a:t>Ten PCPs (in London and Bristol) were included and allocated at start of study to community or hospital scanning arms. Fib-4 was included by requesting a specific T2DM annual review set or adding a Fib-4 order set to routine bloods. People with Fib-4≥1.3 were referred for VCTE (LSM≥8.0 referred to specialist care). Clinical, demographic and laboratory data were extracted from EHR.</a:t>
            </a:r>
            <a:endParaRPr lang="en-NZ" dirty="0"/>
          </a:p>
          <a:p>
            <a:r>
              <a:rPr lang="en-US" dirty="0"/>
              <a:t> </a:t>
            </a:r>
            <a:endParaRPr lang="en-NZ" dirty="0"/>
          </a:p>
          <a:p>
            <a:r>
              <a:rPr lang="en-US" b="1" dirty="0"/>
              <a:t>Results:</a:t>
            </a:r>
            <a:endParaRPr lang="en-NZ" b="1" dirty="0"/>
          </a:p>
          <a:p>
            <a:r>
              <a:rPr lang="en-US" dirty="0"/>
              <a:t>Total study population (n=8705) was balanced across community (n=4599) and hospital (n=4106) arms with no clinically-meaningful differences in demographic or metabolic parameters. Mean age was 61 years, 55% male, 41% South Asian ethnicity and 67% in the two most-deprived national quintiles. At baseline, 294 (3.4%) people had Fib-4 scores which increased to 2999 (34.3%) by study-end (community 32.3%; hospital 36.8%) of whom 1115 (37.2%) had Fib-4&gt;1.3.</a:t>
            </a:r>
            <a:endParaRPr lang="en-NZ" dirty="0"/>
          </a:p>
          <a:p>
            <a:r>
              <a:rPr lang="en-US" dirty="0"/>
              <a:t> </a:t>
            </a:r>
            <a:endParaRPr lang="en-NZ" dirty="0"/>
          </a:p>
          <a:p>
            <a:r>
              <a:rPr lang="en-US" dirty="0"/>
              <a:t>Significantly more patients attended VCTE in community than hospital settings (78.3% vs 71.7%, p=0.007), driven by differences in London PCPs: 81.6% in community, 56.9% in hospital (p&lt;0.001), but not between cities themselves. Of all scans performed, 25.5% (n=168) had LSM≥8.0 and 15.5% (n=102) LSM≥10 with no statistically significant differences between settings or cities.</a:t>
            </a:r>
            <a:endParaRPr lang="en-NZ" dirty="0"/>
          </a:p>
          <a:p>
            <a:r>
              <a:rPr lang="en-US" dirty="0"/>
              <a:t> </a:t>
            </a:r>
            <a:endParaRPr lang="en-NZ" dirty="0"/>
          </a:p>
          <a:p>
            <a:r>
              <a:rPr lang="en-US" dirty="0"/>
              <a:t>Increasing Fib-4 threshold to 2.0 for VCTE referral in people aged &gt;65 would have reduced referrals by 45.5% to n=608, increased rates of LSM≥8.0 and LSM≥10 to 31.0% and 20.0% respectively but not identified 32.3% (n=55) of all people with LSM≥8.0kPa, over half of whom had LSM≥10kPa.</a:t>
            </a:r>
            <a:endParaRPr lang="en-NZ" dirty="0"/>
          </a:p>
          <a:p>
            <a:r>
              <a:rPr lang="en-US" dirty="0"/>
              <a:t> </a:t>
            </a:r>
            <a:endParaRPr lang="en-NZ" dirty="0"/>
          </a:p>
          <a:p>
            <a:r>
              <a:rPr lang="en-US" b="1" dirty="0"/>
              <a:t>Conclusion:</a:t>
            </a:r>
            <a:endParaRPr lang="en-NZ" b="1" dirty="0"/>
          </a:p>
          <a:p>
            <a:r>
              <a:rPr lang="en-US" dirty="0"/>
              <a:t>In this EHR-embedded pragmatic study conducted in socioeconomically diverse populations, adding Fib-4 testing to T2DM annual reviews markedly increased availability of scores from baseline. Patient attrition through second-tier testing was more pronounced in hospital-referring PCPs. Fibrosis testing in T2DM is feasible and should be tailored to local population needs. ISRCTN14585543</a:t>
            </a:r>
            <a:endParaRPr lang="en-NZ" dirty="0"/>
          </a:p>
        </p:txBody>
      </p:sp>
      <p:sp>
        <p:nvSpPr>
          <p:cNvPr id="4" name="Slide Number Placeholder 3">
            <a:extLst>
              <a:ext uri="{FF2B5EF4-FFF2-40B4-BE49-F238E27FC236}">
                <a16:creationId xmlns:a16="http://schemas.microsoft.com/office/drawing/2014/main" id="{2A711D75-20C6-3E50-3DD2-4546F41F3CEB}"/>
              </a:ext>
            </a:extLst>
          </p:cNvPr>
          <p:cNvSpPr>
            <a:spLocks noGrp="1"/>
          </p:cNvSpPr>
          <p:nvPr>
            <p:ph type="sldNum" sz="quarter" idx="5"/>
          </p:nvPr>
        </p:nvSpPr>
        <p:spPr/>
        <p:txBody>
          <a:bodyPr/>
          <a:lstStyle/>
          <a:p>
            <a:fld id="{F872C0F0-71E7-46B6-AA6F-1D7E0E2B8B3E}" type="slidenum">
              <a:rPr lang="en-US" smtClean="0"/>
              <a:t>30</a:t>
            </a:fld>
            <a:endParaRPr lang="en-US"/>
          </a:p>
        </p:txBody>
      </p:sp>
    </p:spTree>
    <p:extLst>
      <p:ext uri="{BB962C8B-B14F-4D97-AF65-F5344CB8AC3E}">
        <p14:creationId xmlns:p14="http://schemas.microsoft.com/office/powerpoint/2010/main" val="3997395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b="1" i="1" dirty="0">
                <a:latin typeface="Arial" panose="020B0604020202020204" pitchFamily="34" charset="0"/>
                <a:ea typeface="Times New Roman" panose="02020603050405020304" pitchFamily="18" charset="0"/>
                <a:cs typeface="Arial" panose="020B0604020202020204" pitchFamily="34" charset="0"/>
              </a:rPr>
              <a:t>Abbreviations</a:t>
            </a:r>
            <a:r>
              <a:rPr lang="en-US" b="0" i="1" dirty="0">
                <a:latin typeface="Arial" panose="020B0604020202020204" pitchFamily="34" charset="0"/>
                <a:ea typeface="Times New Roman" panose="02020603050405020304" pitchFamily="18" charset="0"/>
                <a:cs typeface="Arial" panose="020B0604020202020204" pitchFamily="34" charset="0"/>
              </a:rPr>
              <a:t>: Ab, antibody; ART, antiretroviral treatment; CI, confidence interval; DAA, direct-acting antiviral agent; </a:t>
            </a:r>
            <a:r>
              <a:rPr lang="en-NZ" b="0" i="1" dirty="0">
                <a:latin typeface="Arial" panose="020B0604020202020204" pitchFamily="34" charset="0"/>
                <a:ea typeface="Times New Roman" panose="02020603050405020304" pitchFamily="18" charset="0"/>
                <a:cs typeface="Arial" panose="020B0604020202020204" pitchFamily="34" charset="0"/>
              </a:rPr>
              <a:t>HCV, hepatitis C virus</a:t>
            </a:r>
            <a:r>
              <a:rPr lang="en-NZ" b="1" i="1" dirty="0">
                <a:latin typeface="Arial" panose="020B0604020202020204" pitchFamily="34" charset="0"/>
                <a:ea typeface="Times New Roman" panose="02020603050405020304" pitchFamily="18" charset="0"/>
                <a:cs typeface="Arial" panose="020B0604020202020204" pitchFamily="34" charset="0"/>
              </a:rPr>
              <a:t>; </a:t>
            </a:r>
            <a:r>
              <a:rPr lang="en-NZ" b="0" i="1" dirty="0">
                <a:latin typeface="Arial" panose="020B0604020202020204" pitchFamily="34" charset="0"/>
                <a:ea typeface="Times New Roman" panose="02020603050405020304" pitchFamily="18" charset="0"/>
                <a:cs typeface="Arial" panose="020B0604020202020204" pitchFamily="34" charset="0"/>
              </a:rPr>
              <a:t>HIV, human immunodeficiency virus; PWUD, people who use drugs; RNA, ribonucleic acid; SA, South Africa; WHO, World Health Organization. </a:t>
            </a:r>
          </a:p>
          <a:p>
            <a:endParaRPr lang="en-US" sz="1200" b="1" kern="1200" dirty="0">
              <a:solidFill>
                <a:schemeClr val="tx1"/>
              </a:solidFill>
              <a:effectLst/>
              <a:latin typeface="Arial" panose="020B0604020202020204" pitchFamily="34" charset="0"/>
              <a:cs typeface="Arial" panose="020B0604020202020204" pitchFamily="34" charset="0"/>
            </a:endParaRPr>
          </a:p>
          <a:p>
            <a:pPr lvl="0">
              <a:defRPr/>
            </a:pPr>
            <a:r>
              <a:rPr lang="en-US" b="1" dirty="0"/>
              <a:t>Data for action: Real-world hepatitis C virus and human immunodeficiency virus co- and hepatitis C virus mono-infection epidemiology to inform strategic hepatitis C virus elimination in South Africa</a:t>
            </a:r>
          </a:p>
          <a:p>
            <a:pPr lvl="0">
              <a:defRPr/>
            </a:pPr>
            <a:endParaRPr lang="en-US" sz="1200" b="1" kern="1200" dirty="0">
              <a:solidFill>
                <a:schemeClr val="tx1"/>
              </a:solidFill>
              <a:effectLst/>
              <a:latin typeface="Arial" panose="020B0604020202020204" pitchFamily="34" charset="0"/>
              <a:cs typeface="Arial" panose="020B0604020202020204" pitchFamily="34" charset="0"/>
            </a:endParaRPr>
          </a:p>
          <a:p>
            <a:r>
              <a:rPr lang="en-NZ" sz="1200" b="1" kern="1200" dirty="0">
                <a:solidFill>
                  <a:schemeClr val="tx1"/>
                </a:solidFill>
                <a:effectLst/>
                <a:latin typeface="+mn-lt"/>
                <a:ea typeface="+mn-ea"/>
                <a:cs typeface="+mn-cs"/>
              </a:rPr>
              <a:t>LBP-019-YI</a:t>
            </a:r>
            <a:endParaRPr lang="en-NZ"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US" u="sng" dirty="0"/>
              <a:t>Bongani Khanyi</a:t>
            </a:r>
            <a:r>
              <a:rPr lang="en-US" baseline="30000" dirty="0"/>
              <a:t>1</a:t>
            </a:r>
            <a:r>
              <a:rPr lang="en-US" dirty="0"/>
              <a:t>, Murad Ruf</a:t>
            </a:r>
            <a:r>
              <a:rPr lang="en-US" baseline="30000" dirty="0"/>
              <a:t>2</a:t>
            </a:r>
            <a:r>
              <a:rPr lang="en-US" dirty="0"/>
              <a:t>, </a:t>
            </a:r>
            <a:r>
              <a:rPr lang="en-US" dirty="0" err="1"/>
              <a:t>Morubula</a:t>
            </a:r>
            <a:r>
              <a:rPr lang="en-US" dirty="0"/>
              <a:t> Manamela</a:t>
            </a:r>
            <a:r>
              <a:rPr lang="en-US" baseline="30000" dirty="0"/>
              <a:t>3</a:t>
            </a:r>
            <a:r>
              <a:rPr lang="en-US" dirty="0"/>
              <a:t>, </a:t>
            </a:r>
            <a:r>
              <a:rPr lang="en-US" dirty="0" err="1"/>
              <a:t>Jayendrie</a:t>
            </a:r>
            <a:r>
              <a:rPr lang="en-US" dirty="0"/>
              <a:t> Thaver-Kleitmann</a:t>
            </a:r>
            <a:r>
              <a:rPr lang="en-US" baseline="30000" dirty="0"/>
              <a:t>3</a:t>
            </a:r>
            <a:r>
              <a:rPr lang="en-US" dirty="0"/>
              <a:t>, </a:t>
            </a:r>
            <a:r>
              <a:rPr lang="en-US" dirty="0" err="1"/>
              <a:t>Ntsakisi</a:t>
            </a:r>
            <a:r>
              <a:rPr lang="en-US" dirty="0"/>
              <a:t> Maluleke</a:t>
            </a:r>
            <a:r>
              <a:rPr lang="en-US" baseline="30000" dirty="0"/>
              <a:t>4</a:t>
            </a:r>
            <a:r>
              <a:rPr lang="en-US" dirty="0"/>
              <a:t>, </a:t>
            </a:r>
            <a:r>
              <a:rPr lang="en-US" dirty="0" err="1"/>
              <a:t>Lesego</a:t>
            </a:r>
            <a:r>
              <a:rPr lang="en-US" dirty="0"/>
              <a:t> Lenabe</a:t>
            </a:r>
            <a:r>
              <a:rPr lang="en-US" baseline="30000" dirty="0"/>
              <a:t>5</a:t>
            </a:r>
            <a:r>
              <a:rPr lang="en-US" dirty="0"/>
              <a:t>, Sibahle Ngongo</a:t>
            </a:r>
            <a:r>
              <a:rPr lang="en-US" baseline="30000" dirty="0"/>
              <a:t>5</a:t>
            </a:r>
            <a:r>
              <a:rPr lang="en-US" dirty="0"/>
              <a:t>, Zinhle Makatini</a:t>
            </a:r>
            <a:r>
              <a:rPr lang="en-US" baseline="30000" dirty="0"/>
              <a:t>6</a:t>
            </a:r>
            <a:r>
              <a:rPr lang="en-US" dirty="0"/>
              <a:t>, Imraan Essa</a:t>
            </a:r>
            <a:r>
              <a:rPr lang="en-US" baseline="30000" dirty="0"/>
              <a:t>7</a:t>
            </a:r>
            <a:r>
              <a:rPr lang="en-US" dirty="0"/>
              <a:t>, Urvisha Bhoora</a:t>
            </a:r>
            <a:r>
              <a:rPr lang="en-US" baseline="30000" dirty="0"/>
              <a:t>5</a:t>
            </a:r>
            <a:r>
              <a:rPr lang="en-US" dirty="0"/>
              <a:t>, Nishi Prabdial-Sing</a:t>
            </a:r>
            <a:r>
              <a:rPr lang="en-US" baseline="30000" dirty="0"/>
              <a:t>8</a:t>
            </a:r>
            <a:endParaRPr lang="en-NZ" baseline="30000" dirty="0"/>
          </a:p>
          <a:p>
            <a:endParaRPr lang="en-GB" sz="1200" i="1" kern="1200" baseline="30000" dirty="0">
              <a:solidFill>
                <a:schemeClr val="tx1"/>
              </a:solidFill>
              <a:effectLst/>
              <a:latin typeface="+mn-lt"/>
              <a:ea typeface="+mn-ea"/>
              <a:cs typeface="+mn-cs"/>
            </a:endParaRPr>
          </a:p>
          <a:p>
            <a:r>
              <a:rPr lang="en-US" i="1" baseline="30000" dirty="0"/>
              <a:t>1</a:t>
            </a:r>
            <a:r>
              <a:rPr lang="en-US" i="1" dirty="0"/>
              <a:t>University of the Witwatersrand-Medical School, Johannesburg, South Africa</a:t>
            </a:r>
            <a:r>
              <a:rPr lang="en-US" dirty="0"/>
              <a:t>, </a:t>
            </a:r>
            <a:r>
              <a:rPr lang="en-US" i="1" baseline="30000" dirty="0"/>
              <a:t>2</a:t>
            </a:r>
            <a:r>
              <a:rPr lang="en-US" i="1" dirty="0"/>
              <a:t>Gilead Sciences Europe, Uxbridge, Northern Ireland</a:t>
            </a:r>
            <a:r>
              <a:rPr lang="en-US" dirty="0"/>
              <a:t>, </a:t>
            </a:r>
            <a:r>
              <a:rPr lang="en-US" i="1" baseline="30000" dirty="0"/>
              <a:t>3</a:t>
            </a:r>
            <a:r>
              <a:rPr lang="en-US" i="1" dirty="0"/>
              <a:t>National Institute for Communicable Diseases, Johannesburg, South Africa</a:t>
            </a:r>
            <a:r>
              <a:rPr lang="en-US" dirty="0"/>
              <a:t>, </a:t>
            </a:r>
            <a:r>
              <a:rPr lang="en-US" i="1" baseline="30000" dirty="0"/>
              <a:t>4</a:t>
            </a:r>
            <a:r>
              <a:rPr lang="en-US" i="1" dirty="0"/>
              <a:t>Gilead Sciences South Africa, Johannesburg, South Africa</a:t>
            </a:r>
            <a:r>
              <a:rPr lang="en-US" dirty="0"/>
              <a:t>, </a:t>
            </a:r>
            <a:r>
              <a:rPr lang="en-US" i="1" baseline="30000" dirty="0"/>
              <a:t>5</a:t>
            </a:r>
            <a:r>
              <a:rPr lang="en-US" i="1" dirty="0"/>
              <a:t>University of Pretoria, Tshwane, South Africa</a:t>
            </a:r>
            <a:r>
              <a:rPr lang="en-US" dirty="0"/>
              <a:t>, </a:t>
            </a:r>
            <a:r>
              <a:rPr lang="en-US" i="1" baseline="30000" dirty="0"/>
              <a:t>6</a:t>
            </a:r>
            <a:r>
              <a:rPr lang="en-US" i="1" dirty="0"/>
              <a:t>Medical Faculty, Bloemfontein, South Africa</a:t>
            </a:r>
            <a:r>
              <a:rPr lang="en-US" dirty="0"/>
              <a:t>, </a:t>
            </a:r>
            <a:r>
              <a:rPr lang="en-US" i="1" baseline="30000" dirty="0"/>
              <a:t>7</a:t>
            </a:r>
            <a:r>
              <a:rPr lang="en-US" i="1" dirty="0"/>
              <a:t>Addington Hospital, Durban, South Africa</a:t>
            </a:r>
            <a:r>
              <a:rPr lang="en-US" dirty="0"/>
              <a:t>, </a:t>
            </a:r>
            <a:r>
              <a:rPr lang="en-US" i="1" baseline="30000" dirty="0"/>
              <a:t>8</a:t>
            </a:r>
            <a:r>
              <a:rPr lang="en-US" i="1" dirty="0"/>
              <a:t>National Institute for Communicable Diseases, University of the Witwatersrand, Johannesburg, South Africa</a:t>
            </a:r>
            <a:endParaRPr lang="en-NZ" dirty="0"/>
          </a:p>
          <a:p>
            <a:endParaRPr lang="en-GB" sz="1200" i="1" kern="1200" baseline="300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Email: </a:t>
            </a:r>
            <a:r>
              <a:rPr lang="fr-FR" dirty="0"/>
              <a:t>2331628@students.wits.ac.za</a:t>
            </a:r>
            <a:endParaRPr lang="fr-FR"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US" b="1" dirty="0"/>
              <a:t>Background and aims:</a:t>
            </a:r>
            <a:endParaRPr lang="en-NZ" b="1" dirty="0"/>
          </a:p>
          <a:p>
            <a:r>
              <a:rPr lang="en-US" dirty="0"/>
              <a:t>Real-world data on hepatitis C virus (HCV) burden in South Africa (SA) is scarce. Modelling estimates for active HCV range between 265 - 920,000. Although, pan-genotypic DAAs are available in the public health sector since 2023, access is only through tertiary hospitals, currently. The 2022 WHO HCV guidelines include, along with harm reduction services, HIV treatment (ART) services as priority settings for integrated service delivery. Whereas SA is committed to elimination goals, funding is a limitation. At present, harm reduction services in SA are mostly reliant on donor funding with only the City of Tshwane providing state services. To inform elimination </a:t>
            </a:r>
            <a:r>
              <a:rPr lang="en-US" dirty="0" err="1"/>
              <a:t>prioritisation</a:t>
            </a:r>
            <a:r>
              <a:rPr lang="en-US" dirty="0"/>
              <a:t> in SA, we aimed to generate HCV epidemiological data in these public health service settings.</a:t>
            </a:r>
            <a:endParaRPr lang="en-NZ" dirty="0"/>
          </a:p>
          <a:p>
            <a:r>
              <a:rPr lang="en-US" dirty="0"/>
              <a:t> </a:t>
            </a:r>
            <a:endParaRPr lang="en-NZ" dirty="0"/>
          </a:p>
          <a:p>
            <a:r>
              <a:rPr lang="en-US" b="1" dirty="0"/>
              <a:t>Method:</a:t>
            </a:r>
            <a:endParaRPr lang="en-NZ" b="1" dirty="0"/>
          </a:p>
          <a:p>
            <a:r>
              <a:rPr lang="en-US" dirty="0"/>
              <a:t>We screened adult patients from five public HIV-ART clinics in four cities (2x Johannesburg, Tshwane, Cape Town, and Durban), and unselected People who use drugs (PWUD) clients with known HIV status from two harm reduction sites in Tshwane. HCV-Ab+ were centrally RNA confirmed. We calculated prevalence estimates with 95% confidence intervals overall, by site and sex, with Fisher's exact and Chi-square tests for associations</a:t>
            </a:r>
            <a:r>
              <a:rPr lang="en-US" i="1" dirty="0"/>
              <a:t>.</a:t>
            </a:r>
            <a:endParaRPr lang="en-NZ" dirty="0"/>
          </a:p>
          <a:p>
            <a:r>
              <a:rPr lang="en-US" i="1" dirty="0"/>
              <a:t> </a:t>
            </a:r>
            <a:endParaRPr lang="en-NZ" dirty="0"/>
          </a:p>
          <a:p>
            <a:r>
              <a:rPr lang="en-US" b="1" dirty="0"/>
              <a:t>Results:</a:t>
            </a:r>
            <a:endParaRPr lang="en-NZ" b="1" dirty="0"/>
          </a:p>
          <a:p>
            <a:r>
              <a:rPr lang="en-US" dirty="0"/>
              <a:t>With 2,970 of 4,000 (74.3 %) HIV-ART patients across five sites were tested, 63.7% were female. Overall HCV-RNA+/HIV coinfection prevalence in ART sites was 0.20% [0.04 - 0.36], all HCV infections were exclusively in males, 0.56% [CI: 0.11-1.01]. We found no significant prevalence variation across the five sites (p &gt; 0.05). We also tested 151/200 (75.5%) PWUD clients, 87% were male, 81% were on Opiate agonist therapy (OAT). There were no significant differences in proportions of client sex or OAT) use between sites. 90% of HCV-Ab tested RNA+, overall RNA prevalence of 35% [CI:27.5-42.7]. More than a third (39%) were HIV coinfected. Testing is ongoing.</a:t>
            </a:r>
            <a:endParaRPr lang="en-NZ" dirty="0"/>
          </a:p>
          <a:p>
            <a:r>
              <a:rPr lang="en-US" dirty="0"/>
              <a:t> </a:t>
            </a:r>
            <a:endParaRPr lang="en-NZ" dirty="0"/>
          </a:p>
          <a:p>
            <a:r>
              <a:rPr lang="en-US" b="1" dirty="0"/>
              <a:t>Conclusion:</a:t>
            </a:r>
            <a:endParaRPr lang="en-NZ" b="1" dirty="0"/>
          </a:p>
          <a:p>
            <a:r>
              <a:rPr lang="en-US" dirty="0"/>
              <a:t>As all HCV infections were found in male patients at the adult public HIV ART clinics, once-off HCV screening in adult male HIV-ART patients may be considered. Moreso, we found high rates of active HCV infection with substantial proportions of HCV/HIV coinfection in PWUD clients across both harm reduction sites. To meaningfully advance HCV elimination and prevent accelerated liver disease in HIV coinfected patients, South Africa should embrace both, harm reduction services and public health care facilities at population-level and make DAA accessible through local clinics and community-based service models.</a:t>
            </a:r>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31</a:t>
            </a:fld>
            <a:endParaRPr lang="en-US"/>
          </a:p>
        </p:txBody>
      </p:sp>
    </p:spTree>
    <p:extLst>
      <p:ext uri="{BB962C8B-B14F-4D97-AF65-F5344CB8AC3E}">
        <p14:creationId xmlns:p14="http://schemas.microsoft.com/office/powerpoint/2010/main" val="124370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253FF-AD6C-1BE1-9972-7B641B3DE1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A7F16-79C7-2600-F397-1EA9C45D01E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22229D1-2B2A-4141-8905-EAA2A5793C16}"/>
              </a:ext>
            </a:extLst>
          </p:cNvPr>
          <p:cNvSpPr>
            <a:spLocks noGrp="1"/>
          </p:cNvSpPr>
          <p:nvPr>
            <p:ph type="body" idx="1"/>
          </p:nvPr>
        </p:nvSpPr>
        <p:spPr/>
        <p:txBody>
          <a:bodyPr/>
          <a:lstStyle/>
          <a:p>
            <a:r>
              <a:rPr lang="en-US" b="1" i="1" dirty="0">
                <a:latin typeface="+mj-lt"/>
                <a:ea typeface="Times New Roman" panose="02020603050405020304" pitchFamily="18" charset="0"/>
                <a:cs typeface="Arial" panose="020B0604020202020204" pitchFamily="34" charset="0"/>
              </a:rPr>
              <a:t>Abbreviations: </a:t>
            </a:r>
            <a:r>
              <a:rPr lang="en-US" b="0" i="1" dirty="0">
                <a:latin typeface="+mj-lt"/>
                <a:ea typeface="Times New Roman" panose="02020603050405020304" pitchFamily="18" charset="0"/>
                <a:cs typeface="Arial" panose="020B0604020202020204" pitchFamily="34" charset="0"/>
              </a:rPr>
              <a:t>Ab, antibody; ART, antiretroviral treatment; CI, confidence interval; DAA, direct-acting antiviral agent; </a:t>
            </a:r>
            <a:r>
              <a:rPr lang="en-NZ" b="0" i="1" dirty="0">
                <a:latin typeface="+mj-lt"/>
                <a:ea typeface="Times New Roman" panose="02020603050405020304" pitchFamily="18" charset="0"/>
                <a:cs typeface="Arial" panose="020B0604020202020204" pitchFamily="34" charset="0"/>
              </a:rPr>
              <a:t>HCV, hepatitis C virus; HIV, human immunodeficiency virus; OAT, opiate agonist therapy; PWUD, people who use drugs; RNA, </a:t>
            </a:r>
            <a:r>
              <a:rPr lang="en-NZ" b="0" i="1" dirty="0" err="1">
                <a:latin typeface="+mj-lt"/>
                <a:ea typeface="Times New Roman" panose="02020603050405020304" pitchFamily="18" charset="0"/>
                <a:cs typeface="Arial" panose="020B0604020202020204" pitchFamily="34" charset="0"/>
              </a:rPr>
              <a:t>ribonucliec</a:t>
            </a:r>
            <a:r>
              <a:rPr lang="en-NZ" b="0" i="1" dirty="0">
                <a:latin typeface="+mj-lt"/>
                <a:ea typeface="Times New Roman" panose="02020603050405020304" pitchFamily="18" charset="0"/>
                <a:cs typeface="Arial" panose="020B0604020202020204" pitchFamily="34" charset="0"/>
              </a:rPr>
              <a:t> acid; SA, South Africa. </a:t>
            </a:r>
          </a:p>
          <a:p>
            <a:endParaRPr lang="en-US" sz="1200" b="1" kern="1200" dirty="0">
              <a:solidFill>
                <a:schemeClr val="tx1"/>
              </a:solidFill>
              <a:effectLst/>
              <a:latin typeface="Arial" panose="020B0604020202020204" pitchFamily="34" charset="0"/>
              <a:cs typeface="Arial" panose="020B0604020202020204" pitchFamily="34" charset="0"/>
            </a:endParaRPr>
          </a:p>
          <a:p>
            <a:pPr lvl="0">
              <a:defRPr/>
            </a:pPr>
            <a:r>
              <a:rPr lang="en-US" b="1" dirty="0"/>
              <a:t>Data for action: Real-world hepatitis C virus and human immunodeficiency virus co-and hepatitis C virus mono-infection epidemiology to inform strategic hepatitis C virus elimination in South Africa</a:t>
            </a:r>
          </a:p>
          <a:p>
            <a:pPr lvl="0">
              <a:defRPr/>
            </a:pPr>
            <a:endParaRPr lang="en-US" b="1" dirty="0">
              <a:latin typeface="Arial" panose="020B0604020202020204" pitchFamily="34" charset="0"/>
              <a:cs typeface="Arial" panose="020B0604020202020204" pitchFamily="34" charset="0"/>
            </a:endParaRPr>
          </a:p>
          <a:p>
            <a:r>
              <a:rPr lang="en-NZ" b="1" dirty="0"/>
              <a:t>LBP-019-YI</a:t>
            </a:r>
            <a:endParaRPr lang="en-NZ" dirty="0"/>
          </a:p>
          <a:p>
            <a:endParaRPr lang="en-GB" dirty="0"/>
          </a:p>
          <a:p>
            <a:r>
              <a:rPr lang="en-US" u="sng" dirty="0"/>
              <a:t>Bongani Khanyi</a:t>
            </a:r>
            <a:r>
              <a:rPr lang="en-US" baseline="30000" dirty="0"/>
              <a:t>1</a:t>
            </a:r>
            <a:r>
              <a:rPr lang="en-US" dirty="0"/>
              <a:t>, Murad Ruf</a:t>
            </a:r>
            <a:r>
              <a:rPr lang="en-US" baseline="30000" dirty="0"/>
              <a:t>2</a:t>
            </a:r>
            <a:r>
              <a:rPr lang="en-US" dirty="0"/>
              <a:t>, </a:t>
            </a:r>
            <a:r>
              <a:rPr lang="en-US" dirty="0" err="1"/>
              <a:t>Morubula</a:t>
            </a:r>
            <a:r>
              <a:rPr lang="en-US" dirty="0"/>
              <a:t> Manamela</a:t>
            </a:r>
            <a:r>
              <a:rPr lang="en-US" baseline="30000" dirty="0"/>
              <a:t>3</a:t>
            </a:r>
            <a:r>
              <a:rPr lang="en-US" dirty="0"/>
              <a:t>, </a:t>
            </a:r>
            <a:r>
              <a:rPr lang="en-US" dirty="0" err="1"/>
              <a:t>Jayendrie</a:t>
            </a:r>
            <a:r>
              <a:rPr lang="en-US" dirty="0"/>
              <a:t> Thaver-Kleitmann</a:t>
            </a:r>
            <a:r>
              <a:rPr lang="en-US" baseline="30000" dirty="0"/>
              <a:t>3</a:t>
            </a:r>
            <a:r>
              <a:rPr lang="en-US" dirty="0"/>
              <a:t>, </a:t>
            </a:r>
            <a:r>
              <a:rPr lang="en-US" dirty="0" err="1"/>
              <a:t>Ntsakisi</a:t>
            </a:r>
            <a:r>
              <a:rPr lang="en-US" dirty="0"/>
              <a:t> Maluleke</a:t>
            </a:r>
            <a:r>
              <a:rPr lang="en-US" baseline="30000" dirty="0"/>
              <a:t>4</a:t>
            </a:r>
            <a:r>
              <a:rPr lang="en-US" dirty="0"/>
              <a:t>, </a:t>
            </a:r>
            <a:r>
              <a:rPr lang="en-US" dirty="0" err="1"/>
              <a:t>Lesego</a:t>
            </a:r>
            <a:r>
              <a:rPr lang="en-US" dirty="0"/>
              <a:t> Lenabe</a:t>
            </a:r>
            <a:r>
              <a:rPr lang="en-US" baseline="30000" dirty="0"/>
              <a:t>5</a:t>
            </a:r>
            <a:r>
              <a:rPr lang="en-US" dirty="0"/>
              <a:t>, Sibahle Ngongo</a:t>
            </a:r>
            <a:r>
              <a:rPr lang="en-US" baseline="30000" dirty="0"/>
              <a:t>5</a:t>
            </a:r>
            <a:r>
              <a:rPr lang="en-US" dirty="0"/>
              <a:t>, Zinhle Makatini</a:t>
            </a:r>
            <a:r>
              <a:rPr lang="en-US" baseline="30000" dirty="0"/>
              <a:t>6</a:t>
            </a:r>
            <a:r>
              <a:rPr lang="en-US" dirty="0"/>
              <a:t>, Imraan Essa</a:t>
            </a:r>
            <a:r>
              <a:rPr lang="en-US" baseline="30000" dirty="0"/>
              <a:t>7</a:t>
            </a:r>
            <a:r>
              <a:rPr lang="en-US" dirty="0"/>
              <a:t>, Urvisha Bhoora</a:t>
            </a:r>
            <a:r>
              <a:rPr lang="en-US" baseline="30000" dirty="0"/>
              <a:t>5</a:t>
            </a:r>
            <a:r>
              <a:rPr lang="en-US" dirty="0"/>
              <a:t>, Nishi Prabdial-Sing</a:t>
            </a:r>
            <a:r>
              <a:rPr lang="en-US" baseline="30000" dirty="0"/>
              <a:t>8</a:t>
            </a:r>
            <a:endParaRPr lang="en-NZ" baseline="30000" dirty="0"/>
          </a:p>
          <a:p>
            <a:endParaRPr lang="en-GB" i="1" baseline="30000" dirty="0"/>
          </a:p>
          <a:p>
            <a:r>
              <a:rPr lang="en-US" i="1" baseline="30000" dirty="0"/>
              <a:t>1</a:t>
            </a:r>
            <a:r>
              <a:rPr lang="en-US" i="1" dirty="0"/>
              <a:t>University of the Witwatersrand-Medical School, Johannesburg, South Africa</a:t>
            </a:r>
            <a:r>
              <a:rPr lang="en-US" dirty="0"/>
              <a:t>, </a:t>
            </a:r>
            <a:r>
              <a:rPr lang="en-US" i="1" baseline="30000" dirty="0"/>
              <a:t>2</a:t>
            </a:r>
            <a:r>
              <a:rPr lang="en-US" i="1" dirty="0"/>
              <a:t>Gilead Sciences Europe, Uxbridge, Northern Ireland</a:t>
            </a:r>
            <a:r>
              <a:rPr lang="en-US" dirty="0"/>
              <a:t>, </a:t>
            </a:r>
            <a:r>
              <a:rPr lang="en-US" i="1" baseline="30000" dirty="0"/>
              <a:t>3</a:t>
            </a:r>
            <a:r>
              <a:rPr lang="en-US" i="1" dirty="0"/>
              <a:t>National Institute for Communicable Diseases, Johannesburg, South Africa</a:t>
            </a:r>
            <a:r>
              <a:rPr lang="en-US" dirty="0"/>
              <a:t>, </a:t>
            </a:r>
            <a:r>
              <a:rPr lang="en-US" i="1" baseline="30000" dirty="0"/>
              <a:t>4</a:t>
            </a:r>
            <a:r>
              <a:rPr lang="en-US" i="1" dirty="0"/>
              <a:t>Gilead Sciences South Africa, Johannesburg, South Africa</a:t>
            </a:r>
            <a:r>
              <a:rPr lang="en-US" dirty="0"/>
              <a:t>, </a:t>
            </a:r>
            <a:r>
              <a:rPr lang="en-US" i="1" baseline="30000" dirty="0"/>
              <a:t>5</a:t>
            </a:r>
            <a:r>
              <a:rPr lang="en-US" i="1" dirty="0"/>
              <a:t>University of Pretoria, Tshwane, South Africa</a:t>
            </a:r>
            <a:r>
              <a:rPr lang="en-US" dirty="0"/>
              <a:t>, </a:t>
            </a:r>
            <a:r>
              <a:rPr lang="en-US" i="1" baseline="30000" dirty="0"/>
              <a:t>6</a:t>
            </a:r>
            <a:r>
              <a:rPr lang="en-US" i="1" dirty="0"/>
              <a:t>Medical Faculty, Bloemfontein, South Africa</a:t>
            </a:r>
            <a:r>
              <a:rPr lang="en-US" dirty="0"/>
              <a:t>, </a:t>
            </a:r>
            <a:r>
              <a:rPr lang="en-US" i="1" baseline="30000" dirty="0"/>
              <a:t>7</a:t>
            </a:r>
            <a:r>
              <a:rPr lang="en-US" i="1" dirty="0"/>
              <a:t>Addington Hospital, Durban, South Africa</a:t>
            </a:r>
            <a:r>
              <a:rPr lang="en-US" dirty="0"/>
              <a:t>, </a:t>
            </a:r>
            <a:r>
              <a:rPr lang="en-US" i="1" baseline="30000" dirty="0"/>
              <a:t>8</a:t>
            </a:r>
            <a:r>
              <a:rPr lang="en-US" i="1" dirty="0"/>
              <a:t>National Institute for Communicable Diseases, University of the Witwatersrand, Johannesburg, South Africa</a:t>
            </a:r>
            <a:endParaRPr lang="en-NZ" dirty="0"/>
          </a:p>
          <a:p>
            <a:endParaRPr lang="en-GB" i="1" baseline="30000" dirty="0"/>
          </a:p>
          <a:p>
            <a:r>
              <a:rPr lang="fr-FR" dirty="0"/>
              <a:t>Email: 2331628@students.wits.ac.za</a:t>
            </a:r>
          </a:p>
          <a:p>
            <a:endParaRPr lang="en-GB" b="1" dirty="0"/>
          </a:p>
          <a:p>
            <a:r>
              <a:rPr lang="en-US" b="1" dirty="0"/>
              <a:t>Background and aims:</a:t>
            </a:r>
            <a:endParaRPr lang="en-NZ" b="1" dirty="0"/>
          </a:p>
          <a:p>
            <a:r>
              <a:rPr lang="en-US" dirty="0"/>
              <a:t>Real-world data on hepatitis C virus (HCV) burden in South Africa (SA) is scarce. Modelling estimates for active HCV range between 265 - 920,000. Although, pan-genotypic DAAs are available in the public health sector since 2023, access is only through tertiary hospitals, currently. The 2022 WHO HCV guidelines include, along with harm reduction services, HIV treatment (ART) services as priority settings for integrated service delivery. Whereas SA is committed to elimination goals, funding is a limitation. At present, harm reduction services in SA are mostly reliant on donor funding with only the City of Tshwane providing state services. To inform elimination </a:t>
            </a:r>
            <a:r>
              <a:rPr lang="en-US" dirty="0" err="1"/>
              <a:t>prioritisation</a:t>
            </a:r>
            <a:r>
              <a:rPr lang="en-US" dirty="0"/>
              <a:t> in SA, we aimed to generate HCV epidemiological data in these public health service settings.</a:t>
            </a:r>
            <a:endParaRPr lang="en-NZ" dirty="0"/>
          </a:p>
          <a:p>
            <a:r>
              <a:rPr lang="en-US" dirty="0"/>
              <a:t> </a:t>
            </a:r>
            <a:endParaRPr lang="en-NZ" dirty="0"/>
          </a:p>
          <a:p>
            <a:r>
              <a:rPr lang="en-US" b="1" dirty="0"/>
              <a:t>Method:</a:t>
            </a:r>
            <a:endParaRPr lang="en-NZ" b="1" dirty="0"/>
          </a:p>
          <a:p>
            <a:r>
              <a:rPr lang="en-US" dirty="0"/>
              <a:t>We screened adult patients from five public HIV-ART clinics in four cities (2x Johannesburg, Tshwane, Cape Town, and Durban), and unselected People who use drugs (PWUD) clients with known HIV status from two harm reduction sites in Tshwane. HCV-Ab+ were centrally RNA confirmed. We calculated prevalence estimates with 95% confidence intervals overall, by site and sex, with Fisher's exact and Chi-square tests for associations</a:t>
            </a:r>
            <a:r>
              <a:rPr lang="en-US" i="1" dirty="0"/>
              <a:t>.</a:t>
            </a:r>
            <a:endParaRPr lang="en-NZ" dirty="0"/>
          </a:p>
          <a:p>
            <a:r>
              <a:rPr lang="en-US" i="1" dirty="0"/>
              <a:t> </a:t>
            </a:r>
            <a:endParaRPr lang="en-NZ" dirty="0"/>
          </a:p>
          <a:p>
            <a:r>
              <a:rPr lang="en-US" b="1" dirty="0"/>
              <a:t>Results:</a:t>
            </a:r>
            <a:endParaRPr lang="en-NZ" b="1" dirty="0"/>
          </a:p>
          <a:p>
            <a:r>
              <a:rPr lang="en-US" dirty="0"/>
              <a:t>With 2,970 of 4,000 (74.3 %) HIV-ART patients across five sites were tested, 63.7% were female. Overall HCV-RNA+/HIV coinfection prevalence in ART sites was 0.20% [0.04 - 0.36], all HCV infections were exclusively in males, 0.56% [CI: 0.11-1.01]. We found no significant prevalence variation across the five sites (p &gt; 0.05). We also tested 151/200 (75.5%) PWUD clients, 87% were male, 81% were on Opiate agonist therapy (OAT). There were no significant differences in proportions of client sex or OAT) use between sites. 90% of HCV-Ab tested RNA+, overall RNA prevalence of 35% [CI:27.5-42.7]. More than a third (39%) were HIV coinfected. Testing is ongoing.</a:t>
            </a:r>
            <a:endParaRPr lang="en-NZ" dirty="0"/>
          </a:p>
          <a:p>
            <a:r>
              <a:rPr lang="en-US" dirty="0"/>
              <a:t> </a:t>
            </a:r>
            <a:endParaRPr lang="en-NZ" dirty="0"/>
          </a:p>
          <a:p>
            <a:r>
              <a:rPr lang="en-US" b="1" dirty="0"/>
              <a:t>Conclusion:</a:t>
            </a:r>
            <a:endParaRPr lang="en-NZ" b="1" dirty="0"/>
          </a:p>
          <a:p>
            <a:r>
              <a:rPr lang="en-US" dirty="0"/>
              <a:t>As all HCV infections were found in male patients at the adult public HIV ART clinics, once-off HCV screening in adult male HIV-ART patients may be considered. Moreso, we found high rates of active HCV infection with substantial proportions of HCV/HIV coinfection in PWUD clients across both harm reduction sites. To meaningfully advance HCV elimination and prevent accelerated liver disease in HIV coinfected patients, South Africa should embrace both, harm reduction services and public health care facilities at population-level and make DAA accessible through local clinics and community-based service models.</a:t>
            </a:r>
            <a:endParaRPr lang="en-NZ" dirty="0"/>
          </a:p>
        </p:txBody>
      </p:sp>
      <p:sp>
        <p:nvSpPr>
          <p:cNvPr id="4" name="Slide Number Placeholder 3">
            <a:extLst>
              <a:ext uri="{FF2B5EF4-FFF2-40B4-BE49-F238E27FC236}">
                <a16:creationId xmlns:a16="http://schemas.microsoft.com/office/drawing/2014/main" id="{2A711D75-20C6-3E50-3DD2-4546F41F3CEB}"/>
              </a:ext>
            </a:extLst>
          </p:cNvPr>
          <p:cNvSpPr>
            <a:spLocks noGrp="1"/>
          </p:cNvSpPr>
          <p:nvPr>
            <p:ph type="sldNum" sz="quarter" idx="5"/>
          </p:nvPr>
        </p:nvSpPr>
        <p:spPr/>
        <p:txBody>
          <a:bodyPr/>
          <a:lstStyle/>
          <a:p>
            <a:fld id="{F872C0F0-71E7-46B6-AA6F-1D7E0E2B8B3E}" type="slidenum">
              <a:rPr lang="en-US" smtClean="0"/>
              <a:t>32</a:t>
            </a:fld>
            <a:endParaRPr lang="en-US"/>
          </a:p>
        </p:txBody>
      </p:sp>
    </p:spTree>
    <p:extLst>
      <p:ext uri="{BB962C8B-B14F-4D97-AF65-F5344CB8AC3E}">
        <p14:creationId xmlns:p14="http://schemas.microsoft.com/office/powerpoint/2010/main" val="3997395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1" kern="1200" dirty="0">
                <a:solidFill>
                  <a:schemeClr val="tx1"/>
                </a:solidFill>
                <a:effectLst/>
                <a:latin typeface="+mn-lt"/>
                <a:ea typeface="+mn-ea"/>
                <a:cs typeface="+mn-cs"/>
              </a:rPr>
              <a:t>Abbreviations: </a:t>
            </a:r>
            <a:r>
              <a:rPr lang="en-NZ" sz="1200" b="0" i="1" kern="1200" dirty="0">
                <a:solidFill>
                  <a:schemeClr val="tx1"/>
                </a:solidFill>
                <a:effectLst/>
                <a:latin typeface="+mn-lt"/>
                <a:ea typeface="+mn-ea"/>
                <a:cs typeface="+mn-cs"/>
              </a:rPr>
              <a:t>CI, confidence interval; </a:t>
            </a:r>
            <a:r>
              <a:rPr lang="en-GB" sz="1200" b="0" i="1" kern="1200" dirty="0">
                <a:solidFill>
                  <a:schemeClr val="tx1"/>
                </a:solidFill>
                <a:effectLst/>
                <a:latin typeface="+mn-lt"/>
                <a:ea typeface="+mn-ea"/>
                <a:cs typeface="+mn-cs"/>
              </a:rPr>
              <a:t>EASL, European Association for the Study of the Liver; </a:t>
            </a:r>
            <a:r>
              <a:rPr lang="en-NZ" sz="1200" b="0" i="1" kern="1200" dirty="0">
                <a:solidFill>
                  <a:schemeClr val="tx1"/>
                </a:solidFill>
                <a:effectLst/>
                <a:latin typeface="+mn-lt"/>
                <a:ea typeface="+mn-ea"/>
                <a:cs typeface="+mn-cs"/>
              </a:rPr>
              <a:t>HCC, hepatocellular carcinoma; HDV, hepatitis D virus; PY, person-years; TDF, tenofovir.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1" i="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TOP-034</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Impact of an EASL-guided screen-and-treat intervention for hepatitis B on HCC incidence in West Africa: results of a large-scale population-based study in The Gambia</a:t>
            </a:r>
          </a:p>
          <a:p>
            <a:endParaRPr lang="en-NZ"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Gibril Ndow</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Erwan Vo Quang</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Bakary Dibba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Damien Leith</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Sainabou Drammeh</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Gavin Cloherty</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Stéphane Chevaliez</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Sheikh Omar Bittaye</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Kitabu</a:t>
            </a:r>
            <a:r>
              <a:rPr lang="en-US" sz="1200" kern="1200" dirty="0">
                <a:solidFill>
                  <a:schemeClr val="tx1"/>
                </a:solidFill>
                <a:effectLst/>
                <a:latin typeface="+mn-lt"/>
                <a:ea typeface="+mn-ea"/>
                <a:cs typeface="+mn-cs"/>
              </a:rPr>
              <a:t> Jammeh</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Patrick Ingiliz</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Vincent Leroy</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Ousman Bah</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Jean-Michel Pawlotsky</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Amie Ceesay</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Isabelle Chemin</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Maimuna Mendy</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Ramou</a:t>
            </a:r>
            <a:r>
              <a:rPr lang="en-US" sz="1200" kern="1200" dirty="0">
                <a:solidFill>
                  <a:schemeClr val="tx1"/>
                </a:solidFill>
                <a:effectLst/>
                <a:latin typeface="+mn-lt"/>
                <a:ea typeface="+mn-ea"/>
                <a:cs typeface="+mn-cs"/>
              </a:rPr>
              <a:t> Njie</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Dalessandro Umberto</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Mark R Thursz</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Yusuke Shimakawa</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Maud Lemoine</a:t>
            </a:r>
            <a:r>
              <a:rPr lang="en-US" sz="1200" kern="1200" baseline="30000" dirty="0">
                <a:solidFill>
                  <a:schemeClr val="tx1"/>
                </a:solidFill>
                <a:effectLst/>
                <a:latin typeface="+mn-lt"/>
                <a:ea typeface="+mn-ea"/>
                <a:cs typeface="+mn-cs"/>
              </a:rPr>
              <a:t>7</a:t>
            </a:r>
          </a:p>
          <a:p>
            <a:endParaRPr lang="en-NZ" sz="1200" kern="12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MRCG@LSHTM, </a:t>
            </a:r>
            <a:r>
              <a:rPr lang="en-US" sz="1200" i="1" kern="1200" dirty="0" err="1">
                <a:solidFill>
                  <a:schemeClr val="tx1"/>
                </a:solidFill>
                <a:effectLst/>
                <a:latin typeface="+mn-lt"/>
                <a:ea typeface="+mn-ea"/>
                <a:cs typeface="+mn-cs"/>
              </a:rPr>
              <a:t>Fajara</a:t>
            </a:r>
            <a:r>
              <a:rPr lang="en-US" sz="1200" i="1" kern="1200" dirty="0">
                <a:solidFill>
                  <a:schemeClr val="tx1"/>
                </a:solidFill>
                <a:effectLst/>
                <a:latin typeface="+mn-lt"/>
                <a:ea typeface="+mn-ea"/>
                <a:cs typeface="+mn-cs"/>
              </a:rPr>
              <a:t>, Gambia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Abbott company, United States, United States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APHP, Creteil, France</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University of Gambia, Banjul, Gambia</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APHP Henri Mondor Hospital, Creteil, France</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INSERM, Lyon, France</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Imperial College London, Department of Metabolism, Digestion and Reproduction, London, United Kingdom</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Pasteur Institute, Paris, France</a:t>
            </a:r>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and aims:</a:t>
            </a:r>
            <a:br>
              <a:rPr lang="en-US" sz="1200" b="1"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Long-term outcomes of chronic hepatitis B virus infection (CHB) and the impact of antiviral therapy on reducing hepatocellular carcinoma (HCC) in Africa have been poorly documented.</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Method:</a:t>
            </a:r>
            <a:br>
              <a:rPr lang="en-US" sz="1200" b="1"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In 2011, the PROLIFICA programme established at the Medical Research Council Unit The Gambia a population-based cohort of CHB patients following a large-scale community screening intervention</a:t>
            </a:r>
            <a:r>
              <a:rPr lang="en-GB" sz="1200" kern="1200" baseline="30000" dirty="0">
                <a:solidFill>
                  <a:schemeClr val="tx1"/>
                </a:solidFill>
                <a:effectLst/>
                <a:latin typeface="+mn-lt"/>
                <a:ea typeface="+mn-ea"/>
                <a:cs typeface="+mn-cs"/>
              </a:rPr>
              <a:t>1,2</a:t>
            </a:r>
            <a:r>
              <a:rPr lang="en-GB" sz="1200" kern="1200" dirty="0">
                <a:solidFill>
                  <a:schemeClr val="tx1"/>
                </a:solidFill>
                <a:effectLst/>
                <a:latin typeface="+mn-lt"/>
                <a:ea typeface="+mn-ea"/>
                <a:cs typeface="+mn-cs"/>
              </a:rPr>
              <a:t>. Following a liver assessment, participants were initiated on Tenofovir (TDF, 300 mg daily) based on the EASL treatment criteria. HCC surveillance was established using abdominal ultrasound and cirrhosis was defined by Fibroscan≥9.5 kPa</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The primary outcome was all-cause mortality stratified by TDF exposure. The secondary outcomes were liver-related deaths and HCC incidence compared to historical data</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Results:</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Between 7 December 2011 and 28 October 2015, from 1,037 treatment-naïve participants, we analysed 898 CHB patients without HCC or HIV-HCV coinfections at enrolment. Participants were mainly males (516/898, 57%), median age 36 (32-46). During a median follow-up of 7.2 (6.2-9.8) years, 34/864 (3.9%) participants died of any cause giving an annual overall mortality rate at 4.9 (95%CI: 3.3-6.6) deaths/1,000 persons, comparable to the age-standardised mortality rate of the general Gambian population. Compared to untreated ineligible patients, non-cirrhotic treated patients had similar excellent survival (98%, 98%, 95% and 92% at 2, 4, 6 and 10 years, respectively) (p=0.26) whilst eligible cirrhotic patients (94%, 89%, 77% and 58%) had lower survival (p &lt;0.0001). 6 patients died from liver-related events. No HCC occurred in untreated patients, 4 HCC were reported in treated patients, giving an overall incidence of 57.7 (14.4-115.4) per 100,000 person-year. All HCC </a:t>
            </a:r>
            <a:r>
              <a:rPr lang="en-GB" sz="1200" kern="1200" dirty="0" err="1">
                <a:solidFill>
                  <a:schemeClr val="tx1"/>
                </a:solidFill>
                <a:effectLst/>
                <a:latin typeface="+mn-lt"/>
                <a:ea typeface="+mn-ea"/>
                <a:cs typeface="+mn-cs"/>
              </a:rPr>
              <a:t>occured</a:t>
            </a:r>
            <a:r>
              <a:rPr lang="en-GB" sz="1200" kern="1200" dirty="0">
                <a:solidFill>
                  <a:schemeClr val="tx1"/>
                </a:solidFill>
                <a:effectLst/>
                <a:latin typeface="+mn-lt"/>
                <a:ea typeface="+mn-ea"/>
                <a:cs typeface="+mn-cs"/>
              </a:rPr>
              <a:t> in male cirrhotic patients despite good adherence to TDF, viral suppression and absence of HDV coinfection. Among men, HCC incidence was 101.5 (25.4 -203.01) per 100,000 person-year, lower than a historical Gambian study before the introduction of antiviral therapy in the country</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(183.5 (82.4-408.5) per 100 000 person-years).</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a:t>
            </a:r>
            <a:br>
              <a:rPr lang="en-US" sz="1200" b="1"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This West African EASL criteria-driven screen-and-treat intervention study shows a reduction in HCC incidence, compared to historical data, with excellent clinical outcomes of non-cirrhotic patients, but highlights the importance of early detection of cirrhosis and strengthened HCC surveillance programmes.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8</a:t>
            </a:fld>
            <a:endParaRPr lang="en-US"/>
          </a:p>
        </p:txBody>
      </p:sp>
    </p:spTree>
    <p:extLst>
      <p:ext uri="{BB962C8B-B14F-4D97-AF65-F5344CB8AC3E}">
        <p14:creationId xmlns:p14="http://schemas.microsoft.com/office/powerpoint/2010/main" val="3869633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PlaceHolder 1"/>
          <p:cNvSpPr>
            <a:spLocks noGrp="1" noRot="1" noChangeAspect="1"/>
          </p:cNvSpPr>
          <p:nvPr>
            <p:ph type="sldImg"/>
          </p:nvPr>
        </p:nvSpPr>
        <p:spPr>
          <a:xfrm>
            <a:off x="685800" y="1143000"/>
            <a:ext cx="5486400" cy="3086100"/>
          </a:xfrm>
          <a:prstGeom prst="rect">
            <a:avLst/>
          </a:prstGeom>
          <a:ln w="0">
            <a:noFill/>
          </a:ln>
        </p:spPr>
        <p:txBody>
          <a:bodyPr/>
          <a:lstStyle/>
          <a:p>
            <a:endParaRPr lang="en-US"/>
          </a:p>
        </p:txBody>
      </p:sp>
      <p:sp>
        <p:nvSpPr>
          <p:cNvPr id="82"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buNone/>
            </a:pPr>
            <a:r>
              <a:rPr lang="en-NZ" sz="2000" b="1" i="1" u="none" strike="noStrike" dirty="0">
                <a:solidFill>
                  <a:srgbClr val="000000"/>
                </a:solidFill>
                <a:effectLst/>
                <a:uFillTx/>
                <a:latin typeface="Arial"/>
              </a:rPr>
              <a:t>Abbreviations: </a:t>
            </a:r>
            <a:r>
              <a:rPr lang="en-NZ" sz="2000" b="0" i="1" u="none" strike="noStrike" dirty="0">
                <a:solidFill>
                  <a:srgbClr val="000000"/>
                </a:solidFill>
                <a:effectLst/>
                <a:uFillTx/>
                <a:latin typeface="Arial"/>
              </a:rPr>
              <a:t>anti-HBc+, hepatitis B core antibody; DNA, </a:t>
            </a:r>
            <a:r>
              <a:rPr lang="en-US" sz="2000" b="0" i="1" dirty="0"/>
              <a:t>deoxyribonucleic acid; </a:t>
            </a:r>
            <a:r>
              <a:rPr lang="en-NZ" sz="2000" b="0" i="1" u="none" strike="noStrike" dirty="0">
                <a:solidFill>
                  <a:srgbClr val="000000"/>
                </a:solidFill>
                <a:effectLst/>
                <a:uFillTx/>
                <a:latin typeface="Arial"/>
              </a:rPr>
              <a:t>HBsAg, hepatitis B surface antigen; HBV, hepatitis B virus; LOD, limit of detection; LOQ, limit of quantitation; PCR, polymerase chain reaction; POC, point of care; WHO, World Health Organization. </a:t>
            </a:r>
            <a:endParaRPr lang="ca-ES" sz="2000" b="0" u="none" strike="noStrike" dirty="0">
              <a:solidFill>
                <a:srgbClr val="000000"/>
              </a:solidFill>
              <a:effectLst/>
              <a:uFillTx/>
              <a:latin typeface="Arial"/>
            </a:endParaRPr>
          </a:p>
          <a:p>
            <a:pPr indent="0">
              <a:lnSpc>
                <a:spcPct val="100000"/>
              </a:lnSpc>
              <a:buNone/>
            </a:pPr>
            <a:endParaRPr lang="ca-ES" sz="2000" b="0" u="none" strike="noStrike" dirty="0">
              <a:solidFill>
                <a:srgbClr val="000000"/>
              </a:solidFill>
              <a:effectLst/>
              <a:uFillTx/>
              <a:latin typeface="Arial"/>
            </a:endParaRPr>
          </a:p>
          <a:p>
            <a:pPr indent="0">
              <a:lnSpc>
                <a:spcPct val="100000"/>
              </a:lnSpc>
              <a:buNone/>
            </a:pPr>
            <a:r>
              <a:rPr lang="en-NZ" sz="2000" b="1" u="none" strike="noStrike" dirty="0">
                <a:solidFill>
                  <a:srgbClr val="000000"/>
                </a:solidFill>
                <a:effectLst/>
                <a:uFillTx/>
                <a:latin typeface="Arial"/>
              </a:rPr>
              <a:t>TOP-048</a:t>
            </a:r>
            <a:endParaRPr lang="ca-ES" sz="2000" b="0" u="none" strike="noStrike" dirty="0">
              <a:solidFill>
                <a:srgbClr val="000000"/>
              </a:solidFill>
              <a:effectLst/>
              <a:uFillTx/>
              <a:latin typeface="Arial"/>
            </a:endParaRPr>
          </a:p>
          <a:p>
            <a:pPr indent="0">
              <a:lnSpc>
                <a:spcPct val="100000"/>
              </a:lnSpc>
              <a:buNone/>
            </a:pPr>
            <a:endParaRPr lang="ca-ES" sz="2000" b="0" u="none" strike="noStrike" dirty="0">
              <a:solidFill>
                <a:srgbClr val="000000"/>
              </a:solidFill>
              <a:effectLst/>
              <a:uFillTx/>
              <a:latin typeface="Arial"/>
            </a:endParaRPr>
          </a:p>
          <a:p>
            <a:pPr indent="0">
              <a:lnSpc>
                <a:spcPct val="100000"/>
              </a:lnSpc>
              <a:buNone/>
            </a:pPr>
            <a:r>
              <a:rPr lang="en-US" sz="1200" b="1" u="none" strike="noStrike" dirty="0">
                <a:solidFill>
                  <a:schemeClr val="dk1"/>
                </a:solidFill>
                <a:effectLst/>
                <a:uFillTx/>
                <a:latin typeface="+mn-lt"/>
                <a:ea typeface="+mn-ea"/>
              </a:rPr>
              <a:t>A low-cost tool to assess HBV treatment eligibility: time to positivity of a point-of-care HBsAg test</a:t>
            </a:r>
            <a:endParaRPr lang="ca-ES" sz="1200" b="0" u="none" strike="noStrike" dirty="0">
              <a:solidFill>
                <a:srgbClr val="000000"/>
              </a:solidFill>
              <a:effectLst/>
              <a:uFillTx/>
              <a:latin typeface="Arial"/>
            </a:endParaRPr>
          </a:p>
          <a:p>
            <a:pPr indent="0">
              <a:lnSpc>
                <a:spcPct val="100000"/>
              </a:lnSpc>
              <a:buNone/>
            </a:pPr>
            <a:endParaRPr lang="ca-ES" sz="1200" b="0" u="none" strike="noStrike" dirty="0">
              <a:solidFill>
                <a:srgbClr val="000000"/>
              </a:solidFill>
              <a:effectLst/>
              <a:uFillTx/>
              <a:latin typeface="Arial"/>
            </a:endParaRPr>
          </a:p>
          <a:p>
            <a:pPr indent="0">
              <a:lnSpc>
                <a:spcPct val="100000"/>
              </a:lnSpc>
              <a:buNone/>
            </a:pPr>
            <a:r>
              <a:rPr lang="en-US" sz="1200" b="0" u="sng" strike="noStrike" dirty="0">
                <a:solidFill>
                  <a:schemeClr val="dk1"/>
                </a:solidFill>
                <a:effectLst/>
                <a:uFillTx/>
                <a:latin typeface="+mn-lt"/>
                <a:ea typeface="+mn-ea"/>
              </a:rPr>
              <a:t>Judit Romero</a:t>
            </a:r>
            <a:r>
              <a:rPr lang="en-US" sz="1200" b="0" u="none" strike="noStrike" baseline="30000" dirty="0">
                <a:solidFill>
                  <a:schemeClr val="dk1"/>
                </a:solidFill>
                <a:effectLst/>
                <a:uFillTx/>
                <a:latin typeface="+mn-lt"/>
                <a:ea typeface="+mn-ea"/>
              </a:rPr>
              <a:t>1,2</a:t>
            </a:r>
            <a:r>
              <a:rPr lang="en-US" sz="1200" b="0" u="none" strike="noStrike" dirty="0">
                <a:solidFill>
                  <a:schemeClr val="dk1"/>
                </a:solidFill>
                <a:effectLst/>
                <a:uFillTx/>
                <a:latin typeface="+mn-lt"/>
                <a:ea typeface="+mn-ea"/>
              </a:rPr>
              <a:t>, Asegedech Asmamaw</a:t>
            </a:r>
            <a:r>
              <a:rPr lang="en-US" sz="1200" b="0" u="none" strike="noStrike" baseline="30000" dirty="0">
                <a:solidFill>
                  <a:schemeClr val="dk1"/>
                </a:solidFill>
                <a:effectLst/>
                <a:uFillTx/>
                <a:latin typeface="+mn-lt"/>
                <a:ea typeface="+mn-ea"/>
              </a:rPr>
              <a:t>3,4</a:t>
            </a:r>
            <a:r>
              <a:rPr lang="en-US" sz="1200" b="0" u="none" strike="noStrike" dirty="0">
                <a:solidFill>
                  <a:schemeClr val="dk1"/>
                </a:solidFill>
                <a:effectLst/>
                <a:uFillTx/>
                <a:latin typeface="+mn-lt"/>
                <a:ea typeface="+mn-ea"/>
              </a:rPr>
              <a:t>, Nega Berhe</a:t>
            </a:r>
            <a:r>
              <a:rPr lang="en-US" sz="1200" b="0" u="none" strike="noStrike" baseline="30000" dirty="0">
                <a:solidFill>
                  <a:schemeClr val="dk1"/>
                </a:solidFill>
                <a:effectLst/>
                <a:uFillTx/>
                <a:latin typeface="+mn-lt"/>
                <a:ea typeface="+mn-ea"/>
              </a:rPr>
              <a:t>4,5</a:t>
            </a:r>
            <a:r>
              <a:rPr lang="en-US" sz="1200" b="0" u="none" strike="noStrike" dirty="0">
                <a:solidFill>
                  <a:schemeClr val="dk1"/>
                </a:solidFill>
                <a:effectLst/>
                <a:uFillTx/>
                <a:latin typeface="+mn-lt"/>
                <a:ea typeface="+mn-ea"/>
              </a:rPr>
              <a:t>, Ariadna Rando-Segura</a:t>
            </a:r>
            <a:r>
              <a:rPr lang="en-US" sz="1200" b="0" u="none" strike="noStrike" baseline="30000" dirty="0">
                <a:solidFill>
                  <a:schemeClr val="dk1"/>
                </a:solidFill>
                <a:effectLst/>
                <a:uFillTx/>
                <a:latin typeface="+mn-lt"/>
                <a:ea typeface="+mn-ea"/>
              </a:rPr>
              <a:t>6</a:t>
            </a:r>
            <a:r>
              <a:rPr lang="en-US" sz="1200" b="0" u="none" strike="noStrike" dirty="0">
                <a:solidFill>
                  <a:schemeClr val="dk1"/>
                </a:solidFill>
                <a:effectLst/>
                <a:uFillTx/>
                <a:latin typeface="+mn-lt"/>
                <a:ea typeface="+mn-ea"/>
              </a:rPr>
              <a:t>, Amanda Cohn</a:t>
            </a:r>
            <a:r>
              <a:rPr lang="en-US" sz="1200" b="0" u="none" strike="noStrike" baseline="30000" dirty="0">
                <a:solidFill>
                  <a:schemeClr val="dk1"/>
                </a:solidFill>
                <a:effectLst/>
                <a:uFillTx/>
                <a:latin typeface="+mn-lt"/>
                <a:ea typeface="+mn-ea"/>
              </a:rPr>
              <a:t>1</a:t>
            </a:r>
            <a:r>
              <a:rPr lang="en-US" sz="1200" b="0" u="none" strike="noStrike" dirty="0">
                <a:solidFill>
                  <a:schemeClr val="dk1"/>
                </a:solidFill>
                <a:effectLst/>
                <a:uFillTx/>
                <a:latin typeface="+mn-lt"/>
                <a:ea typeface="+mn-ea"/>
              </a:rPr>
              <a:t>, Xavier Major</a:t>
            </a:r>
            <a:r>
              <a:rPr lang="en-US" sz="1200" b="0" u="none" strike="noStrike" baseline="30000" dirty="0">
                <a:solidFill>
                  <a:schemeClr val="dk1"/>
                </a:solidFill>
                <a:effectLst/>
                <a:uFillTx/>
                <a:latin typeface="+mn-lt"/>
                <a:ea typeface="+mn-ea"/>
              </a:rPr>
              <a:t>7</a:t>
            </a:r>
            <a:r>
              <a:rPr lang="en-US" sz="1200" b="0" u="none" strike="noStrike" dirty="0">
                <a:solidFill>
                  <a:schemeClr val="dk1"/>
                </a:solidFill>
                <a:effectLst/>
                <a:uFillTx/>
                <a:latin typeface="+mn-lt"/>
                <a:ea typeface="+mn-ea"/>
              </a:rPr>
              <a:t>, Elena Vargas-Accarino</a:t>
            </a:r>
            <a:r>
              <a:rPr lang="en-US" sz="1200" b="0" u="none" strike="noStrike" baseline="30000" dirty="0">
                <a:solidFill>
                  <a:schemeClr val="dk1"/>
                </a:solidFill>
                <a:effectLst/>
                <a:uFillTx/>
                <a:latin typeface="+mn-lt"/>
                <a:ea typeface="+mn-ea"/>
              </a:rPr>
              <a:t>1,8</a:t>
            </a:r>
            <a:r>
              <a:rPr lang="en-US" sz="1200" b="0" u="none" strike="noStrike" dirty="0">
                <a:solidFill>
                  <a:schemeClr val="dk1"/>
                </a:solidFill>
                <a:effectLst/>
                <a:uFillTx/>
                <a:latin typeface="+mn-lt"/>
                <a:ea typeface="+mn-ea"/>
              </a:rPr>
              <a:t>, Adriana Palom</a:t>
            </a:r>
            <a:r>
              <a:rPr lang="en-US" sz="1200" b="0" u="none" strike="noStrike" baseline="30000" dirty="0">
                <a:solidFill>
                  <a:schemeClr val="dk1"/>
                </a:solidFill>
                <a:effectLst/>
                <a:uFillTx/>
                <a:latin typeface="+mn-lt"/>
                <a:ea typeface="+mn-ea"/>
              </a:rPr>
              <a:t>1,8</a:t>
            </a:r>
            <a:r>
              <a:rPr lang="en-US" sz="1200" b="0" u="none" strike="noStrike" dirty="0">
                <a:solidFill>
                  <a:schemeClr val="dk1"/>
                </a:solidFill>
                <a:effectLst/>
                <a:uFillTx/>
                <a:latin typeface="+mn-lt"/>
                <a:ea typeface="+mn-ea"/>
              </a:rPr>
              <a:t>, Juan Carlos Ruiz-Cobo</a:t>
            </a:r>
            <a:r>
              <a:rPr lang="en-US" sz="1200" b="0" u="none" strike="noStrike" baseline="30000" dirty="0">
                <a:solidFill>
                  <a:schemeClr val="dk1"/>
                </a:solidFill>
                <a:effectLst/>
                <a:uFillTx/>
                <a:latin typeface="+mn-lt"/>
                <a:ea typeface="+mn-ea"/>
              </a:rPr>
              <a:t>1,9,10</a:t>
            </a:r>
            <a:r>
              <a:rPr lang="en-US" sz="1200" b="0" u="none" strike="noStrike" dirty="0">
                <a:solidFill>
                  <a:schemeClr val="dk1"/>
                </a:solidFill>
                <a:effectLst/>
                <a:uFillTx/>
                <a:latin typeface="+mn-lt"/>
                <a:ea typeface="+mn-ea"/>
              </a:rPr>
              <a:t>, Mar Riveiro Barciela</a:t>
            </a:r>
            <a:r>
              <a:rPr lang="en-US" sz="1200" b="0" u="none" strike="noStrike" baseline="30000" dirty="0">
                <a:solidFill>
                  <a:schemeClr val="dk1"/>
                </a:solidFill>
                <a:effectLst/>
                <a:uFillTx/>
                <a:latin typeface="+mn-lt"/>
                <a:ea typeface="+mn-ea"/>
              </a:rPr>
              <a:t>1,8–10</a:t>
            </a:r>
            <a:r>
              <a:rPr lang="en-US" sz="1200" b="0" u="none" strike="noStrike" dirty="0">
                <a:solidFill>
                  <a:schemeClr val="dk1"/>
                </a:solidFill>
                <a:effectLst/>
                <a:uFillTx/>
                <a:latin typeface="+mn-lt"/>
                <a:ea typeface="+mn-ea"/>
              </a:rPr>
              <a:t>, Asgeir Johannessen</a:t>
            </a:r>
            <a:r>
              <a:rPr lang="en-US" sz="1200" b="0" u="none" strike="noStrike" baseline="30000" dirty="0">
                <a:solidFill>
                  <a:schemeClr val="dk1"/>
                </a:solidFill>
                <a:effectLst/>
                <a:uFillTx/>
                <a:latin typeface="+mn-lt"/>
                <a:ea typeface="+mn-ea"/>
              </a:rPr>
              <a:t>5,11</a:t>
            </a:r>
            <a:r>
              <a:rPr lang="en-US" sz="1200" b="0" u="none" strike="noStrike" dirty="0">
                <a:solidFill>
                  <a:schemeClr val="dk1"/>
                </a:solidFill>
                <a:effectLst/>
                <a:uFillTx/>
                <a:latin typeface="+mn-lt"/>
                <a:ea typeface="+mn-ea"/>
              </a:rPr>
              <a:t>, Maria Buti</a:t>
            </a:r>
            <a:r>
              <a:rPr lang="en-US" sz="1200" b="0" u="none" strike="noStrike" baseline="30000" dirty="0">
                <a:solidFill>
                  <a:schemeClr val="dk1"/>
                </a:solidFill>
                <a:effectLst/>
                <a:uFillTx/>
                <a:latin typeface="+mn-lt"/>
                <a:ea typeface="+mn-ea"/>
              </a:rPr>
              <a:t>1,8–10</a:t>
            </a:r>
            <a:endParaRPr lang="ca-ES" sz="1200" b="0" u="none" strike="noStrike" dirty="0">
              <a:solidFill>
                <a:srgbClr val="000000"/>
              </a:solidFill>
              <a:effectLst/>
              <a:uFillTx/>
              <a:latin typeface="Arial"/>
            </a:endParaRPr>
          </a:p>
          <a:p>
            <a:pPr indent="0">
              <a:lnSpc>
                <a:spcPct val="100000"/>
              </a:lnSpc>
              <a:buNone/>
            </a:pPr>
            <a:r>
              <a:rPr lang="en-US" sz="1200" b="0" i="1" u="none" strike="noStrike" baseline="30000" dirty="0">
                <a:solidFill>
                  <a:schemeClr val="dk1"/>
                </a:solidFill>
                <a:effectLst/>
                <a:uFillTx/>
                <a:latin typeface="+mn-lt"/>
                <a:ea typeface="+mn-ea"/>
              </a:rPr>
              <a:t>1</a:t>
            </a:r>
            <a:r>
              <a:rPr lang="en-US" sz="1200" b="0" i="1" u="none" strike="noStrike" dirty="0">
                <a:solidFill>
                  <a:schemeClr val="dk1"/>
                </a:solidFill>
                <a:effectLst/>
                <a:uFillTx/>
                <a:latin typeface="+mn-lt"/>
                <a:ea typeface="+mn-ea"/>
              </a:rPr>
              <a:t>Research group of liver diseases, Vall Hebron Research Institute, </a:t>
            </a:r>
            <a:r>
              <a:rPr lang="en-US" sz="1200" b="0" i="1" u="none" strike="noStrike" dirty="0" err="1">
                <a:solidFill>
                  <a:schemeClr val="dk1"/>
                </a:solidFill>
                <a:effectLst/>
                <a:uFillTx/>
                <a:latin typeface="+mn-lt"/>
                <a:ea typeface="+mn-ea"/>
              </a:rPr>
              <a:t>barcelona</a:t>
            </a:r>
            <a:r>
              <a:rPr lang="en-US" sz="1200" b="0" i="1" u="none" strike="noStrike" dirty="0">
                <a:solidFill>
                  <a:schemeClr val="dk1"/>
                </a:solidFill>
                <a:effectLst/>
                <a:uFillTx/>
                <a:latin typeface="+mn-lt"/>
                <a:ea typeface="+mn-ea"/>
              </a:rPr>
              <a:t>, Spain</a:t>
            </a:r>
            <a:r>
              <a:rPr lang="en-GB" sz="1200" b="0" u="none" strike="noStrike" dirty="0">
                <a:solidFill>
                  <a:schemeClr val="dk1"/>
                </a:solidFill>
                <a:effectLst/>
                <a:uFillTx/>
                <a:latin typeface="+mn-lt"/>
                <a:ea typeface="+mn-ea"/>
              </a:rPr>
              <a:t>, </a:t>
            </a:r>
            <a:r>
              <a:rPr lang="en-US" sz="1200" b="0" i="1" u="none" strike="noStrike" baseline="30000" dirty="0">
                <a:solidFill>
                  <a:schemeClr val="dk1"/>
                </a:solidFill>
                <a:effectLst/>
                <a:uFillTx/>
                <a:latin typeface="+mn-lt"/>
                <a:ea typeface="+mn-ea"/>
              </a:rPr>
              <a:t>2</a:t>
            </a:r>
            <a:r>
              <a:rPr lang="en-US" sz="1200" b="0" i="1" u="none" strike="noStrike" dirty="0">
                <a:solidFill>
                  <a:schemeClr val="dk1"/>
                </a:solidFill>
                <a:effectLst/>
                <a:uFillTx/>
                <a:latin typeface="+mn-lt"/>
                <a:ea typeface="+mn-ea"/>
              </a:rPr>
              <a:t>Department of Nursing and Health, University of Barcelona, </a:t>
            </a:r>
            <a:r>
              <a:rPr lang="en-US" sz="1200" b="0" i="1" u="none" strike="noStrike" dirty="0" err="1">
                <a:solidFill>
                  <a:schemeClr val="dk1"/>
                </a:solidFill>
                <a:effectLst/>
                <a:uFillTx/>
                <a:latin typeface="+mn-lt"/>
                <a:ea typeface="+mn-ea"/>
              </a:rPr>
              <a:t>barcelona</a:t>
            </a:r>
            <a:r>
              <a:rPr lang="en-US" sz="1200" b="0" i="1" u="none" strike="noStrike" dirty="0">
                <a:solidFill>
                  <a:schemeClr val="dk1"/>
                </a:solidFill>
                <a:effectLst/>
                <a:uFillTx/>
                <a:latin typeface="+mn-lt"/>
                <a:ea typeface="+mn-ea"/>
              </a:rPr>
              <a:t>, Spain</a:t>
            </a:r>
            <a:r>
              <a:rPr lang="en-GB" sz="1200" b="0" u="none" strike="noStrike" dirty="0">
                <a:solidFill>
                  <a:schemeClr val="dk1"/>
                </a:solidFill>
                <a:effectLst/>
                <a:uFillTx/>
                <a:latin typeface="+mn-lt"/>
                <a:ea typeface="+mn-ea"/>
              </a:rPr>
              <a:t>, </a:t>
            </a:r>
            <a:r>
              <a:rPr lang="en-US" sz="1200" b="0" i="1" u="none" strike="noStrike" baseline="30000" dirty="0">
                <a:solidFill>
                  <a:schemeClr val="dk1"/>
                </a:solidFill>
                <a:effectLst/>
                <a:uFillTx/>
                <a:latin typeface="+mn-lt"/>
                <a:ea typeface="+mn-ea"/>
              </a:rPr>
              <a:t>3</a:t>
            </a:r>
            <a:r>
              <a:rPr lang="en-US" sz="1200" b="0" i="1" u="none" strike="noStrike" dirty="0">
                <a:solidFill>
                  <a:schemeClr val="dk1"/>
                </a:solidFill>
                <a:effectLst/>
                <a:uFillTx/>
                <a:latin typeface="+mn-lt"/>
                <a:ea typeface="+mn-ea"/>
              </a:rPr>
              <a:t>Department of Medical Laboratory Sciences, Addis Ababa University, Addis Ababa, Ethiopia</a:t>
            </a:r>
            <a:r>
              <a:rPr lang="en-GB" sz="1200" b="0" u="none" strike="noStrike" dirty="0">
                <a:solidFill>
                  <a:schemeClr val="dk1"/>
                </a:solidFill>
                <a:effectLst/>
                <a:uFillTx/>
                <a:latin typeface="+mn-lt"/>
                <a:ea typeface="+mn-ea"/>
              </a:rPr>
              <a:t>, </a:t>
            </a:r>
            <a:r>
              <a:rPr lang="en-US" sz="1200" b="0" i="1" u="none" strike="noStrike" baseline="30000" dirty="0">
                <a:solidFill>
                  <a:schemeClr val="dk1"/>
                </a:solidFill>
                <a:effectLst/>
                <a:uFillTx/>
                <a:latin typeface="+mn-lt"/>
                <a:ea typeface="+mn-ea"/>
              </a:rPr>
              <a:t>4</a:t>
            </a:r>
            <a:r>
              <a:rPr lang="en-US" sz="1200" b="0" i="1" u="none" strike="noStrike" dirty="0">
                <a:solidFill>
                  <a:schemeClr val="dk1"/>
                </a:solidFill>
                <a:effectLst/>
                <a:uFillTx/>
                <a:latin typeface="+mn-lt"/>
                <a:ea typeface="+mn-ea"/>
              </a:rPr>
              <a:t>Aklilu Lemma Institute of Health Research, Addis Ababa University, Addis Ababa, Ethiopia</a:t>
            </a:r>
            <a:r>
              <a:rPr lang="en-GB" sz="1200" b="0" u="none" strike="noStrike" dirty="0">
                <a:solidFill>
                  <a:schemeClr val="dk1"/>
                </a:solidFill>
                <a:effectLst/>
                <a:uFillTx/>
                <a:latin typeface="+mn-lt"/>
                <a:ea typeface="+mn-ea"/>
              </a:rPr>
              <a:t>, </a:t>
            </a:r>
            <a:r>
              <a:rPr lang="en-US" sz="1200" b="0" i="1" u="none" strike="noStrike" baseline="30000" dirty="0">
                <a:solidFill>
                  <a:schemeClr val="dk1"/>
                </a:solidFill>
                <a:effectLst/>
                <a:uFillTx/>
                <a:latin typeface="+mn-lt"/>
                <a:ea typeface="+mn-ea"/>
              </a:rPr>
              <a:t>5</a:t>
            </a:r>
            <a:r>
              <a:rPr lang="en-US" sz="1200" b="0" i="1" u="none" strike="noStrike" dirty="0">
                <a:solidFill>
                  <a:schemeClr val="dk1"/>
                </a:solidFill>
                <a:effectLst/>
                <a:uFillTx/>
                <a:latin typeface="+mn-lt"/>
                <a:ea typeface="+mn-ea"/>
              </a:rPr>
              <a:t>Department of Infectious Diseases, Vestfold Hospital, Tonsberg, Norway</a:t>
            </a:r>
            <a:r>
              <a:rPr lang="en-GB" sz="1200" b="0" u="none" strike="noStrike" dirty="0">
                <a:solidFill>
                  <a:schemeClr val="dk1"/>
                </a:solidFill>
                <a:effectLst/>
                <a:uFillTx/>
                <a:latin typeface="+mn-lt"/>
                <a:ea typeface="+mn-ea"/>
              </a:rPr>
              <a:t>, </a:t>
            </a:r>
            <a:r>
              <a:rPr lang="en-US" sz="1200" b="0" i="1" u="none" strike="noStrike" baseline="30000" dirty="0">
                <a:solidFill>
                  <a:schemeClr val="dk1"/>
                </a:solidFill>
                <a:effectLst/>
                <a:uFillTx/>
                <a:latin typeface="+mn-lt"/>
                <a:ea typeface="+mn-ea"/>
              </a:rPr>
              <a:t>6</a:t>
            </a:r>
            <a:r>
              <a:rPr lang="en-US" sz="1200" b="0" i="1" u="none" strike="noStrike" dirty="0">
                <a:solidFill>
                  <a:schemeClr val="dk1"/>
                </a:solidFill>
                <a:effectLst/>
                <a:uFillTx/>
                <a:latin typeface="+mn-lt"/>
                <a:ea typeface="+mn-ea"/>
              </a:rPr>
              <a:t>Liver Pathology Laboratory, Microbiology and Biochemistry Department, Vall </a:t>
            </a:r>
            <a:r>
              <a:rPr lang="en-US" sz="1200" b="0" i="1" u="none" strike="noStrike" dirty="0" err="1">
                <a:solidFill>
                  <a:schemeClr val="dk1"/>
                </a:solidFill>
                <a:effectLst/>
                <a:uFillTx/>
                <a:latin typeface="+mn-lt"/>
                <a:ea typeface="+mn-ea"/>
              </a:rPr>
              <a:t>d'Hebron</a:t>
            </a:r>
            <a:r>
              <a:rPr lang="en-US" sz="1200" b="0" i="1" u="none" strike="noStrike" dirty="0">
                <a:solidFill>
                  <a:schemeClr val="dk1"/>
                </a:solidFill>
                <a:effectLst/>
                <a:uFillTx/>
                <a:latin typeface="+mn-lt"/>
                <a:ea typeface="+mn-ea"/>
              </a:rPr>
              <a:t> Clinical Laboratories, Hospital </a:t>
            </a:r>
            <a:r>
              <a:rPr lang="en-US" sz="1200" b="0" i="1" u="none" strike="noStrike" dirty="0" err="1">
                <a:solidFill>
                  <a:schemeClr val="dk1"/>
                </a:solidFill>
                <a:effectLst/>
                <a:uFillTx/>
                <a:latin typeface="+mn-lt"/>
                <a:ea typeface="+mn-ea"/>
              </a:rPr>
              <a:t>Universitari</a:t>
            </a:r>
            <a:r>
              <a:rPr lang="en-US" sz="1200" b="0" i="1" u="none" strike="noStrike" dirty="0">
                <a:solidFill>
                  <a:schemeClr val="dk1"/>
                </a:solidFill>
                <a:effectLst/>
                <a:uFillTx/>
                <a:latin typeface="+mn-lt"/>
                <a:ea typeface="+mn-ea"/>
              </a:rPr>
              <a:t> Vall </a:t>
            </a:r>
            <a:r>
              <a:rPr lang="en-US" sz="1200" b="0" i="1" u="none" strike="noStrike" dirty="0" err="1">
                <a:solidFill>
                  <a:schemeClr val="dk1"/>
                </a:solidFill>
                <a:effectLst/>
                <a:uFillTx/>
                <a:latin typeface="+mn-lt"/>
                <a:ea typeface="+mn-ea"/>
              </a:rPr>
              <a:t>d'Hebron</a:t>
            </a:r>
            <a:r>
              <a:rPr lang="en-US" sz="1200" b="0" i="1" u="none" strike="noStrike" dirty="0">
                <a:solidFill>
                  <a:schemeClr val="dk1"/>
                </a:solidFill>
                <a:effectLst/>
                <a:uFillTx/>
                <a:latin typeface="+mn-lt"/>
                <a:ea typeface="+mn-ea"/>
              </a:rPr>
              <a:t>, </a:t>
            </a:r>
            <a:r>
              <a:rPr lang="en-US" sz="1200" b="0" i="1" u="none" strike="noStrike" dirty="0" err="1">
                <a:solidFill>
                  <a:schemeClr val="dk1"/>
                </a:solidFill>
                <a:effectLst/>
                <a:uFillTx/>
                <a:latin typeface="+mn-lt"/>
                <a:ea typeface="+mn-ea"/>
              </a:rPr>
              <a:t>barcelona</a:t>
            </a:r>
            <a:r>
              <a:rPr lang="en-US" sz="1200" b="0" i="1" u="none" strike="noStrike" dirty="0">
                <a:solidFill>
                  <a:schemeClr val="dk1"/>
                </a:solidFill>
                <a:effectLst/>
                <a:uFillTx/>
                <a:latin typeface="+mn-lt"/>
                <a:ea typeface="+mn-ea"/>
              </a:rPr>
              <a:t>, Spain</a:t>
            </a:r>
            <a:r>
              <a:rPr lang="en-GB" sz="1200" b="0" u="none" strike="noStrike" dirty="0">
                <a:solidFill>
                  <a:schemeClr val="dk1"/>
                </a:solidFill>
                <a:effectLst/>
                <a:uFillTx/>
                <a:latin typeface="+mn-lt"/>
                <a:ea typeface="+mn-ea"/>
              </a:rPr>
              <a:t>, </a:t>
            </a:r>
            <a:r>
              <a:rPr lang="en-US" sz="1200" b="0" i="1" u="none" strike="noStrike" baseline="30000" dirty="0">
                <a:solidFill>
                  <a:schemeClr val="dk1"/>
                </a:solidFill>
                <a:effectLst/>
                <a:uFillTx/>
                <a:latin typeface="+mn-lt"/>
                <a:ea typeface="+mn-ea"/>
              </a:rPr>
              <a:t>7</a:t>
            </a:r>
            <a:r>
              <a:rPr lang="en-US" sz="1200" b="0" i="1" u="none" strike="noStrike" dirty="0">
                <a:solidFill>
                  <a:schemeClr val="dk1"/>
                </a:solidFill>
                <a:effectLst/>
                <a:uFillTx/>
                <a:latin typeface="+mn-lt"/>
                <a:ea typeface="+mn-ea"/>
              </a:rPr>
              <a:t>Programme on Addictions, HIV, Sexually Transmitted Infections and Viral Hepatitis. Public Health Agency of Catalonia, </a:t>
            </a:r>
            <a:r>
              <a:rPr lang="en-US" sz="1200" b="0" i="1" u="none" strike="noStrike" dirty="0" err="1">
                <a:solidFill>
                  <a:schemeClr val="dk1"/>
                </a:solidFill>
                <a:effectLst/>
                <a:uFillTx/>
                <a:latin typeface="+mn-lt"/>
                <a:ea typeface="+mn-ea"/>
              </a:rPr>
              <a:t>barcelona</a:t>
            </a:r>
            <a:r>
              <a:rPr lang="en-US" sz="1200" b="0" i="1" u="none" strike="noStrike" dirty="0">
                <a:solidFill>
                  <a:schemeClr val="dk1"/>
                </a:solidFill>
                <a:effectLst/>
                <a:uFillTx/>
                <a:latin typeface="+mn-lt"/>
                <a:ea typeface="+mn-ea"/>
              </a:rPr>
              <a:t>, Spain</a:t>
            </a:r>
            <a:r>
              <a:rPr lang="en-GB" sz="1200" b="0" u="none" strike="noStrike" dirty="0">
                <a:solidFill>
                  <a:schemeClr val="dk1"/>
                </a:solidFill>
                <a:effectLst/>
                <a:uFillTx/>
                <a:latin typeface="+mn-lt"/>
                <a:ea typeface="+mn-ea"/>
              </a:rPr>
              <a:t>, </a:t>
            </a:r>
            <a:r>
              <a:rPr lang="en-US" sz="1200" b="0" i="1" u="none" strike="noStrike" baseline="30000" dirty="0">
                <a:solidFill>
                  <a:schemeClr val="dk1"/>
                </a:solidFill>
                <a:effectLst/>
                <a:uFillTx/>
                <a:latin typeface="+mn-lt"/>
                <a:ea typeface="+mn-ea"/>
              </a:rPr>
              <a:t>8</a:t>
            </a:r>
            <a:r>
              <a:rPr lang="en-US" sz="1200" b="0" i="1" u="none" strike="noStrike" dirty="0">
                <a:solidFill>
                  <a:schemeClr val="dk1"/>
                </a:solidFill>
                <a:effectLst/>
                <a:uFillTx/>
                <a:latin typeface="+mn-lt"/>
                <a:ea typeface="+mn-ea"/>
              </a:rPr>
              <a:t>CIBERehd, Madrid, Spain</a:t>
            </a:r>
            <a:r>
              <a:rPr lang="en-GB" sz="1200" b="0" u="none" strike="noStrike" dirty="0">
                <a:solidFill>
                  <a:schemeClr val="dk1"/>
                </a:solidFill>
                <a:effectLst/>
                <a:uFillTx/>
                <a:latin typeface="+mn-lt"/>
                <a:ea typeface="+mn-ea"/>
              </a:rPr>
              <a:t>, </a:t>
            </a:r>
            <a:r>
              <a:rPr lang="en-US" sz="1200" b="0" i="1" u="none" strike="noStrike" baseline="30000" dirty="0">
                <a:solidFill>
                  <a:schemeClr val="dk1"/>
                </a:solidFill>
                <a:effectLst/>
                <a:uFillTx/>
                <a:latin typeface="+mn-lt"/>
                <a:ea typeface="+mn-ea"/>
              </a:rPr>
              <a:t>9</a:t>
            </a:r>
            <a:r>
              <a:rPr lang="en-US" sz="1200" b="0" i="1" u="none" strike="noStrike" dirty="0">
                <a:solidFill>
                  <a:schemeClr val="dk1"/>
                </a:solidFill>
                <a:effectLst/>
                <a:uFillTx/>
                <a:latin typeface="+mn-lt"/>
                <a:ea typeface="+mn-ea"/>
              </a:rPr>
              <a:t>Department of Medicine, </a:t>
            </a:r>
            <a:r>
              <a:rPr lang="en-US" sz="1200" b="0" i="1" u="none" strike="noStrike" dirty="0" err="1">
                <a:solidFill>
                  <a:schemeClr val="dk1"/>
                </a:solidFill>
                <a:effectLst/>
                <a:uFillTx/>
                <a:latin typeface="+mn-lt"/>
                <a:ea typeface="+mn-ea"/>
              </a:rPr>
              <a:t>Universitat</a:t>
            </a:r>
            <a:r>
              <a:rPr lang="en-US" sz="1200" b="0" i="1" u="none" strike="noStrike" dirty="0">
                <a:solidFill>
                  <a:schemeClr val="dk1"/>
                </a:solidFill>
                <a:effectLst/>
                <a:uFillTx/>
                <a:latin typeface="+mn-lt"/>
                <a:ea typeface="+mn-ea"/>
              </a:rPr>
              <a:t> </a:t>
            </a:r>
            <a:r>
              <a:rPr lang="en-US" sz="1200" b="0" i="1" u="none" strike="noStrike" dirty="0" err="1">
                <a:solidFill>
                  <a:schemeClr val="dk1"/>
                </a:solidFill>
                <a:effectLst/>
                <a:uFillTx/>
                <a:latin typeface="+mn-lt"/>
                <a:ea typeface="+mn-ea"/>
              </a:rPr>
              <a:t>Autònoma</a:t>
            </a:r>
            <a:r>
              <a:rPr lang="en-US" sz="1200" b="0" i="1" u="none" strike="noStrike" dirty="0">
                <a:solidFill>
                  <a:schemeClr val="dk1"/>
                </a:solidFill>
                <a:effectLst/>
                <a:uFillTx/>
                <a:latin typeface="+mn-lt"/>
                <a:ea typeface="+mn-ea"/>
              </a:rPr>
              <a:t> of Barcelona, </a:t>
            </a:r>
            <a:r>
              <a:rPr lang="en-US" sz="1200" b="0" i="1" u="none" strike="noStrike" dirty="0" err="1">
                <a:solidFill>
                  <a:schemeClr val="dk1"/>
                </a:solidFill>
                <a:effectLst/>
                <a:uFillTx/>
                <a:latin typeface="+mn-lt"/>
                <a:ea typeface="+mn-ea"/>
              </a:rPr>
              <a:t>barcelona</a:t>
            </a:r>
            <a:r>
              <a:rPr lang="en-US" sz="1200" b="0" i="1" u="none" strike="noStrike" dirty="0">
                <a:solidFill>
                  <a:schemeClr val="dk1"/>
                </a:solidFill>
                <a:effectLst/>
                <a:uFillTx/>
                <a:latin typeface="+mn-lt"/>
                <a:ea typeface="+mn-ea"/>
              </a:rPr>
              <a:t>, Spain</a:t>
            </a:r>
            <a:r>
              <a:rPr lang="en-GB" sz="1200" b="0" u="none" strike="noStrike" dirty="0">
                <a:solidFill>
                  <a:schemeClr val="dk1"/>
                </a:solidFill>
                <a:effectLst/>
                <a:uFillTx/>
                <a:latin typeface="+mn-lt"/>
                <a:ea typeface="+mn-ea"/>
              </a:rPr>
              <a:t>, </a:t>
            </a:r>
            <a:r>
              <a:rPr lang="en-US" sz="1200" b="0" i="1" u="none" strike="noStrike" baseline="30000" dirty="0">
                <a:solidFill>
                  <a:schemeClr val="dk1"/>
                </a:solidFill>
                <a:effectLst/>
                <a:uFillTx/>
                <a:latin typeface="+mn-lt"/>
                <a:ea typeface="+mn-ea"/>
              </a:rPr>
              <a:t>10</a:t>
            </a:r>
            <a:r>
              <a:rPr lang="en-US" sz="1200" b="0" i="1" u="none" strike="noStrike" dirty="0">
                <a:solidFill>
                  <a:schemeClr val="dk1"/>
                </a:solidFill>
                <a:effectLst/>
                <a:uFillTx/>
                <a:latin typeface="+mn-lt"/>
                <a:ea typeface="+mn-ea"/>
              </a:rPr>
              <a:t>Liver Unit, Vall </a:t>
            </a:r>
            <a:r>
              <a:rPr lang="en-US" sz="1200" b="0" i="1" u="none" strike="noStrike" dirty="0" err="1">
                <a:solidFill>
                  <a:schemeClr val="dk1"/>
                </a:solidFill>
                <a:effectLst/>
                <a:uFillTx/>
                <a:latin typeface="+mn-lt"/>
                <a:ea typeface="+mn-ea"/>
              </a:rPr>
              <a:t>d'Hebron</a:t>
            </a:r>
            <a:r>
              <a:rPr lang="en-US" sz="1200" b="0" i="1" u="none" strike="noStrike" dirty="0">
                <a:solidFill>
                  <a:schemeClr val="dk1"/>
                </a:solidFill>
                <a:effectLst/>
                <a:uFillTx/>
                <a:latin typeface="+mn-lt"/>
                <a:ea typeface="+mn-ea"/>
              </a:rPr>
              <a:t> University Hospital, </a:t>
            </a:r>
            <a:r>
              <a:rPr lang="en-US" sz="1200" b="0" i="1" u="none" strike="noStrike" dirty="0" err="1">
                <a:solidFill>
                  <a:schemeClr val="dk1"/>
                </a:solidFill>
                <a:effectLst/>
                <a:uFillTx/>
                <a:latin typeface="+mn-lt"/>
                <a:ea typeface="+mn-ea"/>
              </a:rPr>
              <a:t>barcelona</a:t>
            </a:r>
            <a:r>
              <a:rPr lang="en-US" sz="1200" b="0" i="1" u="none" strike="noStrike" dirty="0">
                <a:solidFill>
                  <a:schemeClr val="dk1"/>
                </a:solidFill>
                <a:effectLst/>
                <a:uFillTx/>
                <a:latin typeface="+mn-lt"/>
                <a:ea typeface="+mn-ea"/>
              </a:rPr>
              <a:t>, Spain</a:t>
            </a:r>
            <a:r>
              <a:rPr lang="en-GB" sz="1200" b="0" u="none" strike="noStrike" dirty="0">
                <a:solidFill>
                  <a:schemeClr val="dk1"/>
                </a:solidFill>
                <a:effectLst/>
                <a:uFillTx/>
                <a:latin typeface="+mn-lt"/>
                <a:ea typeface="+mn-ea"/>
              </a:rPr>
              <a:t>, </a:t>
            </a:r>
            <a:r>
              <a:rPr lang="en-US" sz="1200" b="0" i="1" u="none" strike="noStrike" baseline="30000" dirty="0">
                <a:solidFill>
                  <a:schemeClr val="dk1"/>
                </a:solidFill>
                <a:effectLst/>
                <a:uFillTx/>
                <a:latin typeface="+mn-lt"/>
                <a:ea typeface="+mn-ea"/>
              </a:rPr>
              <a:t>11</a:t>
            </a:r>
            <a:r>
              <a:rPr lang="en-US" sz="1200" b="0" i="1" u="none" strike="noStrike" dirty="0">
                <a:solidFill>
                  <a:schemeClr val="dk1"/>
                </a:solidFill>
                <a:effectLst/>
                <a:uFillTx/>
                <a:latin typeface="+mn-lt"/>
                <a:ea typeface="+mn-ea"/>
              </a:rPr>
              <a:t>Institute of Clinical Medicine, University of Oslo, </a:t>
            </a:r>
            <a:r>
              <a:rPr lang="en-US" sz="1200" b="0" i="1" u="none" strike="noStrike" dirty="0" err="1">
                <a:solidFill>
                  <a:schemeClr val="dk1"/>
                </a:solidFill>
                <a:effectLst/>
                <a:uFillTx/>
                <a:latin typeface="+mn-lt"/>
                <a:ea typeface="+mn-ea"/>
              </a:rPr>
              <a:t>oslo</a:t>
            </a:r>
            <a:r>
              <a:rPr lang="en-US" sz="1200" b="0" i="1" u="none" strike="noStrike" dirty="0">
                <a:solidFill>
                  <a:schemeClr val="dk1"/>
                </a:solidFill>
                <a:effectLst/>
                <a:uFillTx/>
                <a:latin typeface="+mn-lt"/>
                <a:ea typeface="+mn-ea"/>
              </a:rPr>
              <a:t>, Norway</a:t>
            </a:r>
            <a:endParaRPr lang="ca-ES" sz="1200" b="0" u="none" strike="noStrike" dirty="0">
              <a:solidFill>
                <a:srgbClr val="000000"/>
              </a:solidFill>
              <a:effectLst/>
              <a:uFillTx/>
              <a:latin typeface="Arial"/>
            </a:endParaRPr>
          </a:p>
          <a:p>
            <a:pPr indent="0" defTabSz="914400">
              <a:lnSpc>
                <a:spcPct val="100000"/>
              </a:lnSpc>
              <a:buNone/>
              <a:tabLst>
                <a:tab pos="0" algn="l"/>
              </a:tabLst>
            </a:pPr>
            <a:endParaRPr lang="ca-ES" sz="1200" b="0" u="none" strike="noStrike" dirty="0">
              <a:solidFill>
                <a:srgbClr val="000000"/>
              </a:solidFill>
              <a:effectLst/>
              <a:uFillTx/>
              <a:latin typeface="Arial"/>
            </a:endParaRPr>
          </a:p>
          <a:p>
            <a:pPr indent="0" defTabSz="914400">
              <a:lnSpc>
                <a:spcPct val="100000"/>
              </a:lnSpc>
              <a:buNone/>
              <a:tabLst>
                <a:tab pos="0" algn="l"/>
              </a:tabLst>
            </a:pPr>
            <a:r>
              <a:rPr lang="en-US" sz="1200" b="0" u="none" strike="noStrike" dirty="0">
                <a:solidFill>
                  <a:schemeClr val="dk1"/>
                </a:solidFill>
                <a:effectLst/>
                <a:uFillTx/>
                <a:latin typeface="+mn-lt"/>
                <a:ea typeface="+mn-ea"/>
              </a:rPr>
              <a:t>Email:</a:t>
            </a:r>
            <a:r>
              <a:rPr lang="en-US" sz="1200" b="0" i="1" u="none" strike="noStrike" dirty="0">
                <a:solidFill>
                  <a:schemeClr val="dk1"/>
                </a:solidFill>
                <a:effectLst/>
                <a:uFillTx/>
                <a:latin typeface="+mn-lt"/>
                <a:ea typeface="+mn-ea"/>
              </a:rPr>
              <a:t> </a:t>
            </a:r>
            <a:r>
              <a:rPr lang="en-US" sz="1200" b="0" u="none" strike="noStrike" dirty="0">
                <a:solidFill>
                  <a:schemeClr val="dk1"/>
                </a:solidFill>
                <a:effectLst/>
                <a:uFillTx/>
                <a:latin typeface="+mn-lt"/>
                <a:ea typeface="+mn-ea"/>
              </a:rPr>
              <a:t>judit.vico@vhir.org</a:t>
            </a:r>
            <a:endParaRPr lang="ca-ES" sz="1200" b="0" u="none" strike="noStrike" dirty="0">
              <a:solidFill>
                <a:srgbClr val="000000"/>
              </a:solidFill>
              <a:effectLst/>
              <a:uFillTx/>
              <a:latin typeface="Arial"/>
            </a:endParaRPr>
          </a:p>
          <a:p>
            <a:pPr indent="0" defTabSz="914400">
              <a:lnSpc>
                <a:spcPct val="100000"/>
              </a:lnSpc>
              <a:buNone/>
              <a:tabLst>
                <a:tab pos="0" algn="l"/>
              </a:tabLst>
            </a:pPr>
            <a:endParaRPr lang="ca-ES" sz="1200" b="0" u="none" strike="noStrike" dirty="0">
              <a:solidFill>
                <a:srgbClr val="000000"/>
              </a:solidFill>
              <a:effectLst/>
              <a:uFillTx/>
              <a:latin typeface="Arial"/>
            </a:endParaRPr>
          </a:p>
          <a:p>
            <a:pPr indent="0" defTabSz="914400">
              <a:lnSpc>
                <a:spcPct val="100000"/>
              </a:lnSpc>
              <a:buNone/>
              <a:tabLst>
                <a:tab pos="0" algn="l"/>
              </a:tabLst>
            </a:pPr>
            <a:r>
              <a:rPr lang="en-US" sz="1200" b="1" u="none" strike="noStrike" dirty="0">
                <a:solidFill>
                  <a:schemeClr val="lt1"/>
                </a:solidFill>
                <a:effectLst/>
                <a:uFillTx/>
                <a:latin typeface="+mn-lt"/>
                <a:ea typeface="+mn-ea"/>
              </a:rPr>
              <a:t>Background and Aims: </a:t>
            </a:r>
            <a:r>
              <a:rPr lang="en-GB" sz="1200" b="0" u="none" strike="noStrike" dirty="0">
                <a:solidFill>
                  <a:schemeClr val="dk1"/>
                </a:solidFill>
                <a:effectLst/>
                <a:uFillTx/>
                <a:latin typeface="+mn-lt"/>
                <a:ea typeface="+mn-ea"/>
              </a:rPr>
              <a:t>Reaching the WHO hepatitis B elimination targets will require simplified, decentralized screening and care pathways that can be implemented at scale. In many low-resource settings, access to laboratory tests needed to assess treatment eligibility remains limited, creating major gaps in linkage to care. We evaluated whether the time to positivity of a low-cost point-of-care (POC) HBsAg rapid test could serve as a pragmatic proxy for serum HBsAg levels and support identification of inactive HBV carriers during screening.</a:t>
            </a:r>
            <a:endParaRPr lang="ca-ES" sz="1200" b="0" u="none" strike="noStrike" dirty="0">
              <a:solidFill>
                <a:srgbClr val="000000"/>
              </a:solidFill>
              <a:effectLst/>
              <a:uFillTx/>
              <a:latin typeface="Arial"/>
            </a:endParaRPr>
          </a:p>
          <a:p>
            <a:pPr indent="0" defTabSz="914400">
              <a:lnSpc>
                <a:spcPct val="100000"/>
              </a:lnSpc>
              <a:buNone/>
              <a:tabLst>
                <a:tab pos="0" algn="l"/>
              </a:tabLst>
            </a:pPr>
            <a:r>
              <a:rPr lang="en-NZ" sz="1200" b="1" u="none" strike="noStrike" dirty="0">
                <a:solidFill>
                  <a:schemeClr val="lt1"/>
                </a:solidFill>
                <a:effectLst/>
                <a:uFillTx/>
                <a:latin typeface="+mn-lt"/>
                <a:ea typeface="+mn-ea"/>
              </a:rPr>
              <a:t>Method: </a:t>
            </a:r>
            <a:r>
              <a:rPr lang="en-GB" sz="1200" b="0" u="none" strike="noStrike" dirty="0">
                <a:solidFill>
                  <a:schemeClr val="dk1"/>
                </a:solidFill>
                <a:effectLst/>
                <a:uFillTx/>
                <a:latin typeface="+mn-lt"/>
                <a:ea typeface="+mn-ea"/>
              </a:rPr>
              <a:t>A multicentre prospective study was conducted between January and December 2025 in a hospital based hepatology clinic in Barcelona (Spain) and in community settings in Ethiopia, reflecting both high- and low-resource contexts. Individuals with current infection (HBsAg+), past infection (HBsAg−/anti-HBc+), and healthy controls were included. Serum HBsAg was quantified using </a:t>
            </a:r>
            <a:r>
              <a:rPr lang="en-GB" sz="1200" b="0" u="none" strike="noStrike" dirty="0" err="1">
                <a:solidFill>
                  <a:schemeClr val="dk1"/>
                </a:solidFill>
                <a:effectLst/>
                <a:uFillTx/>
                <a:latin typeface="+mn-lt"/>
                <a:ea typeface="+mn-ea"/>
              </a:rPr>
              <a:t>Elecsys</a:t>
            </a:r>
            <a:r>
              <a:rPr lang="en-GB" sz="1200" b="0" u="none" strike="noStrike" dirty="0">
                <a:solidFill>
                  <a:schemeClr val="dk1"/>
                </a:solidFill>
                <a:effectLst/>
                <a:uFillTx/>
                <a:latin typeface="+mn-lt"/>
                <a:ea typeface="+mn-ea"/>
              </a:rPr>
              <a:t> HBsAg II (Roche), and qualitative HBsAg testing was performed on capillary blood using POC rapid tests (Determine HBsAg 2, Abbott; LOD: 0.1 IU/mL; recommended reading time 15–20 minutes). Time to positivity was recorded as a simple, visually assessed parameter.</a:t>
            </a:r>
            <a:endParaRPr lang="ca-ES" sz="1200" b="0" u="none" strike="noStrike" dirty="0">
              <a:solidFill>
                <a:srgbClr val="000000"/>
              </a:solidFill>
              <a:effectLst/>
              <a:uFillTx/>
              <a:latin typeface="Arial"/>
            </a:endParaRPr>
          </a:p>
          <a:p>
            <a:pPr indent="0" defTabSz="914400">
              <a:lnSpc>
                <a:spcPct val="100000"/>
              </a:lnSpc>
              <a:buNone/>
              <a:tabLst>
                <a:tab pos="0" algn="l"/>
              </a:tabLst>
            </a:pPr>
            <a:r>
              <a:rPr lang="en-NZ" sz="1200" b="1" u="none" strike="noStrike" dirty="0">
                <a:solidFill>
                  <a:schemeClr val="lt1"/>
                </a:solidFill>
                <a:effectLst/>
                <a:uFillTx/>
                <a:latin typeface="+mn-lt"/>
                <a:ea typeface="+mn-ea"/>
              </a:rPr>
              <a:t>Results: </a:t>
            </a:r>
            <a:r>
              <a:rPr lang="en-GB" sz="1200" b="0" u="none" strike="noStrike" dirty="0">
                <a:solidFill>
                  <a:schemeClr val="dk1"/>
                </a:solidFill>
                <a:effectLst/>
                <a:uFillTx/>
                <a:latin typeface="+mn-lt"/>
                <a:ea typeface="+mn-ea"/>
              </a:rPr>
              <a:t>A total of 585 patients were screened (255 in Spain and 270 in Ethiopia), 486 with current infection, 15 with past infection, and 24 healthy controls. Quantitative HBsAg results from the initial 236 individuals are included in the present analysis; 105 had HBsAg ≤1,000 IU/mL and 131 had levels &gt;1,000 IU/</a:t>
            </a:r>
            <a:r>
              <a:rPr lang="en-GB" sz="1200" b="0" u="none" strike="noStrike" dirty="0" err="1">
                <a:solidFill>
                  <a:schemeClr val="dk1"/>
                </a:solidFill>
                <a:effectLst/>
                <a:uFillTx/>
                <a:latin typeface="+mn-lt"/>
                <a:ea typeface="+mn-ea"/>
              </a:rPr>
              <a:t>mL.</a:t>
            </a:r>
            <a:r>
              <a:rPr lang="en-GB" sz="1200" b="0" u="none" strike="noStrike" dirty="0">
                <a:solidFill>
                  <a:schemeClr val="dk1"/>
                </a:solidFill>
                <a:effectLst/>
                <a:uFillTx/>
                <a:latin typeface="+mn-lt"/>
                <a:ea typeface="+mn-ea"/>
              </a:rPr>
              <a:t> All HBsAg-positive individuals were correctly identified by the POC test. Mean (SD) time to positivity was 2.6 ± 2.4 minutes and correlated strongly and inversely with serum HBsAg levels (Pearson’s r=−0.726, p &lt;0.001).</a:t>
            </a:r>
            <a:r>
              <a:rPr lang="en-NZ" sz="1200" b="0" u="none" strike="noStrike" dirty="0">
                <a:solidFill>
                  <a:schemeClr val="dk1"/>
                </a:solidFill>
                <a:effectLst/>
                <a:uFillTx/>
                <a:latin typeface="+mn-lt"/>
                <a:ea typeface="+mn-ea"/>
              </a:rPr>
              <a:t> </a:t>
            </a:r>
            <a:r>
              <a:rPr lang="en-GB" sz="1200" b="0" u="none" strike="noStrike" dirty="0">
                <a:solidFill>
                  <a:schemeClr val="dk1"/>
                </a:solidFill>
                <a:effectLst/>
                <a:uFillTx/>
                <a:latin typeface="+mn-lt"/>
                <a:ea typeface="+mn-ea"/>
              </a:rPr>
              <a:t>A &gt;2-minute cut-off identified low HBsAg levels (≤1,000 IU/mL) with 79% overall accuracy (sensitivity 75%, specificity 83%). A &gt;3-minute cut-off increased specificity to 97% and positive predictive value to 93%, at the expense of sensitivity (53%). No false-positive results were observed among individuals with past infection or healthy controls.</a:t>
            </a:r>
            <a:endParaRPr lang="ca-ES" sz="1200" b="0" u="none" strike="noStrike" dirty="0">
              <a:solidFill>
                <a:srgbClr val="000000"/>
              </a:solidFill>
              <a:effectLst/>
              <a:uFillTx/>
              <a:latin typeface="Arial"/>
            </a:endParaRPr>
          </a:p>
          <a:p>
            <a:pPr indent="0" defTabSz="914400">
              <a:lnSpc>
                <a:spcPct val="100000"/>
              </a:lnSpc>
              <a:buNone/>
              <a:tabLst>
                <a:tab pos="0" algn="l"/>
              </a:tabLst>
            </a:pPr>
            <a:r>
              <a:rPr lang="en-US" sz="1200" b="1" u="none" strike="noStrike" dirty="0">
                <a:solidFill>
                  <a:schemeClr val="dk1"/>
                </a:solidFill>
                <a:effectLst/>
                <a:uFillTx/>
                <a:latin typeface="+mn-lt"/>
                <a:ea typeface="+mn-ea"/>
              </a:rPr>
              <a:t>Conclusion: </a:t>
            </a:r>
            <a:r>
              <a:rPr lang="en-GB" sz="1200" b="0" u="none" strike="noStrike" dirty="0">
                <a:solidFill>
                  <a:schemeClr val="dk1"/>
                </a:solidFill>
                <a:effectLst/>
                <a:uFillTx/>
                <a:latin typeface="+mn-lt"/>
                <a:ea typeface="+mn-ea"/>
              </a:rPr>
              <a:t>A simple visual parameter—the time to positivity of an HBsAg rapid test—provides meaningful information on HBsAg levels. This approach could enable immediate identification of inactive HBV carriers during screening campaigns, reduce reliance on laboratory testing, and support decentralized hepatitis B care in resource-limited settings.</a:t>
            </a:r>
            <a:br>
              <a:rPr sz="1200" dirty="0"/>
            </a:br>
            <a:endParaRPr lang="ca-ES" sz="1200" b="0" u="none" strike="noStrike" dirty="0">
              <a:solidFill>
                <a:srgbClr val="000000"/>
              </a:solidFill>
              <a:effectLst/>
              <a:uFillTx/>
              <a:latin typeface="Arial"/>
            </a:endParaRPr>
          </a:p>
        </p:txBody>
      </p:sp>
      <p:sp>
        <p:nvSpPr>
          <p:cNvPr id="83" name="PlaceHolder 3"/>
          <p:cNvSpPr>
            <a:spLocks noGrp="1"/>
          </p:cNvSpPr>
          <p:nvPr>
            <p:ph type="sldNum" idx="4"/>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en-US" sz="1200" b="0" u="none" strike="noStrike">
                <a:solidFill>
                  <a:srgbClr val="000000"/>
                </a:solidFill>
                <a:effectLst/>
                <a:uFillTx/>
                <a:latin typeface="Times New Roman"/>
              </a:defRPr>
            </a:lvl1pPr>
          </a:lstStyle>
          <a:p>
            <a:pPr indent="0" algn="r">
              <a:lnSpc>
                <a:spcPct val="100000"/>
              </a:lnSpc>
              <a:buNone/>
            </a:pPr>
            <a:fld id="{9545441A-5172-4A98-AA12-52BC3EDB88AB}" type="slidenum">
              <a:rPr lang="en-US" sz="1200" b="0" u="none" strike="noStrike">
                <a:solidFill>
                  <a:srgbClr val="000000"/>
                </a:solidFill>
                <a:effectLst/>
                <a:uFillTx/>
                <a:latin typeface="Times New Roman"/>
              </a:rPr>
              <a:t>9</a:t>
            </a:fld>
            <a:endParaRPr lang="ca-ES" sz="1200" b="0" u="none" strike="noStrike">
              <a:solidFill>
                <a:srgbClr val="000000"/>
              </a:solidFill>
              <a:effectLst/>
              <a:uFillTx/>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PlaceHolder 1"/>
          <p:cNvSpPr>
            <a:spLocks noGrp="1" noRot="1" noChangeAspect="1"/>
          </p:cNvSpPr>
          <p:nvPr>
            <p:ph type="sldImg"/>
          </p:nvPr>
        </p:nvSpPr>
        <p:spPr>
          <a:xfrm>
            <a:off x="685800" y="1143000"/>
            <a:ext cx="5486400" cy="3086100"/>
          </a:xfrm>
          <a:prstGeom prst="rect">
            <a:avLst/>
          </a:prstGeom>
          <a:ln w="0">
            <a:noFill/>
          </a:ln>
        </p:spPr>
        <p:txBody>
          <a:bodyPr/>
          <a:lstStyle/>
          <a:p>
            <a:endParaRPr lang="en-US"/>
          </a:p>
        </p:txBody>
      </p:sp>
      <p:sp>
        <p:nvSpPr>
          <p:cNvPr id="8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nSpc>
                <a:spcPct val="100000"/>
              </a:lnSpc>
              <a:buNone/>
            </a:pPr>
            <a:r>
              <a:rPr lang="en-NZ" sz="2000" b="1" i="1" u="none" strike="noStrike" dirty="0">
                <a:solidFill>
                  <a:srgbClr val="000000"/>
                </a:solidFill>
                <a:effectLst/>
                <a:uFillTx/>
                <a:latin typeface="Arial"/>
              </a:rPr>
              <a:t>Abbreviations: </a:t>
            </a:r>
            <a:r>
              <a:rPr lang="en-NZ" sz="2000" b="0" i="1" u="none" strike="noStrike" dirty="0">
                <a:solidFill>
                  <a:srgbClr val="000000"/>
                </a:solidFill>
                <a:effectLst/>
                <a:uFillTx/>
                <a:latin typeface="Arial"/>
              </a:rPr>
              <a:t>HBsAg, hepatitis B surface antigen; HBV, hepatitis B virus; min, minute; POC, point of care; </a:t>
            </a:r>
            <a:r>
              <a:rPr lang="en-NZ" sz="2000" b="0" i="1" u="none" strike="noStrike" dirty="0" err="1">
                <a:solidFill>
                  <a:srgbClr val="000000"/>
                </a:solidFill>
                <a:effectLst/>
                <a:uFillTx/>
                <a:latin typeface="Arial"/>
              </a:rPr>
              <a:t>qHBsAg</a:t>
            </a:r>
            <a:r>
              <a:rPr lang="en-NZ" sz="2000" b="0" i="1" u="none" strike="noStrike" dirty="0">
                <a:solidFill>
                  <a:srgbClr val="000000"/>
                </a:solidFill>
                <a:effectLst/>
                <a:uFillTx/>
                <a:latin typeface="Arial"/>
              </a:rPr>
              <a:t>, quantitative hepatitis B surface antigen; r, </a:t>
            </a:r>
            <a:r>
              <a:rPr lang="en-US" sz="2000" b="0" i="1" dirty="0"/>
              <a:t>correlation coefficient; </a:t>
            </a:r>
            <a:r>
              <a:rPr lang="en-NZ" sz="2000" b="0" i="1" u="none" strike="noStrike" dirty="0">
                <a:solidFill>
                  <a:srgbClr val="000000"/>
                </a:solidFill>
                <a:effectLst/>
                <a:uFillTx/>
                <a:latin typeface="Arial"/>
              </a:rPr>
              <a:t>SD, standard deviation.</a:t>
            </a:r>
          </a:p>
          <a:p>
            <a:pPr indent="0">
              <a:lnSpc>
                <a:spcPct val="100000"/>
              </a:lnSpc>
              <a:buNone/>
            </a:pPr>
            <a:endParaRPr lang="ca-ES" sz="2000" b="0" u="none" strike="noStrike" dirty="0">
              <a:solidFill>
                <a:srgbClr val="000000"/>
              </a:solidFill>
              <a:effectLst/>
              <a:uFillTx/>
              <a:latin typeface="Arial"/>
            </a:endParaRPr>
          </a:p>
          <a:p>
            <a:pPr indent="0">
              <a:lnSpc>
                <a:spcPct val="100000"/>
              </a:lnSpc>
              <a:buNone/>
            </a:pPr>
            <a:r>
              <a:rPr lang="en-NZ" sz="2000" b="1" u="none" strike="noStrike" dirty="0">
                <a:solidFill>
                  <a:srgbClr val="000000"/>
                </a:solidFill>
                <a:effectLst/>
                <a:uFillTx/>
                <a:latin typeface="Arial"/>
              </a:rPr>
              <a:t>TOP-048</a:t>
            </a:r>
            <a:endParaRPr lang="ca-ES" sz="2000" b="0" u="none" strike="noStrike" dirty="0">
              <a:solidFill>
                <a:srgbClr val="000000"/>
              </a:solidFill>
              <a:effectLst/>
              <a:uFillTx/>
              <a:latin typeface="Arial"/>
            </a:endParaRPr>
          </a:p>
          <a:p>
            <a:pPr indent="0">
              <a:lnSpc>
                <a:spcPct val="100000"/>
              </a:lnSpc>
              <a:buNone/>
            </a:pPr>
            <a:endParaRPr lang="ca-ES" sz="2000" b="0" u="none" strike="noStrike" dirty="0">
              <a:solidFill>
                <a:srgbClr val="000000"/>
              </a:solidFill>
              <a:effectLst/>
              <a:uFillTx/>
              <a:latin typeface="Arial"/>
            </a:endParaRPr>
          </a:p>
          <a:p>
            <a:pPr indent="0">
              <a:lnSpc>
                <a:spcPct val="100000"/>
              </a:lnSpc>
              <a:buNone/>
            </a:pPr>
            <a:r>
              <a:rPr lang="en-US" sz="1200" b="1" u="none" strike="noStrike" dirty="0">
                <a:solidFill>
                  <a:schemeClr val="dk1"/>
                </a:solidFill>
                <a:effectLst/>
                <a:uFillTx/>
                <a:latin typeface="+mn-lt"/>
                <a:ea typeface="+mn-ea"/>
              </a:rPr>
              <a:t>A low-cost tool to assess HBV treatment eligibility: time to positivity of a point-of-care HBsAg test</a:t>
            </a:r>
            <a:endParaRPr lang="ca-ES" sz="1200" b="0" u="none" strike="noStrike" dirty="0">
              <a:solidFill>
                <a:srgbClr val="000000"/>
              </a:solidFill>
              <a:effectLst/>
              <a:uFillTx/>
              <a:latin typeface="Arial"/>
            </a:endParaRPr>
          </a:p>
          <a:p>
            <a:pPr indent="0">
              <a:lnSpc>
                <a:spcPct val="100000"/>
              </a:lnSpc>
              <a:buNone/>
            </a:pPr>
            <a:endParaRPr lang="ca-ES" sz="1200" b="0" u="none" strike="noStrike" dirty="0">
              <a:solidFill>
                <a:srgbClr val="000000"/>
              </a:solidFill>
              <a:effectLst/>
              <a:uFillTx/>
              <a:latin typeface="Arial"/>
            </a:endParaRPr>
          </a:p>
          <a:p>
            <a:pPr indent="0">
              <a:lnSpc>
                <a:spcPct val="100000"/>
              </a:lnSpc>
              <a:buNone/>
            </a:pPr>
            <a:r>
              <a:rPr lang="en-US" sz="1200" b="0" u="sng" strike="noStrike" dirty="0">
                <a:solidFill>
                  <a:schemeClr val="dk1"/>
                </a:solidFill>
                <a:effectLst/>
                <a:uFillTx/>
                <a:latin typeface="+mn-lt"/>
                <a:ea typeface="+mn-ea"/>
              </a:rPr>
              <a:t>Judit Romero</a:t>
            </a:r>
            <a:r>
              <a:rPr lang="en-US" sz="1200" b="0" u="none" strike="noStrike" baseline="30000" dirty="0">
                <a:solidFill>
                  <a:schemeClr val="dk1"/>
                </a:solidFill>
                <a:effectLst/>
                <a:uFillTx/>
                <a:latin typeface="+mn-lt"/>
                <a:ea typeface="+mn-ea"/>
              </a:rPr>
              <a:t>1,2</a:t>
            </a:r>
            <a:r>
              <a:rPr lang="en-US" sz="1200" b="0" u="none" strike="noStrike" dirty="0">
                <a:solidFill>
                  <a:schemeClr val="dk1"/>
                </a:solidFill>
                <a:effectLst/>
                <a:uFillTx/>
                <a:latin typeface="+mn-lt"/>
                <a:ea typeface="+mn-ea"/>
              </a:rPr>
              <a:t>, Asegedech Asmamaw</a:t>
            </a:r>
            <a:r>
              <a:rPr lang="en-US" sz="1200" b="0" u="none" strike="noStrike" baseline="30000" dirty="0">
                <a:solidFill>
                  <a:schemeClr val="dk1"/>
                </a:solidFill>
                <a:effectLst/>
                <a:uFillTx/>
                <a:latin typeface="+mn-lt"/>
                <a:ea typeface="+mn-ea"/>
              </a:rPr>
              <a:t>3,4</a:t>
            </a:r>
            <a:r>
              <a:rPr lang="en-US" sz="1200" b="0" u="none" strike="noStrike" dirty="0">
                <a:solidFill>
                  <a:schemeClr val="dk1"/>
                </a:solidFill>
                <a:effectLst/>
                <a:uFillTx/>
                <a:latin typeface="+mn-lt"/>
                <a:ea typeface="+mn-ea"/>
              </a:rPr>
              <a:t>, Nega Berhe</a:t>
            </a:r>
            <a:r>
              <a:rPr lang="en-US" sz="1200" b="0" u="none" strike="noStrike" baseline="30000" dirty="0">
                <a:solidFill>
                  <a:schemeClr val="dk1"/>
                </a:solidFill>
                <a:effectLst/>
                <a:uFillTx/>
                <a:latin typeface="+mn-lt"/>
                <a:ea typeface="+mn-ea"/>
              </a:rPr>
              <a:t>4,5</a:t>
            </a:r>
            <a:r>
              <a:rPr lang="en-US" sz="1200" b="0" u="none" strike="noStrike" dirty="0">
                <a:solidFill>
                  <a:schemeClr val="dk1"/>
                </a:solidFill>
                <a:effectLst/>
                <a:uFillTx/>
                <a:latin typeface="+mn-lt"/>
                <a:ea typeface="+mn-ea"/>
              </a:rPr>
              <a:t>, Ariadna Rando-Segura</a:t>
            </a:r>
            <a:r>
              <a:rPr lang="en-US" sz="1200" b="0" u="none" strike="noStrike" baseline="30000" dirty="0">
                <a:solidFill>
                  <a:schemeClr val="dk1"/>
                </a:solidFill>
                <a:effectLst/>
                <a:uFillTx/>
                <a:latin typeface="+mn-lt"/>
                <a:ea typeface="+mn-ea"/>
              </a:rPr>
              <a:t>6</a:t>
            </a:r>
            <a:r>
              <a:rPr lang="en-US" sz="1200" b="0" u="none" strike="noStrike" dirty="0">
                <a:solidFill>
                  <a:schemeClr val="dk1"/>
                </a:solidFill>
                <a:effectLst/>
                <a:uFillTx/>
                <a:latin typeface="+mn-lt"/>
                <a:ea typeface="+mn-ea"/>
              </a:rPr>
              <a:t>, Amanda Cohn</a:t>
            </a:r>
            <a:r>
              <a:rPr lang="en-US" sz="1200" b="0" u="none" strike="noStrike" baseline="30000" dirty="0">
                <a:solidFill>
                  <a:schemeClr val="dk1"/>
                </a:solidFill>
                <a:effectLst/>
                <a:uFillTx/>
                <a:latin typeface="+mn-lt"/>
                <a:ea typeface="+mn-ea"/>
              </a:rPr>
              <a:t>1</a:t>
            </a:r>
            <a:r>
              <a:rPr lang="en-US" sz="1200" b="0" u="none" strike="noStrike" dirty="0">
                <a:solidFill>
                  <a:schemeClr val="dk1"/>
                </a:solidFill>
                <a:effectLst/>
                <a:uFillTx/>
                <a:latin typeface="+mn-lt"/>
                <a:ea typeface="+mn-ea"/>
              </a:rPr>
              <a:t>, Xavier Major</a:t>
            </a:r>
            <a:r>
              <a:rPr lang="en-US" sz="1200" b="0" u="none" strike="noStrike" baseline="30000" dirty="0">
                <a:solidFill>
                  <a:schemeClr val="dk1"/>
                </a:solidFill>
                <a:effectLst/>
                <a:uFillTx/>
                <a:latin typeface="+mn-lt"/>
                <a:ea typeface="+mn-ea"/>
              </a:rPr>
              <a:t>7</a:t>
            </a:r>
            <a:r>
              <a:rPr lang="en-US" sz="1200" b="0" u="none" strike="noStrike" dirty="0">
                <a:solidFill>
                  <a:schemeClr val="dk1"/>
                </a:solidFill>
                <a:effectLst/>
                <a:uFillTx/>
                <a:latin typeface="+mn-lt"/>
                <a:ea typeface="+mn-ea"/>
              </a:rPr>
              <a:t>, Elena Vargas-Accarino</a:t>
            </a:r>
            <a:r>
              <a:rPr lang="en-US" sz="1200" b="0" u="none" strike="noStrike" baseline="30000" dirty="0">
                <a:solidFill>
                  <a:schemeClr val="dk1"/>
                </a:solidFill>
                <a:effectLst/>
                <a:uFillTx/>
                <a:latin typeface="+mn-lt"/>
                <a:ea typeface="+mn-ea"/>
              </a:rPr>
              <a:t>1,8</a:t>
            </a:r>
            <a:r>
              <a:rPr lang="en-US" sz="1200" b="0" u="none" strike="noStrike" dirty="0">
                <a:solidFill>
                  <a:schemeClr val="dk1"/>
                </a:solidFill>
                <a:effectLst/>
                <a:uFillTx/>
                <a:latin typeface="+mn-lt"/>
                <a:ea typeface="+mn-ea"/>
              </a:rPr>
              <a:t>, Adriana Palom</a:t>
            </a:r>
            <a:r>
              <a:rPr lang="en-US" sz="1200" b="0" u="none" strike="noStrike" baseline="30000" dirty="0">
                <a:solidFill>
                  <a:schemeClr val="dk1"/>
                </a:solidFill>
                <a:effectLst/>
                <a:uFillTx/>
                <a:latin typeface="+mn-lt"/>
                <a:ea typeface="+mn-ea"/>
              </a:rPr>
              <a:t>1,8</a:t>
            </a:r>
            <a:r>
              <a:rPr lang="en-US" sz="1200" b="0" u="none" strike="noStrike" dirty="0">
                <a:solidFill>
                  <a:schemeClr val="dk1"/>
                </a:solidFill>
                <a:effectLst/>
                <a:uFillTx/>
                <a:latin typeface="+mn-lt"/>
                <a:ea typeface="+mn-ea"/>
              </a:rPr>
              <a:t>, Juan Carlos Ruiz-Cobo</a:t>
            </a:r>
            <a:r>
              <a:rPr lang="en-US" sz="1200" b="0" u="none" strike="noStrike" baseline="30000" dirty="0">
                <a:solidFill>
                  <a:schemeClr val="dk1"/>
                </a:solidFill>
                <a:effectLst/>
                <a:uFillTx/>
                <a:latin typeface="+mn-lt"/>
                <a:ea typeface="+mn-ea"/>
              </a:rPr>
              <a:t>1,9,10</a:t>
            </a:r>
            <a:r>
              <a:rPr lang="en-US" sz="1200" b="0" u="none" strike="noStrike" dirty="0">
                <a:solidFill>
                  <a:schemeClr val="dk1"/>
                </a:solidFill>
                <a:effectLst/>
                <a:uFillTx/>
                <a:latin typeface="+mn-lt"/>
                <a:ea typeface="+mn-ea"/>
              </a:rPr>
              <a:t>, Mar Riveiro Barciela</a:t>
            </a:r>
            <a:r>
              <a:rPr lang="en-US" sz="1200" b="0" u="none" strike="noStrike" baseline="30000" dirty="0">
                <a:solidFill>
                  <a:schemeClr val="dk1"/>
                </a:solidFill>
                <a:effectLst/>
                <a:uFillTx/>
                <a:latin typeface="+mn-lt"/>
                <a:ea typeface="+mn-ea"/>
              </a:rPr>
              <a:t>1,8–10</a:t>
            </a:r>
            <a:r>
              <a:rPr lang="en-US" sz="1200" b="0" u="none" strike="noStrike" dirty="0">
                <a:solidFill>
                  <a:schemeClr val="dk1"/>
                </a:solidFill>
                <a:effectLst/>
                <a:uFillTx/>
                <a:latin typeface="+mn-lt"/>
                <a:ea typeface="+mn-ea"/>
              </a:rPr>
              <a:t>, Asgeir Johannessen</a:t>
            </a:r>
            <a:r>
              <a:rPr lang="en-US" sz="1200" b="0" u="none" strike="noStrike" baseline="30000" dirty="0">
                <a:solidFill>
                  <a:schemeClr val="dk1"/>
                </a:solidFill>
                <a:effectLst/>
                <a:uFillTx/>
                <a:latin typeface="+mn-lt"/>
                <a:ea typeface="+mn-ea"/>
              </a:rPr>
              <a:t>5,11</a:t>
            </a:r>
            <a:r>
              <a:rPr lang="en-US" sz="1200" b="0" u="none" strike="noStrike" dirty="0">
                <a:solidFill>
                  <a:schemeClr val="dk1"/>
                </a:solidFill>
                <a:effectLst/>
                <a:uFillTx/>
                <a:latin typeface="+mn-lt"/>
                <a:ea typeface="+mn-ea"/>
              </a:rPr>
              <a:t>, Maria Buti</a:t>
            </a:r>
            <a:r>
              <a:rPr lang="en-US" sz="1200" b="0" u="none" strike="noStrike" baseline="30000" dirty="0">
                <a:solidFill>
                  <a:schemeClr val="dk1"/>
                </a:solidFill>
                <a:effectLst/>
                <a:uFillTx/>
                <a:latin typeface="+mn-lt"/>
                <a:ea typeface="+mn-ea"/>
              </a:rPr>
              <a:t>1,8–10</a:t>
            </a:r>
            <a:endParaRPr lang="ca-ES" sz="1200" b="0" u="none" strike="noStrike" dirty="0">
              <a:solidFill>
                <a:srgbClr val="000000"/>
              </a:solidFill>
              <a:effectLst/>
              <a:uFillTx/>
              <a:latin typeface="Arial"/>
            </a:endParaRPr>
          </a:p>
          <a:p>
            <a:pPr indent="0">
              <a:lnSpc>
                <a:spcPct val="100000"/>
              </a:lnSpc>
              <a:buNone/>
            </a:pPr>
            <a:r>
              <a:rPr lang="en-US" sz="1200" b="0" i="1" u="none" strike="noStrike" baseline="30000" dirty="0">
                <a:solidFill>
                  <a:schemeClr val="dk1"/>
                </a:solidFill>
                <a:effectLst/>
                <a:uFillTx/>
                <a:latin typeface="+mn-lt"/>
                <a:ea typeface="+mn-ea"/>
              </a:rPr>
              <a:t>1</a:t>
            </a:r>
            <a:r>
              <a:rPr lang="en-US" sz="1200" b="0" i="1" u="none" strike="noStrike" dirty="0">
                <a:solidFill>
                  <a:schemeClr val="dk1"/>
                </a:solidFill>
                <a:effectLst/>
                <a:uFillTx/>
                <a:latin typeface="+mn-lt"/>
                <a:ea typeface="+mn-ea"/>
              </a:rPr>
              <a:t>Research group of liver diseases, Vall Hebron Research Institute, </a:t>
            </a:r>
            <a:r>
              <a:rPr lang="en-US" sz="1200" b="0" i="1" u="none" strike="noStrike" dirty="0" err="1">
                <a:solidFill>
                  <a:schemeClr val="dk1"/>
                </a:solidFill>
                <a:effectLst/>
                <a:uFillTx/>
                <a:latin typeface="+mn-lt"/>
                <a:ea typeface="+mn-ea"/>
              </a:rPr>
              <a:t>barcelona</a:t>
            </a:r>
            <a:r>
              <a:rPr lang="en-US" sz="1200" b="0" i="1" u="none" strike="noStrike" dirty="0">
                <a:solidFill>
                  <a:schemeClr val="dk1"/>
                </a:solidFill>
                <a:effectLst/>
                <a:uFillTx/>
                <a:latin typeface="+mn-lt"/>
                <a:ea typeface="+mn-ea"/>
              </a:rPr>
              <a:t>, Spain</a:t>
            </a:r>
            <a:r>
              <a:rPr lang="en-GB" sz="1200" b="0" u="none" strike="noStrike" dirty="0">
                <a:solidFill>
                  <a:schemeClr val="dk1"/>
                </a:solidFill>
                <a:effectLst/>
                <a:uFillTx/>
                <a:latin typeface="+mn-lt"/>
                <a:ea typeface="+mn-ea"/>
              </a:rPr>
              <a:t>, </a:t>
            </a:r>
            <a:r>
              <a:rPr lang="en-US" sz="1200" b="0" i="1" u="none" strike="noStrike" baseline="30000" dirty="0">
                <a:solidFill>
                  <a:schemeClr val="dk1"/>
                </a:solidFill>
                <a:effectLst/>
                <a:uFillTx/>
                <a:latin typeface="+mn-lt"/>
                <a:ea typeface="+mn-ea"/>
              </a:rPr>
              <a:t>2</a:t>
            </a:r>
            <a:r>
              <a:rPr lang="en-US" sz="1200" b="0" i="1" u="none" strike="noStrike" dirty="0">
                <a:solidFill>
                  <a:schemeClr val="dk1"/>
                </a:solidFill>
                <a:effectLst/>
                <a:uFillTx/>
                <a:latin typeface="+mn-lt"/>
                <a:ea typeface="+mn-ea"/>
              </a:rPr>
              <a:t>Department of Nursing and Health, University of Barcelona, </a:t>
            </a:r>
            <a:r>
              <a:rPr lang="en-US" sz="1200" b="0" i="1" u="none" strike="noStrike" dirty="0" err="1">
                <a:solidFill>
                  <a:schemeClr val="dk1"/>
                </a:solidFill>
                <a:effectLst/>
                <a:uFillTx/>
                <a:latin typeface="+mn-lt"/>
                <a:ea typeface="+mn-ea"/>
              </a:rPr>
              <a:t>barcelona</a:t>
            </a:r>
            <a:r>
              <a:rPr lang="en-US" sz="1200" b="0" i="1" u="none" strike="noStrike" dirty="0">
                <a:solidFill>
                  <a:schemeClr val="dk1"/>
                </a:solidFill>
                <a:effectLst/>
                <a:uFillTx/>
                <a:latin typeface="+mn-lt"/>
                <a:ea typeface="+mn-ea"/>
              </a:rPr>
              <a:t>, Spain</a:t>
            </a:r>
            <a:r>
              <a:rPr lang="en-GB" sz="1200" b="0" u="none" strike="noStrike" dirty="0">
                <a:solidFill>
                  <a:schemeClr val="dk1"/>
                </a:solidFill>
                <a:effectLst/>
                <a:uFillTx/>
                <a:latin typeface="+mn-lt"/>
                <a:ea typeface="+mn-ea"/>
              </a:rPr>
              <a:t>, </a:t>
            </a:r>
            <a:r>
              <a:rPr lang="en-US" sz="1200" b="0" i="1" u="none" strike="noStrike" baseline="30000" dirty="0">
                <a:solidFill>
                  <a:schemeClr val="dk1"/>
                </a:solidFill>
                <a:effectLst/>
                <a:uFillTx/>
                <a:latin typeface="+mn-lt"/>
                <a:ea typeface="+mn-ea"/>
              </a:rPr>
              <a:t>3</a:t>
            </a:r>
            <a:r>
              <a:rPr lang="en-US" sz="1200" b="0" i="1" u="none" strike="noStrike" dirty="0">
                <a:solidFill>
                  <a:schemeClr val="dk1"/>
                </a:solidFill>
                <a:effectLst/>
                <a:uFillTx/>
                <a:latin typeface="+mn-lt"/>
                <a:ea typeface="+mn-ea"/>
              </a:rPr>
              <a:t>Department of Medical Laboratory Sciences, Addis Ababa University, Addis Ababa, Ethiopia</a:t>
            </a:r>
            <a:r>
              <a:rPr lang="en-GB" sz="1200" b="0" u="none" strike="noStrike" dirty="0">
                <a:solidFill>
                  <a:schemeClr val="dk1"/>
                </a:solidFill>
                <a:effectLst/>
                <a:uFillTx/>
                <a:latin typeface="+mn-lt"/>
                <a:ea typeface="+mn-ea"/>
              </a:rPr>
              <a:t>, </a:t>
            </a:r>
            <a:r>
              <a:rPr lang="en-US" sz="1200" b="0" i="1" u="none" strike="noStrike" baseline="30000" dirty="0">
                <a:solidFill>
                  <a:schemeClr val="dk1"/>
                </a:solidFill>
                <a:effectLst/>
                <a:uFillTx/>
                <a:latin typeface="+mn-lt"/>
                <a:ea typeface="+mn-ea"/>
              </a:rPr>
              <a:t>4</a:t>
            </a:r>
            <a:r>
              <a:rPr lang="en-US" sz="1200" b="0" i="1" u="none" strike="noStrike" dirty="0">
                <a:solidFill>
                  <a:schemeClr val="dk1"/>
                </a:solidFill>
                <a:effectLst/>
                <a:uFillTx/>
                <a:latin typeface="+mn-lt"/>
                <a:ea typeface="+mn-ea"/>
              </a:rPr>
              <a:t>Aklilu Lemma Institute of Health Research, Addis Ababa University, Addis Ababa, Ethiopia</a:t>
            </a:r>
            <a:r>
              <a:rPr lang="en-GB" sz="1200" b="0" u="none" strike="noStrike" dirty="0">
                <a:solidFill>
                  <a:schemeClr val="dk1"/>
                </a:solidFill>
                <a:effectLst/>
                <a:uFillTx/>
                <a:latin typeface="+mn-lt"/>
                <a:ea typeface="+mn-ea"/>
              </a:rPr>
              <a:t>, </a:t>
            </a:r>
            <a:r>
              <a:rPr lang="en-US" sz="1200" b="0" i="1" u="none" strike="noStrike" baseline="30000" dirty="0">
                <a:solidFill>
                  <a:schemeClr val="dk1"/>
                </a:solidFill>
                <a:effectLst/>
                <a:uFillTx/>
                <a:latin typeface="+mn-lt"/>
                <a:ea typeface="+mn-ea"/>
              </a:rPr>
              <a:t>5</a:t>
            </a:r>
            <a:r>
              <a:rPr lang="en-US" sz="1200" b="0" i="1" u="none" strike="noStrike" dirty="0">
                <a:solidFill>
                  <a:schemeClr val="dk1"/>
                </a:solidFill>
                <a:effectLst/>
                <a:uFillTx/>
                <a:latin typeface="+mn-lt"/>
                <a:ea typeface="+mn-ea"/>
              </a:rPr>
              <a:t>Department of Infectious Diseases, Vestfold Hospital, Tonsberg, Norway</a:t>
            </a:r>
            <a:r>
              <a:rPr lang="en-GB" sz="1200" b="0" u="none" strike="noStrike" dirty="0">
                <a:solidFill>
                  <a:schemeClr val="dk1"/>
                </a:solidFill>
                <a:effectLst/>
                <a:uFillTx/>
                <a:latin typeface="+mn-lt"/>
                <a:ea typeface="+mn-ea"/>
              </a:rPr>
              <a:t>, </a:t>
            </a:r>
            <a:r>
              <a:rPr lang="en-US" sz="1200" b="0" i="1" u="none" strike="noStrike" baseline="30000" dirty="0">
                <a:solidFill>
                  <a:schemeClr val="dk1"/>
                </a:solidFill>
                <a:effectLst/>
                <a:uFillTx/>
                <a:latin typeface="+mn-lt"/>
                <a:ea typeface="+mn-ea"/>
              </a:rPr>
              <a:t>6</a:t>
            </a:r>
            <a:r>
              <a:rPr lang="en-US" sz="1200" b="0" i="1" u="none" strike="noStrike" dirty="0">
                <a:solidFill>
                  <a:schemeClr val="dk1"/>
                </a:solidFill>
                <a:effectLst/>
                <a:uFillTx/>
                <a:latin typeface="+mn-lt"/>
                <a:ea typeface="+mn-ea"/>
              </a:rPr>
              <a:t>Liver Pathology Laboratory, Microbiology and Biochemistry Department, Vall </a:t>
            </a:r>
            <a:r>
              <a:rPr lang="en-US" sz="1200" b="0" i="1" u="none" strike="noStrike" dirty="0" err="1">
                <a:solidFill>
                  <a:schemeClr val="dk1"/>
                </a:solidFill>
                <a:effectLst/>
                <a:uFillTx/>
                <a:latin typeface="+mn-lt"/>
                <a:ea typeface="+mn-ea"/>
              </a:rPr>
              <a:t>d'Hebron</a:t>
            </a:r>
            <a:r>
              <a:rPr lang="en-US" sz="1200" b="0" i="1" u="none" strike="noStrike" dirty="0">
                <a:solidFill>
                  <a:schemeClr val="dk1"/>
                </a:solidFill>
                <a:effectLst/>
                <a:uFillTx/>
                <a:latin typeface="+mn-lt"/>
                <a:ea typeface="+mn-ea"/>
              </a:rPr>
              <a:t> Clinical Laboratories, Hospital </a:t>
            </a:r>
            <a:r>
              <a:rPr lang="en-US" sz="1200" b="0" i="1" u="none" strike="noStrike" dirty="0" err="1">
                <a:solidFill>
                  <a:schemeClr val="dk1"/>
                </a:solidFill>
                <a:effectLst/>
                <a:uFillTx/>
                <a:latin typeface="+mn-lt"/>
                <a:ea typeface="+mn-ea"/>
              </a:rPr>
              <a:t>Universitari</a:t>
            </a:r>
            <a:r>
              <a:rPr lang="en-US" sz="1200" b="0" i="1" u="none" strike="noStrike" dirty="0">
                <a:solidFill>
                  <a:schemeClr val="dk1"/>
                </a:solidFill>
                <a:effectLst/>
                <a:uFillTx/>
                <a:latin typeface="+mn-lt"/>
                <a:ea typeface="+mn-ea"/>
              </a:rPr>
              <a:t> Vall </a:t>
            </a:r>
            <a:r>
              <a:rPr lang="en-US" sz="1200" b="0" i="1" u="none" strike="noStrike" dirty="0" err="1">
                <a:solidFill>
                  <a:schemeClr val="dk1"/>
                </a:solidFill>
                <a:effectLst/>
                <a:uFillTx/>
                <a:latin typeface="+mn-lt"/>
                <a:ea typeface="+mn-ea"/>
              </a:rPr>
              <a:t>d'Hebron</a:t>
            </a:r>
            <a:r>
              <a:rPr lang="en-US" sz="1200" b="0" i="1" u="none" strike="noStrike" dirty="0">
                <a:solidFill>
                  <a:schemeClr val="dk1"/>
                </a:solidFill>
                <a:effectLst/>
                <a:uFillTx/>
                <a:latin typeface="+mn-lt"/>
                <a:ea typeface="+mn-ea"/>
              </a:rPr>
              <a:t>, </a:t>
            </a:r>
            <a:r>
              <a:rPr lang="en-US" sz="1200" b="0" i="1" u="none" strike="noStrike" dirty="0" err="1">
                <a:solidFill>
                  <a:schemeClr val="dk1"/>
                </a:solidFill>
                <a:effectLst/>
                <a:uFillTx/>
                <a:latin typeface="+mn-lt"/>
                <a:ea typeface="+mn-ea"/>
              </a:rPr>
              <a:t>barcelona</a:t>
            </a:r>
            <a:r>
              <a:rPr lang="en-US" sz="1200" b="0" i="1" u="none" strike="noStrike" dirty="0">
                <a:solidFill>
                  <a:schemeClr val="dk1"/>
                </a:solidFill>
                <a:effectLst/>
                <a:uFillTx/>
                <a:latin typeface="+mn-lt"/>
                <a:ea typeface="+mn-ea"/>
              </a:rPr>
              <a:t>, Spain</a:t>
            </a:r>
            <a:r>
              <a:rPr lang="en-GB" sz="1200" b="0" u="none" strike="noStrike" dirty="0">
                <a:solidFill>
                  <a:schemeClr val="dk1"/>
                </a:solidFill>
                <a:effectLst/>
                <a:uFillTx/>
                <a:latin typeface="+mn-lt"/>
                <a:ea typeface="+mn-ea"/>
              </a:rPr>
              <a:t>, </a:t>
            </a:r>
            <a:r>
              <a:rPr lang="en-US" sz="1200" b="0" i="1" u="none" strike="noStrike" baseline="30000" dirty="0">
                <a:solidFill>
                  <a:schemeClr val="dk1"/>
                </a:solidFill>
                <a:effectLst/>
                <a:uFillTx/>
                <a:latin typeface="+mn-lt"/>
                <a:ea typeface="+mn-ea"/>
              </a:rPr>
              <a:t>7</a:t>
            </a:r>
            <a:r>
              <a:rPr lang="en-US" sz="1200" b="0" i="1" u="none" strike="noStrike" dirty="0">
                <a:solidFill>
                  <a:schemeClr val="dk1"/>
                </a:solidFill>
                <a:effectLst/>
                <a:uFillTx/>
                <a:latin typeface="+mn-lt"/>
                <a:ea typeface="+mn-ea"/>
              </a:rPr>
              <a:t>Programme on Addictions, HIV, Sexually Transmitted Infections and Viral Hepatitis. Public Health Agency of Catalonia, </a:t>
            </a:r>
            <a:r>
              <a:rPr lang="en-US" sz="1200" b="0" i="1" u="none" strike="noStrike" dirty="0" err="1">
                <a:solidFill>
                  <a:schemeClr val="dk1"/>
                </a:solidFill>
                <a:effectLst/>
                <a:uFillTx/>
                <a:latin typeface="+mn-lt"/>
                <a:ea typeface="+mn-ea"/>
              </a:rPr>
              <a:t>barcelona</a:t>
            </a:r>
            <a:r>
              <a:rPr lang="en-US" sz="1200" b="0" i="1" u="none" strike="noStrike" dirty="0">
                <a:solidFill>
                  <a:schemeClr val="dk1"/>
                </a:solidFill>
                <a:effectLst/>
                <a:uFillTx/>
                <a:latin typeface="+mn-lt"/>
                <a:ea typeface="+mn-ea"/>
              </a:rPr>
              <a:t>, Spain</a:t>
            </a:r>
            <a:r>
              <a:rPr lang="en-GB" sz="1200" b="0" u="none" strike="noStrike" dirty="0">
                <a:solidFill>
                  <a:schemeClr val="dk1"/>
                </a:solidFill>
                <a:effectLst/>
                <a:uFillTx/>
                <a:latin typeface="+mn-lt"/>
                <a:ea typeface="+mn-ea"/>
              </a:rPr>
              <a:t>, </a:t>
            </a:r>
            <a:r>
              <a:rPr lang="en-US" sz="1200" b="0" i="1" u="none" strike="noStrike" baseline="30000" dirty="0">
                <a:solidFill>
                  <a:schemeClr val="dk1"/>
                </a:solidFill>
                <a:effectLst/>
                <a:uFillTx/>
                <a:latin typeface="+mn-lt"/>
                <a:ea typeface="+mn-ea"/>
              </a:rPr>
              <a:t>8</a:t>
            </a:r>
            <a:r>
              <a:rPr lang="en-US" sz="1200" b="0" i="1" u="none" strike="noStrike" dirty="0">
                <a:solidFill>
                  <a:schemeClr val="dk1"/>
                </a:solidFill>
                <a:effectLst/>
                <a:uFillTx/>
                <a:latin typeface="+mn-lt"/>
                <a:ea typeface="+mn-ea"/>
              </a:rPr>
              <a:t>CIBERehd, Madrid, Spain</a:t>
            </a:r>
            <a:r>
              <a:rPr lang="en-GB" sz="1200" b="0" u="none" strike="noStrike" dirty="0">
                <a:solidFill>
                  <a:schemeClr val="dk1"/>
                </a:solidFill>
                <a:effectLst/>
                <a:uFillTx/>
                <a:latin typeface="+mn-lt"/>
                <a:ea typeface="+mn-ea"/>
              </a:rPr>
              <a:t>, </a:t>
            </a:r>
            <a:r>
              <a:rPr lang="en-US" sz="1200" b="0" i="1" u="none" strike="noStrike" baseline="30000" dirty="0">
                <a:solidFill>
                  <a:schemeClr val="dk1"/>
                </a:solidFill>
                <a:effectLst/>
                <a:uFillTx/>
                <a:latin typeface="+mn-lt"/>
                <a:ea typeface="+mn-ea"/>
              </a:rPr>
              <a:t>9</a:t>
            </a:r>
            <a:r>
              <a:rPr lang="en-US" sz="1200" b="0" i="1" u="none" strike="noStrike" dirty="0">
                <a:solidFill>
                  <a:schemeClr val="dk1"/>
                </a:solidFill>
                <a:effectLst/>
                <a:uFillTx/>
                <a:latin typeface="+mn-lt"/>
                <a:ea typeface="+mn-ea"/>
              </a:rPr>
              <a:t>Department of Medicine, </a:t>
            </a:r>
            <a:r>
              <a:rPr lang="en-US" sz="1200" b="0" i="1" u="none" strike="noStrike" dirty="0" err="1">
                <a:solidFill>
                  <a:schemeClr val="dk1"/>
                </a:solidFill>
                <a:effectLst/>
                <a:uFillTx/>
                <a:latin typeface="+mn-lt"/>
                <a:ea typeface="+mn-ea"/>
              </a:rPr>
              <a:t>Universitat</a:t>
            </a:r>
            <a:r>
              <a:rPr lang="en-US" sz="1200" b="0" i="1" u="none" strike="noStrike" dirty="0">
                <a:solidFill>
                  <a:schemeClr val="dk1"/>
                </a:solidFill>
                <a:effectLst/>
                <a:uFillTx/>
                <a:latin typeface="+mn-lt"/>
                <a:ea typeface="+mn-ea"/>
              </a:rPr>
              <a:t> </a:t>
            </a:r>
            <a:r>
              <a:rPr lang="en-US" sz="1200" b="0" i="1" u="none" strike="noStrike" dirty="0" err="1">
                <a:solidFill>
                  <a:schemeClr val="dk1"/>
                </a:solidFill>
                <a:effectLst/>
                <a:uFillTx/>
                <a:latin typeface="+mn-lt"/>
                <a:ea typeface="+mn-ea"/>
              </a:rPr>
              <a:t>Autònoma</a:t>
            </a:r>
            <a:r>
              <a:rPr lang="en-US" sz="1200" b="0" i="1" u="none" strike="noStrike" dirty="0">
                <a:solidFill>
                  <a:schemeClr val="dk1"/>
                </a:solidFill>
                <a:effectLst/>
                <a:uFillTx/>
                <a:latin typeface="+mn-lt"/>
                <a:ea typeface="+mn-ea"/>
              </a:rPr>
              <a:t> of Barcelona, </a:t>
            </a:r>
            <a:r>
              <a:rPr lang="en-US" sz="1200" b="0" i="1" u="none" strike="noStrike" dirty="0" err="1">
                <a:solidFill>
                  <a:schemeClr val="dk1"/>
                </a:solidFill>
                <a:effectLst/>
                <a:uFillTx/>
                <a:latin typeface="+mn-lt"/>
                <a:ea typeface="+mn-ea"/>
              </a:rPr>
              <a:t>barcelona</a:t>
            </a:r>
            <a:r>
              <a:rPr lang="en-US" sz="1200" b="0" i="1" u="none" strike="noStrike" dirty="0">
                <a:solidFill>
                  <a:schemeClr val="dk1"/>
                </a:solidFill>
                <a:effectLst/>
                <a:uFillTx/>
                <a:latin typeface="+mn-lt"/>
                <a:ea typeface="+mn-ea"/>
              </a:rPr>
              <a:t>, Spain</a:t>
            </a:r>
            <a:r>
              <a:rPr lang="en-GB" sz="1200" b="0" u="none" strike="noStrike" dirty="0">
                <a:solidFill>
                  <a:schemeClr val="dk1"/>
                </a:solidFill>
                <a:effectLst/>
                <a:uFillTx/>
                <a:latin typeface="+mn-lt"/>
                <a:ea typeface="+mn-ea"/>
              </a:rPr>
              <a:t>, </a:t>
            </a:r>
            <a:r>
              <a:rPr lang="en-US" sz="1200" b="0" i="1" u="none" strike="noStrike" baseline="30000" dirty="0">
                <a:solidFill>
                  <a:schemeClr val="dk1"/>
                </a:solidFill>
                <a:effectLst/>
                <a:uFillTx/>
                <a:latin typeface="+mn-lt"/>
                <a:ea typeface="+mn-ea"/>
              </a:rPr>
              <a:t>10</a:t>
            </a:r>
            <a:r>
              <a:rPr lang="en-US" sz="1200" b="0" i="1" u="none" strike="noStrike" dirty="0">
                <a:solidFill>
                  <a:schemeClr val="dk1"/>
                </a:solidFill>
                <a:effectLst/>
                <a:uFillTx/>
                <a:latin typeface="+mn-lt"/>
                <a:ea typeface="+mn-ea"/>
              </a:rPr>
              <a:t>Liver Unit, Vall </a:t>
            </a:r>
            <a:r>
              <a:rPr lang="en-US" sz="1200" b="0" i="1" u="none" strike="noStrike" dirty="0" err="1">
                <a:solidFill>
                  <a:schemeClr val="dk1"/>
                </a:solidFill>
                <a:effectLst/>
                <a:uFillTx/>
                <a:latin typeface="+mn-lt"/>
                <a:ea typeface="+mn-ea"/>
              </a:rPr>
              <a:t>d'Hebron</a:t>
            </a:r>
            <a:r>
              <a:rPr lang="en-US" sz="1200" b="0" i="1" u="none" strike="noStrike" dirty="0">
                <a:solidFill>
                  <a:schemeClr val="dk1"/>
                </a:solidFill>
                <a:effectLst/>
                <a:uFillTx/>
                <a:latin typeface="+mn-lt"/>
                <a:ea typeface="+mn-ea"/>
              </a:rPr>
              <a:t> University Hospital, </a:t>
            </a:r>
            <a:r>
              <a:rPr lang="en-US" sz="1200" b="0" i="1" u="none" strike="noStrike" dirty="0" err="1">
                <a:solidFill>
                  <a:schemeClr val="dk1"/>
                </a:solidFill>
                <a:effectLst/>
                <a:uFillTx/>
                <a:latin typeface="+mn-lt"/>
                <a:ea typeface="+mn-ea"/>
              </a:rPr>
              <a:t>barcelona</a:t>
            </a:r>
            <a:r>
              <a:rPr lang="en-US" sz="1200" b="0" i="1" u="none" strike="noStrike" dirty="0">
                <a:solidFill>
                  <a:schemeClr val="dk1"/>
                </a:solidFill>
                <a:effectLst/>
                <a:uFillTx/>
                <a:latin typeface="+mn-lt"/>
                <a:ea typeface="+mn-ea"/>
              </a:rPr>
              <a:t>, Spain</a:t>
            </a:r>
            <a:r>
              <a:rPr lang="en-GB" sz="1200" b="0" u="none" strike="noStrike" dirty="0">
                <a:solidFill>
                  <a:schemeClr val="dk1"/>
                </a:solidFill>
                <a:effectLst/>
                <a:uFillTx/>
                <a:latin typeface="+mn-lt"/>
                <a:ea typeface="+mn-ea"/>
              </a:rPr>
              <a:t>, </a:t>
            </a:r>
            <a:r>
              <a:rPr lang="en-US" sz="1200" b="0" i="1" u="none" strike="noStrike" baseline="30000" dirty="0">
                <a:solidFill>
                  <a:schemeClr val="dk1"/>
                </a:solidFill>
                <a:effectLst/>
                <a:uFillTx/>
                <a:latin typeface="+mn-lt"/>
                <a:ea typeface="+mn-ea"/>
              </a:rPr>
              <a:t>11</a:t>
            </a:r>
            <a:r>
              <a:rPr lang="en-US" sz="1200" b="0" i="1" u="none" strike="noStrike" dirty="0">
                <a:solidFill>
                  <a:schemeClr val="dk1"/>
                </a:solidFill>
                <a:effectLst/>
                <a:uFillTx/>
                <a:latin typeface="+mn-lt"/>
                <a:ea typeface="+mn-ea"/>
              </a:rPr>
              <a:t>Institute of Clinical Medicine, University of Oslo, </a:t>
            </a:r>
            <a:r>
              <a:rPr lang="en-US" sz="1200" b="0" i="1" u="none" strike="noStrike" dirty="0" err="1">
                <a:solidFill>
                  <a:schemeClr val="dk1"/>
                </a:solidFill>
                <a:effectLst/>
                <a:uFillTx/>
                <a:latin typeface="+mn-lt"/>
                <a:ea typeface="+mn-ea"/>
              </a:rPr>
              <a:t>oslo</a:t>
            </a:r>
            <a:r>
              <a:rPr lang="en-US" sz="1200" b="0" i="1" u="none" strike="noStrike" dirty="0">
                <a:solidFill>
                  <a:schemeClr val="dk1"/>
                </a:solidFill>
                <a:effectLst/>
                <a:uFillTx/>
                <a:latin typeface="+mn-lt"/>
                <a:ea typeface="+mn-ea"/>
              </a:rPr>
              <a:t>, Norway</a:t>
            </a:r>
            <a:endParaRPr lang="ca-ES" sz="1200" b="0" u="none" strike="noStrike" dirty="0">
              <a:solidFill>
                <a:srgbClr val="000000"/>
              </a:solidFill>
              <a:effectLst/>
              <a:uFillTx/>
              <a:latin typeface="Arial"/>
            </a:endParaRPr>
          </a:p>
          <a:p>
            <a:pPr indent="0" defTabSz="914400">
              <a:lnSpc>
                <a:spcPct val="100000"/>
              </a:lnSpc>
              <a:buNone/>
              <a:tabLst>
                <a:tab pos="0" algn="l"/>
              </a:tabLst>
            </a:pPr>
            <a:endParaRPr lang="ca-ES" sz="1200" b="0" u="none" strike="noStrike" dirty="0">
              <a:solidFill>
                <a:srgbClr val="000000"/>
              </a:solidFill>
              <a:effectLst/>
              <a:uFillTx/>
              <a:latin typeface="Arial"/>
            </a:endParaRPr>
          </a:p>
          <a:p>
            <a:pPr indent="0" defTabSz="914400">
              <a:lnSpc>
                <a:spcPct val="100000"/>
              </a:lnSpc>
              <a:buNone/>
              <a:tabLst>
                <a:tab pos="0" algn="l"/>
              </a:tabLst>
            </a:pPr>
            <a:r>
              <a:rPr lang="en-US" sz="1200" b="0" u="none" strike="noStrike" dirty="0">
                <a:solidFill>
                  <a:schemeClr val="dk1"/>
                </a:solidFill>
                <a:effectLst/>
                <a:uFillTx/>
                <a:latin typeface="+mn-lt"/>
                <a:ea typeface="+mn-ea"/>
              </a:rPr>
              <a:t>Email:</a:t>
            </a:r>
            <a:r>
              <a:rPr lang="en-US" sz="1200" b="0" i="1" u="none" strike="noStrike" dirty="0">
                <a:solidFill>
                  <a:schemeClr val="dk1"/>
                </a:solidFill>
                <a:effectLst/>
                <a:uFillTx/>
                <a:latin typeface="+mn-lt"/>
                <a:ea typeface="+mn-ea"/>
              </a:rPr>
              <a:t> </a:t>
            </a:r>
            <a:r>
              <a:rPr lang="en-US" sz="1200" b="0" u="none" strike="noStrike" dirty="0">
                <a:solidFill>
                  <a:schemeClr val="dk1"/>
                </a:solidFill>
                <a:effectLst/>
                <a:uFillTx/>
                <a:latin typeface="+mn-lt"/>
                <a:ea typeface="+mn-ea"/>
              </a:rPr>
              <a:t>judit.vico@vhir.org</a:t>
            </a:r>
            <a:endParaRPr lang="ca-ES" sz="1200" b="0" u="none" strike="noStrike" dirty="0">
              <a:solidFill>
                <a:srgbClr val="000000"/>
              </a:solidFill>
              <a:effectLst/>
              <a:uFillTx/>
              <a:latin typeface="Arial"/>
            </a:endParaRPr>
          </a:p>
          <a:p>
            <a:pPr indent="0" defTabSz="914400">
              <a:lnSpc>
                <a:spcPct val="100000"/>
              </a:lnSpc>
              <a:buNone/>
              <a:tabLst>
                <a:tab pos="0" algn="l"/>
              </a:tabLst>
            </a:pPr>
            <a:endParaRPr lang="ca-ES" sz="1200" b="0" u="none" strike="noStrike" dirty="0">
              <a:solidFill>
                <a:srgbClr val="000000"/>
              </a:solidFill>
              <a:effectLst/>
              <a:uFillTx/>
              <a:latin typeface="Arial"/>
            </a:endParaRPr>
          </a:p>
          <a:p>
            <a:pPr indent="0" defTabSz="914400">
              <a:lnSpc>
                <a:spcPct val="100000"/>
              </a:lnSpc>
              <a:buNone/>
              <a:tabLst>
                <a:tab pos="0" algn="l"/>
              </a:tabLst>
            </a:pPr>
            <a:r>
              <a:rPr lang="en-US" sz="1200" b="1" u="none" strike="noStrike" dirty="0">
                <a:solidFill>
                  <a:schemeClr val="lt1"/>
                </a:solidFill>
                <a:effectLst/>
                <a:uFillTx/>
                <a:latin typeface="+mn-lt"/>
                <a:ea typeface="+mn-ea"/>
              </a:rPr>
              <a:t>Background and Aims: </a:t>
            </a:r>
            <a:r>
              <a:rPr lang="en-GB" sz="1200" b="0" u="none" strike="noStrike" dirty="0">
                <a:solidFill>
                  <a:schemeClr val="dk1"/>
                </a:solidFill>
                <a:effectLst/>
                <a:uFillTx/>
                <a:latin typeface="+mn-lt"/>
                <a:ea typeface="+mn-ea"/>
              </a:rPr>
              <a:t>Reaching the WHO hepatitis B elimination targets will require simplified, decentralized screening and care pathways that can be implemented at scale. In many low-resource settings, access to laboratory tests needed to assess treatment eligibility remains limited, creating major gaps in linkage to care. We evaluated whether the time to positivity of a low-cost point-of-care (POC) HBsAg rapid test could serve as a pragmatic proxy for serum HBsAg levels and support identification of inactive HBV carriers during screening.</a:t>
            </a:r>
            <a:endParaRPr lang="ca-ES" sz="1200" b="0" u="none" strike="noStrike" dirty="0">
              <a:solidFill>
                <a:srgbClr val="000000"/>
              </a:solidFill>
              <a:effectLst/>
              <a:uFillTx/>
              <a:latin typeface="Arial"/>
            </a:endParaRPr>
          </a:p>
          <a:p>
            <a:pPr indent="0" defTabSz="914400">
              <a:lnSpc>
                <a:spcPct val="100000"/>
              </a:lnSpc>
              <a:buNone/>
              <a:tabLst>
                <a:tab pos="0" algn="l"/>
              </a:tabLst>
            </a:pPr>
            <a:r>
              <a:rPr lang="en-NZ" sz="1200" b="1" u="none" strike="noStrike" dirty="0">
                <a:solidFill>
                  <a:schemeClr val="lt1"/>
                </a:solidFill>
                <a:effectLst/>
                <a:uFillTx/>
                <a:latin typeface="+mn-lt"/>
                <a:ea typeface="+mn-ea"/>
              </a:rPr>
              <a:t>Method: </a:t>
            </a:r>
            <a:r>
              <a:rPr lang="en-GB" sz="1200" b="0" u="none" strike="noStrike" dirty="0">
                <a:solidFill>
                  <a:schemeClr val="dk1"/>
                </a:solidFill>
                <a:effectLst/>
                <a:uFillTx/>
                <a:latin typeface="+mn-lt"/>
                <a:ea typeface="+mn-ea"/>
              </a:rPr>
              <a:t>A multicentre prospective study was conducted between January and December 2025 in a hospital based hepatology clinic in Barcelona (Spain) and in community settings in Ethiopia, reflecting both high- and low-resource contexts. Individuals with current infection (HBsAg+), past infection (HBsAg−/anti-HBc+), and healthy controls were included. Serum HBsAg was quantified using </a:t>
            </a:r>
            <a:r>
              <a:rPr lang="en-GB" sz="1200" b="0" u="none" strike="noStrike" dirty="0" err="1">
                <a:solidFill>
                  <a:schemeClr val="dk1"/>
                </a:solidFill>
                <a:effectLst/>
                <a:uFillTx/>
                <a:latin typeface="+mn-lt"/>
                <a:ea typeface="+mn-ea"/>
              </a:rPr>
              <a:t>Elecsys</a:t>
            </a:r>
            <a:r>
              <a:rPr lang="en-GB" sz="1200" b="0" u="none" strike="noStrike" dirty="0">
                <a:solidFill>
                  <a:schemeClr val="dk1"/>
                </a:solidFill>
                <a:effectLst/>
                <a:uFillTx/>
                <a:latin typeface="+mn-lt"/>
                <a:ea typeface="+mn-ea"/>
              </a:rPr>
              <a:t> HBsAg II (Roche), and qualitative HBsAg testing was performed on capillary blood using POC rapid  tests (Determine HBsAg 2, Abbott; LOD: 0.1 IU/mL; recommended reading time 15–20 minutes). Time to positivity was recorded as a simple, visually assessed parameter.</a:t>
            </a:r>
            <a:endParaRPr lang="ca-ES" sz="1200" b="0" u="none" strike="noStrike" dirty="0">
              <a:solidFill>
                <a:srgbClr val="000000"/>
              </a:solidFill>
              <a:effectLst/>
              <a:uFillTx/>
              <a:latin typeface="Arial"/>
            </a:endParaRPr>
          </a:p>
          <a:p>
            <a:pPr indent="0" defTabSz="914400">
              <a:lnSpc>
                <a:spcPct val="100000"/>
              </a:lnSpc>
              <a:buNone/>
              <a:tabLst>
                <a:tab pos="0" algn="l"/>
              </a:tabLst>
            </a:pPr>
            <a:r>
              <a:rPr lang="en-NZ" sz="1200" b="1" u="none" strike="noStrike" dirty="0">
                <a:solidFill>
                  <a:schemeClr val="lt1"/>
                </a:solidFill>
                <a:effectLst/>
                <a:uFillTx/>
                <a:latin typeface="+mn-lt"/>
                <a:ea typeface="+mn-ea"/>
              </a:rPr>
              <a:t>Results: </a:t>
            </a:r>
            <a:r>
              <a:rPr lang="en-GB" sz="1200" b="0" u="none" strike="noStrike" dirty="0">
                <a:solidFill>
                  <a:schemeClr val="dk1"/>
                </a:solidFill>
                <a:effectLst/>
                <a:uFillTx/>
                <a:latin typeface="+mn-lt"/>
                <a:ea typeface="+mn-ea"/>
              </a:rPr>
              <a:t>A total of 585 patients were screened (255 in Spain and 270 in Ethiopia), 486 with current infection, 15 with past infection, and 24 healthy controls. Quantitative HBsAg results from the initial 236 individuals are included in the present analysis; 105 had HBsAg ≤1,000 IU/mL and 131 had levels &gt;1,000 IU/</a:t>
            </a:r>
            <a:r>
              <a:rPr lang="en-GB" sz="1200" b="0" u="none" strike="noStrike" dirty="0" err="1">
                <a:solidFill>
                  <a:schemeClr val="dk1"/>
                </a:solidFill>
                <a:effectLst/>
                <a:uFillTx/>
                <a:latin typeface="+mn-lt"/>
                <a:ea typeface="+mn-ea"/>
              </a:rPr>
              <a:t>mL.</a:t>
            </a:r>
            <a:r>
              <a:rPr lang="en-GB" sz="1200" b="0" u="none" strike="noStrike" dirty="0">
                <a:solidFill>
                  <a:schemeClr val="dk1"/>
                </a:solidFill>
                <a:effectLst/>
                <a:uFillTx/>
                <a:latin typeface="+mn-lt"/>
                <a:ea typeface="+mn-ea"/>
              </a:rPr>
              <a:t> All HBsAg-positive individuals were correctly identified by the POC test. Mean (SD) time to positivity was 2.6 ± 2.4 minutes and correlated strongly and inversely with serum HBsAg levels (Pearson’s r=−0.726, p &lt;0.001).</a:t>
            </a:r>
            <a:r>
              <a:rPr lang="en-NZ" sz="1200" b="0" u="none" strike="noStrike" dirty="0">
                <a:solidFill>
                  <a:schemeClr val="dk1"/>
                </a:solidFill>
                <a:effectLst/>
                <a:uFillTx/>
                <a:latin typeface="+mn-lt"/>
                <a:ea typeface="+mn-ea"/>
              </a:rPr>
              <a:t> </a:t>
            </a:r>
            <a:r>
              <a:rPr lang="en-GB" sz="1200" b="0" u="none" strike="noStrike" dirty="0">
                <a:solidFill>
                  <a:schemeClr val="dk1"/>
                </a:solidFill>
                <a:effectLst/>
                <a:uFillTx/>
                <a:latin typeface="+mn-lt"/>
                <a:ea typeface="+mn-ea"/>
              </a:rPr>
              <a:t>A &gt;2-minute cut-off identified low HBsAg levels (≤1,000 IU/mL) with 79% overall accuracy (sensitivity 75%, specificity 83%). A &gt;3-minute cut-off increased specificity to 97% and positive predictive value to 93%, at the expense of sensitivity (53%). No false-positive results were observed among individuals with past infection or healthy controls.</a:t>
            </a:r>
            <a:endParaRPr lang="ca-ES" sz="1200" b="0" u="none" strike="noStrike" dirty="0">
              <a:solidFill>
                <a:srgbClr val="000000"/>
              </a:solidFill>
              <a:effectLst/>
              <a:uFillTx/>
              <a:latin typeface="Arial"/>
            </a:endParaRPr>
          </a:p>
          <a:p>
            <a:pPr indent="0" defTabSz="914400">
              <a:lnSpc>
                <a:spcPct val="100000"/>
              </a:lnSpc>
              <a:buNone/>
              <a:tabLst>
                <a:tab pos="0" algn="l"/>
              </a:tabLst>
            </a:pPr>
            <a:r>
              <a:rPr lang="en-US" sz="1200" b="1" u="none" strike="noStrike" dirty="0">
                <a:solidFill>
                  <a:schemeClr val="dk1"/>
                </a:solidFill>
                <a:effectLst/>
                <a:uFillTx/>
                <a:latin typeface="+mn-lt"/>
                <a:ea typeface="+mn-ea"/>
              </a:rPr>
              <a:t>Conclusion: </a:t>
            </a:r>
            <a:r>
              <a:rPr lang="en-GB" sz="1200" b="0" u="none" strike="noStrike" dirty="0">
                <a:solidFill>
                  <a:schemeClr val="dk1"/>
                </a:solidFill>
                <a:effectLst/>
                <a:uFillTx/>
                <a:latin typeface="+mn-lt"/>
                <a:ea typeface="+mn-ea"/>
              </a:rPr>
              <a:t>A simple visual parameter—the time to positivity of an HBsAg rapid test—provides meaningful information on HBsAg levels. This approach could enable immediate identification of inactive HBV carriers during screening campaigns, reduce reliance on laboratory testing, and support decentralized hepatitis B care in resource-limited settings.</a:t>
            </a:r>
            <a:endParaRPr lang="ca-ES" sz="1200" b="0" u="none" strike="noStrike" dirty="0">
              <a:solidFill>
                <a:srgbClr val="000000"/>
              </a:solidFill>
              <a:effectLst/>
              <a:uFillTx/>
              <a:latin typeface="Arial"/>
            </a:endParaRPr>
          </a:p>
        </p:txBody>
      </p:sp>
      <p:sp>
        <p:nvSpPr>
          <p:cNvPr id="86" name="PlaceHolder 3"/>
          <p:cNvSpPr>
            <a:spLocks noGrp="1"/>
          </p:cNvSpPr>
          <p:nvPr>
            <p:ph type="sldNum" idx="5"/>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en-US" sz="1200" b="0" u="none" strike="noStrike">
                <a:solidFill>
                  <a:srgbClr val="000000"/>
                </a:solidFill>
                <a:effectLst/>
                <a:uFillTx/>
                <a:latin typeface="Times New Roman"/>
              </a:defRPr>
            </a:lvl1pPr>
          </a:lstStyle>
          <a:p>
            <a:pPr indent="0" algn="r">
              <a:lnSpc>
                <a:spcPct val="100000"/>
              </a:lnSpc>
              <a:buNone/>
            </a:pPr>
            <a:fld id="{16AAE868-9F5D-4744-B8BF-D2643640DC3E}" type="slidenum">
              <a:rPr lang="en-US" sz="1200" b="0" u="none" strike="noStrike">
                <a:solidFill>
                  <a:srgbClr val="000000"/>
                </a:solidFill>
                <a:effectLst/>
                <a:uFillTx/>
                <a:latin typeface="Times New Roman"/>
              </a:rPr>
              <a:t>10</a:t>
            </a:fld>
            <a:endParaRPr lang="ca-ES" sz="1200" b="0" u="none" strike="noStrike">
              <a:solidFill>
                <a:srgbClr val="000000"/>
              </a:solidFill>
              <a:effectLst/>
              <a:uFillTx/>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1" kern="1200" dirty="0">
                <a:solidFill>
                  <a:schemeClr val="tx1"/>
                </a:solidFill>
                <a:effectLst/>
                <a:latin typeface="+mn-lt"/>
                <a:ea typeface="+mn-ea"/>
                <a:cs typeface="+mn-cs"/>
              </a:rPr>
              <a:t>Abbreviations: </a:t>
            </a:r>
            <a:r>
              <a:rPr lang="en-NZ" sz="1200" b="0" i="1" kern="1200" dirty="0">
                <a:solidFill>
                  <a:schemeClr val="tx1"/>
                </a:solidFill>
                <a:effectLst/>
                <a:latin typeface="+mn-lt"/>
                <a:ea typeface="+mn-ea"/>
                <a:cs typeface="+mn-cs"/>
              </a:rPr>
              <a:t>HCV, hepatitis C virus; RNA, ribonucleic acid.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i="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TOP-049</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Pooling strategies for age-based hepatitis C screening in Spain: population impact and cost-effectiveness to inform national policy</a:t>
            </a:r>
          </a:p>
          <a:p>
            <a:endParaRPr lang="en-NZ" sz="1200" kern="1200" dirty="0">
              <a:solidFill>
                <a:schemeClr val="tx1"/>
              </a:solidFill>
              <a:effectLst/>
              <a:latin typeface="+mn-lt"/>
              <a:ea typeface="+mn-ea"/>
              <a:cs typeface="+mn-cs"/>
            </a:endParaRPr>
          </a:p>
          <a:p>
            <a:pPr marL="0" indent="0">
              <a:buNone/>
            </a:pPr>
            <a:r>
              <a:rPr lang="en-US" sz="1200" u="sng" kern="1200" dirty="0">
                <a:solidFill>
                  <a:schemeClr val="tx1"/>
                </a:solidFill>
                <a:effectLst/>
                <a:latin typeface="+mn-lt"/>
                <a:ea typeface="+mn-ea"/>
                <a:cs typeface="+mn-cs"/>
              </a:rPr>
              <a:t>A Aguilera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Raquel Carracedo</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Adrian Dominguez-Lago</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Luz Moldes</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Jorge Cabrera</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Matilde Trigo</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María José Gude</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Noelia Calvo</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Patricia Ordóñez</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Maria Cañizares</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Sandra </a:t>
            </a:r>
            <a:r>
              <a:rPr lang="en-US" sz="1200" kern="1200" dirty="0" err="1">
                <a:solidFill>
                  <a:schemeClr val="tx1"/>
                </a:solidFill>
                <a:effectLst/>
                <a:latin typeface="+mn-lt"/>
                <a:ea typeface="+mn-ea"/>
                <a:cs typeface="+mn-cs"/>
              </a:rPr>
              <a:t>Cortizo</a:t>
            </a:r>
            <a:r>
              <a:rPr lang="en-US" sz="1200" kern="1200" dirty="0">
                <a:solidFill>
                  <a:schemeClr val="tx1"/>
                </a:solidFill>
                <a:effectLst/>
                <a:latin typeface="+mn-lt"/>
                <a:ea typeface="+mn-ea"/>
                <a:cs typeface="+mn-cs"/>
              </a:rPr>
              <a:t> Vidal</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Santiago Martinez-Garcia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Ana Fuentes</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Marta Piñeiro-Sotelo</a:t>
            </a:r>
            <a:r>
              <a:rPr lang="en-US" sz="1200" kern="1200" baseline="300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Raquel Domínguez-Hernández</a:t>
            </a:r>
            <a:r>
              <a:rPr lang="en-US" sz="1200" kern="1200" baseline="30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Juan Turnes</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Carmen Duran</a:t>
            </a:r>
            <a:r>
              <a:rPr lang="en-US" sz="1200" kern="1200" baseline="30000" dirty="0">
                <a:solidFill>
                  <a:schemeClr val="tx1"/>
                </a:solidFill>
                <a:effectLst/>
                <a:latin typeface="+mn-lt"/>
                <a:ea typeface="+mn-ea"/>
                <a:cs typeface="+mn-cs"/>
              </a:rPr>
              <a:t>11</a:t>
            </a:r>
            <a:r>
              <a:rPr lang="en-US" sz="1200" kern="1200" dirty="0">
                <a:solidFill>
                  <a:schemeClr val="tx1"/>
                </a:solidFill>
                <a:effectLst/>
                <a:latin typeface="+mn-lt"/>
                <a:ea typeface="+mn-ea"/>
                <a:cs typeface="+mn-cs"/>
              </a:rPr>
              <a:t>, Federico García</a:t>
            </a:r>
            <a:r>
              <a:rPr lang="en-US" sz="1200" kern="1200" baseline="30000" dirty="0">
                <a:solidFill>
                  <a:schemeClr val="tx1"/>
                </a:solidFill>
                <a:effectLst/>
                <a:latin typeface="+mn-lt"/>
                <a:ea typeface="+mn-ea"/>
                <a:cs typeface="+mn-cs"/>
              </a:rPr>
              <a:t>8</a:t>
            </a:r>
          </a:p>
          <a:p>
            <a:pPr marL="0" indent="0">
              <a:buNone/>
            </a:pPr>
            <a:endParaRPr lang="en-NZ" sz="1200" kern="1200" dirty="0">
              <a:solidFill>
                <a:schemeClr val="tx1"/>
              </a:solidFill>
              <a:effectLst/>
              <a:latin typeface="+mn-lt"/>
              <a:ea typeface="+mn-ea"/>
              <a:cs typeface="+mn-cs"/>
            </a:endParaRPr>
          </a:p>
          <a:p>
            <a:r>
              <a:rPr lang="it-IT" sz="1200" i="1" kern="1200" baseline="30000" dirty="0">
                <a:solidFill>
                  <a:schemeClr val="tx1"/>
                </a:solidFill>
                <a:effectLst/>
                <a:latin typeface="+mn-lt"/>
                <a:ea typeface="+mn-ea"/>
                <a:cs typeface="+mn-cs"/>
              </a:rPr>
              <a:t>1</a:t>
            </a:r>
            <a:r>
              <a:rPr lang="it-IT" sz="1200" i="1" kern="1200" dirty="0">
                <a:solidFill>
                  <a:schemeClr val="tx1"/>
                </a:solidFill>
                <a:effectLst/>
                <a:latin typeface="+mn-lt"/>
                <a:ea typeface="+mn-ea"/>
                <a:cs typeface="+mn-cs"/>
              </a:rPr>
              <a:t>Hospital Clínico Universitario De Santiago De Compostela, Santiago de Compostela,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2</a:t>
            </a:r>
            <a:r>
              <a:rPr lang="it-IT" sz="1200" i="1" kern="1200" dirty="0">
                <a:solidFill>
                  <a:schemeClr val="tx1"/>
                </a:solidFill>
                <a:effectLst/>
                <a:latin typeface="+mn-lt"/>
                <a:ea typeface="+mn-ea"/>
                <a:cs typeface="+mn-cs"/>
              </a:rPr>
              <a:t>Hospital Universitario de A Coruña, A Coruña,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3</a:t>
            </a:r>
            <a:r>
              <a:rPr lang="it-IT" sz="1200" i="1" kern="1200" dirty="0">
                <a:solidFill>
                  <a:schemeClr val="tx1"/>
                </a:solidFill>
                <a:effectLst/>
                <a:latin typeface="+mn-lt"/>
                <a:ea typeface="+mn-ea"/>
                <a:cs typeface="+mn-cs"/>
              </a:rPr>
              <a:t>Hospital Álvaro Cunqueiro, Vigo,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4</a:t>
            </a:r>
            <a:r>
              <a:rPr lang="it-IT" sz="1200" i="1" kern="1200" dirty="0">
                <a:solidFill>
                  <a:schemeClr val="tx1"/>
                </a:solidFill>
                <a:effectLst/>
                <a:latin typeface="+mn-lt"/>
                <a:ea typeface="+mn-ea"/>
                <a:cs typeface="+mn-cs"/>
              </a:rPr>
              <a:t>Complexo Hospitalario Universitario de Pontevedra, Pontevedra,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5</a:t>
            </a:r>
            <a:r>
              <a:rPr lang="it-IT" sz="1200" i="1" kern="1200" dirty="0">
                <a:solidFill>
                  <a:schemeClr val="tx1"/>
                </a:solidFill>
                <a:effectLst/>
                <a:latin typeface="+mn-lt"/>
                <a:ea typeface="+mn-ea"/>
                <a:cs typeface="+mn-cs"/>
              </a:rPr>
              <a:t>Hospital Universitario Lucus Augusti, Lugo,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6</a:t>
            </a:r>
            <a:r>
              <a:rPr lang="it-IT" sz="1200" i="1" kern="1200" dirty="0">
                <a:solidFill>
                  <a:schemeClr val="tx1"/>
                </a:solidFill>
                <a:effectLst/>
                <a:latin typeface="+mn-lt"/>
                <a:ea typeface="+mn-ea"/>
                <a:cs typeface="+mn-cs"/>
              </a:rPr>
              <a:t>Complejo Hospitalario Universitario de Ourense, Ourense,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7</a:t>
            </a:r>
            <a:r>
              <a:rPr lang="it-IT" sz="1200" i="1" kern="1200" dirty="0">
                <a:solidFill>
                  <a:schemeClr val="tx1"/>
                </a:solidFill>
                <a:effectLst/>
                <a:latin typeface="+mn-lt"/>
                <a:ea typeface="+mn-ea"/>
                <a:cs typeface="+mn-cs"/>
              </a:rPr>
              <a:t>Hospital Universitario Arquitecto Marcide-Profesor Novoa Santos, Ferrol,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8</a:t>
            </a:r>
            <a:r>
              <a:rPr lang="it-IT" sz="1200" i="1" kern="1200" dirty="0">
                <a:solidFill>
                  <a:schemeClr val="tx1"/>
                </a:solidFill>
                <a:effectLst/>
                <a:latin typeface="+mn-lt"/>
                <a:ea typeface="+mn-ea"/>
                <a:cs typeface="+mn-cs"/>
              </a:rPr>
              <a:t>Hospital Universitario Clínico San Cecilio, Instituto Investigación Biosanitaria Ibs. Granada, Centro de Investigación Biomédica en Red Enfermedades Infecciosas. CIBERINFEC, Granada,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9</a:t>
            </a:r>
            <a:r>
              <a:rPr lang="it-IT" sz="1200" i="1" kern="1200" dirty="0">
                <a:solidFill>
                  <a:schemeClr val="tx1"/>
                </a:solidFill>
                <a:effectLst/>
                <a:latin typeface="+mn-lt"/>
                <a:ea typeface="+mn-ea"/>
                <a:cs typeface="+mn-cs"/>
              </a:rPr>
              <a:t>General Directorate of Public Health, Santiago de Compostela,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10</a:t>
            </a:r>
            <a:r>
              <a:rPr lang="it-IT" sz="1200" i="1" kern="1200" dirty="0">
                <a:solidFill>
                  <a:schemeClr val="tx1"/>
                </a:solidFill>
                <a:effectLst/>
                <a:latin typeface="+mn-lt"/>
                <a:ea typeface="+mn-ea"/>
                <a:cs typeface="+mn-cs"/>
              </a:rPr>
              <a:t>Porib, Pozuelo de Alarcón,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11</a:t>
            </a:r>
            <a:r>
              <a:rPr lang="it-IT" sz="1200" i="1" kern="1200" dirty="0">
                <a:solidFill>
                  <a:schemeClr val="tx1"/>
                </a:solidFill>
                <a:effectLst/>
                <a:latin typeface="+mn-lt"/>
                <a:ea typeface="+mn-ea"/>
                <a:cs typeface="+mn-cs"/>
              </a:rPr>
              <a:t>General Directorate of Public Health, Santiago de compostela, Spain</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i="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and aims:</a:t>
            </a:r>
            <a:br>
              <a:rPr lang="en-US" sz="1200" b="1"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Hepatitis C virus infection remains underdiagnosed in Spain despite the availability of curative direct-acting antivirals. Age-based screening represents a key opportunity to identify undiagnosed infections, but its implementation at national level requires diagnostic strategies that are both effective and economically sustainable. We assessed the population impact and cost-effectiveness of opportunistic age-based HCV screening using pooled HCV-RNA testing, using a regional elimination programme as a proof of concept to inform national policy decisions.</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a:t>
            </a:r>
            <a:br>
              <a:rPr lang="en-US" sz="1200" b="1"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HCV-RNA testing was performed using a pooling sample strategy. A validated lifetime Markov model of chronic HCV natural history was adapted to evaluate screening strategies in individuals 50–60 years. Three scenarios were analysed: pooled RNA testing vs no screening; pooled RNA testing vs standard testing based on anti-HCV antibody followed by RNA confirmation; and standard testing vs no screening. The model incorporated Spanish epidemiological data, sustained virologic response rates with direct-acting antivirals and official healthcare costs, from a healthcare system perspective over a lifetime horizon with 3% annual discounting.</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a:t>
            </a:r>
            <a:br>
              <a:rPr lang="en-US" sz="1200" b="1"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 total of 157,606 individuals were screened. The prevalence of HCV viremia was 0.14% (95% CI 0.12–0.16), significantly higher in males. Overall, 221 viraemic infections were identified. Compared with no screening, pooling increased short-term diagnostic costs by €181,716 but reduced lifetime costs related to advanced liver disease by €2,328,496, with marked reductions in decompensated cirrhosis (72%), hepatocellular carcinoma (64%), liver transplantation (69%) and liver-related mortality (67%). Pooled testing was a dominant strategy. Compared with standard testing, pooled testing achieved equivalent clinical effectiveness while reducing diagnostic costs, resulting in savings of €663 per diagnosed patient. Standard testing was cost-effective versus no screening, with incremental cost-effectiveness ratios well below Spanish willingness-to-pay thresholds.</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a:t>
            </a:r>
            <a:br>
              <a:rPr lang="en-US" sz="1200" b="1"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Opportunistic age-based HCV screening in individuals 50–60 years has a major population-level impact and is cost-effective in Spain. Pooled RNA testing maximizes clinical benefit, minimizes costs and is a scalable diagnostic strategy. These findings provide robust evidence to support national implementation of age-based HCV screening as part of elimination policies, either preferably, but not only, through pooling-based approaches.</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11</a:t>
            </a:fld>
            <a:endParaRPr lang="en-US"/>
          </a:p>
        </p:txBody>
      </p:sp>
    </p:spTree>
    <p:extLst>
      <p:ext uri="{BB962C8B-B14F-4D97-AF65-F5344CB8AC3E}">
        <p14:creationId xmlns:p14="http://schemas.microsoft.com/office/powerpoint/2010/main" val="2582125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2DD89-C50F-6019-97A5-52F59432F1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D46DE2-52C6-B2A7-8BAE-86DB53ADDF2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80DF83F-5E43-DECB-1002-86B7E8178F5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1" kern="1200" dirty="0">
                <a:solidFill>
                  <a:schemeClr val="tx1"/>
                </a:solidFill>
                <a:effectLst/>
                <a:latin typeface="+mn-lt"/>
                <a:ea typeface="+mn-ea"/>
                <a:cs typeface="+mn-cs"/>
              </a:rPr>
              <a:t>Abbreviations: </a:t>
            </a:r>
            <a:r>
              <a:rPr lang="en-NZ" sz="1200" b="0" i="1" kern="1200" dirty="0">
                <a:solidFill>
                  <a:schemeClr val="tx1"/>
                </a:solidFill>
                <a:effectLst/>
                <a:latin typeface="+mn-lt"/>
                <a:ea typeface="+mn-ea"/>
                <a:cs typeface="+mn-cs"/>
              </a:rPr>
              <a:t>CI, confidence interval; HCC, hepatocellular carcinoma; HCV, hepatitis C virus; RNA, ribonucleic acid. </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TOP-049</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Pooling strategies for age-based hepatitis C screening in Spain: population impact and cost-effectiveness to inform national policy</a:t>
            </a:r>
          </a:p>
          <a:p>
            <a:endParaRPr lang="en-NZ" sz="1200" kern="1200" dirty="0">
              <a:solidFill>
                <a:schemeClr val="tx1"/>
              </a:solidFill>
              <a:effectLst/>
              <a:latin typeface="+mn-lt"/>
              <a:ea typeface="+mn-ea"/>
              <a:cs typeface="+mn-cs"/>
            </a:endParaRPr>
          </a:p>
          <a:p>
            <a:pPr marL="0" indent="0">
              <a:buNone/>
            </a:pPr>
            <a:r>
              <a:rPr lang="en-US" sz="1200" u="sng" kern="1200" dirty="0">
                <a:solidFill>
                  <a:schemeClr val="tx1"/>
                </a:solidFill>
                <a:effectLst/>
                <a:latin typeface="+mn-lt"/>
                <a:ea typeface="+mn-ea"/>
                <a:cs typeface="+mn-cs"/>
              </a:rPr>
              <a:t>A Aguilera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Raquel Carracedo</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Adrian Dominguez-Lago</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Luz Moldes</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Jorge Cabrera</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Matilde Trigo</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María José Gude</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Noelia Calvo</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Patricia Ordóñez</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Maria Cañizares</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Sandra </a:t>
            </a:r>
            <a:r>
              <a:rPr lang="en-US" sz="1200" kern="1200" dirty="0" err="1">
                <a:solidFill>
                  <a:schemeClr val="tx1"/>
                </a:solidFill>
                <a:effectLst/>
                <a:latin typeface="+mn-lt"/>
                <a:ea typeface="+mn-ea"/>
                <a:cs typeface="+mn-cs"/>
              </a:rPr>
              <a:t>Cortizo</a:t>
            </a:r>
            <a:r>
              <a:rPr lang="en-US" sz="1200" kern="1200" dirty="0">
                <a:solidFill>
                  <a:schemeClr val="tx1"/>
                </a:solidFill>
                <a:effectLst/>
                <a:latin typeface="+mn-lt"/>
                <a:ea typeface="+mn-ea"/>
                <a:cs typeface="+mn-cs"/>
              </a:rPr>
              <a:t> Vidal</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Santiago Martinez-Garcia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Ana Fuentes</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Marta Piñeiro-Sotelo</a:t>
            </a:r>
            <a:r>
              <a:rPr lang="en-US" sz="1200" kern="1200" baseline="300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Raquel Domínguez-Hernández</a:t>
            </a:r>
            <a:r>
              <a:rPr lang="en-US" sz="1200" kern="1200" baseline="30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Juan Turnes</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Carmen Duran</a:t>
            </a:r>
            <a:r>
              <a:rPr lang="en-US" sz="1200" kern="1200" baseline="30000" dirty="0">
                <a:solidFill>
                  <a:schemeClr val="tx1"/>
                </a:solidFill>
                <a:effectLst/>
                <a:latin typeface="+mn-lt"/>
                <a:ea typeface="+mn-ea"/>
                <a:cs typeface="+mn-cs"/>
              </a:rPr>
              <a:t>11</a:t>
            </a:r>
            <a:r>
              <a:rPr lang="en-US" sz="1200" kern="1200" dirty="0">
                <a:solidFill>
                  <a:schemeClr val="tx1"/>
                </a:solidFill>
                <a:effectLst/>
                <a:latin typeface="+mn-lt"/>
                <a:ea typeface="+mn-ea"/>
                <a:cs typeface="+mn-cs"/>
              </a:rPr>
              <a:t>, Federico García</a:t>
            </a:r>
            <a:r>
              <a:rPr lang="en-US" sz="1200" kern="1200" baseline="30000" dirty="0">
                <a:solidFill>
                  <a:schemeClr val="tx1"/>
                </a:solidFill>
                <a:effectLst/>
                <a:latin typeface="+mn-lt"/>
                <a:ea typeface="+mn-ea"/>
                <a:cs typeface="+mn-cs"/>
              </a:rPr>
              <a:t>8</a:t>
            </a:r>
          </a:p>
          <a:p>
            <a:pPr marL="0" indent="0">
              <a:buNone/>
            </a:pPr>
            <a:endParaRPr lang="en-NZ" sz="1200" kern="1200" dirty="0">
              <a:solidFill>
                <a:schemeClr val="tx1"/>
              </a:solidFill>
              <a:effectLst/>
              <a:latin typeface="+mn-lt"/>
              <a:ea typeface="+mn-ea"/>
              <a:cs typeface="+mn-cs"/>
            </a:endParaRPr>
          </a:p>
          <a:p>
            <a:r>
              <a:rPr lang="it-IT" sz="1200" i="1" kern="1200" baseline="30000" dirty="0">
                <a:solidFill>
                  <a:schemeClr val="tx1"/>
                </a:solidFill>
                <a:effectLst/>
                <a:latin typeface="+mn-lt"/>
                <a:ea typeface="+mn-ea"/>
                <a:cs typeface="+mn-cs"/>
              </a:rPr>
              <a:t>1</a:t>
            </a:r>
            <a:r>
              <a:rPr lang="it-IT" sz="1200" i="1" kern="1200" dirty="0">
                <a:solidFill>
                  <a:schemeClr val="tx1"/>
                </a:solidFill>
                <a:effectLst/>
                <a:latin typeface="+mn-lt"/>
                <a:ea typeface="+mn-ea"/>
                <a:cs typeface="+mn-cs"/>
              </a:rPr>
              <a:t>Hospital Clínico Universitario De Santiago De Compostela, Santiago de Compostela,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2</a:t>
            </a:r>
            <a:r>
              <a:rPr lang="it-IT" sz="1200" i="1" kern="1200" dirty="0">
                <a:solidFill>
                  <a:schemeClr val="tx1"/>
                </a:solidFill>
                <a:effectLst/>
                <a:latin typeface="+mn-lt"/>
                <a:ea typeface="+mn-ea"/>
                <a:cs typeface="+mn-cs"/>
              </a:rPr>
              <a:t>Hospital Universitario de A Coruña, A Coruña,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3</a:t>
            </a:r>
            <a:r>
              <a:rPr lang="it-IT" sz="1200" i="1" kern="1200" dirty="0">
                <a:solidFill>
                  <a:schemeClr val="tx1"/>
                </a:solidFill>
                <a:effectLst/>
                <a:latin typeface="+mn-lt"/>
                <a:ea typeface="+mn-ea"/>
                <a:cs typeface="+mn-cs"/>
              </a:rPr>
              <a:t>Hospital Álvaro Cunqueiro, Vigo,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4</a:t>
            </a:r>
            <a:r>
              <a:rPr lang="it-IT" sz="1200" i="1" kern="1200" dirty="0">
                <a:solidFill>
                  <a:schemeClr val="tx1"/>
                </a:solidFill>
                <a:effectLst/>
                <a:latin typeface="+mn-lt"/>
                <a:ea typeface="+mn-ea"/>
                <a:cs typeface="+mn-cs"/>
              </a:rPr>
              <a:t>Complexo Hospitalario Universitario de Pontevedra, Pontevedra,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5</a:t>
            </a:r>
            <a:r>
              <a:rPr lang="it-IT" sz="1200" i="1" kern="1200" dirty="0">
                <a:solidFill>
                  <a:schemeClr val="tx1"/>
                </a:solidFill>
                <a:effectLst/>
                <a:latin typeface="+mn-lt"/>
                <a:ea typeface="+mn-ea"/>
                <a:cs typeface="+mn-cs"/>
              </a:rPr>
              <a:t>Hospital Universitario Lucus Augusti, Lugo,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6</a:t>
            </a:r>
            <a:r>
              <a:rPr lang="it-IT" sz="1200" i="1" kern="1200" dirty="0">
                <a:solidFill>
                  <a:schemeClr val="tx1"/>
                </a:solidFill>
                <a:effectLst/>
                <a:latin typeface="+mn-lt"/>
                <a:ea typeface="+mn-ea"/>
                <a:cs typeface="+mn-cs"/>
              </a:rPr>
              <a:t>Complejo Hospitalario Universitario de Ourense, Ourense,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7</a:t>
            </a:r>
            <a:r>
              <a:rPr lang="it-IT" sz="1200" i="1" kern="1200" dirty="0">
                <a:solidFill>
                  <a:schemeClr val="tx1"/>
                </a:solidFill>
                <a:effectLst/>
                <a:latin typeface="+mn-lt"/>
                <a:ea typeface="+mn-ea"/>
                <a:cs typeface="+mn-cs"/>
              </a:rPr>
              <a:t>Hospital Universitario Arquitecto Marcide-Profesor Novoa Santos, Ferrol,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8</a:t>
            </a:r>
            <a:r>
              <a:rPr lang="it-IT" sz="1200" i="1" kern="1200" dirty="0">
                <a:solidFill>
                  <a:schemeClr val="tx1"/>
                </a:solidFill>
                <a:effectLst/>
                <a:latin typeface="+mn-lt"/>
                <a:ea typeface="+mn-ea"/>
                <a:cs typeface="+mn-cs"/>
              </a:rPr>
              <a:t>Hospital Universitario Clínico San Cecilio, Instituto Investigación Biosanitaria Ibs. Granada, Centro de Investigación Biomédica en Red Enfermedades Infecciosas. CIBERINFEC, Granada,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9</a:t>
            </a:r>
            <a:r>
              <a:rPr lang="it-IT" sz="1200" i="1" kern="1200" dirty="0">
                <a:solidFill>
                  <a:schemeClr val="tx1"/>
                </a:solidFill>
                <a:effectLst/>
                <a:latin typeface="+mn-lt"/>
                <a:ea typeface="+mn-ea"/>
                <a:cs typeface="+mn-cs"/>
              </a:rPr>
              <a:t>General Directorate of Public Health, Santiago de Compostela,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10</a:t>
            </a:r>
            <a:r>
              <a:rPr lang="it-IT" sz="1200" i="1" kern="1200" dirty="0">
                <a:solidFill>
                  <a:schemeClr val="tx1"/>
                </a:solidFill>
                <a:effectLst/>
                <a:latin typeface="+mn-lt"/>
                <a:ea typeface="+mn-ea"/>
                <a:cs typeface="+mn-cs"/>
              </a:rPr>
              <a:t>Porib, Pozuelo de Alarcón,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11</a:t>
            </a:r>
            <a:r>
              <a:rPr lang="it-IT" sz="1200" i="1" kern="1200" dirty="0">
                <a:solidFill>
                  <a:schemeClr val="tx1"/>
                </a:solidFill>
                <a:effectLst/>
                <a:latin typeface="+mn-lt"/>
                <a:ea typeface="+mn-ea"/>
                <a:cs typeface="+mn-cs"/>
              </a:rPr>
              <a:t>General Directorate of Public Health, Santiago de compostela, Spain</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i="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and aims:</a:t>
            </a:r>
            <a:br>
              <a:rPr lang="en-US" sz="1200" b="1"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Hepatitis C virus infection remains underdiagnosed in Spain despite the availability of curative direct-acting antivirals. Age-based screening represents a key opportunity to identify undiagnosed infections, but its implementation at national level requires diagnostic strategies that are both effective and economically sustainable. We assessed the population impact and cost-effectiveness of opportunistic age-based HCV screening using pooled HCV-RNA testing, using a regional elimination programme as a proof of concept to inform national policy decisions.</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a:t>
            </a:r>
            <a:br>
              <a:rPr lang="en-US" sz="1200" b="1"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HCV-RNA testing was performed using a pooling sample strategy. A validated lifetime Markov model of chronic HCV natural history was adapted to evaluate screening strategies in individuals 50–60 years. Three scenarios were analysed: pooled RNA testing vs no screening; pooled RNA testing vs standard testing based on anti-HCV antibody followed by RNA confirmation; and standard testing vs no screening. The model incorporated Spanish epidemiological data, sustained virologic response rates with direct-acting antivirals and official healthcare costs, from a healthcare system perspective over a lifetime horizon with 3% annual discounting.</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a:t>
            </a:r>
            <a:br>
              <a:rPr lang="en-US" sz="1200" b="1"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 total of 157,606 individuals were screened. The prevalence of HCV viremia was 0.14% (95% CI 0.12–0.16), significantly higher in males. Overall, 221 viraemic infections were identified. Compared with no screening, pooling increased short-term diagnostic costs by €181,716 but reduced lifetime costs related to advanced liver disease by €2,328,496, with marked reductions in decompensated cirrhosis (72%), hepatocellular carcinoma (64%), liver transplantation (69%) and liver-related mortality (67%). Pooled testing was a dominant strategy. Compared with standard testing, pooled testing achieved equivalent clinical effectiveness while reducing diagnostic costs, resulting in savings of €663 per diagnosed patient. Standard testing was cost-effective versus no screening, with incremental cost-effectiveness ratios well below Spanish willingness-to-pay thresholds.</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a:t>
            </a:r>
            <a:br>
              <a:rPr lang="en-US" sz="1200" b="1"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Opportunistic age-based HCV screening in individuals 50–60 years has a major population-level impact and is cost-effective in Spain. Pooled RNA testing maximizes clinical benefit, minimizes costs and is a scalable diagnostic strategy. These findings provide robust evidence to support national implementation of age-based HCV screening as part of elimination policies, either preferably, but not only, through pooling-based approaches</a:t>
            </a:r>
            <a:endParaRPr lang="en-NZ"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F0AED80-A6CA-2E8D-A7D4-E20737ADDCAE}"/>
              </a:ext>
            </a:extLst>
          </p:cNvPr>
          <p:cNvSpPr>
            <a:spLocks noGrp="1"/>
          </p:cNvSpPr>
          <p:nvPr>
            <p:ph type="sldNum" sz="quarter" idx="5"/>
          </p:nvPr>
        </p:nvSpPr>
        <p:spPr/>
        <p:txBody>
          <a:bodyPr/>
          <a:lstStyle/>
          <a:p>
            <a:fld id="{F872C0F0-71E7-46B6-AA6F-1D7E0E2B8B3E}" type="slidenum">
              <a:rPr lang="en-US" smtClean="0"/>
              <a:t>12</a:t>
            </a:fld>
            <a:endParaRPr lang="en-US"/>
          </a:p>
        </p:txBody>
      </p:sp>
    </p:spTree>
    <p:extLst>
      <p:ext uri="{BB962C8B-B14F-4D97-AF65-F5344CB8AC3E}">
        <p14:creationId xmlns:p14="http://schemas.microsoft.com/office/powerpoint/2010/main" val="2753416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latin typeface="Arial" panose="020B0604020202020204" pitchFamily="34" charset="0"/>
                <a:ea typeface="Times New Roman" panose="02020603050405020304" pitchFamily="18" charset="0"/>
                <a:cs typeface="Arial" panose="020B0604020202020204" pitchFamily="34" charset="0"/>
              </a:rPr>
              <a:t>Abbreviations: </a:t>
            </a:r>
            <a:r>
              <a:rPr lang="en-US" b="0" i="1" dirty="0">
                <a:latin typeface="Arial" panose="020B0604020202020204" pitchFamily="34" charset="0"/>
                <a:ea typeface="Times New Roman" panose="02020603050405020304" pitchFamily="18" charset="0"/>
                <a:cs typeface="Arial" panose="020B0604020202020204" pitchFamily="34" charset="0"/>
              </a:rPr>
              <a:t>DRT, double reflex testing; EASL, European Association for the Study of the Liver; HBeAG, hepatitis e antigen; HBsAg, </a:t>
            </a:r>
            <a:r>
              <a:rPr lang="en-NZ" b="0" i="1" dirty="0">
                <a:latin typeface="Arial" panose="020B0604020202020204" pitchFamily="34" charset="0"/>
                <a:ea typeface="Times New Roman" panose="02020603050405020304" pitchFamily="18" charset="0"/>
                <a:cs typeface="Arial" panose="020B0604020202020204" pitchFamily="34" charset="0"/>
              </a:rPr>
              <a:t>hepatitis B surface antigen</a:t>
            </a:r>
            <a:r>
              <a:rPr lang="en-US" b="0" i="1" dirty="0">
                <a:latin typeface="Arial" panose="020B0604020202020204" pitchFamily="34" charset="0"/>
                <a:ea typeface="Times New Roman" panose="02020603050405020304" pitchFamily="18" charset="0"/>
                <a:cs typeface="Arial" panose="020B0604020202020204" pitchFamily="34" charset="0"/>
              </a:rPr>
              <a:t>; HDV, hepatitis D virus; IQR, interquartile range; NUC, </a:t>
            </a:r>
            <a:r>
              <a:rPr lang="en-US" i="1" dirty="0" err="1"/>
              <a:t>nucleos</a:t>
            </a:r>
            <a:r>
              <a:rPr lang="en-US" i="1" dirty="0"/>
              <a:t>(t)ide analogue</a:t>
            </a:r>
            <a:r>
              <a:rPr lang="en-US" b="0" i="1" dirty="0">
                <a:latin typeface="Arial" panose="020B0604020202020204" pitchFamily="34" charset="0"/>
                <a:ea typeface="Times New Roman" panose="02020603050405020304" pitchFamily="18" charset="0"/>
                <a:cs typeface="Arial" panose="020B0604020202020204" pitchFamily="34" charset="0"/>
              </a:rPr>
              <a:t>; RNA, ribonucleic acid</a:t>
            </a:r>
            <a:r>
              <a:rPr lang="en-NZ" b="0" i="1" dirty="0">
                <a:latin typeface="Arial" panose="020B0604020202020204" pitchFamily="34" charset="0"/>
                <a:ea typeface="Times New Roman" panose="02020603050405020304" pitchFamily="18" charset="0"/>
                <a:cs typeface="Arial" panose="020B0604020202020204" pitchFamily="34" charset="0"/>
              </a:rPr>
              <a:t>. </a:t>
            </a:r>
          </a:p>
          <a:p>
            <a:endParaRPr lang="en-US" sz="1200" b="1"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implementation of double reflex testing reveals a still relevant burden of HDV infection across Europe and represents a valuable strategy to increase HDV diagnosis at an earlier stage of liver disease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Arial" panose="020B0604020202020204" pitchFamily="34" charset="0"/>
              <a:cs typeface="Arial" panose="020B0604020202020204" pitchFamily="34" charset="0"/>
            </a:endParaRPr>
          </a:p>
          <a:p>
            <a:r>
              <a:rPr lang="en-US" sz="1200" b="1" kern="1200" dirty="0">
                <a:solidFill>
                  <a:schemeClr val="tx1"/>
                </a:solidFill>
                <a:effectLst/>
                <a:latin typeface="+mn-lt"/>
                <a:ea typeface="+mn-ea"/>
                <a:cs typeface="+mn-cs"/>
              </a:rPr>
              <a:t>FRI-025</a:t>
            </a:r>
            <a:endParaRPr lang="en-NZ"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Romina Salpini</a:t>
            </a:r>
            <a:r>
              <a:rPr lang="en-GB" sz="1200" u="sng"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Ilaria Grossi</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Caterina Tramontozzi</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Ivailo Alexiev</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Leonardo Baiocchi</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Leontina Banica</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Thiberiu Banica</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Josip Begovac</a:t>
            </a:r>
            <a:r>
              <a:rPr lang="en-GB" sz="1200" kern="1200" baseline="30000" dirty="0">
                <a:solidFill>
                  <a:schemeClr val="tx1"/>
                </a:solidFill>
                <a:effectLst/>
                <a:latin typeface="+mn-lt"/>
                <a:ea typeface="+mn-ea"/>
                <a:cs typeface="+mn-cs"/>
              </a:rPr>
              <a:t>6</a:t>
            </a:r>
            <a:r>
              <a:rPr lang="en-GB" sz="1200" kern="1200" dirty="0">
                <a:solidFill>
                  <a:schemeClr val="tx1"/>
                </a:solidFill>
                <a:effectLst/>
                <a:latin typeface="+mn-lt"/>
                <a:ea typeface="+mn-ea"/>
                <a:cs typeface="+mn-cs"/>
              </a:rPr>
              <a:t>, Brigita Benkoova</a:t>
            </a:r>
            <a:r>
              <a:rPr lang="en-GB" sz="1200" kern="1200" baseline="30000" dirty="0">
                <a:solidFill>
                  <a:schemeClr val="tx1"/>
                </a:solidFill>
                <a:effectLst/>
                <a:latin typeface="+mn-lt"/>
                <a:ea typeface="+mn-ea"/>
                <a:cs typeface="+mn-cs"/>
              </a:rPr>
              <a:t>7</a:t>
            </a:r>
            <a:r>
              <a:rPr lang="en-GB" sz="1200" kern="1200" dirty="0">
                <a:solidFill>
                  <a:schemeClr val="tx1"/>
                </a:solidFill>
                <a:effectLst/>
                <a:latin typeface="+mn-lt"/>
                <a:ea typeface="+mn-ea"/>
                <a:cs typeface="+mn-cs"/>
              </a:rPr>
              <a:t>, Ada Bertoli</a:t>
            </a:r>
            <a:r>
              <a:rPr lang="en-GB" sz="1200" kern="1200" baseline="30000" dirty="0">
                <a:solidFill>
                  <a:schemeClr val="tx1"/>
                </a:solidFill>
                <a:effectLst/>
                <a:latin typeface="+mn-lt"/>
                <a:ea typeface="+mn-ea"/>
                <a:cs typeface="+mn-cs"/>
              </a:rPr>
              <a:t>8 9</a:t>
            </a:r>
            <a:r>
              <a:rPr lang="en-GB" sz="1200" kern="1200" dirty="0">
                <a:solidFill>
                  <a:schemeClr val="tx1"/>
                </a:solidFill>
                <a:effectLst/>
                <a:latin typeface="+mn-lt"/>
                <a:ea typeface="+mn-ea"/>
                <a:cs typeface="+mn-cs"/>
              </a:rPr>
              <a:t>, Shubhada Bopegamage</a:t>
            </a:r>
            <a:r>
              <a:rPr lang="en-GB" sz="1200" kern="1200" baseline="30000" dirty="0">
                <a:solidFill>
                  <a:schemeClr val="tx1"/>
                </a:solidFill>
                <a:effectLst/>
                <a:latin typeface="+mn-lt"/>
                <a:ea typeface="+mn-ea"/>
                <a:cs typeface="+mn-cs"/>
              </a:rPr>
              <a:t>7</a:t>
            </a:r>
            <a:r>
              <a:rPr lang="en-GB" sz="1200" kern="1200" dirty="0">
                <a:solidFill>
                  <a:schemeClr val="tx1"/>
                </a:solidFill>
                <a:effectLst/>
                <a:latin typeface="+mn-lt"/>
                <a:ea typeface="+mn-ea"/>
                <a:cs typeface="+mn-cs"/>
              </a:rPr>
              <a:t>, Cinzia Caudai</a:t>
            </a:r>
            <a:r>
              <a:rPr lang="en-GB" sz="1200" kern="1200" baseline="30000" dirty="0">
                <a:solidFill>
                  <a:schemeClr val="tx1"/>
                </a:solidFill>
                <a:effectLst/>
                <a:latin typeface="+mn-lt"/>
                <a:ea typeface="+mn-ea"/>
                <a:cs typeface="+mn-cs"/>
              </a:rPr>
              <a:t>10</a:t>
            </a:r>
            <a:r>
              <a:rPr lang="en-GB" sz="1200" kern="1200" dirty="0">
                <a:solidFill>
                  <a:schemeClr val="tx1"/>
                </a:solidFill>
                <a:effectLst/>
                <a:latin typeface="+mn-lt"/>
                <a:ea typeface="+mn-ea"/>
                <a:cs typeface="+mn-cs"/>
              </a:rPr>
              <a:t>, Stefano D'Anna</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Tulin Demir</a:t>
            </a:r>
            <a:r>
              <a:rPr lang="en-GB" sz="1200" kern="1200" baseline="30000" dirty="0">
                <a:solidFill>
                  <a:schemeClr val="tx1"/>
                </a:solidFill>
                <a:effectLst/>
                <a:latin typeface="+mn-lt"/>
                <a:ea typeface="+mn-ea"/>
                <a:cs typeface="+mn-cs"/>
              </a:rPr>
              <a:t>11</a:t>
            </a:r>
            <a:r>
              <a:rPr lang="en-GB" sz="1200" kern="1200" dirty="0">
                <a:solidFill>
                  <a:schemeClr val="tx1"/>
                </a:solidFill>
                <a:effectLst/>
                <a:latin typeface="+mn-lt"/>
                <a:ea typeface="+mn-ea"/>
                <a:cs typeface="+mn-cs"/>
              </a:rPr>
              <a:t>, Carole Devaux</a:t>
            </a:r>
            <a:r>
              <a:rPr lang="en-GB" sz="1200" kern="1200" baseline="30000" dirty="0">
                <a:solidFill>
                  <a:schemeClr val="tx1"/>
                </a:solidFill>
                <a:effectLst/>
                <a:latin typeface="+mn-lt"/>
                <a:ea typeface="+mn-ea"/>
                <a:cs typeface="+mn-cs"/>
              </a:rPr>
              <a:t>12</a:t>
            </a:r>
            <a:r>
              <a:rPr lang="en-GB" sz="1200" kern="1200" dirty="0">
                <a:solidFill>
                  <a:schemeClr val="tx1"/>
                </a:solidFill>
                <a:effectLst/>
                <a:latin typeface="+mn-lt"/>
                <a:ea typeface="+mn-ea"/>
                <a:cs typeface="+mn-cs"/>
              </a:rPr>
              <a:t>, Andrea Di Lorenzo</a:t>
            </a:r>
            <a:r>
              <a:rPr lang="en-GB" sz="1200" kern="1200" baseline="30000" dirty="0">
                <a:solidFill>
                  <a:schemeClr val="tx1"/>
                </a:solidFill>
                <a:effectLst/>
                <a:latin typeface="+mn-lt"/>
                <a:ea typeface="+mn-ea"/>
                <a:cs typeface="+mn-cs"/>
              </a:rPr>
              <a:t>13</a:t>
            </a:r>
            <a:r>
              <a:rPr lang="en-GB" sz="1200" kern="1200" dirty="0">
                <a:solidFill>
                  <a:schemeClr val="tx1"/>
                </a:solidFill>
                <a:effectLst/>
                <a:latin typeface="+mn-lt"/>
                <a:ea typeface="+mn-ea"/>
                <a:cs typeface="+mn-cs"/>
              </a:rPr>
              <a:t>, Gema Fernández-Rivas</a:t>
            </a:r>
            <a:r>
              <a:rPr lang="en-GB" sz="1200" kern="1200" baseline="30000" dirty="0">
                <a:solidFill>
                  <a:schemeClr val="tx1"/>
                </a:solidFill>
                <a:effectLst/>
                <a:latin typeface="+mn-lt"/>
                <a:ea typeface="+mn-ea"/>
                <a:cs typeface="+mn-cs"/>
              </a:rPr>
              <a:t>14</a:t>
            </a:r>
            <a:r>
              <a:rPr lang="en-GB" sz="1200" kern="1200" dirty="0">
                <a:solidFill>
                  <a:schemeClr val="tx1"/>
                </a:solidFill>
                <a:effectLst/>
                <a:latin typeface="+mn-lt"/>
                <a:ea typeface="+mn-ea"/>
                <a:cs typeface="+mn-cs"/>
              </a:rPr>
              <a:t>, Katarina Gazdikova</a:t>
            </a:r>
            <a:r>
              <a:rPr lang="en-GB" sz="1200" kern="1200" baseline="30000" dirty="0">
                <a:solidFill>
                  <a:schemeClr val="tx1"/>
                </a:solidFill>
                <a:effectLst/>
                <a:latin typeface="+mn-lt"/>
                <a:ea typeface="+mn-ea"/>
                <a:cs typeface="+mn-cs"/>
              </a:rPr>
              <a:t>7</a:t>
            </a:r>
            <a:r>
              <a:rPr lang="en-GB" sz="1200" kern="1200" dirty="0">
                <a:solidFill>
                  <a:schemeClr val="tx1"/>
                </a:solidFill>
                <a:effectLst/>
                <a:latin typeface="+mn-lt"/>
                <a:ea typeface="+mn-ea"/>
                <a:cs typeface="+mn-cs"/>
              </a:rPr>
              <a:t>, Anna Maria Geretti</a:t>
            </a:r>
            <a:r>
              <a:rPr lang="en-GB" sz="1200" kern="1200" baseline="30000" dirty="0">
                <a:solidFill>
                  <a:schemeClr val="tx1"/>
                </a:solidFill>
                <a:effectLst/>
                <a:latin typeface="+mn-lt"/>
                <a:ea typeface="+mn-ea"/>
                <a:cs typeface="+mn-cs"/>
              </a:rPr>
              <a:t>13 15</a:t>
            </a:r>
            <a:r>
              <a:rPr lang="en-GB" sz="1200" kern="1200" dirty="0">
                <a:solidFill>
                  <a:schemeClr val="tx1"/>
                </a:solidFill>
                <a:effectLst/>
                <a:latin typeface="+mn-lt"/>
                <a:ea typeface="+mn-ea"/>
                <a:cs typeface="+mn-cs"/>
              </a:rPr>
              <a:t>, Elica Golkocheva-Markova</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Sandro Grelli</a:t>
            </a:r>
            <a:r>
              <a:rPr lang="en-GB" sz="1200" kern="1200" baseline="30000" dirty="0">
                <a:solidFill>
                  <a:schemeClr val="tx1"/>
                </a:solidFill>
                <a:effectLst/>
                <a:latin typeface="+mn-lt"/>
                <a:ea typeface="+mn-ea"/>
                <a:cs typeface="+mn-cs"/>
              </a:rPr>
              <a:t>8 9</a:t>
            </a:r>
            <a:r>
              <a:rPr lang="en-GB" sz="1200" kern="1200" dirty="0">
                <a:solidFill>
                  <a:schemeClr val="tx1"/>
                </a:solidFill>
                <a:effectLst/>
                <a:latin typeface="+mn-lt"/>
                <a:ea typeface="+mn-ea"/>
                <a:cs typeface="+mn-cs"/>
              </a:rPr>
              <a:t>, Eva Heger</a:t>
            </a:r>
            <a:r>
              <a:rPr lang="en-GB" sz="1200" kern="1200" baseline="30000" dirty="0">
                <a:solidFill>
                  <a:schemeClr val="tx1"/>
                </a:solidFill>
                <a:effectLst/>
                <a:latin typeface="+mn-lt"/>
                <a:ea typeface="+mn-ea"/>
                <a:cs typeface="+mn-cs"/>
              </a:rPr>
              <a:t>16</a:t>
            </a:r>
            <a:r>
              <a:rPr lang="en-GB" sz="1200" kern="1200" dirty="0">
                <a:solidFill>
                  <a:schemeClr val="tx1"/>
                </a:solidFill>
                <a:effectLst/>
                <a:latin typeface="+mn-lt"/>
                <a:ea typeface="+mn-ea"/>
                <a:cs typeface="+mn-cs"/>
              </a:rPr>
              <a:t>, Gilles Iserentant</a:t>
            </a:r>
            <a:r>
              <a:rPr lang="en-GB" sz="1200" kern="1200" baseline="30000" dirty="0">
                <a:solidFill>
                  <a:schemeClr val="tx1"/>
                </a:solidFill>
                <a:effectLst/>
                <a:latin typeface="+mn-lt"/>
                <a:ea typeface="+mn-ea"/>
                <a:cs typeface="+mn-cs"/>
              </a:rPr>
              <a:t>12</a:t>
            </a:r>
            <a:r>
              <a:rPr lang="en-GB" sz="1200" kern="1200" dirty="0">
                <a:solidFill>
                  <a:schemeClr val="tx1"/>
                </a:solidFill>
                <a:effectLst/>
                <a:latin typeface="+mn-lt"/>
                <a:ea typeface="+mn-ea"/>
                <a:cs typeface="+mn-cs"/>
              </a:rPr>
              <a:t>, Ligita Jancoriene</a:t>
            </a:r>
            <a:r>
              <a:rPr lang="en-GB" sz="1200" kern="1200" baseline="30000" dirty="0">
                <a:solidFill>
                  <a:schemeClr val="tx1"/>
                </a:solidFill>
                <a:effectLst/>
                <a:latin typeface="+mn-lt"/>
                <a:ea typeface="+mn-ea"/>
                <a:cs typeface="+mn-cs"/>
              </a:rPr>
              <a:t>17</a:t>
            </a:r>
            <a:r>
              <a:rPr lang="en-GB" sz="1200" kern="1200" dirty="0">
                <a:solidFill>
                  <a:schemeClr val="tx1"/>
                </a:solidFill>
                <a:effectLst/>
                <a:latin typeface="+mn-lt"/>
                <a:ea typeface="+mn-ea"/>
                <a:cs typeface="+mn-cs"/>
              </a:rPr>
              <a:t>, Rolf Kaiser</a:t>
            </a:r>
            <a:r>
              <a:rPr lang="en-GB" sz="1200" kern="1200" baseline="30000" dirty="0">
                <a:solidFill>
                  <a:schemeClr val="tx1"/>
                </a:solidFill>
                <a:effectLst/>
                <a:latin typeface="+mn-lt"/>
                <a:ea typeface="+mn-ea"/>
                <a:cs typeface="+mn-cs"/>
              </a:rPr>
              <a:t>16</a:t>
            </a:r>
            <a:r>
              <a:rPr lang="en-GB" sz="1200" kern="1200" dirty="0">
                <a:solidFill>
                  <a:schemeClr val="tx1"/>
                </a:solidFill>
                <a:effectLst/>
                <a:latin typeface="+mn-lt"/>
                <a:ea typeface="+mn-ea"/>
                <a:cs typeface="+mn-cs"/>
              </a:rPr>
              <a:t>, Naomi Kokkinos</a:t>
            </a:r>
            <a:r>
              <a:rPr lang="en-GB" sz="1200" kern="1200" baseline="30000" dirty="0">
                <a:solidFill>
                  <a:schemeClr val="tx1"/>
                </a:solidFill>
                <a:effectLst/>
                <a:latin typeface="+mn-lt"/>
                <a:ea typeface="+mn-ea"/>
                <a:cs typeface="+mn-cs"/>
              </a:rPr>
              <a:t>15</a:t>
            </a:r>
            <a:r>
              <a:rPr lang="en-GB" sz="1200" kern="1200" dirty="0">
                <a:solidFill>
                  <a:schemeClr val="tx1"/>
                </a:solidFill>
                <a:effectLst/>
                <a:latin typeface="+mn-lt"/>
                <a:ea typeface="+mn-ea"/>
                <a:cs typeface="+mn-cs"/>
              </a:rPr>
              <a:t>, Ivana Lazarevic</a:t>
            </a:r>
            <a:r>
              <a:rPr lang="en-GB" sz="1200" kern="1200" baseline="30000" dirty="0">
                <a:solidFill>
                  <a:schemeClr val="tx1"/>
                </a:solidFill>
                <a:effectLst/>
                <a:latin typeface="+mn-lt"/>
                <a:ea typeface="+mn-ea"/>
                <a:cs typeface="+mn-cs"/>
              </a:rPr>
              <a:t>18</a:t>
            </a:r>
            <a:r>
              <a:rPr lang="en-GB" sz="1200" kern="1200" dirty="0">
                <a:solidFill>
                  <a:schemeClr val="tx1"/>
                </a:solidFill>
                <a:effectLst/>
                <a:latin typeface="+mn-lt"/>
                <a:ea typeface="+mn-ea"/>
                <a:cs typeface="+mn-cs"/>
              </a:rPr>
              <a:t>, Voichita Lazureanu</a:t>
            </a:r>
            <a:r>
              <a:rPr lang="en-GB" sz="1200" kern="1200" baseline="30000" dirty="0">
                <a:solidFill>
                  <a:schemeClr val="tx1"/>
                </a:solidFill>
                <a:effectLst/>
                <a:latin typeface="+mn-lt"/>
                <a:ea typeface="+mn-ea"/>
                <a:cs typeface="+mn-cs"/>
              </a:rPr>
              <a:t>19</a:t>
            </a:r>
            <a:r>
              <a:rPr lang="en-GB" sz="1200" kern="1200" dirty="0">
                <a:solidFill>
                  <a:schemeClr val="tx1"/>
                </a:solidFill>
                <a:effectLst/>
                <a:latin typeface="+mn-lt"/>
                <a:ea typeface="+mn-ea"/>
                <a:cs typeface="+mn-cs"/>
              </a:rPr>
              <a:t>, Karoline Leuzinger</a:t>
            </a:r>
            <a:r>
              <a:rPr lang="en-GB" sz="1200" kern="1200" baseline="30000" dirty="0">
                <a:solidFill>
                  <a:schemeClr val="tx1"/>
                </a:solidFill>
                <a:effectLst/>
                <a:latin typeface="+mn-lt"/>
                <a:ea typeface="+mn-ea"/>
                <a:cs typeface="+mn-cs"/>
              </a:rPr>
              <a:t>20</a:t>
            </a:r>
            <a:r>
              <a:rPr lang="en-GB" sz="1200" kern="1200" dirty="0">
                <a:solidFill>
                  <a:schemeClr val="tx1"/>
                </a:solidFill>
                <a:effectLst/>
                <a:latin typeface="+mn-lt"/>
                <a:ea typeface="+mn-ea"/>
                <a:cs typeface="+mn-cs"/>
              </a:rPr>
              <a:t>, Magnus Lindh</a:t>
            </a:r>
            <a:r>
              <a:rPr lang="en-GB" sz="1200" kern="1200" baseline="30000" dirty="0">
                <a:solidFill>
                  <a:schemeClr val="tx1"/>
                </a:solidFill>
                <a:effectLst/>
                <a:latin typeface="+mn-lt"/>
                <a:ea typeface="+mn-ea"/>
                <a:cs typeface="+mn-cs"/>
              </a:rPr>
              <a:t>21</a:t>
            </a:r>
            <a:r>
              <a:rPr lang="en-GB" sz="1200" kern="1200" dirty="0">
                <a:solidFill>
                  <a:schemeClr val="tx1"/>
                </a:solidFill>
                <a:effectLst/>
                <a:latin typeface="+mn-lt"/>
                <a:ea typeface="+mn-ea"/>
                <a:cs typeface="+mn-cs"/>
              </a:rPr>
              <a:t>, Josep Llibre</a:t>
            </a:r>
            <a:r>
              <a:rPr lang="en-GB" sz="1200" kern="1200" baseline="30000" dirty="0">
                <a:solidFill>
                  <a:schemeClr val="tx1"/>
                </a:solidFill>
                <a:effectLst/>
                <a:latin typeface="+mn-lt"/>
                <a:ea typeface="+mn-ea"/>
                <a:cs typeface="+mn-cs"/>
              </a:rPr>
              <a:t>22</a:t>
            </a:r>
            <a:r>
              <a:rPr lang="en-GB" sz="1200" kern="1200" dirty="0">
                <a:solidFill>
                  <a:schemeClr val="tx1"/>
                </a:solidFill>
                <a:effectLst/>
                <a:latin typeface="+mn-lt"/>
                <a:ea typeface="+mn-ea"/>
                <a:cs typeface="+mn-cs"/>
              </a:rPr>
              <a:t>, Maja Lunar</a:t>
            </a:r>
            <a:r>
              <a:rPr lang="en-GB" sz="1200" kern="1200" baseline="30000" dirty="0">
                <a:solidFill>
                  <a:schemeClr val="tx1"/>
                </a:solidFill>
                <a:effectLst/>
                <a:latin typeface="+mn-lt"/>
                <a:ea typeface="+mn-ea"/>
                <a:cs typeface="+mn-cs"/>
              </a:rPr>
              <a:t>23</a:t>
            </a:r>
            <a:r>
              <a:rPr lang="en-GB" sz="1200" kern="1200" dirty="0">
                <a:solidFill>
                  <a:schemeClr val="tx1"/>
                </a:solidFill>
                <a:effectLst/>
                <a:latin typeface="+mn-lt"/>
                <a:ea typeface="+mn-ea"/>
                <a:cs typeface="+mn-cs"/>
              </a:rPr>
              <a:t>, Ugne Mickute</a:t>
            </a:r>
            <a:r>
              <a:rPr lang="en-GB" sz="1200" kern="1200" baseline="30000" dirty="0">
                <a:solidFill>
                  <a:schemeClr val="tx1"/>
                </a:solidFill>
                <a:effectLst/>
                <a:latin typeface="+mn-lt"/>
                <a:ea typeface="+mn-ea"/>
                <a:cs typeface="+mn-cs"/>
              </a:rPr>
              <a:t>17</a:t>
            </a:r>
            <a:r>
              <a:rPr lang="en-GB" sz="1200" kern="1200" dirty="0">
                <a:solidFill>
                  <a:schemeClr val="tx1"/>
                </a:solidFill>
                <a:effectLst/>
                <a:latin typeface="+mn-lt"/>
                <a:ea typeface="+mn-ea"/>
                <a:cs typeface="+mn-cs"/>
              </a:rPr>
              <a:t>, Jakub Mihale</a:t>
            </a:r>
            <a:r>
              <a:rPr lang="en-GB" sz="1200" kern="1200" baseline="30000" dirty="0">
                <a:solidFill>
                  <a:schemeClr val="tx1"/>
                </a:solidFill>
                <a:effectLst/>
                <a:latin typeface="+mn-lt"/>
                <a:ea typeface="+mn-ea"/>
                <a:cs typeface="+mn-cs"/>
              </a:rPr>
              <a:t>7</a:t>
            </a:r>
            <a:r>
              <a:rPr lang="en-GB" sz="1200" kern="1200" dirty="0">
                <a:solidFill>
                  <a:schemeClr val="tx1"/>
                </a:solidFill>
                <a:effectLst/>
                <a:latin typeface="+mn-lt"/>
                <a:ea typeface="+mn-ea"/>
                <a:cs typeface="+mn-cs"/>
              </a:rPr>
              <a:t>, Ivana Milosevic</a:t>
            </a:r>
            <a:r>
              <a:rPr lang="en-GB" sz="1200" kern="1200" baseline="30000" dirty="0">
                <a:solidFill>
                  <a:schemeClr val="tx1"/>
                </a:solidFill>
                <a:effectLst/>
                <a:latin typeface="+mn-lt"/>
                <a:ea typeface="+mn-ea"/>
                <a:cs typeface="+mn-cs"/>
              </a:rPr>
              <a:t>24</a:t>
            </a:r>
            <a:r>
              <a:rPr lang="en-GB" sz="1200" kern="1200" dirty="0">
                <a:solidFill>
                  <a:schemeClr val="tx1"/>
                </a:solidFill>
                <a:effectLst/>
                <a:latin typeface="+mn-lt"/>
                <a:ea typeface="+mn-ea"/>
                <a:cs typeface="+mn-cs"/>
              </a:rPr>
              <a:t>, Orna Mor</a:t>
            </a:r>
            <a:r>
              <a:rPr lang="en-GB" sz="1200" kern="1200" baseline="30000" dirty="0">
                <a:solidFill>
                  <a:schemeClr val="tx1"/>
                </a:solidFill>
                <a:effectLst/>
                <a:latin typeface="+mn-lt"/>
                <a:ea typeface="+mn-ea"/>
                <a:cs typeface="+mn-cs"/>
              </a:rPr>
              <a:t>25</a:t>
            </a:r>
            <a:r>
              <a:rPr lang="en-GB" sz="1200" kern="1200" dirty="0">
                <a:solidFill>
                  <a:schemeClr val="tx1"/>
                </a:solidFill>
                <a:effectLst/>
                <a:latin typeface="+mn-lt"/>
                <a:ea typeface="+mn-ea"/>
                <a:cs typeface="+mn-cs"/>
              </a:rPr>
              <a:t>, Dirk Nierhoff</a:t>
            </a:r>
            <a:r>
              <a:rPr lang="en-GB" sz="1200" kern="1200" baseline="30000" dirty="0">
                <a:solidFill>
                  <a:schemeClr val="tx1"/>
                </a:solidFill>
                <a:effectLst/>
                <a:latin typeface="+mn-lt"/>
                <a:ea typeface="+mn-ea"/>
                <a:cs typeface="+mn-cs"/>
              </a:rPr>
              <a:t>26</a:t>
            </a:r>
            <a:r>
              <a:rPr lang="en-GB" sz="1200" kern="1200" dirty="0">
                <a:solidFill>
                  <a:schemeClr val="tx1"/>
                </a:solidFill>
                <a:effectLst/>
                <a:latin typeface="+mn-lt"/>
                <a:ea typeface="+mn-ea"/>
                <a:cs typeface="+mn-cs"/>
              </a:rPr>
              <a:t>, Dan Otelea</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Pierpaolo Paba</a:t>
            </a:r>
            <a:r>
              <a:rPr lang="en-GB" sz="1200" kern="1200" baseline="30000" dirty="0">
                <a:solidFill>
                  <a:schemeClr val="tx1"/>
                </a:solidFill>
                <a:effectLst/>
                <a:latin typeface="+mn-lt"/>
                <a:ea typeface="+mn-ea"/>
                <a:cs typeface="+mn-cs"/>
              </a:rPr>
              <a:t>9</a:t>
            </a:r>
            <a:r>
              <a:rPr lang="en-GB" sz="1200" kern="1200" dirty="0">
                <a:solidFill>
                  <a:schemeClr val="tx1"/>
                </a:solidFill>
                <a:effectLst/>
                <a:latin typeface="+mn-lt"/>
                <a:ea typeface="+mn-ea"/>
                <a:cs typeface="+mn-cs"/>
              </a:rPr>
              <a:t>, Elizaveta Padalko</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Lorenzo Piermatteo</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Mario Poljak</a:t>
            </a:r>
            <a:r>
              <a:rPr lang="en-GB" sz="1200" kern="1200" baseline="30000" dirty="0">
                <a:solidFill>
                  <a:schemeClr val="tx1"/>
                </a:solidFill>
                <a:effectLst/>
                <a:latin typeface="+mn-lt"/>
                <a:ea typeface="+mn-ea"/>
                <a:cs typeface="+mn-cs"/>
              </a:rPr>
              <a:t>23</a:t>
            </a:r>
            <a:r>
              <a:rPr lang="en-GB" sz="1200" kern="1200" dirty="0">
                <a:solidFill>
                  <a:schemeClr val="tx1"/>
                </a:solidFill>
                <a:effectLst/>
                <a:latin typeface="+mn-lt"/>
                <a:ea typeface="+mn-ea"/>
                <a:cs typeface="+mn-cs"/>
              </a:rPr>
              <a:t>, Anna Riccio</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Maja Ruzic</a:t>
            </a:r>
            <a:r>
              <a:rPr lang="en-GB" sz="1200" kern="1200" baseline="30000" dirty="0">
                <a:solidFill>
                  <a:schemeClr val="tx1"/>
                </a:solidFill>
                <a:effectLst/>
                <a:latin typeface="+mn-lt"/>
                <a:ea typeface="+mn-ea"/>
                <a:cs typeface="+mn-cs"/>
              </a:rPr>
              <a:t>27</a:t>
            </a:r>
            <a:r>
              <a:rPr lang="en-GB" sz="1200" kern="1200" dirty="0">
                <a:solidFill>
                  <a:schemeClr val="tx1"/>
                </a:solidFill>
                <a:effectLst/>
                <a:latin typeface="+mn-lt"/>
                <a:ea typeface="+mn-ea"/>
                <a:cs typeface="+mn-cs"/>
              </a:rPr>
              <a:t>, Loredana Sarmati</a:t>
            </a:r>
            <a:r>
              <a:rPr lang="en-GB" sz="1200" kern="1200" baseline="30000" dirty="0">
                <a:solidFill>
                  <a:schemeClr val="tx1"/>
                </a:solidFill>
                <a:effectLst/>
                <a:latin typeface="+mn-lt"/>
                <a:ea typeface="+mn-ea"/>
                <a:cs typeface="+mn-cs"/>
              </a:rPr>
              <a:t>13</a:t>
            </a:r>
            <a:r>
              <a:rPr lang="en-GB" sz="1200" kern="1200" dirty="0">
                <a:solidFill>
                  <a:schemeClr val="tx1"/>
                </a:solidFill>
                <a:effectLst/>
                <a:latin typeface="+mn-lt"/>
                <a:ea typeface="+mn-ea"/>
                <a:cs typeface="+mn-cs"/>
              </a:rPr>
              <a:t>, Giulia Torre</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Ana Maria Tudor</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Andrei Vata</a:t>
            </a:r>
            <a:r>
              <a:rPr lang="en-GB" sz="1200" kern="1200" baseline="30000" dirty="0">
                <a:solidFill>
                  <a:schemeClr val="tx1"/>
                </a:solidFill>
                <a:effectLst/>
                <a:latin typeface="+mn-lt"/>
                <a:ea typeface="+mn-ea"/>
                <a:cs typeface="+mn-cs"/>
              </a:rPr>
              <a:t>28</a:t>
            </a:r>
            <a:r>
              <a:rPr lang="en-GB" sz="1200" kern="1200" dirty="0">
                <a:solidFill>
                  <a:schemeClr val="tx1"/>
                </a:solidFill>
                <a:effectLst/>
                <a:latin typeface="+mn-lt"/>
                <a:ea typeface="+mn-ea"/>
                <a:cs typeface="+mn-cs"/>
              </a:rPr>
              <a:t>, Kezban Tulay Yalçinkaya</a:t>
            </a:r>
            <a:r>
              <a:rPr lang="en-GB" sz="1200" kern="1200" baseline="30000" dirty="0">
                <a:solidFill>
                  <a:schemeClr val="tx1"/>
                </a:solidFill>
                <a:effectLst/>
                <a:latin typeface="+mn-lt"/>
                <a:ea typeface="+mn-ea"/>
                <a:cs typeface="+mn-cs"/>
              </a:rPr>
              <a:t>29</a:t>
            </a:r>
            <a:r>
              <a:rPr lang="en-GB" sz="1200" kern="1200" dirty="0">
                <a:solidFill>
                  <a:schemeClr val="tx1"/>
                </a:solidFill>
                <a:effectLst/>
                <a:latin typeface="+mn-lt"/>
                <a:ea typeface="+mn-ea"/>
                <a:cs typeface="+mn-cs"/>
              </a:rPr>
              <a:t>, Dilara Yildiran</a:t>
            </a:r>
            <a:r>
              <a:rPr lang="en-GB" sz="1200" kern="1200" baseline="30000" dirty="0">
                <a:solidFill>
                  <a:schemeClr val="tx1"/>
                </a:solidFill>
                <a:effectLst/>
                <a:latin typeface="+mn-lt"/>
                <a:ea typeface="+mn-ea"/>
                <a:cs typeface="+mn-cs"/>
              </a:rPr>
              <a:t>11</a:t>
            </a:r>
            <a:r>
              <a:rPr lang="en-GB" sz="1200" kern="1200" dirty="0">
                <a:solidFill>
                  <a:schemeClr val="tx1"/>
                </a:solidFill>
                <a:effectLst/>
                <a:latin typeface="+mn-lt"/>
                <a:ea typeface="+mn-ea"/>
                <a:cs typeface="+mn-cs"/>
              </a:rPr>
              <a:t>, Maurizio Zazzi</a:t>
            </a:r>
            <a:r>
              <a:rPr lang="en-GB" sz="1200" kern="1200" baseline="30000" dirty="0">
                <a:solidFill>
                  <a:schemeClr val="tx1"/>
                </a:solidFill>
                <a:effectLst/>
                <a:latin typeface="+mn-lt"/>
                <a:ea typeface="+mn-ea"/>
                <a:cs typeface="+mn-cs"/>
              </a:rPr>
              <a:t>30</a:t>
            </a:r>
            <a:r>
              <a:rPr lang="en-GB" sz="1200" kern="1200" dirty="0">
                <a:solidFill>
                  <a:schemeClr val="tx1"/>
                </a:solidFill>
                <a:effectLst/>
                <a:latin typeface="+mn-lt"/>
                <a:ea typeface="+mn-ea"/>
                <a:cs typeface="+mn-cs"/>
              </a:rPr>
              <a:t>, Anne Marie Wensing</a:t>
            </a:r>
            <a:r>
              <a:rPr lang="en-GB" sz="1200" kern="1200" baseline="30000" dirty="0">
                <a:solidFill>
                  <a:schemeClr val="tx1"/>
                </a:solidFill>
                <a:effectLst/>
                <a:latin typeface="+mn-lt"/>
                <a:ea typeface="+mn-ea"/>
                <a:cs typeface="+mn-cs"/>
              </a:rPr>
              <a:t>31</a:t>
            </a:r>
            <a:r>
              <a:rPr lang="en-GB" sz="1200" kern="1200" dirty="0">
                <a:solidFill>
                  <a:schemeClr val="tx1"/>
                </a:solidFill>
                <a:effectLst/>
                <a:latin typeface="+mn-lt"/>
                <a:ea typeface="+mn-ea"/>
                <a:cs typeface="+mn-cs"/>
              </a:rPr>
              <a:t>, Valentina Svicher</a:t>
            </a:r>
            <a:r>
              <a:rPr lang="en-GB" sz="1200" kern="1200" baseline="30000" dirty="0">
                <a:solidFill>
                  <a:schemeClr val="tx1"/>
                </a:solidFill>
                <a:effectLst/>
                <a:latin typeface="+mn-lt"/>
                <a:ea typeface="+mn-ea"/>
                <a:cs typeface="+mn-cs"/>
              </a:rPr>
              <a:t>1</a:t>
            </a:r>
          </a:p>
          <a:p>
            <a:endParaRPr lang="en-GB" sz="1200" i="1" kern="1200" baseline="30000" dirty="0">
              <a:solidFill>
                <a:schemeClr val="tx1"/>
              </a:solidFill>
              <a:effectLst/>
              <a:latin typeface="+mn-lt"/>
              <a:ea typeface="+mn-ea"/>
              <a:cs typeface="+mn-cs"/>
            </a:endParaRPr>
          </a:p>
          <a:p>
            <a:r>
              <a:rPr lang="en-GB" sz="1200" i="1" kern="1200" baseline="30000" dirty="0">
                <a:solidFill>
                  <a:schemeClr val="tx1"/>
                </a:solidFill>
                <a:effectLst/>
                <a:latin typeface="+mn-lt"/>
                <a:ea typeface="+mn-ea"/>
                <a:cs typeface="+mn-cs"/>
              </a:rPr>
              <a:t>1</a:t>
            </a:r>
            <a:r>
              <a:rPr lang="en-GB" sz="1200" i="1" kern="1200" baseline="0" dirty="0">
                <a:solidFill>
                  <a:schemeClr val="tx1"/>
                </a:solidFill>
                <a:effectLst/>
                <a:latin typeface="+mn-lt"/>
                <a:ea typeface="+mn-ea"/>
                <a:cs typeface="+mn-cs"/>
              </a:rPr>
              <a:t>Department of Biology, University of Rome Tor Vergata, Rome, Italy, </a:t>
            </a:r>
            <a:r>
              <a:rPr lang="en-GB" sz="1200" i="1" kern="1200" baseline="30000" dirty="0">
                <a:solidFill>
                  <a:schemeClr val="tx1"/>
                </a:solidFill>
                <a:effectLst/>
                <a:latin typeface="+mn-lt"/>
                <a:ea typeface="+mn-ea"/>
                <a:cs typeface="+mn-cs"/>
              </a:rPr>
              <a:t>2</a:t>
            </a:r>
            <a:r>
              <a:rPr lang="en-GB" sz="1200" i="1" kern="1200" baseline="0" dirty="0">
                <a:solidFill>
                  <a:schemeClr val="tx1"/>
                </a:solidFill>
                <a:effectLst/>
                <a:latin typeface="+mn-lt"/>
                <a:ea typeface="+mn-ea"/>
                <a:cs typeface="+mn-cs"/>
              </a:rPr>
              <a:t>National Center of Infectious and Parasitic Diseases, Sofia, Bulgaria, </a:t>
            </a:r>
            <a:r>
              <a:rPr lang="en-GB" sz="1200" i="1" kern="1200" baseline="30000" dirty="0">
                <a:solidFill>
                  <a:schemeClr val="tx1"/>
                </a:solidFill>
                <a:effectLst/>
                <a:latin typeface="+mn-lt"/>
                <a:ea typeface="+mn-ea"/>
                <a:cs typeface="+mn-cs"/>
              </a:rPr>
              <a:t>3</a:t>
            </a:r>
            <a:r>
              <a:rPr lang="en-GB" sz="1200" i="1" kern="1200" baseline="0" dirty="0">
                <a:solidFill>
                  <a:schemeClr val="tx1"/>
                </a:solidFill>
                <a:effectLst/>
                <a:latin typeface="+mn-lt"/>
                <a:ea typeface="+mn-ea"/>
                <a:cs typeface="+mn-cs"/>
              </a:rPr>
              <a:t>Hepatology Unit, University Hospital Tor Vergata, Rome, Italy, </a:t>
            </a:r>
            <a:r>
              <a:rPr lang="en-GB" sz="1200" i="1" kern="1200" baseline="30000" dirty="0">
                <a:solidFill>
                  <a:schemeClr val="tx1"/>
                </a:solidFill>
                <a:effectLst/>
                <a:latin typeface="+mn-lt"/>
                <a:ea typeface="+mn-ea"/>
                <a:cs typeface="+mn-cs"/>
              </a:rPr>
              <a:t>4</a:t>
            </a:r>
            <a:r>
              <a:rPr lang="en-GB" sz="1200" i="1" kern="1200" baseline="0" dirty="0">
                <a:solidFill>
                  <a:schemeClr val="tx1"/>
                </a:solidFill>
                <a:effectLst/>
                <a:latin typeface="+mn-lt"/>
                <a:ea typeface="+mn-ea"/>
                <a:cs typeface="+mn-cs"/>
              </a:rPr>
              <a:t>National Institute for Infectious Diseases "Prof. Dr. Matei Bals", Bucharest, Romania, </a:t>
            </a:r>
            <a:r>
              <a:rPr lang="en-GB" sz="1200" i="1" kern="1200" baseline="30000" dirty="0">
                <a:solidFill>
                  <a:schemeClr val="tx1"/>
                </a:solidFill>
                <a:effectLst/>
                <a:latin typeface="+mn-lt"/>
                <a:ea typeface="+mn-ea"/>
                <a:cs typeface="+mn-cs"/>
              </a:rPr>
              <a:t>5</a:t>
            </a:r>
            <a:r>
              <a:rPr lang="en-GB" sz="1200" i="1" kern="1200" baseline="0" dirty="0">
                <a:solidFill>
                  <a:schemeClr val="tx1"/>
                </a:solidFill>
                <a:effectLst/>
                <a:latin typeface="+mn-lt"/>
                <a:ea typeface="+mn-ea"/>
                <a:cs typeface="+mn-cs"/>
              </a:rPr>
              <a:t>University Hospital Ghent, Ghent, Belgium, </a:t>
            </a:r>
            <a:r>
              <a:rPr lang="en-GB" sz="1200" i="1" kern="1200" baseline="30000" dirty="0">
                <a:solidFill>
                  <a:schemeClr val="tx1"/>
                </a:solidFill>
                <a:effectLst/>
                <a:latin typeface="+mn-lt"/>
                <a:ea typeface="+mn-ea"/>
                <a:cs typeface="+mn-cs"/>
              </a:rPr>
              <a:t>6</a:t>
            </a:r>
            <a:r>
              <a:rPr lang="en-GB" sz="1200" i="1" kern="1200" baseline="0" dirty="0">
                <a:solidFill>
                  <a:schemeClr val="tx1"/>
                </a:solidFill>
                <a:effectLst/>
                <a:latin typeface="+mn-lt"/>
                <a:ea typeface="+mn-ea"/>
                <a:cs typeface="+mn-cs"/>
              </a:rPr>
              <a:t>University Hospital for Infectious Diseases, Zagreb, Croatia, </a:t>
            </a:r>
            <a:r>
              <a:rPr lang="en-GB" sz="1200" i="1" kern="1200" baseline="30000" dirty="0">
                <a:solidFill>
                  <a:schemeClr val="tx1"/>
                </a:solidFill>
                <a:effectLst/>
                <a:latin typeface="+mn-lt"/>
                <a:ea typeface="+mn-ea"/>
                <a:cs typeface="+mn-cs"/>
              </a:rPr>
              <a:t>7</a:t>
            </a:r>
            <a:r>
              <a:rPr lang="en-GB" sz="1200" i="1" kern="1200" baseline="0" dirty="0">
                <a:solidFill>
                  <a:schemeClr val="tx1"/>
                </a:solidFill>
                <a:effectLst/>
                <a:latin typeface="+mn-lt"/>
                <a:ea typeface="+mn-ea"/>
                <a:cs typeface="+mn-cs"/>
              </a:rPr>
              <a:t>Institute of Laboratory Medicine, Faculty of Medicine, Slovak Medical University, Bratislava, Slovakia, </a:t>
            </a:r>
            <a:r>
              <a:rPr lang="en-GB" sz="1200" i="1" kern="1200" baseline="30000" dirty="0">
                <a:solidFill>
                  <a:schemeClr val="tx1"/>
                </a:solidFill>
                <a:effectLst/>
                <a:latin typeface="+mn-lt"/>
                <a:ea typeface="+mn-ea"/>
                <a:cs typeface="+mn-cs"/>
              </a:rPr>
              <a:t>8</a:t>
            </a:r>
            <a:r>
              <a:rPr lang="en-GB" sz="1200" i="1" kern="1200" baseline="0" dirty="0">
                <a:solidFill>
                  <a:schemeClr val="tx1"/>
                </a:solidFill>
                <a:effectLst/>
                <a:latin typeface="+mn-lt"/>
                <a:ea typeface="+mn-ea"/>
                <a:cs typeface="+mn-cs"/>
              </a:rPr>
              <a:t>Department of Experimental Medicine, University of Rome Tor Vergata, Rome, Italy, </a:t>
            </a:r>
            <a:r>
              <a:rPr lang="en-GB" sz="1200" i="1" kern="1200" baseline="30000" dirty="0">
                <a:solidFill>
                  <a:schemeClr val="tx1"/>
                </a:solidFill>
                <a:effectLst/>
                <a:latin typeface="+mn-lt"/>
                <a:ea typeface="+mn-ea"/>
                <a:cs typeface="+mn-cs"/>
              </a:rPr>
              <a:t>9</a:t>
            </a:r>
            <a:r>
              <a:rPr lang="en-GB" sz="1200" i="1" kern="1200" baseline="0" dirty="0">
                <a:solidFill>
                  <a:schemeClr val="tx1"/>
                </a:solidFill>
                <a:effectLst/>
                <a:latin typeface="+mn-lt"/>
                <a:ea typeface="+mn-ea"/>
                <a:cs typeface="+mn-cs"/>
              </a:rPr>
              <a:t>Unit of Virology, Tor Vergata Polyclinic Foundation, Tor Vergata University, Rome, Italy, </a:t>
            </a:r>
            <a:r>
              <a:rPr lang="en-GB" sz="1200" i="1" kern="1200" baseline="30000" dirty="0">
                <a:solidFill>
                  <a:schemeClr val="tx1"/>
                </a:solidFill>
                <a:effectLst/>
                <a:latin typeface="+mn-lt"/>
                <a:ea typeface="+mn-ea"/>
                <a:cs typeface="+mn-cs"/>
              </a:rPr>
              <a:t>10</a:t>
            </a:r>
            <a:r>
              <a:rPr lang="en-GB" sz="1200" i="1" kern="1200" baseline="0" dirty="0">
                <a:solidFill>
                  <a:schemeClr val="tx1"/>
                </a:solidFill>
                <a:effectLst/>
                <a:latin typeface="+mn-lt"/>
                <a:ea typeface="+mn-ea"/>
                <a:cs typeface="+mn-cs"/>
              </a:rPr>
              <a:t>Microbiology and Virology Unit, AOU Senese, Siena, Italy, </a:t>
            </a:r>
            <a:r>
              <a:rPr lang="en-GB" sz="1200" i="1" kern="1200" baseline="30000" dirty="0">
                <a:solidFill>
                  <a:schemeClr val="tx1"/>
                </a:solidFill>
                <a:effectLst/>
                <a:latin typeface="+mn-lt"/>
                <a:ea typeface="+mn-ea"/>
                <a:cs typeface="+mn-cs"/>
              </a:rPr>
              <a:t>11</a:t>
            </a:r>
            <a:r>
              <a:rPr lang="en-GB" sz="1200" i="1" kern="1200" baseline="0" dirty="0">
                <a:solidFill>
                  <a:schemeClr val="tx1"/>
                </a:solidFill>
                <a:effectLst/>
                <a:latin typeface="+mn-lt"/>
                <a:ea typeface="+mn-ea"/>
                <a:cs typeface="+mn-cs"/>
              </a:rPr>
              <a:t>Ministry of Health, Public Health Institute, National Reference Laboratory for HIV/AIDS and Viral Hepatitis Department, Ankara, Türkiye, </a:t>
            </a:r>
            <a:r>
              <a:rPr lang="en-GB" sz="1200" i="1" kern="1200" baseline="30000" dirty="0">
                <a:solidFill>
                  <a:schemeClr val="tx1"/>
                </a:solidFill>
                <a:effectLst/>
                <a:latin typeface="+mn-lt"/>
                <a:ea typeface="+mn-ea"/>
                <a:cs typeface="+mn-cs"/>
              </a:rPr>
              <a:t>12</a:t>
            </a:r>
            <a:r>
              <a:rPr lang="en-GB" sz="1200" i="1" kern="1200" baseline="0" dirty="0">
                <a:solidFill>
                  <a:schemeClr val="tx1"/>
                </a:solidFill>
                <a:effectLst/>
                <a:latin typeface="+mn-lt"/>
                <a:ea typeface="+mn-ea"/>
                <a:cs typeface="+mn-cs"/>
              </a:rPr>
              <a:t>Department of Infection and Immunity, Luxembourg Institute of Health, Luxembourg, Luxembourg, </a:t>
            </a:r>
            <a:r>
              <a:rPr lang="en-GB" sz="1200" i="1" kern="1200" baseline="30000" dirty="0">
                <a:solidFill>
                  <a:schemeClr val="tx1"/>
                </a:solidFill>
                <a:effectLst/>
                <a:latin typeface="+mn-lt"/>
                <a:ea typeface="+mn-ea"/>
                <a:cs typeface="+mn-cs"/>
              </a:rPr>
              <a:t>13</a:t>
            </a:r>
            <a:r>
              <a:rPr lang="en-GB" sz="1200" i="1" kern="1200" baseline="0" dirty="0">
                <a:solidFill>
                  <a:schemeClr val="tx1"/>
                </a:solidFill>
                <a:effectLst/>
                <a:latin typeface="+mn-lt"/>
                <a:ea typeface="+mn-ea"/>
                <a:cs typeface="+mn-cs"/>
              </a:rPr>
              <a:t>Department of System Medicine, University of Rome Tor Vergata, Rome, Italy, </a:t>
            </a:r>
            <a:r>
              <a:rPr lang="en-GB" sz="1200" i="1" kern="1200" baseline="30000" dirty="0">
                <a:solidFill>
                  <a:schemeClr val="tx1"/>
                </a:solidFill>
                <a:effectLst/>
                <a:latin typeface="+mn-lt"/>
                <a:ea typeface="+mn-ea"/>
                <a:cs typeface="+mn-cs"/>
              </a:rPr>
              <a:t>14</a:t>
            </a:r>
            <a:r>
              <a:rPr lang="en-GB" sz="1200" i="1" kern="1200" baseline="0" dirty="0">
                <a:solidFill>
                  <a:schemeClr val="tx1"/>
                </a:solidFill>
                <a:effectLst/>
                <a:latin typeface="+mn-lt"/>
                <a:ea typeface="+mn-ea"/>
                <a:cs typeface="+mn-cs"/>
              </a:rPr>
              <a:t>Microbiology Department, Clinical Laboratory North Metropolitan Area, Germans Trias i Pujol University Hospital. Universitat Autònoma de Barcelona-Badalona, Barcelona, Spain, </a:t>
            </a:r>
            <a:r>
              <a:rPr lang="en-GB" sz="1200" i="1" kern="1200" baseline="30000" dirty="0">
                <a:solidFill>
                  <a:schemeClr val="tx1"/>
                </a:solidFill>
                <a:effectLst/>
                <a:latin typeface="+mn-lt"/>
                <a:ea typeface="+mn-ea"/>
                <a:cs typeface="+mn-cs"/>
              </a:rPr>
              <a:t>15</a:t>
            </a:r>
            <a:r>
              <a:rPr lang="en-GB" sz="1200" i="1" kern="1200" baseline="0" dirty="0">
                <a:solidFill>
                  <a:schemeClr val="tx1"/>
                </a:solidFill>
                <a:effectLst/>
                <a:latin typeface="+mn-lt"/>
                <a:ea typeface="+mn-ea"/>
                <a:cs typeface="+mn-cs"/>
              </a:rPr>
              <a:t>Royal Free NHS Foundation Trust - North Mid Hospital, London, United Kingdom, </a:t>
            </a:r>
            <a:r>
              <a:rPr lang="en-GB" sz="1200" i="1" kern="1200" baseline="30000" dirty="0">
                <a:solidFill>
                  <a:schemeClr val="tx1"/>
                </a:solidFill>
                <a:effectLst/>
                <a:latin typeface="+mn-lt"/>
                <a:ea typeface="+mn-ea"/>
                <a:cs typeface="+mn-cs"/>
              </a:rPr>
              <a:t>16</a:t>
            </a:r>
            <a:r>
              <a:rPr lang="en-GB" sz="1200" i="1" kern="1200" baseline="0" dirty="0">
                <a:solidFill>
                  <a:schemeClr val="tx1"/>
                </a:solidFill>
                <a:effectLst/>
                <a:latin typeface="+mn-lt"/>
                <a:ea typeface="+mn-ea"/>
                <a:cs typeface="+mn-cs"/>
              </a:rPr>
              <a:t>Institute of Virology, University of Cologne, Cologne, Germany, </a:t>
            </a:r>
            <a:r>
              <a:rPr lang="en-GB" sz="1200" i="1" kern="1200" baseline="30000" dirty="0">
                <a:solidFill>
                  <a:schemeClr val="tx1"/>
                </a:solidFill>
                <a:effectLst/>
                <a:latin typeface="+mn-lt"/>
                <a:ea typeface="+mn-ea"/>
                <a:cs typeface="+mn-cs"/>
              </a:rPr>
              <a:t>17</a:t>
            </a:r>
            <a:r>
              <a:rPr lang="en-GB" sz="1200" i="1" kern="1200" baseline="0" dirty="0">
                <a:solidFill>
                  <a:schemeClr val="tx1"/>
                </a:solidFill>
                <a:effectLst/>
                <a:latin typeface="+mn-lt"/>
                <a:ea typeface="+mn-ea"/>
                <a:cs typeface="+mn-cs"/>
              </a:rPr>
              <a:t>Clinic of Infectious Diseases and Dermatovenerology, Institute of Clinical Medicine, Faculty of Medicine, Vilnius University, Vilnius, Lithuania, </a:t>
            </a:r>
            <a:r>
              <a:rPr lang="en-GB" sz="1200" i="1" kern="1200" baseline="30000" dirty="0">
                <a:solidFill>
                  <a:schemeClr val="tx1"/>
                </a:solidFill>
                <a:effectLst/>
                <a:latin typeface="+mn-lt"/>
                <a:ea typeface="+mn-ea"/>
                <a:cs typeface="+mn-cs"/>
              </a:rPr>
              <a:t>18</a:t>
            </a:r>
            <a:r>
              <a:rPr lang="en-GB" sz="1200" i="1" kern="1200" baseline="0" dirty="0">
                <a:solidFill>
                  <a:schemeClr val="tx1"/>
                </a:solidFill>
                <a:effectLst/>
                <a:latin typeface="+mn-lt"/>
                <a:ea typeface="+mn-ea"/>
                <a:cs typeface="+mn-cs"/>
              </a:rPr>
              <a:t>Institute of Microbiology and Immunology, Faculty of Medicine, University of Belgrade, Belgrade, Serbia, </a:t>
            </a:r>
            <a:r>
              <a:rPr lang="en-GB" sz="1200" i="1" kern="1200" baseline="30000" dirty="0">
                <a:solidFill>
                  <a:schemeClr val="tx1"/>
                </a:solidFill>
                <a:effectLst/>
                <a:latin typeface="+mn-lt"/>
                <a:ea typeface="+mn-ea"/>
                <a:cs typeface="+mn-cs"/>
              </a:rPr>
              <a:t>19</a:t>
            </a:r>
            <a:r>
              <a:rPr lang="en-GB" sz="1200" i="1" kern="1200" baseline="0" dirty="0">
                <a:solidFill>
                  <a:schemeClr val="tx1"/>
                </a:solidFill>
                <a:effectLst/>
                <a:latin typeface="+mn-lt"/>
                <a:ea typeface="+mn-ea"/>
                <a:cs typeface="+mn-cs"/>
              </a:rPr>
              <a:t>The University of Medicine and Pharmacy Timisoara, Timisoara, Romania, </a:t>
            </a:r>
            <a:r>
              <a:rPr lang="en-GB" sz="1200" i="1" kern="1200" baseline="30000" dirty="0">
                <a:solidFill>
                  <a:schemeClr val="tx1"/>
                </a:solidFill>
                <a:effectLst/>
                <a:latin typeface="+mn-lt"/>
                <a:ea typeface="+mn-ea"/>
                <a:cs typeface="+mn-cs"/>
              </a:rPr>
              <a:t>20</a:t>
            </a:r>
            <a:r>
              <a:rPr lang="en-GB" sz="1200" i="1" kern="1200" baseline="0" dirty="0">
                <a:solidFill>
                  <a:schemeClr val="tx1"/>
                </a:solidFill>
                <a:effectLst/>
                <a:latin typeface="+mn-lt"/>
                <a:ea typeface="+mn-ea"/>
                <a:cs typeface="+mn-cs"/>
              </a:rPr>
              <a:t>Clinical Virology, University Hospital Basel, Basel, Switzerland, </a:t>
            </a:r>
            <a:r>
              <a:rPr lang="en-GB" sz="1200" i="1" kern="1200" baseline="30000" dirty="0">
                <a:solidFill>
                  <a:schemeClr val="tx1"/>
                </a:solidFill>
                <a:effectLst/>
                <a:latin typeface="+mn-lt"/>
                <a:ea typeface="+mn-ea"/>
                <a:cs typeface="+mn-cs"/>
              </a:rPr>
              <a:t>21</a:t>
            </a:r>
            <a:r>
              <a:rPr lang="en-GB" sz="1200" i="1" kern="1200" baseline="0" dirty="0">
                <a:solidFill>
                  <a:schemeClr val="tx1"/>
                </a:solidFill>
                <a:effectLst/>
                <a:latin typeface="+mn-lt"/>
                <a:ea typeface="+mn-ea"/>
                <a:cs typeface="+mn-cs"/>
              </a:rPr>
              <a:t>Department of Infectious Diseases, Institute of Biomedicine, Sahlgrenska Academy, University of Gothenburg, Gothenburg, Sweden, </a:t>
            </a:r>
            <a:r>
              <a:rPr lang="en-GB" sz="1200" i="1" kern="1200" baseline="30000" dirty="0">
                <a:solidFill>
                  <a:schemeClr val="tx1"/>
                </a:solidFill>
                <a:effectLst/>
                <a:latin typeface="+mn-lt"/>
                <a:ea typeface="+mn-ea"/>
                <a:cs typeface="+mn-cs"/>
              </a:rPr>
              <a:t>22</a:t>
            </a:r>
            <a:r>
              <a:rPr lang="en-GB" sz="1200" i="1" kern="1200" baseline="0" dirty="0">
                <a:solidFill>
                  <a:schemeClr val="tx1"/>
                </a:solidFill>
                <a:effectLst/>
                <a:latin typeface="+mn-lt"/>
                <a:ea typeface="+mn-ea"/>
                <a:cs typeface="+mn-cs"/>
              </a:rPr>
              <a:t>Hospital Universitari Germans Trias i Pujol, Barcelona, Barcelona, Spain, </a:t>
            </a:r>
            <a:r>
              <a:rPr lang="en-GB" sz="1200" i="1" kern="1200" baseline="30000" dirty="0">
                <a:solidFill>
                  <a:schemeClr val="tx1"/>
                </a:solidFill>
                <a:effectLst/>
                <a:latin typeface="+mn-lt"/>
                <a:ea typeface="+mn-ea"/>
                <a:cs typeface="+mn-cs"/>
              </a:rPr>
              <a:t>23</a:t>
            </a:r>
            <a:r>
              <a:rPr lang="en-GB" sz="1200" i="1" kern="1200" baseline="0" dirty="0">
                <a:solidFill>
                  <a:schemeClr val="tx1"/>
                </a:solidFill>
                <a:effectLst/>
                <a:latin typeface="+mn-lt"/>
                <a:ea typeface="+mn-ea"/>
                <a:cs typeface="+mn-cs"/>
              </a:rPr>
              <a:t>Institute of Microbiology and Immunology, Faculty of Medicine, University of Ljubljana, Ljubljana, Slovenia, </a:t>
            </a:r>
            <a:r>
              <a:rPr lang="en-GB" sz="1200" i="1" kern="1200" baseline="30000" dirty="0">
                <a:solidFill>
                  <a:schemeClr val="tx1"/>
                </a:solidFill>
                <a:effectLst/>
                <a:latin typeface="+mn-lt"/>
                <a:ea typeface="+mn-ea"/>
                <a:cs typeface="+mn-cs"/>
              </a:rPr>
              <a:t>24</a:t>
            </a:r>
            <a:r>
              <a:rPr lang="en-GB" sz="1200" i="1" kern="1200" baseline="0" dirty="0">
                <a:solidFill>
                  <a:schemeClr val="tx1"/>
                </a:solidFill>
                <a:effectLst/>
                <a:latin typeface="+mn-lt"/>
                <a:ea typeface="+mn-ea"/>
                <a:cs typeface="+mn-cs"/>
              </a:rPr>
              <a:t>Clinic of Infectious and Tropical Diseases, University Clinical Centre of Serbia, Faculty of Medicine, University of Belgrade, Belgrade, Serbia, </a:t>
            </a:r>
            <a:r>
              <a:rPr lang="en-GB" sz="1200" i="1" kern="1200" baseline="30000" dirty="0">
                <a:solidFill>
                  <a:schemeClr val="tx1"/>
                </a:solidFill>
                <a:effectLst/>
                <a:latin typeface="+mn-lt"/>
                <a:ea typeface="+mn-ea"/>
                <a:cs typeface="+mn-cs"/>
              </a:rPr>
              <a:t>25</a:t>
            </a:r>
            <a:r>
              <a:rPr lang="en-GB" sz="1200" i="1" kern="1200" baseline="0" dirty="0">
                <a:solidFill>
                  <a:schemeClr val="tx1"/>
                </a:solidFill>
                <a:effectLst/>
                <a:latin typeface="+mn-lt"/>
                <a:ea typeface="+mn-ea"/>
                <a:cs typeface="+mn-cs"/>
              </a:rPr>
              <a:t>National Reference Laboratory for HIV and Viral Hepatitis, Sheba Medical Center of Tel A Viv, Tel A Viv, Israel, </a:t>
            </a:r>
            <a:r>
              <a:rPr lang="en-GB" sz="1200" i="1" kern="1200" baseline="30000" dirty="0">
                <a:solidFill>
                  <a:schemeClr val="tx1"/>
                </a:solidFill>
                <a:effectLst/>
                <a:latin typeface="+mn-lt"/>
                <a:ea typeface="+mn-ea"/>
                <a:cs typeface="+mn-cs"/>
              </a:rPr>
              <a:t>26</a:t>
            </a:r>
            <a:r>
              <a:rPr lang="en-GB" sz="1200" i="1" kern="1200" baseline="0" dirty="0">
                <a:solidFill>
                  <a:schemeClr val="tx1"/>
                </a:solidFill>
                <a:effectLst/>
                <a:latin typeface="+mn-lt"/>
                <a:ea typeface="+mn-ea"/>
                <a:cs typeface="+mn-cs"/>
              </a:rPr>
              <a:t>Department of Gastroenterology and Hepatology, University of Cologne, Cologne, Germany, </a:t>
            </a:r>
            <a:r>
              <a:rPr lang="en-GB" sz="1200" i="1" kern="1200" baseline="30000" dirty="0">
                <a:solidFill>
                  <a:schemeClr val="tx1"/>
                </a:solidFill>
                <a:effectLst/>
                <a:latin typeface="+mn-lt"/>
                <a:ea typeface="+mn-ea"/>
                <a:cs typeface="+mn-cs"/>
              </a:rPr>
              <a:t>27</a:t>
            </a:r>
            <a:r>
              <a:rPr lang="en-GB" sz="1200" i="1" kern="1200" baseline="0" dirty="0">
                <a:solidFill>
                  <a:schemeClr val="tx1"/>
                </a:solidFill>
                <a:effectLst/>
                <a:latin typeface="+mn-lt"/>
                <a:ea typeface="+mn-ea"/>
                <a:cs typeface="+mn-cs"/>
              </a:rPr>
              <a:t>Faculty of Medicine, University of Novi Sad, Clinical Centre of Vojvodina, Clinic for Infectious Diseases, Novi Sad, Serbia, </a:t>
            </a:r>
            <a:r>
              <a:rPr lang="en-GB" sz="1200" i="1" kern="1200" baseline="30000" dirty="0">
                <a:solidFill>
                  <a:schemeClr val="tx1"/>
                </a:solidFill>
                <a:effectLst/>
                <a:latin typeface="+mn-lt"/>
                <a:ea typeface="+mn-ea"/>
                <a:cs typeface="+mn-cs"/>
              </a:rPr>
              <a:t>28</a:t>
            </a:r>
            <a:r>
              <a:rPr lang="en-GB" sz="1200" i="1" kern="1200" baseline="0" dirty="0">
                <a:solidFill>
                  <a:schemeClr val="tx1"/>
                </a:solidFill>
                <a:effectLst/>
                <a:latin typeface="+mn-lt"/>
                <a:ea typeface="+mn-ea"/>
                <a:cs typeface="+mn-cs"/>
              </a:rPr>
              <a:t>The University of Medicine and Pharmacy Iasi, Iasi, Romania, </a:t>
            </a:r>
            <a:r>
              <a:rPr lang="en-GB" sz="1200" i="1" kern="1200" baseline="30000" dirty="0">
                <a:solidFill>
                  <a:schemeClr val="tx1"/>
                </a:solidFill>
                <a:effectLst/>
                <a:latin typeface="+mn-lt"/>
                <a:ea typeface="+mn-ea"/>
                <a:cs typeface="+mn-cs"/>
              </a:rPr>
              <a:t>29</a:t>
            </a:r>
            <a:r>
              <a:rPr lang="en-GB" sz="1200" i="1" kern="1200" baseline="0" dirty="0">
                <a:solidFill>
                  <a:schemeClr val="tx1"/>
                </a:solidFill>
                <a:effectLst/>
                <a:latin typeface="+mn-lt"/>
                <a:ea typeface="+mn-ea"/>
                <a:cs typeface="+mn-cs"/>
              </a:rPr>
              <a:t>Department of Microbiology, Faculty of Medicine, Kahramanmaraş Sütçü İmam University, Onikişubat, Türkiye, </a:t>
            </a:r>
            <a:r>
              <a:rPr lang="en-GB" sz="1200" i="1" kern="1200" baseline="30000" dirty="0">
                <a:solidFill>
                  <a:schemeClr val="tx1"/>
                </a:solidFill>
                <a:effectLst/>
                <a:latin typeface="+mn-lt"/>
                <a:ea typeface="+mn-ea"/>
                <a:cs typeface="+mn-cs"/>
              </a:rPr>
              <a:t>30</a:t>
            </a:r>
            <a:r>
              <a:rPr lang="en-GB" sz="1200" i="1" kern="1200" baseline="0" dirty="0">
                <a:solidFill>
                  <a:schemeClr val="tx1"/>
                </a:solidFill>
                <a:effectLst/>
                <a:latin typeface="+mn-lt"/>
                <a:ea typeface="+mn-ea"/>
                <a:cs typeface="+mn-cs"/>
              </a:rPr>
              <a:t>Department of Medical Biotechnologies, University of Siena, Siena, Italy, </a:t>
            </a:r>
            <a:r>
              <a:rPr lang="en-GB" sz="1200" i="1" kern="1200" baseline="30000" dirty="0">
                <a:solidFill>
                  <a:schemeClr val="tx1"/>
                </a:solidFill>
                <a:effectLst/>
                <a:latin typeface="+mn-lt"/>
                <a:ea typeface="+mn-ea"/>
                <a:cs typeface="+mn-cs"/>
              </a:rPr>
              <a:t>31</a:t>
            </a:r>
            <a:r>
              <a:rPr lang="en-GB" sz="1200" i="1" kern="1200" baseline="0" dirty="0">
                <a:solidFill>
                  <a:schemeClr val="tx1"/>
                </a:solidFill>
                <a:effectLst/>
                <a:latin typeface="+mn-lt"/>
                <a:ea typeface="+mn-ea"/>
                <a:cs typeface="+mn-cs"/>
              </a:rPr>
              <a:t>Translational Virology, Department of Global Health and Bioethics Julius Center for Health, Sciences and Primary Care, University Medical Center Utrecht, Utrecht, Netherlands</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Background and aims: </a:t>
            </a:r>
            <a:r>
              <a:rPr lang="en-US" sz="1200" kern="1200" dirty="0">
                <a:solidFill>
                  <a:schemeClr val="tx1"/>
                </a:solidFill>
                <a:effectLst/>
                <a:latin typeface="+mn-lt"/>
                <a:ea typeface="+mn-ea"/>
                <a:cs typeface="+mn-cs"/>
              </a:rPr>
              <a:t>Hepatitis D virus (HDV) causes the most severe viral hepatitis, however often remains underdiagnosed. Here, we investigate HDV screening and seroprevalence in a large set of HBsAg+ subjects and we report the characteristics of active HDV infection in Europe and the Middle-East before (2021-2023) and after (2024-2025) the implementation of double reflex testing (DRT, anti-HDV testing in all HBsAg+ subjects with unknown HDV serology and HDV-RNA if anti-HDV+ as per EASL guidelines).</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Method: </a:t>
            </a:r>
            <a:r>
              <a:rPr lang="en-GB" sz="1200" b="0" kern="1200" dirty="0">
                <a:solidFill>
                  <a:schemeClr val="tx1"/>
                </a:solidFill>
                <a:effectLst/>
                <a:latin typeface="+mn-lt"/>
                <a:ea typeface="+mn-ea"/>
                <a:cs typeface="+mn-cs"/>
              </a:rPr>
              <a:t>This multicentre study included 23927 HBsAg+ subjects from 21 hospitals in Europe (GB, CH, LU, DE, BE, SE, LT, ES, IT [N=2], Sl, HR, RO [N=2], RS [N=2], SK, BG) and the Middle East (IL, TR [N=2]). The retrospective phase (2021-2023) evaluated 15170 HBsAg+ subjects while the prospective phase (2024-2025) implemented DRT in 8757.</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Subjects were 57.6% males, 92.3% HBeAg-negative, with median (IQR) age of 49 (39-61) years and only 29% under NUC-treatment. The rate of HDV screening strongly increased after DRT implementation from 58% to 94.5% (p&lt;0.001) (100% in 13 hospitals). HDV seroprevalence decreased after DRT implementation from 5.9% to 3.7% (p&lt;0.001). Notably, HDV-RNA testing raised from 80.7% to 94.7% (P&lt;0.001) while HDV-RNA positivity remained substantial (47% and 36.6%; p=0.04), supporting a relevant circulation of active HDV infection. Overall, DRT increased anti-HDV detection by 36.5% (p&lt;0.001) and reduced the proportion of untested HDV-RNA cases to 5.4% compared to 19.3% (P&lt;0.01). Compared to 2021-2023, anti-HDV+ subjects diagnosed by DRT more frequently had ALT&lt;40 U/l (66% vs 33.3%, p&lt;0.001) and a less advanced liver fibrosis (F0/F1 in 94% vs 33.8%, P&lt;0.001), supporting HDV detection in milder liver disease. In the 304 subjects with active infection, median (IQR) HDV-RNA was 5.5 (4.4-6.5) logIU/ml. Notably, compared to 2021-2023, subjects with active HDV infection detected by DRT had significantly lower HBsAg (2323 [1034-6109] vs 5158 [1740-11031] IU/ml), HBV-DNA (30 [0-2300] vs 131[16-2172] IU/ml), and ALT (46 [37-70] vs 79 [53-144] U/L) (p&lt;0.001 for all), supporting DRT as a valuable approach for an early HDV diagnosis, with lower cytolytic activity.</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Conclusion: </a:t>
            </a:r>
            <a:r>
              <a:rPr lang="en-GB" sz="1200" kern="1200" dirty="0">
                <a:solidFill>
                  <a:schemeClr val="tx1"/>
                </a:solidFill>
                <a:effectLst/>
                <a:latin typeface="+mn-lt"/>
                <a:ea typeface="+mn-ea"/>
                <a:cs typeface="+mn-cs"/>
              </a:rPr>
              <a:t>This study reveals a still relevant burden of HDV infection with an intense HDV replication across Europe. Implementing double reflex testing increases HDV case identification and enables diagnosis at earlier stages of liver disease, a critical step to strengthen linkage to care and reduce HDV‑related morbidity and mortality.</a:t>
            </a: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13</a:t>
            </a:fld>
            <a:endParaRPr lang="en-US" dirty="0"/>
          </a:p>
        </p:txBody>
      </p:sp>
    </p:spTree>
    <p:extLst>
      <p:ext uri="{BB962C8B-B14F-4D97-AF65-F5344CB8AC3E}">
        <p14:creationId xmlns:p14="http://schemas.microsoft.com/office/powerpoint/2010/main" val="124370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253FF-AD6C-1BE1-9972-7B641B3DE1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A7F16-79C7-2600-F397-1EA9C45D01E8}"/>
              </a:ext>
            </a:extLst>
          </p:cNvPr>
          <p:cNvSpPr>
            <a:spLocks noGrp="1" noRot="1" noChangeAspect="1"/>
          </p:cNvSpPr>
          <p:nvPr>
            <p:ph type="sldImg"/>
          </p:nvPr>
        </p:nvSpPr>
        <p:spPr/>
        <p:txBody>
          <a:bodyPr/>
          <a:lstStyle/>
          <a:p>
            <a:endParaRPr lang="en-NZ" dirty="0"/>
          </a:p>
        </p:txBody>
      </p:sp>
      <p:sp>
        <p:nvSpPr>
          <p:cNvPr id="3" name="Notes Placeholder 2">
            <a:extLst>
              <a:ext uri="{FF2B5EF4-FFF2-40B4-BE49-F238E27FC236}">
                <a16:creationId xmlns:a16="http://schemas.microsoft.com/office/drawing/2014/main" id="{D22229D1-2B2A-4141-8905-EAA2A5793C16}"/>
              </a:ext>
            </a:extLst>
          </p:cNvPr>
          <p:cNvSpPr>
            <a:spLocks noGrp="1"/>
          </p:cNvSpPr>
          <p:nvPr>
            <p:ph type="body" idx="1"/>
          </p:nvPr>
        </p:nvSpPr>
        <p:spPr/>
        <p:txBody>
          <a:bodyPr/>
          <a:lstStyle/>
          <a:p>
            <a:r>
              <a:rPr lang="en-US" b="1" i="1" dirty="0">
                <a:latin typeface="Arial" panose="020B0604020202020204" pitchFamily="34" charset="0"/>
                <a:ea typeface="Times New Roman" panose="02020603050405020304" pitchFamily="18" charset="0"/>
                <a:cs typeface="Arial" panose="020B0604020202020204" pitchFamily="34" charset="0"/>
              </a:rPr>
              <a:t>Abbreviations: </a:t>
            </a:r>
            <a:r>
              <a:rPr lang="en-US" b="0" i="1" dirty="0">
                <a:latin typeface="Arial" panose="020B0604020202020204" pitchFamily="34" charset="0"/>
                <a:ea typeface="Times New Roman" panose="02020603050405020304" pitchFamily="18" charset="0"/>
                <a:cs typeface="Arial" panose="020B0604020202020204" pitchFamily="34" charset="0"/>
              </a:rPr>
              <a:t>ALF, advanced liver fibrosis; ALT, alanine aminotransferase; DNA, deoxyribonucleic acid; DRT, double reflex testing; HBsAg, </a:t>
            </a:r>
            <a:r>
              <a:rPr lang="en-NZ" b="0" i="1" dirty="0">
                <a:latin typeface="Arial" panose="020B0604020202020204" pitchFamily="34" charset="0"/>
                <a:ea typeface="Times New Roman" panose="02020603050405020304" pitchFamily="18" charset="0"/>
                <a:cs typeface="Arial" panose="020B0604020202020204" pitchFamily="34" charset="0"/>
              </a:rPr>
              <a:t>hepatitis B surface antigen</a:t>
            </a:r>
            <a:r>
              <a:rPr lang="en-US" b="0" i="1" dirty="0">
                <a:latin typeface="Arial" panose="020B0604020202020204" pitchFamily="34" charset="0"/>
                <a:ea typeface="Times New Roman" panose="02020603050405020304" pitchFamily="18" charset="0"/>
                <a:cs typeface="Arial" panose="020B0604020202020204" pitchFamily="34" charset="0"/>
              </a:rPr>
              <a:t>; HDV, hepatitis D virus; IQR, interquartile range; RNA, ribonucleic acid.</a:t>
            </a:r>
            <a:endParaRPr lang="en-NZ" b="0" i="1" dirty="0">
              <a:latin typeface="Arial" panose="020B0604020202020204" pitchFamily="34" charset="0"/>
              <a:ea typeface="Times New Roman" panose="02020603050405020304" pitchFamily="18" charset="0"/>
              <a:cs typeface="Arial" panose="020B0604020202020204" pitchFamily="34" charset="0"/>
            </a:endParaRPr>
          </a:p>
          <a:p>
            <a:endParaRPr lang="en-US" sz="1200" b="1"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implementation of double reflex testing reveals a still relevant burden of HDV infection across Europe and represents a valuable strategy to increase HDV diagnosis at an earlier stage of liver disease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Arial" panose="020B0604020202020204" pitchFamily="34" charset="0"/>
              <a:cs typeface="Arial" panose="020B0604020202020204" pitchFamily="34" charset="0"/>
            </a:endParaRPr>
          </a:p>
          <a:p>
            <a:r>
              <a:rPr lang="en-US" sz="1200" b="1" kern="1200" dirty="0">
                <a:solidFill>
                  <a:schemeClr val="tx1"/>
                </a:solidFill>
                <a:effectLst/>
                <a:latin typeface="+mn-lt"/>
                <a:ea typeface="+mn-ea"/>
                <a:cs typeface="+mn-cs"/>
              </a:rPr>
              <a:t>FRI-025</a:t>
            </a:r>
            <a:endParaRPr lang="en-NZ"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Romina Salpini</a:t>
            </a:r>
            <a:r>
              <a:rPr lang="en-GB" sz="1200" u="sng"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Ilaria Grossi</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Caterina Tramontozzi</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Ivailo Alexiev</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Leonardo Baiocchi</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Leontina Banica</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Thiberiu Banica</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Josip Begovac</a:t>
            </a:r>
            <a:r>
              <a:rPr lang="en-GB" sz="1200" kern="1200" baseline="30000" dirty="0">
                <a:solidFill>
                  <a:schemeClr val="tx1"/>
                </a:solidFill>
                <a:effectLst/>
                <a:latin typeface="+mn-lt"/>
                <a:ea typeface="+mn-ea"/>
                <a:cs typeface="+mn-cs"/>
              </a:rPr>
              <a:t>6</a:t>
            </a:r>
            <a:r>
              <a:rPr lang="en-GB" sz="1200" kern="1200" dirty="0">
                <a:solidFill>
                  <a:schemeClr val="tx1"/>
                </a:solidFill>
                <a:effectLst/>
                <a:latin typeface="+mn-lt"/>
                <a:ea typeface="+mn-ea"/>
                <a:cs typeface="+mn-cs"/>
              </a:rPr>
              <a:t>, Brigita Benkoova</a:t>
            </a:r>
            <a:r>
              <a:rPr lang="en-GB" sz="1200" kern="1200" baseline="30000" dirty="0">
                <a:solidFill>
                  <a:schemeClr val="tx1"/>
                </a:solidFill>
                <a:effectLst/>
                <a:latin typeface="+mn-lt"/>
                <a:ea typeface="+mn-ea"/>
                <a:cs typeface="+mn-cs"/>
              </a:rPr>
              <a:t>7</a:t>
            </a:r>
            <a:r>
              <a:rPr lang="en-GB" sz="1200" kern="1200" dirty="0">
                <a:solidFill>
                  <a:schemeClr val="tx1"/>
                </a:solidFill>
                <a:effectLst/>
                <a:latin typeface="+mn-lt"/>
                <a:ea typeface="+mn-ea"/>
                <a:cs typeface="+mn-cs"/>
              </a:rPr>
              <a:t>, Ada Bertoli</a:t>
            </a:r>
            <a:r>
              <a:rPr lang="en-GB" sz="1200" kern="1200" baseline="30000" dirty="0">
                <a:solidFill>
                  <a:schemeClr val="tx1"/>
                </a:solidFill>
                <a:effectLst/>
                <a:latin typeface="+mn-lt"/>
                <a:ea typeface="+mn-ea"/>
                <a:cs typeface="+mn-cs"/>
              </a:rPr>
              <a:t>8 9</a:t>
            </a:r>
            <a:r>
              <a:rPr lang="en-GB" sz="1200" kern="1200" dirty="0">
                <a:solidFill>
                  <a:schemeClr val="tx1"/>
                </a:solidFill>
                <a:effectLst/>
                <a:latin typeface="+mn-lt"/>
                <a:ea typeface="+mn-ea"/>
                <a:cs typeface="+mn-cs"/>
              </a:rPr>
              <a:t>, Shubhada Bopegamage</a:t>
            </a:r>
            <a:r>
              <a:rPr lang="en-GB" sz="1200" kern="1200" baseline="30000" dirty="0">
                <a:solidFill>
                  <a:schemeClr val="tx1"/>
                </a:solidFill>
                <a:effectLst/>
                <a:latin typeface="+mn-lt"/>
                <a:ea typeface="+mn-ea"/>
                <a:cs typeface="+mn-cs"/>
              </a:rPr>
              <a:t>7</a:t>
            </a:r>
            <a:r>
              <a:rPr lang="en-GB" sz="1200" kern="1200" dirty="0">
                <a:solidFill>
                  <a:schemeClr val="tx1"/>
                </a:solidFill>
                <a:effectLst/>
                <a:latin typeface="+mn-lt"/>
                <a:ea typeface="+mn-ea"/>
                <a:cs typeface="+mn-cs"/>
              </a:rPr>
              <a:t>, Cinzia Caudai</a:t>
            </a:r>
            <a:r>
              <a:rPr lang="en-GB" sz="1200" kern="1200" baseline="30000" dirty="0">
                <a:solidFill>
                  <a:schemeClr val="tx1"/>
                </a:solidFill>
                <a:effectLst/>
                <a:latin typeface="+mn-lt"/>
                <a:ea typeface="+mn-ea"/>
                <a:cs typeface="+mn-cs"/>
              </a:rPr>
              <a:t>10</a:t>
            </a:r>
            <a:r>
              <a:rPr lang="en-GB" sz="1200" kern="1200" dirty="0">
                <a:solidFill>
                  <a:schemeClr val="tx1"/>
                </a:solidFill>
                <a:effectLst/>
                <a:latin typeface="+mn-lt"/>
                <a:ea typeface="+mn-ea"/>
                <a:cs typeface="+mn-cs"/>
              </a:rPr>
              <a:t>, Stefano D'Anna</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Tulin Demir</a:t>
            </a:r>
            <a:r>
              <a:rPr lang="en-GB" sz="1200" kern="1200" baseline="30000" dirty="0">
                <a:solidFill>
                  <a:schemeClr val="tx1"/>
                </a:solidFill>
                <a:effectLst/>
                <a:latin typeface="+mn-lt"/>
                <a:ea typeface="+mn-ea"/>
                <a:cs typeface="+mn-cs"/>
              </a:rPr>
              <a:t>11</a:t>
            </a:r>
            <a:r>
              <a:rPr lang="en-GB" sz="1200" kern="1200" dirty="0">
                <a:solidFill>
                  <a:schemeClr val="tx1"/>
                </a:solidFill>
                <a:effectLst/>
                <a:latin typeface="+mn-lt"/>
                <a:ea typeface="+mn-ea"/>
                <a:cs typeface="+mn-cs"/>
              </a:rPr>
              <a:t>, Carole Devaux</a:t>
            </a:r>
            <a:r>
              <a:rPr lang="en-GB" sz="1200" kern="1200" baseline="30000" dirty="0">
                <a:solidFill>
                  <a:schemeClr val="tx1"/>
                </a:solidFill>
                <a:effectLst/>
                <a:latin typeface="+mn-lt"/>
                <a:ea typeface="+mn-ea"/>
                <a:cs typeface="+mn-cs"/>
              </a:rPr>
              <a:t>12</a:t>
            </a:r>
            <a:r>
              <a:rPr lang="en-GB" sz="1200" kern="1200" dirty="0">
                <a:solidFill>
                  <a:schemeClr val="tx1"/>
                </a:solidFill>
                <a:effectLst/>
                <a:latin typeface="+mn-lt"/>
                <a:ea typeface="+mn-ea"/>
                <a:cs typeface="+mn-cs"/>
              </a:rPr>
              <a:t>, Andrea Di Lorenzo</a:t>
            </a:r>
            <a:r>
              <a:rPr lang="en-GB" sz="1200" kern="1200" baseline="30000" dirty="0">
                <a:solidFill>
                  <a:schemeClr val="tx1"/>
                </a:solidFill>
                <a:effectLst/>
                <a:latin typeface="+mn-lt"/>
                <a:ea typeface="+mn-ea"/>
                <a:cs typeface="+mn-cs"/>
              </a:rPr>
              <a:t>13</a:t>
            </a:r>
            <a:r>
              <a:rPr lang="en-GB" sz="1200" kern="1200" dirty="0">
                <a:solidFill>
                  <a:schemeClr val="tx1"/>
                </a:solidFill>
                <a:effectLst/>
                <a:latin typeface="+mn-lt"/>
                <a:ea typeface="+mn-ea"/>
                <a:cs typeface="+mn-cs"/>
              </a:rPr>
              <a:t>, Gema Fernández-Rivas</a:t>
            </a:r>
            <a:r>
              <a:rPr lang="en-GB" sz="1200" kern="1200" baseline="30000" dirty="0">
                <a:solidFill>
                  <a:schemeClr val="tx1"/>
                </a:solidFill>
                <a:effectLst/>
                <a:latin typeface="+mn-lt"/>
                <a:ea typeface="+mn-ea"/>
                <a:cs typeface="+mn-cs"/>
              </a:rPr>
              <a:t>14</a:t>
            </a:r>
            <a:r>
              <a:rPr lang="en-GB" sz="1200" kern="1200" dirty="0">
                <a:solidFill>
                  <a:schemeClr val="tx1"/>
                </a:solidFill>
                <a:effectLst/>
                <a:latin typeface="+mn-lt"/>
                <a:ea typeface="+mn-ea"/>
                <a:cs typeface="+mn-cs"/>
              </a:rPr>
              <a:t>, Katarina Gazdikova</a:t>
            </a:r>
            <a:r>
              <a:rPr lang="en-GB" sz="1200" kern="1200" baseline="30000" dirty="0">
                <a:solidFill>
                  <a:schemeClr val="tx1"/>
                </a:solidFill>
                <a:effectLst/>
                <a:latin typeface="+mn-lt"/>
                <a:ea typeface="+mn-ea"/>
                <a:cs typeface="+mn-cs"/>
              </a:rPr>
              <a:t>7</a:t>
            </a:r>
            <a:r>
              <a:rPr lang="en-GB" sz="1200" kern="1200" dirty="0">
                <a:solidFill>
                  <a:schemeClr val="tx1"/>
                </a:solidFill>
                <a:effectLst/>
                <a:latin typeface="+mn-lt"/>
                <a:ea typeface="+mn-ea"/>
                <a:cs typeface="+mn-cs"/>
              </a:rPr>
              <a:t>, Anna Maria Geretti</a:t>
            </a:r>
            <a:r>
              <a:rPr lang="en-GB" sz="1200" kern="1200" baseline="30000" dirty="0">
                <a:solidFill>
                  <a:schemeClr val="tx1"/>
                </a:solidFill>
                <a:effectLst/>
                <a:latin typeface="+mn-lt"/>
                <a:ea typeface="+mn-ea"/>
                <a:cs typeface="+mn-cs"/>
              </a:rPr>
              <a:t>13 15</a:t>
            </a:r>
            <a:r>
              <a:rPr lang="en-GB" sz="1200" kern="1200" dirty="0">
                <a:solidFill>
                  <a:schemeClr val="tx1"/>
                </a:solidFill>
                <a:effectLst/>
                <a:latin typeface="+mn-lt"/>
                <a:ea typeface="+mn-ea"/>
                <a:cs typeface="+mn-cs"/>
              </a:rPr>
              <a:t>, Elica Golkocheva-Markova</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Sandro Grelli</a:t>
            </a:r>
            <a:r>
              <a:rPr lang="en-GB" sz="1200" kern="1200" baseline="30000" dirty="0">
                <a:solidFill>
                  <a:schemeClr val="tx1"/>
                </a:solidFill>
                <a:effectLst/>
                <a:latin typeface="+mn-lt"/>
                <a:ea typeface="+mn-ea"/>
                <a:cs typeface="+mn-cs"/>
              </a:rPr>
              <a:t>8 9</a:t>
            </a:r>
            <a:r>
              <a:rPr lang="en-GB" sz="1200" kern="1200" dirty="0">
                <a:solidFill>
                  <a:schemeClr val="tx1"/>
                </a:solidFill>
                <a:effectLst/>
                <a:latin typeface="+mn-lt"/>
                <a:ea typeface="+mn-ea"/>
                <a:cs typeface="+mn-cs"/>
              </a:rPr>
              <a:t>, Eva Heger</a:t>
            </a:r>
            <a:r>
              <a:rPr lang="en-GB" sz="1200" kern="1200" baseline="30000" dirty="0">
                <a:solidFill>
                  <a:schemeClr val="tx1"/>
                </a:solidFill>
                <a:effectLst/>
                <a:latin typeface="+mn-lt"/>
                <a:ea typeface="+mn-ea"/>
                <a:cs typeface="+mn-cs"/>
              </a:rPr>
              <a:t>16</a:t>
            </a:r>
            <a:r>
              <a:rPr lang="en-GB" sz="1200" kern="1200" dirty="0">
                <a:solidFill>
                  <a:schemeClr val="tx1"/>
                </a:solidFill>
                <a:effectLst/>
                <a:latin typeface="+mn-lt"/>
                <a:ea typeface="+mn-ea"/>
                <a:cs typeface="+mn-cs"/>
              </a:rPr>
              <a:t>, Gilles Iserentant</a:t>
            </a:r>
            <a:r>
              <a:rPr lang="en-GB" sz="1200" kern="1200" baseline="30000" dirty="0">
                <a:solidFill>
                  <a:schemeClr val="tx1"/>
                </a:solidFill>
                <a:effectLst/>
                <a:latin typeface="+mn-lt"/>
                <a:ea typeface="+mn-ea"/>
                <a:cs typeface="+mn-cs"/>
              </a:rPr>
              <a:t>12</a:t>
            </a:r>
            <a:r>
              <a:rPr lang="en-GB" sz="1200" kern="1200" dirty="0">
                <a:solidFill>
                  <a:schemeClr val="tx1"/>
                </a:solidFill>
                <a:effectLst/>
                <a:latin typeface="+mn-lt"/>
                <a:ea typeface="+mn-ea"/>
                <a:cs typeface="+mn-cs"/>
              </a:rPr>
              <a:t>, Ligita Jancoriene</a:t>
            </a:r>
            <a:r>
              <a:rPr lang="en-GB" sz="1200" kern="1200" baseline="30000" dirty="0">
                <a:solidFill>
                  <a:schemeClr val="tx1"/>
                </a:solidFill>
                <a:effectLst/>
                <a:latin typeface="+mn-lt"/>
                <a:ea typeface="+mn-ea"/>
                <a:cs typeface="+mn-cs"/>
              </a:rPr>
              <a:t>17</a:t>
            </a:r>
            <a:r>
              <a:rPr lang="en-GB" sz="1200" kern="1200" dirty="0">
                <a:solidFill>
                  <a:schemeClr val="tx1"/>
                </a:solidFill>
                <a:effectLst/>
                <a:latin typeface="+mn-lt"/>
                <a:ea typeface="+mn-ea"/>
                <a:cs typeface="+mn-cs"/>
              </a:rPr>
              <a:t>, Rolf Kaiser</a:t>
            </a:r>
            <a:r>
              <a:rPr lang="en-GB" sz="1200" kern="1200" baseline="30000" dirty="0">
                <a:solidFill>
                  <a:schemeClr val="tx1"/>
                </a:solidFill>
                <a:effectLst/>
                <a:latin typeface="+mn-lt"/>
                <a:ea typeface="+mn-ea"/>
                <a:cs typeface="+mn-cs"/>
              </a:rPr>
              <a:t>16</a:t>
            </a:r>
            <a:r>
              <a:rPr lang="en-GB" sz="1200" kern="1200" dirty="0">
                <a:solidFill>
                  <a:schemeClr val="tx1"/>
                </a:solidFill>
                <a:effectLst/>
                <a:latin typeface="+mn-lt"/>
                <a:ea typeface="+mn-ea"/>
                <a:cs typeface="+mn-cs"/>
              </a:rPr>
              <a:t>, Naomi Kokkinos</a:t>
            </a:r>
            <a:r>
              <a:rPr lang="en-GB" sz="1200" kern="1200" baseline="30000" dirty="0">
                <a:solidFill>
                  <a:schemeClr val="tx1"/>
                </a:solidFill>
                <a:effectLst/>
                <a:latin typeface="+mn-lt"/>
                <a:ea typeface="+mn-ea"/>
                <a:cs typeface="+mn-cs"/>
              </a:rPr>
              <a:t>15</a:t>
            </a:r>
            <a:r>
              <a:rPr lang="en-GB" sz="1200" kern="1200" dirty="0">
                <a:solidFill>
                  <a:schemeClr val="tx1"/>
                </a:solidFill>
                <a:effectLst/>
                <a:latin typeface="+mn-lt"/>
                <a:ea typeface="+mn-ea"/>
                <a:cs typeface="+mn-cs"/>
              </a:rPr>
              <a:t>, Ivana Lazarevic</a:t>
            </a:r>
            <a:r>
              <a:rPr lang="en-GB" sz="1200" kern="1200" baseline="30000" dirty="0">
                <a:solidFill>
                  <a:schemeClr val="tx1"/>
                </a:solidFill>
                <a:effectLst/>
                <a:latin typeface="+mn-lt"/>
                <a:ea typeface="+mn-ea"/>
                <a:cs typeface="+mn-cs"/>
              </a:rPr>
              <a:t>18</a:t>
            </a:r>
            <a:r>
              <a:rPr lang="en-GB" sz="1200" kern="1200" dirty="0">
                <a:solidFill>
                  <a:schemeClr val="tx1"/>
                </a:solidFill>
                <a:effectLst/>
                <a:latin typeface="+mn-lt"/>
                <a:ea typeface="+mn-ea"/>
                <a:cs typeface="+mn-cs"/>
              </a:rPr>
              <a:t>, Voichita Lazureanu</a:t>
            </a:r>
            <a:r>
              <a:rPr lang="en-GB" sz="1200" kern="1200" baseline="30000" dirty="0">
                <a:solidFill>
                  <a:schemeClr val="tx1"/>
                </a:solidFill>
                <a:effectLst/>
                <a:latin typeface="+mn-lt"/>
                <a:ea typeface="+mn-ea"/>
                <a:cs typeface="+mn-cs"/>
              </a:rPr>
              <a:t>19</a:t>
            </a:r>
            <a:r>
              <a:rPr lang="en-GB" sz="1200" kern="1200" dirty="0">
                <a:solidFill>
                  <a:schemeClr val="tx1"/>
                </a:solidFill>
                <a:effectLst/>
                <a:latin typeface="+mn-lt"/>
                <a:ea typeface="+mn-ea"/>
                <a:cs typeface="+mn-cs"/>
              </a:rPr>
              <a:t>, Karoline Leuzinger</a:t>
            </a:r>
            <a:r>
              <a:rPr lang="en-GB" sz="1200" kern="1200" baseline="30000" dirty="0">
                <a:solidFill>
                  <a:schemeClr val="tx1"/>
                </a:solidFill>
                <a:effectLst/>
                <a:latin typeface="+mn-lt"/>
                <a:ea typeface="+mn-ea"/>
                <a:cs typeface="+mn-cs"/>
              </a:rPr>
              <a:t>20</a:t>
            </a:r>
            <a:r>
              <a:rPr lang="en-GB" sz="1200" kern="1200" dirty="0">
                <a:solidFill>
                  <a:schemeClr val="tx1"/>
                </a:solidFill>
                <a:effectLst/>
                <a:latin typeface="+mn-lt"/>
                <a:ea typeface="+mn-ea"/>
                <a:cs typeface="+mn-cs"/>
              </a:rPr>
              <a:t>, Magnus Lindh</a:t>
            </a:r>
            <a:r>
              <a:rPr lang="en-GB" sz="1200" kern="1200" baseline="30000" dirty="0">
                <a:solidFill>
                  <a:schemeClr val="tx1"/>
                </a:solidFill>
                <a:effectLst/>
                <a:latin typeface="+mn-lt"/>
                <a:ea typeface="+mn-ea"/>
                <a:cs typeface="+mn-cs"/>
              </a:rPr>
              <a:t>21</a:t>
            </a:r>
            <a:r>
              <a:rPr lang="en-GB" sz="1200" kern="1200" dirty="0">
                <a:solidFill>
                  <a:schemeClr val="tx1"/>
                </a:solidFill>
                <a:effectLst/>
                <a:latin typeface="+mn-lt"/>
                <a:ea typeface="+mn-ea"/>
                <a:cs typeface="+mn-cs"/>
              </a:rPr>
              <a:t>, Josep Llibre</a:t>
            </a:r>
            <a:r>
              <a:rPr lang="en-GB" sz="1200" kern="1200" baseline="30000" dirty="0">
                <a:solidFill>
                  <a:schemeClr val="tx1"/>
                </a:solidFill>
                <a:effectLst/>
                <a:latin typeface="+mn-lt"/>
                <a:ea typeface="+mn-ea"/>
                <a:cs typeface="+mn-cs"/>
              </a:rPr>
              <a:t>22</a:t>
            </a:r>
            <a:r>
              <a:rPr lang="en-GB" sz="1200" kern="1200" dirty="0">
                <a:solidFill>
                  <a:schemeClr val="tx1"/>
                </a:solidFill>
                <a:effectLst/>
                <a:latin typeface="+mn-lt"/>
                <a:ea typeface="+mn-ea"/>
                <a:cs typeface="+mn-cs"/>
              </a:rPr>
              <a:t>, Maja Lunar</a:t>
            </a:r>
            <a:r>
              <a:rPr lang="en-GB" sz="1200" kern="1200" baseline="30000" dirty="0">
                <a:solidFill>
                  <a:schemeClr val="tx1"/>
                </a:solidFill>
                <a:effectLst/>
                <a:latin typeface="+mn-lt"/>
                <a:ea typeface="+mn-ea"/>
                <a:cs typeface="+mn-cs"/>
              </a:rPr>
              <a:t>23</a:t>
            </a:r>
            <a:r>
              <a:rPr lang="en-GB" sz="1200" kern="1200" dirty="0">
                <a:solidFill>
                  <a:schemeClr val="tx1"/>
                </a:solidFill>
                <a:effectLst/>
                <a:latin typeface="+mn-lt"/>
                <a:ea typeface="+mn-ea"/>
                <a:cs typeface="+mn-cs"/>
              </a:rPr>
              <a:t>, Ugne Mickute</a:t>
            </a:r>
            <a:r>
              <a:rPr lang="en-GB" sz="1200" kern="1200" baseline="30000" dirty="0">
                <a:solidFill>
                  <a:schemeClr val="tx1"/>
                </a:solidFill>
                <a:effectLst/>
                <a:latin typeface="+mn-lt"/>
                <a:ea typeface="+mn-ea"/>
                <a:cs typeface="+mn-cs"/>
              </a:rPr>
              <a:t>17</a:t>
            </a:r>
            <a:r>
              <a:rPr lang="en-GB" sz="1200" kern="1200" dirty="0">
                <a:solidFill>
                  <a:schemeClr val="tx1"/>
                </a:solidFill>
                <a:effectLst/>
                <a:latin typeface="+mn-lt"/>
                <a:ea typeface="+mn-ea"/>
                <a:cs typeface="+mn-cs"/>
              </a:rPr>
              <a:t>, Jakub Mihale</a:t>
            </a:r>
            <a:r>
              <a:rPr lang="en-GB" sz="1200" kern="1200" baseline="30000" dirty="0">
                <a:solidFill>
                  <a:schemeClr val="tx1"/>
                </a:solidFill>
                <a:effectLst/>
                <a:latin typeface="+mn-lt"/>
                <a:ea typeface="+mn-ea"/>
                <a:cs typeface="+mn-cs"/>
              </a:rPr>
              <a:t>7</a:t>
            </a:r>
            <a:r>
              <a:rPr lang="en-GB" sz="1200" kern="1200" dirty="0">
                <a:solidFill>
                  <a:schemeClr val="tx1"/>
                </a:solidFill>
                <a:effectLst/>
                <a:latin typeface="+mn-lt"/>
                <a:ea typeface="+mn-ea"/>
                <a:cs typeface="+mn-cs"/>
              </a:rPr>
              <a:t>, Ivana Milosevic</a:t>
            </a:r>
            <a:r>
              <a:rPr lang="en-GB" sz="1200" kern="1200" baseline="30000" dirty="0">
                <a:solidFill>
                  <a:schemeClr val="tx1"/>
                </a:solidFill>
                <a:effectLst/>
                <a:latin typeface="+mn-lt"/>
                <a:ea typeface="+mn-ea"/>
                <a:cs typeface="+mn-cs"/>
              </a:rPr>
              <a:t>24</a:t>
            </a:r>
            <a:r>
              <a:rPr lang="en-GB" sz="1200" kern="1200" dirty="0">
                <a:solidFill>
                  <a:schemeClr val="tx1"/>
                </a:solidFill>
                <a:effectLst/>
                <a:latin typeface="+mn-lt"/>
                <a:ea typeface="+mn-ea"/>
                <a:cs typeface="+mn-cs"/>
              </a:rPr>
              <a:t>, Orna Mor</a:t>
            </a:r>
            <a:r>
              <a:rPr lang="en-GB" sz="1200" kern="1200" baseline="30000" dirty="0">
                <a:solidFill>
                  <a:schemeClr val="tx1"/>
                </a:solidFill>
                <a:effectLst/>
                <a:latin typeface="+mn-lt"/>
                <a:ea typeface="+mn-ea"/>
                <a:cs typeface="+mn-cs"/>
              </a:rPr>
              <a:t>25</a:t>
            </a:r>
            <a:r>
              <a:rPr lang="en-GB" sz="1200" kern="1200" dirty="0">
                <a:solidFill>
                  <a:schemeClr val="tx1"/>
                </a:solidFill>
                <a:effectLst/>
                <a:latin typeface="+mn-lt"/>
                <a:ea typeface="+mn-ea"/>
                <a:cs typeface="+mn-cs"/>
              </a:rPr>
              <a:t>, Dirk Nierhoff</a:t>
            </a:r>
            <a:r>
              <a:rPr lang="en-GB" sz="1200" kern="1200" baseline="30000" dirty="0">
                <a:solidFill>
                  <a:schemeClr val="tx1"/>
                </a:solidFill>
                <a:effectLst/>
                <a:latin typeface="+mn-lt"/>
                <a:ea typeface="+mn-ea"/>
                <a:cs typeface="+mn-cs"/>
              </a:rPr>
              <a:t>26</a:t>
            </a:r>
            <a:r>
              <a:rPr lang="en-GB" sz="1200" kern="1200" dirty="0">
                <a:solidFill>
                  <a:schemeClr val="tx1"/>
                </a:solidFill>
                <a:effectLst/>
                <a:latin typeface="+mn-lt"/>
                <a:ea typeface="+mn-ea"/>
                <a:cs typeface="+mn-cs"/>
              </a:rPr>
              <a:t>, Dan Otelea</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Pierpaolo Paba</a:t>
            </a:r>
            <a:r>
              <a:rPr lang="en-GB" sz="1200" kern="1200" baseline="30000" dirty="0">
                <a:solidFill>
                  <a:schemeClr val="tx1"/>
                </a:solidFill>
                <a:effectLst/>
                <a:latin typeface="+mn-lt"/>
                <a:ea typeface="+mn-ea"/>
                <a:cs typeface="+mn-cs"/>
              </a:rPr>
              <a:t>9</a:t>
            </a:r>
            <a:r>
              <a:rPr lang="en-GB" sz="1200" kern="1200" dirty="0">
                <a:solidFill>
                  <a:schemeClr val="tx1"/>
                </a:solidFill>
                <a:effectLst/>
                <a:latin typeface="+mn-lt"/>
                <a:ea typeface="+mn-ea"/>
                <a:cs typeface="+mn-cs"/>
              </a:rPr>
              <a:t>, Elizaveta Padalko</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Lorenzo Piermatteo</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Mario Poljak</a:t>
            </a:r>
            <a:r>
              <a:rPr lang="en-GB" sz="1200" kern="1200" baseline="30000" dirty="0">
                <a:solidFill>
                  <a:schemeClr val="tx1"/>
                </a:solidFill>
                <a:effectLst/>
                <a:latin typeface="+mn-lt"/>
                <a:ea typeface="+mn-ea"/>
                <a:cs typeface="+mn-cs"/>
              </a:rPr>
              <a:t>23</a:t>
            </a:r>
            <a:r>
              <a:rPr lang="en-GB" sz="1200" kern="1200" dirty="0">
                <a:solidFill>
                  <a:schemeClr val="tx1"/>
                </a:solidFill>
                <a:effectLst/>
                <a:latin typeface="+mn-lt"/>
                <a:ea typeface="+mn-ea"/>
                <a:cs typeface="+mn-cs"/>
              </a:rPr>
              <a:t>, Anna Riccio</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Maja Ruzic</a:t>
            </a:r>
            <a:r>
              <a:rPr lang="en-GB" sz="1200" kern="1200" baseline="30000" dirty="0">
                <a:solidFill>
                  <a:schemeClr val="tx1"/>
                </a:solidFill>
                <a:effectLst/>
                <a:latin typeface="+mn-lt"/>
                <a:ea typeface="+mn-ea"/>
                <a:cs typeface="+mn-cs"/>
              </a:rPr>
              <a:t>27</a:t>
            </a:r>
            <a:r>
              <a:rPr lang="en-GB" sz="1200" kern="1200" dirty="0">
                <a:solidFill>
                  <a:schemeClr val="tx1"/>
                </a:solidFill>
                <a:effectLst/>
                <a:latin typeface="+mn-lt"/>
                <a:ea typeface="+mn-ea"/>
                <a:cs typeface="+mn-cs"/>
              </a:rPr>
              <a:t>, Loredana Sarmati</a:t>
            </a:r>
            <a:r>
              <a:rPr lang="en-GB" sz="1200" kern="1200" baseline="30000" dirty="0">
                <a:solidFill>
                  <a:schemeClr val="tx1"/>
                </a:solidFill>
                <a:effectLst/>
                <a:latin typeface="+mn-lt"/>
                <a:ea typeface="+mn-ea"/>
                <a:cs typeface="+mn-cs"/>
              </a:rPr>
              <a:t>13</a:t>
            </a:r>
            <a:r>
              <a:rPr lang="en-GB" sz="1200" kern="1200" dirty="0">
                <a:solidFill>
                  <a:schemeClr val="tx1"/>
                </a:solidFill>
                <a:effectLst/>
                <a:latin typeface="+mn-lt"/>
                <a:ea typeface="+mn-ea"/>
                <a:cs typeface="+mn-cs"/>
              </a:rPr>
              <a:t>, Giulia Torre</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Ana Maria Tudor</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Andrei Vata</a:t>
            </a:r>
            <a:r>
              <a:rPr lang="en-GB" sz="1200" kern="1200" baseline="30000" dirty="0">
                <a:solidFill>
                  <a:schemeClr val="tx1"/>
                </a:solidFill>
                <a:effectLst/>
                <a:latin typeface="+mn-lt"/>
                <a:ea typeface="+mn-ea"/>
                <a:cs typeface="+mn-cs"/>
              </a:rPr>
              <a:t>28</a:t>
            </a:r>
            <a:r>
              <a:rPr lang="en-GB" sz="1200" kern="1200" dirty="0">
                <a:solidFill>
                  <a:schemeClr val="tx1"/>
                </a:solidFill>
                <a:effectLst/>
                <a:latin typeface="+mn-lt"/>
                <a:ea typeface="+mn-ea"/>
                <a:cs typeface="+mn-cs"/>
              </a:rPr>
              <a:t>, Kezban Tulay Yalçinkaya</a:t>
            </a:r>
            <a:r>
              <a:rPr lang="en-GB" sz="1200" kern="1200" baseline="30000" dirty="0">
                <a:solidFill>
                  <a:schemeClr val="tx1"/>
                </a:solidFill>
                <a:effectLst/>
                <a:latin typeface="+mn-lt"/>
                <a:ea typeface="+mn-ea"/>
                <a:cs typeface="+mn-cs"/>
              </a:rPr>
              <a:t>29</a:t>
            </a:r>
            <a:r>
              <a:rPr lang="en-GB" sz="1200" kern="1200" dirty="0">
                <a:solidFill>
                  <a:schemeClr val="tx1"/>
                </a:solidFill>
                <a:effectLst/>
                <a:latin typeface="+mn-lt"/>
                <a:ea typeface="+mn-ea"/>
                <a:cs typeface="+mn-cs"/>
              </a:rPr>
              <a:t>, Dilara Yildiran</a:t>
            </a:r>
            <a:r>
              <a:rPr lang="en-GB" sz="1200" kern="1200" baseline="30000" dirty="0">
                <a:solidFill>
                  <a:schemeClr val="tx1"/>
                </a:solidFill>
                <a:effectLst/>
                <a:latin typeface="+mn-lt"/>
                <a:ea typeface="+mn-ea"/>
                <a:cs typeface="+mn-cs"/>
              </a:rPr>
              <a:t>11</a:t>
            </a:r>
            <a:r>
              <a:rPr lang="en-GB" sz="1200" kern="1200" dirty="0">
                <a:solidFill>
                  <a:schemeClr val="tx1"/>
                </a:solidFill>
                <a:effectLst/>
                <a:latin typeface="+mn-lt"/>
                <a:ea typeface="+mn-ea"/>
                <a:cs typeface="+mn-cs"/>
              </a:rPr>
              <a:t>, Maurizio Zazzi</a:t>
            </a:r>
            <a:r>
              <a:rPr lang="en-GB" sz="1200" kern="1200" baseline="30000" dirty="0">
                <a:solidFill>
                  <a:schemeClr val="tx1"/>
                </a:solidFill>
                <a:effectLst/>
                <a:latin typeface="+mn-lt"/>
                <a:ea typeface="+mn-ea"/>
                <a:cs typeface="+mn-cs"/>
              </a:rPr>
              <a:t>30</a:t>
            </a:r>
            <a:r>
              <a:rPr lang="en-GB" sz="1200" kern="1200" dirty="0">
                <a:solidFill>
                  <a:schemeClr val="tx1"/>
                </a:solidFill>
                <a:effectLst/>
                <a:latin typeface="+mn-lt"/>
                <a:ea typeface="+mn-ea"/>
                <a:cs typeface="+mn-cs"/>
              </a:rPr>
              <a:t>, Anne Marie Wensing</a:t>
            </a:r>
            <a:r>
              <a:rPr lang="en-GB" sz="1200" kern="1200" baseline="30000" dirty="0">
                <a:solidFill>
                  <a:schemeClr val="tx1"/>
                </a:solidFill>
                <a:effectLst/>
                <a:latin typeface="+mn-lt"/>
                <a:ea typeface="+mn-ea"/>
                <a:cs typeface="+mn-cs"/>
              </a:rPr>
              <a:t>31</a:t>
            </a:r>
            <a:r>
              <a:rPr lang="en-GB" sz="1200" kern="1200" dirty="0">
                <a:solidFill>
                  <a:schemeClr val="tx1"/>
                </a:solidFill>
                <a:effectLst/>
                <a:latin typeface="+mn-lt"/>
                <a:ea typeface="+mn-ea"/>
                <a:cs typeface="+mn-cs"/>
              </a:rPr>
              <a:t>, Valentina Svicher</a:t>
            </a:r>
            <a:r>
              <a:rPr lang="en-GB" sz="1200" kern="1200" baseline="30000" dirty="0">
                <a:solidFill>
                  <a:schemeClr val="tx1"/>
                </a:solidFill>
                <a:effectLst/>
                <a:latin typeface="+mn-lt"/>
                <a:ea typeface="+mn-ea"/>
                <a:cs typeface="+mn-cs"/>
              </a:rPr>
              <a:t>1</a:t>
            </a:r>
          </a:p>
          <a:p>
            <a:endParaRPr lang="en-GB" sz="1200" i="1" kern="1200" baseline="30000" dirty="0">
              <a:solidFill>
                <a:schemeClr val="tx1"/>
              </a:solidFill>
              <a:effectLst/>
              <a:latin typeface="+mn-lt"/>
              <a:ea typeface="+mn-ea"/>
              <a:cs typeface="+mn-cs"/>
            </a:endParaRPr>
          </a:p>
          <a:p>
            <a:r>
              <a:rPr lang="en-GB" sz="1200" i="1" kern="1200" baseline="30000" dirty="0">
                <a:solidFill>
                  <a:schemeClr val="tx1"/>
                </a:solidFill>
                <a:effectLst/>
                <a:latin typeface="+mn-lt"/>
                <a:ea typeface="+mn-ea"/>
                <a:cs typeface="+mn-cs"/>
              </a:rPr>
              <a:t>1</a:t>
            </a:r>
            <a:r>
              <a:rPr lang="en-GB" sz="1200" i="1" kern="1200" baseline="0" dirty="0">
                <a:solidFill>
                  <a:schemeClr val="tx1"/>
                </a:solidFill>
                <a:effectLst/>
                <a:latin typeface="+mn-lt"/>
                <a:ea typeface="+mn-ea"/>
                <a:cs typeface="+mn-cs"/>
              </a:rPr>
              <a:t>Department of Biology, University of Rome Tor Vergata, Rome, Italy, </a:t>
            </a:r>
            <a:r>
              <a:rPr lang="en-GB" sz="1200" i="1" kern="1200" baseline="30000" dirty="0">
                <a:solidFill>
                  <a:schemeClr val="tx1"/>
                </a:solidFill>
                <a:effectLst/>
                <a:latin typeface="+mn-lt"/>
                <a:ea typeface="+mn-ea"/>
                <a:cs typeface="+mn-cs"/>
              </a:rPr>
              <a:t>2</a:t>
            </a:r>
            <a:r>
              <a:rPr lang="en-GB" sz="1200" i="1" kern="1200" baseline="0" dirty="0">
                <a:solidFill>
                  <a:schemeClr val="tx1"/>
                </a:solidFill>
                <a:effectLst/>
                <a:latin typeface="+mn-lt"/>
                <a:ea typeface="+mn-ea"/>
                <a:cs typeface="+mn-cs"/>
              </a:rPr>
              <a:t>National Center of Infectious and Parasitic Diseases, Sofia, Bulgaria, </a:t>
            </a:r>
            <a:r>
              <a:rPr lang="en-GB" sz="1200" i="1" kern="1200" baseline="30000" dirty="0">
                <a:solidFill>
                  <a:schemeClr val="tx1"/>
                </a:solidFill>
                <a:effectLst/>
                <a:latin typeface="+mn-lt"/>
                <a:ea typeface="+mn-ea"/>
                <a:cs typeface="+mn-cs"/>
              </a:rPr>
              <a:t>3</a:t>
            </a:r>
            <a:r>
              <a:rPr lang="en-GB" sz="1200" i="1" kern="1200" baseline="0" dirty="0">
                <a:solidFill>
                  <a:schemeClr val="tx1"/>
                </a:solidFill>
                <a:effectLst/>
                <a:latin typeface="+mn-lt"/>
                <a:ea typeface="+mn-ea"/>
                <a:cs typeface="+mn-cs"/>
              </a:rPr>
              <a:t>Hepatology Unit, University Hospital Tor Vergata, Rome, Italy, </a:t>
            </a:r>
            <a:r>
              <a:rPr lang="en-GB" sz="1200" i="1" kern="1200" baseline="30000" dirty="0">
                <a:solidFill>
                  <a:schemeClr val="tx1"/>
                </a:solidFill>
                <a:effectLst/>
                <a:latin typeface="+mn-lt"/>
                <a:ea typeface="+mn-ea"/>
                <a:cs typeface="+mn-cs"/>
              </a:rPr>
              <a:t>4</a:t>
            </a:r>
            <a:r>
              <a:rPr lang="en-GB" sz="1200" i="1" kern="1200" baseline="0" dirty="0">
                <a:solidFill>
                  <a:schemeClr val="tx1"/>
                </a:solidFill>
                <a:effectLst/>
                <a:latin typeface="+mn-lt"/>
                <a:ea typeface="+mn-ea"/>
                <a:cs typeface="+mn-cs"/>
              </a:rPr>
              <a:t>National Institute for Infectious Diseases "Prof. Dr. Matei Bals", Bucharest, Romania, </a:t>
            </a:r>
            <a:r>
              <a:rPr lang="en-GB" sz="1200" i="1" kern="1200" baseline="30000" dirty="0">
                <a:solidFill>
                  <a:schemeClr val="tx1"/>
                </a:solidFill>
                <a:effectLst/>
                <a:latin typeface="+mn-lt"/>
                <a:ea typeface="+mn-ea"/>
                <a:cs typeface="+mn-cs"/>
              </a:rPr>
              <a:t>5</a:t>
            </a:r>
            <a:r>
              <a:rPr lang="en-GB" sz="1200" i="1" kern="1200" baseline="0" dirty="0">
                <a:solidFill>
                  <a:schemeClr val="tx1"/>
                </a:solidFill>
                <a:effectLst/>
                <a:latin typeface="+mn-lt"/>
                <a:ea typeface="+mn-ea"/>
                <a:cs typeface="+mn-cs"/>
              </a:rPr>
              <a:t>University Hospital Ghent, Ghent, Belgium, </a:t>
            </a:r>
            <a:r>
              <a:rPr lang="en-GB" sz="1200" i="1" kern="1200" baseline="30000" dirty="0">
                <a:solidFill>
                  <a:schemeClr val="tx1"/>
                </a:solidFill>
                <a:effectLst/>
                <a:latin typeface="+mn-lt"/>
                <a:ea typeface="+mn-ea"/>
                <a:cs typeface="+mn-cs"/>
              </a:rPr>
              <a:t>6</a:t>
            </a:r>
            <a:r>
              <a:rPr lang="en-GB" sz="1200" i="1" kern="1200" baseline="0" dirty="0">
                <a:solidFill>
                  <a:schemeClr val="tx1"/>
                </a:solidFill>
                <a:effectLst/>
                <a:latin typeface="+mn-lt"/>
                <a:ea typeface="+mn-ea"/>
                <a:cs typeface="+mn-cs"/>
              </a:rPr>
              <a:t>University Hospital for Infectious Diseases, Zagreb, Croatia, </a:t>
            </a:r>
            <a:r>
              <a:rPr lang="en-GB" sz="1200" i="1" kern="1200" baseline="30000" dirty="0">
                <a:solidFill>
                  <a:schemeClr val="tx1"/>
                </a:solidFill>
                <a:effectLst/>
                <a:latin typeface="+mn-lt"/>
                <a:ea typeface="+mn-ea"/>
                <a:cs typeface="+mn-cs"/>
              </a:rPr>
              <a:t>7</a:t>
            </a:r>
            <a:r>
              <a:rPr lang="en-GB" sz="1200" i="1" kern="1200" baseline="0" dirty="0">
                <a:solidFill>
                  <a:schemeClr val="tx1"/>
                </a:solidFill>
                <a:effectLst/>
                <a:latin typeface="+mn-lt"/>
                <a:ea typeface="+mn-ea"/>
                <a:cs typeface="+mn-cs"/>
              </a:rPr>
              <a:t>Institute of Laboratory Medicine, Faculty of Medicine, Slovak Medical University, Bratislava, Slovakia, </a:t>
            </a:r>
            <a:r>
              <a:rPr lang="en-GB" sz="1200" i="1" kern="1200" baseline="30000" dirty="0">
                <a:solidFill>
                  <a:schemeClr val="tx1"/>
                </a:solidFill>
                <a:effectLst/>
                <a:latin typeface="+mn-lt"/>
                <a:ea typeface="+mn-ea"/>
                <a:cs typeface="+mn-cs"/>
              </a:rPr>
              <a:t>8</a:t>
            </a:r>
            <a:r>
              <a:rPr lang="en-GB" sz="1200" i="1" kern="1200" baseline="0" dirty="0">
                <a:solidFill>
                  <a:schemeClr val="tx1"/>
                </a:solidFill>
                <a:effectLst/>
                <a:latin typeface="+mn-lt"/>
                <a:ea typeface="+mn-ea"/>
                <a:cs typeface="+mn-cs"/>
              </a:rPr>
              <a:t>Department of Experimental Medicine, University of Rome Tor Vergata, Rome, Italy, </a:t>
            </a:r>
            <a:r>
              <a:rPr lang="en-GB" sz="1200" i="1" kern="1200" baseline="30000" dirty="0">
                <a:solidFill>
                  <a:schemeClr val="tx1"/>
                </a:solidFill>
                <a:effectLst/>
                <a:latin typeface="+mn-lt"/>
                <a:ea typeface="+mn-ea"/>
                <a:cs typeface="+mn-cs"/>
              </a:rPr>
              <a:t>9</a:t>
            </a:r>
            <a:r>
              <a:rPr lang="en-GB" sz="1200" i="1" kern="1200" baseline="0" dirty="0">
                <a:solidFill>
                  <a:schemeClr val="tx1"/>
                </a:solidFill>
                <a:effectLst/>
                <a:latin typeface="+mn-lt"/>
                <a:ea typeface="+mn-ea"/>
                <a:cs typeface="+mn-cs"/>
              </a:rPr>
              <a:t>Unit of Virology, Tor Vergata Polyclinic Foundation, Tor Vergata University, Rome, Italy, </a:t>
            </a:r>
            <a:r>
              <a:rPr lang="en-GB" sz="1200" i="1" kern="1200" baseline="30000" dirty="0">
                <a:solidFill>
                  <a:schemeClr val="tx1"/>
                </a:solidFill>
                <a:effectLst/>
                <a:latin typeface="+mn-lt"/>
                <a:ea typeface="+mn-ea"/>
                <a:cs typeface="+mn-cs"/>
              </a:rPr>
              <a:t>10</a:t>
            </a:r>
            <a:r>
              <a:rPr lang="en-GB" sz="1200" i="1" kern="1200" baseline="0" dirty="0">
                <a:solidFill>
                  <a:schemeClr val="tx1"/>
                </a:solidFill>
                <a:effectLst/>
                <a:latin typeface="+mn-lt"/>
                <a:ea typeface="+mn-ea"/>
                <a:cs typeface="+mn-cs"/>
              </a:rPr>
              <a:t>Microbiology and Virology Unit, AOU Senese, Siena, Italy, </a:t>
            </a:r>
            <a:r>
              <a:rPr lang="en-GB" sz="1200" i="1" kern="1200" baseline="30000" dirty="0">
                <a:solidFill>
                  <a:schemeClr val="tx1"/>
                </a:solidFill>
                <a:effectLst/>
                <a:latin typeface="+mn-lt"/>
                <a:ea typeface="+mn-ea"/>
                <a:cs typeface="+mn-cs"/>
              </a:rPr>
              <a:t>11</a:t>
            </a:r>
            <a:r>
              <a:rPr lang="en-GB" sz="1200" i="1" kern="1200" baseline="0" dirty="0">
                <a:solidFill>
                  <a:schemeClr val="tx1"/>
                </a:solidFill>
                <a:effectLst/>
                <a:latin typeface="+mn-lt"/>
                <a:ea typeface="+mn-ea"/>
                <a:cs typeface="+mn-cs"/>
              </a:rPr>
              <a:t>Ministry of Health, Public Health Institute, National Reference Laboratory for HIV/AIDS and Viral Hepatitis Department, Ankara, Türkiye, </a:t>
            </a:r>
            <a:r>
              <a:rPr lang="en-GB" sz="1200" i="1" kern="1200" baseline="30000" dirty="0">
                <a:solidFill>
                  <a:schemeClr val="tx1"/>
                </a:solidFill>
                <a:effectLst/>
                <a:latin typeface="+mn-lt"/>
                <a:ea typeface="+mn-ea"/>
                <a:cs typeface="+mn-cs"/>
              </a:rPr>
              <a:t>12</a:t>
            </a:r>
            <a:r>
              <a:rPr lang="en-GB" sz="1200" i="1" kern="1200" baseline="0" dirty="0">
                <a:solidFill>
                  <a:schemeClr val="tx1"/>
                </a:solidFill>
                <a:effectLst/>
                <a:latin typeface="+mn-lt"/>
                <a:ea typeface="+mn-ea"/>
                <a:cs typeface="+mn-cs"/>
              </a:rPr>
              <a:t>Department of Infection and Immunity, Luxembourg Institute of Health, Luxembourg, Luxembourg, </a:t>
            </a:r>
            <a:r>
              <a:rPr lang="en-GB" sz="1200" i="1" kern="1200" baseline="30000" dirty="0">
                <a:solidFill>
                  <a:schemeClr val="tx1"/>
                </a:solidFill>
                <a:effectLst/>
                <a:latin typeface="+mn-lt"/>
                <a:ea typeface="+mn-ea"/>
                <a:cs typeface="+mn-cs"/>
              </a:rPr>
              <a:t>13</a:t>
            </a:r>
            <a:r>
              <a:rPr lang="en-GB" sz="1200" i="1" kern="1200" baseline="0" dirty="0">
                <a:solidFill>
                  <a:schemeClr val="tx1"/>
                </a:solidFill>
                <a:effectLst/>
                <a:latin typeface="+mn-lt"/>
                <a:ea typeface="+mn-ea"/>
                <a:cs typeface="+mn-cs"/>
              </a:rPr>
              <a:t>Department of System Medicine, University of Rome Tor Vergata, Rome, Italy, </a:t>
            </a:r>
            <a:r>
              <a:rPr lang="en-GB" sz="1200" i="1" kern="1200" baseline="30000" dirty="0">
                <a:solidFill>
                  <a:schemeClr val="tx1"/>
                </a:solidFill>
                <a:effectLst/>
                <a:latin typeface="+mn-lt"/>
                <a:ea typeface="+mn-ea"/>
                <a:cs typeface="+mn-cs"/>
              </a:rPr>
              <a:t>14</a:t>
            </a:r>
            <a:r>
              <a:rPr lang="en-GB" sz="1200" i="1" kern="1200" baseline="0" dirty="0">
                <a:solidFill>
                  <a:schemeClr val="tx1"/>
                </a:solidFill>
                <a:effectLst/>
                <a:latin typeface="+mn-lt"/>
                <a:ea typeface="+mn-ea"/>
                <a:cs typeface="+mn-cs"/>
              </a:rPr>
              <a:t>Microbiology Department, Clinical Laboratory North Metropolitan Area, Germans Trias i Pujol University Hospital. Universitat Autònoma de Barcelona-Badalona, Barcelona, Spain, </a:t>
            </a:r>
            <a:r>
              <a:rPr lang="en-GB" sz="1200" i="1" kern="1200" baseline="30000" dirty="0">
                <a:solidFill>
                  <a:schemeClr val="tx1"/>
                </a:solidFill>
                <a:effectLst/>
                <a:latin typeface="+mn-lt"/>
                <a:ea typeface="+mn-ea"/>
                <a:cs typeface="+mn-cs"/>
              </a:rPr>
              <a:t>15</a:t>
            </a:r>
            <a:r>
              <a:rPr lang="en-GB" sz="1200" i="1" kern="1200" baseline="0" dirty="0">
                <a:solidFill>
                  <a:schemeClr val="tx1"/>
                </a:solidFill>
                <a:effectLst/>
                <a:latin typeface="+mn-lt"/>
                <a:ea typeface="+mn-ea"/>
                <a:cs typeface="+mn-cs"/>
              </a:rPr>
              <a:t>Royal Free NHS Foundation Trust - North Mid Hospital, London, United Kingdom, </a:t>
            </a:r>
            <a:r>
              <a:rPr lang="en-GB" sz="1200" i="1" kern="1200" baseline="30000" dirty="0">
                <a:solidFill>
                  <a:schemeClr val="tx1"/>
                </a:solidFill>
                <a:effectLst/>
                <a:latin typeface="+mn-lt"/>
                <a:ea typeface="+mn-ea"/>
                <a:cs typeface="+mn-cs"/>
              </a:rPr>
              <a:t>16</a:t>
            </a:r>
            <a:r>
              <a:rPr lang="en-GB" sz="1200" i="1" kern="1200" baseline="0" dirty="0">
                <a:solidFill>
                  <a:schemeClr val="tx1"/>
                </a:solidFill>
                <a:effectLst/>
                <a:latin typeface="+mn-lt"/>
                <a:ea typeface="+mn-ea"/>
                <a:cs typeface="+mn-cs"/>
              </a:rPr>
              <a:t>Institute of Virology, University of Cologne, Cologne, Germany, </a:t>
            </a:r>
            <a:r>
              <a:rPr lang="en-GB" sz="1200" i="1" kern="1200" baseline="30000" dirty="0">
                <a:solidFill>
                  <a:schemeClr val="tx1"/>
                </a:solidFill>
                <a:effectLst/>
                <a:latin typeface="+mn-lt"/>
                <a:ea typeface="+mn-ea"/>
                <a:cs typeface="+mn-cs"/>
              </a:rPr>
              <a:t>17</a:t>
            </a:r>
            <a:r>
              <a:rPr lang="en-GB" sz="1200" i="1" kern="1200" baseline="0" dirty="0">
                <a:solidFill>
                  <a:schemeClr val="tx1"/>
                </a:solidFill>
                <a:effectLst/>
                <a:latin typeface="+mn-lt"/>
                <a:ea typeface="+mn-ea"/>
                <a:cs typeface="+mn-cs"/>
              </a:rPr>
              <a:t>Clinic of Infectious Diseases and Dermatovenerology, Institute of Clinical Medicine, Faculty of Medicine, Vilnius University, Vilnius, Lithuania, </a:t>
            </a:r>
            <a:r>
              <a:rPr lang="en-GB" sz="1200" i="1" kern="1200" baseline="30000" dirty="0">
                <a:solidFill>
                  <a:schemeClr val="tx1"/>
                </a:solidFill>
                <a:effectLst/>
                <a:latin typeface="+mn-lt"/>
                <a:ea typeface="+mn-ea"/>
                <a:cs typeface="+mn-cs"/>
              </a:rPr>
              <a:t>18</a:t>
            </a:r>
            <a:r>
              <a:rPr lang="en-GB" sz="1200" i="1" kern="1200" baseline="0" dirty="0">
                <a:solidFill>
                  <a:schemeClr val="tx1"/>
                </a:solidFill>
                <a:effectLst/>
                <a:latin typeface="+mn-lt"/>
                <a:ea typeface="+mn-ea"/>
                <a:cs typeface="+mn-cs"/>
              </a:rPr>
              <a:t>Institute of Microbiology and Immunology, Faculty of Medicine, University of Belgrade, Belgrade, Serbia, </a:t>
            </a:r>
            <a:r>
              <a:rPr lang="en-GB" sz="1200" i="1" kern="1200" baseline="30000" dirty="0">
                <a:solidFill>
                  <a:schemeClr val="tx1"/>
                </a:solidFill>
                <a:effectLst/>
                <a:latin typeface="+mn-lt"/>
                <a:ea typeface="+mn-ea"/>
                <a:cs typeface="+mn-cs"/>
              </a:rPr>
              <a:t>19</a:t>
            </a:r>
            <a:r>
              <a:rPr lang="en-GB" sz="1200" i="1" kern="1200" baseline="0" dirty="0">
                <a:solidFill>
                  <a:schemeClr val="tx1"/>
                </a:solidFill>
                <a:effectLst/>
                <a:latin typeface="+mn-lt"/>
                <a:ea typeface="+mn-ea"/>
                <a:cs typeface="+mn-cs"/>
              </a:rPr>
              <a:t>The University of Medicine and Pharmacy Timisoara, Timisoara, Romania, </a:t>
            </a:r>
            <a:r>
              <a:rPr lang="en-GB" sz="1200" i="1" kern="1200" baseline="30000" dirty="0">
                <a:solidFill>
                  <a:schemeClr val="tx1"/>
                </a:solidFill>
                <a:effectLst/>
                <a:latin typeface="+mn-lt"/>
                <a:ea typeface="+mn-ea"/>
                <a:cs typeface="+mn-cs"/>
              </a:rPr>
              <a:t>20</a:t>
            </a:r>
            <a:r>
              <a:rPr lang="en-GB" sz="1200" i="1" kern="1200" baseline="0" dirty="0">
                <a:solidFill>
                  <a:schemeClr val="tx1"/>
                </a:solidFill>
                <a:effectLst/>
                <a:latin typeface="+mn-lt"/>
                <a:ea typeface="+mn-ea"/>
                <a:cs typeface="+mn-cs"/>
              </a:rPr>
              <a:t>Clinical Virology, University Hospital Basel, Basel, Switzerland, </a:t>
            </a:r>
            <a:r>
              <a:rPr lang="en-GB" sz="1200" i="1" kern="1200" baseline="30000" dirty="0">
                <a:solidFill>
                  <a:schemeClr val="tx1"/>
                </a:solidFill>
                <a:effectLst/>
                <a:latin typeface="+mn-lt"/>
                <a:ea typeface="+mn-ea"/>
                <a:cs typeface="+mn-cs"/>
              </a:rPr>
              <a:t>21</a:t>
            </a:r>
            <a:r>
              <a:rPr lang="en-GB" sz="1200" i="1" kern="1200" baseline="0" dirty="0">
                <a:solidFill>
                  <a:schemeClr val="tx1"/>
                </a:solidFill>
                <a:effectLst/>
                <a:latin typeface="+mn-lt"/>
                <a:ea typeface="+mn-ea"/>
                <a:cs typeface="+mn-cs"/>
              </a:rPr>
              <a:t>Department of Infectious Diseases, Institute of Biomedicine, Sahlgrenska Academy, University of Gothenburg, Gothenburg, Sweden, </a:t>
            </a:r>
            <a:r>
              <a:rPr lang="en-GB" sz="1200" i="1" kern="1200" baseline="30000" dirty="0">
                <a:solidFill>
                  <a:schemeClr val="tx1"/>
                </a:solidFill>
                <a:effectLst/>
                <a:latin typeface="+mn-lt"/>
                <a:ea typeface="+mn-ea"/>
                <a:cs typeface="+mn-cs"/>
              </a:rPr>
              <a:t>22</a:t>
            </a:r>
            <a:r>
              <a:rPr lang="en-GB" sz="1200" i="1" kern="1200" baseline="0" dirty="0">
                <a:solidFill>
                  <a:schemeClr val="tx1"/>
                </a:solidFill>
                <a:effectLst/>
                <a:latin typeface="+mn-lt"/>
                <a:ea typeface="+mn-ea"/>
                <a:cs typeface="+mn-cs"/>
              </a:rPr>
              <a:t>Hospital Universitari Germans Trias i Pujol, Barcelona, Barcelona, Spain, </a:t>
            </a:r>
            <a:r>
              <a:rPr lang="en-GB" sz="1200" i="1" kern="1200" baseline="30000" dirty="0">
                <a:solidFill>
                  <a:schemeClr val="tx1"/>
                </a:solidFill>
                <a:effectLst/>
                <a:latin typeface="+mn-lt"/>
                <a:ea typeface="+mn-ea"/>
                <a:cs typeface="+mn-cs"/>
              </a:rPr>
              <a:t>23</a:t>
            </a:r>
            <a:r>
              <a:rPr lang="en-GB" sz="1200" i="1" kern="1200" baseline="0" dirty="0">
                <a:solidFill>
                  <a:schemeClr val="tx1"/>
                </a:solidFill>
                <a:effectLst/>
                <a:latin typeface="+mn-lt"/>
                <a:ea typeface="+mn-ea"/>
                <a:cs typeface="+mn-cs"/>
              </a:rPr>
              <a:t>Institute of Microbiology and Immunology, Faculty of Medicine, University of Ljubljana, Ljubljana, Slovenia, </a:t>
            </a:r>
            <a:r>
              <a:rPr lang="en-GB" sz="1200" i="1" kern="1200" baseline="30000" dirty="0">
                <a:solidFill>
                  <a:schemeClr val="tx1"/>
                </a:solidFill>
                <a:effectLst/>
                <a:latin typeface="+mn-lt"/>
                <a:ea typeface="+mn-ea"/>
                <a:cs typeface="+mn-cs"/>
              </a:rPr>
              <a:t>24</a:t>
            </a:r>
            <a:r>
              <a:rPr lang="en-GB" sz="1200" i="1" kern="1200" baseline="0" dirty="0">
                <a:solidFill>
                  <a:schemeClr val="tx1"/>
                </a:solidFill>
                <a:effectLst/>
                <a:latin typeface="+mn-lt"/>
                <a:ea typeface="+mn-ea"/>
                <a:cs typeface="+mn-cs"/>
              </a:rPr>
              <a:t>Clinic of Infectious and Tropical Diseases, University Clinical Centre of Serbia, Faculty of Medicine, University of Belgrade, Belgrade, Serbia, </a:t>
            </a:r>
            <a:r>
              <a:rPr lang="en-GB" sz="1200" i="1" kern="1200" baseline="30000" dirty="0">
                <a:solidFill>
                  <a:schemeClr val="tx1"/>
                </a:solidFill>
                <a:effectLst/>
                <a:latin typeface="+mn-lt"/>
                <a:ea typeface="+mn-ea"/>
                <a:cs typeface="+mn-cs"/>
              </a:rPr>
              <a:t>25</a:t>
            </a:r>
            <a:r>
              <a:rPr lang="en-GB" sz="1200" i="1" kern="1200" baseline="0" dirty="0">
                <a:solidFill>
                  <a:schemeClr val="tx1"/>
                </a:solidFill>
                <a:effectLst/>
                <a:latin typeface="+mn-lt"/>
                <a:ea typeface="+mn-ea"/>
                <a:cs typeface="+mn-cs"/>
              </a:rPr>
              <a:t>National Reference Laboratory for HIV and Viral Hepatitis, Sheba Medical Center of Tel A Viv, Tel A Viv, Israel, </a:t>
            </a:r>
            <a:r>
              <a:rPr lang="en-GB" sz="1200" i="1" kern="1200" baseline="30000" dirty="0">
                <a:solidFill>
                  <a:schemeClr val="tx1"/>
                </a:solidFill>
                <a:effectLst/>
                <a:latin typeface="+mn-lt"/>
                <a:ea typeface="+mn-ea"/>
                <a:cs typeface="+mn-cs"/>
              </a:rPr>
              <a:t>26</a:t>
            </a:r>
            <a:r>
              <a:rPr lang="en-GB" sz="1200" i="1" kern="1200" baseline="0" dirty="0">
                <a:solidFill>
                  <a:schemeClr val="tx1"/>
                </a:solidFill>
                <a:effectLst/>
                <a:latin typeface="+mn-lt"/>
                <a:ea typeface="+mn-ea"/>
                <a:cs typeface="+mn-cs"/>
              </a:rPr>
              <a:t>Department of Gastroenterology and Hepatology, University of Cologne, Cologne, Germany, </a:t>
            </a:r>
            <a:r>
              <a:rPr lang="en-GB" sz="1200" i="1" kern="1200" baseline="30000" dirty="0">
                <a:solidFill>
                  <a:schemeClr val="tx1"/>
                </a:solidFill>
                <a:effectLst/>
                <a:latin typeface="+mn-lt"/>
                <a:ea typeface="+mn-ea"/>
                <a:cs typeface="+mn-cs"/>
              </a:rPr>
              <a:t>27</a:t>
            </a:r>
            <a:r>
              <a:rPr lang="en-GB" sz="1200" i="1" kern="1200" baseline="0" dirty="0">
                <a:solidFill>
                  <a:schemeClr val="tx1"/>
                </a:solidFill>
                <a:effectLst/>
                <a:latin typeface="+mn-lt"/>
                <a:ea typeface="+mn-ea"/>
                <a:cs typeface="+mn-cs"/>
              </a:rPr>
              <a:t>Faculty of Medicine, University of Novi Sad, Clinical Centre of Vojvodina, Clinic for Infectious Diseases, Novi Sad, Serbia, </a:t>
            </a:r>
            <a:r>
              <a:rPr lang="en-GB" sz="1200" i="1" kern="1200" baseline="30000" dirty="0">
                <a:solidFill>
                  <a:schemeClr val="tx1"/>
                </a:solidFill>
                <a:effectLst/>
                <a:latin typeface="+mn-lt"/>
                <a:ea typeface="+mn-ea"/>
                <a:cs typeface="+mn-cs"/>
              </a:rPr>
              <a:t>28</a:t>
            </a:r>
            <a:r>
              <a:rPr lang="en-GB" sz="1200" i="1" kern="1200" baseline="0" dirty="0">
                <a:solidFill>
                  <a:schemeClr val="tx1"/>
                </a:solidFill>
                <a:effectLst/>
                <a:latin typeface="+mn-lt"/>
                <a:ea typeface="+mn-ea"/>
                <a:cs typeface="+mn-cs"/>
              </a:rPr>
              <a:t>The University of Medicine and Pharmacy Iasi, Iasi, Romania, </a:t>
            </a:r>
            <a:r>
              <a:rPr lang="en-GB" sz="1200" i="1" kern="1200" baseline="30000" dirty="0">
                <a:solidFill>
                  <a:schemeClr val="tx1"/>
                </a:solidFill>
                <a:effectLst/>
                <a:latin typeface="+mn-lt"/>
                <a:ea typeface="+mn-ea"/>
                <a:cs typeface="+mn-cs"/>
              </a:rPr>
              <a:t>29</a:t>
            </a:r>
            <a:r>
              <a:rPr lang="en-GB" sz="1200" i="1" kern="1200" baseline="0" dirty="0">
                <a:solidFill>
                  <a:schemeClr val="tx1"/>
                </a:solidFill>
                <a:effectLst/>
                <a:latin typeface="+mn-lt"/>
                <a:ea typeface="+mn-ea"/>
                <a:cs typeface="+mn-cs"/>
              </a:rPr>
              <a:t>Department of Microbiology, Faculty of Medicine, Kahramanmaraş Sütçü İmam University, Onikişubat, Türkiye, </a:t>
            </a:r>
            <a:r>
              <a:rPr lang="en-GB" sz="1200" i="1" kern="1200" baseline="30000" dirty="0">
                <a:solidFill>
                  <a:schemeClr val="tx1"/>
                </a:solidFill>
                <a:effectLst/>
                <a:latin typeface="+mn-lt"/>
                <a:ea typeface="+mn-ea"/>
                <a:cs typeface="+mn-cs"/>
              </a:rPr>
              <a:t>30</a:t>
            </a:r>
            <a:r>
              <a:rPr lang="en-GB" sz="1200" i="1" kern="1200" baseline="0" dirty="0">
                <a:solidFill>
                  <a:schemeClr val="tx1"/>
                </a:solidFill>
                <a:effectLst/>
                <a:latin typeface="+mn-lt"/>
                <a:ea typeface="+mn-ea"/>
                <a:cs typeface="+mn-cs"/>
              </a:rPr>
              <a:t>Department of Medical Biotechnologies, University of Siena, Siena, Italy, </a:t>
            </a:r>
            <a:r>
              <a:rPr lang="en-GB" sz="1200" i="1" kern="1200" baseline="30000" dirty="0">
                <a:solidFill>
                  <a:schemeClr val="tx1"/>
                </a:solidFill>
                <a:effectLst/>
                <a:latin typeface="+mn-lt"/>
                <a:ea typeface="+mn-ea"/>
                <a:cs typeface="+mn-cs"/>
              </a:rPr>
              <a:t>31</a:t>
            </a:r>
            <a:r>
              <a:rPr lang="en-GB" sz="1200" i="1" kern="1200" baseline="0" dirty="0">
                <a:solidFill>
                  <a:schemeClr val="tx1"/>
                </a:solidFill>
                <a:effectLst/>
                <a:latin typeface="+mn-lt"/>
                <a:ea typeface="+mn-ea"/>
                <a:cs typeface="+mn-cs"/>
              </a:rPr>
              <a:t>Translational Virology, Department of Global Health and Bioethics Julius Center for Health, Sciences and Primary Care, University Medical Center Utrecht, Utrecht, Netherlands</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Background and aims: </a:t>
            </a:r>
            <a:r>
              <a:rPr lang="en-US" sz="1200" kern="1200" dirty="0">
                <a:solidFill>
                  <a:schemeClr val="tx1"/>
                </a:solidFill>
                <a:effectLst/>
                <a:latin typeface="+mn-lt"/>
                <a:ea typeface="+mn-ea"/>
                <a:cs typeface="+mn-cs"/>
              </a:rPr>
              <a:t>Hepatitis D virus (HDV) causes the most severe viral hepatitis, however often remains underdiagnosed. Here, we investigate HDV screening and seroprevalence in a large set of HBsAg+ subjects and we report the characteristics of active HDV infection in Europe and the Middle-East before (2021-2023) and after (2024-2025) the implementation of double reflex testing (DRT, anti-HDV testing in all HBsAg+ subjects with unknown HDV serology and HDV-RNA if anti-HDV+ as per EASL guidelines).</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Method: </a:t>
            </a:r>
            <a:r>
              <a:rPr lang="en-GB" sz="1200" b="0" kern="1200" dirty="0">
                <a:solidFill>
                  <a:schemeClr val="tx1"/>
                </a:solidFill>
                <a:effectLst/>
                <a:latin typeface="+mn-lt"/>
                <a:ea typeface="+mn-ea"/>
                <a:cs typeface="+mn-cs"/>
              </a:rPr>
              <a:t>This multicentre study included 23927 HBsAg+ subjects from 21 hospitals in Europe (GB, CH, LU, DE, BE, SE, LT, ES, IT [N=2], Sl, HR, RO [N=2], RS [N=2], SK, BG) and the Middle East (IL, TR [N=2]). The retrospective phase (2021-2023) evaluated 15170 HBsAg+ subjects while the prospective phase (2024-2025) implemented DRT in 8757.</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Subjects were 57.6% males, 92.3% HBeAg-negative, with median (IQR) age of 49 (39-61) years and only 29% under NUC-treatment. The rate of HDV screening strongly increased after DRT implementation from 58% to 94.5% (p&lt;0.001) (100% in 13 hospitals). HDV seroprevalence decreased after DRT implementation from 5.9% to 3.7% (p&lt;0.001). Notably, HDV-RNA testing raised from 80.7% to 94.7% (P&lt;0.001) while HDV-RNA positivity remained substantial (47% and 36.6%; p=0.04), supporting a relevant circulation of active HDV infection. Overall, DRT increased anti-HDV detection by 36.5% (p&lt;0.001) and reduced the proportion of untested HDV-RNA cases to 5.4% compared to 19.3% (P&lt;0.01). Compared to 2021-2023, anti-HDV+ subjects diagnosed by DRT more frequently had ALT&lt;40 U/l (66% vs 33.3%, p&lt;0.001) and a less advanced liver fibrosis (F0/F1 in 94% vs 33.8%, P&lt;0.001), supporting HDV detection in milder liver disease. In the 304 subjects with active infection, median (IQR) HDV-RNA was 5.5 (4.4-6.5) logIU/ml. Notably, compared to 2021-2023, subjects with active HDV infection detected by DRT had significantly lower HBsAg (2323 [1034-6109] vs 5158 [1740-11031] IU/ml), HBV-DNA (30 [0-2300] vs 131[16-2172] IU/ml), and ALT (46 [37-70] vs 79 [53-144] U/L) (p&lt;0.001 for all), supporting DRT as a valuable approach for an early HDV diagnosis, with lower cytolytic activity.</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Conclusion: </a:t>
            </a:r>
            <a:r>
              <a:rPr lang="en-GB" sz="1200" kern="1200" dirty="0">
                <a:solidFill>
                  <a:schemeClr val="tx1"/>
                </a:solidFill>
                <a:effectLst/>
                <a:latin typeface="+mn-lt"/>
                <a:ea typeface="+mn-ea"/>
                <a:cs typeface="+mn-cs"/>
              </a:rPr>
              <a:t>This study reveals a still relevant burden of HDV infection with an intense HDV replication across Europe. Implementing double reflex testing increases HDV case identification and enables diagnosis at earlier stages of liver disease, a critical step to strengthen linkage to care and reduce HDV‑related morbidity and mortality.</a:t>
            </a:r>
            <a:endParaRPr lang="en-NZ" sz="1200" kern="1200" dirty="0">
              <a:solidFill>
                <a:schemeClr val="tx1"/>
              </a:solidFill>
              <a:effectLst/>
              <a:latin typeface="+mn-lt"/>
              <a:ea typeface="+mn-ea"/>
              <a:cs typeface="+mn-cs"/>
            </a:endParaRPr>
          </a:p>
          <a:p>
            <a:endParaRPr lang="en-NZ" dirty="0"/>
          </a:p>
        </p:txBody>
      </p:sp>
      <p:sp>
        <p:nvSpPr>
          <p:cNvPr id="4" name="Slide Number Placeholder 3">
            <a:extLst>
              <a:ext uri="{FF2B5EF4-FFF2-40B4-BE49-F238E27FC236}">
                <a16:creationId xmlns:a16="http://schemas.microsoft.com/office/drawing/2014/main" id="{2A711D75-20C6-3E50-3DD2-4546F41F3CEB}"/>
              </a:ext>
            </a:extLst>
          </p:cNvPr>
          <p:cNvSpPr>
            <a:spLocks noGrp="1"/>
          </p:cNvSpPr>
          <p:nvPr>
            <p:ph type="sldNum" sz="quarter" idx="5"/>
          </p:nvPr>
        </p:nvSpPr>
        <p:spPr/>
        <p:txBody>
          <a:bodyPr/>
          <a:lstStyle/>
          <a:p>
            <a:fld id="{F872C0F0-71E7-46B6-AA6F-1D7E0E2B8B3E}" type="slidenum">
              <a:rPr lang="en-US" smtClean="0"/>
              <a:t>14</a:t>
            </a:fld>
            <a:endParaRPr lang="en-US" dirty="0"/>
          </a:p>
        </p:txBody>
      </p:sp>
    </p:spTree>
    <p:extLst>
      <p:ext uri="{BB962C8B-B14F-4D97-AF65-F5344CB8AC3E}">
        <p14:creationId xmlns:p14="http://schemas.microsoft.com/office/powerpoint/2010/main" val="39973956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7B7884-BC46-4958-27B6-082060753D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071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5" name="Picture 4" descr="A green and white rectangle with a white rectangle&#10;&#10;AI-generated content may be incorrect.">
            <a:extLst>
              <a:ext uri="{FF2B5EF4-FFF2-40B4-BE49-F238E27FC236}">
                <a16:creationId xmlns:a16="http://schemas.microsoft.com/office/drawing/2014/main" id="{CFE813C6-C52A-01E7-55B0-207501BCC3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37BABE-C495-855B-AFFA-817EE2BE2570}"/>
              </a:ext>
            </a:extLst>
          </p:cNvPr>
          <p:cNvSpPr>
            <a:spLocks noGrp="1"/>
          </p:cNvSpPr>
          <p:nvPr>
            <p:ph type="ctrTitle" hasCustomPrompt="1"/>
          </p:nvPr>
        </p:nvSpPr>
        <p:spPr>
          <a:xfrm>
            <a:off x="7339106" y="2498272"/>
            <a:ext cx="4643718" cy="1517877"/>
          </a:xfrm>
        </p:spPr>
        <p:txBody>
          <a:bodyPr anchor="b"/>
          <a:lstStyle>
            <a:lvl1pPr algn="ctr">
              <a:defRPr sz="5400">
                <a:solidFill>
                  <a:srgbClr val="004B87"/>
                </a:solidFill>
                <a:latin typeface="HelveticaNeueLT Pro 65 Md" panose="020B0604020202020204" pitchFamily="34" charset="0"/>
              </a:defRPr>
            </a:lvl1pPr>
          </a:lstStyle>
          <a:p>
            <a:r>
              <a:rPr lang="en-US" dirty="0"/>
              <a:t>Title</a:t>
            </a:r>
            <a:br>
              <a:rPr lang="en-US" dirty="0"/>
            </a:br>
            <a:endParaRPr lang="en-US" dirty="0"/>
          </a:p>
        </p:txBody>
      </p:sp>
    </p:spTree>
    <p:extLst>
      <p:ext uri="{BB962C8B-B14F-4D97-AF65-F5344CB8AC3E}">
        <p14:creationId xmlns:p14="http://schemas.microsoft.com/office/powerpoint/2010/main" val="64022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descr="A screenshot of a computer&#10;&#10;AI-generated content may be incorrect.">
            <a:extLst>
              <a:ext uri="{FF2B5EF4-FFF2-40B4-BE49-F238E27FC236}">
                <a16:creationId xmlns:a16="http://schemas.microsoft.com/office/drawing/2014/main" id="{4E6162B1-4BF2-7588-FCB0-998F69C973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874323-051A-E54C-1353-B1D00220079D}"/>
              </a:ext>
            </a:extLst>
          </p:cNvPr>
          <p:cNvSpPr>
            <a:spLocks noGrp="1"/>
          </p:cNvSpPr>
          <p:nvPr>
            <p:ph type="title" hasCustomPrompt="1"/>
          </p:nvPr>
        </p:nvSpPr>
        <p:spPr>
          <a:xfrm>
            <a:off x="838200" y="-89087"/>
            <a:ext cx="10515600" cy="838947"/>
          </a:xfrm>
        </p:spPr>
        <p:txBody>
          <a:bodyPr>
            <a:normAutofit/>
          </a:bodyPr>
          <a:lstStyle>
            <a:lvl1pPr>
              <a:defRPr sz="2000">
                <a:solidFill>
                  <a:schemeClr val="bg1"/>
                </a:solidFill>
                <a:latin typeface="+mj-lt"/>
              </a:defRPr>
            </a:lvl1pPr>
          </a:lstStyle>
          <a:p>
            <a:r>
              <a:rPr lang="en-US" dirty="0"/>
              <a:t>Title</a:t>
            </a:r>
          </a:p>
        </p:txBody>
      </p:sp>
      <p:sp>
        <p:nvSpPr>
          <p:cNvPr id="3" name="Content Placeholder 2">
            <a:extLst>
              <a:ext uri="{FF2B5EF4-FFF2-40B4-BE49-F238E27FC236}">
                <a16:creationId xmlns:a16="http://schemas.microsoft.com/office/drawing/2014/main" id="{055A20CF-5D5F-C7D1-E03F-25214AAFACF8}"/>
              </a:ext>
            </a:extLst>
          </p:cNvPr>
          <p:cNvSpPr>
            <a:spLocks noGrp="1"/>
          </p:cNvSpPr>
          <p:nvPr>
            <p:ph idx="1" hasCustomPrompt="1"/>
          </p:nvPr>
        </p:nvSpPr>
        <p:spPr>
          <a:xfrm>
            <a:off x="838200" y="950259"/>
            <a:ext cx="10515600" cy="5226703"/>
          </a:xfrm>
        </p:spPr>
        <p:txBody>
          <a:bodyPr>
            <a:normAutofit/>
          </a:bodyPr>
          <a:lstStyle>
            <a:lvl1pPr>
              <a:defRPr sz="1600">
                <a:solidFill>
                  <a:srgbClr val="004B87"/>
                </a:solidFill>
                <a:latin typeface="+mn-lt"/>
              </a:defRPr>
            </a:lvl1pPr>
          </a:lstStyle>
          <a:p>
            <a:pPr lvl="0"/>
            <a:r>
              <a:rPr lang="en-US" dirty="0"/>
              <a:t>Content</a:t>
            </a:r>
          </a:p>
        </p:txBody>
      </p:sp>
    </p:spTree>
    <p:extLst>
      <p:ext uri="{BB962C8B-B14F-4D97-AF65-F5344CB8AC3E}">
        <p14:creationId xmlns:p14="http://schemas.microsoft.com/office/powerpoint/2010/main" val="166046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pic>
        <p:nvPicPr>
          <p:cNvPr id="4" name="Picture 3" descr="A screenshot of a computer&#10;&#10;AI-generated content may be incorrect.">
            <a:extLst>
              <a:ext uri="{FF2B5EF4-FFF2-40B4-BE49-F238E27FC236}">
                <a16:creationId xmlns:a16="http://schemas.microsoft.com/office/drawing/2014/main" id="{AF6DCB6D-7D08-AA7A-A793-31483AB25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55A20CF-5D5F-C7D1-E03F-25214AAFACF8}"/>
              </a:ext>
            </a:extLst>
          </p:cNvPr>
          <p:cNvSpPr>
            <a:spLocks noGrp="1"/>
          </p:cNvSpPr>
          <p:nvPr>
            <p:ph idx="1" hasCustomPrompt="1"/>
          </p:nvPr>
        </p:nvSpPr>
        <p:spPr>
          <a:xfrm>
            <a:off x="838199" y="998071"/>
            <a:ext cx="5177589" cy="5178891"/>
          </a:xfrm>
        </p:spPr>
        <p:txBody>
          <a:bodyPr>
            <a:normAutofit/>
          </a:bodyPr>
          <a:lstStyle>
            <a:lvl1pPr>
              <a:defRPr sz="1600">
                <a:solidFill>
                  <a:srgbClr val="004B87"/>
                </a:solidFill>
                <a:latin typeface="+mn-lt"/>
              </a:defRPr>
            </a:lvl1pPr>
          </a:lstStyle>
          <a:p>
            <a:pPr lvl="0"/>
            <a:r>
              <a:rPr lang="en-US" dirty="0"/>
              <a:t>Content</a:t>
            </a:r>
          </a:p>
        </p:txBody>
      </p:sp>
      <p:sp>
        <p:nvSpPr>
          <p:cNvPr id="5" name="Content Placeholder 2">
            <a:extLst>
              <a:ext uri="{FF2B5EF4-FFF2-40B4-BE49-F238E27FC236}">
                <a16:creationId xmlns:a16="http://schemas.microsoft.com/office/drawing/2014/main" id="{66DE287F-FD69-EB37-9406-FFD839FB3CB1}"/>
              </a:ext>
            </a:extLst>
          </p:cNvPr>
          <p:cNvSpPr>
            <a:spLocks noGrp="1"/>
          </p:cNvSpPr>
          <p:nvPr>
            <p:ph idx="10" hasCustomPrompt="1"/>
          </p:nvPr>
        </p:nvSpPr>
        <p:spPr>
          <a:xfrm>
            <a:off x="6176214" y="998071"/>
            <a:ext cx="5177589" cy="5178891"/>
          </a:xfrm>
        </p:spPr>
        <p:txBody>
          <a:bodyPr>
            <a:normAutofit/>
          </a:bodyPr>
          <a:lstStyle>
            <a:lvl1pPr>
              <a:defRPr sz="1600">
                <a:solidFill>
                  <a:srgbClr val="004B87"/>
                </a:solidFill>
                <a:latin typeface="+mn-lt"/>
              </a:defRPr>
            </a:lvl1pPr>
          </a:lstStyle>
          <a:p>
            <a:pPr lvl="0"/>
            <a:r>
              <a:rPr lang="en-US" dirty="0"/>
              <a:t>Content</a:t>
            </a:r>
          </a:p>
        </p:txBody>
      </p:sp>
      <p:sp>
        <p:nvSpPr>
          <p:cNvPr id="8" name="Title 1">
            <a:extLst>
              <a:ext uri="{FF2B5EF4-FFF2-40B4-BE49-F238E27FC236}">
                <a16:creationId xmlns:a16="http://schemas.microsoft.com/office/drawing/2014/main" id="{0CD10D97-1F70-300C-2761-8B3221ABB36C}"/>
              </a:ext>
            </a:extLst>
          </p:cNvPr>
          <p:cNvSpPr>
            <a:spLocks noGrp="1"/>
          </p:cNvSpPr>
          <p:nvPr>
            <p:ph type="title" hasCustomPrompt="1"/>
          </p:nvPr>
        </p:nvSpPr>
        <p:spPr>
          <a:xfrm>
            <a:off x="838200" y="-89087"/>
            <a:ext cx="10515600" cy="838947"/>
          </a:xfrm>
        </p:spPr>
        <p:txBody>
          <a:bodyPr>
            <a:normAutofit/>
          </a:bodyPr>
          <a:lstStyle>
            <a:lvl1pPr>
              <a:defRPr sz="2000">
                <a:solidFill>
                  <a:schemeClr val="bg1"/>
                </a:solidFill>
                <a:latin typeface="+mj-lt"/>
              </a:defRPr>
            </a:lvl1pPr>
          </a:lstStyle>
          <a:p>
            <a:r>
              <a:rPr lang="en-US" dirty="0"/>
              <a:t>Title</a:t>
            </a:r>
          </a:p>
        </p:txBody>
      </p:sp>
    </p:spTree>
    <p:extLst>
      <p:ext uri="{BB962C8B-B14F-4D97-AF65-F5344CB8AC3E}">
        <p14:creationId xmlns:p14="http://schemas.microsoft.com/office/powerpoint/2010/main" val="220508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2_Title and Content">
    <p:bg>
      <p:bgPr>
        <a:solidFill>
          <a:srgbClr val="FFFFFF"/>
        </a:solidFill>
        <a:effectLst/>
      </p:bgPr>
    </p:bg>
    <p:spTree>
      <p:nvGrpSpPr>
        <p:cNvPr id="1" name=""/>
        <p:cNvGrpSpPr/>
        <p:nvPr/>
      </p:nvGrpSpPr>
      <p:grpSpPr>
        <a:xfrm>
          <a:off x="0" y="0"/>
          <a:ext cx="0" cy="0"/>
          <a:chOff x="0" y="0"/>
          <a:chExt cx="0" cy="0"/>
        </a:xfrm>
      </p:grpSpPr>
      <p:pic>
        <p:nvPicPr>
          <p:cNvPr id="3" name="Picture 4" descr="A screenshot of a computer&#10;&#10;AI-generated content may be incorrect."/>
          <p:cNvPicPr/>
          <p:nvPr/>
        </p:nvPicPr>
        <p:blipFill>
          <a:blip r:embed="rId2"/>
          <a:stretch/>
        </p:blipFill>
        <p:spPr>
          <a:xfrm>
            <a:off x="0" y="0"/>
            <a:ext cx="12191760" cy="6857640"/>
          </a:xfrm>
          <a:prstGeom prst="rect">
            <a:avLst/>
          </a:prstGeom>
          <a:noFill/>
          <a:ln w="0">
            <a:noFill/>
          </a:ln>
        </p:spPr>
      </p:pic>
      <p:sp>
        <p:nvSpPr>
          <p:cNvPr id="4" name="PlaceHolder 1"/>
          <p:cNvSpPr>
            <a:spLocks noGrp="1"/>
          </p:cNvSpPr>
          <p:nvPr>
            <p:ph type="title"/>
          </p:nvPr>
        </p:nvSpPr>
        <p:spPr>
          <a:xfrm>
            <a:off x="838080" y="-88920"/>
            <a:ext cx="10515240" cy="838440"/>
          </a:xfrm>
          <a:prstGeom prst="rect">
            <a:avLst/>
          </a:prstGeom>
          <a:noFill/>
          <a:ln w="0">
            <a:noFill/>
          </a:ln>
        </p:spPr>
        <p:txBody>
          <a:bodyPr lIns="91440" tIns="45720" rIns="91440" bIns="45720" anchor="ctr">
            <a:normAutofit/>
          </a:bodyPr>
          <a:lstStyle/>
          <a:p>
            <a:pPr indent="0" defTabSz="914400">
              <a:lnSpc>
                <a:spcPct val="90000"/>
              </a:lnSpc>
              <a:buNone/>
            </a:pPr>
            <a:r>
              <a:rPr lang="en-US" sz="3200" b="0" u="none" strike="noStrike">
                <a:solidFill>
                  <a:schemeClr val="lt1"/>
                </a:solidFill>
                <a:effectLst/>
                <a:uFillTx/>
                <a:latin typeface="HelveticaNeueLT Pro 65 Md"/>
              </a:rPr>
              <a:t>Title</a:t>
            </a:r>
            <a:endParaRPr lang="en-US" sz="3200" b="0" u="none" strike="noStrike">
              <a:solidFill>
                <a:schemeClr val="dk1"/>
              </a:solidFill>
              <a:effectLst/>
              <a:uFillTx/>
              <a:latin typeface="HelveticaNeueLT Pro 55 Roman"/>
            </a:endParaRPr>
          </a:p>
        </p:txBody>
      </p:sp>
      <p:sp>
        <p:nvSpPr>
          <p:cNvPr id="5" name="PlaceHolder 2"/>
          <p:cNvSpPr>
            <a:spLocks noGrp="1"/>
          </p:cNvSpPr>
          <p:nvPr>
            <p:ph type="body"/>
          </p:nvPr>
        </p:nvSpPr>
        <p:spPr>
          <a:xfrm>
            <a:off x="838080" y="950400"/>
            <a:ext cx="10515240" cy="522648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4B87"/>
              </a:buClr>
              <a:buFont typeface="Arial"/>
              <a:buChar char="•"/>
            </a:pPr>
            <a:r>
              <a:rPr lang="en-US" sz="2800" b="0" u="none" strike="noStrike">
                <a:solidFill>
                  <a:srgbClr val="004B87"/>
                </a:solidFill>
                <a:effectLst/>
                <a:uFillTx/>
                <a:latin typeface="HelveticaNeueLT Pro 55 Roman"/>
              </a:rPr>
              <a:t>Content</a:t>
            </a:r>
            <a:endParaRPr lang="en-US" sz="2800" b="0" u="none" strike="noStrike">
              <a:solidFill>
                <a:schemeClr val="dk1"/>
              </a:solidFill>
              <a:effectLst/>
              <a:uFillTx/>
              <a:latin typeface="HelveticaNeueLT Pro 55 Roman"/>
            </a:endParaRPr>
          </a:p>
        </p:txBody>
      </p:sp>
    </p:spTree>
    <p:extLst>
      <p:ext uri="{BB962C8B-B14F-4D97-AF65-F5344CB8AC3E}">
        <p14:creationId xmlns:p14="http://schemas.microsoft.com/office/powerpoint/2010/main" val="166923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3_Title and two content">
    <p:bg>
      <p:bgPr>
        <a:solidFill>
          <a:srgbClr val="FFFFFF"/>
        </a:solidFill>
        <a:effectLst/>
      </p:bgPr>
    </p:bg>
    <p:spTree>
      <p:nvGrpSpPr>
        <p:cNvPr id="1" name=""/>
        <p:cNvGrpSpPr/>
        <p:nvPr/>
      </p:nvGrpSpPr>
      <p:grpSpPr>
        <a:xfrm>
          <a:off x="0" y="0"/>
          <a:ext cx="0" cy="0"/>
          <a:chOff x="0" y="0"/>
          <a:chExt cx="0" cy="0"/>
        </a:xfrm>
      </p:grpSpPr>
      <p:pic>
        <p:nvPicPr>
          <p:cNvPr id="6" name="Picture 3" descr="A screenshot of a computer&#10;&#10;AI-generated content may be incorrect."/>
          <p:cNvPicPr/>
          <p:nvPr/>
        </p:nvPicPr>
        <p:blipFill>
          <a:blip r:embed="rId2"/>
          <a:stretch/>
        </p:blipFill>
        <p:spPr>
          <a:xfrm>
            <a:off x="0" y="0"/>
            <a:ext cx="12191760" cy="6857640"/>
          </a:xfrm>
          <a:prstGeom prst="rect">
            <a:avLst/>
          </a:prstGeom>
          <a:noFill/>
          <a:ln w="0">
            <a:noFill/>
          </a:ln>
        </p:spPr>
      </p:pic>
      <p:sp>
        <p:nvSpPr>
          <p:cNvPr id="7" name="PlaceHolder 1"/>
          <p:cNvSpPr>
            <a:spLocks noGrp="1"/>
          </p:cNvSpPr>
          <p:nvPr>
            <p:ph type="body"/>
          </p:nvPr>
        </p:nvSpPr>
        <p:spPr>
          <a:xfrm>
            <a:off x="838080" y="997920"/>
            <a:ext cx="5177160" cy="517860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4B87"/>
              </a:buClr>
              <a:buFont typeface="Arial"/>
              <a:buChar char="•"/>
            </a:pPr>
            <a:r>
              <a:rPr lang="en-US" sz="2800" b="0" u="none" strike="noStrike">
                <a:solidFill>
                  <a:srgbClr val="004B87"/>
                </a:solidFill>
                <a:effectLst/>
                <a:uFillTx/>
                <a:latin typeface="HelveticaNeueLT Pro 55 Roman"/>
              </a:rPr>
              <a:t>Content</a:t>
            </a:r>
            <a:endParaRPr lang="en-US" sz="2800" b="0" u="none" strike="noStrike">
              <a:solidFill>
                <a:schemeClr val="dk1"/>
              </a:solidFill>
              <a:effectLst/>
              <a:uFillTx/>
              <a:latin typeface="HelveticaNeueLT Pro 55 Roman"/>
            </a:endParaRPr>
          </a:p>
        </p:txBody>
      </p:sp>
      <p:sp>
        <p:nvSpPr>
          <p:cNvPr id="8" name="PlaceHolder 2"/>
          <p:cNvSpPr>
            <a:spLocks noGrp="1"/>
          </p:cNvSpPr>
          <p:nvPr>
            <p:ph type="body"/>
          </p:nvPr>
        </p:nvSpPr>
        <p:spPr>
          <a:xfrm>
            <a:off x="6176160" y="997920"/>
            <a:ext cx="5177160" cy="517860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4B87"/>
              </a:buClr>
              <a:buFont typeface="Arial"/>
              <a:buChar char="•"/>
            </a:pPr>
            <a:r>
              <a:rPr lang="en-US" sz="2800" b="0" u="none" strike="noStrike">
                <a:solidFill>
                  <a:srgbClr val="004B87"/>
                </a:solidFill>
                <a:effectLst/>
                <a:uFillTx/>
                <a:latin typeface="HelveticaNeueLT Pro 55 Roman"/>
              </a:rPr>
              <a:t>Content</a:t>
            </a:r>
            <a:endParaRPr lang="en-US" sz="2800" b="0" u="none" strike="noStrike">
              <a:solidFill>
                <a:schemeClr val="dk1"/>
              </a:solidFill>
              <a:effectLst/>
              <a:uFillTx/>
              <a:latin typeface="HelveticaNeueLT Pro 55 Roman"/>
            </a:endParaRPr>
          </a:p>
        </p:txBody>
      </p:sp>
      <p:sp>
        <p:nvSpPr>
          <p:cNvPr id="9" name="PlaceHolder 3"/>
          <p:cNvSpPr>
            <a:spLocks noGrp="1"/>
          </p:cNvSpPr>
          <p:nvPr>
            <p:ph type="title"/>
          </p:nvPr>
        </p:nvSpPr>
        <p:spPr>
          <a:xfrm>
            <a:off x="838080" y="-88920"/>
            <a:ext cx="10515240" cy="838440"/>
          </a:xfrm>
          <a:prstGeom prst="rect">
            <a:avLst/>
          </a:prstGeom>
          <a:noFill/>
          <a:ln w="0">
            <a:noFill/>
          </a:ln>
        </p:spPr>
        <p:txBody>
          <a:bodyPr lIns="91440" tIns="45720" rIns="91440" bIns="45720" anchor="ctr">
            <a:normAutofit/>
          </a:bodyPr>
          <a:lstStyle/>
          <a:p>
            <a:pPr indent="0" defTabSz="914400">
              <a:lnSpc>
                <a:spcPct val="90000"/>
              </a:lnSpc>
              <a:buNone/>
            </a:pPr>
            <a:r>
              <a:rPr lang="en-US" sz="3200" b="0" u="none" strike="noStrike">
                <a:solidFill>
                  <a:schemeClr val="lt1"/>
                </a:solidFill>
                <a:effectLst/>
                <a:uFillTx/>
                <a:latin typeface="HelveticaNeueLT Pro 65 Md"/>
              </a:rPr>
              <a:t>Title</a:t>
            </a:r>
            <a:endParaRPr lang="en-US" sz="3200" b="0" u="none" strike="noStrike">
              <a:solidFill>
                <a:schemeClr val="dk1"/>
              </a:solidFill>
              <a:effectLst/>
              <a:uFillTx/>
              <a:latin typeface="HelveticaNeueLT Pro 55 Roman"/>
            </a:endParaRPr>
          </a:p>
        </p:txBody>
      </p:sp>
    </p:spTree>
    <p:extLst>
      <p:ext uri="{BB962C8B-B14F-4D97-AF65-F5344CB8AC3E}">
        <p14:creationId xmlns:p14="http://schemas.microsoft.com/office/powerpoint/2010/main" val="26805209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8F829-637E-DBDE-1FB7-CBDDBAC5FC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AB771C-3F30-543E-74E5-8DB2AC96C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C8742-38EE-516B-8C7C-3FFEBB8C75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C94ABE-8428-494D-935C-2BBF84E6E166}" type="datetimeFigureOut">
              <a:rPr lang="en-US" smtClean="0"/>
              <a:t>5/26/2026</a:t>
            </a:fld>
            <a:endParaRPr lang="en-US"/>
          </a:p>
        </p:txBody>
      </p:sp>
      <p:sp>
        <p:nvSpPr>
          <p:cNvPr id="5" name="Footer Placeholder 4">
            <a:extLst>
              <a:ext uri="{FF2B5EF4-FFF2-40B4-BE49-F238E27FC236}">
                <a16:creationId xmlns:a16="http://schemas.microsoft.com/office/drawing/2014/main" id="{5E3AEE43-711F-AA56-EF0C-5335983904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D1EA8EA-837F-4DC6-27A3-3A518DD5C9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A3895D-F3A9-457C-B9FC-B3115E256DDB}" type="slidenum">
              <a:rPr lang="en-US" smtClean="0"/>
              <a:t>‹#›</a:t>
            </a:fld>
            <a:endParaRPr lang="en-US"/>
          </a:p>
        </p:txBody>
      </p:sp>
    </p:spTree>
    <p:extLst>
      <p:ext uri="{BB962C8B-B14F-4D97-AF65-F5344CB8AC3E}">
        <p14:creationId xmlns:p14="http://schemas.microsoft.com/office/powerpoint/2010/main" val="3053995954"/>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50" r:id="rId3"/>
    <p:sldLayoutId id="2147483651" r:id="rId4"/>
    <p:sldLayoutId id="2147483663" r:id="rId5"/>
    <p:sldLayoutId id="214748366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chart" Target="../charts/chart2.xml"/><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svg"/><Relationship Id="rId7"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chart" Target="../charts/chart9.xml"/><Relationship Id="rId5" Type="http://schemas.openxmlformats.org/officeDocument/2006/relationships/chart" Target="../charts/chart8.xml"/><Relationship Id="rId10" Type="http://schemas.openxmlformats.org/officeDocument/2006/relationships/image" Target="../media/image4.png"/><Relationship Id="rId4" Type="http://schemas.openxmlformats.org/officeDocument/2006/relationships/chart" Target="../charts/chart7.xml"/><Relationship Id="rId9"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slide" Target="slide4.xml"/><Relationship Id="rId5" Type="http://schemas.openxmlformats.org/officeDocument/2006/relationships/image" Target="../media/image15.svg"/><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19.svg"/></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21.svg"/></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slide" Target="slide4.xml"/></Relationships>
</file>

<file path=ppt/slides/_rels/slide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22.svg"/></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chart" Target="../charts/char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svg"/><Relationship Id="rId7" Type="http://schemas.openxmlformats.org/officeDocument/2006/relationships/slide" Target="slide5.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3.svg"/><Relationship Id="rId5" Type="http://schemas.openxmlformats.org/officeDocument/2006/relationships/image" Target="../media/image6.svg"/><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chart" Target="../charts/chart21.xml"/><Relationship Id="rId4" Type="http://schemas.openxmlformats.org/officeDocument/2006/relationships/chart" Target="../charts/chart20.xml"/></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svg"/><Relationship Id="rId7" Type="http://schemas.openxmlformats.org/officeDocument/2006/relationships/slide" Target="slide5.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21.svg"/><Relationship Id="rId4" Type="http://schemas.openxmlformats.org/officeDocument/2006/relationships/image" Target="../media/image11.svg"/></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7"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chart" Target="../charts/chart24.xml"/><Relationship Id="rId4" Type="http://schemas.openxmlformats.org/officeDocument/2006/relationships/chart" Target="../charts/chart23.xml"/></Relationships>
</file>

<file path=ppt/slides/_rels/slide4.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176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1"/>
          <p:cNvSpPr/>
          <p:nvPr/>
        </p:nvSpPr>
        <p:spPr>
          <a:xfrm>
            <a:off x="5768957" y="3438480"/>
            <a:ext cx="6466559" cy="277236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defTabSz="914400">
              <a:lnSpc>
                <a:spcPct val="100000"/>
              </a:lnSpc>
              <a:spcBef>
                <a:spcPts val="600"/>
              </a:spcBef>
              <a:tabLst>
                <a:tab pos="0" algn="l"/>
              </a:tabLst>
            </a:pPr>
            <a:r>
              <a:rPr lang="en-US" sz="2400" b="1" u="none" strike="noStrike" dirty="0">
                <a:solidFill>
                  <a:schemeClr val="lt1"/>
                </a:solidFill>
                <a:effectLst/>
                <a:highlight>
                  <a:srgbClr val="508541"/>
                </a:highlight>
                <a:uFillTx/>
                <a:latin typeface="+mj-lt"/>
              </a:rPr>
              <a:t>CONCLUSIONS</a:t>
            </a:r>
            <a:endParaRPr lang="ca-ES" sz="2400" b="0" u="none" strike="noStrike" dirty="0">
              <a:solidFill>
                <a:srgbClr val="000000"/>
              </a:solidFill>
              <a:effectLst/>
              <a:uFillTx/>
              <a:latin typeface="+mj-lt"/>
            </a:endParaRPr>
          </a:p>
          <a:p>
            <a:pPr marL="216000" indent="-180000" defTabSz="952200">
              <a:lnSpc>
                <a:spcPct val="100000"/>
              </a:lnSpc>
              <a:spcBef>
                <a:spcPts val="600"/>
              </a:spcBef>
              <a:buClr>
                <a:srgbClr val="000000"/>
              </a:buClr>
              <a:buSzPct val="45000"/>
              <a:buFont typeface="Wingdings" charset="2"/>
              <a:buChar char=""/>
            </a:pPr>
            <a:r>
              <a:rPr lang="en-CA" sz="1600" u="none" strike="noStrike" dirty="0">
                <a:solidFill>
                  <a:srgbClr val="004B87"/>
                </a:solidFill>
                <a:effectLst/>
                <a:uFillTx/>
                <a:latin typeface="+mj-lt"/>
              </a:rPr>
              <a:t>Time to positivity in a rapid HBsAg POC test seems to be a simple and reproducible surrogate marker of quantitative HBsAg levels</a:t>
            </a:r>
            <a:endParaRPr lang="ca-ES" sz="1600" u="none" strike="noStrike" dirty="0">
              <a:solidFill>
                <a:srgbClr val="004B87"/>
              </a:solidFill>
              <a:effectLst/>
              <a:uFillTx/>
              <a:latin typeface="+mj-lt"/>
              <a:ea typeface="Microsoft YaHei"/>
            </a:endParaRPr>
          </a:p>
          <a:p>
            <a:pPr marL="216000" indent="-180000" defTabSz="952200">
              <a:lnSpc>
                <a:spcPct val="100000"/>
              </a:lnSpc>
              <a:spcBef>
                <a:spcPts val="600"/>
              </a:spcBef>
              <a:buClr>
                <a:srgbClr val="000000"/>
              </a:buClr>
              <a:buSzPct val="45000"/>
              <a:buFont typeface="Wingdings" charset="2"/>
              <a:buChar char=""/>
            </a:pPr>
            <a:r>
              <a:rPr lang="en-CA" sz="1600" u="none" strike="noStrike" dirty="0">
                <a:solidFill>
                  <a:srgbClr val="004B87"/>
                </a:solidFill>
                <a:effectLst/>
                <a:uFillTx/>
                <a:latin typeface="+mj-lt"/>
              </a:rPr>
              <a:t>Across </a:t>
            </a:r>
            <a:r>
              <a:rPr lang="en-CA" sz="1600" dirty="0">
                <a:solidFill>
                  <a:srgbClr val="004B87"/>
                </a:solidFill>
                <a:latin typeface="+mj-lt"/>
              </a:rPr>
              <a:t>2</a:t>
            </a:r>
            <a:r>
              <a:rPr lang="en-CA" sz="1600" u="none" strike="noStrike" dirty="0">
                <a:solidFill>
                  <a:srgbClr val="004B87"/>
                </a:solidFill>
                <a:effectLst/>
                <a:uFillTx/>
                <a:latin typeface="+mj-lt"/>
              </a:rPr>
              <a:t> independent cohorts from Spain and Ethiopia, a consistent inverse relationship was observed between time to positivity and HBsAg concentration, despite differences in clinical and epidemiological contexts</a:t>
            </a:r>
            <a:endParaRPr lang="ca-ES" sz="1600" u="none" strike="noStrike" dirty="0">
              <a:solidFill>
                <a:srgbClr val="004B87"/>
              </a:solidFill>
              <a:effectLst/>
              <a:uFillTx/>
              <a:latin typeface="+mj-lt"/>
              <a:ea typeface="Microsoft YaHei"/>
            </a:endParaRPr>
          </a:p>
          <a:p>
            <a:pPr marL="216000" indent="-180000" defTabSz="952200">
              <a:lnSpc>
                <a:spcPct val="100000"/>
              </a:lnSpc>
              <a:spcBef>
                <a:spcPts val="600"/>
              </a:spcBef>
              <a:buClr>
                <a:srgbClr val="000000"/>
              </a:buClr>
              <a:buSzPct val="45000"/>
              <a:buFont typeface="Wingdings" charset="2"/>
              <a:buChar char=""/>
            </a:pPr>
            <a:r>
              <a:rPr lang="en-CA" sz="1600" u="none" strike="noStrike" dirty="0">
                <a:solidFill>
                  <a:srgbClr val="004B87"/>
                </a:solidFill>
                <a:effectLst/>
                <a:uFillTx/>
                <a:latin typeface="+mj-lt"/>
              </a:rPr>
              <a:t>The study showed potential clinical relevance around key HBsAg thresholds, particularly 1,000 IU/mL, although performance variability between settings highlights the need for further validation</a:t>
            </a:r>
            <a:endParaRPr lang="ca-ES" sz="1600" u="none" strike="noStrike" dirty="0">
              <a:solidFill>
                <a:srgbClr val="004B87"/>
              </a:solidFill>
              <a:effectLst/>
              <a:uFillTx/>
              <a:latin typeface="+mj-lt"/>
              <a:ea typeface="Microsoft YaHei"/>
            </a:endParaRPr>
          </a:p>
        </p:txBody>
      </p:sp>
      <p:sp>
        <p:nvSpPr>
          <p:cNvPr id="45" name="Content Placeholder 1"/>
          <p:cNvSpPr/>
          <p:nvPr/>
        </p:nvSpPr>
        <p:spPr>
          <a:xfrm>
            <a:off x="425880" y="749520"/>
            <a:ext cx="4730040" cy="506160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defTabSz="914400">
              <a:lnSpc>
                <a:spcPct val="100000"/>
              </a:lnSpc>
              <a:spcBef>
                <a:spcPts val="1001"/>
              </a:spcBef>
              <a:tabLst>
                <a:tab pos="0" algn="l"/>
              </a:tabLst>
            </a:pPr>
            <a:r>
              <a:rPr lang="en-US" sz="2000" b="1" u="none" strike="noStrike" dirty="0">
                <a:solidFill>
                  <a:schemeClr val="lt1"/>
                </a:solidFill>
                <a:effectLst/>
                <a:highlight>
                  <a:srgbClr val="508541"/>
                </a:highlight>
                <a:uFillTx/>
                <a:latin typeface="+mj-lt"/>
              </a:rPr>
              <a:t>RESULTS </a:t>
            </a:r>
            <a:endParaRPr lang="ca-ES" sz="2000" b="0" u="none" strike="noStrike" dirty="0">
              <a:solidFill>
                <a:srgbClr val="000000"/>
              </a:solidFill>
              <a:effectLst/>
              <a:uFillTx/>
              <a:latin typeface="+mj-lt"/>
            </a:endParaRPr>
          </a:p>
          <a:p>
            <a:pPr defTabSz="914400">
              <a:lnSpc>
                <a:spcPct val="100000"/>
              </a:lnSpc>
              <a:spcBef>
                <a:spcPts val="1001"/>
              </a:spcBef>
              <a:tabLst>
                <a:tab pos="0" algn="l"/>
              </a:tabLst>
            </a:pPr>
            <a:endParaRPr lang="ca-ES" sz="1200" b="0" u="none" strike="noStrike" dirty="0">
              <a:solidFill>
                <a:srgbClr val="000000"/>
              </a:solidFill>
              <a:effectLst/>
              <a:uFillTx/>
              <a:latin typeface="+mj-lt"/>
            </a:endParaRPr>
          </a:p>
        </p:txBody>
      </p:sp>
      <p:cxnSp>
        <p:nvCxnSpPr>
          <p:cNvPr id="46" name="Straight Connector 19"/>
          <p:cNvCxnSpPr>
            <a:cxnSpLocks/>
          </p:cNvCxnSpPr>
          <p:nvPr/>
        </p:nvCxnSpPr>
        <p:spPr>
          <a:xfrm>
            <a:off x="5763413" y="3398320"/>
            <a:ext cx="0" cy="3186360"/>
          </a:xfrm>
          <a:prstGeom prst="straightConnector1">
            <a:avLst/>
          </a:prstGeom>
          <a:ln>
            <a:solidFill>
              <a:srgbClr val="508541"/>
            </a:solidFill>
          </a:ln>
        </p:spPr>
      </p:cxnSp>
      <p:cxnSp>
        <p:nvCxnSpPr>
          <p:cNvPr id="49" name="Straight Connector 27"/>
          <p:cNvCxnSpPr/>
          <p:nvPr/>
        </p:nvCxnSpPr>
        <p:spPr>
          <a:xfrm>
            <a:off x="5753997" y="3394352"/>
            <a:ext cx="6176160" cy="360"/>
          </a:xfrm>
          <a:prstGeom prst="straightConnector1">
            <a:avLst/>
          </a:prstGeom>
          <a:ln>
            <a:solidFill>
              <a:srgbClr val="508541"/>
            </a:solidFill>
          </a:ln>
        </p:spPr>
      </p:cxnSp>
      <p:sp>
        <p:nvSpPr>
          <p:cNvPr id="50" name="TextBox 32"/>
          <p:cNvSpPr/>
          <p:nvPr/>
        </p:nvSpPr>
        <p:spPr>
          <a:xfrm>
            <a:off x="6427800" y="1401480"/>
            <a:ext cx="2254680" cy="65257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spcBef>
                <a:spcPts val="283"/>
              </a:spcBef>
              <a:spcAft>
                <a:spcPts val="283"/>
              </a:spcAft>
            </a:pPr>
            <a:r>
              <a:rPr lang="en-US" sz="1400" b="1" u="none" strike="noStrike" dirty="0">
                <a:solidFill>
                  <a:srgbClr val="004B87"/>
                </a:solidFill>
                <a:effectLst/>
                <a:uFillTx/>
              </a:rPr>
              <a:t>Derivation</a:t>
            </a:r>
            <a:r>
              <a:rPr lang="en-US" sz="1400" b="1" u="none" strike="noStrike" dirty="0">
                <a:solidFill>
                  <a:srgbClr val="004B87"/>
                </a:solidFill>
                <a:effectLst/>
                <a:uFillTx/>
                <a:latin typeface="+mj-lt"/>
              </a:rPr>
              <a:t> cohort</a:t>
            </a:r>
            <a:endParaRPr lang="ca-ES" sz="1400" b="0" u="none" strike="noStrike" dirty="0">
              <a:solidFill>
                <a:srgbClr val="000000"/>
              </a:solidFill>
              <a:effectLst/>
              <a:uFillTx/>
              <a:latin typeface="+mj-lt"/>
              <a:ea typeface="Microsoft YaHei"/>
            </a:endParaRPr>
          </a:p>
          <a:p>
            <a:pPr algn="ctr" defTabSz="914400">
              <a:lnSpc>
                <a:spcPct val="100000"/>
              </a:lnSpc>
            </a:pPr>
            <a:r>
              <a:rPr lang="ca-ES" sz="1000" b="1" u="none" strike="noStrike" dirty="0">
                <a:solidFill>
                  <a:srgbClr val="3465A4"/>
                </a:solidFill>
                <a:effectLst/>
                <a:uFillTx/>
                <a:latin typeface="+mj-lt"/>
              </a:rPr>
              <a:t>Time to positivity cutoff </a:t>
            </a:r>
            <a:endParaRPr lang="ca-ES" sz="1000" b="0" u="none" strike="noStrike" dirty="0">
              <a:solidFill>
                <a:srgbClr val="000000"/>
              </a:solidFill>
              <a:effectLst/>
              <a:uFillTx/>
              <a:latin typeface="+mj-lt"/>
              <a:ea typeface="Microsoft YaHei"/>
            </a:endParaRPr>
          </a:p>
          <a:p>
            <a:pPr algn="ctr" defTabSz="914400">
              <a:lnSpc>
                <a:spcPct val="100000"/>
              </a:lnSpc>
            </a:pPr>
            <a:r>
              <a:rPr lang="ca-ES" sz="1000" b="1" u="none" strike="noStrike" dirty="0">
                <a:solidFill>
                  <a:srgbClr val="3465A4"/>
                </a:solidFill>
                <a:effectLst/>
                <a:uFillTx/>
                <a:latin typeface="+mj-lt"/>
              </a:rPr>
              <a:t>(min) = 2.37</a:t>
            </a:r>
            <a:endParaRPr lang="ca-ES" sz="1000" b="0" u="none" strike="noStrike" dirty="0">
              <a:solidFill>
                <a:srgbClr val="000000"/>
              </a:solidFill>
              <a:effectLst/>
              <a:uFillTx/>
              <a:latin typeface="+mj-lt"/>
              <a:ea typeface="Microsoft YaHei"/>
            </a:endParaRPr>
          </a:p>
        </p:txBody>
      </p:sp>
      <p:sp>
        <p:nvSpPr>
          <p:cNvPr id="51" name="TextBox 34"/>
          <p:cNvSpPr/>
          <p:nvPr/>
        </p:nvSpPr>
        <p:spPr>
          <a:xfrm>
            <a:off x="9304560" y="1422000"/>
            <a:ext cx="2254680" cy="609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en-US" sz="1400" b="1" u="none" strike="noStrike" dirty="0">
                <a:solidFill>
                  <a:srgbClr val="004B87"/>
                </a:solidFill>
                <a:effectLst/>
                <a:uFillTx/>
              </a:rPr>
              <a:t>Validation</a:t>
            </a:r>
            <a:r>
              <a:rPr lang="en-US" sz="1400" b="1" u="none" strike="noStrike" dirty="0">
                <a:solidFill>
                  <a:srgbClr val="004B87"/>
                </a:solidFill>
                <a:effectLst/>
                <a:uFillTx/>
                <a:latin typeface="+mj-lt"/>
              </a:rPr>
              <a:t> cohort</a:t>
            </a:r>
            <a:endParaRPr lang="ca-ES" sz="1400" b="0" u="none" strike="noStrike" dirty="0">
              <a:solidFill>
                <a:srgbClr val="000000"/>
              </a:solidFill>
              <a:effectLst/>
              <a:uFillTx/>
              <a:latin typeface="+mj-lt"/>
            </a:endParaRPr>
          </a:p>
          <a:p>
            <a:pPr algn="ctr" defTabSz="914400">
              <a:lnSpc>
                <a:spcPct val="100000"/>
              </a:lnSpc>
            </a:pPr>
            <a:r>
              <a:rPr lang="ca-ES" sz="1000" b="1" u="none" strike="noStrike" dirty="0">
                <a:solidFill>
                  <a:srgbClr val="3465A4"/>
                </a:solidFill>
                <a:effectLst/>
                <a:uFillTx/>
                <a:latin typeface="+mj-lt"/>
                <a:ea typeface="Microsoft YaHei"/>
              </a:rPr>
              <a:t>Time to positivity cutoff </a:t>
            </a:r>
            <a:endParaRPr lang="ca-ES" sz="1000" b="0" u="none" strike="noStrike" dirty="0">
              <a:solidFill>
                <a:srgbClr val="000000"/>
              </a:solidFill>
              <a:effectLst/>
              <a:uFillTx/>
              <a:latin typeface="+mj-lt"/>
            </a:endParaRPr>
          </a:p>
          <a:p>
            <a:pPr algn="ctr" defTabSz="914400">
              <a:lnSpc>
                <a:spcPct val="100000"/>
              </a:lnSpc>
            </a:pPr>
            <a:r>
              <a:rPr lang="ca-ES" sz="1000" b="1" u="none" strike="noStrike" dirty="0">
                <a:solidFill>
                  <a:srgbClr val="3465A4"/>
                </a:solidFill>
                <a:effectLst/>
                <a:uFillTx/>
                <a:latin typeface="+mj-lt"/>
                <a:ea typeface="Microsoft YaHei"/>
              </a:rPr>
              <a:t>(min) = 1.61</a:t>
            </a:r>
            <a:endParaRPr lang="ca-ES" sz="1000" b="0" u="none" strike="noStrike" dirty="0">
              <a:solidFill>
                <a:srgbClr val="000000"/>
              </a:solidFill>
              <a:effectLst/>
              <a:uFillTx/>
              <a:latin typeface="+mj-lt"/>
            </a:endParaRPr>
          </a:p>
        </p:txBody>
      </p:sp>
      <p:sp>
        <p:nvSpPr>
          <p:cNvPr id="52" name="TextBox 37"/>
          <p:cNvSpPr/>
          <p:nvPr/>
        </p:nvSpPr>
        <p:spPr>
          <a:xfrm>
            <a:off x="6383880" y="2824920"/>
            <a:ext cx="2298600" cy="517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tabLst>
                <a:tab pos="0" algn="l"/>
              </a:tabLst>
            </a:pPr>
            <a:r>
              <a:rPr lang="en-US" sz="1400" b="0" u="none" strike="noStrike" dirty="0">
                <a:solidFill>
                  <a:srgbClr val="004B87"/>
                </a:solidFill>
                <a:effectLst/>
                <a:uFillTx/>
                <a:latin typeface="+mj-lt"/>
              </a:rPr>
              <a:t>Sensitivity 68%</a:t>
            </a:r>
            <a:endParaRPr lang="ca-ES" sz="1400" b="0" u="none" strike="noStrike" dirty="0">
              <a:solidFill>
                <a:srgbClr val="000000"/>
              </a:solidFill>
              <a:effectLst/>
              <a:uFillTx/>
              <a:latin typeface="+mj-lt"/>
            </a:endParaRPr>
          </a:p>
          <a:p>
            <a:pPr algn="ctr" defTabSz="914400">
              <a:lnSpc>
                <a:spcPct val="100000"/>
              </a:lnSpc>
              <a:tabLst>
                <a:tab pos="0" algn="l"/>
              </a:tabLst>
            </a:pPr>
            <a:r>
              <a:rPr lang="en-US" sz="1400" b="0" u="none" strike="noStrike" dirty="0">
                <a:solidFill>
                  <a:srgbClr val="004B87"/>
                </a:solidFill>
                <a:effectLst/>
                <a:uFillTx/>
                <a:latin typeface="+mj-lt"/>
              </a:rPr>
              <a:t>Specificity 91%</a:t>
            </a:r>
            <a:endParaRPr lang="ca-ES" sz="1400" b="0" u="none" strike="noStrike" dirty="0">
              <a:solidFill>
                <a:srgbClr val="000000"/>
              </a:solidFill>
              <a:effectLst/>
              <a:uFillTx/>
              <a:latin typeface="+mj-lt"/>
            </a:endParaRPr>
          </a:p>
        </p:txBody>
      </p:sp>
      <p:sp>
        <p:nvSpPr>
          <p:cNvPr id="53" name="TextBox 42"/>
          <p:cNvSpPr/>
          <p:nvPr/>
        </p:nvSpPr>
        <p:spPr>
          <a:xfrm>
            <a:off x="5809390" y="833617"/>
            <a:ext cx="6334200" cy="76798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tabLst>
                <a:tab pos="0" algn="l"/>
              </a:tabLst>
            </a:pPr>
            <a:r>
              <a:rPr lang="ca-ES" sz="1400" b="1" u="none" strike="noStrike" dirty="0">
                <a:solidFill>
                  <a:srgbClr val="004B87"/>
                </a:solidFill>
                <a:effectLst/>
                <a:uFillTx/>
                <a:latin typeface="+mj-lt"/>
              </a:rPr>
              <a:t>Diagnostic properties of time to positivity of the HBsAg POC test </a:t>
            </a:r>
            <a:br>
              <a:rPr lang="ca-ES" sz="1400" b="1" u="none" strike="noStrike" dirty="0">
                <a:solidFill>
                  <a:srgbClr val="004B87"/>
                </a:solidFill>
                <a:effectLst/>
                <a:uFillTx/>
                <a:latin typeface="+mj-lt"/>
              </a:rPr>
            </a:br>
            <a:r>
              <a:rPr lang="ca-ES" sz="1400" b="1" u="none" strike="noStrike" dirty="0">
                <a:solidFill>
                  <a:srgbClr val="004B87"/>
                </a:solidFill>
                <a:effectLst/>
                <a:uFillTx/>
                <a:latin typeface="+mj-lt"/>
              </a:rPr>
              <a:t>to correctly diagnose HBsAg levels at clinically relevant thresholds</a:t>
            </a:r>
            <a:endParaRPr lang="ca-ES" sz="1400" b="0" u="none" strike="noStrike" dirty="0">
              <a:solidFill>
                <a:srgbClr val="004B87"/>
              </a:solidFill>
              <a:effectLst/>
              <a:uFillTx/>
              <a:latin typeface="+mj-lt"/>
            </a:endParaRPr>
          </a:p>
          <a:p>
            <a:pPr algn="ctr" defTabSz="914400">
              <a:lnSpc>
                <a:spcPct val="100000"/>
              </a:lnSpc>
              <a:tabLst>
                <a:tab pos="0" algn="l"/>
              </a:tabLst>
            </a:pPr>
            <a:endParaRPr lang="ca-ES" sz="1600" b="0" u="none" strike="noStrike" dirty="0">
              <a:solidFill>
                <a:srgbClr val="000000"/>
              </a:solidFill>
              <a:effectLst/>
              <a:uFillTx/>
              <a:latin typeface="+mj-lt"/>
            </a:endParaRPr>
          </a:p>
        </p:txBody>
      </p:sp>
      <p:sp>
        <p:nvSpPr>
          <p:cNvPr id="54" name="TextBox 46"/>
          <p:cNvSpPr/>
          <p:nvPr/>
        </p:nvSpPr>
        <p:spPr>
          <a:xfrm>
            <a:off x="9398520" y="2821680"/>
            <a:ext cx="2298600" cy="517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tabLst>
                <a:tab pos="0" algn="l"/>
              </a:tabLst>
            </a:pPr>
            <a:r>
              <a:rPr lang="en-US" sz="1400" b="0" u="none" strike="noStrike" dirty="0">
                <a:solidFill>
                  <a:srgbClr val="004B87"/>
                </a:solidFill>
                <a:effectLst/>
                <a:uFillTx/>
                <a:latin typeface="+mj-lt"/>
              </a:rPr>
              <a:t>Sensitivity 64%</a:t>
            </a:r>
            <a:endParaRPr lang="ca-ES" sz="1400" b="0" u="none" strike="noStrike" dirty="0">
              <a:solidFill>
                <a:srgbClr val="000000"/>
              </a:solidFill>
              <a:effectLst/>
              <a:uFillTx/>
              <a:latin typeface="+mj-lt"/>
            </a:endParaRPr>
          </a:p>
          <a:p>
            <a:pPr algn="ctr" defTabSz="914400">
              <a:lnSpc>
                <a:spcPct val="100000"/>
              </a:lnSpc>
              <a:tabLst>
                <a:tab pos="0" algn="l"/>
              </a:tabLst>
            </a:pPr>
            <a:r>
              <a:rPr lang="en-US" sz="1400" b="0" u="none" strike="noStrike" dirty="0">
                <a:solidFill>
                  <a:srgbClr val="004B87"/>
                </a:solidFill>
                <a:effectLst/>
                <a:uFillTx/>
                <a:latin typeface="+mj-lt"/>
              </a:rPr>
              <a:t>Specificity 60%</a:t>
            </a:r>
            <a:endParaRPr lang="ca-ES" sz="1400" b="0" u="none" strike="noStrike" dirty="0">
              <a:solidFill>
                <a:srgbClr val="000000"/>
              </a:solidFill>
              <a:effectLst/>
              <a:uFillTx/>
              <a:latin typeface="+mj-lt"/>
            </a:endParaRPr>
          </a:p>
        </p:txBody>
      </p:sp>
      <p:pic>
        <p:nvPicPr>
          <p:cNvPr id="60" name="Picture 59"/>
          <p:cNvPicPr/>
          <p:nvPr/>
        </p:nvPicPr>
        <p:blipFill>
          <a:blip r:embed="rId3"/>
          <a:stretch/>
        </p:blipFill>
        <p:spPr>
          <a:xfrm>
            <a:off x="317637" y="4258148"/>
            <a:ext cx="2639784" cy="1722409"/>
          </a:xfrm>
          <a:prstGeom prst="rect">
            <a:avLst/>
          </a:prstGeom>
          <a:noFill/>
          <a:ln w="0">
            <a:noFill/>
          </a:ln>
        </p:spPr>
      </p:pic>
      <p:sp>
        <p:nvSpPr>
          <p:cNvPr id="61" name="Rectangle 60"/>
          <p:cNvSpPr/>
          <p:nvPr/>
        </p:nvSpPr>
        <p:spPr>
          <a:xfrm>
            <a:off x="847652" y="4241309"/>
            <a:ext cx="2321762" cy="27554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ca-ES" sz="1200" u="none" strike="noStrike" dirty="0">
                <a:solidFill>
                  <a:srgbClr val="004B87"/>
                </a:solidFill>
                <a:effectLst/>
                <a:uFillTx/>
                <a:latin typeface="+mj-lt"/>
              </a:rPr>
              <a:t>Derivation cohort (</a:t>
            </a:r>
            <a:r>
              <a:rPr lang="ca-ES" sz="1200" dirty="0">
                <a:solidFill>
                  <a:srgbClr val="004B87"/>
                </a:solidFill>
                <a:latin typeface="+mj-lt"/>
              </a:rPr>
              <a:t>n</a:t>
            </a:r>
            <a:r>
              <a:rPr lang="ca-ES" sz="1200" u="none" strike="noStrike" dirty="0">
                <a:solidFill>
                  <a:srgbClr val="004B87"/>
                </a:solidFill>
                <a:effectLst/>
                <a:uFillTx/>
                <a:latin typeface="+mj-lt"/>
              </a:rPr>
              <a:t>=250)</a:t>
            </a:r>
          </a:p>
        </p:txBody>
      </p:sp>
      <p:pic>
        <p:nvPicPr>
          <p:cNvPr id="62" name="Picture 61"/>
          <p:cNvPicPr/>
          <p:nvPr/>
        </p:nvPicPr>
        <p:blipFill>
          <a:blip r:embed="rId4"/>
          <a:stretch/>
        </p:blipFill>
        <p:spPr>
          <a:xfrm>
            <a:off x="3050304" y="4221781"/>
            <a:ext cx="2658600" cy="1678320"/>
          </a:xfrm>
          <a:prstGeom prst="rect">
            <a:avLst/>
          </a:prstGeom>
          <a:noFill/>
          <a:ln w="0">
            <a:noFill/>
          </a:ln>
        </p:spPr>
      </p:pic>
      <p:sp>
        <p:nvSpPr>
          <p:cNvPr id="63" name="Rectangle 62"/>
          <p:cNvSpPr/>
          <p:nvPr/>
        </p:nvSpPr>
        <p:spPr>
          <a:xfrm>
            <a:off x="3478609" y="4241309"/>
            <a:ext cx="2321758" cy="27554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ca-ES" sz="1200" u="none" strike="noStrike" dirty="0">
                <a:solidFill>
                  <a:srgbClr val="004B87"/>
                </a:solidFill>
                <a:effectLst/>
                <a:uFillTx/>
                <a:latin typeface="+mj-lt"/>
              </a:rPr>
              <a:t>Validation cohort (</a:t>
            </a:r>
            <a:r>
              <a:rPr lang="ca-ES" sz="1200" dirty="0">
                <a:solidFill>
                  <a:srgbClr val="004B87"/>
                </a:solidFill>
                <a:latin typeface="+mj-lt"/>
              </a:rPr>
              <a:t>n</a:t>
            </a:r>
            <a:r>
              <a:rPr lang="ca-ES" sz="1200" u="none" strike="noStrike" dirty="0">
                <a:solidFill>
                  <a:srgbClr val="004B87"/>
                </a:solidFill>
                <a:effectLst/>
                <a:uFillTx/>
                <a:latin typeface="+mj-lt"/>
              </a:rPr>
              <a:t>=250)</a:t>
            </a:r>
          </a:p>
        </p:txBody>
      </p:sp>
      <p:sp>
        <p:nvSpPr>
          <p:cNvPr id="65" name="Oval 64"/>
          <p:cNvSpPr/>
          <p:nvPr/>
        </p:nvSpPr>
        <p:spPr>
          <a:xfrm>
            <a:off x="8053610" y="2045160"/>
            <a:ext cx="2052328" cy="867600"/>
          </a:xfrm>
          <a:prstGeom prst="ellipse">
            <a:avLst/>
          </a:prstGeom>
          <a:solidFill>
            <a:srgbClr val="FFFFFF"/>
          </a:solidFill>
          <a:ln w="0">
            <a:solidFill>
              <a:srgbClr val="3FAF4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ca-ES" sz="1800" b="0" u="none" strike="noStrike">
              <a:solidFill>
                <a:srgbClr val="000000"/>
              </a:solidFill>
              <a:effectLst/>
              <a:uFillTx/>
              <a:latin typeface="+mj-lt"/>
            </a:endParaRPr>
          </a:p>
        </p:txBody>
      </p:sp>
      <p:sp>
        <p:nvSpPr>
          <p:cNvPr id="66" name="TextBox 65"/>
          <p:cNvSpPr txBox="1"/>
          <p:nvPr/>
        </p:nvSpPr>
        <p:spPr>
          <a:xfrm>
            <a:off x="7976178" y="2342799"/>
            <a:ext cx="2298600" cy="290934"/>
          </a:xfrm>
          <a:prstGeom prst="rect">
            <a:avLst/>
          </a:prstGeom>
          <a:noFill/>
          <a:ln w="0">
            <a:noFill/>
          </a:ln>
        </p:spPr>
        <p:txBody>
          <a:bodyPr wrap="square" lIns="90000" tIns="45000" rIns="90000" bIns="45000" anchor="t" anchorCtr="1">
            <a:spAutoFit/>
          </a:bodyPr>
          <a:lstStyle/>
          <a:p>
            <a:pPr algn="ctr"/>
            <a:r>
              <a:rPr lang="ca-ES" sz="1300" b="1" u="none" strike="noStrike" dirty="0">
                <a:solidFill>
                  <a:srgbClr val="004B87"/>
                </a:solidFill>
                <a:effectLst/>
                <a:uFillTx/>
                <a:latin typeface="+mj-lt"/>
              </a:rPr>
              <a:t>qHBsAg &lt;1,000 IU/mL</a:t>
            </a:r>
          </a:p>
        </p:txBody>
      </p:sp>
      <p:sp>
        <p:nvSpPr>
          <p:cNvPr id="67" name="Straight Connector 66"/>
          <p:cNvSpPr/>
          <p:nvPr/>
        </p:nvSpPr>
        <p:spPr>
          <a:xfrm>
            <a:off x="7525080" y="2115360"/>
            <a:ext cx="0" cy="624600"/>
          </a:xfrm>
          <a:prstGeom prst="line">
            <a:avLst/>
          </a:prstGeom>
          <a:ln w="0">
            <a:solidFill>
              <a:srgbClr val="3465A4"/>
            </a:solidFill>
            <a:tailEnd type="triangle" w="med" len="me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ca-ES" sz="1800" b="0" u="none" strike="noStrike">
              <a:solidFill>
                <a:srgbClr val="000000"/>
              </a:solidFill>
              <a:effectLst/>
              <a:uFillTx/>
              <a:latin typeface="+mj-lt"/>
            </a:endParaRPr>
          </a:p>
        </p:txBody>
      </p:sp>
      <p:sp>
        <p:nvSpPr>
          <p:cNvPr id="68" name="Straight Connector 67"/>
          <p:cNvSpPr/>
          <p:nvPr/>
        </p:nvSpPr>
        <p:spPr>
          <a:xfrm>
            <a:off x="10467360" y="2094480"/>
            <a:ext cx="0" cy="666720"/>
          </a:xfrm>
          <a:prstGeom prst="line">
            <a:avLst/>
          </a:prstGeom>
          <a:ln w="0">
            <a:solidFill>
              <a:srgbClr val="3465A4"/>
            </a:solidFill>
            <a:tailEnd type="triangle" w="med" len="me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ca-ES" sz="1800" b="0" u="none" strike="noStrike">
              <a:solidFill>
                <a:srgbClr val="000000"/>
              </a:solidFill>
              <a:effectLst/>
              <a:uFillTx/>
              <a:latin typeface="+mj-lt"/>
            </a:endParaRPr>
          </a:p>
        </p:txBody>
      </p:sp>
      <p:grpSp>
        <p:nvGrpSpPr>
          <p:cNvPr id="9" name="Group 8">
            <a:extLst>
              <a:ext uri="{FF2B5EF4-FFF2-40B4-BE49-F238E27FC236}">
                <a16:creationId xmlns:a16="http://schemas.microsoft.com/office/drawing/2014/main" id="{AFF4FAA3-0E5D-1E4D-31D7-340A0BDAC625}"/>
              </a:ext>
            </a:extLst>
          </p:cNvPr>
          <p:cNvGrpSpPr/>
          <p:nvPr/>
        </p:nvGrpSpPr>
        <p:grpSpPr>
          <a:xfrm>
            <a:off x="254145" y="1638484"/>
            <a:ext cx="5576535" cy="2095663"/>
            <a:chOff x="177462" y="1604160"/>
            <a:chExt cx="5576535" cy="2295000"/>
          </a:xfrm>
        </p:grpSpPr>
        <p:graphicFrame>
          <p:nvGraphicFramePr>
            <p:cNvPr id="41" name="Chart 40"/>
            <p:cNvGraphicFramePr/>
            <p:nvPr>
              <p:extLst>
                <p:ext uri="{D42A27DB-BD31-4B8C-83A1-F6EECF244321}">
                  <p14:modId xmlns:p14="http://schemas.microsoft.com/office/powerpoint/2010/main" val="4259775967"/>
                </p:ext>
              </p:extLst>
            </p:nvPr>
          </p:nvGraphicFramePr>
          <p:xfrm>
            <a:off x="378000" y="1604160"/>
            <a:ext cx="5215632" cy="2295000"/>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Box 20"/>
            <p:cNvSpPr/>
            <p:nvPr/>
          </p:nvSpPr>
          <p:spPr>
            <a:xfrm>
              <a:off x="702720" y="3029040"/>
              <a:ext cx="3661560"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endParaRPr lang="ca-ES" sz="1800" b="0" u="none" strike="noStrike">
                <a:solidFill>
                  <a:srgbClr val="000000"/>
                </a:solidFill>
                <a:effectLst/>
                <a:uFillTx/>
                <a:latin typeface="+mj-lt"/>
              </a:endParaRPr>
            </a:p>
          </p:txBody>
        </p:sp>
        <p:sp>
          <p:nvSpPr>
            <p:cNvPr id="55" name="Rectangle 54"/>
            <p:cNvSpPr/>
            <p:nvPr/>
          </p:nvSpPr>
          <p:spPr>
            <a:xfrm>
              <a:off x="3381840" y="2142360"/>
              <a:ext cx="78480" cy="89640"/>
            </a:xfrm>
            <a:prstGeom prst="rect">
              <a:avLst/>
            </a:prstGeom>
            <a:solidFill>
              <a:srgbClr val="B4C7DC"/>
            </a:solidFill>
            <a:ln w="0">
              <a:solidFill>
                <a:srgbClr val="B4C7DC"/>
              </a:solidFill>
            </a:ln>
          </p:spPr>
          <p:style>
            <a:lnRef idx="0">
              <a:scrgbClr r="0" g="0" b="0"/>
            </a:lnRef>
            <a:fillRef idx="0">
              <a:scrgbClr r="0" g="0" b="0"/>
            </a:fillRef>
            <a:effectRef idx="0">
              <a:scrgbClr r="0" g="0" b="0"/>
            </a:effectRef>
            <a:fontRef idx="minor"/>
          </p:style>
          <p:txBody>
            <a:bodyPr lIns="90000" tIns="44640" rIns="90000" bIns="44640" anchor="ctr">
              <a:noAutofit/>
            </a:bodyPr>
            <a:lstStyle/>
            <a:p>
              <a:endParaRPr lang="ca-ES" sz="1800" b="0" u="none" strike="noStrike">
                <a:solidFill>
                  <a:srgbClr val="000000"/>
                </a:solidFill>
                <a:effectLst/>
                <a:uFillTx/>
                <a:latin typeface="+mj-lt"/>
              </a:endParaRPr>
            </a:p>
          </p:txBody>
        </p:sp>
        <p:sp>
          <p:nvSpPr>
            <p:cNvPr id="56" name="TextBox 55"/>
            <p:cNvSpPr txBox="1"/>
            <p:nvPr/>
          </p:nvSpPr>
          <p:spPr>
            <a:xfrm>
              <a:off x="3432239" y="2082600"/>
              <a:ext cx="2256639" cy="275545"/>
            </a:xfrm>
            <a:prstGeom prst="rect">
              <a:avLst/>
            </a:prstGeom>
            <a:noFill/>
            <a:ln w="0">
              <a:noFill/>
            </a:ln>
          </p:spPr>
          <p:txBody>
            <a:bodyPr wrap="square" lIns="90000" tIns="45000" rIns="90000" bIns="45000" anchor="t">
              <a:spAutoFit/>
            </a:bodyPr>
            <a:lstStyle/>
            <a:p>
              <a:r>
                <a:rPr lang="ca-ES" sz="1200" b="0" u="none" strike="noStrike" dirty="0">
                  <a:solidFill>
                    <a:srgbClr val="004B87"/>
                  </a:solidFill>
                  <a:effectLst/>
                  <a:uFillTx/>
                  <a:latin typeface="+mj-lt"/>
                </a:rPr>
                <a:t>Derivation cohort (</a:t>
              </a:r>
              <a:r>
                <a:rPr lang="ca-ES" sz="1200" dirty="0">
                  <a:solidFill>
                    <a:srgbClr val="004B87"/>
                  </a:solidFill>
                  <a:latin typeface="+mj-lt"/>
                </a:rPr>
                <a:t>n</a:t>
              </a:r>
              <a:r>
                <a:rPr lang="ca-ES" sz="1200" b="0" u="none" strike="noStrike" dirty="0">
                  <a:solidFill>
                    <a:srgbClr val="004B87"/>
                  </a:solidFill>
                  <a:effectLst/>
                  <a:uFillTx/>
                  <a:latin typeface="+mj-lt"/>
                </a:rPr>
                <a:t>=250)*</a:t>
              </a:r>
            </a:p>
          </p:txBody>
        </p:sp>
        <p:sp>
          <p:nvSpPr>
            <p:cNvPr id="57" name="TextBox 56"/>
            <p:cNvSpPr txBox="1"/>
            <p:nvPr/>
          </p:nvSpPr>
          <p:spPr>
            <a:xfrm>
              <a:off x="3432239" y="2279880"/>
              <a:ext cx="2321758" cy="275545"/>
            </a:xfrm>
            <a:prstGeom prst="rect">
              <a:avLst/>
            </a:prstGeom>
            <a:noFill/>
            <a:ln w="0">
              <a:noFill/>
            </a:ln>
          </p:spPr>
          <p:txBody>
            <a:bodyPr wrap="square" lIns="90000" tIns="45000" rIns="90000" bIns="45000" anchor="t">
              <a:spAutoFit/>
            </a:bodyPr>
            <a:lstStyle/>
            <a:p>
              <a:r>
                <a:rPr lang="ca-ES" sz="1200" b="0" u="none" strike="noStrike" dirty="0">
                  <a:solidFill>
                    <a:srgbClr val="004B87"/>
                  </a:solidFill>
                  <a:effectLst/>
                  <a:uFillTx/>
                  <a:latin typeface="+mj-lt"/>
                </a:rPr>
                <a:t>Validation cohort (</a:t>
              </a:r>
              <a:r>
                <a:rPr lang="ca-ES" sz="1200" dirty="0">
                  <a:solidFill>
                    <a:srgbClr val="004B87"/>
                  </a:solidFill>
                  <a:latin typeface="+mj-lt"/>
                </a:rPr>
                <a:t>n</a:t>
              </a:r>
              <a:r>
                <a:rPr lang="ca-ES" sz="1200" b="0" u="none" strike="noStrike" dirty="0">
                  <a:solidFill>
                    <a:srgbClr val="004B87"/>
                  </a:solidFill>
                  <a:effectLst/>
                  <a:uFillTx/>
                  <a:latin typeface="+mj-lt"/>
                </a:rPr>
                <a:t>=250)</a:t>
              </a:r>
              <a:r>
                <a:rPr lang="en-GB" sz="1200" b="0" u="none" strike="noStrike" baseline="30000" dirty="0">
                  <a:solidFill>
                    <a:srgbClr val="004B87"/>
                  </a:solidFill>
                  <a:effectLst/>
                  <a:uFillTx/>
                  <a:latin typeface="+mj-lt"/>
                </a:rPr>
                <a:t>†</a:t>
              </a:r>
              <a:endParaRPr lang="ca-ES" sz="1200" b="0" u="none" strike="noStrike" baseline="30000" dirty="0">
                <a:solidFill>
                  <a:srgbClr val="004B87"/>
                </a:solidFill>
                <a:effectLst/>
                <a:uFillTx/>
                <a:latin typeface="+mj-lt"/>
              </a:endParaRPr>
            </a:p>
          </p:txBody>
        </p:sp>
        <p:sp>
          <p:nvSpPr>
            <p:cNvPr id="58" name="Rectangle 57"/>
            <p:cNvSpPr/>
            <p:nvPr/>
          </p:nvSpPr>
          <p:spPr>
            <a:xfrm>
              <a:off x="3392640" y="2365960"/>
              <a:ext cx="78480" cy="90000"/>
            </a:xfrm>
            <a:prstGeom prst="rect">
              <a:avLst/>
            </a:prstGeom>
            <a:solidFill>
              <a:srgbClr val="3FAF46"/>
            </a:solidFill>
            <a:ln w="0">
              <a:solidFill>
                <a:srgbClr val="3FAF4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ca-ES" sz="1800" b="0" u="none" strike="noStrike">
                <a:solidFill>
                  <a:srgbClr val="FFFFFF"/>
                </a:solidFill>
                <a:effectLst/>
                <a:uFillTx/>
                <a:latin typeface="+mj-lt"/>
              </a:endParaRPr>
            </a:p>
          </p:txBody>
        </p:sp>
        <p:sp>
          <p:nvSpPr>
            <p:cNvPr id="59" name="TextBox 58"/>
            <p:cNvSpPr txBox="1"/>
            <p:nvPr/>
          </p:nvSpPr>
          <p:spPr>
            <a:xfrm rot="16200000">
              <a:off x="-678978" y="2571896"/>
              <a:ext cx="1926870" cy="213990"/>
            </a:xfrm>
            <a:prstGeom prst="rect">
              <a:avLst/>
            </a:prstGeom>
            <a:noFill/>
            <a:ln w="0">
              <a:noFill/>
            </a:ln>
          </p:spPr>
          <p:txBody>
            <a:bodyPr wrap="square" lIns="90000" tIns="45000" rIns="90000" bIns="45000" anchor="t" anchorCtr="1">
              <a:spAutoFit/>
            </a:bodyPr>
            <a:lstStyle/>
            <a:p>
              <a:pPr algn="ctr">
                <a:lnSpc>
                  <a:spcPct val="100000"/>
                </a:lnSpc>
              </a:pPr>
              <a:r>
                <a:rPr sz="800" b="1" u="none" strike="noStrike" dirty="0">
                  <a:solidFill>
                    <a:srgbClr val="000000"/>
                  </a:solidFill>
                  <a:effectLst/>
                  <a:uFillTx/>
                  <a:latin typeface="+mj-lt"/>
                  <a:ea typeface="Segoe UI"/>
                </a:rPr>
                <a:t>Time to positivity</a:t>
              </a:r>
              <a:r>
                <a:rPr lang="en-GB" sz="800" b="1" u="none" strike="noStrike" dirty="0">
                  <a:solidFill>
                    <a:srgbClr val="000000"/>
                  </a:solidFill>
                  <a:effectLst/>
                  <a:uFillTx/>
                  <a:latin typeface="+mj-lt"/>
                  <a:ea typeface="Segoe UI"/>
                </a:rPr>
                <a:t> </a:t>
              </a:r>
              <a:r>
                <a:rPr sz="800" b="1" u="none" strike="noStrike" dirty="0">
                  <a:solidFill>
                    <a:srgbClr val="000000"/>
                  </a:solidFill>
                  <a:effectLst/>
                  <a:uFillTx/>
                  <a:latin typeface="+mj-lt"/>
                  <a:ea typeface="Segoe UI"/>
                </a:rPr>
                <a:t>(min) Mean (SD)</a:t>
              </a:r>
              <a:endParaRPr lang="ca-ES" sz="800" b="1" u="none" strike="noStrike" dirty="0">
                <a:solidFill>
                  <a:srgbClr val="000000"/>
                </a:solidFill>
                <a:effectLst/>
                <a:uFillTx/>
                <a:latin typeface="+mj-lt"/>
              </a:endParaRPr>
            </a:p>
          </p:txBody>
        </p:sp>
        <p:sp>
          <p:nvSpPr>
            <p:cNvPr id="70" name="TextBox 69"/>
            <p:cNvSpPr txBox="1"/>
            <p:nvPr/>
          </p:nvSpPr>
          <p:spPr>
            <a:xfrm>
              <a:off x="835620" y="3436448"/>
              <a:ext cx="330840" cy="244767"/>
            </a:xfrm>
            <a:prstGeom prst="rect">
              <a:avLst/>
            </a:prstGeom>
            <a:noFill/>
            <a:ln w="0">
              <a:noFill/>
            </a:ln>
          </p:spPr>
          <p:txBody>
            <a:bodyPr wrap="square" lIns="90000" tIns="45000" rIns="90000" bIns="45000" anchor="t">
              <a:spAutoFit/>
            </a:bodyPr>
            <a:lstStyle/>
            <a:p>
              <a:r>
                <a:rPr lang="ca-ES" sz="1000" b="0" u="none" strike="noStrike" dirty="0">
                  <a:solidFill>
                    <a:srgbClr val="000000"/>
                  </a:solidFill>
                  <a:effectLst/>
                  <a:uFillTx/>
                  <a:latin typeface="+mj-lt"/>
                </a:rPr>
                <a:t>10</a:t>
              </a:r>
            </a:p>
          </p:txBody>
        </p:sp>
        <p:sp>
          <p:nvSpPr>
            <p:cNvPr id="71" name="TextBox 70"/>
            <p:cNvSpPr txBox="1"/>
            <p:nvPr/>
          </p:nvSpPr>
          <p:spPr>
            <a:xfrm>
              <a:off x="1164300" y="3432128"/>
              <a:ext cx="331200" cy="244767"/>
            </a:xfrm>
            <a:prstGeom prst="rect">
              <a:avLst/>
            </a:prstGeom>
            <a:noFill/>
            <a:ln w="0">
              <a:noFill/>
            </a:ln>
          </p:spPr>
          <p:txBody>
            <a:bodyPr wrap="square" lIns="90000" tIns="45000" rIns="90000" bIns="45000" anchor="t">
              <a:spAutoFit/>
            </a:bodyPr>
            <a:lstStyle/>
            <a:p>
              <a:r>
                <a:rPr lang="ca-ES" sz="1000" b="0" u="none" strike="noStrike">
                  <a:solidFill>
                    <a:srgbClr val="000000"/>
                  </a:solidFill>
                  <a:effectLst/>
                  <a:uFillTx/>
                  <a:latin typeface="+mj-lt"/>
                </a:rPr>
                <a:t>6</a:t>
              </a:r>
            </a:p>
          </p:txBody>
        </p:sp>
        <p:sp>
          <p:nvSpPr>
            <p:cNvPr id="72" name="TextBox 71"/>
            <p:cNvSpPr txBox="1"/>
            <p:nvPr/>
          </p:nvSpPr>
          <p:spPr>
            <a:xfrm>
              <a:off x="1754339" y="3431768"/>
              <a:ext cx="331200" cy="244767"/>
            </a:xfrm>
            <a:prstGeom prst="rect">
              <a:avLst/>
            </a:prstGeom>
            <a:noFill/>
            <a:ln w="0">
              <a:noFill/>
            </a:ln>
          </p:spPr>
          <p:txBody>
            <a:bodyPr wrap="square" lIns="90000" tIns="45000" rIns="90000" bIns="45000" anchor="t">
              <a:spAutoFit/>
            </a:bodyPr>
            <a:lstStyle/>
            <a:p>
              <a:r>
                <a:rPr lang="ca-ES" sz="1000" b="0" u="none" strike="noStrike">
                  <a:solidFill>
                    <a:srgbClr val="000000"/>
                  </a:solidFill>
                  <a:effectLst/>
                  <a:uFillTx/>
                  <a:latin typeface="+mj-lt"/>
                </a:rPr>
                <a:t>19</a:t>
              </a:r>
            </a:p>
          </p:txBody>
        </p:sp>
        <p:sp>
          <p:nvSpPr>
            <p:cNvPr id="73" name="TextBox 72"/>
            <p:cNvSpPr txBox="1"/>
            <p:nvPr/>
          </p:nvSpPr>
          <p:spPr>
            <a:xfrm>
              <a:off x="2065019" y="3432128"/>
              <a:ext cx="331200" cy="244767"/>
            </a:xfrm>
            <a:prstGeom prst="rect">
              <a:avLst/>
            </a:prstGeom>
            <a:noFill/>
            <a:ln w="0">
              <a:noFill/>
            </a:ln>
          </p:spPr>
          <p:txBody>
            <a:bodyPr wrap="square" lIns="90000" tIns="45000" rIns="90000" bIns="45000" anchor="t">
              <a:spAutoFit/>
            </a:bodyPr>
            <a:lstStyle/>
            <a:p>
              <a:r>
                <a:rPr lang="ca-ES" sz="1000" b="0" u="none" strike="noStrike">
                  <a:solidFill>
                    <a:srgbClr val="000000"/>
                  </a:solidFill>
                  <a:effectLst/>
                  <a:uFillTx/>
                  <a:latin typeface="+mj-lt"/>
                </a:rPr>
                <a:t>12</a:t>
              </a:r>
            </a:p>
          </p:txBody>
        </p:sp>
        <p:sp>
          <p:nvSpPr>
            <p:cNvPr id="74" name="TextBox 73"/>
            <p:cNvSpPr txBox="1"/>
            <p:nvPr/>
          </p:nvSpPr>
          <p:spPr>
            <a:xfrm>
              <a:off x="2759507" y="3444555"/>
              <a:ext cx="331200" cy="244767"/>
            </a:xfrm>
            <a:prstGeom prst="rect">
              <a:avLst/>
            </a:prstGeom>
            <a:noFill/>
            <a:ln w="0">
              <a:noFill/>
            </a:ln>
          </p:spPr>
          <p:txBody>
            <a:bodyPr wrap="square" lIns="90000" tIns="45000" rIns="90000" bIns="45000" anchor="t">
              <a:spAutoFit/>
            </a:bodyPr>
            <a:lstStyle/>
            <a:p>
              <a:r>
                <a:rPr lang="ca-ES" sz="1000" b="0" u="none" strike="noStrike">
                  <a:solidFill>
                    <a:srgbClr val="000000"/>
                  </a:solidFill>
                  <a:effectLst/>
                  <a:uFillTx/>
                  <a:latin typeface="+mj-lt"/>
                </a:rPr>
                <a:t>81</a:t>
              </a:r>
            </a:p>
          </p:txBody>
        </p:sp>
        <p:sp>
          <p:nvSpPr>
            <p:cNvPr id="75" name="TextBox 74"/>
            <p:cNvSpPr txBox="1"/>
            <p:nvPr/>
          </p:nvSpPr>
          <p:spPr>
            <a:xfrm>
              <a:off x="3049667" y="3444915"/>
              <a:ext cx="330840" cy="244767"/>
            </a:xfrm>
            <a:prstGeom prst="rect">
              <a:avLst/>
            </a:prstGeom>
            <a:noFill/>
            <a:ln w="0">
              <a:noFill/>
            </a:ln>
          </p:spPr>
          <p:txBody>
            <a:bodyPr wrap="square" lIns="90000" tIns="45000" rIns="90000" bIns="45000" anchor="t">
              <a:spAutoFit/>
            </a:bodyPr>
            <a:lstStyle/>
            <a:p>
              <a:r>
                <a:rPr lang="ca-ES" sz="1000" b="0" u="none" strike="noStrike">
                  <a:solidFill>
                    <a:srgbClr val="000000"/>
                  </a:solidFill>
                  <a:effectLst/>
                  <a:uFillTx/>
                  <a:latin typeface="+mj-lt"/>
                </a:rPr>
                <a:t>55</a:t>
              </a:r>
            </a:p>
          </p:txBody>
        </p:sp>
        <p:sp>
          <p:nvSpPr>
            <p:cNvPr id="76" name="TextBox 75"/>
            <p:cNvSpPr txBox="1"/>
            <p:nvPr/>
          </p:nvSpPr>
          <p:spPr>
            <a:xfrm>
              <a:off x="3644074" y="3454574"/>
              <a:ext cx="404640" cy="244767"/>
            </a:xfrm>
            <a:prstGeom prst="rect">
              <a:avLst/>
            </a:prstGeom>
            <a:noFill/>
            <a:ln w="0">
              <a:noFill/>
            </a:ln>
          </p:spPr>
          <p:txBody>
            <a:bodyPr wrap="square" lIns="90000" tIns="45000" rIns="90000" bIns="45000" anchor="t">
              <a:spAutoFit/>
            </a:bodyPr>
            <a:lstStyle/>
            <a:p>
              <a:r>
                <a:rPr lang="ca-ES" sz="1000" b="0" u="none" strike="noStrike">
                  <a:solidFill>
                    <a:srgbClr val="000000"/>
                  </a:solidFill>
                  <a:effectLst/>
                  <a:uFillTx/>
                  <a:latin typeface="+mj-lt"/>
                </a:rPr>
                <a:t>100</a:t>
              </a:r>
            </a:p>
          </p:txBody>
        </p:sp>
        <p:sp>
          <p:nvSpPr>
            <p:cNvPr id="77" name="TextBox 76"/>
            <p:cNvSpPr txBox="1"/>
            <p:nvPr/>
          </p:nvSpPr>
          <p:spPr>
            <a:xfrm>
              <a:off x="3950074" y="3454934"/>
              <a:ext cx="404640" cy="244767"/>
            </a:xfrm>
            <a:prstGeom prst="rect">
              <a:avLst/>
            </a:prstGeom>
            <a:noFill/>
            <a:ln w="0">
              <a:noFill/>
            </a:ln>
          </p:spPr>
          <p:txBody>
            <a:bodyPr wrap="square" lIns="90000" tIns="45000" rIns="90000" bIns="45000" anchor="t">
              <a:spAutoFit/>
            </a:bodyPr>
            <a:lstStyle/>
            <a:p>
              <a:r>
                <a:rPr lang="ca-ES" sz="1000" b="0" u="none" strike="noStrike" dirty="0">
                  <a:solidFill>
                    <a:srgbClr val="000000"/>
                  </a:solidFill>
                  <a:effectLst/>
                  <a:uFillTx/>
                  <a:latin typeface="+mj-lt"/>
                </a:rPr>
                <a:t>133</a:t>
              </a:r>
            </a:p>
          </p:txBody>
        </p:sp>
        <p:sp>
          <p:nvSpPr>
            <p:cNvPr id="78" name="TextBox 77"/>
            <p:cNvSpPr txBox="1"/>
            <p:nvPr/>
          </p:nvSpPr>
          <p:spPr>
            <a:xfrm>
              <a:off x="4660714" y="3450974"/>
              <a:ext cx="405000" cy="244767"/>
            </a:xfrm>
            <a:prstGeom prst="rect">
              <a:avLst/>
            </a:prstGeom>
            <a:noFill/>
            <a:ln w="0">
              <a:noFill/>
            </a:ln>
          </p:spPr>
          <p:txBody>
            <a:bodyPr wrap="square" lIns="90000" tIns="45000" rIns="90000" bIns="45000" anchor="t">
              <a:spAutoFit/>
            </a:bodyPr>
            <a:lstStyle/>
            <a:p>
              <a:r>
                <a:rPr lang="ca-ES" sz="1000" b="0" u="none" strike="noStrike" dirty="0">
                  <a:solidFill>
                    <a:srgbClr val="000000"/>
                  </a:solidFill>
                  <a:effectLst/>
                  <a:uFillTx/>
                  <a:latin typeface="+mj-lt"/>
                </a:rPr>
                <a:t>40</a:t>
              </a:r>
            </a:p>
          </p:txBody>
        </p:sp>
        <p:sp>
          <p:nvSpPr>
            <p:cNvPr id="79" name="TextBox 78"/>
            <p:cNvSpPr txBox="1"/>
            <p:nvPr/>
          </p:nvSpPr>
          <p:spPr>
            <a:xfrm>
              <a:off x="4955194" y="3450974"/>
              <a:ext cx="404640" cy="244767"/>
            </a:xfrm>
            <a:prstGeom prst="rect">
              <a:avLst/>
            </a:prstGeom>
            <a:noFill/>
            <a:ln w="0">
              <a:noFill/>
            </a:ln>
          </p:spPr>
          <p:txBody>
            <a:bodyPr wrap="square" lIns="90000" tIns="45000" rIns="90000" bIns="45000" anchor="t">
              <a:spAutoFit/>
            </a:bodyPr>
            <a:lstStyle/>
            <a:p>
              <a:r>
                <a:rPr lang="ca-ES" sz="1000" b="0" u="none" strike="noStrike" dirty="0">
                  <a:solidFill>
                    <a:srgbClr val="000000"/>
                  </a:solidFill>
                  <a:effectLst/>
                  <a:uFillTx/>
                  <a:latin typeface="+mj-lt"/>
                </a:rPr>
                <a:t>44</a:t>
              </a:r>
            </a:p>
          </p:txBody>
        </p:sp>
      </p:grpSp>
      <p:pic>
        <p:nvPicPr>
          <p:cNvPr id="4" name="Picture 3">
            <a:hlinkClick r:id="rId6" action="ppaction://hlinksldjump"/>
            <a:extLst>
              <a:ext uri="{FF2B5EF4-FFF2-40B4-BE49-F238E27FC236}">
                <a16:creationId xmlns:a16="http://schemas.microsoft.com/office/drawing/2014/main" id="{2D694166-E8FA-99D0-5C72-AC2DAA4C48A0}"/>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
        <p:nvSpPr>
          <p:cNvPr id="7" name="Text Placeholder 3">
            <a:extLst>
              <a:ext uri="{FF2B5EF4-FFF2-40B4-BE49-F238E27FC236}">
                <a16:creationId xmlns:a16="http://schemas.microsoft.com/office/drawing/2014/main" id="{56923DC5-5633-8AA2-388C-7DE516A6A840}"/>
              </a:ext>
            </a:extLst>
          </p:cNvPr>
          <p:cNvSpPr/>
          <p:nvPr/>
        </p:nvSpPr>
        <p:spPr>
          <a:xfrm>
            <a:off x="190439" y="6356891"/>
            <a:ext cx="5618951" cy="448200"/>
          </a:xfrm>
          <a:prstGeom prst="rect">
            <a:avLst/>
          </a:prstGeom>
          <a:noFill/>
          <a:ln w="0">
            <a:noFill/>
          </a:ln>
        </p:spPr>
        <p:style>
          <a:lnRef idx="0">
            <a:scrgbClr r="0" g="0" b="0"/>
          </a:lnRef>
          <a:fillRef idx="0">
            <a:scrgbClr r="0" g="0" b="0"/>
          </a:fillRef>
          <a:effectRef idx="0">
            <a:scrgbClr r="0" g="0" b="0"/>
          </a:effectRef>
          <a:fontRef idx="minor"/>
        </p:style>
        <p:txBody>
          <a:bodyPr anchor="b">
            <a:noAutofit/>
          </a:bodyPr>
          <a:lstStyle/>
          <a:p>
            <a:pPr>
              <a:lnSpc>
                <a:spcPct val="100000"/>
              </a:lnSpc>
              <a:spcBef>
                <a:spcPts val="57"/>
              </a:spcBef>
            </a:pPr>
            <a:r>
              <a:rPr lang="ca-ES" sz="1100" dirty="0">
                <a:solidFill>
                  <a:srgbClr val="004B87"/>
                </a:solidFill>
                <a:latin typeface="+mj-lt"/>
              </a:rPr>
              <a:t>*All participants with HBsAg levels &gt;1 IU/mL were correctly identified as positive, while 13 individuals with levels between 0.05–0.9 IU/mL tested negative.</a:t>
            </a:r>
            <a:r>
              <a:rPr lang="ca-ES" sz="1100" dirty="0">
                <a:solidFill>
                  <a:srgbClr val="004B87"/>
                </a:solidFill>
                <a:latin typeface="+mj-lt"/>
                <a:ea typeface="Microsoft YaHei"/>
              </a:rPr>
              <a:t> </a:t>
            </a:r>
            <a:br>
              <a:rPr lang="ca-ES" sz="1100" dirty="0">
                <a:solidFill>
                  <a:srgbClr val="004B87"/>
                </a:solidFill>
                <a:latin typeface="+mj-lt"/>
                <a:ea typeface="Microsoft YaHei"/>
              </a:rPr>
            </a:br>
            <a:r>
              <a:rPr lang="en-GB" sz="1100" baseline="30000" dirty="0">
                <a:solidFill>
                  <a:srgbClr val="004B87"/>
                </a:solidFill>
                <a:latin typeface="+mj-lt"/>
              </a:rPr>
              <a:t>†</a:t>
            </a:r>
            <a:r>
              <a:rPr lang="ca-ES" sz="1100" dirty="0">
                <a:solidFill>
                  <a:srgbClr val="004B87"/>
                </a:solidFill>
                <a:latin typeface="+mj-lt"/>
              </a:rPr>
              <a:t>All participants with HBsAg levels &gt;0.5 IU/mL were correctly identified as positive.</a:t>
            </a:r>
            <a:br>
              <a:rPr sz="1100" dirty="0">
                <a:latin typeface="+mj-lt"/>
              </a:rPr>
            </a:br>
            <a:r>
              <a:rPr lang="en-GB" sz="1100" b="0" u="none" strike="noStrike" dirty="0">
                <a:solidFill>
                  <a:srgbClr val="004B87"/>
                </a:solidFill>
                <a:effectLst/>
                <a:uFillTx/>
                <a:latin typeface="+mj-lt"/>
              </a:rPr>
              <a:t>Romero J, et al. EASL</a:t>
            </a:r>
            <a:r>
              <a:rPr lang="en-GB" sz="1100" dirty="0">
                <a:solidFill>
                  <a:srgbClr val="004B87"/>
                </a:solidFill>
                <a:latin typeface="Arial" panose="020B0604020202020204" pitchFamily="34" charset="0"/>
                <a:cs typeface="Arial" panose="020B0604020202020204" pitchFamily="34" charset="0"/>
              </a:rPr>
              <a:t> Congress</a:t>
            </a:r>
            <a:r>
              <a:rPr lang="en-GB" sz="1100" b="0" u="none" strike="noStrike" dirty="0">
                <a:solidFill>
                  <a:srgbClr val="004B87"/>
                </a:solidFill>
                <a:effectLst/>
                <a:uFillTx/>
                <a:latin typeface="+mj-lt"/>
              </a:rPr>
              <a:t> 2026; TOP-048. </a:t>
            </a:r>
            <a:endParaRPr lang="ca-ES" sz="1100" b="0" u="none" strike="noStrike" dirty="0">
              <a:solidFill>
                <a:srgbClr val="000000"/>
              </a:solidFill>
              <a:effectLst/>
              <a:uFillTx/>
              <a:latin typeface="+mj-lt"/>
            </a:endParaRPr>
          </a:p>
        </p:txBody>
      </p:sp>
      <p:sp>
        <p:nvSpPr>
          <p:cNvPr id="17" name="PlaceHolder 1">
            <a:extLst>
              <a:ext uri="{FF2B5EF4-FFF2-40B4-BE49-F238E27FC236}">
                <a16:creationId xmlns:a16="http://schemas.microsoft.com/office/drawing/2014/main" id="{FC6E880A-1653-4FC3-4269-1FDCBAFA8AF6}"/>
              </a:ext>
            </a:extLst>
          </p:cNvPr>
          <p:cNvSpPr>
            <a:spLocks noGrp="1"/>
          </p:cNvSpPr>
          <p:nvPr>
            <p:ph type="title"/>
          </p:nvPr>
        </p:nvSpPr>
        <p:spPr>
          <a:xfrm>
            <a:off x="607182" y="-88920"/>
            <a:ext cx="10515240" cy="838440"/>
          </a:xfrm>
          <a:prstGeom prst="rect">
            <a:avLst/>
          </a:prstGeom>
          <a:noFill/>
          <a:ln w="0">
            <a:noFill/>
          </a:ln>
        </p:spPr>
        <p:txBody>
          <a:bodyPr lIns="91440" tIns="45720" rIns="91440" bIns="45720" anchor="ctr">
            <a:normAutofit/>
          </a:bodyPr>
          <a:lstStyle/>
          <a:p>
            <a:pPr indent="0" defTabSz="914400">
              <a:lnSpc>
                <a:spcPct val="90000"/>
              </a:lnSpc>
              <a:buNone/>
            </a:pPr>
            <a:r>
              <a:rPr lang="en-US" sz="2400" b="0" u="none" strike="noStrike" dirty="0">
                <a:solidFill>
                  <a:schemeClr val="lt1"/>
                </a:solidFill>
                <a:effectLst/>
                <a:uFillTx/>
                <a:latin typeface="+mj-lt"/>
              </a:rPr>
              <a:t>Time to positivity of a low-cost point-of-care HBsAg test to assess </a:t>
            </a:r>
            <a:br>
              <a:rPr lang="en-US" sz="2400" b="0" u="none" strike="noStrike" dirty="0">
                <a:solidFill>
                  <a:schemeClr val="lt1"/>
                </a:solidFill>
                <a:effectLst/>
                <a:uFillTx/>
                <a:latin typeface="+mj-lt"/>
              </a:rPr>
            </a:br>
            <a:r>
              <a:rPr lang="en-US" sz="2400" b="0" u="none" strike="noStrike" dirty="0">
                <a:solidFill>
                  <a:schemeClr val="lt1"/>
                </a:solidFill>
                <a:effectLst/>
                <a:uFillTx/>
                <a:latin typeface="+mj-lt"/>
              </a:rPr>
              <a:t>HBV treatment eligibility </a:t>
            </a:r>
            <a:endParaRPr lang="en-US" sz="2400" b="0" u="none" strike="noStrike" dirty="0">
              <a:solidFill>
                <a:schemeClr val="dk1"/>
              </a:solidFill>
              <a:effectLst/>
              <a:uFillTx/>
              <a:latin typeface="+mj-lt"/>
            </a:endParaRPr>
          </a:p>
        </p:txBody>
      </p:sp>
      <p:sp>
        <p:nvSpPr>
          <p:cNvPr id="25" name="Rectangle 24">
            <a:extLst>
              <a:ext uri="{FF2B5EF4-FFF2-40B4-BE49-F238E27FC236}">
                <a16:creationId xmlns:a16="http://schemas.microsoft.com/office/drawing/2014/main" id="{34E8FAAE-707B-0B70-2B19-69267BE8256A}"/>
              </a:ext>
            </a:extLst>
          </p:cNvPr>
          <p:cNvSpPr/>
          <p:nvPr/>
        </p:nvSpPr>
        <p:spPr>
          <a:xfrm>
            <a:off x="2908752" y="4172018"/>
            <a:ext cx="477360" cy="2585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Rectangle 25">
            <a:extLst>
              <a:ext uri="{FF2B5EF4-FFF2-40B4-BE49-F238E27FC236}">
                <a16:creationId xmlns:a16="http://schemas.microsoft.com/office/drawing/2014/main" id="{11AEAC11-0EDE-55A2-B9CB-52BDC331AA4E}"/>
              </a:ext>
            </a:extLst>
          </p:cNvPr>
          <p:cNvSpPr/>
          <p:nvPr/>
        </p:nvSpPr>
        <p:spPr>
          <a:xfrm rot="16200000">
            <a:off x="2128198" y="4989203"/>
            <a:ext cx="1883264" cy="1739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solidFill>
                  <a:srgbClr val="004B87"/>
                </a:solidFill>
                <a:latin typeface="+mj-lt"/>
              </a:rPr>
              <a:t>Quantitative HBsAg in log10 IU/mL</a:t>
            </a:r>
          </a:p>
        </p:txBody>
      </p:sp>
      <p:grpSp>
        <p:nvGrpSpPr>
          <p:cNvPr id="24" name="Group 23">
            <a:extLst>
              <a:ext uri="{FF2B5EF4-FFF2-40B4-BE49-F238E27FC236}">
                <a16:creationId xmlns:a16="http://schemas.microsoft.com/office/drawing/2014/main" id="{1F0CA2A8-C3F1-C74A-52A2-EA5B5120FBD1}"/>
              </a:ext>
            </a:extLst>
          </p:cNvPr>
          <p:cNvGrpSpPr/>
          <p:nvPr/>
        </p:nvGrpSpPr>
        <p:grpSpPr>
          <a:xfrm>
            <a:off x="3141813" y="4430583"/>
            <a:ext cx="158281" cy="1327939"/>
            <a:chOff x="2870854" y="4679898"/>
            <a:chExt cx="158281" cy="1327939"/>
          </a:xfrm>
        </p:grpSpPr>
        <p:sp>
          <p:nvSpPr>
            <p:cNvPr id="18" name="Rectangle 17">
              <a:extLst>
                <a:ext uri="{FF2B5EF4-FFF2-40B4-BE49-F238E27FC236}">
                  <a16:creationId xmlns:a16="http://schemas.microsoft.com/office/drawing/2014/main" id="{74671F58-8B78-C735-ED8E-EDE9B17750BB}"/>
                </a:ext>
              </a:extLst>
            </p:cNvPr>
            <p:cNvSpPr/>
            <p:nvPr/>
          </p:nvSpPr>
          <p:spPr>
            <a:xfrm>
              <a:off x="2870854" y="5944834"/>
              <a:ext cx="158281" cy="630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004B87"/>
                  </a:solidFill>
                  <a:latin typeface="+mj-lt"/>
                </a:rPr>
                <a:t>0.0</a:t>
              </a:r>
            </a:p>
          </p:txBody>
        </p:sp>
        <p:sp>
          <p:nvSpPr>
            <p:cNvPr id="19" name="Rectangle 18">
              <a:extLst>
                <a:ext uri="{FF2B5EF4-FFF2-40B4-BE49-F238E27FC236}">
                  <a16:creationId xmlns:a16="http://schemas.microsoft.com/office/drawing/2014/main" id="{12FD31A6-0698-E412-9406-1B7009CB1472}"/>
                </a:ext>
              </a:extLst>
            </p:cNvPr>
            <p:cNvSpPr/>
            <p:nvPr/>
          </p:nvSpPr>
          <p:spPr>
            <a:xfrm>
              <a:off x="2870854" y="5683081"/>
              <a:ext cx="158281" cy="630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004B87"/>
                  </a:solidFill>
                  <a:latin typeface="+mj-lt"/>
                </a:rPr>
                <a:t>1.0</a:t>
              </a:r>
            </a:p>
          </p:txBody>
        </p:sp>
        <p:sp>
          <p:nvSpPr>
            <p:cNvPr id="20" name="Rectangle 19">
              <a:extLst>
                <a:ext uri="{FF2B5EF4-FFF2-40B4-BE49-F238E27FC236}">
                  <a16:creationId xmlns:a16="http://schemas.microsoft.com/office/drawing/2014/main" id="{BF025150-E62A-E4AA-5203-EE3579DAEB82}"/>
                </a:ext>
              </a:extLst>
            </p:cNvPr>
            <p:cNvSpPr/>
            <p:nvPr/>
          </p:nvSpPr>
          <p:spPr>
            <a:xfrm>
              <a:off x="2870854" y="5423574"/>
              <a:ext cx="158281" cy="115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004B87"/>
                  </a:solidFill>
                  <a:latin typeface="+mj-lt"/>
                </a:rPr>
                <a:t>2.0</a:t>
              </a:r>
            </a:p>
          </p:txBody>
        </p:sp>
        <p:sp>
          <p:nvSpPr>
            <p:cNvPr id="21" name="Rectangle 20">
              <a:extLst>
                <a:ext uri="{FF2B5EF4-FFF2-40B4-BE49-F238E27FC236}">
                  <a16:creationId xmlns:a16="http://schemas.microsoft.com/office/drawing/2014/main" id="{84CBD61F-EB04-0FCA-FA23-AD20E303566D}"/>
                </a:ext>
              </a:extLst>
            </p:cNvPr>
            <p:cNvSpPr/>
            <p:nvPr/>
          </p:nvSpPr>
          <p:spPr>
            <a:xfrm>
              <a:off x="2870854" y="5164043"/>
              <a:ext cx="158281" cy="115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004B87"/>
                  </a:solidFill>
                  <a:latin typeface="+mj-lt"/>
                </a:rPr>
                <a:t>3.0</a:t>
              </a:r>
            </a:p>
          </p:txBody>
        </p:sp>
        <p:sp>
          <p:nvSpPr>
            <p:cNvPr id="22" name="Rectangle 21">
              <a:extLst>
                <a:ext uri="{FF2B5EF4-FFF2-40B4-BE49-F238E27FC236}">
                  <a16:creationId xmlns:a16="http://schemas.microsoft.com/office/drawing/2014/main" id="{D89DECE5-6B5B-175E-4FDF-11CABB79F969}"/>
                </a:ext>
              </a:extLst>
            </p:cNvPr>
            <p:cNvSpPr/>
            <p:nvPr/>
          </p:nvSpPr>
          <p:spPr>
            <a:xfrm>
              <a:off x="2870854" y="4922028"/>
              <a:ext cx="158281" cy="115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004B87"/>
                  </a:solidFill>
                  <a:latin typeface="+mj-lt"/>
                </a:rPr>
                <a:t>4.0</a:t>
              </a:r>
            </a:p>
          </p:txBody>
        </p:sp>
        <p:sp>
          <p:nvSpPr>
            <p:cNvPr id="23" name="Rectangle 22">
              <a:extLst>
                <a:ext uri="{FF2B5EF4-FFF2-40B4-BE49-F238E27FC236}">
                  <a16:creationId xmlns:a16="http://schemas.microsoft.com/office/drawing/2014/main" id="{835AAB96-EDA4-3343-275E-A38AB9C1F748}"/>
                </a:ext>
              </a:extLst>
            </p:cNvPr>
            <p:cNvSpPr/>
            <p:nvPr/>
          </p:nvSpPr>
          <p:spPr>
            <a:xfrm>
              <a:off x="2870854" y="4679898"/>
              <a:ext cx="158281" cy="115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004B87"/>
                  </a:solidFill>
                  <a:latin typeface="+mj-lt"/>
                </a:rPr>
                <a:t>5.0</a:t>
              </a:r>
            </a:p>
          </p:txBody>
        </p:sp>
      </p:grpSp>
      <p:sp>
        <p:nvSpPr>
          <p:cNvPr id="27" name="Rectangle 26">
            <a:extLst>
              <a:ext uri="{FF2B5EF4-FFF2-40B4-BE49-F238E27FC236}">
                <a16:creationId xmlns:a16="http://schemas.microsoft.com/office/drawing/2014/main" id="{72504862-7E45-6603-E9FF-636FA35A6488}"/>
              </a:ext>
            </a:extLst>
          </p:cNvPr>
          <p:cNvSpPr/>
          <p:nvPr/>
        </p:nvSpPr>
        <p:spPr>
          <a:xfrm rot="16200000">
            <a:off x="-601901" y="4961240"/>
            <a:ext cx="1809039" cy="3041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solidFill>
                  <a:srgbClr val="004B87"/>
                </a:solidFill>
                <a:latin typeface="+mj-lt"/>
              </a:rPr>
              <a:t>Quantitative HBsAg in log10 IU/mL</a:t>
            </a:r>
          </a:p>
        </p:txBody>
      </p:sp>
      <p:grpSp>
        <p:nvGrpSpPr>
          <p:cNvPr id="28" name="Group 27">
            <a:extLst>
              <a:ext uri="{FF2B5EF4-FFF2-40B4-BE49-F238E27FC236}">
                <a16:creationId xmlns:a16="http://schemas.microsoft.com/office/drawing/2014/main" id="{79157CDA-AFAE-0208-748A-FE940D39F65E}"/>
              </a:ext>
            </a:extLst>
          </p:cNvPr>
          <p:cNvGrpSpPr/>
          <p:nvPr/>
        </p:nvGrpSpPr>
        <p:grpSpPr>
          <a:xfrm>
            <a:off x="356589" y="4438591"/>
            <a:ext cx="208997" cy="1296217"/>
            <a:chOff x="2870854" y="4679898"/>
            <a:chExt cx="158281" cy="1296217"/>
          </a:xfrm>
        </p:grpSpPr>
        <p:sp>
          <p:nvSpPr>
            <p:cNvPr id="30" name="Rectangle 29">
              <a:extLst>
                <a:ext uri="{FF2B5EF4-FFF2-40B4-BE49-F238E27FC236}">
                  <a16:creationId xmlns:a16="http://schemas.microsoft.com/office/drawing/2014/main" id="{396DA8A3-43A1-FAA9-ED57-5C9C606B1BEB}"/>
                </a:ext>
              </a:extLst>
            </p:cNvPr>
            <p:cNvSpPr/>
            <p:nvPr/>
          </p:nvSpPr>
          <p:spPr>
            <a:xfrm>
              <a:off x="2870854" y="5683081"/>
              <a:ext cx="158281" cy="630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004B87"/>
                  </a:solidFill>
                  <a:latin typeface="+mj-lt"/>
                </a:rPr>
                <a:t>1.0</a:t>
              </a:r>
            </a:p>
          </p:txBody>
        </p:sp>
        <p:sp>
          <p:nvSpPr>
            <p:cNvPr id="31" name="Rectangle 30">
              <a:extLst>
                <a:ext uri="{FF2B5EF4-FFF2-40B4-BE49-F238E27FC236}">
                  <a16:creationId xmlns:a16="http://schemas.microsoft.com/office/drawing/2014/main" id="{CC48A0FC-F30F-D7A9-8A22-92486A5A25E3}"/>
                </a:ext>
              </a:extLst>
            </p:cNvPr>
            <p:cNvSpPr/>
            <p:nvPr/>
          </p:nvSpPr>
          <p:spPr>
            <a:xfrm>
              <a:off x="2870854" y="5423574"/>
              <a:ext cx="158281" cy="115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004B87"/>
                  </a:solidFill>
                  <a:latin typeface="+mj-lt"/>
                </a:rPr>
                <a:t>2.0</a:t>
              </a:r>
            </a:p>
          </p:txBody>
        </p:sp>
        <p:sp>
          <p:nvSpPr>
            <p:cNvPr id="32" name="Rectangle 31">
              <a:extLst>
                <a:ext uri="{FF2B5EF4-FFF2-40B4-BE49-F238E27FC236}">
                  <a16:creationId xmlns:a16="http://schemas.microsoft.com/office/drawing/2014/main" id="{F11E3EE4-0A2A-ED21-B6B8-F37F0D1F87DB}"/>
                </a:ext>
              </a:extLst>
            </p:cNvPr>
            <p:cNvSpPr/>
            <p:nvPr/>
          </p:nvSpPr>
          <p:spPr>
            <a:xfrm>
              <a:off x="2870854" y="5164043"/>
              <a:ext cx="158281" cy="115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004B87"/>
                  </a:solidFill>
                  <a:latin typeface="+mj-lt"/>
                </a:rPr>
                <a:t>3.0</a:t>
              </a:r>
            </a:p>
          </p:txBody>
        </p:sp>
        <p:sp>
          <p:nvSpPr>
            <p:cNvPr id="33" name="Rectangle 32">
              <a:extLst>
                <a:ext uri="{FF2B5EF4-FFF2-40B4-BE49-F238E27FC236}">
                  <a16:creationId xmlns:a16="http://schemas.microsoft.com/office/drawing/2014/main" id="{C4B2CD2D-5D44-6800-6D22-7DF74C22E7AD}"/>
                </a:ext>
              </a:extLst>
            </p:cNvPr>
            <p:cNvSpPr/>
            <p:nvPr/>
          </p:nvSpPr>
          <p:spPr>
            <a:xfrm>
              <a:off x="2870854" y="4922028"/>
              <a:ext cx="158281" cy="115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004B87"/>
                  </a:solidFill>
                  <a:latin typeface="+mj-lt"/>
                </a:rPr>
                <a:t>4.0</a:t>
              </a:r>
            </a:p>
          </p:txBody>
        </p:sp>
        <p:sp>
          <p:nvSpPr>
            <p:cNvPr id="34" name="Rectangle 33">
              <a:extLst>
                <a:ext uri="{FF2B5EF4-FFF2-40B4-BE49-F238E27FC236}">
                  <a16:creationId xmlns:a16="http://schemas.microsoft.com/office/drawing/2014/main" id="{0C2B43A5-FDB9-28D9-BC79-58BED97C9BBB}"/>
                </a:ext>
              </a:extLst>
            </p:cNvPr>
            <p:cNvSpPr/>
            <p:nvPr/>
          </p:nvSpPr>
          <p:spPr>
            <a:xfrm>
              <a:off x="2870854" y="4679898"/>
              <a:ext cx="158281" cy="115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004B87"/>
                  </a:solidFill>
                  <a:latin typeface="+mj-lt"/>
                </a:rPr>
                <a:t>5.0</a:t>
              </a:r>
            </a:p>
          </p:txBody>
        </p:sp>
        <p:sp>
          <p:nvSpPr>
            <p:cNvPr id="29" name="Rectangle 28">
              <a:extLst>
                <a:ext uri="{FF2B5EF4-FFF2-40B4-BE49-F238E27FC236}">
                  <a16:creationId xmlns:a16="http://schemas.microsoft.com/office/drawing/2014/main" id="{4CB7CAAB-EF11-4AF1-19B6-45F1C8F1F03B}"/>
                </a:ext>
              </a:extLst>
            </p:cNvPr>
            <p:cNvSpPr/>
            <p:nvPr/>
          </p:nvSpPr>
          <p:spPr>
            <a:xfrm>
              <a:off x="2877982" y="5930396"/>
              <a:ext cx="148563"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004B87"/>
                  </a:solidFill>
                  <a:latin typeface="+mj-lt"/>
                </a:rPr>
                <a:t>0.0</a:t>
              </a:r>
            </a:p>
          </p:txBody>
        </p:sp>
      </p:grpSp>
      <p:sp>
        <p:nvSpPr>
          <p:cNvPr id="35" name="Rectangle 34">
            <a:extLst>
              <a:ext uri="{FF2B5EF4-FFF2-40B4-BE49-F238E27FC236}">
                <a16:creationId xmlns:a16="http://schemas.microsoft.com/office/drawing/2014/main" id="{03220F8A-B12F-001A-C0EA-1F104046D8C2}"/>
              </a:ext>
            </a:extLst>
          </p:cNvPr>
          <p:cNvSpPr/>
          <p:nvPr/>
        </p:nvSpPr>
        <p:spPr>
          <a:xfrm>
            <a:off x="458784" y="4162436"/>
            <a:ext cx="304131" cy="1745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6" name="Rectangle 35">
            <a:extLst>
              <a:ext uri="{FF2B5EF4-FFF2-40B4-BE49-F238E27FC236}">
                <a16:creationId xmlns:a16="http://schemas.microsoft.com/office/drawing/2014/main" id="{AEA6DA96-523C-8AF6-EAF9-464BFB764CB1}"/>
              </a:ext>
            </a:extLst>
          </p:cNvPr>
          <p:cNvSpPr/>
          <p:nvPr/>
        </p:nvSpPr>
        <p:spPr>
          <a:xfrm>
            <a:off x="1792484" y="4628384"/>
            <a:ext cx="1257183" cy="1724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bg2">
                    <a:lumMod val="10000"/>
                  </a:schemeClr>
                </a:solidFill>
                <a:latin typeface="+mj-lt"/>
              </a:rPr>
              <a:t>r=-0.749; p&lt;0.001</a:t>
            </a:r>
          </a:p>
        </p:txBody>
      </p:sp>
      <p:sp>
        <p:nvSpPr>
          <p:cNvPr id="37" name="Rectangle 36">
            <a:extLst>
              <a:ext uri="{FF2B5EF4-FFF2-40B4-BE49-F238E27FC236}">
                <a16:creationId xmlns:a16="http://schemas.microsoft.com/office/drawing/2014/main" id="{F57B97A8-D1F2-C426-824A-DCC4DF758907}"/>
              </a:ext>
            </a:extLst>
          </p:cNvPr>
          <p:cNvSpPr/>
          <p:nvPr/>
        </p:nvSpPr>
        <p:spPr>
          <a:xfrm>
            <a:off x="4405164" y="4887257"/>
            <a:ext cx="1257183" cy="1724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bg2">
                    <a:lumMod val="10000"/>
                  </a:schemeClr>
                </a:solidFill>
                <a:latin typeface="+mj-lt"/>
              </a:rPr>
              <a:t>r=-0.374; p&lt;0.001</a:t>
            </a:r>
          </a:p>
        </p:txBody>
      </p:sp>
      <p:sp>
        <p:nvSpPr>
          <p:cNvPr id="85" name="Rectangle 84">
            <a:extLst>
              <a:ext uri="{FF2B5EF4-FFF2-40B4-BE49-F238E27FC236}">
                <a16:creationId xmlns:a16="http://schemas.microsoft.com/office/drawing/2014/main" id="{B58B80E6-78E8-9C3E-FC68-F98B5CF479BF}"/>
              </a:ext>
            </a:extLst>
          </p:cNvPr>
          <p:cNvSpPr/>
          <p:nvPr/>
        </p:nvSpPr>
        <p:spPr>
          <a:xfrm>
            <a:off x="3769855" y="5774795"/>
            <a:ext cx="1627649" cy="1526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004B87"/>
                </a:solidFill>
                <a:latin typeface="+mj-lt"/>
              </a:rPr>
              <a:t>Time to positivity of POC test (min)</a:t>
            </a:r>
          </a:p>
        </p:txBody>
      </p:sp>
      <p:grpSp>
        <p:nvGrpSpPr>
          <p:cNvPr id="84" name="Group 83">
            <a:extLst>
              <a:ext uri="{FF2B5EF4-FFF2-40B4-BE49-F238E27FC236}">
                <a16:creationId xmlns:a16="http://schemas.microsoft.com/office/drawing/2014/main" id="{65001028-8F31-BD65-9117-444ADEA7A979}"/>
              </a:ext>
            </a:extLst>
          </p:cNvPr>
          <p:cNvGrpSpPr/>
          <p:nvPr/>
        </p:nvGrpSpPr>
        <p:grpSpPr>
          <a:xfrm>
            <a:off x="3300874" y="5725951"/>
            <a:ext cx="2417446" cy="104672"/>
            <a:chOff x="3042730" y="5985656"/>
            <a:chExt cx="2417446" cy="104672"/>
          </a:xfrm>
        </p:grpSpPr>
        <p:sp>
          <p:nvSpPr>
            <p:cNvPr id="38" name="Rectangle 37">
              <a:extLst>
                <a:ext uri="{FF2B5EF4-FFF2-40B4-BE49-F238E27FC236}">
                  <a16:creationId xmlns:a16="http://schemas.microsoft.com/office/drawing/2014/main" id="{9A0693B2-0CF7-F0AD-99B2-83597D665D0F}"/>
                </a:ext>
              </a:extLst>
            </p:cNvPr>
            <p:cNvSpPr/>
            <p:nvPr/>
          </p:nvSpPr>
          <p:spPr>
            <a:xfrm>
              <a:off x="3042730" y="5985656"/>
              <a:ext cx="104673" cy="1046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004B87"/>
                  </a:solidFill>
                  <a:latin typeface="+mj-lt"/>
                </a:rPr>
                <a:t>0</a:t>
              </a:r>
            </a:p>
          </p:txBody>
        </p:sp>
        <p:sp>
          <p:nvSpPr>
            <p:cNvPr id="39" name="Rectangle 38">
              <a:extLst>
                <a:ext uri="{FF2B5EF4-FFF2-40B4-BE49-F238E27FC236}">
                  <a16:creationId xmlns:a16="http://schemas.microsoft.com/office/drawing/2014/main" id="{B8EEDDB7-BFD9-0430-3E79-F0D497B80AD2}"/>
                </a:ext>
              </a:extLst>
            </p:cNvPr>
            <p:cNvSpPr/>
            <p:nvPr/>
          </p:nvSpPr>
          <p:spPr>
            <a:xfrm>
              <a:off x="3497127" y="6002236"/>
              <a:ext cx="104673" cy="715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004B87"/>
                  </a:solidFill>
                  <a:latin typeface="+mj-lt"/>
                </a:rPr>
                <a:t>2</a:t>
              </a:r>
            </a:p>
          </p:txBody>
        </p:sp>
        <p:sp>
          <p:nvSpPr>
            <p:cNvPr id="40" name="Rectangle 39">
              <a:extLst>
                <a:ext uri="{FF2B5EF4-FFF2-40B4-BE49-F238E27FC236}">
                  <a16:creationId xmlns:a16="http://schemas.microsoft.com/office/drawing/2014/main" id="{3BE4BDE6-B25B-D2AF-8B7A-44F841CE723A}"/>
                </a:ext>
              </a:extLst>
            </p:cNvPr>
            <p:cNvSpPr/>
            <p:nvPr/>
          </p:nvSpPr>
          <p:spPr>
            <a:xfrm>
              <a:off x="3967209" y="6002236"/>
              <a:ext cx="104673" cy="715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004B87"/>
                  </a:solidFill>
                  <a:latin typeface="+mj-lt"/>
                </a:rPr>
                <a:t>4</a:t>
              </a:r>
            </a:p>
          </p:txBody>
        </p:sp>
        <p:sp>
          <p:nvSpPr>
            <p:cNvPr id="47" name="Rectangle 46">
              <a:extLst>
                <a:ext uri="{FF2B5EF4-FFF2-40B4-BE49-F238E27FC236}">
                  <a16:creationId xmlns:a16="http://schemas.microsoft.com/office/drawing/2014/main" id="{A0558C64-58C8-BBE9-003B-59DABBC7B7E7}"/>
                </a:ext>
              </a:extLst>
            </p:cNvPr>
            <p:cNvSpPr/>
            <p:nvPr/>
          </p:nvSpPr>
          <p:spPr>
            <a:xfrm>
              <a:off x="4437291" y="6002236"/>
              <a:ext cx="104673" cy="715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004B87"/>
                  </a:solidFill>
                  <a:latin typeface="+mj-lt"/>
                </a:rPr>
                <a:t>6</a:t>
              </a:r>
            </a:p>
          </p:txBody>
        </p:sp>
        <p:sp>
          <p:nvSpPr>
            <p:cNvPr id="81" name="Rectangle 80">
              <a:extLst>
                <a:ext uri="{FF2B5EF4-FFF2-40B4-BE49-F238E27FC236}">
                  <a16:creationId xmlns:a16="http://schemas.microsoft.com/office/drawing/2014/main" id="{1C540E38-10C1-1376-758E-A6D5551BB6CE}"/>
                </a:ext>
              </a:extLst>
            </p:cNvPr>
            <p:cNvSpPr/>
            <p:nvPr/>
          </p:nvSpPr>
          <p:spPr>
            <a:xfrm>
              <a:off x="4907373" y="6002236"/>
              <a:ext cx="104673" cy="715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004B87"/>
                  </a:solidFill>
                  <a:latin typeface="+mj-lt"/>
                </a:rPr>
                <a:t>8</a:t>
              </a:r>
            </a:p>
          </p:txBody>
        </p:sp>
        <p:sp>
          <p:nvSpPr>
            <p:cNvPr id="83" name="Rectangle 82">
              <a:extLst>
                <a:ext uri="{FF2B5EF4-FFF2-40B4-BE49-F238E27FC236}">
                  <a16:creationId xmlns:a16="http://schemas.microsoft.com/office/drawing/2014/main" id="{BC90899A-BD0E-B876-4E18-4C3F061E1F58}"/>
                </a:ext>
              </a:extLst>
            </p:cNvPr>
            <p:cNvSpPr/>
            <p:nvPr/>
          </p:nvSpPr>
          <p:spPr>
            <a:xfrm>
              <a:off x="5355503" y="6002236"/>
              <a:ext cx="104673" cy="715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004B87"/>
                  </a:solidFill>
                  <a:latin typeface="+mj-lt"/>
                </a:rPr>
                <a:t>10</a:t>
              </a:r>
            </a:p>
          </p:txBody>
        </p:sp>
      </p:grpSp>
      <p:sp>
        <p:nvSpPr>
          <p:cNvPr id="86" name="Rectangle 85">
            <a:extLst>
              <a:ext uri="{FF2B5EF4-FFF2-40B4-BE49-F238E27FC236}">
                <a16:creationId xmlns:a16="http://schemas.microsoft.com/office/drawing/2014/main" id="{AD2C7C82-B51D-D684-AC1B-B127EDADA88E}"/>
              </a:ext>
            </a:extLst>
          </p:cNvPr>
          <p:cNvSpPr/>
          <p:nvPr/>
        </p:nvSpPr>
        <p:spPr>
          <a:xfrm>
            <a:off x="1019789" y="5799209"/>
            <a:ext cx="1627649" cy="1526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004B87"/>
                </a:solidFill>
                <a:latin typeface="+mj-lt"/>
              </a:rPr>
              <a:t>Time to positivity of POC test (min)</a:t>
            </a:r>
          </a:p>
        </p:txBody>
      </p:sp>
      <p:grpSp>
        <p:nvGrpSpPr>
          <p:cNvPr id="87" name="Group 86">
            <a:extLst>
              <a:ext uri="{FF2B5EF4-FFF2-40B4-BE49-F238E27FC236}">
                <a16:creationId xmlns:a16="http://schemas.microsoft.com/office/drawing/2014/main" id="{0D643072-7E84-6157-418C-1DE17F4DCF93}"/>
              </a:ext>
            </a:extLst>
          </p:cNvPr>
          <p:cNvGrpSpPr/>
          <p:nvPr/>
        </p:nvGrpSpPr>
        <p:grpSpPr>
          <a:xfrm>
            <a:off x="526684" y="5724548"/>
            <a:ext cx="2441569" cy="104672"/>
            <a:chOff x="3611087" y="5985656"/>
            <a:chExt cx="1849089" cy="104672"/>
          </a:xfrm>
        </p:grpSpPr>
        <p:sp>
          <p:nvSpPr>
            <p:cNvPr id="88" name="Rectangle 87">
              <a:extLst>
                <a:ext uri="{FF2B5EF4-FFF2-40B4-BE49-F238E27FC236}">
                  <a16:creationId xmlns:a16="http://schemas.microsoft.com/office/drawing/2014/main" id="{4BF5F58E-59AB-84D2-136A-BBA7A753E43A}"/>
                </a:ext>
              </a:extLst>
            </p:cNvPr>
            <p:cNvSpPr/>
            <p:nvPr/>
          </p:nvSpPr>
          <p:spPr>
            <a:xfrm>
              <a:off x="3611087" y="5985656"/>
              <a:ext cx="104673" cy="1046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004B87"/>
                  </a:solidFill>
                  <a:latin typeface="+mj-lt"/>
                </a:rPr>
                <a:t>0</a:t>
              </a:r>
            </a:p>
          </p:txBody>
        </p:sp>
        <p:sp>
          <p:nvSpPr>
            <p:cNvPr id="89" name="Rectangle 88">
              <a:extLst>
                <a:ext uri="{FF2B5EF4-FFF2-40B4-BE49-F238E27FC236}">
                  <a16:creationId xmlns:a16="http://schemas.microsoft.com/office/drawing/2014/main" id="{630A1F7B-5A85-3ED7-F7F2-0D0CF3215832}"/>
                </a:ext>
              </a:extLst>
            </p:cNvPr>
            <p:cNvSpPr/>
            <p:nvPr/>
          </p:nvSpPr>
          <p:spPr>
            <a:xfrm>
              <a:off x="3965284" y="6002236"/>
              <a:ext cx="104673" cy="715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004B87"/>
                  </a:solidFill>
                  <a:latin typeface="+mj-lt"/>
                </a:rPr>
                <a:t>2</a:t>
              </a:r>
            </a:p>
          </p:txBody>
        </p:sp>
        <p:sp>
          <p:nvSpPr>
            <p:cNvPr id="90" name="Rectangle 89">
              <a:extLst>
                <a:ext uri="{FF2B5EF4-FFF2-40B4-BE49-F238E27FC236}">
                  <a16:creationId xmlns:a16="http://schemas.microsoft.com/office/drawing/2014/main" id="{08B46B2E-CDE2-C340-7354-6ADCB7852DC8}"/>
                </a:ext>
              </a:extLst>
            </p:cNvPr>
            <p:cNvSpPr/>
            <p:nvPr/>
          </p:nvSpPr>
          <p:spPr>
            <a:xfrm>
              <a:off x="4316133" y="6002236"/>
              <a:ext cx="104673" cy="715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004B87"/>
                  </a:solidFill>
                  <a:latin typeface="+mj-lt"/>
                </a:rPr>
                <a:t>4</a:t>
              </a:r>
            </a:p>
          </p:txBody>
        </p:sp>
        <p:sp>
          <p:nvSpPr>
            <p:cNvPr id="91" name="Rectangle 90">
              <a:extLst>
                <a:ext uri="{FF2B5EF4-FFF2-40B4-BE49-F238E27FC236}">
                  <a16:creationId xmlns:a16="http://schemas.microsoft.com/office/drawing/2014/main" id="{0D22309B-1873-F91E-FF26-D947B51F0B32}"/>
                </a:ext>
              </a:extLst>
            </p:cNvPr>
            <p:cNvSpPr/>
            <p:nvPr/>
          </p:nvSpPr>
          <p:spPr>
            <a:xfrm>
              <a:off x="4665018" y="6002236"/>
              <a:ext cx="104673" cy="715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004B87"/>
                  </a:solidFill>
                  <a:latin typeface="+mj-lt"/>
                </a:rPr>
                <a:t>6</a:t>
              </a:r>
            </a:p>
          </p:txBody>
        </p:sp>
        <p:sp>
          <p:nvSpPr>
            <p:cNvPr id="92" name="Rectangle 91">
              <a:extLst>
                <a:ext uri="{FF2B5EF4-FFF2-40B4-BE49-F238E27FC236}">
                  <a16:creationId xmlns:a16="http://schemas.microsoft.com/office/drawing/2014/main" id="{018CB543-1C7B-AB19-2B70-46237EB4553A}"/>
                </a:ext>
              </a:extLst>
            </p:cNvPr>
            <p:cNvSpPr/>
            <p:nvPr/>
          </p:nvSpPr>
          <p:spPr>
            <a:xfrm>
              <a:off x="5027206" y="6002236"/>
              <a:ext cx="104673" cy="715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004B87"/>
                  </a:solidFill>
                  <a:latin typeface="+mj-lt"/>
                </a:rPr>
                <a:t>8</a:t>
              </a:r>
            </a:p>
          </p:txBody>
        </p:sp>
        <p:sp>
          <p:nvSpPr>
            <p:cNvPr id="93" name="Rectangle 92">
              <a:extLst>
                <a:ext uri="{FF2B5EF4-FFF2-40B4-BE49-F238E27FC236}">
                  <a16:creationId xmlns:a16="http://schemas.microsoft.com/office/drawing/2014/main" id="{AFE732BB-A2D9-6C2B-AB25-F10D2DAAC454}"/>
                </a:ext>
              </a:extLst>
            </p:cNvPr>
            <p:cNvSpPr/>
            <p:nvPr/>
          </p:nvSpPr>
          <p:spPr>
            <a:xfrm>
              <a:off x="5355503" y="6002236"/>
              <a:ext cx="104673" cy="715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rgbClr val="004B87"/>
                  </a:solidFill>
                  <a:latin typeface="+mj-lt"/>
                </a:rPr>
                <a:t>10</a:t>
              </a:r>
            </a:p>
          </p:txBody>
        </p:sp>
      </p:grpSp>
      <p:sp>
        <p:nvSpPr>
          <p:cNvPr id="64" name="TextBox 63"/>
          <p:cNvSpPr txBox="1"/>
          <p:nvPr/>
        </p:nvSpPr>
        <p:spPr>
          <a:xfrm>
            <a:off x="746229" y="3765306"/>
            <a:ext cx="4588206" cy="521766"/>
          </a:xfrm>
          <a:prstGeom prst="rect">
            <a:avLst/>
          </a:prstGeom>
          <a:noFill/>
          <a:ln w="0">
            <a:noFill/>
          </a:ln>
        </p:spPr>
        <p:txBody>
          <a:bodyPr wrap="square" lIns="90000" tIns="45000" rIns="90000" bIns="45000" anchor="t">
            <a:spAutoFit/>
          </a:bodyPr>
          <a:lstStyle/>
          <a:p>
            <a:pPr algn="ctr">
              <a:lnSpc>
                <a:spcPct val="100000"/>
              </a:lnSpc>
              <a:spcBef>
                <a:spcPts val="57"/>
              </a:spcBef>
            </a:pPr>
            <a:r>
              <a:rPr lang="ca-ES" sz="1400" b="1" u="none" strike="noStrike" dirty="0">
                <a:solidFill>
                  <a:srgbClr val="004B87"/>
                </a:solidFill>
                <a:effectLst/>
                <a:uFillTx/>
                <a:latin typeface="+mj-lt"/>
              </a:rPr>
              <a:t>Correlation between qHBsAg levels and time to positivity of the rapid POC test </a:t>
            </a:r>
            <a:endParaRPr lang="ca-ES" sz="1400" b="1" u="none" strike="noStrike" dirty="0">
              <a:solidFill>
                <a:srgbClr val="004B87"/>
              </a:solidFill>
              <a:effectLst/>
              <a:uFillTx/>
              <a:latin typeface="+mj-lt"/>
              <a:ea typeface="Microsoft YaHei"/>
            </a:endParaRPr>
          </a:p>
        </p:txBody>
      </p:sp>
      <p:sp>
        <p:nvSpPr>
          <p:cNvPr id="69" name="TextBox 68"/>
          <p:cNvSpPr txBox="1"/>
          <p:nvPr/>
        </p:nvSpPr>
        <p:spPr>
          <a:xfrm>
            <a:off x="788073" y="1176169"/>
            <a:ext cx="5206974" cy="565304"/>
          </a:xfrm>
          <a:prstGeom prst="rect">
            <a:avLst/>
          </a:prstGeom>
          <a:noFill/>
          <a:ln w="0">
            <a:noFill/>
          </a:ln>
        </p:spPr>
        <p:txBody>
          <a:bodyPr wrap="square" lIns="90000" tIns="45000" rIns="90000" bIns="45000" anchor="t">
            <a:spAutoFit/>
          </a:bodyPr>
          <a:lstStyle/>
          <a:p>
            <a:pPr algn="ctr">
              <a:lnSpc>
                <a:spcPct val="115000"/>
              </a:lnSpc>
              <a:spcBef>
                <a:spcPts val="1191"/>
              </a:spcBef>
              <a:spcAft>
                <a:spcPts val="992"/>
              </a:spcAft>
            </a:pPr>
            <a:r>
              <a:rPr lang="ca-ES" sz="1400" b="1" u="none" strike="noStrike" dirty="0">
                <a:solidFill>
                  <a:srgbClr val="004B87"/>
                </a:solidFill>
                <a:effectLst/>
                <a:uFillTx/>
                <a:latin typeface="+mj-lt"/>
              </a:rPr>
              <a:t>Time to positivity of the HBsAg POC test according to </a:t>
            </a:r>
            <a:br>
              <a:rPr lang="ca-ES" sz="1400" b="1" u="none" strike="noStrike" dirty="0">
                <a:solidFill>
                  <a:srgbClr val="004B87"/>
                </a:solidFill>
                <a:effectLst/>
                <a:uFillTx/>
                <a:latin typeface="+mj-lt"/>
              </a:rPr>
            </a:br>
            <a:r>
              <a:rPr lang="ca-ES" sz="1400" b="1" u="none" strike="noStrike" dirty="0">
                <a:solidFill>
                  <a:srgbClr val="004B87"/>
                </a:solidFill>
                <a:effectLst/>
                <a:uFillTx/>
                <a:latin typeface="+mj-lt"/>
              </a:rPr>
              <a:t>quantitative HBsAg levels</a:t>
            </a:r>
            <a:endParaRPr lang="ca-ES" sz="1400" b="1" u="none" strike="noStrike" dirty="0">
              <a:solidFill>
                <a:srgbClr val="004B87"/>
              </a:solidFill>
              <a:effectLst/>
              <a:uFillTx/>
              <a:latin typeface="+mj-lt"/>
              <a:ea typeface="Microsoft YaHe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a:xfrm>
            <a:off x="838200" y="-89087"/>
            <a:ext cx="10415950" cy="838947"/>
          </a:xfrm>
        </p:spPr>
        <p:txBody>
          <a:bodyPr>
            <a:normAutofit/>
          </a:bodyPr>
          <a:lstStyle/>
          <a:p>
            <a:r>
              <a:rPr lang="en-US" sz="2400" dirty="0">
                <a:latin typeface="Arial" panose="020B0604020202020204" pitchFamily="34" charset="0"/>
                <a:cs typeface="Arial" panose="020B0604020202020204" pitchFamily="34" charset="0"/>
              </a:rPr>
              <a:t>Pooling strategies for age-based hepatitis C screening in Spain</a:t>
            </a:r>
          </a:p>
        </p:txBody>
      </p:sp>
      <p:cxnSp>
        <p:nvCxnSpPr>
          <p:cNvPr id="4" name="Straight Connector 3">
            <a:extLst>
              <a:ext uri="{FF2B5EF4-FFF2-40B4-BE49-F238E27FC236}">
                <a16:creationId xmlns:a16="http://schemas.microsoft.com/office/drawing/2014/main" id="{0B6568EA-1307-4754-508C-5B1861805BFD}"/>
              </a:ext>
            </a:extLst>
          </p:cNvPr>
          <p:cNvCxnSpPr>
            <a:cxnSpLocks/>
          </p:cNvCxnSpPr>
          <p:nvPr/>
        </p:nvCxnSpPr>
        <p:spPr>
          <a:xfrm>
            <a:off x="4677887" y="1213521"/>
            <a:ext cx="0" cy="5076153"/>
          </a:xfrm>
          <a:prstGeom prst="line">
            <a:avLst/>
          </a:prstGeom>
          <a:ln>
            <a:solidFill>
              <a:srgbClr val="508541"/>
            </a:solidFill>
          </a:ln>
        </p:spPr>
        <p:style>
          <a:lnRef idx="1">
            <a:schemeClr val="accent1"/>
          </a:lnRef>
          <a:fillRef idx="0">
            <a:schemeClr val="accent1"/>
          </a:fillRef>
          <a:effectRef idx="0">
            <a:schemeClr val="accent1"/>
          </a:effectRef>
          <a:fontRef idx="minor">
            <a:schemeClr val="tx1"/>
          </a:fontRef>
        </p:style>
      </p:cxnSp>
      <p:sp>
        <p:nvSpPr>
          <p:cNvPr id="5" name="Content Placeholder 1">
            <a:extLst>
              <a:ext uri="{FF2B5EF4-FFF2-40B4-BE49-F238E27FC236}">
                <a16:creationId xmlns:a16="http://schemas.microsoft.com/office/drawing/2014/main" id="{C7DBEB0A-BDB8-FE4B-6959-B96B7D61B90E}"/>
              </a:ext>
            </a:extLst>
          </p:cNvPr>
          <p:cNvSpPr txBox="1">
            <a:spLocks/>
          </p:cNvSpPr>
          <p:nvPr/>
        </p:nvSpPr>
        <p:spPr>
          <a:xfrm>
            <a:off x="425753" y="998071"/>
            <a:ext cx="4219400"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08541"/>
                </a:highlight>
                <a:latin typeface="Arial" panose="020B0604020202020204" pitchFamily="34" charset="0"/>
                <a:cs typeface="Arial" panose="020B0604020202020204" pitchFamily="34" charset="0"/>
              </a:rPr>
              <a:t>BACKGROUND &amp; AIM</a:t>
            </a:r>
            <a:endParaRPr lang="en-US" sz="2000" dirty="0">
              <a:highlight>
                <a:srgbClr val="508541"/>
              </a:highlight>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HCV infection remains underdiagnosed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in Spain, despite the availability of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curative direct-acting antivirals</a:t>
            </a:r>
          </a:p>
          <a:p>
            <a:pPr>
              <a:lnSpc>
                <a:spcPct val="100000"/>
              </a:lnSpc>
            </a:pPr>
            <a:r>
              <a:rPr lang="en-US" sz="1600" dirty="0">
                <a:latin typeface="Arial" panose="020B0604020202020204" pitchFamily="34" charset="0"/>
                <a:cs typeface="Arial" panose="020B0604020202020204" pitchFamily="34" charset="0"/>
              </a:rPr>
              <a:t>Age-based screening represents a key opportunity to identify undiagnosed infections, but its implementation at a national level requires diagnostic strategies that are both effective and economically sustainable</a:t>
            </a:r>
          </a:p>
          <a:p>
            <a:pPr>
              <a:lnSpc>
                <a:spcPct val="100000"/>
              </a:lnSpc>
            </a:pPr>
            <a:r>
              <a:rPr lang="en-US" sz="1600" b="1" dirty="0">
                <a:latin typeface="Arial" panose="020B0604020202020204" pitchFamily="34" charset="0"/>
                <a:cs typeface="Arial" panose="020B0604020202020204" pitchFamily="34" charset="0"/>
              </a:rPr>
              <a:t>AIM: </a:t>
            </a:r>
            <a:r>
              <a:rPr lang="en-US" sz="1600" dirty="0">
                <a:latin typeface="Arial" panose="020B0604020202020204" pitchFamily="34" charset="0"/>
                <a:cs typeface="Arial" panose="020B0604020202020204" pitchFamily="34" charset="0"/>
              </a:rPr>
              <a:t>To assess the population impact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and cost-effectiveness of opportunistic age-based HCV screening using pooled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HCV-RNA testing as a proof-of-concept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to inform national policy decisions</a:t>
            </a:r>
            <a:endParaRPr lang="en-US" sz="1600" b="1" dirty="0">
              <a:latin typeface="Arial" panose="020B0604020202020204" pitchFamily="34" charset="0"/>
              <a:cs typeface="Arial" panose="020B0604020202020204" pitchFamily="34" charset="0"/>
            </a:endParaRPr>
          </a:p>
        </p:txBody>
      </p:sp>
      <p:sp>
        <p:nvSpPr>
          <p:cNvPr id="7" name="Content Placeholder 9">
            <a:extLst>
              <a:ext uri="{FF2B5EF4-FFF2-40B4-BE49-F238E27FC236}">
                <a16:creationId xmlns:a16="http://schemas.microsoft.com/office/drawing/2014/main" id="{E202C456-ECD9-B9CC-FA4B-B70930FE85A2}"/>
              </a:ext>
            </a:extLst>
          </p:cNvPr>
          <p:cNvSpPr txBox="1">
            <a:spLocks/>
          </p:cNvSpPr>
          <p:nvPr/>
        </p:nvSpPr>
        <p:spPr>
          <a:xfrm>
            <a:off x="5211854"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508541"/>
                </a:highlight>
                <a:latin typeface="Arial" panose="020B0604020202020204" pitchFamily="34" charset="0"/>
                <a:cs typeface="Arial" panose="020B0604020202020204" pitchFamily="34" charset="0"/>
              </a:rPr>
              <a:t>METHODS</a:t>
            </a:r>
          </a:p>
        </p:txBody>
      </p:sp>
      <p:sp>
        <p:nvSpPr>
          <p:cNvPr id="58" name="Text Placeholder 3">
            <a:extLst>
              <a:ext uri="{FF2B5EF4-FFF2-40B4-BE49-F238E27FC236}">
                <a16:creationId xmlns:a16="http://schemas.microsoft.com/office/drawing/2014/main" id="{4894AB74-0E9E-5C3C-1517-D661BFE9F90B}"/>
              </a:ext>
            </a:extLst>
          </p:cNvPr>
          <p:cNvSpPr txBox="1">
            <a:spLocks/>
          </p:cNvSpPr>
          <p:nvPr/>
        </p:nvSpPr>
        <p:spPr>
          <a:xfrm>
            <a:off x="190499" y="6289674"/>
            <a:ext cx="10050782"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NZ" sz="1100" dirty="0">
                <a:solidFill>
                  <a:srgbClr val="004B87"/>
                </a:solidFill>
                <a:latin typeface="Arial" panose="020B0604020202020204" pitchFamily="34" charset="0"/>
                <a:cs typeface="Arial" panose="020B0604020202020204" pitchFamily="34" charset="0"/>
              </a:rPr>
              <a:t>*Based on anti-HCV antibody followed by RNA confirmation.</a:t>
            </a:r>
          </a:p>
          <a:p>
            <a:pPr marL="0" indent="0">
              <a:spcBef>
                <a:spcPts val="0"/>
              </a:spcBef>
              <a:buNone/>
            </a:pPr>
            <a:r>
              <a:rPr lang="en-NZ" sz="1100" dirty="0">
                <a:solidFill>
                  <a:srgbClr val="004B87"/>
                </a:solidFill>
                <a:latin typeface="Arial" panose="020B0604020202020204" pitchFamily="34" charset="0"/>
                <a:cs typeface="Arial" panose="020B0604020202020204" pitchFamily="34" charset="0"/>
              </a:rPr>
              <a:t>Aguilera G, et al. </a:t>
            </a:r>
            <a:r>
              <a:rPr lang="en-GB" sz="1100" dirty="0">
                <a:solidFill>
                  <a:srgbClr val="004B87"/>
                </a:solidFill>
                <a:latin typeface="Arial" panose="020B0604020202020204" pitchFamily="34" charset="0"/>
                <a:cs typeface="Arial" panose="020B0604020202020204" pitchFamily="34" charset="0"/>
              </a:rPr>
              <a:t>EASL Congress 2026; TOP-049.</a:t>
            </a:r>
          </a:p>
        </p:txBody>
      </p:sp>
      <p:sp>
        <p:nvSpPr>
          <p:cNvPr id="3" name="Rectangle 2">
            <a:extLst>
              <a:ext uri="{FF2B5EF4-FFF2-40B4-BE49-F238E27FC236}">
                <a16:creationId xmlns:a16="http://schemas.microsoft.com/office/drawing/2014/main" id="{DB7E9F91-5B6E-FC30-E577-BB70F9D7149A}"/>
              </a:ext>
            </a:extLst>
          </p:cNvPr>
          <p:cNvSpPr/>
          <p:nvPr/>
        </p:nvSpPr>
        <p:spPr>
          <a:xfrm>
            <a:off x="5180062" y="1696390"/>
            <a:ext cx="6584678" cy="452438"/>
          </a:xfrm>
          <a:prstGeom prst="rect">
            <a:avLst/>
          </a:prstGeom>
          <a:solidFill>
            <a:srgbClr val="50854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400" dirty="0">
                <a:solidFill>
                  <a:schemeClr val="bg1"/>
                </a:solidFill>
                <a:latin typeface="Arial" panose="020B0604020202020204" pitchFamily="34" charset="0"/>
                <a:cs typeface="Arial" panose="020B0604020202020204" pitchFamily="34" charset="0"/>
              </a:rPr>
              <a:t>Regional HCV elimination programme screened individuals aged 50–60 years</a:t>
            </a:r>
          </a:p>
          <a:p>
            <a:pPr lvl="0" algn="ctr">
              <a:defRPr/>
            </a:pPr>
            <a:r>
              <a:rPr lang="en-GB" sz="1400" b="1" dirty="0">
                <a:solidFill>
                  <a:schemeClr val="bg1"/>
                </a:solidFill>
                <a:latin typeface="Arial" panose="020B0604020202020204" pitchFamily="34" charset="0"/>
                <a:cs typeface="Arial" panose="020B0604020202020204" pitchFamily="34" charset="0"/>
              </a:rPr>
              <a:t>N=157,606</a:t>
            </a:r>
            <a:endParaRPr lang="en-GB" sz="1400" baseline="30000" dirty="0">
              <a:solidFill>
                <a:schemeClr val="bg1"/>
              </a:solidFill>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AE57B39B-9A21-EDA5-DC9C-3208E403C2F6}"/>
              </a:ext>
            </a:extLst>
          </p:cNvPr>
          <p:cNvCxnSpPr>
            <a:cxnSpLocks/>
            <a:stCxn id="3" idx="2"/>
            <a:endCxn id="64" idx="0"/>
          </p:cNvCxnSpPr>
          <p:nvPr/>
        </p:nvCxnSpPr>
        <p:spPr>
          <a:xfrm>
            <a:off x="8472401" y="2148828"/>
            <a:ext cx="0" cy="2478873"/>
          </a:xfrm>
          <a:prstGeom prst="straightConnector1">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sp>
        <p:nvSpPr>
          <p:cNvPr id="63" name="Rectangle 62">
            <a:extLst>
              <a:ext uri="{FF2B5EF4-FFF2-40B4-BE49-F238E27FC236}">
                <a16:creationId xmlns:a16="http://schemas.microsoft.com/office/drawing/2014/main" id="{07286B78-AB24-C2D4-DAF8-5F940AFA4B6F}"/>
              </a:ext>
            </a:extLst>
          </p:cNvPr>
          <p:cNvSpPr/>
          <p:nvPr/>
        </p:nvSpPr>
        <p:spPr>
          <a:xfrm>
            <a:off x="5198911" y="4627700"/>
            <a:ext cx="1993614" cy="1148711"/>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400" b="1" dirty="0">
                <a:solidFill>
                  <a:srgbClr val="004B87"/>
                </a:solidFill>
                <a:latin typeface="Arial" panose="020B0604020202020204" pitchFamily="34" charset="0"/>
                <a:cs typeface="Arial" panose="020B0604020202020204" pitchFamily="34" charset="0"/>
              </a:rPr>
              <a:t>Scenario 1: </a:t>
            </a:r>
          </a:p>
          <a:p>
            <a:pPr lvl="0" algn="ctr">
              <a:defRPr/>
            </a:pPr>
            <a:r>
              <a:rPr lang="en-GB" sz="1400" dirty="0">
                <a:solidFill>
                  <a:srgbClr val="004B87"/>
                </a:solidFill>
                <a:latin typeface="Arial" panose="020B0604020202020204" pitchFamily="34" charset="0"/>
                <a:cs typeface="Arial" panose="020B0604020202020204" pitchFamily="34" charset="0"/>
              </a:rPr>
              <a:t>Pooled RNA testing </a:t>
            </a:r>
          </a:p>
          <a:p>
            <a:pPr lvl="0" algn="ctr">
              <a:defRPr/>
            </a:pPr>
            <a:r>
              <a:rPr lang="en-GB" sz="1400" dirty="0">
                <a:solidFill>
                  <a:srgbClr val="004B87"/>
                </a:solidFill>
                <a:latin typeface="Arial" panose="020B0604020202020204" pitchFamily="34" charset="0"/>
                <a:cs typeface="Arial" panose="020B0604020202020204" pitchFamily="34" charset="0"/>
              </a:rPr>
              <a:t>vs no screening </a:t>
            </a:r>
            <a:endParaRPr lang="en-GB" sz="1400" baseline="30000" dirty="0">
              <a:solidFill>
                <a:srgbClr val="004B87"/>
              </a:solidFill>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C7D2477E-7F49-BF74-7F19-C9A81681AE2E}"/>
              </a:ext>
            </a:extLst>
          </p:cNvPr>
          <p:cNvSpPr/>
          <p:nvPr/>
        </p:nvSpPr>
        <p:spPr>
          <a:xfrm>
            <a:off x="7405488" y="4627701"/>
            <a:ext cx="2133825" cy="1148711"/>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400" b="1" dirty="0">
                <a:solidFill>
                  <a:srgbClr val="004B87"/>
                </a:solidFill>
                <a:latin typeface="Arial" panose="020B0604020202020204" pitchFamily="34" charset="0"/>
                <a:cs typeface="Arial" panose="020B0604020202020204" pitchFamily="34" charset="0"/>
              </a:rPr>
              <a:t>Scenario 2: </a:t>
            </a:r>
          </a:p>
          <a:p>
            <a:pPr lvl="0" algn="ctr">
              <a:defRPr/>
            </a:pPr>
            <a:r>
              <a:rPr lang="en-GB" sz="1400" dirty="0">
                <a:solidFill>
                  <a:srgbClr val="004B87"/>
                </a:solidFill>
                <a:latin typeface="Arial" panose="020B0604020202020204" pitchFamily="34" charset="0"/>
                <a:cs typeface="Arial" panose="020B0604020202020204" pitchFamily="34" charset="0"/>
              </a:rPr>
              <a:t>Pooled RNA testing </a:t>
            </a:r>
          </a:p>
          <a:p>
            <a:pPr lvl="0" algn="ctr">
              <a:defRPr/>
            </a:pPr>
            <a:r>
              <a:rPr lang="en-GB" sz="1400" dirty="0">
                <a:solidFill>
                  <a:srgbClr val="004B87"/>
                </a:solidFill>
                <a:latin typeface="Arial" panose="020B0604020202020204" pitchFamily="34" charset="0"/>
                <a:cs typeface="Arial" panose="020B0604020202020204" pitchFamily="34" charset="0"/>
              </a:rPr>
              <a:t>vs standard testing*</a:t>
            </a:r>
            <a:endParaRPr lang="en-GB" sz="1400" baseline="30000" dirty="0">
              <a:solidFill>
                <a:srgbClr val="004B87"/>
              </a:solidFill>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B3802493-5155-EFCE-4ADB-584587A7BD61}"/>
              </a:ext>
            </a:extLst>
          </p:cNvPr>
          <p:cNvSpPr/>
          <p:nvPr/>
        </p:nvSpPr>
        <p:spPr>
          <a:xfrm>
            <a:off x="9772633" y="4627701"/>
            <a:ext cx="1993614" cy="1148711"/>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400" b="1" dirty="0">
                <a:solidFill>
                  <a:srgbClr val="004B87"/>
                </a:solidFill>
                <a:latin typeface="Arial" panose="020B0604020202020204" pitchFamily="34" charset="0"/>
                <a:cs typeface="Arial" panose="020B0604020202020204" pitchFamily="34" charset="0"/>
              </a:rPr>
              <a:t>Scenario 3: </a:t>
            </a:r>
          </a:p>
          <a:p>
            <a:pPr lvl="0" algn="ctr">
              <a:defRPr/>
            </a:pPr>
            <a:r>
              <a:rPr lang="en-GB" sz="1400" dirty="0">
                <a:solidFill>
                  <a:srgbClr val="004B87"/>
                </a:solidFill>
                <a:latin typeface="Arial" panose="020B0604020202020204" pitchFamily="34" charset="0"/>
                <a:cs typeface="Arial" panose="020B0604020202020204" pitchFamily="34" charset="0"/>
              </a:rPr>
              <a:t>Standard testing </a:t>
            </a:r>
          </a:p>
          <a:p>
            <a:pPr lvl="0" algn="ctr">
              <a:defRPr/>
            </a:pPr>
            <a:r>
              <a:rPr lang="en-GB" sz="1400" dirty="0">
                <a:solidFill>
                  <a:srgbClr val="004B87"/>
                </a:solidFill>
                <a:latin typeface="Arial" panose="020B0604020202020204" pitchFamily="34" charset="0"/>
                <a:cs typeface="Arial" panose="020B0604020202020204" pitchFamily="34" charset="0"/>
              </a:rPr>
              <a:t>vs no screening</a:t>
            </a:r>
            <a:endParaRPr lang="en-GB" sz="1400" baseline="30000" dirty="0">
              <a:solidFill>
                <a:srgbClr val="004B87"/>
              </a:solidFill>
              <a:latin typeface="Arial" panose="020B0604020202020204" pitchFamily="34" charset="0"/>
              <a:cs typeface="Arial" panose="020B0604020202020204" pitchFamily="34" charset="0"/>
            </a:endParaRPr>
          </a:p>
        </p:txBody>
      </p:sp>
      <p:cxnSp>
        <p:nvCxnSpPr>
          <p:cNvPr id="68" name="Straight Arrow Connector 67">
            <a:extLst>
              <a:ext uri="{FF2B5EF4-FFF2-40B4-BE49-F238E27FC236}">
                <a16:creationId xmlns:a16="http://schemas.microsoft.com/office/drawing/2014/main" id="{35A4CBCF-105B-2A10-0427-189D90C4E383}"/>
              </a:ext>
            </a:extLst>
          </p:cNvPr>
          <p:cNvCxnSpPr>
            <a:cxnSpLocks/>
            <a:stCxn id="3" idx="2"/>
            <a:endCxn id="63" idx="0"/>
          </p:cNvCxnSpPr>
          <p:nvPr/>
        </p:nvCxnSpPr>
        <p:spPr>
          <a:xfrm rot="5400000">
            <a:off x="6094624" y="2249923"/>
            <a:ext cx="2478872" cy="2276683"/>
          </a:xfrm>
          <a:prstGeom prst="bentConnector3">
            <a:avLst>
              <a:gd name="adj1" fmla="val 82276"/>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67">
            <a:extLst>
              <a:ext uri="{FF2B5EF4-FFF2-40B4-BE49-F238E27FC236}">
                <a16:creationId xmlns:a16="http://schemas.microsoft.com/office/drawing/2014/main" id="{31A20F9F-A3F1-ECCA-D509-7BFBD6BABEB9}"/>
              </a:ext>
            </a:extLst>
          </p:cNvPr>
          <p:cNvCxnSpPr>
            <a:cxnSpLocks/>
            <a:stCxn id="3" idx="2"/>
            <a:endCxn id="65" idx="0"/>
          </p:cNvCxnSpPr>
          <p:nvPr/>
        </p:nvCxnSpPr>
        <p:spPr>
          <a:xfrm rot="16200000" flipH="1">
            <a:off x="8381484" y="2239744"/>
            <a:ext cx="2478873" cy="2297039"/>
          </a:xfrm>
          <a:prstGeom prst="bentConnector3">
            <a:avLst>
              <a:gd name="adj1" fmla="val 82276"/>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sp>
        <p:nvSpPr>
          <p:cNvPr id="78" name="Rectangle 77">
            <a:extLst>
              <a:ext uri="{FF2B5EF4-FFF2-40B4-BE49-F238E27FC236}">
                <a16:creationId xmlns:a16="http://schemas.microsoft.com/office/drawing/2014/main" id="{AF4B5663-C03E-0EFA-3F92-E3F5705F3D34}"/>
              </a:ext>
            </a:extLst>
          </p:cNvPr>
          <p:cNvSpPr/>
          <p:nvPr/>
        </p:nvSpPr>
        <p:spPr>
          <a:xfrm>
            <a:off x="5180062" y="2484504"/>
            <a:ext cx="6586184" cy="1503674"/>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lIns="432000" rIns="252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A validated lifetime Markov model of chronic HCV natural </a:t>
            </a:r>
            <a:br>
              <a:rPr kumimoji="0" lang="en-GB" sz="14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br>
            <a:r>
              <a:rPr kumimoji="0" lang="en-GB" sz="14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history </a:t>
            </a:r>
            <a:r>
              <a:rPr kumimoji="0" lang="en-NZ" sz="14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incorporated:</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400" dirty="0">
                <a:solidFill>
                  <a:srgbClr val="004B87"/>
                </a:solidFill>
                <a:latin typeface="Arial" panose="020B0604020202020204" pitchFamily="34" charset="0"/>
                <a:cs typeface="Arial" panose="020B0604020202020204" pitchFamily="34" charset="0"/>
              </a:rPr>
              <a:t>Spanish epidemiological data</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Sustained virological response rates with direct-acting antivirals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004B87"/>
                </a:solidFill>
                <a:latin typeface="Arial" panose="020B0604020202020204" pitchFamily="34" charset="0"/>
                <a:cs typeface="Arial" panose="020B0604020202020204" pitchFamily="34" charset="0"/>
              </a:rPr>
              <a:t>Official healthcare costs, from a healthcare system perspective over </a:t>
            </a:r>
            <a:br>
              <a:rPr lang="en-GB" sz="1400" dirty="0">
                <a:solidFill>
                  <a:srgbClr val="004B87"/>
                </a:solidFill>
                <a:latin typeface="Arial" panose="020B0604020202020204" pitchFamily="34" charset="0"/>
                <a:cs typeface="Arial" panose="020B0604020202020204" pitchFamily="34" charset="0"/>
              </a:rPr>
            </a:br>
            <a:r>
              <a:rPr lang="en-GB" sz="1400" dirty="0">
                <a:solidFill>
                  <a:srgbClr val="004B87"/>
                </a:solidFill>
                <a:latin typeface="Arial" panose="020B0604020202020204" pitchFamily="34" charset="0"/>
                <a:cs typeface="Arial" panose="020B0604020202020204" pitchFamily="34" charset="0"/>
              </a:rPr>
              <a:t>a lifetime horizon with 3% annual discounting</a:t>
            </a:r>
            <a:endParaRPr kumimoji="0" lang="en-GB" sz="140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E0665053-25D0-C4C0-583E-BEB7C47475E0}"/>
              </a:ext>
            </a:extLst>
          </p:cNvPr>
          <p:cNvGrpSpPr/>
          <p:nvPr/>
        </p:nvGrpSpPr>
        <p:grpSpPr>
          <a:xfrm>
            <a:off x="4893678" y="2930341"/>
            <a:ext cx="612000" cy="612000"/>
            <a:chOff x="4893678" y="2535150"/>
            <a:chExt cx="612000" cy="612000"/>
          </a:xfrm>
        </p:grpSpPr>
        <p:sp>
          <p:nvSpPr>
            <p:cNvPr id="79" name="Oval 78">
              <a:extLst>
                <a:ext uri="{FF2B5EF4-FFF2-40B4-BE49-F238E27FC236}">
                  <a16:creationId xmlns:a16="http://schemas.microsoft.com/office/drawing/2014/main" id="{72B8A5FB-DD2D-C6A8-A14C-EE99BA4258D1}"/>
                </a:ext>
              </a:extLst>
            </p:cNvPr>
            <p:cNvSpPr/>
            <p:nvPr/>
          </p:nvSpPr>
          <p:spPr>
            <a:xfrm>
              <a:off x="4893678" y="2535150"/>
              <a:ext cx="612000" cy="612000"/>
            </a:xfrm>
            <a:prstGeom prst="ellipse">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tlCol="0" anchor="ctr"/>
            <a:lstStyle/>
            <a:p>
              <a:pPr algn="ctr"/>
              <a:endParaRPr lang="en-NZ">
                <a:latin typeface="Arial" panose="020B0604020202020204" pitchFamily="34" charset="0"/>
                <a:cs typeface="Arial" panose="020B0604020202020204" pitchFamily="34" charset="0"/>
              </a:endParaRPr>
            </a:p>
          </p:txBody>
        </p:sp>
        <p:pic>
          <p:nvPicPr>
            <p:cNvPr id="81" name="Graphic 80">
              <a:extLst>
                <a:ext uri="{FF2B5EF4-FFF2-40B4-BE49-F238E27FC236}">
                  <a16:creationId xmlns:a16="http://schemas.microsoft.com/office/drawing/2014/main" id="{FCD2B7F9-FC24-4728-924A-254C5486C55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998022" y="2642473"/>
              <a:ext cx="401777" cy="401777"/>
            </a:xfrm>
            <a:prstGeom prst="rect">
              <a:avLst/>
            </a:prstGeom>
          </p:spPr>
        </p:pic>
      </p:grpSp>
      <p:pic>
        <p:nvPicPr>
          <p:cNvPr id="9" name="Picture 8">
            <a:hlinkClick r:id="rId4" action="ppaction://hlinksldjump"/>
            <a:extLst>
              <a:ext uri="{FF2B5EF4-FFF2-40B4-BE49-F238E27FC236}">
                <a16:creationId xmlns:a16="http://schemas.microsoft.com/office/drawing/2014/main" id="{FB6E7C61-2745-92FF-9EEC-4FF7DA0AE284}"/>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058043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DD4FC-C1AD-3687-48FB-463A4C01E597}"/>
            </a:ext>
          </a:extLst>
        </p:cNvPr>
        <p:cNvGrpSpPr/>
        <p:nvPr/>
      </p:nvGrpSpPr>
      <p:grpSpPr>
        <a:xfrm>
          <a:off x="0" y="0"/>
          <a:ext cx="0" cy="0"/>
          <a:chOff x="0" y="0"/>
          <a:chExt cx="0" cy="0"/>
        </a:xfrm>
      </p:grpSpPr>
      <p:sp>
        <p:nvSpPr>
          <p:cNvPr id="12" name="Text Placeholder 3">
            <a:extLst>
              <a:ext uri="{FF2B5EF4-FFF2-40B4-BE49-F238E27FC236}">
                <a16:creationId xmlns:a16="http://schemas.microsoft.com/office/drawing/2014/main" id="{4EAB2FF4-18B4-033E-A642-82FBBFDFBC19}"/>
              </a:ext>
            </a:extLst>
          </p:cNvPr>
          <p:cNvSpPr txBox="1">
            <a:spLocks/>
          </p:cNvSpPr>
          <p:nvPr/>
        </p:nvSpPr>
        <p:spPr>
          <a:xfrm>
            <a:off x="190499" y="6451600"/>
            <a:ext cx="10553701"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100" dirty="0">
                <a:solidFill>
                  <a:srgbClr val="004B87"/>
                </a:solidFill>
                <a:latin typeface="Arial" panose="020B0604020202020204" pitchFamily="34" charset="0"/>
                <a:cs typeface="Arial" panose="020B0604020202020204" pitchFamily="34" charset="0"/>
              </a:rPr>
              <a:t>Aguilera G, et al. </a:t>
            </a:r>
            <a:r>
              <a:rPr lang="en-GB" sz="1100" dirty="0">
                <a:solidFill>
                  <a:srgbClr val="004B87"/>
                </a:solidFill>
                <a:latin typeface="Arial" panose="020B0604020202020204" pitchFamily="34" charset="0"/>
                <a:cs typeface="Arial" panose="020B0604020202020204" pitchFamily="34" charset="0"/>
              </a:rPr>
              <a:t>EASL Congress 2026; TOP-049.</a:t>
            </a:r>
          </a:p>
        </p:txBody>
      </p:sp>
      <p:sp>
        <p:nvSpPr>
          <p:cNvPr id="9" name="Content Placeholder 2">
            <a:extLst>
              <a:ext uri="{FF2B5EF4-FFF2-40B4-BE49-F238E27FC236}">
                <a16:creationId xmlns:a16="http://schemas.microsoft.com/office/drawing/2014/main" id="{BB8BB2C0-8185-7AAC-B923-AE9CDC17BBBA}"/>
              </a:ext>
            </a:extLst>
          </p:cNvPr>
          <p:cNvSpPr txBox="1">
            <a:spLocks/>
          </p:cNvSpPr>
          <p:nvPr/>
        </p:nvSpPr>
        <p:spPr>
          <a:xfrm>
            <a:off x="425752" y="5186982"/>
            <a:ext cx="11632136" cy="1209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08541"/>
                </a:highlight>
                <a:latin typeface="Arial" panose="020B0604020202020204" pitchFamily="34" charset="0"/>
                <a:cs typeface="Arial" panose="020B0604020202020204" pitchFamily="34" charset="0"/>
              </a:rPr>
              <a:t>CONCLUSIONS</a:t>
            </a:r>
            <a:endParaRPr lang="en-US" sz="2000" dirty="0">
              <a:highlight>
                <a:srgbClr val="508541"/>
              </a:highlight>
              <a:latin typeface="Arial" panose="020B0604020202020204" pitchFamily="34" charset="0"/>
              <a:cs typeface="Arial" panose="020B0604020202020204" pitchFamily="34" charset="0"/>
            </a:endParaRPr>
          </a:p>
          <a:p>
            <a:pPr>
              <a:lnSpc>
                <a:spcPct val="100000"/>
              </a:lnSpc>
            </a:pPr>
            <a:r>
              <a:rPr lang="en-GB" sz="1600" dirty="0">
                <a:solidFill>
                  <a:srgbClr val="004B87"/>
                </a:solidFill>
                <a:latin typeface="Arial" panose="020B0604020202020204" pitchFamily="34" charset="0"/>
                <a:cs typeface="Arial" panose="020B0604020202020204" pitchFamily="34" charset="0"/>
              </a:rPr>
              <a:t>Pooled RNA testing maximizes clinical benefit, minimizes costs, and is scalable in individuals aged 50–60 years in Spain</a:t>
            </a:r>
          </a:p>
          <a:p>
            <a:pPr>
              <a:lnSpc>
                <a:spcPct val="100000"/>
              </a:lnSpc>
            </a:pPr>
            <a:r>
              <a:rPr lang="en-GB" sz="1600" dirty="0">
                <a:solidFill>
                  <a:srgbClr val="004B87"/>
                </a:solidFill>
                <a:latin typeface="Arial" panose="020B0604020202020204" pitchFamily="34" charset="0"/>
                <a:cs typeface="Arial" panose="020B0604020202020204" pitchFamily="34" charset="0"/>
              </a:rPr>
              <a:t>These findings provide robust evidence to support national implementation of age-based HCV screening as part of elimination policies, preferably, but not only, through pooling-based approaches</a:t>
            </a:r>
            <a:endParaRPr lang="en-US" sz="1600" dirty="0">
              <a:solidFill>
                <a:srgbClr val="004B87"/>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35BECCC-F73F-66A2-E910-2F566FF2AA52}"/>
              </a:ext>
            </a:extLst>
          </p:cNvPr>
          <p:cNvSpPr>
            <a:spLocks noGrp="1"/>
          </p:cNvSpPr>
          <p:nvPr>
            <p:ph type="title"/>
          </p:nvPr>
        </p:nvSpPr>
        <p:spPr>
          <a:xfrm>
            <a:off x="838200" y="-89087"/>
            <a:ext cx="10415950" cy="838947"/>
          </a:xfrm>
        </p:spPr>
        <p:txBody>
          <a:bodyPr>
            <a:normAutofit/>
          </a:bodyPr>
          <a:lstStyle/>
          <a:p>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Pooling strategies for age-based hepatitis C screening in Spain</a:t>
            </a:r>
            <a:endParaRPr lang="en-US" sz="1800" dirty="0">
              <a:latin typeface="Arial" panose="020B0604020202020204" pitchFamily="34" charset="0"/>
              <a:cs typeface="Arial" panose="020B0604020202020204" pitchFamily="34" charset="0"/>
            </a:endParaRPr>
          </a:p>
        </p:txBody>
      </p:sp>
      <p:sp>
        <p:nvSpPr>
          <p:cNvPr id="18" name="Content Placeholder 1">
            <a:extLst>
              <a:ext uri="{FF2B5EF4-FFF2-40B4-BE49-F238E27FC236}">
                <a16:creationId xmlns:a16="http://schemas.microsoft.com/office/drawing/2014/main" id="{18EE070F-034B-98BC-8070-B71ACDBF1310}"/>
              </a:ext>
            </a:extLst>
          </p:cNvPr>
          <p:cNvSpPr txBox="1">
            <a:spLocks/>
          </p:cNvSpPr>
          <p:nvPr/>
        </p:nvSpPr>
        <p:spPr>
          <a:xfrm>
            <a:off x="425752" y="998072"/>
            <a:ext cx="6678120" cy="412256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08541"/>
                </a:highlight>
                <a:latin typeface="Arial" panose="020B0604020202020204" pitchFamily="34" charset="0"/>
                <a:cs typeface="Arial" panose="020B0604020202020204" pitchFamily="34" charset="0"/>
              </a:rPr>
              <a:t>RESULTS</a:t>
            </a:r>
            <a:endParaRPr lang="en-US" sz="2000" b="1" baseline="30000" dirty="0">
              <a:solidFill>
                <a:schemeClr val="bg1"/>
              </a:solidFill>
              <a:highlight>
                <a:srgbClr val="508541"/>
              </a:highlight>
              <a:latin typeface="Arial" panose="020B0604020202020204" pitchFamily="34" charset="0"/>
              <a:cs typeface="Arial" panose="020B0604020202020204" pitchFamily="34" charset="0"/>
            </a:endParaRPr>
          </a:p>
          <a:p>
            <a:pPr>
              <a:lnSpc>
                <a:spcPct val="100000"/>
              </a:lnSpc>
            </a:pPr>
            <a:r>
              <a:rPr lang="en-NZ" sz="1600" dirty="0">
                <a:latin typeface="Arial"/>
                <a:cs typeface="Arial"/>
              </a:rPr>
              <a:t>The prevalence of HCV viraemia was 0.14% (95% CI: 0.12–0.16), and was significantly higher in males (p&lt;0.001)</a:t>
            </a:r>
            <a:endParaRPr lang="en-NZ" sz="1600" dirty="0">
              <a:latin typeface="Arial" panose="020B0604020202020204" pitchFamily="34" charset="0"/>
              <a:cs typeface="Arial" panose="020B0604020202020204" pitchFamily="34" charset="0"/>
            </a:endParaRPr>
          </a:p>
          <a:p>
            <a:pPr marL="538163" lvl="1" indent="-274638">
              <a:lnSpc>
                <a:spcPct val="100000"/>
              </a:lnSpc>
              <a:spcBef>
                <a:spcPts val="1000"/>
              </a:spcBef>
              <a:buFont typeface="Engravers MT" panose="02090707080505020304" pitchFamily="18" charset="0"/>
              <a:buChar char="–"/>
            </a:pPr>
            <a:r>
              <a:rPr lang="en-NZ" sz="1600" dirty="0">
                <a:solidFill>
                  <a:srgbClr val="004B87"/>
                </a:solidFill>
                <a:latin typeface="Arial" panose="020B0604020202020204" pitchFamily="34" charset="0"/>
                <a:cs typeface="Arial" panose="020B0604020202020204" pitchFamily="34" charset="0"/>
              </a:rPr>
              <a:t>Overall, 221 viraemic infections were identified</a:t>
            </a:r>
          </a:p>
          <a:p>
            <a:pPr>
              <a:lnSpc>
                <a:spcPct val="100000"/>
              </a:lnSpc>
            </a:pPr>
            <a:r>
              <a:rPr lang="en-NZ" sz="1600" dirty="0">
                <a:latin typeface="Arial"/>
                <a:cs typeface="Arial"/>
              </a:rPr>
              <a:t>Pooling increased short-term diagnostic costs vs no screening but decreased lifetime costs related to advanced liver disease (Table)</a:t>
            </a:r>
          </a:p>
          <a:p>
            <a:pPr marL="538163" lvl="1" indent="-274638">
              <a:lnSpc>
                <a:spcPct val="100000"/>
              </a:lnSpc>
              <a:spcBef>
                <a:spcPts val="1000"/>
              </a:spcBef>
              <a:buFont typeface="Engravers MT" panose="02090707080505020304" pitchFamily="18" charset="0"/>
              <a:buChar char="–"/>
            </a:pPr>
            <a:r>
              <a:rPr lang="en-NZ" sz="1600" dirty="0">
                <a:solidFill>
                  <a:srgbClr val="004B87"/>
                </a:solidFill>
                <a:latin typeface="Arial" panose="020B0604020202020204" pitchFamily="34" charset="0"/>
                <a:cs typeface="Arial" panose="020B0604020202020204" pitchFamily="34" charset="0"/>
              </a:rPr>
              <a:t>Liver-related outcomes were markedly reduced with pooling vs no screening</a:t>
            </a:r>
          </a:p>
          <a:p>
            <a:pPr>
              <a:lnSpc>
                <a:spcPct val="100000"/>
              </a:lnSpc>
            </a:pPr>
            <a:r>
              <a:rPr lang="en-NZ" sz="1600" dirty="0">
                <a:latin typeface="Arial" panose="020B0604020202020204" pitchFamily="34" charset="0"/>
                <a:cs typeface="Arial" panose="020B0604020202020204" pitchFamily="34" charset="0"/>
              </a:rPr>
              <a:t>Pooled testing achieved equivalent clinical effectiveness vs standard testing, while reducing diagnostic costs (Savings: €633 per diagnosis)</a:t>
            </a:r>
          </a:p>
          <a:p>
            <a:pPr>
              <a:lnSpc>
                <a:spcPct val="100000"/>
              </a:lnSpc>
            </a:pPr>
            <a:r>
              <a:rPr lang="en-NZ" sz="1600" dirty="0">
                <a:latin typeface="Arial" panose="020B0604020202020204" pitchFamily="34" charset="0"/>
                <a:cs typeface="Arial" panose="020B0604020202020204" pitchFamily="34" charset="0"/>
              </a:rPr>
              <a:t>Standard testing was cost-effective vs no screening, with </a:t>
            </a:r>
            <a:br>
              <a:rPr lang="en-NZ" sz="1600" dirty="0">
                <a:latin typeface="Arial" panose="020B0604020202020204" pitchFamily="34" charset="0"/>
                <a:cs typeface="Arial" panose="020B0604020202020204" pitchFamily="34" charset="0"/>
              </a:rPr>
            </a:br>
            <a:r>
              <a:rPr lang="en-NZ" sz="1600" dirty="0">
                <a:latin typeface="Arial" panose="020B0604020202020204" pitchFamily="34" charset="0"/>
                <a:cs typeface="Arial" panose="020B0604020202020204" pitchFamily="34" charset="0"/>
              </a:rPr>
              <a:t>incremental cost-effectiveness ratios well below Spanish </a:t>
            </a:r>
            <a:br>
              <a:rPr lang="en-NZ" sz="1600" dirty="0">
                <a:latin typeface="Arial" panose="020B0604020202020204" pitchFamily="34" charset="0"/>
                <a:cs typeface="Arial" panose="020B0604020202020204" pitchFamily="34" charset="0"/>
              </a:rPr>
            </a:br>
            <a:r>
              <a:rPr lang="en-NZ" sz="1600" dirty="0">
                <a:latin typeface="Arial" panose="020B0604020202020204" pitchFamily="34" charset="0"/>
                <a:cs typeface="Arial" panose="020B0604020202020204" pitchFamily="34" charset="0"/>
              </a:rPr>
              <a:t>willingness-to-pay thresholds</a:t>
            </a:r>
          </a:p>
        </p:txBody>
      </p:sp>
      <p:graphicFrame>
        <p:nvGraphicFramePr>
          <p:cNvPr id="4" name="Table 3">
            <a:extLst>
              <a:ext uri="{FF2B5EF4-FFF2-40B4-BE49-F238E27FC236}">
                <a16:creationId xmlns:a16="http://schemas.microsoft.com/office/drawing/2014/main" id="{4570641D-E8C6-F725-CB6A-9ED4C630F2D4}"/>
              </a:ext>
            </a:extLst>
          </p:cNvPr>
          <p:cNvGraphicFramePr>
            <a:graphicFrameLocks noGrp="1"/>
          </p:cNvGraphicFramePr>
          <p:nvPr>
            <p:extLst>
              <p:ext uri="{D42A27DB-BD31-4B8C-83A1-F6EECF244321}">
                <p14:modId xmlns:p14="http://schemas.microsoft.com/office/powerpoint/2010/main" val="1905417432"/>
              </p:ext>
            </p:extLst>
          </p:nvPr>
        </p:nvGraphicFramePr>
        <p:xfrm>
          <a:off x="7078677" y="1080706"/>
          <a:ext cx="4918530" cy="1205123"/>
        </p:xfrm>
        <a:graphic>
          <a:graphicData uri="http://schemas.openxmlformats.org/drawingml/2006/table">
            <a:tbl>
              <a:tblPr firstRow="1" bandRow="1">
                <a:tableStyleId>{5C22544A-7EE6-4342-B048-85BDC9FD1C3A}</a:tableStyleId>
              </a:tblPr>
              <a:tblGrid>
                <a:gridCol w="2108763">
                  <a:extLst>
                    <a:ext uri="{9D8B030D-6E8A-4147-A177-3AD203B41FA5}">
                      <a16:colId xmlns:a16="http://schemas.microsoft.com/office/drawing/2014/main" val="3643770741"/>
                    </a:ext>
                  </a:extLst>
                </a:gridCol>
                <a:gridCol w="1169979">
                  <a:extLst>
                    <a:ext uri="{9D8B030D-6E8A-4147-A177-3AD203B41FA5}">
                      <a16:colId xmlns:a16="http://schemas.microsoft.com/office/drawing/2014/main" val="4258993172"/>
                    </a:ext>
                  </a:extLst>
                </a:gridCol>
                <a:gridCol w="1639788">
                  <a:extLst>
                    <a:ext uri="{9D8B030D-6E8A-4147-A177-3AD203B41FA5}">
                      <a16:colId xmlns:a16="http://schemas.microsoft.com/office/drawing/2014/main" val="2743909571"/>
                    </a:ext>
                  </a:extLst>
                </a:gridCol>
              </a:tblGrid>
              <a:tr h="587954">
                <a:tc>
                  <a:txBody>
                    <a:bodyPr/>
                    <a:lstStyle/>
                    <a:p>
                      <a:r>
                        <a:rPr lang="en-NZ" sz="1200" b="1" dirty="0">
                          <a:solidFill>
                            <a:srgbClr val="508541"/>
                          </a:solidFill>
                        </a:rPr>
                        <a:t>Change in cost</a:t>
                      </a:r>
                    </a:p>
                  </a:txBody>
                  <a:tcPr marL="36000" marR="3600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sz="1200" dirty="0"/>
                        <a:t>Short-term diagnostic cost</a:t>
                      </a:r>
                    </a:p>
                  </a:txBody>
                  <a:tcPr marL="36000" marR="3600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8541"/>
                    </a:solidFill>
                  </a:tcPr>
                </a:tc>
                <a:tc>
                  <a:txBody>
                    <a:bodyPr/>
                    <a:lstStyle/>
                    <a:p>
                      <a:pPr algn="ctr"/>
                      <a:r>
                        <a:rPr lang="en-NZ" sz="1200" dirty="0"/>
                        <a:t>Lifetime costs related to advanced liver disease</a:t>
                      </a:r>
                    </a:p>
                  </a:txBody>
                  <a:tcPr marL="36000" marR="3600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8541"/>
                    </a:solidFill>
                  </a:tcPr>
                </a:tc>
                <a:extLst>
                  <a:ext uri="{0D108BD9-81ED-4DB2-BD59-A6C34878D82A}">
                    <a16:rowId xmlns:a16="http://schemas.microsoft.com/office/drawing/2014/main" val="1142821847"/>
                  </a:ext>
                </a:extLst>
              </a:tr>
              <a:tr h="207981">
                <a:tc>
                  <a:txBody>
                    <a:bodyPr/>
                    <a:lstStyle/>
                    <a:p>
                      <a:pPr lvl="0"/>
                      <a:r>
                        <a:rPr lang="en-NZ" sz="1200" b="0" dirty="0">
                          <a:solidFill>
                            <a:srgbClr val="004B87"/>
                          </a:solidFill>
                        </a:rPr>
                        <a:t>Pooling vs no screening, </a:t>
                      </a:r>
                      <a:r>
                        <a:rPr lang="en-NZ" sz="1200" dirty="0">
                          <a:solidFill>
                            <a:srgbClr val="004B87"/>
                          </a:solidFill>
                          <a:latin typeface="+mn-lt"/>
                        </a:rPr>
                        <a:t>€</a:t>
                      </a:r>
                      <a:endParaRPr lang="en-NZ" sz="1200" b="0" dirty="0">
                        <a:solidFill>
                          <a:srgbClr val="004B87"/>
                        </a:solidFill>
                      </a:endParaRPr>
                    </a:p>
                  </a:txBody>
                  <a:tcPr marL="36000" marR="3600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200" b="0" dirty="0">
                          <a:solidFill>
                            <a:srgbClr val="004B87"/>
                          </a:solidFill>
                          <a:latin typeface="+mn-lt"/>
                        </a:rPr>
                        <a:t>+181,716 </a:t>
                      </a:r>
                      <a:endParaRPr lang="en-NZ" sz="1200" b="0" dirty="0">
                        <a:solidFill>
                          <a:srgbClr val="004B87"/>
                        </a:solidFill>
                      </a:endParaRPr>
                    </a:p>
                  </a:txBody>
                  <a:tcPr marL="36000" marR="3600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200" b="0" dirty="0">
                          <a:solidFill>
                            <a:srgbClr val="004B87"/>
                          </a:solidFill>
                        </a:rPr>
                        <a:t>-</a:t>
                      </a:r>
                      <a:r>
                        <a:rPr lang="en-NZ" sz="1200" b="0" dirty="0">
                          <a:solidFill>
                            <a:srgbClr val="004B87"/>
                          </a:solidFill>
                          <a:latin typeface="+mn-lt"/>
                        </a:rPr>
                        <a:t>2,328,496</a:t>
                      </a:r>
                      <a:endParaRPr lang="en-NZ" sz="1200" b="0" dirty="0">
                        <a:solidFill>
                          <a:srgbClr val="004B87"/>
                        </a:solidFill>
                      </a:endParaRPr>
                    </a:p>
                  </a:txBody>
                  <a:tcPr marL="36000" marR="3600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16525457"/>
                  </a:ext>
                </a:extLst>
              </a:tr>
              <a:tr h="409188">
                <a:tc>
                  <a:txBody>
                    <a:bodyPr/>
                    <a:lstStyle/>
                    <a:p>
                      <a:pPr lvl="0"/>
                      <a:r>
                        <a:rPr lang="en-NZ" sz="1200" b="0" dirty="0">
                          <a:solidFill>
                            <a:srgbClr val="004B87"/>
                          </a:solidFill>
                        </a:rPr>
                        <a:t>Pooling vs standard testing, </a:t>
                      </a:r>
                      <a:r>
                        <a:rPr lang="en-NZ" sz="1200" dirty="0">
                          <a:solidFill>
                            <a:srgbClr val="004B87"/>
                          </a:solidFill>
                          <a:latin typeface="+mn-lt"/>
                        </a:rPr>
                        <a:t>€</a:t>
                      </a:r>
                      <a:endParaRPr lang="en-NZ" sz="1200" b="0" dirty="0">
                        <a:solidFill>
                          <a:srgbClr val="004B87"/>
                        </a:solidFill>
                      </a:endParaRPr>
                    </a:p>
                  </a:txBody>
                  <a:tcPr marL="36000" marR="3600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200" b="0" dirty="0">
                          <a:solidFill>
                            <a:srgbClr val="004B87"/>
                          </a:solidFill>
                        </a:rPr>
                        <a:t>-</a:t>
                      </a:r>
                      <a:r>
                        <a:rPr lang="en-NZ" sz="1200" b="0" dirty="0">
                          <a:solidFill>
                            <a:srgbClr val="004B87"/>
                          </a:solidFill>
                          <a:latin typeface="+mn-lt"/>
                        </a:rPr>
                        <a:t>633 per </a:t>
                      </a:r>
                      <a:br>
                        <a:rPr lang="en-NZ" sz="1200" b="0" dirty="0">
                          <a:solidFill>
                            <a:srgbClr val="004B87"/>
                          </a:solidFill>
                          <a:latin typeface="+mn-lt"/>
                        </a:rPr>
                      </a:br>
                      <a:r>
                        <a:rPr lang="en-NZ" sz="1200" b="0" dirty="0">
                          <a:solidFill>
                            <a:srgbClr val="004B87"/>
                          </a:solidFill>
                          <a:latin typeface="+mn-lt"/>
                        </a:rPr>
                        <a:t>diagnosis</a:t>
                      </a:r>
                      <a:endParaRPr lang="en-NZ" sz="1200" b="0" dirty="0">
                        <a:solidFill>
                          <a:srgbClr val="004B87"/>
                        </a:solidFill>
                      </a:endParaRPr>
                    </a:p>
                  </a:txBody>
                  <a:tcPr marL="36000" marR="3600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en-NZ" sz="1200" b="0" dirty="0">
                        <a:solidFill>
                          <a:srgbClr val="004B87"/>
                        </a:solidFill>
                      </a:endParaRPr>
                    </a:p>
                  </a:txBody>
                  <a:tcPr marL="36000" marR="3600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35079932"/>
                  </a:ext>
                </a:extLst>
              </a:tr>
            </a:tbl>
          </a:graphicData>
        </a:graphic>
      </p:graphicFrame>
      <p:grpSp>
        <p:nvGrpSpPr>
          <p:cNvPr id="11" name="Group 10">
            <a:extLst>
              <a:ext uri="{FF2B5EF4-FFF2-40B4-BE49-F238E27FC236}">
                <a16:creationId xmlns:a16="http://schemas.microsoft.com/office/drawing/2014/main" id="{0DEF4852-02C1-77CC-4A96-4850F6CEDAFF}"/>
              </a:ext>
            </a:extLst>
          </p:cNvPr>
          <p:cNvGrpSpPr/>
          <p:nvPr/>
        </p:nvGrpSpPr>
        <p:grpSpPr>
          <a:xfrm>
            <a:off x="7016152" y="2591619"/>
            <a:ext cx="5068776" cy="2438396"/>
            <a:chOff x="6197600" y="2060894"/>
            <a:chExt cx="5771848" cy="2742090"/>
          </a:xfrm>
        </p:grpSpPr>
        <p:graphicFrame>
          <p:nvGraphicFramePr>
            <p:cNvPr id="8" name="Chart 7">
              <a:extLst>
                <a:ext uri="{FF2B5EF4-FFF2-40B4-BE49-F238E27FC236}">
                  <a16:creationId xmlns:a16="http://schemas.microsoft.com/office/drawing/2014/main" id="{6AD7794B-E1DF-FF40-193C-DB244498680E}"/>
                </a:ext>
              </a:extLst>
            </p:cNvPr>
            <p:cNvGraphicFramePr/>
            <p:nvPr>
              <p:extLst>
                <p:ext uri="{D42A27DB-BD31-4B8C-83A1-F6EECF244321}">
                  <p14:modId xmlns:p14="http://schemas.microsoft.com/office/powerpoint/2010/main" val="3584418791"/>
                </p:ext>
              </p:extLst>
            </p:nvPr>
          </p:nvGraphicFramePr>
          <p:xfrm>
            <a:off x="6197600" y="2625310"/>
            <a:ext cx="5771848" cy="217767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5ADB4550-70F2-0C05-157E-5C17FEE2F70D}"/>
                </a:ext>
              </a:extLst>
            </p:cNvPr>
            <p:cNvSpPr txBox="1"/>
            <p:nvPr/>
          </p:nvSpPr>
          <p:spPr>
            <a:xfrm>
              <a:off x="6796504" y="2060894"/>
              <a:ext cx="4941559" cy="588385"/>
            </a:xfrm>
            <a:prstGeom prst="rect">
              <a:avLst/>
            </a:prstGeom>
            <a:noFill/>
          </p:spPr>
          <p:txBody>
            <a:bodyPr wrap="square" rtlCol="0">
              <a:spAutoFit/>
            </a:bodyPr>
            <a:lstStyle/>
            <a:p>
              <a:pPr algn="ctr"/>
              <a:r>
                <a:rPr lang="en-NZ" sz="1400" b="1" dirty="0">
                  <a:solidFill>
                    <a:srgbClr val="004B87"/>
                  </a:solidFill>
                  <a:latin typeface="Arial" panose="020B0604020202020204" pitchFamily="34" charset="0"/>
                  <a:cs typeface="Arial" panose="020B0604020202020204" pitchFamily="34" charset="0"/>
                </a:rPr>
                <a:t>Change in liver-related outcomes with </a:t>
              </a:r>
              <a:br>
                <a:rPr lang="en-NZ" sz="1400" b="1" dirty="0">
                  <a:solidFill>
                    <a:srgbClr val="004B87"/>
                  </a:solidFill>
                  <a:latin typeface="Arial" panose="020B0604020202020204" pitchFamily="34" charset="0"/>
                  <a:cs typeface="Arial" panose="020B0604020202020204" pitchFamily="34" charset="0"/>
                </a:rPr>
              </a:br>
              <a:r>
                <a:rPr lang="en-NZ" sz="1400" b="1" dirty="0">
                  <a:solidFill>
                    <a:srgbClr val="004B87"/>
                  </a:solidFill>
                  <a:latin typeface="Arial" panose="020B0604020202020204" pitchFamily="34" charset="0"/>
                  <a:cs typeface="Arial" panose="020B0604020202020204" pitchFamily="34" charset="0"/>
                </a:rPr>
                <a:t>pooled testing vs no screening </a:t>
              </a:r>
            </a:p>
          </p:txBody>
        </p:sp>
      </p:grpSp>
      <p:cxnSp>
        <p:nvCxnSpPr>
          <p:cNvPr id="15" name="Straight Connector 14">
            <a:extLst>
              <a:ext uri="{FF2B5EF4-FFF2-40B4-BE49-F238E27FC236}">
                <a16:creationId xmlns:a16="http://schemas.microsoft.com/office/drawing/2014/main" id="{9FBBBA19-F568-2247-885E-1EDE54476143}"/>
              </a:ext>
            </a:extLst>
          </p:cNvPr>
          <p:cNvCxnSpPr>
            <a:cxnSpLocks/>
          </p:cNvCxnSpPr>
          <p:nvPr/>
        </p:nvCxnSpPr>
        <p:spPr>
          <a:xfrm>
            <a:off x="425752" y="5119341"/>
            <a:ext cx="11236071" cy="0"/>
          </a:xfrm>
          <a:prstGeom prst="line">
            <a:avLst/>
          </a:prstGeom>
          <a:ln>
            <a:solidFill>
              <a:srgbClr val="508541"/>
            </a:solidFill>
          </a:ln>
        </p:spPr>
        <p:style>
          <a:lnRef idx="1">
            <a:schemeClr val="accent1"/>
          </a:lnRef>
          <a:fillRef idx="0">
            <a:schemeClr val="accent1"/>
          </a:fillRef>
          <a:effectRef idx="0">
            <a:schemeClr val="accent1"/>
          </a:effectRef>
          <a:fontRef idx="minor">
            <a:schemeClr val="tx1"/>
          </a:fontRef>
        </p:style>
      </p:cxnSp>
      <p:pic>
        <p:nvPicPr>
          <p:cNvPr id="3" name="Picture 2">
            <a:hlinkClick r:id="rId4" action="ppaction://hlinksldjump"/>
            <a:extLst>
              <a:ext uri="{FF2B5EF4-FFF2-40B4-BE49-F238E27FC236}">
                <a16:creationId xmlns:a16="http://schemas.microsoft.com/office/drawing/2014/main" id="{57846FD2-E2BB-0C7A-B6F9-B202985BD023}"/>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549403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AA60A442-6346-E091-AD6D-9248E2D1A697}"/>
              </a:ext>
            </a:extLst>
          </p:cNvPr>
          <p:cNvSpPr txBox="1">
            <a:spLocks/>
          </p:cNvSpPr>
          <p:nvPr/>
        </p:nvSpPr>
        <p:spPr>
          <a:xfrm>
            <a:off x="425752" y="998071"/>
            <a:ext cx="4538177" cy="29979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solidFill>
                  <a:schemeClr val="bg1"/>
                </a:solidFill>
                <a:highlight>
                  <a:srgbClr val="508541"/>
                </a:highlight>
                <a:latin typeface="+mj-lt"/>
                <a:cs typeface="Arial" panose="020B0604020202020204" pitchFamily="34" charset="0"/>
              </a:rPr>
              <a:t>BACKGROUND &amp; AIM</a:t>
            </a:r>
            <a:endParaRPr lang="en-GB" sz="2000" noProof="0" dirty="0">
              <a:highlight>
                <a:srgbClr val="508541"/>
              </a:highlight>
              <a:latin typeface="+mj-lt"/>
              <a:cs typeface="Arial" panose="020B0604020202020204" pitchFamily="34" charset="0"/>
            </a:endParaRPr>
          </a:p>
          <a:p>
            <a:pPr>
              <a:lnSpc>
                <a:spcPct val="100000"/>
              </a:lnSpc>
            </a:pPr>
            <a:r>
              <a:rPr lang="en-GB" sz="1600" noProof="0" dirty="0">
                <a:latin typeface="+mj-lt"/>
                <a:cs typeface="Arial" panose="020B0604020202020204" pitchFamily="34" charset="0"/>
              </a:rPr>
              <a:t>HDV causes the most severe viral hepatitis, but often remains underdiagnosed</a:t>
            </a:r>
          </a:p>
          <a:p>
            <a:pPr>
              <a:lnSpc>
                <a:spcPct val="100000"/>
              </a:lnSpc>
            </a:pPr>
            <a:r>
              <a:rPr lang="en-GB" sz="1600" b="1" noProof="0" dirty="0">
                <a:latin typeface="+mj-lt"/>
                <a:cs typeface="Arial" panose="020B0604020202020204" pitchFamily="34" charset="0"/>
              </a:rPr>
              <a:t>AIM</a:t>
            </a:r>
            <a:r>
              <a:rPr lang="en-GB" sz="1600" b="1" dirty="0">
                <a:latin typeface="+mj-lt"/>
                <a:cs typeface="Arial" panose="020B0604020202020204" pitchFamily="34" charset="0"/>
              </a:rPr>
              <a:t>:</a:t>
            </a:r>
            <a:r>
              <a:rPr lang="en-GB" sz="1600" noProof="0" dirty="0">
                <a:latin typeface="+mj-lt"/>
                <a:cs typeface="Arial" panose="020B0604020202020204" pitchFamily="34" charset="0"/>
              </a:rPr>
              <a:t> To investigate HDV screening and seroprevalence in a large set of HBsAg+ subjects, and report the characteristics of active HDV infection in Europe and the Middle East before (2021–2023) and after (2024–2025) the implementation of DRT*</a:t>
            </a:r>
          </a:p>
        </p:txBody>
      </p:sp>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p:txBody>
          <a:bodyPr>
            <a:noAutofit/>
          </a:bodyPr>
          <a:lstStyle/>
          <a:p>
            <a:r>
              <a:rPr lang="en-GB" noProof="0" dirty="0">
                <a:cs typeface="Arial" panose="020B0604020202020204" pitchFamily="34" charset="0"/>
              </a:rPr>
              <a:t>Double reflex testing reveals the burden of </a:t>
            </a:r>
            <a:r>
              <a:rPr lang="en-GB" noProof="0" dirty="0" err="1">
                <a:cs typeface="Arial" panose="020B0604020202020204" pitchFamily="34" charset="0"/>
              </a:rPr>
              <a:t>HDV</a:t>
            </a:r>
            <a:r>
              <a:rPr lang="en-GB" noProof="0" dirty="0">
                <a:cs typeface="Arial" panose="020B0604020202020204" pitchFamily="34" charset="0"/>
              </a:rPr>
              <a:t> infection across Europe and represents </a:t>
            </a:r>
            <a:br>
              <a:rPr lang="en-GB" noProof="0" dirty="0">
                <a:cs typeface="Arial" panose="020B0604020202020204" pitchFamily="34" charset="0"/>
              </a:rPr>
            </a:br>
            <a:r>
              <a:rPr lang="en-GB" noProof="0" dirty="0">
                <a:cs typeface="Arial" panose="020B0604020202020204" pitchFamily="34" charset="0"/>
              </a:rPr>
              <a:t>a valuable strategy to increase </a:t>
            </a:r>
            <a:r>
              <a:rPr lang="en-GB" noProof="0" dirty="0" err="1">
                <a:cs typeface="Arial" panose="020B0604020202020204" pitchFamily="34" charset="0"/>
              </a:rPr>
              <a:t>HDV</a:t>
            </a:r>
            <a:r>
              <a:rPr lang="en-GB" noProof="0" dirty="0">
                <a:cs typeface="Arial" panose="020B0604020202020204" pitchFamily="34" charset="0"/>
              </a:rPr>
              <a:t> diagnosis at an earlier stage of liver disease</a:t>
            </a:r>
          </a:p>
        </p:txBody>
      </p:sp>
      <p:cxnSp>
        <p:nvCxnSpPr>
          <p:cNvPr id="4" name="Straight Connector 3">
            <a:extLst>
              <a:ext uri="{FF2B5EF4-FFF2-40B4-BE49-F238E27FC236}">
                <a16:creationId xmlns:a16="http://schemas.microsoft.com/office/drawing/2014/main" id="{FBB0F6AC-542D-E561-E14F-DBA3E6D9B3C3}"/>
              </a:ext>
            </a:extLst>
          </p:cNvPr>
          <p:cNvCxnSpPr>
            <a:cxnSpLocks/>
          </p:cNvCxnSpPr>
          <p:nvPr/>
        </p:nvCxnSpPr>
        <p:spPr>
          <a:xfrm>
            <a:off x="4872489" y="1193666"/>
            <a:ext cx="0" cy="2500556"/>
          </a:xfrm>
          <a:prstGeom prst="line">
            <a:avLst/>
          </a:prstGeom>
          <a:ln>
            <a:solidFill>
              <a:srgbClr val="508541"/>
            </a:solidFill>
          </a:ln>
        </p:spPr>
        <p:style>
          <a:lnRef idx="1">
            <a:schemeClr val="accent1"/>
          </a:lnRef>
          <a:fillRef idx="0">
            <a:schemeClr val="accent1"/>
          </a:fillRef>
          <a:effectRef idx="0">
            <a:schemeClr val="accent1"/>
          </a:effectRef>
          <a:fontRef idx="minor">
            <a:schemeClr val="tx1"/>
          </a:fontRef>
        </p:style>
      </p:cxnSp>
      <p:sp>
        <p:nvSpPr>
          <p:cNvPr id="6" name="Content Placeholder 9">
            <a:extLst>
              <a:ext uri="{FF2B5EF4-FFF2-40B4-BE49-F238E27FC236}">
                <a16:creationId xmlns:a16="http://schemas.microsoft.com/office/drawing/2014/main" id="{1174A0E0-D685-7FC7-0031-3AE1A5329669}"/>
              </a:ext>
            </a:extLst>
          </p:cNvPr>
          <p:cNvSpPr txBox="1">
            <a:spLocks/>
          </p:cNvSpPr>
          <p:nvPr/>
        </p:nvSpPr>
        <p:spPr>
          <a:xfrm>
            <a:off x="5211854"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noProof="0" dirty="0">
                <a:solidFill>
                  <a:schemeClr val="bg1"/>
                </a:solidFill>
                <a:highlight>
                  <a:srgbClr val="508541"/>
                </a:highlight>
                <a:latin typeface="+mj-lt"/>
                <a:cs typeface="Arial" panose="020B0604020202020204" pitchFamily="34" charset="0"/>
              </a:rPr>
              <a:t>METHODS</a:t>
            </a:r>
          </a:p>
        </p:txBody>
      </p:sp>
      <p:sp>
        <p:nvSpPr>
          <p:cNvPr id="35" name="Text Placeholder 3">
            <a:extLst>
              <a:ext uri="{FF2B5EF4-FFF2-40B4-BE49-F238E27FC236}">
                <a16:creationId xmlns:a16="http://schemas.microsoft.com/office/drawing/2014/main" id="{98E4DDC7-77C2-C183-ECA0-07B22AA324E5}"/>
              </a:ext>
            </a:extLst>
          </p:cNvPr>
          <p:cNvSpPr txBox="1">
            <a:spLocks/>
          </p:cNvSpPr>
          <p:nvPr/>
        </p:nvSpPr>
        <p:spPr>
          <a:xfrm>
            <a:off x="190498" y="6027308"/>
            <a:ext cx="11163302" cy="714804"/>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100" noProof="0" dirty="0">
                <a:solidFill>
                  <a:srgbClr val="004B87"/>
                </a:solidFill>
                <a:latin typeface="+mj-lt"/>
                <a:cs typeface="Arial" panose="020B0604020202020204" pitchFamily="34" charset="0"/>
              </a:rPr>
            </a:br>
            <a:r>
              <a:rPr lang="en-GB" sz="1100" noProof="0" dirty="0">
                <a:solidFill>
                  <a:srgbClr val="004B87"/>
                </a:solidFill>
                <a:latin typeface="+mj-lt"/>
                <a:cs typeface="Arial" panose="020B0604020202020204" pitchFamily="34" charset="0"/>
              </a:rPr>
              <a:t>*Anti-</a:t>
            </a:r>
            <a:r>
              <a:rPr lang="en-GB" sz="1100" noProof="0" dirty="0" err="1">
                <a:solidFill>
                  <a:srgbClr val="004B87"/>
                </a:solidFill>
                <a:latin typeface="+mj-lt"/>
                <a:cs typeface="Arial" panose="020B0604020202020204" pitchFamily="34" charset="0"/>
              </a:rPr>
              <a:t>HDV</a:t>
            </a:r>
            <a:r>
              <a:rPr lang="en-GB" sz="1100" noProof="0" dirty="0">
                <a:solidFill>
                  <a:srgbClr val="004B87"/>
                </a:solidFill>
                <a:latin typeface="+mj-lt"/>
                <a:cs typeface="Arial" panose="020B0604020202020204" pitchFamily="34" charset="0"/>
              </a:rPr>
              <a:t> testing in all HBsAg+ subjects with unknown </a:t>
            </a:r>
            <a:r>
              <a:rPr lang="en-GB" sz="1100" noProof="0" dirty="0" err="1">
                <a:solidFill>
                  <a:srgbClr val="004B87"/>
                </a:solidFill>
                <a:latin typeface="+mj-lt"/>
                <a:cs typeface="Arial" panose="020B0604020202020204" pitchFamily="34" charset="0"/>
              </a:rPr>
              <a:t>HDV</a:t>
            </a:r>
            <a:r>
              <a:rPr lang="en-GB" sz="1100" noProof="0" dirty="0">
                <a:solidFill>
                  <a:srgbClr val="004B87"/>
                </a:solidFill>
                <a:latin typeface="+mj-lt"/>
                <a:cs typeface="Arial" panose="020B0604020202020204" pitchFamily="34" charset="0"/>
              </a:rPr>
              <a:t> serology and </a:t>
            </a:r>
            <a:r>
              <a:rPr lang="en-GB" sz="1100" noProof="0" dirty="0" err="1">
                <a:solidFill>
                  <a:srgbClr val="004B87"/>
                </a:solidFill>
                <a:latin typeface="+mj-lt"/>
                <a:cs typeface="Arial" panose="020B0604020202020204" pitchFamily="34" charset="0"/>
              </a:rPr>
              <a:t>HDV</a:t>
            </a:r>
            <a:r>
              <a:rPr lang="en-GB" sz="1100" noProof="0" dirty="0">
                <a:solidFill>
                  <a:srgbClr val="004B87"/>
                </a:solidFill>
                <a:latin typeface="+mj-lt"/>
                <a:cs typeface="Arial" panose="020B0604020202020204" pitchFamily="34" charset="0"/>
              </a:rPr>
              <a:t> RNA if anti-</a:t>
            </a:r>
            <a:r>
              <a:rPr lang="en-GB" sz="1100" noProof="0" dirty="0" err="1">
                <a:solidFill>
                  <a:srgbClr val="004B87"/>
                </a:solidFill>
                <a:latin typeface="+mj-lt"/>
                <a:cs typeface="Arial" panose="020B0604020202020204" pitchFamily="34" charset="0"/>
              </a:rPr>
              <a:t>HDV</a:t>
            </a:r>
            <a:r>
              <a:rPr lang="en-GB" sz="1100" noProof="0" dirty="0">
                <a:solidFill>
                  <a:srgbClr val="004B87"/>
                </a:solidFill>
                <a:latin typeface="+mj-lt"/>
                <a:cs typeface="Arial" panose="020B0604020202020204" pitchFamily="34" charset="0"/>
              </a:rPr>
              <a:t>+ as per EASL guidelines.</a:t>
            </a:r>
            <a:br>
              <a:rPr lang="en-GB" sz="1100" noProof="0" dirty="0">
                <a:solidFill>
                  <a:srgbClr val="004B87"/>
                </a:solidFill>
                <a:latin typeface="+mj-lt"/>
                <a:cs typeface="Arial" panose="020B0604020202020204" pitchFamily="34" charset="0"/>
              </a:rPr>
            </a:br>
            <a:r>
              <a:rPr lang="en-GB" sz="1100" baseline="30000" noProof="0" dirty="0">
                <a:solidFill>
                  <a:srgbClr val="004B87"/>
                </a:solidFill>
                <a:cs typeface="Arial" panose="020B0604020202020204" pitchFamily="34" charset="0"/>
              </a:rPr>
              <a:t>†</a:t>
            </a:r>
            <a:r>
              <a:rPr lang="en-GB" sz="1100" noProof="0" dirty="0">
                <a:solidFill>
                  <a:srgbClr val="004B87"/>
                </a:solidFill>
                <a:cs typeface="Arial" panose="020B0604020202020204" pitchFamily="34" charset="0"/>
              </a:rPr>
              <a:t>Great Britain (n=1), Switzerland (n=1), Luxembourg (n=1), Denmark (n=1), Belgium (n=1), Sweden (n=1), Lithuania (n=1), Spain (n=1), Italy (n=2), Slovenia (n=1), Croatia (n=1), Romania (n=1), Serbia (n=2), Slovakia (n=1), Bulgaria (n=1), The Netherlands (</a:t>
            </a:r>
            <a:r>
              <a:rPr lang="en-GB" sz="1100" dirty="0">
                <a:solidFill>
                  <a:srgbClr val="004B87"/>
                </a:solidFill>
                <a:cs typeface="Arial" panose="020B0604020202020204" pitchFamily="34" charset="0"/>
              </a:rPr>
              <a:t>n=1), </a:t>
            </a:r>
            <a:r>
              <a:rPr lang="en-GB" sz="1100" noProof="0" dirty="0">
                <a:solidFill>
                  <a:srgbClr val="004B87"/>
                </a:solidFill>
                <a:cs typeface="Arial" panose="020B0604020202020204" pitchFamily="34" charset="0"/>
              </a:rPr>
              <a:t>Estonia (n=1).</a:t>
            </a:r>
            <a:br>
              <a:rPr lang="en-GB" sz="1100" noProof="0" dirty="0">
                <a:solidFill>
                  <a:srgbClr val="004B87"/>
                </a:solidFill>
                <a:cs typeface="Arial" panose="020B0604020202020204" pitchFamily="34" charset="0"/>
              </a:rPr>
            </a:br>
            <a:r>
              <a:rPr lang="en-GB" sz="1100" baseline="30000" noProof="0" dirty="0">
                <a:solidFill>
                  <a:srgbClr val="004B87"/>
                </a:solidFill>
                <a:cs typeface="Arial" panose="020B0604020202020204" pitchFamily="34" charset="0"/>
              </a:rPr>
              <a:t>‡</a:t>
            </a:r>
            <a:r>
              <a:rPr lang="en-GB" sz="1100" noProof="0" dirty="0">
                <a:solidFill>
                  <a:srgbClr val="004B87"/>
                </a:solidFill>
                <a:cs typeface="Arial" panose="020B0604020202020204" pitchFamily="34" charset="0"/>
              </a:rPr>
              <a:t>Israel (n=1), Türkiye (n=2). </a:t>
            </a:r>
            <a:br>
              <a:rPr lang="en-GB" sz="1100" noProof="0" dirty="0">
                <a:solidFill>
                  <a:srgbClr val="004B87"/>
                </a:solidFill>
                <a:cs typeface="Arial" panose="020B0604020202020204" pitchFamily="34" charset="0"/>
              </a:rPr>
            </a:br>
            <a:r>
              <a:rPr lang="en-GB" sz="1100" baseline="30000" noProof="0" dirty="0">
                <a:solidFill>
                  <a:srgbClr val="004B87"/>
                </a:solidFill>
                <a:cs typeface="Arial" panose="020B0604020202020204" pitchFamily="34" charset="0"/>
              </a:rPr>
              <a:t>§</a:t>
            </a:r>
            <a:r>
              <a:rPr lang="en-GB" sz="1100" noProof="0" dirty="0">
                <a:solidFill>
                  <a:srgbClr val="004B87"/>
                </a:solidFill>
                <a:cs typeface="Arial" panose="020B0604020202020204" pitchFamily="34" charset="0"/>
              </a:rPr>
              <a:t>100% in 13 hospitals.</a:t>
            </a:r>
            <a:br>
              <a:rPr lang="en-GB" sz="1100" noProof="0" dirty="0">
                <a:solidFill>
                  <a:srgbClr val="004B87"/>
                </a:solidFill>
                <a:cs typeface="Arial" panose="020B0604020202020204" pitchFamily="34" charset="0"/>
              </a:rPr>
            </a:br>
            <a:r>
              <a:rPr lang="en-GB" sz="1100" noProof="0" dirty="0">
                <a:solidFill>
                  <a:srgbClr val="004B87"/>
                </a:solidFill>
                <a:cs typeface="Arial" panose="020B0604020202020204" pitchFamily="34" charset="0"/>
              </a:rPr>
              <a:t>Salpini R, et al. EASL</a:t>
            </a:r>
            <a:r>
              <a:rPr lang="en-GB" sz="1100" dirty="0">
                <a:solidFill>
                  <a:srgbClr val="004B87"/>
                </a:solidFill>
                <a:latin typeface="Arial" panose="020B0604020202020204" pitchFamily="34" charset="0"/>
                <a:cs typeface="Arial" panose="020B0604020202020204" pitchFamily="34" charset="0"/>
              </a:rPr>
              <a:t> Congress</a:t>
            </a:r>
            <a:r>
              <a:rPr lang="en-GB" sz="1100" noProof="0" dirty="0">
                <a:solidFill>
                  <a:srgbClr val="004B87"/>
                </a:solidFill>
                <a:cs typeface="Arial" panose="020B0604020202020204" pitchFamily="34" charset="0"/>
              </a:rPr>
              <a:t> 2026; FRI-025. </a:t>
            </a:r>
          </a:p>
        </p:txBody>
      </p:sp>
      <p:sp>
        <p:nvSpPr>
          <p:cNvPr id="38" name="Rectangle 37">
            <a:extLst>
              <a:ext uri="{FF2B5EF4-FFF2-40B4-BE49-F238E27FC236}">
                <a16:creationId xmlns:a16="http://schemas.microsoft.com/office/drawing/2014/main" id="{D43F1B7F-F36D-FB0F-BEC6-3519F7132163}"/>
              </a:ext>
            </a:extLst>
          </p:cNvPr>
          <p:cNvSpPr/>
          <p:nvPr/>
        </p:nvSpPr>
        <p:spPr>
          <a:xfrm>
            <a:off x="6366459" y="1629938"/>
            <a:ext cx="4892752" cy="581251"/>
          </a:xfrm>
          <a:prstGeom prst="rect">
            <a:avLst/>
          </a:prstGeom>
          <a:solidFill>
            <a:schemeClr val="bg1"/>
          </a:solidFill>
          <a:ln>
            <a:solidFill>
              <a:srgbClr val="5085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noProof="0" dirty="0">
                <a:solidFill>
                  <a:schemeClr val="accent1"/>
                </a:solidFill>
                <a:latin typeface="+mj-lt"/>
              </a:rPr>
              <a:t>25,527 HBsAg+ subjects from 22 hospitals </a:t>
            </a:r>
            <a:br>
              <a:rPr lang="en-GB" sz="1400" b="1" noProof="0" dirty="0">
                <a:solidFill>
                  <a:schemeClr val="accent1"/>
                </a:solidFill>
                <a:latin typeface="+mj-lt"/>
              </a:rPr>
            </a:br>
            <a:r>
              <a:rPr lang="en-GB" sz="1400" b="1" noProof="0" dirty="0">
                <a:solidFill>
                  <a:schemeClr val="accent1"/>
                </a:solidFill>
                <a:latin typeface="+mj-lt"/>
              </a:rPr>
              <a:t>in Europe</a:t>
            </a:r>
            <a:r>
              <a:rPr lang="en-GB" sz="1400" b="1" baseline="30000" noProof="0" dirty="0">
                <a:solidFill>
                  <a:schemeClr val="accent1"/>
                </a:solidFill>
                <a:latin typeface="+mj-lt"/>
              </a:rPr>
              <a:t>†</a:t>
            </a:r>
            <a:r>
              <a:rPr lang="en-GB" sz="1400" b="1" noProof="0" dirty="0">
                <a:solidFill>
                  <a:schemeClr val="accent1"/>
                </a:solidFill>
                <a:latin typeface="+mj-lt"/>
              </a:rPr>
              <a:t> and the Middle East</a:t>
            </a:r>
            <a:r>
              <a:rPr lang="en-GB" sz="1400" b="1" baseline="30000" noProof="0" dirty="0">
                <a:solidFill>
                  <a:schemeClr val="accent1"/>
                </a:solidFill>
                <a:latin typeface="+mj-lt"/>
              </a:rPr>
              <a:t>‡</a:t>
            </a:r>
            <a:endParaRPr lang="en-GB" sz="1400" baseline="30000" noProof="0" dirty="0">
              <a:solidFill>
                <a:schemeClr val="accent1"/>
              </a:solidFill>
              <a:latin typeface="+mj-lt"/>
            </a:endParaRPr>
          </a:p>
        </p:txBody>
      </p:sp>
      <p:sp>
        <p:nvSpPr>
          <p:cNvPr id="41" name="Rectangle 40">
            <a:extLst>
              <a:ext uri="{FF2B5EF4-FFF2-40B4-BE49-F238E27FC236}">
                <a16:creationId xmlns:a16="http://schemas.microsoft.com/office/drawing/2014/main" id="{8F72DF57-F5FA-147C-FB64-C2BC0301F5A1}"/>
              </a:ext>
            </a:extLst>
          </p:cNvPr>
          <p:cNvSpPr/>
          <p:nvPr/>
        </p:nvSpPr>
        <p:spPr>
          <a:xfrm flipH="1">
            <a:off x="5532638" y="2903273"/>
            <a:ext cx="3009738" cy="527600"/>
          </a:xfrm>
          <a:prstGeom prst="rect">
            <a:avLst/>
          </a:prstGeom>
          <a:solidFill>
            <a:srgbClr val="1A9586"/>
          </a:solidFill>
          <a:ln w="12700">
            <a:solidFill>
              <a:srgbClr val="1A9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GB" sz="1300" b="1" noProof="0" dirty="0">
                <a:solidFill>
                  <a:schemeClr val="bg1"/>
                </a:solidFill>
                <a:latin typeface="+mj-lt"/>
              </a:rPr>
              <a:t>Retrospective phase (2021–2023)</a:t>
            </a:r>
          </a:p>
          <a:p>
            <a:pPr marR="0" lvl="0" algn="ctr" defTabSz="914400" rtl="0" eaLnBrk="1" fontAlgn="auto" latinLnBrk="0" hangingPunct="1">
              <a:lnSpc>
                <a:spcPct val="100000"/>
              </a:lnSpc>
              <a:spcBef>
                <a:spcPts val="0"/>
              </a:spcBef>
              <a:spcAft>
                <a:spcPts val="0"/>
              </a:spcAft>
              <a:buClrTx/>
              <a:buSzTx/>
              <a:tabLst/>
              <a:defRPr/>
            </a:pPr>
            <a:r>
              <a:rPr lang="en-GB" sz="1300" noProof="0" dirty="0">
                <a:solidFill>
                  <a:schemeClr val="bg1"/>
                </a:solidFill>
                <a:latin typeface="+mj-lt"/>
              </a:rPr>
              <a:t>(n=15,483) </a:t>
            </a:r>
          </a:p>
        </p:txBody>
      </p:sp>
      <p:sp>
        <p:nvSpPr>
          <p:cNvPr id="42" name="Oval 41">
            <a:extLst>
              <a:ext uri="{FF2B5EF4-FFF2-40B4-BE49-F238E27FC236}">
                <a16:creationId xmlns:a16="http://schemas.microsoft.com/office/drawing/2014/main" id="{7797B5DC-C6E7-A9CE-98E2-FDF1DE50257D}"/>
              </a:ext>
            </a:extLst>
          </p:cNvPr>
          <p:cNvSpPr/>
          <p:nvPr/>
        </p:nvSpPr>
        <p:spPr>
          <a:xfrm>
            <a:off x="5075365" y="2849749"/>
            <a:ext cx="658212" cy="651388"/>
          </a:xfrm>
          <a:prstGeom prst="ellipse">
            <a:avLst/>
          </a:prstGeom>
          <a:solidFill>
            <a:srgbClr val="1A9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mj-lt"/>
            </a:endParaRPr>
          </a:p>
        </p:txBody>
      </p:sp>
      <p:cxnSp>
        <p:nvCxnSpPr>
          <p:cNvPr id="49" name="Straight Arrow Connector 13">
            <a:extLst>
              <a:ext uri="{FF2B5EF4-FFF2-40B4-BE49-F238E27FC236}">
                <a16:creationId xmlns:a16="http://schemas.microsoft.com/office/drawing/2014/main" id="{8A88EEFE-50EF-542F-A2D7-1024AEDB3D0F}"/>
              </a:ext>
            </a:extLst>
          </p:cNvPr>
          <p:cNvCxnSpPr>
            <a:cxnSpLocks/>
            <a:stCxn id="38" idx="2"/>
            <a:endCxn id="41" idx="0"/>
          </p:cNvCxnSpPr>
          <p:nvPr/>
        </p:nvCxnSpPr>
        <p:spPr>
          <a:xfrm rot="5400000">
            <a:off x="7579129" y="1669567"/>
            <a:ext cx="692084" cy="1775328"/>
          </a:xfrm>
          <a:prstGeom prst="bentConnector3">
            <a:avLst>
              <a:gd name="adj1" fmla="val 50000"/>
            </a:avLst>
          </a:prstGeom>
          <a:ln w="38100">
            <a:solidFill>
              <a:srgbClr val="50854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13">
            <a:extLst>
              <a:ext uri="{FF2B5EF4-FFF2-40B4-BE49-F238E27FC236}">
                <a16:creationId xmlns:a16="http://schemas.microsoft.com/office/drawing/2014/main" id="{22C1BBE0-67BD-7983-0CBF-4A7606B1EFFF}"/>
              </a:ext>
            </a:extLst>
          </p:cNvPr>
          <p:cNvCxnSpPr>
            <a:cxnSpLocks/>
            <a:stCxn id="38" idx="2"/>
            <a:endCxn id="64" idx="0"/>
          </p:cNvCxnSpPr>
          <p:nvPr/>
        </p:nvCxnSpPr>
        <p:spPr>
          <a:xfrm rot="16200000" flipH="1">
            <a:off x="9347094" y="1676930"/>
            <a:ext cx="692084" cy="1760602"/>
          </a:xfrm>
          <a:prstGeom prst="bentConnector3">
            <a:avLst>
              <a:gd name="adj1" fmla="val 50000"/>
            </a:avLst>
          </a:prstGeom>
          <a:ln w="38100">
            <a:solidFill>
              <a:srgbClr val="508541"/>
            </a:solidFill>
            <a:tailEnd type="triangle"/>
          </a:ln>
        </p:spPr>
        <p:style>
          <a:lnRef idx="1">
            <a:schemeClr val="accent1"/>
          </a:lnRef>
          <a:fillRef idx="0">
            <a:schemeClr val="accent1"/>
          </a:fillRef>
          <a:effectRef idx="0">
            <a:schemeClr val="accent1"/>
          </a:effectRef>
          <a:fontRef idx="minor">
            <a:schemeClr val="tx1"/>
          </a:fontRef>
        </p:style>
      </p:cxnSp>
      <p:pic>
        <p:nvPicPr>
          <p:cNvPr id="55" name="Graphic 54">
            <a:extLst>
              <a:ext uri="{FF2B5EF4-FFF2-40B4-BE49-F238E27FC236}">
                <a16:creationId xmlns:a16="http://schemas.microsoft.com/office/drawing/2014/main" id="{24BDC82D-1BEA-6718-761A-920094088CD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151816" y="2928259"/>
            <a:ext cx="475348" cy="475347"/>
          </a:xfrm>
          <a:prstGeom prst="rect">
            <a:avLst/>
          </a:prstGeom>
        </p:spPr>
      </p:pic>
      <p:sp>
        <p:nvSpPr>
          <p:cNvPr id="64" name="Rectangle 63">
            <a:extLst>
              <a:ext uri="{FF2B5EF4-FFF2-40B4-BE49-F238E27FC236}">
                <a16:creationId xmlns:a16="http://schemas.microsoft.com/office/drawing/2014/main" id="{EE1F7536-931C-BA2B-5D00-A2C34012F6BD}"/>
              </a:ext>
            </a:extLst>
          </p:cNvPr>
          <p:cNvSpPr/>
          <p:nvPr/>
        </p:nvSpPr>
        <p:spPr>
          <a:xfrm flipH="1">
            <a:off x="9111084" y="2903273"/>
            <a:ext cx="2924706" cy="527600"/>
          </a:xfrm>
          <a:prstGeom prst="rect">
            <a:avLst/>
          </a:prstGeom>
          <a:solidFill>
            <a:schemeClr val="accent6">
              <a:lumMod val="75000"/>
            </a:schemeClr>
          </a:solidFill>
          <a:ln w="12700">
            <a:solidFill>
              <a:srgbClr val="137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GB" sz="1300" b="1" noProof="0" dirty="0">
                <a:solidFill>
                  <a:schemeClr val="bg1"/>
                </a:solidFill>
                <a:latin typeface="+mj-lt"/>
              </a:rPr>
              <a:t>Prospective phase (2024–2025)</a:t>
            </a:r>
          </a:p>
          <a:p>
            <a:pPr marR="0" lvl="0" algn="ctr" defTabSz="914400" rtl="0" eaLnBrk="1" fontAlgn="auto" latinLnBrk="0" hangingPunct="1">
              <a:lnSpc>
                <a:spcPct val="100000"/>
              </a:lnSpc>
              <a:spcBef>
                <a:spcPts val="0"/>
              </a:spcBef>
              <a:spcAft>
                <a:spcPts val="0"/>
              </a:spcAft>
              <a:buClrTx/>
              <a:buSzTx/>
              <a:tabLst/>
              <a:defRPr/>
            </a:pPr>
            <a:r>
              <a:rPr lang="en-GB" sz="1300" noProof="0" dirty="0">
                <a:solidFill>
                  <a:schemeClr val="bg1"/>
                </a:solidFill>
                <a:latin typeface="+mj-lt"/>
              </a:rPr>
              <a:t>(n=10,044) </a:t>
            </a:r>
          </a:p>
        </p:txBody>
      </p:sp>
      <p:sp>
        <p:nvSpPr>
          <p:cNvPr id="65" name="Oval 64">
            <a:extLst>
              <a:ext uri="{FF2B5EF4-FFF2-40B4-BE49-F238E27FC236}">
                <a16:creationId xmlns:a16="http://schemas.microsoft.com/office/drawing/2014/main" id="{14E9DF90-75D7-76D3-A313-18FC11CFDF31}"/>
              </a:ext>
            </a:extLst>
          </p:cNvPr>
          <p:cNvSpPr/>
          <p:nvPr/>
        </p:nvSpPr>
        <p:spPr>
          <a:xfrm>
            <a:off x="8653811" y="2849749"/>
            <a:ext cx="658212" cy="651388"/>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mj-lt"/>
            </a:endParaRPr>
          </a:p>
        </p:txBody>
      </p:sp>
      <p:pic>
        <p:nvPicPr>
          <p:cNvPr id="66" name="Graphic 65">
            <a:extLst>
              <a:ext uri="{FF2B5EF4-FFF2-40B4-BE49-F238E27FC236}">
                <a16:creationId xmlns:a16="http://schemas.microsoft.com/office/drawing/2014/main" id="{6429F80C-4B7D-8EBF-C41E-6B05B1EE108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730262" y="2928259"/>
            <a:ext cx="475348" cy="475347"/>
          </a:xfrm>
          <a:prstGeom prst="rect">
            <a:avLst/>
          </a:prstGeom>
        </p:spPr>
      </p:pic>
      <p:sp>
        <p:nvSpPr>
          <p:cNvPr id="70" name="Rectangle: Rounded Corners 69">
            <a:extLst>
              <a:ext uri="{FF2B5EF4-FFF2-40B4-BE49-F238E27FC236}">
                <a16:creationId xmlns:a16="http://schemas.microsoft.com/office/drawing/2014/main" id="{49ED23A9-53A2-3983-2FC0-D842D9C393BA}"/>
              </a:ext>
            </a:extLst>
          </p:cNvPr>
          <p:cNvSpPr/>
          <p:nvPr/>
        </p:nvSpPr>
        <p:spPr>
          <a:xfrm>
            <a:off x="448376" y="4257536"/>
            <a:ext cx="4127195" cy="1329131"/>
          </a:xfrm>
          <a:prstGeom prst="roundRect">
            <a:avLst/>
          </a:prstGeom>
          <a:solidFill>
            <a:srgbClr val="9CC49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noProof="0" dirty="0">
              <a:solidFill>
                <a:schemeClr val="bg1"/>
              </a:solidFill>
              <a:latin typeface="+mj-lt"/>
              <a:cs typeface="Arial" panose="020B0604020202020204" pitchFamily="34" charset="0"/>
            </a:endParaRPr>
          </a:p>
        </p:txBody>
      </p:sp>
      <p:sp>
        <p:nvSpPr>
          <p:cNvPr id="72" name="TextBox 71">
            <a:extLst>
              <a:ext uri="{FF2B5EF4-FFF2-40B4-BE49-F238E27FC236}">
                <a16:creationId xmlns:a16="http://schemas.microsoft.com/office/drawing/2014/main" id="{7775840A-08C1-AD0F-5C4C-61070FD80CB4}"/>
              </a:ext>
            </a:extLst>
          </p:cNvPr>
          <p:cNvSpPr txBox="1"/>
          <p:nvPr/>
        </p:nvSpPr>
        <p:spPr>
          <a:xfrm>
            <a:off x="1147051" y="4241236"/>
            <a:ext cx="3702696" cy="307777"/>
          </a:xfrm>
          <a:prstGeom prst="rect">
            <a:avLst/>
          </a:prstGeom>
          <a:noFill/>
        </p:spPr>
        <p:txBody>
          <a:bodyPr wrap="square" rtlCol="0">
            <a:spAutoFit/>
          </a:bodyPr>
          <a:lstStyle/>
          <a:p>
            <a:r>
              <a:rPr lang="en-GB" sz="1400" b="1" noProof="0" dirty="0">
                <a:solidFill>
                  <a:schemeClr val="accent1"/>
                </a:solidFill>
                <a:latin typeface="+mj-lt"/>
                <a:cs typeface="Arial" panose="020B0604020202020204" pitchFamily="34" charset="0"/>
              </a:rPr>
              <a:t>Key baseline </a:t>
            </a:r>
            <a:r>
              <a:rPr lang="en-GB" sz="1400" b="1" dirty="0">
                <a:solidFill>
                  <a:schemeClr val="accent1"/>
                </a:solidFill>
                <a:latin typeface="+mj-lt"/>
                <a:cs typeface="Arial" panose="020B0604020202020204" pitchFamily="34" charset="0"/>
              </a:rPr>
              <a:t>c</a:t>
            </a:r>
            <a:r>
              <a:rPr lang="en-GB" sz="1400" b="1" noProof="0" dirty="0" err="1">
                <a:solidFill>
                  <a:schemeClr val="accent1"/>
                </a:solidFill>
                <a:latin typeface="+mj-lt"/>
                <a:cs typeface="Arial" panose="020B0604020202020204" pitchFamily="34" charset="0"/>
              </a:rPr>
              <a:t>haracteristics</a:t>
            </a:r>
            <a:endParaRPr lang="en-GB" sz="1400" b="1" noProof="0" dirty="0">
              <a:solidFill>
                <a:schemeClr val="accent1"/>
              </a:solidFill>
              <a:latin typeface="+mj-lt"/>
              <a:cs typeface="Arial" panose="020B0604020202020204" pitchFamily="34" charset="0"/>
            </a:endParaRPr>
          </a:p>
        </p:txBody>
      </p:sp>
      <p:sp>
        <p:nvSpPr>
          <p:cNvPr id="73" name="TextBox 72">
            <a:extLst>
              <a:ext uri="{FF2B5EF4-FFF2-40B4-BE49-F238E27FC236}">
                <a16:creationId xmlns:a16="http://schemas.microsoft.com/office/drawing/2014/main" id="{32AF0849-CBBD-F640-2982-A779D4863457}"/>
              </a:ext>
            </a:extLst>
          </p:cNvPr>
          <p:cNvSpPr txBox="1"/>
          <p:nvPr/>
        </p:nvSpPr>
        <p:spPr>
          <a:xfrm>
            <a:off x="542397" y="5103878"/>
            <a:ext cx="1081241" cy="646331"/>
          </a:xfrm>
          <a:prstGeom prst="rect">
            <a:avLst/>
          </a:prstGeom>
          <a:noFill/>
        </p:spPr>
        <p:txBody>
          <a:bodyPr wrap="square" rtlCol="0">
            <a:spAutoFit/>
          </a:bodyPr>
          <a:lstStyle/>
          <a:p>
            <a:pPr algn="ctr"/>
            <a:r>
              <a:rPr lang="en-GB" sz="1200" noProof="0" dirty="0">
                <a:solidFill>
                  <a:schemeClr val="accent1"/>
                </a:solidFill>
                <a:latin typeface="+mj-lt"/>
                <a:cs typeface="Arial" panose="020B0604020202020204" pitchFamily="34" charset="0"/>
              </a:rPr>
              <a:t>Median age</a:t>
            </a:r>
            <a:br>
              <a:rPr lang="en-GB" sz="1200" noProof="0" dirty="0">
                <a:solidFill>
                  <a:schemeClr val="accent1"/>
                </a:solidFill>
                <a:latin typeface="+mj-lt"/>
                <a:cs typeface="Arial" panose="020B0604020202020204" pitchFamily="34" charset="0"/>
              </a:rPr>
            </a:br>
            <a:r>
              <a:rPr lang="en-GB" sz="1200" noProof="0" dirty="0">
                <a:solidFill>
                  <a:schemeClr val="accent1"/>
                </a:solidFill>
                <a:latin typeface="+mj-lt"/>
                <a:cs typeface="Arial" panose="020B0604020202020204" pitchFamily="34" charset="0"/>
              </a:rPr>
              <a:t>(IQR, 39–61)</a:t>
            </a:r>
            <a:br>
              <a:rPr lang="en-GB" sz="1200" noProof="0" dirty="0">
                <a:solidFill>
                  <a:schemeClr val="accent1"/>
                </a:solidFill>
                <a:latin typeface="+mj-lt"/>
                <a:cs typeface="Arial" panose="020B0604020202020204" pitchFamily="34" charset="0"/>
              </a:rPr>
            </a:br>
            <a:endParaRPr lang="en-GB" sz="1200" noProof="0" dirty="0">
              <a:solidFill>
                <a:schemeClr val="accent1"/>
              </a:solidFill>
              <a:latin typeface="+mj-lt"/>
              <a:cs typeface="Arial" panose="020B0604020202020204" pitchFamily="34" charset="0"/>
            </a:endParaRPr>
          </a:p>
        </p:txBody>
      </p:sp>
      <p:sp>
        <p:nvSpPr>
          <p:cNvPr id="74" name="Oval 73">
            <a:extLst>
              <a:ext uri="{FF2B5EF4-FFF2-40B4-BE49-F238E27FC236}">
                <a16:creationId xmlns:a16="http://schemas.microsoft.com/office/drawing/2014/main" id="{BEA53659-1842-9CCB-CED1-E4D02845A836}"/>
              </a:ext>
            </a:extLst>
          </p:cNvPr>
          <p:cNvSpPr/>
          <p:nvPr/>
        </p:nvSpPr>
        <p:spPr>
          <a:xfrm>
            <a:off x="820880" y="4585436"/>
            <a:ext cx="540000" cy="540000"/>
          </a:xfrm>
          <a:prstGeom prst="ellipse">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noProof="0" dirty="0">
                <a:solidFill>
                  <a:schemeClr val="bg1"/>
                </a:solidFill>
                <a:latin typeface="+mj-lt"/>
                <a:cs typeface="Arial" panose="020B0604020202020204" pitchFamily="34" charset="0"/>
              </a:rPr>
              <a:t>49</a:t>
            </a:r>
          </a:p>
          <a:p>
            <a:pPr algn="ctr"/>
            <a:r>
              <a:rPr lang="en-GB" sz="900" b="1" noProof="0" dirty="0">
                <a:solidFill>
                  <a:schemeClr val="bg1"/>
                </a:solidFill>
                <a:latin typeface="+mj-lt"/>
                <a:cs typeface="Arial" panose="020B0604020202020204" pitchFamily="34" charset="0"/>
              </a:rPr>
              <a:t>years</a:t>
            </a:r>
          </a:p>
        </p:txBody>
      </p:sp>
      <p:sp>
        <p:nvSpPr>
          <p:cNvPr id="75" name="TextBox 74">
            <a:extLst>
              <a:ext uri="{FF2B5EF4-FFF2-40B4-BE49-F238E27FC236}">
                <a16:creationId xmlns:a16="http://schemas.microsoft.com/office/drawing/2014/main" id="{8876A057-ACDA-8DA1-BBB6-9DC8B209333F}"/>
              </a:ext>
            </a:extLst>
          </p:cNvPr>
          <p:cNvSpPr txBox="1"/>
          <p:nvPr/>
        </p:nvSpPr>
        <p:spPr>
          <a:xfrm>
            <a:off x="1428625" y="5103878"/>
            <a:ext cx="1227623" cy="276999"/>
          </a:xfrm>
          <a:prstGeom prst="rect">
            <a:avLst/>
          </a:prstGeom>
          <a:noFill/>
        </p:spPr>
        <p:txBody>
          <a:bodyPr wrap="square" rtlCol="0">
            <a:spAutoFit/>
          </a:bodyPr>
          <a:lstStyle/>
          <a:p>
            <a:pPr algn="ctr"/>
            <a:r>
              <a:rPr lang="en-GB" sz="1200" noProof="0" dirty="0">
                <a:solidFill>
                  <a:schemeClr val="accent1"/>
                </a:solidFill>
                <a:latin typeface="+mj-lt"/>
                <a:cs typeface="Arial" panose="020B0604020202020204" pitchFamily="34" charset="0"/>
              </a:rPr>
              <a:t>Male</a:t>
            </a:r>
          </a:p>
        </p:txBody>
      </p:sp>
      <p:sp>
        <p:nvSpPr>
          <p:cNvPr id="76" name="Oval 75">
            <a:extLst>
              <a:ext uri="{FF2B5EF4-FFF2-40B4-BE49-F238E27FC236}">
                <a16:creationId xmlns:a16="http://schemas.microsoft.com/office/drawing/2014/main" id="{7715B0E4-8DDC-5F11-85C7-F27A5A870D4B}"/>
              </a:ext>
            </a:extLst>
          </p:cNvPr>
          <p:cNvSpPr/>
          <p:nvPr/>
        </p:nvSpPr>
        <p:spPr>
          <a:xfrm>
            <a:off x="1778042" y="4579970"/>
            <a:ext cx="540000" cy="540001"/>
          </a:xfrm>
          <a:prstGeom prst="ellipse">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noProof="0" dirty="0">
                <a:solidFill>
                  <a:schemeClr val="bg1"/>
                </a:solidFill>
                <a:latin typeface="+mj-lt"/>
                <a:cs typeface="Arial" panose="020B0604020202020204" pitchFamily="34" charset="0"/>
              </a:rPr>
              <a:t>56 </a:t>
            </a:r>
          </a:p>
          <a:p>
            <a:pPr algn="ctr"/>
            <a:r>
              <a:rPr lang="en-GB" sz="900" b="1" noProof="0" dirty="0">
                <a:solidFill>
                  <a:schemeClr val="bg1"/>
                </a:solidFill>
                <a:latin typeface="+mj-lt"/>
                <a:cs typeface="Arial" panose="020B0604020202020204" pitchFamily="34" charset="0"/>
              </a:rPr>
              <a:t>%</a:t>
            </a:r>
          </a:p>
        </p:txBody>
      </p:sp>
      <p:sp>
        <p:nvSpPr>
          <p:cNvPr id="77" name="TextBox 76">
            <a:extLst>
              <a:ext uri="{FF2B5EF4-FFF2-40B4-BE49-F238E27FC236}">
                <a16:creationId xmlns:a16="http://schemas.microsoft.com/office/drawing/2014/main" id="{7E5FE586-D7D2-6904-1E37-F4E87C93B66E}"/>
              </a:ext>
            </a:extLst>
          </p:cNvPr>
          <p:cNvSpPr txBox="1"/>
          <p:nvPr/>
        </p:nvSpPr>
        <p:spPr>
          <a:xfrm>
            <a:off x="2287056" y="5125002"/>
            <a:ext cx="1476289" cy="276999"/>
          </a:xfrm>
          <a:prstGeom prst="rect">
            <a:avLst/>
          </a:prstGeom>
          <a:noFill/>
        </p:spPr>
        <p:txBody>
          <a:bodyPr wrap="square" rtlCol="0">
            <a:spAutoFit/>
          </a:bodyPr>
          <a:lstStyle/>
          <a:p>
            <a:pPr algn="ctr"/>
            <a:r>
              <a:rPr lang="en-GB" sz="1200" noProof="0" dirty="0">
                <a:solidFill>
                  <a:schemeClr val="accent1"/>
                </a:solidFill>
                <a:latin typeface="+mj-lt"/>
                <a:cs typeface="Arial" panose="020B0604020202020204" pitchFamily="34" charset="0"/>
              </a:rPr>
              <a:t>HBeAg-</a:t>
            </a:r>
          </a:p>
        </p:txBody>
      </p:sp>
      <p:sp>
        <p:nvSpPr>
          <p:cNvPr id="78" name="Oval 77">
            <a:extLst>
              <a:ext uri="{FF2B5EF4-FFF2-40B4-BE49-F238E27FC236}">
                <a16:creationId xmlns:a16="http://schemas.microsoft.com/office/drawing/2014/main" id="{D5B4798D-43B2-44F2-E8E2-01EFAFB86AB4}"/>
              </a:ext>
            </a:extLst>
          </p:cNvPr>
          <p:cNvSpPr/>
          <p:nvPr/>
        </p:nvSpPr>
        <p:spPr>
          <a:xfrm>
            <a:off x="2735204" y="4596366"/>
            <a:ext cx="540000" cy="540000"/>
          </a:xfrm>
          <a:prstGeom prst="ellipse">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noProof="0" dirty="0">
                <a:solidFill>
                  <a:schemeClr val="bg1"/>
                </a:solidFill>
                <a:latin typeface="+mj-lt"/>
                <a:cs typeface="Arial" panose="020B0604020202020204" pitchFamily="34" charset="0"/>
              </a:rPr>
              <a:t>93.1</a:t>
            </a:r>
            <a:br>
              <a:rPr lang="en-GB" sz="1400" b="1" noProof="0" dirty="0">
                <a:solidFill>
                  <a:schemeClr val="bg1"/>
                </a:solidFill>
                <a:latin typeface="+mj-lt"/>
                <a:cs typeface="Arial" panose="020B0604020202020204" pitchFamily="34" charset="0"/>
              </a:rPr>
            </a:br>
            <a:r>
              <a:rPr lang="en-GB" sz="900" b="1" noProof="0" dirty="0">
                <a:solidFill>
                  <a:schemeClr val="bg1"/>
                </a:solidFill>
                <a:latin typeface="+mj-lt"/>
                <a:cs typeface="Arial" panose="020B0604020202020204" pitchFamily="34" charset="0"/>
              </a:rPr>
              <a:t>%</a:t>
            </a:r>
          </a:p>
        </p:txBody>
      </p:sp>
      <p:sp>
        <p:nvSpPr>
          <p:cNvPr id="79" name="Content Placeholder 1">
            <a:extLst>
              <a:ext uri="{FF2B5EF4-FFF2-40B4-BE49-F238E27FC236}">
                <a16:creationId xmlns:a16="http://schemas.microsoft.com/office/drawing/2014/main" id="{6CDFE32F-1B09-7449-D954-0C58B40B9364}"/>
              </a:ext>
            </a:extLst>
          </p:cNvPr>
          <p:cNvSpPr txBox="1">
            <a:spLocks/>
          </p:cNvSpPr>
          <p:nvPr/>
        </p:nvSpPr>
        <p:spPr>
          <a:xfrm>
            <a:off x="425752" y="3766801"/>
            <a:ext cx="3578010" cy="41759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solidFill>
                  <a:schemeClr val="bg1"/>
                </a:solidFill>
                <a:highlight>
                  <a:srgbClr val="508541"/>
                </a:highlight>
                <a:latin typeface="+mj-lt"/>
              </a:rPr>
              <a:t>RESULTS</a:t>
            </a:r>
            <a:endParaRPr lang="en-GB" sz="1600" noProof="0" dirty="0">
              <a:latin typeface="+mj-lt"/>
            </a:endParaRPr>
          </a:p>
        </p:txBody>
      </p:sp>
      <p:cxnSp>
        <p:nvCxnSpPr>
          <p:cNvPr id="80" name="Straight Connector 79">
            <a:extLst>
              <a:ext uri="{FF2B5EF4-FFF2-40B4-BE49-F238E27FC236}">
                <a16:creationId xmlns:a16="http://schemas.microsoft.com/office/drawing/2014/main" id="{456F8F60-5538-AA54-565C-A6DC81D8FCA4}"/>
              </a:ext>
            </a:extLst>
          </p:cNvPr>
          <p:cNvCxnSpPr>
            <a:cxnSpLocks/>
          </p:cNvCxnSpPr>
          <p:nvPr/>
        </p:nvCxnSpPr>
        <p:spPr>
          <a:xfrm flipH="1">
            <a:off x="296214" y="3684151"/>
            <a:ext cx="11659566" cy="3221"/>
          </a:xfrm>
          <a:prstGeom prst="line">
            <a:avLst/>
          </a:prstGeom>
          <a:ln>
            <a:solidFill>
              <a:srgbClr val="508541"/>
            </a:solidFill>
          </a:ln>
        </p:spPr>
        <p:style>
          <a:lnRef idx="1">
            <a:schemeClr val="accent1"/>
          </a:lnRef>
          <a:fillRef idx="0">
            <a:schemeClr val="accent1"/>
          </a:fillRef>
          <a:effectRef idx="0">
            <a:schemeClr val="accent1"/>
          </a:effectRef>
          <a:fontRef idx="minor">
            <a:schemeClr val="tx1"/>
          </a:fontRef>
        </p:style>
      </p:cxnSp>
      <p:graphicFrame>
        <p:nvGraphicFramePr>
          <p:cNvPr id="86" name="Chart 85">
            <a:extLst>
              <a:ext uri="{FF2B5EF4-FFF2-40B4-BE49-F238E27FC236}">
                <a16:creationId xmlns:a16="http://schemas.microsoft.com/office/drawing/2014/main" id="{A2237A53-0003-FF2A-38AF-B851CF16E78C}"/>
              </a:ext>
            </a:extLst>
          </p:cNvPr>
          <p:cNvGraphicFramePr/>
          <p:nvPr>
            <p:extLst>
              <p:ext uri="{D42A27DB-BD31-4B8C-83A1-F6EECF244321}">
                <p14:modId xmlns:p14="http://schemas.microsoft.com/office/powerpoint/2010/main" val="1916779108"/>
              </p:ext>
            </p:extLst>
          </p:nvPr>
        </p:nvGraphicFramePr>
        <p:xfrm>
          <a:off x="5268088" y="4060648"/>
          <a:ext cx="3086099" cy="17393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7" name="Chart 86">
            <a:extLst>
              <a:ext uri="{FF2B5EF4-FFF2-40B4-BE49-F238E27FC236}">
                <a16:creationId xmlns:a16="http://schemas.microsoft.com/office/drawing/2014/main" id="{CA6D31DF-29EA-6BD1-65D7-DBD8DEEC79EF}"/>
              </a:ext>
            </a:extLst>
          </p:cNvPr>
          <p:cNvGraphicFramePr/>
          <p:nvPr>
            <p:extLst>
              <p:ext uri="{D42A27DB-BD31-4B8C-83A1-F6EECF244321}">
                <p14:modId xmlns:p14="http://schemas.microsoft.com/office/powerpoint/2010/main" val="2665509802"/>
              </p:ext>
            </p:extLst>
          </p:nvPr>
        </p:nvGraphicFramePr>
        <p:xfrm>
          <a:off x="8320200" y="4060648"/>
          <a:ext cx="3086099" cy="1739345"/>
        </p:xfrm>
        <a:graphic>
          <a:graphicData uri="http://schemas.openxmlformats.org/drawingml/2006/chart">
            <c:chart xmlns:c="http://schemas.openxmlformats.org/drawingml/2006/chart" xmlns:r="http://schemas.openxmlformats.org/officeDocument/2006/relationships" r:id="rId5"/>
          </a:graphicData>
        </a:graphic>
      </p:graphicFrame>
      <p:sp>
        <p:nvSpPr>
          <p:cNvPr id="88" name="TextBox 87">
            <a:extLst>
              <a:ext uri="{FF2B5EF4-FFF2-40B4-BE49-F238E27FC236}">
                <a16:creationId xmlns:a16="http://schemas.microsoft.com/office/drawing/2014/main" id="{EBBB0D5A-BFC9-F83F-2FFD-318F5C127CE6}"/>
              </a:ext>
            </a:extLst>
          </p:cNvPr>
          <p:cNvSpPr txBox="1"/>
          <p:nvPr/>
        </p:nvSpPr>
        <p:spPr>
          <a:xfrm>
            <a:off x="5958949" y="3749392"/>
            <a:ext cx="2155212" cy="307777"/>
          </a:xfrm>
          <a:prstGeom prst="rect">
            <a:avLst/>
          </a:prstGeom>
          <a:noFill/>
        </p:spPr>
        <p:txBody>
          <a:bodyPr wrap="square" rtlCol="0">
            <a:spAutoFit/>
          </a:bodyPr>
          <a:lstStyle/>
          <a:p>
            <a:pPr algn="ctr"/>
            <a:r>
              <a:rPr lang="en-GB" sz="1400" b="1" noProof="0" dirty="0" err="1">
                <a:solidFill>
                  <a:schemeClr val="accent1"/>
                </a:solidFill>
                <a:latin typeface="+mj-lt"/>
                <a:cs typeface="Arial" panose="020B0604020202020204" pitchFamily="34" charset="0"/>
              </a:rPr>
              <a:t>HDV</a:t>
            </a:r>
            <a:r>
              <a:rPr lang="en-GB" sz="1400" b="1" noProof="0" dirty="0">
                <a:solidFill>
                  <a:schemeClr val="accent1"/>
                </a:solidFill>
                <a:latin typeface="+mj-lt"/>
                <a:cs typeface="Arial" panose="020B0604020202020204" pitchFamily="34" charset="0"/>
              </a:rPr>
              <a:t> screening</a:t>
            </a:r>
          </a:p>
        </p:txBody>
      </p:sp>
      <p:sp>
        <p:nvSpPr>
          <p:cNvPr id="90" name="TextBox 89">
            <a:extLst>
              <a:ext uri="{FF2B5EF4-FFF2-40B4-BE49-F238E27FC236}">
                <a16:creationId xmlns:a16="http://schemas.microsoft.com/office/drawing/2014/main" id="{BF7AE174-8B42-33EC-19F6-33E976D9E960}"/>
              </a:ext>
            </a:extLst>
          </p:cNvPr>
          <p:cNvSpPr txBox="1"/>
          <p:nvPr/>
        </p:nvSpPr>
        <p:spPr>
          <a:xfrm>
            <a:off x="9028088" y="3741424"/>
            <a:ext cx="2155212" cy="307777"/>
          </a:xfrm>
          <a:prstGeom prst="rect">
            <a:avLst/>
          </a:prstGeom>
          <a:noFill/>
        </p:spPr>
        <p:txBody>
          <a:bodyPr wrap="square" rtlCol="0">
            <a:spAutoFit/>
          </a:bodyPr>
          <a:lstStyle/>
          <a:p>
            <a:pPr algn="ctr"/>
            <a:r>
              <a:rPr lang="en-GB" sz="1400" b="1" noProof="0" dirty="0" err="1">
                <a:solidFill>
                  <a:schemeClr val="accent1"/>
                </a:solidFill>
                <a:latin typeface="+mj-lt"/>
                <a:cs typeface="Arial" panose="020B0604020202020204" pitchFamily="34" charset="0"/>
              </a:rPr>
              <a:t>HDV</a:t>
            </a:r>
            <a:r>
              <a:rPr lang="en-GB" sz="1400" b="1" noProof="0" dirty="0">
                <a:solidFill>
                  <a:schemeClr val="accent1"/>
                </a:solidFill>
                <a:latin typeface="+mj-lt"/>
                <a:cs typeface="Arial" panose="020B0604020202020204" pitchFamily="34" charset="0"/>
              </a:rPr>
              <a:t> seroprevalence</a:t>
            </a:r>
          </a:p>
        </p:txBody>
      </p:sp>
      <p:sp>
        <p:nvSpPr>
          <p:cNvPr id="91" name="TextBox 1">
            <a:extLst>
              <a:ext uri="{FF2B5EF4-FFF2-40B4-BE49-F238E27FC236}">
                <a16:creationId xmlns:a16="http://schemas.microsoft.com/office/drawing/2014/main" id="{AE873178-EA2D-1CA0-149C-37BC4825758F}"/>
              </a:ext>
            </a:extLst>
          </p:cNvPr>
          <p:cNvSpPr txBox="1"/>
          <p:nvPr/>
        </p:nvSpPr>
        <p:spPr>
          <a:xfrm>
            <a:off x="6629400" y="4003870"/>
            <a:ext cx="854118" cy="1337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kern="1200" noProof="0" dirty="0">
                <a:solidFill>
                  <a:srgbClr val="004B87"/>
                </a:solidFill>
                <a:latin typeface="+mj-lt"/>
                <a:cs typeface="Arial" panose="020B0604020202020204" pitchFamily="34" charset="0"/>
              </a:rPr>
              <a:t>p&lt;0.001</a:t>
            </a:r>
          </a:p>
        </p:txBody>
      </p:sp>
      <p:sp>
        <p:nvSpPr>
          <p:cNvPr id="92" name="TextBox 1">
            <a:extLst>
              <a:ext uri="{FF2B5EF4-FFF2-40B4-BE49-F238E27FC236}">
                <a16:creationId xmlns:a16="http://schemas.microsoft.com/office/drawing/2014/main" id="{7CF93F9F-0C70-68B9-5191-F7B5E049316B}"/>
              </a:ext>
            </a:extLst>
          </p:cNvPr>
          <p:cNvSpPr txBox="1"/>
          <p:nvPr/>
        </p:nvSpPr>
        <p:spPr>
          <a:xfrm>
            <a:off x="9719319" y="4003870"/>
            <a:ext cx="854118" cy="1337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kern="1200" noProof="0" dirty="0">
                <a:solidFill>
                  <a:srgbClr val="004B87"/>
                </a:solidFill>
                <a:latin typeface="+mj-lt"/>
              </a:rPr>
              <a:t>p&lt;0.001</a:t>
            </a:r>
          </a:p>
        </p:txBody>
      </p:sp>
      <p:sp>
        <p:nvSpPr>
          <p:cNvPr id="93" name="TextBox 92">
            <a:extLst>
              <a:ext uri="{FF2B5EF4-FFF2-40B4-BE49-F238E27FC236}">
                <a16:creationId xmlns:a16="http://schemas.microsoft.com/office/drawing/2014/main" id="{DA655E5D-7387-30BA-3D00-8FF18301A069}"/>
              </a:ext>
            </a:extLst>
          </p:cNvPr>
          <p:cNvSpPr txBox="1"/>
          <p:nvPr/>
        </p:nvSpPr>
        <p:spPr>
          <a:xfrm>
            <a:off x="3219990" y="5098773"/>
            <a:ext cx="1476289" cy="461665"/>
          </a:xfrm>
          <a:prstGeom prst="rect">
            <a:avLst/>
          </a:prstGeom>
          <a:noFill/>
        </p:spPr>
        <p:txBody>
          <a:bodyPr wrap="square" rtlCol="0">
            <a:spAutoFit/>
          </a:bodyPr>
          <a:lstStyle/>
          <a:p>
            <a:pPr algn="ctr"/>
            <a:r>
              <a:rPr lang="en-GB" sz="1200" noProof="0" dirty="0">
                <a:solidFill>
                  <a:schemeClr val="accent1"/>
                </a:solidFill>
                <a:latin typeface="+mj-lt"/>
                <a:cs typeface="Arial" panose="020B0604020202020204" pitchFamily="34" charset="0"/>
              </a:rPr>
              <a:t>Under NUC treatment</a:t>
            </a:r>
          </a:p>
        </p:txBody>
      </p:sp>
      <p:sp>
        <p:nvSpPr>
          <p:cNvPr id="94" name="Oval 93">
            <a:extLst>
              <a:ext uri="{FF2B5EF4-FFF2-40B4-BE49-F238E27FC236}">
                <a16:creationId xmlns:a16="http://schemas.microsoft.com/office/drawing/2014/main" id="{01E2A3CC-D14B-B060-4B32-51A9F012BC79}"/>
              </a:ext>
            </a:extLst>
          </p:cNvPr>
          <p:cNvSpPr/>
          <p:nvPr/>
        </p:nvSpPr>
        <p:spPr>
          <a:xfrm>
            <a:off x="3692365" y="4570137"/>
            <a:ext cx="540000" cy="540000"/>
          </a:xfrm>
          <a:prstGeom prst="ellipse">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bg1"/>
                </a:solidFill>
                <a:latin typeface="+mj-lt"/>
                <a:cs typeface="Arial" panose="020B0604020202020204" pitchFamily="34" charset="0"/>
              </a:rPr>
              <a:t>47.8</a:t>
            </a:r>
            <a:br>
              <a:rPr lang="en-GB" sz="1400" b="1" noProof="0" dirty="0">
                <a:solidFill>
                  <a:schemeClr val="bg1"/>
                </a:solidFill>
                <a:latin typeface="+mj-lt"/>
                <a:cs typeface="Arial" panose="020B0604020202020204" pitchFamily="34" charset="0"/>
              </a:rPr>
            </a:br>
            <a:r>
              <a:rPr lang="en-GB" sz="900" b="1" noProof="0" dirty="0">
                <a:solidFill>
                  <a:schemeClr val="bg1"/>
                </a:solidFill>
                <a:latin typeface="+mj-lt"/>
                <a:cs typeface="Arial" panose="020B0604020202020204" pitchFamily="34" charset="0"/>
              </a:rPr>
              <a:t>%</a:t>
            </a:r>
          </a:p>
        </p:txBody>
      </p:sp>
      <p:sp>
        <p:nvSpPr>
          <p:cNvPr id="9" name="Oval 8">
            <a:extLst>
              <a:ext uri="{FF2B5EF4-FFF2-40B4-BE49-F238E27FC236}">
                <a16:creationId xmlns:a16="http://schemas.microsoft.com/office/drawing/2014/main" id="{2C80F61E-C787-BE3D-EF58-5194A156E2C7}"/>
              </a:ext>
            </a:extLst>
          </p:cNvPr>
          <p:cNvSpPr/>
          <p:nvPr/>
        </p:nvSpPr>
        <p:spPr>
          <a:xfrm>
            <a:off x="5958949" y="1532448"/>
            <a:ext cx="784361" cy="776230"/>
          </a:xfrm>
          <a:prstGeom prst="ellipse">
            <a:avLst/>
          </a:prstGeom>
          <a:solidFill>
            <a:srgbClr val="9CC491"/>
          </a:solidFill>
          <a:ln>
            <a:solidFill>
              <a:srgbClr val="9CC4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mj-lt"/>
            </a:endParaRPr>
          </a:p>
        </p:txBody>
      </p:sp>
      <p:pic>
        <p:nvPicPr>
          <p:cNvPr id="40" name="Graphic 39">
            <a:extLst>
              <a:ext uri="{FF2B5EF4-FFF2-40B4-BE49-F238E27FC236}">
                <a16:creationId xmlns:a16="http://schemas.microsoft.com/office/drawing/2014/main" id="{9AA544CE-012E-578B-3911-F7BC4357F05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051628" y="1597062"/>
            <a:ext cx="577772" cy="577772"/>
          </a:xfrm>
          <a:prstGeom prst="rect">
            <a:avLst/>
          </a:prstGeom>
        </p:spPr>
      </p:pic>
      <p:pic>
        <p:nvPicPr>
          <p:cNvPr id="3" name="Picture 2">
            <a:hlinkClick r:id="rId7" action="ppaction://hlinksldjump"/>
            <a:extLst>
              <a:ext uri="{FF2B5EF4-FFF2-40B4-BE49-F238E27FC236}">
                <a16:creationId xmlns:a16="http://schemas.microsoft.com/office/drawing/2014/main" id="{48491977-9EED-84FC-92D4-3983D8A81129}"/>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4196321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469B4-C6DB-25B5-99FC-70C4FE769806}"/>
            </a:ext>
          </a:extLst>
        </p:cNvPr>
        <p:cNvGrpSpPr/>
        <p:nvPr/>
      </p:nvGrpSpPr>
      <p:grpSpPr>
        <a:xfrm>
          <a:off x="0" y="0"/>
          <a:ext cx="0" cy="0"/>
          <a:chOff x="0" y="0"/>
          <a:chExt cx="0" cy="0"/>
        </a:xfrm>
      </p:grpSpPr>
      <p:sp>
        <p:nvSpPr>
          <p:cNvPr id="16" name="Content Placeholder 1">
            <a:extLst>
              <a:ext uri="{FF2B5EF4-FFF2-40B4-BE49-F238E27FC236}">
                <a16:creationId xmlns:a16="http://schemas.microsoft.com/office/drawing/2014/main" id="{53EBEAEB-B6CF-E015-DE66-D7446E6922C6}"/>
              </a:ext>
            </a:extLst>
          </p:cNvPr>
          <p:cNvSpPr txBox="1">
            <a:spLocks/>
          </p:cNvSpPr>
          <p:nvPr/>
        </p:nvSpPr>
        <p:spPr>
          <a:xfrm>
            <a:off x="341935" y="832970"/>
            <a:ext cx="4730450" cy="41759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08541"/>
                </a:highlight>
                <a:latin typeface="+mj-lt"/>
              </a:rPr>
              <a:t>RESULTS</a:t>
            </a:r>
            <a:endParaRPr lang="en-US" sz="1600" dirty="0">
              <a:latin typeface="+mj-lt"/>
            </a:endParaRPr>
          </a:p>
        </p:txBody>
      </p:sp>
      <p:sp>
        <p:nvSpPr>
          <p:cNvPr id="20" name="Text Placeholder 3">
            <a:extLst>
              <a:ext uri="{FF2B5EF4-FFF2-40B4-BE49-F238E27FC236}">
                <a16:creationId xmlns:a16="http://schemas.microsoft.com/office/drawing/2014/main" id="{70AB3B5F-FF89-094A-4E2A-047637EB6D6D}"/>
              </a:ext>
            </a:extLst>
          </p:cNvPr>
          <p:cNvSpPr txBox="1">
            <a:spLocks/>
          </p:cNvSpPr>
          <p:nvPr/>
        </p:nvSpPr>
        <p:spPr>
          <a:xfrm>
            <a:off x="190498" y="6038597"/>
            <a:ext cx="10752155" cy="714804"/>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solidFill>
                  <a:srgbClr val="004B87"/>
                </a:solidFill>
                <a:latin typeface="+mj-lt"/>
                <a:cs typeface="Arial" panose="020B0604020202020204" pitchFamily="34" charset="0"/>
              </a:rPr>
              <a:t>*F0/F1.</a:t>
            </a:r>
            <a:br>
              <a:rPr lang="en-US" sz="1100" dirty="0">
                <a:solidFill>
                  <a:srgbClr val="004B87"/>
                </a:solidFill>
                <a:latin typeface="+mj-lt"/>
                <a:cs typeface="Arial" panose="020B0604020202020204" pitchFamily="34" charset="0"/>
              </a:rPr>
            </a:br>
            <a:r>
              <a:rPr lang="en-GB" sz="1100" dirty="0">
                <a:solidFill>
                  <a:srgbClr val="004B87"/>
                </a:solidFill>
                <a:latin typeface="+mj-lt"/>
                <a:cs typeface="Arial" panose="020B0604020202020204" pitchFamily="34" charset="0"/>
              </a:rPr>
              <a:t>Salpini R, et al. EASL</a:t>
            </a:r>
            <a:r>
              <a:rPr lang="en-GB" sz="1100" dirty="0">
                <a:solidFill>
                  <a:srgbClr val="004B87"/>
                </a:solidFill>
                <a:latin typeface="Arial" panose="020B0604020202020204" pitchFamily="34" charset="0"/>
                <a:cs typeface="Arial" panose="020B0604020202020204" pitchFamily="34" charset="0"/>
              </a:rPr>
              <a:t> Congress</a:t>
            </a:r>
            <a:r>
              <a:rPr lang="en-GB" sz="1100" dirty="0">
                <a:solidFill>
                  <a:srgbClr val="004B87"/>
                </a:solidFill>
                <a:latin typeface="+mj-lt"/>
                <a:cs typeface="Arial" panose="020B0604020202020204" pitchFamily="34" charset="0"/>
              </a:rPr>
              <a:t> 2026; FRI-025. </a:t>
            </a:r>
          </a:p>
        </p:txBody>
      </p:sp>
      <p:graphicFrame>
        <p:nvGraphicFramePr>
          <p:cNvPr id="28" name="Chart 27">
            <a:extLst>
              <a:ext uri="{FF2B5EF4-FFF2-40B4-BE49-F238E27FC236}">
                <a16:creationId xmlns:a16="http://schemas.microsoft.com/office/drawing/2014/main" id="{F476949C-67BD-6BBF-7DBF-74EF94213C65}"/>
              </a:ext>
            </a:extLst>
          </p:cNvPr>
          <p:cNvGraphicFramePr/>
          <p:nvPr>
            <p:extLst>
              <p:ext uri="{D42A27DB-BD31-4B8C-83A1-F6EECF244321}">
                <p14:modId xmlns:p14="http://schemas.microsoft.com/office/powerpoint/2010/main" val="4277208999"/>
              </p:ext>
            </p:extLst>
          </p:nvPr>
        </p:nvGraphicFramePr>
        <p:xfrm>
          <a:off x="430003" y="2280978"/>
          <a:ext cx="3086099" cy="1559179"/>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FC768783-3350-93C2-003F-BAA2C69F0F4A}"/>
              </a:ext>
            </a:extLst>
          </p:cNvPr>
          <p:cNvSpPr txBox="1"/>
          <p:nvPr/>
        </p:nvSpPr>
        <p:spPr>
          <a:xfrm>
            <a:off x="905083" y="2023354"/>
            <a:ext cx="2482661" cy="307777"/>
          </a:xfrm>
          <a:prstGeom prst="rect">
            <a:avLst/>
          </a:prstGeom>
          <a:noFill/>
        </p:spPr>
        <p:txBody>
          <a:bodyPr wrap="square" rtlCol="0">
            <a:spAutoFit/>
          </a:bodyPr>
          <a:lstStyle/>
          <a:p>
            <a:pPr algn="ctr"/>
            <a:r>
              <a:rPr lang="en-NZ" sz="1400" b="1" dirty="0">
                <a:solidFill>
                  <a:schemeClr val="accent1"/>
                </a:solidFill>
                <a:latin typeface="+mj-lt"/>
              </a:rPr>
              <a:t>HDV RNA testing</a:t>
            </a:r>
          </a:p>
        </p:txBody>
      </p:sp>
      <p:graphicFrame>
        <p:nvGraphicFramePr>
          <p:cNvPr id="31" name="Chart 30">
            <a:extLst>
              <a:ext uri="{FF2B5EF4-FFF2-40B4-BE49-F238E27FC236}">
                <a16:creationId xmlns:a16="http://schemas.microsoft.com/office/drawing/2014/main" id="{9793FE59-985F-0605-757B-3FCAD5160CB0}"/>
              </a:ext>
            </a:extLst>
          </p:cNvPr>
          <p:cNvGraphicFramePr/>
          <p:nvPr>
            <p:extLst>
              <p:ext uri="{D42A27DB-BD31-4B8C-83A1-F6EECF244321}">
                <p14:modId xmlns:p14="http://schemas.microsoft.com/office/powerpoint/2010/main" val="523294060"/>
              </p:ext>
            </p:extLst>
          </p:nvPr>
        </p:nvGraphicFramePr>
        <p:xfrm>
          <a:off x="378162" y="3597824"/>
          <a:ext cx="3086099" cy="1739345"/>
        </p:xfrm>
        <a:graphic>
          <a:graphicData uri="http://schemas.openxmlformats.org/drawingml/2006/chart">
            <c:chart xmlns:c="http://schemas.openxmlformats.org/drawingml/2006/chart" xmlns:r="http://schemas.openxmlformats.org/officeDocument/2006/relationships" r:id="rId4"/>
          </a:graphicData>
        </a:graphic>
      </p:graphicFrame>
      <p:sp>
        <p:nvSpPr>
          <p:cNvPr id="33" name="Content Placeholder 2">
            <a:extLst>
              <a:ext uri="{FF2B5EF4-FFF2-40B4-BE49-F238E27FC236}">
                <a16:creationId xmlns:a16="http://schemas.microsoft.com/office/drawing/2014/main" id="{2EC08B13-919C-64AB-72ED-1007A98C9F90}"/>
              </a:ext>
            </a:extLst>
          </p:cNvPr>
          <p:cNvSpPr txBox="1">
            <a:spLocks/>
          </p:cNvSpPr>
          <p:nvPr/>
        </p:nvSpPr>
        <p:spPr>
          <a:xfrm>
            <a:off x="341936" y="5350305"/>
            <a:ext cx="11980738" cy="10096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solidFill>
                  <a:schemeClr val="bg1"/>
                </a:solidFill>
                <a:highlight>
                  <a:srgbClr val="508541"/>
                </a:highlight>
                <a:latin typeface="+mj-lt"/>
                <a:cs typeface="Arial" panose="020B0604020202020204" pitchFamily="34" charset="0"/>
              </a:rPr>
              <a:t>CONCLUSIONS</a:t>
            </a:r>
            <a:endParaRPr lang="en-GB" sz="2000" noProof="0" dirty="0">
              <a:highlight>
                <a:srgbClr val="508541"/>
              </a:highlight>
              <a:latin typeface="+mj-lt"/>
              <a:cs typeface="Arial" panose="020B0604020202020204" pitchFamily="34" charset="0"/>
            </a:endParaRPr>
          </a:p>
          <a:p>
            <a:pPr marL="271463" indent="-271463">
              <a:lnSpc>
                <a:spcPct val="100000"/>
              </a:lnSpc>
              <a:spcBef>
                <a:spcPts val="0"/>
              </a:spcBef>
            </a:pPr>
            <a:r>
              <a:rPr lang="en-US" sz="1500" noProof="0" dirty="0">
                <a:latin typeface="+mj-lt"/>
                <a:cs typeface="Arial" panose="020B0604020202020204" pitchFamily="34" charset="0"/>
              </a:rPr>
              <a:t>The burden of HDV infection is still relevant with an intense HDV replication across Europe</a:t>
            </a:r>
          </a:p>
          <a:p>
            <a:pPr marL="271463" indent="-271463">
              <a:lnSpc>
                <a:spcPct val="100000"/>
              </a:lnSpc>
              <a:spcBef>
                <a:spcPts val="0"/>
              </a:spcBef>
            </a:pPr>
            <a:r>
              <a:rPr lang="en-US" sz="1500" noProof="0" dirty="0">
                <a:latin typeface="+mj-lt"/>
                <a:cs typeface="Arial" panose="020B0604020202020204" pitchFamily="34" charset="0"/>
              </a:rPr>
              <a:t>Implementing DRT increases HDV case identification and enables diagnosis at earlier liver disease </a:t>
            </a:r>
            <a:r>
              <a:rPr lang="en-US" sz="1500" dirty="0">
                <a:latin typeface="+mj-lt"/>
                <a:cs typeface="Arial" panose="020B0604020202020204" pitchFamily="34" charset="0"/>
              </a:rPr>
              <a:t>stages </a:t>
            </a:r>
            <a:r>
              <a:rPr lang="en-US" sz="1500" noProof="0" dirty="0">
                <a:latin typeface="+mj-lt"/>
                <a:cs typeface="Arial" panose="020B0604020202020204" pitchFamily="34" charset="0"/>
              </a:rPr>
              <a:t>with lower cytolytic activity</a:t>
            </a:r>
          </a:p>
          <a:p>
            <a:pPr marL="447675" lvl="1">
              <a:lnSpc>
                <a:spcPct val="100000"/>
              </a:lnSpc>
              <a:spcBef>
                <a:spcPts val="0"/>
              </a:spcBef>
              <a:buFont typeface="Aptos" panose="020B0004020202020204" pitchFamily="34" charset="0"/>
              <a:buChar char="–"/>
            </a:pPr>
            <a:r>
              <a:rPr lang="en-US" sz="1500" noProof="0" dirty="0">
                <a:latin typeface="+mj-lt"/>
                <a:cs typeface="Arial" panose="020B0604020202020204" pitchFamily="34" charset="0"/>
              </a:rPr>
              <a:t>This is a critical step to strengthen linkage to care and reduce HDV-related morbidity and mortality</a:t>
            </a:r>
            <a:endParaRPr lang="en-GB" sz="1500" noProof="0" dirty="0">
              <a:latin typeface="+mj-lt"/>
              <a:cs typeface="Arial" panose="020B0604020202020204" pitchFamily="34" charset="0"/>
            </a:endParaRPr>
          </a:p>
        </p:txBody>
      </p:sp>
      <p:sp>
        <p:nvSpPr>
          <p:cNvPr id="34" name="Content Placeholder 1">
            <a:extLst>
              <a:ext uri="{FF2B5EF4-FFF2-40B4-BE49-F238E27FC236}">
                <a16:creationId xmlns:a16="http://schemas.microsoft.com/office/drawing/2014/main" id="{BB5C425C-D6F8-032A-C103-4D3965BAE0B0}"/>
              </a:ext>
            </a:extLst>
          </p:cNvPr>
          <p:cNvSpPr txBox="1">
            <a:spLocks/>
          </p:cNvSpPr>
          <p:nvPr/>
        </p:nvSpPr>
        <p:spPr>
          <a:xfrm>
            <a:off x="341935" y="1236691"/>
            <a:ext cx="10133653" cy="15126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1463" indent="-271463">
              <a:lnSpc>
                <a:spcPct val="100000"/>
              </a:lnSpc>
              <a:spcBef>
                <a:spcPts val="0"/>
              </a:spcBef>
            </a:pPr>
            <a:r>
              <a:rPr lang="en-US" sz="1600" dirty="0">
                <a:latin typeface="+mj-lt"/>
                <a:cs typeface="Arial" panose="020B0604020202020204" pitchFamily="34" charset="0"/>
              </a:rPr>
              <a:t>DRT increased anti-HDV detection by 36% (p&lt;0.001) and reduced the proportion of untested </a:t>
            </a:r>
            <a:br>
              <a:rPr lang="en-US" sz="1600" dirty="0">
                <a:latin typeface="+mj-lt"/>
                <a:cs typeface="Arial" panose="020B0604020202020204" pitchFamily="34" charset="0"/>
              </a:rPr>
            </a:br>
            <a:r>
              <a:rPr lang="en-US" sz="1600" dirty="0">
                <a:latin typeface="+mj-lt"/>
                <a:cs typeface="Arial" panose="020B0604020202020204" pitchFamily="34" charset="0"/>
              </a:rPr>
              <a:t>HDV RNA cases to 6% compared with 19.3% (p&lt;0.001)</a:t>
            </a:r>
          </a:p>
          <a:p>
            <a:pPr marL="271463" indent="-271463">
              <a:lnSpc>
                <a:spcPct val="100000"/>
              </a:lnSpc>
              <a:spcBef>
                <a:spcPts val="0"/>
              </a:spcBef>
            </a:pPr>
            <a:r>
              <a:rPr lang="en-GB" sz="1600" dirty="0">
                <a:latin typeface="+mj-lt"/>
                <a:cs typeface="Arial" panose="020B0604020202020204" pitchFamily="34" charset="0"/>
              </a:rPr>
              <a:t>In subjects with active HDV infection (n=343), median (IQR) HDV RNA was 5.2 (3.8–6.6) log IU/mL</a:t>
            </a:r>
            <a:endParaRPr lang="en-US" sz="1600" dirty="0">
              <a:latin typeface="+mj-lt"/>
              <a:cs typeface="Arial" panose="020B0604020202020204" pitchFamily="34" charset="0"/>
            </a:endParaRPr>
          </a:p>
        </p:txBody>
      </p:sp>
      <p:graphicFrame>
        <p:nvGraphicFramePr>
          <p:cNvPr id="35" name="Chart 34">
            <a:extLst>
              <a:ext uri="{FF2B5EF4-FFF2-40B4-BE49-F238E27FC236}">
                <a16:creationId xmlns:a16="http://schemas.microsoft.com/office/drawing/2014/main" id="{1ABEA8A7-734A-AAD5-4B94-429143205A55}"/>
              </a:ext>
            </a:extLst>
          </p:cNvPr>
          <p:cNvGraphicFramePr/>
          <p:nvPr>
            <p:extLst>
              <p:ext uri="{D42A27DB-BD31-4B8C-83A1-F6EECF244321}">
                <p14:modId xmlns:p14="http://schemas.microsoft.com/office/powerpoint/2010/main" val="3951287307"/>
              </p:ext>
            </p:extLst>
          </p:nvPr>
        </p:nvGraphicFramePr>
        <p:xfrm>
          <a:off x="3307709" y="2201425"/>
          <a:ext cx="4117496" cy="17717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6" name="Chart 35">
            <a:extLst>
              <a:ext uri="{FF2B5EF4-FFF2-40B4-BE49-F238E27FC236}">
                <a16:creationId xmlns:a16="http://schemas.microsoft.com/office/drawing/2014/main" id="{27E110F1-3809-2A6F-FED0-6C717B2D6E4C}"/>
              </a:ext>
            </a:extLst>
          </p:cNvPr>
          <p:cNvGraphicFramePr/>
          <p:nvPr>
            <p:extLst>
              <p:ext uri="{D42A27DB-BD31-4B8C-83A1-F6EECF244321}">
                <p14:modId xmlns:p14="http://schemas.microsoft.com/office/powerpoint/2010/main" val="3243795925"/>
              </p:ext>
            </p:extLst>
          </p:nvPr>
        </p:nvGraphicFramePr>
        <p:xfrm>
          <a:off x="7492511" y="2045743"/>
          <a:ext cx="4487671" cy="173934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7" name="Chart 36">
            <a:extLst>
              <a:ext uri="{FF2B5EF4-FFF2-40B4-BE49-F238E27FC236}">
                <a16:creationId xmlns:a16="http://schemas.microsoft.com/office/drawing/2014/main" id="{1CDE9853-DA11-0F20-07E2-0F3186BF4FDB}"/>
              </a:ext>
            </a:extLst>
          </p:cNvPr>
          <p:cNvGraphicFramePr/>
          <p:nvPr>
            <p:extLst>
              <p:ext uri="{D42A27DB-BD31-4B8C-83A1-F6EECF244321}">
                <p14:modId xmlns:p14="http://schemas.microsoft.com/office/powerpoint/2010/main" val="3339281906"/>
              </p:ext>
            </p:extLst>
          </p:nvPr>
        </p:nvGraphicFramePr>
        <p:xfrm>
          <a:off x="3177591" y="3673530"/>
          <a:ext cx="4487671" cy="173934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8" name="Chart 37">
            <a:extLst>
              <a:ext uri="{FF2B5EF4-FFF2-40B4-BE49-F238E27FC236}">
                <a16:creationId xmlns:a16="http://schemas.microsoft.com/office/drawing/2014/main" id="{475EB111-BB13-0E05-3253-E2878E15837D}"/>
              </a:ext>
            </a:extLst>
          </p:cNvPr>
          <p:cNvGraphicFramePr/>
          <p:nvPr>
            <p:extLst>
              <p:ext uri="{D42A27DB-BD31-4B8C-83A1-F6EECF244321}">
                <p14:modId xmlns:p14="http://schemas.microsoft.com/office/powerpoint/2010/main" val="344072250"/>
              </p:ext>
            </p:extLst>
          </p:nvPr>
        </p:nvGraphicFramePr>
        <p:xfrm>
          <a:off x="7523181" y="3594464"/>
          <a:ext cx="4487671" cy="1739345"/>
        </p:xfrm>
        <a:graphic>
          <a:graphicData uri="http://schemas.openxmlformats.org/drawingml/2006/chart">
            <c:chart xmlns:c="http://schemas.openxmlformats.org/drawingml/2006/chart" xmlns:r="http://schemas.openxmlformats.org/officeDocument/2006/relationships" r:id="rId8"/>
          </a:graphicData>
        </a:graphic>
      </p:graphicFrame>
      <p:sp>
        <p:nvSpPr>
          <p:cNvPr id="39" name="TextBox 38">
            <a:extLst>
              <a:ext uri="{FF2B5EF4-FFF2-40B4-BE49-F238E27FC236}">
                <a16:creationId xmlns:a16="http://schemas.microsoft.com/office/drawing/2014/main" id="{9B3E4659-BB15-3B30-81C0-AF0E593C0DBE}"/>
              </a:ext>
            </a:extLst>
          </p:cNvPr>
          <p:cNvSpPr txBox="1"/>
          <p:nvPr/>
        </p:nvSpPr>
        <p:spPr>
          <a:xfrm>
            <a:off x="916074" y="3769096"/>
            <a:ext cx="2482661" cy="307777"/>
          </a:xfrm>
          <a:prstGeom prst="rect">
            <a:avLst/>
          </a:prstGeom>
          <a:noFill/>
        </p:spPr>
        <p:txBody>
          <a:bodyPr wrap="square" rtlCol="0">
            <a:spAutoFit/>
          </a:bodyPr>
          <a:lstStyle/>
          <a:p>
            <a:pPr algn="ctr"/>
            <a:r>
              <a:rPr lang="en-NZ" sz="1400" b="1" dirty="0">
                <a:solidFill>
                  <a:schemeClr val="accent1"/>
                </a:solidFill>
                <a:latin typeface="+mj-lt"/>
              </a:rPr>
              <a:t>HDV RNA positivity</a:t>
            </a:r>
          </a:p>
        </p:txBody>
      </p:sp>
      <p:cxnSp>
        <p:nvCxnSpPr>
          <p:cNvPr id="40" name="Straight Connector 39">
            <a:extLst>
              <a:ext uri="{FF2B5EF4-FFF2-40B4-BE49-F238E27FC236}">
                <a16:creationId xmlns:a16="http://schemas.microsoft.com/office/drawing/2014/main" id="{823AF6DA-6BD4-5103-D0D2-E6921B38517C}"/>
              </a:ext>
            </a:extLst>
          </p:cNvPr>
          <p:cNvCxnSpPr>
            <a:cxnSpLocks/>
          </p:cNvCxnSpPr>
          <p:nvPr/>
        </p:nvCxnSpPr>
        <p:spPr>
          <a:xfrm flipH="1">
            <a:off x="425750" y="5328943"/>
            <a:ext cx="11424314" cy="14514"/>
          </a:xfrm>
          <a:prstGeom prst="line">
            <a:avLst/>
          </a:prstGeom>
          <a:ln>
            <a:solidFill>
              <a:srgbClr val="50854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F3F3075-EDA2-3678-DC2C-63C71FD2DE7A}"/>
              </a:ext>
            </a:extLst>
          </p:cNvPr>
          <p:cNvSpPr txBox="1"/>
          <p:nvPr/>
        </p:nvSpPr>
        <p:spPr>
          <a:xfrm>
            <a:off x="4628101" y="1995055"/>
            <a:ext cx="2482661" cy="307777"/>
          </a:xfrm>
          <a:prstGeom prst="rect">
            <a:avLst/>
          </a:prstGeom>
          <a:noFill/>
        </p:spPr>
        <p:txBody>
          <a:bodyPr wrap="square" rtlCol="0">
            <a:spAutoFit/>
          </a:bodyPr>
          <a:lstStyle/>
          <a:p>
            <a:pPr algn="ctr"/>
            <a:r>
              <a:rPr lang="en-NZ" sz="1400" b="1" dirty="0">
                <a:solidFill>
                  <a:schemeClr val="accent1"/>
                </a:solidFill>
                <a:latin typeface="+mj-lt"/>
              </a:rPr>
              <a:t>Liver parameters</a:t>
            </a:r>
          </a:p>
        </p:txBody>
      </p:sp>
      <p:sp>
        <p:nvSpPr>
          <p:cNvPr id="42" name="TextBox 41">
            <a:extLst>
              <a:ext uri="{FF2B5EF4-FFF2-40B4-BE49-F238E27FC236}">
                <a16:creationId xmlns:a16="http://schemas.microsoft.com/office/drawing/2014/main" id="{89F0FDB5-E80A-B378-3FA4-637A8A66FEDF}"/>
              </a:ext>
            </a:extLst>
          </p:cNvPr>
          <p:cNvSpPr txBox="1"/>
          <p:nvPr/>
        </p:nvSpPr>
        <p:spPr>
          <a:xfrm>
            <a:off x="9173176" y="2063345"/>
            <a:ext cx="2482661" cy="307777"/>
          </a:xfrm>
          <a:prstGeom prst="rect">
            <a:avLst/>
          </a:prstGeom>
          <a:noFill/>
        </p:spPr>
        <p:txBody>
          <a:bodyPr wrap="square" rtlCol="0">
            <a:spAutoFit/>
          </a:bodyPr>
          <a:lstStyle/>
          <a:p>
            <a:pPr algn="ctr"/>
            <a:r>
              <a:rPr lang="en-NZ" sz="1400" b="1" dirty="0">
                <a:solidFill>
                  <a:schemeClr val="accent1"/>
                </a:solidFill>
                <a:latin typeface="+mj-lt"/>
              </a:rPr>
              <a:t>HBsAg</a:t>
            </a:r>
          </a:p>
        </p:txBody>
      </p:sp>
      <p:sp>
        <p:nvSpPr>
          <p:cNvPr id="43" name="TextBox 42">
            <a:extLst>
              <a:ext uri="{FF2B5EF4-FFF2-40B4-BE49-F238E27FC236}">
                <a16:creationId xmlns:a16="http://schemas.microsoft.com/office/drawing/2014/main" id="{C70936B2-A4FB-70E0-4A23-B8F57E0A2A35}"/>
              </a:ext>
            </a:extLst>
          </p:cNvPr>
          <p:cNvSpPr txBox="1"/>
          <p:nvPr/>
        </p:nvSpPr>
        <p:spPr>
          <a:xfrm>
            <a:off x="4668820" y="3769096"/>
            <a:ext cx="2482661" cy="307777"/>
          </a:xfrm>
          <a:prstGeom prst="rect">
            <a:avLst/>
          </a:prstGeom>
          <a:noFill/>
        </p:spPr>
        <p:txBody>
          <a:bodyPr wrap="square" rtlCol="0">
            <a:spAutoFit/>
          </a:bodyPr>
          <a:lstStyle/>
          <a:p>
            <a:pPr algn="ctr"/>
            <a:r>
              <a:rPr lang="en-NZ" sz="1400" b="1" dirty="0">
                <a:solidFill>
                  <a:schemeClr val="accent1"/>
                </a:solidFill>
                <a:latin typeface="+mj-lt"/>
              </a:rPr>
              <a:t>HBV-DNA</a:t>
            </a:r>
          </a:p>
        </p:txBody>
      </p:sp>
      <p:sp>
        <p:nvSpPr>
          <p:cNvPr id="44" name="TextBox 43">
            <a:extLst>
              <a:ext uri="{FF2B5EF4-FFF2-40B4-BE49-F238E27FC236}">
                <a16:creationId xmlns:a16="http://schemas.microsoft.com/office/drawing/2014/main" id="{0E85FFB7-EC2D-1912-F888-A77E293FA52B}"/>
              </a:ext>
            </a:extLst>
          </p:cNvPr>
          <p:cNvSpPr txBox="1"/>
          <p:nvPr/>
        </p:nvSpPr>
        <p:spPr>
          <a:xfrm>
            <a:off x="9185614" y="3769096"/>
            <a:ext cx="2482661" cy="307777"/>
          </a:xfrm>
          <a:prstGeom prst="rect">
            <a:avLst/>
          </a:prstGeom>
          <a:noFill/>
        </p:spPr>
        <p:txBody>
          <a:bodyPr wrap="square" rtlCol="0">
            <a:spAutoFit/>
          </a:bodyPr>
          <a:lstStyle/>
          <a:p>
            <a:pPr algn="ctr"/>
            <a:r>
              <a:rPr lang="en-NZ" sz="1400" b="1" dirty="0">
                <a:solidFill>
                  <a:schemeClr val="accent1"/>
                </a:solidFill>
                <a:latin typeface="+mj-lt"/>
              </a:rPr>
              <a:t>ALT</a:t>
            </a:r>
          </a:p>
        </p:txBody>
      </p:sp>
      <p:sp>
        <p:nvSpPr>
          <p:cNvPr id="45" name="TextBox 1">
            <a:extLst>
              <a:ext uri="{FF2B5EF4-FFF2-40B4-BE49-F238E27FC236}">
                <a16:creationId xmlns:a16="http://schemas.microsoft.com/office/drawing/2014/main" id="{9E26596F-FEFA-378F-77D3-31A15D0D7A70}"/>
              </a:ext>
            </a:extLst>
          </p:cNvPr>
          <p:cNvSpPr txBox="1"/>
          <p:nvPr/>
        </p:nvSpPr>
        <p:spPr>
          <a:xfrm>
            <a:off x="9999885" y="3977571"/>
            <a:ext cx="854118" cy="1337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kern="1200" dirty="0">
                <a:solidFill>
                  <a:srgbClr val="004B87"/>
                </a:solidFill>
                <a:latin typeface="+mj-lt"/>
                <a:cs typeface="Arial" panose="020B0604020202020204" pitchFamily="34" charset="0"/>
              </a:rPr>
              <a:t>p&lt;0.001</a:t>
            </a:r>
            <a:endParaRPr lang="en-NZ" sz="1100" kern="1200" dirty="0">
              <a:solidFill>
                <a:srgbClr val="004B87"/>
              </a:solidFill>
              <a:latin typeface="+mj-lt"/>
              <a:cs typeface="Arial" panose="020B0604020202020204" pitchFamily="34" charset="0"/>
            </a:endParaRPr>
          </a:p>
        </p:txBody>
      </p:sp>
      <p:sp>
        <p:nvSpPr>
          <p:cNvPr id="46" name="TextBox 1">
            <a:extLst>
              <a:ext uri="{FF2B5EF4-FFF2-40B4-BE49-F238E27FC236}">
                <a16:creationId xmlns:a16="http://schemas.microsoft.com/office/drawing/2014/main" id="{0BA966BE-F905-21F8-244F-00C7C3421C35}"/>
              </a:ext>
            </a:extLst>
          </p:cNvPr>
          <p:cNvSpPr txBox="1"/>
          <p:nvPr/>
        </p:nvSpPr>
        <p:spPr>
          <a:xfrm>
            <a:off x="5516040" y="3938318"/>
            <a:ext cx="854118" cy="1337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kern="1200" dirty="0">
                <a:solidFill>
                  <a:srgbClr val="004B87"/>
                </a:solidFill>
                <a:latin typeface="+mj-lt"/>
                <a:cs typeface="Arial" panose="020B0604020202020204" pitchFamily="34" charset="0"/>
              </a:rPr>
              <a:t>p&lt;0.001</a:t>
            </a:r>
            <a:endParaRPr lang="en-NZ" sz="1100" kern="1200" dirty="0">
              <a:solidFill>
                <a:srgbClr val="004B87"/>
              </a:solidFill>
              <a:latin typeface="+mj-lt"/>
              <a:cs typeface="Arial" panose="020B0604020202020204" pitchFamily="34" charset="0"/>
            </a:endParaRPr>
          </a:p>
        </p:txBody>
      </p:sp>
      <p:sp>
        <p:nvSpPr>
          <p:cNvPr id="47" name="TextBox 1">
            <a:extLst>
              <a:ext uri="{FF2B5EF4-FFF2-40B4-BE49-F238E27FC236}">
                <a16:creationId xmlns:a16="http://schemas.microsoft.com/office/drawing/2014/main" id="{919A45A2-728B-ABBF-8511-F8FED5C6DCE4}"/>
              </a:ext>
            </a:extLst>
          </p:cNvPr>
          <p:cNvSpPr txBox="1"/>
          <p:nvPr/>
        </p:nvSpPr>
        <p:spPr>
          <a:xfrm>
            <a:off x="9992513" y="2380505"/>
            <a:ext cx="854118" cy="1337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kern="1200" dirty="0">
                <a:solidFill>
                  <a:srgbClr val="004B87"/>
                </a:solidFill>
                <a:latin typeface="+mj-lt"/>
                <a:cs typeface="Arial" panose="020B0604020202020204" pitchFamily="34" charset="0"/>
              </a:rPr>
              <a:t>p&lt;0.001</a:t>
            </a:r>
            <a:endParaRPr lang="en-NZ" sz="1100" kern="1200" dirty="0">
              <a:solidFill>
                <a:srgbClr val="004B87"/>
              </a:solidFill>
              <a:latin typeface="+mj-lt"/>
              <a:cs typeface="Arial" panose="020B0604020202020204" pitchFamily="34" charset="0"/>
            </a:endParaRPr>
          </a:p>
        </p:txBody>
      </p:sp>
      <p:sp>
        <p:nvSpPr>
          <p:cNvPr id="48" name="TextBox 1">
            <a:extLst>
              <a:ext uri="{FF2B5EF4-FFF2-40B4-BE49-F238E27FC236}">
                <a16:creationId xmlns:a16="http://schemas.microsoft.com/office/drawing/2014/main" id="{29287787-2E43-0A01-1BC4-AA1EC62CEDD7}"/>
              </a:ext>
            </a:extLst>
          </p:cNvPr>
          <p:cNvSpPr txBox="1"/>
          <p:nvPr/>
        </p:nvSpPr>
        <p:spPr>
          <a:xfrm>
            <a:off x="5966749" y="2268700"/>
            <a:ext cx="854118" cy="1337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kern="1200" dirty="0">
                <a:solidFill>
                  <a:srgbClr val="004B87"/>
                </a:solidFill>
                <a:latin typeface="+mj-lt"/>
                <a:cs typeface="Arial" panose="020B0604020202020204" pitchFamily="34" charset="0"/>
              </a:rPr>
              <a:t>p&lt;0.001</a:t>
            </a:r>
            <a:endParaRPr lang="en-NZ" sz="1100" kern="1200" dirty="0">
              <a:solidFill>
                <a:srgbClr val="004B87"/>
              </a:solidFill>
              <a:latin typeface="+mj-lt"/>
              <a:cs typeface="Arial" panose="020B0604020202020204" pitchFamily="34" charset="0"/>
            </a:endParaRPr>
          </a:p>
        </p:txBody>
      </p:sp>
      <p:sp>
        <p:nvSpPr>
          <p:cNvPr id="49" name="TextBox 1">
            <a:extLst>
              <a:ext uri="{FF2B5EF4-FFF2-40B4-BE49-F238E27FC236}">
                <a16:creationId xmlns:a16="http://schemas.microsoft.com/office/drawing/2014/main" id="{70917F3E-B31C-3E7D-DC76-BEA76226838F}"/>
              </a:ext>
            </a:extLst>
          </p:cNvPr>
          <p:cNvSpPr txBox="1"/>
          <p:nvPr/>
        </p:nvSpPr>
        <p:spPr>
          <a:xfrm>
            <a:off x="4661922" y="2219390"/>
            <a:ext cx="854118" cy="1337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kern="1200" dirty="0">
                <a:solidFill>
                  <a:srgbClr val="004B87"/>
                </a:solidFill>
                <a:latin typeface="+mj-lt"/>
                <a:cs typeface="Arial" panose="020B0604020202020204" pitchFamily="34" charset="0"/>
              </a:rPr>
              <a:t>p&lt;0.001</a:t>
            </a:r>
            <a:endParaRPr lang="en-NZ" sz="1100" kern="1200" dirty="0">
              <a:solidFill>
                <a:srgbClr val="004B87"/>
              </a:solidFill>
              <a:latin typeface="+mj-lt"/>
              <a:cs typeface="Arial" panose="020B0604020202020204" pitchFamily="34" charset="0"/>
            </a:endParaRPr>
          </a:p>
        </p:txBody>
      </p:sp>
      <p:sp>
        <p:nvSpPr>
          <p:cNvPr id="50" name="TextBox 1">
            <a:extLst>
              <a:ext uri="{FF2B5EF4-FFF2-40B4-BE49-F238E27FC236}">
                <a16:creationId xmlns:a16="http://schemas.microsoft.com/office/drawing/2014/main" id="{3590FB21-A675-8F18-6F0C-52DEAA636507}"/>
              </a:ext>
            </a:extLst>
          </p:cNvPr>
          <p:cNvSpPr txBox="1"/>
          <p:nvPr/>
        </p:nvSpPr>
        <p:spPr>
          <a:xfrm>
            <a:off x="1784216" y="2280978"/>
            <a:ext cx="854118" cy="1337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kern="1200" dirty="0">
                <a:solidFill>
                  <a:srgbClr val="004B87"/>
                </a:solidFill>
                <a:latin typeface="+mj-lt"/>
                <a:cs typeface="Arial" panose="020B0604020202020204" pitchFamily="34" charset="0"/>
              </a:rPr>
              <a:t>p&lt;0.001</a:t>
            </a:r>
            <a:endParaRPr lang="en-NZ" sz="1100" kern="1200" dirty="0">
              <a:solidFill>
                <a:srgbClr val="004B87"/>
              </a:solidFill>
              <a:latin typeface="+mj-lt"/>
              <a:cs typeface="Arial" panose="020B0604020202020204" pitchFamily="34" charset="0"/>
            </a:endParaRPr>
          </a:p>
        </p:txBody>
      </p:sp>
      <p:sp>
        <p:nvSpPr>
          <p:cNvPr id="51" name="TextBox 1">
            <a:extLst>
              <a:ext uri="{FF2B5EF4-FFF2-40B4-BE49-F238E27FC236}">
                <a16:creationId xmlns:a16="http://schemas.microsoft.com/office/drawing/2014/main" id="{7AAF496D-A916-C5D5-0AA2-F840886507EF}"/>
              </a:ext>
            </a:extLst>
          </p:cNvPr>
          <p:cNvSpPr txBox="1"/>
          <p:nvPr/>
        </p:nvSpPr>
        <p:spPr>
          <a:xfrm>
            <a:off x="1730345" y="3977571"/>
            <a:ext cx="854118" cy="2622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rgbClr val="004B87"/>
                </a:solidFill>
                <a:latin typeface="+mj-lt"/>
                <a:cs typeface="Arial" panose="020B0604020202020204" pitchFamily="34" charset="0"/>
              </a:rPr>
              <a:t>p</a:t>
            </a:r>
            <a:r>
              <a:rPr lang="en-US" kern="1200" dirty="0">
                <a:solidFill>
                  <a:srgbClr val="004B87"/>
                </a:solidFill>
                <a:latin typeface="+mj-lt"/>
                <a:cs typeface="Arial" panose="020B0604020202020204" pitchFamily="34" charset="0"/>
              </a:rPr>
              <a:t>=0.04</a:t>
            </a:r>
            <a:endParaRPr lang="en-NZ" sz="1100" kern="1200" dirty="0">
              <a:solidFill>
                <a:srgbClr val="004B87"/>
              </a:solidFill>
              <a:latin typeface="+mj-lt"/>
              <a:cs typeface="Arial" panose="020B0604020202020204" pitchFamily="34" charset="0"/>
            </a:endParaRPr>
          </a:p>
        </p:txBody>
      </p:sp>
      <p:grpSp>
        <p:nvGrpSpPr>
          <p:cNvPr id="54" name="Group 53">
            <a:extLst>
              <a:ext uri="{FF2B5EF4-FFF2-40B4-BE49-F238E27FC236}">
                <a16:creationId xmlns:a16="http://schemas.microsoft.com/office/drawing/2014/main" id="{62DD2068-7B7B-26AB-C8DF-E7EFEBDA39DF}"/>
              </a:ext>
            </a:extLst>
          </p:cNvPr>
          <p:cNvGrpSpPr/>
          <p:nvPr/>
        </p:nvGrpSpPr>
        <p:grpSpPr>
          <a:xfrm>
            <a:off x="10409212" y="1281650"/>
            <a:ext cx="1440852" cy="326714"/>
            <a:chOff x="9736346" y="1313345"/>
            <a:chExt cx="1440852" cy="326714"/>
          </a:xfrm>
        </p:grpSpPr>
        <p:sp>
          <p:nvSpPr>
            <p:cNvPr id="52" name="Rectangle 51">
              <a:extLst>
                <a:ext uri="{FF2B5EF4-FFF2-40B4-BE49-F238E27FC236}">
                  <a16:creationId xmlns:a16="http://schemas.microsoft.com/office/drawing/2014/main" id="{163EDF95-66E5-B625-41CD-60072C07BA6E}"/>
                </a:ext>
              </a:extLst>
            </p:cNvPr>
            <p:cNvSpPr/>
            <p:nvPr/>
          </p:nvSpPr>
          <p:spPr>
            <a:xfrm>
              <a:off x="9736346" y="1393371"/>
              <a:ext cx="207754" cy="187779"/>
            </a:xfrm>
            <a:prstGeom prst="rect">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mj-lt"/>
              </a:endParaRPr>
            </a:p>
          </p:txBody>
        </p:sp>
        <p:sp>
          <p:nvSpPr>
            <p:cNvPr id="53" name="Content Placeholder 1">
              <a:extLst>
                <a:ext uri="{FF2B5EF4-FFF2-40B4-BE49-F238E27FC236}">
                  <a16:creationId xmlns:a16="http://schemas.microsoft.com/office/drawing/2014/main" id="{29FE134D-70DD-A95C-5913-E08C06F903BD}"/>
                </a:ext>
              </a:extLst>
            </p:cNvPr>
            <p:cNvSpPr txBox="1">
              <a:spLocks/>
            </p:cNvSpPr>
            <p:nvPr/>
          </p:nvSpPr>
          <p:spPr>
            <a:xfrm>
              <a:off x="9941607" y="1313345"/>
              <a:ext cx="1235591" cy="32671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dirty="0">
                  <a:latin typeface="+mj-lt"/>
                  <a:cs typeface="Arial" panose="020B0604020202020204" pitchFamily="34" charset="0"/>
                </a:rPr>
                <a:t>2021–2023</a:t>
              </a:r>
            </a:p>
          </p:txBody>
        </p:sp>
      </p:grpSp>
      <p:grpSp>
        <p:nvGrpSpPr>
          <p:cNvPr id="55" name="Group 54">
            <a:extLst>
              <a:ext uri="{FF2B5EF4-FFF2-40B4-BE49-F238E27FC236}">
                <a16:creationId xmlns:a16="http://schemas.microsoft.com/office/drawing/2014/main" id="{971E6D69-15FD-9646-8D12-325EBA310A2A}"/>
              </a:ext>
            </a:extLst>
          </p:cNvPr>
          <p:cNvGrpSpPr/>
          <p:nvPr/>
        </p:nvGrpSpPr>
        <p:grpSpPr>
          <a:xfrm>
            <a:off x="10409212" y="1714726"/>
            <a:ext cx="1440852" cy="326714"/>
            <a:chOff x="9736346" y="1313345"/>
            <a:chExt cx="1440852" cy="326714"/>
          </a:xfrm>
        </p:grpSpPr>
        <p:sp>
          <p:nvSpPr>
            <p:cNvPr id="56" name="Rectangle 55">
              <a:extLst>
                <a:ext uri="{FF2B5EF4-FFF2-40B4-BE49-F238E27FC236}">
                  <a16:creationId xmlns:a16="http://schemas.microsoft.com/office/drawing/2014/main" id="{64539A3C-473B-FF70-5380-4A0E80550FED}"/>
                </a:ext>
              </a:extLst>
            </p:cNvPr>
            <p:cNvSpPr/>
            <p:nvPr/>
          </p:nvSpPr>
          <p:spPr>
            <a:xfrm>
              <a:off x="9736346" y="1393371"/>
              <a:ext cx="207754" cy="18777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mj-lt"/>
              </a:endParaRPr>
            </a:p>
          </p:txBody>
        </p:sp>
        <p:sp>
          <p:nvSpPr>
            <p:cNvPr id="57" name="Content Placeholder 1">
              <a:extLst>
                <a:ext uri="{FF2B5EF4-FFF2-40B4-BE49-F238E27FC236}">
                  <a16:creationId xmlns:a16="http://schemas.microsoft.com/office/drawing/2014/main" id="{D55803D6-A01A-A63A-6986-70F3C9C69F29}"/>
                </a:ext>
              </a:extLst>
            </p:cNvPr>
            <p:cNvSpPr txBox="1">
              <a:spLocks/>
            </p:cNvSpPr>
            <p:nvPr/>
          </p:nvSpPr>
          <p:spPr>
            <a:xfrm>
              <a:off x="9941607" y="1313345"/>
              <a:ext cx="1235591" cy="32671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dirty="0">
                  <a:latin typeface="+mj-lt"/>
                  <a:cs typeface="Arial" panose="020B0604020202020204" pitchFamily="34" charset="0"/>
                </a:rPr>
                <a:t>2024–2025</a:t>
              </a:r>
            </a:p>
          </p:txBody>
        </p:sp>
      </p:grpSp>
      <p:sp>
        <p:nvSpPr>
          <p:cNvPr id="5" name="Title 1">
            <a:extLst>
              <a:ext uri="{FF2B5EF4-FFF2-40B4-BE49-F238E27FC236}">
                <a16:creationId xmlns:a16="http://schemas.microsoft.com/office/drawing/2014/main" id="{6DE875F3-7BF2-A369-5F32-300296B03F1E}"/>
              </a:ext>
            </a:extLst>
          </p:cNvPr>
          <p:cNvSpPr>
            <a:spLocks noGrp="1"/>
          </p:cNvSpPr>
          <p:nvPr>
            <p:ph type="title"/>
          </p:nvPr>
        </p:nvSpPr>
        <p:spPr>
          <a:xfrm>
            <a:off x="838200" y="-89087"/>
            <a:ext cx="10515600" cy="838947"/>
          </a:xfrm>
        </p:spPr>
        <p:txBody>
          <a:bodyPr>
            <a:noAutofit/>
          </a:bodyPr>
          <a:lstStyle/>
          <a:p>
            <a:r>
              <a:rPr lang="en-US" sz="2000" dirty="0">
                <a:cs typeface="Arial" panose="020B0604020202020204" pitchFamily="34" charset="0"/>
              </a:rPr>
              <a:t>Double reflex testing reveals the burden of HDV infection across Europe and represents </a:t>
            </a:r>
            <a:br>
              <a:rPr lang="en-US" sz="2000" dirty="0">
                <a:cs typeface="Arial" panose="020B0604020202020204" pitchFamily="34" charset="0"/>
              </a:rPr>
            </a:br>
            <a:r>
              <a:rPr lang="en-US" sz="2000" dirty="0">
                <a:cs typeface="Arial" panose="020B0604020202020204" pitchFamily="34" charset="0"/>
              </a:rPr>
              <a:t>a valuable strategy to increase HDV diagnosis at an earlier stage of liver disease</a:t>
            </a:r>
          </a:p>
        </p:txBody>
      </p:sp>
      <p:pic>
        <p:nvPicPr>
          <p:cNvPr id="2" name="Picture 1">
            <a:hlinkClick r:id="rId9" action="ppaction://hlinksldjump"/>
            <a:extLst>
              <a:ext uri="{FF2B5EF4-FFF2-40B4-BE49-F238E27FC236}">
                <a16:creationId xmlns:a16="http://schemas.microsoft.com/office/drawing/2014/main" id="{F0E5D180-F4CB-F957-7B70-80F659415C8E}"/>
              </a:ext>
            </a:extLst>
          </p:cNvPr>
          <p:cNvPicPr>
            <a:picLocks noChangeAspect="1"/>
          </p:cNvPicPr>
          <p:nvPr/>
        </p:nvPicPr>
        <p:blipFill rotWithShape="1">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87290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p:txBody>
          <a:bodyPr>
            <a:normAutofit/>
          </a:bodyPr>
          <a:lstStyle/>
          <a:p>
            <a:r>
              <a:rPr lang="en-US" sz="2400" dirty="0">
                <a:latin typeface="+mj-lt"/>
              </a:rPr>
              <a:t>A prospective, double-blind, Phase III multicentre study evaluating </a:t>
            </a:r>
            <a:br>
              <a:rPr lang="en-US" sz="2400" dirty="0">
                <a:latin typeface="+mj-lt"/>
              </a:rPr>
            </a:br>
            <a:r>
              <a:rPr lang="en-US" sz="2400" dirty="0">
                <a:latin typeface="+mj-lt"/>
              </a:rPr>
              <a:t>the immunogenicity and safety of a recombinant HEV vaccine </a:t>
            </a:r>
          </a:p>
        </p:txBody>
      </p:sp>
      <p:cxnSp>
        <p:nvCxnSpPr>
          <p:cNvPr id="4" name="Straight Connector 3">
            <a:extLst>
              <a:ext uri="{FF2B5EF4-FFF2-40B4-BE49-F238E27FC236}">
                <a16:creationId xmlns:a16="http://schemas.microsoft.com/office/drawing/2014/main" id="{0B6568EA-1307-4754-508C-5B1861805BFD}"/>
              </a:ext>
            </a:extLst>
          </p:cNvPr>
          <p:cNvCxnSpPr>
            <a:cxnSpLocks/>
          </p:cNvCxnSpPr>
          <p:nvPr/>
        </p:nvCxnSpPr>
        <p:spPr>
          <a:xfrm>
            <a:off x="4556425" y="1492257"/>
            <a:ext cx="0" cy="4624906"/>
          </a:xfrm>
          <a:prstGeom prst="line">
            <a:avLst/>
          </a:prstGeom>
          <a:ln>
            <a:solidFill>
              <a:srgbClr val="508541"/>
            </a:solidFill>
          </a:ln>
        </p:spPr>
        <p:style>
          <a:lnRef idx="1">
            <a:schemeClr val="accent1"/>
          </a:lnRef>
          <a:fillRef idx="0">
            <a:schemeClr val="accent1"/>
          </a:fillRef>
          <a:effectRef idx="0">
            <a:schemeClr val="accent1"/>
          </a:effectRef>
          <a:fontRef idx="minor">
            <a:schemeClr val="tx1"/>
          </a:fontRef>
        </p:style>
      </p:cxnSp>
      <p:sp>
        <p:nvSpPr>
          <p:cNvPr id="5" name="Content Placeholder 1">
            <a:extLst>
              <a:ext uri="{FF2B5EF4-FFF2-40B4-BE49-F238E27FC236}">
                <a16:creationId xmlns:a16="http://schemas.microsoft.com/office/drawing/2014/main" id="{C7DBEB0A-BDB8-FE4B-6959-B96B7D61B90E}"/>
              </a:ext>
            </a:extLst>
          </p:cNvPr>
          <p:cNvSpPr txBox="1">
            <a:spLocks/>
          </p:cNvSpPr>
          <p:nvPr/>
        </p:nvSpPr>
        <p:spPr>
          <a:xfrm>
            <a:off x="425752" y="998071"/>
            <a:ext cx="3953499"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08541"/>
                </a:highlight>
                <a:latin typeface="+mn-lt"/>
              </a:rPr>
              <a:t>BACKGROUND &amp; AIM</a:t>
            </a:r>
            <a:endParaRPr lang="en-US" sz="2000" dirty="0">
              <a:highlight>
                <a:srgbClr val="508541"/>
              </a:highlight>
              <a:latin typeface="+mn-lt"/>
            </a:endParaRPr>
          </a:p>
          <a:p>
            <a:pPr>
              <a:lnSpc>
                <a:spcPct val="100000"/>
              </a:lnSpc>
            </a:pPr>
            <a:r>
              <a:rPr lang="en-US" sz="1600" dirty="0">
                <a:latin typeface="+mn-lt"/>
              </a:rPr>
              <a:t>HEV remains a major cause of acute viral hepatitis in developing countries, with significant morbidity among young adults and pregnant women</a:t>
            </a:r>
          </a:p>
          <a:p>
            <a:pPr>
              <a:lnSpc>
                <a:spcPct val="100000"/>
              </a:lnSpc>
            </a:pPr>
            <a:r>
              <a:rPr lang="en-US" sz="1600" dirty="0">
                <a:latin typeface="+mn-lt"/>
              </a:rPr>
              <a:t>A recombinant HEV vaccine (</a:t>
            </a:r>
            <a:r>
              <a:rPr lang="en-US" sz="1600" i="1" dirty="0">
                <a:latin typeface="+mn-lt"/>
              </a:rPr>
              <a:t>E</a:t>
            </a:r>
            <a:r>
              <a:rPr lang="en-US" sz="1600" dirty="0">
                <a:latin typeface="+mn-lt"/>
              </a:rPr>
              <a:t>. </a:t>
            </a:r>
            <a:r>
              <a:rPr lang="en-US" sz="1600" i="1" dirty="0">
                <a:latin typeface="+mn-lt"/>
              </a:rPr>
              <a:t>coli</a:t>
            </a:r>
            <a:r>
              <a:rPr lang="en-US" sz="1600" dirty="0">
                <a:latin typeface="+mn-lt"/>
              </a:rPr>
              <a:t>) offers a promising preventive approach</a:t>
            </a:r>
          </a:p>
          <a:p>
            <a:pPr>
              <a:lnSpc>
                <a:spcPct val="100000"/>
              </a:lnSpc>
            </a:pPr>
            <a:r>
              <a:rPr lang="en-US" sz="1600" b="1" dirty="0">
                <a:latin typeface="+mn-lt"/>
              </a:rPr>
              <a:t>AIM:</a:t>
            </a:r>
            <a:r>
              <a:rPr lang="en-US" sz="1600" dirty="0">
                <a:latin typeface="+mn-lt"/>
              </a:rPr>
              <a:t> Evaluate the immunogenicity and safety of a purified recombinant HEV vaccine in a healthy Indian population</a:t>
            </a:r>
          </a:p>
        </p:txBody>
      </p:sp>
      <p:sp>
        <p:nvSpPr>
          <p:cNvPr id="7" name="Content Placeholder 9">
            <a:extLst>
              <a:ext uri="{FF2B5EF4-FFF2-40B4-BE49-F238E27FC236}">
                <a16:creationId xmlns:a16="http://schemas.microsoft.com/office/drawing/2014/main" id="{E202C456-ECD9-B9CC-FA4B-B70930FE85A2}"/>
              </a:ext>
            </a:extLst>
          </p:cNvPr>
          <p:cNvSpPr txBox="1">
            <a:spLocks/>
          </p:cNvSpPr>
          <p:nvPr/>
        </p:nvSpPr>
        <p:spPr>
          <a:xfrm>
            <a:off x="5049929"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508541"/>
                </a:highlight>
              </a:rPr>
              <a:t>METHODS</a:t>
            </a:r>
          </a:p>
        </p:txBody>
      </p:sp>
      <p:sp>
        <p:nvSpPr>
          <p:cNvPr id="58" name="Text Placeholder 3">
            <a:extLst>
              <a:ext uri="{FF2B5EF4-FFF2-40B4-BE49-F238E27FC236}">
                <a16:creationId xmlns:a16="http://schemas.microsoft.com/office/drawing/2014/main" id="{4894AB74-0E9E-5C3C-1517-D661BFE9F90B}"/>
              </a:ext>
            </a:extLst>
          </p:cNvPr>
          <p:cNvSpPr txBox="1">
            <a:spLocks/>
          </p:cNvSpPr>
          <p:nvPr/>
        </p:nvSpPr>
        <p:spPr>
          <a:xfrm>
            <a:off x="190498" y="6451600"/>
            <a:ext cx="10752155"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100" dirty="0">
                <a:solidFill>
                  <a:srgbClr val="508541"/>
                </a:solidFill>
              </a:rPr>
            </a:br>
            <a:r>
              <a:rPr lang="en-GB" sz="1100" dirty="0">
                <a:solidFill>
                  <a:srgbClr val="004B87"/>
                </a:solidFill>
                <a:cs typeface="Arial" panose="020B0604020202020204" pitchFamily="34" charset="0"/>
              </a:rPr>
              <a:t>Kar P, et al. EASL</a:t>
            </a:r>
            <a:r>
              <a:rPr lang="en-GB" sz="1100" dirty="0">
                <a:solidFill>
                  <a:srgbClr val="004B87"/>
                </a:solidFill>
                <a:latin typeface="Arial" panose="020B0604020202020204" pitchFamily="34" charset="0"/>
                <a:cs typeface="Arial" panose="020B0604020202020204" pitchFamily="34" charset="0"/>
              </a:rPr>
              <a:t> Congress</a:t>
            </a:r>
            <a:r>
              <a:rPr lang="en-GB" sz="1100" dirty="0">
                <a:solidFill>
                  <a:srgbClr val="004B87"/>
                </a:solidFill>
                <a:cs typeface="Arial" panose="020B0604020202020204" pitchFamily="34" charset="0"/>
              </a:rPr>
              <a:t> 2026; OS-027. </a:t>
            </a:r>
          </a:p>
        </p:txBody>
      </p:sp>
      <p:sp>
        <p:nvSpPr>
          <p:cNvPr id="6" name="Rectangle 5">
            <a:extLst>
              <a:ext uri="{FF2B5EF4-FFF2-40B4-BE49-F238E27FC236}">
                <a16:creationId xmlns:a16="http://schemas.microsoft.com/office/drawing/2014/main" id="{46F8B7B5-558D-3F68-5F8F-B2BF7B1621B0}"/>
              </a:ext>
            </a:extLst>
          </p:cNvPr>
          <p:cNvSpPr/>
          <p:nvPr/>
        </p:nvSpPr>
        <p:spPr>
          <a:xfrm>
            <a:off x="5197060" y="1523918"/>
            <a:ext cx="6488008" cy="562870"/>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lvl="0" algn="ctr">
              <a:defRPr/>
            </a:pPr>
            <a:r>
              <a:rPr lang="en-GB" sz="1400" dirty="0">
                <a:solidFill>
                  <a:srgbClr val="508541"/>
                </a:solidFill>
              </a:rPr>
              <a:t>Healthy individuals aged 16–65 years, seronegative for anti-HEV IgG (IgG&lt;0.9)</a:t>
            </a:r>
          </a:p>
          <a:p>
            <a:pPr lvl="0" algn="ctr">
              <a:defRPr/>
            </a:pPr>
            <a:r>
              <a:rPr kumimoji="0" lang="en-GB" sz="1400" b="1" i="0" u="none" strike="noStrike" kern="1200" cap="none" spc="0" normalizeH="0" baseline="0" noProof="0" dirty="0">
                <a:ln>
                  <a:noFill/>
                </a:ln>
                <a:solidFill>
                  <a:srgbClr val="508541"/>
                </a:solidFill>
                <a:effectLst/>
                <a:uLnTx/>
                <a:uFillTx/>
                <a:ea typeface="+mn-ea"/>
                <a:cs typeface="+mn-cs"/>
              </a:rPr>
              <a:t>N=190</a:t>
            </a:r>
          </a:p>
        </p:txBody>
      </p:sp>
      <p:sp>
        <p:nvSpPr>
          <p:cNvPr id="8" name="Rectangle 7">
            <a:extLst>
              <a:ext uri="{FF2B5EF4-FFF2-40B4-BE49-F238E27FC236}">
                <a16:creationId xmlns:a16="http://schemas.microsoft.com/office/drawing/2014/main" id="{4F2B92C3-5A63-1E67-68D5-985C41FF579E}"/>
              </a:ext>
            </a:extLst>
          </p:cNvPr>
          <p:cNvSpPr/>
          <p:nvPr/>
        </p:nvSpPr>
        <p:spPr>
          <a:xfrm>
            <a:off x="7588764" y="2300973"/>
            <a:ext cx="1704600" cy="325662"/>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508541"/>
                </a:solidFill>
              </a:rPr>
              <a:t>Randomization 1:1</a:t>
            </a:r>
            <a:endParaRPr kumimoji="0" lang="en-GB" sz="1400" b="1" i="0" u="none" strike="noStrike" kern="1200" cap="none" spc="0" normalizeH="0" baseline="0" noProof="0" dirty="0">
              <a:ln>
                <a:noFill/>
              </a:ln>
              <a:solidFill>
                <a:srgbClr val="508541"/>
              </a:solidFill>
              <a:effectLst/>
              <a:uLnTx/>
              <a:uFillTx/>
              <a:ea typeface="+mn-ea"/>
              <a:cs typeface="+mn-cs"/>
            </a:endParaRPr>
          </a:p>
        </p:txBody>
      </p:sp>
      <p:cxnSp>
        <p:nvCxnSpPr>
          <p:cNvPr id="9" name="Straight Arrow Connector 8">
            <a:extLst>
              <a:ext uri="{FF2B5EF4-FFF2-40B4-BE49-F238E27FC236}">
                <a16:creationId xmlns:a16="http://schemas.microsoft.com/office/drawing/2014/main" id="{F77B1691-A697-61FE-E131-C065C6954EAB}"/>
              </a:ext>
            </a:extLst>
          </p:cNvPr>
          <p:cNvCxnSpPr>
            <a:cxnSpLocks/>
            <a:stCxn id="6" idx="2"/>
            <a:endCxn id="8" idx="0"/>
          </p:cNvCxnSpPr>
          <p:nvPr/>
        </p:nvCxnSpPr>
        <p:spPr>
          <a:xfrm>
            <a:off x="8441064" y="2086788"/>
            <a:ext cx="0" cy="214185"/>
          </a:xfrm>
          <a:prstGeom prst="straightConnector1">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E8EA5696-658D-633B-79A4-A718009025EA}"/>
              </a:ext>
            </a:extLst>
          </p:cNvPr>
          <p:cNvSpPr/>
          <p:nvPr/>
        </p:nvSpPr>
        <p:spPr>
          <a:xfrm>
            <a:off x="6307240" y="2840820"/>
            <a:ext cx="1956890" cy="362074"/>
          </a:xfrm>
          <a:prstGeom prst="rect">
            <a:avLst/>
          </a:prstGeom>
          <a:solidFill>
            <a:srgbClr val="50854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HEV vaccine</a:t>
            </a:r>
            <a:endParaRPr kumimoji="0" lang="en-GB" sz="1400" b="1" i="0" u="none" strike="noStrike" kern="1200" cap="none" spc="0" normalizeH="0" baseline="0" noProof="0" dirty="0">
              <a:ln>
                <a:noFill/>
              </a:ln>
              <a:solidFill>
                <a:schemeClr val="bg1"/>
              </a:solidFill>
              <a:effectLst/>
              <a:uLnTx/>
              <a:uFillTx/>
              <a:ea typeface="+mn-ea"/>
              <a:cs typeface="+mn-cs"/>
            </a:endParaRPr>
          </a:p>
        </p:txBody>
      </p:sp>
      <p:cxnSp>
        <p:nvCxnSpPr>
          <p:cNvPr id="12" name="Straight Arrow Connector 13">
            <a:extLst>
              <a:ext uri="{FF2B5EF4-FFF2-40B4-BE49-F238E27FC236}">
                <a16:creationId xmlns:a16="http://schemas.microsoft.com/office/drawing/2014/main" id="{B989CB7B-2613-A975-B15E-0C84D5C92EB1}"/>
              </a:ext>
            </a:extLst>
          </p:cNvPr>
          <p:cNvCxnSpPr>
            <a:cxnSpLocks/>
            <a:stCxn id="8" idx="2"/>
            <a:endCxn id="10" idx="0"/>
          </p:cNvCxnSpPr>
          <p:nvPr/>
        </p:nvCxnSpPr>
        <p:spPr>
          <a:xfrm rot="5400000">
            <a:off x="7756283" y="2156038"/>
            <a:ext cx="214185" cy="1155379"/>
          </a:xfrm>
          <a:prstGeom prst="bentConnector3">
            <a:avLst>
              <a:gd name="adj1" fmla="val 50000"/>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3">
            <a:extLst>
              <a:ext uri="{FF2B5EF4-FFF2-40B4-BE49-F238E27FC236}">
                <a16:creationId xmlns:a16="http://schemas.microsoft.com/office/drawing/2014/main" id="{18C76EA7-869C-A467-A2D9-F3080EC9EE56}"/>
              </a:ext>
            </a:extLst>
          </p:cNvPr>
          <p:cNvCxnSpPr>
            <a:cxnSpLocks/>
            <a:stCxn id="8" idx="2"/>
            <a:endCxn id="106" idx="0"/>
          </p:cNvCxnSpPr>
          <p:nvPr/>
        </p:nvCxnSpPr>
        <p:spPr>
          <a:xfrm rot="16200000" flipH="1">
            <a:off x="8905280" y="2162419"/>
            <a:ext cx="214185" cy="1142616"/>
          </a:xfrm>
          <a:prstGeom prst="bentConnector3">
            <a:avLst>
              <a:gd name="adj1" fmla="val 50000"/>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28781FC4-8B16-2ADC-8DF1-8DE7F808EAB6}"/>
              </a:ext>
            </a:extLst>
          </p:cNvPr>
          <p:cNvCxnSpPr>
            <a:cxnSpLocks/>
          </p:cNvCxnSpPr>
          <p:nvPr/>
        </p:nvCxnSpPr>
        <p:spPr>
          <a:xfrm>
            <a:off x="6461236" y="3779153"/>
            <a:ext cx="0" cy="324142"/>
          </a:xfrm>
          <a:prstGeom prst="straightConnector1">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grpSp>
        <p:nvGrpSpPr>
          <p:cNvPr id="31" name="Group 30">
            <a:extLst>
              <a:ext uri="{FF2B5EF4-FFF2-40B4-BE49-F238E27FC236}">
                <a16:creationId xmlns:a16="http://schemas.microsoft.com/office/drawing/2014/main" id="{6E939464-C4D9-88CB-6DFB-751F8F48B1F9}"/>
              </a:ext>
            </a:extLst>
          </p:cNvPr>
          <p:cNvGrpSpPr/>
          <p:nvPr/>
        </p:nvGrpSpPr>
        <p:grpSpPr>
          <a:xfrm>
            <a:off x="5896027" y="4136386"/>
            <a:ext cx="716083" cy="782501"/>
            <a:chOff x="6294497" y="4371767"/>
            <a:chExt cx="716083" cy="782501"/>
          </a:xfrm>
        </p:grpSpPr>
        <p:sp>
          <p:nvSpPr>
            <p:cNvPr id="47" name="Graphic 31">
              <a:extLst>
                <a:ext uri="{FF2B5EF4-FFF2-40B4-BE49-F238E27FC236}">
                  <a16:creationId xmlns:a16="http://schemas.microsoft.com/office/drawing/2014/main" id="{11164023-F687-94AF-2BD3-8A0EB3F86E6B}"/>
                </a:ext>
              </a:extLst>
            </p:cNvPr>
            <p:cNvSpPr/>
            <p:nvPr/>
          </p:nvSpPr>
          <p:spPr>
            <a:xfrm>
              <a:off x="6481191" y="4371767"/>
              <a:ext cx="342673" cy="342675"/>
            </a:xfrm>
            <a:custGeom>
              <a:avLst/>
              <a:gdLst>
                <a:gd name="csX0" fmla="*/ 337962 w 342673"/>
                <a:gd name="csY0" fmla="*/ 34996 h 342675"/>
                <a:gd name="csX1" fmla="*/ 307667 w 342673"/>
                <a:gd name="csY1" fmla="*/ 4701 h 342675"/>
                <a:gd name="csX2" fmla="*/ 284950 w 342673"/>
                <a:gd name="csY2" fmla="*/ 4701 h 342675"/>
                <a:gd name="csX3" fmla="*/ 284950 w 342673"/>
                <a:gd name="csY3" fmla="*/ 27418 h 342675"/>
                <a:gd name="csX4" fmla="*/ 247076 w 342673"/>
                <a:gd name="csY4" fmla="*/ 65292 h 342675"/>
                <a:gd name="csX5" fmla="*/ 239499 w 342673"/>
                <a:gd name="csY5" fmla="*/ 57714 h 342675"/>
                <a:gd name="csX6" fmla="*/ 216782 w 342673"/>
                <a:gd name="csY6" fmla="*/ 57714 h 342675"/>
                <a:gd name="csX7" fmla="*/ 216782 w 342673"/>
                <a:gd name="csY7" fmla="*/ 80431 h 342675"/>
                <a:gd name="csX8" fmla="*/ 91829 w 342673"/>
                <a:gd name="csY8" fmla="*/ 205383 h 342675"/>
                <a:gd name="csX9" fmla="*/ 90265 w 342673"/>
                <a:gd name="csY9" fmla="*/ 209172 h 342675"/>
                <a:gd name="csX10" fmla="*/ 90265 w 342673"/>
                <a:gd name="csY10" fmla="*/ 222104 h 342675"/>
                <a:gd name="csX11" fmla="*/ 76690 w 342673"/>
                <a:gd name="csY11" fmla="*/ 235678 h 342675"/>
                <a:gd name="csX12" fmla="*/ 76690 w 342673"/>
                <a:gd name="csY12" fmla="*/ 243256 h 342675"/>
                <a:gd name="csX13" fmla="*/ 72902 w 342673"/>
                <a:gd name="csY13" fmla="*/ 247045 h 342675"/>
                <a:gd name="csX14" fmla="*/ 69821 w 342673"/>
                <a:gd name="csY14" fmla="*/ 265281 h 342675"/>
                <a:gd name="csX15" fmla="*/ 1569 w 342673"/>
                <a:gd name="csY15" fmla="*/ 333531 h 342675"/>
                <a:gd name="csX16" fmla="*/ 1569 w 342673"/>
                <a:gd name="csY16" fmla="*/ 341112 h 342675"/>
                <a:gd name="csX17" fmla="*/ 5358 w 342673"/>
                <a:gd name="csY17" fmla="*/ 342676 h 342675"/>
                <a:gd name="csX18" fmla="*/ 9147 w 342673"/>
                <a:gd name="csY18" fmla="*/ 341112 h 342675"/>
                <a:gd name="csX19" fmla="*/ 77399 w 342673"/>
                <a:gd name="csY19" fmla="*/ 272858 h 342675"/>
                <a:gd name="csX20" fmla="*/ 84268 w 342673"/>
                <a:gd name="csY20" fmla="*/ 274473 h 342675"/>
                <a:gd name="csX21" fmla="*/ 95635 w 342673"/>
                <a:gd name="csY21" fmla="*/ 269778 h 342675"/>
                <a:gd name="csX22" fmla="*/ 99424 w 342673"/>
                <a:gd name="csY22" fmla="*/ 265989 h 342675"/>
                <a:gd name="csX23" fmla="*/ 103212 w 342673"/>
                <a:gd name="csY23" fmla="*/ 267554 h 342675"/>
                <a:gd name="csX24" fmla="*/ 107001 w 342673"/>
                <a:gd name="csY24" fmla="*/ 265989 h 342675"/>
                <a:gd name="csX25" fmla="*/ 120575 w 342673"/>
                <a:gd name="csY25" fmla="*/ 252415 h 342675"/>
                <a:gd name="csX26" fmla="*/ 133507 w 342673"/>
                <a:gd name="csY26" fmla="*/ 252415 h 342675"/>
                <a:gd name="csX27" fmla="*/ 137296 w 342673"/>
                <a:gd name="csY27" fmla="*/ 250850 h 342675"/>
                <a:gd name="csX28" fmla="*/ 262248 w 342673"/>
                <a:gd name="csY28" fmla="*/ 125898 h 342675"/>
                <a:gd name="csX29" fmla="*/ 273615 w 342673"/>
                <a:gd name="csY29" fmla="*/ 130609 h 342675"/>
                <a:gd name="csX30" fmla="*/ 284965 w 342673"/>
                <a:gd name="csY30" fmla="*/ 125898 h 342675"/>
                <a:gd name="csX31" fmla="*/ 289676 w 342673"/>
                <a:gd name="csY31" fmla="*/ 114531 h 342675"/>
                <a:gd name="csX32" fmla="*/ 284965 w 342673"/>
                <a:gd name="csY32" fmla="*/ 103181 h 342675"/>
                <a:gd name="csX33" fmla="*/ 277387 w 342673"/>
                <a:gd name="csY33" fmla="*/ 95603 h 342675"/>
                <a:gd name="csX34" fmla="*/ 315263 w 342673"/>
                <a:gd name="csY34" fmla="*/ 57729 h 342675"/>
                <a:gd name="csX35" fmla="*/ 326610 w 342673"/>
                <a:gd name="csY35" fmla="*/ 62424 h 342675"/>
                <a:gd name="csX36" fmla="*/ 337979 w 342673"/>
                <a:gd name="csY36" fmla="*/ 57729 h 342675"/>
                <a:gd name="csX37" fmla="*/ 337979 w 342673"/>
                <a:gd name="csY37" fmla="*/ 35012 h 342675"/>
                <a:gd name="csX38" fmla="*/ 216802 w 342673"/>
                <a:gd name="csY38" fmla="*/ 156156 h 342675"/>
                <a:gd name="csX39" fmla="*/ 186507 w 342673"/>
                <a:gd name="csY39" fmla="*/ 125861 h 342675"/>
                <a:gd name="csX40" fmla="*/ 194085 w 342673"/>
                <a:gd name="csY40" fmla="*/ 118284 h 342675"/>
                <a:gd name="csX41" fmla="*/ 224379 w 342673"/>
                <a:gd name="csY41" fmla="*/ 148578 h 342675"/>
                <a:gd name="csX42" fmla="*/ 88065 w 342673"/>
                <a:gd name="csY42" fmla="*/ 262180 h 342675"/>
                <a:gd name="csX43" fmla="*/ 80487 w 342673"/>
                <a:gd name="csY43" fmla="*/ 262180 h 342675"/>
                <a:gd name="csX44" fmla="*/ 80487 w 342673"/>
                <a:gd name="csY44" fmla="*/ 254602 h 342675"/>
                <a:gd name="csX45" fmla="*/ 84276 w 342673"/>
                <a:gd name="csY45" fmla="*/ 250813 h 342675"/>
                <a:gd name="csX46" fmla="*/ 91853 w 342673"/>
                <a:gd name="csY46" fmla="*/ 258391 h 342675"/>
                <a:gd name="csX47" fmla="*/ 103204 w 342673"/>
                <a:gd name="csY47" fmla="*/ 254602 h 342675"/>
                <a:gd name="csX48" fmla="*/ 88065 w 342673"/>
                <a:gd name="csY48" fmla="*/ 239463 h 342675"/>
                <a:gd name="csX49" fmla="*/ 95642 w 342673"/>
                <a:gd name="csY49" fmla="*/ 231885 h 342675"/>
                <a:gd name="csX50" fmla="*/ 110781 w 342673"/>
                <a:gd name="csY50" fmla="*/ 247024 h 342675"/>
                <a:gd name="csX51" fmla="*/ 131291 w 342673"/>
                <a:gd name="csY51" fmla="*/ 241670 h 342675"/>
                <a:gd name="csX52" fmla="*/ 120583 w 342673"/>
                <a:gd name="csY52" fmla="*/ 241670 h 342675"/>
                <a:gd name="csX53" fmla="*/ 100996 w 342673"/>
                <a:gd name="csY53" fmla="*/ 222084 h 342675"/>
                <a:gd name="csX54" fmla="*/ 100996 w 342673"/>
                <a:gd name="csY54" fmla="*/ 211376 h 342675"/>
                <a:gd name="csX55" fmla="*/ 103220 w 342673"/>
                <a:gd name="csY55" fmla="*/ 209152 h 342675"/>
                <a:gd name="csX56" fmla="*/ 114587 w 342673"/>
                <a:gd name="csY56" fmla="*/ 220519 h 342675"/>
                <a:gd name="csX57" fmla="*/ 118376 w 342673"/>
                <a:gd name="csY57" fmla="*/ 222084 h 342675"/>
                <a:gd name="csX58" fmla="*/ 122164 w 342673"/>
                <a:gd name="csY58" fmla="*/ 220519 h 342675"/>
                <a:gd name="csX59" fmla="*/ 122164 w 342673"/>
                <a:gd name="csY59" fmla="*/ 212941 h 342675"/>
                <a:gd name="csX60" fmla="*/ 110798 w 342673"/>
                <a:gd name="csY60" fmla="*/ 201574 h 342675"/>
                <a:gd name="csX61" fmla="*/ 118375 w 342673"/>
                <a:gd name="csY61" fmla="*/ 193997 h 342675"/>
                <a:gd name="csX62" fmla="*/ 125953 w 342673"/>
                <a:gd name="csY62" fmla="*/ 201574 h 342675"/>
                <a:gd name="csX63" fmla="*/ 129742 w 342673"/>
                <a:gd name="csY63" fmla="*/ 203139 h 342675"/>
                <a:gd name="csX64" fmla="*/ 133531 w 342673"/>
                <a:gd name="csY64" fmla="*/ 201574 h 342675"/>
                <a:gd name="csX65" fmla="*/ 133531 w 342673"/>
                <a:gd name="csY65" fmla="*/ 193997 h 342675"/>
                <a:gd name="csX66" fmla="*/ 125953 w 342673"/>
                <a:gd name="csY66" fmla="*/ 186419 h 342675"/>
                <a:gd name="csX67" fmla="*/ 133531 w 342673"/>
                <a:gd name="csY67" fmla="*/ 178841 h 342675"/>
                <a:gd name="csX68" fmla="*/ 144897 w 342673"/>
                <a:gd name="csY68" fmla="*/ 190208 h 342675"/>
                <a:gd name="csX69" fmla="*/ 148686 w 342673"/>
                <a:gd name="csY69" fmla="*/ 191773 h 342675"/>
                <a:gd name="csX70" fmla="*/ 152475 w 342673"/>
                <a:gd name="csY70" fmla="*/ 190208 h 342675"/>
                <a:gd name="csX71" fmla="*/ 152475 w 342673"/>
                <a:gd name="csY71" fmla="*/ 182631 h 342675"/>
                <a:gd name="csX72" fmla="*/ 141108 w 342673"/>
                <a:gd name="csY72" fmla="*/ 171264 h 342675"/>
                <a:gd name="csX73" fmla="*/ 148686 w 342673"/>
                <a:gd name="csY73" fmla="*/ 163686 h 342675"/>
                <a:gd name="csX74" fmla="*/ 156263 w 342673"/>
                <a:gd name="csY74" fmla="*/ 171264 h 342675"/>
                <a:gd name="csX75" fmla="*/ 160052 w 342673"/>
                <a:gd name="csY75" fmla="*/ 172829 h 342675"/>
                <a:gd name="csX76" fmla="*/ 163841 w 342673"/>
                <a:gd name="csY76" fmla="*/ 171264 h 342675"/>
                <a:gd name="csX77" fmla="*/ 163841 w 342673"/>
                <a:gd name="csY77" fmla="*/ 163686 h 342675"/>
                <a:gd name="csX78" fmla="*/ 156263 w 342673"/>
                <a:gd name="csY78" fmla="*/ 156109 h 342675"/>
                <a:gd name="csX79" fmla="*/ 163841 w 342673"/>
                <a:gd name="csY79" fmla="*/ 148531 h 342675"/>
                <a:gd name="csX80" fmla="*/ 175191 w 342673"/>
                <a:gd name="csY80" fmla="*/ 159898 h 342675"/>
                <a:gd name="csX81" fmla="*/ 178980 w 342673"/>
                <a:gd name="csY81" fmla="*/ 161463 h 342675"/>
                <a:gd name="csX82" fmla="*/ 182769 w 342673"/>
                <a:gd name="csY82" fmla="*/ 159898 h 342675"/>
                <a:gd name="csX83" fmla="*/ 182769 w 342673"/>
                <a:gd name="csY83" fmla="*/ 152320 h 342675"/>
                <a:gd name="csX84" fmla="*/ 171419 w 342673"/>
                <a:gd name="csY84" fmla="*/ 140953 h 342675"/>
                <a:gd name="csX85" fmla="*/ 178996 w 342673"/>
                <a:gd name="csY85" fmla="*/ 133376 h 342675"/>
                <a:gd name="csX86" fmla="*/ 209291 w 342673"/>
                <a:gd name="csY86" fmla="*/ 163670 h 342675"/>
                <a:gd name="csX87" fmla="*/ 231941 w 342673"/>
                <a:gd name="csY87" fmla="*/ 141020 h 342675"/>
                <a:gd name="csX88" fmla="*/ 201647 w 342673"/>
                <a:gd name="csY88" fmla="*/ 110725 h 342675"/>
                <a:gd name="csX89" fmla="*/ 224364 w 342673"/>
                <a:gd name="csY89" fmla="*/ 88008 h 342675"/>
                <a:gd name="csX90" fmla="*/ 254658 w 342673"/>
                <a:gd name="csY90" fmla="*/ 118303 h 342675"/>
                <a:gd name="csX91" fmla="*/ 278956 w 342673"/>
                <a:gd name="csY91" fmla="*/ 114514 h 342675"/>
                <a:gd name="csX92" fmla="*/ 277391 w 342673"/>
                <a:gd name="csY92" fmla="*/ 118303 h 342675"/>
                <a:gd name="csX93" fmla="*/ 269814 w 342673"/>
                <a:gd name="csY93" fmla="*/ 118303 h 342675"/>
                <a:gd name="csX94" fmla="*/ 224380 w 342673"/>
                <a:gd name="csY94" fmla="*/ 72870 h 342675"/>
                <a:gd name="csX95" fmla="*/ 222815 w 342673"/>
                <a:gd name="csY95" fmla="*/ 69081 h 342675"/>
                <a:gd name="csX96" fmla="*/ 224397 w 342673"/>
                <a:gd name="csY96" fmla="*/ 65292 h 342675"/>
                <a:gd name="csX97" fmla="*/ 228186 w 342673"/>
                <a:gd name="csY97" fmla="*/ 63727 h 342675"/>
                <a:gd name="csX98" fmla="*/ 231974 w 342673"/>
                <a:gd name="csY98" fmla="*/ 65292 h 342675"/>
                <a:gd name="csX99" fmla="*/ 277408 w 342673"/>
                <a:gd name="csY99" fmla="*/ 110725 h 342675"/>
                <a:gd name="csX100" fmla="*/ 278973 w 342673"/>
                <a:gd name="csY100" fmla="*/ 114514 h 342675"/>
                <a:gd name="csX101" fmla="*/ 269813 w 342673"/>
                <a:gd name="csY101" fmla="*/ 88008 h 342675"/>
                <a:gd name="csX102" fmla="*/ 254674 w 342673"/>
                <a:gd name="csY102" fmla="*/ 72869 h 342675"/>
                <a:gd name="csX103" fmla="*/ 292548 w 342673"/>
                <a:gd name="csY103" fmla="*/ 34995 h 342675"/>
                <a:gd name="csX104" fmla="*/ 307687 w 342673"/>
                <a:gd name="csY104" fmla="*/ 50134 h 342675"/>
                <a:gd name="csX105" fmla="*/ 330385 w 342673"/>
                <a:gd name="csY105" fmla="*/ 50134 h 342675"/>
                <a:gd name="csX106" fmla="*/ 322808 w 342673"/>
                <a:gd name="csY106" fmla="*/ 50134 h 342675"/>
                <a:gd name="csX107" fmla="*/ 292514 w 342673"/>
                <a:gd name="csY107" fmla="*/ 19840 h 342675"/>
                <a:gd name="csX108" fmla="*/ 292514 w 342673"/>
                <a:gd name="csY108" fmla="*/ 12262 h 342675"/>
                <a:gd name="csX109" fmla="*/ 296303 w 342673"/>
                <a:gd name="csY109" fmla="*/ 10697 h 342675"/>
                <a:gd name="csX110" fmla="*/ 300092 w 342673"/>
                <a:gd name="csY110" fmla="*/ 12262 h 342675"/>
                <a:gd name="csX111" fmla="*/ 330385 w 342673"/>
                <a:gd name="csY111" fmla="*/ 42557 h 342675"/>
                <a:gd name="csX112" fmla="*/ 330385 w 342673"/>
                <a:gd name="csY112" fmla="*/ 50134 h 3426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Lst>
              <a:rect l="l" t="t" r="r" b="b"/>
              <a:pathLst>
                <a:path w="342673" h="342675">
                  <a:moveTo>
                    <a:pt x="337962" y="34996"/>
                  </a:moveTo>
                  <a:lnTo>
                    <a:pt x="307667" y="4701"/>
                  </a:lnTo>
                  <a:cubicBezTo>
                    <a:pt x="301407" y="-1575"/>
                    <a:pt x="291210" y="-1559"/>
                    <a:pt x="284950" y="4701"/>
                  </a:cubicBezTo>
                  <a:cubicBezTo>
                    <a:pt x="278690" y="10961"/>
                    <a:pt x="278690" y="21158"/>
                    <a:pt x="284950" y="27418"/>
                  </a:cubicBezTo>
                  <a:lnTo>
                    <a:pt x="247076" y="65292"/>
                  </a:lnTo>
                  <a:lnTo>
                    <a:pt x="239499" y="57714"/>
                  </a:lnTo>
                  <a:cubicBezTo>
                    <a:pt x="233436" y="51652"/>
                    <a:pt x="222844" y="51652"/>
                    <a:pt x="216782" y="57714"/>
                  </a:cubicBezTo>
                  <a:cubicBezTo>
                    <a:pt x="210522" y="63974"/>
                    <a:pt x="210522" y="74171"/>
                    <a:pt x="216782" y="80431"/>
                  </a:cubicBezTo>
                  <a:lnTo>
                    <a:pt x="91829" y="205383"/>
                  </a:lnTo>
                  <a:cubicBezTo>
                    <a:pt x="90825" y="206388"/>
                    <a:pt x="90265" y="207756"/>
                    <a:pt x="90265" y="209172"/>
                  </a:cubicBezTo>
                  <a:lnTo>
                    <a:pt x="90265" y="222104"/>
                  </a:lnTo>
                  <a:lnTo>
                    <a:pt x="76690" y="235678"/>
                  </a:lnTo>
                  <a:cubicBezTo>
                    <a:pt x="74598" y="237770"/>
                    <a:pt x="74598" y="241164"/>
                    <a:pt x="76690" y="243256"/>
                  </a:cubicBezTo>
                  <a:lnTo>
                    <a:pt x="72902" y="247045"/>
                  </a:lnTo>
                  <a:cubicBezTo>
                    <a:pt x="67976" y="251970"/>
                    <a:pt x="66988" y="259317"/>
                    <a:pt x="69821" y="265281"/>
                  </a:cubicBezTo>
                  <a:lnTo>
                    <a:pt x="1569" y="333531"/>
                  </a:lnTo>
                  <a:cubicBezTo>
                    <a:pt x="-523" y="335626"/>
                    <a:pt x="-523" y="339017"/>
                    <a:pt x="1569" y="341112"/>
                  </a:cubicBezTo>
                  <a:cubicBezTo>
                    <a:pt x="2607" y="342148"/>
                    <a:pt x="3991" y="342676"/>
                    <a:pt x="5358" y="342676"/>
                  </a:cubicBezTo>
                  <a:cubicBezTo>
                    <a:pt x="6725" y="342676"/>
                    <a:pt x="8092" y="342148"/>
                    <a:pt x="9147" y="341112"/>
                  </a:cubicBezTo>
                  <a:lnTo>
                    <a:pt x="77399" y="272858"/>
                  </a:lnTo>
                  <a:cubicBezTo>
                    <a:pt x="79573" y="273896"/>
                    <a:pt x="81912" y="274473"/>
                    <a:pt x="84268" y="274473"/>
                  </a:cubicBezTo>
                  <a:cubicBezTo>
                    <a:pt x="88386" y="274473"/>
                    <a:pt x="92488" y="272908"/>
                    <a:pt x="95635" y="269778"/>
                  </a:cubicBezTo>
                  <a:lnTo>
                    <a:pt x="99424" y="265989"/>
                  </a:lnTo>
                  <a:cubicBezTo>
                    <a:pt x="100461" y="267027"/>
                    <a:pt x="101845" y="267554"/>
                    <a:pt x="103212" y="267554"/>
                  </a:cubicBezTo>
                  <a:cubicBezTo>
                    <a:pt x="104580" y="267554"/>
                    <a:pt x="105947" y="267027"/>
                    <a:pt x="107001" y="265989"/>
                  </a:cubicBezTo>
                  <a:lnTo>
                    <a:pt x="120575" y="252415"/>
                  </a:lnTo>
                  <a:lnTo>
                    <a:pt x="133507" y="252415"/>
                  </a:lnTo>
                  <a:cubicBezTo>
                    <a:pt x="134924" y="252415"/>
                    <a:pt x="136291" y="251855"/>
                    <a:pt x="137296" y="250850"/>
                  </a:cubicBezTo>
                  <a:lnTo>
                    <a:pt x="262248" y="125898"/>
                  </a:lnTo>
                  <a:cubicBezTo>
                    <a:pt x="265279" y="128929"/>
                    <a:pt x="269315" y="130609"/>
                    <a:pt x="273615" y="130609"/>
                  </a:cubicBezTo>
                  <a:cubicBezTo>
                    <a:pt x="277898" y="130609"/>
                    <a:pt x="281934" y="128929"/>
                    <a:pt x="284965" y="125898"/>
                  </a:cubicBezTo>
                  <a:cubicBezTo>
                    <a:pt x="287996" y="122867"/>
                    <a:pt x="289676" y="118831"/>
                    <a:pt x="289676" y="114531"/>
                  </a:cubicBezTo>
                  <a:cubicBezTo>
                    <a:pt x="289676" y="110248"/>
                    <a:pt x="288013" y="106212"/>
                    <a:pt x="284965" y="103181"/>
                  </a:cubicBezTo>
                  <a:lnTo>
                    <a:pt x="277387" y="95603"/>
                  </a:lnTo>
                  <a:lnTo>
                    <a:pt x="315263" y="57729"/>
                  </a:lnTo>
                  <a:cubicBezTo>
                    <a:pt x="318390" y="60859"/>
                    <a:pt x="322509" y="62424"/>
                    <a:pt x="326610" y="62424"/>
                  </a:cubicBezTo>
                  <a:cubicBezTo>
                    <a:pt x="330729" y="62424"/>
                    <a:pt x="334830" y="60859"/>
                    <a:pt x="337979" y="57729"/>
                  </a:cubicBezTo>
                  <a:cubicBezTo>
                    <a:pt x="344238" y="51470"/>
                    <a:pt x="344238" y="41273"/>
                    <a:pt x="337979" y="35012"/>
                  </a:cubicBezTo>
                  <a:close/>
                  <a:moveTo>
                    <a:pt x="216802" y="156156"/>
                  </a:moveTo>
                  <a:lnTo>
                    <a:pt x="186507" y="125861"/>
                  </a:lnTo>
                  <a:lnTo>
                    <a:pt x="194085" y="118284"/>
                  </a:lnTo>
                  <a:lnTo>
                    <a:pt x="224379" y="148578"/>
                  </a:lnTo>
                  <a:close/>
                  <a:moveTo>
                    <a:pt x="88065" y="262180"/>
                  </a:moveTo>
                  <a:cubicBezTo>
                    <a:pt x="85972" y="264272"/>
                    <a:pt x="82579" y="264272"/>
                    <a:pt x="80487" y="262180"/>
                  </a:cubicBezTo>
                  <a:cubicBezTo>
                    <a:pt x="78395" y="260088"/>
                    <a:pt x="78395" y="256694"/>
                    <a:pt x="80487" y="254602"/>
                  </a:cubicBezTo>
                  <a:lnTo>
                    <a:pt x="84276" y="250813"/>
                  </a:lnTo>
                  <a:lnTo>
                    <a:pt x="91853" y="258391"/>
                  </a:lnTo>
                  <a:close/>
                  <a:moveTo>
                    <a:pt x="103204" y="254602"/>
                  </a:moveTo>
                  <a:lnTo>
                    <a:pt x="88065" y="239463"/>
                  </a:lnTo>
                  <a:lnTo>
                    <a:pt x="95642" y="231885"/>
                  </a:lnTo>
                  <a:lnTo>
                    <a:pt x="110781" y="247024"/>
                  </a:lnTo>
                  <a:close/>
                  <a:moveTo>
                    <a:pt x="131291" y="241670"/>
                  </a:moveTo>
                  <a:lnTo>
                    <a:pt x="120583" y="241670"/>
                  </a:lnTo>
                  <a:lnTo>
                    <a:pt x="100996" y="222084"/>
                  </a:lnTo>
                  <a:lnTo>
                    <a:pt x="100996" y="211376"/>
                  </a:lnTo>
                  <a:lnTo>
                    <a:pt x="103220" y="209152"/>
                  </a:lnTo>
                  <a:lnTo>
                    <a:pt x="114587" y="220519"/>
                  </a:lnTo>
                  <a:cubicBezTo>
                    <a:pt x="115625" y="221556"/>
                    <a:pt x="117009" y="222084"/>
                    <a:pt x="118376" y="222084"/>
                  </a:cubicBezTo>
                  <a:cubicBezTo>
                    <a:pt x="119743" y="222084"/>
                    <a:pt x="121110" y="221556"/>
                    <a:pt x="122164" y="220519"/>
                  </a:cubicBezTo>
                  <a:cubicBezTo>
                    <a:pt x="124257" y="218427"/>
                    <a:pt x="124257" y="215033"/>
                    <a:pt x="122164" y="212941"/>
                  </a:cubicBezTo>
                  <a:lnTo>
                    <a:pt x="110798" y="201574"/>
                  </a:lnTo>
                  <a:lnTo>
                    <a:pt x="118375" y="193997"/>
                  </a:lnTo>
                  <a:lnTo>
                    <a:pt x="125953" y="201574"/>
                  </a:lnTo>
                  <a:cubicBezTo>
                    <a:pt x="126991" y="202612"/>
                    <a:pt x="128375" y="203139"/>
                    <a:pt x="129742" y="203139"/>
                  </a:cubicBezTo>
                  <a:cubicBezTo>
                    <a:pt x="131109" y="203139"/>
                    <a:pt x="132476" y="202612"/>
                    <a:pt x="133531" y="201574"/>
                  </a:cubicBezTo>
                  <a:cubicBezTo>
                    <a:pt x="135623" y="199482"/>
                    <a:pt x="135623" y="196089"/>
                    <a:pt x="133531" y="193997"/>
                  </a:cubicBezTo>
                  <a:lnTo>
                    <a:pt x="125953" y="186419"/>
                  </a:lnTo>
                  <a:lnTo>
                    <a:pt x="133531" y="178841"/>
                  </a:lnTo>
                  <a:lnTo>
                    <a:pt x="144897" y="190208"/>
                  </a:lnTo>
                  <a:cubicBezTo>
                    <a:pt x="145935" y="191246"/>
                    <a:pt x="147319" y="191773"/>
                    <a:pt x="148686" y="191773"/>
                  </a:cubicBezTo>
                  <a:cubicBezTo>
                    <a:pt x="150054" y="191773"/>
                    <a:pt x="151421" y="191246"/>
                    <a:pt x="152475" y="190208"/>
                  </a:cubicBezTo>
                  <a:cubicBezTo>
                    <a:pt x="154567" y="188116"/>
                    <a:pt x="154567" y="184723"/>
                    <a:pt x="152475" y="182631"/>
                  </a:cubicBezTo>
                  <a:lnTo>
                    <a:pt x="141108" y="171264"/>
                  </a:lnTo>
                  <a:lnTo>
                    <a:pt x="148686" y="163686"/>
                  </a:lnTo>
                  <a:lnTo>
                    <a:pt x="156263" y="171264"/>
                  </a:lnTo>
                  <a:cubicBezTo>
                    <a:pt x="157301" y="172302"/>
                    <a:pt x="158685" y="172829"/>
                    <a:pt x="160052" y="172829"/>
                  </a:cubicBezTo>
                  <a:cubicBezTo>
                    <a:pt x="161419" y="172829"/>
                    <a:pt x="162787" y="172302"/>
                    <a:pt x="163841" y="171264"/>
                  </a:cubicBezTo>
                  <a:cubicBezTo>
                    <a:pt x="165933" y="169172"/>
                    <a:pt x="165933" y="165778"/>
                    <a:pt x="163841" y="163686"/>
                  </a:cubicBezTo>
                  <a:lnTo>
                    <a:pt x="156263" y="156109"/>
                  </a:lnTo>
                  <a:lnTo>
                    <a:pt x="163841" y="148531"/>
                  </a:lnTo>
                  <a:lnTo>
                    <a:pt x="175191" y="159898"/>
                  </a:lnTo>
                  <a:cubicBezTo>
                    <a:pt x="176229" y="160936"/>
                    <a:pt x="177613" y="161463"/>
                    <a:pt x="178980" y="161463"/>
                  </a:cubicBezTo>
                  <a:cubicBezTo>
                    <a:pt x="180347" y="161463"/>
                    <a:pt x="181714" y="160936"/>
                    <a:pt x="182769" y="159898"/>
                  </a:cubicBezTo>
                  <a:cubicBezTo>
                    <a:pt x="184861" y="157806"/>
                    <a:pt x="184861" y="154412"/>
                    <a:pt x="182769" y="152320"/>
                  </a:cubicBezTo>
                  <a:lnTo>
                    <a:pt x="171419" y="140953"/>
                  </a:lnTo>
                  <a:lnTo>
                    <a:pt x="178996" y="133376"/>
                  </a:lnTo>
                  <a:lnTo>
                    <a:pt x="209291" y="163670"/>
                  </a:lnTo>
                  <a:close/>
                  <a:moveTo>
                    <a:pt x="231941" y="141020"/>
                  </a:moveTo>
                  <a:lnTo>
                    <a:pt x="201647" y="110725"/>
                  </a:lnTo>
                  <a:lnTo>
                    <a:pt x="224364" y="88008"/>
                  </a:lnTo>
                  <a:lnTo>
                    <a:pt x="254658" y="118303"/>
                  </a:lnTo>
                  <a:close/>
                  <a:moveTo>
                    <a:pt x="278956" y="114514"/>
                  </a:moveTo>
                  <a:cubicBezTo>
                    <a:pt x="278956" y="115947"/>
                    <a:pt x="278396" y="117298"/>
                    <a:pt x="277391" y="118303"/>
                  </a:cubicBezTo>
                  <a:cubicBezTo>
                    <a:pt x="275299" y="120378"/>
                    <a:pt x="271906" y="120378"/>
                    <a:pt x="269814" y="118303"/>
                  </a:cubicBezTo>
                  <a:lnTo>
                    <a:pt x="224380" y="72870"/>
                  </a:lnTo>
                  <a:cubicBezTo>
                    <a:pt x="223375" y="71865"/>
                    <a:pt x="222815" y="70514"/>
                    <a:pt x="222815" y="69081"/>
                  </a:cubicBezTo>
                  <a:cubicBezTo>
                    <a:pt x="222815" y="67648"/>
                    <a:pt x="223376" y="66313"/>
                    <a:pt x="224397" y="65292"/>
                  </a:cubicBezTo>
                  <a:cubicBezTo>
                    <a:pt x="225402" y="64287"/>
                    <a:pt x="226752" y="63727"/>
                    <a:pt x="228186" y="63727"/>
                  </a:cubicBezTo>
                  <a:cubicBezTo>
                    <a:pt x="229619" y="63727"/>
                    <a:pt x="230953" y="64287"/>
                    <a:pt x="231974" y="65292"/>
                  </a:cubicBezTo>
                  <a:lnTo>
                    <a:pt x="277408" y="110725"/>
                  </a:lnTo>
                  <a:cubicBezTo>
                    <a:pt x="278412" y="111730"/>
                    <a:pt x="278973" y="113081"/>
                    <a:pt x="278973" y="114514"/>
                  </a:cubicBezTo>
                  <a:close/>
                  <a:moveTo>
                    <a:pt x="269813" y="88008"/>
                  </a:moveTo>
                  <a:lnTo>
                    <a:pt x="254674" y="72869"/>
                  </a:lnTo>
                  <a:lnTo>
                    <a:pt x="292548" y="34995"/>
                  </a:lnTo>
                  <a:lnTo>
                    <a:pt x="307687" y="50134"/>
                  </a:lnTo>
                  <a:close/>
                  <a:moveTo>
                    <a:pt x="330385" y="50134"/>
                  </a:moveTo>
                  <a:cubicBezTo>
                    <a:pt x="328294" y="52226"/>
                    <a:pt x="324902" y="52226"/>
                    <a:pt x="322808" y="50134"/>
                  </a:cubicBezTo>
                  <a:lnTo>
                    <a:pt x="292514" y="19840"/>
                  </a:lnTo>
                  <a:cubicBezTo>
                    <a:pt x="290422" y="17748"/>
                    <a:pt x="290422" y="14354"/>
                    <a:pt x="292514" y="12262"/>
                  </a:cubicBezTo>
                  <a:cubicBezTo>
                    <a:pt x="293552" y="11224"/>
                    <a:pt x="294936" y="10697"/>
                    <a:pt x="296303" y="10697"/>
                  </a:cubicBezTo>
                  <a:cubicBezTo>
                    <a:pt x="297670" y="10697"/>
                    <a:pt x="299054" y="11224"/>
                    <a:pt x="300092" y="12262"/>
                  </a:cubicBezTo>
                  <a:lnTo>
                    <a:pt x="330385" y="42557"/>
                  </a:lnTo>
                  <a:cubicBezTo>
                    <a:pt x="332479" y="44649"/>
                    <a:pt x="332479" y="48042"/>
                    <a:pt x="330385" y="50134"/>
                  </a:cubicBezTo>
                  <a:close/>
                </a:path>
              </a:pathLst>
            </a:custGeom>
            <a:solidFill>
              <a:srgbClr val="508541"/>
            </a:solidFill>
            <a:ln w="349" cap="flat">
              <a:noFill/>
              <a:prstDash val="solid"/>
              <a:miter/>
            </a:ln>
          </p:spPr>
          <p:txBody>
            <a:bodyPr/>
            <a:lstStyle/>
            <a:p>
              <a:endParaRPr lang="en-NZ"/>
            </a:p>
          </p:txBody>
        </p:sp>
        <p:sp>
          <p:nvSpPr>
            <p:cNvPr id="33" name="TextBox 32">
              <a:extLst>
                <a:ext uri="{FF2B5EF4-FFF2-40B4-BE49-F238E27FC236}">
                  <a16:creationId xmlns:a16="http://schemas.microsoft.com/office/drawing/2014/main" id="{8B922119-4D19-13C1-D5B1-545155B2ECF6}"/>
                </a:ext>
              </a:extLst>
            </p:cNvPr>
            <p:cNvSpPr txBox="1"/>
            <p:nvPr/>
          </p:nvSpPr>
          <p:spPr>
            <a:xfrm>
              <a:off x="6294497" y="4723381"/>
              <a:ext cx="716083" cy="430887"/>
            </a:xfrm>
            <a:prstGeom prst="rect">
              <a:avLst/>
            </a:prstGeom>
            <a:noFill/>
          </p:spPr>
          <p:txBody>
            <a:bodyPr wrap="square" rtlCol="0">
              <a:spAutoFit/>
            </a:bodyPr>
            <a:lstStyle/>
            <a:p>
              <a:pPr algn="ctr"/>
              <a:r>
                <a:rPr lang="en-NZ" sz="1100" dirty="0">
                  <a:solidFill>
                    <a:srgbClr val="508541"/>
                  </a:solidFill>
                </a:rPr>
                <a:t>Month 0</a:t>
              </a:r>
            </a:p>
            <a:p>
              <a:pPr algn="ctr"/>
              <a:r>
                <a:rPr lang="en-NZ" sz="1100" dirty="0">
                  <a:solidFill>
                    <a:srgbClr val="508541"/>
                  </a:solidFill>
                </a:rPr>
                <a:t>Day 1</a:t>
              </a:r>
            </a:p>
          </p:txBody>
        </p:sp>
      </p:grpSp>
      <p:cxnSp>
        <p:nvCxnSpPr>
          <p:cNvPr id="36" name="Straight Arrow Connector 35">
            <a:extLst>
              <a:ext uri="{FF2B5EF4-FFF2-40B4-BE49-F238E27FC236}">
                <a16:creationId xmlns:a16="http://schemas.microsoft.com/office/drawing/2014/main" id="{9CA0CF8B-60DB-5495-0561-85AE194989F5}"/>
              </a:ext>
            </a:extLst>
          </p:cNvPr>
          <p:cNvCxnSpPr>
            <a:cxnSpLocks/>
          </p:cNvCxnSpPr>
          <p:nvPr/>
        </p:nvCxnSpPr>
        <p:spPr>
          <a:xfrm>
            <a:off x="7023394" y="3779153"/>
            <a:ext cx="0" cy="324142"/>
          </a:xfrm>
          <a:prstGeom prst="straightConnector1">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grpSp>
        <p:nvGrpSpPr>
          <p:cNvPr id="23" name="Group 22">
            <a:extLst>
              <a:ext uri="{FF2B5EF4-FFF2-40B4-BE49-F238E27FC236}">
                <a16:creationId xmlns:a16="http://schemas.microsoft.com/office/drawing/2014/main" id="{465CC50B-78AE-4883-814B-AEE663065B05}"/>
              </a:ext>
            </a:extLst>
          </p:cNvPr>
          <p:cNvGrpSpPr/>
          <p:nvPr/>
        </p:nvGrpSpPr>
        <p:grpSpPr>
          <a:xfrm>
            <a:off x="6394844" y="4139520"/>
            <a:ext cx="900330" cy="778555"/>
            <a:chOff x="6901586" y="4102230"/>
            <a:chExt cx="900330" cy="778555"/>
          </a:xfrm>
        </p:grpSpPr>
        <p:sp>
          <p:nvSpPr>
            <p:cNvPr id="46" name="Graphic 34">
              <a:extLst>
                <a:ext uri="{FF2B5EF4-FFF2-40B4-BE49-F238E27FC236}">
                  <a16:creationId xmlns:a16="http://schemas.microsoft.com/office/drawing/2014/main" id="{B011195A-2B0A-3559-7FAA-EA98875ACF73}"/>
                </a:ext>
              </a:extLst>
            </p:cNvPr>
            <p:cNvSpPr/>
            <p:nvPr/>
          </p:nvSpPr>
          <p:spPr>
            <a:xfrm>
              <a:off x="7182903" y="4102230"/>
              <a:ext cx="342673" cy="342675"/>
            </a:xfrm>
            <a:custGeom>
              <a:avLst/>
              <a:gdLst>
                <a:gd name="csX0" fmla="*/ 337962 w 342673"/>
                <a:gd name="csY0" fmla="*/ 34996 h 342675"/>
                <a:gd name="csX1" fmla="*/ 307667 w 342673"/>
                <a:gd name="csY1" fmla="*/ 4701 h 342675"/>
                <a:gd name="csX2" fmla="*/ 284950 w 342673"/>
                <a:gd name="csY2" fmla="*/ 4701 h 342675"/>
                <a:gd name="csX3" fmla="*/ 284950 w 342673"/>
                <a:gd name="csY3" fmla="*/ 27418 h 342675"/>
                <a:gd name="csX4" fmla="*/ 247076 w 342673"/>
                <a:gd name="csY4" fmla="*/ 65292 h 342675"/>
                <a:gd name="csX5" fmla="*/ 239499 w 342673"/>
                <a:gd name="csY5" fmla="*/ 57714 h 342675"/>
                <a:gd name="csX6" fmla="*/ 216782 w 342673"/>
                <a:gd name="csY6" fmla="*/ 57714 h 342675"/>
                <a:gd name="csX7" fmla="*/ 216782 w 342673"/>
                <a:gd name="csY7" fmla="*/ 80431 h 342675"/>
                <a:gd name="csX8" fmla="*/ 91829 w 342673"/>
                <a:gd name="csY8" fmla="*/ 205383 h 342675"/>
                <a:gd name="csX9" fmla="*/ 90265 w 342673"/>
                <a:gd name="csY9" fmla="*/ 209172 h 342675"/>
                <a:gd name="csX10" fmla="*/ 90265 w 342673"/>
                <a:gd name="csY10" fmla="*/ 222104 h 342675"/>
                <a:gd name="csX11" fmla="*/ 76690 w 342673"/>
                <a:gd name="csY11" fmla="*/ 235678 h 342675"/>
                <a:gd name="csX12" fmla="*/ 76690 w 342673"/>
                <a:gd name="csY12" fmla="*/ 243256 h 342675"/>
                <a:gd name="csX13" fmla="*/ 72902 w 342673"/>
                <a:gd name="csY13" fmla="*/ 247045 h 342675"/>
                <a:gd name="csX14" fmla="*/ 69821 w 342673"/>
                <a:gd name="csY14" fmla="*/ 265281 h 342675"/>
                <a:gd name="csX15" fmla="*/ 1569 w 342673"/>
                <a:gd name="csY15" fmla="*/ 333531 h 342675"/>
                <a:gd name="csX16" fmla="*/ 1569 w 342673"/>
                <a:gd name="csY16" fmla="*/ 341112 h 342675"/>
                <a:gd name="csX17" fmla="*/ 5358 w 342673"/>
                <a:gd name="csY17" fmla="*/ 342676 h 342675"/>
                <a:gd name="csX18" fmla="*/ 9147 w 342673"/>
                <a:gd name="csY18" fmla="*/ 341112 h 342675"/>
                <a:gd name="csX19" fmla="*/ 77399 w 342673"/>
                <a:gd name="csY19" fmla="*/ 272858 h 342675"/>
                <a:gd name="csX20" fmla="*/ 84268 w 342673"/>
                <a:gd name="csY20" fmla="*/ 274473 h 342675"/>
                <a:gd name="csX21" fmla="*/ 95635 w 342673"/>
                <a:gd name="csY21" fmla="*/ 269778 h 342675"/>
                <a:gd name="csX22" fmla="*/ 99424 w 342673"/>
                <a:gd name="csY22" fmla="*/ 265989 h 342675"/>
                <a:gd name="csX23" fmla="*/ 103212 w 342673"/>
                <a:gd name="csY23" fmla="*/ 267554 h 342675"/>
                <a:gd name="csX24" fmla="*/ 107001 w 342673"/>
                <a:gd name="csY24" fmla="*/ 265989 h 342675"/>
                <a:gd name="csX25" fmla="*/ 120575 w 342673"/>
                <a:gd name="csY25" fmla="*/ 252415 h 342675"/>
                <a:gd name="csX26" fmla="*/ 133507 w 342673"/>
                <a:gd name="csY26" fmla="*/ 252415 h 342675"/>
                <a:gd name="csX27" fmla="*/ 137296 w 342673"/>
                <a:gd name="csY27" fmla="*/ 250850 h 342675"/>
                <a:gd name="csX28" fmla="*/ 262248 w 342673"/>
                <a:gd name="csY28" fmla="*/ 125898 h 342675"/>
                <a:gd name="csX29" fmla="*/ 273615 w 342673"/>
                <a:gd name="csY29" fmla="*/ 130609 h 342675"/>
                <a:gd name="csX30" fmla="*/ 284965 w 342673"/>
                <a:gd name="csY30" fmla="*/ 125898 h 342675"/>
                <a:gd name="csX31" fmla="*/ 289676 w 342673"/>
                <a:gd name="csY31" fmla="*/ 114531 h 342675"/>
                <a:gd name="csX32" fmla="*/ 284965 w 342673"/>
                <a:gd name="csY32" fmla="*/ 103181 h 342675"/>
                <a:gd name="csX33" fmla="*/ 277387 w 342673"/>
                <a:gd name="csY33" fmla="*/ 95603 h 342675"/>
                <a:gd name="csX34" fmla="*/ 315263 w 342673"/>
                <a:gd name="csY34" fmla="*/ 57729 h 342675"/>
                <a:gd name="csX35" fmla="*/ 326610 w 342673"/>
                <a:gd name="csY35" fmla="*/ 62424 h 342675"/>
                <a:gd name="csX36" fmla="*/ 337979 w 342673"/>
                <a:gd name="csY36" fmla="*/ 57729 h 342675"/>
                <a:gd name="csX37" fmla="*/ 337979 w 342673"/>
                <a:gd name="csY37" fmla="*/ 35012 h 342675"/>
                <a:gd name="csX38" fmla="*/ 216802 w 342673"/>
                <a:gd name="csY38" fmla="*/ 156156 h 342675"/>
                <a:gd name="csX39" fmla="*/ 186507 w 342673"/>
                <a:gd name="csY39" fmla="*/ 125861 h 342675"/>
                <a:gd name="csX40" fmla="*/ 194085 w 342673"/>
                <a:gd name="csY40" fmla="*/ 118284 h 342675"/>
                <a:gd name="csX41" fmla="*/ 224379 w 342673"/>
                <a:gd name="csY41" fmla="*/ 148578 h 342675"/>
                <a:gd name="csX42" fmla="*/ 88065 w 342673"/>
                <a:gd name="csY42" fmla="*/ 262180 h 342675"/>
                <a:gd name="csX43" fmla="*/ 80487 w 342673"/>
                <a:gd name="csY43" fmla="*/ 262180 h 342675"/>
                <a:gd name="csX44" fmla="*/ 80487 w 342673"/>
                <a:gd name="csY44" fmla="*/ 254602 h 342675"/>
                <a:gd name="csX45" fmla="*/ 84276 w 342673"/>
                <a:gd name="csY45" fmla="*/ 250813 h 342675"/>
                <a:gd name="csX46" fmla="*/ 91853 w 342673"/>
                <a:gd name="csY46" fmla="*/ 258391 h 342675"/>
                <a:gd name="csX47" fmla="*/ 103204 w 342673"/>
                <a:gd name="csY47" fmla="*/ 254602 h 342675"/>
                <a:gd name="csX48" fmla="*/ 88065 w 342673"/>
                <a:gd name="csY48" fmla="*/ 239463 h 342675"/>
                <a:gd name="csX49" fmla="*/ 95642 w 342673"/>
                <a:gd name="csY49" fmla="*/ 231885 h 342675"/>
                <a:gd name="csX50" fmla="*/ 110781 w 342673"/>
                <a:gd name="csY50" fmla="*/ 247024 h 342675"/>
                <a:gd name="csX51" fmla="*/ 131291 w 342673"/>
                <a:gd name="csY51" fmla="*/ 241670 h 342675"/>
                <a:gd name="csX52" fmla="*/ 120583 w 342673"/>
                <a:gd name="csY52" fmla="*/ 241670 h 342675"/>
                <a:gd name="csX53" fmla="*/ 100996 w 342673"/>
                <a:gd name="csY53" fmla="*/ 222084 h 342675"/>
                <a:gd name="csX54" fmla="*/ 100996 w 342673"/>
                <a:gd name="csY54" fmla="*/ 211376 h 342675"/>
                <a:gd name="csX55" fmla="*/ 103220 w 342673"/>
                <a:gd name="csY55" fmla="*/ 209152 h 342675"/>
                <a:gd name="csX56" fmla="*/ 114587 w 342673"/>
                <a:gd name="csY56" fmla="*/ 220519 h 342675"/>
                <a:gd name="csX57" fmla="*/ 118376 w 342673"/>
                <a:gd name="csY57" fmla="*/ 222084 h 342675"/>
                <a:gd name="csX58" fmla="*/ 122164 w 342673"/>
                <a:gd name="csY58" fmla="*/ 220519 h 342675"/>
                <a:gd name="csX59" fmla="*/ 122164 w 342673"/>
                <a:gd name="csY59" fmla="*/ 212941 h 342675"/>
                <a:gd name="csX60" fmla="*/ 110798 w 342673"/>
                <a:gd name="csY60" fmla="*/ 201574 h 342675"/>
                <a:gd name="csX61" fmla="*/ 118375 w 342673"/>
                <a:gd name="csY61" fmla="*/ 193997 h 342675"/>
                <a:gd name="csX62" fmla="*/ 125953 w 342673"/>
                <a:gd name="csY62" fmla="*/ 201574 h 342675"/>
                <a:gd name="csX63" fmla="*/ 129742 w 342673"/>
                <a:gd name="csY63" fmla="*/ 203139 h 342675"/>
                <a:gd name="csX64" fmla="*/ 133531 w 342673"/>
                <a:gd name="csY64" fmla="*/ 201574 h 342675"/>
                <a:gd name="csX65" fmla="*/ 133531 w 342673"/>
                <a:gd name="csY65" fmla="*/ 193997 h 342675"/>
                <a:gd name="csX66" fmla="*/ 125953 w 342673"/>
                <a:gd name="csY66" fmla="*/ 186419 h 342675"/>
                <a:gd name="csX67" fmla="*/ 133531 w 342673"/>
                <a:gd name="csY67" fmla="*/ 178841 h 342675"/>
                <a:gd name="csX68" fmla="*/ 144897 w 342673"/>
                <a:gd name="csY68" fmla="*/ 190208 h 342675"/>
                <a:gd name="csX69" fmla="*/ 148686 w 342673"/>
                <a:gd name="csY69" fmla="*/ 191773 h 342675"/>
                <a:gd name="csX70" fmla="*/ 152475 w 342673"/>
                <a:gd name="csY70" fmla="*/ 190208 h 342675"/>
                <a:gd name="csX71" fmla="*/ 152475 w 342673"/>
                <a:gd name="csY71" fmla="*/ 182631 h 342675"/>
                <a:gd name="csX72" fmla="*/ 141108 w 342673"/>
                <a:gd name="csY72" fmla="*/ 171264 h 342675"/>
                <a:gd name="csX73" fmla="*/ 148686 w 342673"/>
                <a:gd name="csY73" fmla="*/ 163686 h 342675"/>
                <a:gd name="csX74" fmla="*/ 156263 w 342673"/>
                <a:gd name="csY74" fmla="*/ 171264 h 342675"/>
                <a:gd name="csX75" fmla="*/ 160052 w 342673"/>
                <a:gd name="csY75" fmla="*/ 172829 h 342675"/>
                <a:gd name="csX76" fmla="*/ 163841 w 342673"/>
                <a:gd name="csY76" fmla="*/ 171264 h 342675"/>
                <a:gd name="csX77" fmla="*/ 163841 w 342673"/>
                <a:gd name="csY77" fmla="*/ 163686 h 342675"/>
                <a:gd name="csX78" fmla="*/ 156263 w 342673"/>
                <a:gd name="csY78" fmla="*/ 156109 h 342675"/>
                <a:gd name="csX79" fmla="*/ 163841 w 342673"/>
                <a:gd name="csY79" fmla="*/ 148531 h 342675"/>
                <a:gd name="csX80" fmla="*/ 175191 w 342673"/>
                <a:gd name="csY80" fmla="*/ 159898 h 342675"/>
                <a:gd name="csX81" fmla="*/ 178980 w 342673"/>
                <a:gd name="csY81" fmla="*/ 161463 h 342675"/>
                <a:gd name="csX82" fmla="*/ 182769 w 342673"/>
                <a:gd name="csY82" fmla="*/ 159898 h 342675"/>
                <a:gd name="csX83" fmla="*/ 182769 w 342673"/>
                <a:gd name="csY83" fmla="*/ 152320 h 342675"/>
                <a:gd name="csX84" fmla="*/ 171419 w 342673"/>
                <a:gd name="csY84" fmla="*/ 140953 h 342675"/>
                <a:gd name="csX85" fmla="*/ 178996 w 342673"/>
                <a:gd name="csY85" fmla="*/ 133376 h 342675"/>
                <a:gd name="csX86" fmla="*/ 209291 w 342673"/>
                <a:gd name="csY86" fmla="*/ 163670 h 342675"/>
                <a:gd name="csX87" fmla="*/ 231941 w 342673"/>
                <a:gd name="csY87" fmla="*/ 141020 h 342675"/>
                <a:gd name="csX88" fmla="*/ 201647 w 342673"/>
                <a:gd name="csY88" fmla="*/ 110725 h 342675"/>
                <a:gd name="csX89" fmla="*/ 224364 w 342673"/>
                <a:gd name="csY89" fmla="*/ 88008 h 342675"/>
                <a:gd name="csX90" fmla="*/ 254658 w 342673"/>
                <a:gd name="csY90" fmla="*/ 118303 h 342675"/>
                <a:gd name="csX91" fmla="*/ 278956 w 342673"/>
                <a:gd name="csY91" fmla="*/ 114514 h 342675"/>
                <a:gd name="csX92" fmla="*/ 277391 w 342673"/>
                <a:gd name="csY92" fmla="*/ 118303 h 342675"/>
                <a:gd name="csX93" fmla="*/ 269814 w 342673"/>
                <a:gd name="csY93" fmla="*/ 118303 h 342675"/>
                <a:gd name="csX94" fmla="*/ 224380 w 342673"/>
                <a:gd name="csY94" fmla="*/ 72870 h 342675"/>
                <a:gd name="csX95" fmla="*/ 222815 w 342673"/>
                <a:gd name="csY95" fmla="*/ 69081 h 342675"/>
                <a:gd name="csX96" fmla="*/ 224397 w 342673"/>
                <a:gd name="csY96" fmla="*/ 65292 h 342675"/>
                <a:gd name="csX97" fmla="*/ 228186 w 342673"/>
                <a:gd name="csY97" fmla="*/ 63727 h 342675"/>
                <a:gd name="csX98" fmla="*/ 231974 w 342673"/>
                <a:gd name="csY98" fmla="*/ 65292 h 342675"/>
                <a:gd name="csX99" fmla="*/ 277408 w 342673"/>
                <a:gd name="csY99" fmla="*/ 110725 h 342675"/>
                <a:gd name="csX100" fmla="*/ 278973 w 342673"/>
                <a:gd name="csY100" fmla="*/ 114514 h 342675"/>
                <a:gd name="csX101" fmla="*/ 269813 w 342673"/>
                <a:gd name="csY101" fmla="*/ 88008 h 342675"/>
                <a:gd name="csX102" fmla="*/ 254674 w 342673"/>
                <a:gd name="csY102" fmla="*/ 72869 h 342675"/>
                <a:gd name="csX103" fmla="*/ 292548 w 342673"/>
                <a:gd name="csY103" fmla="*/ 34995 h 342675"/>
                <a:gd name="csX104" fmla="*/ 307687 w 342673"/>
                <a:gd name="csY104" fmla="*/ 50134 h 342675"/>
                <a:gd name="csX105" fmla="*/ 330385 w 342673"/>
                <a:gd name="csY105" fmla="*/ 50134 h 342675"/>
                <a:gd name="csX106" fmla="*/ 322808 w 342673"/>
                <a:gd name="csY106" fmla="*/ 50134 h 342675"/>
                <a:gd name="csX107" fmla="*/ 292514 w 342673"/>
                <a:gd name="csY107" fmla="*/ 19840 h 342675"/>
                <a:gd name="csX108" fmla="*/ 292514 w 342673"/>
                <a:gd name="csY108" fmla="*/ 12262 h 342675"/>
                <a:gd name="csX109" fmla="*/ 296303 w 342673"/>
                <a:gd name="csY109" fmla="*/ 10697 h 342675"/>
                <a:gd name="csX110" fmla="*/ 300092 w 342673"/>
                <a:gd name="csY110" fmla="*/ 12262 h 342675"/>
                <a:gd name="csX111" fmla="*/ 330385 w 342673"/>
                <a:gd name="csY111" fmla="*/ 42557 h 342675"/>
                <a:gd name="csX112" fmla="*/ 330385 w 342673"/>
                <a:gd name="csY112" fmla="*/ 50134 h 3426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Lst>
              <a:rect l="l" t="t" r="r" b="b"/>
              <a:pathLst>
                <a:path w="342673" h="342675">
                  <a:moveTo>
                    <a:pt x="337962" y="34996"/>
                  </a:moveTo>
                  <a:lnTo>
                    <a:pt x="307667" y="4701"/>
                  </a:lnTo>
                  <a:cubicBezTo>
                    <a:pt x="301407" y="-1575"/>
                    <a:pt x="291210" y="-1559"/>
                    <a:pt x="284950" y="4701"/>
                  </a:cubicBezTo>
                  <a:cubicBezTo>
                    <a:pt x="278690" y="10961"/>
                    <a:pt x="278690" y="21158"/>
                    <a:pt x="284950" y="27418"/>
                  </a:cubicBezTo>
                  <a:lnTo>
                    <a:pt x="247076" y="65292"/>
                  </a:lnTo>
                  <a:lnTo>
                    <a:pt x="239499" y="57714"/>
                  </a:lnTo>
                  <a:cubicBezTo>
                    <a:pt x="233436" y="51652"/>
                    <a:pt x="222844" y="51652"/>
                    <a:pt x="216782" y="57714"/>
                  </a:cubicBezTo>
                  <a:cubicBezTo>
                    <a:pt x="210522" y="63974"/>
                    <a:pt x="210522" y="74171"/>
                    <a:pt x="216782" y="80431"/>
                  </a:cubicBezTo>
                  <a:lnTo>
                    <a:pt x="91829" y="205383"/>
                  </a:lnTo>
                  <a:cubicBezTo>
                    <a:pt x="90825" y="206388"/>
                    <a:pt x="90265" y="207756"/>
                    <a:pt x="90265" y="209172"/>
                  </a:cubicBezTo>
                  <a:lnTo>
                    <a:pt x="90265" y="222104"/>
                  </a:lnTo>
                  <a:lnTo>
                    <a:pt x="76690" y="235678"/>
                  </a:lnTo>
                  <a:cubicBezTo>
                    <a:pt x="74598" y="237770"/>
                    <a:pt x="74598" y="241164"/>
                    <a:pt x="76690" y="243256"/>
                  </a:cubicBezTo>
                  <a:lnTo>
                    <a:pt x="72902" y="247045"/>
                  </a:lnTo>
                  <a:cubicBezTo>
                    <a:pt x="67976" y="251970"/>
                    <a:pt x="66988" y="259317"/>
                    <a:pt x="69821" y="265281"/>
                  </a:cubicBezTo>
                  <a:lnTo>
                    <a:pt x="1569" y="333531"/>
                  </a:lnTo>
                  <a:cubicBezTo>
                    <a:pt x="-523" y="335626"/>
                    <a:pt x="-523" y="339017"/>
                    <a:pt x="1569" y="341112"/>
                  </a:cubicBezTo>
                  <a:cubicBezTo>
                    <a:pt x="2607" y="342148"/>
                    <a:pt x="3991" y="342676"/>
                    <a:pt x="5358" y="342676"/>
                  </a:cubicBezTo>
                  <a:cubicBezTo>
                    <a:pt x="6725" y="342676"/>
                    <a:pt x="8092" y="342148"/>
                    <a:pt x="9147" y="341112"/>
                  </a:cubicBezTo>
                  <a:lnTo>
                    <a:pt x="77399" y="272858"/>
                  </a:lnTo>
                  <a:cubicBezTo>
                    <a:pt x="79573" y="273896"/>
                    <a:pt x="81912" y="274473"/>
                    <a:pt x="84268" y="274473"/>
                  </a:cubicBezTo>
                  <a:cubicBezTo>
                    <a:pt x="88386" y="274473"/>
                    <a:pt x="92488" y="272908"/>
                    <a:pt x="95635" y="269778"/>
                  </a:cubicBezTo>
                  <a:lnTo>
                    <a:pt x="99424" y="265989"/>
                  </a:lnTo>
                  <a:cubicBezTo>
                    <a:pt x="100461" y="267027"/>
                    <a:pt x="101845" y="267554"/>
                    <a:pt x="103212" y="267554"/>
                  </a:cubicBezTo>
                  <a:cubicBezTo>
                    <a:pt x="104580" y="267554"/>
                    <a:pt x="105947" y="267027"/>
                    <a:pt x="107001" y="265989"/>
                  </a:cubicBezTo>
                  <a:lnTo>
                    <a:pt x="120575" y="252415"/>
                  </a:lnTo>
                  <a:lnTo>
                    <a:pt x="133507" y="252415"/>
                  </a:lnTo>
                  <a:cubicBezTo>
                    <a:pt x="134924" y="252415"/>
                    <a:pt x="136291" y="251855"/>
                    <a:pt x="137296" y="250850"/>
                  </a:cubicBezTo>
                  <a:lnTo>
                    <a:pt x="262248" y="125898"/>
                  </a:lnTo>
                  <a:cubicBezTo>
                    <a:pt x="265279" y="128929"/>
                    <a:pt x="269315" y="130609"/>
                    <a:pt x="273615" y="130609"/>
                  </a:cubicBezTo>
                  <a:cubicBezTo>
                    <a:pt x="277898" y="130609"/>
                    <a:pt x="281934" y="128929"/>
                    <a:pt x="284965" y="125898"/>
                  </a:cubicBezTo>
                  <a:cubicBezTo>
                    <a:pt x="287996" y="122867"/>
                    <a:pt x="289676" y="118831"/>
                    <a:pt x="289676" y="114531"/>
                  </a:cubicBezTo>
                  <a:cubicBezTo>
                    <a:pt x="289676" y="110248"/>
                    <a:pt x="288013" y="106212"/>
                    <a:pt x="284965" y="103181"/>
                  </a:cubicBezTo>
                  <a:lnTo>
                    <a:pt x="277387" y="95603"/>
                  </a:lnTo>
                  <a:lnTo>
                    <a:pt x="315263" y="57729"/>
                  </a:lnTo>
                  <a:cubicBezTo>
                    <a:pt x="318390" y="60859"/>
                    <a:pt x="322509" y="62424"/>
                    <a:pt x="326610" y="62424"/>
                  </a:cubicBezTo>
                  <a:cubicBezTo>
                    <a:pt x="330729" y="62424"/>
                    <a:pt x="334830" y="60859"/>
                    <a:pt x="337979" y="57729"/>
                  </a:cubicBezTo>
                  <a:cubicBezTo>
                    <a:pt x="344238" y="51470"/>
                    <a:pt x="344238" y="41273"/>
                    <a:pt x="337979" y="35012"/>
                  </a:cubicBezTo>
                  <a:close/>
                  <a:moveTo>
                    <a:pt x="216802" y="156156"/>
                  </a:moveTo>
                  <a:lnTo>
                    <a:pt x="186507" y="125861"/>
                  </a:lnTo>
                  <a:lnTo>
                    <a:pt x="194085" y="118284"/>
                  </a:lnTo>
                  <a:lnTo>
                    <a:pt x="224379" y="148578"/>
                  </a:lnTo>
                  <a:close/>
                  <a:moveTo>
                    <a:pt x="88065" y="262180"/>
                  </a:moveTo>
                  <a:cubicBezTo>
                    <a:pt x="85972" y="264272"/>
                    <a:pt x="82579" y="264272"/>
                    <a:pt x="80487" y="262180"/>
                  </a:cubicBezTo>
                  <a:cubicBezTo>
                    <a:pt x="78395" y="260088"/>
                    <a:pt x="78395" y="256694"/>
                    <a:pt x="80487" y="254602"/>
                  </a:cubicBezTo>
                  <a:lnTo>
                    <a:pt x="84276" y="250813"/>
                  </a:lnTo>
                  <a:lnTo>
                    <a:pt x="91853" y="258391"/>
                  </a:lnTo>
                  <a:close/>
                  <a:moveTo>
                    <a:pt x="103204" y="254602"/>
                  </a:moveTo>
                  <a:lnTo>
                    <a:pt x="88065" y="239463"/>
                  </a:lnTo>
                  <a:lnTo>
                    <a:pt x="95642" y="231885"/>
                  </a:lnTo>
                  <a:lnTo>
                    <a:pt x="110781" y="247024"/>
                  </a:lnTo>
                  <a:close/>
                  <a:moveTo>
                    <a:pt x="131291" y="241670"/>
                  </a:moveTo>
                  <a:lnTo>
                    <a:pt x="120583" y="241670"/>
                  </a:lnTo>
                  <a:lnTo>
                    <a:pt x="100996" y="222084"/>
                  </a:lnTo>
                  <a:lnTo>
                    <a:pt x="100996" y="211376"/>
                  </a:lnTo>
                  <a:lnTo>
                    <a:pt x="103220" y="209152"/>
                  </a:lnTo>
                  <a:lnTo>
                    <a:pt x="114587" y="220519"/>
                  </a:lnTo>
                  <a:cubicBezTo>
                    <a:pt x="115625" y="221556"/>
                    <a:pt x="117009" y="222084"/>
                    <a:pt x="118376" y="222084"/>
                  </a:cubicBezTo>
                  <a:cubicBezTo>
                    <a:pt x="119743" y="222084"/>
                    <a:pt x="121110" y="221556"/>
                    <a:pt x="122164" y="220519"/>
                  </a:cubicBezTo>
                  <a:cubicBezTo>
                    <a:pt x="124257" y="218427"/>
                    <a:pt x="124257" y="215033"/>
                    <a:pt x="122164" y="212941"/>
                  </a:cubicBezTo>
                  <a:lnTo>
                    <a:pt x="110798" y="201574"/>
                  </a:lnTo>
                  <a:lnTo>
                    <a:pt x="118375" y="193997"/>
                  </a:lnTo>
                  <a:lnTo>
                    <a:pt x="125953" y="201574"/>
                  </a:lnTo>
                  <a:cubicBezTo>
                    <a:pt x="126991" y="202612"/>
                    <a:pt x="128375" y="203139"/>
                    <a:pt x="129742" y="203139"/>
                  </a:cubicBezTo>
                  <a:cubicBezTo>
                    <a:pt x="131109" y="203139"/>
                    <a:pt x="132476" y="202612"/>
                    <a:pt x="133531" y="201574"/>
                  </a:cubicBezTo>
                  <a:cubicBezTo>
                    <a:pt x="135623" y="199482"/>
                    <a:pt x="135623" y="196089"/>
                    <a:pt x="133531" y="193997"/>
                  </a:cubicBezTo>
                  <a:lnTo>
                    <a:pt x="125953" y="186419"/>
                  </a:lnTo>
                  <a:lnTo>
                    <a:pt x="133531" y="178841"/>
                  </a:lnTo>
                  <a:lnTo>
                    <a:pt x="144897" y="190208"/>
                  </a:lnTo>
                  <a:cubicBezTo>
                    <a:pt x="145935" y="191246"/>
                    <a:pt x="147319" y="191773"/>
                    <a:pt x="148686" y="191773"/>
                  </a:cubicBezTo>
                  <a:cubicBezTo>
                    <a:pt x="150054" y="191773"/>
                    <a:pt x="151421" y="191246"/>
                    <a:pt x="152475" y="190208"/>
                  </a:cubicBezTo>
                  <a:cubicBezTo>
                    <a:pt x="154567" y="188116"/>
                    <a:pt x="154567" y="184723"/>
                    <a:pt x="152475" y="182631"/>
                  </a:cubicBezTo>
                  <a:lnTo>
                    <a:pt x="141108" y="171264"/>
                  </a:lnTo>
                  <a:lnTo>
                    <a:pt x="148686" y="163686"/>
                  </a:lnTo>
                  <a:lnTo>
                    <a:pt x="156263" y="171264"/>
                  </a:lnTo>
                  <a:cubicBezTo>
                    <a:pt x="157301" y="172302"/>
                    <a:pt x="158685" y="172829"/>
                    <a:pt x="160052" y="172829"/>
                  </a:cubicBezTo>
                  <a:cubicBezTo>
                    <a:pt x="161419" y="172829"/>
                    <a:pt x="162787" y="172302"/>
                    <a:pt x="163841" y="171264"/>
                  </a:cubicBezTo>
                  <a:cubicBezTo>
                    <a:pt x="165933" y="169172"/>
                    <a:pt x="165933" y="165778"/>
                    <a:pt x="163841" y="163686"/>
                  </a:cubicBezTo>
                  <a:lnTo>
                    <a:pt x="156263" y="156109"/>
                  </a:lnTo>
                  <a:lnTo>
                    <a:pt x="163841" y="148531"/>
                  </a:lnTo>
                  <a:lnTo>
                    <a:pt x="175191" y="159898"/>
                  </a:lnTo>
                  <a:cubicBezTo>
                    <a:pt x="176229" y="160936"/>
                    <a:pt x="177613" y="161463"/>
                    <a:pt x="178980" y="161463"/>
                  </a:cubicBezTo>
                  <a:cubicBezTo>
                    <a:pt x="180347" y="161463"/>
                    <a:pt x="181714" y="160936"/>
                    <a:pt x="182769" y="159898"/>
                  </a:cubicBezTo>
                  <a:cubicBezTo>
                    <a:pt x="184861" y="157806"/>
                    <a:pt x="184861" y="154412"/>
                    <a:pt x="182769" y="152320"/>
                  </a:cubicBezTo>
                  <a:lnTo>
                    <a:pt x="171419" y="140953"/>
                  </a:lnTo>
                  <a:lnTo>
                    <a:pt x="178996" y="133376"/>
                  </a:lnTo>
                  <a:lnTo>
                    <a:pt x="209291" y="163670"/>
                  </a:lnTo>
                  <a:close/>
                  <a:moveTo>
                    <a:pt x="231941" y="141020"/>
                  </a:moveTo>
                  <a:lnTo>
                    <a:pt x="201647" y="110725"/>
                  </a:lnTo>
                  <a:lnTo>
                    <a:pt x="224364" y="88008"/>
                  </a:lnTo>
                  <a:lnTo>
                    <a:pt x="254658" y="118303"/>
                  </a:lnTo>
                  <a:close/>
                  <a:moveTo>
                    <a:pt x="278956" y="114514"/>
                  </a:moveTo>
                  <a:cubicBezTo>
                    <a:pt x="278956" y="115947"/>
                    <a:pt x="278396" y="117298"/>
                    <a:pt x="277391" y="118303"/>
                  </a:cubicBezTo>
                  <a:cubicBezTo>
                    <a:pt x="275299" y="120378"/>
                    <a:pt x="271906" y="120378"/>
                    <a:pt x="269814" y="118303"/>
                  </a:cubicBezTo>
                  <a:lnTo>
                    <a:pt x="224380" y="72870"/>
                  </a:lnTo>
                  <a:cubicBezTo>
                    <a:pt x="223375" y="71865"/>
                    <a:pt x="222815" y="70514"/>
                    <a:pt x="222815" y="69081"/>
                  </a:cubicBezTo>
                  <a:cubicBezTo>
                    <a:pt x="222815" y="67648"/>
                    <a:pt x="223376" y="66313"/>
                    <a:pt x="224397" y="65292"/>
                  </a:cubicBezTo>
                  <a:cubicBezTo>
                    <a:pt x="225402" y="64287"/>
                    <a:pt x="226752" y="63727"/>
                    <a:pt x="228186" y="63727"/>
                  </a:cubicBezTo>
                  <a:cubicBezTo>
                    <a:pt x="229619" y="63727"/>
                    <a:pt x="230953" y="64287"/>
                    <a:pt x="231974" y="65292"/>
                  </a:cubicBezTo>
                  <a:lnTo>
                    <a:pt x="277408" y="110725"/>
                  </a:lnTo>
                  <a:cubicBezTo>
                    <a:pt x="278412" y="111730"/>
                    <a:pt x="278973" y="113081"/>
                    <a:pt x="278973" y="114514"/>
                  </a:cubicBezTo>
                  <a:close/>
                  <a:moveTo>
                    <a:pt x="269813" y="88008"/>
                  </a:moveTo>
                  <a:lnTo>
                    <a:pt x="254674" y="72869"/>
                  </a:lnTo>
                  <a:lnTo>
                    <a:pt x="292548" y="34995"/>
                  </a:lnTo>
                  <a:lnTo>
                    <a:pt x="307687" y="50134"/>
                  </a:lnTo>
                  <a:close/>
                  <a:moveTo>
                    <a:pt x="330385" y="50134"/>
                  </a:moveTo>
                  <a:cubicBezTo>
                    <a:pt x="328294" y="52226"/>
                    <a:pt x="324902" y="52226"/>
                    <a:pt x="322808" y="50134"/>
                  </a:cubicBezTo>
                  <a:lnTo>
                    <a:pt x="292514" y="19840"/>
                  </a:lnTo>
                  <a:cubicBezTo>
                    <a:pt x="290422" y="17748"/>
                    <a:pt x="290422" y="14354"/>
                    <a:pt x="292514" y="12262"/>
                  </a:cubicBezTo>
                  <a:cubicBezTo>
                    <a:pt x="293552" y="11224"/>
                    <a:pt x="294936" y="10697"/>
                    <a:pt x="296303" y="10697"/>
                  </a:cubicBezTo>
                  <a:cubicBezTo>
                    <a:pt x="297670" y="10697"/>
                    <a:pt x="299054" y="11224"/>
                    <a:pt x="300092" y="12262"/>
                  </a:cubicBezTo>
                  <a:lnTo>
                    <a:pt x="330385" y="42557"/>
                  </a:lnTo>
                  <a:cubicBezTo>
                    <a:pt x="332479" y="44649"/>
                    <a:pt x="332479" y="48042"/>
                    <a:pt x="330385" y="50134"/>
                  </a:cubicBezTo>
                  <a:close/>
                </a:path>
              </a:pathLst>
            </a:custGeom>
            <a:solidFill>
              <a:srgbClr val="508541"/>
            </a:solidFill>
            <a:ln w="349" cap="flat">
              <a:noFill/>
              <a:prstDash val="solid"/>
              <a:miter/>
            </a:ln>
          </p:spPr>
          <p:txBody>
            <a:bodyPr/>
            <a:lstStyle/>
            <a:p>
              <a:endParaRPr lang="en-NZ"/>
            </a:p>
          </p:txBody>
        </p:sp>
        <p:sp>
          <p:nvSpPr>
            <p:cNvPr id="37" name="TextBox 36">
              <a:extLst>
                <a:ext uri="{FF2B5EF4-FFF2-40B4-BE49-F238E27FC236}">
                  <a16:creationId xmlns:a16="http://schemas.microsoft.com/office/drawing/2014/main" id="{C2B9A733-F533-8C10-5C5A-5FECA9AE147F}"/>
                </a:ext>
              </a:extLst>
            </p:cNvPr>
            <p:cNvSpPr txBox="1"/>
            <p:nvPr/>
          </p:nvSpPr>
          <p:spPr>
            <a:xfrm>
              <a:off x="6901586" y="4449898"/>
              <a:ext cx="900330" cy="430887"/>
            </a:xfrm>
            <a:prstGeom prst="rect">
              <a:avLst/>
            </a:prstGeom>
            <a:noFill/>
          </p:spPr>
          <p:txBody>
            <a:bodyPr wrap="square" rtlCol="0">
              <a:spAutoFit/>
            </a:bodyPr>
            <a:lstStyle/>
            <a:p>
              <a:pPr algn="ctr"/>
              <a:r>
                <a:rPr lang="en-NZ" sz="1100" dirty="0">
                  <a:solidFill>
                    <a:srgbClr val="508541"/>
                  </a:solidFill>
                </a:rPr>
                <a:t>Month 1</a:t>
              </a:r>
            </a:p>
            <a:p>
              <a:pPr algn="ctr"/>
              <a:r>
                <a:rPr lang="en-NZ" sz="1100" dirty="0">
                  <a:solidFill>
                    <a:srgbClr val="508541"/>
                  </a:solidFill>
                </a:rPr>
                <a:t>Day 31</a:t>
              </a:r>
              <a:r>
                <a:rPr lang="en-NZ" sz="1100" dirty="0">
                  <a:solidFill>
                    <a:srgbClr val="508541"/>
                  </a:solidFill>
                  <a:ea typeface="Calibri" panose="020F0502020204030204" pitchFamily="34" charset="0"/>
                  <a:cs typeface="Calibri" panose="020F0502020204030204" pitchFamily="34" charset="0"/>
                </a:rPr>
                <a:t>±7</a:t>
              </a:r>
              <a:endParaRPr lang="en-NZ" sz="1100" dirty="0">
                <a:solidFill>
                  <a:srgbClr val="508541"/>
                </a:solidFill>
              </a:endParaRPr>
            </a:p>
          </p:txBody>
        </p:sp>
      </p:grpSp>
      <p:grpSp>
        <p:nvGrpSpPr>
          <p:cNvPr id="27" name="Group 26">
            <a:extLst>
              <a:ext uri="{FF2B5EF4-FFF2-40B4-BE49-F238E27FC236}">
                <a16:creationId xmlns:a16="http://schemas.microsoft.com/office/drawing/2014/main" id="{FB6D6DE4-F924-59BE-B220-60F414A27EF3}"/>
              </a:ext>
            </a:extLst>
          </p:cNvPr>
          <p:cNvGrpSpPr/>
          <p:nvPr/>
        </p:nvGrpSpPr>
        <p:grpSpPr>
          <a:xfrm>
            <a:off x="9063081" y="4141855"/>
            <a:ext cx="1070430" cy="777032"/>
            <a:chOff x="8986237" y="4141855"/>
            <a:chExt cx="1070430" cy="777032"/>
          </a:xfrm>
        </p:grpSpPr>
        <p:sp>
          <p:nvSpPr>
            <p:cNvPr id="48" name="Graphic 39">
              <a:extLst>
                <a:ext uri="{FF2B5EF4-FFF2-40B4-BE49-F238E27FC236}">
                  <a16:creationId xmlns:a16="http://schemas.microsoft.com/office/drawing/2014/main" id="{58BAA2DE-2186-AFDA-7A2C-7D6B9FE80310}"/>
                </a:ext>
              </a:extLst>
            </p:cNvPr>
            <p:cNvSpPr/>
            <p:nvPr/>
          </p:nvSpPr>
          <p:spPr>
            <a:xfrm>
              <a:off x="9350104" y="4141855"/>
              <a:ext cx="342673" cy="342675"/>
            </a:xfrm>
            <a:custGeom>
              <a:avLst/>
              <a:gdLst>
                <a:gd name="csX0" fmla="*/ 337962 w 342673"/>
                <a:gd name="csY0" fmla="*/ 34996 h 342675"/>
                <a:gd name="csX1" fmla="*/ 307667 w 342673"/>
                <a:gd name="csY1" fmla="*/ 4701 h 342675"/>
                <a:gd name="csX2" fmla="*/ 284950 w 342673"/>
                <a:gd name="csY2" fmla="*/ 4701 h 342675"/>
                <a:gd name="csX3" fmla="*/ 284950 w 342673"/>
                <a:gd name="csY3" fmla="*/ 27418 h 342675"/>
                <a:gd name="csX4" fmla="*/ 247076 w 342673"/>
                <a:gd name="csY4" fmla="*/ 65292 h 342675"/>
                <a:gd name="csX5" fmla="*/ 239499 w 342673"/>
                <a:gd name="csY5" fmla="*/ 57714 h 342675"/>
                <a:gd name="csX6" fmla="*/ 216782 w 342673"/>
                <a:gd name="csY6" fmla="*/ 57714 h 342675"/>
                <a:gd name="csX7" fmla="*/ 216782 w 342673"/>
                <a:gd name="csY7" fmla="*/ 80431 h 342675"/>
                <a:gd name="csX8" fmla="*/ 91829 w 342673"/>
                <a:gd name="csY8" fmla="*/ 205383 h 342675"/>
                <a:gd name="csX9" fmla="*/ 90265 w 342673"/>
                <a:gd name="csY9" fmla="*/ 209172 h 342675"/>
                <a:gd name="csX10" fmla="*/ 90265 w 342673"/>
                <a:gd name="csY10" fmla="*/ 222104 h 342675"/>
                <a:gd name="csX11" fmla="*/ 76690 w 342673"/>
                <a:gd name="csY11" fmla="*/ 235678 h 342675"/>
                <a:gd name="csX12" fmla="*/ 76690 w 342673"/>
                <a:gd name="csY12" fmla="*/ 243256 h 342675"/>
                <a:gd name="csX13" fmla="*/ 72902 w 342673"/>
                <a:gd name="csY13" fmla="*/ 247045 h 342675"/>
                <a:gd name="csX14" fmla="*/ 69821 w 342673"/>
                <a:gd name="csY14" fmla="*/ 265281 h 342675"/>
                <a:gd name="csX15" fmla="*/ 1569 w 342673"/>
                <a:gd name="csY15" fmla="*/ 333531 h 342675"/>
                <a:gd name="csX16" fmla="*/ 1569 w 342673"/>
                <a:gd name="csY16" fmla="*/ 341112 h 342675"/>
                <a:gd name="csX17" fmla="*/ 5358 w 342673"/>
                <a:gd name="csY17" fmla="*/ 342676 h 342675"/>
                <a:gd name="csX18" fmla="*/ 9147 w 342673"/>
                <a:gd name="csY18" fmla="*/ 341112 h 342675"/>
                <a:gd name="csX19" fmla="*/ 77399 w 342673"/>
                <a:gd name="csY19" fmla="*/ 272858 h 342675"/>
                <a:gd name="csX20" fmla="*/ 84268 w 342673"/>
                <a:gd name="csY20" fmla="*/ 274473 h 342675"/>
                <a:gd name="csX21" fmla="*/ 95635 w 342673"/>
                <a:gd name="csY21" fmla="*/ 269778 h 342675"/>
                <a:gd name="csX22" fmla="*/ 99424 w 342673"/>
                <a:gd name="csY22" fmla="*/ 265989 h 342675"/>
                <a:gd name="csX23" fmla="*/ 103212 w 342673"/>
                <a:gd name="csY23" fmla="*/ 267554 h 342675"/>
                <a:gd name="csX24" fmla="*/ 107001 w 342673"/>
                <a:gd name="csY24" fmla="*/ 265989 h 342675"/>
                <a:gd name="csX25" fmla="*/ 120575 w 342673"/>
                <a:gd name="csY25" fmla="*/ 252415 h 342675"/>
                <a:gd name="csX26" fmla="*/ 133507 w 342673"/>
                <a:gd name="csY26" fmla="*/ 252415 h 342675"/>
                <a:gd name="csX27" fmla="*/ 137296 w 342673"/>
                <a:gd name="csY27" fmla="*/ 250850 h 342675"/>
                <a:gd name="csX28" fmla="*/ 262248 w 342673"/>
                <a:gd name="csY28" fmla="*/ 125898 h 342675"/>
                <a:gd name="csX29" fmla="*/ 273615 w 342673"/>
                <a:gd name="csY29" fmla="*/ 130609 h 342675"/>
                <a:gd name="csX30" fmla="*/ 284965 w 342673"/>
                <a:gd name="csY30" fmla="*/ 125898 h 342675"/>
                <a:gd name="csX31" fmla="*/ 289676 w 342673"/>
                <a:gd name="csY31" fmla="*/ 114531 h 342675"/>
                <a:gd name="csX32" fmla="*/ 284965 w 342673"/>
                <a:gd name="csY32" fmla="*/ 103181 h 342675"/>
                <a:gd name="csX33" fmla="*/ 277387 w 342673"/>
                <a:gd name="csY33" fmla="*/ 95603 h 342675"/>
                <a:gd name="csX34" fmla="*/ 315263 w 342673"/>
                <a:gd name="csY34" fmla="*/ 57729 h 342675"/>
                <a:gd name="csX35" fmla="*/ 326610 w 342673"/>
                <a:gd name="csY35" fmla="*/ 62424 h 342675"/>
                <a:gd name="csX36" fmla="*/ 337979 w 342673"/>
                <a:gd name="csY36" fmla="*/ 57729 h 342675"/>
                <a:gd name="csX37" fmla="*/ 337979 w 342673"/>
                <a:gd name="csY37" fmla="*/ 35012 h 342675"/>
                <a:gd name="csX38" fmla="*/ 216802 w 342673"/>
                <a:gd name="csY38" fmla="*/ 156156 h 342675"/>
                <a:gd name="csX39" fmla="*/ 186507 w 342673"/>
                <a:gd name="csY39" fmla="*/ 125861 h 342675"/>
                <a:gd name="csX40" fmla="*/ 194085 w 342673"/>
                <a:gd name="csY40" fmla="*/ 118284 h 342675"/>
                <a:gd name="csX41" fmla="*/ 224379 w 342673"/>
                <a:gd name="csY41" fmla="*/ 148578 h 342675"/>
                <a:gd name="csX42" fmla="*/ 88065 w 342673"/>
                <a:gd name="csY42" fmla="*/ 262180 h 342675"/>
                <a:gd name="csX43" fmla="*/ 80487 w 342673"/>
                <a:gd name="csY43" fmla="*/ 262180 h 342675"/>
                <a:gd name="csX44" fmla="*/ 80487 w 342673"/>
                <a:gd name="csY44" fmla="*/ 254602 h 342675"/>
                <a:gd name="csX45" fmla="*/ 84276 w 342673"/>
                <a:gd name="csY45" fmla="*/ 250813 h 342675"/>
                <a:gd name="csX46" fmla="*/ 91853 w 342673"/>
                <a:gd name="csY46" fmla="*/ 258391 h 342675"/>
                <a:gd name="csX47" fmla="*/ 103204 w 342673"/>
                <a:gd name="csY47" fmla="*/ 254602 h 342675"/>
                <a:gd name="csX48" fmla="*/ 88065 w 342673"/>
                <a:gd name="csY48" fmla="*/ 239463 h 342675"/>
                <a:gd name="csX49" fmla="*/ 95642 w 342673"/>
                <a:gd name="csY49" fmla="*/ 231885 h 342675"/>
                <a:gd name="csX50" fmla="*/ 110781 w 342673"/>
                <a:gd name="csY50" fmla="*/ 247024 h 342675"/>
                <a:gd name="csX51" fmla="*/ 131291 w 342673"/>
                <a:gd name="csY51" fmla="*/ 241670 h 342675"/>
                <a:gd name="csX52" fmla="*/ 120583 w 342673"/>
                <a:gd name="csY52" fmla="*/ 241670 h 342675"/>
                <a:gd name="csX53" fmla="*/ 100996 w 342673"/>
                <a:gd name="csY53" fmla="*/ 222084 h 342675"/>
                <a:gd name="csX54" fmla="*/ 100996 w 342673"/>
                <a:gd name="csY54" fmla="*/ 211376 h 342675"/>
                <a:gd name="csX55" fmla="*/ 103220 w 342673"/>
                <a:gd name="csY55" fmla="*/ 209152 h 342675"/>
                <a:gd name="csX56" fmla="*/ 114587 w 342673"/>
                <a:gd name="csY56" fmla="*/ 220519 h 342675"/>
                <a:gd name="csX57" fmla="*/ 118376 w 342673"/>
                <a:gd name="csY57" fmla="*/ 222084 h 342675"/>
                <a:gd name="csX58" fmla="*/ 122164 w 342673"/>
                <a:gd name="csY58" fmla="*/ 220519 h 342675"/>
                <a:gd name="csX59" fmla="*/ 122164 w 342673"/>
                <a:gd name="csY59" fmla="*/ 212941 h 342675"/>
                <a:gd name="csX60" fmla="*/ 110798 w 342673"/>
                <a:gd name="csY60" fmla="*/ 201574 h 342675"/>
                <a:gd name="csX61" fmla="*/ 118375 w 342673"/>
                <a:gd name="csY61" fmla="*/ 193997 h 342675"/>
                <a:gd name="csX62" fmla="*/ 125953 w 342673"/>
                <a:gd name="csY62" fmla="*/ 201574 h 342675"/>
                <a:gd name="csX63" fmla="*/ 129742 w 342673"/>
                <a:gd name="csY63" fmla="*/ 203139 h 342675"/>
                <a:gd name="csX64" fmla="*/ 133531 w 342673"/>
                <a:gd name="csY64" fmla="*/ 201574 h 342675"/>
                <a:gd name="csX65" fmla="*/ 133531 w 342673"/>
                <a:gd name="csY65" fmla="*/ 193997 h 342675"/>
                <a:gd name="csX66" fmla="*/ 125953 w 342673"/>
                <a:gd name="csY66" fmla="*/ 186419 h 342675"/>
                <a:gd name="csX67" fmla="*/ 133531 w 342673"/>
                <a:gd name="csY67" fmla="*/ 178841 h 342675"/>
                <a:gd name="csX68" fmla="*/ 144897 w 342673"/>
                <a:gd name="csY68" fmla="*/ 190208 h 342675"/>
                <a:gd name="csX69" fmla="*/ 148686 w 342673"/>
                <a:gd name="csY69" fmla="*/ 191773 h 342675"/>
                <a:gd name="csX70" fmla="*/ 152475 w 342673"/>
                <a:gd name="csY70" fmla="*/ 190208 h 342675"/>
                <a:gd name="csX71" fmla="*/ 152475 w 342673"/>
                <a:gd name="csY71" fmla="*/ 182631 h 342675"/>
                <a:gd name="csX72" fmla="*/ 141108 w 342673"/>
                <a:gd name="csY72" fmla="*/ 171264 h 342675"/>
                <a:gd name="csX73" fmla="*/ 148686 w 342673"/>
                <a:gd name="csY73" fmla="*/ 163686 h 342675"/>
                <a:gd name="csX74" fmla="*/ 156263 w 342673"/>
                <a:gd name="csY74" fmla="*/ 171264 h 342675"/>
                <a:gd name="csX75" fmla="*/ 160052 w 342673"/>
                <a:gd name="csY75" fmla="*/ 172829 h 342675"/>
                <a:gd name="csX76" fmla="*/ 163841 w 342673"/>
                <a:gd name="csY76" fmla="*/ 171264 h 342675"/>
                <a:gd name="csX77" fmla="*/ 163841 w 342673"/>
                <a:gd name="csY77" fmla="*/ 163686 h 342675"/>
                <a:gd name="csX78" fmla="*/ 156263 w 342673"/>
                <a:gd name="csY78" fmla="*/ 156109 h 342675"/>
                <a:gd name="csX79" fmla="*/ 163841 w 342673"/>
                <a:gd name="csY79" fmla="*/ 148531 h 342675"/>
                <a:gd name="csX80" fmla="*/ 175191 w 342673"/>
                <a:gd name="csY80" fmla="*/ 159898 h 342675"/>
                <a:gd name="csX81" fmla="*/ 178980 w 342673"/>
                <a:gd name="csY81" fmla="*/ 161463 h 342675"/>
                <a:gd name="csX82" fmla="*/ 182769 w 342673"/>
                <a:gd name="csY82" fmla="*/ 159898 h 342675"/>
                <a:gd name="csX83" fmla="*/ 182769 w 342673"/>
                <a:gd name="csY83" fmla="*/ 152320 h 342675"/>
                <a:gd name="csX84" fmla="*/ 171419 w 342673"/>
                <a:gd name="csY84" fmla="*/ 140953 h 342675"/>
                <a:gd name="csX85" fmla="*/ 178996 w 342673"/>
                <a:gd name="csY85" fmla="*/ 133376 h 342675"/>
                <a:gd name="csX86" fmla="*/ 209291 w 342673"/>
                <a:gd name="csY86" fmla="*/ 163670 h 342675"/>
                <a:gd name="csX87" fmla="*/ 231941 w 342673"/>
                <a:gd name="csY87" fmla="*/ 141020 h 342675"/>
                <a:gd name="csX88" fmla="*/ 201647 w 342673"/>
                <a:gd name="csY88" fmla="*/ 110725 h 342675"/>
                <a:gd name="csX89" fmla="*/ 224364 w 342673"/>
                <a:gd name="csY89" fmla="*/ 88008 h 342675"/>
                <a:gd name="csX90" fmla="*/ 254658 w 342673"/>
                <a:gd name="csY90" fmla="*/ 118303 h 342675"/>
                <a:gd name="csX91" fmla="*/ 278956 w 342673"/>
                <a:gd name="csY91" fmla="*/ 114514 h 342675"/>
                <a:gd name="csX92" fmla="*/ 277391 w 342673"/>
                <a:gd name="csY92" fmla="*/ 118303 h 342675"/>
                <a:gd name="csX93" fmla="*/ 269814 w 342673"/>
                <a:gd name="csY93" fmla="*/ 118303 h 342675"/>
                <a:gd name="csX94" fmla="*/ 224380 w 342673"/>
                <a:gd name="csY94" fmla="*/ 72870 h 342675"/>
                <a:gd name="csX95" fmla="*/ 222815 w 342673"/>
                <a:gd name="csY95" fmla="*/ 69081 h 342675"/>
                <a:gd name="csX96" fmla="*/ 224397 w 342673"/>
                <a:gd name="csY96" fmla="*/ 65292 h 342675"/>
                <a:gd name="csX97" fmla="*/ 228186 w 342673"/>
                <a:gd name="csY97" fmla="*/ 63727 h 342675"/>
                <a:gd name="csX98" fmla="*/ 231974 w 342673"/>
                <a:gd name="csY98" fmla="*/ 65292 h 342675"/>
                <a:gd name="csX99" fmla="*/ 277408 w 342673"/>
                <a:gd name="csY99" fmla="*/ 110725 h 342675"/>
                <a:gd name="csX100" fmla="*/ 278973 w 342673"/>
                <a:gd name="csY100" fmla="*/ 114514 h 342675"/>
                <a:gd name="csX101" fmla="*/ 269813 w 342673"/>
                <a:gd name="csY101" fmla="*/ 88008 h 342675"/>
                <a:gd name="csX102" fmla="*/ 254674 w 342673"/>
                <a:gd name="csY102" fmla="*/ 72869 h 342675"/>
                <a:gd name="csX103" fmla="*/ 292548 w 342673"/>
                <a:gd name="csY103" fmla="*/ 34995 h 342675"/>
                <a:gd name="csX104" fmla="*/ 307687 w 342673"/>
                <a:gd name="csY104" fmla="*/ 50134 h 342675"/>
                <a:gd name="csX105" fmla="*/ 330385 w 342673"/>
                <a:gd name="csY105" fmla="*/ 50134 h 342675"/>
                <a:gd name="csX106" fmla="*/ 322808 w 342673"/>
                <a:gd name="csY106" fmla="*/ 50134 h 342675"/>
                <a:gd name="csX107" fmla="*/ 292514 w 342673"/>
                <a:gd name="csY107" fmla="*/ 19840 h 342675"/>
                <a:gd name="csX108" fmla="*/ 292514 w 342673"/>
                <a:gd name="csY108" fmla="*/ 12262 h 342675"/>
                <a:gd name="csX109" fmla="*/ 296303 w 342673"/>
                <a:gd name="csY109" fmla="*/ 10697 h 342675"/>
                <a:gd name="csX110" fmla="*/ 300092 w 342673"/>
                <a:gd name="csY110" fmla="*/ 12262 h 342675"/>
                <a:gd name="csX111" fmla="*/ 330385 w 342673"/>
                <a:gd name="csY111" fmla="*/ 42557 h 342675"/>
                <a:gd name="csX112" fmla="*/ 330385 w 342673"/>
                <a:gd name="csY112" fmla="*/ 50134 h 3426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Lst>
              <a:rect l="l" t="t" r="r" b="b"/>
              <a:pathLst>
                <a:path w="342673" h="342675">
                  <a:moveTo>
                    <a:pt x="337962" y="34996"/>
                  </a:moveTo>
                  <a:lnTo>
                    <a:pt x="307667" y="4701"/>
                  </a:lnTo>
                  <a:cubicBezTo>
                    <a:pt x="301407" y="-1575"/>
                    <a:pt x="291210" y="-1559"/>
                    <a:pt x="284950" y="4701"/>
                  </a:cubicBezTo>
                  <a:cubicBezTo>
                    <a:pt x="278690" y="10961"/>
                    <a:pt x="278690" y="21158"/>
                    <a:pt x="284950" y="27418"/>
                  </a:cubicBezTo>
                  <a:lnTo>
                    <a:pt x="247076" y="65292"/>
                  </a:lnTo>
                  <a:lnTo>
                    <a:pt x="239499" y="57714"/>
                  </a:lnTo>
                  <a:cubicBezTo>
                    <a:pt x="233436" y="51652"/>
                    <a:pt x="222844" y="51652"/>
                    <a:pt x="216782" y="57714"/>
                  </a:cubicBezTo>
                  <a:cubicBezTo>
                    <a:pt x="210522" y="63974"/>
                    <a:pt x="210522" y="74171"/>
                    <a:pt x="216782" y="80431"/>
                  </a:cubicBezTo>
                  <a:lnTo>
                    <a:pt x="91829" y="205383"/>
                  </a:lnTo>
                  <a:cubicBezTo>
                    <a:pt x="90825" y="206388"/>
                    <a:pt x="90265" y="207756"/>
                    <a:pt x="90265" y="209172"/>
                  </a:cubicBezTo>
                  <a:lnTo>
                    <a:pt x="90265" y="222104"/>
                  </a:lnTo>
                  <a:lnTo>
                    <a:pt x="76690" y="235678"/>
                  </a:lnTo>
                  <a:cubicBezTo>
                    <a:pt x="74598" y="237770"/>
                    <a:pt x="74598" y="241164"/>
                    <a:pt x="76690" y="243256"/>
                  </a:cubicBezTo>
                  <a:lnTo>
                    <a:pt x="72902" y="247045"/>
                  </a:lnTo>
                  <a:cubicBezTo>
                    <a:pt x="67976" y="251970"/>
                    <a:pt x="66988" y="259317"/>
                    <a:pt x="69821" y="265281"/>
                  </a:cubicBezTo>
                  <a:lnTo>
                    <a:pt x="1569" y="333531"/>
                  </a:lnTo>
                  <a:cubicBezTo>
                    <a:pt x="-523" y="335626"/>
                    <a:pt x="-523" y="339017"/>
                    <a:pt x="1569" y="341112"/>
                  </a:cubicBezTo>
                  <a:cubicBezTo>
                    <a:pt x="2607" y="342148"/>
                    <a:pt x="3991" y="342676"/>
                    <a:pt x="5358" y="342676"/>
                  </a:cubicBezTo>
                  <a:cubicBezTo>
                    <a:pt x="6725" y="342676"/>
                    <a:pt x="8092" y="342148"/>
                    <a:pt x="9147" y="341112"/>
                  </a:cubicBezTo>
                  <a:lnTo>
                    <a:pt x="77399" y="272858"/>
                  </a:lnTo>
                  <a:cubicBezTo>
                    <a:pt x="79573" y="273896"/>
                    <a:pt x="81912" y="274473"/>
                    <a:pt x="84268" y="274473"/>
                  </a:cubicBezTo>
                  <a:cubicBezTo>
                    <a:pt x="88386" y="274473"/>
                    <a:pt x="92488" y="272908"/>
                    <a:pt x="95635" y="269778"/>
                  </a:cubicBezTo>
                  <a:lnTo>
                    <a:pt x="99424" y="265989"/>
                  </a:lnTo>
                  <a:cubicBezTo>
                    <a:pt x="100461" y="267027"/>
                    <a:pt x="101845" y="267554"/>
                    <a:pt x="103212" y="267554"/>
                  </a:cubicBezTo>
                  <a:cubicBezTo>
                    <a:pt x="104580" y="267554"/>
                    <a:pt x="105947" y="267027"/>
                    <a:pt x="107001" y="265989"/>
                  </a:cubicBezTo>
                  <a:lnTo>
                    <a:pt x="120575" y="252415"/>
                  </a:lnTo>
                  <a:lnTo>
                    <a:pt x="133507" y="252415"/>
                  </a:lnTo>
                  <a:cubicBezTo>
                    <a:pt x="134924" y="252415"/>
                    <a:pt x="136291" y="251855"/>
                    <a:pt x="137296" y="250850"/>
                  </a:cubicBezTo>
                  <a:lnTo>
                    <a:pt x="262248" y="125898"/>
                  </a:lnTo>
                  <a:cubicBezTo>
                    <a:pt x="265279" y="128929"/>
                    <a:pt x="269315" y="130609"/>
                    <a:pt x="273615" y="130609"/>
                  </a:cubicBezTo>
                  <a:cubicBezTo>
                    <a:pt x="277898" y="130609"/>
                    <a:pt x="281934" y="128929"/>
                    <a:pt x="284965" y="125898"/>
                  </a:cubicBezTo>
                  <a:cubicBezTo>
                    <a:pt x="287996" y="122867"/>
                    <a:pt x="289676" y="118831"/>
                    <a:pt x="289676" y="114531"/>
                  </a:cubicBezTo>
                  <a:cubicBezTo>
                    <a:pt x="289676" y="110248"/>
                    <a:pt x="288013" y="106212"/>
                    <a:pt x="284965" y="103181"/>
                  </a:cubicBezTo>
                  <a:lnTo>
                    <a:pt x="277387" y="95603"/>
                  </a:lnTo>
                  <a:lnTo>
                    <a:pt x="315263" y="57729"/>
                  </a:lnTo>
                  <a:cubicBezTo>
                    <a:pt x="318390" y="60859"/>
                    <a:pt x="322509" y="62424"/>
                    <a:pt x="326610" y="62424"/>
                  </a:cubicBezTo>
                  <a:cubicBezTo>
                    <a:pt x="330729" y="62424"/>
                    <a:pt x="334830" y="60859"/>
                    <a:pt x="337979" y="57729"/>
                  </a:cubicBezTo>
                  <a:cubicBezTo>
                    <a:pt x="344238" y="51470"/>
                    <a:pt x="344238" y="41273"/>
                    <a:pt x="337979" y="35012"/>
                  </a:cubicBezTo>
                  <a:close/>
                  <a:moveTo>
                    <a:pt x="216802" y="156156"/>
                  </a:moveTo>
                  <a:lnTo>
                    <a:pt x="186507" y="125861"/>
                  </a:lnTo>
                  <a:lnTo>
                    <a:pt x="194085" y="118284"/>
                  </a:lnTo>
                  <a:lnTo>
                    <a:pt x="224379" y="148578"/>
                  </a:lnTo>
                  <a:close/>
                  <a:moveTo>
                    <a:pt x="88065" y="262180"/>
                  </a:moveTo>
                  <a:cubicBezTo>
                    <a:pt x="85972" y="264272"/>
                    <a:pt x="82579" y="264272"/>
                    <a:pt x="80487" y="262180"/>
                  </a:cubicBezTo>
                  <a:cubicBezTo>
                    <a:pt x="78395" y="260088"/>
                    <a:pt x="78395" y="256694"/>
                    <a:pt x="80487" y="254602"/>
                  </a:cubicBezTo>
                  <a:lnTo>
                    <a:pt x="84276" y="250813"/>
                  </a:lnTo>
                  <a:lnTo>
                    <a:pt x="91853" y="258391"/>
                  </a:lnTo>
                  <a:close/>
                  <a:moveTo>
                    <a:pt x="103204" y="254602"/>
                  </a:moveTo>
                  <a:lnTo>
                    <a:pt x="88065" y="239463"/>
                  </a:lnTo>
                  <a:lnTo>
                    <a:pt x="95642" y="231885"/>
                  </a:lnTo>
                  <a:lnTo>
                    <a:pt x="110781" y="247024"/>
                  </a:lnTo>
                  <a:close/>
                  <a:moveTo>
                    <a:pt x="131291" y="241670"/>
                  </a:moveTo>
                  <a:lnTo>
                    <a:pt x="120583" y="241670"/>
                  </a:lnTo>
                  <a:lnTo>
                    <a:pt x="100996" y="222084"/>
                  </a:lnTo>
                  <a:lnTo>
                    <a:pt x="100996" y="211376"/>
                  </a:lnTo>
                  <a:lnTo>
                    <a:pt x="103220" y="209152"/>
                  </a:lnTo>
                  <a:lnTo>
                    <a:pt x="114587" y="220519"/>
                  </a:lnTo>
                  <a:cubicBezTo>
                    <a:pt x="115625" y="221556"/>
                    <a:pt x="117009" y="222084"/>
                    <a:pt x="118376" y="222084"/>
                  </a:cubicBezTo>
                  <a:cubicBezTo>
                    <a:pt x="119743" y="222084"/>
                    <a:pt x="121110" y="221556"/>
                    <a:pt x="122164" y="220519"/>
                  </a:cubicBezTo>
                  <a:cubicBezTo>
                    <a:pt x="124257" y="218427"/>
                    <a:pt x="124257" y="215033"/>
                    <a:pt x="122164" y="212941"/>
                  </a:cubicBezTo>
                  <a:lnTo>
                    <a:pt x="110798" y="201574"/>
                  </a:lnTo>
                  <a:lnTo>
                    <a:pt x="118375" y="193997"/>
                  </a:lnTo>
                  <a:lnTo>
                    <a:pt x="125953" y="201574"/>
                  </a:lnTo>
                  <a:cubicBezTo>
                    <a:pt x="126991" y="202612"/>
                    <a:pt x="128375" y="203139"/>
                    <a:pt x="129742" y="203139"/>
                  </a:cubicBezTo>
                  <a:cubicBezTo>
                    <a:pt x="131109" y="203139"/>
                    <a:pt x="132476" y="202612"/>
                    <a:pt x="133531" y="201574"/>
                  </a:cubicBezTo>
                  <a:cubicBezTo>
                    <a:pt x="135623" y="199482"/>
                    <a:pt x="135623" y="196089"/>
                    <a:pt x="133531" y="193997"/>
                  </a:cubicBezTo>
                  <a:lnTo>
                    <a:pt x="125953" y="186419"/>
                  </a:lnTo>
                  <a:lnTo>
                    <a:pt x="133531" y="178841"/>
                  </a:lnTo>
                  <a:lnTo>
                    <a:pt x="144897" y="190208"/>
                  </a:lnTo>
                  <a:cubicBezTo>
                    <a:pt x="145935" y="191246"/>
                    <a:pt x="147319" y="191773"/>
                    <a:pt x="148686" y="191773"/>
                  </a:cubicBezTo>
                  <a:cubicBezTo>
                    <a:pt x="150054" y="191773"/>
                    <a:pt x="151421" y="191246"/>
                    <a:pt x="152475" y="190208"/>
                  </a:cubicBezTo>
                  <a:cubicBezTo>
                    <a:pt x="154567" y="188116"/>
                    <a:pt x="154567" y="184723"/>
                    <a:pt x="152475" y="182631"/>
                  </a:cubicBezTo>
                  <a:lnTo>
                    <a:pt x="141108" y="171264"/>
                  </a:lnTo>
                  <a:lnTo>
                    <a:pt x="148686" y="163686"/>
                  </a:lnTo>
                  <a:lnTo>
                    <a:pt x="156263" y="171264"/>
                  </a:lnTo>
                  <a:cubicBezTo>
                    <a:pt x="157301" y="172302"/>
                    <a:pt x="158685" y="172829"/>
                    <a:pt x="160052" y="172829"/>
                  </a:cubicBezTo>
                  <a:cubicBezTo>
                    <a:pt x="161419" y="172829"/>
                    <a:pt x="162787" y="172302"/>
                    <a:pt x="163841" y="171264"/>
                  </a:cubicBezTo>
                  <a:cubicBezTo>
                    <a:pt x="165933" y="169172"/>
                    <a:pt x="165933" y="165778"/>
                    <a:pt x="163841" y="163686"/>
                  </a:cubicBezTo>
                  <a:lnTo>
                    <a:pt x="156263" y="156109"/>
                  </a:lnTo>
                  <a:lnTo>
                    <a:pt x="163841" y="148531"/>
                  </a:lnTo>
                  <a:lnTo>
                    <a:pt x="175191" y="159898"/>
                  </a:lnTo>
                  <a:cubicBezTo>
                    <a:pt x="176229" y="160936"/>
                    <a:pt x="177613" y="161463"/>
                    <a:pt x="178980" y="161463"/>
                  </a:cubicBezTo>
                  <a:cubicBezTo>
                    <a:pt x="180347" y="161463"/>
                    <a:pt x="181714" y="160936"/>
                    <a:pt x="182769" y="159898"/>
                  </a:cubicBezTo>
                  <a:cubicBezTo>
                    <a:pt x="184861" y="157806"/>
                    <a:pt x="184861" y="154412"/>
                    <a:pt x="182769" y="152320"/>
                  </a:cubicBezTo>
                  <a:lnTo>
                    <a:pt x="171419" y="140953"/>
                  </a:lnTo>
                  <a:lnTo>
                    <a:pt x="178996" y="133376"/>
                  </a:lnTo>
                  <a:lnTo>
                    <a:pt x="209291" y="163670"/>
                  </a:lnTo>
                  <a:close/>
                  <a:moveTo>
                    <a:pt x="231941" y="141020"/>
                  </a:moveTo>
                  <a:lnTo>
                    <a:pt x="201647" y="110725"/>
                  </a:lnTo>
                  <a:lnTo>
                    <a:pt x="224364" y="88008"/>
                  </a:lnTo>
                  <a:lnTo>
                    <a:pt x="254658" y="118303"/>
                  </a:lnTo>
                  <a:close/>
                  <a:moveTo>
                    <a:pt x="278956" y="114514"/>
                  </a:moveTo>
                  <a:cubicBezTo>
                    <a:pt x="278956" y="115947"/>
                    <a:pt x="278396" y="117298"/>
                    <a:pt x="277391" y="118303"/>
                  </a:cubicBezTo>
                  <a:cubicBezTo>
                    <a:pt x="275299" y="120378"/>
                    <a:pt x="271906" y="120378"/>
                    <a:pt x="269814" y="118303"/>
                  </a:cubicBezTo>
                  <a:lnTo>
                    <a:pt x="224380" y="72870"/>
                  </a:lnTo>
                  <a:cubicBezTo>
                    <a:pt x="223375" y="71865"/>
                    <a:pt x="222815" y="70514"/>
                    <a:pt x="222815" y="69081"/>
                  </a:cubicBezTo>
                  <a:cubicBezTo>
                    <a:pt x="222815" y="67648"/>
                    <a:pt x="223376" y="66313"/>
                    <a:pt x="224397" y="65292"/>
                  </a:cubicBezTo>
                  <a:cubicBezTo>
                    <a:pt x="225402" y="64287"/>
                    <a:pt x="226752" y="63727"/>
                    <a:pt x="228186" y="63727"/>
                  </a:cubicBezTo>
                  <a:cubicBezTo>
                    <a:pt x="229619" y="63727"/>
                    <a:pt x="230953" y="64287"/>
                    <a:pt x="231974" y="65292"/>
                  </a:cubicBezTo>
                  <a:lnTo>
                    <a:pt x="277408" y="110725"/>
                  </a:lnTo>
                  <a:cubicBezTo>
                    <a:pt x="278412" y="111730"/>
                    <a:pt x="278973" y="113081"/>
                    <a:pt x="278973" y="114514"/>
                  </a:cubicBezTo>
                  <a:close/>
                  <a:moveTo>
                    <a:pt x="269813" y="88008"/>
                  </a:moveTo>
                  <a:lnTo>
                    <a:pt x="254674" y="72869"/>
                  </a:lnTo>
                  <a:lnTo>
                    <a:pt x="292548" y="34995"/>
                  </a:lnTo>
                  <a:lnTo>
                    <a:pt x="307687" y="50134"/>
                  </a:lnTo>
                  <a:close/>
                  <a:moveTo>
                    <a:pt x="330385" y="50134"/>
                  </a:moveTo>
                  <a:cubicBezTo>
                    <a:pt x="328294" y="52226"/>
                    <a:pt x="324902" y="52226"/>
                    <a:pt x="322808" y="50134"/>
                  </a:cubicBezTo>
                  <a:lnTo>
                    <a:pt x="292514" y="19840"/>
                  </a:lnTo>
                  <a:cubicBezTo>
                    <a:pt x="290422" y="17748"/>
                    <a:pt x="290422" y="14354"/>
                    <a:pt x="292514" y="12262"/>
                  </a:cubicBezTo>
                  <a:cubicBezTo>
                    <a:pt x="293552" y="11224"/>
                    <a:pt x="294936" y="10697"/>
                    <a:pt x="296303" y="10697"/>
                  </a:cubicBezTo>
                  <a:cubicBezTo>
                    <a:pt x="297670" y="10697"/>
                    <a:pt x="299054" y="11224"/>
                    <a:pt x="300092" y="12262"/>
                  </a:cubicBezTo>
                  <a:lnTo>
                    <a:pt x="330385" y="42557"/>
                  </a:lnTo>
                  <a:cubicBezTo>
                    <a:pt x="332479" y="44649"/>
                    <a:pt x="332479" y="48042"/>
                    <a:pt x="330385" y="50134"/>
                  </a:cubicBezTo>
                  <a:close/>
                </a:path>
              </a:pathLst>
            </a:custGeom>
            <a:solidFill>
              <a:srgbClr val="508541"/>
            </a:solidFill>
            <a:ln w="349" cap="flat">
              <a:noFill/>
              <a:prstDash val="solid"/>
              <a:miter/>
            </a:ln>
          </p:spPr>
          <p:txBody>
            <a:bodyPr/>
            <a:lstStyle/>
            <a:p>
              <a:endParaRPr lang="en-NZ"/>
            </a:p>
          </p:txBody>
        </p:sp>
        <p:sp>
          <p:nvSpPr>
            <p:cNvPr id="41" name="TextBox 40">
              <a:extLst>
                <a:ext uri="{FF2B5EF4-FFF2-40B4-BE49-F238E27FC236}">
                  <a16:creationId xmlns:a16="http://schemas.microsoft.com/office/drawing/2014/main" id="{9E32BDBC-DCF3-85BB-AE55-6D6E6327C9C3}"/>
                </a:ext>
              </a:extLst>
            </p:cNvPr>
            <p:cNvSpPr txBox="1"/>
            <p:nvPr/>
          </p:nvSpPr>
          <p:spPr>
            <a:xfrm>
              <a:off x="8986237" y="4488000"/>
              <a:ext cx="1070430" cy="430887"/>
            </a:xfrm>
            <a:prstGeom prst="rect">
              <a:avLst/>
            </a:prstGeom>
            <a:noFill/>
          </p:spPr>
          <p:txBody>
            <a:bodyPr wrap="square" rtlCol="0">
              <a:spAutoFit/>
            </a:bodyPr>
            <a:lstStyle/>
            <a:p>
              <a:pPr algn="ctr"/>
              <a:r>
                <a:rPr lang="en-NZ" sz="1100" dirty="0">
                  <a:solidFill>
                    <a:srgbClr val="508541"/>
                  </a:solidFill>
                </a:rPr>
                <a:t>Month 6</a:t>
              </a:r>
            </a:p>
            <a:p>
              <a:pPr algn="ctr"/>
              <a:r>
                <a:rPr lang="en-NZ" sz="1100" dirty="0">
                  <a:solidFill>
                    <a:srgbClr val="508541"/>
                  </a:solidFill>
                </a:rPr>
                <a:t>Day 181</a:t>
              </a:r>
              <a:r>
                <a:rPr lang="en-NZ" sz="1100" dirty="0">
                  <a:solidFill>
                    <a:srgbClr val="508541"/>
                  </a:solidFill>
                  <a:ea typeface="Calibri" panose="020F0502020204030204" pitchFamily="34" charset="0"/>
                  <a:cs typeface="Calibri" panose="020F0502020204030204" pitchFamily="34" charset="0"/>
                </a:rPr>
                <a:t>±14</a:t>
              </a:r>
              <a:endParaRPr lang="en-NZ" sz="1100" dirty="0">
                <a:solidFill>
                  <a:srgbClr val="508541"/>
                </a:solidFill>
              </a:endParaRPr>
            </a:p>
          </p:txBody>
        </p:sp>
      </p:grpSp>
      <p:cxnSp>
        <p:nvCxnSpPr>
          <p:cNvPr id="43" name="Straight Arrow Connector 42">
            <a:extLst>
              <a:ext uri="{FF2B5EF4-FFF2-40B4-BE49-F238E27FC236}">
                <a16:creationId xmlns:a16="http://schemas.microsoft.com/office/drawing/2014/main" id="{629B9DF7-9BC6-8437-9CA2-AB587574F342}"/>
              </a:ext>
            </a:extLst>
          </p:cNvPr>
          <p:cNvCxnSpPr>
            <a:cxnSpLocks/>
          </p:cNvCxnSpPr>
          <p:nvPr/>
        </p:nvCxnSpPr>
        <p:spPr>
          <a:xfrm>
            <a:off x="10396341" y="3768772"/>
            <a:ext cx="0" cy="324142"/>
          </a:xfrm>
          <a:prstGeom prst="straightConnector1">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47E021F0-468C-8689-CC23-51E7EBB7B887}"/>
              </a:ext>
            </a:extLst>
          </p:cNvPr>
          <p:cNvSpPr txBox="1"/>
          <p:nvPr/>
        </p:nvSpPr>
        <p:spPr>
          <a:xfrm>
            <a:off x="9826694" y="4152928"/>
            <a:ext cx="1145008" cy="769441"/>
          </a:xfrm>
          <a:prstGeom prst="rect">
            <a:avLst/>
          </a:prstGeom>
          <a:noFill/>
        </p:spPr>
        <p:txBody>
          <a:bodyPr wrap="square" rtlCol="0">
            <a:spAutoFit/>
          </a:bodyPr>
          <a:lstStyle/>
          <a:p>
            <a:pPr algn="ctr"/>
            <a:r>
              <a:rPr lang="en-NZ" sz="1100" b="1" dirty="0">
                <a:solidFill>
                  <a:srgbClr val="508541"/>
                </a:solidFill>
              </a:rPr>
              <a:t>Final evaluation</a:t>
            </a:r>
          </a:p>
          <a:p>
            <a:pPr algn="ctr"/>
            <a:r>
              <a:rPr lang="en-NZ" sz="1100" dirty="0">
                <a:solidFill>
                  <a:srgbClr val="508541"/>
                </a:solidFill>
              </a:rPr>
              <a:t>Month 7</a:t>
            </a:r>
          </a:p>
          <a:p>
            <a:pPr algn="ctr"/>
            <a:r>
              <a:rPr lang="en-NZ" sz="1100" dirty="0">
                <a:solidFill>
                  <a:srgbClr val="508541"/>
                </a:solidFill>
              </a:rPr>
              <a:t>Day 211</a:t>
            </a:r>
            <a:r>
              <a:rPr lang="en-NZ" sz="1100" dirty="0">
                <a:solidFill>
                  <a:srgbClr val="508541"/>
                </a:solidFill>
                <a:ea typeface="Calibri" panose="020F0502020204030204" pitchFamily="34" charset="0"/>
                <a:cs typeface="Calibri" panose="020F0502020204030204" pitchFamily="34" charset="0"/>
              </a:rPr>
              <a:t>±14</a:t>
            </a:r>
            <a:endParaRPr lang="en-NZ" sz="1100" dirty="0">
              <a:solidFill>
                <a:srgbClr val="508541"/>
              </a:solidFill>
            </a:endParaRPr>
          </a:p>
        </p:txBody>
      </p:sp>
      <p:sp>
        <p:nvSpPr>
          <p:cNvPr id="45" name="Rectangle 44">
            <a:extLst>
              <a:ext uri="{FF2B5EF4-FFF2-40B4-BE49-F238E27FC236}">
                <a16:creationId xmlns:a16="http://schemas.microsoft.com/office/drawing/2014/main" id="{F5D7548D-B606-AD6D-9970-FD94635751E6}"/>
              </a:ext>
            </a:extLst>
          </p:cNvPr>
          <p:cNvSpPr/>
          <p:nvPr/>
        </p:nvSpPr>
        <p:spPr>
          <a:xfrm>
            <a:off x="6304061" y="3417079"/>
            <a:ext cx="4254885" cy="362074"/>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508541"/>
                </a:solidFill>
              </a:rPr>
              <a:t>Dosing schedule</a:t>
            </a:r>
            <a:endParaRPr kumimoji="0" lang="en-GB" sz="1400" b="1" i="0" u="none" strike="noStrike" kern="1200" cap="none" spc="0" normalizeH="0" baseline="0" noProof="0" dirty="0">
              <a:ln>
                <a:noFill/>
              </a:ln>
              <a:solidFill>
                <a:srgbClr val="508541"/>
              </a:solidFill>
              <a:effectLst/>
              <a:uLnTx/>
              <a:uFillTx/>
              <a:ea typeface="+mn-ea"/>
              <a:cs typeface="+mn-cs"/>
            </a:endParaRPr>
          </a:p>
        </p:txBody>
      </p:sp>
      <p:cxnSp>
        <p:nvCxnSpPr>
          <p:cNvPr id="22" name="Straight Arrow Connector 21">
            <a:extLst>
              <a:ext uri="{FF2B5EF4-FFF2-40B4-BE49-F238E27FC236}">
                <a16:creationId xmlns:a16="http://schemas.microsoft.com/office/drawing/2014/main" id="{CCD0B115-0002-9CAE-6196-98F5150B4B76}"/>
              </a:ext>
            </a:extLst>
          </p:cNvPr>
          <p:cNvCxnSpPr>
            <a:cxnSpLocks/>
          </p:cNvCxnSpPr>
          <p:nvPr/>
        </p:nvCxnSpPr>
        <p:spPr>
          <a:xfrm>
            <a:off x="9834184" y="3775440"/>
            <a:ext cx="0" cy="324142"/>
          </a:xfrm>
          <a:prstGeom prst="straightConnector1">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CC8787E3-FB84-9D7D-631B-54346DDFEAFF}"/>
              </a:ext>
            </a:extLst>
          </p:cNvPr>
          <p:cNvSpPr/>
          <p:nvPr/>
        </p:nvSpPr>
        <p:spPr>
          <a:xfrm>
            <a:off x="5239489" y="5045136"/>
            <a:ext cx="6568046" cy="532800"/>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lIns="468000" rIns="72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1400" b="1" dirty="0">
                <a:solidFill>
                  <a:srgbClr val="508541"/>
                </a:solidFill>
              </a:rPr>
              <a:t>Primary </a:t>
            </a:r>
            <a:r>
              <a:rPr kumimoji="0" lang="en-GB" sz="1400" b="1" i="0" u="none" strike="noStrike" kern="1200" cap="none" spc="0" normalizeH="0" baseline="0" noProof="0" dirty="0">
                <a:ln>
                  <a:noFill/>
                </a:ln>
                <a:solidFill>
                  <a:srgbClr val="508541"/>
                </a:solidFill>
                <a:effectLst/>
                <a:uLnTx/>
                <a:uFillTx/>
                <a:ea typeface="+mn-ea"/>
                <a:cs typeface="+mn-cs"/>
              </a:rPr>
              <a:t>endpoint: </a:t>
            </a:r>
            <a:r>
              <a:rPr lang="en-GB" sz="1400" dirty="0">
                <a:solidFill>
                  <a:srgbClr val="004B87"/>
                </a:solidFill>
              </a:rPr>
              <a:t>Seroconversion rate 1 month after the third dose</a:t>
            </a:r>
            <a:endParaRPr kumimoji="0" lang="en-GB" sz="1400" i="0" u="none" strike="noStrike" kern="1200" cap="none" spc="0" normalizeH="0" baseline="0" noProof="0" dirty="0">
              <a:ln>
                <a:noFill/>
              </a:ln>
              <a:solidFill>
                <a:srgbClr val="004B87"/>
              </a:solidFill>
              <a:effectLst/>
              <a:uLnTx/>
              <a:uFillTx/>
              <a:ea typeface="+mn-ea"/>
              <a:cs typeface="+mn-cs"/>
            </a:endParaRPr>
          </a:p>
        </p:txBody>
      </p:sp>
      <p:sp>
        <p:nvSpPr>
          <p:cNvPr id="40" name="Oval 39">
            <a:extLst>
              <a:ext uri="{FF2B5EF4-FFF2-40B4-BE49-F238E27FC236}">
                <a16:creationId xmlns:a16="http://schemas.microsoft.com/office/drawing/2014/main" id="{43E5F7CD-78C9-C981-FCE5-B9ECD3A023A2}"/>
              </a:ext>
            </a:extLst>
          </p:cNvPr>
          <p:cNvSpPr/>
          <p:nvPr/>
        </p:nvSpPr>
        <p:spPr>
          <a:xfrm>
            <a:off x="4969489" y="5043918"/>
            <a:ext cx="540000" cy="540000"/>
          </a:xfrm>
          <a:prstGeom prst="ellipse">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a:extLst>
              <a:ext uri="{FF2B5EF4-FFF2-40B4-BE49-F238E27FC236}">
                <a16:creationId xmlns:a16="http://schemas.microsoft.com/office/drawing/2014/main" id="{7BAC5232-18FF-5B9E-A9EA-323E8ED0839D}"/>
              </a:ext>
            </a:extLst>
          </p:cNvPr>
          <p:cNvSpPr/>
          <p:nvPr/>
        </p:nvSpPr>
        <p:spPr>
          <a:xfrm>
            <a:off x="5239489" y="5736259"/>
            <a:ext cx="6568046" cy="533554"/>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lIns="468000" rIns="72000" rtlCol="0" anchor="ctr"/>
          <a:lstStyle/>
          <a:p>
            <a:pPr marR="0" lvl="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08541"/>
                </a:solidFill>
                <a:effectLst/>
                <a:uLnTx/>
                <a:uFillTx/>
                <a:ea typeface="+mn-ea"/>
                <a:cs typeface="+mn-cs"/>
              </a:rPr>
              <a:t>Key secondary endpoints: </a:t>
            </a:r>
            <a:r>
              <a:rPr kumimoji="0" lang="en-GB" sz="1400" i="0" u="none" strike="noStrike" kern="1200" cap="none" spc="0" normalizeH="0" baseline="0" noProof="0" dirty="0">
                <a:ln>
                  <a:noFill/>
                </a:ln>
                <a:solidFill>
                  <a:srgbClr val="004B87"/>
                </a:solidFill>
                <a:effectLst/>
                <a:uLnTx/>
                <a:uFillTx/>
                <a:ea typeface="+mn-ea"/>
                <a:cs typeface="+mn-cs"/>
              </a:rPr>
              <a:t>Changes in GMT of anti-HEV antibodies, safety assessments based on AEs, and clinical/laboratory monitoring</a:t>
            </a:r>
            <a:endParaRPr kumimoji="0" lang="en-GB" sz="1400" b="1" i="0" u="none" strike="noStrike" kern="1200" cap="none" spc="0" normalizeH="0" baseline="0" noProof="0" dirty="0">
              <a:ln>
                <a:noFill/>
              </a:ln>
              <a:solidFill>
                <a:srgbClr val="004B87"/>
              </a:solidFill>
              <a:effectLst/>
              <a:uLnTx/>
              <a:uFillTx/>
              <a:ea typeface="+mn-ea"/>
              <a:cs typeface="+mn-cs"/>
            </a:endParaRPr>
          </a:p>
        </p:txBody>
      </p:sp>
      <p:sp>
        <p:nvSpPr>
          <p:cNvPr id="17" name="Oval 16">
            <a:extLst>
              <a:ext uri="{FF2B5EF4-FFF2-40B4-BE49-F238E27FC236}">
                <a16:creationId xmlns:a16="http://schemas.microsoft.com/office/drawing/2014/main" id="{FA2F4A7D-F169-FAE1-5D86-BAF09066E13D}"/>
              </a:ext>
            </a:extLst>
          </p:cNvPr>
          <p:cNvSpPr/>
          <p:nvPr/>
        </p:nvSpPr>
        <p:spPr>
          <a:xfrm>
            <a:off x="4969489" y="5733036"/>
            <a:ext cx="540000" cy="540000"/>
          </a:xfrm>
          <a:prstGeom prst="ellipse">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89" name="Group 88">
            <a:extLst>
              <a:ext uri="{FF2B5EF4-FFF2-40B4-BE49-F238E27FC236}">
                <a16:creationId xmlns:a16="http://schemas.microsoft.com/office/drawing/2014/main" id="{5721E00D-3313-B89A-1A28-D5065F94AD8F}"/>
              </a:ext>
            </a:extLst>
          </p:cNvPr>
          <p:cNvGrpSpPr/>
          <p:nvPr/>
        </p:nvGrpSpPr>
        <p:grpSpPr>
          <a:xfrm>
            <a:off x="5106570" y="5190490"/>
            <a:ext cx="265838" cy="272643"/>
            <a:chOff x="2101006" y="4400438"/>
            <a:chExt cx="1639476" cy="1803329"/>
          </a:xfrm>
          <a:solidFill>
            <a:schemeClr val="bg1"/>
          </a:solidFill>
        </p:grpSpPr>
        <p:sp>
          <p:nvSpPr>
            <p:cNvPr id="90" name="Freeform: Shape 89">
              <a:extLst>
                <a:ext uri="{FF2B5EF4-FFF2-40B4-BE49-F238E27FC236}">
                  <a16:creationId xmlns:a16="http://schemas.microsoft.com/office/drawing/2014/main" id="{172C7E90-BAC0-5DCB-7D7B-E8ECD3A53A63}"/>
                </a:ext>
              </a:extLst>
            </p:cNvPr>
            <p:cNvSpPr/>
            <p:nvPr/>
          </p:nvSpPr>
          <p:spPr>
            <a:xfrm>
              <a:off x="2960237" y="4400438"/>
              <a:ext cx="780245" cy="1803329"/>
            </a:xfrm>
            <a:custGeom>
              <a:avLst/>
              <a:gdLst>
                <a:gd name="csX0" fmla="*/ 615874 w 780245"/>
                <a:gd name="csY0" fmla="*/ 2170 h 1803329"/>
                <a:gd name="csX1" fmla="*/ 754869 w 780245"/>
                <a:gd name="csY1" fmla="*/ 227118 h 1803329"/>
                <a:gd name="csX2" fmla="*/ 517156 w 780245"/>
                <a:gd name="csY2" fmla="*/ 466641 h 1803329"/>
                <a:gd name="csX3" fmla="*/ 403493 w 780245"/>
                <a:gd name="csY3" fmla="*/ 579246 h 1803329"/>
                <a:gd name="csX4" fmla="*/ 288293 w 780245"/>
                <a:gd name="csY4" fmla="*/ 690006 h 1803329"/>
                <a:gd name="csX5" fmla="*/ 288350 w 780245"/>
                <a:gd name="csY5" fmla="*/ 1545733 h 1803329"/>
                <a:gd name="csX6" fmla="*/ 165734 w 780245"/>
                <a:gd name="csY6" fmla="*/ 1803196 h 1803329"/>
                <a:gd name="csX7" fmla="*/ 120 w 780245"/>
                <a:gd name="csY7" fmla="*/ 1663414 h 1803329"/>
                <a:gd name="csX8" fmla="*/ 0 w 780245"/>
                <a:gd name="csY8" fmla="*/ 557197 h 1803329"/>
                <a:gd name="csX9" fmla="*/ 57051 w 780245"/>
                <a:gd name="csY9" fmla="*/ 505855 h 1803329"/>
                <a:gd name="csX10" fmla="*/ 487299 w 780245"/>
                <a:gd name="csY10" fmla="*/ 79613 h 1803329"/>
                <a:gd name="csX11" fmla="*/ 615874 w 780245"/>
                <a:gd name="csY11" fmla="*/ 2170 h 18033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780245" h="1803329">
                  <a:moveTo>
                    <a:pt x="615874" y="2170"/>
                  </a:moveTo>
                  <a:cubicBezTo>
                    <a:pt x="736105" y="-19702"/>
                    <a:pt x="826405" y="128628"/>
                    <a:pt x="754869" y="227118"/>
                  </a:cubicBezTo>
                  <a:cubicBezTo>
                    <a:pt x="678109" y="309034"/>
                    <a:pt x="597507" y="388134"/>
                    <a:pt x="517156" y="466641"/>
                  </a:cubicBezTo>
                  <a:lnTo>
                    <a:pt x="403493" y="579246"/>
                  </a:lnTo>
                  <a:cubicBezTo>
                    <a:pt x="363528" y="619478"/>
                    <a:pt x="332475" y="652750"/>
                    <a:pt x="288293" y="690006"/>
                  </a:cubicBezTo>
                  <a:lnTo>
                    <a:pt x="288350" y="1545733"/>
                  </a:lnTo>
                  <a:cubicBezTo>
                    <a:pt x="288361" y="1653341"/>
                    <a:pt x="304280" y="1772946"/>
                    <a:pt x="165734" y="1803196"/>
                  </a:cubicBezTo>
                  <a:cubicBezTo>
                    <a:pt x="77341" y="1806138"/>
                    <a:pt x="-580" y="1760766"/>
                    <a:pt x="120" y="1663414"/>
                  </a:cubicBezTo>
                  <a:lnTo>
                    <a:pt x="0" y="557197"/>
                  </a:lnTo>
                  <a:cubicBezTo>
                    <a:pt x="18873" y="545996"/>
                    <a:pt x="41212" y="521683"/>
                    <a:pt x="57051" y="505855"/>
                  </a:cubicBezTo>
                  <a:lnTo>
                    <a:pt x="487299" y="79613"/>
                  </a:lnTo>
                  <a:cubicBezTo>
                    <a:pt x="528493" y="39091"/>
                    <a:pt x="554110" y="5739"/>
                    <a:pt x="615874" y="2170"/>
                  </a:cubicBezTo>
                  <a:close/>
                </a:path>
              </a:pathLst>
            </a:custGeom>
            <a:grpFill/>
            <a:ln w="2837" cap="flat">
              <a:noFill/>
              <a:prstDash val="solid"/>
              <a:miter/>
            </a:ln>
          </p:spPr>
          <p:txBody>
            <a:bodyPr/>
            <a:lstStyle/>
            <a:p>
              <a:endParaRPr lang="en-US"/>
            </a:p>
          </p:txBody>
        </p:sp>
        <p:sp>
          <p:nvSpPr>
            <p:cNvPr id="91" name="Freeform: Shape 90">
              <a:extLst>
                <a:ext uri="{FF2B5EF4-FFF2-40B4-BE49-F238E27FC236}">
                  <a16:creationId xmlns:a16="http://schemas.microsoft.com/office/drawing/2014/main" id="{C0D888C4-7515-898B-7766-2222FC5885AD}"/>
                </a:ext>
              </a:extLst>
            </p:cNvPr>
            <p:cNvSpPr/>
            <p:nvPr/>
          </p:nvSpPr>
          <p:spPr>
            <a:xfrm>
              <a:off x="2101006" y="4402251"/>
              <a:ext cx="768459" cy="1801384"/>
            </a:xfrm>
            <a:custGeom>
              <a:avLst/>
              <a:gdLst>
                <a:gd name="csX0" fmla="*/ 135801 w 768459"/>
                <a:gd name="csY0" fmla="*/ 357 h 1801384"/>
                <a:gd name="csX1" fmla="*/ 292440 w 768459"/>
                <a:gd name="csY1" fmla="*/ 81522 h 1801384"/>
                <a:gd name="csX2" fmla="*/ 665091 w 768459"/>
                <a:gd name="csY2" fmla="*/ 458037 h 1801384"/>
                <a:gd name="csX3" fmla="*/ 767696 w 768459"/>
                <a:gd name="csY3" fmla="*/ 555383 h 1801384"/>
                <a:gd name="csX4" fmla="*/ 767736 w 768459"/>
                <a:gd name="csY4" fmla="*/ 1567004 h 1801384"/>
                <a:gd name="csX5" fmla="*/ 765636 w 768459"/>
                <a:gd name="csY5" fmla="*/ 1684475 h 1801384"/>
                <a:gd name="csX6" fmla="*/ 629571 w 768459"/>
                <a:gd name="csY6" fmla="*/ 1801382 h 1801384"/>
                <a:gd name="csX7" fmla="*/ 481167 w 768459"/>
                <a:gd name="csY7" fmla="*/ 1573873 h 1801384"/>
                <a:gd name="csX8" fmla="*/ 481224 w 768459"/>
                <a:gd name="csY8" fmla="*/ 924329 h 1801384"/>
                <a:gd name="csX9" fmla="*/ 481224 w 768459"/>
                <a:gd name="csY9" fmla="*/ 688193 h 1801384"/>
                <a:gd name="csX10" fmla="*/ 381363 w 768459"/>
                <a:gd name="csY10" fmla="*/ 586049 h 1801384"/>
                <a:gd name="csX11" fmla="*/ 177707 w 768459"/>
                <a:gd name="csY11" fmla="*/ 379559 h 1801384"/>
                <a:gd name="csX12" fmla="*/ 1145 w 768459"/>
                <a:gd name="csY12" fmla="*/ 164913 h 1801384"/>
                <a:gd name="csX13" fmla="*/ 135801 w 768459"/>
                <a:gd name="csY13" fmla="*/ 357 h 180138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768459" h="1801384">
                  <a:moveTo>
                    <a:pt x="135801" y="357"/>
                  </a:moveTo>
                  <a:cubicBezTo>
                    <a:pt x="214877" y="-3889"/>
                    <a:pt x="241103" y="30157"/>
                    <a:pt x="292440" y="81522"/>
                  </a:cubicBezTo>
                  <a:lnTo>
                    <a:pt x="665091" y="458037"/>
                  </a:lnTo>
                  <a:cubicBezTo>
                    <a:pt x="687470" y="480382"/>
                    <a:pt x="744896" y="541974"/>
                    <a:pt x="767696" y="555383"/>
                  </a:cubicBezTo>
                  <a:lnTo>
                    <a:pt x="767736" y="1567004"/>
                  </a:lnTo>
                  <a:cubicBezTo>
                    <a:pt x="767741" y="1603412"/>
                    <a:pt x="770348" y="1649262"/>
                    <a:pt x="765636" y="1684475"/>
                  </a:cubicBezTo>
                  <a:cubicBezTo>
                    <a:pt x="756728" y="1751093"/>
                    <a:pt x="694800" y="1801075"/>
                    <a:pt x="629571" y="1801382"/>
                  </a:cubicBezTo>
                  <a:cubicBezTo>
                    <a:pt x="485868" y="1801980"/>
                    <a:pt x="481156" y="1682608"/>
                    <a:pt x="481167" y="1573873"/>
                  </a:cubicBezTo>
                  <a:lnTo>
                    <a:pt x="481224" y="924329"/>
                  </a:lnTo>
                  <a:cubicBezTo>
                    <a:pt x="481224" y="846539"/>
                    <a:pt x="482368" y="765732"/>
                    <a:pt x="481224" y="688193"/>
                  </a:cubicBezTo>
                  <a:cubicBezTo>
                    <a:pt x="458117" y="659235"/>
                    <a:pt x="408499" y="613766"/>
                    <a:pt x="381363" y="586049"/>
                  </a:cubicBezTo>
                  <a:lnTo>
                    <a:pt x="177707" y="379559"/>
                  </a:lnTo>
                  <a:cubicBezTo>
                    <a:pt x="125101" y="326441"/>
                    <a:pt x="8848" y="231900"/>
                    <a:pt x="1145" y="164913"/>
                  </a:cubicBezTo>
                  <a:cubicBezTo>
                    <a:pt x="-9014" y="76582"/>
                    <a:pt x="49465" y="10163"/>
                    <a:pt x="135801" y="357"/>
                  </a:cubicBezTo>
                  <a:close/>
                </a:path>
              </a:pathLst>
            </a:custGeom>
            <a:grpFill/>
            <a:ln w="2837" cap="flat">
              <a:noFill/>
              <a:prstDash val="solid"/>
              <a:miter/>
            </a:ln>
          </p:spPr>
          <p:txBody>
            <a:bodyPr/>
            <a:lstStyle/>
            <a:p>
              <a:endParaRPr lang="en-US"/>
            </a:p>
          </p:txBody>
        </p:sp>
      </p:grpSp>
      <p:grpSp>
        <p:nvGrpSpPr>
          <p:cNvPr id="104" name="Group 103">
            <a:extLst>
              <a:ext uri="{FF2B5EF4-FFF2-40B4-BE49-F238E27FC236}">
                <a16:creationId xmlns:a16="http://schemas.microsoft.com/office/drawing/2014/main" id="{61A028B5-DC2F-4C67-40C9-48BFD9132CE4}"/>
              </a:ext>
            </a:extLst>
          </p:cNvPr>
          <p:cNvGrpSpPr/>
          <p:nvPr/>
        </p:nvGrpSpPr>
        <p:grpSpPr>
          <a:xfrm>
            <a:off x="5124244" y="5841560"/>
            <a:ext cx="236257" cy="322952"/>
            <a:chOff x="5085043" y="5794211"/>
            <a:chExt cx="292260" cy="377110"/>
          </a:xfrm>
          <a:solidFill>
            <a:schemeClr val="bg1"/>
          </a:solidFill>
        </p:grpSpPr>
        <p:sp>
          <p:nvSpPr>
            <p:cNvPr id="95" name="Freeform: Shape 94">
              <a:extLst>
                <a:ext uri="{FF2B5EF4-FFF2-40B4-BE49-F238E27FC236}">
                  <a16:creationId xmlns:a16="http://schemas.microsoft.com/office/drawing/2014/main" id="{386F1924-EA59-5C27-3A5F-349F83CFF8A3}"/>
                </a:ext>
              </a:extLst>
            </p:cNvPr>
            <p:cNvSpPr/>
            <p:nvPr/>
          </p:nvSpPr>
          <p:spPr>
            <a:xfrm>
              <a:off x="5085043" y="5794211"/>
              <a:ext cx="292260" cy="377110"/>
            </a:xfrm>
            <a:custGeom>
              <a:avLst/>
              <a:gdLst>
                <a:gd name="csX0" fmla="*/ 28283 w 292260"/>
                <a:gd name="csY0" fmla="*/ 56567 h 377110"/>
                <a:gd name="csX1" fmla="*/ 80136 w 292260"/>
                <a:gd name="csY1" fmla="*/ 56567 h 377110"/>
                <a:gd name="csX2" fmla="*/ 80136 w 292260"/>
                <a:gd name="csY2" fmla="*/ 84850 h 377110"/>
                <a:gd name="csX3" fmla="*/ 212125 w 292260"/>
                <a:gd name="csY3" fmla="*/ 84850 h 377110"/>
                <a:gd name="csX4" fmla="*/ 212125 w 292260"/>
                <a:gd name="csY4" fmla="*/ 56567 h 377110"/>
                <a:gd name="csX5" fmla="*/ 263978 w 292260"/>
                <a:gd name="csY5" fmla="*/ 56567 h 377110"/>
                <a:gd name="csX6" fmla="*/ 263978 w 292260"/>
                <a:gd name="csY6" fmla="*/ 348828 h 377110"/>
                <a:gd name="csX7" fmla="*/ 28283 w 292260"/>
                <a:gd name="csY7" fmla="*/ 348828 h 377110"/>
                <a:gd name="csX8" fmla="*/ 28283 w 292260"/>
                <a:gd name="csY8" fmla="*/ 56567 h 377110"/>
                <a:gd name="csX9" fmla="*/ 146602 w 292260"/>
                <a:gd name="csY9" fmla="*/ 18856 h 377110"/>
                <a:gd name="csX10" fmla="*/ 160272 w 292260"/>
                <a:gd name="csY10" fmla="*/ 32997 h 377110"/>
                <a:gd name="csX11" fmla="*/ 146130 w 292260"/>
                <a:gd name="csY11" fmla="*/ 47139 h 377110"/>
                <a:gd name="csX12" fmla="*/ 131989 w 292260"/>
                <a:gd name="csY12" fmla="*/ 32997 h 377110"/>
                <a:gd name="csX13" fmla="*/ 146602 w 292260"/>
                <a:gd name="csY13" fmla="*/ 18856 h 377110"/>
                <a:gd name="csX14" fmla="*/ 0 w 292260"/>
                <a:gd name="csY14" fmla="*/ 47139 h 377110"/>
                <a:gd name="csX15" fmla="*/ 0 w 292260"/>
                <a:gd name="csY15" fmla="*/ 358255 h 377110"/>
                <a:gd name="csX16" fmla="*/ 18856 w 292260"/>
                <a:gd name="csY16" fmla="*/ 377111 h 377110"/>
                <a:gd name="csX17" fmla="*/ 273405 w 292260"/>
                <a:gd name="csY17" fmla="*/ 377111 h 377110"/>
                <a:gd name="csX18" fmla="*/ 292261 w 292260"/>
                <a:gd name="csY18" fmla="*/ 358255 h 377110"/>
                <a:gd name="csX19" fmla="*/ 292261 w 292260"/>
                <a:gd name="csY19" fmla="*/ 47139 h 377110"/>
                <a:gd name="csX20" fmla="*/ 273405 w 292260"/>
                <a:gd name="csY20" fmla="*/ 28283 h 377110"/>
                <a:gd name="csX21" fmla="*/ 193269 w 292260"/>
                <a:gd name="csY21" fmla="*/ 28283 h 377110"/>
                <a:gd name="csX22" fmla="*/ 193269 w 292260"/>
                <a:gd name="csY22" fmla="*/ 18856 h 377110"/>
                <a:gd name="csX23" fmla="*/ 174414 w 292260"/>
                <a:gd name="csY23" fmla="*/ 0 h 377110"/>
                <a:gd name="csX24" fmla="*/ 117847 w 292260"/>
                <a:gd name="csY24" fmla="*/ 0 h 377110"/>
                <a:gd name="csX25" fmla="*/ 98992 w 292260"/>
                <a:gd name="csY25" fmla="*/ 18856 h 377110"/>
                <a:gd name="csX26" fmla="*/ 98992 w 292260"/>
                <a:gd name="csY26" fmla="*/ 28283 h 377110"/>
                <a:gd name="csX27" fmla="*/ 18856 w 292260"/>
                <a:gd name="csY27" fmla="*/ 28283 h 377110"/>
                <a:gd name="csX28" fmla="*/ 0 w 292260"/>
                <a:gd name="csY28" fmla="*/ 47139 h 37711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292260" h="377110">
                  <a:moveTo>
                    <a:pt x="28283" y="56567"/>
                  </a:moveTo>
                  <a:lnTo>
                    <a:pt x="80136" y="56567"/>
                  </a:lnTo>
                  <a:lnTo>
                    <a:pt x="80136" y="84850"/>
                  </a:lnTo>
                  <a:lnTo>
                    <a:pt x="212125" y="84850"/>
                  </a:lnTo>
                  <a:lnTo>
                    <a:pt x="212125" y="56567"/>
                  </a:lnTo>
                  <a:lnTo>
                    <a:pt x="263978" y="56567"/>
                  </a:lnTo>
                  <a:lnTo>
                    <a:pt x="263978" y="348828"/>
                  </a:lnTo>
                  <a:lnTo>
                    <a:pt x="28283" y="348828"/>
                  </a:lnTo>
                  <a:lnTo>
                    <a:pt x="28283" y="56567"/>
                  </a:lnTo>
                  <a:close/>
                  <a:moveTo>
                    <a:pt x="146602" y="18856"/>
                  </a:moveTo>
                  <a:cubicBezTo>
                    <a:pt x="154144" y="18856"/>
                    <a:pt x="160272" y="25455"/>
                    <a:pt x="160272" y="32997"/>
                  </a:cubicBezTo>
                  <a:cubicBezTo>
                    <a:pt x="160272" y="41011"/>
                    <a:pt x="154144" y="47139"/>
                    <a:pt x="146130" y="47139"/>
                  </a:cubicBezTo>
                  <a:cubicBezTo>
                    <a:pt x="138117" y="47139"/>
                    <a:pt x="131989" y="41011"/>
                    <a:pt x="131989" y="32997"/>
                  </a:cubicBezTo>
                  <a:cubicBezTo>
                    <a:pt x="131989" y="24984"/>
                    <a:pt x="138117" y="18856"/>
                    <a:pt x="146602" y="18856"/>
                  </a:cubicBezTo>
                  <a:close/>
                  <a:moveTo>
                    <a:pt x="0" y="47139"/>
                  </a:moveTo>
                  <a:lnTo>
                    <a:pt x="0" y="358255"/>
                  </a:lnTo>
                  <a:cubicBezTo>
                    <a:pt x="0" y="368626"/>
                    <a:pt x="8485" y="377111"/>
                    <a:pt x="18856" y="377111"/>
                  </a:cubicBezTo>
                  <a:lnTo>
                    <a:pt x="273405" y="377111"/>
                  </a:lnTo>
                  <a:cubicBezTo>
                    <a:pt x="283776" y="377111"/>
                    <a:pt x="292261" y="368626"/>
                    <a:pt x="292261" y="358255"/>
                  </a:cubicBezTo>
                  <a:lnTo>
                    <a:pt x="292261" y="47139"/>
                  </a:lnTo>
                  <a:cubicBezTo>
                    <a:pt x="292261" y="36768"/>
                    <a:pt x="283776" y="28283"/>
                    <a:pt x="273405" y="28283"/>
                  </a:cubicBezTo>
                  <a:lnTo>
                    <a:pt x="193269" y="28283"/>
                  </a:lnTo>
                  <a:lnTo>
                    <a:pt x="193269" y="18856"/>
                  </a:lnTo>
                  <a:cubicBezTo>
                    <a:pt x="193269" y="8485"/>
                    <a:pt x="184784" y="0"/>
                    <a:pt x="174414" y="0"/>
                  </a:cubicBezTo>
                  <a:lnTo>
                    <a:pt x="117847" y="0"/>
                  </a:lnTo>
                  <a:cubicBezTo>
                    <a:pt x="107477" y="0"/>
                    <a:pt x="98992" y="8485"/>
                    <a:pt x="98992" y="18856"/>
                  </a:cubicBezTo>
                  <a:lnTo>
                    <a:pt x="98992" y="28283"/>
                  </a:lnTo>
                  <a:lnTo>
                    <a:pt x="18856" y="28283"/>
                  </a:lnTo>
                  <a:cubicBezTo>
                    <a:pt x="8485" y="28283"/>
                    <a:pt x="0" y="36768"/>
                    <a:pt x="0" y="47139"/>
                  </a:cubicBezTo>
                  <a:close/>
                </a:path>
              </a:pathLst>
            </a:custGeom>
            <a:grpFill/>
            <a:ln w="4663" cap="flat">
              <a:noFill/>
              <a:prstDash val="solid"/>
              <a:miter/>
            </a:ln>
          </p:spPr>
          <p:txBody>
            <a:bodyPr/>
            <a:lstStyle/>
            <a:p>
              <a:endParaRPr lang="en-US"/>
            </a:p>
          </p:txBody>
        </p:sp>
        <p:sp>
          <p:nvSpPr>
            <p:cNvPr id="98" name="Freeform: Shape 97">
              <a:extLst>
                <a:ext uri="{FF2B5EF4-FFF2-40B4-BE49-F238E27FC236}">
                  <a16:creationId xmlns:a16="http://schemas.microsoft.com/office/drawing/2014/main" id="{797784A1-1CD2-D2D7-38C0-44D01CB0DE31}"/>
                </a:ext>
              </a:extLst>
            </p:cNvPr>
            <p:cNvSpPr/>
            <p:nvPr/>
          </p:nvSpPr>
          <p:spPr>
            <a:xfrm>
              <a:off x="5189231" y="6029905"/>
              <a:ext cx="80136" cy="18855"/>
            </a:xfrm>
            <a:custGeom>
              <a:avLst/>
              <a:gdLst>
                <a:gd name="csX0" fmla="*/ 0 w 80136"/>
                <a:gd name="csY0" fmla="*/ 0 h 18855"/>
                <a:gd name="csX1" fmla="*/ 80136 w 80136"/>
                <a:gd name="csY1" fmla="*/ 0 h 18855"/>
                <a:gd name="csX2" fmla="*/ 80136 w 80136"/>
                <a:gd name="csY2" fmla="*/ 18856 h 18855"/>
                <a:gd name="csX3" fmla="*/ 0 w 80136"/>
                <a:gd name="csY3" fmla="*/ 18856 h 18855"/>
              </a:gdLst>
              <a:ahLst/>
              <a:cxnLst>
                <a:cxn ang="0">
                  <a:pos x="csX0" y="csY0"/>
                </a:cxn>
                <a:cxn ang="0">
                  <a:pos x="csX1" y="csY1"/>
                </a:cxn>
                <a:cxn ang="0">
                  <a:pos x="csX2" y="csY2"/>
                </a:cxn>
                <a:cxn ang="0">
                  <a:pos x="csX3" y="csY3"/>
                </a:cxn>
              </a:cxnLst>
              <a:rect l="l" t="t" r="r" b="b"/>
              <a:pathLst>
                <a:path w="80136" h="18855">
                  <a:moveTo>
                    <a:pt x="0" y="0"/>
                  </a:moveTo>
                  <a:lnTo>
                    <a:pt x="80136" y="0"/>
                  </a:lnTo>
                  <a:lnTo>
                    <a:pt x="80136" y="18856"/>
                  </a:lnTo>
                  <a:lnTo>
                    <a:pt x="0" y="18856"/>
                  </a:lnTo>
                  <a:close/>
                </a:path>
              </a:pathLst>
            </a:custGeom>
            <a:grpFill/>
            <a:ln w="4663" cap="flat">
              <a:noFill/>
              <a:prstDash val="solid"/>
              <a:miter/>
            </a:ln>
          </p:spPr>
          <p:txBody>
            <a:bodyPr/>
            <a:lstStyle/>
            <a:p>
              <a:endParaRPr lang="en-US"/>
            </a:p>
          </p:txBody>
        </p:sp>
        <p:sp>
          <p:nvSpPr>
            <p:cNvPr id="99" name="Freeform: Shape 98">
              <a:extLst>
                <a:ext uri="{FF2B5EF4-FFF2-40B4-BE49-F238E27FC236}">
                  <a16:creationId xmlns:a16="http://schemas.microsoft.com/office/drawing/2014/main" id="{D181F1D0-3C34-728C-33C4-2458770E7986}"/>
                </a:ext>
              </a:extLst>
            </p:cNvPr>
            <p:cNvSpPr/>
            <p:nvPr/>
          </p:nvSpPr>
          <p:spPr>
            <a:xfrm>
              <a:off x="5189231" y="6086471"/>
              <a:ext cx="80136" cy="18855"/>
            </a:xfrm>
            <a:custGeom>
              <a:avLst/>
              <a:gdLst>
                <a:gd name="csX0" fmla="*/ 0 w 80136"/>
                <a:gd name="csY0" fmla="*/ 0 h 18855"/>
                <a:gd name="csX1" fmla="*/ 80136 w 80136"/>
                <a:gd name="csY1" fmla="*/ 0 h 18855"/>
                <a:gd name="csX2" fmla="*/ 80136 w 80136"/>
                <a:gd name="csY2" fmla="*/ 18856 h 18855"/>
                <a:gd name="csX3" fmla="*/ 0 w 80136"/>
                <a:gd name="csY3" fmla="*/ 18856 h 18855"/>
              </a:gdLst>
              <a:ahLst/>
              <a:cxnLst>
                <a:cxn ang="0">
                  <a:pos x="csX0" y="csY0"/>
                </a:cxn>
                <a:cxn ang="0">
                  <a:pos x="csX1" y="csY1"/>
                </a:cxn>
                <a:cxn ang="0">
                  <a:pos x="csX2" y="csY2"/>
                </a:cxn>
                <a:cxn ang="0">
                  <a:pos x="csX3" y="csY3"/>
                </a:cxn>
              </a:cxnLst>
              <a:rect l="l" t="t" r="r" b="b"/>
              <a:pathLst>
                <a:path w="80136" h="18855">
                  <a:moveTo>
                    <a:pt x="0" y="0"/>
                  </a:moveTo>
                  <a:lnTo>
                    <a:pt x="80136" y="0"/>
                  </a:lnTo>
                  <a:lnTo>
                    <a:pt x="80136" y="18856"/>
                  </a:lnTo>
                  <a:lnTo>
                    <a:pt x="0" y="18856"/>
                  </a:lnTo>
                  <a:close/>
                </a:path>
              </a:pathLst>
            </a:custGeom>
            <a:grpFill/>
            <a:ln w="4663" cap="flat">
              <a:noFill/>
              <a:prstDash val="solid"/>
              <a:miter/>
            </a:ln>
          </p:spPr>
          <p:txBody>
            <a:bodyPr/>
            <a:lstStyle/>
            <a:p>
              <a:endParaRPr lang="en-US"/>
            </a:p>
          </p:txBody>
        </p:sp>
        <p:sp>
          <p:nvSpPr>
            <p:cNvPr id="100" name="Freeform: Shape 99">
              <a:extLst>
                <a:ext uri="{FF2B5EF4-FFF2-40B4-BE49-F238E27FC236}">
                  <a16:creationId xmlns:a16="http://schemas.microsoft.com/office/drawing/2014/main" id="{CC73DEA8-F718-A6FD-3537-0D5761734008}"/>
                </a:ext>
              </a:extLst>
            </p:cNvPr>
            <p:cNvSpPr/>
            <p:nvPr/>
          </p:nvSpPr>
          <p:spPr>
            <a:xfrm>
              <a:off x="5189231" y="5916772"/>
              <a:ext cx="80136" cy="18855"/>
            </a:xfrm>
            <a:custGeom>
              <a:avLst/>
              <a:gdLst>
                <a:gd name="csX0" fmla="*/ 0 w 80136"/>
                <a:gd name="csY0" fmla="*/ 0 h 18855"/>
                <a:gd name="csX1" fmla="*/ 80136 w 80136"/>
                <a:gd name="csY1" fmla="*/ 0 h 18855"/>
                <a:gd name="csX2" fmla="*/ 80136 w 80136"/>
                <a:gd name="csY2" fmla="*/ 18856 h 18855"/>
                <a:gd name="csX3" fmla="*/ 0 w 80136"/>
                <a:gd name="csY3" fmla="*/ 18856 h 18855"/>
              </a:gdLst>
              <a:ahLst/>
              <a:cxnLst>
                <a:cxn ang="0">
                  <a:pos x="csX0" y="csY0"/>
                </a:cxn>
                <a:cxn ang="0">
                  <a:pos x="csX1" y="csY1"/>
                </a:cxn>
                <a:cxn ang="0">
                  <a:pos x="csX2" y="csY2"/>
                </a:cxn>
                <a:cxn ang="0">
                  <a:pos x="csX3" y="csY3"/>
                </a:cxn>
              </a:cxnLst>
              <a:rect l="l" t="t" r="r" b="b"/>
              <a:pathLst>
                <a:path w="80136" h="18855">
                  <a:moveTo>
                    <a:pt x="0" y="0"/>
                  </a:moveTo>
                  <a:lnTo>
                    <a:pt x="80136" y="0"/>
                  </a:lnTo>
                  <a:lnTo>
                    <a:pt x="80136" y="18856"/>
                  </a:lnTo>
                  <a:lnTo>
                    <a:pt x="0" y="18856"/>
                  </a:lnTo>
                  <a:close/>
                </a:path>
              </a:pathLst>
            </a:custGeom>
            <a:grpFill/>
            <a:ln w="4663" cap="flat">
              <a:noFill/>
              <a:prstDash val="solid"/>
              <a:miter/>
            </a:ln>
          </p:spPr>
          <p:txBody>
            <a:bodyPr/>
            <a:lstStyle/>
            <a:p>
              <a:endParaRPr lang="en-US"/>
            </a:p>
          </p:txBody>
        </p:sp>
        <p:sp>
          <p:nvSpPr>
            <p:cNvPr id="101" name="Freeform: Shape 100">
              <a:extLst>
                <a:ext uri="{FF2B5EF4-FFF2-40B4-BE49-F238E27FC236}">
                  <a16:creationId xmlns:a16="http://schemas.microsoft.com/office/drawing/2014/main" id="{DBBC44AF-B199-181A-398A-7C040598FC3D}"/>
                </a:ext>
              </a:extLst>
            </p:cNvPr>
            <p:cNvSpPr/>
            <p:nvPr/>
          </p:nvSpPr>
          <p:spPr>
            <a:xfrm>
              <a:off x="5189231" y="5973338"/>
              <a:ext cx="80136" cy="18855"/>
            </a:xfrm>
            <a:custGeom>
              <a:avLst/>
              <a:gdLst>
                <a:gd name="csX0" fmla="*/ 0 w 80136"/>
                <a:gd name="csY0" fmla="*/ 0 h 18855"/>
                <a:gd name="csX1" fmla="*/ 80136 w 80136"/>
                <a:gd name="csY1" fmla="*/ 0 h 18855"/>
                <a:gd name="csX2" fmla="*/ 80136 w 80136"/>
                <a:gd name="csY2" fmla="*/ 18856 h 18855"/>
                <a:gd name="csX3" fmla="*/ 0 w 80136"/>
                <a:gd name="csY3" fmla="*/ 18856 h 18855"/>
              </a:gdLst>
              <a:ahLst/>
              <a:cxnLst>
                <a:cxn ang="0">
                  <a:pos x="csX0" y="csY0"/>
                </a:cxn>
                <a:cxn ang="0">
                  <a:pos x="csX1" y="csY1"/>
                </a:cxn>
                <a:cxn ang="0">
                  <a:pos x="csX2" y="csY2"/>
                </a:cxn>
                <a:cxn ang="0">
                  <a:pos x="csX3" y="csY3"/>
                </a:cxn>
              </a:cxnLst>
              <a:rect l="l" t="t" r="r" b="b"/>
              <a:pathLst>
                <a:path w="80136" h="18855">
                  <a:moveTo>
                    <a:pt x="0" y="0"/>
                  </a:moveTo>
                  <a:lnTo>
                    <a:pt x="80136" y="0"/>
                  </a:lnTo>
                  <a:lnTo>
                    <a:pt x="80136" y="18856"/>
                  </a:lnTo>
                  <a:lnTo>
                    <a:pt x="0" y="18856"/>
                  </a:lnTo>
                  <a:close/>
                </a:path>
              </a:pathLst>
            </a:custGeom>
            <a:grpFill/>
            <a:ln w="4663" cap="flat">
              <a:noFill/>
              <a:prstDash val="solid"/>
              <a:miter/>
            </a:ln>
          </p:spPr>
          <p:txBody>
            <a:bodyPr/>
            <a:lstStyle/>
            <a:p>
              <a:endParaRPr lang="en-US"/>
            </a:p>
          </p:txBody>
        </p:sp>
      </p:grpSp>
      <p:sp>
        <p:nvSpPr>
          <p:cNvPr id="106" name="Rectangle 105">
            <a:extLst>
              <a:ext uri="{FF2B5EF4-FFF2-40B4-BE49-F238E27FC236}">
                <a16:creationId xmlns:a16="http://schemas.microsoft.com/office/drawing/2014/main" id="{ACBDB604-2C5A-CE10-7B48-D49C87DE8F31}"/>
              </a:ext>
            </a:extLst>
          </p:cNvPr>
          <p:cNvSpPr/>
          <p:nvPr/>
        </p:nvSpPr>
        <p:spPr>
          <a:xfrm>
            <a:off x="8605235" y="2840820"/>
            <a:ext cx="1956890" cy="362074"/>
          </a:xfrm>
          <a:prstGeom prst="rect">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Placebo</a:t>
            </a:r>
          </a:p>
        </p:txBody>
      </p:sp>
      <p:pic>
        <p:nvPicPr>
          <p:cNvPr id="11" name="Picture 10">
            <a:hlinkClick r:id="rId3" action="ppaction://hlinksldjump"/>
            <a:extLst>
              <a:ext uri="{FF2B5EF4-FFF2-40B4-BE49-F238E27FC236}">
                <a16:creationId xmlns:a16="http://schemas.microsoft.com/office/drawing/2014/main" id="{19EA3CAE-FE62-721E-E8A4-A7DA7B782DA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016536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601AF5DC-B4B0-FE68-D71D-4BECFBD471C6}"/>
              </a:ext>
            </a:extLst>
          </p:cNvPr>
          <p:cNvSpPr txBox="1">
            <a:spLocks/>
          </p:cNvSpPr>
          <p:nvPr/>
        </p:nvSpPr>
        <p:spPr>
          <a:xfrm>
            <a:off x="190499" y="6455950"/>
            <a:ext cx="3242249" cy="289624"/>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004B87"/>
                </a:solidFill>
                <a:latin typeface="+mj-lt"/>
                <a:cs typeface="Arial" panose="020B0604020202020204" pitchFamily="34" charset="0"/>
              </a:rPr>
              <a:t>Kar P, et al. EASL</a:t>
            </a:r>
            <a:r>
              <a:rPr lang="en-GB" sz="1100" dirty="0">
                <a:solidFill>
                  <a:srgbClr val="004B87"/>
                </a:solidFill>
                <a:latin typeface="Arial" panose="020B0604020202020204" pitchFamily="34" charset="0"/>
                <a:cs typeface="Arial" panose="020B0604020202020204" pitchFamily="34" charset="0"/>
              </a:rPr>
              <a:t> Congress</a:t>
            </a:r>
            <a:r>
              <a:rPr lang="en-GB" sz="1100" dirty="0">
                <a:solidFill>
                  <a:srgbClr val="004B87"/>
                </a:solidFill>
                <a:latin typeface="+mj-lt"/>
                <a:cs typeface="Arial" panose="020B0604020202020204" pitchFamily="34" charset="0"/>
              </a:rPr>
              <a:t> 2026; OS-027.</a:t>
            </a:r>
          </a:p>
        </p:txBody>
      </p:sp>
      <p:sp>
        <p:nvSpPr>
          <p:cNvPr id="6" name="Title 1">
            <a:extLst>
              <a:ext uri="{FF2B5EF4-FFF2-40B4-BE49-F238E27FC236}">
                <a16:creationId xmlns:a16="http://schemas.microsoft.com/office/drawing/2014/main" id="{201B0BE7-BC6B-DC69-BDD4-45607B6BBB2C}"/>
              </a:ext>
            </a:extLst>
          </p:cNvPr>
          <p:cNvSpPr>
            <a:spLocks noGrp="1"/>
          </p:cNvSpPr>
          <p:nvPr>
            <p:ph type="title"/>
          </p:nvPr>
        </p:nvSpPr>
        <p:spPr>
          <a:xfrm>
            <a:off x="838200" y="-89087"/>
            <a:ext cx="10515600" cy="838947"/>
          </a:xfrm>
        </p:spPr>
        <p:txBody>
          <a:bodyPr>
            <a:normAutofit/>
          </a:bodyPr>
          <a:lstStyle/>
          <a:p>
            <a:r>
              <a:rPr lang="en-US" sz="2400" dirty="0">
                <a:latin typeface="+mj-lt"/>
              </a:rPr>
              <a:t>A prospective, double-blind, Phase III multicentre study evaluating </a:t>
            </a:r>
            <a:br>
              <a:rPr lang="en-US" sz="2400" dirty="0">
                <a:latin typeface="+mj-lt"/>
              </a:rPr>
            </a:br>
            <a:r>
              <a:rPr lang="en-US" sz="2400" dirty="0">
                <a:latin typeface="+mj-lt"/>
              </a:rPr>
              <a:t>the immunogenicity and safety of a recombinant HEV vaccine </a:t>
            </a:r>
          </a:p>
        </p:txBody>
      </p:sp>
      <p:sp>
        <p:nvSpPr>
          <p:cNvPr id="2" name="Content Placeholder 1">
            <a:extLst>
              <a:ext uri="{FF2B5EF4-FFF2-40B4-BE49-F238E27FC236}">
                <a16:creationId xmlns:a16="http://schemas.microsoft.com/office/drawing/2014/main" id="{140EBCAF-A4E3-2F95-6B75-AE222AE02C30}"/>
              </a:ext>
            </a:extLst>
          </p:cNvPr>
          <p:cNvSpPr txBox="1">
            <a:spLocks/>
          </p:cNvSpPr>
          <p:nvPr/>
        </p:nvSpPr>
        <p:spPr>
          <a:xfrm>
            <a:off x="5992089" y="5165241"/>
            <a:ext cx="6199911" cy="11026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08541"/>
                </a:highlight>
                <a:latin typeface="+mn-lt"/>
              </a:rPr>
              <a:t>CONCLUSIONS</a:t>
            </a:r>
            <a:endParaRPr lang="en-US" sz="2000" dirty="0">
              <a:solidFill>
                <a:schemeClr val="bg1"/>
              </a:solidFill>
              <a:highlight>
                <a:srgbClr val="508541"/>
              </a:highlight>
              <a:latin typeface="+mn-lt"/>
            </a:endParaRPr>
          </a:p>
          <a:p>
            <a:pPr>
              <a:lnSpc>
                <a:spcPct val="100000"/>
              </a:lnSpc>
            </a:pPr>
            <a:r>
              <a:rPr lang="en-US" sz="1600" dirty="0">
                <a:latin typeface="+mn-lt"/>
              </a:rPr>
              <a:t>The results of this Phase III trial support the use of a recombinant HEV vaccine in HEV endemic regions, to reduce the burden of acute viral hepatitis</a:t>
            </a:r>
          </a:p>
        </p:txBody>
      </p:sp>
      <p:cxnSp>
        <p:nvCxnSpPr>
          <p:cNvPr id="3" name="Straight Connector 2">
            <a:extLst>
              <a:ext uri="{FF2B5EF4-FFF2-40B4-BE49-F238E27FC236}">
                <a16:creationId xmlns:a16="http://schemas.microsoft.com/office/drawing/2014/main" id="{4534FC6F-3417-EDE9-AA8A-1A6EA7AEAFB3}"/>
              </a:ext>
            </a:extLst>
          </p:cNvPr>
          <p:cNvCxnSpPr>
            <a:cxnSpLocks/>
          </p:cNvCxnSpPr>
          <p:nvPr/>
        </p:nvCxnSpPr>
        <p:spPr>
          <a:xfrm>
            <a:off x="5956155" y="5110571"/>
            <a:ext cx="0" cy="1395004"/>
          </a:xfrm>
          <a:prstGeom prst="line">
            <a:avLst/>
          </a:prstGeom>
          <a:ln>
            <a:solidFill>
              <a:srgbClr val="50854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C625C8B-BE23-9430-DF72-C6E928BE71B3}"/>
              </a:ext>
            </a:extLst>
          </p:cNvPr>
          <p:cNvCxnSpPr>
            <a:cxnSpLocks/>
          </p:cNvCxnSpPr>
          <p:nvPr/>
        </p:nvCxnSpPr>
        <p:spPr>
          <a:xfrm>
            <a:off x="5952407" y="5110571"/>
            <a:ext cx="6214470" cy="0"/>
          </a:xfrm>
          <a:prstGeom prst="line">
            <a:avLst/>
          </a:prstGeom>
          <a:ln>
            <a:solidFill>
              <a:srgbClr val="508541"/>
            </a:solidFill>
          </a:ln>
        </p:spPr>
        <p:style>
          <a:lnRef idx="1">
            <a:schemeClr val="accent1"/>
          </a:lnRef>
          <a:fillRef idx="0">
            <a:schemeClr val="accent1"/>
          </a:fillRef>
          <a:effectRef idx="0">
            <a:schemeClr val="accent1"/>
          </a:effectRef>
          <a:fontRef idx="minor">
            <a:schemeClr val="tx1"/>
          </a:fontRef>
        </p:style>
      </p:cxnSp>
      <p:sp>
        <p:nvSpPr>
          <p:cNvPr id="11" name="Content Placeholder 1">
            <a:extLst>
              <a:ext uri="{FF2B5EF4-FFF2-40B4-BE49-F238E27FC236}">
                <a16:creationId xmlns:a16="http://schemas.microsoft.com/office/drawing/2014/main" id="{291A75CE-B42A-D37E-E5C2-EB7ACBB41D5C}"/>
              </a:ext>
            </a:extLst>
          </p:cNvPr>
          <p:cNvSpPr txBox="1">
            <a:spLocks/>
          </p:cNvSpPr>
          <p:nvPr/>
        </p:nvSpPr>
        <p:spPr>
          <a:xfrm>
            <a:off x="425750" y="996372"/>
            <a:ext cx="5388028" cy="506198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08541"/>
                </a:highlight>
                <a:latin typeface="+mn-lt"/>
              </a:rPr>
              <a:t>RESULTS</a:t>
            </a:r>
            <a:endParaRPr lang="en-US" sz="2000" dirty="0">
              <a:solidFill>
                <a:schemeClr val="bg1"/>
              </a:solidFill>
              <a:highlight>
                <a:srgbClr val="508541"/>
              </a:highlight>
              <a:latin typeface="+mn-lt"/>
            </a:endParaRPr>
          </a:p>
          <a:p>
            <a:pPr>
              <a:lnSpc>
                <a:spcPct val="100000"/>
              </a:lnSpc>
            </a:pPr>
            <a:r>
              <a:rPr lang="en-US" sz="1600" dirty="0">
                <a:latin typeface="+mn-lt"/>
              </a:rPr>
              <a:t>347 patients were screened, and 190 were enrolled</a:t>
            </a:r>
          </a:p>
          <a:p>
            <a:pPr marL="450850" lvl="1" indent="-269875">
              <a:lnSpc>
                <a:spcPct val="100000"/>
              </a:lnSpc>
              <a:spcBef>
                <a:spcPts val="6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96 (50.5%) were male</a:t>
            </a:r>
          </a:p>
          <a:p>
            <a:pPr marL="450850" lvl="1" indent="-269875">
              <a:lnSpc>
                <a:spcPct val="100000"/>
              </a:lnSpc>
              <a:spcBef>
                <a:spcPts val="6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Median age was 34 years</a:t>
            </a:r>
          </a:p>
          <a:p>
            <a:pPr>
              <a:lnSpc>
                <a:spcPct val="100000"/>
              </a:lnSpc>
            </a:pPr>
            <a:r>
              <a:rPr lang="en-US" sz="1600" dirty="0">
                <a:latin typeface="+mn-lt"/>
              </a:rPr>
              <a:t>The primary endpoint was met, with significantly higher seroconversion rates at Month 7 in the HEV vaccine group compared with placebo (p&lt;0.001)</a:t>
            </a:r>
          </a:p>
          <a:p>
            <a:pPr>
              <a:lnSpc>
                <a:spcPct val="100000"/>
              </a:lnSpc>
            </a:pPr>
            <a:r>
              <a:rPr lang="en-US" sz="1600" dirty="0">
                <a:latin typeface="+mn-lt"/>
              </a:rPr>
              <a:t>The secondary endpoint was met, with significantly higher increases in anti-HEV GMT at Month 7 in the HEV vaccine group vs placebo (p&lt;0.0001)</a:t>
            </a:r>
          </a:p>
          <a:p>
            <a:pPr>
              <a:lnSpc>
                <a:spcPct val="100000"/>
              </a:lnSpc>
            </a:pPr>
            <a:r>
              <a:rPr lang="en-US" sz="1600" dirty="0">
                <a:latin typeface="+mn-lt"/>
              </a:rPr>
              <a:t>A total of 29 AEs were reported in 13 subjects</a:t>
            </a:r>
          </a:p>
          <a:p>
            <a:pPr marL="450850" lvl="1" indent="-269875">
              <a:lnSpc>
                <a:spcPct val="100000"/>
              </a:lnSpc>
              <a:spcBef>
                <a:spcPts val="600"/>
              </a:spcBef>
              <a:buFont typeface="Engravers MT" panose="02090707080505020304" pitchFamily="18" charset="0"/>
              <a:buChar char="–"/>
              <a:tabLst>
                <a:tab pos="892175" algn="l"/>
              </a:tabLst>
            </a:pPr>
            <a:r>
              <a:rPr lang="en-US" sz="1600" dirty="0">
                <a:solidFill>
                  <a:srgbClr val="004B87"/>
                </a:solidFill>
                <a:latin typeface="Arial" panose="020B0604020202020204" pitchFamily="34" charset="0"/>
                <a:cs typeface="Arial" panose="020B0604020202020204" pitchFamily="34" charset="0"/>
              </a:rPr>
              <a:t>The most common AEs were headache (n=7), pyrexia (n=3), eosinophilia (n=3), and fatigue (n=3), all of which were mild and resolved without sequelae</a:t>
            </a:r>
          </a:p>
          <a:p>
            <a:pPr marL="450850" lvl="1" indent="-269875">
              <a:lnSpc>
                <a:spcPct val="100000"/>
              </a:lnSpc>
              <a:spcBef>
                <a:spcPts val="600"/>
              </a:spcBef>
              <a:buFont typeface="Engravers MT" panose="02090707080505020304" pitchFamily="18" charset="0"/>
              <a:buChar char="–"/>
              <a:tabLst>
                <a:tab pos="892175" algn="l"/>
              </a:tabLst>
            </a:pPr>
            <a:r>
              <a:rPr lang="en-US" sz="1600" dirty="0">
                <a:solidFill>
                  <a:srgbClr val="004B87"/>
                </a:solidFill>
                <a:latin typeface="Arial" panose="020B0604020202020204" pitchFamily="34" charset="0"/>
                <a:cs typeface="Arial" panose="020B0604020202020204" pitchFamily="34" charset="0"/>
              </a:rPr>
              <a:t>No serious or fatal AEs occurred</a:t>
            </a:r>
          </a:p>
          <a:p>
            <a:pPr marL="450850" lvl="1" indent="-269875">
              <a:lnSpc>
                <a:spcPct val="100000"/>
              </a:lnSpc>
              <a:spcBef>
                <a:spcPts val="600"/>
              </a:spcBef>
              <a:buFont typeface="Engravers MT" panose="02090707080505020304" pitchFamily="18" charset="0"/>
              <a:buChar char="–"/>
              <a:tabLst>
                <a:tab pos="892175" algn="l"/>
              </a:tabLst>
            </a:pPr>
            <a:r>
              <a:rPr lang="en-US" sz="1600" dirty="0">
                <a:solidFill>
                  <a:srgbClr val="004B87"/>
                </a:solidFill>
                <a:latin typeface="Arial" panose="020B0604020202020204" pitchFamily="34" charset="0"/>
                <a:cs typeface="Arial" panose="020B0604020202020204" pitchFamily="34" charset="0"/>
              </a:rPr>
              <a:t>Clinical and laboratory parameters remained within normal limits</a:t>
            </a:r>
            <a:endParaRPr lang="en-US" sz="2000" dirty="0">
              <a:latin typeface="+mn-lt"/>
            </a:endParaRPr>
          </a:p>
        </p:txBody>
      </p:sp>
      <p:grpSp>
        <p:nvGrpSpPr>
          <p:cNvPr id="13" name="Group 12">
            <a:extLst>
              <a:ext uri="{FF2B5EF4-FFF2-40B4-BE49-F238E27FC236}">
                <a16:creationId xmlns:a16="http://schemas.microsoft.com/office/drawing/2014/main" id="{9805E97E-BCA1-D312-40A1-AAB98CBC5206}"/>
              </a:ext>
            </a:extLst>
          </p:cNvPr>
          <p:cNvGrpSpPr/>
          <p:nvPr/>
        </p:nvGrpSpPr>
        <p:grpSpPr>
          <a:xfrm>
            <a:off x="5854178" y="1564185"/>
            <a:ext cx="3086099" cy="3228677"/>
            <a:chOff x="6593061" y="864986"/>
            <a:chExt cx="3659618" cy="2956940"/>
          </a:xfrm>
        </p:grpSpPr>
        <p:graphicFrame>
          <p:nvGraphicFramePr>
            <p:cNvPr id="14" name="Chart 13">
              <a:extLst>
                <a:ext uri="{FF2B5EF4-FFF2-40B4-BE49-F238E27FC236}">
                  <a16:creationId xmlns:a16="http://schemas.microsoft.com/office/drawing/2014/main" id="{F92361AE-1279-CEEB-9A23-0F270E396A1A}"/>
                </a:ext>
              </a:extLst>
            </p:cNvPr>
            <p:cNvGraphicFramePr/>
            <p:nvPr>
              <p:extLst>
                <p:ext uri="{D42A27DB-BD31-4B8C-83A1-F6EECF244321}">
                  <p14:modId xmlns:p14="http://schemas.microsoft.com/office/powerpoint/2010/main" val="2874471682"/>
                </p:ext>
              </p:extLst>
            </p:nvPr>
          </p:nvGraphicFramePr>
          <p:xfrm>
            <a:off x="6593061" y="1361091"/>
            <a:ext cx="3659618" cy="246083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7480DD41-9B78-0A60-3DEB-3B9AECC036DC}"/>
                </a:ext>
              </a:extLst>
            </p:cNvPr>
            <p:cNvSpPr txBox="1"/>
            <p:nvPr/>
          </p:nvSpPr>
          <p:spPr>
            <a:xfrm>
              <a:off x="7119176" y="864986"/>
              <a:ext cx="2963086" cy="535558"/>
            </a:xfrm>
            <a:prstGeom prst="rect">
              <a:avLst/>
            </a:prstGeom>
            <a:noFill/>
          </p:spPr>
          <p:txBody>
            <a:bodyPr wrap="square" rtlCol="0">
              <a:spAutoFit/>
            </a:bodyPr>
            <a:lstStyle/>
            <a:p>
              <a:pPr algn="ctr"/>
              <a:r>
                <a:rPr lang="en-NZ" sz="1600" b="1" dirty="0">
                  <a:solidFill>
                    <a:srgbClr val="004B87"/>
                  </a:solidFill>
                </a:rPr>
                <a:t>Rate of seroconversion at Month 7</a:t>
              </a:r>
            </a:p>
          </p:txBody>
        </p:sp>
      </p:grpSp>
      <p:grpSp>
        <p:nvGrpSpPr>
          <p:cNvPr id="16" name="Group 15">
            <a:extLst>
              <a:ext uri="{FF2B5EF4-FFF2-40B4-BE49-F238E27FC236}">
                <a16:creationId xmlns:a16="http://schemas.microsoft.com/office/drawing/2014/main" id="{DA6C5CA1-2394-3589-C469-2CFE3FA56422}"/>
              </a:ext>
            </a:extLst>
          </p:cNvPr>
          <p:cNvGrpSpPr/>
          <p:nvPr/>
        </p:nvGrpSpPr>
        <p:grpSpPr>
          <a:xfrm>
            <a:off x="8980677" y="1564184"/>
            <a:ext cx="3086100" cy="3228675"/>
            <a:chOff x="6593059" y="864985"/>
            <a:chExt cx="3659618" cy="2956941"/>
          </a:xfrm>
        </p:grpSpPr>
        <p:graphicFrame>
          <p:nvGraphicFramePr>
            <p:cNvPr id="17" name="Chart 16">
              <a:extLst>
                <a:ext uri="{FF2B5EF4-FFF2-40B4-BE49-F238E27FC236}">
                  <a16:creationId xmlns:a16="http://schemas.microsoft.com/office/drawing/2014/main" id="{0F5FB8B5-34F3-B7BB-1228-003097B03D36}"/>
                </a:ext>
              </a:extLst>
            </p:cNvPr>
            <p:cNvGraphicFramePr/>
            <p:nvPr>
              <p:extLst>
                <p:ext uri="{D42A27DB-BD31-4B8C-83A1-F6EECF244321}">
                  <p14:modId xmlns:p14="http://schemas.microsoft.com/office/powerpoint/2010/main" val="2998749045"/>
                </p:ext>
              </p:extLst>
            </p:nvPr>
          </p:nvGraphicFramePr>
          <p:xfrm>
            <a:off x="6593059" y="1361091"/>
            <a:ext cx="3659618" cy="2460835"/>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7E681C41-07AA-0996-26EB-3DEA288BAA50}"/>
                </a:ext>
              </a:extLst>
            </p:cNvPr>
            <p:cNvSpPr txBox="1"/>
            <p:nvPr/>
          </p:nvSpPr>
          <p:spPr>
            <a:xfrm>
              <a:off x="6900849" y="864985"/>
              <a:ext cx="3311351" cy="535559"/>
            </a:xfrm>
            <a:prstGeom prst="rect">
              <a:avLst/>
            </a:prstGeom>
            <a:noFill/>
          </p:spPr>
          <p:txBody>
            <a:bodyPr wrap="square" rtlCol="0">
              <a:spAutoFit/>
            </a:bodyPr>
            <a:lstStyle/>
            <a:p>
              <a:pPr algn="ctr"/>
              <a:r>
                <a:rPr lang="en-NZ" sz="1600" b="1" dirty="0">
                  <a:solidFill>
                    <a:srgbClr val="004B87"/>
                  </a:solidFill>
                </a:rPr>
                <a:t>Change in anti-HEV GMT</a:t>
              </a:r>
              <a:br>
                <a:rPr lang="en-NZ" sz="1600" b="1" dirty="0">
                  <a:solidFill>
                    <a:srgbClr val="004B87"/>
                  </a:solidFill>
                </a:rPr>
              </a:br>
              <a:r>
                <a:rPr lang="en-NZ" sz="1600" b="1" dirty="0">
                  <a:solidFill>
                    <a:srgbClr val="004B87"/>
                  </a:solidFill>
                </a:rPr>
                <a:t>at Month 7</a:t>
              </a:r>
            </a:p>
          </p:txBody>
        </p:sp>
      </p:grpSp>
      <p:pic>
        <p:nvPicPr>
          <p:cNvPr id="5" name="Picture 4">
            <a:hlinkClick r:id="rId5" action="ppaction://hlinksldjump"/>
            <a:extLst>
              <a:ext uri="{FF2B5EF4-FFF2-40B4-BE49-F238E27FC236}">
                <a16:creationId xmlns:a16="http://schemas.microsoft.com/office/drawing/2014/main" id="{EB2B56AE-40E7-5599-6CB2-9A0E379F8C19}"/>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266850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Impact of rapid testing and self-administered risk questionnaires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on HCV screening rates</a:t>
            </a:r>
          </a:p>
        </p:txBody>
      </p:sp>
      <p:cxnSp>
        <p:nvCxnSpPr>
          <p:cNvPr id="4" name="Straight Connector 3">
            <a:extLst>
              <a:ext uri="{FF2B5EF4-FFF2-40B4-BE49-F238E27FC236}">
                <a16:creationId xmlns:a16="http://schemas.microsoft.com/office/drawing/2014/main" id="{0B6568EA-1307-4754-508C-5B1861805BFD}"/>
              </a:ext>
            </a:extLst>
          </p:cNvPr>
          <p:cNvCxnSpPr>
            <a:cxnSpLocks/>
          </p:cNvCxnSpPr>
          <p:nvPr/>
        </p:nvCxnSpPr>
        <p:spPr>
          <a:xfrm>
            <a:off x="4963929" y="1492257"/>
            <a:ext cx="0" cy="4624906"/>
          </a:xfrm>
          <a:prstGeom prst="line">
            <a:avLst/>
          </a:prstGeom>
          <a:ln>
            <a:solidFill>
              <a:srgbClr val="508541"/>
            </a:solidFill>
          </a:ln>
        </p:spPr>
        <p:style>
          <a:lnRef idx="1">
            <a:schemeClr val="accent1"/>
          </a:lnRef>
          <a:fillRef idx="0">
            <a:schemeClr val="accent1"/>
          </a:fillRef>
          <a:effectRef idx="0">
            <a:schemeClr val="accent1"/>
          </a:effectRef>
          <a:fontRef idx="minor">
            <a:schemeClr val="tx1"/>
          </a:fontRef>
        </p:style>
      </p:cxnSp>
      <p:sp>
        <p:nvSpPr>
          <p:cNvPr id="5" name="Content Placeholder 1">
            <a:extLst>
              <a:ext uri="{FF2B5EF4-FFF2-40B4-BE49-F238E27FC236}">
                <a16:creationId xmlns:a16="http://schemas.microsoft.com/office/drawing/2014/main" id="{C7DBEB0A-BDB8-FE4B-6959-B96B7D61B90E}"/>
              </a:ext>
            </a:extLst>
          </p:cNvPr>
          <p:cNvSpPr txBox="1">
            <a:spLocks/>
          </p:cNvSpPr>
          <p:nvPr/>
        </p:nvSpPr>
        <p:spPr>
          <a:xfrm>
            <a:off x="425752" y="998071"/>
            <a:ext cx="4538177"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08541"/>
                </a:highlight>
                <a:latin typeface="Arial" panose="020B0604020202020204" pitchFamily="34" charset="0"/>
                <a:cs typeface="Arial" panose="020B0604020202020204" pitchFamily="34" charset="0"/>
              </a:rPr>
              <a:t>BACKGROUND &amp; AIM</a:t>
            </a:r>
            <a:endParaRPr lang="en-US" sz="2000" dirty="0">
              <a:highlight>
                <a:srgbClr val="508541"/>
              </a:highlight>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Underdiagnosis of HCV remains a major barrier to its elimination</a:t>
            </a:r>
          </a:p>
          <a:p>
            <a:pPr>
              <a:lnSpc>
                <a:spcPct val="100000"/>
              </a:lnSpc>
            </a:pPr>
            <a:r>
              <a:rPr lang="en-US" sz="1600" dirty="0">
                <a:latin typeface="Arial" panose="020B0604020202020204" pitchFamily="34" charset="0"/>
                <a:cs typeface="Arial" panose="020B0604020202020204" pitchFamily="34" charset="0"/>
              </a:rPr>
              <a:t>ATENEA (NCT06528626) was a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cluster-randomized, stepped-wedge trial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conducted across 8 primary centres between Jul 2023 and Feb 2025</a:t>
            </a:r>
          </a:p>
          <a:p>
            <a:pPr>
              <a:lnSpc>
                <a:spcPct val="100000"/>
              </a:lnSpc>
            </a:pPr>
            <a:r>
              <a:rPr lang="en-US" sz="1600" b="1" dirty="0">
                <a:latin typeface="Arial" panose="020B0604020202020204" pitchFamily="34" charset="0"/>
                <a:cs typeface="Arial" panose="020B0604020202020204" pitchFamily="34" charset="0"/>
              </a:rPr>
              <a:t>AIM: </a:t>
            </a:r>
            <a:r>
              <a:rPr lang="en-US" sz="1600" dirty="0">
                <a:latin typeface="Arial" panose="020B0604020202020204" pitchFamily="34" charset="0"/>
                <a:cs typeface="Arial" panose="020B0604020202020204" pitchFamily="34" charset="0"/>
              </a:rPr>
              <a:t>Assess whether the implementation of </a:t>
            </a:r>
            <a:r>
              <a:rPr lang="en-GB" sz="1600" dirty="0">
                <a:latin typeface="Arial" panose="020B0604020202020204" pitchFamily="34" charset="0"/>
                <a:cs typeface="Arial" panose="020B0604020202020204" pitchFamily="34" charset="0"/>
              </a:rPr>
              <a:t>rapid testing and self-administered risk questionnaires (</a:t>
            </a:r>
            <a:r>
              <a:rPr lang="en-US" sz="1600" dirty="0" err="1">
                <a:latin typeface="Arial" panose="020B0604020202020204" pitchFamily="34" charset="0"/>
                <a:cs typeface="Arial" panose="020B0604020202020204" pitchFamily="34" charset="0"/>
              </a:rPr>
              <a:t>RT+Qs</a:t>
            </a:r>
            <a:r>
              <a:rPr lang="en-US" sz="1600" dirty="0">
                <a:latin typeface="Arial" panose="020B0604020202020204" pitchFamily="34" charset="0"/>
                <a:cs typeface="Arial" panose="020B0604020202020204" pitchFamily="34" charset="0"/>
              </a:rPr>
              <a:t>) in primary care settings could enhance HCV detection</a:t>
            </a:r>
          </a:p>
        </p:txBody>
      </p:sp>
      <p:sp>
        <p:nvSpPr>
          <p:cNvPr id="7" name="Content Placeholder 9">
            <a:extLst>
              <a:ext uri="{FF2B5EF4-FFF2-40B4-BE49-F238E27FC236}">
                <a16:creationId xmlns:a16="http://schemas.microsoft.com/office/drawing/2014/main" id="{E202C456-ECD9-B9CC-FA4B-B70930FE85A2}"/>
              </a:ext>
            </a:extLst>
          </p:cNvPr>
          <p:cNvSpPr txBox="1">
            <a:spLocks/>
          </p:cNvSpPr>
          <p:nvPr/>
        </p:nvSpPr>
        <p:spPr>
          <a:xfrm>
            <a:off x="5211854"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508541"/>
                </a:highlight>
                <a:latin typeface="Arial" panose="020B0604020202020204" pitchFamily="34" charset="0"/>
                <a:cs typeface="Arial" panose="020B0604020202020204" pitchFamily="34" charset="0"/>
              </a:rPr>
              <a:t>METHODS</a:t>
            </a:r>
          </a:p>
        </p:txBody>
      </p:sp>
      <p:sp>
        <p:nvSpPr>
          <p:cNvPr id="8" name="Rectangle 7">
            <a:extLst>
              <a:ext uri="{FF2B5EF4-FFF2-40B4-BE49-F238E27FC236}">
                <a16:creationId xmlns:a16="http://schemas.microsoft.com/office/drawing/2014/main" id="{8BD1B112-A7AF-74B9-A5BA-7C2D1812DD4C}"/>
              </a:ext>
            </a:extLst>
          </p:cNvPr>
          <p:cNvSpPr/>
          <p:nvPr/>
        </p:nvSpPr>
        <p:spPr>
          <a:xfrm>
            <a:off x="6469767" y="1668750"/>
            <a:ext cx="4013554" cy="504000"/>
          </a:xfrm>
          <a:prstGeom prst="rect">
            <a:avLst/>
          </a:prstGeom>
          <a:no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noProof="0" dirty="0">
                <a:solidFill>
                  <a:srgbClr val="508541"/>
                </a:solidFill>
                <a:latin typeface="Arial" panose="020B0604020202020204" pitchFamily="34" charset="0"/>
                <a:cs typeface="Arial" panose="020B0604020202020204" pitchFamily="34" charset="0"/>
              </a:rPr>
              <a:t>40 </a:t>
            </a:r>
            <a:r>
              <a:rPr lang="en-US" sz="1400" noProof="0" dirty="0" err="1">
                <a:solidFill>
                  <a:srgbClr val="508541"/>
                </a:solidFill>
                <a:latin typeface="Arial" panose="020B0604020202020204" pitchFamily="34" charset="0"/>
                <a:cs typeface="Arial" panose="020B0604020202020204" pitchFamily="34" charset="0"/>
              </a:rPr>
              <a:t>centre</a:t>
            </a:r>
            <a:r>
              <a:rPr lang="en-US" sz="1400" noProof="0" dirty="0">
                <a:solidFill>
                  <a:srgbClr val="508541"/>
                </a:solidFill>
                <a:latin typeface="Arial" panose="020B0604020202020204" pitchFamily="34" charset="0"/>
                <a:cs typeface="Arial" panose="020B0604020202020204" pitchFamily="34" charset="0"/>
              </a:rPr>
              <a:t>-period observations were analyzed</a:t>
            </a:r>
          </a:p>
          <a:p>
            <a:pPr lvl="0" algn="ctr">
              <a:defRPr/>
            </a:pPr>
            <a:r>
              <a:rPr kumimoji="0" lang="en-US" sz="1400" b="1" i="0" u="none" strike="noStrike" kern="1200" cap="none" spc="0" normalizeH="0" baseline="0" dirty="0">
                <a:ln>
                  <a:noFill/>
                </a:ln>
                <a:solidFill>
                  <a:srgbClr val="508541"/>
                </a:solidFill>
                <a:effectLst/>
                <a:uLnTx/>
                <a:uFillTx/>
                <a:latin typeface="Arial" panose="020B0604020202020204" pitchFamily="34" charset="0"/>
                <a:cs typeface="Arial" panose="020B0604020202020204" pitchFamily="34" charset="0"/>
              </a:rPr>
              <a:t>N=237,670</a:t>
            </a:r>
            <a:endParaRPr kumimoji="0" lang="en-US" sz="1400" b="1"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86964A9-36B5-8093-4AD3-E304FBDE36D5}"/>
              </a:ext>
            </a:extLst>
          </p:cNvPr>
          <p:cNvSpPr/>
          <p:nvPr/>
        </p:nvSpPr>
        <p:spPr>
          <a:xfrm>
            <a:off x="5389308" y="4113219"/>
            <a:ext cx="1928947" cy="625764"/>
          </a:xfrm>
          <a:prstGeom prst="rect">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noProof="0" dirty="0">
                <a:solidFill>
                  <a:schemeClr val="bg1"/>
                </a:solidFill>
                <a:latin typeface="Arial" panose="020B0604020202020204" pitchFamily="34" charset="0"/>
                <a:cs typeface="Arial" panose="020B0604020202020204" pitchFamily="34" charset="0"/>
              </a:rPr>
              <a:t>Control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(SP after training on HIV screening) </a:t>
            </a:r>
          </a:p>
        </p:txBody>
      </p:sp>
      <p:cxnSp>
        <p:nvCxnSpPr>
          <p:cNvPr id="13" name="Straight Arrow Connector 12">
            <a:extLst>
              <a:ext uri="{FF2B5EF4-FFF2-40B4-BE49-F238E27FC236}">
                <a16:creationId xmlns:a16="http://schemas.microsoft.com/office/drawing/2014/main" id="{73AFFEFA-5AB1-37AB-55C4-7A172E34F49B}"/>
              </a:ext>
            </a:extLst>
          </p:cNvPr>
          <p:cNvCxnSpPr>
            <a:cxnSpLocks/>
            <a:stCxn id="8" idx="2"/>
            <a:endCxn id="17" idx="0"/>
          </p:cNvCxnSpPr>
          <p:nvPr/>
        </p:nvCxnSpPr>
        <p:spPr>
          <a:xfrm>
            <a:off x="8476544" y="2172750"/>
            <a:ext cx="0" cy="310171"/>
          </a:xfrm>
          <a:prstGeom prst="straightConnector1">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0D7D50BB-2A61-ED54-2470-776E880F8DF2}"/>
              </a:ext>
            </a:extLst>
          </p:cNvPr>
          <p:cNvSpPr/>
          <p:nvPr/>
        </p:nvSpPr>
        <p:spPr>
          <a:xfrm>
            <a:off x="6469767" y="2482921"/>
            <a:ext cx="4013554" cy="503740"/>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rPr>
              <a:t>Observation phase: 4 months (Jul–Oct 2022) </a:t>
            </a:r>
          </a:p>
        </p:txBody>
      </p:sp>
      <p:sp>
        <p:nvSpPr>
          <p:cNvPr id="18" name="Oval 17">
            <a:extLst>
              <a:ext uri="{FF2B5EF4-FFF2-40B4-BE49-F238E27FC236}">
                <a16:creationId xmlns:a16="http://schemas.microsoft.com/office/drawing/2014/main" id="{5D111F8A-347A-455F-ACB6-F7F467E84272}"/>
              </a:ext>
            </a:extLst>
          </p:cNvPr>
          <p:cNvSpPr/>
          <p:nvPr/>
        </p:nvSpPr>
        <p:spPr>
          <a:xfrm>
            <a:off x="6176179" y="2495521"/>
            <a:ext cx="482400" cy="482400"/>
          </a:xfrm>
          <a:prstGeom prst="ellipse">
            <a:avLst/>
          </a:prstGeom>
          <a:solidFill>
            <a:srgbClr val="508541"/>
          </a:solidFill>
          <a:ln>
            <a:solidFill>
              <a:srgbClr val="5085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6"/>
              </a:solidFill>
              <a:latin typeface="Arial" panose="020B0604020202020204" pitchFamily="34" charset="0"/>
              <a:cs typeface="Arial" panose="020B0604020202020204" pitchFamily="34" charset="0"/>
            </a:endParaRPr>
          </a:p>
        </p:txBody>
      </p:sp>
      <p:cxnSp>
        <p:nvCxnSpPr>
          <p:cNvPr id="34" name="Connector: Elbow 33">
            <a:extLst>
              <a:ext uri="{FF2B5EF4-FFF2-40B4-BE49-F238E27FC236}">
                <a16:creationId xmlns:a16="http://schemas.microsoft.com/office/drawing/2014/main" id="{4C4B1081-BCAF-ACEF-9CE6-647DD5357994}"/>
              </a:ext>
            </a:extLst>
          </p:cNvPr>
          <p:cNvCxnSpPr>
            <a:cxnSpLocks/>
            <a:stCxn id="20" idx="2"/>
            <a:endCxn id="36" idx="0"/>
          </p:cNvCxnSpPr>
          <p:nvPr/>
        </p:nvCxnSpPr>
        <p:spPr>
          <a:xfrm rot="16200000" flipH="1">
            <a:off x="9382841" y="2894275"/>
            <a:ext cx="310171" cy="2122764"/>
          </a:xfrm>
          <a:prstGeom prst="bentConnector3">
            <a:avLst>
              <a:gd name="adj1" fmla="val 50000"/>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cxnSp>
        <p:nvCxnSpPr>
          <p:cNvPr id="37" name="Connector: Elbow 36">
            <a:extLst>
              <a:ext uri="{FF2B5EF4-FFF2-40B4-BE49-F238E27FC236}">
                <a16:creationId xmlns:a16="http://schemas.microsoft.com/office/drawing/2014/main" id="{BF52A50A-AB8C-D2DD-6626-7491E317F6CB}"/>
              </a:ext>
            </a:extLst>
          </p:cNvPr>
          <p:cNvCxnSpPr>
            <a:cxnSpLocks/>
            <a:stCxn id="20" idx="2"/>
            <a:endCxn id="9" idx="0"/>
          </p:cNvCxnSpPr>
          <p:nvPr/>
        </p:nvCxnSpPr>
        <p:spPr>
          <a:xfrm rot="5400000">
            <a:off x="7258840" y="2895514"/>
            <a:ext cx="312647" cy="2122762"/>
          </a:xfrm>
          <a:prstGeom prst="bentConnector3">
            <a:avLst>
              <a:gd name="adj1" fmla="val 50000"/>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sp>
        <p:nvSpPr>
          <p:cNvPr id="58" name="Text Placeholder 3">
            <a:extLst>
              <a:ext uri="{FF2B5EF4-FFF2-40B4-BE49-F238E27FC236}">
                <a16:creationId xmlns:a16="http://schemas.microsoft.com/office/drawing/2014/main" id="{4894AB74-0E9E-5C3C-1517-D661BFE9F90B}"/>
              </a:ext>
            </a:extLst>
          </p:cNvPr>
          <p:cNvSpPr txBox="1">
            <a:spLocks/>
          </p:cNvSpPr>
          <p:nvPr/>
        </p:nvSpPr>
        <p:spPr>
          <a:xfrm>
            <a:off x="190498" y="6451600"/>
            <a:ext cx="10752155"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100" dirty="0">
                <a:solidFill>
                  <a:srgbClr val="508541"/>
                </a:solidFill>
                <a:latin typeface="Arial" panose="020B0604020202020204" pitchFamily="34" charset="0"/>
                <a:cs typeface="Arial" panose="020B0604020202020204" pitchFamily="34" charset="0"/>
              </a:rPr>
            </a:br>
            <a:r>
              <a:rPr lang="en-GB" sz="1100" dirty="0">
                <a:solidFill>
                  <a:srgbClr val="004B87"/>
                </a:solidFill>
                <a:latin typeface="Arial" panose="020B0604020202020204" pitchFamily="34" charset="0"/>
                <a:cs typeface="Arial" panose="020B0604020202020204" pitchFamily="34" charset="0"/>
              </a:rPr>
              <a:t>*</a:t>
            </a:r>
            <a:r>
              <a:rPr lang="en-US" sz="1100" dirty="0">
                <a:solidFill>
                  <a:srgbClr val="004B87"/>
                </a:solidFill>
                <a:latin typeface="Arial" panose="020B0604020202020204" pitchFamily="34" charset="0"/>
                <a:cs typeface="Arial" panose="020B0604020202020204" pitchFamily="34" charset="0"/>
              </a:rPr>
              <a:t>Intervention type was modelled as a categorical variable with 4 levels, using the observation phase as the reference.</a:t>
            </a:r>
            <a:br>
              <a:rPr lang="en-US" sz="1100" dirty="0">
                <a:solidFill>
                  <a:srgbClr val="004B87"/>
                </a:solidFill>
                <a:latin typeface="Arial" panose="020B0604020202020204" pitchFamily="34" charset="0"/>
                <a:cs typeface="Arial" panose="020B0604020202020204" pitchFamily="34" charset="0"/>
              </a:rPr>
            </a:br>
            <a:r>
              <a:rPr lang="en-US" sz="1100" baseline="30000" dirty="0">
                <a:solidFill>
                  <a:srgbClr val="004B87"/>
                </a:solidFill>
                <a:latin typeface="Arial" panose="020B0604020202020204" pitchFamily="34" charset="0"/>
                <a:cs typeface="Arial" panose="020B0604020202020204" pitchFamily="34" charset="0"/>
              </a:rPr>
              <a:t>†</a:t>
            </a:r>
            <a:r>
              <a:rPr lang="en-US" sz="1100" dirty="0">
                <a:solidFill>
                  <a:srgbClr val="004B87"/>
                </a:solidFill>
                <a:latin typeface="Arial" panose="020B0604020202020204" pitchFamily="34" charset="0"/>
                <a:cs typeface="Arial" panose="020B0604020202020204" pitchFamily="34" charset="0"/>
              </a:rPr>
              <a:t>Adjusted for period and clustering by centre.</a:t>
            </a:r>
            <a:br>
              <a:rPr lang="en-GB" sz="1100" dirty="0">
                <a:solidFill>
                  <a:srgbClr val="004B87"/>
                </a:solidFill>
                <a:latin typeface="Arial" panose="020B0604020202020204" pitchFamily="34" charset="0"/>
                <a:cs typeface="Arial" panose="020B0604020202020204" pitchFamily="34" charset="0"/>
              </a:rPr>
            </a:br>
            <a:r>
              <a:rPr lang="en-GB" sz="1100" dirty="0">
                <a:solidFill>
                  <a:srgbClr val="004B87"/>
                </a:solidFill>
                <a:latin typeface="Arial" panose="020B0604020202020204" pitchFamily="34" charset="0"/>
                <a:cs typeface="Arial" panose="020B0604020202020204" pitchFamily="34" charset="0"/>
              </a:rPr>
              <a:t>Vivancos-Gallego MJ, et al. EASL Congress 2026; OS-029. </a:t>
            </a:r>
          </a:p>
        </p:txBody>
      </p:sp>
      <p:sp>
        <p:nvSpPr>
          <p:cNvPr id="20" name="Rectangle 19">
            <a:extLst>
              <a:ext uri="{FF2B5EF4-FFF2-40B4-BE49-F238E27FC236}">
                <a16:creationId xmlns:a16="http://schemas.microsoft.com/office/drawing/2014/main" id="{F011770B-06BE-6769-456C-2A9A404C6EB2}"/>
              </a:ext>
            </a:extLst>
          </p:cNvPr>
          <p:cNvSpPr/>
          <p:nvPr/>
        </p:nvSpPr>
        <p:spPr>
          <a:xfrm>
            <a:off x="6469767" y="3296832"/>
            <a:ext cx="4013554" cy="503740"/>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lIns="504000" rIns="32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508541"/>
                </a:solidFill>
                <a:latin typeface="Arial" panose="020B0604020202020204" pitchFamily="34" charset="0"/>
                <a:cs typeface="Arial" panose="020B0604020202020204" pitchFamily="34" charset="0"/>
              </a:rPr>
              <a:t>Intervention</a:t>
            </a:r>
            <a:r>
              <a:rPr kumimoji="0" lang="en-US" sz="1400"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rPr>
              <a:t> phase*: 4 months</a:t>
            </a:r>
          </a:p>
        </p:txBody>
      </p:sp>
      <p:pic>
        <p:nvPicPr>
          <p:cNvPr id="25" name="Graphic 24">
            <a:extLst>
              <a:ext uri="{FF2B5EF4-FFF2-40B4-BE49-F238E27FC236}">
                <a16:creationId xmlns:a16="http://schemas.microsoft.com/office/drawing/2014/main" id="{95BAA146-9DF1-FC21-403B-4F4230C45FD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47039" y="2559870"/>
            <a:ext cx="340677" cy="340677"/>
          </a:xfrm>
          <a:prstGeom prst="rect">
            <a:avLst/>
          </a:prstGeom>
        </p:spPr>
      </p:pic>
      <p:cxnSp>
        <p:nvCxnSpPr>
          <p:cNvPr id="26" name="Straight Arrow Connector 25">
            <a:extLst>
              <a:ext uri="{FF2B5EF4-FFF2-40B4-BE49-F238E27FC236}">
                <a16:creationId xmlns:a16="http://schemas.microsoft.com/office/drawing/2014/main" id="{CBB196D8-6D9A-EA0E-F1B5-528DF7811CD2}"/>
              </a:ext>
            </a:extLst>
          </p:cNvPr>
          <p:cNvCxnSpPr>
            <a:cxnSpLocks/>
            <a:stCxn id="17" idx="2"/>
            <a:endCxn id="20" idx="0"/>
          </p:cNvCxnSpPr>
          <p:nvPr/>
        </p:nvCxnSpPr>
        <p:spPr>
          <a:xfrm>
            <a:off x="8476544" y="2986661"/>
            <a:ext cx="0" cy="310171"/>
          </a:xfrm>
          <a:prstGeom prst="straightConnector1">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26D58834-DB63-9709-6222-9B767CA06551}"/>
              </a:ext>
            </a:extLst>
          </p:cNvPr>
          <p:cNvSpPr/>
          <p:nvPr/>
        </p:nvSpPr>
        <p:spPr>
          <a:xfrm>
            <a:off x="9634834" y="4110743"/>
            <a:ext cx="1928948" cy="625764"/>
          </a:xfrm>
          <a:prstGeom prst="rect">
            <a:avLst/>
          </a:prstGeom>
          <a:solidFill>
            <a:srgbClr val="50854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Combined</a:t>
            </a:r>
            <a:endParaRPr lang="en-US" sz="1400" b="1" noProof="0"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(RT+Q) </a:t>
            </a:r>
          </a:p>
        </p:txBody>
      </p:sp>
      <p:sp>
        <p:nvSpPr>
          <p:cNvPr id="66" name="Rectangle 65">
            <a:extLst>
              <a:ext uri="{FF2B5EF4-FFF2-40B4-BE49-F238E27FC236}">
                <a16:creationId xmlns:a16="http://schemas.microsoft.com/office/drawing/2014/main" id="{B3B3ACEB-D331-5661-0B37-6F325926BF3D}"/>
              </a:ext>
            </a:extLst>
          </p:cNvPr>
          <p:cNvSpPr/>
          <p:nvPr/>
        </p:nvSpPr>
        <p:spPr>
          <a:xfrm>
            <a:off x="6469767" y="5046679"/>
            <a:ext cx="4013554" cy="976200"/>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508541"/>
                </a:solidFill>
                <a:latin typeface="Arial" panose="020B0604020202020204" pitchFamily="34" charset="0"/>
                <a:cs typeface="Arial" panose="020B0604020202020204" pitchFamily="34" charset="0"/>
              </a:rPr>
              <a:t>HCV screening coverage (tests performed) and total and new diagnoses per 100,000 </a:t>
            </a:r>
            <a:br>
              <a:rPr lang="en-US" sz="1400" dirty="0">
                <a:solidFill>
                  <a:srgbClr val="508541"/>
                </a:solidFill>
                <a:latin typeface="Arial" panose="020B0604020202020204" pitchFamily="34" charset="0"/>
                <a:cs typeface="Arial" panose="020B0604020202020204" pitchFamily="34" charset="0"/>
              </a:rPr>
            </a:br>
            <a:r>
              <a:rPr lang="en-US" sz="1400" dirty="0">
                <a:solidFill>
                  <a:srgbClr val="508541"/>
                </a:solidFill>
                <a:latin typeface="Arial" panose="020B0604020202020204" pitchFamily="34" charset="0"/>
                <a:cs typeface="Arial" panose="020B0604020202020204" pitchFamily="34" charset="0"/>
              </a:rPr>
              <a:t>patients attended. IRRs were estimated </a:t>
            </a:r>
            <a:br>
              <a:rPr lang="en-US" sz="1400" dirty="0">
                <a:solidFill>
                  <a:srgbClr val="508541"/>
                </a:solidFill>
                <a:latin typeface="Arial" panose="020B0604020202020204" pitchFamily="34" charset="0"/>
                <a:cs typeface="Arial" panose="020B0604020202020204" pitchFamily="34" charset="0"/>
              </a:rPr>
            </a:br>
            <a:r>
              <a:rPr lang="en-US" sz="1400" dirty="0">
                <a:solidFill>
                  <a:srgbClr val="508541"/>
                </a:solidFill>
                <a:latin typeface="Arial" panose="020B0604020202020204" pitchFamily="34" charset="0"/>
                <a:cs typeface="Arial" panose="020B0604020202020204" pitchFamily="34" charset="0"/>
              </a:rPr>
              <a:t>using Poisson regression models</a:t>
            </a:r>
            <a:r>
              <a:rPr lang="en-US" sz="1400" baseline="30000" dirty="0">
                <a:solidFill>
                  <a:srgbClr val="508541"/>
                </a:solidFill>
                <a:latin typeface="Arial" panose="020B0604020202020204" pitchFamily="34" charset="0"/>
                <a:cs typeface="Arial" panose="020B0604020202020204" pitchFamily="34" charset="0"/>
              </a:rPr>
              <a:t>†</a:t>
            </a:r>
            <a:r>
              <a:rPr lang="en-US" sz="1400" dirty="0">
                <a:solidFill>
                  <a:srgbClr val="508541"/>
                </a:solidFill>
                <a:latin typeface="Arial" panose="020B0604020202020204" pitchFamily="34" charset="0"/>
                <a:cs typeface="Arial" panose="020B0604020202020204" pitchFamily="34" charset="0"/>
              </a:rPr>
              <a:t> </a:t>
            </a:r>
            <a:endParaRPr kumimoji="0" lang="en-US" sz="1400"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endParaRPr>
          </a:p>
        </p:txBody>
      </p:sp>
      <p:cxnSp>
        <p:nvCxnSpPr>
          <p:cNvPr id="80" name="Connector: Elbow 79">
            <a:extLst>
              <a:ext uri="{FF2B5EF4-FFF2-40B4-BE49-F238E27FC236}">
                <a16:creationId xmlns:a16="http://schemas.microsoft.com/office/drawing/2014/main" id="{DF5547F1-2C25-57A2-83F9-72ACDA9426C2}"/>
              </a:ext>
            </a:extLst>
          </p:cNvPr>
          <p:cNvCxnSpPr>
            <a:cxnSpLocks/>
            <a:stCxn id="36" idx="2"/>
            <a:endCxn id="66" idx="0"/>
          </p:cNvCxnSpPr>
          <p:nvPr/>
        </p:nvCxnSpPr>
        <p:spPr>
          <a:xfrm rot="5400000">
            <a:off x="9382840" y="3830211"/>
            <a:ext cx="310172" cy="2122764"/>
          </a:xfrm>
          <a:prstGeom prst="bentConnector3">
            <a:avLst>
              <a:gd name="adj1" fmla="val 50000"/>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cxnSp>
        <p:nvCxnSpPr>
          <p:cNvPr id="84" name="Connector: Elbow 83">
            <a:extLst>
              <a:ext uri="{FF2B5EF4-FFF2-40B4-BE49-F238E27FC236}">
                <a16:creationId xmlns:a16="http://schemas.microsoft.com/office/drawing/2014/main" id="{8B717CB3-B689-487F-0664-7872F409E8ED}"/>
              </a:ext>
            </a:extLst>
          </p:cNvPr>
          <p:cNvCxnSpPr>
            <a:cxnSpLocks/>
            <a:stCxn id="9" idx="2"/>
            <a:endCxn id="66" idx="0"/>
          </p:cNvCxnSpPr>
          <p:nvPr/>
        </p:nvCxnSpPr>
        <p:spPr>
          <a:xfrm rot="16200000" flipH="1">
            <a:off x="7261315" y="3831450"/>
            <a:ext cx="307696" cy="2122762"/>
          </a:xfrm>
          <a:prstGeom prst="bentConnector3">
            <a:avLst>
              <a:gd name="adj1" fmla="val 50000"/>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sp>
        <p:nvSpPr>
          <p:cNvPr id="87" name="Oval 86">
            <a:extLst>
              <a:ext uri="{FF2B5EF4-FFF2-40B4-BE49-F238E27FC236}">
                <a16:creationId xmlns:a16="http://schemas.microsoft.com/office/drawing/2014/main" id="{3A2DBEBC-7CEB-D98B-960C-3A746BF4A809}"/>
              </a:ext>
            </a:extLst>
          </p:cNvPr>
          <p:cNvSpPr/>
          <p:nvPr/>
        </p:nvSpPr>
        <p:spPr>
          <a:xfrm>
            <a:off x="6176179" y="3308740"/>
            <a:ext cx="482400" cy="482400"/>
          </a:xfrm>
          <a:prstGeom prst="ellipse">
            <a:avLst/>
          </a:prstGeom>
          <a:solidFill>
            <a:srgbClr val="508541"/>
          </a:solidFill>
          <a:ln>
            <a:solidFill>
              <a:srgbClr val="5085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6"/>
              </a:solidFill>
              <a:latin typeface="Arial" panose="020B0604020202020204" pitchFamily="34" charset="0"/>
              <a:cs typeface="Arial" panose="020B0604020202020204" pitchFamily="34" charset="0"/>
            </a:endParaRPr>
          </a:p>
        </p:txBody>
      </p:sp>
      <p:pic>
        <p:nvPicPr>
          <p:cNvPr id="23" name="Graphic 22">
            <a:extLst>
              <a:ext uri="{FF2B5EF4-FFF2-40B4-BE49-F238E27FC236}">
                <a16:creationId xmlns:a16="http://schemas.microsoft.com/office/drawing/2014/main" id="{C2D5ABE1-AADC-87F9-489F-AF03D4A0927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255710" y="3386670"/>
            <a:ext cx="323333" cy="323333"/>
          </a:xfrm>
          <a:prstGeom prst="rect">
            <a:avLst/>
          </a:prstGeom>
        </p:spPr>
      </p:pic>
      <p:grpSp>
        <p:nvGrpSpPr>
          <p:cNvPr id="90" name="Group 89">
            <a:extLst>
              <a:ext uri="{FF2B5EF4-FFF2-40B4-BE49-F238E27FC236}">
                <a16:creationId xmlns:a16="http://schemas.microsoft.com/office/drawing/2014/main" id="{351738EC-7B37-0DCC-7E6D-F3592C518435}"/>
              </a:ext>
            </a:extLst>
          </p:cNvPr>
          <p:cNvGrpSpPr/>
          <p:nvPr/>
        </p:nvGrpSpPr>
        <p:grpSpPr>
          <a:xfrm>
            <a:off x="6180015" y="5294692"/>
            <a:ext cx="482400" cy="482400"/>
            <a:chOff x="6155029" y="5308720"/>
            <a:chExt cx="482400" cy="482400"/>
          </a:xfrm>
        </p:grpSpPr>
        <p:sp>
          <p:nvSpPr>
            <p:cNvPr id="89" name="Oval 88">
              <a:extLst>
                <a:ext uri="{FF2B5EF4-FFF2-40B4-BE49-F238E27FC236}">
                  <a16:creationId xmlns:a16="http://schemas.microsoft.com/office/drawing/2014/main" id="{4CC7FBB3-355C-C7EF-F809-CA0CB6F68348}"/>
                </a:ext>
              </a:extLst>
            </p:cNvPr>
            <p:cNvSpPr/>
            <p:nvPr/>
          </p:nvSpPr>
          <p:spPr>
            <a:xfrm>
              <a:off x="6155029" y="5308720"/>
              <a:ext cx="482400" cy="482400"/>
            </a:xfrm>
            <a:prstGeom prst="ellipse">
              <a:avLst/>
            </a:prstGeom>
            <a:solidFill>
              <a:srgbClr val="508541"/>
            </a:solidFill>
            <a:ln>
              <a:solidFill>
                <a:srgbClr val="5085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6"/>
                </a:solidFill>
                <a:latin typeface="Arial" panose="020B0604020202020204" pitchFamily="34" charset="0"/>
                <a:cs typeface="Arial" panose="020B0604020202020204" pitchFamily="34" charset="0"/>
              </a:endParaRPr>
            </a:p>
          </p:txBody>
        </p:sp>
        <p:pic>
          <p:nvPicPr>
            <p:cNvPr id="79" name="Graphic 78">
              <a:extLst>
                <a:ext uri="{FF2B5EF4-FFF2-40B4-BE49-F238E27FC236}">
                  <a16:creationId xmlns:a16="http://schemas.microsoft.com/office/drawing/2014/main" id="{87FECA51-0321-6950-00FB-049D6D57C05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221993" y="5366481"/>
              <a:ext cx="348471" cy="348471"/>
            </a:xfrm>
            <a:prstGeom prst="rect">
              <a:avLst/>
            </a:prstGeom>
          </p:spPr>
        </p:pic>
      </p:grpSp>
      <p:sp>
        <p:nvSpPr>
          <p:cNvPr id="29" name="Rectangle 28">
            <a:extLst>
              <a:ext uri="{FF2B5EF4-FFF2-40B4-BE49-F238E27FC236}">
                <a16:creationId xmlns:a16="http://schemas.microsoft.com/office/drawing/2014/main" id="{8E3BA3D3-259F-F33C-1434-5EE1857A12E7}"/>
              </a:ext>
            </a:extLst>
          </p:cNvPr>
          <p:cNvSpPr/>
          <p:nvPr/>
        </p:nvSpPr>
        <p:spPr>
          <a:xfrm>
            <a:off x="7512071" y="4115693"/>
            <a:ext cx="1928948" cy="625764"/>
          </a:xfrm>
          <a:prstGeom prst="rect">
            <a:avLst/>
          </a:prstGeom>
          <a:solidFill>
            <a:srgbClr val="1E5111"/>
          </a:solidFill>
          <a:ln w="12700">
            <a:solidFill>
              <a:srgbClr val="1E51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Rapid HCV testing</a:t>
            </a:r>
            <a:endParaRPr lang="en-US" sz="1400" b="1" noProof="0"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(RT) </a:t>
            </a:r>
          </a:p>
        </p:txBody>
      </p:sp>
      <p:pic>
        <p:nvPicPr>
          <p:cNvPr id="3" name="Picture 2">
            <a:hlinkClick r:id="rId6" action="ppaction://hlinksldjump"/>
            <a:extLst>
              <a:ext uri="{FF2B5EF4-FFF2-40B4-BE49-F238E27FC236}">
                <a16:creationId xmlns:a16="http://schemas.microsoft.com/office/drawing/2014/main" id="{91578B7C-64A0-8530-6798-9FD86C16DB59}"/>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459878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B6BF67F-7FD7-7108-2883-80AF63EC546E}"/>
              </a:ext>
            </a:extLst>
          </p:cNvPr>
          <p:cNvCxnSpPr>
            <a:cxnSpLocks/>
          </p:cNvCxnSpPr>
          <p:nvPr/>
        </p:nvCxnSpPr>
        <p:spPr>
          <a:xfrm>
            <a:off x="8594282" y="3320301"/>
            <a:ext cx="0" cy="3302984"/>
          </a:xfrm>
          <a:prstGeom prst="line">
            <a:avLst/>
          </a:prstGeom>
          <a:ln>
            <a:solidFill>
              <a:srgbClr val="50854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B446F76-0E91-FDBE-6210-23A021CFFE4D}"/>
              </a:ext>
            </a:extLst>
          </p:cNvPr>
          <p:cNvSpPr txBox="1">
            <a:spLocks/>
          </p:cNvSpPr>
          <p:nvPr/>
        </p:nvSpPr>
        <p:spPr>
          <a:xfrm>
            <a:off x="8732122" y="3476656"/>
            <a:ext cx="2909983" cy="11696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08541"/>
                </a:highlight>
                <a:latin typeface="Arial" panose="020B0604020202020204" pitchFamily="34" charset="0"/>
                <a:cs typeface="Arial" panose="020B0604020202020204" pitchFamily="34" charset="0"/>
              </a:rPr>
              <a:t>CONCLUSIONS</a:t>
            </a:r>
            <a:endParaRPr lang="en-US" sz="2000" dirty="0">
              <a:highlight>
                <a:srgbClr val="508541"/>
              </a:highlight>
              <a:latin typeface="Arial" panose="020B0604020202020204" pitchFamily="34" charset="0"/>
              <a:cs typeface="Arial" panose="020B0604020202020204" pitchFamily="34" charset="0"/>
            </a:endParaRPr>
          </a:p>
          <a:p>
            <a:pPr>
              <a:lnSpc>
                <a:spcPct val="100000"/>
              </a:lnSpc>
            </a:pPr>
            <a:r>
              <a:rPr lang="en-US" sz="1600" dirty="0">
                <a:solidFill>
                  <a:srgbClr val="004B87"/>
                </a:solidFill>
                <a:latin typeface="Arial" panose="020B0604020202020204" pitchFamily="34" charset="0"/>
                <a:cs typeface="Arial" panose="020B0604020202020204" pitchFamily="34" charset="0"/>
              </a:rPr>
              <a:t>RT+Q in primary care significantly enhances </a:t>
            </a:r>
            <a:br>
              <a:rPr lang="en-US" sz="1600" dirty="0">
                <a:solidFill>
                  <a:srgbClr val="004B87"/>
                </a:solidFill>
                <a:latin typeface="Arial" panose="020B0604020202020204" pitchFamily="34" charset="0"/>
                <a:cs typeface="Arial" panose="020B0604020202020204" pitchFamily="34" charset="0"/>
              </a:rPr>
            </a:br>
            <a:r>
              <a:rPr lang="en-US" sz="1600" dirty="0">
                <a:solidFill>
                  <a:srgbClr val="004B87"/>
                </a:solidFill>
                <a:latin typeface="Arial" panose="020B0604020202020204" pitchFamily="34" charset="0"/>
                <a:cs typeface="Arial" panose="020B0604020202020204" pitchFamily="34" charset="0"/>
              </a:rPr>
              <a:t>screening activity</a:t>
            </a:r>
          </a:p>
        </p:txBody>
      </p:sp>
      <p:sp>
        <p:nvSpPr>
          <p:cNvPr id="11" name="Title 1">
            <a:extLst>
              <a:ext uri="{FF2B5EF4-FFF2-40B4-BE49-F238E27FC236}">
                <a16:creationId xmlns:a16="http://schemas.microsoft.com/office/drawing/2014/main" id="{8CC8BAF0-8E1C-887C-5313-5158849161C7}"/>
              </a:ext>
            </a:extLst>
          </p:cNvPr>
          <p:cNvSpPr>
            <a:spLocks noGrp="1"/>
          </p:cNvSpPr>
          <p:nvPr>
            <p:ph type="title"/>
          </p:nvPr>
        </p:nvSpPr>
        <p:spPr>
          <a:xfrm>
            <a:off x="838200" y="-89087"/>
            <a:ext cx="10515600" cy="838947"/>
          </a:xfrm>
        </p:spPr>
        <p:txBody>
          <a:bodyPr>
            <a:normAutofit/>
          </a:bodyPr>
          <a:lstStyle/>
          <a:p>
            <a:r>
              <a:rPr lang="en-US" sz="2400" dirty="0">
                <a:latin typeface="Arial" panose="020B0604020202020204" pitchFamily="34" charset="0"/>
                <a:cs typeface="Arial" panose="020B0604020202020204" pitchFamily="34" charset="0"/>
              </a:rPr>
              <a:t>Impact of rapid testing and self-administered risk questionnaires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on HCV screening rates</a:t>
            </a:r>
          </a:p>
        </p:txBody>
      </p:sp>
      <p:graphicFrame>
        <p:nvGraphicFramePr>
          <p:cNvPr id="23" name="Table 22">
            <a:extLst>
              <a:ext uri="{FF2B5EF4-FFF2-40B4-BE49-F238E27FC236}">
                <a16:creationId xmlns:a16="http://schemas.microsoft.com/office/drawing/2014/main" id="{BB75BCCB-0225-FA64-41C2-8847CAAA2BF3}"/>
              </a:ext>
            </a:extLst>
          </p:cNvPr>
          <p:cNvGraphicFramePr>
            <a:graphicFrameLocks noGrp="1"/>
          </p:cNvGraphicFramePr>
          <p:nvPr>
            <p:extLst>
              <p:ext uri="{D42A27DB-BD31-4B8C-83A1-F6EECF244321}">
                <p14:modId xmlns:p14="http://schemas.microsoft.com/office/powerpoint/2010/main" val="1972626851"/>
              </p:ext>
            </p:extLst>
          </p:nvPr>
        </p:nvGraphicFramePr>
        <p:xfrm>
          <a:off x="838200" y="3617920"/>
          <a:ext cx="7496461" cy="2308099"/>
        </p:xfrm>
        <a:graphic>
          <a:graphicData uri="http://schemas.openxmlformats.org/drawingml/2006/table">
            <a:tbl>
              <a:tblPr firstRow="1" bandRow="1">
                <a:tableStyleId>{5C22544A-7EE6-4342-B048-85BDC9FD1C3A}</a:tableStyleId>
              </a:tblPr>
              <a:tblGrid>
                <a:gridCol w="1839483">
                  <a:extLst>
                    <a:ext uri="{9D8B030D-6E8A-4147-A177-3AD203B41FA5}">
                      <a16:colId xmlns:a16="http://schemas.microsoft.com/office/drawing/2014/main" val="4268344248"/>
                    </a:ext>
                  </a:extLst>
                </a:gridCol>
                <a:gridCol w="3768837">
                  <a:extLst>
                    <a:ext uri="{9D8B030D-6E8A-4147-A177-3AD203B41FA5}">
                      <a16:colId xmlns:a16="http://schemas.microsoft.com/office/drawing/2014/main" val="476145063"/>
                    </a:ext>
                  </a:extLst>
                </a:gridCol>
                <a:gridCol w="1211580">
                  <a:extLst>
                    <a:ext uri="{9D8B030D-6E8A-4147-A177-3AD203B41FA5}">
                      <a16:colId xmlns:a16="http://schemas.microsoft.com/office/drawing/2014/main" val="924307928"/>
                    </a:ext>
                  </a:extLst>
                </a:gridCol>
                <a:gridCol w="676561">
                  <a:extLst>
                    <a:ext uri="{9D8B030D-6E8A-4147-A177-3AD203B41FA5}">
                      <a16:colId xmlns:a16="http://schemas.microsoft.com/office/drawing/2014/main" val="3996549852"/>
                    </a:ext>
                  </a:extLst>
                </a:gridCol>
              </a:tblGrid>
              <a:tr h="318509">
                <a:tc>
                  <a:txBody>
                    <a:bodyPr/>
                    <a:lstStyle/>
                    <a:p>
                      <a:pPr algn="l"/>
                      <a:r>
                        <a:rPr lang="en-NZ" sz="1200" b="1" dirty="0">
                          <a:solidFill>
                            <a:srgbClr val="004B87"/>
                          </a:solidFill>
                          <a:latin typeface="Arial" panose="020B0604020202020204" pitchFamily="34" charset="0"/>
                          <a:cs typeface="Arial" panose="020B0604020202020204" pitchFamily="34" charset="0"/>
                        </a:rPr>
                        <a:t>Intervention phase </a:t>
                      </a:r>
                    </a:p>
                  </a:txBody>
                  <a:tcPr marL="36000" marR="360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400" dirty="0">
                        <a:solidFill>
                          <a:srgbClr val="004B87"/>
                        </a:solidFill>
                        <a:latin typeface="Arial" panose="020B0604020202020204" pitchFamily="34" charset="0"/>
                        <a:cs typeface="Arial" panose="020B0604020202020204" pitchFamily="34" charset="0"/>
                      </a:endParaRPr>
                    </a:p>
                  </a:txBody>
                  <a:tcPr marL="36000" marR="360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rgbClr val="004B87"/>
                          </a:solidFill>
                          <a:latin typeface="Arial" panose="020B0604020202020204" pitchFamily="34" charset="0"/>
                          <a:cs typeface="Arial" panose="020B0604020202020204" pitchFamily="34" charset="0"/>
                        </a:rPr>
                        <a:t>IRR (95% CI)</a:t>
                      </a:r>
                    </a:p>
                  </a:txBody>
                  <a:tcPr marL="36000" marR="360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1200" b="1" i="0" dirty="0">
                          <a:solidFill>
                            <a:srgbClr val="004B87"/>
                          </a:solidFill>
                          <a:latin typeface="Arial" panose="020B0604020202020204" pitchFamily="34" charset="0"/>
                          <a:cs typeface="Arial" panose="020B0604020202020204" pitchFamily="34" charset="0"/>
                        </a:rPr>
                        <a:t>p-</a:t>
                      </a:r>
                      <a:r>
                        <a:rPr lang="en-US" sz="1200" b="1" dirty="0">
                          <a:solidFill>
                            <a:srgbClr val="004B87"/>
                          </a:solidFill>
                          <a:latin typeface="Arial" panose="020B0604020202020204" pitchFamily="34" charset="0"/>
                          <a:cs typeface="Arial" panose="020B0604020202020204" pitchFamily="34" charset="0"/>
                        </a:rPr>
                        <a:t>value</a:t>
                      </a:r>
                      <a:endParaRPr lang="en-NZ" sz="1200" b="1" dirty="0">
                        <a:solidFill>
                          <a:srgbClr val="004B87"/>
                        </a:solidFill>
                        <a:latin typeface="Arial" panose="020B0604020202020204" pitchFamily="34" charset="0"/>
                        <a:cs typeface="Arial" panose="020B0604020202020204" pitchFamily="34" charset="0"/>
                      </a:endParaRPr>
                    </a:p>
                  </a:txBody>
                  <a:tcPr marL="36000" marR="360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5879120"/>
                  </a:ext>
                </a:extLst>
              </a:tr>
              <a:tr h="225590">
                <a:tc>
                  <a:txBody>
                    <a:bodyPr/>
                    <a:lstStyle/>
                    <a:p>
                      <a:pPr algn="l"/>
                      <a:r>
                        <a:rPr lang="en-NZ" sz="1200" b="1" dirty="0">
                          <a:solidFill>
                            <a:srgbClr val="004B87"/>
                          </a:solidFill>
                          <a:latin typeface="Arial" panose="020B0604020202020204" pitchFamily="34" charset="0"/>
                          <a:cs typeface="Arial" panose="020B0604020202020204" pitchFamily="34" charset="0"/>
                        </a:rPr>
                        <a:t>HCV screening rate</a:t>
                      </a:r>
                    </a:p>
                  </a:txBody>
                  <a:tcPr marL="36000" marR="360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endParaRPr lang="en-NZ" sz="1400" dirty="0">
                        <a:solidFill>
                          <a:srgbClr val="004B87"/>
                        </a:solidFill>
                        <a:latin typeface="Arial" panose="020B0604020202020204" pitchFamily="34" charset="0"/>
                        <a:cs typeface="Arial" panose="020B0604020202020204" pitchFamily="34" charset="0"/>
                      </a:endParaRPr>
                    </a:p>
                  </a:txBody>
                  <a:tcPr marL="36000" marR="360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l"/>
                      <a:endParaRPr lang="en-NZ" sz="1200" b="0" dirty="0">
                        <a:solidFill>
                          <a:srgbClr val="004B87"/>
                        </a:solidFill>
                        <a:latin typeface="Arial" panose="020B0604020202020204" pitchFamily="34" charset="0"/>
                        <a:cs typeface="Arial" panose="020B0604020202020204" pitchFamily="34" charset="0"/>
                      </a:endParaRPr>
                    </a:p>
                  </a:txBody>
                  <a:tcPr marL="36000" marR="360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l"/>
                      <a:endParaRPr lang="en-NZ" sz="1200" b="0" dirty="0">
                        <a:solidFill>
                          <a:srgbClr val="004B87"/>
                        </a:solidFill>
                        <a:latin typeface="Arial" panose="020B0604020202020204" pitchFamily="34" charset="0"/>
                        <a:cs typeface="Arial" panose="020B0604020202020204" pitchFamily="34" charset="0"/>
                      </a:endParaRPr>
                    </a:p>
                  </a:txBody>
                  <a:tcPr marL="36000" marR="360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5205300"/>
                  </a:ext>
                </a:extLst>
              </a:tr>
              <a:tr h="252000">
                <a:tc>
                  <a:txBody>
                    <a:bodyPr/>
                    <a:lstStyle/>
                    <a:p>
                      <a:pPr marL="90488" indent="0" algn="l"/>
                      <a:r>
                        <a:rPr lang="en-NZ" sz="1200" b="0" dirty="0">
                          <a:solidFill>
                            <a:srgbClr val="004B87"/>
                          </a:solidFill>
                          <a:latin typeface="Arial" panose="020B0604020202020204" pitchFamily="34" charset="0"/>
                          <a:cs typeface="Arial" panose="020B0604020202020204" pitchFamily="34" charset="0"/>
                        </a:rPr>
                        <a:t>RT</a:t>
                      </a:r>
                    </a:p>
                  </a:txBody>
                  <a:tcPr marL="36000" marR="36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400" dirty="0">
                        <a:solidFill>
                          <a:srgbClr val="004B87"/>
                        </a:solidFill>
                        <a:latin typeface="Arial" panose="020B0604020202020204" pitchFamily="34" charset="0"/>
                        <a:cs typeface="Arial" panose="020B0604020202020204" pitchFamily="34" charset="0"/>
                      </a:endParaRPr>
                    </a:p>
                  </a:txBody>
                  <a:tcPr marL="36000" marR="36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en-NZ" sz="1200" dirty="0">
                          <a:solidFill>
                            <a:srgbClr val="004B87"/>
                          </a:solidFill>
                          <a:latin typeface="Arial" panose="020B0604020202020204" pitchFamily="34" charset="0"/>
                          <a:cs typeface="Arial" panose="020B0604020202020204" pitchFamily="34" charset="0"/>
                        </a:rPr>
                        <a:t>1.96 (1.34</a:t>
                      </a:r>
                      <a:r>
                        <a:rPr lang="en-US" sz="1200" dirty="0">
                          <a:solidFill>
                            <a:srgbClr val="004B87"/>
                          </a:solidFill>
                          <a:latin typeface="Arial" panose="020B0604020202020204" pitchFamily="34" charset="0"/>
                          <a:ea typeface="Calibri" panose="020F0502020204030204" pitchFamily="34" charset="0"/>
                          <a:cs typeface="Arial" panose="020B0604020202020204" pitchFamily="34" charset="0"/>
                        </a:rPr>
                        <a:t>–2.87)</a:t>
                      </a:r>
                      <a:endParaRPr lang="en-NZ" sz="1200" dirty="0">
                        <a:solidFill>
                          <a:srgbClr val="004B87"/>
                        </a:solidFill>
                        <a:latin typeface="Arial" panose="020B0604020202020204" pitchFamily="34" charset="0"/>
                        <a:cs typeface="Arial" panose="020B0604020202020204" pitchFamily="34" charset="0"/>
                      </a:endParaRPr>
                    </a:p>
                  </a:txBody>
                  <a:tcPr marL="36000" marR="36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en-US" sz="1200" dirty="0">
                          <a:solidFill>
                            <a:srgbClr val="004B87"/>
                          </a:solidFill>
                          <a:latin typeface="Arial" panose="020B0604020202020204" pitchFamily="34" charset="0"/>
                          <a:cs typeface="Arial" panose="020B0604020202020204" pitchFamily="34" charset="0"/>
                        </a:rPr>
                        <a:t>0.001</a:t>
                      </a:r>
                      <a:endParaRPr lang="en-NZ" sz="1200" dirty="0">
                        <a:solidFill>
                          <a:srgbClr val="004B87"/>
                        </a:solidFill>
                        <a:latin typeface="Arial" panose="020B0604020202020204" pitchFamily="34" charset="0"/>
                        <a:cs typeface="Arial" panose="020B0604020202020204" pitchFamily="34" charset="0"/>
                      </a:endParaRPr>
                    </a:p>
                  </a:txBody>
                  <a:tcPr marL="36000" marR="36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1488032"/>
                  </a:ext>
                </a:extLst>
              </a:tr>
              <a:tr h="252000">
                <a:tc>
                  <a:txBody>
                    <a:bodyPr/>
                    <a:lstStyle/>
                    <a:p>
                      <a:pPr marL="90488" indent="0" algn="l"/>
                      <a:r>
                        <a:rPr lang="en-NZ" sz="1200" b="0" dirty="0">
                          <a:solidFill>
                            <a:srgbClr val="004B87"/>
                          </a:solidFill>
                          <a:latin typeface="Arial" panose="020B0604020202020204" pitchFamily="34" charset="0"/>
                          <a:cs typeface="Arial" panose="020B0604020202020204" pitchFamily="34" charset="0"/>
                        </a:rPr>
                        <a:t>RT+Q</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400" dirty="0">
                        <a:solidFill>
                          <a:srgbClr val="004B87"/>
                        </a:solidFill>
                        <a:latin typeface="Arial" panose="020B0604020202020204" pitchFamily="34" charset="0"/>
                        <a:cs typeface="Arial" panose="020B0604020202020204" pitchFamily="34" charset="0"/>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en-NZ" sz="1200" dirty="0">
                          <a:solidFill>
                            <a:srgbClr val="004B87"/>
                          </a:solidFill>
                          <a:latin typeface="Arial" panose="020B0604020202020204" pitchFamily="34" charset="0"/>
                          <a:cs typeface="Arial" panose="020B0604020202020204" pitchFamily="34" charset="0"/>
                        </a:rPr>
                        <a:t>2.24 (2.00</a:t>
                      </a:r>
                      <a:r>
                        <a:rPr lang="en-US" sz="1200" dirty="0">
                          <a:solidFill>
                            <a:srgbClr val="004B87"/>
                          </a:solidFill>
                          <a:latin typeface="Arial" panose="020B0604020202020204" pitchFamily="34" charset="0"/>
                          <a:ea typeface="Calibri" panose="020F0502020204030204" pitchFamily="34" charset="0"/>
                          <a:cs typeface="Arial" panose="020B0604020202020204" pitchFamily="34" charset="0"/>
                        </a:rPr>
                        <a:t>–2.50)</a:t>
                      </a:r>
                      <a:endParaRPr lang="en-NZ" sz="1200" dirty="0">
                        <a:solidFill>
                          <a:srgbClr val="004B87"/>
                        </a:solidFill>
                        <a:latin typeface="Arial" panose="020B0604020202020204" pitchFamily="34" charset="0"/>
                        <a:cs typeface="Arial" panose="020B0604020202020204" pitchFamily="34" charset="0"/>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en-US" sz="1200" dirty="0">
                          <a:solidFill>
                            <a:srgbClr val="004B87"/>
                          </a:solidFill>
                          <a:latin typeface="Arial" panose="020B0604020202020204" pitchFamily="34" charset="0"/>
                          <a:cs typeface="Arial" panose="020B0604020202020204" pitchFamily="34" charset="0"/>
                        </a:rPr>
                        <a:t>&lt;0.001</a:t>
                      </a:r>
                      <a:endParaRPr lang="en-NZ" sz="1200" dirty="0">
                        <a:solidFill>
                          <a:srgbClr val="004B87"/>
                        </a:solidFill>
                        <a:latin typeface="Arial" panose="020B0604020202020204" pitchFamily="34" charset="0"/>
                        <a:cs typeface="Arial" panose="020B0604020202020204" pitchFamily="34" charset="0"/>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5194315"/>
                  </a:ext>
                </a:extLst>
              </a:tr>
              <a:tr h="252000">
                <a:tc>
                  <a:txBody>
                    <a:bodyPr/>
                    <a:lstStyle/>
                    <a:p>
                      <a:pPr marL="90488" indent="0" algn="l"/>
                      <a:r>
                        <a:rPr lang="en-NZ" sz="1200" b="0" dirty="0">
                          <a:solidFill>
                            <a:srgbClr val="004B87"/>
                          </a:solidFill>
                          <a:latin typeface="Arial" panose="020B0604020202020204" pitchFamily="34" charset="0"/>
                          <a:cs typeface="Arial" panose="020B0604020202020204" pitchFamily="34" charset="0"/>
                        </a:rPr>
                        <a:t>Control </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400" dirty="0">
                        <a:solidFill>
                          <a:srgbClr val="004B87"/>
                        </a:solidFill>
                        <a:latin typeface="Arial" panose="020B0604020202020204" pitchFamily="34" charset="0"/>
                        <a:cs typeface="Arial" panose="020B0604020202020204" pitchFamily="34" charset="0"/>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rgbClr val="004B87"/>
                          </a:solidFill>
                          <a:latin typeface="Arial" panose="020B0604020202020204" pitchFamily="34" charset="0"/>
                          <a:cs typeface="Arial" panose="020B0604020202020204" pitchFamily="34" charset="0"/>
                        </a:rPr>
                        <a:t>1.54 (NR–NR)</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4B87"/>
                          </a:solidFill>
                          <a:latin typeface="Arial" panose="020B0604020202020204" pitchFamily="34" charset="0"/>
                          <a:cs typeface="Arial" panose="020B0604020202020204" pitchFamily="34" charset="0"/>
                        </a:rPr>
                        <a:t>0.131</a:t>
                      </a:r>
                      <a:endParaRPr lang="en-NZ" sz="1200" dirty="0">
                        <a:solidFill>
                          <a:srgbClr val="004B87"/>
                        </a:solidFill>
                        <a:latin typeface="Arial" panose="020B0604020202020204" pitchFamily="34" charset="0"/>
                        <a:cs typeface="Arial" panose="020B0604020202020204" pitchFamily="34" charset="0"/>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1320373"/>
                  </a:ext>
                </a:extLst>
              </a:tr>
              <a:tr h="252000">
                <a:tc>
                  <a:txBody>
                    <a:bodyPr/>
                    <a:lstStyle/>
                    <a:p>
                      <a:pPr algn="l"/>
                      <a:r>
                        <a:rPr lang="en-NZ" sz="1200" b="1" dirty="0">
                          <a:solidFill>
                            <a:srgbClr val="004B87"/>
                          </a:solidFill>
                          <a:latin typeface="Arial" panose="020B0604020202020204" pitchFamily="34" charset="0"/>
                          <a:cs typeface="Arial" panose="020B0604020202020204" pitchFamily="34" charset="0"/>
                        </a:rPr>
                        <a:t>Prevalence of anti-HCV </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400" dirty="0">
                        <a:solidFill>
                          <a:srgbClr val="004B87"/>
                        </a:solidFill>
                        <a:latin typeface="Arial" panose="020B0604020202020204" pitchFamily="34" charset="0"/>
                        <a:cs typeface="Arial" panose="020B0604020202020204" pitchFamily="34" charset="0"/>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solidFill>
                          <a:srgbClr val="004B87"/>
                        </a:solidFill>
                        <a:latin typeface="Arial" panose="020B0604020202020204" pitchFamily="34" charset="0"/>
                        <a:cs typeface="Arial" panose="020B0604020202020204" pitchFamily="34" charset="0"/>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solidFill>
                          <a:srgbClr val="004B87"/>
                        </a:solidFill>
                        <a:latin typeface="Arial" panose="020B0604020202020204" pitchFamily="34" charset="0"/>
                        <a:cs typeface="Arial" panose="020B0604020202020204" pitchFamily="34" charset="0"/>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4729530"/>
                  </a:ext>
                </a:extLst>
              </a:tr>
              <a:tr h="252000">
                <a:tc>
                  <a:txBody>
                    <a:bodyPr/>
                    <a:lstStyle/>
                    <a:p>
                      <a:pPr marL="90488" indent="0" algn="l"/>
                      <a:r>
                        <a:rPr lang="en-NZ" sz="1200" b="0" dirty="0">
                          <a:solidFill>
                            <a:srgbClr val="004B87"/>
                          </a:solidFill>
                          <a:latin typeface="Arial" panose="020B0604020202020204" pitchFamily="34" charset="0"/>
                          <a:cs typeface="Arial" panose="020B0604020202020204" pitchFamily="34" charset="0"/>
                        </a:rPr>
                        <a:t>RT</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400" dirty="0">
                        <a:solidFill>
                          <a:srgbClr val="004B87"/>
                        </a:solidFill>
                        <a:latin typeface="Arial" panose="020B0604020202020204" pitchFamily="34" charset="0"/>
                        <a:cs typeface="Arial" panose="020B0604020202020204" pitchFamily="34" charset="0"/>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rgbClr val="004B87"/>
                          </a:solidFill>
                          <a:latin typeface="Arial" panose="020B0604020202020204" pitchFamily="34" charset="0"/>
                          <a:cs typeface="Arial" panose="020B0604020202020204" pitchFamily="34" charset="0"/>
                        </a:rPr>
                        <a:t>1.75 (NR</a:t>
                      </a:r>
                      <a:r>
                        <a:rPr lang="en-US" sz="1200" dirty="0">
                          <a:solidFill>
                            <a:srgbClr val="004B87"/>
                          </a:solidFill>
                          <a:latin typeface="Arial" panose="020B0604020202020204" pitchFamily="34" charset="0"/>
                          <a:ea typeface="Calibri" panose="020F0502020204030204" pitchFamily="34" charset="0"/>
                          <a:cs typeface="Arial" panose="020B0604020202020204" pitchFamily="34" charset="0"/>
                        </a:rPr>
                        <a:t>–NR)</a:t>
                      </a:r>
                      <a:endParaRPr lang="en-NZ" sz="1200" dirty="0">
                        <a:solidFill>
                          <a:srgbClr val="004B87"/>
                        </a:solidFill>
                        <a:latin typeface="Arial" panose="020B0604020202020204" pitchFamily="34" charset="0"/>
                        <a:cs typeface="Arial" panose="020B0604020202020204" pitchFamily="34" charset="0"/>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4B87"/>
                          </a:solidFill>
                          <a:latin typeface="Arial" panose="020B0604020202020204" pitchFamily="34" charset="0"/>
                          <a:cs typeface="Arial" panose="020B0604020202020204" pitchFamily="34" charset="0"/>
                        </a:rPr>
                        <a:t>0.105</a:t>
                      </a:r>
                      <a:endParaRPr lang="en-NZ" sz="1200" dirty="0">
                        <a:solidFill>
                          <a:srgbClr val="004B87"/>
                        </a:solidFill>
                        <a:latin typeface="Arial" panose="020B0604020202020204" pitchFamily="34" charset="0"/>
                        <a:cs typeface="Arial" panose="020B0604020202020204" pitchFamily="34" charset="0"/>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2372"/>
                  </a:ext>
                </a:extLst>
              </a:tr>
              <a:tr h="252000">
                <a:tc>
                  <a:txBody>
                    <a:bodyPr/>
                    <a:lstStyle/>
                    <a:p>
                      <a:pPr marL="90488" indent="0" algn="l"/>
                      <a:r>
                        <a:rPr lang="en-NZ" sz="1200" b="0" dirty="0">
                          <a:solidFill>
                            <a:srgbClr val="004B87"/>
                          </a:solidFill>
                          <a:latin typeface="Arial" panose="020B0604020202020204" pitchFamily="34" charset="0"/>
                          <a:cs typeface="Arial" panose="020B0604020202020204" pitchFamily="34" charset="0"/>
                        </a:rPr>
                        <a:t>RT+Q</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400" dirty="0">
                        <a:solidFill>
                          <a:srgbClr val="004B87"/>
                        </a:solidFill>
                        <a:latin typeface="Arial" panose="020B0604020202020204" pitchFamily="34" charset="0"/>
                        <a:cs typeface="Arial" panose="020B0604020202020204" pitchFamily="34" charset="0"/>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rgbClr val="004B87"/>
                          </a:solidFill>
                          <a:latin typeface="Arial" panose="020B0604020202020204" pitchFamily="34" charset="0"/>
                          <a:cs typeface="Arial" panose="020B0604020202020204" pitchFamily="34" charset="0"/>
                        </a:rPr>
                        <a:t>2.83 (1.95</a:t>
                      </a:r>
                      <a:r>
                        <a:rPr lang="en-US" sz="1200" dirty="0">
                          <a:solidFill>
                            <a:srgbClr val="004B87"/>
                          </a:solidFill>
                          <a:latin typeface="Arial" panose="020B0604020202020204" pitchFamily="34" charset="0"/>
                          <a:ea typeface="Calibri" panose="020F0502020204030204" pitchFamily="34" charset="0"/>
                          <a:cs typeface="Arial" panose="020B0604020202020204" pitchFamily="34" charset="0"/>
                        </a:rPr>
                        <a:t>–4.13)</a:t>
                      </a:r>
                      <a:endParaRPr lang="en-NZ" sz="1200" dirty="0">
                        <a:solidFill>
                          <a:srgbClr val="004B87"/>
                        </a:solidFill>
                        <a:latin typeface="Arial" panose="020B0604020202020204" pitchFamily="34" charset="0"/>
                        <a:cs typeface="Arial" panose="020B0604020202020204" pitchFamily="34" charset="0"/>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4B87"/>
                          </a:solidFill>
                          <a:latin typeface="Arial" panose="020B0604020202020204" pitchFamily="34" charset="0"/>
                          <a:cs typeface="Arial" panose="020B0604020202020204" pitchFamily="34" charset="0"/>
                        </a:rPr>
                        <a:t>&lt;0.001</a:t>
                      </a:r>
                      <a:endParaRPr lang="en-NZ" sz="1200" dirty="0">
                        <a:solidFill>
                          <a:srgbClr val="004B87"/>
                        </a:solidFill>
                        <a:latin typeface="Arial" panose="020B0604020202020204" pitchFamily="34" charset="0"/>
                        <a:cs typeface="Arial" panose="020B0604020202020204" pitchFamily="34" charset="0"/>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4487421"/>
                  </a:ext>
                </a:extLst>
              </a:tr>
              <a:tr h="252000">
                <a:tc>
                  <a:txBody>
                    <a:bodyPr/>
                    <a:lstStyle/>
                    <a:p>
                      <a:pPr marL="90488" indent="0" algn="l"/>
                      <a:r>
                        <a:rPr lang="en-NZ" sz="1200" b="0" dirty="0">
                          <a:solidFill>
                            <a:srgbClr val="004B87"/>
                          </a:solidFill>
                          <a:latin typeface="Arial" panose="020B0604020202020204" pitchFamily="34" charset="0"/>
                          <a:cs typeface="Arial" panose="020B0604020202020204" pitchFamily="34" charset="0"/>
                        </a:rPr>
                        <a:t>Control</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400" dirty="0">
                        <a:solidFill>
                          <a:srgbClr val="004B87"/>
                        </a:solidFill>
                        <a:latin typeface="Arial" panose="020B0604020202020204" pitchFamily="34" charset="0"/>
                        <a:cs typeface="Arial" panose="020B0604020202020204" pitchFamily="34" charset="0"/>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rgbClr val="004B87"/>
                          </a:solidFill>
                          <a:latin typeface="Arial" panose="020B0604020202020204" pitchFamily="34" charset="0"/>
                          <a:cs typeface="Arial" panose="020B0604020202020204" pitchFamily="34" charset="0"/>
                        </a:rPr>
                        <a:t>0.84 (</a:t>
                      </a:r>
                      <a:r>
                        <a:rPr lang="en-US" sz="1200" dirty="0">
                          <a:solidFill>
                            <a:srgbClr val="004B87"/>
                          </a:solidFill>
                          <a:latin typeface="Arial" panose="020B0604020202020204" pitchFamily="34" charset="0"/>
                          <a:cs typeface="Arial" panose="020B0604020202020204" pitchFamily="34" charset="0"/>
                        </a:rPr>
                        <a:t>NR–NR)</a:t>
                      </a:r>
                      <a:endParaRPr lang="en-NZ" sz="1200" dirty="0">
                        <a:solidFill>
                          <a:srgbClr val="004B87"/>
                        </a:solidFill>
                        <a:latin typeface="Arial" panose="020B0604020202020204" pitchFamily="34" charset="0"/>
                        <a:cs typeface="Arial" panose="020B0604020202020204" pitchFamily="34" charset="0"/>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4B87"/>
                          </a:solidFill>
                          <a:latin typeface="Arial" panose="020B0604020202020204" pitchFamily="34" charset="0"/>
                          <a:cs typeface="Arial" panose="020B0604020202020204" pitchFamily="34" charset="0"/>
                        </a:rPr>
                        <a:t>0.799</a:t>
                      </a:r>
                      <a:endParaRPr lang="en-NZ" sz="1200" dirty="0">
                        <a:solidFill>
                          <a:srgbClr val="004B87"/>
                        </a:solidFill>
                        <a:latin typeface="Arial" panose="020B0604020202020204" pitchFamily="34" charset="0"/>
                        <a:cs typeface="Arial" panose="020B0604020202020204" pitchFamily="34" charset="0"/>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46703"/>
                  </a:ext>
                </a:extLst>
              </a:tr>
            </a:tbl>
          </a:graphicData>
        </a:graphic>
      </p:graphicFrame>
      <p:sp>
        <p:nvSpPr>
          <p:cNvPr id="25" name="TextBox 24">
            <a:extLst>
              <a:ext uri="{FF2B5EF4-FFF2-40B4-BE49-F238E27FC236}">
                <a16:creationId xmlns:a16="http://schemas.microsoft.com/office/drawing/2014/main" id="{B7521400-0AD7-EF8E-9256-223B84F4B10F}"/>
              </a:ext>
            </a:extLst>
          </p:cNvPr>
          <p:cNvSpPr txBox="1"/>
          <p:nvPr/>
        </p:nvSpPr>
        <p:spPr>
          <a:xfrm>
            <a:off x="1315873" y="3202166"/>
            <a:ext cx="6297367" cy="523220"/>
          </a:xfrm>
          <a:prstGeom prst="rect">
            <a:avLst/>
          </a:prstGeom>
          <a:noFill/>
        </p:spPr>
        <p:txBody>
          <a:bodyPr wrap="square" rtlCol="0">
            <a:spAutoFit/>
          </a:bodyPr>
          <a:lstStyle/>
          <a:p>
            <a:pPr algn="ctr"/>
            <a:r>
              <a:rPr lang="en-GB" sz="1400" b="1" dirty="0">
                <a:solidFill>
                  <a:srgbClr val="004B87"/>
                </a:solidFill>
                <a:latin typeface="Arial" panose="020B0604020202020204" pitchFamily="34" charset="0"/>
                <a:cs typeface="Arial" panose="020B0604020202020204" pitchFamily="34" charset="0"/>
              </a:rPr>
              <a:t>HCV screening rate and anti-HCV prevalence by screening strategy, compared with observation phase</a:t>
            </a:r>
            <a:endParaRPr lang="en-NZ" sz="1400" b="1" dirty="0">
              <a:solidFill>
                <a:srgbClr val="004B87"/>
              </a:solidFill>
              <a:latin typeface="Arial" panose="020B0604020202020204" pitchFamily="34" charset="0"/>
              <a:cs typeface="Arial" panose="020B0604020202020204" pitchFamily="34" charset="0"/>
            </a:endParaRPr>
          </a:p>
        </p:txBody>
      </p:sp>
      <p:sp>
        <p:nvSpPr>
          <p:cNvPr id="3" name="Content Placeholder 1">
            <a:extLst>
              <a:ext uri="{FF2B5EF4-FFF2-40B4-BE49-F238E27FC236}">
                <a16:creationId xmlns:a16="http://schemas.microsoft.com/office/drawing/2014/main" id="{F5F5794F-034E-21EE-23A6-DF2B645779BE}"/>
              </a:ext>
            </a:extLst>
          </p:cNvPr>
          <p:cNvSpPr txBox="1">
            <a:spLocks/>
          </p:cNvSpPr>
          <p:nvPr/>
        </p:nvSpPr>
        <p:spPr>
          <a:xfrm>
            <a:off x="442931" y="1436166"/>
            <a:ext cx="11287906" cy="176013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600" dirty="0">
                <a:latin typeface="Arial" panose="020B0604020202020204" pitchFamily="34" charset="0"/>
                <a:cs typeface="Arial" panose="020B0604020202020204" pitchFamily="34" charset="0"/>
              </a:rPr>
              <a:t>In the intervention phase, of 14,975 HCV tests, 208 were positive (26 new diagnoses)</a:t>
            </a:r>
          </a:p>
          <a:p>
            <a:pPr>
              <a:lnSpc>
                <a:spcPct val="100000"/>
              </a:lnSpc>
              <a:spcBef>
                <a:spcPts val="600"/>
              </a:spcBef>
            </a:pPr>
            <a:r>
              <a:rPr lang="en-US" sz="1600" dirty="0">
                <a:latin typeface="Arial" panose="020B0604020202020204" pitchFamily="34" charset="0"/>
                <a:cs typeface="Arial" panose="020B0604020202020204" pitchFamily="34" charset="0"/>
              </a:rPr>
              <a:t>In the observation phase, 2,120 tests were performed, 23 of which were positive</a:t>
            </a:r>
          </a:p>
          <a:p>
            <a:pPr>
              <a:lnSpc>
                <a:spcPct val="100000"/>
              </a:lnSpc>
              <a:spcBef>
                <a:spcPts val="600"/>
              </a:spcBef>
            </a:pPr>
            <a:r>
              <a:rPr lang="en-US" sz="1600" dirty="0">
                <a:latin typeface="Arial" panose="020B0604020202020204" pitchFamily="34" charset="0"/>
                <a:cs typeface="Arial" panose="020B0604020202020204" pitchFamily="34" charset="0"/>
              </a:rPr>
              <a:t>HCV screening rates increased by 124% in the RT+Q group and by 96% in the RT group, while the control phase demonstrated a non-significant increase</a:t>
            </a:r>
          </a:p>
          <a:p>
            <a:pPr>
              <a:lnSpc>
                <a:spcPct val="100000"/>
              </a:lnSpc>
              <a:spcBef>
                <a:spcPts val="600"/>
              </a:spcBef>
            </a:pPr>
            <a:r>
              <a:rPr lang="en-US" sz="1600" dirty="0">
                <a:latin typeface="Arial" panose="020B0604020202020204" pitchFamily="34" charset="0"/>
                <a:cs typeface="Arial" panose="020B0604020202020204" pitchFamily="34" charset="0"/>
              </a:rPr>
              <a:t>The prevalence of anti-HCV significantly increased in the RT+Q group, with a non-significant increase in the RT group and no difference in the control group</a:t>
            </a:r>
          </a:p>
        </p:txBody>
      </p:sp>
      <p:graphicFrame>
        <p:nvGraphicFramePr>
          <p:cNvPr id="10" name="Chart 9">
            <a:extLst>
              <a:ext uri="{FF2B5EF4-FFF2-40B4-BE49-F238E27FC236}">
                <a16:creationId xmlns:a16="http://schemas.microsoft.com/office/drawing/2014/main" id="{9FE0333C-2B84-6DB7-F689-58FED629D2A2}"/>
              </a:ext>
            </a:extLst>
          </p:cNvPr>
          <p:cNvGraphicFramePr/>
          <p:nvPr>
            <p:extLst>
              <p:ext uri="{D42A27DB-BD31-4B8C-83A1-F6EECF244321}">
                <p14:modId xmlns:p14="http://schemas.microsoft.com/office/powerpoint/2010/main" val="1222230073"/>
              </p:ext>
            </p:extLst>
          </p:nvPr>
        </p:nvGraphicFramePr>
        <p:xfrm>
          <a:off x="2449327" y="3620349"/>
          <a:ext cx="4030461" cy="2622931"/>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9B724219-6EB9-DBD2-5D47-21A36F2B0E7F}"/>
              </a:ext>
            </a:extLst>
          </p:cNvPr>
          <p:cNvSpPr txBox="1"/>
          <p:nvPr/>
        </p:nvSpPr>
        <p:spPr>
          <a:xfrm>
            <a:off x="4242171" y="6193492"/>
            <a:ext cx="2015231" cy="276999"/>
          </a:xfrm>
          <a:prstGeom prst="rect">
            <a:avLst/>
          </a:prstGeom>
          <a:noFill/>
        </p:spPr>
        <p:txBody>
          <a:bodyPr wrap="square" rtlCol="0">
            <a:spAutoFit/>
          </a:bodyPr>
          <a:lstStyle/>
          <a:p>
            <a:pPr algn="r"/>
            <a:r>
              <a:rPr lang="en-NZ" sz="1200" dirty="0">
                <a:solidFill>
                  <a:srgbClr val="508541"/>
                </a:solidFill>
                <a:latin typeface="Arial" panose="020B0604020202020204" pitchFamily="34" charset="0"/>
                <a:cs typeface="Arial" panose="020B0604020202020204" pitchFamily="34" charset="0"/>
              </a:rPr>
              <a:t>Favours intervention group </a:t>
            </a:r>
          </a:p>
        </p:txBody>
      </p:sp>
      <p:cxnSp>
        <p:nvCxnSpPr>
          <p:cNvPr id="27" name="Straight Arrow Connector 26">
            <a:extLst>
              <a:ext uri="{FF2B5EF4-FFF2-40B4-BE49-F238E27FC236}">
                <a16:creationId xmlns:a16="http://schemas.microsoft.com/office/drawing/2014/main" id="{981FD68A-9822-7135-B1A1-05367013014C}"/>
              </a:ext>
            </a:extLst>
          </p:cNvPr>
          <p:cNvCxnSpPr>
            <a:cxnSpLocks/>
          </p:cNvCxnSpPr>
          <p:nvPr/>
        </p:nvCxnSpPr>
        <p:spPr>
          <a:xfrm>
            <a:off x="3759050" y="6337055"/>
            <a:ext cx="509755" cy="0"/>
          </a:xfrm>
          <a:prstGeom prst="straightConnector1">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sp>
        <p:nvSpPr>
          <p:cNvPr id="4" name="Content Placeholder 1">
            <a:extLst>
              <a:ext uri="{FF2B5EF4-FFF2-40B4-BE49-F238E27FC236}">
                <a16:creationId xmlns:a16="http://schemas.microsoft.com/office/drawing/2014/main" id="{DA6F986E-6645-4DEB-E359-387B1DDA069C}"/>
              </a:ext>
            </a:extLst>
          </p:cNvPr>
          <p:cNvSpPr txBox="1">
            <a:spLocks/>
          </p:cNvSpPr>
          <p:nvPr/>
        </p:nvSpPr>
        <p:spPr>
          <a:xfrm>
            <a:off x="2647776" y="6193492"/>
            <a:ext cx="1142337" cy="277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200" b="1" dirty="0">
                <a:latin typeface="Arial" panose="020B0604020202020204" pitchFamily="34" charset="0"/>
                <a:cs typeface="Arial" panose="020B0604020202020204" pitchFamily="34" charset="0"/>
              </a:rPr>
              <a:t>IRR (95% CI)</a:t>
            </a:r>
          </a:p>
        </p:txBody>
      </p:sp>
      <p:sp>
        <p:nvSpPr>
          <p:cNvPr id="2" name="Text Placeholder 3">
            <a:extLst>
              <a:ext uri="{FF2B5EF4-FFF2-40B4-BE49-F238E27FC236}">
                <a16:creationId xmlns:a16="http://schemas.microsoft.com/office/drawing/2014/main" id="{2F939B4A-8F34-9E95-1C6C-44CB7F81378A}"/>
              </a:ext>
            </a:extLst>
          </p:cNvPr>
          <p:cNvSpPr txBox="1">
            <a:spLocks/>
          </p:cNvSpPr>
          <p:nvPr/>
        </p:nvSpPr>
        <p:spPr>
          <a:xfrm>
            <a:off x="190498" y="6451600"/>
            <a:ext cx="10752155"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100" dirty="0">
                <a:solidFill>
                  <a:srgbClr val="508541"/>
                </a:solidFill>
                <a:latin typeface="Arial" panose="020B0604020202020204" pitchFamily="34" charset="0"/>
                <a:cs typeface="Arial" panose="020B0604020202020204" pitchFamily="34" charset="0"/>
              </a:rPr>
            </a:br>
            <a:r>
              <a:rPr lang="en-GB" sz="1100" dirty="0">
                <a:solidFill>
                  <a:srgbClr val="004B87"/>
                </a:solidFill>
                <a:latin typeface="Arial" panose="020B0604020202020204" pitchFamily="34" charset="0"/>
                <a:cs typeface="Arial" panose="020B0604020202020204" pitchFamily="34" charset="0"/>
              </a:rPr>
              <a:t>Vivancos-Gallego MJ, et al. EASL Congress 2026; OS-029. </a:t>
            </a:r>
          </a:p>
        </p:txBody>
      </p:sp>
      <p:cxnSp>
        <p:nvCxnSpPr>
          <p:cNvPr id="22" name="Straight Connector 21">
            <a:extLst>
              <a:ext uri="{FF2B5EF4-FFF2-40B4-BE49-F238E27FC236}">
                <a16:creationId xmlns:a16="http://schemas.microsoft.com/office/drawing/2014/main" id="{0204AF70-DD6C-4A7B-4F7B-69F4714B3C38}"/>
              </a:ext>
            </a:extLst>
          </p:cNvPr>
          <p:cNvCxnSpPr>
            <a:cxnSpLocks/>
          </p:cNvCxnSpPr>
          <p:nvPr/>
        </p:nvCxnSpPr>
        <p:spPr>
          <a:xfrm flipH="1">
            <a:off x="8594397" y="3320301"/>
            <a:ext cx="2957523" cy="0"/>
          </a:xfrm>
          <a:prstGeom prst="line">
            <a:avLst/>
          </a:prstGeom>
          <a:ln>
            <a:solidFill>
              <a:srgbClr val="508541"/>
            </a:solidFill>
          </a:ln>
        </p:spPr>
        <p:style>
          <a:lnRef idx="1">
            <a:schemeClr val="accent1"/>
          </a:lnRef>
          <a:fillRef idx="0">
            <a:schemeClr val="accent1"/>
          </a:fillRef>
          <a:effectRef idx="0">
            <a:schemeClr val="accent1"/>
          </a:effectRef>
          <a:fontRef idx="minor">
            <a:schemeClr val="tx1"/>
          </a:fontRef>
        </p:style>
      </p:cxnSp>
      <p:pic>
        <p:nvPicPr>
          <p:cNvPr id="8" name="Picture 7">
            <a:hlinkClick r:id="rId4" action="ppaction://hlinksldjump"/>
            <a:extLst>
              <a:ext uri="{FF2B5EF4-FFF2-40B4-BE49-F238E27FC236}">
                <a16:creationId xmlns:a16="http://schemas.microsoft.com/office/drawing/2014/main" id="{0D47202F-2462-17CB-9338-519E7BC2D0AF}"/>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
        <p:nvSpPr>
          <p:cNvPr id="12" name="Content Placeholder 1">
            <a:extLst>
              <a:ext uri="{FF2B5EF4-FFF2-40B4-BE49-F238E27FC236}">
                <a16:creationId xmlns:a16="http://schemas.microsoft.com/office/drawing/2014/main" id="{F80121D9-A22D-3AA0-99EC-FEDBE6966767}"/>
              </a:ext>
            </a:extLst>
          </p:cNvPr>
          <p:cNvSpPr txBox="1">
            <a:spLocks/>
          </p:cNvSpPr>
          <p:nvPr/>
        </p:nvSpPr>
        <p:spPr>
          <a:xfrm>
            <a:off x="423597" y="1000806"/>
            <a:ext cx="1511408" cy="47004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08541"/>
                </a:highlight>
                <a:latin typeface="Arial" panose="020B0604020202020204" pitchFamily="34" charset="0"/>
                <a:cs typeface="Arial" panose="020B0604020202020204" pitchFamily="34" charset="0"/>
              </a:rPr>
              <a:t>RESULTS</a:t>
            </a:r>
          </a:p>
          <a:p>
            <a:pPr marL="0" indent="0">
              <a:lnSpc>
                <a:spcPct val="100000"/>
              </a:lnSpc>
              <a:buFont typeface="Arial" panose="020B0604020202020204" pitchFamily="34" charset="0"/>
              <a:buNone/>
            </a:pPr>
            <a:endParaRPr lang="en-US" sz="2000" b="1" dirty="0">
              <a:solidFill>
                <a:schemeClr val="bg1"/>
              </a:solidFill>
              <a:highlight>
                <a:srgbClr val="508541"/>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US" sz="2000" b="1" dirty="0">
              <a:solidFill>
                <a:schemeClr val="bg1"/>
              </a:solidFill>
              <a:highlight>
                <a:srgbClr val="508541"/>
              </a:highlight>
              <a:latin typeface="Arial" panose="020B0604020202020204" pitchFamily="34" charset="0"/>
              <a:cs typeface="Arial" panose="020B0604020202020204" pitchFamily="34" charset="0"/>
            </a:endParaRPr>
          </a:p>
          <a:p>
            <a:pPr marL="0" indent="0">
              <a:lnSpc>
                <a:spcPct val="100000"/>
              </a:lnSpc>
              <a:buNone/>
            </a:pPr>
            <a:endParaRPr lang="en-US" sz="1800" dirty="0">
              <a:latin typeface="Arial" panose="020B0604020202020204" pitchFamily="34" charset="0"/>
              <a:cs typeface="Arial" panose="020B0604020202020204" pitchFamily="34" charset="0"/>
            </a:endParaRPr>
          </a:p>
          <a:p>
            <a:pPr>
              <a:lnSpc>
                <a:spcPct val="100000"/>
              </a:lnSpc>
            </a:pPr>
            <a:endParaRPr lang="en-US" sz="1600" dirty="0">
              <a:latin typeface="Arial" panose="020B0604020202020204" pitchFamily="34" charset="0"/>
              <a:cs typeface="Arial" panose="020B0604020202020204" pitchFamily="34" charset="0"/>
            </a:endParaRPr>
          </a:p>
          <a:p>
            <a:pPr>
              <a:lnSpc>
                <a:spcPct val="100000"/>
              </a:lnSpc>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2179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5512-85E3-96EE-3961-0FE2386A3E22}"/>
              </a:ext>
            </a:extLst>
          </p:cNvPr>
          <p:cNvSpPr>
            <a:spLocks noGrp="1"/>
          </p:cNvSpPr>
          <p:nvPr>
            <p:ph type="ctrTitle"/>
          </p:nvPr>
        </p:nvSpPr>
        <p:spPr>
          <a:xfrm>
            <a:off x="5609968" y="3113903"/>
            <a:ext cx="6372856" cy="1507524"/>
          </a:xfrm>
        </p:spPr>
        <p:txBody>
          <a:bodyPr>
            <a:normAutofit fontScale="90000"/>
          </a:bodyPr>
          <a:lstStyle/>
          <a:p>
            <a:pPr algn="r"/>
            <a:r>
              <a:rPr lang="en-GB" dirty="0">
                <a:latin typeface="+mj-lt"/>
              </a:rPr>
              <a:t>Public health </a:t>
            </a:r>
            <a:br>
              <a:rPr lang="en-GB" dirty="0">
                <a:latin typeface="+mj-lt"/>
              </a:rPr>
            </a:br>
            <a:r>
              <a:rPr lang="en-GB" dirty="0">
                <a:latin typeface="+mj-lt"/>
              </a:rPr>
              <a:t>except viral hepatitis</a:t>
            </a:r>
            <a:endParaRPr lang="en-US" dirty="0">
              <a:latin typeface="+mj-lt"/>
            </a:endParaRPr>
          </a:p>
        </p:txBody>
      </p:sp>
    </p:spTree>
    <p:extLst>
      <p:ext uri="{BB962C8B-B14F-4D97-AF65-F5344CB8AC3E}">
        <p14:creationId xmlns:p14="http://schemas.microsoft.com/office/powerpoint/2010/main" val="24603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F9A02-A46A-F192-C059-CFA6F84B5D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E1A20E-9AE5-D269-B4B7-CEA778C1A4DA}"/>
              </a:ext>
            </a:extLst>
          </p:cNvPr>
          <p:cNvSpPr>
            <a:spLocks noGrp="1"/>
          </p:cNvSpPr>
          <p:nvPr>
            <p:ph type="title"/>
          </p:nvPr>
        </p:nvSpPr>
        <p:spPr/>
        <p:txBody>
          <a:bodyPr>
            <a:normAutofit/>
          </a:bodyPr>
          <a:lstStyle/>
          <a:p>
            <a:r>
              <a:rPr lang="en-GB" sz="2400" dirty="0">
                <a:latin typeface="+mj-lt"/>
              </a:rPr>
              <a:t>About these slides </a:t>
            </a:r>
            <a:endParaRPr lang="en-US" sz="2400" dirty="0">
              <a:latin typeface="+mj-lt"/>
            </a:endParaRPr>
          </a:p>
        </p:txBody>
      </p:sp>
      <p:sp>
        <p:nvSpPr>
          <p:cNvPr id="3" name="Content Placeholder 2">
            <a:extLst>
              <a:ext uri="{FF2B5EF4-FFF2-40B4-BE49-F238E27FC236}">
                <a16:creationId xmlns:a16="http://schemas.microsoft.com/office/drawing/2014/main" id="{354424EC-A931-5246-8121-53517018F338}"/>
              </a:ext>
            </a:extLst>
          </p:cNvPr>
          <p:cNvSpPr>
            <a:spLocks noGrp="1"/>
          </p:cNvSpPr>
          <p:nvPr>
            <p:ph idx="1"/>
          </p:nvPr>
        </p:nvSpPr>
        <p:spPr/>
        <p:txBody>
          <a:bodyPr>
            <a:normAutofit/>
          </a:bodyPr>
          <a:lstStyle/>
          <a:p>
            <a:pPr fontAlgn="base">
              <a:spcBef>
                <a:spcPts val="1200"/>
              </a:spcBef>
            </a:pPr>
            <a:r>
              <a:rPr lang="it-IT" sz="2000" dirty="0"/>
              <a:t>These slides provide highlights of new data presented at the EASL Congress 2026</a:t>
            </a:r>
            <a:endParaRPr lang="en-GB" sz="2000" dirty="0"/>
          </a:p>
          <a:p>
            <a:pPr fontAlgn="base">
              <a:spcBef>
                <a:spcPts val="1200"/>
              </a:spcBef>
            </a:pPr>
            <a:r>
              <a:rPr lang="en-US" sz="2000" dirty="0"/>
              <a:t>Please feel free to use, adapt, and share these slides for your own personal use; however, please acknowledge EASL as the source​</a:t>
            </a:r>
          </a:p>
          <a:p>
            <a:pPr fontAlgn="base">
              <a:spcBef>
                <a:spcPts val="1200"/>
              </a:spcBef>
            </a:pPr>
            <a:r>
              <a:rPr lang="en-GB" sz="2000" dirty="0"/>
              <a:t>Definitions of all abbreviations shown in these slides, and a full copy of the original abstract text, are provided within the slide notes</a:t>
            </a:r>
            <a:r>
              <a:rPr lang="en-US" sz="2000" dirty="0"/>
              <a:t>​</a:t>
            </a:r>
          </a:p>
          <a:p>
            <a:pPr fontAlgn="base">
              <a:spcBef>
                <a:spcPts val="1200"/>
              </a:spcBef>
            </a:pPr>
            <a:r>
              <a:rPr lang="en-US" sz="2000" dirty="0"/>
              <a:t>Submitted abstracts are included in the slide notes, but data may not be identical to the final presented data shown on the slides</a:t>
            </a:r>
            <a:r>
              <a:rPr lang="en-GB" sz="2000" dirty="0"/>
              <a:t>​</a:t>
            </a:r>
          </a:p>
          <a:p>
            <a:pPr fontAlgn="base">
              <a:spcBef>
                <a:spcPts val="1200"/>
              </a:spcBef>
            </a:pPr>
            <a:r>
              <a:rPr lang="en-US" sz="2000" dirty="0"/>
              <a:t>When you see a symbol like this:       , you can click on it to return to the​ contents page</a:t>
            </a:r>
            <a:r>
              <a:rPr lang="en-GB" sz="2000" dirty="0"/>
              <a:t> </a:t>
            </a:r>
          </a:p>
          <a:p>
            <a:endParaRPr lang="en-US" dirty="0"/>
          </a:p>
        </p:txBody>
      </p:sp>
      <p:sp>
        <p:nvSpPr>
          <p:cNvPr id="8" name="TextBox 7">
            <a:extLst>
              <a:ext uri="{FF2B5EF4-FFF2-40B4-BE49-F238E27FC236}">
                <a16:creationId xmlns:a16="http://schemas.microsoft.com/office/drawing/2014/main" id="{27DCB17E-F390-2FC3-2C9E-B4EC663E4D50}"/>
              </a:ext>
            </a:extLst>
          </p:cNvPr>
          <p:cNvSpPr txBox="1"/>
          <p:nvPr/>
        </p:nvSpPr>
        <p:spPr>
          <a:xfrm>
            <a:off x="2251038" y="4162704"/>
            <a:ext cx="7689924" cy="1323439"/>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4B87"/>
                </a:solidFill>
                <a:effectLst/>
                <a:uLnTx/>
                <a:uFillTx/>
                <a:ea typeface="+mn-ea"/>
                <a:cs typeface="+mn-cs"/>
              </a:rPr>
              <a:t>These slides are intended for use as an educational resource and should not be used to make patient management decisions. </a:t>
            </a:r>
            <a:br>
              <a:rPr kumimoji="0" lang="en-GB" sz="2000" b="0" i="0" u="none" strike="noStrike" kern="1200" cap="none" spc="0" normalizeH="0" baseline="0" noProof="0" dirty="0">
                <a:ln>
                  <a:noFill/>
                </a:ln>
                <a:solidFill>
                  <a:srgbClr val="004B87"/>
                </a:solidFill>
                <a:effectLst/>
                <a:uLnTx/>
                <a:uFillTx/>
                <a:ea typeface="+mn-ea"/>
                <a:cs typeface="+mn-cs"/>
              </a:rPr>
            </a:br>
            <a:r>
              <a:rPr kumimoji="0" lang="en-GB" sz="2000" b="0" i="0" u="none" strike="noStrike" kern="1200" cap="none" spc="0" normalizeH="0" baseline="0" noProof="0" dirty="0">
                <a:ln>
                  <a:noFill/>
                </a:ln>
                <a:solidFill>
                  <a:srgbClr val="004B87"/>
                </a:solidFill>
                <a:effectLst/>
                <a:uLnTx/>
                <a:uFillTx/>
                <a:ea typeface="+mn-ea"/>
                <a:cs typeface="+mn-cs"/>
              </a:rPr>
              <a:t>All information included should be verified before treating patients or using any therapies described in these materials</a:t>
            </a:r>
          </a:p>
        </p:txBody>
      </p:sp>
      <p:pic>
        <p:nvPicPr>
          <p:cNvPr id="9" name="Picture 8">
            <a:extLst>
              <a:ext uri="{FF2B5EF4-FFF2-40B4-BE49-F238E27FC236}">
                <a16:creationId xmlns:a16="http://schemas.microsoft.com/office/drawing/2014/main" id="{BB6CAAD4-2E40-939C-4B86-9BC1EB0D2A92}"/>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4955562" y="3429000"/>
            <a:ext cx="381237" cy="377560"/>
          </a:xfrm>
          <a:prstGeom prst="rect">
            <a:avLst/>
          </a:prstGeom>
        </p:spPr>
      </p:pic>
      <p:sp>
        <p:nvSpPr>
          <p:cNvPr id="5" name="TextBox 4">
            <a:extLst>
              <a:ext uri="{FF2B5EF4-FFF2-40B4-BE49-F238E27FC236}">
                <a16:creationId xmlns:a16="http://schemas.microsoft.com/office/drawing/2014/main" id="{50CC412D-88D9-168A-E686-D35C154DF2FC}"/>
              </a:ext>
            </a:extLst>
          </p:cNvPr>
          <p:cNvSpPr txBox="1"/>
          <p:nvPr/>
        </p:nvSpPr>
        <p:spPr>
          <a:xfrm>
            <a:off x="1715771" y="5842287"/>
            <a:ext cx="8760458" cy="669350"/>
          </a:xfrm>
          <a:prstGeom prst="rect">
            <a:avLst/>
          </a:prstGeom>
          <a:noFill/>
        </p:spPr>
        <p:txBody>
          <a:bodyPr wrap="square">
            <a:spAutoFit/>
          </a:bodyPr>
          <a:lstStyle/>
          <a:p>
            <a:pPr algn="ctr">
              <a:lnSpc>
                <a:spcPct val="115000"/>
              </a:lnSpc>
              <a:spcAft>
                <a:spcPts val="800"/>
              </a:spcAft>
              <a:buNone/>
            </a:pPr>
            <a:r>
              <a:rPr lang="en-CH" sz="1400" i="1" kern="100" dirty="0">
                <a:effectLst/>
                <a:latin typeface="+mj-lt"/>
                <a:ea typeface="Aptos" panose="020B0004020202020204" pitchFamily="34" charset="0"/>
                <a:cs typeface="Times New Roman" panose="02020603050405020304" pitchFamily="18" charset="0"/>
              </a:rPr>
              <a:t>The Best of EASL Congress 2026 Slide Deck on Public Health and Advocacy is supported by </a:t>
            </a:r>
            <a:r>
              <a:rPr lang="en-CH" sz="1400" b="1" i="1" kern="100" dirty="0">
                <a:effectLst/>
                <a:latin typeface="+mj-lt"/>
                <a:ea typeface="Aptos" panose="020B0004020202020204" pitchFamily="34" charset="0"/>
                <a:cs typeface="Times New Roman" panose="02020603050405020304" pitchFamily="18" charset="0"/>
              </a:rPr>
              <a:t>Novo Nordisk</a:t>
            </a:r>
            <a:r>
              <a:rPr lang="en-CH" sz="1400" i="1" kern="100" dirty="0">
                <a:effectLst/>
                <a:latin typeface="+mj-lt"/>
                <a:ea typeface="Aptos" panose="020B0004020202020204" pitchFamily="34" charset="0"/>
                <a:cs typeface="Times New Roman" panose="02020603050405020304" pitchFamily="18" charset="0"/>
              </a:rPr>
              <a:t>. </a:t>
            </a:r>
            <a:endParaRPr lang="en-GB" sz="1400" i="1" kern="100" dirty="0">
              <a:effectLst/>
              <a:latin typeface="+mj-lt"/>
              <a:ea typeface="Aptos" panose="020B0004020202020204" pitchFamily="34" charset="0"/>
              <a:cs typeface="Times New Roman" panose="02020603050405020304" pitchFamily="18" charset="0"/>
            </a:endParaRPr>
          </a:p>
          <a:p>
            <a:pPr algn="ctr">
              <a:lnSpc>
                <a:spcPct val="115000"/>
              </a:lnSpc>
              <a:spcAft>
                <a:spcPts val="800"/>
              </a:spcAft>
              <a:buNone/>
            </a:pPr>
            <a:r>
              <a:rPr lang="en-CH" sz="1400" b="1" i="1" kern="100" dirty="0">
                <a:effectLst/>
                <a:latin typeface="+mj-lt"/>
                <a:ea typeface="Aptos" panose="020B0004020202020204" pitchFamily="34" charset="0"/>
                <a:cs typeface="Times New Roman" panose="02020603050405020304" pitchFamily="18" charset="0"/>
              </a:rPr>
              <a:t>Novo Nordisk </a:t>
            </a:r>
            <a:r>
              <a:rPr lang="en-CH" sz="1400" i="1" kern="100" dirty="0">
                <a:effectLst/>
                <a:latin typeface="+mj-lt"/>
                <a:ea typeface="Aptos" panose="020B0004020202020204" pitchFamily="34" charset="0"/>
                <a:cs typeface="Times New Roman" panose="02020603050405020304" pitchFamily="18" charset="0"/>
              </a:rPr>
              <a:t>has had no input in the selection and creation of this slide deck.</a:t>
            </a:r>
          </a:p>
        </p:txBody>
      </p:sp>
    </p:spTree>
    <p:extLst>
      <p:ext uri="{BB962C8B-B14F-4D97-AF65-F5344CB8AC3E}">
        <p14:creationId xmlns:p14="http://schemas.microsoft.com/office/powerpoint/2010/main" val="3166684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7" name="Straight Arrow Connector 106">
            <a:extLst>
              <a:ext uri="{FF2B5EF4-FFF2-40B4-BE49-F238E27FC236}">
                <a16:creationId xmlns:a16="http://schemas.microsoft.com/office/drawing/2014/main" id="{AC3D688C-6962-A597-0FE8-EEAD5819AAB1}"/>
              </a:ext>
            </a:extLst>
          </p:cNvPr>
          <p:cNvCxnSpPr>
            <a:cxnSpLocks/>
            <a:endCxn id="18" idx="0"/>
          </p:cNvCxnSpPr>
          <p:nvPr/>
        </p:nvCxnSpPr>
        <p:spPr>
          <a:xfrm>
            <a:off x="8598315" y="4188619"/>
            <a:ext cx="0" cy="382925"/>
          </a:xfrm>
          <a:prstGeom prst="straightConnector1">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cxnSp>
        <p:nvCxnSpPr>
          <p:cNvPr id="104" name="Connector: Elbow 103">
            <a:extLst>
              <a:ext uri="{FF2B5EF4-FFF2-40B4-BE49-F238E27FC236}">
                <a16:creationId xmlns:a16="http://schemas.microsoft.com/office/drawing/2014/main" id="{FCCC97CC-B010-9F57-E916-236024742428}"/>
              </a:ext>
            </a:extLst>
          </p:cNvPr>
          <p:cNvCxnSpPr>
            <a:cxnSpLocks/>
            <a:stCxn id="49" idx="2"/>
            <a:endCxn id="19" idx="0"/>
          </p:cNvCxnSpPr>
          <p:nvPr/>
        </p:nvCxnSpPr>
        <p:spPr>
          <a:xfrm rot="16200000" flipH="1">
            <a:off x="9206964" y="3211060"/>
            <a:ext cx="759427" cy="1972021"/>
          </a:xfrm>
          <a:prstGeom prst="bentConnector3">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Early readmission in HIC contributes towards lower mortality: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The CLEARED global study  </a:t>
            </a:r>
          </a:p>
        </p:txBody>
      </p:sp>
      <p:cxnSp>
        <p:nvCxnSpPr>
          <p:cNvPr id="4" name="Straight Connector 3">
            <a:extLst>
              <a:ext uri="{FF2B5EF4-FFF2-40B4-BE49-F238E27FC236}">
                <a16:creationId xmlns:a16="http://schemas.microsoft.com/office/drawing/2014/main" id="{0B6568EA-1307-4754-508C-5B1861805BFD}"/>
              </a:ext>
            </a:extLst>
          </p:cNvPr>
          <p:cNvCxnSpPr>
            <a:cxnSpLocks/>
          </p:cNvCxnSpPr>
          <p:nvPr/>
        </p:nvCxnSpPr>
        <p:spPr>
          <a:xfrm>
            <a:off x="5513679" y="1090257"/>
            <a:ext cx="18000" cy="5248906"/>
          </a:xfrm>
          <a:prstGeom prst="line">
            <a:avLst/>
          </a:prstGeom>
          <a:ln>
            <a:solidFill>
              <a:srgbClr val="508541"/>
            </a:solidFill>
          </a:ln>
        </p:spPr>
        <p:style>
          <a:lnRef idx="1">
            <a:schemeClr val="accent1"/>
          </a:lnRef>
          <a:fillRef idx="0">
            <a:schemeClr val="accent1"/>
          </a:fillRef>
          <a:effectRef idx="0">
            <a:schemeClr val="accent1"/>
          </a:effectRef>
          <a:fontRef idx="minor">
            <a:schemeClr val="tx1"/>
          </a:fontRef>
        </p:style>
      </p:cxnSp>
      <p:sp>
        <p:nvSpPr>
          <p:cNvPr id="5" name="Content Placeholder 1">
            <a:extLst>
              <a:ext uri="{FF2B5EF4-FFF2-40B4-BE49-F238E27FC236}">
                <a16:creationId xmlns:a16="http://schemas.microsoft.com/office/drawing/2014/main" id="{C7DBEB0A-BDB8-FE4B-6959-B96B7D61B90E}"/>
              </a:ext>
            </a:extLst>
          </p:cNvPr>
          <p:cNvSpPr txBox="1">
            <a:spLocks/>
          </p:cNvSpPr>
          <p:nvPr/>
        </p:nvSpPr>
        <p:spPr>
          <a:xfrm>
            <a:off x="420485" y="991655"/>
            <a:ext cx="4862177" cy="5150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08541"/>
                </a:highlight>
                <a:latin typeface="Arial" panose="020B0604020202020204" pitchFamily="34" charset="0"/>
                <a:cs typeface="Arial" panose="020B0604020202020204" pitchFamily="34" charset="0"/>
              </a:rPr>
              <a:t>BACKGROUND &amp; AIM</a:t>
            </a:r>
            <a:endParaRPr lang="en-US" sz="2000" dirty="0">
              <a:highlight>
                <a:srgbClr val="508541"/>
              </a:highlight>
              <a:latin typeface="Arial" panose="020B0604020202020204" pitchFamily="34" charset="0"/>
              <a:cs typeface="Arial" panose="020B0604020202020204" pitchFamily="34" charset="0"/>
            </a:endParaRPr>
          </a:p>
          <a:p>
            <a:pPr>
              <a:lnSpc>
                <a:spcPct val="100000"/>
              </a:lnSpc>
            </a:pPr>
            <a:r>
              <a:rPr lang="en-US" sz="1600" dirty="0">
                <a:latin typeface="+mn-lt"/>
                <a:cs typeface="Arial"/>
              </a:rPr>
              <a:t>Early readmission after hospitalization for decompensated cirrhosis is associated with adverse outcomes</a:t>
            </a:r>
          </a:p>
          <a:p>
            <a:pPr>
              <a:lnSpc>
                <a:spcPct val="100000"/>
              </a:lnSpc>
            </a:pPr>
            <a:r>
              <a:rPr lang="en-US" sz="1600" dirty="0">
                <a:latin typeface="+mn-lt"/>
                <a:cs typeface="Arial"/>
              </a:rPr>
              <a:t>However, its predictors and global disparities are poorly characterized</a:t>
            </a:r>
            <a:endParaRPr lang="en-US" sz="1600" dirty="0">
              <a:latin typeface="+mn-lt"/>
            </a:endParaRPr>
          </a:p>
          <a:p>
            <a:pPr>
              <a:lnSpc>
                <a:spcPct val="100000"/>
              </a:lnSpc>
            </a:pPr>
            <a:r>
              <a:rPr lang="en-US" sz="1600" b="1" dirty="0">
                <a:latin typeface="+mn-lt"/>
                <a:cs typeface="Arial"/>
              </a:rPr>
              <a:t>AIM:</a:t>
            </a:r>
            <a:r>
              <a:rPr lang="en-US" sz="1600" dirty="0">
                <a:latin typeface="+mn-lt"/>
                <a:cs typeface="Arial"/>
              </a:rPr>
              <a:t> Identify determinants of 30-day readmission following index non-elective hospitalization and its impact on short-term outcomes</a:t>
            </a:r>
          </a:p>
        </p:txBody>
      </p:sp>
      <p:sp>
        <p:nvSpPr>
          <p:cNvPr id="7" name="Content Placeholder 9">
            <a:extLst>
              <a:ext uri="{FF2B5EF4-FFF2-40B4-BE49-F238E27FC236}">
                <a16:creationId xmlns:a16="http://schemas.microsoft.com/office/drawing/2014/main" id="{E202C456-ECD9-B9CC-FA4B-B70930FE85A2}"/>
              </a:ext>
            </a:extLst>
          </p:cNvPr>
          <p:cNvSpPr txBox="1">
            <a:spLocks/>
          </p:cNvSpPr>
          <p:nvPr/>
        </p:nvSpPr>
        <p:spPr>
          <a:xfrm>
            <a:off x="5541854" y="996906"/>
            <a:ext cx="1907783" cy="464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508541"/>
                </a:highlight>
                <a:latin typeface="Arial" panose="020B0604020202020204" pitchFamily="34" charset="0"/>
                <a:cs typeface="Arial" panose="020B0604020202020204" pitchFamily="34" charset="0"/>
              </a:rPr>
              <a:t>METHODS</a:t>
            </a:r>
          </a:p>
        </p:txBody>
      </p:sp>
      <p:sp>
        <p:nvSpPr>
          <p:cNvPr id="58" name="Text Placeholder 3">
            <a:extLst>
              <a:ext uri="{FF2B5EF4-FFF2-40B4-BE49-F238E27FC236}">
                <a16:creationId xmlns:a16="http://schemas.microsoft.com/office/drawing/2014/main" id="{4894AB74-0E9E-5C3C-1517-D661BFE9F90B}"/>
              </a:ext>
            </a:extLst>
          </p:cNvPr>
          <p:cNvSpPr txBox="1">
            <a:spLocks/>
          </p:cNvSpPr>
          <p:nvPr/>
        </p:nvSpPr>
        <p:spPr>
          <a:xfrm>
            <a:off x="190498" y="6461539"/>
            <a:ext cx="10752155"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004B87"/>
                </a:solidFill>
                <a:latin typeface="Arial" panose="020B0604020202020204" pitchFamily="34" charset="0"/>
                <a:cs typeface="Arial" panose="020B0604020202020204" pitchFamily="34" charset="0"/>
              </a:rPr>
              <a:t>*</a:t>
            </a:r>
            <a:r>
              <a:rPr lang="en-US" sz="1100" dirty="0">
                <a:solidFill>
                  <a:srgbClr val="004B87"/>
                </a:solidFill>
                <a:latin typeface="Arial" panose="020B0604020202020204" pitchFamily="34" charset="0"/>
                <a:cs typeface="Arial" panose="020B0604020202020204" pitchFamily="34" charset="0"/>
              </a:rPr>
              <a:t>Consortium prospectively enrolled hospitalized patients with cirrhosis globally.</a:t>
            </a:r>
            <a:br>
              <a:rPr lang="en-GB" sz="1100" dirty="0">
                <a:solidFill>
                  <a:srgbClr val="004B87"/>
                </a:solidFill>
                <a:latin typeface="Arial" panose="020B0604020202020204" pitchFamily="34" charset="0"/>
                <a:cs typeface="Arial" panose="020B0604020202020204" pitchFamily="34" charset="0"/>
              </a:rPr>
            </a:br>
            <a:r>
              <a:rPr lang="en-GB" sz="1100" dirty="0">
                <a:solidFill>
                  <a:srgbClr val="004B87"/>
                </a:solidFill>
                <a:latin typeface="Arial" panose="020B0604020202020204" pitchFamily="34" charset="0"/>
                <a:cs typeface="Arial" panose="020B0604020202020204" pitchFamily="34" charset="0"/>
              </a:rPr>
              <a:t>Choudhury AK, et al. EASL Congress 2026; OS-028.</a:t>
            </a:r>
          </a:p>
        </p:txBody>
      </p:sp>
      <p:sp>
        <p:nvSpPr>
          <p:cNvPr id="6" name="Rectangle 5">
            <a:extLst>
              <a:ext uri="{FF2B5EF4-FFF2-40B4-BE49-F238E27FC236}">
                <a16:creationId xmlns:a16="http://schemas.microsoft.com/office/drawing/2014/main" id="{46F8B7B5-558D-3F68-5F8F-B2BF7B1621B0}"/>
              </a:ext>
            </a:extLst>
          </p:cNvPr>
          <p:cNvSpPr/>
          <p:nvPr/>
        </p:nvSpPr>
        <p:spPr>
          <a:xfrm>
            <a:off x="5743577" y="1468457"/>
            <a:ext cx="5714181" cy="798331"/>
          </a:xfrm>
          <a:prstGeom prst="rect">
            <a:avLst/>
          </a:prstGeom>
          <a:no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600" dirty="0">
                <a:solidFill>
                  <a:srgbClr val="508541"/>
                </a:solidFill>
                <a:latin typeface="Arial" panose="020B0604020202020204" pitchFamily="34" charset="0"/>
                <a:cs typeface="Arial" panose="020B0604020202020204" pitchFamily="34" charset="0"/>
              </a:rPr>
              <a:t>Hospitalized patients with cirrhosis enrolled </a:t>
            </a:r>
            <a:br>
              <a:rPr lang="en-GB" sz="1600" dirty="0">
                <a:solidFill>
                  <a:srgbClr val="508541"/>
                </a:solidFill>
                <a:latin typeface="Arial" panose="020B0604020202020204" pitchFamily="34" charset="0"/>
                <a:cs typeface="Arial" panose="020B0604020202020204" pitchFamily="34" charset="0"/>
              </a:rPr>
            </a:br>
            <a:r>
              <a:rPr lang="en-GB" sz="1600" dirty="0">
                <a:solidFill>
                  <a:srgbClr val="508541"/>
                </a:solidFill>
                <a:latin typeface="Arial" panose="020B0604020202020204" pitchFamily="34" charset="0"/>
                <a:cs typeface="Arial" panose="020B0604020202020204" pitchFamily="34" charset="0"/>
              </a:rPr>
              <a:t>in the CLEARED* registry</a:t>
            </a:r>
          </a:p>
          <a:p>
            <a:pPr lvl="0" algn="ctr">
              <a:defRPr/>
            </a:pPr>
            <a:r>
              <a:rPr kumimoji="0" lang="en-GB" sz="1600" b="1"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rPr>
              <a:t>N=</a:t>
            </a:r>
            <a:r>
              <a:rPr lang="en-GB" sz="1600" b="1" dirty="0">
                <a:solidFill>
                  <a:srgbClr val="508541"/>
                </a:solidFill>
                <a:latin typeface="Arial" panose="020B0604020202020204" pitchFamily="34" charset="0"/>
                <a:cs typeface="Arial" panose="020B0604020202020204" pitchFamily="34" charset="0"/>
              </a:rPr>
              <a:t>8,263</a:t>
            </a:r>
            <a:endParaRPr kumimoji="0" lang="en-GB" sz="1600" b="1"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F2B92C3-5A63-1E67-68D5-985C41FF579E}"/>
              </a:ext>
            </a:extLst>
          </p:cNvPr>
          <p:cNvSpPr/>
          <p:nvPr/>
        </p:nvSpPr>
        <p:spPr>
          <a:xfrm>
            <a:off x="9599395" y="2388454"/>
            <a:ext cx="2446658" cy="1101560"/>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1400" b="1" dirty="0">
                <a:solidFill>
                  <a:srgbClr val="508541"/>
                </a:solidFill>
                <a:latin typeface="Arial" panose="020B0604020202020204" pitchFamily="34" charset="0"/>
                <a:cs typeface="Arial" panose="020B0604020202020204" pitchFamily="34" charset="0"/>
              </a:rPr>
              <a:t>Key exclusions:</a:t>
            </a:r>
          </a:p>
          <a:p>
            <a:pPr marL="179388" marR="0" lvl="0" indent="-179388"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rPr>
              <a:t>Death</a:t>
            </a:r>
          </a:p>
          <a:p>
            <a:pPr marL="179388" marR="0" lvl="0" indent="-179388"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508541"/>
                </a:solidFill>
                <a:latin typeface="Arial" panose="020B0604020202020204" pitchFamily="34" charset="0"/>
                <a:cs typeface="Arial" panose="020B0604020202020204" pitchFamily="34" charset="0"/>
              </a:rPr>
              <a:t>LT during index admission</a:t>
            </a:r>
          </a:p>
          <a:p>
            <a:pPr marL="179388" marR="0" lvl="0" indent="-179388"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rPr>
              <a:t>Lost to follow-up</a:t>
            </a:r>
          </a:p>
        </p:txBody>
      </p:sp>
      <p:sp>
        <p:nvSpPr>
          <p:cNvPr id="10" name="Rectangle 9">
            <a:extLst>
              <a:ext uri="{FF2B5EF4-FFF2-40B4-BE49-F238E27FC236}">
                <a16:creationId xmlns:a16="http://schemas.microsoft.com/office/drawing/2014/main" id="{E8EA5696-658D-633B-79A4-A718009025EA}"/>
              </a:ext>
            </a:extLst>
          </p:cNvPr>
          <p:cNvSpPr/>
          <p:nvPr/>
        </p:nvSpPr>
        <p:spPr>
          <a:xfrm>
            <a:off x="5739093" y="4569841"/>
            <a:ext cx="1731600" cy="727200"/>
          </a:xfrm>
          <a:prstGeom prst="rect">
            <a:avLst/>
          </a:prstGeom>
          <a:solidFill>
            <a:srgbClr val="1E511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Arial" panose="020B0604020202020204" pitchFamily="34" charset="0"/>
                <a:cs typeface="Arial" panose="020B0604020202020204" pitchFamily="34" charset="0"/>
              </a:rPr>
              <a:t>High-income countries (HIC)</a:t>
            </a:r>
            <a:endParaRPr kumimoji="0" lang="en-GB"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E94B37C0-F892-3B7C-CAB6-C0639E33A41B}"/>
              </a:ext>
            </a:extLst>
          </p:cNvPr>
          <p:cNvGrpSpPr/>
          <p:nvPr/>
        </p:nvGrpSpPr>
        <p:grpSpPr>
          <a:xfrm>
            <a:off x="6309738" y="5466522"/>
            <a:ext cx="4497530" cy="614880"/>
            <a:chOff x="5620399" y="5399509"/>
            <a:chExt cx="4497530" cy="614880"/>
          </a:xfrm>
        </p:grpSpPr>
        <p:sp>
          <p:nvSpPr>
            <p:cNvPr id="16" name="Rectangle 15">
              <a:extLst>
                <a:ext uri="{FF2B5EF4-FFF2-40B4-BE49-F238E27FC236}">
                  <a16:creationId xmlns:a16="http://schemas.microsoft.com/office/drawing/2014/main" id="{7BAC5232-18FF-5B9E-A9EA-323E8ED0839D}"/>
                </a:ext>
              </a:extLst>
            </p:cNvPr>
            <p:cNvSpPr/>
            <p:nvPr/>
          </p:nvSpPr>
          <p:spPr>
            <a:xfrm>
              <a:off x="5920317" y="5399509"/>
              <a:ext cx="4197612" cy="606287"/>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lIns="468000" rIns="72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rPr>
                <a:t>Primary endpoint: </a:t>
              </a:r>
              <a:r>
                <a:rPr kumimoji="0" lang="en-GB" sz="140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30-day readmission</a:t>
              </a:r>
              <a:endParaRPr kumimoji="0" lang="en-GB" sz="14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FA2F4A7D-F169-FAE1-5D86-BAF09066E13D}"/>
                </a:ext>
              </a:extLst>
            </p:cNvPr>
            <p:cNvSpPr/>
            <p:nvPr/>
          </p:nvSpPr>
          <p:spPr>
            <a:xfrm>
              <a:off x="5620399" y="5402389"/>
              <a:ext cx="612000" cy="612000"/>
            </a:xfrm>
            <a:prstGeom prst="ellipse">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grpSp>
      <p:pic>
        <p:nvPicPr>
          <p:cNvPr id="14" name="Graphic 13">
            <a:extLst>
              <a:ext uri="{FF2B5EF4-FFF2-40B4-BE49-F238E27FC236}">
                <a16:creationId xmlns:a16="http://schemas.microsoft.com/office/drawing/2014/main" id="{D3F4F436-5291-7881-37F0-446C3E971F9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423312" y="5573970"/>
            <a:ext cx="372695" cy="372695"/>
          </a:xfrm>
          <a:prstGeom prst="rect">
            <a:avLst/>
          </a:prstGeom>
        </p:spPr>
      </p:pic>
      <p:sp>
        <p:nvSpPr>
          <p:cNvPr id="40" name="Rectangle 39">
            <a:extLst>
              <a:ext uri="{FF2B5EF4-FFF2-40B4-BE49-F238E27FC236}">
                <a16:creationId xmlns:a16="http://schemas.microsoft.com/office/drawing/2014/main" id="{7D7C8AC1-BAF7-C398-08F7-E791CABF5B62}"/>
              </a:ext>
            </a:extLst>
          </p:cNvPr>
          <p:cNvSpPr/>
          <p:nvPr/>
        </p:nvSpPr>
        <p:spPr>
          <a:xfrm>
            <a:off x="6960292" y="3842439"/>
            <a:ext cx="1559930" cy="3620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400" i="1" dirty="0">
                <a:solidFill>
                  <a:srgbClr val="508541"/>
                </a:solidFill>
                <a:latin typeface="Arial" panose="020B0604020202020204" pitchFamily="34" charset="0"/>
                <a:cs typeface="Arial" panose="020B0604020202020204" pitchFamily="34" charset="0"/>
              </a:rPr>
              <a:t>Centre category</a:t>
            </a:r>
            <a:endParaRPr kumimoji="0" lang="en-GB" sz="1400" i="1"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18B34EEF-436C-C446-C0A7-E36B909B2918}"/>
              </a:ext>
            </a:extLst>
          </p:cNvPr>
          <p:cNvSpPr/>
          <p:nvPr/>
        </p:nvSpPr>
        <p:spPr>
          <a:xfrm>
            <a:off x="7732515" y="4571544"/>
            <a:ext cx="1731600" cy="725497"/>
          </a:xfrm>
          <a:prstGeom prst="rect">
            <a:avLst/>
          </a:prstGeom>
          <a:solidFill>
            <a:srgbClr val="50854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Arial" panose="020B0604020202020204" pitchFamily="34" charset="0"/>
                <a:cs typeface="Arial" panose="020B0604020202020204" pitchFamily="34" charset="0"/>
              </a:rPr>
              <a:t>Upper-middle- income countries (</a:t>
            </a:r>
            <a:r>
              <a:rPr lang="en-GB" sz="1600" dirty="0" err="1">
                <a:solidFill>
                  <a:schemeClr val="bg1"/>
                </a:solidFill>
                <a:latin typeface="Arial" panose="020B0604020202020204" pitchFamily="34" charset="0"/>
                <a:cs typeface="Arial" panose="020B0604020202020204" pitchFamily="34" charset="0"/>
              </a:rPr>
              <a:t>UMIC</a:t>
            </a:r>
            <a:r>
              <a:rPr lang="en-GB" sz="1600" dirty="0">
                <a:solidFill>
                  <a:schemeClr val="bg1"/>
                </a:solidFill>
                <a:latin typeface="Arial" panose="020B0604020202020204" pitchFamily="34" charset="0"/>
                <a:cs typeface="Arial" panose="020B0604020202020204" pitchFamily="34" charset="0"/>
              </a:rPr>
              <a:t>)</a:t>
            </a:r>
            <a:endParaRPr kumimoji="0" lang="en-GB"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2EAA6192-0C11-D3B0-E6AC-E2F8351720B1}"/>
              </a:ext>
            </a:extLst>
          </p:cNvPr>
          <p:cNvSpPr/>
          <p:nvPr/>
        </p:nvSpPr>
        <p:spPr>
          <a:xfrm>
            <a:off x="9706888" y="4576785"/>
            <a:ext cx="1731600" cy="725495"/>
          </a:xfrm>
          <a:prstGeom prst="rect">
            <a:avLst/>
          </a:prstGeom>
          <a:solidFill>
            <a:srgbClr val="9CC49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Arial" panose="020B0604020202020204" pitchFamily="34" charset="0"/>
                <a:cs typeface="Arial" panose="020B0604020202020204" pitchFamily="34" charset="0"/>
              </a:rPr>
              <a:t>Low/low-middle- income countries (LMIC)</a:t>
            </a:r>
            <a:endParaRPr kumimoji="0" lang="en-GB"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3B901A2C-7A13-0E2D-A344-C3DF3BFAD945}"/>
              </a:ext>
            </a:extLst>
          </p:cNvPr>
          <p:cNvSpPr/>
          <p:nvPr/>
        </p:nvSpPr>
        <p:spPr>
          <a:xfrm>
            <a:off x="7734754" y="3316353"/>
            <a:ext cx="1731826" cy="501005"/>
          </a:xfrm>
          <a:prstGeom prst="rect">
            <a:avLst/>
          </a:prstGeom>
          <a:solidFill>
            <a:srgbClr val="50854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Arial" panose="020B0604020202020204" pitchFamily="34" charset="0"/>
                <a:cs typeface="Arial" panose="020B0604020202020204" pitchFamily="34" charset="0"/>
              </a:rPr>
              <a:t>Analyzed</a:t>
            </a:r>
            <a:br>
              <a:rPr lang="en-GB" sz="1600" dirty="0">
                <a:solidFill>
                  <a:schemeClr val="bg1"/>
                </a:solidFill>
                <a:latin typeface="Arial" panose="020B0604020202020204" pitchFamily="34" charset="0"/>
                <a:cs typeface="Arial" panose="020B0604020202020204" pitchFamily="34" charset="0"/>
              </a:rPr>
            </a:br>
            <a:r>
              <a:rPr lang="en-GB" sz="1600" b="1" dirty="0">
                <a:solidFill>
                  <a:schemeClr val="bg1"/>
                </a:solidFill>
                <a:latin typeface="Arial" panose="020B0604020202020204" pitchFamily="34" charset="0"/>
                <a:cs typeface="Arial" panose="020B0604020202020204" pitchFamily="34" charset="0"/>
              </a:rPr>
              <a:t>N=5,692</a:t>
            </a:r>
            <a:endParaRPr kumimoji="0" lang="en-GB"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cxnSp>
        <p:nvCxnSpPr>
          <p:cNvPr id="50" name="Straight Arrow Connector 49">
            <a:extLst>
              <a:ext uri="{FF2B5EF4-FFF2-40B4-BE49-F238E27FC236}">
                <a16:creationId xmlns:a16="http://schemas.microsoft.com/office/drawing/2014/main" id="{B0D3120E-CE94-033A-051B-622989CE1369}"/>
              </a:ext>
            </a:extLst>
          </p:cNvPr>
          <p:cNvCxnSpPr>
            <a:cxnSpLocks/>
            <a:stCxn id="6" idx="2"/>
            <a:endCxn id="49" idx="0"/>
          </p:cNvCxnSpPr>
          <p:nvPr/>
        </p:nvCxnSpPr>
        <p:spPr>
          <a:xfrm flipH="1">
            <a:off x="8600667" y="2266788"/>
            <a:ext cx="1" cy="1049565"/>
          </a:xfrm>
          <a:prstGeom prst="straightConnector1">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C3A6B9A9-3151-B8EF-32BC-5B3985FBB4F1}"/>
              </a:ext>
            </a:extLst>
          </p:cNvPr>
          <p:cNvCxnSpPr>
            <a:cxnSpLocks/>
            <a:endCxn id="8" idx="1"/>
          </p:cNvCxnSpPr>
          <p:nvPr/>
        </p:nvCxnSpPr>
        <p:spPr>
          <a:xfrm>
            <a:off x="8587615" y="2939234"/>
            <a:ext cx="1011780" cy="0"/>
          </a:xfrm>
          <a:prstGeom prst="straightConnector1">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cxnSp>
        <p:nvCxnSpPr>
          <p:cNvPr id="102" name="Connector: Elbow 101">
            <a:extLst>
              <a:ext uri="{FF2B5EF4-FFF2-40B4-BE49-F238E27FC236}">
                <a16:creationId xmlns:a16="http://schemas.microsoft.com/office/drawing/2014/main" id="{08ED7E23-81DA-7C77-99B2-5591AA12F29A}"/>
              </a:ext>
            </a:extLst>
          </p:cNvPr>
          <p:cNvCxnSpPr>
            <a:stCxn id="49" idx="2"/>
            <a:endCxn id="10" idx="0"/>
          </p:cNvCxnSpPr>
          <p:nvPr/>
        </p:nvCxnSpPr>
        <p:spPr>
          <a:xfrm rot="5400000">
            <a:off x="7226539" y="3195712"/>
            <a:ext cx="752483" cy="1995774"/>
          </a:xfrm>
          <a:prstGeom prst="bentConnector3">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CA70CEC4-58DD-5A7C-6AEF-26689B419044}"/>
              </a:ext>
            </a:extLst>
          </p:cNvPr>
          <p:cNvPicPr>
            <a:picLocks noChangeAspect="1"/>
          </p:cNvPicPr>
          <p:nvPr/>
        </p:nvPicPr>
        <p:blipFill>
          <a:blip r:embed="rId4"/>
          <a:stretch>
            <a:fillRect/>
          </a:stretch>
        </p:blipFill>
        <p:spPr>
          <a:xfrm>
            <a:off x="540327" y="3915230"/>
            <a:ext cx="3263081" cy="2168769"/>
          </a:xfrm>
          <a:prstGeom prst="rect">
            <a:avLst/>
          </a:prstGeom>
        </p:spPr>
      </p:pic>
      <p:sp>
        <p:nvSpPr>
          <p:cNvPr id="9" name="TextBox 8">
            <a:extLst>
              <a:ext uri="{FF2B5EF4-FFF2-40B4-BE49-F238E27FC236}">
                <a16:creationId xmlns:a16="http://schemas.microsoft.com/office/drawing/2014/main" id="{00FFD809-722D-56FE-729D-D1356F9FBE3E}"/>
              </a:ext>
            </a:extLst>
          </p:cNvPr>
          <p:cNvSpPr txBox="1"/>
          <p:nvPr/>
        </p:nvSpPr>
        <p:spPr>
          <a:xfrm>
            <a:off x="3761318" y="4511785"/>
            <a:ext cx="197777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6213" indent="-176213">
              <a:buFont typeface="Arial"/>
              <a:buChar char="•"/>
            </a:pPr>
            <a:r>
              <a:rPr lang="en-US" sz="1400" dirty="0">
                <a:solidFill>
                  <a:srgbClr val="004B87"/>
                </a:solidFill>
                <a:ea typeface="Calibri Light"/>
                <a:cs typeface="Calibri Light"/>
              </a:rPr>
              <a:t>121 </a:t>
            </a:r>
            <a:r>
              <a:rPr lang="en-US" sz="1400" dirty="0" err="1">
                <a:solidFill>
                  <a:srgbClr val="004B87"/>
                </a:solidFill>
                <a:ea typeface="Calibri Light"/>
                <a:cs typeface="Calibri Light"/>
              </a:rPr>
              <a:t>centres</a:t>
            </a:r>
            <a:endParaRPr lang="en-US" sz="1400" dirty="0">
              <a:solidFill>
                <a:srgbClr val="004B87"/>
              </a:solidFill>
              <a:ea typeface="Calibri Light"/>
              <a:cs typeface="Calibri Light"/>
            </a:endParaRPr>
          </a:p>
          <a:p>
            <a:pPr marL="176213" indent="-176213">
              <a:buFont typeface="Arial"/>
              <a:buChar char="•"/>
            </a:pPr>
            <a:r>
              <a:rPr lang="en-US" sz="1400" dirty="0">
                <a:solidFill>
                  <a:srgbClr val="004B87"/>
                </a:solidFill>
                <a:ea typeface="Calibri Light"/>
                <a:cs typeface="Calibri Light"/>
              </a:rPr>
              <a:t>6 continents </a:t>
            </a:r>
          </a:p>
          <a:p>
            <a:pPr marL="176213" indent="-176213">
              <a:buFont typeface="Arial"/>
              <a:buChar char="•"/>
            </a:pPr>
            <a:r>
              <a:rPr lang="en-US" sz="1400" dirty="0">
                <a:solidFill>
                  <a:srgbClr val="004B87"/>
                </a:solidFill>
                <a:ea typeface="Calibri Light"/>
                <a:cs typeface="Calibri Light"/>
              </a:rPr>
              <a:t>&gt;200 investigators </a:t>
            </a:r>
          </a:p>
        </p:txBody>
      </p:sp>
      <p:pic>
        <p:nvPicPr>
          <p:cNvPr id="11" name="Picture 10">
            <a:hlinkClick r:id="rId5" action="ppaction://hlinksldjump"/>
            <a:extLst>
              <a:ext uri="{FF2B5EF4-FFF2-40B4-BE49-F238E27FC236}">
                <a16:creationId xmlns:a16="http://schemas.microsoft.com/office/drawing/2014/main" id="{F152762A-AC54-7022-018F-6CB61891D5AD}"/>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
        <p:nvSpPr>
          <p:cNvPr id="13" name="TextBox 12">
            <a:extLst>
              <a:ext uri="{FF2B5EF4-FFF2-40B4-BE49-F238E27FC236}">
                <a16:creationId xmlns:a16="http://schemas.microsoft.com/office/drawing/2014/main" id="{33E14141-F878-9350-7C96-62C10E97CE50}"/>
              </a:ext>
            </a:extLst>
          </p:cNvPr>
          <p:cNvSpPr txBox="1"/>
          <p:nvPr/>
        </p:nvSpPr>
        <p:spPr>
          <a:xfrm>
            <a:off x="8587615" y="3886673"/>
            <a:ext cx="336005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30-day readmission, 1,610 (28.3%)</a:t>
            </a:r>
          </a:p>
        </p:txBody>
      </p:sp>
    </p:spTree>
    <p:extLst>
      <p:ext uri="{BB962C8B-B14F-4D97-AF65-F5344CB8AC3E}">
        <p14:creationId xmlns:p14="http://schemas.microsoft.com/office/powerpoint/2010/main" val="1805112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id="{C5447C2C-FACD-BAF7-8087-E81B8E257AC4}"/>
              </a:ext>
            </a:extLst>
          </p:cNvPr>
          <p:cNvGraphicFramePr/>
          <p:nvPr>
            <p:extLst>
              <p:ext uri="{D42A27DB-BD31-4B8C-83A1-F6EECF244321}">
                <p14:modId xmlns:p14="http://schemas.microsoft.com/office/powerpoint/2010/main" val="2310015152"/>
              </p:ext>
            </p:extLst>
          </p:nvPr>
        </p:nvGraphicFramePr>
        <p:xfrm>
          <a:off x="361857" y="4288411"/>
          <a:ext cx="4984629" cy="230327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3">
            <a:extLst>
              <a:ext uri="{FF2B5EF4-FFF2-40B4-BE49-F238E27FC236}">
                <a16:creationId xmlns:a16="http://schemas.microsoft.com/office/drawing/2014/main" id="{601AF5DC-B4B0-FE68-D71D-4BECFBD471C6}"/>
              </a:ext>
            </a:extLst>
          </p:cNvPr>
          <p:cNvSpPr txBox="1">
            <a:spLocks/>
          </p:cNvSpPr>
          <p:nvPr/>
        </p:nvSpPr>
        <p:spPr>
          <a:xfrm>
            <a:off x="190499" y="6591682"/>
            <a:ext cx="3645055" cy="158593"/>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004B87"/>
                </a:solidFill>
                <a:latin typeface="Arial" panose="020B0604020202020204" pitchFamily="34" charset="0"/>
                <a:cs typeface="Arial" panose="020B0604020202020204" pitchFamily="34" charset="0"/>
              </a:rPr>
              <a:t>Choudhury AK, et al. EASL Congress 2026; OS-028.</a:t>
            </a:r>
          </a:p>
        </p:txBody>
      </p:sp>
      <p:sp>
        <p:nvSpPr>
          <p:cNvPr id="6" name="Title 1">
            <a:extLst>
              <a:ext uri="{FF2B5EF4-FFF2-40B4-BE49-F238E27FC236}">
                <a16:creationId xmlns:a16="http://schemas.microsoft.com/office/drawing/2014/main" id="{201B0BE7-BC6B-DC69-BDD4-45607B6BBB2C}"/>
              </a:ext>
            </a:extLst>
          </p:cNvPr>
          <p:cNvSpPr>
            <a:spLocks noGrp="1"/>
          </p:cNvSpPr>
          <p:nvPr>
            <p:ph type="title"/>
          </p:nvPr>
        </p:nvSpPr>
        <p:spPr>
          <a:xfrm>
            <a:off x="838200" y="-89087"/>
            <a:ext cx="10515600" cy="838947"/>
          </a:xfrm>
        </p:spPr>
        <p:txBody>
          <a:bodyPr>
            <a:normAutofit/>
          </a:bodyPr>
          <a:lstStyle/>
          <a:p>
            <a:r>
              <a:rPr lang="en-US" sz="2400" dirty="0">
                <a:latin typeface="Arial" panose="020B0604020202020204" pitchFamily="34" charset="0"/>
                <a:cs typeface="Arial" panose="020B0604020202020204" pitchFamily="34" charset="0"/>
              </a:rPr>
              <a:t>Early readmission in HIC contributes towards lower mortality: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The CLEARED global study </a:t>
            </a:r>
          </a:p>
        </p:txBody>
      </p:sp>
      <p:sp>
        <p:nvSpPr>
          <p:cNvPr id="2" name="Content Placeholder 1">
            <a:extLst>
              <a:ext uri="{FF2B5EF4-FFF2-40B4-BE49-F238E27FC236}">
                <a16:creationId xmlns:a16="http://schemas.microsoft.com/office/drawing/2014/main" id="{140EBCAF-A4E3-2F95-6B75-AE222AE02C30}"/>
              </a:ext>
            </a:extLst>
          </p:cNvPr>
          <p:cNvSpPr txBox="1">
            <a:spLocks/>
          </p:cNvSpPr>
          <p:nvPr/>
        </p:nvSpPr>
        <p:spPr>
          <a:xfrm>
            <a:off x="5519956" y="4902343"/>
            <a:ext cx="6044472" cy="15486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08541"/>
                </a:highlight>
                <a:latin typeface="Arial" panose="020B0604020202020204" pitchFamily="34" charset="0"/>
                <a:cs typeface="Arial" panose="020B0604020202020204" pitchFamily="34" charset="0"/>
              </a:rPr>
              <a:t>CONCLUSIONS</a:t>
            </a:r>
            <a:endParaRPr lang="en-US" sz="2000" dirty="0">
              <a:solidFill>
                <a:schemeClr val="bg1"/>
              </a:solidFill>
              <a:highlight>
                <a:srgbClr val="508541"/>
              </a:highlight>
              <a:latin typeface="Arial" panose="020B0604020202020204" pitchFamily="34" charset="0"/>
              <a:cs typeface="Arial" panose="020B0604020202020204" pitchFamily="34" charset="0"/>
            </a:endParaRPr>
          </a:p>
          <a:p>
            <a:pPr>
              <a:lnSpc>
                <a:spcPct val="100000"/>
              </a:lnSpc>
            </a:pPr>
            <a:r>
              <a:rPr lang="en-US" sz="1400" dirty="0">
                <a:latin typeface="Arial" panose="020B0604020202020204" pitchFamily="34" charset="0"/>
                <a:cs typeface="Arial" panose="020B0604020202020204" pitchFamily="34" charset="0"/>
              </a:rPr>
              <a:t>The study identified a population with poor long-term survival and a need for LT</a:t>
            </a:r>
          </a:p>
          <a:p>
            <a:pPr>
              <a:lnSpc>
                <a:spcPct val="100000"/>
              </a:lnSpc>
            </a:pPr>
            <a:r>
              <a:rPr lang="en-US" sz="1400" dirty="0">
                <a:latin typeface="Arial" panose="020B0604020202020204" pitchFamily="34" charset="0"/>
                <a:cs typeface="Arial" panose="020B0604020202020204" pitchFamily="34" charset="0"/>
              </a:rPr>
              <a:t>In HIC, readmission and transplant rates are higher and mortality lower than in </a:t>
            </a:r>
            <a:r>
              <a:rPr lang="en-US" sz="1400" dirty="0" err="1">
                <a:latin typeface="Arial" panose="020B0604020202020204" pitchFamily="34" charset="0"/>
                <a:cs typeface="Arial" panose="020B0604020202020204" pitchFamily="34" charset="0"/>
              </a:rPr>
              <a:t>LMIC</a:t>
            </a:r>
            <a:r>
              <a:rPr lang="en-US" sz="1400" dirty="0">
                <a:latin typeface="Arial" panose="020B0604020202020204" pitchFamily="34" charset="0"/>
                <a:cs typeface="Arial" panose="020B0604020202020204" pitchFamily="34" charset="0"/>
              </a:rPr>
              <a:t>, likely a reflection of barriers to access rather than low disease burden</a:t>
            </a:r>
          </a:p>
        </p:txBody>
      </p:sp>
      <p:cxnSp>
        <p:nvCxnSpPr>
          <p:cNvPr id="3" name="Straight Connector 2">
            <a:extLst>
              <a:ext uri="{FF2B5EF4-FFF2-40B4-BE49-F238E27FC236}">
                <a16:creationId xmlns:a16="http://schemas.microsoft.com/office/drawing/2014/main" id="{4534FC6F-3417-EDE9-AA8A-1A6EA7AEAFB3}"/>
              </a:ext>
            </a:extLst>
          </p:cNvPr>
          <p:cNvCxnSpPr>
            <a:cxnSpLocks/>
          </p:cNvCxnSpPr>
          <p:nvPr/>
        </p:nvCxnSpPr>
        <p:spPr>
          <a:xfrm>
            <a:off x="5423780" y="4897395"/>
            <a:ext cx="1928" cy="1755902"/>
          </a:xfrm>
          <a:prstGeom prst="line">
            <a:avLst/>
          </a:prstGeom>
          <a:ln>
            <a:solidFill>
              <a:srgbClr val="50854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C625C8B-BE23-9430-DF72-C6E928BE71B3}"/>
              </a:ext>
            </a:extLst>
          </p:cNvPr>
          <p:cNvCxnSpPr>
            <a:cxnSpLocks/>
          </p:cNvCxnSpPr>
          <p:nvPr/>
        </p:nvCxnSpPr>
        <p:spPr>
          <a:xfrm>
            <a:off x="5437399" y="4892569"/>
            <a:ext cx="6611417" cy="0"/>
          </a:xfrm>
          <a:prstGeom prst="line">
            <a:avLst/>
          </a:prstGeom>
          <a:ln>
            <a:solidFill>
              <a:srgbClr val="508541"/>
            </a:solidFill>
          </a:ln>
        </p:spPr>
        <p:style>
          <a:lnRef idx="1">
            <a:schemeClr val="accent1"/>
          </a:lnRef>
          <a:fillRef idx="0">
            <a:schemeClr val="accent1"/>
          </a:fillRef>
          <a:effectRef idx="0">
            <a:schemeClr val="accent1"/>
          </a:effectRef>
          <a:fontRef idx="minor">
            <a:schemeClr val="tx1"/>
          </a:fontRef>
        </p:style>
      </p:cxnSp>
      <p:sp>
        <p:nvSpPr>
          <p:cNvPr id="11" name="Content Placeholder 1">
            <a:extLst>
              <a:ext uri="{FF2B5EF4-FFF2-40B4-BE49-F238E27FC236}">
                <a16:creationId xmlns:a16="http://schemas.microsoft.com/office/drawing/2014/main" id="{291A75CE-B42A-D37E-E5C2-EB7ACBB41D5C}"/>
              </a:ext>
            </a:extLst>
          </p:cNvPr>
          <p:cNvSpPr txBox="1">
            <a:spLocks/>
          </p:cNvSpPr>
          <p:nvPr/>
        </p:nvSpPr>
        <p:spPr>
          <a:xfrm>
            <a:off x="366445" y="748393"/>
            <a:ext cx="1511408" cy="47004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08541"/>
                </a:highlight>
                <a:latin typeface="Arial" panose="020B0604020202020204" pitchFamily="34" charset="0"/>
                <a:cs typeface="Arial" panose="020B0604020202020204" pitchFamily="34" charset="0"/>
              </a:rPr>
              <a:t>RESULTS</a:t>
            </a:r>
          </a:p>
          <a:p>
            <a:pPr marL="0" indent="0">
              <a:lnSpc>
                <a:spcPct val="100000"/>
              </a:lnSpc>
              <a:buFont typeface="Arial" panose="020B0604020202020204" pitchFamily="34" charset="0"/>
              <a:buNone/>
            </a:pPr>
            <a:endParaRPr lang="en-US" sz="2000" b="1" dirty="0">
              <a:solidFill>
                <a:schemeClr val="bg1"/>
              </a:solidFill>
              <a:highlight>
                <a:srgbClr val="508541"/>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US" sz="2000" b="1" dirty="0">
              <a:solidFill>
                <a:schemeClr val="bg1"/>
              </a:solidFill>
              <a:highlight>
                <a:srgbClr val="508541"/>
              </a:highlight>
              <a:latin typeface="Arial" panose="020B0604020202020204" pitchFamily="34" charset="0"/>
              <a:cs typeface="Arial" panose="020B0604020202020204" pitchFamily="34" charset="0"/>
            </a:endParaRPr>
          </a:p>
          <a:p>
            <a:pPr marL="0" indent="0">
              <a:lnSpc>
                <a:spcPct val="100000"/>
              </a:lnSpc>
              <a:buNone/>
            </a:pPr>
            <a:endParaRPr lang="en-US" sz="1800" dirty="0">
              <a:latin typeface="Arial" panose="020B0604020202020204" pitchFamily="34" charset="0"/>
              <a:cs typeface="Arial" panose="020B0604020202020204" pitchFamily="34" charset="0"/>
            </a:endParaRPr>
          </a:p>
          <a:p>
            <a:pPr>
              <a:lnSpc>
                <a:spcPct val="100000"/>
              </a:lnSpc>
            </a:pPr>
            <a:endParaRPr lang="en-US" sz="1600" dirty="0">
              <a:latin typeface="Arial" panose="020B0604020202020204" pitchFamily="34" charset="0"/>
              <a:cs typeface="Arial" panose="020B0604020202020204" pitchFamily="34" charset="0"/>
            </a:endParaRPr>
          </a:p>
          <a:p>
            <a:pPr>
              <a:lnSpc>
                <a:spcPct val="100000"/>
              </a:lnSpc>
            </a:pPr>
            <a:endParaRPr lang="en-US" sz="20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3882791-DE66-37FA-2152-E73DD7771D71}"/>
              </a:ext>
            </a:extLst>
          </p:cNvPr>
          <p:cNvSpPr txBox="1"/>
          <p:nvPr/>
        </p:nvSpPr>
        <p:spPr>
          <a:xfrm>
            <a:off x="546863" y="3841208"/>
            <a:ext cx="4650023" cy="523220"/>
          </a:xfrm>
          <a:prstGeom prst="rect">
            <a:avLst/>
          </a:prstGeom>
          <a:noFill/>
        </p:spPr>
        <p:txBody>
          <a:bodyPr wrap="square" rtlCol="0">
            <a:spAutoFit/>
          </a:bodyPr>
          <a:lstStyle/>
          <a:p>
            <a:pPr algn="ctr"/>
            <a:r>
              <a:rPr lang="en-NZ" sz="1400" b="1" dirty="0">
                <a:solidFill>
                  <a:srgbClr val="004B87"/>
                </a:solidFill>
                <a:latin typeface="Arial" panose="020B0604020202020204" pitchFamily="34" charset="0"/>
                <a:cs typeface="Arial" panose="020B0604020202020204" pitchFamily="34" charset="0"/>
              </a:rPr>
              <a:t>Frequency of comorbidities in readmitted patients</a:t>
            </a:r>
          </a:p>
          <a:p>
            <a:pPr algn="ctr"/>
            <a:r>
              <a:rPr lang="en-NZ" sz="1400" dirty="0">
                <a:solidFill>
                  <a:srgbClr val="004B87"/>
                </a:solidFill>
                <a:latin typeface="Arial" panose="020B0604020202020204" pitchFamily="34" charset="0"/>
                <a:cs typeface="Arial" panose="020B0604020202020204" pitchFamily="34" charset="0"/>
              </a:rPr>
              <a:t>(</a:t>
            </a:r>
            <a:r>
              <a:rPr lang="en-US" sz="1400" dirty="0">
                <a:solidFill>
                  <a:srgbClr val="004B87"/>
                </a:solidFill>
                <a:latin typeface="Arial" panose="020B0604020202020204" pitchFamily="34" charset="0"/>
                <a:cs typeface="Arial" panose="020B0604020202020204" pitchFamily="34" charset="0"/>
              </a:rPr>
              <a:t>&lt;6 months prior to index hospitalization; p&lt;0.001)</a:t>
            </a:r>
            <a:endParaRPr lang="en-NZ" sz="1400" dirty="0">
              <a:solidFill>
                <a:srgbClr val="004B87"/>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B00E8581-C6F3-5C74-141B-CD2D2DE4BE63}"/>
              </a:ext>
            </a:extLst>
          </p:cNvPr>
          <p:cNvSpPr/>
          <p:nvPr/>
        </p:nvSpPr>
        <p:spPr>
          <a:xfrm>
            <a:off x="1454118" y="3961962"/>
            <a:ext cx="3907188" cy="5628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endParaRPr lang="en-US" sz="1400">
              <a:solidFill>
                <a:schemeClr val="bg2">
                  <a:lumMod val="10000"/>
                </a:schemeClr>
              </a:solidFill>
              <a:latin typeface="Arial" panose="020B0604020202020204" pitchFamily="34" charset="0"/>
              <a:cs typeface="Arial" panose="020B0604020202020204" pitchFamily="34" charset="0"/>
            </a:endParaRPr>
          </a:p>
        </p:txBody>
      </p:sp>
      <p:sp>
        <p:nvSpPr>
          <p:cNvPr id="16" name="Content Placeholder 1">
            <a:extLst>
              <a:ext uri="{FF2B5EF4-FFF2-40B4-BE49-F238E27FC236}">
                <a16:creationId xmlns:a16="http://schemas.microsoft.com/office/drawing/2014/main" id="{F4BF93E7-8580-32CE-BB27-1B7D496498FF}"/>
              </a:ext>
            </a:extLst>
          </p:cNvPr>
          <p:cNvSpPr txBox="1">
            <a:spLocks/>
          </p:cNvSpPr>
          <p:nvPr/>
        </p:nvSpPr>
        <p:spPr>
          <a:xfrm>
            <a:off x="193150" y="1197968"/>
            <a:ext cx="5349583" cy="249068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latin typeface="Arial"/>
                <a:cs typeface="Arial"/>
              </a:rPr>
              <a:t>The mean age was 56 years, 64.1% were male and alcohol was the predominant </a:t>
            </a:r>
            <a:r>
              <a:rPr lang="en-US" sz="1500" dirty="0" err="1">
                <a:latin typeface="Arial"/>
                <a:cs typeface="Arial"/>
              </a:rPr>
              <a:t>aetiology</a:t>
            </a:r>
            <a:r>
              <a:rPr lang="en-US" sz="1500" dirty="0">
                <a:latin typeface="Arial"/>
                <a:cs typeface="Arial"/>
              </a:rPr>
              <a:t> (41.1%)</a:t>
            </a:r>
          </a:p>
          <a:p>
            <a:r>
              <a:rPr lang="en-US" sz="1500" dirty="0">
                <a:latin typeface="Arial"/>
                <a:cs typeface="Arial"/>
              </a:rPr>
              <a:t>Within 30 days of discharge, 1,610 patients (28.3%) </a:t>
            </a:r>
            <a:br>
              <a:rPr lang="en-US" sz="1500" dirty="0">
                <a:latin typeface="Arial"/>
                <a:cs typeface="Arial"/>
              </a:rPr>
            </a:br>
            <a:r>
              <a:rPr lang="en-US" sz="1500" dirty="0">
                <a:latin typeface="Arial"/>
                <a:cs typeface="Arial"/>
              </a:rPr>
              <a:t>were readmitted</a:t>
            </a:r>
          </a:p>
          <a:p>
            <a:r>
              <a:rPr lang="en-US" sz="1500" dirty="0">
                <a:latin typeface="Arial"/>
                <a:cs typeface="Arial"/>
              </a:rPr>
              <a:t>30-day readmission was associated with higher mortality (10.4% vs 4.8%; p&lt;0.001) and LT rates (8.9% vs 3.6%; p&lt;0.001) </a:t>
            </a:r>
            <a:endParaRPr lang="en-US" sz="1500" dirty="0"/>
          </a:p>
          <a:p>
            <a:r>
              <a:rPr lang="en-US" sz="1500" dirty="0">
                <a:latin typeface="Arial"/>
                <a:cs typeface="Arial"/>
              </a:rPr>
              <a:t>61.2% of readmitted patients had been hospitalized within the 6 months prior to the index hospitalization compared with 44.0% of patients who were not readmitted</a:t>
            </a:r>
            <a:endParaRPr lang="en-US" sz="1500" dirty="0"/>
          </a:p>
          <a:p>
            <a:pPr>
              <a:lnSpc>
                <a:spcPct val="100000"/>
              </a:lnSpc>
            </a:pPr>
            <a:endParaRPr lang="en-US" sz="1400" dirty="0">
              <a:solidFill>
                <a:srgbClr val="171717"/>
              </a:solidFill>
              <a:latin typeface="Arial" panose="020B0604020202020204" pitchFamily="34" charset="0"/>
              <a:cs typeface="Arial" panose="020B0604020202020204" pitchFamily="34" charset="0"/>
            </a:endParaRPr>
          </a:p>
        </p:txBody>
      </p:sp>
      <p:sp>
        <p:nvSpPr>
          <p:cNvPr id="37" name="Content Placeholder 2">
            <a:extLst>
              <a:ext uri="{FF2B5EF4-FFF2-40B4-BE49-F238E27FC236}">
                <a16:creationId xmlns:a16="http://schemas.microsoft.com/office/drawing/2014/main" id="{5B5598FB-ADE4-828A-02E4-4560E2EC2A2E}"/>
              </a:ext>
            </a:extLst>
          </p:cNvPr>
          <p:cNvSpPr txBox="1">
            <a:spLocks/>
          </p:cNvSpPr>
          <p:nvPr/>
        </p:nvSpPr>
        <p:spPr>
          <a:xfrm>
            <a:off x="5585931" y="4257584"/>
            <a:ext cx="991142" cy="648002"/>
          </a:xfrm>
          <a:prstGeom prst="rect">
            <a:avLst/>
          </a:prstGeom>
        </p:spPr>
        <p:txBody>
          <a:bodyPr vert="horz"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1400" b="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HCV </a:t>
            </a:r>
            <a:br>
              <a:rPr kumimoji="0" lang="en-NZ" sz="1400" b="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br>
            <a:r>
              <a:rPr kumimoji="0" lang="en-NZ" sz="1400" b="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aetiology</a:t>
            </a:r>
          </a:p>
        </p:txBody>
      </p:sp>
      <p:grpSp>
        <p:nvGrpSpPr>
          <p:cNvPr id="38" name="Group 37">
            <a:extLst>
              <a:ext uri="{FF2B5EF4-FFF2-40B4-BE49-F238E27FC236}">
                <a16:creationId xmlns:a16="http://schemas.microsoft.com/office/drawing/2014/main" id="{EEDB3BEE-2403-D180-8E6D-D7C4D84A65FD}"/>
              </a:ext>
            </a:extLst>
          </p:cNvPr>
          <p:cNvGrpSpPr/>
          <p:nvPr/>
        </p:nvGrpSpPr>
        <p:grpSpPr>
          <a:xfrm>
            <a:off x="5657402" y="3466887"/>
            <a:ext cx="854357" cy="847397"/>
            <a:chOff x="5069942" y="1735934"/>
            <a:chExt cx="854357" cy="847397"/>
          </a:xfrm>
        </p:grpSpPr>
        <p:sp>
          <p:nvSpPr>
            <p:cNvPr id="39" name="Rectangle 38">
              <a:extLst>
                <a:ext uri="{FF2B5EF4-FFF2-40B4-BE49-F238E27FC236}">
                  <a16:creationId xmlns:a16="http://schemas.microsoft.com/office/drawing/2014/main" id="{574891DC-0788-C7E8-840F-AC9ED4B2A3B6}"/>
                </a:ext>
              </a:extLst>
            </p:cNvPr>
            <p:cNvSpPr/>
            <p:nvPr/>
          </p:nvSpPr>
          <p:spPr>
            <a:xfrm rot="16200000">
              <a:off x="5173120" y="1780144"/>
              <a:ext cx="648001" cy="85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500" b="1"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rPr>
                <a:t>1.5</a:t>
              </a:r>
              <a:r>
                <a:rPr kumimoji="0" lang="en-NZ" sz="2500" b="1"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sym typeface="Symbol" panose="05050102010706020507" pitchFamily="18" charset="2"/>
                </a:rPr>
                <a:t></a:t>
              </a:r>
              <a:endParaRPr kumimoji="0" lang="en-NZ" sz="2500" b="1"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endParaRPr>
            </a:p>
          </p:txBody>
        </p:sp>
        <p:sp>
          <p:nvSpPr>
            <p:cNvPr id="40" name="Freeform: Shape 39">
              <a:extLst>
                <a:ext uri="{FF2B5EF4-FFF2-40B4-BE49-F238E27FC236}">
                  <a16:creationId xmlns:a16="http://schemas.microsoft.com/office/drawing/2014/main" id="{473705C2-4B17-BE82-4D2E-A47BC21C7352}"/>
                </a:ext>
              </a:extLst>
            </p:cNvPr>
            <p:cNvSpPr/>
            <p:nvPr/>
          </p:nvSpPr>
          <p:spPr>
            <a:xfrm rot="16200000">
              <a:off x="5337577" y="1628778"/>
              <a:ext cx="319087" cy="533400"/>
            </a:xfrm>
            <a:custGeom>
              <a:avLst/>
              <a:gdLst>
                <a:gd name="connsiteX0" fmla="*/ 119063 w 319087"/>
                <a:gd name="connsiteY0" fmla="*/ 0 h 533400"/>
                <a:gd name="connsiteX1" fmla="*/ 0 w 319087"/>
                <a:gd name="connsiteY1" fmla="*/ 0 h 533400"/>
                <a:gd name="connsiteX2" fmla="*/ 200025 w 319087"/>
                <a:gd name="connsiteY2" fmla="*/ 266700 h 533400"/>
                <a:gd name="connsiteX3" fmla="*/ 0 w 319087"/>
                <a:gd name="connsiteY3" fmla="*/ 533400 h 533400"/>
                <a:gd name="connsiteX4" fmla="*/ 119063 w 319087"/>
                <a:gd name="connsiteY4" fmla="*/ 533400 h 533400"/>
                <a:gd name="connsiteX5" fmla="*/ 319088 w 319087"/>
                <a:gd name="connsiteY5" fmla="*/ 266700 h 533400"/>
                <a:gd name="connsiteX6" fmla="*/ 119063 w 319087"/>
                <a:gd name="connsiteY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7" h="533400">
                  <a:moveTo>
                    <a:pt x="119063" y="0"/>
                  </a:moveTo>
                  <a:lnTo>
                    <a:pt x="0" y="0"/>
                  </a:lnTo>
                  <a:lnTo>
                    <a:pt x="200025" y="266700"/>
                  </a:lnTo>
                  <a:lnTo>
                    <a:pt x="0" y="533400"/>
                  </a:lnTo>
                  <a:lnTo>
                    <a:pt x="119063" y="533400"/>
                  </a:lnTo>
                  <a:lnTo>
                    <a:pt x="319088" y="266700"/>
                  </a:lnTo>
                  <a:lnTo>
                    <a:pt x="119063" y="0"/>
                  </a:lnTo>
                  <a:close/>
                </a:path>
              </a:pathLst>
            </a:custGeom>
            <a:solidFill>
              <a:srgbClr val="5085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7739607D-452A-67B9-4AB3-D205599E8CB4}"/>
                </a:ext>
              </a:extLst>
            </p:cNvPr>
            <p:cNvSpPr/>
            <p:nvPr/>
          </p:nvSpPr>
          <p:spPr>
            <a:xfrm rot="16200000">
              <a:off x="5351700" y="2010733"/>
              <a:ext cx="290840" cy="85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srgbClr val="508541"/>
                  </a:solidFill>
                  <a:effectLst/>
                  <a:uLnTx/>
                  <a:uFillTx/>
                  <a:latin typeface="Arial" panose="020B0604020202020204" pitchFamily="34" charset="0"/>
                  <a:cs typeface="Arial" panose="020B0604020202020204" pitchFamily="34" charset="0"/>
                </a:rPr>
                <a:t>ODDS</a:t>
              </a:r>
            </a:p>
          </p:txBody>
        </p:sp>
      </p:grpSp>
      <p:sp>
        <p:nvSpPr>
          <p:cNvPr id="43" name="Content Placeholder 2">
            <a:extLst>
              <a:ext uri="{FF2B5EF4-FFF2-40B4-BE49-F238E27FC236}">
                <a16:creationId xmlns:a16="http://schemas.microsoft.com/office/drawing/2014/main" id="{D7AE5E70-ECAF-23B2-FE53-F59AD422E12A}"/>
              </a:ext>
            </a:extLst>
          </p:cNvPr>
          <p:cNvSpPr txBox="1">
            <a:spLocks/>
          </p:cNvSpPr>
          <p:nvPr/>
        </p:nvSpPr>
        <p:spPr>
          <a:xfrm>
            <a:off x="6705877" y="4257584"/>
            <a:ext cx="1402012" cy="648002"/>
          </a:xfrm>
          <a:prstGeom prst="rect">
            <a:avLst/>
          </a:prstGeom>
        </p:spPr>
        <p:txBody>
          <a:bodyPr vert="horz"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1400" b="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6-month hospitalization</a:t>
            </a:r>
          </a:p>
        </p:txBody>
      </p:sp>
      <p:grpSp>
        <p:nvGrpSpPr>
          <p:cNvPr id="44" name="Group 43">
            <a:extLst>
              <a:ext uri="{FF2B5EF4-FFF2-40B4-BE49-F238E27FC236}">
                <a16:creationId xmlns:a16="http://schemas.microsoft.com/office/drawing/2014/main" id="{49FED169-35EA-AF59-E5ED-0E6CCD538BC1}"/>
              </a:ext>
            </a:extLst>
          </p:cNvPr>
          <p:cNvGrpSpPr/>
          <p:nvPr/>
        </p:nvGrpSpPr>
        <p:grpSpPr>
          <a:xfrm>
            <a:off x="6990372" y="3453950"/>
            <a:ext cx="854357" cy="847397"/>
            <a:chOff x="5069942" y="1735934"/>
            <a:chExt cx="854357" cy="847397"/>
          </a:xfrm>
        </p:grpSpPr>
        <p:sp>
          <p:nvSpPr>
            <p:cNvPr id="45" name="Rectangle 44">
              <a:extLst>
                <a:ext uri="{FF2B5EF4-FFF2-40B4-BE49-F238E27FC236}">
                  <a16:creationId xmlns:a16="http://schemas.microsoft.com/office/drawing/2014/main" id="{DEC3485D-63C9-14A7-D8EA-693857591CB5}"/>
                </a:ext>
              </a:extLst>
            </p:cNvPr>
            <p:cNvSpPr/>
            <p:nvPr/>
          </p:nvSpPr>
          <p:spPr>
            <a:xfrm rot="16200000">
              <a:off x="5173120" y="1780144"/>
              <a:ext cx="648001" cy="85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500" b="1"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rPr>
                <a:t>1.</a:t>
              </a:r>
              <a:r>
                <a:rPr lang="en-NZ" sz="2500" b="1" dirty="0">
                  <a:solidFill>
                    <a:srgbClr val="508541"/>
                  </a:solidFill>
                  <a:latin typeface="Arial" panose="020B0604020202020204" pitchFamily="34" charset="0"/>
                  <a:cs typeface="Arial" panose="020B0604020202020204" pitchFamily="34" charset="0"/>
                </a:rPr>
                <a:t>7</a:t>
              </a:r>
              <a:r>
                <a:rPr kumimoji="0" lang="en-NZ" sz="2500" b="1"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sym typeface="Symbol" panose="05050102010706020507" pitchFamily="18" charset="2"/>
                </a:rPr>
                <a:t></a:t>
              </a:r>
              <a:endParaRPr kumimoji="0" lang="en-NZ" sz="2500" b="1"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endParaRPr>
            </a:p>
          </p:txBody>
        </p:sp>
        <p:sp>
          <p:nvSpPr>
            <p:cNvPr id="46" name="Freeform: Shape 45">
              <a:extLst>
                <a:ext uri="{FF2B5EF4-FFF2-40B4-BE49-F238E27FC236}">
                  <a16:creationId xmlns:a16="http://schemas.microsoft.com/office/drawing/2014/main" id="{89E3B901-DABA-1F9A-0CFF-FA2A9E092132}"/>
                </a:ext>
              </a:extLst>
            </p:cNvPr>
            <p:cNvSpPr/>
            <p:nvPr/>
          </p:nvSpPr>
          <p:spPr>
            <a:xfrm rot="16200000">
              <a:off x="5337577" y="1628778"/>
              <a:ext cx="319087" cy="533400"/>
            </a:xfrm>
            <a:custGeom>
              <a:avLst/>
              <a:gdLst>
                <a:gd name="connsiteX0" fmla="*/ 119063 w 319087"/>
                <a:gd name="connsiteY0" fmla="*/ 0 h 533400"/>
                <a:gd name="connsiteX1" fmla="*/ 0 w 319087"/>
                <a:gd name="connsiteY1" fmla="*/ 0 h 533400"/>
                <a:gd name="connsiteX2" fmla="*/ 200025 w 319087"/>
                <a:gd name="connsiteY2" fmla="*/ 266700 h 533400"/>
                <a:gd name="connsiteX3" fmla="*/ 0 w 319087"/>
                <a:gd name="connsiteY3" fmla="*/ 533400 h 533400"/>
                <a:gd name="connsiteX4" fmla="*/ 119063 w 319087"/>
                <a:gd name="connsiteY4" fmla="*/ 533400 h 533400"/>
                <a:gd name="connsiteX5" fmla="*/ 319088 w 319087"/>
                <a:gd name="connsiteY5" fmla="*/ 266700 h 533400"/>
                <a:gd name="connsiteX6" fmla="*/ 119063 w 319087"/>
                <a:gd name="connsiteY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7" h="533400">
                  <a:moveTo>
                    <a:pt x="119063" y="0"/>
                  </a:moveTo>
                  <a:lnTo>
                    <a:pt x="0" y="0"/>
                  </a:lnTo>
                  <a:lnTo>
                    <a:pt x="200025" y="266700"/>
                  </a:lnTo>
                  <a:lnTo>
                    <a:pt x="0" y="533400"/>
                  </a:lnTo>
                  <a:lnTo>
                    <a:pt x="119063" y="533400"/>
                  </a:lnTo>
                  <a:lnTo>
                    <a:pt x="319088" y="266700"/>
                  </a:lnTo>
                  <a:lnTo>
                    <a:pt x="119063" y="0"/>
                  </a:lnTo>
                  <a:close/>
                </a:path>
              </a:pathLst>
            </a:custGeom>
            <a:solidFill>
              <a:srgbClr val="5085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70D2AD56-657B-0998-EB02-93A6FE6F2908}"/>
                </a:ext>
              </a:extLst>
            </p:cNvPr>
            <p:cNvSpPr/>
            <p:nvPr/>
          </p:nvSpPr>
          <p:spPr>
            <a:xfrm rot="16200000">
              <a:off x="5351700" y="2010733"/>
              <a:ext cx="290840" cy="85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rPr>
                <a:t>ODDS</a:t>
              </a:r>
            </a:p>
          </p:txBody>
        </p:sp>
      </p:grpSp>
      <p:sp>
        <p:nvSpPr>
          <p:cNvPr id="49" name="Content Placeholder 2">
            <a:extLst>
              <a:ext uri="{FF2B5EF4-FFF2-40B4-BE49-F238E27FC236}">
                <a16:creationId xmlns:a16="http://schemas.microsoft.com/office/drawing/2014/main" id="{198344FC-4915-171E-14C7-8005E732BF85}"/>
              </a:ext>
            </a:extLst>
          </p:cNvPr>
          <p:cNvSpPr txBox="1">
            <a:spLocks/>
          </p:cNvSpPr>
          <p:nvPr/>
        </p:nvSpPr>
        <p:spPr>
          <a:xfrm>
            <a:off x="8251409" y="4257584"/>
            <a:ext cx="991142" cy="648002"/>
          </a:xfrm>
          <a:prstGeom prst="rect">
            <a:avLst/>
          </a:prstGeom>
        </p:spPr>
        <p:txBody>
          <a:bodyPr vert="horz"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1400" b="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Infection</a:t>
            </a:r>
          </a:p>
        </p:txBody>
      </p:sp>
      <p:grpSp>
        <p:nvGrpSpPr>
          <p:cNvPr id="50" name="Group 49">
            <a:extLst>
              <a:ext uri="{FF2B5EF4-FFF2-40B4-BE49-F238E27FC236}">
                <a16:creationId xmlns:a16="http://schemas.microsoft.com/office/drawing/2014/main" id="{870623D1-8FF9-8CB2-E7B0-D2B660B8B2E6}"/>
              </a:ext>
            </a:extLst>
          </p:cNvPr>
          <p:cNvGrpSpPr/>
          <p:nvPr/>
        </p:nvGrpSpPr>
        <p:grpSpPr>
          <a:xfrm>
            <a:off x="8323342" y="3460418"/>
            <a:ext cx="854357" cy="847397"/>
            <a:chOff x="5069942" y="1735934"/>
            <a:chExt cx="854357" cy="847397"/>
          </a:xfrm>
        </p:grpSpPr>
        <p:sp>
          <p:nvSpPr>
            <p:cNvPr id="51" name="Rectangle 50">
              <a:extLst>
                <a:ext uri="{FF2B5EF4-FFF2-40B4-BE49-F238E27FC236}">
                  <a16:creationId xmlns:a16="http://schemas.microsoft.com/office/drawing/2014/main" id="{69A4C450-ADF8-A61F-F347-5404263D7C9E}"/>
                </a:ext>
              </a:extLst>
            </p:cNvPr>
            <p:cNvSpPr/>
            <p:nvPr/>
          </p:nvSpPr>
          <p:spPr>
            <a:xfrm rot="16200000">
              <a:off x="5173120" y="1780144"/>
              <a:ext cx="648001" cy="85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500" b="1"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rPr>
                <a:t>1.</a:t>
              </a:r>
              <a:r>
                <a:rPr lang="en-NZ" sz="2500" b="1" dirty="0">
                  <a:solidFill>
                    <a:srgbClr val="508541"/>
                  </a:solidFill>
                  <a:latin typeface="Arial" panose="020B0604020202020204" pitchFamily="34" charset="0"/>
                  <a:cs typeface="Arial" panose="020B0604020202020204" pitchFamily="34" charset="0"/>
                </a:rPr>
                <a:t>2</a:t>
              </a:r>
              <a:r>
                <a:rPr kumimoji="0" lang="en-NZ" sz="2500" b="1"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sym typeface="Symbol" panose="05050102010706020507" pitchFamily="18" charset="2"/>
                </a:rPr>
                <a:t></a:t>
              </a:r>
              <a:endParaRPr kumimoji="0" lang="en-NZ" sz="2500" b="1"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endParaRPr>
            </a:p>
          </p:txBody>
        </p:sp>
        <p:sp>
          <p:nvSpPr>
            <p:cNvPr id="52" name="Freeform: Shape 51">
              <a:extLst>
                <a:ext uri="{FF2B5EF4-FFF2-40B4-BE49-F238E27FC236}">
                  <a16:creationId xmlns:a16="http://schemas.microsoft.com/office/drawing/2014/main" id="{0F564165-EEF9-B8AD-9EA4-9ED45CC0D2B8}"/>
                </a:ext>
              </a:extLst>
            </p:cNvPr>
            <p:cNvSpPr/>
            <p:nvPr/>
          </p:nvSpPr>
          <p:spPr>
            <a:xfrm rot="16200000">
              <a:off x="5337577" y="1628778"/>
              <a:ext cx="319087" cy="533400"/>
            </a:xfrm>
            <a:custGeom>
              <a:avLst/>
              <a:gdLst>
                <a:gd name="connsiteX0" fmla="*/ 119063 w 319087"/>
                <a:gd name="connsiteY0" fmla="*/ 0 h 533400"/>
                <a:gd name="connsiteX1" fmla="*/ 0 w 319087"/>
                <a:gd name="connsiteY1" fmla="*/ 0 h 533400"/>
                <a:gd name="connsiteX2" fmla="*/ 200025 w 319087"/>
                <a:gd name="connsiteY2" fmla="*/ 266700 h 533400"/>
                <a:gd name="connsiteX3" fmla="*/ 0 w 319087"/>
                <a:gd name="connsiteY3" fmla="*/ 533400 h 533400"/>
                <a:gd name="connsiteX4" fmla="*/ 119063 w 319087"/>
                <a:gd name="connsiteY4" fmla="*/ 533400 h 533400"/>
                <a:gd name="connsiteX5" fmla="*/ 319088 w 319087"/>
                <a:gd name="connsiteY5" fmla="*/ 266700 h 533400"/>
                <a:gd name="connsiteX6" fmla="*/ 119063 w 319087"/>
                <a:gd name="connsiteY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7" h="533400">
                  <a:moveTo>
                    <a:pt x="119063" y="0"/>
                  </a:moveTo>
                  <a:lnTo>
                    <a:pt x="0" y="0"/>
                  </a:lnTo>
                  <a:lnTo>
                    <a:pt x="200025" y="266700"/>
                  </a:lnTo>
                  <a:lnTo>
                    <a:pt x="0" y="533400"/>
                  </a:lnTo>
                  <a:lnTo>
                    <a:pt x="119063" y="533400"/>
                  </a:lnTo>
                  <a:lnTo>
                    <a:pt x="319088" y="266700"/>
                  </a:lnTo>
                  <a:lnTo>
                    <a:pt x="119063" y="0"/>
                  </a:lnTo>
                  <a:close/>
                </a:path>
              </a:pathLst>
            </a:custGeom>
            <a:solidFill>
              <a:srgbClr val="5085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13B5FBBE-A6AB-572D-1F59-F97CDE5C9BAA}"/>
                </a:ext>
              </a:extLst>
            </p:cNvPr>
            <p:cNvSpPr/>
            <p:nvPr/>
          </p:nvSpPr>
          <p:spPr>
            <a:xfrm rot="16200000">
              <a:off x="5351700" y="2010733"/>
              <a:ext cx="290840" cy="85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srgbClr val="508541"/>
                  </a:solidFill>
                  <a:effectLst/>
                  <a:uLnTx/>
                  <a:uFillTx/>
                  <a:latin typeface="Arial" panose="020B0604020202020204" pitchFamily="34" charset="0"/>
                  <a:cs typeface="Arial" panose="020B0604020202020204" pitchFamily="34" charset="0"/>
                </a:rPr>
                <a:t>ODDS</a:t>
              </a:r>
            </a:p>
          </p:txBody>
        </p:sp>
      </p:grpSp>
      <p:sp>
        <p:nvSpPr>
          <p:cNvPr id="56" name="Content Placeholder 2">
            <a:extLst>
              <a:ext uri="{FF2B5EF4-FFF2-40B4-BE49-F238E27FC236}">
                <a16:creationId xmlns:a16="http://schemas.microsoft.com/office/drawing/2014/main" id="{97C7BE66-02A3-5F43-63B3-8201186BA668}"/>
              </a:ext>
            </a:extLst>
          </p:cNvPr>
          <p:cNvSpPr txBox="1">
            <a:spLocks/>
          </p:cNvSpPr>
          <p:nvPr/>
        </p:nvSpPr>
        <p:spPr>
          <a:xfrm>
            <a:off x="9582807" y="4257584"/>
            <a:ext cx="991142" cy="648002"/>
          </a:xfrm>
          <a:prstGeom prst="rect">
            <a:avLst/>
          </a:prstGeom>
        </p:spPr>
        <p:txBody>
          <a:bodyPr vert="horz"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NZ" sz="1400" dirty="0">
                <a:solidFill>
                  <a:srgbClr val="004B87"/>
                </a:solidFill>
                <a:latin typeface="Arial" panose="020B0604020202020204" pitchFamily="34" charset="0"/>
                <a:cs typeface="Arial" panose="020B0604020202020204" pitchFamily="34" charset="0"/>
              </a:rPr>
              <a:t>A</a:t>
            </a:r>
            <a:r>
              <a:rPr kumimoji="0" lang="en-NZ" sz="1400" b="0" i="0" u="none" strike="noStrike" kern="1200" cap="none" spc="0" normalizeH="0" baseline="0" noProof="0" dirty="0" err="1">
                <a:ln>
                  <a:noFill/>
                </a:ln>
                <a:solidFill>
                  <a:srgbClr val="004B87"/>
                </a:solidFill>
                <a:effectLst/>
                <a:uLnTx/>
                <a:uFillTx/>
                <a:latin typeface="Arial" panose="020B0604020202020204" pitchFamily="34" charset="0"/>
                <a:cs typeface="Arial" panose="020B0604020202020204" pitchFamily="34" charset="0"/>
              </a:rPr>
              <a:t>nasarca</a:t>
            </a:r>
            <a:r>
              <a:rPr kumimoji="0" lang="en-NZ" sz="1400" b="0" i="0" u="none" strike="noStrike" kern="1200" cap="none" spc="0" normalizeH="0" baseline="0" noProof="0" dirty="0">
                <a:ln>
                  <a:noFill/>
                </a:ln>
                <a:solidFill>
                  <a:srgbClr val="585854"/>
                </a:solidFill>
                <a:effectLst/>
                <a:uLnTx/>
                <a:uFillTx/>
                <a:latin typeface="Arial" panose="020B0604020202020204" pitchFamily="34" charset="0"/>
                <a:cs typeface="Arial" panose="020B0604020202020204" pitchFamily="34" charset="0"/>
              </a:rPr>
              <a:t> </a:t>
            </a:r>
          </a:p>
        </p:txBody>
      </p:sp>
      <p:grpSp>
        <p:nvGrpSpPr>
          <p:cNvPr id="57" name="Group 56">
            <a:extLst>
              <a:ext uri="{FF2B5EF4-FFF2-40B4-BE49-F238E27FC236}">
                <a16:creationId xmlns:a16="http://schemas.microsoft.com/office/drawing/2014/main" id="{10F2869C-19D2-2F50-6680-AF63DB59F056}"/>
              </a:ext>
            </a:extLst>
          </p:cNvPr>
          <p:cNvGrpSpPr/>
          <p:nvPr/>
        </p:nvGrpSpPr>
        <p:grpSpPr>
          <a:xfrm>
            <a:off x="9656312" y="3447482"/>
            <a:ext cx="854357" cy="847397"/>
            <a:chOff x="5069942" y="1735934"/>
            <a:chExt cx="854357" cy="847397"/>
          </a:xfrm>
        </p:grpSpPr>
        <p:sp>
          <p:nvSpPr>
            <p:cNvPr id="58" name="Rectangle 57">
              <a:extLst>
                <a:ext uri="{FF2B5EF4-FFF2-40B4-BE49-F238E27FC236}">
                  <a16:creationId xmlns:a16="http://schemas.microsoft.com/office/drawing/2014/main" id="{9BE2C55E-F59E-7CB9-61F0-23A8941ECEB4}"/>
                </a:ext>
              </a:extLst>
            </p:cNvPr>
            <p:cNvSpPr/>
            <p:nvPr/>
          </p:nvSpPr>
          <p:spPr>
            <a:xfrm rot="16200000">
              <a:off x="5173120" y="1780144"/>
              <a:ext cx="648001" cy="85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500" b="1" i="0" u="none" strike="noStrike" kern="1200" cap="none" spc="0" normalizeH="0" baseline="0" noProof="0">
                  <a:ln>
                    <a:noFill/>
                  </a:ln>
                  <a:solidFill>
                    <a:srgbClr val="508541"/>
                  </a:solidFill>
                  <a:effectLst/>
                  <a:uLnTx/>
                  <a:uFillTx/>
                  <a:latin typeface="Arial" panose="020B0604020202020204" pitchFamily="34" charset="0"/>
                  <a:cs typeface="Arial" panose="020B0604020202020204" pitchFamily="34" charset="0"/>
                </a:rPr>
                <a:t>1.4</a:t>
              </a:r>
              <a:r>
                <a:rPr kumimoji="0" lang="en-NZ" sz="2500" b="1" i="0" u="none" strike="noStrike" kern="1200" cap="none" spc="0" normalizeH="0" baseline="0" noProof="0">
                  <a:ln>
                    <a:noFill/>
                  </a:ln>
                  <a:solidFill>
                    <a:srgbClr val="508541"/>
                  </a:solidFill>
                  <a:effectLst/>
                  <a:uLnTx/>
                  <a:uFillTx/>
                  <a:latin typeface="Arial" panose="020B0604020202020204" pitchFamily="34" charset="0"/>
                  <a:cs typeface="Arial" panose="020B0604020202020204" pitchFamily="34" charset="0"/>
                  <a:sym typeface="Symbol" panose="05050102010706020507" pitchFamily="18" charset="2"/>
                </a:rPr>
                <a:t></a:t>
              </a:r>
              <a:endParaRPr kumimoji="0" lang="en-NZ" sz="2500" b="1" i="0" u="none" strike="noStrike" kern="1200" cap="none" spc="0" normalizeH="0" baseline="0" noProof="0">
                <a:ln>
                  <a:noFill/>
                </a:ln>
                <a:solidFill>
                  <a:srgbClr val="508541"/>
                </a:solidFill>
                <a:effectLst/>
                <a:uLnTx/>
                <a:uFillTx/>
                <a:latin typeface="Arial" panose="020B0604020202020204" pitchFamily="34" charset="0"/>
                <a:cs typeface="Arial" panose="020B0604020202020204" pitchFamily="34" charset="0"/>
              </a:endParaRPr>
            </a:p>
          </p:txBody>
        </p:sp>
        <p:sp>
          <p:nvSpPr>
            <p:cNvPr id="59" name="Freeform: Shape 58">
              <a:extLst>
                <a:ext uri="{FF2B5EF4-FFF2-40B4-BE49-F238E27FC236}">
                  <a16:creationId xmlns:a16="http://schemas.microsoft.com/office/drawing/2014/main" id="{709EE4A4-F939-F091-2AFE-53E2DE0F9C2C}"/>
                </a:ext>
              </a:extLst>
            </p:cNvPr>
            <p:cNvSpPr/>
            <p:nvPr/>
          </p:nvSpPr>
          <p:spPr>
            <a:xfrm rot="16200000">
              <a:off x="5337577" y="1628778"/>
              <a:ext cx="319087" cy="533400"/>
            </a:xfrm>
            <a:custGeom>
              <a:avLst/>
              <a:gdLst>
                <a:gd name="connsiteX0" fmla="*/ 119063 w 319087"/>
                <a:gd name="connsiteY0" fmla="*/ 0 h 533400"/>
                <a:gd name="connsiteX1" fmla="*/ 0 w 319087"/>
                <a:gd name="connsiteY1" fmla="*/ 0 h 533400"/>
                <a:gd name="connsiteX2" fmla="*/ 200025 w 319087"/>
                <a:gd name="connsiteY2" fmla="*/ 266700 h 533400"/>
                <a:gd name="connsiteX3" fmla="*/ 0 w 319087"/>
                <a:gd name="connsiteY3" fmla="*/ 533400 h 533400"/>
                <a:gd name="connsiteX4" fmla="*/ 119063 w 319087"/>
                <a:gd name="connsiteY4" fmla="*/ 533400 h 533400"/>
                <a:gd name="connsiteX5" fmla="*/ 319088 w 319087"/>
                <a:gd name="connsiteY5" fmla="*/ 266700 h 533400"/>
                <a:gd name="connsiteX6" fmla="*/ 119063 w 319087"/>
                <a:gd name="connsiteY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7" h="533400">
                  <a:moveTo>
                    <a:pt x="119063" y="0"/>
                  </a:moveTo>
                  <a:lnTo>
                    <a:pt x="0" y="0"/>
                  </a:lnTo>
                  <a:lnTo>
                    <a:pt x="200025" y="266700"/>
                  </a:lnTo>
                  <a:lnTo>
                    <a:pt x="0" y="533400"/>
                  </a:lnTo>
                  <a:lnTo>
                    <a:pt x="119063" y="533400"/>
                  </a:lnTo>
                  <a:lnTo>
                    <a:pt x="319088" y="266700"/>
                  </a:lnTo>
                  <a:lnTo>
                    <a:pt x="119063" y="0"/>
                  </a:lnTo>
                  <a:close/>
                </a:path>
              </a:pathLst>
            </a:custGeom>
            <a:solidFill>
              <a:srgbClr val="5085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1" name="Rectangle 60">
              <a:extLst>
                <a:ext uri="{FF2B5EF4-FFF2-40B4-BE49-F238E27FC236}">
                  <a16:creationId xmlns:a16="http://schemas.microsoft.com/office/drawing/2014/main" id="{457DAE6F-D8E6-0F44-5AE4-5FF18C04E719}"/>
                </a:ext>
              </a:extLst>
            </p:cNvPr>
            <p:cNvSpPr/>
            <p:nvPr/>
          </p:nvSpPr>
          <p:spPr>
            <a:xfrm rot="16200000">
              <a:off x="5351700" y="2010733"/>
              <a:ext cx="290840" cy="85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srgbClr val="508541"/>
                  </a:solidFill>
                  <a:effectLst/>
                  <a:uLnTx/>
                  <a:uFillTx/>
                  <a:latin typeface="Arial" panose="020B0604020202020204" pitchFamily="34" charset="0"/>
                  <a:cs typeface="Arial" panose="020B0604020202020204" pitchFamily="34" charset="0"/>
                </a:rPr>
                <a:t>ODDS</a:t>
              </a:r>
            </a:p>
          </p:txBody>
        </p:sp>
      </p:grpSp>
      <p:sp>
        <p:nvSpPr>
          <p:cNvPr id="64" name="Content Placeholder 2">
            <a:extLst>
              <a:ext uri="{FF2B5EF4-FFF2-40B4-BE49-F238E27FC236}">
                <a16:creationId xmlns:a16="http://schemas.microsoft.com/office/drawing/2014/main" id="{B6ABB054-FEB9-4C70-2E90-D49397A3AD57}"/>
              </a:ext>
            </a:extLst>
          </p:cNvPr>
          <p:cNvSpPr txBox="1">
            <a:spLocks/>
          </p:cNvSpPr>
          <p:nvPr/>
        </p:nvSpPr>
        <p:spPr>
          <a:xfrm>
            <a:off x="10920888" y="4257584"/>
            <a:ext cx="991142" cy="648002"/>
          </a:xfrm>
          <a:prstGeom prst="rect">
            <a:avLst/>
          </a:prstGeom>
        </p:spPr>
        <p:txBody>
          <a:bodyPr vert="horz"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NZ" sz="1400" dirty="0">
                <a:solidFill>
                  <a:srgbClr val="004B87"/>
                </a:solidFill>
                <a:latin typeface="Arial" panose="020B0604020202020204" pitchFamily="34" charset="0"/>
                <a:cs typeface="Arial" panose="020B0604020202020204" pitchFamily="34" charset="0"/>
              </a:rPr>
              <a:t>Higher MELD-Na </a:t>
            </a:r>
            <a:endParaRPr kumimoji="0" lang="en-NZ" sz="1400" b="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endParaRPr>
          </a:p>
        </p:txBody>
      </p:sp>
      <p:grpSp>
        <p:nvGrpSpPr>
          <p:cNvPr id="65" name="Group 64">
            <a:extLst>
              <a:ext uri="{FF2B5EF4-FFF2-40B4-BE49-F238E27FC236}">
                <a16:creationId xmlns:a16="http://schemas.microsoft.com/office/drawing/2014/main" id="{C156E3B5-D06A-45F4-760C-963550A50CB1}"/>
              </a:ext>
            </a:extLst>
          </p:cNvPr>
          <p:cNvGrpSpPr/>
          <p:nvPr/>
        </p:nvGrpSpPr>
        <p:grpSpPr>
          <a:xfrm>
            <a:off x="10989281" y="3441014"/>
            <a:ext cx="854357" cy="847397"/>
            <a:chOff x="5069942" y="1735934"/>
            <a:chExt cx="854357" cy="847397"/>
          </a:xfrm>
        </p:grpSpPr>
        <p:sp>
          <p:nvSpPr>
            <p:cNvPr id="66" name="Rectangle 65">
              <a:extLst>
                <a:ext uri="{FF2B5EF4-FFF2-40B4-BE49-F238E27FC236}">
                  <a16:creationId xmlns:a16="http://schemas.microsoft.com/office/drawing/2014/main" id="{DB1BAC8B-977F-0F21-2188-C227D4378411}"/>
                </a:ext>
              </a:extLst>
            </p:cNvPr>
            <p:cNvSpPr/>
            <p:nvPr/>
          </p:nvSpPr>
          <p:spPr>
            <a:xfrm rot="16200000">
              <a:off x="5173120" y="1780144"/>
              <a:ext cx="648001" cy="85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500" b="1" i="0" u="none" strike="noStrike" kern="1200" cap="none" spc="0" normalizeH="0" baseline="0" noProof="0">
                  <a:ln>
                    <a:noFill/>
                  </a:ln>
                  <a:solidFill>
                    <a:srgbClr val="508541"/>
                  </a:solidFill>
                  <a:effectLst/>
                  <a:uLnTx/>
                  <a:uFillTx/>
                  <a:latin typeface="Arial" panose="020B0604020202020204" pitchFamily="34" charset="0"/>
                  <a:cs typeface="Arial" panose="020B0604020202020204" pitchFamily="34" charset="0"/>
                </a:rPr>
                <a:t>1.</a:t>
              </a:r>
              <a:r>
                <a:rPr lang="en-NZ" sz="2500" b="1">
                  <a:solidFill>
                    <a:srgbClr val="508541"/>
                  </a:solidFill>
                  <a:latin typeface="Arial" panose="020B0604020202020204" pitchFamily="34" charset="0"/>
                  <a:cs typeface="Arial" panose="020B0604020202020204" pitchFamily="34" charset="0"/>
                </a:rPr>
                <a:t>0</a:t>
              </a:r>
              <a:r>
                <a:rPr kumimoji="0" lang="en-NZ" sz="2500" b="1" i="0" u="none" strike="noStrike" kern="1200" cap="none" spc="0" normalizeH="0" baseline="0" noProof="0">
                  <a:ln>
                    <a:noFill/>
                  </a:ln>
                  <a:solidFill>
                    <a:srgbClr val="508541"/>
                  </a:solidFill>
                  <a:effectLst/>
                  <a:uLnTx/>
                  <a:uFillTx/>
                  <a:latin typeface="Arial" panose="020B0604020202020204" pitchFamily="34" charset="0"/>
                  <a:cs typeface="Arial" panose="020B0604020202020204" pitchFamily="34" charset="0"/>
                  <a:sym typeface="Symbol" panose="05050102010706020507" pitchFamily="18" charset="2"/>
                </a:rPr>
                <a:t></a:t>
              </a:r>
              <a:endParaRPr kumimoji="0" lang="en-NZ" sz="2500" b="1" i="0" u="none" strike="noStrike" kern="1200" cap="none" spc="0" normalizeH="0" baseline="0" noProof="0">
                <a:ln>
                  <a:noFill/>
                </a:ln>
                <a:solidFill>
                  <a:srgbClr val="508541"/>
                </a:solidFill>
                <a:effectLst/>
                <a:uLnTx/>
                <a:uFillTx/>
                <a:latin typeface="Arial" panose="020B0604020202020204" pitchFamily="34" charset="0"/>
                <a:cs typeface="Arial" panose="020B0604020202020204" pitchFamily="34" charset="0"/>
              </a:endParaRPr>
            </a:p>
          </p:txBody>
        </p:sp>
        <p:sp>
          <p:nvSpPr>
            <p:cNvPr id="67" name="Freeform: Shape 66">
              <a:extLst>
                <a:ext uri="{FF2B5EF4-FFF2-40B4-BE49-F238E27FC236}">
                  <a16:creationId xmlns:a16="http://schemas.microsoft.com/office/drawing/2014/main" id="{5C630940-3B8E-E418-A243-EAC4E1415F82}"/>
                </a:ext>
              </a:extLst>
            </p:cNvPr>
            <p:cNvSpPr/>
            <p:nvPr/>
          </p:nvSpPr>
          <p:spPr>
            <a:xfrm rot="16200000">
              <a:off x="5337577" y="1628778"/>
              <a:ext cx="319087" cy="533400"/>
            </a:xfrm>
            <a:custGeom>
              <a:avLst/>
              <a:gdLst>
                <a:gd name="connsiteX0" fmla="*/ 119063 w 319087"/>
                <a:gd name="connsiteY0" fmla="*/ 0 h 533400"/>
                <a:gd name="connsiteX1" fmla="*/ 0 w 319087"/>
                <a:gd name="connsiteY1" fmla="*/ 0 h 533400"/>
                <a:gd name="connsiteX2" fmla="*/ 200025 w 319087"/>
                <a:gd name="connsiteY2" fmla="*/ 266700 h 533400"/>
                <a:gd name="connsiteX3" fmla="*/ 0 w 319087"/>
                <a:gd name="connsiteY3" fmla="*/ 533400 h 533400"/>
                <a:gd name="connsiteX4" fmla="*/ 119063 w 319087"/>
                <a:gd name="connsiteY4" fmla="*/ 533400 h 533400"/>
                <a:gd name="connsiteX5" fmla="*/ 319088 w 319087"/>
                <a:gd name="connsiteY5" fmla="*/ 266700 h 533400"/>
                <a:gd name="connsiteX6" fmla="*/ 119063 w 319087"/>
                <a:gd name="connsiteY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7" h="533400">
                  <a:moveTo>
                    <a:pt x="119063" y="0"/>
                  </a:moveTo>
                  <a:lnTo>
                    <a:pt x="0" y="0"/>
                  </a:lnTo>
                  <a:lnTo>
                    <a:pt x="200025" y="266700"/>
                  </a:lnTo>
                  <a:lnTo>
                    <a:pt x="0" y="533400"/>
                  </a:lnTo>
                  <a:lnTo>
                    <a:pt x="119063" y="533400"/>
                  </a:lnTo>
                  <a:lnTo>
                    <a:pt x="319088" y="266700"/>
                  </a:lnTo>
                  <a:lnTo>
                    <a:pt x="119063" y="0"/>
                  </a:lnTo>
                  <a:close/>
                </a:path>
              </a:pathLst>
            </a:custGeom>
            <a:solidFill>
              <a:srgbClr val="5085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2902EB50-DC8E-5C22-27BA-8442DB931EC1}"/>
                </a:ext>
              </a:extLst>
            </p:cNvPr>
            <p:cNvSpPr/>
            <p:nvPr/>
          </p:nvSpPr>
          <p:spPr>
            <a:xfrm rot="16200000">
              <a:off x="5351700" y="2010733"/>
              <a:ext cx="290840" cy="85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srgbClr val="508541"/>
                  </a:solidFill>
                  <a:effectLst/>
                  <a:uLnTx/>
                  <a:uFillTx/>
                  <a:latin typeface="Arial" panose="020B0604020202020204" pitchFamily="34" charset="0"/>
                  <a:cs typeface="Arial" panose="020B0604020202020204" pitchFamily="34" charset="0"/>
                </a:rPr>
                <a:t>ODDS</a:t>
              </a:r>
            </a:p>
          </p:txBody>
        </p:sp>
      </p:grpSp>
      <p:sp>
        <p:nvSpPr>
          <p:cNvPr id="26" name="Content Placeholder 1">
            <a:extLst>
              <a:ext uri="{FF2B5EF4-FFF2-40B4-BE49-F238E27FC236}">
                <a16:creationId xmlns:a16="http://schemas.microsoft.com/office/drawing/2014/main" id="{C00BE5CF-C66F-294C-E889-7F274FDE7591}"/>
              </a:ext>
            </a:extLst>
          </p:cNvPr>
          <p:cNvSpPr txBox="1">
            <a:spLocks/>
          </p:cNvSpPr>
          <p:nvPr/>
        </p:nvSpPr>
        <p:spPr>
          <a:xfrm>
            <a:off x="5447569" y="4367183"/>
            <a:ext cx="6744431" cy="56287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1400">
              <a:solidFill>
                <a:schemeClr val="bg2">
                  <a:lumMod val="10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0B7FC94-451A-5F92-793A-6D4DBAC9E383}"/>
              </a:ext>
            </a:extLst>
          </p:cNvPr>
          <p:cNvPicPr>
            <a:picLocks noChangeAspect="1"/>
          </p:cNvPicPr>
          <p:nvPr/>
        </p:nvPicPr>
        <p:blipFill>
          <a:blip r:embed="rId4"/>
          <a:stretch>
            <a:fillRect/>
          </a:stretch>
        </p:blipFill>
        <p:spPr>
          <a:xfrm>
            <a:off x="5519956" y="775513"/>
            <a:ext cx="5902114" cy="2054739"/>
          </a:xfrm>
          <a:prstGeom prst="rect">
            <a:avLst/>
          </a:prstGeom>
        </p:spPr>
      </p:pic>
      <p:sp>
        <p:nvSpPr>
          <p:cNvPr id="8" name="TextBox 7">
            <a:extLst>
              <a:ext uri="{FF2B5EF4-FFF2-40B4-BE49-F238E27FC236}">
                <a16:creationId xmlns:a16="http://schemas.microsoft.com/office/drawing/2014/main" id="{3E272C43-1406-434E-B282-E9178421A447}"/>
              </a:ext>
            </a:extLst>
          </p:cNvPr>
          <p:cNvSpPr txBox="1"/>
          <p:nvPr/>
        </p:nvSpPr>
        <p:spPr>
          <a:xfrm>
            <a:off x="5608047" y="2835570"/>
            <a:ext cx="654690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004B87"/>
                </a:solidFill>
                <a:latin typeface="Arial"/>
                <a:cs typeface="Arial"/>
              </a:rPr>
              <a:t>Multivariable</a:t>
            </a:r>
            <a:r>
              <a:rPr lang="en-US" sz="1400" dirty="0">
                <a:solidFill>
                  <a:srgbClr val="171717"/>
                </a:solidFill>
                <a:latin typeface="Arial"/>
                <a:cs typeface="Arial"/>
              </a:rPr>
              <a:t> </a:t>
            </a:r>
            <a:r>
              <a:rPr lang="en-US" sz="1400" dirty="0">
                <a:solidFill>
                  <a:srgbClr val="004B87"/>
                </a:solidFill>
                <a:latin typeface="Arial"/>
                <a:cs typeface="Arial"/>
              </a:rPr>
              <a:t>analysis indicated that patients with the following were more likely to be readmitted, compared with those without (p≤0.03):</a:t>
            </a:r>
          </a:p>
          <a:p>
            <a:pPr algn="l"/>
            <a:endParaRPr lang="en-US" sz="1400" dirty="0">
              <a:latin typeface="Arial"/>
              <a:cs typeface="Arial"/>
            </a:endParaRPr>
          </a:p>
        </p:txBody>
      </p:sp>
      <p:pic>
        <p:nvPicPr>
          <p:cNvPr id="13" name="Picture 12">
            <a:hlinkClick r:id="rId5" action="ppaction://hlinksldjump"/>
            <a:extLst>
              <a:ext uri="{FF2B5EF4-FFF2-40B4-BE49-F238E27FC236}">
                <a16:creationId xmlns:a16="http://schemas.microsoft.com/office/drawing/2014/main" id="{7108309F-DCA2-65DA-DC27-37CBBED19F93}"/>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094228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A multicentre randomized controlled trial screening MASLD in patients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with T2DM not known to have liver disease in primary care</a:t>
            </a:r>
          </a:p>
        </p:txBody>
      </p:sp>
      <p:cxnSp>
        <p:nvCxnSpPr>
          <p:cNvPr id="4" name="Straight Connector 3">
            <a:extLst>
              <a:ext uri="{FF2B5EF4-FFF2-40B4-BE49-F238E27FC236}">
                <a16:creationId xmlns:a16="http://schemas.microsoft.com/office/drawing/2014/main" id="{0B6568EA-1307-4754-508C-5B1861805BFD}"/>
              </a:ext>
            </a:extLst>
          </p:cNvPr>
          <p:cNvCxnSpPr>
            <a:cxnSpLocks/>
          </p:cNvCxnSpPr>
          <p:nvPr/>
        </p:nvCxnSpPr>
        <p:spPr>
          <a:xfrm>
            <a:off x="5078230" y="1492257"/>
            <a:ext cx="0" cy="4624906"/>
          </a:xfrm>
          <a:prstGeom prst="line">
            <a:avLst/>
          </a:prstGeom>
          <a:ln>
            <a:solidFill>
              <a:srgbClr val="508541"/>
            </a:solidFill>
          </a:ln>
        </p:spPr>
        <p:style>
          <a:lnRef idx="1">
            <a:schemeClr val="accent1"/>
          </a:lnRef>
          <a:fillRef idx="0">
            <a:schemeClr val="accent1"/>
          </a:fillRef>
          <a:effectRef idx="0">
            <a:schemeClr val="accent1"/>
          </a:effectRef>
          <a:fontRef idx="minor">
            <a:schemeClr val="tx1"/>
          </a:fontRef>
        </p:style>
      </p:cxnSp>
      <p:sp>
        <p:nvSpPr>
          <p:cNvPr id="5" name="Content Placeholder 1">
            <a:extLst>
              <a:ext uri="{FF2B5EF4-FFF2-40B4-BE49-F238E27FC236}">
                <a16:creationId xmlns:a16="http://schemas.microsoft.com/office/drawing/2014/main" id="{C7DBEB0A-BDB8-FE4B-6959-B96B7D61B90E}"/>
              </a:ext>
            </a:extLst>
          </p:cNvPr>
          <p:cNvSpPr txBox="1">
            <a:spLocks/>
          </p:cNvSpPr>
          <p:nvPr/>
        </p:nvSpPr>
        <p:spPr>
          <a:xfrm>
            <a:off x="425752" y="998071"/>
            <a:ext cx="4538177"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08541"/>
                </a:highlight>
                <a:latin typeface="Arial" panose="020B0604020202020204" pitchFamily="34" charset="0"/>
                <a:cs typeface="Arial" panose="020B0604020202020204" pitchFamily="34" charset="0"/>
              </a:rPr>
              <a:t>BACKGROUND &amp; AIM</a:t>
            </a:r>
            <a:endParaRPr lang="en-US" sz="2000" dirty="0">
              <a:highlight>
                <a:srgbClr val="508541"/>
              </a:highlight>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Current guidance for liver disease assessment in T2DM varies</a:t>
            </a:r>
          </a:p>
          <a:p>
            <a:pPr marL="539750" indent="-269875">
              <a:lnSpc>
                <a:spcPct val="100000"/>
              </a:lnSpc>
              <a:buFont typeface="Engravers MT" panose="02090707080505020304" pitchFamily="18" charset="0"/>
              <a:buChar char="–"/>
            </a:pPr>
            <a:r>
              <a:rPr lang="en-US" sz="1600" dirty="0">
                <a:latin typeface="Arial" panose="020B0604020202020204" pitchFamily="34" charset="0"/>
                <a:cs typeface="Arial" panose="020B0604020202020204" pitchFamily="34" charset="0"/>
              </a:rPr>
              <a:t>In the UK, testing for MASLD fibrosis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is largely limited to individuals with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ultrasound-confirmed steatosis or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abnormal liver enzymes</a:t>
            </a:r>
          </a:p>
          <a:p>
            <a:pPr>
              <a:lnSpc>
                <a:spcPct val="100000"/>
              </a:lnSpc>
            </a:pPr>
            <a:r>
              <a:rPr lang="en-US" sz="1600" dirty="0">
                <a:latin typeface="Arial" panose="020B0604020202020204" pitchFamily="34" charset="0"/>
                <a:cs typeface="Arial" panose="020B0604020202020204" pitchFamily="34" charset="0"/>
              </a:rPr>
              <a:t>REFLEX was an unblinded, individual-level trial conducted across primary and secondary care in the Wessex region of England (population ~8 million)</a:t>
            </a:r>
          </a:p>
          <a:p>
            <a:pPr>
              <a:lnSpc>
                <a:spcPct val="100000"/>
              </a:lnSpc>
            </a:pPr>
            <a:r>
              <a:rPr lang="en-US" sz="1600" b="1" dirty="0">
                <a:latin typeface="Arial" panose="020B0604020202020204" pitchFamily="34" charset="0"/>
                <a:cs typeface="Arial" panose="020B0604020202020204" pitchFamily="34" charset="0"/>
              </a:rPr>
              <a:t>AIM:</a:t>
            </a:r>
            <a:r>
              <a:rPr lang="en-US" sz="1600" dirty="0">
                <a:latin typeface="Arial" panose="020B0604020202020204" pitchFamily="34" charset="0"/>
                <a:cs typeface="Arial" panose="020B0604020202020204" pitchFamily="34" charset="0"/>
              </a:rPr>
              <a:t> Evaluate the clinical effectiveness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and costs of alternative fibrosis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assessment strategies</a:t>
            </a:r>
          </a:p>
        </p:txBody>
      </p:sp>
      <p:sp>
        <p:nvSpPr>
          <p:cNvPr id="7" name="Content Placeholder 9">
            <a:extLst>
              <a:ext uri="{FF2B5EF4-FFF2-40B4-BE49-F238E27FC236}">
                <a16:creationId xmlns:a16="http://schemas.microsoft.com/office/drawing/2014/main" id="{E202C456-ECD9-B9CC-FA4B-B70930FE85A2}"/>
              </a:ext>
            </a:extLst>
          </p:cNvPr>
          <p:cNvSpPr txBox="1">
            <a:spLocks/>
          </p:cNvSpPr>
          <p:nvPr/>
        </p:nvSpPr>
        <p:spPr>
          <a:xfrm>
            <a:off x="5211854"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508541"/>
                </a:highlight>
                <a:latin typeface="Arial" panose="020B0604020202020204" pitchFamily="34" charset="0"/>
                <a:cs typeface="Arial" panose="020B0604020202020204" pitchFamily="34" charset="0"/>
              </a:rPr>
              <a:t>METHODS</a:t>
            </a:r>
          </a:p>
        </p:txBody>
      </p:sp>
      <p:sp>
        <p:nvSpPr>
          <p:cNvPr id="58" name="Text Placeholder 3">
            <a:extLst>
              <a:ext uri="{FF2B5EF4-FFF2-40B4-BE49-F238E27FC236}">
                <a16:creationId xmlns:a16="http://schemas.microsoft.com/office/drawing/2014/main" id="{4894AB74-0E9E-5C3C-1517-D661BFE9F90B}"/>
              </a:ext>
            </a:extLst>
          </p:cNvPr>
          <p:cNvSpPr txBox="1">
            <a:spLocks/>
          </p:cNvSpPr>
          <p:nvPr/>
        </p:nvSpPr>
        <p:spPr>
          <a:xfrm>
            <a:off x="190498" y="6451600"/>
            <a:ext cx="10752155"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004B87"/>
                </a:solidFill>
                <a:latin typeface="Arial" panose="020B0604020202020204" pitchFamily="34" charset="0"/>
                <a:cs typeface="Arial" panose="020B0604020202020204" pitchFamily="34" charset="0"/>
              </a:rPr>
              <a:t>*Registered via the </a:t>
            </a:r>
            <a:r>
              <a:rPr lang="en-US" sz="1100" dirty="0">
                <a:solidFill>
                  <a:srgbClr val="004B87"/>
                </a:solidFill>
                <a:latin typeface="Arial" panose="020B0604020202020204" pitchFamily="34" charset="0"/>
                <a:cs typeface="Arial" panose="020B0604020202020204" pitchFamily="34" charset="0"/>
              </a:rPr>
              <a:t>Systematized Nomenclature of Medicine code.</a:t>
            </a:r>
            <a:br>
              <a:rPr lang="en-US" sz="1100" dirty="0">
                <a:solidFill>
                  <a:srgbClr val="004B87"/>
                </a:solidFill>
                <a:latin typeface="Arial" panose="020B0604020202020204" pitchFamily="34" charset="0"/>
                <a:cs typeface="Arial" panose="020B0604020202020204" pitchFamily="34" charset="0"/>
              </a:rPr>
            </a:br>
            <a:r>
              <a:rPr lang="en-US" sz="1100" baseline="30000" dirty="0">
                <a:solidFill>
                  <a:srgbClr val="004B87"/>
                </a:solidFill>
                <a:latin typeface="Arial" panose="020B0604020202020204" pitchFamily="34" charset="0"/>
                <a:cs typeface="Arial" panose="020B0604020202020204" pitchFamily="34" charset="0"/>
              </a:rPr>
              <a:t>†</a:t>
            </a:r>
            <a:r>
              <a:rPr lang="en-US" sz="1100" dirty="0">
                <a:solidFill>
                  <a:srgbClr val="004B87"/>
                </a:solidFill>
                <a:latin typeface="Arial" panose="020B0604020202020204" pitchFamily="34" charset="0"/>
                <a:cs typeface="Arial" panose="020B0604020202020204" pitchFamily="34" charset="0"/>
              </a:rPr>
              <a:t>Cost-effectiveness evaluation is ongoing.  </a:t>
            </a:r>
            <a:br>
              <a:rPr lang="en-GB" sz="1100" dirty="0">
                <a:solidFill>
                  <a:srgbClr val="004B87"/>
                </a:solidFill>
                <a:latin typeface="Arial" panose="020B0604020202020204" pitchFamily="34" charset="0"/>
                <a:cs typeface="Arial" panose="020B0604020202020204" pitchFamily="34" charset="0"/>
              </a:rPr>
            </a:br>
            <a:r>
              <a:rPr lang="en-GB" sz="1100" dirty="0">
                <a:solidFill>
                  <a:srgbClr val="004B87"/>
                </a:solidFill>
                <a:latin typeface="Arial" panose="020B0604020202020204" pitchFamily="34" charset="0"/>
                <a:cs typeface="Arial" panose="020B0604020202020204" pitchFamily="34" charset="0"/>
              </a:rPr>
              <a:t>Buchanan R, et al. EASL Congress 2026; OS-030. </a:t>
            </a:r>
          </a:p>
        </p:txBody>
      </p:sp>
      <p:sp>
        <p:nvSpPr>
          <p:cNvPr id="12" name="Rectangle 11">
            <a:extLst>
              <a:ext uri="{FF2B5EF4-FFF2-40B4-BE49-F238E27FC236}">
                <a16:creationId xmlns:a16="http://schemas.microsoft.com/office/drawing/2014/main" id="{47D424C8-74B1-7AE6-50CC-AFEFC7B0E9B1}"/>
              </a:ext>
            </a:extLst>
          </p:cNvPr>
          <p:cNvSpPr/>
          <p:nvPr/>
        </p:nvSpPr>
        <p:spPr>
          <a:xfrm>
            <a:off x="6611526" y="1549523"/>
            <a:ext cx="3857838" cy="838947"/>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600" dirty="0">
                <a:solidFill>
                  <a:srgbClr val="508541"/>
                </a:solidFill>
                <a:latin typeface="Arial" panose="020B0604020202020204" pitchFamily="34" charset="0"/>
                <a:cs typeface="Arial" panose="020B0604020202020204" pitchFamily="34" charset="0"/>
              </a:rPr>
              <a:t>Adults with T2DM* and no known liver disease or liver disease testing &lt;2 years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rPr>
              <a:t>N=</a:t>
            </a:r>
            <a:r>
              <a:rPr lang="en-GB" sz="1600" b="1" dirty="0">
                <a:solidFill>
                  <a:srgbClr val="508541"/>
                </a:solidFill>
                <a:latin typeface="Arial" panose="020B0604020202020204" pitchFamily="34" charset="0"/>
                <a:cs typeface="Arial" panose="020B0604020202020204" pitchFamily="34" charset="0"/>
              </a:rPr>
              <a:t>634</a:t>
            </a:r>
            <a:endParaRPr kumimoji="0" lang="en-GB" sz="1600" b="1"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058A2701-D1DE-40A0-720E-BEDE7F85331B}"/>
              </a:ext>
            </a:extLst>
          </p:cNvPr>
          <p:cNvSpPr/>
          <p:nvPr/>
        </p:nvSpPr>
        <p:spPr>
          <a:xfrm>
            <a:off x="7686006" y="2615683"/>
            <a:ext cx="1704600" cy="539829"/>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508541"/>
                </a:solidFill>
                <a:latin typeface="Arial" panose="020B0604020202020204" pitchFamily="34" charset="0"/>
                <a:cs typeface="Arial" panose="020B0604020202020204" pitchFamily="34" charset="0"/>
              </a:rPr>
              <a:t>Randomization 1:1</a:t>
            </a:r>
            <a:endParaRPr kumimoji="0" lang="en-GB" sz="1600" b="1"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endParaRPr>
          </a:p>
        </p:txBody>
      </p:sp>
      <p:cxnSp>
        <p:nvCxnSpPr>
          <p:cNvPr id="16" name="Straight Arrow Connector 15">
            <a:extLst>
              <a:ext uri="{FF2B5EF4-FFF2-40B4-BE49-F238E27FC236}">
                <a16:creationId xmlns:a16="http://schemas.microsoft.com/office/drawing/2014/main" id="{4825F03F-A7F1-D49D-B605-1C586F57DA06}"/>
              </a:ext>
            </a:extLst>
          </p:cNvPr>
          <p:cNvCxnSpPr>
            <a:cxnSpLocks/>
            <a:stCxn id="12" idx="2"/>
            <a:endCxn id="14" idx="0"/>
          </p:cNvCxnSpPr>
          <p:nvPr/>
        </p:nvCxnSpPr>
        <p:spPr>
          <a:xfrm flipH="1">
            <a:off x="8538306" y="2388470"/>
            <a:ext cx="2139" cy="227213"/>
          </a:xfrm>
          <a:prstGeom prst="straightConnector1">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39FBF9B8-5250-8D31-F27A-899A21880C87}"/>
              </a:ext>
            </a:extLst>
          </p:cNvPr>
          <p:cNvSpPr/>
          <p:nvPr/>
        </p:nvSpPr>
        <p:spPr>
          <a:xfrm>
            <a:off x="5620400" y="3572992"/>
            <a:ext cx="2878804" cy="599816"/>
          </a:xfrm>
          <a:prstGeom prst="rect">
            <a:avLst/>
          </a:prstGeom>
          <a:solidFill>
            <a:srgbClr val="50854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Arial"/>
                <a:cs typeface="Arial"/>
              </a:rPr>
              <a:t>VCTE</a:t>
            </a:r>
            <a:r>
              <a:rPr lang="en-GB" sz="1600" dirty="0">
                <a:solidFill>
                  <a:schemeClr val="bg1"/>
                </a:solidFill>
                <a:latin typeface="Arial"/>
                <a:cs typeface="Arial"/>
              </a:rPr>
              <a:t> first screening</a:t>
            </a:r>
            <a:br>
              <a:rPr lang="en-GB" sz="1600" dirty="0">
                <a:latin typeface="Arial" panose="020B0604020202020204" pitchFamily="34" charset="0"/>
                <a:cs typeface="Arial" panose="020B0604020202020204" pitchFamily="34" charset="0"/>
              </a:rPr>
            </a:br>
            <a:r>
              <a:rPr lang="en-GB" sz="1600" b="1" dirty="0">
                <a:solidFill>
                  <a:schemeClr val="bg1"/>
                </a:solidFill>
                <a:latin typeface="Arial"/>
                <a:cs typeface="Arial"/>
              </a:rPr>
              <a:t>n=318</a:t>
            </a:r>
            <a:endParaRPr kumimoji="0" lang="en-GB" sz="1600" b="1" i="0" u="none" strike="noStrike" kern="1200" cap="none" spc="0" normalizeH="0" baseline="0" noProof="0" dirty="0">
              <a:ln>
                <a:noFill/>
              </a:ln>
              <a:solidFill>
                <a:schemeClr val="bg1"/>
              </a:solidFill>
              <a:effectLst/>
              <a:uLnTx/>
              <a:uFillTx/>
              <a:latin typeface="Arial"/>
              <a:cs typeface="Arial"/>
            </a:endParaRPr>
          </a:p>
        </p:txBody>
      </p:sp>
      <p:sp>
        <p:nvSpPr>
          <p:cNvPr id="20" name="Rectangle 19">
            <a:extLst>
              <a:ext uri="{FF2B5EF4-FFF2-40B4-BE49-F238E27FC236}">
                <a16:creationId xmlns:a16="http://schemas.microsoft.com/office/drawing/2014/main" id="{4CC8BFC9-A158-1F1B-2AE3-DE87C0E07CF0}"/>
              </a:ext>
            </a:extLst>
          </p:cNvPr>
          <p:cNvSpPr/>
          <p:nvPr/>
        </p:nvSpPr>
        <p:spPr>
          <a:xfrm>
            <a:off x="8616510" y="3572985"/>
            <a:ext cx="2878804" cy="599816"/>
          </a:xfrm>
          <a:prstGeom prst="rect">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Arial" panose="020B0604020202020204" pitchFamily="34" charset="0"/>
                <a:cs typeface="Arial" panose="020B0604020202020204" pitchFamily="34" charset="0"/>
              </a:rPr>
              <a:t>Usual care screening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n=</a:t>
            </a:r>
            <a:r>
              <a:rPr lang="en-GB" sz="1600" b="1" dirty="0">
                <a:solidFill>
                  <a:schemeClr val="bg1"/>
                </a:solidFill>
                <a:latin typeface="Arial" panose="020B0604020202020204" pitchFamily="34" charset="0"/>
                <a:cs typeface="Arial" panose="020B0604020202020204" pitchFamily="34" charset="0"/>
              </a:rPr>
              <a:t>316</a:t>
            </a:r>
            <a:endParaRPr kumimoji="0" lang="en-GB"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cxnSp>
        <p:nvCxnSpPr>
          <p:cNvPr id="21" name="Straight Arrow Connector 13">
            <a:extLst>
              <a:ext uri="{FF2B5EF4-FFF2-40B4-BE49-F238E27FC236}">
                <a16:creationId xmlns:a16="http://schemas.microsoft.com/office/drawing/2014/main" id="{2EB10E68-6806-9ACF-572B-E2DABFECE55D}"/>
              </a:ext>
            </a:extLst>
          </p:cNvPr>
          <p:cNvCxnSpPr>
            <a:cxnSpLocks/>
            <a:stCxn id="14" idx="2"/>
            <a:endCxn id="19" idx="0"/>
          </p:cNvCxnSpPr>
          <p:nvPr/>
        </p:nvCxnSpPr>
        <p:spPr>
          <a:xfrm rot="5400000">
            <a:off x="7590314" y="2625000"/>
            <a:ext cx="417480" cy="1478504"/>
          </a:xfrm>
          <a:prstGeom prst="bentConnector3">
            <a:avLst>
              <a:gd name="adj1" fmla="val 50000"/>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13">
            <a:extLst>
              <a:ext uri="{FF2B5EF4-FFF2-40B4-BE49-F238E27FC236}">
                <a16:creationId xmlns:a16="http://schemas.microsoft.com/office/drawing/2014/main" id="{6686277D-6663-5C69-5CB1-5D927923C527}"/>
              </a:ext>
            </a:extLst>
          </p:cNvPr>
          <p:cNvCxnSpPr>
            <a:cxnSpLocks/>
            <a:stCxn id="14" idx="2"/>
            <a:endCxn id="20" idx="0"/>
          </p:cNvCxnSpPr>
          <p:nvPr/>
        </p:nvCxnSpPr>
        <p:spPr>
          <a:xfrm rot="16200000" flipH="1">
            <a:off x="9088373" y="2605445"/>
            <a:ext cx="417473" cy="1517606"/>
          </a:xfrm>
          <a:prstGeom prst="bentConnector3">
            <a:avLst>
              <a:gd name="adj1" fmla="val 50000"/>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EC145261-1A80-8591-BA14-427198DA15EB}"/>
              </a:ext>
            </a:extLst>
          </p:cNvPr>
          <p:cNvSpPr/>
          <p:nvPr/>
        </p:nvSpPr>
        <p:spPr>
          <a:xfrm>
            <a:off x="5901266" y="5092722"/>
            <a:ext cx="5594048" cy="592050"/>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lIns="468000" tIns="45720" rIns="72000" bIns="45720" rtlCol="0" anchor="ctr"/>
          <a:lstStyle/>
          <a:p>
            <a:pPr lvl="0">
              <a:defRPr/>
            </a:pPr>
            <a:r>
              <a:rPr kumimoji="0" lang="en-GB" sz="1600" b="1" i="0" u="none" strike="noStrike" kern="1200" cap="none" spc="0" normalizeH="0" baseline="0" noProof="0" dirty="0">
                <a:ln>
                  <a:noFill/>
                </a:ln>
                <a:solidFill>
                  <a:srgbClr val="508541"/>
                </a:solidFill>
                <a:effectLst/>
                <a:uLnTx/>
                <a:uFillTx/>
                <a:latin typeface="Arial"/>
                <a:cs typeface="Arial"/>
              </a:rPr>
              <a:t>Secondary analysis: </a:t>
            </a:r>
            <a:r>
              <a:rPr lang="en-GB" sz="1600" dirty="0">
                <a:solidFill>
                  <a:srgbClr val="508541"/>
                </a:solidFill>
                <a:latin typeface="Arial"/>
                <a:cs typeface="Arial"/>
              </a:rPr>
              <a:t>Modelling 2</a:t>
            </a:r>
            <a:r>
              <a:rPr kumimoji="0" lang="en-US" sz="1600" i="0" u="none" strike="noStrike" kern="1200" cap="none" spc="0" normalizeH="0" baseline="0" noProof="0" dirty="0">
                <a:ln>
                  <a:noFill/>
                </a:ln>
                <a:solidFill>
                  <a:srgbClr val="508541"/>
                </a:solidFill>
                <a:effectLst/>
                <a:uLnTx/>
                <a:uFillTx/>
                <a:latin typeface="Arial"/>
                <a:cs typeface="Arial"/>
              </a:rPr>
              <a:t>-step strategies</a:t>
            </a:r>
            <a:r>
              <a:rPr lang="en-US" sz="1600" baseline="30000" dirty="0">
                <a:solidFill>
                  <a:srgbClr val="508541"/>
                </a:solidFill>
                <a:latin typeface="Arial"/>
                <a:cs typeface="Arial"/>
              </a:rPr>
              <a:t>†</a:t>
            </a:r>
            <a:r>
              <a:rPr kumimoji="0" lang="en-US" sz="1600" i="0" u="none" strike="noStrike" kern="1200" cap="none" spc="0" normalizeH="0" baseline="0" noProof="0" dirty="0">
                <a:ln>
                  <a:noFill/>
                </a:ln>
                <a:solidFill>
                  <a:srgbClr val="508541"/>
                </a:solidFill>
                <a:effectLst/>
                <a:uLnTx/>
                <a:uFillTx/>
                <a:latin typeface="Arial"/>
                <a:cs typeface="Arial"/>
              </a:rPr>
              <a:t> using ELF or Fib-4 as initial tests prior to </a:t>
            </a:r>
            <a:r>
              <a:rPr lang="en-US" sz="1600" dirty="0" err="1">
                <a:solidFill>
                  <a:srgbClr val="508541"/>
                </a:solidFill>
                <a:latin typeface="Arial"/>
                <a:cs typeface="Arial"/>
              </a:rPr>
              <a:t>VCTE</a:t>
            </a:r>
            <a:endParaRPr kumimoji="0" lang="en-US" sz="1600"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240A686F-2BF4-463D-9B1D-EA5B21C0E211}"/>
              </a:ext>
            </a:extLst>
          </p:cNvPr>
          <p:cNvSpPr/>
          <p:nvPr/>
        </p:nvSpPr>
        <p:spPr>
          <a:xfrm>
            <a:off x="5604265" y="5082768"/>
            <a:ext cx="594000" cy="594000"/>
          </a:xfrm>
          <a:prstGeom prst="ellipse">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60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CF1BD2E0-16F1-2061-208C-353D3012C122}"/>
              </a:ext>
            </a:extLst>
          </p:cNvPr>
          <p:cNvSpPr/>
          <p:nvPr/>
        </p:nvSpPr>
        <p:spPr>
          <a:xfrm>
            <a:off x="5901266" y="4340027"/>
            <a:ext cx="5594048" cy="592050"/>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lIns="504000" rIns="252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rPr>
              <a:t>Primary endpoint: </a:t>
            </a:r>
            <a:r>
              <a:rPr kumimoji="0" lang="en-US" sz="1600"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rPr>
              <a:t>R</a:t>
            </a:r>
            <a:r>
              <a:rPr lang="en-US" sz="1600" dirty="0" err="1">
                <a:solidFill>
                  <a:srgbClr val="508541"/>
                </a:solidFill>
                <a:latin typeface="Arial" panose="020B0604020202020204" pitchFamily="34" charset="0"/>
                <a:cs typeface="Arial" panose="020B0604020202020204" pitchFamily="34" charset="0"/>
              </a:rPr>
              <a:t>eferral</a:t>
            </a:r>
            <a:r>
              <a:rPr kumimoji="0" lang="en-US" sz="1600"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rPr>
              <a:t> for HCC surveillance within 12 months</a:t>
            </a:r>
            <a:r>
              <a:rPr kumimoji="0" lang="en-GB" sz="1600"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rPr>
              <a:t> of randomization </a:t>
            </a:r>
          </a:p>
        </p:txBody>
      </p:sp>
      <p:sp>
        <p:nvSpPr>
          <p:cNvPr id="29" name="Oval 28">
            <a:extLst>
              <a:ext uri="{FF2B5EF4-FFF2-40B4-BE49-F238E27FC236}">
                <a16:creationId xmlns:a16="http://schemas.microsoft.com/office/drawing/2014/main" id="{6AA8681D-2797-251C-F968-12122B05667C}"/>
              </a:ext>
            </a:extLst>
          </p:cNvPr>
          <p:cNvSpPr/>
          <p:nvPr/>
        </p:nvSpPr>
        <p:spPr>
          <a:xfrm>
            <a:off x="5604265" y="4340027"/>
            <a:ext cx="594000" cy="594000"/>
          </a:xfrm>
          <a:prstGeom prst="ellipse">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600" dirty="0">
              <a:latin typeface="Arial" panose="020B0604020202020204" pitchFamily="34" charset="0"/>
              <a:cs typeface="Arial" panose="020B0604020202020204" pitchFamily="34" charset="0"/>
            </a:endParaRPr>
          </a:p>
        </p:txBody>
      </p:sp>
      <p:pic>
        <p:nvPicPr>
          <p:cNvPr id="57" name="Graphic 56">
            <a:extLst>
              <a:ext uri="{FF2B5EF4-FFF2-40B4-BE49-F238E27FC236}">
                <a16:creationId xmlns:a16="http://schemas.microsoft.com/office/drawing/2014/main" id="{8A207C06-E99C-4626-2BFC-9EE799C06AE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91324" y="5184433"/>
            <a:ext cx="408709" cy="408709"/>
          </a:xfrm>
          <a:prstGeom prst="rect">
            <a:avLst/>
          </a:prstGeom>
        </p:spPr>
      </p:pic>
      <p:pic>
        <p:nvPicPr>
          <p:cNvPr id="60" name="Graphic 59">
            <a:extLst>
              <a:ext uri="{FF2B5EF4-FFF2-40B4-BE49-F238E27FC236}">
                <a16:creationId xmlns:a16="http://schemas.microsoft.com/office/drawing/2014/main" id="{09EA0F77-FB7C-FE4D-F1C8-E5B44EB246AD}"/>
              </a:ext>
            </a:extLst>
          </p:cNvPr>
          <p:cNvPicPr>
            <a:picLocks noChangeAspect="1"/>
          </p:cNvPicPr>
          <p:nvPr/>
        </p:nvPicPr>
        <p:blipFill>
          <a:blip>
            <a:extLst>
              <a:ext uri="{96DAC541-7B7A-43D3-8B79-37D633B846F1}">
                <asvg:svgBlip xmlns:asvg="http://schemas.microsoft.com/office/drawing/2016/SVG/main" r:embed="rId4"/>
              </a:ext>
            </a:extLst>
          </a:blip>
          <a:srcRect l="1" t="-2727" r="1968" b="-13786"/>
          <a:stretch>
            <a:fillRect/>
          </a:stretch>
        </p:blipFill>
        <p:spPr>
          <a:xfrm>
            <a:off x="5686469" y="4338077"/>
            <a:ext cx="554625" cy="575035"/>
          </a:xfrm>
          <a:prstGeom prst="chord">
            <a:avLst/>
          </a:prstGeom>
        </p:spPr>
      </p:pic>
      <p:pic>
        <p:nvPicPr>
          <p:cNvPr id="6" name="Picture 5">
            <a:hlinkClick r:id="rId5" action="ppaction://hlinksldjump"/>
            <a:extLst>
              <a:ext uri="{FF2B5EF4-FFF2-40B4-BE49-F238E27FC236}">
                <a16:creationId xmlns:a16="http://schemas.microsoft.com/office/drawing/2014/main" id="{FF2F8FC9-A4E3-7D13-917B-AA052B604070}"/>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
        <p:nvSpPr>
          <p:cNvPr id="8" name="Rectangle 7">
            <a:extLst>
              <a:ext uri="{FF2B5EF4-FFF2-40B4-BE49-F238E27FC236}">
                <a16:creationId xmlns:a16="http://schemas.microsoft.com/office/drawing/2014/main" id="{A8BA747B-A874-12FA-A304-97768E994438}"/>
              </a:ext>
            </a:extLst>
          </p:cNvPr>
          <p:cNvSpPr/>
          <p:nvPr/>
        </p:nvSpPr>
        <p:spPr>
          <a:xfrm>
            <a:off x="5901265" y="5771284"/>
            <a:ext cx="5594048" cy="592050"/>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lIns="468000" tIns="45720" rIns="72000" bIns="45720" rtlCol="0" anchor="ctr"/>
          <a:lstStyle/>
          <a:p>
            <a:pPr lvl="0">
              <a:defRPr/>
            </a:pPr>
            <a:r>
              <a:rPr kumimoji="0" lang="en-GB" sz="1600"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rPr>
              <a:t>A Markov model has been used to assess long-term outcomes and cost-effectiveness</a:t>
            </a:r>
            <a:endParaRPr kumimoji="0" lang="en-US" sz="1600"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3D6DFF51-1655-A2D4-13E0-EC0D7427505A}"/>
              </a:ext>
            </a:extLst>
          </p:cNvPr>
          <p:cNvSpPr/>
          <p:nvPr/>
        </p:nvSpPr>
        <p:spPr>
          <a:xfrm>
            <a:off x="5619150" y="5785523"/>
            <a:ext cx="590511" cy="590511"/>
          </a:xfrm>
          <a:prstGeom prst="ellipse">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18" name="Group 17">
            <a:extLst>
              <a:ext uri="{FF2B5EF4-FFF2-40B4-BE49-F238E27FC236}">
                <a16:creationId xmlns:a16="http://schemas.microsoft.com/office/drawing/2014/main" id="{742D99B0-A970-7351-2041-1E6AE6F3C99F}"/>
              </a:ext>
            </a:extLst>
          </p:cNvPr>
          <p:cNvGrpSpPr/>
          <p:nvPr/>
        </p:nvGrpSpPr>
        <p:grpSpPr>
          <a:xfrm>
            <a:off x="5799016" y="5905208"/>
            <a:ext cx="236257" cy="322952"/>
            <a:chOff x="5085043" y="5794211"/>
            <a:chExt cx="292260" cy="377110"/>
          </a:xfrm>
          <a:solidFill>
            <a:schemeClr val="bg1"/>
          </a:solidFill>
        </p:grpSpPr>
        <p:sp>
          <p:nvSpPr>
            <p:cNvPr id="23" name="Freeform: Shape 22">
              <a:extLst>
                <a:ext uri="{FF2B5EF4-FFF2-40B4-BE49-F238E27FC236}">
                  <a16:creationId xmlns:a16="http://schemas.microsoft.com/office/drawing/2014/main" id="{15B7CC57-DCC2-81CC-96D1-A640B185DF34}"/>
                </a:ext>
              </a:extLst>
            </p:cNvPr>
            <p:cNvSpPr/>
            <p:nvPr/>
          </p:nvSpPr>
          <p:spPr>
            <a:xfrm>
              <a:off x="5085043" y="5794211"/>
              <a:ext cx="292260" cy="377110"/>
            </a:xfrm>
            <a:custGeom>
              <a:avLst/>
              <a:gdLst>
                <a:gd name="csX0" fmla="*/ 28283 w 292260"/>
                <a:gd name="csY0" fmla="*/ 56567 h 377110"/>
                <a:gd name="csX1" fmla="*/ 80136 w 292260"/>
                <a:gd name="csY1" fmla="*/ 56567 h 377110"/>
                <a:gd name="csX2" fmla="*/ 80136 w 292260"/>
                <a:gd name="csY2" fmla="*/ 84850 h 377110"/>
                <a:gd name="csX3" fmla="*/ 212125 w 292260"/>
                <a:gd name="csY3" fmla="*/ 84850 h 377110"/>
                <a:gd name="csX4" fmla="*/ 212125 w 292260"/>
                <a:gd name="csY4" fmla="*/ 56567 h 377110"/>
                <a:gd name="csX5" fmla="*/ 263978 w 292260"/>
                <a:gd name="csY5" fmla="*/ 56567 h 377110"/>
                <a:gd name="csX6" fmla="*/ 263978 w 292260"/>
                <a:gd name="csY6" fmla="*/ 348828 h 377110"/>
                <a:gd name="csX7" fmla="*/ 28283 w 292260"/>
                <a:gd name="csY7" fmla="*/ 348828 h 377110"/>
                <a:gd name="csX8" fmla="*/ 28283 w 292260"/>
                <a:gd name="csY8" fmla="*/ 56567 h 377110"/>
                <a:gd name="csX9" fmla="*/ 146602 w 292260"/>
                <a:gd name="csY9" fmla="*/ 18856 h 377110"/>
                <a:gd name="csX10" fmla="*/ 160272 w 292260"/>
                <a:gd name="csY10" fmla="*/ 32997 h 377110"/>
                <a:gd name="csX11" fmla="*/ 146130 w 292260"/>
                <a:gd name="csY11" fmla="*/ 47139 h 377110"/>
                <a:gd name="csX12" fmla="*/ 131989 w 292260"/>
                <a:gd name="csY12" fmla="*/ 32997 h 377110"/>
                <a:gd name="csX13" fmla="*/ 146602 w 292260"/>
                <a:gd name="csY13" fmla="*/ 18856 h 377110"/>
                <a:gd name="csX14" fmla="*/ 0 w 292260"/>
                <a:gd name="csY14" fmla="*/ 47139 h 377110"/>
                <a:gd name="csX15" fmla="*/ 0 w 292260"/>
                <a:gd name="csY15" fmla="*/ 358255 h 377110"/>
                <a:gd name="csX16" fmla="*/ 18856 w 292260"/>
                <a:gd name="csY16" fmla="*/ 377111 h 377110"/>
                <a:gd name="csX17" fmla="*/ 273405 w 292260"/>
                <a:gd name="csY17" fmla="*/ 377111 h 377110"/>
                <a:gd name="csX18" fmla="*/ 292261 w 292260"/>
                <a:gd name="csY18" fmla="*/ 358255 h 377110"/>
                <a:gd name="csX19" fmla="*/ 292261 w 292260"/>
                <a:gd name="csY19" fmla="*/ 47139 h 377110"/>
                <a:gd name="csX20" fmla="*/ 273405 w 292260"/>
                <a:gd name="csY20" fmla="*/ 28283 h 377110"/>
                <a:gd name="csX21" fmla="*/ 193269 w 292260"/>
                <a:gd name="csY21" fmla="*/ 28283 h 377110"/>
                <a:gd name="csX22" fmla="*/ 193269 w 292260"/>
                <a:gd name="csY22" fmla="*/ 18856 h 377110"/>
                <a:gd name="csX23" fmla="*/ 174414 w 292260"/>
                <a:gd name="csY23" fmla="*/ 0 h 377110"/>
                <a:gd name="csX24" fmla="*/ 117847 w 292260"/>
                <a:gd name="csY24" fmla="*/ 0 h 377110"/>
                <a:gd name="csX25" fmla="*/ 98992 w 292260"/>
                <a:gd name="csY25" fmla="*/ 18856 h 377110"/>
                <a:gd name="csX26" fmla="*/ 98992 w 292260"/>
                <a:gd name="csY26" fmla="*/ 28283 h 377110"/>
                <a:gd name="csX27" fmla="*/ 18856 w 292260"/>
                <a:gd name="csY27" fmla="*/ 28283 h 377110"/>
                <a:gd name="csX28" fmla="*/ 0 w 292260"/>
                <a:gd name="csY28" fmla="*/ 47139 h 37711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292260" h="377110">
                  <a:moveTo>
                    <a:pt x="28283" y="56567"/>
                  </a:moveTo>
                  <a:lnTo>
                    <a:pt x="80136" y="56567"/>
                  </a:lnTo>
                  <a:lnTo>
                    <a:pt x="80136" y="84850"/>
                  </a:lnTo>
                  <a:lnTo>
                    <a:pt x="212125" y="84850"/>
                  </a:lnTo>
                  <a:lnTo>
                    <a:pt x="212125" y="56567"/>
                  </a:lnTo>
                  <a:lnTo>
                    <a:pt x="263978" y="56567"/>
                  </a:lnTo>
                  <a:lnTo>
                    <a:pt x="263978" y="348828"/>
                  </a:lnTo>
                  <a:lnTo>
                    <a:pt x="28283" y="348828"/>
                  </a:lnTo>
                  <a:lnTo>
                    <a:pt x="28283" y="56567"/>
                  </a:lnTo>
                  <a:close/>
                  <a:moveTo>
                    <a:pt x="146602" y="18856"/>
                  </a:moveTo>
                  <a:cubicBezTo>
                    <a:pt x="154144" y="18856"/>
                    <a:pt x="160272" y="25455"/>
                    <a:pt x="160272" y="32997"/>
                  </a:cubicBezTo>
                  <a:cubicBezTo>
                    <a:pt x="160272" y="41011"/>
                    <a:pt x="154144" y="47139"/>
                    <a:pt x="146130" y="47139"/>
                  </a:cubicBezTo>
                  <a:cubicBezTo>
                    <a:pt x="138117" y="47139"/>
                    <a:pt x="131989" y="41011"/>
                    <a:pt x="131989" y="32997"/>
                  </a:cubicBezTo>
                  <a:cubicBezTo>
                    <a:pt x="131989" y="24984"/>
                    <a:pt x="138117" y="18856"/>
                    <a:pt x="146602" y="18856"/>
                  </a:cubicBezTo>
                  <a:close/>
                  <a:moveTo>
                    <a:pt x="0" y="47139"/>
                  </a:moveTo>
                  <a:lnTo>
                    <a:pt x="0" y="358255"/>
                  </a:lnTo>
                  <a:cubicBezTo>
                    <a:pt x="0" y="368626"/>
                    <a:pt x="8485" y="377111"/>
                    <a:pt x="18856" y="377111"/>
                  </a:cubicBezTo>
                  <a:lnTo>
                    <a:pt x="273405" y="377111"/>
                  </a:lnTo>
                  <a:cubicBezTo>
                    <a:pt x="283776" y="377111"/>
                    <a:pt x="292261" y="368626"/>
                    <a:pt x="292261" y="358255"/>
                  </a:cubicBezTo>
                  <a:lnTo>
                    <a:pt x="292261" y="47139"/>
                  </a:lnTo>
                  <a:cubicBezTo>
                    <a:pt x="292261" y="36768"/>
                    <a:pt x="283776" y="28283"/>
                    <a:pt x="273405" y="28283"/>
                  </a:cubicBezTo>
                  <a:lnTo>
                    <a:pt x="193269" y="28283"/>
                  </a:lnTo>
                  <a:lnTo>
                    <a:pt x="193269" y="18856"/>
                  </a:lnTo>
                  <a:cubicBezTo>
                    <a:pt x="193269" y="8485"/>
                    <a:pt x="184784" y="0"/>
                    <a:pt x="174414" y="0"/>
                  </a:cubicBezTo>
                  <a:lnTo>
                    <a:pt x="117847" y="0"/>
                  </a:lnTo>
                  <a:cubicBezTo>
                    <a:pt x="107477" y="0"/>
                    <a:pt x="98992" y="8485"/>
                    <a:pt x="98992" y="18856"/>
                  </a:cubicBezTo>
                  <a:lnTo>
                    <a:pt x="98992" y="28283"/>
                  </a:lnTo>
                  <a:lnTo>
                    <a:pt x="18856" y="28283"/>
                  </a:lnTo>
                  <a:cubicBezTo>
                    <a:pt x="8485" y="28283"/>
                    <a:pt x="0" y="36768"/>
                    <a:pt x="0" y="47139"/>
                  </a:cubicBezTo>
                  <a:close/>
                </a:path>
              </a:pathLst>
            </a:custGeom>
            <a:grpFill/>
            <a:ln w="4663" cap="flat">
              <a:noFill/>
              <a:prstDash val="solid"/>
              <a:miter/>
            </a:ln>
          </p:spPr>
          <p:txBody>
            <a:bodyPr/>
            <a:lstStyle/>
            <a:p>
              <a:endParaRPr lang="en-US"/>
            </a:p>
          </p:txBody>
        </p:sp>
        <p:sp>
          <p:nvSpPr>
            <p:cNvPr id="26" name="Freeform: Shape 25">
              <a:extLst>
                <a:ext uri="{FF2B5EF4-FFF2-40B4-BE49-F238E27FC236}">
                  <a16:creationId xmlns:a16="http://schemas.microsoft.com/office/drawing/2014/main" id="{19A7913A-314D-FF40-DEB1-DC541D17AE4C}"/>
                </a:ext>
              </a:extLst>
            </p:cNvPr>
            <p:cNvSpPr/>
            <p:nvPr/>
          </p:nvSpPr>
          <p:spPr>
            <a:xfrm>
              <a:off x="5189231" y="6029905"/>
              <a:ext cx="80136" cy="18855"/>
            </a:xfrm>
            <a:custGeom>
              <a:avLst/>
              <a:gdLst>
                <a:gd name="csX0" fmla="*/ 0 w 80136"/>
                <a:gd name="csY0" fmla="*/ 0 h 18855"/>
                <a:gd name="csX1" fmla="*/ 80136 w 80136"/>
                <a:gd name="csY1" fmla="*/ 0 h 18855"/>
                <a:gd name="csX2" fmla="*/ 80136 w 80136"/>
                <a:gd name="csY2" fmla="*/ 18856 h 18855"/>
                <a:gd name="csX3" fmla="*/ 0 w 80136"/>
                <a:gd name="csY3" fmla="*/ 18856 h 18855"/>
              </a:gdLst>
              <a:ahLst/>
              <a:cxnLst>
                <a:cxn ang="0">
                  <a:pos x="csX0" y="csY0"/>
                </a:cxn>
                <a:cxn ang="0">
                  <a:pos x="csX1" y="csY1"/>
                </a:cxn>
                <a:cxn ang="0">
                  <a:pos x="csX2" y="csY2"/>
                </a:cxn>
                <a:cxn ang="0">
                  <a:pos x="csX3" y="csY3"/>
                </a:cxn>
              </a:cxnLst>
              <a:rect l="l" t="t" r="r" b="b"/>
              <a:pathLst>
                <a:path w="80136" h="18855">
                  <a:moveTo>
                    <a:pt x="0" y="0"/>
                  </a:moveTo>
                  <a:lnTo>
                    <a:pt x="80136" y="0"/>
                  </a:lnTo>
                  <a:lnTo>
                    <a:pt x="80136" y="18856"/>
                  </a:lnTo>
                  <a:lnTo>
                    <a:pt x="0" y="18856"/>
                  </a:lnTo>
                  <a:close/>
                </a:path>
              </a:pathLst>
            </a:custGeom>
            <a:grpFill/>
            <a:ln w="4663" cap="flat">
              <a:noFill/>
              <a:prstDash val="solid"/>
              <a:miter/>
            </a:ln>
          </p:spPr>
          <p:txBody>
            <a:bodyPr/>
            <a:lstStyle/>
            <a:p>
              <a:endParaRPr lang="en-US"/>
            </a:p>
          </p:txBody>
        </p:sp>
        <p:sp>
          <p:nvSpPr>
            <p:cNvPr id="27" name="Freeform: Shape 26">
              <a:extLst>
                <a:ext uri="{FF2B5EF4-FFF2-40B4-BE49-F238E27FC236}">
                  <a16:creationId xmlns:a16="http://schemas.microsoft.com/office/drawing/2014/main" id="{F6525B5D-2B3B-1AEC-9369-ED0F93384D4F}"/>
                </a:ext>
              </a:extLst>
            </p:cNvPr>
            <p:cNvSpPr/>
            <p:nvPr/>
          </p:nvSpPr>
          <p:spPr>
            <a:xfrm>
              <a:off x="5189231" y="6086471"/>
              <a:ext cx="80136" cy="18855"/>
            </a:xfrm>
            <a:custGeom>
              <a:avLst/>
              <a:gdLst>
                <a:gd name="csX0" fmla="*/ 0 w 80136"/>
                <a:gd name="csY0" fmla="*/ 0 h 18855"/>
                <a:gd name="csX1" fmla="*/ 80136 w 80136"/>
                <a:gd name="csY1" fmla="*/ 0 h 18855"/>
                <a:gd name="csX2" fmla="*/ 80136 w 80136"/>
                <a:gd name="csY2" fmla="*/ 18856 h 18855"/>
                <a:gd name="csX3" fmla="*/ 0 w 80136"/>
                <a:gd name="csY3" fmla="*/ 18856 h 18855"/>
              </a:gdLst>
              <a:ahLst/>
              <a:cxnLst>
                <a:cxn ang="0">
                  <a:pos x="csX0" y="csY0"/>
                </a:cxn>
                <a:cxn ang="0">
                  <a:pos x="csX1" y="csY1"/>
                </a:cxn>
                <a:cxn ang="0">
                  <a:pos x="csX2" y="csY2"/>
                </a:cxn>
                <a:cxn ang="0">
                  <a:pos x="csX3" y="csY3"/>
                </a:cxn>
              </a:cxnLst>
              <a:rect l="l" t="t" r="r" b="b"/>
              <a:pathLst>
                <a:path w="80136" h="18855">
                  <a:moveTo>
                    <a:pt x="0" y="0"/>
                  </a:moveTo>
                  <a:lnTo>
                    <a:pt x="80136" y="0"/>
                  </a:lnTo>
                  <a:lnTo>
                    <a:pt x="80136" y="18856"/>
                  </a:lnTo>
                  <a:lnTo>
                    <a:pt x="0" y="18856"/>
                  </a:lnTo>
                  <a:close/>
                </a:path>
              </a:pathLst>
            </a:custGeom>
            <a:grpFill/>
            <a:ln w="4663" cap="flat">
              <a:noFill/>
              <a:prstDash val="solid"/>
              <a:miter/>
            </a:ln>
          </p:spPr>
          <p:txBody>
            <a:bodyPr/>
            <a:lstStyle/>
            <a:p>
              <a:endParaRPr lang="en-US"/>
            </a:p>
          </p:txBody>
        </p:sp>
        <p:sp>
          <p:nvSpPr>
            <p:cNvPr id="30" name="Freeform: Shape 29">
              <a:extLst>
                <a:ext uri="{FF2B5EF4-FFF2-40B4-BE49-F238E27FC236}">
                  <a16:creationId xmlns:a16="http://schemas.microsoft.com/office/drawing/2014/main" id="{1918EFC2-DE9F-FD40-4AF6-0473F404C3BA}"/>
                </a:ext>
              </a:extLst>
            </p:cNvPr>
            <p:cNvSpPr/>
            <p:nvPr/>
          </p:nvSpPr>
          <p:spPr>
            <a:xfrm>
              <a:off x="5189231" y="5916772"/>
              <a:ext cx="80136" cy="18855"/>
            </a:xfrm>
            <a:custGeom>
              <a:avLst/>
              <a:gdLst>
                <a:gd name="csX0" fmla="*/ 0 w 80136"/>
                <a:gd name="csY0" fmla="*/ 0 h 18855"/>
                <a:gd name="csX1" fmla="*/ 80136 w 80136"/>
                <a:gd name="csY1" fmla="*/ 0 h 18855"/>
                <a:gd name="csX2" fmla="*/ 80136 w 80136"/>
                <a:gd name="csY2" fmla="*/ 18856 h 18855"/>
                <a:gd name="csX3" fmla="*/ 0 w 80136"/>
                <a:gd name="csY3" fmla="*/ 18856 h 18855"/>
              </a:gdLst>
              <a:ahLst/>
              <a:cxnLst>
                <a:cxn ang="0">
                  <a:pos x="csX0" y="csY0"/>
                </a:cxn>
                <a:cxn ang="0">
                  <a:pos x="csX1" y="csY1"/>
                </a:cxn>
                <a:cxn ang="0">
                  <a:pos x="csX2" y="csY2"/>
                </a:cxn>
                <a:cxn ang="0">
                  <a:pos x="csX3" y="csY3"/>
                </a:cxn>
              </a:cxnLst>
              <a:rect l="l" t="t" r="r" b="b"/>
              <a:pathLst>
                <a:path w="80136" h="18855">
                  <a:moveTo>
                    <a:pt x="0" y="0"/>
                  </a:moveTo>
                  <a:lnTo>
                    <a:pt x="80136" y="0"/>
                  </a:lnTo>
                  <a:lnTo>
                    <a:pt x="80136" y="18856"/>
                  </a:lnTo>
                  <a:lnTo>
                    <a:pt x="0" y="18856"/>
                  </a:lnTo>
                  <a:close/>
                </a:path>
              </a:pathLst>
            </a:custGeom>
            <a:grpFill/>
            <a:ln w="4663" cap="flat">
              <a:noFill/>
              <a:prstDash val="solid"/>
              <a:miter/>
            </a:ln>
          </p:spPr>
          <p:txBody>
            <a:bodyPr/>
            <a:lstStyle/>
            <a:p>
              <a:endParaRPr lang="en-US"/>
            </a:p>
          </p:txBody>
        </p:sp>
        <p:sp>
          <p:nvSpPr>
            <p:cNvPr id="31" name="Freeform: Shape 30">
              <a:extLst>
                <a:ext uri="{FF2B5EF4-FFF2-40B4-BE49-F238E27FC236}">
                  <a16:creationId xmlns:a16="http://schemas.microsoft.com/office/drawing/2014/main" id="{5A90FB11-D6A8-2DF8-08D1-306CE4A106DF}"/>
                </a:ext>
              </a:extLst>
            </p:cNvPr>
            <p:cNvSpPr/>
            <p:nvPr/>
          </p:nvSpPr>
          <p:spPr>
            <a:xfrm>
              <a:off x="5189231" y="5973338"/>
              <a:ext cx="80136" cy="18855"/>
            </a:xfrm>
            <a:custGeom>
              <a:avLst/>
              <a:gdLst>
                <a:gd name="csX0" fmla="*/ 0 w 80136"/>
                <a:gd name="csY0" fmla="*/ 0 h 18855"/>
                <a:gd name="csX1" fmla="*/ 80136 w 80136"/>
                <a:gd name="csY1" fmla="*/ 0 h 18855"/>
                <a:gd name="csX2" fmla="*/ 80136 w 80136"/>
                <a:gd name="csY2" fmla="*/ 18856 h 18855"/>
                <a:gd name="csX3" fmla="*/ 0 w 80136"/>
                <a:gd name="csY3" fmla="*/ 18856 h 18855"/>
              </a:gdLst>
              <a:ahLst/>
              <a:cxnLst>
                <a:cxn ang="0">
                  <a:pos x="csX0" y="csY0"/>
                </a:cxn>
                <a:cxn ang="0">
                  <a:pos x="csX1" y="csY1"/>
                </a:cxn>
                <a:cxn ang="0">
                  <a:pos x="csX2" y="csY2"/>
                </a:cxn>
                <a:cxn ang="0">
                  <a:pos x="csX3" y="csY3"/>
                </a:cxn>
              </a:cxnLst>
              <a:rect l="l" t="t" r="r" b="b"/>
              <a:pathLst>
                <a:path w="80136" h="18855">
                  <a:moveTo>
                    <a:pt x="0" y="0"/>
                  </a:moveTo>
                  <a:lnTo>
                    <a:pt x="80136" y="0"/>
                  </a:lnTo>
                  <a:lnTo>
                    <a:pt x="80136" y="18856"/>
                  </a:lnTo>
                  <a:lnTo>
                    <a:pt x="0" y="18856"/>
                  </a:lnTo>
                  <a:close/>
                </a:path>
              </a:pathLst>
            </a:custGeom>
            <a:grpFill/>
            <a:ln w="4663" cap="flat">
              <a:noFill/>
              <a:prstDash val="solid"/>
              <a:miter/>
            </a:ln>
          </p:spPr>
          <p:txBody>
            <a:bodyPr/>
            <a:lstStyle/>
            <a:p>
              <a:endParaRPr lang="en-US"/>
            </a:p>
          </p:txBody>
        </p:sp>
      </p:grpSp>
    </p:spTree>
    <p:extLst>
      <p:ext uri="{BB962C8B-B14F-4D97-AF65-F5344CB8AC3E}">
        <p14:creationId xmlns:p14="http://schemas.microsoft.com/office/powerpoint/2010/main" val="2558407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CC8BAF0-8E1C-887C-5313-5158849161C7}"/>
              </a:ext>
            </a:extLst>
          </p:cNvPr>
          <p:cNvSpPr>
            <a:spLocks noGrp="1"/>
          </p:cNvSpPr>
          <p:nvPr>
            <p:ph type="title"/>
          </p:nvPr>
        </p:nvSpPr>
        <p:spPr>
          <a:xfrm>
            <a:off x="838200" y="-89087"/>
            <a:ext cx="10515600" cy="838947"/>
          </a:xfrm>
        </p:spPr>
        <p:txBody>
          <a:bodyPr>
            <a:normAutofit/>
          </a:bodyPr>
          <a:lstStyle/>
          <a:p>
            <a:r>
              <a:rPr lang="en-US" sz="2400" dirty="0">
                <a:latin typeface="Arial" panose="020B0604020202020204" pitchFamily="34" charset="0"/>
                <a:cs typeface="Arial" panose="020B0604020202020204" pitchFamily="34" charset="0"/>
              </a:rPr>
              <a:t>A multicentre randomized controlled trial screening MASLD in patients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with T2DM not known to have liver disease in primary care</a:t>
            </a:r>
          </a:p>
        </p:txBody>
      </p:sp>
      <p:sp>
        <p:nvSpPr>
          <p:cNvPr id="8" name="Content Placeholder 1">
            <a:extLst>
              <a:ext uri="{FF2B5EF4-FFF2-40B4-BE49-F238E27FC236}">
                <a16:creationId xmlns:a16="http://schemas.microsoft.com/office/drawing/2014/main" id="{4D1819AF-85D8-1C91-208A-3262D87271CD}"/>
              </a:ext>
            </a:extLst>
          </p:cNvPr>
          <p:cNvSpPr>
            <a:spLocks noGrp="1"/>
          </p:cNvSpPr>
          <p:nvPr>
            <p:ph idx="1"/>
          </p:nvPr>
        </p:nvSpPr>
        <p:spPr>
          <a:xfrm>
            <a:off x="438433" y="1000259"/>
            <a:ext cx="5071076" cy="5178891"/>
          </a:xfrm>
        </p:spPr>
        <p:txBody>
          <a:bodyPr>
            <a:normAutofit/>
          </a:bodyPr>
          <a:lstStyle/>
          <a:p>
            <a:pPr marL="0" indent="0">
              <a:lnSpc>
                <a:spcPct val="100000"/>
              </a:lnSpc>
              <a:buNone/>
            </a:pPr>
            <a:r>
              <a:rPr lang="en-US" sz="2000" b="1" dirty="0">
                <a:solidFill>
                  <a:schemeClr val="bg1"/>
                </a:solidFill>
                <a:highlight>
                  <a:srgbClr val="508541"/>
                </a:highlight>
                <a:latin typeface="Arial" panose="020B0604020202020204" pitchFamily="34" charset="0"/>
                <a:cs typeface="Arial" panose="020B0604020202020204" pitchFamily="34" charset="0"/>
              </a:rPr>
              <a:t>RESULTS</a:t>
            </a:r>
          </a:p>
          <a:p>
            <a:pPr>
              <a:lnSpc>
                <a:spcPct val="100000"/>
              </a:lnSpc>
            </a:pPr>
            <a:r>
              <a:rPr lang="en-GB" dirty="0">
                <a:latin typeface="Arial" panose="020B0604020202020204" pitchFamily="34" charset="0"/>
                <a:cs typeface="Arial" panose="020B0604020202020204" pitchFamily="34" charset="0"/>
              </a:rPr>
              <a:t>2-step pathways using ELF or Fib-4 as the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first test would identify only about half of patients with F4 disease, detecting 6/12 cases using ELF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and 5/12 cases using Fib-4</a:t>
            </a:r>
          </a:p>
          <a:p>
            <a:pPr>
              <a:lnSpc>
                <a:spcPct val="100000"/>
              </a:lnSpc>
            </a:pPr>
            <a:r>
              <a:rPr lang="en-GB" dirty="0">
                <a:cs typeface="Arial"/>
              </a:rPr>
              <a:t>A Fib-4 based pathway was much cheaper than VCTE- or ELF-based screening</a:t>
            </a:r>
            <a:endParaRPr lang="en-US" dirty="0">
              <a:latin typeface="Arial" panose="020B0604020202020204" pitchFamily="34" charset="0"/>
              <a:cs typeface="Arial" panose="020B0604020202020204" pitchFamily="34" charset="0"/>
            </a:endParaRPr>
          </a:p>
          <a:p>
            <a:pPr marL="0" indent="0">
              <a:lnSpc>
                <a:spcPct val="100000"/>
              </a:lnSpc>
              <a:buNone/>
            </a:pPr>
            <a:endParaRPr lang="en-US" sz="2000" b="1" dirty="0">
              <a:solidFill>
                <a:schemeClr val="bg1"/>
              </a:solidFill>
              <a:highlight>
                <a:srgbClr val="508541"/>
              </a:highlight>
              <a:latin typeface="Arial" panose="020B0604020202020204" pitchFamily="34" charset="0"/>
              <a:cs typeface="Arial" panose="020B0604020202020204" pitchFamily="34" charset="0"/>
            </a:endParaRPr>
          </a:p>
        </p:txBody>
      </p:sp>
      <p:sp>
        <p:nvSpPr>
          <p:cNvPr id="82" name="Rectangle 81">
            <a:extLst>
              <a:ext uri="{FF2B5EF4-FFF2-40B4-BE49-F238E27FC236}">
                <a16:creationId xmlns:a16="http://schemas.microsoft.com/office/drawing/2014/main" id="{E55DBC54-9224-636A-DED0-B3107E0306CE}"/>
              </a:ext>
            </a:extLst>
          </p:cNvPr>
          <p:cNvSpPr/>
          <p:nvPr/>
        </p:nvSpPr>
        <p:spPr>
          <a:xfrm>
            <a:off x="6712283" y="1110646"/>
            <a:ext cx="4336182" cy="37982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gn="ctr">
              <a:defRPr/>
            </a:pPr>
            <a:r>
              <a:rPr lang="en-US" sz="1600" b="1" dirty="0">
                <a:solidFill>
                  <a:srgbClr val="004B87"/>
                </a:solidFill>
                <a:latin typeface="Arial" panose="020B0604020202020204" pitchFamily="34" charset="0"/>
                <a:cs typeface="Arial" panose="020B0604020202020204" pitchFamily="34" charset="0"/>
              </a:rPr>
              <a:t>Fibrosis assessment at Month 12</a:t>
            </a:r>
          </a:p>
        </p:txBody>
      </p:sp>
      <p:graphicFrame>
        <p:nvGraphicFramePr>
          <p:cNvPr id="170" name="Table 169">
            <a:extLst>
              <a:ext uri="{FF2B5EF4-FFF2-40B4-BE49-F238E27FC236}">
                <a16:creationId xmlns:a16="http://schemas.microsoft.com/office/drawing/2014/main" id="{7C6177AD-36CC-BB49-C812-7F2312754A1B}"/>
              </a:ext>
            </a:extLst>
          </p:cNvPr>
          <p:cNvGraphicFramePr>
            <a:graphicFrameLocks noGrp="1"/>
          </p:cNvGraphicFramePr>
          <p:nvPr>
            <p:extLst>
              <p:ext uri="{D42A27DB-BD31-4B8C-83A1-F6EECF244321}">
                <p14:modId xmlns:p14="http://schemas.microsoft.com/office/powerpoint/2010/main" val="2563827108"/>
              </p:ext>
            </p:extLst>
          </p:nvPr>
        </p:nvGraphicFramePr>
        <p:xfrm>
          <a:off x="933580" y="4219773"/>
          <a:ext cx="4080782" cy="1476000"/>
        </p:xfrm>
        <a:graphic>
          <a:graphicData uri="http://schemas.openxmlformats.org/drawingml/2006/table">
            <a:tbl>
              <a:tblPr firstRow="1" bandRow="1">
                <a:tableStyleId>{5C22544A-7EE6-4342-B048-85BDC9FD1C3A}</a:tableStyleId>
              </a:tblPr>
              <a:tblGrid>
                <a:gridCol w="968938">
                  <a:extLst>
                    <a:ext uri="{9D8B030D-6E8A-4147-A177-3AD203B41FA5}">
                      <a16:colId xmlns:a16="http://schemas.microsoft.com/office/drawing/2014/main" val="3643770741"/>
                    </a:ext>
                  </a:extLst>
                </a:gridCol>
                <a:gridCol w="3111844">
                  <a:extLst>
                    <a:ext uri="{9D8B030D-6E8A-4147-A177-3AD203B41FA5}">
                      <a16:colId xmlns:a16="http://schemas.microsoft.com/office/drawing/2014/main" val="4258993172"/>
                    </a:ext>
                  </a:extLst>
                </a:gridCol>
              </a:tblGrid>
              <a:tr h="295200">
                <a:tc>
                  <a:txBody>
                    <a:bodyPr/>
                    <a:lstStyle/>
                    <a:p>
                      <a:r>
                        <a:rPr lang="en-NZ" sz="1400" b="1" dirty="0">
                          <a:solidFill>
                            <a:srgbClr val="508541"/>
                          </a:solidFill>
                        </a:rPr>
                        <a:t>Model</a:t>
                      </a:r>
                      <a:endParaRPr lang="en-NZ" sz="1400" b="1" dirty="0">
                        <a:solidFill>
                          <a:schemeClr val="accent6"/>
                        </a:solidFill>
                      </a:endParaRPr>
                    </a:p>
                  </a:txBody>
                  <a:tcPr marL="36000" marR="36000" marT="0" marB="0" anchor="ctr">
                    <a:solidFill>
                      <a:schemeClr val="bg1"/>
                    </a:solidFill>
                  </a:tcPr>
                </a:tc>
                <a:tc>
                  <a:txBody>
                    <a:bodyPr/>
                    <a:lstStyle/>
                    <a:p>
                      <a:pPr algn="ctr"/>
                      <a:r>
                        <a:rPr lang="en-NZ" sz="1400" b="1" dirty="0"/>
                        <a:t>Cos</a:t>
                      </a:r>
                      <a:r>
                        <a:rPr lang="en-NZ" sz="1400" b="1" dirty="0">
                          <a:latin typeface="Arial" panose="020B0604020202020204" pitchFamily="34" charset="0"/>
                          <a:cs typeface="Arial" panose="020B0604020202020204" pitchFamily="34" charset="0"/>
                        </a:rPr>
                        <a:t>t, £ (€)</a:t>
                      </a:r>
                    </a:p>
                  </a:txBody>
                  <a:tcPr marL="36000" marR="36000" marT="0" marB="0" anchor="ctr">
                    <a:solidFill>
                      <a:srgbClr val="508541"/>
                    </a:solidFill>
                  </a:tcPr>
                </a:tc>
                <a:extLst>
                  <a:ext uri="{0D108BD9-81ED-4DB2-BD59-A6C34878D82A}">
                    <a16:rowId xmlns:a16="http://schemas.microsoft.com/office/drawing/2014/main" val="1142821847"/>
                  </a:ext>
                </a:extLst>
              </a:tr>
              <a:tr h="295200">
                <a:tc>
                  <a:txBody>
                    <a:bodyPr/>
                    <a:lstStyle/>
                    <a:p>
                      <a:r>
                        <a:rPr lang="en-NZ" sz="1400" b="0" dirty="0">
                          <a:solidFill>
                            <a:schemeClr val="bg2">
                              <a:lumMod val="25000"/>
                            </a:schemeClr>
                          </a:solidFill>
                        </a:rPr>
                        <a:t>Usual care</a:t>
                      </a:r>
                    </a:p>
                  </a:txBody>
                  <a:tcPr marL="36000" marR="36000" marT="0" marB="0" anchor="ctr">
                    <a:solidFill>
                      <a:schemeClr val="bg1">
                        <a:lumMod val="95000"/>
                      </a:schemeClr>
                    </a:solidFill>
                  </a:tcPr>
                </a:tc>
                <a:tc>
                  <a:txBody>
                    <a:bodyPr/>
                    <a:lstStyle/>
                    <a:p>
                      <a:pPr algn="ctr"/>
                      <a:r>
                        <a:rPr lang="en-NZ" sz="1400" dirty="0">
                          <a:solidFill>
                            <a:schemeClr val="bg2">
                              <a:lumMod val="25000"/>
                            </a:schemeClr>
                          </a:solidFill>
                        </a:rPr>
                        <a:t>1,105 (1,259)</a:t>
                      </a:r>
                    </a:p>
                  </a:txBody>
                  <a:tcPr marL="36000" marR="36000" marT="0" marB="0" anchor="ctr">
                    <a:solidFill>
                      <a:schemeClr val="bg1">
                        <a:lumMod val="95000"/>
                      </a:schemeClr>
                    </a:solidFill>
                  </a:tcPr>
                </a:tc>
                <a:extLst>
                  <a:ext uri="{0D108BD9-81ED-4DB2-BD59-A6C34878D82A}">
                    <a16:rowId xmlns:a16="http://schemas.microsoft.com/office/drawing/2014/main" val="1616525457"/>
                  </a:ext>
                </a:extLst>
              </a:tr>
              <a:tr h="295200">
                <a:tc>
                  <a:txBody>
                    <a:bodyPr/>
                    <a:lstStyle/>
                    <a:p>
                      <a:pPr marL="0" marR="0" lvl="0" indent="0" algn="l" rtl="0" eaLnBrk="1" fontAlgn="auto" latinLnBrk="0" hangingPunct="1">
                        <a:lnSpc>
                          <a:spcPct val="100000"/>
                        </a:lnSpc>
                        <a:spcBef>
                          <a:spcPts val="0"/>
                        </a:spcBef>
                        <a:spcAft>
                          <a:spcPts val="0"/>
                        </a:spcAft>
                        <a:buClrTx/>
                        <a:buSzTx/>
                        <a:buFontTx/>
                        <a:buNone/>
                      </a:pPr>
                      <a:r>
                        <a:rPr lang="en-NZ" sz="1400" b="0" dirty="0" err="1">
                          <a:solidFill>
                            <a:schemeClr val="bg2">
                              <a:lumMod val="25000"/>
                            </a:schemeClr>
                          </a:solidFill>
                        </a:rPr>
                        <a:t>VCTE</a:t>
                      </a:r>
                      <a:r>
                        <a:rPr lang="en-NZ" sz="1400" b="0" dirty="0">
                          <a:solidFill>
                            <a:schemeClr val="bg2">
                              <a:lumMod val="25000"/>
                            </a:schemeClr>
                          </a:solidFill>
                        </a:rPr>
                        <a:t> first</a:t>
                      </a:r>
                    </a:p>
                  </a:txBody>
                  <a:tcPr marL="36000" marR="36000" marT="0" marB="0" anchor="ctr">
                    <a:solidFill>
                      <a:schemeClr val="bg1"/>
                    </a:solidFill>
                  </a:tcPr>
                </a:tc>
                <a:tc>
                  <a:txBody>
                    <a:bodyPr/>
                    <a:lstStyle/>
                    <a:p>
                      <a:pPr algn="ctr"/>
                      <a:r>
                        <a:rPr lang="en-NZ" sz="1400" dirty="0">
                          <a:solidFill>
                            <a:schemeClr val="bg2">
                              <a:lumMod val="25000"/>
                            </a:schemeClr>
                          </a:solidFill>
                        </a:rPr>
                        <a:t>33,518 (38,200)</a:t>
                      </a:r>
                    </a:p>
                  </a:txBody>
                  <a:tcPr marL="36000" marR="36000" marT="0" marB="0" anchor="ctr">
                    <a:solidFill>
                      <a:schemeClr val="bg1"/>
                    </a:solidFill>
                  </a:tcPr>
                </a:tc>
                <a:extLst>
                  <a:ext uri="{0D108BD9-81ED-4DB2-BD59-A6C34878D82A}">
                    <a16:rowId xmlns:a16="http://schemas.microsoft.com/office/drawing/2014/main" val="1027463844"/>
                  </a:ext>
                </a:extLst>
              </a:tr>
              <a:tr h="295200">
                <a:tc>
                  <a:txBody>
                    <a:bodyPr/>
                    <a:lstStyle/>
                    <a:p>
                      <a:r>
                        <a:rPr lang="en-NZ" sz="1400" b="0">
                          <a:solidFill>
                            <a:schemeClr val="bg2">
                              <a:lumMod val="25000"/>
                            </a:schemeClr>
                          </a:solidFill>
                        </a:rPr>
                        <a:t>ELF </a:t>
                      </a:r>
                    </a:p>
                  </a:txBody>
                  <a:tcPr marL="36000" marR="36000" marT="0" marB="0" anchor="ctr">
                    <a:solidFill>
                      <a:schemeClr val="bg1">
                        <a:lumMod val="95000"/>
                      </a:schemeClr>
                    </a:solidFill>
                  </a:tcPr>
                </a:tc>
                <a:tc>
                  <a:txBody>
                    <a:bodyPr/>
                    <a:lstStyle/>
                    <a:p>
                      <a:pPr algn="ctr"/>
                      <a:r>
                        <a:rPr lang="en-NZ" sz="1400" dirty="0">
                          <a:solidFill>
                            <a:schemeClr val="bg2">
                              <a:lumMod val="25000"/>
                            </a:schemeClr>
                          </a:solidFill>
                        </a:rPr>
                        <a:t>33,103 (37,735) </a:t>
                      </a:r>
                    </a:p>
                  </a:txBody>
                  <a:tcPr marL="36000" marR="36000" marT="0" marB="0" anchor="ctr">
                    <a:solidFill>
                      <a:schemeClr val="bg1">
                        <a:lumMod val="95000"/>
                      </a:schemeClr>
                    </a:solidFill>
                  </a:tcPr>
                </a:tc>
                <a:extLst>
                  <a:ext uri="{0D108BD9-81ED-4DB2-BD59-A6C34878D82A}">
                    <a16:rowId xmlns:a16="http://schemas.microsoft.com/office/drawing/2014/main" val="2078706299"/>
                  </a:ext>
                </a:extLst>
              </a:tr>
              <a:tr h="295200">
                <a:tc>
                  <a:txBody>
                    <a:bodyPr/>
                    <a:lstStyle/>
                    <a:p>
                      <a:r>
                        <a:rPr lang="en-US" sz="1400" b="0">
                          <a:solidFill>
                            <a:schemeClr val="bg2">
                              <a:lumMod val="25000"/>
                            </a:schemeClr>
                          </a:solidFill>
                          <a:latin typeface="+mn-lt"/>
                          <a:ea typeface="Calibri"/>
                          <a:cs typeface="Calibri"/>
                        </a:rPr>
                        <a:t>Fib-4</a:t>
                      </a:r>
                    </a:p>
                  </a:txBody>
                  <a:tcPr marL="36000" marR="36000" marT="0" marB="0" anchor="ctr">
                    <a:solidFill>
                      <a:schemeClr val="bg1"/>
                    </a:solidFill>
                  </a:tcPr>
                </a:tc>
                <a:tc>
                  <a:txBody>
                    <a:bodyPr/>
                    <a:lstStyle/>
                    <a:p>
                      <a:pPr algn="ctr"/>
                      <a:r>
                        <a:rPr lang="en-NZ" sz="1400" dirty="0">
                          <a:solidFill>
                            <a:schemeClr val="bg2">
                              <a:lumMod val="25000"/>
                            </a:schemeClr>
                          </a:solidFill>
                        </a:rPr>
                        <a:t>7,325 (8,350)</a:t>
                      </a:r>
                    </a:p>
                  </a:txBody>
                  <a:tcPr marL="36000" marR="36000" marT="0" marB="0" anchor="ctr">
                    <a:solidFill>
                      <a:schemeClr val="bg1"/>
                    </a:solidFill>
                  </a:tcPr>
                </a:tc>
                <a:extLst>
                  <a:ext uri="{0D108BD9-81ED-4DB2-BD59-A6C34878D82A}">
                    <a16:rowId xmlns:a16="http://schemas.microsoft.com/office/drawing/2014/main" val="1632594147"/>
                  </a:ext>
                </a:extLst>
              </a:tr>
            </a:tbl>
          </a:graphicData>
        </a:graphic>
      </p:graphicFrame>
      <p:graphicFrame>
        <p:nvGraphicFramePr>
          <p:cNvPr id="18" name="Table 17">
            <a:extLst>
              <a:ext uri="{FF2B5EF4-FFF2-40B4-BE49-F238E27FC236}">
                <a16:creationId xmlns:a16="http://schemas.microsoft.com/office/drawing/2014/main" id="{911E5BC2-EA79-5F16-5C75-351E1E02472A}"/>
              </a:ext>
            </a:extLst>
          </p:cNvPr>
          <p:cNvGraphicFramePr>
            <a:graphicFrameLocks noGrp="1"/>
          </p:cNvGraphicFramePr>
          <p:nvPr>
            <p:extLst>
              <p:ext uri="{D42A27DB-BD31-4B8C-83A1-F6EECF244321}">
                <p14:modId xmlns:p14="http://schemas.microsoft.com/office/powerpoint/2010/main" val="3245564952"/>
              </p:ext>
            </p:extLst>
          </p:nvPr>
        </p:nvGraphicFramePr>
        <p:xfrm>
          <a:off x="5689042" y="1582017"/>
          <a:ext cx="6064527" cy="1249825"/>
        </p:xfrm>
        <a:graphic>
          <a:graphicData uri="http://schemas.openxmlformats.org/drawingml/2006/table">
            <a:tbl>
              <a:tblPr firstRow="1" bandRow="1">
                <a:tableStyleId>{5C22544A-7EE6-4342-B048-85BDC9FD1C3A}</a:tableStyleId>
              </a:tblPr>
              <a:tblGrid>
                <a:gridCol w="1264213">
                  <a:extLst>
                    <a:ext uri="{9D8B030D-6E8A-4147-A177-3AD203B41FA5}">
                      <a16:colId xmlns:a16="http://schemas.microsoft.com/office/drawing/2014/main" val="3643770741"/>
                    </a:ext>
                  </a:extLst>
                </a:gridCol>
                <a:gridCol w="972579">
                  <a:extLst>
                    <a:ext uri="{9D8B030D-6E8A-4147-A177-3AD203B41FA5}">
                      <a16:colId xmlns:a16="http://schemas.microsoft.com/office/drawing/2014/main" val="4258993172"/>
                    </a:ext>
                  </a:extLst>
                </a:gridCol>
                <a:gridCol w="1516651">
                  <a:extLst>
                    <a:ext uri="{9D8B030D-6E8A-4147-A177-3AD203B41FA5}">
                      <a16:colId xmlns:a16="http://schemas.microsoft.com/office/drawing/2014/main" val="4126997264"/>
                    </a:ext>
                  </a:extLst>
                </a:gridCol>
                <a:gridCol w="1155542">
                  <a:extLst>
                    <a:ext uri="{9D8B030D-6E8A-4147-A177-3AD203B41FA5}">
                      <a16:colId xmlns:a16="http://schemas.microsoft.com/office/drawing/2014/main" val="1648587092"/>
                    </a:ext>
                  </a:extLst>
                </a:gridCol>
                <a:gridCol w="1155542">
                  <a:extLst>
                    <a:ext uri="{9D8B030D-6E8A-4147-A177-3AD203B41FA5}">
                      <a16:colId xmlns:a16="http://schemas.microsoft.com/office/drawing/2014/main" val="4130076746"/>
                    </a:ext>
                  </a:extLst>
                </a:gridCol>
              </a:tblGrid>
              <a:tr h="657229">
                <a:tc>
                  <a:txBody>
                    <a:bodyPr/>
                    <a:lstStyle/>
                    <a:p>
                      <a:r>
                        <a:rPr lang="en-NZ" sz="1400" b="1" dirty="0">
                          <a:solidFill>
                            <a:srgbClr val="508541"/>
                          </a:solidFill>
                        </a:rPr>
                        <a:t>n (%)</a:t>
                      </a:r>
                    </a:p>
                  </a:txBody>
                  <a:tcPr marL="36000" marR="36000" marT="0" marB="0" anchor="b">
                    <a:solidFill>
                      <a:schemeClr val="bg1"/>
                    </a:solidFill>
                  </a:tcPr>
                </a:tc>
                <a:tc>
                  <a:txBody>
                    <a:bodyPr/>
                    <a:lstStyle/>
                    <a:p>
                      <a:pPr algn="ctr"/>
                      <a:r>
                        <a:rPr lang="en-NZ" sz="1400" b="1" dirty="0"/>
                        <a:t>Valid test for fibrosis </a:t>
                      </a:r>
                    </a:p>
                  </a:txBody>
                  <a:tcPr marL="36000" marR="36000" marT="0" marB="0" anchor="ctr">
                    <a:solidFill>
                      <a:srgbClr val="508541"/>
                    </a:solidFill>
                  </a:tcPr>
                </a:tc>
                <a:tc>
                  <a:txBody>
                    <a:bodyPr/>
                    <a:lstStyle/>
                    <a:p>
                      <a:pPr algn="ctr"/>
                      <a:r>
                        <a:rPr lang="en-NZ" sz="1400" b="1" dirty="0">
                          <a:latin typeface="Arial"/>
                          <a:cs typeface="Arial"/>
                        </a:rPr>
                        <a:t>Referred to hepatology</a:t>
                      </a:r>
                    </a:p>
                  </a:txBody>
                  <a:tcPr marL="36000" marR="36000" marT="0" marB="0" anchor="ctr">
                    <a:solidFill>
                      <a:srgbClr val="508541"/>
                    </a:solidFill>
                  </a:tcPr>
                </a:tc>
                <a:tc>
                  <a:txBody>
                    <a:bodyPr/>
                    <a:lstStyle/>
                    <a:p>
                      <a:pPr algn="ctr"/>
                      <a:r>
                        <a:rPr lang="en-NZ" sz="1400" b="1" dirty="0">
                          <a:latin typeface="Arial" panose="020B0604020202020204" pitchFamily="34" charset="0"/>
                          <a:cs typeface="Arial" panose="020B0604020202020204" pitchFamily="34" charset="0"/>
                        </a:rPr>
                        <a:t>F2–F3 fibrosis</a:t>
                      </a:r>
                    </a:p>
                  </a:txBody>
                  <a:tcPr marL="36000" marR="36000" marT="0" marB="0" anchor="ctr">
                    <a:solidFill>
                      <a:srgbClr val="508541"/>
                    </a:solidFill>
                  </a:tcPr>
                </a:tc>
                <a:tc>
                  <a:txBody>
                    <a:bodyPr/>
                    <a:lstStyle/>
                    <a:p>
                      <a:pPr algn="ctr"/>
                      <a:r>
                        <a:rPr lang="en-NZ" sz="1400" b="1" dirty="0">
                          <a:latin typeface="Arial" panose="020B0604020202020204" pitchFamily="34" charset="0"/>
                          <a:cs typeface="Arial" panose="020B0604020202020204" pitchFamily="34" charset="0"/>
                        </a:rPr>
                        <a:t>F4 fibrosis</a:t>
                      </a:r>
                      <a:r>
                        <a:rPr lang="en-GB" sz="1400" b="1" baseline="30000" dirty="0">
                          <a:latin typeface="Arial" panose="020B0604020202020204" pitchFamily="34" charset="0"/>
                          <a:cs typeface="Arial" panose="020B0604020202020204" pitchFamily="34" charset="0"/>
                        </a:rPr>
                        <a:t>†</a:t>
                      </a:r>
                      <a:endParaRPr lang="en-NZ" sz="1400" b="1" baseline="30000" dirty="0">
                        <a:latin typeface="Arial" panose="020B0604020202020204" pitchFamily="34" charset="0"/>
                        <a:cs typeface="Arial" panose="020B0604020202020204" pitchFamily="34" charset="0"/>
                      </a:endParaRPr>
                    </a:p>
                  </a:txBody>
                  <a:tcPr marL="36000" marR="36000" marT="0" marB="0" anchor="ctr">
                    <a:solidFill>
                      <a:srgbClr val="508541"/>
                    </a:solidFill>
                  </a:tcPr>
                </a:tc>
                <a:extLst>
                  <a:ext uri="{0D108BD9-81ED-4DB2-BD59-A6C34878D82A}">
                    <a16:rowId xmlns:a16="http://schemas.microsoft.com/office/drawing/2014/main" val="1142821847"/>
                  </a:ext>
                </a:extLst>
              </a:tr>
              <a:tr h="296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0" dirty="0" err="1">
                          <a:solidFill>
                            <a:schemeClr val="bg2">
                              <a:lumMod val="25000"/>
                            </a:schemeClr>
                          </a:solidFill>
                        </a:rPr>
                        <a:t>FibroScan</a:t>
                      </a:r>
                      <a:r>
                        <a:rPr lang="en-NZ" sz="1400" b="0" dirty="0">
                          <a:solidFill>
                            <a:schemeClr val="bg2">
                              <a:lumMod val="25000"/>
                            </a:schemeClr>
                          </a:solidFill>
                        </a:rPr>
                        <a:t> first</a:t>
                      </a:r>
                    </a:p>
                  </a:txBody>
                  <a:tcPr marL="36000" marR="36000" marT="0" marB="0" anchor="ctr">
                    <a:solidFill>
                      <a:schemeClr val="bg1">
                        <a:lumMod val="95000"/>
                      </a:schemeClr>
                    </a:solidFill>
                  </a:tcPr>
                </a:tc>
                <a:tc>
                  <a:txBody>
                    <a:bodyPr/>
                    <a:lstStyle/>
                    <a:p>
                      <a:pPr algn="ctr"/>
                      <a:r>
                        <a:rPr lang="en-NZ" sz="1400" dirty="0">
                          <a:solidFill>
                            <a:schemeClr val="bg2">
                              <a:lumMod val="25000"/>
                            </a:schemeClr>
                          </a:solidFill>
                        </a:rPr>
                        <a:t>313 (98) </a:t>
                      </a:r>
                    </a:p>
                  </a:txBody>
                  <a:tcPr marL="36000" marR="36000" marT="0" marB="0" anchor="ctr">
                    <a:solidFill>
                      <a:schemeClr val="bg1">
                        <a:lumMod val="95000"/>
                      </a:schemeClr>
                    </a:solidFill>
                  </a:tcPr>
                </a:tc>
                <a:tc>
                  <a:txBody>
                    <a:bodyPr/>
                    <a:lstStyle/>
                    <a:p>
                      <a:pPr algn="ctr"/>
                      <a:r>
                        <a:rPr lang="en-NZ" sz="1400" dirty="0">
                          <a:solidFill>
                            <a:schemeClr val="bg2">
                              <a:lumMod val="25000"/>
                            </a:schemeClr>
                          </a:solidFill>
                        </a:rPr>
                        <a:t>39 (12)</a:t>
                      </a:r>
                    </a:p>
                  </a:txBody>
                  <a:tcPr marL="36000" marR="36000" marT="0" marB="0" anchor="ctr">
                    <a:solidFill>
                      <a:schemeClr val="bg1">
                        <a:lumMod val="95000"/>
                      </a:schemeClr>
                    </a:solidFill>
                  </a:tcPr>
                </a:tc>
                <a:tc>
                  <a:txBody>
                    <a:bodyPr/>
                    <a:lstStyle/>
                    <a:p>
                      <a:pPr algn="ctr"/>
                      <a:r>
                        <a:rPr lang="en-NZ" sz="1400" dirty="0">
                          <a:solidFill>
                            <a:schemeClr val="bg2">
                              <a:lumMod val="25000"/>
                            </a:schemeClr>
                          </a:solidFill>
                        </a:rPr>
                        <a:t>64 (20.1)</a:t>
                      </a:r>
                    </a:p>
                  </a:txBody>
                  <a:tcPr marL="36000" marR="36000" marT="0" marB="0" anchor="ctr">
                    <a:solidFill>
                      <a:schemeClr val="bg1">
                        <a:lumMod val="95000"/>
                      </a:schemeClr>
                    </a:solidFill>
                  </a:tcPr>
                </a:tc>
                <a:tc>
                  <a:txBody>
                    <a:bodyPr/>
                    <a:lstStyle/>
                    <a:p>
                      <a:pPr algn="ctr"/>
                      <a:r>
                        <a:rPr lang="en-NZ" sz="1400" dirty="0">
                          <a:solidFill>
                            <a:schemeClr val="bg2">
                              <a:lumMod val="25000"/>
                            </a:schemeClr>
                          </a:solidFill>
                        </a:rPr>
                        <a:t>12 (4)</a:t>
                      </a:r>
                    </a:p>
                  </a:txBody>
                  <a:tcPr marL="36000" marR="36000" marT="0" marB="0" anchor="ctr">
                    <a:solidFill>
                      <a:schemeClr val="bg1">
                        <a:lumMod val="95000"/>
                      </a:schemeClr>
                    </a:solidFill>
                  </a:tcPr>
                </a:tc>
                <a:extLst>
                  <a:ext uri="{0D108BD9-81ED-4DB2-BD59-A6C34878D82A}">
                    <a16:rowId xmlns:a16="http://schemas.microsoft.com/office/drawing/2014/main" val="1616525457"/>
                  </a:ext>
                </a:extLst>
              </a:tr>
              <a:tr h="296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0" dirty="0">
                          <a:solidFill>
                            <a:schemeClr val="bg2">
                              <a:lumMod val="25000"/>
                            </a:schemeClr>
                          </a:solidFill>
                        </a:rPr>
                        <a:t>Usual care </a:t>
                      </a:r>
                    </a:p>
                  </a:txBody>
                  <a:tcPr marL="36000" marR="36000" marT="0" marB="0" anchor="ctr">
                    <a:solidFill>
                      <a:schemeClr val="bg1"/>
                    </a:solidFill>
                  </a:tcPr>
                </a:tc>
                <a:tc>
                  <a:txBody>
                    <a:bodyPr/>
                    <a:lstStyle/>
                    <a:p>
                      <a:pPr algn="ctr"/>
                      <a:r>
                        <a:rPr lang="en-NZ" sz="1400" dirty="0">
                          <a:solidFill>
                            <a:schemeClr val="bg2">
                              <a:lumMod val="25000"/>
                            </a:schemeClr>
                          </a:solidFill>
                        </a:rPr>
                        <a:t>13 (4) </a:t>
                      </a:r>
                    </a:p>
                  </a:txBody>
                  <a:tcPr marL="36000" marR="36000" marT="0" marB="0" anchor="ctr">
                    <a:solidFill>
                      <a:schemeClr val="bg1"/>
                    </a:solidFill>
                  </a:tcPr>
                </a:tc>
                <a:tc>
                  <a:txBody>
                    <a:bodyPr/>
                    <a:lstStyle/>
                    <a:p>
                      <a:pPr algn="ctr"/>
                      <a:r>
                        <a:rPr lang="en-NZ" sz="1400">
                          <a:solidFill>
                            <a:schemeClr val="bg2">
                              <a:lumMod val="25000"/>
                            </a:schemeClr>
                          </a:solidFill>
                        </a:rPr>
                        <a:t>2 (0.6)</a:t>
                      </a:r>
                      <a:endParaRPr lang="en-NZ" sz="1400" dirty="0">
                        <a:solidFill>
                          <a:schemeClr val="bg2">
                            <a:lumMod val="25000"/>
                          </a:schemeClr>
                        </a:solidFill>
                      </a:endParaRPr>
                    </a:p>
                  </a:txBody>
                  <a:tcPr marL="36000" marR="36000" marT="0" marB="0" anchor="ctr">
                    <a:solidFill>
                      <a:schemeClr val="bg1"/>
                    </a:solidFill>
                  </a:tcPr>
                </a:tc>
                <a:tc>
                  <a:txBody>
                    <a:bodyPr/>
                    <a:lstStyle/>
                    <a:p>
                      <a:pPr algn="ctr"/>
                      <a:r>
                        <a:rPr lang="en-NZ" sz="1400" dirty="0">
                          <a:solidFill>
                            <a:schemeClr val="bg2">
                              <a:lumMod val="25000"/>
                            </a:schemeClr>
                          </a:solidFill>
                        </a:rPr>
                        <a:t>0</a:t>
                      </a:r>
                    </a:p>
                  </a:txBody>
                  <a:tcPr marL="36000" marR="36000" marT="0" marB="0" anchor="ctr">
                    <a:solidFill>
                      <a:schemeClr val="bg1"/>
                    </a:solidFill>
                  </a:tcPr>
                </a:tc>
                <a:tc>
                  <a:txBody>
                    <a:bodyPr/>
                    <a:lstStyle/>
                    <a:p>
                      <a:pPr algn="ctr"/>
                      <a:r>
                        <a:rPr lang="en-NZ" sz="1400" dirty="0">
                          <a:solidFill>
                            <a:schemeClr val="bg2">
                              <a:lumMod val="25000"/>
                            </a:schemeClr>
                          </a:solidFill>
                        </a:rPr>
                        <a:t>0</a:t>
                      </a:r>
                    </a:p>
                  </a:txBody>
                  <a:tcPr marL="36000" marR="36000" marT="0" marB="0" anchor="ctr">
                    <a:solidFill>
                      <a:schemeClr val="bg1"/>
                    </a:solidFill>
                  </a:tcPr>
                </a:tc>
                <a:extLst>
                  <a:ext uri="{0D108BD9-81ED-4DB2-BD59-A6C34878D82A}">
                    <a16:rowId xmlns:a16="http://schemas.microsoft.com/office/drawing/2014/main" val="1027463844"/>
                  </a:ext>
                </a:extLst>
              </a:tr>
            </a:tbl>
          </a:graphicData>
        </a:graphic>
      </p:graphicFrame>
      <p:sp>
        <p:nvSpPr>
          <p:cNvPr id="20" name="Rectangle 19">
            <a:extLst>
              <a:ext uri="{FF2B5EF4-FFF2-40B4-BE49-F238E27FC236}">
                <a16:creationId xmlns:a16="http://schemas.microsoft.com/office/drawing/2014/main" id="{6FDD6069-B257-6EBA-0F22-ED33C4128F0A}"/>
              </a:ext>
            </a:extLst>
          </p:cNvPr>
          <p:cNvSpPr/>
          <p:nvPr/>
        </p:nvSpPr>
        <p:spPr>
          <a:xfrm>
            <a:off x="838200" y="3775065"/>
            <a:ext cx="3975311" cy="37982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tIns="45720" rIns="91440" bIns="45720" rtlCol="0" anchor="ctr"/>
          <a:lstStyle/>
          <a:p>
            <a:pPr algn="ctr">
              <a:defRPr/>
            </a:pPr>
            <a:r>
              <a:rPr lang="en-US" sz="1600" b="1" dirty="0">
                <a:solidFill>
                  <a:srgbClr val="004B87"/>
                </a:solidFill>
                <a:latin typeface="Arial"/>
                <a:cs typeface="Arial"/>
              </a:rPr>
              <a:t>Total screening pathway costs</a:t>
            </a:r>
            <a:r>
              <a:rPr lang="en-GB" sz="1600" b="1" dirty="0">
                <a:solidFill>
                  <a:srgbClr val="004B87"/>
                </a:solidFill>
                <a:latin typeface="Arial"/>
                <a:cs typeface="Arial"/>
              </a:rPr>
              <a:t>*</a:t>
            </a:r>
            <a:endParaRPr lang="en-US" sz="1600" b="1" dirty="0">
              <a:solidFill>
                <a:srgbClr val="004B87"/>
              </a:solidFill>
              <a:latin typeface="Arial"/>
              <a:cs typeface="Arial"/>
            </a:endParaRPr>
          </a:p>
        </p:txBody>
      </p:sp>
      <p:sp>
        <p:nvSpPr>
          <p:cNvPr id="22" name="Text Placeholder 3">
            <a:extLst>
              <a:ext uri="{FF2B5EF4-FFF2-40B4-BE49-F238E27FC236}">
                <a16:creationId xmlns:a16="http://schemas.microsoft.com/office/drawing/2014/main" id="{56135D49-8C5C-62D0-E127-8C1A72F76706}"/>
              </a:ext>
            </a:extLst>
          </p:cNvPr>
          <p:cNvSpPr txBox="1">
            <a:spLocks/>
          </p:cNvSpPr>
          <p:nvPr/>
        </p:nvSpPr>
        <p:spPr>
          <a:xfrm>
            <a:off x="200576" y="6418723"/>
            <a:ext cx="10752155" cy="359654"/>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b="1" dirty="0">
                <a:solidFill>
                  <a:srgbClr val="508541"/>
                </a:solidFill>
                <a:cs typeface="Arial"/>
              </a:rPr>
              <a:t>*</a:t>
            </a:r>
            <a:r>
              <a:rPr lang="en-GB" sz="1100" dirty="0">
                <a:solidFill>
                  <a:srgbClr val="004B87"/>
                </a:solidFill>
              </a:rPr>
              <a:t>Including costs associated with screening and further assessment in participants referred to hospital services.</a:t>
            </a:r>
            <a:br>
              <a:rPr lang="en-GB" sz="1100" dirty="0">
                <a:solidFill>
                  <a:srgbClr val="508541"/>
                </a:solidFill>
                <a:latin typeface="Arial" panose="020B0604020202020204" pitchFamily="34" charset="0"/>
                <a:cs typeface="Arial" panose="020B0604020202020204" pitchFamily="34" charset="0"/>
              </a:rPr>
            </a:br>
            <a:r>
              <a:rPr lang="en-GB" sz="1100" baseline="30000" dirty="0">
                <a:solidFill>
                  <a:srgbClr val="004B87"/>
                </a:solidFill>
              </a:rPr>
              <a:t>†</a:t>
            </a:r>
            <a:r>
              <a:rPr lang="en-GB" sz="1100" dirty="0">
                <a:solidFill>
                  <a:srgbClr val="004B87"/>
                </a:solidFill>
              </a:rPr>
              <a:t>Leading to HCC surveillance. </a:t>
            </a:r>
            <a:br>
              <a:rPr lang="en-US" sz="1100" dirty="0">
                <a:solidFill>
                  <a:srgbClr val="004B87"/>
                </a:solidFill>
              </a:rPr>
            </a:br>
            <a:r>
              <a:rPr lang="en-GB" sz="1100" dirty="0">
                <a:solidFill>
                  <a:srgbClr val="004B87"/>
                </a:solidFill>
                <a:latin typeface="Arial" panose="020B0604020202020204" pitchFamily="34" charset="0"/>
                <a:cs typeface="Arial" panose="020B0604020202020204" pitchFamily="34" charset="0"/>
              </a:rPr>
              <a:t>Buchanan R, et al. EASL Congress 2026; OS-030. </a:t>
            </a:r>
          </a:p>
        </p:txBody>
      </p:sp>
      <p:sp>
        <p:nvSpPr>
          <p:cNvPr id="3" name="Content Placeholder 2">
            <a:extLst>
              <a:ext uri="{FF2B5EF4-FFF2-40B4-BE49-F238E27FC236}">
                <a16:creationId xmlns:a16="http://schemas.microsoft.com/office/drawing/2014/main" id="{58FF661C-F03D-55CF-49CB-9624A8B75124}"/>
              </a:ext>
            </a:extLst>
          </p:cNvPr>
          <p:cNvSpPr txBox="1">
            <a:spLocks/>
          </p:cNvSpPr>
          <p:nvPr/>
        </p:nvSpPr>
        <p:spPr>
          <a:xfrm>
            <a:off x="5780902" y="3340405"/>
            <a:ext cx="6125921" cy="681553"/>
          </a:xfrm>
          <a:prstGeom prst="rect">
            <a:avLst/>
          </a:prstGeom>
          <a:solidFill>
            <a:srgbClr val="D8E9D3"/>
          </a:solidFill>
        </p:spPr>
        <p:txBody>
          <a:bodyPr lIns="91440" tIns="45720" rIns="36000" bIns="4572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1600" b="1" dirty="0">
                <a:solidFill>
                  <a:srgbClr val="004B87"/>
                </a:solidFill>
              </a:rPr>
              <a:t>Long-term</a:t>
            </a:r>
            <a:r>
              <a:rPr lang="en-GB" sz="1600" dirty="0">
                <a:solidFill>
                  <a:srgbClr val="004B87"/>
                </a:solidFill>
              </a:rPr>
              <a:t> outcomes and a full </a:t>
            </a:r>
            <a:r>
              <a:rPr lang="en-GB" sz="1600" b="1" dirty="0">
                <a:solidFill>
                  <a:srgbClr val="004B87"/>
                </a:solidFill>
              </a:rPr>
              <a:t>cost-effectiveness </a:t>
            </a:r>
            <a:r>
              <a:rPr lang="en-GB" sz="1600" dirty="0">
                <a:solidFill>
                  <a:srgbClr val="004B87"/>
                </a:solidFill>
              </a:rPr>
              <a:t>evaluation </a:t>
            </a:r>
            <a:br>
              <a:rPr lang="en-GB" sz="1600" dirty="0">
                <a:solidFill>
                  <a:srgbClr val="004B87"/>
                </a:solidFill>
              </a:rPr>
            </a:br>
            <a:r>
              <a:rPr lang="en-GB" sz="1600" dirty="0">
                <a:solidFill>
                  <a:srgbClr val="004B87"/>
                </a:solidFill>
              </a:rPr>
              <a:t>will be presented</a:t>
            </a:r>
            <a:endParaRPr lang="en-GB" sz="1600" dirty="0">
              <a:solidFill>
                <a:srgbClr val="004B87"/>
              </a:solidFill>
              <a:latin typeface="Arial" panose="020B0604020202020204" pitchFamily="34" charset="0"/>
              <a:cs typeface="Arial" panose="020B0604020202020204" pitchFamily="34" charset="0"/>
            </a:endParaRPr>
          </a:p>
        </p:txBody>
      </p:sp>
      <p:pic>
        <p:nvPicPr>
          <p:cNvPr id="7" name="Picture 6">
            <a:hlinkClick r:id="rId3" action="ppaction://hlinksldjump"/>
            <a:extLst>
              <a:ext uri="{FF2B5EF4-FFF2-40B4-BE49-F238E27FC236}">
                <a16:creationId xmlns:a16="http://schemas.microsoft.com/office/drawing/2014/main" id="{63D3E7BC-F3E3-9FE1-7AA7-72602E38159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
        <p:nvSpPr>
          <p:cNvPr id="12" name="Content Placeholder 1">
            <a:extLst>
              <a:ext uri="{FF2B5EF4-FFF2-40B4-BE49-F238E27FC236}">
                <a16:creationId xmlns:a16="http://schemas.microsoft.com/office/drawing/2014/main" id="{3ABD6050-13BE-8783-CB49-6B437C68ABF2}"/>
              </a:ext>
            </a:extLst>
          </p:cNvPr>
          <p:cNvSpPr txBox="1">
            <a:spLocks/>
          </p:cNvSpPr>
          <p:nvPr/>
        </p:nvSpPr>
        <p:spPr>
          <a:xfrm>
            <a:off x="5848111" y="4686969"/>
            <a:ext cx="6064527" cy="15486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08541"/>
                </a:highlight>
                <a:latin typeface="Arial" panose="020B0604020202020204" pitchFamily="34" charset="0"/>
                <a:cs typeface="Arial" panose="020B0604020202020204" pitchFamily="34" charset="0"/>
              </a:rPr>
              <a:t>CONCLUSIONS</a:t>
            </a:r>
            <a:endParaRPr lang="en-US" sz="2000" dirty="0">
              <a:solidFill>
                <a:schemeClr val="bg1"/>
              </a:solidFill>
              <a:highlight>
                <a:srgbClr val="508541"/>
              </a:highlight>
              <a:latin typeface="Arial" panose="020B0604020202020204" pitchFamily="34" charset="0"/>
              <a:cs typeface="Arial" panose="020B0604020202020204" pitchFamily="34" charset="0"/>
            </a:endParaRPr>
          </a:p>
          <a:p>
            <a:pPr>
              <a:lnSpc>
                <a:spcPct val="100000"/>
              </a:lnSpc>
            </a:pPr>
            <a:r>
              <a:rPr lang="en-GB" sz="1600" dirty="0">
                <a:latin typeface="+mn-lt"/>
              </a:rPr>
              <a:t>A VCTE-first strategy identified significantly more cases of </a:t>
            </a:r>
            <a:br>
              <a:rPr lang="en-GB" sz="1600" dirty="0">
                <a:latin typeface="+mn-lt"/>
              </a:rPr>
            </a:br>
            <a:r>
              <a:rPr lang="en-GB" sz="1600" dirty="0">
                <a:latin typeface="+mn-lt"/>
              </a:rPr>
              <a:t>F4 disease than usual care</a:t>
            </a:r>
            <a:endParaRPr lang="en-US" sz="1600" dirty="0">
              <a:latin typeface="+mn-lt"/>
              <a:cs typeface="Arial" panose="020B0604020202020204" pitchFamily="34" charset="0"/>
            </a:endParaRPr>
          </a:p>
        </p:txBody>
      </p:sp>
      <p:cxnSp>
        <p:nvCxnSpPr>
          <p:cNvPr id="13" name="Straight Connector 12">
            <a:extLst>
              <a:ext uri="{FF2B5EF4-FFF2-40B4-BE49-F238E27FC236}">
                <a16:creationId xmlns:a16="http://schemas.microsoft.com/office/drawing/2014/main" id="{62D27D9B-AB27-4C8C-ECB0-509ABB19E735}"/>
              </a:ext>
            </a:extLst>
          </p:cNvPr>
          <p:cNvCxnSpPr>
            <a:cxnSpLocks/>
          </p:cNvCxnSpPr>
          <p:nvPr/>
        </p:nvCxnSpPr>
        <p:spPr>
          <a:xfrm>
            <a:off x="5786596" y="4470812"/>
            <a:ext cx="0" cy="1708338"/>
          </a:xfrm>
          <a:prstGeom prst="line">
            <a:avLst/>
          </a:prstGeom>
          <a:ln>
            <a:solidFill>
              <a:srgbClr val="50854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1F3B0F-4E09-8022-3060-76C6C8AA6D90}"/>
              </a:ext>
            </a:extLst>
          </p:cNvPr>
          <p:cNvCxnSpPr>
            <a:cxnSpLocks/>
          </p:cNvCxnSpPr>
          <p:nvPr/>
        </p:nvCxnSpPr>
        <p:spPr>
          <a:xfrm>
            <a:off x="5791839" y="4470812"/>
            <a:ext cx="6150574" cy="0"/>
          </a:xfrm>
          <a:prstGeom prst="line">
            <a:avLst/>
          </a:prstGeom>
          <a:ln>
            <a:solidFill>
              <a:srgbClr val="5085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358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p:txBody>
          <a:bodyPr>
            <a:normAutofit/>
          </a:bodyPr>
          <a:lstStyle/>
          <a:p>
            <a:r>
              <a:rPr lang="en-US" sz="2400" dirty="0">
                <a:latin typeface="+mj-lt"/>
                <a:cs typeface="Arial" panose="020B0604020202020204" pitchFamily="34" charset="0"/>
              </a:rPr>
              <a:t>Global pathways linking alcohol exposure, food systems, </a:t>
            </a:r>
            <a:br>
              <a:rPr lang="en-US" sz="2400" dirty="0">
                <a:latin typeface="+mj-lt"/>
                <a:cs typeface="Arial" panose="020B0604020202020204" pitchFamily="34" charset="0"/>
              </a:rPr>
            </a:br>
            <a:r>
              <a:rPr lang="en-US" sz="2400" dirty="0">
                <a:latin typeface="+mj-lt"/>
                <a:cs typeface="Arial" panose="020B0604020202020204" pitchFamily="34" charset="0"/>
              </a:rPr>
              <a:t>and alcohol-associated liver disease</a:t>
            </a:r>
          </a:p>
        </p:txBody>
      </p:sp>
      <p:cxnSp>
        <p:nvCxnSpPr>
          <p:cNvPr id="4" name="Straight Connector 3">
            <a:extLst>
              <a:ext uri="{FF2B5EF4-FFF2-40B4-BE49-F238E27FC236}">
                <a16:creationId xmlns:a16="http://schemas.microsoft.com/office/drawing/2014/main" id="{0B6568EA-1307-4754-508C-5B1861805BFD}"/>
              </a:ext>
            </a:extLst>
          </p:cNvPr>
          <p:cNvCxnSpPr>
            <a:cxnSpLocks/>
          </p:cNvCxnSpPr>
          <p:nvPr/>
        </p:nvCxnSpPr>
        <p:spPr>
          <a:xfrm>
            <a:off x="5735001" y="2304840"/>
            <a:ext cx="0" cy="3814179"/>
          </a:xfrm>
          <a:prstGeom prst="line">
            <a:avLst/>
          </a:prstGeom>
          <a:ln>
            <a:solidFill>
              <a:srgbClr val="508541"/>
            </a:solidFill>
          </a:ln>
        </p:spPr>
        <p:style>
          <a:lnRef idx="1">
            <a:schemeClr val="accent1"/>
          </a:lnRef>
          <a:fillRef idx="0">
            <a:schemeClr val="accent1"/>
          </a:fillRef>
          <a:effectRef idx="0">
            <a:schemeClr val="accent1"/>
          </a:effectRef>
          <a:fontRef idx="minor">
            <a:schemeClr val="tx1"/>
          </a:fontRef>
        </p:style>
      </p:cxnSp>
      <p:sp>
        <p:nvSpPr>
          <p:cNvPr id="5" name="Content Placeholder 1">
            <a:extLst>
              <a:ext uri="{FF2B5EF4-FFF2-40B4-BE49-F238E27FC236}">
                <a16:creationId xmlns:a16="http://schemas.microsoft.com/office/drawing/2014/main" id="{C7DBEB0A-BDB8-FE4B-6959-B96B7D61B90E}"/>
              </a:ext>
            </a:extLst>
          </p:cNvPr>
          <p:cNvSpPr txBox="1">
            <a:spLocks/>
          </p:cNvSpPr>
          <p:nvPr/>
        </p:nvSpPr>
        <p:spPr>
          <a:xfrm>
            <a:off x="425753" y="820417"/>
            <a:ext cx="11260448" cy="145486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08541"/>
                </a:highlight>
                <a:latin typeface="Arial" panose="020B0604020202020204" pitchFamily="34" charset="0"/>
                <a:cs typeface="Arial" panose="020B0604020202020204" pitchFamily="34" charset="0"/>
              </a:rPr>
              <a:t>BACKGROUND &amp; AIM</a:t>
            </a:r>
            <a:endParaRPr lang="en-US" sz="2000" dirty="0">
              <a:highlight>
                <a:srgbClr val="508541"/>
              </a:highlight>
              <a:latin typeface="Arial" panose="020B0604020202020204" pitchFamily="34" charset="0"/>
              <a:cs typeface="Arial" panose="020B0604020202020204" pitchFamily="34" charset="0"/>
            </a:endParaRPr>
          </a:p>
          <a:p>
            <a:pPr>
              <a:lnSpc>
                <a:spcPct val="100000"/>
              </a:lnSpc>
              <a:spcBef>
                <a:spcPts val="300"/>
              </a:spcBef>
            </a:pPr>
            <a:r>
              <a:rPr lang="en-US" sz="1600" dirty="0">
                <a:latin typeface="Arial" panose="020B0604020202020204" pitchFamily="34" charset="0"/>
                <a:cs typeface="Arial" panose="020B0604020202020204" pitchFamily="34" charset="0"/>
              </a:rPr>
              <a:t>ALD burden varies widely across different countries</a:t>
            </a:r>
          </a:p>
          <a:p>
            <a:pPr marL="538163" indent="-273050">
              <a:lnSpc>
                <a:spcPct val="100000"/>
              </a:lnSpc>
              <a:spcBef>
                <a:spcPts val="300"/>
              </a:spcBef>
              <a:buFont typeface="Engravers MT" panose="02090707080505020304" pitchFamily="18" charset="0"/>
              <a:buChar char="–"/>
            </a:pPr>
            <a:r>
              <a:rPr lang="en-US" sz="1600" dirty="0">
                <a:latin typeface="Arial" panose="020B0604020202020204" pitchFamily="34" charset="0"/>
                <a:cs typeface="Arial" panose="020B0604020202020204" pitchFamily="34" charset="0"/>
              </a:rPr>
              <a:t>Upstream structural factors remain insufficiently characterized</a:t>
            </a:r>
          </a:p>
          <a:p>
            <a:pPr>
              <a:lnSpc>
                <a:spcPct val="100000"/>
              </a:lnSpc>
              <a:spcBef>
                <a:spcPts val="300"/>
              </a:spcBef>
            </a:pPr>
            <a:r>
              <a:rPr lang="en-US" sz="1600" b="1" dirty="0">
                <a:latin typeface="Arial" panose="020B0604020202020204" pitchFamily="34" charset="0"/>
                <a:cs typeface="Arial" panose="020B0604020202020204" pitchFamily="34" charset="0"/>
              </a:rPr>
              <a:t>AIM:</a:t>
            </a:r>
            <a:r>
              <a:rPr lang="en-US" sz="1600" dirty="0">
                <a:latin typeface="Arial" panose="020B0604020202020204" pitchFamily="34" charset="0"/>
                <a:cs typeface="Arial" panose="020B0604020202020204" pitchFamily="34" charset="0"/>
              </a:rPr>
              <a:t> To examine how food systems, socioeconomic conditions, and healthcare capacity relate to ALD burden across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socioeconomic development levels for different countries</a:t>
            </a:r>
          </a:p>
        </p:txBody>
      </p:sp>
      <p:sp>
        <p:nvSpPr>
          <p:cNvPr id="7" name="Content Placeholder 9">
            <a:extLst>
              <a:ext uri="{FF2B5EF4-FFF2-40B4-BE49-F238E27FC236}">
                <a16:creationId xmlns:a16="http://schemas.microsoft.com/office/drawing/2014/main" id="{E202C456-ECD9-B9CC-FA4B-B70930FE85A2}"/>
              </a:ext>
            </a:extLst>
          </p:cNvPr>
          <p:cNvSpPr txBox="1">
            <a:spLocks/>
          </p:cNvSpPr>
          <p:nvPr/>
        </p:nvSpPr>
        <p:spPr>
          <a:xfrm>
            <a:off x="505799" y="2389670"/>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508541"/>
                </a:highlight>
                <a:latin typeface="Arial" panose="020B0604020202020204" pitchFamily="34" charset="0"/>
                <a:cs typeface="Arial" panose="020B0604020202020204" pitchFamily="34" charset="0"/>
              </a:rPr>
              <a:t>METHODS</a:t>
            </a:r>
          </a:p>
        </p:txBody>
      </p:sp>
      <p:sp>
        <p:nvSpPr>
          <p:cNvPr id="58" name="Text Placeholder 3">
            <a:extLst>
              <a:ext uri="{FF2B5EF4-FFF2-40B4-BE49-F238E27FC236}">
                <a16:creationId xmlns:a16="http://schemas.microsoft.com/office/drawing/2014/main" id="{4894AB74-0E9E-5C3C-1517-D661BFE9F90B}"/>
              </a:ext>
            </a:extLst>
          </p:cNvPr>
          <p:cNvSpPr txBox="1">
            <a:spLocks/>
          </p:cNvSpPr>
          <p:nvPr/>
        </p:nvSpPr>
        <p:spPr>
          <a:xfrm>
            <a:off x="190498" y="6451600"/>
            <a:ext cx="10752155"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100" dirty="0">
                <a:solidFill>
                  <a:srgbClr val="508541"/>
                </a:solidFill>
                <a:latin typeface="Arial" panose="020B0604020202020204" pitchFamily="34" charset="0"/>
                <a:cs typeface="Arial" panose="020B0604020202020204" pitchFamily="34" charset="0"/>
              </a:rPr>
            </a:br>
            <a:r>
              <a:rPr lang="en-GB" sz="1100" dirty="0">
                <a:solidFill>
                  <a:srgbClr val="004B87"/>
                </a:solidFill>
                <a:latin typeface="Arial" panose="020B0604020202020204" pitchFamily="34" charset="0"/>
                <a:cs typeface="Arial" panose="020B0604020202020204" pitchFamily="34" charset="0"/>
              </a:rPr>
              <a:t>*ALD outcomes </a:t>
            </a:r>
            <a:r>
              <a:rPr lang="en-US" sz="1100" dirty="0">
                <a:solidFill>
                  <a:srgbClr val="004B87"/>
                </a:solidFill>
                <a:latin typeface="Arial" panose="020B0604020202020204" pitchFamily="34" charset="0"/>
                <a:cs typeface="Arial" panose="020B0604020202020204" pitchFamily="34" charset="0"/>
              </a:rPr>
              <a:t>were defined as the combined prevalence and mortality from alcohol-related cirrhosis and liver cancer.</a:t>
            </a:r>
            <a:br>
              <a:rPr lang="en-US" sz="1100" dirty="0">
                <a:solidFill>
                  <a:srgbClr val="004B87"/>
                </a:solidFill>
                <a:latin typeface="Arial" panose="020B0604020202020204" pitchFamily="34" charset="0"/>
                <a:cs typeface="Arial" panose="020B0604020202020204" pitchFamily="34" charset="0"/>
              </a:rPr>
            </a:br>
            <a:r>
              <a:rPr lang="en-GB" sz="1100" b="1" baseline="30000" dirty="0">
                <a:solidFill>
                  <a:srgbClr val="004B87"/>
                </a:solidFill>
                <a:latin typeface="Arial" panose="020B0604020202020204" pitchFamily="34" charset="0"/>
                <a:cs typeface="Arial" panose="020B0604020202020204" pitchFamily="34" charset="0"/>
              </a:rPr>
              <a:t>†</a:t>
            </a:r>
            <a:r>
              <a:rPr lang="en-US" sz="1100" dirty="0">
                <a:solidFill>
                  <a:srgbClr val="004B87"/>
                </a:solidFill>
                <a:latin typeface="Arial" panose="020B0604020202020204" pitchFamily="34" charset="0"/>
                <a:cs typeface="Arial" panose="020B0604020202020204" pitchFamily="34" charset="0"/>
              </a:rPr>
              <a:t>Results are presented as standardized coefficients (β).</a:t>
            </a:r>
            <a:br>
              <a:rPr lang="en-GB" sz="1100" dirty="0">
                <a:solidFill>
                  <a:srgbClr val="004B87"/>
                </a:solidFill>
                <a:latin typeface="Arial" panose="020B0604020202020204" pitchFamily="34" charset="0"/>
                <a:cs typeface="Arial" panose="020B0604020202020204" pitchFamily="34" charset="0"/>
              </a:rPr>
            </a:br>
            <a:r>
              <a:rPr lang="en-GB" sz="1100" dirty="0" err="1">
                <a:solidFill>
                  <a:srgbClr val="004B87"/>
                </a:solidFill>
                <a:latin typeface="Arial" panose="020B0604020202020204" pitchFamily="34" charset="0"/>
                <a:cs typeface="Arial" panose="020B0604020202020204" pitchFamily="34" charset="0"/>
              </a:rPr>
              <a:t>Younossi</a:t>
            </a:r>
            <a:r>
              <a:rPr lang="en-GB" sz="1100" dirty="0">
                <a:solidFill>
                  <a:srgbClr val="004B87"/>
                </a:solidFill>
                <a:latin typeface="Arial" panose="020B0604020202020204" pitchFamily="34" charset="0"/>
                <a:cs typeface="Arial" panose="020B0604020202020204" pitchFamily="34" charset="0"/>
              </a:rPr>
              <a:t> ZM, et al. EASL Congress 2026; TOP-001.</a:t>
            </a:r>
          </a:p>
        </p:txBody>
      </p:sp>
      <p:sp>
        <p:nvSpPr>
          <p:cNvPr id="6" name="Rectangle 5">
            <a:extLst>
              <a:ext uri="{FF2B5EF4-FFF2-40B4-BE49-F238E27FC236}">
                <a16:creationId xmlns:a16="http://schemas.microsoft.com/office/drawing/2014/main" id="{46F8B7B5-558D-3F68-5F8F-B2BF7B1621B0}"/>
              </a:ext>
            </a:extLst>
          </p:cNvPr>
          <p:cNvSpPr/>
          <p:nvPr/>
        </p:nvSpPr>
        <p:spPr>
          <a:xfrm>
            <a:off x="505800" y="2856516"/>
            <a:ext cx="4995456" cy="1097193"/>
          </a:xfrm>
          <a:prstGeom prst="rect">
            <a:avLst/>
          </a:prstGeom>
          <a:no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b="1" dirty="0">
                <a:solidFill>
                  <a:srgbClr val="508541"/>
                </a:solidFill>
                <a:latin typeface="Arial" panose="020B0604020202020204" pitchFamily="34" charset="0"/>
                <a:cs typeface="Arial" panose="020B0604020202020204" pitchFamily="34" charset="0"/>
              </a:rPr>
              <a:t>Ecological analysis: N=187 countries </a:t>
            </a:r>
            <a:br>
              <a:rPr lang="en-US" sz="1600" b="1" dirty="0">
                <a:solidFill>
                  <a:srgbClr val="508541"/>
                </a:solidFill>
                <a:latin typeface="Arial" panose="020B0604020202020204" pitchFamily="34" charset="0"/>
                <a:cs typeface="Arial" panose="020B0604020202020204" pitchFamily="34" charset="0"/>
              </a:rPr>
            </a:br>
            <a:r>
              <a:rPr lang="en-US" sz="1600" dirty="0">
                <a:solidFill>
                  <a:srgbClr val="508541"/>
                </a:solidFill>
                <a:latin typeface="Arial" panose="020B0604020202020204" pitchFamily="34" charset="0"/>
                <a:cs typeface="Arial" panose="020B0604020202020204" pitchFamily="34" charset="0"/>
              </a:rPr>
              <a:t>Conducted using ALD estimates from the </a:t>
            </a:r>
            <a:br>
              <a:rPr lang="en-US" sz="1600" dirty="0">
                <a:solidFill>
                  <a:srgbClr val="508541"/>
                </a:solidFill>
                <a:latin typeface="Arial" panose="020B0604020202020204" pitchFamily="34" charset="0"/>
                <a:cs typeface="Arial" panose="020B0604020202020204" pitchFamily="34" charset="0"/>
              </a:rPr>
            </a:br>
            <a:r>
              <a:rPr lang="en-GB" sz="1600" dirty="0">
                <a:solidFill>
                  <a:srgbClr val="508541"/>
                </a:solidFill>
                <a:latin typeface="Arial" panose="020B0604020202020204" pitchFamily="34" charset="0"/>
                <a:cs typeface="Arial" panose="020B0604020202020204" pitchFamily="34" charset="0"/>
              </a:rPr>
              <a:t>Global Burden of Disease Study (2023) and </a:t>
            </a:r>
            <a:br>
              <a:rPr lang="en-GB" sz="1600" dirty="0">
                <a:solidFill>
                  <a:srgbClr val="508541"/>
                </a:solidFill>
                <a:latin typeface="Arial" panose="020B0604020202020204" pitchFamily="34" charset="0"/>
                <a:cs typeface="Arial" panose="020B0604020202020204" pitchFamily="34" charset="0"/>
              </a:rPr>
            </a:br>
            <a:r>
              <a:rPr lang="en-GB" sz="1600" dirty="0">
                <a:solidFill>
                  <a:srgbClr val="508541"/>
                </a:solidFill>
                <a:latin typeface="Arial" panose="020B0604020202020204" pitchFamily="34" charset="0"/>
                <a:cs typeface="Arial" panose="020B0604020202020204" pitchFamily="34" charset="0"/>
              </a:rPr>
              <a:t>alcohol exposure indicators from WHO (2020)*</a:t>
            </a:r>
          </a:p>
        </p:txBody>
      </p:sp>
      <p:sp>
        <p:nvSpPr>
          <p:cNvPr id="16" name="Rectangle 15">
            <a:extLst>
              <a:ext uri="{FF2B5EF4-FFF2-40B4-BE49-F238E27FC236}">
                <a16:creationId xmlns:a16="http://schemas.microsoft.com/office/drawing/2014/main" id="{7BAC5232-18FF-5B9E-A9EA-323E8ED0839D}"/>
              </a:ext>
            </a:extLst>
          </p:cNvPr>
          <p:cNvSpPr/>
          <p:nvPr/>
        </p:nvSpPr>
        <p:spPr>
          <a:xfrm>
            <a:off x="505799" y="5373242"/>
            <a:ext cx="4995449" cy="745777"/>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lIns="468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508541"/>
                </a:solidFill>
                <a:latin typeface="Arial" panose="020B0604020202020204" pitchFamily="34" charset="0"/>
                <a:cs typeface="Arial" panose="020B0604020202020204" pitchFamily="34" charset="0"/>
              </a:rPr>
              <a:t>Structural equation models (SEM)</a:t>
            </a:r>
            <a:r>
              <a:rPr lang="en-GB" sz="1600" b="1" baseline="30000" dirty="0">
                <a:solidFill>
                  <a:srgbClr val="508541"/>
                </a:solidFill>
                <a:latin typeface="Arial" panose="020B0604020202020204" pitchFamily="34" charset="0"/>
                <a:cs typeface="Arial" panose="020B0604020202020204" pitchFamily="34" charset="0"/>
              </a:rPr>
              <a:t>†</a:t>
            </a:r>
            <a:br>
              <a:rPr lang="en-GB" sz="1600" b="1" dirty="0">
                <a:solidFill>
                  <a:srgbClr val="508541"/>
                </a:solidFill>
                <a:latin typeface="Arial" panose="020B0604020202020204" pitchFamily="34" charset="0"/>
                <a:cs typeface="Arial" panose="020B0604020202020204" pitchFamily="34" charset="0"/>
              </a:rPr>
            </a:br>
            <a:r>
              <a:rPr lang="en-US" sz="1600" dirty="0">
                <a:solidFill>
                  <a:srgbClr val="508541"/>
                </a:solidFill>
                <a:latin typeface="Arial" panose="020B0604020202020204" pitchFamily="34" charset="0"/>
                <a:cs typeface="Arial" panose="020B0604020202020204" pitchFamily="34" charset="0"/>
              </a:rPr>
              <a:t>Associations among alcohol exposure, food environments indicators and ALD outcomes</a:t>
            </a:r>
            <a:endParaRPr kumimoji="0" lang="en-GB" sz="1600"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0CA761B2-D139-634A-E1D6-DB59E040C832}"/>
              </a:ext>
            </a:extLst>
          </p:cNvPr>
          <p:cNvSpPr/>
          <p:nvPr/>
        </p:nvSpPr>
        <p:spPr>
          <a:xfrm>
            <a:off x="505791" y="4102534"/>
            <a:ext cx="4995456" cy="417519"/>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lIns="468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508541"/>
                </a:solidFill>
                <a:latin typeface="Arial" panose="020B0604020202020204" pitchFamily="34" charset="0"/>
                <a:cs typeface="Arial" panose="020B0604020202020204" pitchFamily="34" charset="0"/>
              </a:rPr>
              <a:t>Country characterization by SDI</a:t>
            </a:r>
            <a:endParaRPr kumimoji="0" lang="en-GB" sz="1600" b="1"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id="{EF359007-EC87-1EAF-31AF-B1629E93F472}"/>
              </a:ext>
            </a:extLst>
          </p:cNvPr>
          <p:cNvGrpSpPr/>
          <p:nvPr/>
        </p:nvGrpSpPr>
        <p:grpSpPr>
          <a:xfrm>
            <a:off x="199790" y="4005293"/>
            <a:ext cx="612000" cy="612000"/>
            <a:chOff x="6813514" y="4232421"/>
            <a:chExt cx="612000" cy="612000"/>
          </a:xfrm>
        </p:grpSpPr>
        <p:sp>
          <p:nvSpPr>
            <p:cNvPr id="38" name="Oval 37">
              <a:extLst>
                <a:ext uri="{FF2B5EF4-FFF2-40B4-BE49-F238E27FC236}">
                  <a16:creationId xmlns:a16="http://schemas.microsoft.com/office/drawing/2014/main" id="{5BEF1439-ED11-83E4-A6EE-CB12849AC86C}"/>
                </a:ext>
              </a:extLst>
            </p:cNvPr>
            <p:cNvSpPr/>
            <p:nvPr/>
          </p:nvSpPr>
          <p:spPr>
            <a:xfrm>
              <a:off x="6813514" y="4232421"/>
              <a:ext cx="612000" cy="612000"/>
            </a:xfrm>
            <a:prstGeom prst="ellipse">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pic>
          <p:nvPicPr>
            <p:cNvPr id="42" name="Graphic 41">
              <a:extLst>
                <a:ext uri="{FF2B5EF4-FFF2-40B4-BE49-F238E27FC236}">
                  <a16:creationId xmlns:a16="http://schemas.microsoft.com/office/drawing/2014/main" id="{31835B06-89D7-143D-EDC3-356D914FC02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884071" y="4302978"/>
              <a:ext cx="470887" cy="470887"/>
            </a:xfrm>
            <a:prstGeom prst="rect">
              <a:avLst/>
            </a:prstGeom>
          </p:spPr>
        </p:pic>
      </p:grpSp>
      <p:cxnSp>
        <p:nvCxnSpPr>
          <p:cNvPr id="54" name="Straight Arrow Connector 53">
            <a:extLst>
              <a:ext uri="{FF2B5EF4-FFF2-40B4-BE49-F238E27FC236}">
                <a16:creationId xmlns:a16="http://schemas.microsoft.com/office/drawing/2014/main" id="{32194F1A-6D84-70A7-0495-B42C3EF3CD7A}"/>
              </a:ext>
            </a:extLst>
          </p:cNvPr>
          <p:cNvCxnSpPr>
            <a:cxnSpLocks/>
            <a:stCxn id="6" idx="2"/>
            <a:endCxn id="37" idx="0"/>
          </p:cNvCxnSpPr>
          <p:nvPr/>
        </p:nvCxnSpPr>
        <p:spPr>
          <a:xfrm flipH="1">
            <a:off x="3003519" y="3953709"/>
            <a:ext cx="9" cy="148825"/>
          </a:xfrm>
          <a:prstGeom prst="straightConnector1">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grpSp>
        <p:nvGrpSpPr>
          <p:cNvPr id="35" name="Group 34">
            <a:extLst>
              <a:ext uri="{FF2B5EF4-FFF2-40B4-BE49-F238E27FC236}">
                <a16:creationId xmlns:a16="http://schemas.microsoft.com/office/drawing/2014/main" id="{4FAF61EE-0A0A-49CE-6387-5B89D1D81858}"/>
              </a:ext>
            </a:extLst>
          </p:cNvPr>
          <p:cNvGrpSpPr/>
          <p:nvPr/>
        </p:nvGrpSpPr>
        <p:grpSpPr>
          <a:xfrm>
            <a:off x="199799" y="5470482"/>
            <a:ext cx="612000" cy="612000"/>
            <a:chOff x="6176038" y="5220893"/>
            <a:chExt cx="612000" cy="612000"/>
          </a:xfrm>
        </p:grpSpPr>
        <p:sp>
          <p:nvSpPr>
            <p:cNvPr id="17" name="Oval 16">
              <a:extLst>
                <a:ext uri="{FF2B5EF4-FFF2-40B4-BE49-F238E27FC236}">
                  <a16:creationId xmlns:a16="http://schemas.microsoft.com/office/drawing/2014/main" id="{FA2F4A7D-F169-FAE1-5D86-BAF09066E13D}"/>
                </a:ext>
              </a:extLst>
            </p:cNvPr>
            <p:cNvSpPr/>
            <p:nvPr/>
          </p:nvSpPr>
          <p:spPr>
            <a:xfrm>
              <a:off x="6176038" y="5220893"/>
              <a:ext cx="612000" cy="612000"/>
            </a:xfrm>
            <a:prstGeom prst="ellipse">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pic>
          <p:nvPicPr>
            <p:cNvPr id="59" name="Graphic 58">
              <a:extLst>
                <a:ext uri="{FF2B5EF4-FFF2-40B4-BE49-F238E27FC236}">
                  <a16:creationId xmlns:a16="http://schemas.microsoft.com/office/drawing/2014/main" id="{618FE939-7AFA-29C5-9F94-1F7EEEF820D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190196" y="5235051"/>
              <a:ext cx="583685" cy="583685"/>
            </a:xfrm>
            <a:prstGeom prst="rect">
              <a:avLst/>
            </a:prstGeom>
          </p:spPr>
        </p:pic>
      </p:grpSp>
      <p:sp>
        <p:nvSpPr>
          <p:cNvPr id="47" name="Rectangle 46">
            <a:extLst>
              <a:ext uri="{FF2B5EF4-FFF2-40B4-BE49-F238E27FC236}">
                <a16:creationId xmlns:a16="http://schemas.microsoft.com/office/drawing/2014/main" id="{4C462F01-FE5E-E014-B5B5-72CE0E86D7D6}"/>
              </a:ext>
            </a:extLst>
          </p:cNvPr>
          <p:cNvSpPr/>
          <p:nvPr/>
        </p:nvSpPr>
        <p:spPr>
          <a:xfrm>
            <a:off x="3324555" y="4816167"/>
            <a:ext cx="2176692" cy="371191"/>
          </a:xfrm>
          <a:prstGeom prst="rect">
            <a:avLst/>
          </a:prstGeom>
          <a:solidFill>
            <a:srgbClr val="1E51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High SDI: </a:t>
            </a:r>
            <a:r>
              <a:rPr lang="en-US" sz="1600" dirty="0">
                <a:latin typeface="Arial" panose="020B0604020202020204" pitchFamily="34" charset="0"/>
                <a:cs typeface="Arial" panose="020B0604020202020204" pitchFamily="34" charset="0"/>
              </a:rPr>
              <a:t>≥0.64</a:t>
            </a:r>
          </a:p>
        </p:txBody>
      </p:sp>
      <p:sp>
        <p:nvSpPr>
          <p:cNvPr id="48" name="Rectangle 47">
            <a:extLst>
              <a:ext uri="{FF2B5EF4-FFF2-40B4-BE49-F238E27FC236}">
                <a16:creationId xmlns:a16="http://schemas.microsoft.com/office/drawing/2014/main" id="{7E7A2724-7960-8E2C-F0D6-6A30CF92E478}"/>
              </a:ext>
            </a:extLst>
          </p:cNvPr>
          <p:cNvSpPr/>
          <p:nvPr/>
        </p:nvSpPr>
        <p:spPr>
          <a:xfrm>
            <a:off x="505799" y="4812203"/>
            <a:ext cx="2176692" cy="371192"/>
          </a:xfrm>
          <a:prstGeom prst="rect">
            <a:avLst/>
          </a:prstGeom>
          <a:solidFill>
            <a:srgbClr val="508541"/>
          </a:solidFill>
          <a:ln>
            <a:solidFill>
              <a:srgbClr val="5085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Low SDI: </a:t>
            </a:r>
            <a:r>
              <a:rPr lang="en-GB" sz="1600" dirty="0">
                <a:latin typeface="Arial" panose="020B0604020202020204" pitchFamily="34" charset="0"/>
                <a:cs typeface="Arial" panose="020B0604020202020204" pitchFamily="34" charset="0"/>
              </a:rPr>
              <a:t>&lt;0.64</a:t>
            </a:r>
          </a:p>
        </p:txBody>
      </p:sp>
      <p:cxnSp>
        <p:nvCxnSpPr>
          <p:cNvPr id="50" name="Straight Arrow Connector 49">
            <a:extLst>
              <a:ext uri="{FF2B5EF4-FFF2-40B4-BE49-F238E27FC236}">
                <a16:creationId xmlns:a16="http://schemas.microsoft.com/office/drawing/2014/main" id="{C81689E7-2AB9-7D09-9F8B-BAC863753442}"/>
              </a:ext>
            </a:extLst>
          </p:cNvPr>
          <p:cNvCxnSpPr>
            <a:cxnSpLocks/>
            <a:stCxn id="48" idx="2"/>
          </p:cNvCxnSpPr>
          <p:nvPr/>
        </p:nvCxnSpPr>
        <p:spPr>
          <a:xfrm>
            <a:off x="1594145" y="5183395"/>
            <a:ext cx="0" cy="189847"/>
          </a:xfrm>
          <a:prstGeom prst="straightConnector1">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6FED008A-D610-ECF5-4BB8-A9F3D37C8F7F}"/>
              </a:ext>
            </a:extLst>
          </p:cNvPr>
          <p:cNvCxnSpPr>
            <a:cxnSpLocks/>
            <a:stCxn id="47" idx="2"/>
          </p:cNvCxnSpPr>
          <p:nvPr/>
        </p:nvCxnSpPr>
        <p:spPr>
          <a:xfrm>
            <a:off x="4412901" y="5187358"/>
            <a:ext cx="0" cy="185884"/>
          </a:xfrm>
          <a:prstGeom prst="straightConnector1">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cxnSp>
        <p:nvCxnSpPr>
          <p:cNvPr id="61" name="Connector: Elbow 60">
            <a:extLst>
              <a:ext uri="{FF2B5EF4-FFF2-40B4-BE49-F238E27FC236}">
                <a16:creationId xmlns:a16="http://schemas.microsoft.com/office/drawing/2014/main" id="{EAC8DD92-D8FD-FAED-E10D-156142136C20}"/>
              </a:ext>
            </a:extLst>
          </p:cNvPr>
          <p:cNvCxnSpPr>
            <a:cxnSpLocks/>
            <a:stCxn id="37" idx="2"/>
            <a:endCxn id="48" idx="0"/>
          </p:cNvCxnSpPr>
          <p:nvPr/>
        </p:nvCxnSpPr>
        <p:spPr>
          <a:xfrm rot="5400000">
            <a:off x="2152757" y="3961441"/>
            <a:ext cx="292150" cy="1409374"/>
          </a:xfrm>
          <a:prstGeom prst="bentConnector3">
            <a:avLst>
              <a:gd name="adj1" fmla="val 50000"/>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cxnSp>
        <p:nvCxnSpPr>
          <p:cNvPr id="63" name="Connector: Elbow 62">
            <a:extLst>
              <a:ext uri="{FF2B5EF4-FFF2-40B4-BE49-F238E27FC236}">
                <a16:creationId xmlns:a16="http://schemas.microsoft.com/office/drawing/2014/main" id="{20D19D4B-358B-CE3C-8700-7AFEC9A4E1E9}"/>
              </a:ext>
            </a:extLst>
          </p:cNvPr>
          <p:cNvCxnSpPr>
            <a:cxnSpLocks/>
            <a:stCxn id="37" idx="2"/>
            <a:endCxn id="47" idx="0"/>
          </p:cNvCxnSpPr>
          <p:nvPr/>
        </p:nvCxnSpPr>
        <p:spPr>
          <a:xfrm rot="16200000" flipH="1">
            <a:off x="3560153" y="3963419"/>
            <a:ext cx="296114" cy="1409382"/>
          </a:xfrm>
          <a:prstGeom prst="bentConnector3">
            <a:avLst>
              <a:gd name="adj1" fmla="val 50000"/>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pic>
        <p:nvPicPr>
          <p:cNvPr id="3" name="Picture 2">
            <a:hlinkClick r:id="rId5" action="ppaction://hlinksldjump"/>
            <a:extLst>
              <a:ext uri="{FF2B5EF4-FFF2-40B4-BE49-F238E27FC236}">
                <a16:creationId xmlns:a16="http://schemas.microsoft.com/office/drawing/2014/main" id="{557CE7DE-F5B5-F3ED-35FB-163345642ACB}"/>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
        <p:nvSpPr>
          <p:cNvPr id="31" name="Content Placeholder 1">
            <a:extLst>
              <a:ext uri="{FF2B5EF4-FFF2-40B4-BE49-F238E27FC236}">
                <a16:creationId xmlns:a16="http://schemas.microsoft.com/office/drawing/2014/main" id="{ED7384FD-C021-BB84-9BFF-1FDAB49FBC8D}"/>
              </a:ext>
            </a:extLst>
          </p:cNvPr>
          <p:cNvSpPr txBox="1">
            <a:spLocks/>
          </p:cNvSpPr>
          <p:nvPr/>
        </p:nvSpPr>
        <p:spPr>
          <a:xfrm>
            <a:off x="5786425" y="2403271"/>
            <a:ext cx="5360100" cy="47004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08541"/>
                </a:highlight>
                <a:latin typeface="+mn-lt"/>
              </a:rPr>
              <a:t>RESULTS</a:t>
            </a:r>
          </a:p>
          <a:p>
            <a:pPr marL="0" indent="0">
              <a:lnSpc>
                <a:spcPct val="100000"/>
              </a:lnSpc>
              <a:buFont typeface="Arial" panose="020B0604020202020204" pitchFamily="34" charset="0"/>
              <a:buNone/>
            </a:pPr>
            <a:endParaRPr lang="en-US" sz="1600" dirty="0">
              <a:solidFill>
                <a:schemeClr val="bg2">
                  <a:lumMod val="10000"/>
                </a:schemeClr>
              </a:solidFill>
              <a:latin typeface="+mn-lt"/>
            </a:endParaRPr>
          </a:p>
          <a:p>
            <a:pPr marL="0" indent="0">
              <a:lnSpc>
                <a:spcPct val="100000"/>
              </a:lnSpc>
              <a:buFont typeface="Arial" panose="020B0604020202020204" pitchFamily="34" charset="0"/>
              <a:buNone/>
            </a:pPr>
            <a:endParaRPr lang="en-US" sz="2000" b="1" dirty="0">
              <a:solidFill>
                <a:schemeClr val="bg1"/>
              </a:solidFill>
              <a:highlight>
                <a:srgbClr val="508541"/>
              </a:highlight>
              <a:latin typeface="+mn-lt"/>
            </a:endParaRPr>
          </a:p>
          <a:p>
            <a:pPr marL="0" indent="0">
              <a:lnSpc>
                <a:spcPct val="100000"/>
              </a:lnSpc>
              <a:buFont typeface="Arial" panose="020B0604020202020204" pitchFamily="34" charset="0"/>
              <a:buNone/>
            </a:pPr>
            <a:endParaRPr lang="en-US" sz="2000" b="1" dirty="0">
              <a:solidFill>
                <a:schemeClr val="bg1"/>
              </a:solidFill>
              <a:highlight>
                <a:srgbClr val="508541"/>
              </a:highlight>
              <a:latin typeface="+mn-lt"/>
            </a:endParaRPr>
          </a:p>
          <a:p>
            <a:pPr marL="0" indent="0">
              <a:lnSpc>
                <a:spcPct val="100000"/>
              </a:lnSpc>
              <a:buNone/>
            </a:pPr>
            <a:endParaRPr lang="en-US" sz="1800" dirty="0">
              <a:latin typeface="+mn-lt"/>
            </a:endParaRPr>
          </a:p>
          <a:p>
            <a:pPr>
              <a:lnSpc>
                <a:spcPct val="100000"/>
              </a:lnSpc>
            </a:pPr>
            <a:endParaRPr lang="en-US" sz="1600" dirty="0">
              <a:latin typeface="+mn-lt"/>
            </a:endParaRPr>
          </a:p>
          <a:p>
            <a:pPr>
              <a:lnSpc>
                <a:spcPct val="100000"/>
              </a:lnSpc>
            </a:pPr>
            <a:endParaRPr lang="en-US" sz="2000" dirty="0">
              <a:latin typeface="+mn-lt"/>
            </a:endParaRPr>
          </a:p>
        </p:txBody>
      </p:sp>
      <p:graphicFrame>
        <p:nvGraphicFramePr>
          <p:cNvPr id="32" name="Table 31">
            <a:extLst>
              <a:ext uri="{FF2B5EF4-FFF2-40B4-BE49-F238E27FC236}">
                <a16:creationId xmlns:a16="http://schemas.microsoft.com/office/drawing/2014/main" id="{C5915343-C58F-9BCC-2B9B-357F88F5650E}"/>
              </a:ext>
            </a:extLst>
          </p:cNvPr>
          <p:cNvGraphicFramePr>
            <a:graphicFrameLocks noGrp="1"/>
          </p:cNvGraphicFramePr>
          <p:nvPr>
            <p:extLst>
              <p:ext uri="{D42A27DB-BD31-4B8C-83A1-F6EECF244321}">
                <p14:modId xmlns:p14="http://schemas.microsoft.com/office/powerpoint/2010/main" val="357423019"/>
              </p:ext>
            </p:extLst>
          </p:nvPr>
        </p:nvGraphicFramePr>
        <p:xfrm>
          <a:off x="5960078" y="2770052"/>
          <a:ext cx="6100045" cy="3082482"/>
        </p:xfrm>
        <a:graphic>
          <a:graphicData uri="http://schemas.openxmlformats.org/drawingml/2006/table">
            <a:tbl>
              <a:tblPr firstRow="1" bandRow="1">
                <a:tableStyleId>{5C22544A-7EE6-4342-B048-85BDC9FD1C3A}</a:tableStyleId>
              </a:tblPr>
              <a:tblGrid>
                <a:gridCol w="3178788">
                  <a:extLst>
                    <a:ext uri="{9D8B030D-6E8A-4147-A177-3AD203B41FA5}">
                      <a16:colId xmlns:a16="http://schemas.microsoft.com/office/drawing/2014/main" val="2350095507"/>
                    </a:ext>
                  </a:extLst>
                </a:gridCol>
                <a:gridCol w="1021085">
                  <a:extLst>
                    <a:ext uri="{9D8B030D-6E8A-4147-A177-3AD203B41FA5}">
                      <a16:colId xmlns:a16="http://schemas.microsoft.com/office/drawing/2014/main" val="1442077296"/>
                    </a:ext>
                  </a:extLst>
                </a:gridCol>
                <a:gridCol w="966772">
                  <a:extLst>
                    <a:ext uri="{9D8B030D-6E8A-4147-A177-3AD203B41FA5}">
                      <a16:colId xmlns:a16="http://schemas.microsoft.com/office/drawing/2014/main" val="3915025652"/>
                    </a:ext>
                  </a:extLst>
                </a:gridCol>
                <a:gridCol w="933400">
                  <a:extLst>
                    <a:ext uri="{9D8B030D-6E8A-4147-A177-3AD203B41FA5}">
                      <a16:colId xmlns:a16="http://schemas.microsoft.com/office/drawing/2014/main" val="1123041643"/>
                    </a:ext>
                  </a:extLst>
                </a:gridCol>
              </a:tblGrid>
              <a:tr h="902189">
                <a:tc>
                  <a:txBody>
                    <a:bodyPr/>
                    <a:lstStyle/>
                    <a:p>
                      <a:endParaRPr lang="en-NZ" sz="1600" dirty="0">
                        <a:solidFill>
                          <a:srgbClr val="508541"/>
                        </a:solidFill>
                      </a:endParaRPr>
                    </a:p>
                  </a:txBody>
                  <a:tcPr marL="90000" marR="90000" anchor="ctr">
                    <a:noFill/>
                  </a:tcPr>
                </a:tc>
                <a:tc>
                  <a:txBody>
                    <a:bodyPr/>
                    <a:lstStyle/>
                    <a:p>
                      <a:pPr algn="ctr"/>
                      <a:r>
                        <a:rPr lang="en-NZ" sz="1600" dirty="0"/>
                        <a:t>High-SDI countries</a:t>
                      </a:r>
                      <a:br>
                        <a:rPr lang="en-NZ" sz="1600" dirty="0"/>
                      </a:br>
                      <a:r>
                        <a:rPr lang="en-NZ" sz="1600" dirty="0"/>
                        <a:t>(n=115)</a:t>
                      </a:r>
                    </a:p>
                  </a:txBody>
                  <a:tcPr marL="0" marR="0" anchor="ctr">
                    <a:solidFill>
                      <a:srgbClr val="508541"/>
                    </a:solidFill>
                  </a:tcPr>
                </a:tc>
                <a:tc>
                  <a:txBody>
                    <a:bodyPr/>
                    <a:lstStyle/>
                    <a:p>
                      <a:pPr algn="ctr"/>
                      <a:r>
                        <a:rPr lang="en-NZ" sz="1600" dirty="0"/>
                        <a:t>Low-SDI</a:t>
                      </a:r>
                    </a:p>
                    <a:p>
                      <a:pPr algn="ctr"/>
                      <a:r>
                        <a:rPr lang="en-NZ" sz="1600" dirty="0"/>
                        <a:t>countries</a:t>
                      </a:r>
                      <a:br>
                        <a:rPr lang="en-NZ" sz="1600" dirty="0"/>
                      </a:br>
                      <a:r>
                        <a:rPr lang="en-NZ" sz="1600" dirty="0"/>
                        <a:t>(n=72)</a:t>
                      </a:r>
                    </a:p>
                  </a:txBody>
                  <a:tcPr marL="0" marR="0" anchor="ctr">
                    <a:solidFill>
                      <a:srgbClr val="508541"/>
                    </a:solidFill>
                  </a:tcPr>
                </a:tc>
                <a:tc>
                  <a:txBody>
                    <a:bodyPr/>
                    <a:lstStyle/>
                    <a:p>
                      <a:pPr algn="ctr"/>
                      <a:r>
                        <a:rPr lang="en-US" sz="1600" i="0" dirty="0"/>
                        <a:t>p-</a:t>
                      </a:r>
                      <a:r>
                        <a:rPr lang="en-US" sz="1600" dirty="0"/>
                        <a:t>value</a:t>
                      </a:r>
                      <a:endParaRPr lang="en-NZ" sz="1600" dirty="0"/>
                    </a:p>
                  </a:txBody>
                  <a:tcPr marL="0" marR="0" anchor="ctr">
                    <a:solidFill>
                      <a:srgbClr val="508541"/>
                    </a:solidFill>
                  </a:tcPr>
                </a:tc>
                <a:extLst>
                  <a:ext uri="{0D108BD9-81ED-4DB2-BD59-A6C34878D82A}">
                    <a16:rowId xmlns:a16="http://schemas.microsoft.com/office/drawing/2014/main" val="672096379"/>
                  </a:ext>
                </a:extLst>
              </a:tr>
              <a:tr h="375913">
                <a:tc>
                  <a:txBody>
                    <a:bodyPr/>
                    <a:lstStyle/>
                    <a:p>
                      <a:r>
                        <a:rPr lang="en-US" sz="1600" b="1" dirty="0">
                          <a:solidFill>
                            <a:srgbClr val="004B87"/>
                          </a:solidFill>
                        </a:rPr>
                        <a:t>A</a:t>
                      </a:r>
                      <a:r>
                        <a:rPr lang="en-NZ" sz="1600" b="1" dirty="0" err="1">
                          <a:solidFill>
                            <a:srgbClr val="004B87"/>
                          </a:solidFill>
                        </a:rPr>
                        <a:t>ge</a:t>
                      </a:r>
                      <a:r>
                        <a:rPr lang="en-NZ" sz="1600" b="1" dirty="0">
                          <a:solidFill>
                            <a:srgbClr val="004B87"/>
                          </a:solidFill>
                        </a:rPr>
                        <a:t>, years, mean median</a:t>
                      </a:r>
                    </a:p>
                  </a:txBody>
                  <a:tcPr marL="90000" marR="90000" anchor="ctr">
                    <a:solidFill>
                      <a:schemeClr val="bg1">
                        <a:lumMod val="95000"/>
                      </a:schemeClr>
                    </a:solidFill>
                  </a:tcPr>
                </a:tc>
                <a:tc>
                  <a:txBody>
                    <a:bodyPr/>
                    <a:lstStyle/>
                    <a:p>
                      <a:pPr algn="ctr"/>
                      <a:r>
                        <a:rPr lang="en-US" sz="1600" dirty="0">
                          <a:solidFill>
                            <a:srgbClr val="004B87"/>
                          </a:solidFill>
                        </a:rPr>
                        <a:t>36.3</a:t>
                      </a:r>
                      <a:endParaRPr lang="en-NZ" sz="1600" dirty="0">
                        <a:solidFill>
                          <a:srgbClr val="004B87"/>
                        </a:solidFill>
                      </a:endParaRPr>
                    </a:p>
                  </a:txBody>
                  <a:tcPr marL="90000" marR="90000" anchor="ctr">
                    <a:solidFill>
                      <a:schemeClr val="bg1">
                        <a:lumMod val="95000"/>
                      </a:schemeClr>
                    </a:solidFill>
                  </a:tcPr>
                </a:tc>
                <a:tc>
                  <a:txBody>
                    <a:bodyPr/>
                    <a:lstStyle/>
                    <a:p>
                      <a:pPr algn="ctr"/>
                      <a:r>
                        <a:rPr lang="en-US" sz="1600" dirty="0">
                          <a:solidFill>
                            <a:srgbClr val="004B87"/>
                          </a:solidFill>
                          <a:latin typeface="+mn-lt"/>
                        </a:rPr>
                        <a:t>21.6</a:t>
                      </a:r>
                      <a:endParaRPr lang="en-NZ" sz="1600" dirty="0">
                        <a:solidFill>
                          <a:srgbClr val="004B87"/>
                        </a:solidFill>
                        <a:latin typeface="+mn-lt"/>
                      </a:endParaRPr>
                    </a:p>
                  </a:txBody>
                  <a:tcPr marL="90000" marR="90000" anchor="ctr">
                    <a:solidFill>
                      <a:schemeClr val="bg1">
                        <a:lumMod val="95000"/>
                      </a:schemeClr>
                    </a:solidFill>
                  </a:tcPr>
                </a:tc>
                <a:tc>
                  <a:txBody>
                    <a:bodyPr/>
                    <a:lstStyle/>
                    <a:p>
                      <a:pPr algn="ctr"/>
                      <a:r>
                        <a:rPr lang="en-US" sz="1600" dirty="0">
                          <a:solidFill>
                            <a:srgbClr val="004B87"/>
                          </a:solidFill>
                          <a:latin typeface="+mn-lt"/>
                        </a:rPr>
                        <a:t>&lt;0.001</a:t>
                      </a:r>
                      <a:endParaRPr lang="en-NZ" sz="1600" dirty="0">
                        <a:solidFill>
                          <a:srgbClr val="004B87"/>
                        </a:solidFill>
                        <a:latin typeface="+mn-lt"/>
                      </a:endParaRPr>
                    </a:p>
                  </a:txBody>
                  <a:tcPr marL="90000" marR="90000" anchor="ctr">
                    <a:solidFill>
                      <a:schemeClr val="bg1">
                        <a:lumMod val="95000"/>
                      </a:schemeClr>
                    </a:solidFill>
                  </a:tcPr>
                </a:tc>
                <a:extLst>
                  <a:ext uri="{0D108BD9-81ED-4DB2-BD59-A6C34878D82A}">
                    <a16:rowId xmlns:a16="http://schemas.microsoft.com/office/drawing/2014/main" val="3955119680"/>
                  </a:ext>
                </a:extLst>
              </a:tr>
              <a:tr h="375913">
                <a:tc>
                  <a:txBody>
                    <a:bodyPr/>
                    <a:lstStyle/>
                    <a:p>
                      <a:r>
                        <a:rPr lang="en-US" sz="1600" b="1" dirty="0">
                          <a:solidFill>
                            <a:srgbClr val="004B87"/>
                          </a:solidFill>
                        </a:rPr>
                        <a:t>HAQ index</a:t>
                      </a:r>
                      <a:endParaRPr lang="en-NZ" sz="1600" b="1" dirty="0">
                        <a:solidFill>
                          <a:srgbClr val="004B87"/>
                        </a:solidFill>
                      </a:endParaRPr>
                    </a:p>
                  </a:txBody>
                  <a:tcPr marL="90000" marR="90000" anchor="ctr">
                    <a:solidFill>
                      <a:schemeClr val="bg1"/>
                    </a:solidFill>
                  </a:tcPr>
                </a:tc>
                <a:tc>
                  <a:txBody>
                    <a:bodyPr/>
                    <a:lstStyle/>
                    <a:p>
                      <a:pPr algn="ctr"/>
                      <a:r>
                        <a:rPr lang="en-US" sz="1600" dirty="0">
                          <a:solidFill>
                            <a:srgbClr val="004B87"/>
                          </a:solidFill>
                        </a:rPr>
                        <a:t>70.5</a:t>
                      </a:r>
                      <a:endParaRPr lang="en-NZ" sz="1600" dirty="0">
                        <a:solidFill>
                          <a:srgbClr val="004B87"/>
                        </a:solidFill>
                      </a:endParaRPr>
                    </a:p>
                  </a:txBody>
                  <a:tcPr marL="90000" marR="90000" anchor="ctr">
                    <a:solidFill>
                      <a:schemeClr val="bg1"/>
                    </a:solidFill>
                  </a:tcPr>
                </a:tc>
                <a:tc>
                  <a:txBody>
                    <a:bodyPr/>
                    <a:lstStyle/>
                    <a:p>
                      <a:pPr algn="ctr"/>
                      <a:r>
                        <a:rPr lang="en-US" sz="1600" dirty="0">
                          <a:solidFill>
                            <a:srgbClr val="004B87"/>
                          </a:solidFill>
                        </a:rPr>
                        <a:t>28.2</a:t>
                      </a:r>
                      <a:endParaRPr lang="en-NZ" sz="1600" dirty="0">
                        <a:solidFill>
                          <a:srgbClr val="004B87"/>
                        </a:solidFill>
                      </a:endParaRPr>
                    </a:p>
                  </a:txBody>
                  <a:tcPr marL="90000" marR="90000" anchor="ctr">
                    <a:solidFill>
                      <a:schemeClr val="bg1"/>
                    </a:solidFill>
                  </a:tcPr>
                </a:tc>
                <a:tc>
                  <a:txBody>
                    <a:bodyPr/>
                    <a:lstStyle/>
                    <a:p>
                      <a:pPr algn="ctr"/>
                      <a:r>
                        <a:rPr lang="en-US" sz="1600" dirty="0">
                          <a:solidFill>
                            <a:srgbClr val="004B87"/>
                          </a:solidFill>
                        </a:rPr>
                        <a:t>&lt;0.001</a:t>
                      </a:r>
                      <a:endParaRPr lang="en-NZ" sz="1600" dirty="0">
                        <a:solidFill>
                          <a:srgbClr val="004B87"/>
                        </a:solidFill>
                      </a:endParaRPr>
                    </a:p>
                  </a:txBody>
                  <a:tcPr marL="90000" marR="90000" anchor="ctr">
                    <a:solidFill>
                      <a:schemeClr val="bg1"/>
                    </a:solidFill>
                  </a:tcPr>
                </a:tc>
                <a:extLst>
                  <a:ext uri="{0D108BD9-81ED-4DB2-BD59-A6C34878D82A}">
                    <a16:rowId xmlns:a16="http://schemas.microsoft.com/office/drawing/2014/main" val="2087262494"/>
                  </a:ext>
                </a:extLst>
              </a:tr>
              <a:tr h="1428467">
                <a:tc>
                  <a:txBody>
                    <a:bodyPr/>
                    <a:lstStyle/>
                    <a:p>
                      <a:r>
                        <a:rPr lang="en-US" sz="1600" b="1" dirty="0">
                          <a:solidFill>
                            <a:srgbClr val="004B87"/>
                          </a:solidFill>
                        </a:rPr>
                        <a:t>Alcohol exposure</a:t>
                      </a:r>
                    </a:p>
                    <a:p>
                      <a:pPr marL="0" indent="266700"/>
                      <a:r>
                        <a:rPr lang="en-NZ" sz="1600" b="0" dirty="0">
                          <a:solidFill>
                            <a:srgbClr val="004B87"/>
                          </a:solidFill>
                        </a:rPr>
                        <a:t>Per-capita intake, L/year</a:t>
                      </a:r>
                    </a:p>
                    <a:p>
                      <a:pPr marL="0" indent="266700"/>
                      <a:r>
                        <a:rPr lang="en-NZ" sz="1600" b="0" dirty="0">
                          <a:solidFill>
                            <a:srgbClr val="004B87"/>
                          </a:solidFill>
                        </a:rPr>
                        <a:t>Intake among drinkers, g/day</a:t>
                      </a:r>
                    </a:p>
                    <a:p>
                      <a:pPr marL="0" indent="266700"/>
                      <a:r>
                        <a:rPr lang="en-NZ" sz="1600" b="0" dirty="0">
                          <a:solidFill>
                            <a:srgbClr val="004B87"/>
                          </a:solidFill>
                        </a:rPr>
                        <a:t>Heavy continuous drinking, %</a:t>
                      </a:r>
                    </a:p>
                    <a:p>
                      <a:pPr marL="0" indent="266700"/>
                      <a:r>
                        <a:rPr lang="en-NZ" sz="1600" b="0" dirty="0">
                          <a:solidFill>
                            <a:srgbClr val="004B87"/>
                          </a:solidFill>
                        </a:rPr>
                        <a:t>Heavy episodic drinking, %</a:t>
                      </a:r>
                    </a:p>
                  </a:txBody>
                  <a:tcPr marL="90000" marR="90000" anchor="ctr">
                    <a:solidFill>
                      <a:schemeClr val="bg1">
                        <a:lumMod val="95000"/>
                      </a:schemeClr>
                    </a:solidFill>
                  </a:tcPr>
                </a:tc>
                <a:tc>
                  <a:txBody>
                    <a:bodyPr/>
                    <a:lstStyle/>
                    <a:p>
                      <a:pPr algn="ctr"/>
                      <a:r>
                        <a:rPr lang="en-US" sz="1600" dirty="0">
                          <a:solidFill>
                            <a:srgbClr val="004B87"/>
                          </a:solidFill>
                        </a:rPr>
                        <a:t>7.46</a:t>
                      </a:r>
                    </a:p>
                    <a:p>
                      <a:pPr algn="ctr"/>
                      <a:r>
                        <a:rPr lang="en-US" sz="1600" dirty="0">
                          <a:solidFill>
                            <a:srgbClr val="004B87"/>
                          </a:solidFill>
                        </a:rPr>
                        <a:t>27.0</a:t>
                      </a:r>
                    </a:p>
                    <a:p>
                      <a:pPr algn="ctr"/>
                      <a:r>
                        <a:rPr lang="en-US" sz="1600" dirty="0">
                          <a:solidFill>
                            <a:srgbClr val="004B87"/>
                          </a:solidFill>
                        </a:rPr>
                        <a:t>8.9</a:t>
                      </a:r>
                    </a:p>
                    <a:p>
                      <a:pPr algn="ctr"/>
                      <a:r>
                        <a:rPr lang="en-US" sz="1600" dirty="0">
                          <a:solidFill>
                            <a:srgbClr val="004B87"/>
                          </a:solidFill>
                        </a:rPr>
                        <a:t>23.8</a:t>
                      </a:r>
                      <a:endParaRPr lang="en-NZ" sz="1600" dirty="0">
                        <a:solidFill>
                          <a:srgbClr val="004B87"/>
                        </a:solidFill>
                      </a:endParaRPr>
                    </a:p>
                  </a:txBody>
                  <a:tcPr marL="90000" marR="90000" anchor="b">
                    <a:solidFill>
                      <a:schemeClr val="bg1">
                        <a:lumMod val="95000"/>
                      </a:schemeClr>
                    </a:solidFill>
                  </a:tcPr>
                </a:tc>
                <a:tc>
                  <a:txBody>
                    <a:bodyPr/>
                    <a:lstStyle/>
                    <a:p>
                      <a:pPr algn="ctr"/>
                      <a:r>
                        <a:rPr lang="en-US" sz="1600" dirty="0">
                          <a:solidFill>
                            <a:srgbClr val="004B87"/>
                          </a:solidFill>
                        </a:rPr>
                        <a:t>3.41</a:t>
                      </a:r>
                    </a:p>
                    <a:p>
                      <a:pPr algn="ctr"/>
                      <a:r>
                        <a:rPr lang="en-US" sz="1600" dirty="0">
                          <a:solidFill>
                            <a:srgbClr val="004B87"/>
                          </a:solidFill>
                        </a:rPr>
                        <a:t>21.7</a:t>
                      </a:r>
                    </a:p>
                    <a:p>
                      <a:pPr algn="ctr"/>
                      <a:r>
                        <a:rPr lang="en-US" sz="1600" dirty="0">
                          <a:solidFill>
                            <a:srgbClr val="004B87"/>
                          </a:solidFill>
                        </a:rPr>
                        <a:t>6.6</a:t>
                      </a:r>
                    </a:p>
                    <a:p>
                      <a:pPr algn="ctr"/>
                      <a:r>
                        <a:rPr lang="en-US" sz="1600" dirty="0">
                          <a:solidFill>
                            <a:srgbClr val="004B87"/>
                          </a:solidFill>
                        </a:rPr>
                        <a:t>14.7</a:t>
                      </a:r>
                      <a:endParaRPr lang="en-NZ" sz="1600" dirty="0">
                        <a:solidFill>
                          <a:srgbClr val="004B87"/>
                        </a:solidFill>
                      </a:endParaRPr>
                    </a:p>
                  </a:txBody>
                  <a:tcPr marL="90000" marR="90000" anchor="b">
                    <a:solidFill>
                      <a:schemeClr val="bg1">
                        <a:lumMod val="95000"/>
                      </a:schemeClr>
                    </a:solidFill>
                  </a:tcPr>
                </a:tc>
                <a:tc>
                  <a:txBody>
                    <a:bodyPr/>
                    <a:lstStyle/>
                    <a:p>
                      <a:pPr algn="ctr"/>
                      <a:r>
                        <a:rPr lang="en-US" sz="1600" dirty="0">
                          <a:solidFill>
                            <a:srgbClr val="004B87"/>
                          </a:solidFill>
                        </a:rPr>
                        <a:t>&lt;0.001</a:t>
                      </a:r>
                    </a:p>
                    <a:p>
                      <a:pPr algn="ctr"/>
                      <a:r>
                        <a:rPr lang="en-US" sz="1600" dirty="0">
                          <a:solidFill>
                            <a:srgbClr val="004B87"/>
                          </a:solidFill>
                        </a:rPr>
                        <a:t>&lt;0.001</a:t>
                      </a:r>
                    </a:p>
                    <a:p>
                      <a:pPr algn="ctr"/>
                      <a:r>
                        <a:rPr lang="en-US" sz="1600" dirty="0">
                          <a:solidFill>
                            <a:srgbClr val="004B87"/>
                          </a:solidFill>
                        </a:rPr>
                        <a:t>&lt;0.001</a:t>
                      </a:r>
                    </a:p>
                    <a:p>
                      <a:pPr algn="ctr"/>
                      <a:r>
                        <a:rPr lang="en-US" sz="1600" dirty="0">
                          <a:solidFill>
                            <a:srgbClr val="004B87"/>
                          </a:solidFill>
                        </a:rPr>
                        <a:t>&lt;0.001</a:t>
                      </a:r>
                      <a:endParaRPr lang="en-NZ" sz="1600" dirty="0">
                        <a:solidFill>
                          <a:srgbClr val="004B87"/>
                        </a:solidFill>
                      </a:endParaRPr>
                    </a:p>
                  </a:txBody>
                  <a:tcPr marL="90000" marR="90000" anchor="b">
                    <a:solidFill>
                      <a:schemeClr val="bg1">
                        <a:lumMod val="95000"/>
                      </a:schemeClr>
                    </a:solidFill>
                  </a:tcPr>
                </a:tc>
                <a:extLst>
                  <a:ext uri="{0D108BD9-81ED-4DB2-BD59-A6C34878D82A}">
                    <a16:rowId xmlns:a16="http://schemas.microsoft.com/office/drawing/2014/main" val="2785188041"/>
                  </a:ext>
                </a:extLst>
              </a:tr>
            </a:tbl>
          </a:graphicData>
        </a:graphic>
      </p:graphicFrame>
      <p:cxnSp>
        <p:nvCxnSpPr>
          <p:cNvPr id="57" name="Straight Connector 56">
            <a:extLst>
              <a:ext uri="{FF2B5EF4-FFF2-40B4-BE49-F238E27FC236}">
                <a16:creationId xmlns:a16="http://schemas.microsoft.com/office/drawing/2014/main" id="{3BFF6495-9090-9DB5-B0C7-A235BA46450A}"/>
              </a:ext>
            </a:extLst>
          </p:cNvPr>
          <p:cNvCxnSpPr>
            <a:cxnSpLocks/>
          </p:cNvCxnSpPr>
          <p:nvPr/>
        </p:nvCxnSpPr>
        <p:spPr>
          <a:xfrm>
            <a:off x="430005" y="2290326"/>
            <a:ext cx="11415853" cy="0"/>
          </a:xfrm>
          <a:prstGeom prst="line">
            <a:avLst/>
          </a:prstGeom>
          <a:ln>
            <a:solidFill>
              <a:srgbClr val="5085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284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601AF5DC-B4B0-FE68-D71D-4BECFBD471C6}"/>
              </a:ext>
            </a:extLst>
          </p:cNvPr>
          <p:cNvSpPr txBox="1">
            <a:spLocks/>
          </p:cNvSpPr>
          <p:nvPr/>
        </p:nvSpPr>
        <p:spPr>
          <a:xfrm>
            <a:off x="190499" y="6427662"/>
            <a:ext cx="3472272" cy="314450"/>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err="1">
                <a:solidFill>
                  <a:srgbClr val="004B87"/>
                </a:solidFill>
              </a:rPr>
              <a:t>Younossi</a:t>
            </a:r>
            <a:r>
              <a:rPr lang="en-GB" sz="1100" dirty="0">
                <a:solidFill>
                  <a:srgbClr val="004B87"/>
                </a:solidFill>
              </a:rPr>
              <a:t> ZM, et al. EASL</a:t>
            </a:r>
            <a:r>
              <a:rPr lang="en-GB" sz="1100" dirty="0">
                <a:solidFill>
                  <a:srgbClr val="004B87"/>
                </a:solidFill>
                <a:latin typeface="Arial" panose="020B0604020202020204" pitchFamily="34" charset="0"/>
                <a:cs typeface="Arial" panose="020B0604020202020204" pitchFamily="34" charset="0"/>
              </a:rPr>
              <a:t> Congress</a:t>
            </a:r>
            <a:r>
              <a:rPr lang="en-GB" sz="1100" dirty="0">
                <a:solidFill>
                  <a:srgbClr val="004B87"/>
                </a:solidFill>
              </a:rPr>
              <a:t> 2026; TOP-001.</a:t>
            </a:r>
          </a:p>
        </p:txBody>
      </p:sp>
      <p:sp>
        <p:nvSpPr>
          <p:cNvPr id="6" name="Title 1">
            <a:extLst>
              <a:ext uri="{FF2B5EF4-FFF2-40B4-BE49-F238E27FC236}">
                <a16:creationId xmlns:a16="http://schemas.microsoft.com/office/drawing/2014/main" id="{201B0BE7-BC6B-DC69-BDD4-45607B6BBB2C}"/>
              </a:ext>
            </a:extLst>
          </p:cNvPr>
          <p:cNvSpPr>
            <a:spLocks noGrp="1"/>
          </p:cNvSpPr>
          <p:nvPr>
            <p:ph type="title"/>
          </p:nvPr>
        </p:nvSpPr>
        <p:spPr>
          <a:xfrm>
            <a:off x="838200" y="-89087"/>
            <a:ext cx="10515600" cy="838947"/>
          </a:xfrm>
        </p:spPr>
        <p:txBody>
          <a:bodyPr>
            <a:normAutofit/>
          </a:bodyPr>
          <a:lstStyle/>
          <a:p>
            <a:r>
              <a:rPr lang="en-US" sz="2400" dirty="0">
                <a:latin typeface="+mj-lt"/>
              </a:rPr>
              <a:t>Global pathways linking alcohol exposure, food systems, </a:t>
            </a:r>
            <a:br>
              <a:rPr lang="en-US" sz="2400" dirty="0">
                <a:latin typeface="+mj-lt"/>
              </a:rPr>
            </a:br>
            <a:r>
              <a:rPr lang="en-US" sz="2400" dirty="0">
                <a:cs typeface="Arial" panose="020B0604020202020204" pitchFamily="34" charset="0"/>
              </a:rPr>
              <a:t>and alcohol-associated liver disease</a:t>
            </a:r>
            <a:endParaRPr lang="en-US" sz="2400" dirty="0">
              <a:latin typeface="+mj-lt"/>
            </a:endParaRPr>
          </a:p>
        </p:txBody>
      </p:sp>
      <p:sp>
        <p:nvSpPr>
          <p:cNvPr id="11" name="Content Placeholder 1">
            <a:extLst>
              <a:ext uri="{FF2B5EF4-FFF2-40B4-BE49-F238E27FC236}">
                <a16:creationId xmlns:a16="http://schemas.microsoft.com/office/drawing/2014/main" id="{291A75CE-B42A-D37E-E5C2-EB7ACBB41D5C}"/>
              </a:ext>
            </a:extLst>
          </p:cNvPr>
          <p:cNvSpPr txBox="1">
            <a:spLocks/>
          </p:cNvSpPr>
          <p:nvPr/>
        </p:nvSpPr>
        <p:spPr>
          <a:xfrm>
            <a:off x="422845" y="883289"/>
            <a:ext cx="5360100" cy="47004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08541"/>
                </a:highlight>
                <a:latin typeface="+mn-lt"/>
              </a:rPr>
              <a:t>RESULTS</a:t>
            </a:r>
          </a:p>
          <a:p>
            <a:pPr marL="0" indent="0">
              <a:lnSpc>
                <a:spcPct val="100000"/>
              </a:lnSpc>
              <a:buFont typeface="Arial" panose="020B0604020202020204" pitchFamily="34" charset="0"/>
              <a:buNone/>
            </a:pPr>
            <a:endParaRPr lang="en-US" sz="1600" dirty="0">
              <a:solidFill>
                <a:schemeClr val="bg2">
                  <a:lumMod val="10000"/>
                </a:schemeClr>
              </a:solidFill>
              <a:latin typeface="+mn-lt"/>
            </a:endParaRPr>
          </a:p>
          <a:p>
            <a:pPr marL="0" indent="0">
              <a:lnSpc>
                <a:spcPct val="100000"/>
              </a:lnSpc>
              <a:buFont typeface="Arial" panose="020B0604020202020204" pitchFamily="34" charset="0"/>
              <a:buNone/>
            </a:pPr>
            <a:endParaRPr lang="en-US" sz="2000" b="1" dirty="0">
              <a:solidFill>
                <a:schemeClr val="bg1"/>
              </a:solidFill>
              <a:highlight>
                <a:srgbClr val="508541"/>
              </a:highlight>
              <a:latin typeface="+mn-lt"/>
            </a:endParaRPr>
          </a:p>
          <a:p>
            <a:pPr marL="0" indent="0">
              <a:lnSpc>
                <a:spcPct val="100000"/>
              </a:lnSpc>
              <a:buFont typeface="Arial" panose="020B0604020202020204" pitchFamily="34" charset="0"/>
              <a:buNone/>
            </a:pPr>
            <a:endParaRPr lang="en-US" sz="2000" b="1" dirty="0">
              <a:solidFill>
                <a:schemeClr val="bg1"/>
              </a:solidFill>
              <a:highlight>
                <a:srgbClr val="508541"/>
              </a:highlight>
              <a:latin typeface="+mn-lt"/>
            </a:endParaRPr>
          </a:p>
          <a:p>
            <a:pPr marL="0" indent="0">
              <a:lnSpc>
                <a:spcPct val="100000"/>
              </a:lnSpc>
              <a:buNone/>
            </a:pPr>
            <a:endParaRPr lang="en-US" sz="1800" dirty="0">
              <a:latin typeface="+mn-lt"/>
            </a:endParaRPr>
          </a:p>
          <a:p>
            <a:pPr>
              <a:lnSpc>
                <a:spcPct val="100000"/>
              </a:lnSpc>
            </a:pPr>
            <a:endParaRPr lang="en-US" sz="1600" dirty="0">
              <a:latin typeface="+mn-lt"/>
            </a:endParaRPr>
          </a:p>
          <a:p>
            <a:pPr>
              <a:lnSpc>
                <a:spcPct val="100000"/>
              </a:lnSpc>
            </a:pPr>
            <a:endParaRPr lang="en-US" sz="2000" dirty="0">
              <a:latin typeface="+mn-lt"/>
            </a:endParaRPr>
          </a:p>
        </p:txBody>
      </p:sp>
      <p:sp>
        <p:nvSpPr>
          <p:cNvPr id="14" name="Rectangle 13">
            <a:extLst>
              <a:ext uri="{FF2B5EF4-FFF2-40B4-BE49-F238E27FC236}">
                <a16:creationId xmlns:a16="http://schemas.microsoft.com/office/drawing/2014/main" id="{B00E8581-C6F3-5C74-141B-CD2D2DE4BE63}"/>
              </a:ext>
            </a:extLst>
          </p:cNvPr>
          <p:cNvSpPr/>
          <p:nvPr/>
        </p:nvSpPr>
        <p:spPr>
          <a:xfrm>
            <a:off x="1482948" y="2694295"/>
            <a:ext cx="3907188" cy="5628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endParaRPr lang="en-US" sz="1400" dirty="0">
              <a:solidFill>
                <a:schemeClr val="bg2">
                  <a:lumMod val="10000"/>
                </a:schemeClr>
              </a:solidFill>
            </a:endParaRPr>
          </a:p>
        </p:txBody>
      </p:sp>
      <p:grpSp>
        <p:nvGrpSpPr>
          <p:cNvPr id="81" name="Group 80">
            <a:extLst>
              <a:ext uri="{FF2B5EF4-FFF2-40B4-BE49-F238E27FC236}">
                <a16:creationId xmlns:a16="http://schemas.microsoft.com/office/drawing/2014/main" id="{C11D6C45-687B-49AD-59E2-B6283BE52972}"/>
              </a:ext>
            </a:extLst>
          </p:cNvPr>
          <p:cNvGrpSpPr/>
          <p:nvPr/>
        </p:nvGrpSpPr>
        <p:grpSpPr>
          <a:xfrm>
            <a:off x="302645" y="1458187"/>
            <a:ext cx="3945262" cy="3222208"/>
            <a:chOff x="6785837" y="1396623"/>
            <a:chExt cx="3818689" cy="3730508"/>
          </a:xfrm>
        </p:grpSpPr>
        <p:graphicFrame>
          <p:nvGraphicFramePr>
            <p:cNvPr id="82" name="Chart 81">
              <a:extLst>
                <a:ext uri="{FF2B5EF4-FFF2-40B4-BE49-F238E27FC236}">
                  <a16:creationId xmlns:a16="http://schemas.microsoft.com/office/drawing/2014/main" id="{02BADD34-F034-39C9-EE11-2D5F3A567EC5}"/>
                </a:ext>
              </a:extLst>
            </p:cNvPr>
            <p:cNvGraphicFramePr/>
            <p:nvPr>
              <p:extLst>
                <p:ext uri="{D42A27DB-BD31-4B8C-83A1-F6EECF244321}">
                  <p14:modId xmlns:p14="http://schemas.microsoft.com/office/powerpoint/2010/main" val="2607658015"/>
                </p:ext>
              </p:extLst>
            </p:nvPr>
          </p:nvGraphicFramePr>
          <p:xfrm>
            <a:off x="6785837" y="1634913"/>
            <a:ext cx="3659618" cy="3492218"/>
          </p:xfrm>
          <a:graphic>
            <a:graphicData uri="http://schemas.openxmlformats.org/drawingml/2006/chart">
              <c:chart xmlns:c="http://schemas.openxmlformats.org/drawingml/2006/chart" xmlns:r="http://schemas.openxmlformats.org/officeDocument/2006/relationships" r:id="rId3"/>
            </a:graphicData>
          </a:graphic>
        </p:graphicFrame>
        <p:sp>
          <p:nvSpPr>
            <p:cNvPr id="83" name="TextBox 82">
              <a:extLst>
                <a:ext uri="{FF2B5EF4-FFF2-40B4-BE49-F238E27FC236}">
                  <a16:creationId xmlns:a16="http://schemas.microsoft.com/office/drawing/2014/main" id="{3D44202B-058D-14A5-CDB4-EF1D72BCDB70}"/>
                </a:ext>
              </a:extLst>
            </p:cNvPr>
            <p:cNvSpPr txBox="1"/>
            <p:nvPr/>
          </p:nvSpPr>
          <p:spPr>
            <a:xfrm>
              <a:off x="6812410" y="1396623"/>
              <a:ext cx="3792116" cy="391961"/>
            </a:xfrm>
            <a:prstGeom prst="rect">
              <a:avLst/>
            </a:prstGeom>
            <a:noFill/>
          </p:spPr>
          <p:txBody>
            <a:bodyPr wrap="square" rtlCol="0">
              <a:spAutoFit/>
            </a:bodyPr>
            <a:lstStyle/>
            <a:p>
              <a:pPr algn="ctr"/>
              <a:r>
                <a:rPr lang="en-NZ" sz="1600" b="1" dirty="0">
                  <a:solidFill>
                    <a:srgbClr val="004B87"/>
                  </a:solidFill>
                </a:rPr>
                <a:t>Rate of ALD mortality and prevalence</a:t>
              </a:r>
            </a:p>
          </p:txBody>
        </p:sp>
      </p:grpSp>
      <p:pic>
        <p:nvPicPr>
          <p:cNvPr id="2" name="Picture 1">
            <a:hlinkClick r:id="rId4" action="ppaction://hlinksldjump"/>
            <a:extLst>
              <a:ext uri="{FF2B5EF4-FFF2-40B4-BE49-F238E27FC236}">
                <a16:creationId xmlns:a16="http://schemas.microsoft.com/office/drawing/2014/main" id="{A18A5934-7216-2347-0A2F-FAA3A967069C}"/>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
        <p:nvSpPr>
          <p:cNvPr id="3" name="Content Placeholder 1">
            <a:extLst>
              <a:ext uri="{FF2B5EF4-FFF2-40B4-BE49-F238E27FC236}">
                <a16:creationId xmlns:a16="http://schemas.microsoft.com/office/drawing/2014/main" id="{423056BD-DE40-EF7C-E38F-8C2CE2D6C975}"/>
              </a:ext>
            </a:extLst>
          </p:cNvPr>
          <p:cNvSpPr txBox="1">
            <a:spLocks/>
          </p:cNvSpPr>
          <p:nvPr/>
        </p:nvSpPr>
        <p:spPr>
          <a:xfrm>
            <a:off x="422845" y="5018949"/>
            <a:ext cx="11553371" cy="112383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08541"/>
                </a:highlight>
                <a:latin typeface="+mj-lt"/>
              </a:rPr>
              <a:t>CONCLUSIONS</a:t>
            </a:r>
            <a:endParaRPr lang="en-US" sz="2000" dirty="0">
              <a:solidFill>
                <a:schemeClr val="bg1"/>
              </a:solidFill>
              <a:highlight>
                <a:srgbClr val="508541"/>
              </a:highlight>
              <a:latin typeface="+mj-lt"/>
            </a:endParaRPr>
          </a:p>
          <a:p>
            <a:pPr marL="355600" indent="-225425">
              <a:lnSpc>
                <a:spcPct val="100000"/>
              </a:lnSpc>
              <a:tabLst>
                <a:tab pos="1258888" algn="l"/>
              </a:tabLst>
            </a:pPr>
            <a:r>
              <a:rPr lang="en-US" sz="1600" dirty="0">
                <a:latin typeface="+mj-lt"/>
              </a:rPr>
              <a:t>High-SDI countries exhibit stronger alcohol-related pathways moderated by greater health-system capacity</a:t>
            </a:r>
          </a:p>
          <a:p>
            <a:pPr marL="355600" indent="-273050">
              <a:lnSpc>
                <a:spcPct val="100000"/>
              </a:lnSpc>
              <a:tabLst>
                <a:tab pos="1258888" algn="l"/>
              </a:tabLst>
            </a:pPr>
            <a:r>
              <a:rPr lang="en-US" sz="1600" dirty="0">
                <a:latin typeface="+mj-lt"/>
              </a:rPr>
              <a:t>Low-SDI countries show associations involving dietary composition and limited healthcare capacity, contributing to </a:t>
            </a:r>
            <a:br>
              <a:rPr lang="en-US" sz="1600" dirty="0">
                <a:latin typeface="+mj-lt"/>
              </a:rPr>
            </a:br>
            <a:r>
              <a:rPr lang="en-US" sz="1600" dirty="0">
                <a:latin typeface="+mj-lt"/>
              </a:rPr>
              <a:t>worse ALD outcomes</a:t>
            </a:r>
          </a:p>
        </p:txBody>
      </p:sp>
      <p:cxnSp>
        <p:nvCxnSpPr>
          <p:cNvPr id="4" name="Straight Connector 3">
            <a:extLst>
              <a:ext uri="{FF2B5EF4-FFF2-40B4-BE49-F238E27FC236}">
                <a16:creationId xmlns:a16="http://schemas.microsoft.com/office/drawing/2014/main" id="{B728C537-53B3-F6EA-2710-83CE3CA93FCB}"/>
              </a:ext>
            </a:extLst>
          </p:cNvPr>
          <p:cNvCxnSpPr>
            <a:cxnSpLocks/>
          </p:cNvCxnSpPr>
          <p:nvPr/>
        </p:nvCxnSpPr>
        <p:spPr>
          <a:xfrm>
            <a:off x="422845" y="5004432"/>
            <a:ext cx="11066723" cy="0"/>
          </a:xfrm>
          <a:prstGeom prst="line">
            <a:avLst/>
          </a:prstGeom>
          <a:ln>
            <a:solidFill>
              <a:srgbClr val="50854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D34FB97-E9E5-683F-A54F-5D2E1AF98D3B}"/>
              </a:ext>
            </a:extLst>
          </p:cNvPr>
          <p:cNvSpPr txBox="1"/>
          <p:nvPr/>
        </p:nvSpPr>
        <p:spPr>
          <a:xfrm>
            <a:off x="5458776" y="1013890"/>
            <a:ext cx="4650023" cy="369332"/>
          </a:xfrm>
          <a:prstGeom prst="rect">
            <a:avLst/>
          </a:prstGeom>
          <a:noFill/>
        </p:spPr>
        <p:txBody>
          <a:bodyPr wrap="square" rtlCol="0">
            <a:spAutoFit/>
          </a:bodyPr>
          <a:lstStyle/>
          <a:p>
            <a:pPr algn="ctr"/>
            <a:r>
              <a:rPr lang="en-US" b="1" dirty="0">
                <a:solidFill>
                  <a:srgbClr val="004B87"/>
                </a:solidFill>
                <a:latin typeface="+mj-lt"/>
              </a:rPr>
              <a:t>SEM of ALD burden determinants </a:t>
            </a:r>
            <a:endParaRPr lang="en-NZ" dirty="0">
              <a:solidFill>
                <a:srgbClr val="004B87"/>
              </a:solidFill>
              <a:latin typeface="+mj-lt"/>
            </a:endParaRPr>
          </a:p>
        </p:txBody>
      </p:sp>
      <p:sp>
        <p:nvSpPr>
          <p:cNvPr id="30" name="Rectangle 29">
            <a:extLst>
              <a:ext uri="{FF2B5EF4-FFF2-40B4-BE49-F238E27FC236}">
                <a16:creationId xmlns:a16="http://schemas.microsoft.com/office/drawing/2014/main" id="{DF0CF339-1D48-13DA-0C0A-7A750E0DFDFB}"/>
              </a:ext>
            </a:extLst>
          </p:cNvPr>
          <p:cNvSpPr/>
          <p:nvPr/>
        </p:nvSpPr>
        <p:spPr>
          <a:xfrm>
            <a:off x="5726411" y="1768893"/>
            <a:ext cx="1305766" cy="352314"/>
          </a:xfrm>
          <a:prstGeom prst="rect">
            <a:avLst/>
          </a:prstGeom>
          <a:solidFill>
            <a:srgbClr val="1E51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latin typeface="+mj-lt"/>
                <a:cs typeface="Arial" panose="020B0604020202020204" pitchFamily="34" charset="0"/>
              </a:rPr>
              <a:t>Higher SDI</a:t>
            </a:r>
          </a:p>
        </p:txBody>
      </p:sp>
      <p:sp>
        <p:nvSpPr>
          <p:cNvPr id="31" name="Rectangle 30">
            <a:extLst>
              <a:ext uri="{FF2B5EF4-FFF2-40B4-BE49-F238E27FC236}">
                <a16:creationId xmlns:a16="http://schemas.microsoft.com/office/drawing/2014/main" id="{F32E5452-BB6A-CA35-FC4B-0C5FEBDDB4E0}"/>
              </a:ext>
            </a:extLst>
          </p:cNvPr>
          <p:cNvSpPr/>
          <p:nvPr/>
        </p:nvSpPr>
        <p:spPr>
          <a:xfrm>
            <a:off x="5095503" y="2380893"/>
            <a:ext cx="2649663" cy="405606"/>
          </a:xfrm>
          <a:prstGeom prst="rect">
            <a:avLst/>
          </a:prstGeom>
          <a:solidFill>
            <a:srgbClr val="1E51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latin typeface="+mj-lt"/>
                <a:cs typeface="Arial" panose="020B0604020202020204" pitchFamily="34" charset="0"/>
              </a:rPr>
              <a:t>Heavy continuous drinking</a:t>
            </a:r>
          </a:p>
        </p:txBody>
      </p:sp>
      <p:sp>
        <p:nvSpPr>
          <p:cNvPr id="32" name="Rectangle 31">
            <a:extLst>
              <a:ext uri="{FF2B5EF4-FFF2-40B4-BE49-F238E27FC236}">
                <a16:creationId xmlns:a16="http://schemas.microsoft.com/office/drawing/2014/main" id="{16F31B59-07DB-FA9D-6564-1E2063CE2B8A}"/>
              </a:ext>
            </a:extLst>
          </p:cNvPr>
          <p:cNvSpPr/>
          <p:nvPr/>
        </p:nvSpPr>
        <p:spPr>
          <a:xfrm>
            <a:off x="5458776" y="3080357"/>
            <a:ext cx="1841036" cy="311130"/>
          </a:xfrm>
          <a:prstGeom prst="rect">
            <a:avLst/>
          </a:prstGeom>
          <a:solidFill>
            <a:srgbClr val="1E51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latin typeface="+mj-lt"/>
                <a:cs typeface="Arial" panose="020B0604020202020204" pitchFamily="34" charset="0"/>
              </a:rPr>
              <a:t>ALD prevalence</a:t>
            </a:r>
          </a:p>
        </p:txBody>
      </p:sp>
      <p:sp>
        <p:nvSpPr>
          <p:cNvPr id="34" name="Rectangle 33">
            <a:extLst>
              <a:ext uri="{FF2B5EF4-FFF2-40B4-BE49-F238E27FC236}">
                <a16:creationId xmlns:a16="http://schemas.microsoft.com/office/drawing/2014/main" id="{8FC73ACE-4966-03BB-9F82-8985E0EDE449}"/>
              </a:ext>
            </a:extLst>
          </p:cNvPr>
          <p:cNvSpPr/>
          <p:nvPr/>
        </p:nvSpPr>
        <p:spPr>
          <a:xfrm>
            <a:off x="4836787" y="4247569"/>
            <a:ext cx="3047583" cy="405606"/>
          </a:xfrm>
          <a:prstGeom prst="rect">
            <a:avLst/>
          </a:prstGeom>
          <a:noFill/>
          <a:ln w="12700">
            <a:solidFill>
              <a:srgbClr val="1E51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1E5111"/>
                </a:solidFill>
                <a:latin typeface="+mj-lt"/>
                <a:cs typeface="Arial" panose="020B0604020202020204" pitchFamily="34" charset="0"/>
              </a:rPr>
              <a:t>Suppressed ALD mortality</a:t>
            </a:r>
          </a:p>
        </p:txBody>
      </p:sp>
      <p:sp>
        <p:nvSpPr>
          <p:cNvPr id="40" name="TextBox 39">
            <a:extLst>
              <a:ext uri="{FF2B5EF4-FFF2-40B4-BE49-F238E27FC236}">
                <a16:creationId xmlns:a16="http://schemas.microsoft.com/office/drawing/2014/main" id="{896AA28B-C055-4F0A-4574-ABB31B295689}"/>
              </a:ext>
            </a:extLst>
          </p:cNvPr>
          <p:cNvSpPr txBox="1"/>
          <p:nvPr/>
        </p:nvSpPr>
        <p:spPr>
          <a:xfrm>
            <a:off x="10648925" y="3405985"/>
            <a:ext cx="1607028" cy="830997"/>
          </a:xfrm>
          <a:prstGeom prst="rect">
            <a:avLst/>
          </a:prstGeom>
          <a:noFill/>
        </p:spPr>
        <p:txBody>
          <a:bodyPr wrap="square" rtlCol="0">
            <a:spAutoFit/>
          </a:bodyPr>
          <a:lstStyle/>
          <a:p>
            <a:r>
              <a:rPr lang="en-GB" sz="1600" dirty="0">
                <a:solidFill>
                  <a:srgbClr val="004B87"/>
                </a:solidFill>
                <a:cs typeface="Arial" panose="020B0604020202020204" pitchFamily="34" charset="0"/>
              </a:rPr>
              <a:t>No detectable association with mortality</a:t>
            </a:r>
          </a:p>
        </p:txBody>
      </p:sp>
      <p:sp>
        <p:nvSpPr>
          <p:cNvPr id="41" name="TextBox 40">
            <a:extLst>
              <a:ext uri="{FF2B5EF4-FFF2-40B4-BE49-F238E27FC236}">
                <a16:creationId xmlns:a16="http://schemas.microsoft.com/office/drawing/2014/main" id="{DC8597F4-EC65-E130-C684-13897883AA37}"/>
              </a:ext>
            </a:extLst>
          </p:cNvPr>
          <p:cNvSpPr txBox="1"/>
          <p:nvPr/>
        </p:nvSpPr>
        <p:spPr>
          <a:xfrm>
            <a:off x="5323186" y="1350255"/>
            <a:ext cx="2112216" cy="338554"/>
          </a:xfrm>
          <a:prstGeom prst="rect">
            <a:avLst/>
          </a:prstGeom>
          <a:noFill/>
        </p:spPr>
        <p:txBody>
          <a:bodyPr wrap="square" rtlCol="0">
            <a:spAutoFit/>
          </a:bodyPr>
          <a:lstStyle/>
          <a:p>
            <a:pPr algn="ctr"/>
            <a:r>
              <a:rPr lang="en-US" sz="1600" b="1" dirty="0">
                <a:solidFill>
                  <a:srgbClr val="004B87"/>
                </a:solidFill>
                <a:latin typeface="+mj-lt"/>
              </a:rPr>
              <a:t>High SDI countries</a:t>
            </a:r>
            <a:endParaRPr lang="en-NZ" sz="1600" dirty="0">
              <a:solidFill>
                <a:srgbClr val="004B87"/>
              </a:solidFill>
              <a:latin typeface="+mj-lt"/>
            </a:endParaRPr>
          </a:p>
        </p:txBody>
      </p:sp>
      <p:sp>
        <p:nvSpPr>
          <p:cNvPr id="43" name="TextBox 42">
            <a:extLst>
              <a:ext uri="{FF2B5EF4-FFF2-40B4-BE49-F238E27FC236}">
                <a16:creationId xmlns:a16="http://schemas.microsoft.com/office/drawing/2014/main" id="{ABE3D5FE-5094-4313-A072-58090E578F53}"/>
              </a:ext>
            </a:extLst>
          </p:cNvPr>
          <p:cNvSpPr txBox="1"/>
          <p:nvPr/>
        </p:nvSpPr>
        <p:spPr>
          <a:xfrm>
            <a:off x="4699140" y="3625389"/>
            <a:ext cx="1144594" cy="338554"/>
          </a:xfrm>
          <a:prstGeom prst="rect">
            <a:avLst/>
          </a:prstGeom>
          <a:noFill/>
        </p:spPr>
        <p:txBody>
          <a:bodyPr wrap="square" rtlCol="0">
            <a:spAutoFit/>
          </a:bodyPr>
          <a:lstStyle/>
          <a:p>
            <a:pPr algn="ctr"/>
            <a:r>
              <a:rPr lang="el-GR" sz="1600" i="1" dirty="0">
                <a:solidFill>
                  <a:srgbClr val="004B87"/>
                </a:solidFill>
                <a:latin typeface="+mj-lt"/>
                <a:cs typeface="Arial" panose="020B0604020202020204" pitchFamily="34" charset="0"/>
              </a:rPr>
              <a:t>β</a:t>
            </a:r>
            <a:r>
              <a:rPr lang="en-GB" sz="1600" dirty="0">
                <a:solidFill>
                  <a:srgbClr val="004B87"/>
                </a:solidFill>
                <a:latin typeface="+mj-lt"/>
                <a:cs typeface="Arial" panose="020B0604020202020204" pitchFamily="34" charset="0"/>
              </a:rPr>
              <a:t>=–0.20</a:t>
            </a:r>
          </a:p>
        </p:txBody>
      </p:sp>
      <p:sp>
        <p:nvSpPr>
          <p:cNvPr id="44" name="TextBox 43">
            <a:extLst>
              <a:ext uri="{FF2B5EF4-FFF2-40B4-BE49-F238E27FC236}">
                <a16:creationId xmlns:a16="http://schemas.microsoft.com/office/drawing/2014/main" id="{C230F489-0ED8-B8C4-4DF1-76FDD58E0D71}"/>
              </a:ext>
            </a:extLst>
          </p:cNvPr>
          <p:cNvSpPr txBox="1"/>
          <p:nvPr/>
        </p:nvSpPr>
        <p:spPr>
          <a:xfrm>
            <a:off x="4771207" y="2752099"/>
            <a:ext cx="1000460" cy="338554"/>
          </a:xfrm>
          <a:prstGeom prst="rect">
            <a:avLst/>
          </a:prstGeom>
          <a:noFill/>
        </p:spPr>
        <p:txBody>
          <a:bodyPr wrap="square" rtlCol="0">
            <a:spAutoFit/>
          </a:bodyPr>
          <a:lstStyle/>
          <a:p>
            <a:pPr algn="ctr"/>
            <a:r>
              <a:rPr lang="el-GR" sz="1600" i="1" dirty="0">
                <a:solidFill>
                  <a:srgbClr val="004B87"/>
                </a:solidFill>
                <a:latin typeface="+mj-lt"/>
                <a:cs typeface="Arial" panose="020B0604020202020204" pitchFamily="34" charset="0"/>
              </a:rPr>
              <a:t>β</a:t>
            </a:r>
            <a:r>
              <a:rPr lang="en-GB" sz="1600" dirty="0">
                <a:solidFill>
                  <a:srgbClr val="004B87"/>
                </a:solidFill>
                <a:latin typeface="+mj-lt"/>
                <a:cs typeface="Arial" panose="020B0604020202020204" pitchFamily="34" charset="0"/>
              </a:rPr>
              <a:t>=0.30</a:t>
            </a:r>
          </a:p>
        </p:txBody>
      </p:sp>
      <p:sp>
        <p:nvSpPr>
          <p:cNvPr id="45" name="TextBox 44">
            <a:extLst>
              <a:ext uri="{FF2B5EF4-FFF2-40B4-BE49-F238E27FC236}">
                <a16:creationId xmlns:a16="http://schemas.microsoft.com/office/drawing/2014/main" id="{23DEE0BA-1766-993A-2236-BA4B055FD594}"/>
              </a:ext>
            </a:extLst>
          </p:cNvPr>
          <p:cNvSpPr txBox="1"/>
          <p:nvPr/>
        </p:nvSpPr>
        <p:spPr>
          <a:xfrm>
            <a:off x="4771207" y="2042339"/>
            <a:ext cx="1000460" cy="338554"/>
          </a:xfrm>
          <a:prstGeom prst="rect">
            <a:avLst/>
          </a:prstGeom>
          <a:noFill/>
        </p:spPr>
        <p:txBody>
          <a:bodyPr wrap="square" rtlCol="0">
            <a:spAutoFit/>
          </a:bodyPr>
          <a:lstStyle/>
          <a:p>
            <a:pPr algn="ctr"/>
            <a:r>
              <a:rPr lang="el-GR" sz="1600" i="1" dirty="0">
                <a:solidFill>
                  <a:srgbClr val="004B87"/>
                </a:solidFill>
                <a:latin typeface="+mj-lt"/>
                <a:cs typeface="Arial" panose="020B0604020202020204" pitchFamily="34" charset="0"/>
              </a:rPr>
              <a:t>β</a:t>
            </a:r>
            <a:r>
              <a:rPr lang="en-GB" sz="1600" dirty="0">
                <a:solidFill>
                  <a:srgbClr val="004B87"/>
                </a:solidFill>
                <a:latin typeface="+mj-lt"/>
                <a:cs typeface="Arial" panose="020B0604020202020204" pitchFamily="34" charset="0"/>
              </a:rPr>
              <a:t>=0.36</a:t>
            </a:r>
          </a:p>
        </p:txBody>
      </p:sp>
      <p:sp>
        <p:nvSpPr>
          <p:cNvPr id="48" name="Arrow: Right 47">
            <a:extLst>
              <a:ext uri="{FF2B5EF4-FFF2-40B4-BE49-F238E27FC236}">
                <a16:creationId xmlns:a16="http://schemas.microsoft.com/office/drawing/2014/main" id="{80CFAA18-608E-8B59-95B4-609A4F9139AA}"/>
              </a:ext>
            </a:extLst>
          </p:cNvPr>
          <p:cNvSpPr/>
          <p:nvPr/>
        </p:nvSpPr>
        <p:spPr>
          <a:xfrm rot="5400000" flipV="1">
            <a:off x="6243507" y="2160783"/>
            <a:ext cx="271575" cy="168652"/>
          </a:xfrm>
          <a:prstGeom prst="rightArrow">
            <a:avLst/>
          </a:prstGeom>
          <a:solidFill>
            <a:srgbClr val="003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Arrow: Right 48">
            <a:extLst>
              <a:ext uri="{FF2B5EF4-FFF2-40B4-BE49-F238E27FC236}">
                <a16:creationId xmlns:a16="http://schemas.microsoft.com/office/drawing/2014/main" id="{FF01F5C3-BCC2-1B5D-F592-E51D0C0301D2}"/>
              </a:ext>
            </a:extLst>
          </p:cNvPr>
          <p:cNvSpPr/>
          <p:nvPr/>
        </p:nvSpPr>
        <p:spPr>
          <a:xfrm rot="5400000" flipV="1">
            <a:off x="6243507" y="2848772"/>
            <a:ext cx="271575" cy="168652"/>
          </a:xfrm>
          <a:prstGeom prst="rightArrow">
            <a:avLst/>
          </a:prstGeom>
          <a:solidFill>
            <a:srgbClr val="003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Arrow: Right 49">
            <a:extLst>
              <a:ext uri="{FF2B5EF4-FFF2-40B4-BE49-F238E27FC236}">
                <a16:creationId xmlns:a16="http://schemas.microsoft.com/office/drawing/2014/main" id="{0DC54B23-2BAE-B3C7-4925-AAFDA5D09228}"/>
              </a:ext>
            </a:extLst>
          </p:cNvPr>
          <p:cNvSpPr/>
          <p:nvPr/>
        </p:nvSpPr>
        <p:spPr>
          <a:xfrm rot="5400000" flipV="1">
            <a:off x="5959389" y="3727069"/>
            <a:ext cx="839811" cy="168652"/>
          </a:xfrm>
          <a:prstGeom prst="rightArrow">
            <a:avLst/>
          </a:prstGeom>
          <a:solidFill>
            <a:srgbClr val="003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7FA7DCB8-2E89-30B2-9A47-DD365E12C708}"/>
              </a:ext>
            </a:extLst>
          </p:cNvPr>
          <p:cNvSpPr/>
          <p:nvPr/>
        </p:nvSpPr>
        <p:spPr>
          <a:xfrm>
            <a:off x="5780089" y="3598340"/>
            <a:ext cx="1198410" cy="338554"/>
          </a:xfrm>
          <a:prstGeom prst="rect">
            <a:avLst/>
          </a:prstGeom>
          <a:solidFill>
            <a:srgbClr val="1E51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latin typeface="+mj-lt"/>
                <a:cs typeface="Arial" panose="020B0604020202020204" pitchFamily="34" charset="0"/>
              </a:rPr>
              <a:t>HAQ</a:t>
            </a:r>
          </a:p>
        </p:txBody>
      </p:sp>
      <p:sp>
        <p:nvSpPr>
          <p:cNvPr id="51" name="Rectangle 50">
            <a:extLst>
              <a:ext uri="{FF2B5EF4-FFF2-40B4-BE49-F238E27FC236}">
                <a16:creationId xmlns:a16="http://schemas.microsoft.com/office/drawing/2014/main" id="{C30C63FD-A3C7-DCF1-C0BC-78E8788AA7ED}"/>
              </a:ext>
            </a:extLst>
          </p:cNvPr>
          <p:cNvSpPr/>
          <p:nvPr/>
        </p:nvSpPr>
        <p:spPr>
          <a:xfrm>
            <a:off x="9000402" y="1768894"/>
            <a:ext cx="1305766" cy="352314"/>
          </a:xfrm>
          <a:prstGeom prst="rect">
            <a:avLst/>
          </a:prstGeom>
          <a:solidFill>
            <a:srgbClr val="508541"/>
          </a:solidFill>
          <a:ln>
            <a:solidFill>
              <a:srgbClr val="5085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latin typeface="+mj-lt"/>
                <a:cs typeface="Arial" panose="020B0604020202020204" pitchFamily="34" charset="0"/>
              </a:rPr>
              <a:t>Higher SDI</a:t>
            </a:r>
          </a:p>
        </p:txBody>
      </p:sp>
      <p:sp>
        <p:nvSpPr>
          <p:cNvPr id="52" name="Rectangle 51">
            <a:extLst>
              <a:ext uri="{FF2B5EF4-FFF2-40B4-BE49-F238E27FC236}">
                <a16:creationId xmlns:a16="http://schemas.microsoft.com/office/drawing/2014/main" id="{9813C842-9D45-ADDD-6E7C-3A9CDAFD10F6}"/>
              </a:ext>
            </a:extLst>
          </p:cNvPr>
          <p:cNvSpPr/>
          <p:nvPr/>
        </p:nvSpPr>
        <p:spPr>
          <a:xfrm>
            <a:off x="8345437" y="2380894"/>
            <a:ext cx="2841497" cy="405606"/>
          </a:xfrm>
          <a:prstGeom prst="rect">
            <a:avLst/>
          </a:prstGeom>
          <a:solidFill>
            <a:srgbClr val="508541"/>
          </a:solidFill>
          <a:ln>
            <a:solidFill>
              <a:srgbClr val="5085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latin typeface="+mj-lt"/>
                <a:cs typeface="Arial" panose="020B0604020202020204" pitchFamily="34" charset="0"/>
              </a:rPr>
              <a:t>Heavy continuous drinking</a:t>
            </a:r>
          </a:p>
        </p:txBody>
      </p:sp>
      <p:sp>
        <p:nvSpPr>
          <p:cNvPr id="53" name="Rectangle 52">
            <a:extLst>
              <a:ext uri="{FF2B5EF4-FFF2-40B4-BE49-F238E27FC236}">
                <a16:creationId xmlns:a16="http://schemas.microsoft.com/office/drawing/2014/main" id="{110AD62F-FA14-BC6E-D7F3-A4A0B3841907}"/>
              </a:ext>
            </a:extLst>
          </p:cNvPr>
          <p:cNvSpPr/>
          <p:nvPr/>
        </p:nvSpPr>
        <p:spPr>
          <a:xfrm>
            <a:off x="8732767" y="3080358"/>
            <a:ext cx="1841036" cy="311130"/>
          </a:xfrm>
          <a:prstGeom prst="rect">
            <a:avLst/>
          </a:prstGeom>
          <a:solidFill>
            <a:srgbClr val="508541"/>
          </a:solidFill>
          <a:ln>
            <a:solidFill>
              <a:srgbClr val="5085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latin typeface="+mj-lt"/>
                <a:cs typeface="Arial" panose="020B0604020202020204" pitchFamily="34" charset="0"/>
              </a:rPr>
              <a:t>ALD prevalence</a:t>
            </a:r>
          </a:p>
        </p:txBody>
      </p:sp>
      <p:sp>
        <p:nvSpPr>
          <p:cNvPr id="54" name="Rectangle 53">
            <a:extLst>
              <a:ext uri="{FF2B5EF4-FFF2-40B4-BE49-F238E27FC236}">
                <a16:creationId xmlns:a16="http://schemas.microsoft.com/office/drawing/2014/main" id="{CEC54007-20C8-4ABF-BBE2-62E2573A3157}"/>
              </a:ext>
            </a:extLst>
          </p:cNvPr>
          <p:cNvSpPr/>
          <p:nvPr/>
        </p:nvSpPr>
        <p:spPr>
          <a:xfrm>
            <a:off x="8139351" y="4247570"/>
            <a:ext cx="3047583" cy="405606"/>
          </a:xfrm>
          <a:prstGeom prst="rect">
            <a:avLst/>
          </a:prstGeom>
          <a:no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508541"/>
                </a:solidFill>
                <a:latin typeface="+mj-lt"/>
                <a:cs typeface="Arial" panose="020B0604020202020204" pitchFamily="34" charset="0"/>
              </a:rPr>
              <a:t>Suppressed ALD mortality</a:t>
            </a:r>
          </a:p>
        </p:txBody>
      </p:sp>
      <p:sp>
        <p:nvSpPr>
          <p:cNvPr id="55" name="TextBox 54">
            <a:extLst>
              <a:ext uri="{FF2B5EF4-FFF2-40B4-BE49-F238E27FC236}">
                <a16:creationId xmlns:a16="http://schemas.microsoft.com/office/drawing/2014/main" id="{7756131C-03E2-5896-7C61-FBFAD1D75473}"/>
              </a:ext>
            </a:extLst>
          </p:cNvPr>
          <p:cNvSpPr txBox="1"/>
          <p:nvPr/>
        </p:nvSpPr>
        <p:spPr>
          <a:xfrm>
            <a:off x="8597177" y="1350256"/>
            <a:ext cx="2112216" cy="338554"/>
          </a:xfrm>
          <a:prstGeom prst="rect">
            <a:avLst/>
          </a:prstGeom>
          <a:noFill/>
        </p:spPr>
        <p:txBody>
          <a:bodyPr wrap="square" rtlCol="0">
            <a:spAutoFit/>
          </a:bodyPr>
          <a:lstStyle/>
          <a:p>
            <a:pPr algn="ctr"/>
            <a:r>
              <a:rPr lang="en-US" sz="1600" b="1" dirty="0">
                <a:solidFill>
                  <a:srgbClr val="004B87"/>
                </a:solidFill>
                <a:latin typeface="+mj-lt"/>
              </a:rPr>
              <a:t>Low SDI countries</a:t>
            </a:r>
            <a:endParaRPr lang="en-NZ" sz="1600" dirty="0">
              <a:solidFill>
                <a:srgbClr val="004B87"/>
              </a:solidFill>
              <a:latin typeface="+mj-lt"/>
            </a:endParaRPr>
          </a:p>
        </p:txBody>
      </p:sp>
      <p:sp>
        <p:nvSpPr>
          <p:cNvPr id="57" name="TextBox 56">
            <a:extLst>
              <a:ext uri="{FF2B5EF4-FFF2-40B4-BE49-F238E27FC236}">
                <a16:creationId xmlns:a16="http://schemas.microsoft.com/office/drawing/2014/main" id="{1E8FF166-8E14-89B6-6308-526777651545}"/>
              </a:ext>
            </a:extLst>
          </p:cNvPr>
          <p:cNvSpPr txBox="1"/>
          <p:nvPr/>
        </p:nvSpPr>
        <p:spPr>
          <a:xfrm>
            <a:off x="10573803" y="2752100"/>
            <a:ext cx="1000460" cy="338554"/>
          </a:xfrm>
          <a:prstGeom prst="rect">
            <a:avLst/>
          </a:prstGeom>
          <a:noFill/>
        </p:spPr>
        <p:txBody>
          <a:bodyPr wrap="square" rtlCol="0">
            <a:spAutoFit/>
          </a:bodyPr>
          <a:lstStyle/>
          <a:p>
            <a:pPr algn="ctr"/>
            <a:r>
              <a:rPr lang="el-GR" sz="1600" i="1" dirty="0">
                <a:solidFill>
                  <a:srgbClr val="004B87"/>
                </a:solidFill>
                <a:cs typeface="Arial" panose="020B0604020202020204" pitchFamily="34" charset="0"/>
              </a:rPr>
              <a:t>β</a:t>
            </a:r>
            <a:r>
              <a:rPr lang="en-GB" sz="1600" dirty="0">
                <a:solidFill>
                  <a:srgbClr val="004B87"/>
                </a:solidFill>
                <a:cs typeface="Arial" panose="020B0604020202020204" pitchFamily="34" charset="0"/>
              </a:rPr>
              <a:t>=0.23</a:t>
            </a:r>
          </a:p>
        </p:txBody>
      </p:sp>
      <p:sp>
        <p:nvSpPr>
          <p:cNvPr id="58" name="TextBox 57">
            <a:extLst>
              <a:ext uri="{FF2B5EF4-FFF2-40B4-BE49-F238E27FC236}">
                <a16:creationId xmlns:a16="http://schemas.microsoft.com/office/drawing/2014/main" id="{B965282C-6A30-DB94-C7D1-4D5F6CE3EA8B}"/>
              </a:ext>
            </a:extLst>
          </p:cNvPr>
          <p:cNvSpPr txBox="1"/>
          <p:nvPr/>
        </p:nvSpPr>
        <p:spPr>
          <a:xfrm>
            <a:off x="10573803" y="2042340"/>
            <a:ext cx="1000460" cy="338554"/>
          </a:xfrm>
          <a:prstGeom prst="rect">
            <a:avLst/>
          </a:prstGeom>
          <a:noFill/>
        </p:spPr>
        <p:txBody>
          <a:bodyPr wrap="square" rtlCol="0">
            <a:spAutoFit/>
          </a:bodyPr>
          <a:lstStyle/>
          <a:p>
            <a:pPr algn="ctr"/>
            <a:r>
              <a:rPr lang="el-GR" sz="1600" i="1" dirty="0">
                <a:solidFill>
                  <a:srgbClr val="004B87"/>
                </a:solidFill>
                <a:cs typeface="Arial" panose="020B0604020202020204" pitchFamily="34" charset="0"/>
              </a:rPr>
              <a:t>β</a:t>
            </a:r>
            <a:r>
              <a:rPr lang="en-GB" sz="1600" dirty="0">
                <a:solidFill>
                  <a:srgbClr val="004B87"/>
                </a:solidFill>
                <a:cs typeface="Arial" panose="020B0604020202020204" pitchFamily="34" charset="0"/>
              </a:rPr>
              <a:t>=0.31</a:t>
            </a:r>
          </a:p>
        </p:txBody>
      </p:sp>
      <p:sp>
        <p:nvSpPr>
          <p:cNvPr id="59" name="Arrow: Right 58">
            <a:extLst>
              <a:ext uri="{FF2B5EF4-FFF2-40B4-BE49-F238E27FC236}">
                <a16:creationId xmlns:a16="http://schemas.microsoft.com/office/drawing/2014/main" id="{55D789AA-F1D5-E844-5E07-DA885425A0CB}"/>
              </a:ext>
            </a:extLst>
          </p:cNvPr>
          <p:cNvSpPr/>
          <p:nvPr/>
        </p:nvSpPr>
        <p:spPr>
          <a:xfrm rot="5400000" flipV="1">
            <a:off x="9517498" y="2160784"/>
            <a:ext cx="271575" cy="168652"/>
          </a:xfrm>
          <a:prstGeom prst="rightArrow">
            <a:avLst/>
          </a:prstGeom>
          <a:solidFill>
            <a:srgbClr val="003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Arrow: Right 59">
            <a:extLst>
              <a:ext uri="{FF2B5EF4-FFF2-40B4-BE49-F238E27FC236}">
                <a16:creationId xmlns:a16="http://schemas.microsoft.com/office/drawing/2014/main" id="{10737790-F405-FF91-83D3-C049F790DD02}"/>
              </a:ext>
            </a:extLst>
          </p:cNvPr>
          <p:cNvSpPr/>
          <p:nvPr/>
        </p:nvSpPr>
        <p:spPr>
          <a:xfrm rot="5400000" flipV="1">
            <a:off x="9517498" y="2848773"/>
            <a:ext cx="271575" cy="168652"/>
          </a:xfrm>
          <a:prstGeom prst="rightArrow">
            <a:avLst/>
          </a:prstGeom>
          <a:solidFill>
            <a:srgbClr val="003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Arrow: Right 60">
            <a:extLst>
              <a:ext uri="{FF2B5EF4-FFF2-40B4-BE49-F238E27FC236}">
                <a16:creationId xmlns:a16="http://schemas.microsoft.com/office/drawing/2014/main" id="{EC3F4CD6-AA04-FB83-54D8-6B44EF4795D8}"/>
              </a:ext>
            </a:extLst>
          </p:cNvPr>
          <p:cNvSpPr/>
          <p:nvPr/>
        </p:nvSpPr>
        <p:spPr>
          <a:xfrm rot="5400000" flipV="1">
            <a:off x="9233380" y="3727070"/>
            <a:ext cx="839811" cy="168652"/>
          </a:xfrm>
          <a:prstGeom prst="rightArrow">
            <a:avLst/>
          </a:prstGeom>
          <a:solidFill>
            <a:srgbClr val="003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0131C7B1-C0BD-36FD-D0EC-D38C1799F2FE}"/>
              </a:ext>
            </a:extLst>
          </p:cNvPr>
          <p:cNvSpPr/>
          <p:nvPr/>
        </p:nvSpPr>
        <p:spPr>
          <a:xfrm>
            <a:off x="9054080" y="3598341"/>
            <a:ext cx="1198410" cy="338554"/>
          </a:xfrm>
          <a:prstGeom prst="rect">
            <a:avLst/>
          </a:prstGeom>
          <a:solidFill>
            <a:schemeClr val="bg1">
              <a:lumMod val="75000"/>
            </a:schemeClr>
          </a:solidFill>
          <a:ln>
            <a:solidFill>
              <a:schemeClr val="bg2">
                <a:lumMod val="2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latin typeface="+mj-lt"/>
                <a:cs typeface="Arial" panose="020B0604020202020204" pitchFamily="34" charset="0"/>
              </a:rPr>
              <a:t>HAQ</a:t>
            </a:r>
          </a:p>
        </p:txBody>
      </p:sp>
      <p:grpSp>
        <p:nvGrpSpPr>
          <p:cNvPr id="70" name="Group 69">
            <a:extLst>
              <a:ext uri="{FF2B5EF4-FFF2-40B4-BE49-F238E27FC236}">
                <a16:creationId xmlns:a16="http://schemas.microsoft.com/office/drawing/2014/main" id="{99B2D305-DBEA-D8CE-A617-8422736BB64D}"/>
              </a:ext>
            </a:extLst>
          </p:cNvPr>
          <p:cNvGrpSpPr/>
          <p:nvPr/>
        </p:nvGrpSpPr>
        <p:grpSpPr>
          <a:xfrm>
            <a:off x="1303918" y="2234331"/>
            <a:ext cx="800100" cy="602032"/>
            <a:chOff x="1303918" y="2740858"/>
            <a:chExt cx="800100" cy="602032"/>
          </a:xfrm>
        </p:grpSpPr>
        <p:sp>
          <p:nvSpPr>
            <p:cNvPr id="111" name="TextBox 110">
              <a:extLst>
                <a:ext uri="{FF2B5EF4-FFF2-40B4-BE49-F238E27FC236}">
                  <a16:creationId xmlns:a16="http://schemas.microsoft.com/office/drawing/2014/main" id="{59133D4E-2FA4-E100-F973-079C16D06653}"/>
                </a:ext>
              </a:extLst>
            </p:cNvPr>
            <p:cNvSpPr txBox="1"/>
            <p:nvPr/>
          </p:nvSpPr>
          <p:spPr>
            <a:xfrm>
              <a:off x="1303918" y="2740858"/>
              <a:ext cx="800100" cy="276999"/>
            </a:xfrm>
            <a:prstGeom prst="rect">
              <a:avLst/>
            </a:prstGeom>
            <a:noFill/>
          </p:spPr>
          <p:txBody>
            <a:bodyPr wrap="square" rtlCol="0">
              <a:spAutoFit/>
            </a:bodyPr>
            <a:lstStyle/>
            <a:p>
              <a:pPr algn="ctr"/>
              <a:r>
                <a:rPr lang="en-US" sz="1200" dirty="0">
                  <a:solidFill>
                    <a:schemeClr val="bg2">
                      <a:lumMod val="10000"/>
                    </a:schemeClr>
                  </a:solidFill>
                </a:rPr>
                <a:t>p=0.002</a:t>
              </a:r>
              <a:endParaRPr lang="en-NZ" sz="1200" dirty="0">
                <a:solidFill>
                  <a:schemeClr val="bg2">
                    <a:lumMod val="10000"/>
                  </a:schemeClr>
                </a:solidFill>
              </a:endParaRPr>
            </a:p>
          </p:txBody>
        </p:sp>
        <p:sp>
          <p:nvSpPr>
            <p:cNvPr id="65" name="Left Bracket 64">
              <a:extLst>
                <a:ext uri="{FF2B5EF4-FFF2-40B4-BE49-F238E27FC236}">
                  <a16:creationId xmlns:a16="http://schemas.microsoft.com/office/drawing/2014/main" id="{A4CF2460-7072-096E-2B52-DBDC88A77287}"/>
                </a:ext>
              </a:extLst>
            </p:cNvPr>
            <p:cNvSpPr/>
            <p:nvPr/>
          </p:nvSpPr>
          <p:spPr>
            <a:xfrm rot="5400000">
              <a:off x="1639312" y="2803866"/>
              <a:ext cx="129310" cy="508001"/>
            </a:xfrm>
            <a:prstGeom prst="leftBracket">
              <a:avLst>
                <a:gd name="adj" fmla="val 0"/>
              </a:avLst>
            </a:prstGeom>
            <a:ln w="12700">
              <a:solidFill>
                <a:schemeClr val="bg2">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67" name="Straight Connector 66">
              <a:extLst>
                <a:ext uri="{FF2B5EF4-FFF2-40B4-BE49-F238E27FC236}">
                  <a16:creationId xmlns:a16="http://schemas.microsoft.com/office/drawing/2014/main" id="{E60D6573-FBB0-4A91-5E79-4C2F0C4DE418}"/>
                </a:ext>
              </a:extLst>
            </p:cNvPr>
            <p:cNvCxnSpPr/>
            <p:nvPr/>
          </p:nvCxnSpPr>
          <p:spPr>
            <a:xfrm flipV="1">
              <a:off x="1449966" y="2989632"/>
              <a:ext cx="0" cy="353258"/>
            </a:xfrm>
            <a:prstGeom prst="line">
              <a:avLst/>
            </a:prstGeom>
            <a:ln w="1270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71" name="Group 70">
            <a:extLst>
              <a:ext uri="{FF2B5EF4-FFF2-40B4-BE49-F238E27FC236}">
                <a16:creationId xmlns:a16="http://schemas.microsoft.com/office/drawing/2014/main" id="{74A7E379-D427-1766-F7C7-ECDCC1C3844F}"/>
              </a:ext>
            </a:extLst>
          </p:cNvPr>
          <p:cNvGrpSpPr/>
          <p:nvPr/>
        </p:nvGrpSpPr>
        <p:grpSpPr>
          <a:xfrm>
            <a:off x="2862671" y="2153106"/>
            <a:ext cx="800100" cy="534852"/>
            <a:chOff x="2862671" y="2659633"/>
            <a:chExt cx="800100" cy="534852"/>
          </a:xfrm>
        </p:grpSpPr>
        <p:sp>
          <p:nvSpPr>
            <p:cNvPr id="112" name="TextBox 111">
              <a:extLst>
                <a:ext uri="{FF2B5EF4-FFF2-40B4-BE49-F238E27FC236}">
                  <a16:creationId xmlns:a16="http://schemas.microsoft.com/office/drawing/2014/main" id="{BA0CED3A-A1AF-4E7B-039E-5D057C825C7F}"/>
                </a:ext>
              </a:extLst>
            </p:cNvPr>
            <p:cNvSpPr txBox="1"/>
            <p:nvPr/>
          </p:nvSpPr>
          <p:spPr>
            <a:xfrm>
              <a:off x="2862671" y="2659633"/>
              <a:ext cx="800100" cy="276999"/>
            </a:xfrm>
            <a:prstGeom prst="rect">
              <a:avLst/>
            </a:prstGeom>
            <a:noFill/>
          </p:spPr>
          <p:txBody>
            <a:bodyPr wrap="square" rtlCol="0">
              <a:spAutoFit/>
            </a:bodyPr>
            <a:lstStyle/>
            <a:p>
              <a:pPr algn="ctr"/>
              <a:r>
                <a:rPr lang="en-US" sz="1200" dirty="0">
                  <a:solidFill>
                    <a:schemeClr val="bg2">
                      <a:lumMod val="10000"/>
                    </a:schemeClr>
                  </a:solidFill>
                </a:rPr>
                <a:t>p=0.165</a:t>
              </a:r>
              <a:endParaRPr lang="en-NZ" sz="1200" dirty="0">
                <a:solidFill>
                  <a:schemeClr val="bg2">
                    <a:lumMod val="10000"/>
                  </a:schemeClr>
                </a:solidFill>
              </a:endParaRPr>
            </a:p>
          </p:txBody>
        </p:sp>
        <p:sp>
          <p:nvSpPr>
            <p:cNvPr id="64" name="Left Bracket 63">
              <a:extLst>
                <a:ext uri="{FF2B5EF4-FFF2-40B4-BE49-F238E27FC236}">
                  <a16:creationId xmlns:a16="http://schemas.microsoft.com/office/drawing/2014/main" id="{E16FC27E-5AEB-6538-DE94-7CB4551F213F}"/>
                </a:ext>
              </a:extLst>
            </p:cNvPr>
            <p:cNvSpPr/>
            <p:nvPr/>
          </p:nvSpPr>
          <p:spPr>
            <a:xfrm rot="5400000">
              <a:off x="3224645" y="2763856"/>
              <a:ext cx="129310" cy="508001"/>
            </a:xfrm>
            <a:prstGeom prst="leftBracket">
              <a:avLst>
                <a:gd name="adj" fmla="val 0"/>
              </a:avLst>
            </a:prstGeom>
            <a:ln w="12700">
              <a:solidFill>
                <a:schemeClr val="bg2">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68" name="Straight Connector 67">
              <a:extLst>
                <a:ext uri="{FF2B5EF4-FFF2-40B4-BE49-F238E27FC236}">
                  <a16:creationId xmlns:a16="http://schemas.microsoft.com/office/drawing/2014/main" id="{4C3CD372-8E23-1991-DD1B-EAE0CFAA3D5F}"/>
                </a:ext>
              </a:extLst>
            </p:cNvPr>
            <p:cNvCxnSpPr>
              <a:cxnSpLocks/>
              <a:endCxn id="64" idx="2"/>
            </p:cNvCxnSpPr>
            <p:nvPr/>
          </p:nvCxnSpPr>
          <p:spPr>
            <a:xfrm flipV="1">
              <a:off x="3035299" y="3082512"/>
              <a:ext cx="1" cy="111973"/>
            </a:xfrm>
            <a:prstGeom prst="line">
              <a:avLst/>
            </a:prstGeom>
            <a:ln w="1270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15149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6568EA-1307-4754-508C-5B1861805BFD}"/>
              </a:ext>
            </a:extLst>
          </p:cNvPr>
          <p:cNvCxnSpPr>
            <a:cxnSpLocks/>
          </p:cNvCxnSpPr>
          <p:nvPr/>
        </p:nvCxnSpPr>
        <p:spPr>
          <a:xfrm>
            <a:off x="4594059" y="1492257"/>
            <a:ext cx="0" cy="4353739"/>
          </a:xfrm>
          <a:prstGeom prst="line">
            <a:avLst/>
          </a:prstGeom>
          <a:ln>
            <a:solidFill>
              <a:srgbClr val="508541"/>
            </a:solidFill>
          </a:ln>
        </p:spPr>
        <p:style>
          <a:lnRef idx="1">
            <a:schemeClr val="accent1"/>
          </a:lnRef>
          <a:fillRef idx="0">
            <a:schemeClr val="accent1"/>
          </a:fillRef>
          <a:effectRef idx="0">
            <a:schemeClr val="accent1"/>
          </a:effectRef>
          <a:fontRef idx="minor">
            <a:schemeClr val="tx1"/>
          </a:fontRef>
        </p:style>
      </p:cxnSp>
      <p:sp>
        <p:nvSpPr>
          <p:cNvPr id="5" name="Content Placeholder 1">
            <a:extLst>
              <a:ext uri="{FF2B5EF4-FFF2-40B4-BE49-F238E27FC236}">
                <a16:creationId xmlns:a16="http://schemas.microsoft.com/office/drawing/2014/main" id="{C7DBEB0A-BDB8-FE4B-6959-B96B7D61B90E}"/>
              </a:ext>
            </a:extLst>
          </p:cNvPr>
          <p:cNvSpPr txBox="1">
            <a:spLocks/>
          </p:cNvSpPr>
          <p:nvPr/>
        </p:nvSpPr>
        <p:spPr>
          <a:xfrm>
            <a:off x="425752" y="998071"/>
            <a:ext cx="3872449"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08541"/>
                </a:highlight>
                <a:latin typeface="+mn-lt"/>
              </a:rPr>
              <a:t>BACKGROUND &amp; AIM</a:t>
            </a:r>
            <a:endParaRPr lang="en-US" sz="2000" dirty="0">
              <a:highlight>
                <a:srgbClr val="508541"/>
              </a:highlight>
              <a:latin typeface="+mn-lt"/>
            </a:endParaRPr>
          </a:p>
          <a:p>
            <a:pPr>
              <a:lnSpc>
                <a:spcPct val="100000"/>
              </a:lnSpc>
            </a:pPr>
            <a:r>
              <a:rPr lang="en-US" sz="1600" dirty="0">
                <a:latin typeface="+mn-lt"/>
              </a:rPr>
              <a:t>ICP is associated with impaired </a:t>
            </a:r>
            <a:br>
              <a:rPr lang="en-US" sz="1600" dirty="0">
                <a:latin typeface="+mn-lt"/>
              </a:rPr>
            </a:br>
            <a:r>
              <a:rPr lang="en-US" sz="1600" dirty="0">
                <a:latin typeface="+mn-lt"/>
              </a:rPr>
              <a:t>bile flow in the liver and adverse pregnancy outcomes</a:t>
            </a:r>
          </a:p>
          <a:p>
            <a:pPr>
              <a:lnSpc>
                <a:spcPct val="100000"/>
              </a:lnSpc>
            </a:pPr>
            <a:r>
              <a:rPr lang="en-US" sz="1600" dirty="0">
                <a:latin typeface="+mn-lt"/>
              </a:rPr>
              <a:t>Smaller studies in predominantly ethnically homogenous European populations have suggested an association between ICP and </a:t>
            </a:r>
            <a:br>
              <a:rPr lang="en-US" sz="1600" dirty="0">
                <a:latin typeface="+mn-lt"/>
              </a:rPr>
            </a:br>
            <a:r>
              <a:rPr lang="en-US" sz="1600" dirty="0">
                <a:latin typeface="+mn-lt"/>
              </a:rPr>
              <a:t>long-term hepatobiliary morbidity</a:t>
            </a:r>
          </a:p>
          <a:p>
            <a:pPr>
              <a:lnSpc>
                <a:spcPct val="100000"/>
              </a:lnSpc>
            </a:pPr>
            <a:r>
              <a:rPr lang="en-US" sz="1600" b="1" dirty="0">
                <a:latin typeface="+mn-lt"/>
              </a:rPr>
              <a:t>AIM:</a:t>
            </a:r>
            <a:r>
              <a:rPr lang="en-US" sz="1600" dirty="0">
                <a:latin typeface="+mn-lt"/>
              </a:rPr>
              <a:t> Understand the association between ICP and subsequent hepatobiliary morbidity in England, and explore how this varied by </a:t>
            </a:r>
            <a:br>
              <a:rPr lang="en-US" sz="1600" dirty="0">
                <a:latin typeface="+mn-lt"/>
              </a:rPr>
            </a:br>
            <a:r>
              <a:rPr lang="en-US" sz="1600" dirty="0">
                <a:latin typeface="+mn-lt"/>
              </a:rPr>
              <a:t>ethnic group</a:t>
            </a:r>
          </a:p>
        </p:txBody>
      </p:sp>
      <p:sp>
        <p:nvSpPr>
          <p:cNvPr id="7" name="Content Placeholder 9">
            <a:extLst>
              <a:ext uri="{FF2B5EF4-FFF2-40B4-BE49-F238E27FC236}">
                <a16:creationId xmlns:a16="http://schemas.microsoft.com/office/drawing/2014/main" id="{E202C456-ECD9-B9CC-FA4B-B70930FE85A2}"/>
              </a:ext>
            </a:extLst>
          </p:cNvPr>
          <p:cNvSpPr txBox="1">
            <a:spLocks/>
          </p:cNvSpPr>
          <p:nvPr/>
        </p:nvSpPr>
        <p:spPr>
          <a:xfrm>
            <a:off x="5211854"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508541"/>
                </a:highlight>
              </a:rPr>
              <a:t>METHODS</a:t>
            </a:r>
          </a:p>
        </p:txBody>
      </p:sp>
      <p:sp>
        <p:nvSpPr>
          <p:cNvPr id="8" name="Rectangle 7">
            <a:extLst>
              <a:ext uri="{FF2B5EF4-FFF2-40B4-BE49-F238E27FC236}">
                <a16:creationId xmlns:a16="http://schemas.microsoft.com/office/drawing/2014/main" id="{8BD1B112-A7AF-74B9-A5BA-7C2D1812DD4C}"/>
              </a:ext>
            </a:extLst>
          </p:cNvPr>
          <p:cNvSpPr/>
          <p:nvPr/>
        </p:nvSpPr>
        <p:spPr>
          <a:xfrm>
            <a:off x="5523750" y="1575723"/>
            <a:ext cx="5848438" cy="774835"/>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noProof="0" dirty="0">
                <a:solidFill>
                  <a:srgbClr val="004B87"/>
                </a:solidFill>
              </a:rPr>
              <a:t>Hospital Episode Statistics records of births in 2000–2021 </a:t>
            </a:r>
            <a:br>
              <a:rPr lang="en-US" sz="1600" noProof="0" dirty="0">
                <a:solidFill>
                  <a:srgbClr val="004B87"/>
                </a:solidFill>
              </a:rPr>
            </a:br>
            <a:r>
              <a:rPr lang="en-US" sz="1600" noProof="0" dirty="0">
                <a:solidFill>
                  <a:srgbClr val="004B87"/>
                </a:solidFill>
              </a:rPr>
              <a:t>were linked to primary care (CPRD Aurum) and secondary care (Hospital Episode Statistics) data</a:t>
            </a:r>
            <a:endParaRPr kumimoji="0" lang="en-US" sz="1600" b="1" i="0" u="none" strike="noStrike" kern="1200" cap="none" spc="0" normalizeH="0" baseline="0" noProof="0" dirty="0">
              <a:ln>
                <a:noFill/>
              </a:ln>
              <a:solidFill>
                <a:srgbClr val="004B87"/>
              </a:solidFill>
              <a:effectLst/>
              <a:uLnTx/>
              <a:uFillTx/>
              <a:ea typeface="+mn-ea"/>
              <a:cs typeface="+mn-cs"/>
            </a:endParaRPr>
          </a:p>
        </p:txBody>
      </p:sp>
      <p:sp>
        <p:nvSpPr>
          <p:cNvPr id="9" name="Rectangle 8">
            <a:extLst>
              <a:ext uri="{FF2B5EF4-FFF2-40B4-BE49-F238E27FC236}">
                <a16:creationId xmlns:a16="http://schemas.microsoft.com/office/drawing/2014/main" id="{686964A9-36B5-8093-4AD3-E304FBDE36D5}"/>
              </a:ext>
            </a:extLst>
          </p:cNvPr>
          <p:cNvSpPr/>
          <p:nvPr/>
        </p:nvSpPr>
        <p:spPr>
          <a:xfrm>
            <a:off x="5530100" y="3507216"/>
            <a:ext cx="2845913" cy="505546"/>
          </a:xfrm>
          <a:prstGeom prst="rect">
            <a:avLst/>
          </a:prstGeom>
          <a:solidFill>
            <a:srgbClr val="1E5111"/>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bg1"/>
                </a:solidFill>
              </a:rPr>
              <a:t>With ICP*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ea typeface="+mn-ea"/>
                <a:cs typeface="+mn-cs"/>
              </a:rPr>
              <a:t>n=</a:t>
            </a:r>
            <a:r>
              <a:rPr lang="en-US" sz="1600" b="1" dirty="0">
                <a:solidFill>
                  <a:schemeClr val="bg1"/>
                </a:solidFill>
              </a:rPr>
              <a:t>31,082</a:t>
            </a:r>
            <a:endParaRPr kumimoji="0" lang="en-US" sz="1600" b="1" i="0" u="none" strike="noStrike" kern="1200" cap="none" spc="0" normalizeH="0" baseline="0" noProof="0" dirty="0">
              <a:ln>
                <a:noFill/>
              </a:ln>
              <a:solidFill>
                <a:schemeClr val="bg1"/>
              </a:solidFill>
              <a:effectLst/>
              <a:uLnTx/>
              <a:uFillTx/>
              <a:ea typeface="+mn-ea"/>
              <a:cs typeface="+mn-cs"/>
            </a:endParaRPr>
          </a:p>
        </p:txBody>
      </p:sp>
      <p:cxnSp>
        <p:nvCxnSpPr>
          <p:cNvPr id="13" name="Straight Arrow Connector 12">
            <a:extLst>
              <a:ext uri="{FF2B5EF4-FFF2-40B4-BE49-F238E27FC236}">
                <a16:creationId xmlns:a16="http://schemas.microsoft.com/office/drawing/2014/main" id="{73AFFEFA-5AB1-37AB-55C4-7A172E34F49B}"/>
              </a:ext>
            </a:extLst>
          </p:cNvPr>
          <p:cNvCxnSpPr>
            <a:cxnSpLocks/>
            <a:stCxn id="8" idx="2"/>
            <a:endCxn id="50" idx="0"/>
          </p:cNvCxnSpPr>
          <p:nvPr/>
        </p:nvCxnSpPr>
        <p:spPr>
          <a:xfrm>
            <a:off x="8447969" y="2350558"/>
            <a:ext cx="1" cy="325556"/>
          </a:xfrm>
          <a:prstGeom prst="straightConnector1">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0D7D50BB-2A61-ED54-2470-776E880F8DF2}"/>
              </a:ext>
            </a:extLst>
          </p:cNvPr>
          <p:cNvSpPr/>
          <p:nvPr/>
        </p:nvSpPr>
        <p:spPr>
          <a:xfrm>
            <a:off x="6266325" y="5239875"/>
            <a:ext cx="4363288" cy="503740"/>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lIns="504000" rIns="32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004B87"/>
                </a:solidFill>
                <a:effectLst/>
                <a:uLnTx/>
                <a:uFillTx/>
                <a:ea typeface="+mn-ea"/>
                <a:cs typeface="+mn-cs"/>
              </a:rPr>
              <a:t>Cox regression</a:t>
            </a:r>
            <a:r>
              <a:rPr kumimoji="0" lang="en-US" sz="1600" i="0" u="none" strike="noStrike" kern="1200" cap="none" spc="0" normalizeH="0" baseline="30000" noProof="0" dirty="0">
                <a:ln>
                  <a:noFill/>
                </a:ln>
                <a:solidFill>
                  <a:srgbClr val="004B87"/>
                </a:solidFill>
                <a:effectLst/>
                <a:uLnTx/>
                <a:uFillTx/>
                <a:ea typeface="+mn-ea"/>
                <a:cs typeface="+mn-cs"/>
              </a:rPr>
              <a:t>‡</a:t>
            </a:r>
            <a:r>
              <a:rPr kumimoji="0" lang="en-US" sz="1600" i="0" u="none" strike="noStrike" kern="1200" cap="none" spc="0" normalizeH="0" baseline="0" noProof="0" dirty="0">
                <a:ln>
                  <a:noFill/>
                </a:ln>
                <a:solidFill>
                  <a:srgbClr val="004B87"/>
                </a:solidFill>
                <a:effectLst/>
                <a:uLnTx/>
                <a:uFillTx/>
                <a:ea typeface="+mn-ea"/>
                <a:cs typeface="+mn-cs"/>
              </a:rPr>
              <a:t> was used to estimate time-related associations</a:t>
            </a:r>
          </a:p>
        </p:txBody>
      </p:sp>
      <p:sp>
        <p:nvSpPr>
          <p:cNvPr id="32" name="Rectangle 31">
            <a:extLst>
              <a:ext uri="{FF2B5EF4-FFF2-40B4-BE49-F238E27FC236}">
                <a16:creationId xmlns:a16="http://schemas.microsoft.com/office/drawing/2014/main" id="{D009123C-F188-2462-A904-96A2A918BBD2}"/>
              </a:ext>
            </a:extLst>
          </p:cNvPr>
          <p:cNvSpPr/>
          <p:nvPr/>
        </p:nvSpPr>
        <p:spPr>
          <a:xfrm>
            <a:off x="8526275" y="3507215"/>
            <a:ext cx="2845913" cy="505546"/>
          </a:xfrm>
          <a:prstGeom prst="rect">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Without </a:t>
            </a:r>
            <a:r>
              <a:rPr lang="en-US" sz="1600" noProof="0" dirty="0">
                <a:solidFill>
                  <a:schemeClr val="bg1"/>
                </a:solidFill>
              </a:rPr>
              <a:t>ICP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ea typeface="+mn-ea"/>
                <a:cs typeface="+mn-cs"/>
              </a:rPr>
              <a:t>n=3,670,913</a:t>
            </a:r>
          </a:p>
        </p:txBody>
      </p:sp>
      <p:cxnSp>
        <p:nvCxnSpPr>
          <p:cNvPr id="34" name="Connector: Elbow 33">
            <a:extLst>
              <a:ext uri="{FF2B5EF4-FFF2-40B4-BE49-F238E27FC236}">
                <a16:creationId xmlns:a16="http://schemas.microsoft.com/office/drawing/2014/main" id="{4C4B1081-BCAF-ACEF-9CE6-647DD5357994}"/>
              </a:ext>
            </a:extLst>
          </p:cNvPr>
          <p:cNvCxnSpPr>
            <a:cxnSpLocks/>
            <a:stCxn id="50" idx="2"/>
            <a:endCxn id="9" idx="0"/>
          </p:cNvCxnSpPr>
          <p:nvPr/>
        </p:nvCxnSpPr>
        <p:spPr>
          <a:xfrm rot="5400000">
            <a:off x="7537736" y="2596982"/>
            <a:ext cx="325556" cy="1494913"/>
          </a:xfrm>
          <a:prstGeom prst="bentConnector3">
            <a:avLst>
              <a:gd name="adj1" fmla="val 50000"/>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cxnSp>
        <p:nvCxnSpPr>
          <p:cNvPr id="37" name="Connector: Elbow 36">
            <a:extLst>
              <a:ext uri="{FF2B5EF4-FFF2-40B4-BE49-F238E27FC236}">
                <a16:creationId xmlns:a16="http://schemas.microsoft.com/office/drawing/2014/main" id="{BF52A50A-AB8C-D2DD-6626-7491E317F6CB}"/>
              </a:ext>
            </a:extLst>
          </p:cNvPr>
          <p:cNvCxnSpPr>
            <a:cxnSpLocks/>
            <a:stCxn id="50" idx="2"/>
            <a:endCxn id="32" idx="0"/>
          </p:cNvCxnSpPr>
          <p:nvPr/>
        </p:nvCxnSpPr>
        <p:spPr>
          <a:xfrm rot="16200000" flipH="1">
            <a:off x="9035824" y="2593806"/>
            <a:ext cx="325555" cy="1501262"/>
          </a:xfrm>
          <a:prstGeom prst="bentConnector3">
            <a:avLst>
              <a:gd name="adj1" fmla="val 50000"/>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cxnSp>
        <p:nvCxnSpPr>
          <p:cNvPr id="40" name="Connector: Elbow 39">
            <a:extLst>
              <a:ext uri="{FF2B5EF4-FFF2-40B4-BE49-F238E27FC236}">
                <a16:creationId xmlns:a16="http://schemas.microsoft.com/office/drawing/2014/main" id="{6C203C46-E118-890E-27D4-8FA55BCECB71}"/>
              </a:ext>
            </a:extLst>
          </p:cNvPr>
          <p:cNvCxnSpPr>
            <a:cxnSpLocks/>
          </p:cNvCxnSpPr>
          <p:nvPr/>
        </p:nvCxnSpPr>
        <p:spPr>
          <a:xfrm rot="5400000">
            <a:off x="9027019" y="3438255"/>
            <a:ext cx="355863" cy="1501263"/>
          </a:xfrm>
          <a:prstGeom prst="bentConnector3">
            <a:avLst>
              <a:gd name="adj1" fmla="val 50669"/>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sp>
        <p:nvSpPr>
          <p:cNvPr id="50" name="Rectangle 49">
            <a:extLst>
              <a:ext uri="{FF2B5EF4-FFF2-40B4-BE49-F238E27FC236}">
                <a16:creationId xmlns:a16="http://schemas.microsoft.com/office/drawing/2014/main" id="{AD164038-1B6A-CFA7-5F80-77BCADCB016B}"/>
              </a:ext>
            </a:extLst>
          </p:cNvPr>
          <p:cNvSpPr/>
          <p:nvPr/>
        </p:nvSpPr>
        <p:spPr>
          <a:xfrm>
            <a:off x="7025013" y="2676114"/>
            <a:ext cx="2845913" cy="505546"/>
          </a:xfrm>
          <a:prstGeom prst="rect">
            <a:avLst/>
          </a:prstGeom>
          <a:solidFill>
            <a:srgbClr val="50854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bg1"/>
                </a:solidFill>
              </a:rPr>
              <a:t>Women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ea typeface="+mn-ea"/>
                <a:cs typeface="+mn-cs"/>
              </a:rPr>
              <a:t>N=</a:t>
            </a:r>
            <a:r>
              <a:rPr lang="en-US" sz="1600" b="1" dirty="0">
                <a:solidFill>
                  <a:schemeClr val="bg1"/>
                </a:solidFill>
              </a:rPr>
              <a:t>3,701,995</a:t>
            </a:r>
            <a:endParaRPr kumimoji="0" lang="en-US" sz="1600" b="1" i="0" u="none" strike="noStrike" kern="1200" cap="none" spc="0" normalizeH="0" baseline="0" noProof="0" dirty="0">
              <a:ln>
                <a:noFill/>
              </a:ln>
              <a:solidFill>
                <a:schemeClr val="bg1"/>
              </a:solidFill>
              <a:effectLst/>
              <a:uLnTx/>
              <a:uFillTx/>
              <a:ea typeface="+mn-ea"/>
              <a:cs typeface="+mn-cs"/>
            </a:endParaRPr>
          </a:p>
        </p:txBody>
      </p:sp>
      <p:sp>
        <p:nvSpPr>
          <p:cNvPr id="58" name="Text Placeholder 3">
            <a:extLst>
              <a:ext uri="{FF2B5EF4-FFF2-40B4-BE49-F238E27FC236}">
                <a16:creationId xmlns:a16="http://schemas.microsoft.com/office/drawing/2014/main" id="{4894AB74-0E9E-5C3C-1517-D661BFE9F90B}"/>
              </a:ext>
            </a:extLst>
          </p:cNvPr>
          <p:cNvSpPr txBox="1">
            <a:spLocks/>
          </p:cNvSpPr>
          <p:nvPr/>
        </p:nvSpPr>
        <p:spPr>
          <a:xfrm>
            <a:off x="190498" y="6451600"/>
            <a:ext cx="10752155"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solidFill>
                  <a:srgbClr val="004B87"/>
                </a:solidFill>
              </a:rPr>
              <a:t>*Diagnosed during the first recorded pregnancy.</a:t>
            </a:r>
            <a:br>
              <a:rPr lang="en-US" sz="1100" dirty="0">
                <a:solidFill>
                  <a:srgbClr val="004B87"/>
                </a:solidFill>
              </a:rPr>
            </a:br>
            <a:r>
              <a:rPr lang="en-US" sz="1100" baseline="30000" dirty="0">
                <a:solidFill>
                  <a:srgbClr val="004B87"/>
                </a:solidFill>
              </a:rPr>
              <a:t>†</a:t>
            </a:r>
            <a:r>
              <a:rPr lang="en-US" sz="1100" dirty="0">
                <a:solidFill>
                  <a:srgbClr val="004B87"/>
                </a:solidFill>
              </a:rPr>
              <a:t>Including composite hepatobiliary disease, gallstone disease, other LD, pancreatitis, infectious LD, fibrosis and cirrhosis, hepatobiliary malignancy, and end-stage LD.</a:t>
            </a:r>
            <a:br>
              <a:rPr lang="en-US" sz="1100" dirty="0">
                <a:solidFill>
                  <a:srgbClr val="004B87"/>
                </a:solidFill>
              </a:rPr>
            </a:br>
            <a:r>
              <a:rPr lang="en-US" sz="1100" baseline="30000" dirty="0">
                <a:solidFill>
                  <a:srgbClr val="004B87"/>
                </a:solidFill>
              </a:rPr>
              <a:t>‡</a:t>
            </a:r>
            <a:r>
              <a:rPr lang="en-US" sz="1100" dirty="0">
                <a:solidFill>
                  <a:srgbClr val="004B87"/>
                </a:solidFill>
              </a:rPr>
              <a:t>Models incorporated maternal age at birth and ethnicity.</a:t>
            </a:r>
            <a:br>
              <a:rPr lang="en-GB" sz="1100" dirty="0">
                <a:solidFill>
                  <a:srgbClr val="004B87"/>
                </a:solidFill>
              </a:rPr>
            </a:br>
            <a:r>
              <a:rPr lang="en-GB" sz="1100" dirty="0" err="1">
                <a:solidFill>
                  <a:srgbClr val="004B87"/>
                </a:solidFill>
              </a:rPr>
              <a:t>Lissmann</a:t>
            </a:r>
            <a:r>
              <a:rPr lang="en-GB" sz="1100" dirty="0">
                <a:solidFill>
                  <a:srgbClr val="004B87"/>
                </a:solidFill>
              </a:rPr>
              <a:t> R, et al. EASL</a:t>
            </a:r>
            <a:r>
              <a:rPr lang="en-GB" sz="1100" dirty="0">
                <a:solidFill>
                  <a:srgbClr val="004B87"/>
                </a:solidFill>
                <a:latin typeface="Arial" panose="020B0604020202020204" pitchFamily="34" charset="0"/>
                <a:cs typeface="Arial" panose="020B0604020202020204" pitchFamily="34" charset="0"/>
              </a:rPr>
              <a:t> Congress</a:t>
            </a:r>
            <a:r>
              <a:rPr lang="en-GB" sz="1100" dirty="0">
                <a:solidFill>
                  <a:srgbClr val="004B87"/>
                </a:solidFill>
              </a:rPr>
              <a:t> 2026; OS-026-YI. </a:t>
            </a:r>
          </a:p>
        </p:txBody>
      </p:sp>
      <p:cxnSp>
        <p:nvCxnSpPr>
          <p:cNvPr id="62" name="Connector: Elbow 61">
            <a:extLst>
              <a:ext uri="{FF2B5EF4-FFF2-40B4-BE49-F238E27FC236}">
                <a16:creationId xmlns:a16="http://schemas.microsoft.com/office/drawing/2014/main" id="{6A5C2DC6-965B-5E9B-581E-076FD94F5E04}"/>
              </a:ext>
            </a:extLst>
          </p:cNvPr>
          <p:cNvCxnSpPr>
            <a:cxnSpLocks/>
            <a:stCxn id="9" idx="2"/>
            <a:endCxn id="75" idx="0"/>
          </p:cNvCxnSpPr>
          <p:nvPr/>
        </p:nvCxnSpPr>
        <p:spPr>
          <a:xfrm rot="16200000" flipH="1">
            <a:off x="7522582" y="3443237"/>
            <a:ext cx="355862" cy="1494912"/>
          </a:xfrm>
          <a:prstGeom prst="bentConnector3">
            <a:avLst>
              <a:gd name="adj1" fmla="val 50000"/>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5812B66F-7E1B-224A-E959-F1BA92BCD183}"/>
              </a:ext>
            </a:extLst>
          </p:cNvPr>
          <p:cNvGrpSpPr/>
          <p:nvPr/>
        </p:nvGrpSpPr>
        <p:grpSpPr>
          <a:xfrm>
            <a:off x="6056630" y="5203745"/>
            <a:ext cx="576000" cy="576000"/>
            <a:chOff x="6583137" y="5252425"/>
            <a:chExt cx="576000" cy="576000"/>
          </a:xfrm>
        </p:grpSpPr>
        <p:sp>
          <p:nvSpPr>
            <p:cNvPr id="18" name="Oval 17">
              <a:extLst>
                <a:ext uri="{FF2B5EF4-FFF2-40B4-BE49-F238E27FC236}">
                  <a16:creationId xmlns:a16="http://schemas.microsoft.com/office/drawing/2014/main" id="{5D111F8A-347A-455F-ACB6-F7F467E84272}"/>
                </a:ext>
              </a:extLst>
            </p:cNvPr>
            <p:cNvSpPr/>
            <p:nvPr/>
          </p:nvSpPr>
          <p:spPr>
            <a:xfrm>
              <a:off x="6583137" y="5252425"/>
              <a:ext cx="576000" cy="576000"/>
            </a:xfrm>
            <a:prstGeom prst="ellipse">
              <a:avLst/>
            </a:prstGeom>
            <a:solidFill>
              <a:srgbClr val="508541"/>
            </a:solidFill>
            <a:ln>
              <a:solidFill>
                <a:srgbClr val="5085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solidFill>
                  <a:schemeClr val="accent6"/>
                </a:solidFill>
              </a:endParaRPr>
            </a:p>
          </p:txBody>
        </p:sp>
        <p:pic>
          <p:nvPicPr>
            <p:cNvPr id="73" name="Graphic 72">
              <a:extLst>
                <a:ext uri="{FF2B5EF4-FFF2-40B4-BE49-F238E27FC236}">
                  <a16:creationId xmlns:a16="http://schemas.microsoft.com/office/drawing/2014/main" id="{6EB37394-3A72-580E-FC3D-6F95262A1E5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675694" y="5321591"/>
              <a:ext cx="415496" cy="415496"/>
            </a:xfrm>
            <a:prstGeom prst="rect">
              <a:avLst/>
            </a:prstGeom>
          </p:spPr>
        </p:pic>
      </p:grpSp>
      <p:cxnSp>
        <p:nvCxnSpPr>
          <p:cNvPr id="89" name="Straight Arrow Connector 88">
            <a:extLst>
              <a:ext uri="{FF2B5EF4-FFF2-40B4-BE49-F238E27FC236}">
                <a16:creationId xmlns:a16="http://schemas.microsoft.com/office/drawing/2014/main" id="{A8F3D456-F340-81C2-AF8C-069075B0B17F}"/>
              </a:ext>
            </a:extLst>
          </p:cNvPr>
          <p:cNvCxnSpPr>
            <a:cxnSpLocks/>
            <a:stCxn id="75" idx="2"/>
            <a:endCxn id="17" idx="0"/>
          </p:cNvCxnSpPr>
          <p:nvPr/>
        </p:nvCxnSpPr>
        <p:spPr>
          <a:xfrm>
            <a:off x="8447969" y="4872364"/>
            <a:ext cx="0" cy="367511"/>
          </a:xfrm>
          <a:prstGeom prst="straightConnector1">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sp>
        <p:nvSpPr>
          <p:cNvPr id="75" name="Rectangle 74">
            <a:extLst>
              <a:ext uri="{FF2B5EF4-FFF2-40B4-BE49-F238E27FC236}">
                <a16:creationId xmlns:a16="http://schemas.microsoft.com/office/drawing/2014/main" id="{6B1EA479-D97A-343B-8EA6-2F07FB4A858F}"/>
              </a:ext>
            </a:extLst>
          </p:cNvPr>
          <p:cNvSpPr/>
          <p:nvPr/>
        </p:nvSpPr>
        <p:spPr>
          <a:xfrm>
            <a:off x="6266325" y="4368624"/>
            <a:ext cx="4363288" cy="503740"/>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lIns="504000" rIns="324000" rtlCol="0" anchor="ctr"/>
          <a:lstStyle/>
          <a:p>
            <a:pPr lvl="0" algn="ctr">
              <a:defRPr/>
            </a:pPr>
            <a:r>
              <a:rPr kumimoji="0" lang="en-US" sz="1600" i="0" u="none" strike="noStrike" kern="1200" cap="none" spc="0" normalizeH="0" baseline="0" noProof="0" dirty="0">
                <a:ln>
                  <a:noFill/>
                </a:ln>
                <a:solidFill>
                  <a:srgbClr val="004B87"/>
                </a:solidFill>
                <a:effectLst/>
                <a:uLnTx/>
                <a:uFillTx/>
                <a:ea typeface="+mn-ea"/>
                <a:cs typeface="+mn-cs"/>
              </a:rPr>
              <a:t>Incidence of subsequent hepatobiliary morbidity</a:t>
            </a:r>
            <a:r>
              <a:rPr lang="en-US" sz="1600" baseline="30000" dirty="0">
                <a:solidFill>
                  <a:srgbClr val="004B87"/>
                </a:solidFill>
              </a:rPr>
              <a:t>†</a:t>
            </a:r>
            <a:r>
              <a:rPr kumimoji="0" lang="en-US" sz="1600" i="0" u="none" strike="noStrike" kern="1200" cap="none" spc="0" normalizeH="0" baseline="0" noProof="0" dirty="0">
                <a:ln>
                  <a:noFill/>
                </a:ln>
                <a:solidFill>
                  <a:srgbClr val="004B87"/>
                </a:solidFill>
                <a:effectLst/>
                <a:uLnTx/>
                <a:uFillTx/>
                <a:ea typeface="+mn-ea"/>
                <a:cs typeface="+mn-cs"/>
              </a:rPr>
              <a:t> was established</a:t>
            </a:r>
          </a:p>
        </p:txBody>
      </p:sp>
      <p:grpSp>
        <p:nvGrpSpPr>
          <p:cNvPr id="3" name="Group 2">
            <a:extLst>
              <a:ext uri="{FF2B5EF4-FFF2-40B4-BE49-F238E27FC236}">
                <a16:creationId xmlns:a16="http://schemas.microsoft.com/office/drawing/2014/main" id="{C1930CAB-9286-4E93-10D0-35EF010DCD08}"/>
              </a:ext>
            </a:extLst>
          </p:cNvPr>
          <p:cNvGrpSpPr/>
          <p:nvPr/>
        </p:nvGrpSpPr>
        <p:grpSpPr>
          <a:xfrm>
            <a:off x="6061393" y="4338318"/>
            <a:ext cx="576000" cy="576000"/>
            <a:chOff x="5971262" y="4287854"/>
            <a:chExt cx="576000" cy="576000"/>
          </a:xfrm>
        </p:grpSpPr>
        <p:sp>
          <p:nvSpPr>
            <p:cNvPr id="76" name="Oval 75">
              <a:extLst>
                <a:ext uri="{FF2B5EF4-FFF2-40B4-BE49-F238E27FC236}">
                  <a16:creationId xmlns:a16="http://schemas.microsoft.com/office/drawing/2014/main" id="{431CD054-2BF7-2DD5-A8A3-39E16B9C2166}"/>
                </a:ext>
              </a:extLst>
            </p:cNvPr>
            <p:cNvSpPr/>
            <p:nvPr/>
          </p:nvSpPr>
          <p:spPr>
            <a:xfrm>
              <a:off x="5971262" y="4287854"/>
              <a:ext cx="576000" cy="576000"/>
            </a:xfrm>
            <a:prstGeom prst="ellipse">
              <a:avLst/>
            </a:prstGeom>
            <a:solidFill>
              <a:srgbClr val="508541"/>
            </a:solidFill>
            <a:ln>
              <a:solidFill>
                <a:srgbClr val="5085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solidFill>
                  <a:schemeClr val="accent6"/>
                </a:solidFill>
              </a:endParaRPr>
            </a:p>
          </p:txBody>
        </p:sp>
        <p:pic>
          <p:nvPicPr>
            <p:cNvPr id="93" name="Graphic 92">
              <a:extLst>
                <a:ext uri="{FF2B5EF4-FFF2-40B4-BE49-F238E27FC236}">
                  <a16:creationId xmlns:a16="http://schemas.microsoft.com/office/drawing/2014/main" id="{910E9B70-9847-9EA1-E6BD-33ECC18EA5F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030477" y="4315219"/>
              <a:ext cx="457570" cy="457570"/>
            </a:xfrm>
            <a:prstGeom prst="rect">
              <a:avLst/>
            </a:prstGeom>
          </p:spPr>
        </p:pic>
      </p:grpSp>
      <p:sp>
        <p:nvSpPr>
          <p:cNvPr id="12" name="Title 1">
            <a:extLst>
              <a:ext uri="{FF2B5EF4-FFF2-40B4-BE49-F238E27FC236}">
                <a16:creationId xmlns:a16="http://schemas.microsoft.com/office/drawing/2014/main" id="{714A5509-5B5A-212E-1C6D-79E0DD2E232B}"/>
              </a:ext>
            </a:extLst>
          </p:cNvPr>
          <p:cNvSpPr txBox="1">
            <a:spLocks/>
          </p:cNvSpPr>
          <p:nvPr/>
        </p:nvSpPr>
        <p:spPr>
          <a:xfrm>
            <a:off x="609027" y="2582"/>
            <a:ext cx="10515600" cy="6727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2400" dirty="0">
                <a:latin typeface="+mj-lt"/>
              </a:rPr>
              <a:t>Long-term hepatobiliary morbidity after intrahepatic cholestasis of pregnancy in England, and how this varies by ethnicity </a:t>
            </a:r>
          </a:p>
        </p:txBody>
      </p:sp>
      <p:pic>
        <p:nvPicPr>
          <p:cNvPr id="2" name="Picture 1">
            <a:hlinkClick r:id="rId5" action="ppaction://hlinksldjump"/>
            <a:extLst>
              <a:ext uri="{FF2B5EF4-FFF2-40B4-BE49-F238E27FC236}">
                <a16:creationId xmlns:a16="http://schemas.microsoft.com/office/drawing/2014/main" id="{8B29B3B9-ED11-2D6A-952F-02FE8C735FE2}"/>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4007905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B6BF67F-7FD7-7108-2883-80AF63EC546E}"/>
              </a:ext>
            </a:extLst>
          </p:cNvPr>
          <p:cNvCxnSpPr>
            <a:cxnSpLocks/>
          </p:cNvCxnSpPr>
          <p:nvPr/>
        </p:nvCxnSpPr>
        <p:spPr>
          <a:xfrm>
            <a:off x="6977860" y="4279755"/>
            <a:ext cx="0" cy="2400445"/>
          </a:xfrm>
          <a:prstGeom prst="line">
            <a:avLst/>
          </a:prstGeom>
          <a:ln>
            <a:solidFill>
              <a:srgbClr val="508541"/>
            </a:solidFill>
          </a:ln>
        </p:spPr>
        <p:style>
          <a:lnRef idx="1">
            <a:schemeClr val="accent1"/>
          </a:lnRef>
          <a:fillRef idx="0">
            <a:schemeClr val="accent1"/>
          </a:fillRef>
          <a:effectRef idx="0">
            <a:schemeClr val="accent1"/>
          </a:effectRef>
          <a:fontRef idx="minor">
            <a:schemeClr val="tx1"/>
          </a:fontRef>
        </p:style>
      </p:cxnSp>
      <p:sp>
        <p:nvSpPr>
          <p:cNvPr id="6" name="Content Placeholder 1">
            <a:extLst>
              <a:ext uri="{FF2B5EF4-FFF2-40B4-BE49-F238E27FC236}">
                <a16:creationId xmlns:a16="http://schemas.microsoft.com/office/drawing/2014/main" id="{E0AC2878-E1C2-7129-069A-83E8FB17B2C9}"/>
              </a:ext>
            </a:extLst>
          </p:cNvPr>
          <p:cNvSpPr>
            <a:spLocks noGrp="1"/>
          </p:cNvSpPr>
          <p:nvPr>
            <p:ph idx="1"/>
          </p:nvPr>
        </p:nvSpPr>
        <p:spPr>
          <a:xfrm>
            <a:off x="918412" y="998071"/>
            <a:ext cx="5177589" cy="5178891"/>
          </a:xfrm>
        </p:spPr>
        <p:txBody>
          <a:bodyPr>
            <a:normAutofit/>
          </a:bodyPr>
          <a:lstStyle/>
          <a:p>
            <a:pPr marL="0" indent="0">
              <a:lnSpc>
                <a:spcPct val="100000"/>
              </a:lnSpc>
              <a:buNone/>
            </a:pPr>
            <a:r>
              <a:rPr lang="en-US" sz="2000" b="1" dirty="0">
                <a:solidFill>
                  <a:schemeClr val="bg1"/>
                </a:solidFill>
                <a:highlight>
                  <a:srgbClr val="508541"/>
                </a:highlight>
                <a:latin typeface="+mn-lt"/>
              </a:rPr>
              <a:t>RESULTS</a:t>
            </a:r>
            <a:endParaRPr lang="en-US" sz="2000" dirty="0">
              <a:highlight>
                <a:srgbClr val="508541"/>
              </a:highlight>
              <a:latin typeface="+mn-lt"/>
            </a:endParaRPr>
          </a:p>
        </p:txBody>
      </p:sp>
      <p:sp>
        <p:nvSpPr>
          <p:cNvPr id="7" name="Content Placeholder 2">
            <a:extLst>
              <a:ext uri="{FF2B5EF4-FFF2-40B4-BE49-F238E27FC236}">
                <a16:creationId xmlns:a16="http://schemas.microsoft.com/office/drawing/2014/main" id="{6B446F76-0E91-FDBE-6210-23A021CFFE4D}"/>
              </a:ext>
            </a:extLst>
          </p:cNvPr>
          <p:cNvSpPr txBox="1">
            <a:spLocks/>
          </p:cNvSpPr>
          <p:nvPr/>
        </p:nvSpPr>
        <p:spPr>
          <a:xfrm>
            <a:off x="7064827" y="4401814"/>
            <a:ext cx="5009718" cy="20993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08541"/>
                </a:highlight>
              </a:rPr>
              <a:t>CONCLUSIONS</a:t>
            </a:r>
            <a:endParaRPr lang="en-US" sz="2000" dirty="0">
              <a:highlight>
                <a:srgbClr val="508541"/>
              </a:highlight>
            </a:endParaRPr>
          </a:p>
          <a:p>
            <a:pPr>
              <a:lnSpc>
                <a:spcPct val="100000"/>
              </a:lnSpc>
            </a:pPr>
            <a:r>
              <a:rPr lang="en-NZ" sz="1600" dirty="0">
                <a:solidFill>
                  <a:srgbClr val="004B87"/>
                </a:solidFill>
              </a:rPr>
              <a:t>This study </a:t>
            </a:r>
            <a:r>
              <a:rPr lang="en-US" sz="1600" dirty="0">
                <a:solidFill>
                  <a:srgbClr val="004B87"/>
                </a:solidFill>
              </a:rPr>
              <a:t>provides evidence of an association between ICP and hepatobiliary morbidity</a:t>
            </a:r>
          </a:p>
          <a:p>
            <a:pPr>
              <a:lnSpc>
                <a:spcPct val="100000"/>
              </a:lnSpc>
            </a:pPr>
            <a:r>
              <a:rPr lang="en-US" sz="1600" dirty="0">
                <a:solidFill>
                  <a:srgbClr val="004B87"/>
                </a:solidFill>
              </a:rPr>
              <a:t>Postpartum follow-up and inclusion of ICP in risk stratification is important</a:t>
            </a:r>
          </a:p>
          <a:p>
            <a:pPr>
              <a:lnSpc>
                <a:spcPct val="100000"/>
              </a:lnSpc>
            </a:pPr>
            <a:r>
              <a:rPr lang="en-US" sz="1600" dirty="0">
                <a:solidFill>
                  <a:srgbClr val="004B87"/>
                </a:solidFill>
              </a:rPr>
              <a:t>Interventions should tackle health inequalities between ethnic groups</a:t>
            </a:r>
          </a:p>
          <a:p>
            <a:pPr>
              <a:lnSpc>
                <a:spcPct val="100000"/>
              </a:lnSpc>
            </a:pPr>
            <a:endParaRPr lang="en-US" sz="1600" dirty="0">
              <a:solidFill>
                <a:schemeClr val="accent6"/>
              </a:solidFill>
            </a:endParaRPr>
          </a:p>
        </p:txBody>
      </p:sp>
      <p:sp>
        <p:nvSpPr>
          <p:cNvPr id="12" name="Text Placeholder 3">
            <a:extLst>
              <a:ext uri="{FF2B5EF4-FFF2-40B4-BE49-F238E27FC236}">
                <a16:creationId xmlns:a16="http://schemas.microsoft.com/office/drawing/2014/main" id="{601AF5DC-B4B0-FE68-D71D-4BECFBD471C6}"/>
              </a:ext>
            </a:extLst>
          </p:cNvPr>
          <p:cNvSpPr txBox="1">
            <a:spLocks/>
          </p:cNvSpPr>
          <p:nvPr/>
        </p:nvSpPr>
        <p:spPr>
          <a:xfrm>
            <a:off x="190499" y="6445140"/>
            <a:ext cx="3916804" cy="351986"/>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err="1">
                <a:solidFill>
                  <a:srgbClr val="004B87"/>
                </a:solidFill>
              </a:rPr>
              <a:t>Lissmann</a:t>
            </a:r>
            <a:r>
              <a:rPr lang="en-GB" sz="1100" dirty="0">
                <a:solidFill>
                  <a:srgbClr val="004B87"/>
                </a:solidFill>
              </a:rPr>
              <a:t> R, et al. EASL</a:t>
            </a:r>
            <a:r>
              <a:rPr lang="en-GB" sz="1100" dirty="0">
                <a:solidFill>
                  <a:srgbClr val="004B87"/>
                </a:solidFill>
                <a:latin typeface="Arial" panose="020B0604020202020204" pitchFamily="34" charset="0"/>
                <a:cs typeface="Arial" panose="020B0604020202020204" pitchFamily="34" charset="0"/>
              </a:rPr>
              <a:t> Congress</a:t>
            </a:r>
            <a:r>
              <a:rPr lang="en-GB" sz="1100" dirty="0">
                <a:solidFill>
                  <a:srgbClr val="004B87"/>
                </a:solidFill>
              </a:rPr>
              <a:t> 2026; OS-026-YI. </a:t>
            </a:r>
          </a:p>
        </p:txBody>
      </p:sp>
      <p:cxnSp>
        <p:nvCxnSpPr>
          <p:cNvPr id="13" name="Straight Connector 12">
            <a:extLst>
              <a:ext uri="{FF2B5EF4-FFF2-40B4-BE49-F238E27FC236}">
                <a16:creationId xmlns:a16="http://schemas.microsoft.com/office/drawing/2014/main" id="{BE5741FA-F74A-F6A7-462A-9F6025D7855C}"/>
              </a:ext>
            </a:extLst>
          </p:cNvPr>
          <p:cNvCxnSpPr>
            <a:cxnSpLocks/>
          </p:cNvCxnSpPr>
          <p:nvPr/>
        </p:nvCxnSpPr>
        <p:spPr>
          <a:xfrm>
            <a:off x="6977860" y="4279755"/>
            <a:ext cx="4652024" cy="0"/>
          </a:xfrm>
          <a:prstGeom prst="line">
            <a:avLst/>
          </a:prstGeom>
          <a:ln>
            <a:solidFill>
              <a:srgbClr val="508541"/>
            </a:solidFill>
          </a:ln>
        </p:spPr>
        <p:style>
          <a:lnRef idx="1">
            <a:schemeClr val="accent1"/>
          </a:lnRef>
          <a:fillRef idx="0">
            <a:schemeClr val="accent1"/>
          </a:fillRef>
          <a:effectRef idx="0">
            <a:schemeClr val="accent1"/>
          </a:effectRef>
          <a:fontRef idx="minor">
            <a:schemeClr val="tx1"/>
          </a:fontRef>
        </p:style>
      </p:cxnSp>
      <p:graphicFrame>
        <p:nvGraphicFramePr>
          <p:cNvPr id="20" name="Chart 19">
            <a:extLst>
              <a:ext uri="{FF2B5EF4-FFF2-40B4-BE49-F238E27FC236}">
                <a16:creationId xmlns:a16="http://schemas.microsoft.com/office/drawing/2014/main" id="{64E24927-36F8-E776-3982-CEF86EE65956}"/>
              </a:ext>
            </a:extLst>
          </p:cNvPr>
          <p:cNvGraphicFramePr/>
          <p:nvPr>
            <p:extLst>
              <p:ext uri="{D42A27DB-BD31-4B8C-83A1-F6EECF244321}">
                <p14:modId xmlns:p14="http://schemas.microsoft.com/office/powerpoint/2010/main" val="957288759"/>
              </p:ext>
            </p:extLst>
          </p:nvPr>
        </p:nvGraphicFramePr>
        <p:xfrm>
          <a:off x="6624002" y="1593756"/>
          <a:ext cx="5003881" cy="2516269"/>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1E7F5C90-AE74-B5C1-8ADB-B182F66C44CB}"/>
              </a:ext>
            </a:extLst>
          </p:cNvPr>
          <p:cNvSpPr txBox="1"/>
          <p:nvPr/>
        </p:nvSpPr>
        <p:spPr>
          <a:xfrm>
            <a:off x="7117006" y="1428280"/>
            <a:ext cx="4650023" cy="338554"/>
          </a:xfrm>
          <a:prstGeom prst="rect">
            <a:avLst/>
          </a:prstGeom>
          <a:noFill/>
          <a:ln>
            <a:noFill/>
          </a:ln>
        </p:spPr>
        <p:txBody>
          <a:bodyPr wrap="square" rtlCol="0">
            <a:spAutoFit/>
          </a:bodyPr>
          <a:lstStyle/>
          <a:p>
            <a:pPr algn="ctr"/>
            <a:r>
              <a:rPr lang="en-NZ" sz="1600" b="1" dirty="0">
                <a:solidFill>
                  <a:srgbClr val="004B87"/>
                </a:solidFill>
              </a:rPr>
              <a:t>Incidence of ICP by ethnicity</a:t>
            </a:r>
          </a:p>
        </p:txBody>
      </p:sp>
      <p:graphicFrame>
        <p:nvGraphicFramePr>
          <p:cNvPr id="23" name="Table 22">
            <a:extLst>
              <a:ext uri="{FF2B5EF4-FFF2-40B4-BE49-F238E27FC236}">
                <a16:creationId xmlns:a16="http://schemas.microsoft.com/office/drawing/2014/main" id="{BB75BCCB-0225-FA64-41C2-8847CAAA2BF3}"/>
              </a:ext>
            </a:extLst>
          </p:cNvPr>
          <p:cNvGraphicFramePr>
            <a:graphicFrameLocks noGrp="1"/>
          </p:cNvGraphicFramePr>
          <p:nvPr>
            <p:extLst>
              <p:ext uri="{D42A27DB-BD31-4B8C-83A1-F6EECF244321}">
                <p14:modId xmlns:p14="http://schemas.microsoft.com/office/powerpoint/2010/main" val="1401291360"/>
              </p:ext>
            </p:extLst>
          </p:nvPr>
        </p:nvGraphicFramePr>
        <p:xfrm>
          <a:off x="405417" y="1815198"/>
          <a:ext cx="6218585" cy="2568754"/>
        </p:xfrm>
        <a:graphic>
          <a:graphicData uri="http://schemas.openxmlformats.org/drawingml/2006/table">
            <a:tbl>
              <a:tblPr firstRow="1" bandRow="1">
                <a:tableStyleId>{5C22544A-7EE6-4342-B048-85BDC9FD1C3A}</a:tableStyleId>
              </a:tblPr>
              <a:tblGrid>
                <a:gridCol w="2890429">
                  <a:extLst>
                    <a:ext uri="{9D8B030D-6E8A-4147-A177-3AD203B41FA5}">
                      <a16:colId xmlns:a16="http://schemas.microsoft.com/office/drawing/2014/main" val="4268344248"/>
                    </a:ext>
                  </a:extLst>
                </a:gridCol>
                <a:gridCol w="1901376">
                  <a:extLst>
                    <a:ext uri="{9D8B030D-6E8A-4147-A177-3AD203B41FA5}">
                      <a16:colId xmlns:a16="http://schemas.microsoft.com/office/drawing/2014/main" val="476145063"/>
                    </a:ext>
                  </a:extLst>
                </a:gridCol>
                <a:gridCol w="1426780">
                  <a:extLst>
                    <a:ext uri="{9D8B030D-6E8A-4147-A177-3AD203B41FA5}">
                      <a16:colId xmlns:a16="http://schemas.microsoft.com/office/drawing/2014/main" val="924307928"/>
                    </a:ext>
                  </a:extLst>
                </a:gridCol>
              </a:tblGrid>
              <a:tr h="113207">
                <a:tc>
                  <a:txBody>
                    <a:bodyPr/>
                    <a:lstStyle/>
                    <a:p>
                      <a:pPr algn="l"/>
                      <a:r>
                        <a:rPr lang="en-NZ" sz="1300" b="1" dirty="0">
                          <a:solidFill>
                            <a:srgbClr val="004B87"/>
                          </a:solidFill>
                          <a:latin typeface="+mn-lt"/>
                        </a:rPr>
                        <a:t>Event</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endParaRPr lang="en-NZ" sz="1200" dirty="0">
                        <a:solidFill>
                          <a:srgbClr val="004B87"/>
                        </a:solidFill>
                        <a:latin typeface="+mn-lt"/>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l"/>
                      <a:r>
                        <a:rPr lang="en-NZ" sz="1200" b="1" dirty="0" err="1">
                          <a:solidFill>
                            <a:srgbClr val="004B87"/>
                          </a:solidFill>
                          <a:latin typeface="+mn-lt"/>
                        </a:rPr>
                        <a:t>aHR</a:t>
                      </a:r>
                      <a:r>
                        <a:rPr lang="en-NZ" sz="1200" b="1" dirty="0">
                          <a:solidFill>
                            <a:srgbClr val="004B87"/>
                          </a:solidFill>
                          <a:latin typeface="+mn-lt"/>
                        </a:rPr>
                        <a:t> (95% CI)*</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5879120"/>
                  </a:ext>
                </a:extLst>
              </a:tr>
              <a:tr h="244751">
                <a:tc>
                  <a:txBody>
                    <a:bodyPr/>
                    <a:lstStyle/>
                    <a:p>
                      <a:pPr algn="l"/>
                      <a:r>
                        <a:rPr lang="en-NZ" sz="1200" b="0" dirty="0">
                          <a:solidFill>
                            <a:srgbClr val="004B87"/>
                          </a:solidFill>
                          <a:latin typeface="+mn-lt"/>
                        </a:rPr>
                        <a:t>Composite hepatobiliary disease </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endParaRPr lang="en-NZ" sz="1200" dirty="0">
                        <a:solidFill>
                          <a:srgbClr val="004B87"/>
                        </a:solidFill>
                        <a:latin typeface="+mn-lt"/>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l"/>
                      <a:r>
                        <a:rPr lang="en-NZ" sz="1200" b="0">
                          <a:solidFill>
                            <a:srgbClr val="004B87"/>
                          </a:solidFill>
                          <a:latin typeface="+mn-lt"/>
                        </a:rPr>
                        <a:t>2.38 (2.28</a:t>
                      </a:r>
                      <a:r>
                        <a:rPr lang="en-US" sz="1200" b="0">
                          <a:solidFill>
                            <a:srgbClr val="004B87"/>
                          </a:solidFill>
                          <a:latin typeface="+mn-lt"/>
                          <a:ea typeface="Calibri"/>
                          <a:cs typeface="Calibri"/>
                        </a:rPr>
                        <a:t>–2.47)</a:t>
                      </a:r>
                      <a:endParaRPr lang="en-NZ" sz="1200" b="0">
                        <a:solidFill>
                          <a:srgbClr val="004B87"/>
                        </a:solidFill>
                        <a:latin typeface="+mn-lt"/>
                        <a:ea typeface="Calibri"/>
                        <a:cs typeface="Calibri"/>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5205300"/>
                  </a:ext>
                </a:extLst>
              </a:tr>
              <a:tr h="251209">
                <a:tc>
                  <a:txBody>
                    <a:bodyPr/>
                    <a:lstStyle/>
                    <a:p>
                      <a:pPr algn="l"/>
                      <a:r>
                        <a:rPr lang="en-NZ" sz="1200" b="0" dirty="0">
                          <a:solidFill>
                            <a:srgbClr val="004B87"/>
                          </a:solidFill>
                          <a:latin typeface="+mn-lt"/>
                        </a:rPr>
                        <a:t>Pancreatitis</a:t>
                      </a: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200" dirty="0">
                        <a:solidFill>
                          <a:srgbClr val="004B87"/>
                        </a:solidFill>
                        <a:latin typeface="+mn-lt"/>
                      </a:endParaRP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en-NZ" sz="1200" dirty="0">
                          <a:solidFill>
                            <a:srgbClr val="004B87"/>
                          </a:solidFill>
                          <a:latin typeface="+mn-lt"/>
                        </a:rPr>
                        <a:t>2.43 (2.13</a:t>
                      </a:r>
                      <a:r>
                        <a:rPr lang="en-US" sz="1200" dirty="0">
                          <a:solidFill>
                            <a:srgbClr val="004B87"/>
                          </a:solidFill>
                          <a:latin typeface="+mn-lt"/>
                          <a:ea typeface="Calibri" panose="020F0502020204030204" pitchFamily="34" charset="0"/>
                          <a:cs typeface="Calibri" panose="020F0502020204030204" pitchFamily="34" charset="0"/>
                        </a:rPr>
                        <a:t>–2.76)</a:t>
                      </a:r>
                      <a:endParaRPr lang="en-NZ" sz="1200" dirty="0">
                        <a:solidFill>
                          <a:srgbClr val="004B87"/>
                        </a:solidFill>
                        <a:latin typeface="+mn-lt"/>
                      </a:endParaRP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1488032"/>
                  </a:ext>
                </a:extLst>
              </a:tr>
              <a:tr h="231112">
                <a:tc>
                  <a:txBody>
                    <a:bodyPr/>
                    <a:lstStyle/>
                    <a:p>
                      <a:pPr algn="l"/>
                      <a:r>
                        <a:rPr lang="en-NZ" sz="1200" b="0" dirty="0">
                          <a:solidFill>
                            <a:srgbClr val="004B87"/>
                          </a:solidFill>
                          <a:latin typeface="+mn-lt"/>
                        </a:rPr>
                        <a:t>Gallstones</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100" dirty="0">
                        <a:solidFill>
                          <a:srgbClr val="004B87"/>
                        </a:solidFill>
                        <a:latin typeface="+mn-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en-NZ" sz="1200" dirty="0">
                          <a:solidFill>
                            <a:srgbClr val="004B87"/>
                          </a:solidFill>
                          <a:latin typeface="+mn-lt"/>
                        </a:rPr>
                        <a:t>2.24 (2.14</a:t>
                      </a:r>
                      <a:r>
                        <a:rPr lang="en-US" sz="1200" dirty="0">
                          <a:solidFill>
                            <a:srgbClr val="004B87"/>
                          </a:solidFill>
                          <a:latin typeface="+mn-lt"/>
                          <a:ea typeface="Calibri" panose="020F0502020204030204" pitchFamily="34" charset="0"/>
                          <a:cs typeface="Calibri" panose="020F0502020204030204" pitchFamily="34" charset="0"/>
                        </a:rPr>
                        <a:t>–2.34)</a:t>
                      </a:r>
                      <a:endParaRPr lang="en-NZ" sz="1200" dirty="0">
                        <a:solidFill>
                          <a:srgbClr val="004B87"/>
                        </a:solidFill>
                        <a:latin typeface="+mn-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5194315"/>
                  </a:ext>
                </a:extLst>
              </a:tr>
              <a:tr h="273927">
                <a:tc>
                  <a:txBody>
                    <a:bodyPr/>
                    <a:lstStyle/>
                    <a:p>
                      <a:pPr algn="l"/>
                      <a:r>
                        <a:rPr lang="en-NZ" sz="1200" b="0" dirty="0">
                          <a:solidFill>
                            <a:srgbClr val="004B87"/>
                          </a:solidFill>
                          <a:latin typeface="+mn-lt"/>
                        </a:rPr>
                        <a:t>Hepatobiliary malignancy </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100" dirty="0">
                        <a:solidFill>
                          <a:srgbClr val="004B87"/>
                        </a:solidFill>
                        <a:latin typeface="+mn-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rgbClr val="004B87"/>
                          </a:solidFill>
                          <a:latin typeface="+mn-lt"/>
                        </a:rPr>
                        <a:t>4.05 (1.91</a:t>
                      </a:r>
                      <a:r>
                        <a:rPr lang="en-US" sz="1200" dirty="0">
                          <a:solidFill>
                            <a:srgbClr val="004B87"/>
                          </a:solidFill>
                          <a:latin typeface="+mn-lt"/>
                          <a:ea typeface="Calibri" panose="020F0502020204030204" pitchFamily="34" charset="0"/>
                          <a:cs typeface="Calibri" panose="020F0502020204030204" pitchFamily="34" charset="0"/>
                        </a:rPr>
                        <a:t>–8.56)</a:t>
                      </a:r>
                      <a:endParaRPr lang="en-NZ" sz="1200" dirty="0">
                        <a:solidFill>
                          <a:srgbClr val="004B87"/>
                        </a:solidFill>
                        <a:latin typeface="+mn-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1320373"/>
                  </a:ext>
                </a:extLst>
              </a:tr>
              <a:tr h="273927">
                <a:tc>
                  <a:txBody>
                    <a:bodyPr/>
                    <a:lstStyle/>
                    <a:p>
                      <a:pPr algn="l"/>
                      <a:r>
                        <a:rPr lang="en-NZ" sz="1200" b="0" dirty="0">
                          <a:solidFill>
                            <a:srgbClr val="004B87"/>
                          </a:solidFill>
                          <a:latin typeface="+mn-lt"/>
                        </a:rPr>
                        <a:t>Fibrosis and cirrhosis </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100" dirty="0">
                        <a:solidFill>
                          <a:srgbClr val="004B87"/>
                        </a:solidFill>
                        <a:latin typeface="+mn-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rgbClr val="004B87"/>
                          </a:solidFill>
                          <a:latin typeface="+mn-lt"/>
                        </a:rPr>
                        <a:t>2.92 (2.22</a:t>
                      </a:r>
                      <a:r>
                        <a:rPr lang="en-US" sz="1200" dirty="0">
                          <a:solidFill>
                            <a:srgbClr val="004B87"/>
                          </a:solidFill>
                          <a:latin typeface="+mn-lt"/>
                          <a:ea typeface="Calibri" panose="020F0502020204030204" pitchFamily="34" charset="0"/>
                          <a:cs typeface="Calibri" panose="020F0502020204030204" pitchFamily="34" charset="0"/>
                        </a:rPr>
                        <a:t>–3.84)</a:t>
                      </a:r>
                      <a:endParaRPr lang="en-NZ" sz="1200" dirty="0">
                        <a:solidFill>
                          <a:srgbClr val="004B87"/>
                        </a:solidFill>
                        <a:latin typeface="+mn-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4729530"/>
                  </a:ext>
                </a:extLst>
              </a:tr>
              <a:tr h="273927">
                <a:tc>
                  <a:txBody>
                    <a:bodyPr/>
                    <a:lstStyle/>
                    <a:p>
                      <a:pPr algn="l"/>
                      <a:r>
                        <a:rPr lang="en-NZ" sz="1200" b="0" dirty="0">
                          <a:solidFill>
                            <a:srgbClr val="004B87"/>
                          </a:solidFill>
                          <a:latin typeface="+mn-lt"/>
                        </a:rPr>
                        <a:t>Other LD</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100" dirty="0">
                        <a:solidFill>
                          <a:srgbClr val="004B87"/>
                        </a:solidFill>
                        <a:latin typeface="+mn-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rgbClr val="004B87"/>
                          </a:solidFill>
                          <a:latin typeface="+mn-lt"/>
                        </a:rPr>
                        <a:t>2.52 (2.30</a:t>
                      </a:r>
                      <a:r>
                        <a:rPr lang="en-US" sz="1200" dirty="0">
                          <a:solidFill>
                            <a:srgbClr val="004B87"/>
                          </a:solidFill>
                          <a:latin typeface="+mn-lt"/>
                          <a:ea typeface="Calibri" panose="020F0502020204030204" pitchFamily="34" charset="0"/>
                          <a:cs typeface="Calibri" panose="020F0502020204030204" pitchFamily="34" charset="0"/>
                        </a:rPr>
                        <a:t>–2.75)</a:t>
                      </a:r>
                      <a:endParaRPr lang="en-NZ" sz="1200" dirty="0">
                        <a:solidFill>
                          <a:srgbClr val="004B87"/>
                        </a:solidFill>
                        <a:latin typeface="+mn-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2372"/>
                  </a:ext>
                </a:extLst>
              </a:tr>
              <a:tr h="273927">
                <a:tc>
                  <a:txBody>
                    <a:bodyPr/>
                    <a:lstStyle/>
                    <a:p>
                      <a:pPr algn="l"/>
                      <a:r>
                        <a:rPr lang="en-NZ" sz="1200" b="0" dirty="0">
                          <a:solidFill>
                            <a:srgbClr val="004B87"/>
                          </a:solidFill>
                          <a:latin typeface="+mn-lt"/>
                        </a:rPr>
                        <a:t>Infectious LD</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100" dirty="0">
                        <a:solidFill>
                          <a:srgbClr val="004B87"/>
                        </a:solidFill>
                        <a:latin typeface="+mn-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rgbClr val="004B87"/>
                          </a:solidFill>
                          <a:latin typeface="+mn-lt"/>
                        </a:rPr>
                        <a:t>2.10 (1.75</a:t>
                      </a:r>
                      <a:r>
                        <a:rPr lang="en-US" sz="1200" dirty="0">
                          <a:solidFill>
                            <a:srgbClr val="004B87"/>
                          </a:solidFill>
                          <a:latin typeface="+mn-lt"/>
                          <a:ea typeface="Calibri" panose="020F0502020204030204" pitchFamily="34" charset="0"/>
                          <a:cs typeface="Calibri" panose="020F0502020204030204" pitchFamily="34" charset="0"/>
                        </a:rPr>
                        <a:t>–2.52)</a:t>
                      </a:r>
                      <a:endParaRPr lang="en-NZ" sz="1200" dirty="0">
                        <a:solidFill>
                          <a:srgbClr val="004B87"/>
                        </a:solidFill>
                        <a:latin typeface="+mn-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4487421"/>
                  </a:ext>
                </a:extLst>
              </a:tr>
              <a:tr h="273927">
                <a:tc>
                  <a:txBody>
                    <a:bodyPr/>
                    <a:lstStyle/>
                    <a:p>
                      <a:pPr algn="l"/>
                      <a:r>
                        <a:rPr lang="en-NZ" sz="1200" b="0" dirty="0">
                          <a:solidFill>
                            <a:srgbClr val="004B87"/>
                          </a:solidFill>
                          <a:latin typeface="+mn-lt"/>
                        </a:rPr>
                        <a:t>End-stage LD</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100" dirty="0">
                        <a:solidFill>
                          <a:srgbClr val="004B87"/>
                        </a:solidFill>
                        <a:latin typeface="+mn-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rgbClr val="004B87"/>
                          </a:solidFill>
                          <a:latin typeface="+mn-lt"/>
                        </a:rPr>
                        <a:t>2.05 (1.42</a:t>
                      </a:r>
                      <a:r>
                        <a:rPr lang="en-US" sz="1200" dirty="0">
                          <a:solidFill>
                            <a:srgbClr val="004B87"/>
                          </a:solidFill>
                          <a:latin typeface="+mn-lt"/>
                          <a:ea typeface="Calibri" panose="020F0502020204030204" pitchFamily="34" charset="0"/>
                          <a:cs typeface="Calibri" panose="020F0502020204030204" pitchFamily="34" charset="0"/>
                        </a:rPr>
                        <a:t>–2.98)</a:t>
                      </a:r>
                      <a:endParaRPr lang="en-NZ" sz="1200" dirty="0">
                        <a:solidFill>
                          <a:srgbClr val="004B87"/>
                        </a:solidFill>
                        <a:latin typeface="+mn-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46703"/>
                  </a:ext>
                </a:extLst>
              </a:tr>
              <a:tr h="273927">
                <a:tc>
                  <a:txBody>
                    <a:bodyPr/>
                    <a:lstStyle/>
                    <a:p>
                      <a:pPr algn="l"/>
                      <a:endParaRPr lang="en-NZ" sz="1200" b="0" dirty="0">
                        <a:solidFill>
                          <a:schemeClr val="bg2">
                            <a:lumMod val="10000"/>
                          </a:schemeClr>
                        </a:solidFill>
                        <a:latin typeface="+mn-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100" dirty="0">
                        <a:solidFill>
                          <a:schemeClr val="bg2">
                            <a:lumMod val="10000"/>
                          </a:schemeClr>
                        </a:solidFill>
                        <a:latin typeface="+mn-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i="0" dirty="0">
                          <a:solidFill>
                            <a:srgbClr val="004B87"/>
                          </a:solidFill>
                          <a:latin typeface="+mn-lt"/>
                        </a:rPr>
                        <a:t>*p&lt;0.001 for all</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6413764"/>
                  </a:ext>
                </a:extLst>
              </a:tr>
            </a:tbl>
          </a:graphicData>
        </a:graphic>
      </p:graphicFrame>
      <p:sp>
        <p:nvSpPr>
          <p:cNvPr id="25" name="TextBox 24">
            <a:extLst>
              <a:ext uri="{FF2B5EF4-FFF2-40B4-BE49-F238E27FC236}">
                <a16:creationId xmlns:a16="http://schemas.microsoft.com/office/drawing/2014/main" id="{B7521400-0AD7-EF8E-9256-223B84F4B10F}"/>
              </a:ext>
            </a:extLst>
          </p:cNvPr>
          <p:cNvSpPr txBox="1"/>
          <p:nvPr/>
        </p:nvSpPr>
        <p:spPr>
          <a:xfrm>
            <a:off x="1319674" y="1424268"/>
            <a:ext cx="4650023" cy="338554"/>
          </a:xfrm>
          <a:prstGeom prst="rect">
            <a:avLst/>
          </a:prstGeom>
          <a:noFill/>
        </p:spPr>
        <p:txBody>
          <a:bodyPr wrap="square" rtlCol="0">
            <a:spAutoFit/>
          </a:bodyPr>
          <a:lstStyle/>
          <a:p>
            <a:pPr algn="ctr"/>
            <a:r>
              <a:rPr lang="en-NZ" sz="1600" b="1" dirty="0">
                <a:solidFill>
                  <a:srgbClr val="004B87"/>
                </a:solidFill>
              </a:rPr>
              <a:t>Association between ICP and liver morbidity </a:t>
            </a:r>
          </a:p>
        </p:txBody>
      </p:sp>
      <p:sp>
        <p:nvSpPr>
          <p:cNvPr id="3" name="Content Placeholder 1">
            <a:extLst>
              <a:ext uri="{FF2B5EF4-FFF2-40B4-BE49-F238E27FC236}">
                <a16:creationId xmlns:a16="http://schemas.microsoft.com/office/drawing/2014/main" id="{F5F5794F-034E-21EE-23A6-DF2B645779BE}"/>
              </a:ext>
            </a:extLst>
          </p:cNvPr>
          <p:cNvSpPr txBox="1">
            <a:spLocks/>
          </p:cNvSpPr>
          <p:nvPr/>
        </p:nvSpPr>
        <p:spPr>
          <a:xfrm>
            <a:off x="446505" y="4832476"/>
            <a:ext cx="6618322" cy="169647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dirty="0">
                <a:latin typeface="+mn-lt"/>
              </a:rPr>
              <a:t>Median follow-up time was 10.4 years (IQR 5.8–15.0)</a:t>
            </a:r>
          </a:p>
          <a:p>
            <a:pPr>
              <a:lnSpc>
                <a:spcPct val="100000"/>
              </a:lnSpc>
            </a:pPr>
            <a:r>
              <a:rPr lang="en-US" sz="1600" dirty="0">
                <a:latin typeface="+mn-lt"/>
              </a:rPr>
              <a:t>Women with a recorded ICP diagnosis were more likely to </a:t>
            </a:r>
            <a:br>
              <a:rPr lang="en-US" sz="1600" dirty="0">
                <a:latin typeface="+mn-lt"/>
              </a:rPr>
            </a:br>
            <a:r>
              <a:rPr lang="en-US" sz="1600" dirty="0">
                <a:latin typeface="+mn-lt"/>
              </a:rPr>
              <a:t>progress to liver morbidity compared with those without</a:t>
            </a:r>
          </a:p>
          <a:p>
            <a:pPr>
              <a:lnSpc>
                <a:spcPct val="100000"/>
              </a:lnSpc>
            </a:pPr>
            <a:r>
              <a:rPr lang="en-US" sz="1600" dirty="0">
                <a:latin typeface="+mn-lt"/>
              </a:rPr>
              <a:t>Black women with ICP had an increased risk of subsequent hepatobiliary morbidity compared with White women with ICP; </a:t>
            </a:r>
            <a:br>
              <a:rPr lang="en-US" sz="1600" dirty="0">
                <a:latin typeface="+mn-lt"/>
              </a:rPr>
            </a:br>
            <a:r>
              <a:rPr lang="en-US" sz="1600" dirty="0" err="1"/>
              <a:t>aHR</a:t>
            </a:r>
            <a:r>
              <a:rPr lang="en-US" sz="1600" dirty="0"/>
              <a:t> 3.02 (95% CI 2.51–3.64), </a:t>
            </a:r>
            <a:r>
              <a:rPr lang="en-US" sz="1600" dirty="0" err="1">
                <a:latin typeface="+mn-lt"/>
              </a:rPr>
              <a:t>aHR</a:t>
            </a:r>
            <a:r>
              <a:rPr lang="en-US" sz="1600" dirty="0">
                <a:latin typeface="+mn-lt"/>
              </a:rPr>
              <a:t> 2.31 (95% CI 2.21</a:t>
            </a:r>
            <a:r>
              <a:rPr lang="en-US" sz="1600" dirty="0"/>
              <a:t>–</a:t>
            </a:r>
            <a:r>
              <a:rPr lang="en-US" sz="1600" dirty="0">
                <a:latin typeface="+mn-lt"/>
              </a:rPr>
              <a:t>2.42).</a:t>
            </a:r>
          </a:p>
        </p:txBody>
      </p:sp>
      <p:graphicFrame>
        <p:nvGraphicFramePr>
          <p:cNvPr id="10" name="Chart 9">
            <a:extLst>
              <a:ext uri="{FF2B5EF4-FFF2-40B4-BE49-F238E27FC236}">
                <a16:creationId xmlns:a16="http://schemas.microsoft.com/office/drawing/2014/main" id="{9FE0333C-2B84-6DB7-F689-58FED629D2A2}"/>
              </a:ext>
            </a:extLst>
          </p:cNvPr>
          <p:cNvGraphicFramePr/>
          <p:nvPr>
            <p:extLst>
              <p:ext uri="{D42A27DB-BD31-4B8C-83A1-F6EECF244321}">
                <p14:modId xmlns:p14="http://schemas.microsoft.com/office/powerpoint/2010/main" val="3271102227"/>
              </p:ext>
            </p:extLst>
          </p:nvPr>
        </p:nvGraphicFramePr>
        <p:xfrm>
          <a:off x="2462193" y="1692879"/>
          <a:ext cx="2851125" cy="2727927"/>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9B724219-6EB9-DBD2-5D47-21A36F2B0E7F}"/>
              </a:ext>
            </a:extLst>
          </p:cNvPr>
          <p:cNvSpPr txBox="1"/>
          <p:nvPr/>
        </p:nvSpPr>
        <p:spPr>
          <a:xfrm>
            <a:off x="3996825" y="4564298"/>
            <a:ext cx="1309665" cy="276999"/>
          </a:xfrm>
          <a:prstGeom prst="rect">
            <a:avLst/>
          </a:prstGeom>
          <a:noFill/>
        </p:spPr>
        <p:txBody>
          <a:bodyPr wrap="square" rtlCol="0">
            <a:spAutoFit/>
          </a:bodyPr>
          <a:lstStyle/>
          <a:p>
            <a:pPr algn="r"/>
            <a:r>
              <a:rPr lang="en-NZ" sz="1200" dirty="0">
                <a:solidFill>
                  <a:srgbClr val="004B87"/>
                </a:solidFill>
              </a:rPr>
              <a:t>Increased risk</a:t>
            </a:r>
          </a:p>
        </p:txBody>
      </p:sp>
      <p:cxnSp>
        <p:nvCxnSpPr>
          <p:cNvPr id="27" name="Straight Arrow Connector 26">
            <a:extLst>
              <a:ext uri="{FF2B5EF4-FFF2-40B4-BE49-F238E27FC236}">
                <a16:creationId xmlns:a16="http://schemas.microsoft.com/office/drawing/2014/main" id="{981FD68A-9822-7135-B1A1-05367013014C}"/>
              </a:ext>
            </a:extLst>
          </p:cNvPr>
          <p:cNvCxnSpPr>
            <a:cxnSpLocks/>
            <a:stCxn id="4" idx="3"/>
          </p:cNvCxnSpPr>
          <p:nvPr/>
        </p:nvCxnSpPr>
        <p:spPr>
          <a:xfrm>
            <a:off x="4338206" y="4530517"/>
            <a:ext cx="733676" cy="0"/>
          </a:xfrm>
          <a:prstGeom prst="straightConnector1">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sp>
        <p:nvSpPr>
          <p:cNvPr id="4" name="Content Placeholder 1">
            <a:extLst>
              <a:ext uri="{FF2B5EF4-FFF2-40B4-BE49-F238E27FC236}">
                <a16:creationId xmlns:a16="http://schemas.microsoft.com/office/drawing/2014/main" id="{DA6F986E-6645-4DEB-E359-387B1DDA069C}"/>
              </a:ext>
            </a:extLst>
          </p:cNvPr>
          <p:cNvSpPr txBox="1">
            <a:spLocks/>
          </p:cNvSpPr>
          <p:nvPr/>
        </p:nvSpPr>
        <p:spPr>
          <a:xfrm>
            <a:off x="3195869" y="4392017"/>
            <a:ext cx="1142337" cy="277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200" b="1" dirty="0" err="1">
                <a:latin typeface="+mn-lt"/>
              </a:rPr>
              <a:t>aHR</a:t>
            </a:r>
            <a:r>
              <a:rPr lang="en-US" sz="1200" b="1" dirty="0">
                <a:latin typeface="+mn-lt"/>
              </a:rPr>
              <a:t> (95% CI)</a:t>
            </a:r>
          </a:p>
        </p:txBody>
      </p:sp>
      <p:sp>
        <p:nvSpPr>
          <p:cNvPr id="17" name="Title 1">
            <a:extLst>
              <a:ext uri="{FF2B5EF4-FFF2-40B4-BE49-F238E27FC236}">
                <a16:creationId xmlns:a16="http://schemas.microsoft.com/office/drawing/2014/main" id="{398BDC5F-F5DA-4CF6-B818-49891910449B}"/>
              </a:ext>
            </a:extLst>
          </p:cNvPr>
          <p:cNvSpPr txBox="1">
            <a:spLocks/>
          </p:cNvSpPr>
          <p:nvPr/>
        </p:nvSpPr>
        <p:spPr>
          <a:xfrm>
            <a:off x="609027" y="2582"/>
            <a:ext cx="10515600" cy="6727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2400" dirty="0">
                <a:latin typeface="+mj-lt"/>
              </a:rPr>
              <a:t>Long-term hepatobiliary morbidity after intrahepatic cholestasis of pregnancy in England, and how this varies by ethnicity </a:t>
            </a:r>
          </a:p>
        </p:txBody>
      </p:sp>
      <p:pic>
        <p:nvPicPr>
          <p:cNvPr id="2" name="Picture 1">
            <a:hlinkClick r:id="rId5" action="ppaction://hlinksldjump"/>
            <a:extLst>
              <a:ext uri="{FF2B5EF4-FFF2-40B4-BE49-F238E27FC236}">
                <a16:creationId xmlns:a16="http://schemas.microsoft.com/office/drawing/2014/main" id="{AEBAC639-D6B4-59B5-E2B9-DE4F6551AC1A}"/>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4057216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D8372-34DB-615E-2B69-B504CD59B4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9BDAD7-4B7D-EB33-A649-36B3B831F62C}"/>
              </a:ext>
            </a:extLst>
          </p:cNvPr>
          <p:cNvSpPr>
            <a:spLocks noGrp="1"/>
          </p:cNvSpPr>
          <p:nvPr>
            <p:ph type="ctrTitle"/>
          </p:nvPr>
        </p:nvSpPr>
        <p:spPr/>
        <p:txBody>
          <a:bodyPr>
            <a:normAutofit/>
          </a:bodyPr>
          <a:lstStyle/>
          <a:p>
            <a:r>
              <a:rPr lang="en-US" sz="4900" dirty="0">
                <a:latin typeface="+mj-lt"/>
              </a:rPr>
              <a:t>Late breaker</a:t>
            </a:r>
          </a:p>
        </p:txBody>
      </p:sp>
    </p:spTree>
    <p:extLst>
      <p:ext uri="{BB962C8B-B14F-4D97-AF65-F5344CB8AC3E}">
        <p14:creationId xmlns:p14="http://schemas.microsoft.com/office/powerpoint/2010/main" val="108245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a:xfrm>
            <a:off x="838199" y="-89087"/>
            <a:ext cx="10967107" cy="838947"/>
          </a:xfrm>
        </p:spPr>
        <p:txBody>
          <a:bodyPr>
            <a:noAutofit/>
          </a:bodyPr>
          <a:lstStyle/>
          <a:p>
            <a:r>
              <a:rPr lang="en-US" sz="2400" dirty="0">
                <a:latin typeface="Arial" panose="020B0604020202020204" pitchFamily="34" charset="0"/>
                <a:cs typeface="Arial" panose="020B0604020202020204" pitchFamily="34" charset="0"/>
              </a:rPr>
              <a:t>Primary care liver fibrosis detection pathway in people with T2DM: The PRELUDE1 prospective, pragmatic, EHR-embedded, parallel-arm cohort study</a:t>
            </a:r>
          </a:p>
        </p:txBody>
      </p:sp>
      <p:cxnSp>
        <p:nvCxnSpPr>
          <p:cNvPr id="4" name="Straight Connector 3">
            <a:extLst>
              <a:ext uri="{FF2B5EF4-FFF2-40B4-BE49-F238E27FC236}">
                <a16:creationId xmlns:a16="http://schemas.microsoft.com/office/drawing/2014/main" id="{FBB0F6AC-542D-E561-E14F-DBA3E6D9B3C3}"/>
              </a:ext>
            </a:extLst>
          </p:cNvPr>
          <p:cNvCxnSpPr>
            <a:cxnSpLocks/>
          </p:cNvCxnSpPr>
          <p:nvPr/>
        </p:nvCxnSpPr>
        <p:spPr>
          <a:xfrm>
            <a:off x="4963929" y="996906"/>
            <a:ext cx="0" cy="5387804"/>
          </a:xfrm>
          <a:prstGeom prst="line">
            <a:avLst/>
          </a:prstGeom>
          <a:ln>
            <a:solidFill>
              <a:srgbClr val="508541"/>
            </a:solidFill>
          </a:ln>
        </p:spPr>
        <p:style>
          <a:lnRef idx="1">
            <a:schemeClr val="accent1"/>
          </a:lnRef>
          <a:fillRef idx="0">
            <a:schemeClr val="accent1"/>
          </a:fillRef>
          <a:effectRef idx="0">
            <a:schemeClr val="accent1"/>
          </a:effectRef>
          <a:fontRef idx="minor">
            <a:schemeClr val="tx1"/>
          </a:fontRef>
        </p:style>
      </p:cxnSp>
      <p:sp>
        <p:nvSpPr>
          <p:cNvPr id="5" name="Content Placeholder 1">
            <a:extLst>
              <a:ext uri="{FF2B5EF4-FFF2-40B4-BE49-F238E27FC236}">
                <a16:creationId xmlns:a16="http://schemas.microsoft.com/office/drawing/2014/main" id="{AA60A442-6346-E091-AD6D-9248E2D1A697}"/>
              </a:ext>
            </a:extLst>
          </p:cNvPr>
          <p:cNvSpPr txBox="1">
            <a:spLocks/>
          </p:cNvSpPr>
          <p:nvPr/>
        </p:nvSpPr>
        <p:spPr>
          <a:xfrm>
            <a:off x="425752" y="998071"/>
            <a:ext cx="4538177" cy="29979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08541"/>
                </a:highlight>
                <a:latin typeface="Arial" panose="020B0604020202020204" pitchFamily="34" charset="0"/>
                <a:cs typeface="Arial" panose="020B0604020202020204" pitchFamily="34" charset="0"/>
              </a:rPr>
              <a:t>BACKGROUND &amp; AIM</a:t>
            </a:r>
            <a:endParaRPr lang="en-US" sz="2000" dirty="0">
              <a:highlight>
                <a:srgbClr val="508541"/>
              </a:highlight>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People with T2DM are at increased risk of </a:t>
            </a:r>
            <a:r>
              <a:rPr lang="en-US" sz="1600" dirty="0" err="1">
                <a:latin typeface="Arial" panose="020B0604020202020204" pitchFamily="34" charset="0"/>
                <a:cs typeface="Arial" panose="020B0604020202020204" pitchFamily="34" charset="0"/>
              </a:rPr>
              <a:t>steatotic</a:t>
            </a:r>
            <a:r>
              <a:rPr lang="en-US" sz="1600" dirty="0">
                <a:latin typeface="Arial" panose="020B0604020202020204" pitchFamily="34" charset="0"/>
                <a:cs typeface="Arial" panose="020B0604020202020204" pitchFamily="34" charset="0"/>
              </a:rPr>
              <a:t> liver disease</a:t>
            </a:r>
          </a:p>
          <a:p>
            <a:pPr>
              <a:lnSpc>
                <a:spcPct val="100000"/>
              </a:lnSpc>
            </a:pPr>
            <a:r>
              <a:rPr lang="en-US" sz="1600" dirty="0">
                <a:latin typeface="Arial" panose="020B0604020202020204" pitchFamily="34" charset="0"/>
                <a:cs typeface="Arial" panose="020B0604020202020204" pitchFamily="34" charset="0"/>
              </a:rPr>
              <a:t>Guidelines recommend calculated scores (e.g., Fib-4) followed by second-tier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(e.g., VCTE) to:</a:t>
            </a:r>
          </a:p>
          <a:p>
            <a:pPr marL="538163" lvl="1" indent="-274638">
              <a:lnSpc>
                <a:spcPct val="100000"/>
              </a:lnSpc>
              <a:spcBef>
                <a:spcPts val="10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Risk-stratify patients</a:t>
            </a:r>
          </a:p>
          <a:p>
            <a:pPr marL="538163" lvl="1" indent="-274638">
              <a:lnSpc>
                <a:spcPct val="100000"/>
              </a:lnSpc>
              <a:spcBef>
                <a:spcPts val="10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Inform specialist referral</a:t>
            </a:r>
          </a:p>
          <a:p>
            <a:pPr marL="538163" lvl="1" indent="-274638">
              <a:lnSpc>
                <a:spcPct val="100000"/>
              </a:lnSpc>
              <a:spcBef>
                <a:spcPts val="10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Determine treatment eligibility</a:t>
            </a:r>
          </a:p>
          <a:p>
            <a:pPr>
              <a:lnSpc>
                <a:spcPct val="100000"/>
              </a:lnSpc>
            </a:pPr>
            <a:r>
              <a:rPr lang="en-US" sz="1600" dirty="0">
                <a:solidFill>
                  <a:srgbClr val="004B87"/>
                </a:solidFill>
                <a:latin typeface="Arial" panose="020B0604020202020204" pitchFamily="34" charset="0"/>
                <a:cs typeface="Arial" panose="020B0604020202020204" pitchFamily="34" charset="0"/>
              </a:rPr>
              <a:t>Adoption of these guidelines in PCPs remains low (~5%)</a:t>
            </a:r>
          </a:p>
          <a:p>
            <a:pPr>
              <a:lnSpc>
                <a:spcPct val="100000"/>
              </a:lnSpc>
            </a:pPr>
            <a:r>
              <a:rPr lang="en-US" sz="1600" b="1" dirty="0">
                <a:latin typeface="Arial" panose="020B0604020202020204" pitchFamily="34" charset="0"/>
                <a:cs typeface="Arial" panose="020B0604020202020204" pitchFamily="34" charset="0"/>
              </a:rPr>
              <a:t>AIM:</a:t>
            </a:r>
            <a:r>
              <a:rPr lang="en-US" sz="1600" dirty="0">
                <a:latin typeface="Arial" panose="020B0604020202020204" pitchFamily="34" charset="0"/>
                <a:cs typeface="Arial" panose="020B0604020202020204" pitchFamily="34" charset="0"/>
              </a:rPr>
              <a:t> To assess the utility of adding Fib-4 to T2DM annual reviews followed by VCTE in community vs hospital settings in socioeconomically diverse populations</a:t>
            </a:r>
          </a:p>
        </p:txBody>
      </p:sp>
      <p:sp>
        <p:nvSpPr>
          <p:cNvPr id="6" name="Content Placeholder 9">
            <a:extLst>
              <a:ext uri="{FF2B5EF4-FFF2-40B4-BE49-F238E27FC236}">
                <a16:creationId xmlns:a16="http://schemas.microsoft.com/office/drawing/2014/main" id="{1174A0E0-D685-7FC7-0031-3AE1A5329669}"/>
              </a:ext>
            </a:extLst>
          </p:cNvPr>
          <p:cNvSpPr txBox="1">
            <a:spLocks/>
          </p:cNvSpPr>
          <p:nvPr/>
        </p:nvSpPr>
        <p:spPr>
          <a:xfrm>
            <a:off x="5211854"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508541"/>
                </a:highlight>
              </a:rPr>
              <a:t>METHODS</a:t>
            </a:r>
          </a:p>
        </p:txBody>
      </p:sp>
      <p:sp>
        <p:nvSpPr>
          <p:cNvPr id="35" name="Text Placeholder 3">
            <a:extLst>
              <a:ext uri="{FF2B5EF4-FFF2-40B4-BE49-F238E27FC236}">
                <a16:creationId xmlns:a16="http://schemas.microsoft.com/office/drawing/2014/main" id="{98E4DDC7-77C2-C183-ECA0-07B22AA324E5}"/>
              </a:ext>
            </a:extLst>
          </p:cNvPr>
          <p:cNvSpPr txBox="1">
            <a:spLocks/>
          </p:cNvSpPr>
          <p:nvPr/>
        </p:nvSpPr>
        <p:spPr>
          <a:xfrm>
            <a:off x="190498" y="6027308"/>
            <a:ext cx="10752155" cy="714804"/>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solidFill>
                  <a:srgbClr val="004B87"/>
                </a:solidFill>
                <a:latin typeface="Arial" panose="020B0604020202020204" pitchFamily="34" charset="0"/>
                <a:cs typeface="Arial" panose="020B0604020202020204" pitchFamily="34" charset="0"/>
              </a:rPr>
              <a:t>*In London and Bristol</a:t>
            </a:r>
            <a:r>
              <a:rPr lang="pt-BR" sz="1100" dirty="0">
                <a:solidFill>
                  <a:srgbClr val="004B87"/>
                </a:solidFill>
                <a:latin typeface="Arial" panose="020B0604020202020204" pitchFamily="34" charset="0"/>
                <a:cs typeface="Arial" panose="020B0604020202020204" pitchFamily="34" charset="0"/>
              </a:rPr>
              <a:t>.</a:t>
            </a:r>
            <a:br>
              <a:rPr lang="pt-BR" sz="1100" dirty="0">
                <a:solidFill>
                  <a:srgbClr val="004B87"/>
                </a:solidFill>
                <a:latin typeface="Arial" panose="020B0604020202020204" pitchFamily="34" charset="0"/>
                <a:cs typeface="Arial" panose="020B0604020202020204" pitchFamily="34" charset="0"/>
              </a:rPr>
            </a:br>
            <a:r>
              <a:rPr lang="pt-BR" sz="1100" baseline="30000" dirty="0">
                <a:solidFill>
                  <a:srgbClr val="004B87"/>
                </a:solidFill>
                <a:latin typeface="Arial" panose="020B0604020202020204" pitchFamily="34" charset="0"/>
                <a:cs typeface="Arial" panose="020B0604020202020204" pitchFamily="34" charset="0"/>
              </a:rPr>
              <a:t>†</a:t>
            </a:r>
            <a:r>
              <a:rPr lang="pt-BR" sz="1100" dirty="0">
                <a:solidFill>
                  <a:srgbClr val="004B87"/>
                </a:solidFill>
                <a:latin typeface="Arial" panose="020B0604020202020204" pitchFamily="34" charset="0"/>
                <a:cs typeface="Arial" panose="020B0604020202020204" pitchFamily="34" charset="0"/>
              </a:rPr>
              <a:t>ISRCTN14585543.</a:t>
            </a:r>
            <a:br>
              <a:rPr lang="en-US" sz="1100" dirty="0">
                <a:solidFill>
                  <a:srgbClr val="004B87"/>
                </a:solidFill>
                <a:latin typeface="Arial" panose="020B0604020202020204" pitchFamily="34" charset="0"/>
                <a:cs typeface="Arial" panose="020B0604020202020204" pitchFamily="34" charset="0"/>
              </a:rPr>
            </a:br>
            <a:r>
              <a:rPr lang="en-GB" sz="1100" dirty="0" err="1">
                <a:solidFill>
                  <a:srgbClr val="004B87"/>
                </a:solidFill>
                <a:latin typeface="Arial" panose="020B0604020202020204" pitchFamily="34" charset="0"/>
                <a:cs typeface="Arial" panose="020B0604020202020204" pitchFamily="34" charset="0"/>
              </a:rPr>
              <a:t>Abeysekara</a:t>
            </a:r>
            <a:r>
              <a:rPr lang="en-GB" sz="1100" dirty="0">
                <a:solidFill>
                  <a:srgbClr val="004B87"/>
                </a:solidFill>
                <a:latin typeface="Arial" panose="020B0604020202020204" pitchFamily="34" charset="0"/>
                <a:cs typeface="Arial" panose="020B0604020202020204" pitchFamily="34" charset="0"/>
              </a:rPr>
              <a:t> K, et al. EASL Congress 2026; LBP-001. </a:t>
            </a:r>
          </a:p>
        </p:txBody>
      </p:sp>
      <p:sp>
        <p:nvSpPr>
          <p:cNvPr id="38" name="Rectangle 37">
            <a:extLst>
              <a:ext uri="{FF2B5EF4-FFF2-40B4-BE49-F238E27FC236}">
                <a16:creationId xmlns:a16="http://schemas.microsoft.com/office/drawing/2014/main" id="{D43F1B7F-F36D-FB0F-BEC6-3519F7132163}"/>
              </a:ext>
            </a:extLst>
          </p:cNvPr>
          <p:cNvSpPr/>
          <p:nvPr/>
        </p:nvSpPr>
        <p:spPr>
          <a:xfrm>
            <a:off x="6366459" y="1629938"/>
            <a:ext cx="4892752" cy="838947"/>
          </a:xfrm>
          <a:prstGeom prst="rect">
            <a:avLst/>
          </a:prstGeom>
          <a:solidFill>
            <a:schemeClr val="bg1"/>
          </a:solidFill>
          <a:ln>
            <a:solidFill>
              <a:srgbClr val="5085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noProof="0" dirty="0">
                <a:solidFill>
                  <a:schemeClr val="accent1"/>
                </a:solidFill>
                <a:latin typeface="Arial" panose="020B0604020202020204"/>
              </a:rPr>
              <a:t>PRELUDE1: A large, prospective pragmatic, </a:t>
            </a:r>
            <a:br>
              <a:rPr lang="en-US" sz="1400" b="1" noProof="0" dirty="0">
                <a:solidFill>
                  <a:schemeClr val="accent1"/>
                </a:solidFill>
                <a:latin typeface="Arial" panose="020B0604020202020204"/>
              </a:rPr>
            </a:br>
            <a:r>
              <a:rPr lang="en-US" sz="1400" b="1" noProof="0" dirty="0">
                <a:solidFill>
                  <a:schemeClr val="accent1"/>
                </a:solidFill>
                <a:latin typeface="Arial" panose="020B0604020202020204"/>
              </a:rPr>
              <a:t>EHR-embedded parallel-arm cohort study</a:t>
            </a:r>
            <a:br>
              <a:rPr lang="en-US" sz="1400" b="1" noProof="0" dirty="0">
                <a:solidFill>
                  <a:schemeClr val="accent1"/>
                </a:solidFill>
                <a:latin typeface="Arial" panose="020B0604020202020204"/>
              </a:rPr>
            </a:br>
            <a:r>
              <a:rPr lang="en-US" sz="1400" b="1" noProof="0" dirty="0">
                <a:solidFill>
                  <a:schemeClr val="accent1"/>
                </a:solidFill>
                <a:latin typeface="Arial" panose="020B0604020202020204"/>
              </a:rPr>
              <a:t> in 10 UK PCPs* </a:t>
            </a:r>
            <a:r>
              <a:rPr lang="en-US" sz="1400" b="1" dirty="0">
                <a:solidFill>
                  <a:schemeClr val="accent1"/>
                </a:solidFill>
                <a:latin typeface="Arial" panose="020B0604020202020204"/>
              </a:rPr>
              <a:t>(N=8,705)</a:t>
            </a:r>
            <a:r>
              <a:rPr lang="en-US" sz="1400" b="1" baseline="30000" dirty="0">
                <a:solidFill>
                  <a:schemeClr val="accent1"/>
                </a:solidFill>
                <a:latin typeface="Arial" panose="020B0604020202020204" pitchFamily="34" charset="0"/>
                <a:cs typeface="Arial" panose="020B0604020202020204" pitchFamily="34" charset="0"/>
              </a:rPr>
              <a:t>†</a:t>
            </a:r>
            <a:endParaRPr lang="en-GB" sz="1400" baseline="30000" noProof="0" dirty="0">
              <a:solidFill>
                <a:schemeClr val="accent1"/>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8F72DF57-F5FA-147C-FB64-C2BC0301F5A1}"/>
              </a:ext>
            </a:extLst>
          </p:cNvPr>
          <p:cNvSpPr/>
          <p:nvPr/>
        </p:nvSpPr>
        <p:spPr>
          <a:xfrm flipH="1">
            <a:off x="5780556" y="2903273"/>
            <a:ext cx="2510549" cy="527600"/>
          </a:xfrm>
          <a:prstGeom prst="rect">
            <a:avLst/>
          </a:prstGeom>
          <a:solidFill>
            <a:srgbClr val="508541"/>
          </a:solidFill>
          <a:ln w="12700">
            <a:solidFill>
              <a:srgbClr val="1A9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GB" sz="1400" b="1" noProof="0" dirty="0">
                <a:solidFill>
                  <a:schemeClr val="bg1"/>
                </a:solidFill>
                <a:latin typeface="Arial" panose="020B0604020202020204"/>
              </a:rPr>
              <a:t>Community scanning </a:t>
            </a:r>
            <a:br>
              <a:rPr lang="en-GB" sz="1400" b="1" noProof="0" dirty="0">
                <a:solidFill>
                  <a:schemeClr val="bg1"/>
                </a:solidFill>
                <a:latin typeface="Arial" panose="020B0604020202020204"/>
              </a:rPr>
            </a:br>
            <a:r>
              <a:rPr lang="en-GB" sz="1400" noProof="0" dirty="0">
                <a:solidFill>
                  <a:schemeClr val="bg1"/>
                </a:solidFill>
                <a:latin typeface="Arial" panose="020B0604020202020204"/>
              </a:rPr>
              <a:t>(n=4,599)</a:t>
            </a:r>
          </a:p>
        </p:txBody>
      </p:sp>
      <p:sp>
        <p:nvSpPr>
          <p:cNvPr id="42" name="Oval 41">
            <a:extLst>
              <a:ext uri="{FF2B5EF4-FFF2-40B4-BE49-F238E27FC236}">
                <a16:creationId xmlns:a16="http://schemas.microsoft.com/office/drawing/2014/main" id="{7797B5DC-C6E7-A9CE-98E2-FDF1DE50257D}"/>
              </a:ext>
            </a:extLst>
          </p:cNvPr>
          <p:cNvSpPr/>
          <p:nvPr/>
        </p:nvSpPr>
        <p:spPr>
          <a:xfrm>
            <a:off x="5323283" y="2849749"/>
            <a:ext cx="658212" cy="651388"/>
          </a:xfrm>
          <a:prstGeom prst="ellipse">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49" name="Straight Arrow Connector 13">
            <a:extLst>
              <a:ext uri="{FF2B5EF4-FFF2-40B4-BE49-F238E27FC236}">
                <a16:creationId xmlns:a16="http://schemas.microsoft.com/office/drawing/2014/main" id="{8A88EEFE-50EF-542F-A2D7-1024AEDB3D0F}"/>
              </a:ext>
            </a:extLst>
          </p:cNvPr>
          <p:cNvCxnSpPr>
            <a:cxnSpLocks/>
            <a:stCxn id="38" idx="2"/>
            <a:endCxn id="41" idx="0"/>
          </p:cNvCxnSpPr>
          <p:nvPr/>
        </p:nvCxnSpPr>
        <p:spPr>
          <a:xfrm rot="5400000">
            <a:off x="7707139" y="1797577"/>
            <a:ext cx="434388" cy="1777005"/>
          </a:xfrm>
          <a:prstGeom prst="bentConnector3">
            <a:avLst>
              <a:gd name="adj1" fmla="val 50000"/>
            </a:avLst>
          </a:prstGeom>
          <a:ln w="38100">
            <a:solidFill>
              <a:srgbClr val="50854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13">
            <a:extLst>
              <a:ext uri="{FF2B5EF4-FFF2-40B4-BE49-F238E27FC236}">
                <a16:creationId xmlns:a16="http://schemas.microsoft.com/office/drawing/2014/main" id="{22C1BBE0-67BD-7983-0CBF-4A7606B1EFFF}"/>
              </a:ext>
            </a:extLst>
          </p:cNvPr>
          <p:cNvCxnSpPr>
            <a:cxnSpLocks/>
            <a:stCxn id="38" idx="2"/>
            <a:endCxn id="64" idx="0"/>
          </p:cNvCxnSpPr>
          <p:nvPr/>
        </p:nvCxnSpPr>
        <p:spPr>
          <a:xfrm rot="16200000" flipH="1">
            <a:off x="9473126" y="1808594"/>
            <a:ext cx="432515" cy="1753096"/>
          </a:xfrm>
          <a:prstGeom prst="bentConnector3">
            <a:avLst>
              <a:gd name="adj1" fmla="val 50000"/>
            </a:avLst>
          </a:prstGeom>
          <a:ln w="38100">
            <a:solidFill>
              <a:srgbClr val="508541"/>
            </a:solidFill>
            <a:tailEnd type="triangle"/>
          </a:ln>
        </p:spPr>
        <p:style>
          <a:lnRef idx="1">
            <a:schemeClr val="accent1"/>
          </a:lnRef>
          <a:fillRef idx="0">
            <a:schemeClr val="accent1"/>
          </a:fillRef>
          <a:effectRef idx="0">
            <a:schemeClr val="accent1"/>
          </a:effectRef>
          <a:fontRef idx="minor">
            <a:schemeClr val="tx1"/>
          </a:fontRef>
        </p:style>
      </p:cxnSp>
      <p:pic>
        <p:nvPicPr>
          <p:cNvPr id="55" name="Graphic 54">
            <a:extLst>
              <a:ext uri="{FF2B5EF4-FFF2-40B4-BE49-F238E27FC236}">
                <a16:creationId xmlns:a16="http://schemas.microsoft.com/office/drawing/2014/main" id="{24BDC82D-1BEA-6718-761A-920094088CD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99734" y="2928259"/>
            <a:ext cx="475348" cy="475347"/>
          </a:xfrm>
          <a:prstGeom prst="rect">
            <a:avLst/>
          </a:prstGeom>
        </p:spPr>
      </p:pic>
      <p:sp>
        <p:nvSpPr>
          <p:cNvPr id="64" name="Rectangle 63">
            <a:extLst>
              <a:ext uri="{FF2B5EF4-FFF2-40B4-BE49-F238E27FC236}">
                <a16:creationId xmlns:a16="http://schemas.microsoft.com/office/drawing/2014/main" id="{EE1F7536-931C-BA2B-5D00-A2C34012F6BD}"/>
              </a:ext>
            </a:extLst>
          </p:cNvPr>
          <p:cNvSpPr/>
          <p:nvPr/>
        </p:nvSpPr>
        <p:spPr>
          <a:xfrm flipH="1">
            <a:off x="9206591" y="2901400"/>
            <a:ext cx="2718681" cy="527600"/>
          </a:xfrm>
          <a:prstGeom prst="rect">
            <a:avLst/>
          </a:prstGeom>
          <a:solidFill>
            <a:srgbClr val="1E5111"/>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GB" sz="1400" b="1" noProof="0" dirty="0">
                <a:solidFill>
                  <a:schemeClr val="bg1"/>
                </a:solidFill>
                <a:latin typeface="Arial" panose="020B0604020202020204"/>
              </a:rPr>
              <a:t>Hospital scanning </a:t>
            </a:r>
            <a:br>
              <a:rPr lang="en-GB" sz="1400" noProof="0" dirty="0">
                <a:solidFill>
                  <a:schemeClr val="bg1"/>
                </a:solidFill>
                <a:latin typeface="Arial" panose="020B0604020202020204"/>
              </a:rPr>
            </a:br>
            <a:r>
              <a:rPr lang="en-GB" sz="1400" noProof="0" dirty="0">
                <a:solidFill>
                  <a:schemeClr val="bg1"/>
                </a:solidFill>
                <a:latin typeface="Arial" panose="020B0604020202020204"/>
              </a:rPr>
              <a:t>(n=4,106)</a:t>
            </a:r>
          </a:p>
        </p:txBody>
      </p:sp>
      <p:sp>
        <p:nvSpPr>
          <p:cNvPr id="65" name="Oval 64">
            <a:extLst>
              <a:ext uri="{FF2B5EF4-FFF2-40B4-BE49-F238E27FC236}">
                <a16:creationId xmlns:a16="http://schemas.microsoft.com/office/drawing/2014/main" id="{14E9DF90-75D7-76D3-A313-18FC11CFDF31}"/>
              </a:ext>
            </a:extLst>
          </p:cNvPr>
          <p:cNvSpPr/>
          <p:nvPr/>
        </p:nvSpPr>
        <p:spPr>
          <a:xfrm>
            <a:off x="8812835" y="2849749"/>
            <a:ext cx="658212" cy="651388"/>
          </a:xfrm>
          <a:prstGeom prst="ellipse">
            <a:avLst/>
          </a:prstGeom>
          <a:solidFill>
            <a:srgbClr val="1E51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66" name="Graphic 65">
            <a:extLst>
              <a:ext uri="{FF2B5EF4-FFF2-40B4-BE49-F238E27FC236}">
                <a16:creationId xmlns:a16="http://schemas.microsoft.com/office/drawing/2014/main" id="{6429F80C-4B7D-8EBF-C41E-6B05B1EE108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889286" y="2928259"/>
            <a:ext cx="475348" cy="475347"/>
          </a:xfrm>
          <a:prstGeom prst="rect">
            <a:avLst/>
          </a:prstGeom>
        </p:spPr>
      </p:pic>
      <p:grpSp>
        <p:nvGrpSpPr>
          <p:cNvPr id="11" name="Group 10">
            <a:extLst>
              <a:ext uri="{FF2B5EF4-FFF2-40B4-BE49-F238E27FC236}">
                <a16:creationId xmlns:a16="http://schemas.microsoft.com/office/drawing/2014/main" id="{FB782C31-85DF-49AB-C535-8C124076848D}"/>
              </a:ext>
            </a:extLst>
          </p:cNvPr>
          <p:cNvGrpSpPr/>
          <p:nvPr/>
        </p:nvGrpSpPr>
        <p:grpSpPr>
          <a:xfrm>
            <a:off x="6367456" y="3990551"/>
            <a:ext cx="4641440" cy="679673"/>
            <a:chOff x="5620399" y="5370477"/>
            <a:chExt cx="4641440" cy="679673"/>
          </a:xfrm>
        </p:grpSpPr>
        <p:sp>
          <p:nvSpPr>
            <p:cNvPr id="12" name="Rectangle 11">
              <a:extLst>
                <a:ext uri="{FF2B5EF4-FFF2-40B4-BE49-F238E27FC236}">
                  <a16:creationId xmlns:a16="http://schemas.microsoft.com/office/drawing/2014/main" id="{D095BEC9-E66D-471A-7BA0-80B9F0046C0E}"/>
                </a:ext>
              </a:extLst>
            </p:cNvPr>
            <p:cNvSpPr/>
            <p:nvPr/>
          </p:nvSpPr>
          <p:spPr>
            <a:xfrm>
              <a:off x="5920316" y="5370477"/>
              <a:ext cx="4341523" cy="679673"/>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lIns="468000" rIns="72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dirty="0">
                  <a:solidFill>
                    <a:srgbClr val="004B87"/>
                  </a:solidFill>
                  <a:latin typeface="Arial" panose="020B0604020202020204"/>
                </a:rPr>
                <a:t>Fib-4 included by requesting a specific T2DM annual review set or adding a Fib-4 order set to routine bloods</a:t>
              </a:r>
              <a:endPar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5969B79F-D319-C467-29CE-D7CF4D780EA0}"/>
                </a:ext>
              </a:extLst>
            </p:cNvPr>
            <p:cNvSpPr/>
            <p:nvPr/>
          </p:nvSpPr>
          <p:spPr>
            <a:xfrm>
              <a:off x="5620399" y="5402389"/>
              <a:ext cx="612000" cy="612000"/>
            </a:xfrm>
            <a:prstGeom prst="ellipse">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15" name="Graphic 14">
            <a:extLst>
              <a:ext uri="{FF2B5EF4-FFF2-40B4-BE49-F238E27FC236}">
                <a16:creationId xmlns:a16="http://schemas.microsoft.com/office/drawing/2014/main" id="{6E381971-0B77-F26B-B338-AD2E2D985C6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378679" y="4042926"/>
            <a:ext cx="583685" cy="583685"/>
          </a:xfrm>
          <a:prstGeom prst="rect">
            <a:avLst/>
          </a:prstGeom>
        </p:spPr>
      </p:pic>
      <p:cxnSp>
        <p:nvCxnSpPr>
          <p:cNvPr id="16" name="Straight Arrow Connector 13">
            <a:extLst>
              <a:ext uri="{FF2B5EF4-FFF2-40B4-BE49-F238E27FC236}">
                <a16:creationId xmlns:a16="http://schemas.microsoft.com/office/drawing/2014/main" id="{104C67AA-5283-312F-B25B-0B26801A9F35}"/>
              </a:ext>
            </a:extLst>
          </p:cNvPr>
          <p:cNvCxnSpPr>
            <a:cxnSpLocks/>
            <a:stCxn id="64" idx="2"/>
            <a:endCxn id="12" idx="0"/>
          </p:cNvCxnSpPr>
          <p:nvPr/>
        </p:nvCxnSpPr>
        <p:spPr>
          <a:xfrm rot="5400000">
            <a:off x="9421258" y="2845877"/>
            <a:ext cx="561551" cy="1727796"/>
          </a:xfrm>
          <a:prstGeom prst="bentConnector3">
            <a:avLst>
              <a:gd name="adj1" fmla="val 50000"/>
            </a:avLst>
          </a:prstGeom>
          <a:ln w="38100">
            <a:solidFill>
              <a:srgbClr val="50854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3">
            <a:extLst>
              <a:ext uri="{FF2B5EF4-FFF2-40B4-BE49-F238E27FC236}">
                <a16:creationId xmlns:a16="http://schemas.microsoft.com/office/drawing/2014/main" id="{E365D3A7-2924-38DC-B5BB-2B0A499A57A8}"/>
              </a:ext>
            </a:extLst>
          </p:cNvPr>
          <p:cNvCxnSpPr>
            <a:cxnSpLocks/>
            <a:stCxn id="41" idx="2"/>
            <a:endCxn id="12" idx="0"/>
          </p:cNvCxnSpPr>
          <p:nvPr/>
        </p:nvCxnSpPr>
        <p:spPr>
          <a:xfrm rot="16200000" flipH="1">
            <a:off x="7657143" y="2809559"/>
            <a:ext cx="559678" cy="1802305"/>
          </a:xfrm>
          <a:prstGeom prst="bentConnector3">
            <a:avLst>
              <a:gd name="adj1" fmla="val 50000"/>
            </a:avLst>
          </a:prstGeom>
          <a:ln w="38100">
            <a:solidFill>
              <a:srgbClr val="508541"/>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304A0EC8-151A-7A70-8F99-58451188F02E}"/>
              </a:ext>
            </a:extLst>
          </p:cNvPr>
          <p:cNvGrpSpPr/>
          <p:nvPr/>
        </p:nvGrpSpPr>
        <p:grpSpPr>
          <a:xfrm>
            <a:off x="6323091" y="5049684"/>
            <a:ext cx="4685810" cy="1183691"/>
            <a:chOff x="8486187" y="1884005"/>
            <a:chExt cx="3431350" cy="1183691"/>
          </a:xfrm>
        </p:grpSpPr>
        <p:grpSp>
          <p:nvGrpSpPr>
            <p:cNvPr id="23" name="Group 22">
              <a:extLst>
                <a:ext uri="{FF2B5EF4-FFF2-40B4-BE49-F238E27FC236}">
                  <a16:creationId xmlns:a16="http://schemas.microsoft.com/office/drawing/2014/main" id="{08375B27-60E1-37A9-0147-846692A635A1}"/>
                </a:ext>
              </a:extLst>
            </p:cNvPr>
            <p:cNvGrpSpPr/>
            <p:nvPr/>
          </p:nvGrpSpPr>
          <p:grpSpPr>
            <a:xfrm>
              <a:off x="8486187" y="1884005"/>
              <a:ext cx="3431350" cy="1183691"/>
              <a:chOff x="5574175" y="4906458"/>
              <a:chExt cx="3431350" cy="1183691"/>
            </a:xfrm>
          </p:grpSpPr>
          <p:sp>
            <p:nvSpPr>
              <p:cNvPr id="25" name="Rectangle 24">
                <a:extLst>
                  <a:ext uri="{FF2B5EF4-FFF2-40B4-BE49-F238E27FC236}">
                    <a16:creationId xmlns:a16="http://schemas.microsoft.com/office/drawing/2014/main" id="{05A286A7-CA87-F83A-103A-64E19DA66888}"/>
                  </a:ext>
                </a:extLst>
              </p:cNvPr>
              <p:cNvSpPr/>
              <p:nvPr/>
            </p:nvSpPr>
            <p:spPr>
              <a:xfrm>
                <a:off x="5826288" y="4906458"/>
                <a:ext cx="3179237" cy="1183691"/>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lIns="288000" rIns="252000" rtlCol="0" anchor="ctr"/>
              <a:lstStyle/>
              <a:p>
                <a:pPr marL="466725"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rgbClr val="004B87"/>
                    </a:solidFill>
                    <a:effectLst/>
                    <a:uLnTx/>
                    <a:uFillTx/>
                    <a:latin typeface="Arial" panose="020B0604020202020204"/>
                    <a:ea typeface="+mn-ea"/>
                    <a:cs typeface="+mn-cs"/>
                  </a:rPr>
                  <a:t>People with Fib-4 ≥1.3 referred for VCTE (LSM ≥8.0 kPa referred to specialist care)</a:t>
                </a:r>
              </a:p>
              <a:p>
                <a:pPr marL="466725"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rgbClr val="004B87"/>
                    </a:solidFill>
                    <a:effectLst/>
                    <a:uLnTx/>
                    <a:uFillTx/>
                    <a:latin typeface="Arial" panose="020B0604020202020204"/>
                    <a:ea typeface="+mn-ea"/>
                    <a:cs typeface="+mn-cs"/>
                  </a:rPr>
                  <a:t>Clinical, demographic, and laboratory data were extracted from EHRs</a:t>
                </a:r>
                <a:endPar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26" name="Oval 25">
                <a:extLst>
                  <a:ext uri="{FF2B5EF4-FFF2-40B4-BE49-F238E27FC236}">
                    <a16:creationId xmlns:a16="http://schemas.microsoft.com/office/drawing/2014/main" id="{3A3FB8FD-FE09-74E9-784E-1BECBBB61917}"/>
                  </a:ext>
                </a:extLst>
              </p:cNvPr>
              <p:cNvSpPr/>
              <p:nvPr/>
            </p:nvSpPr>
            <p:spPr>
              <a:xfrm>
                <a:off x="5574175" y="5192303"/>
                <a:ext cx="474388" cy="612000"/>
              </a:xfrm>
              <a:prstGeom prst="ellipse">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tlCol="0" anchor="ctr"/>
              <a:lstStyle/>
              <a:p>
                <a:pPr algn="ctr"/>
                <a:endParaRPr lang="en-NZ"/>
              </a:p>
            </p:txBody>
          </p:sp>
        </p:grpSp>
        <p:pic>
          <p:nvPicPr>
            <p:cNvPr id="24" name="Graphic 23">
              <a:extLst>
                <a:ext uri="{FF2B5EF4-FFF2-40B4-BE49-F238E27FC236}">
                  <a16:creationId xmlns:a16="http://schemas.microsoft.com/office/drawing/2014/main" id="{B3D5FBF9-96C3-6AAB-E893-B4FBD4A85FE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548826" y="2205611"/>
              <a:ext cx="383559" cy="507335"/>
            </a:xfrm>
            <a:prstGeom prst="rect">
              <a:avLst/>
            </a:prstGeom>
          </p:spPr>
        </p:pic>
      </p:grpSp>
      <p:cxnSp>
        <p:nvCxnSpPr>
          <p:cNvPr id="28" name="Straight Arrow Connector 27">
            <a:extLst>
              <a:ext uri="{FF2B5EF4-FFF2-40B4-BE49-F238E27FC236}">
                <a16:creationId xmlns:a16="http://schemas.microsoft.com/office/drawing/2014/main" id="{134361F3-EC8B-293D-D755-DCD20C7EAF14}"/>
              </a:ext>
            </a:extLst>
          </p:cNvPr>
          <p:cNvCxnSpPr>
            <a:cxnSpLocks/>
            <a:stCxn id="12" idx="2"/>
            <a:endCxn id="25" idx="0"/>
          </p:cNvCxnSpPr>
          <p:nvPr/>
        </p:nvCxnSpPr>
        <p:spPr>
          <a:xfrm>
            <a:off x="8838135" y="4670224"/>
            <a:ext cx="2" cy="379460"/>
          </a:xfrm>
          <a:prstGeom prst="straightConnector1">
            <a:avLst/>
          </a:prstGeom>
          <a:ln w="38100">
            <a:solidFill>
              <a:srgbClr val="508541"/>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652B4D45-F265-1BE7-CE71-912DB06F7D58}"/>
              </a:ext>
            </a:extLst>
          </p:cNvPr>
          <p:cNvSpPr/>
          <p:nvPr/>
        </p:nvSpPr>
        <p:spPr>
          <a:xfrm>
            <a:off x="5825543" y="1588621"/>
            <a:ext cx="915390" cy="905901"/>
          </a:xfrm>
          <a:prstGeom prst="ellipse">
            <a:avLst/>
          </a:prstGeom>
          <a:solidFill>
            <a:srgbClr val="9CC491"/>
          </a:solidFill>
          <a:ln>
            <a:solidFill>
              <a:srgbClr val="9CC4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40" name="Graphic 39">
            <a:extLst>
              <a:ext uri="{FF2B5EF4-FFF2-40B4-BE49-F238E27FC236}">
                <a16:creationId xmlns:a16="http://schemas.microsoft.com/office/drawing/2014/main" id="{9AA544CE-012E-578B-3911-F7BC4357F05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960156" y="1689142"/>
            <a:ext cx="641781" cy="641781"/>
          </a:xfrm>
          <a:prstGeom prst="rect">
            <a:avLst/>
          </a:prstGeom>
        </p:spPr>
      </p:pic>
      <p:pic>
        <p:nvPicPr>
          <p:cNvPr id="3" name="Picture 2">
            <a:hlinkClick r:id="rId7" action="ppaction://hlinksldjump"/>
            <a:extLst>
              <a:ext uri="{FF2B5EF4-FFF2-40B4-BE49-F238E27FC236}">
                <a16:creationId xmlns:a16="http://schemas.microsoft.com/office/drawing/2014/main" id="{7AF5AD6A-6E70-B19D-F5BC-392A69BDDAF5}"/>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4079265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p:txBody>
          <a:bodyPr>
            <a:normAutofit/>
          </a:bodyPr>
          <a:lstStyle/>
          <a:p>
            <a:r>
              <a:rPr lang="en-US" sz="2400" dirty="0"/>
              <a:t>Contents </a:t>
            </a:r>
          </a:p>
        </p:txBody>
      </p:sp>
      <p:graphicFrame>
        <p:nvGraphicFramePr>
          <p:cNvPr id="10" name="Content Placeholder 13">
            <a:extLst>
              <a:ext uri="{FF2B5EF4-FFF2-40B4-BE49-F238E27FC236}">
                <a16:creationId xmlns:a16="http://schemas.microsoft.com/office/drawing/2014/main" id="{DE23E00D-9317-002E-C1F2-BA5F35EA80AA}"/>
              </a:ext>
            </a:extLst>
          </p:cNvPr>
          <p:cNvGraphicFramePr>
            <a:graphicFrameLocks/>
          </p:cNvGraphicFramePr>
          <p:nvPr>
            <p:extLst>
              <p:ext uri="{D42A27DB-BD31-4B8C-83A1-F6EECF244321}">
                <p14:modId xmlns:p14="http://schemas.microsoft.com/office/powerpoint/2010/main" val="1100076616"/>
              </p:ext>
            </p:extLst>
          </p:nvPr>
        </p:nvGraphicFramePr>
        <p:xfrm>
          <a:off x="344488" y="1177027"/>
          <a:ext cx="11418585" cy="4221360"/>
        </p:xfrm>
        <a:graphic>
          <a:graphicData uri="http://schemas.openxmlformats.org/drawingml/2006/table">
            <a:tbl>
              <a:tblPr/>
              <a:tblGrid>
                <a:gridCol w="1169353">
                  <a:extLst>
                    <a:ext uri="{9D8B030D-6E8A-4147-A177-3AD203B41FA5}">
                      <a16:colId xmlns:a16="http://schemas.microsoft.com/office/drawing/2014/main" val="3279649220"/>
                    </a:ext>
                  </a:extLst>
                </a:gridCol>
                <a:gridCol w="10249232">
                  <a:extLst>
                    <a:ext uri="{9D8B030D-6E8A-4147-A177-3AD203B41FA5}">
                      <a16:colId xmlns:a16="http://schemas.microsoft.com/office/drawing/2014/main" val="867203975"/>
                    </a:ext>
                  </a:extLst>
                </a:gridCol>
              </a:tblGrid>
              <a:tr h="318929">
                <a:tc gridSpan="2">
                  <a:txBody>
                    <a:bodyPr/>
                    <a:lstStyle/>
                    <a:p>
                      <a:pPr algn="l" fontAlgn="base"/>
                      <a:r>
                        <a:rPr lang="en-US" sz="1800" b="1" i="0" dirty="0">
                          <a:solidFill>
                            <a:srgbClr val="FFFFFF"/>
                          </a:solidFill>
                          <a:effectLst/>
                          <a:latin typeface="+mj-lt"/>
                        </a:rPr>
                        <a:t>1. Public health viral hepatitis</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08541"/>
                    </a:solidFill>
                  </a:tcPr>
                </a:tc>
                <a:tc hMerge="1">
                  <a:txBody>
                    <a:bodyPr/>
                    <a:lstStyle/>
                    <a:p>
                      <a:endParaRPr lang="en-GB" dirty="0"/>
                    </a:p>
                  </a:txBody>
                  <a:tcPr/>
                </a:tc>
                <a:extLst>
                  <a:ext uri="{0D108BD9-81ED-4DB2-BD59-A6C34878D82A}">
                    <a16:rowId xmlns:a16="http://schemas.microsoft.com/office/drawing/2014/main" val="2467454531"/>
                  </a:ext>
                </a:extLst>
              </a:tr>
              <a:tr h="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bg1"/>
                          </a:solidFill>
                          <a:effectLst/>
                          <a:latin typeface="+mj-lt"/>
                          <a:ea typeface="+mn-ea"/>
                          <a:cs typeface="+mn-cs"/>
                        </a:rPr>
                        <a:t>TOP-034</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508541"/>
                    </a:solidFill>
                  </a:tcPr>
                </a:tc>
                <a:tc>
                  <a:txBody>
                    <a:bodyPr/>
                    <a:lstStyle/>
                    <a:p>
                      <a:pPr algn="l" fontAlgn="ctr">
                        <a:buNone/>
                      </a:pPr>
                      <a:r>
                        <a:rPr lang="en-GB" sz="1800" b="0" i="0" u="none" strike="noStrike" kern="1200" dirty="0">
                          <a:solidFill>
                            <a:srgbClr val="004B87"/>
                          </a:solidFill>
                          <a:effectLst/>
                          <a:latin typeface="+mj-lt"/>
                          <a:ea typeface="+mn-ea"/>
                          <a:cs typeface="+mn-cs"/>
                        </a:rPr>
                        <a:t>Impact of an EASL-guided screen-and-treat intervention for hepatitis B on HCC incidence in West Africa: Results of a large-scale population-based study in The Gambia</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1345729912"/>
                  </a:ext>
                </a:extLst>
              </a:tr>
              <a:tr h="320350">
                <a:tc>
                  <a:txBody>
                    <a:bodyPr/>
                    <a:lstStyle/>
                    <a:p>
                      <a:pPr algn="ctr" fontAlgn="ctr">
                        <a:buNone/>
                      </a:pPr>
                      <a:r>
                        <a:rPr lang="en-US" sz="1800" b="0" i="0" u="none" strike="noStrike" kern="1200" dirty="0">
                          <a:solidFill>
                            <a:schemeClr val="bg1"/>
                          </a:solidFill>
                          <a:effectLst/>
                          <a:latin typeface="+mj-lt"/>
                          <a:ea typeface="+mn-ea"/>
                          <a:cs typeface="+mn-cs"/>
                        </a:rPr>
                        <a:t>TOP-048</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508541"/>
                    </a:solidFill>
                  </a:tcPr>
                </a:tc>
                <a:tc>
                  <a:txBody>
                    <a:bodyPr/>
                    <a:lstStyle/>
                    <a:p>
                      <a:pPr algn="l" fontAlgn="b">
                        <a:buNone/>
                      </a:pPr>
                      <a:r>
                        <a:rPr lang="en-GB" sz="1800" b="0" i="0" u="none" strike="noStrike" dirty="0">
                          <a:solidFill>
                            <a:srgbClr val="004B87"/>
                          </a:solidFill>
                          <a:effectLst/>
                          <a:latin typeface="+mj-lt"/>
                        </a:rPr>
                        <a:t>A low-cost tool to assess HBV treatment eligibility: Time to positivity of a point-of-care HBsAg test</a:t>
                      </a:r>
                      <a:endParaRPr lang="en-GB" sz="1800" b="0" i="0" u="none" strike="noStrike" kern="1200" dirty="0">
                        <a:solidFill>
                          <a:srgbClr val="004B87"/>
                        </a:solidFill>
                        <a:effectLst/>
                        <a:latin typeface="+mj-lt"/>
                        <a:ea typeface="+mn-ea"/>
                        <a:cs typeface="+mn-cs"/>
                      </a:endParaRP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3100625088"/>
                  </a:ext>
                </a:extLst>
              </a:tr>
              <a:tr h="320350">
                <a:tc>
                  <a:txBody>
                    <a:bodyPr/>
                    <a:lstStyle/>
                    <a:p>
                      <a:pPr algn="l" fontAlgn="ctr">
                        <a:buNone/>
                      </a:pPr>
                      <a:r>
                        <a:rPr lang="en-US" sz="1800" b="0" i="0" u="none" strike="noStrike" kern="1200" dirty="0">
                          <a:solidFill>
                            <a:schemeClr val="bg1"/>
                          </a:solidFill>
                          <a:effectLst/>
                          <a:latin typeface="+mn-lt"/>
                          <a:ea typeface="+mn-ea"/>
                          <a:cs typeface="+mn-cs"/>
                        </a:rPr>
                        <a:t>TOP-049</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508541"/>
                    </a:solidFill>
                  </a:tcPr>
                </a:tc>
                <a:tc>
                  <a:txBody>
                    <a:bodyPr/>
                    <a:lstStyle/>
                    <a:p>
                      <a:pPr algn="l" fontAlgn="ctr">
                        <a:buNone/>
                      </a:pPr>
                      <a:r>
                        <a:rPr lang="en-GB" sz="1800" b="0" i="0" u="none" strike="noStrike" kern="1200" dirty="0">
                          <a:solidFill>
                            <a:srgbClr val="004B87"/>
                          </a:solidFill>
                          <a:effectLst/>
                          <a:latin typeface="+mj-lt"/>
                          <a:ea typeface="+mn-ea"/>
                          <a:cs typeface="+mn-cs"/>
                        </a:rPr>
                        <a:t>Pooling strategies for age-based hepatitis C screening in Spain: Population impact and </a:t>
                      </a:r>
                      <a:br>
                        <a:rPr lang="en-GB" sz="1800" b="0" i="0" u="none" strike="noStrike" kern="1200" dirty="0">
                          <a:solidFill>
                            <a:srgbClr val="004B87"/>
                          </a:solidFill>
                          <a:effectLst/>
                          <a:latin typeface="+mj-lt"/>
                          <a:ea typeface="+mn-ea"/>
                          <a:cs typeface="+mn-cs"/>
                        </a:rPr>
                      </a:br>
                      <a:r>
                        <a:rPr lang="en-GB" sz="1800" b="0" i="0" u="none" strike="noStrike" kern="1200" dirty="0">
                          <a:solidFill>
                            <a:srgbClr val="004B87"/>
                          </a:solidFill>
                          <a:effectLst/>
                          <a:latin typeface="+mj-lt"/>
                          <a:ea typeface="+mn-ea"/>
                          <a:cs typeface="+mn-cs"/>
                        </a:rPr>
                        <a:t>cost-effectiveness to inform national policy</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3665981809"/>
                  </a:ext>
                </a:extLst>
              </a:tr>
              <a:tr h="320350">
                <a:tc>
                  <a:txBody>
                    <a:bodyPr/>
                    <a:lstStyle/>
                    <a:p>
                      <a:pPr marL="0" algn="ctr" defTabSz="914400" rtl="0" eaLnBrk="1" fontAlgn="ctr" latinLnBrk="0" hangingPunct="1">
                        <a:buNone/>
                      </a:pPr>
                      <a:r>
                        <a:rPr lang="en-US" sz="1800" b="0" i="0" u="none" strike="noStrike" kern="1200" dirty="0">
                          <a:solidFill>
                            <a:schemeClr val="bg1"/>
                          </a:solidFill>
                          <a:effectLst/>
                          <a:latin typeface="+mn-lt"/>
                          <a:ea typeface="+mn-ea"/>
                          <a:cs typeface="+mn-cs"/>
                        </a:rPr>
                        <a:t>FRI-025</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508541"/>
                    </a:solidFill>
                  </a:tcPr>
                </a:tc>
                <a:tc>
                  <a:txBody>
                    <a:bodyPr/>
                    <a:lstStyle/>
                    <a:p>
                      <a:pPr algn="l" fontAlgn="ctr">
                        <a:buNone/>
                      </a:pPr>
                      <a:r>
                        <a:rPr lang="en-GB" sz="1800" b="0" i="0" u="none" strike="noStrike" kern="1200" dirty="0">
                          <a:solidFill>
                            <a:srgbClr val="004B87"/>
                          </a:solidFill>
                          <a:effectLst/>
                          <a:latin typeface="+mj-lt"/>
                          <a:ea typeface="+mn-ea"/>
                          <a:cs typeface="+mn-cs"/>
                        </a:rPr>
                        <a:t>The implementation of double reflex testing reveals a still relevant burden of HDV infection across Europe and represents a valuable strategy to increase HDV diagnosis at an earlier stage of </a:t>
                      </a:r>
                      <a:br>
                        <a:rPr lang="en-GB" sz="1800" b="0" i="0" u="none" strike="noStrike" kern="1200" dirty="0">
                          <a:solidFill>
                            <a:srgbClr val="004B87"/>
                          </a:solidFill>
                          <a:effectLst/>
                          <a:latin typeface="+mj-lt"/>
                          <a:ea typeface="+mn-ea"/>
                          <a:cs typeface="+mn-cs"/>
                        </a:rPr>
                      </a:br>
                      <a:r>
                        <a:rPr lang="en-GB" sz="1800" b="0" i="0" u="none" strike="noStrike" kern="1200" dirty="0">
                          <a:solidFill>
                            <a:srgbClr val="004B87"/>
                          </a:solidFill>
                          <a:effectLst/>
                          <a:latin typeface="+mj-lt"/>
                          <a:ea typeface="+mn-ea"/>
                          <a:cs typeface="+mn-cs"/>
                        </a:rPr>
                        <a:t>liver disease</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3848026796"/>
                  </a:ext>
                </a:extLst>
              </a:tr>
              <a:tr h="320350">
                <a:tc>
                  <a:txBody>
                    <a:bodyPr/>
                    <a:lstStyle/>
                    <a:p>
                      <a:pPr marL="0" algn="ctr" defTabSz="914400" rtl="0" eaLnBrk="1" fontAlgn="ctr" latinLnBrk="0" hangingPunct="1">
                        <a:buNone/>
                      </a:pPr>
                      <a:r>
                        <a:rPr lang="en-US" sz="1800" b="0" i="0" u="none" strike="noStrike" kern="1200" dirty="0">
                          <a:solidFill>
                            <a:schemeClr val="bg1"/>
                          </a:solidFill>
                          <a:effectLst/>
                          <a:latin typeface="+mn-lt"/>
                          <a:ea typeface="+mn-ea"/>
                          <a:cs typeface="+mn-cs"/>
                        </a:rPr>
                        <a:t>OS-027</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50854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800" b="0" i="0" u="none" strike="noStrike" kern="1200" dirty="0">
                          <a:solidFill>
                            <a:srgbClr val="004B87"/>
                          </a:solidFill>
                          <a:effectLst/>
                          <a:latin typeface="+mn-lt"/>
                          <a:ea typeface="+mn-ea"/>
                          <a:cs typeface="+mn-cs"/>
                        </a:rPr>
                        <a:t>A prospective, randomized, double-blind, placebo-controlled, Phase III, multicentre study to evaluate the immunogenicity and safety of recombinant hepatitis-e vaccine in healthy </a:t>
                      </a:r>
                      <a:br>
                        <a:rPr lang="en-GB" sz="1800" b="0" i="0" u="none" strike="noStrike" kern="1200" dirty="0">
                          <a:solidFill>
                            <a:srgbClr val="004B87"/>
                          </a:solidFill>
                          <a:effectLst/>
                          <a:latin typeface="+mn-lt"/>
                          <a:ea typeface="+mn-ea"/>
                          <a:cs typeface="+mn-cs"/>
                        </a:rPr>
                      </a:br>
                      <a:r>
                        <a:rPr lang="en-GB" sz="1800" b="0" i="0" u="none" strike="noStrike" kern="1200" dirty="0">
                          <a:solidFill>
                            <a:srgbClr val="004B87"/>
                          </a:solidFill>
                          <a:effectLst/>
                          <a:latin typeface="+mn-lt"/>
                          <a:ea typeface="+mn-ea"/>
                          <a:cs typeface="+mn-cs"/>
                        </a:rPr>
                        <a:t>adults and adolescents</a:t>
                      </a:r>
                      <a:endParaRPr lang="en-GB" sz="1800" b="0" i="0" u="none" strike="noStrike" kern="1200" dirty="0">
                        <a:solidFill>
                          <a:srgbClr val="004B87"/>
                        </a:solidFill>
                        <a:effectLst/>
                        <a:latin typeface="+mj-lt"/>
                        <a:ea typeface="+mn-ea"/>
                        <a:cs typeface="+mn-cs"/>
                      </a:endParaRP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2068838553"/>
                  </a:ext>
                </a:extLst>
              </a:tr>
              <a:tr h="3203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bg1"/>
                          </a:solidFill>
                          <a:effectLst/>
                          <a:latin typeface="+mn-lt"/>
                          <a:ea typeface="+mn-ea"/>
                          <a:cs typeface="+mn-cs"/>
                        </a:rPr>
                        <a:t>OS-029</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508541"/>
                    </a:solidFill>
                  </a:tcPr>
                </a:tc>
                <a:tc>
                  <a:txBody>
                    <a:bodyPr/>
                    <a:lstStyle/>
                    <a:p>
                      <a:pPr algn="l" fontAlgn="ctr">
                        <a:buNone/>
                      </a:pPr>
                      <a:r>
                        <a:rPr lang="en-GB" sz="1800" b="0" i="0" u="none" strike="noStrike" kern="1200" dirty="0">
                          <a:solidFill>
                            <a:srgbClr val="004B87"/>
                          </a:solidFill>
                          <a:effectLst/>
                          <a:latin typeface="+mj-lt"/>
                          <a:ea typeface="+mn-ea"/>
                          <a:cs typeface="+mn-cs"/>
                        </a:rPr>
                        <a:t>Impact of rapid testing and self-administered risk questionnaires on hepatitis C screening rates</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3473082252"/>
                  </a:ext>
                </a:extLst>
              </a:tr>
            </a:tbl>
          </a:graphicData>
        </a:graphic>
      </p:graphicFrame>
      <p:sp>
        <p:nvSpPr>
          <p:cNvPr id="11" name="TextBox 10">
            <a:hlinkClick r:id="rId2" action="ppaction://hlinksldjump"/>
            <a:extLst>
              <a:ext uri="{FF2B5EF4-FFF2-40B4-BE49-F238E27FC236}">
                <a16:creationId xmlns:a16="http://schemas.microsoft.com/office/drawing/2014/main" id="{2C874F33-41B9-D70D-6599-BD35B9286E30}"/>
              </a:ext>
            </a:extLst>
          </p:cNvPr>
          <p:cNvSpPr txBox="1"/>
          <p:nvPr/>
        </p:nvSpPr>
        <p:spPr>
          <a:xfrm>
            <a:off x="4072393" y="5854935"/>
            <a:ext cx="4047214" cy="369332"/>
          </a:xfrm>
          <a:prstGeom prst="rect">
            <a:avLst/>
          </a:prstGeom>
          <a:noFill/>
          <a:ln w="38100">
            <a:solidFill>
              <a:srgbClr val="508541"/>
            </a:solidFill>
          </a:ln>
        </p:spPr>
        <p:txBody>
          <a:bodyPr wrap="square" rtlCol="0">
            <a:spAutoFit/>
          </a:bodyPr>
          <a:lstStyle/>
          <a:p>
            <a:pPr algn="ctr"/>
            <a:r>
              <a:rPr lang="en-GB" b="1" dirty="0">
                <a:latin typeface="+mj-lt"/>
              </a:rPr>
              <a:t>Click here to go to this section</a:t>
            </a:r>
          </a:p>
        </p:txBody>
      </p:sp>
    </p:spTree>
    <p:extLst>
      <p:ext uri="{BB962C8B-B14F-4D97-AF65-F5344CB8AC3E}">
        <p14:creationId xmlns:p14="http://schemas.microsoft.com/office/powerpoint/2010/main" val="940093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469B4-C6DB-25B5-99FC-70C4FE769806}"/>
            </a:ext>
          </a:extLst>
        </p:cNvPr>
        <p:cNvGrpSpPr/>
        <p:nvPr/>
      </p:nvGrpSpPr>
      <p:grpSpPr>
        <a:xfrm>
          <a:off x="0" y="0"/>
          <a:ext cx="0" cy="0"/>
          <a:chOff x="0" y="0"/>
          <a:chExt cx="0" cy="0"/>
        </a:xfrm>
      </p:grpSpPr>
      <p:sp>
        <p:nvSpPr>
          <p:cNvPr id="16" name="Content Placeholder 1">
            <a:extLst>
              <a:ext uri="{FF2B5EF4-FFF2-40B4-BE49-F238E27FC236}">
                <a16:creationId xmlns:a16="http://schemas.microsoft.com/office/drawing/2014/main" id="{53EBEAEB-B6CF-E015-DE66-D7446E6922C6}"/>
              </a:ext>
            </a:extLst>
          </p:cNvPr>
          <p:cNvSpPr txBox="1">
            <a:spLocks/>
          </p:cNvSpPr>
          <p:nvPr/>
        </p:nvSpPr>
        <p:spPr>
          <a:xfrm>
            <a:off x="425750" y="832970"/>
            <a:ext cx="4730450" cy="41759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08541"/>
                </a:highlight>
                <a:latin typeface="+mn-lt"/>
              </a:rPr>
              <a:t>RESULTS</a:t>
            </a:r>
            <a:endParaRPr lang="en-US" sz="1600" dirty="0">
              <a:latin typeface="+mn-lt"/>
            </a:endParaRPr>
          </a:p>
        </p:txBody>
      </p:sp>
      <p:sp>
        <p:nvSpPr>
          <p:cNvPr id="20" name="Text Placeholder 3">
            <a:extLst>
              <a:ext uri="{FF2B5EF4-FFF2-40B4-BE49-F238E27FC236}">
                <a16:creationId xmlns:a16="http://schemas.microsoft.com/office/drawing/2014/main" id="{70AB3B5F-FF89-094A-4E2A-047637EB6D6D}"/>
              </a:ext>
            </a:extLst>
          </p:cNvPr>
          <p:cNvSpPr txBox="1">
            <a:spLocks/>
          </p:cNvSpPr>
          <p:nvPr/>
        </p:nvSpPr>
        <p:spPr>
          <a:xfrm>
            <a:off x="190498" y="6027308"/>
            <a:ext cx="10752155" cy="714804"/>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004B87"/>
                </a:solidFill>
                <a:latin typeface="Arial" panose="020B0604020202020204" pitchFamily="34" charset="0"/>
                <a:cs typeface="Arial" panose="020B0604020202020204" pitchFamily="34" charset="0"/>
              </a:rPr>
              <a:t>*C</a:t>
            </a:r>
            <a:r>
              <a:rPr lang="en-US" sz="1100" dirty="0" err="1"/>
              <a:t>ommunity</a:t>
            </a:r>
            <a:r>
              <a:rPr lang="en-US" sz="1100" dirty="0"/>
              <a:t>, 32.3%; hospital, 36.8%. </a:t>
            </a:r>
            <a:r>
              <a:rPr lang="en-GB" sz="1100" baseline="30000" dirty="0">
                <a:solidFill>
                  <a:srgbClr val="004B87"/>
                </a:solidFill>
                <a:latin typeface="Arial" panose="020B0604020202020204" pitchFamily="34" charset="0"/>
                <a:cs typeface="Arial" panose="020B0604020202020204" pitchFamily="34" charset="0"/>
              </a:rPr>
              <a:t>†</a:t>
            </a:r>
            <a:r>
              <a:rPr lang="en-GB" sz="1100" dirty="0">
                <a:solidFill>
                  <a:srgbClr val="004B87"/>
                </a:solidFill>
                <a:latin typeface="Arial" panose="020B0604020202020204" pitchFamily="34" charset="0"/>
                <a:cs typeface="Arial" panose="020B0604020202020204" pitchFamily="34" charset="0"/>
              </a:rPr>
              <a:t>C</a:t>
            </a:r>
            <a:r>
              <a:rPr lang="en-US" sz="1100" dirty="0" err="1"/>
              <a:t>ommunity</a:t>
            </a:r>
            <a:r>
              <a:rPr lang="en-US" sz="1100" dirty="0"/>
              <a:t>, 81.6%; hospital 56.9% (p&lt;0.001).</a:t>
            </a:r>
            <a:br>
              <a:rPr lang="en-GB" sz="1100" dirty="0">
                <a:solidFill>
                  <a:srgbClr val="004B87"/>
                </a:solidFill>
                <a:latin typeface="Arial" panose="020B0604020202020204" pitchFamily="34" charset="0"/>
                <a:cs typeface="Arial" panose="020B0604020202020204" pitchFamily="34" charset="0"/>
              </a:rPr>
            </a:br>
            <a:r>
              <a:rPr lang="en-GB" sz="1100" dirty="0" err="1">
                <a:solidFill>
                  <a:srgbClr val="004B87"/>
                </a:solidFill>
                <a:latin typeface="Arial" panose="020B0604020202020204" pitchFamily="34" charset="0"/>
                <a:cs typeface="Arial" panose="020B0604020202020204" pitchFamily="34" charset="0"/>
              </a:rPr>
              <a:t>Abeysekara</a:t>
            </a:r>
            <a:r>
              <a:rPr lang="en-GB" sz="1100" dirty="0">
                <a:solidFill>
                  <a:srgbClr val="004B87"/>
                </a:solidFill>
                <a:latin typeface="Arial" panose="020B0604020202020204" pitchFamily="34" charset="0"/>
                <a:cs typeface="Arial" panose="020B0604020202020204" pitchFamily="34" charset="0"/>
              </a:rPr>
              <a:t> K, et al. EASL Congress 2026; LBP-001.</a:t>
            </a:r>
          </a:p>
        </p:txBody>
      </p:sp>
      <p:sp>
        <p:nvSpPr>
          <p:cNvPr id="33" name="Content Placeholder 2">
            <a:extLst>
              <a:ext uri="{FF2B5EF4-FFF2-40B4-BE49-F238E27FC236}">
                <a16:creationId xmlns:a16="http://schemas.microsoft.com/office/drawing/2014/main" id="{2EC08B13-919C-64AB-72ED-1007A98C9F90}"/>
              </a:ext>
            </a:extLst>
          </p:cNvPr>
          <p:cNvSpPr txBox="1">
            <a:spLocks/>
          </p:cNvSpPr>
          <p:nvPr/>
        </p:nvSpPr>
        <p:spPr>
          <a:xfrm>
            <a:off x="425751" y="5156892"/>
            <a:ext cx="11554432" cy="10096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solidFill>
                  <a:schemeClr val="bg1"/>
                </a:solidFill>
                <a:highlight>
                  <a:srgbClr val="508541"/>
                </a:highlight>
                <a:latin typeface="Arial" panose="020B0604020202020204" pitchFamily="34" charset="0"/>
                <a:cs typeface="Arial" panose="020B0604020202020204" pitchFamily="34" charset="0"/>
              </a:rPr>
              <a:t>CONCLUSIONS</a:t>
            </a:r>
            <a:endParaRPr lang="en-GB" sz="2000" noProof="0" dirty="0">
              <a:highlight>
                <a:srgbClr val="508541"/>
              </a:highlight>
              <a:latin typeface="Arial" panose="020B0604020202020204" pitchFamily="34" charset="0"/>
              <a:cs typeface="Arial" panose="020B0604020202020204" pitchFamily="34" charset="0"/>
            </a:endParaRPr>
          </a:p>
          <a:p>
            <a:pPr>
              <a:lnSpc>
                <a:spcPct val="100000"/>
              </a:lnSpc>
              <a:spcBef>
                <a:spcPts val="300"/>
              </a:spcBef>
            </a:pPr>
            <a:r>
              <a:rPr lang="en-US" sz="1600" dirty="0">
                <a:latin typeface="Arial" panose="020B0604020202020204" pitchFamily="34" charset="0"/>
                <a:cs typeface="Arial" panose="020B0604020202020204" pitchFamily="34" charset="0"/>
              </a:rPr>
              <a:t>A</a:t>
            </a:r>
            <a:r>
              <a:rPr lang="en-US" sz="1600" noProof="0" dirty="0" err="1">
                <a:latin typeface="Arial" panose="020B0604020202020204" pitchFamily="34" charset="0"/>
                <a:cs typeface="Arial" panose="020B0604020202020204" pitchFamily="34" charset="0"/>
              </a:rPr>
              <a:t>dding</a:t>
            </a:r>
            <a:r>
              <a:rPr lang="en-US" sz="1600" noProof="0" dirty="0">
                <a:latin typeface="Arial" panose="020B0604020202020204" pitchFamily="34" charset="0"/>
                <a:cs typeface="Arial" panose="020B0604020202020204" pitchFamily="34" charset="0"/>
              </a:rPr>
              <a:t> Fib-4 testing to T2DM annual reviews markedly increased availability of scores from baseline</a:t>
            </a:r>
          </a:p>
          <a:p>
            <a:pPr>
              <a:lnSpc>
                <a:spcPct val="100000"/>
              </a:lnSpc>
              <a:spcBef>
                <a:spcPts val="300"/>
              </a:spcBef>
            </a:pPr>
            <a:r>
              <a:rPr lang="en-US" sz="1600" noProof="0" dirty="0">
                <a:latin typeface="Arial" panose="020B0604020202020204" pitchFamily="34" charset="0"/>
                <a:cs typeface="Arial" panose="020B0604020202020204" pitchFamily="34" charset="0"/>
              </a:rPr>
              <a:t>Patient attrition through second-tier testing was more pronounced in hospital-referring PCPs</a:t>
            </a:r>
          </a:p>
          <a:p>
            <a:pPr>
              <a:lnSpc>
                <a:spcPct val="100000"/>
              </a:lnSpc>
              <a:spcBef>
                <a:spcPts val="300"/>
              </a:spcBef>
            </a:pPr>
            <a:r>
              <a:rPr lang="en-US" sz="1600" noProof="0" dirty="0">
                <a:latin typeface="Arial" panose="020B0604020202020204" pitchFamily="34" charset="0"/>
                <a:cs typeface="Arial" panose="020B0604020202020204" pitchFamily="34" charset="0"/>
              </a:rPr>
              <a:t>Fibrosis testing in T2DM is feasible and should be tailored to local population needs</a:t>
            </a:r>
            <a:endParaRPr lang="en-GB" sz="1600" noProof="0" dirty="0">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9A2F176B-B7B6-0AF3-3AEC-986C768836CD}"/>
              </a:ext>
            </a:extLst>
          </p:cNvPr>
          <p:cNvSpPr/>
          <p:nvPr/>
        </p:nvSpPr>
        <p:spPr>
          <a:xfrm>
            <a:off x="436384" y="1349377"/>
            <a:ext cx="4892361" cy="1487568"/>
          </a:xfrm>
          <a:prstGeom prst="roundRect">
            <a:avLst/>
          </a:prstGeom>
          <a:solidFill>
            <a:srgbClr val="9CC49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6233E41-E33F-979F-3C25-8621F01493C9}"/>
              </a:ext>
            </a:extLst>
          </p:cNvPr>
          <p:cNvSpPr txBox="1"/>
          <p:nvPr/>
        </p:nvSpPr>
        <p:spPr>
          <a:xfrm>
            <a:off x="1649876" y="1333077"/>
            <a:ext cx="3702696" cy="307777"/>
          </a:xfrm>
          <a:prstGeom prst="rect">
            <a:avLst/>
          </a:prstGeom>
          <a:noFill/>
        </p:spPr>
        <p:txBody>
          <a:bodyPr wrap="square" rtlCol="0">
            <a:spAutoFit/>
          </a:bodyPr>
          <a:lstStyle/>
          <a:p>
            <a:r>
              <a:rPr lang="en-GB" sz="1400" b="1" noProof="0" dirty="0">
                <a:solidFill>
                  <a:schemeClr val="accent1"/>
                </a:solidFill>
                <a:latin typeface="Arial" panose="020B0604020202020204" pitchFamily="34" charset="0"/>
                <a:cs typeface="Arial" panose="020B0604020202020204" pitchFamily="34" charset="0"/>
              </a:rPr>
              <a:t>Key baseline </a:t>
            </a:r>
            <a:r>
              <a:rPr lang="en-GB" sz="1400" b="1" dirty="0">
                <a:solidFill>
                  <a:schemeClr val="accent1"/>
                </a:solidFill>
                <a:latin typeface="Arial" panose="020B0604020202020204" pitchFamily="34" charset="0"/>
                <a:cs typeface="Arial" panose="020B0604020202020204" pitchFamily="34" charset="0"/>
              </a:rPr>
              <a:t>c</a:t>
            </a:r>
            <a:r>
              <a:rPr lang="en-GB" sz="1400" b="1" noProof="0" dirty="0" err="1">
                <a:solidFill>
                  <a:schemeClr val="accent1"/>
                </a:solidFill>
                <a:latin typeface="Arial" panose="020B0604020202020204" pitchFamily="34" charset="0"/>
                <a:cs typeface="Arial" panose="020B0604020202020204" pitchFamily="34" charset="0"/>
              </a:rPr>
              <a:t>haracteristics</a:t>
            </a:r>
            <a:endParaRPr lang="en-GB" sz="1400" b="1" noProof="0" dirty="0">
              <a:solidFill>
                <a:schemeClr val="accent1"/>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2B7CEF89-D87F-21F2-EDD8-A5557578CB95}"/>
              </a:ext>
            </a:extLst>
          </p:cNvPr>
          <p:cNvSpPr/>
          <p:nvPr/>
        </p:nvSpPr>
        <p:spPr>
          <a:xfrm>
            <a:off x="654267" y="1675093"/>
            <a:ext cx="540000" cy="540000"/>
          </a:xfrm>
          <a:prstGeom prst="ellipse">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noProof="0" dirty="0">
                <a:solidFill>
                  <a:schemeClr val="bg1"/>
                </a:solidFill>
                <a:latin typeface="Arial" panose="020B0604020202020204" pitchFamily="34" charset="0"/>
                <a:cs typeface="Arial" panose="020B0604020202020204" pitchFamily="34" charset="0"/>
              </a:rPr>
              <a:t>61</a:t>
            </a:r>
          </a:p>
          <a:p>
            <a:pPr algn="ctr"/>
            <a:r>
              <a:rPr lang="en-GB" sz="900" b="1" noProof="0" dirty="0">
                <a:solidFill>
                  <a:schemeClr val="bg1"/>
                </a:solidFill>
                <a:latin typeface="Arial" panose="020B0604020202020204" pitchFamily="34" charset="0"/>
                <a:cs typeface="Arial" panose="020B0604020202020204" pitchFamily="34" charset="0"/>
              </a:rPr>
              <a:t>years</a:t>
            </a:r>
          </a:p>
        </p:txBody>
      </p:sp>
      <p:sp>
        <p:nvSpPr>
          <p:cNvPr id="6" name="TextBox 5">
            <a:extLst>
              <a:ext uri="{FF2B5EF4-FFF2-40B4-BE49-F238E27FC236}">
                <a16:creationId xmlns:a16="http://schemas.microsoft.com/office/drawing/2014/main" id="{3968CD76-EFEB-8098-1693-49F8D296A695}"/>
              </a:ext>
            </a:extLst>
          </p:cNvPr>
          <p:cNvSpPr txBox="1"/>
          <p:nvPr/>
        </p:nvSpPr>
        <p:spPr>
          <a:xfrm>
            <a:off x="1163989" y="2195719"/>
            <a:ext cx="1227623" cy="276999"/>
          </a:xfrm>
          <a:prstGeom prst="rect">
            <a:avLst/>
          </a:prstGeom>
          <a:noFill/>
        </p:spPr>
        <p:txBody>
          <a:bodyPr wrap="square" rtlCol="0">
            <a:spAutoFit/>
          </a:bodyPr>
          <a:lstStyle/>
          <a:p>
            <a:pPr algn="ctr"/>
            <a:r>
              <a:rPr lang="en-GB" sz="1200" noProof="0" dirty="0">
                <a:solidFill>
                  <a:schemeClr val="accent1"/>
                </a:solidFill>
                <a:latin typeface="Arial" panose="020B0604020202020204" pitchFamily="34" charset="0"/>
                <a:cs typeface="Arial" panose="020B0604020202020204" pitchFamily="34" charset="0"/>
              </a:rPr>
              <a:t>Male</a:t>
            </a:r>
          </a:p>
        </p:txBody>
      </p:sp>
      <p:sp>
        <p:nvSpPr>
          <p:cNvPr id="7" name="Oval 6">
            <a:extLst>
              <a:ext uri="{FF2B5EF4-FFF2-40B4-BE49-F238E27FC236}">
                <a16:creationId xmlns:a16="http://schemas.microsoft.com/office/drawing/2014/main" id="{9695B2F8-FDDB-3B84-2BD8-2CC2F5F11CC5}"/>
              </a:ext>
            </a:extLst>
          </p:cNvPr>
          <p:cNvSpPr/>
          <p:nvPr/>
        </p:nvSpPr>
        <p:spPr>
          <a:xfrm>
            <a:off x="1507800" y="1668535"/>
            <a:ext cx="540000" cy="540001"/>
          </a:xfrm>
          <a:prstGeom prst="ellipse">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noProof="0" dirty="0">
                <a:solidFill>
                  <a:schemeClr val="bg1"/>
                </a:solidFill>
                <a:latin typeface="Arial" panose="020B0604020202020204" pitchFamily="34" charset="0"/>
                <a:cs typeface="Arial" panose="020B0604020202020204" pitchFamily="34" charset="0"/>
              </a:rPr>
              <a:t>55</a:t>
            </a:r>
          </a:p>
          <a:p>
            <a:pPr algn="ctr"/>
            <a:r>
              <a:rPr lang="en-GB" sz="900" b="1" noProof="0" dirty="0">
                <a:solidFill>
                  <a:schemeClr val="bg1"/>
                </a:solidFill>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FBA956D7-8C27-A24A-2A05-1962FE50158F}"/>
              </a:ext>
            </a:extLst>
          </p:cNvPr>
          <p:cNvSpPr txBox="1"/>
          <p:nvPr/>
        </p:nvSpPr>
        <p:spPr>
          <a:xfrm>
            <a:off x="1954731" y="2216843"/>
            <a:ext cx="1476289" cy="461665"/>
          </a:xfrm>
          <a:prstGeom prst="rect">
            <a:avLst/>
          </a:prstGeom>
          <a:noFill/>
        </p:spPr>
        <p:txBody>
          <a:bodyPr wrap="square" rtlCol="0">
            <a:spAutoFit/>
          </a:bodyPr>
          <a:lstStyle/>
          <a:p>
            <a:pPr algn="ctr"/>
            <a:r>
              <a:rPr lang="en-GB" sz="1200" noProof="0" dirty="0">
                <a:solidFill>
                  <a:schemeClr val="accent1"/>
                </a:solidFill>
                <a:latin typeface="Arial" panose="020B0604020202020204" pitchFamily="34" charset="0"/>
                <a:cs typeface="Arial" panose="020B0604020202020204" pitchFamily="34" charset="0"/>
              </a:rPr>
              <a:t>South Asian</a:t>
            </a:r>
            <a:br>
              <a:rPr lang="en-GB" sz="1200" noProof="0" dirty="0">
                <a:solidFill>
                  <a:schemeClr val="accent1"/>
                </a:solidFill>
                <a:latin typeface="Arial" panose="020B0604020202020204" pitchFamily="34" charset="0"/>
                <a:cs typeface="Arial" panose="020B0604020202020204" pitchFamily="34" charset="0"/>
              </a:rPr>
            </a:br>
            <a:r>
              <a:rPr lang="en-GB" sz="1200" noProof="0" dirty="0">
                <a:solidFill>
                  <a:schemeClr val="accent1"/>
                </a:solidFill>
                <a:latin typeface="Arial" panose="020B0604020202020204" pitchFamily="34" charset="0"/>
                <a:cs typeface="Arial" panose="020B0604020202020204" pitchFamily="34" charset="0"/>
              </a:rPr>
              <a:t>ethnicity</a:t>
            </a:r>
          </a:p>
        </p:txBody>
      </p:sp>
      <p:sp>
        <p:nvSpPr>
          <p:cNvPr id="9" name="Oval 8">
            <a:extLst>
              <a:ext uri="{FF2B5EF4-FFF2-40B4-BE49-F238E27FC236}">
                <a16:creationId xmlns:a16="http://schemas.microsoft.com/office/drawing/2014/main" id="{CD4E6C97-A6DD-060E-57D0-BB4251CA6F9F}"/>
              </a:ext>
            </a:extLst>
          </p:cNvPr>
          <p:cNvSpPr/>
          <p:nvPr/>
        </p:nvSpPr>
        <p:spPr>
          <a:xfrm>
            <a:off x="2422875" y="1667187"/>
            <a:ext cx="540000" cy="540000"/>
          </a:xfrm>
          <a:prstGeom prst="ellipse">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noProof="0" dirty="0">
                <a:solidFill>
                  <a:schemeClr val="bg1"/>
                </a:solidFill>
                <a:latin typeface="Arial" panose="020B0604020202020204" pitchFamily="34" charset="0"/>
                <a:cs typeface="Arial" panose="020B0604020202020204" pitchFamily="34" charset="0"/>
              </a:rPr>
              <a:t>41</a:t>
            </a:r>
            <a:br>
              <a:rPr lang="en-GB" sz="1400" b="1" noProof="0" dirty="0">
                <a:solidFill>
                  <a:schemeClr val="bg1"/>
                </a:solidFill>
                <a:latin typeface="Arial" panose="020B0604020202020204" pitchFamily="34" charset="0"/>
                <a:cs typeface="Arial" panose="020B0604020202020204" pitchFamily="34" charset="0"/>
              </a:rPr>
            </a:br>
            <a:r>
              <a:rPr lang="en-GB" sz="900" b="1" dirty="0">
                <a:solidFill>
                  <a:schemeClr val="bg1"/>
                </a:solidFill>
                <a:latin typeface="Arial" panose="020B0604020202020204" pitchFamily="34" charset="0"/>
                <a:cs typeface="Arial" panose="020B0604020202020204" pitchFamily="34" charset="0"/>
              </a:rPr>
              <a:t>%</a:t>
            </a:r>
            <a:endParaRPr lang="en-GB" sz="900" b="1" noProof="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69DD112-D3AC-529A-18BD-6B951686116F}"/>
              </a:ext>
            </a:extLst>
          </p:cNvPr>
          <p:cNvSpPr txBox="1"/>
          <p:nvPr/>
        </p:nvSpPr>
        <p:spPr>
          <a:xfrm>
            <a:off x="2979672" y="2190614"/>
            <a:ext cx="1476289" cy="646331"/>
          </a:xfrm>
          <a:prstGeom prst="rect">
            <a:avLst/>
          </a:prstGeom>
          <a:noFill/>
        </p:spPr>
        <p:txBody>
          <a:bodyPr wrap="square" rtlCol="0">
            <a:spAutoFit/>
          </a:bodyPr>
          <a:lstStyle/>
          <a:p>
            <a:pPr algn="ctr"/>
            <a:r>
              <a:rPr lang="en-GB" sz="1200" noProof="0" dirty="0">
                <a:solidFill>
                  <a:schemeClr val="accent1"/>
                </a:solidFill>
                <a:latin typeface="Arial" panose="020B0604020202020204" pitchFamily="34" charset="0"/>
                <a:cs typeface="Arial" panose="020B0604020202020204" pitchFamily="34" charset="0"/>
              </a:rPr>
              <a:t>In 2 </a:t>
            </a:r>
            <a:br>
              <a:rPr lang="en-GB" sz="1200" noProof="0" dirty="0">
                <a:solidFill>
                  <a:schemeClr val="accent1"/>
                </a:solidFill>
                <a:latin typeface="Arial" panose="020B0604020202020204" pitchFamily="34" charset="0"/>
                <a:cs typeface="Arial" panose="020B0604020202020204" pitchFamily="34" charset="0"/>
              </a:rPr>
            </a:br>
            <a:r>
              <a:rPr lang="en-GB" sz="1200" noProof="0" dirty="0">
                <a:solidFill>
                  <a:schemeClr val="accent1"/>
                </a:solidFill>
                <a:latin typeface="Arial" panose="020B0604020202020204" pitchFamily="34" charset="0"/>
                <a:cs typeface="Arial" panose="020B0604020202020204" pitchFamily="34" charset="0"/>
              </a:rPr>
              <a:t>most deprived national quintiles</a:t>
            </a:r>
          </a:p>
        </p:txBody>
      </p:sp>
      <p:sp>
        <p:nvSpPr>
          <p:cNvPr id="12" name="Oval 11">
            <a:extLst>
              <a:ext uri="{FF2B5EF4-FFF2-40B4-BE49-F238E27FC236}">
                <a16:creationId xmlns:a16="http://schemas.microsoft.com/office/drawing/2014/main" id="{8B4CAA64-9581-992F-C330-0A2FE211EE22}"/>
              </a:ext>
            </a:extLst>
          </p:cNvPr>
          <p:cNvSpPr/>
          <p:nvPr/>
        </p:nvSpPr>
        <p:spPr>
          <a:xfrm>
            <a:off x="3447816" y="1661978"/>
            <a:ext cx="540000" cy="540000"/>
          </a:xfrm>
          <a:prstGeom prst="ellipse">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noProof="0" dirty="0">
                <a:solidFill>
                  <a:schemeClr val="bg1"/>
                </a:solidFill>
                <a:latin typeface="Arial" panose="020B0604020202020204" pitchFamily="34" charset="0"/>
                <a:cs typeface="Arial" panose="020B0604020202020204" pitchFamily="34" charset="0"/>
              </a:rPr>
              <a:t>67</a:t>
            </a:r>
            <a:br>
              <a:rPr lang="en-GB" sz="1400" b="1" noProof="0" dirty="0">
                <a:solidFill>
                  <a:schemeClr val="bg1"/>
                </a:solidFill>
                <a:latin typeface="Arial" panose="020B0604020202020204" pitchFamily="34" charset="0"/>
                <a:cs typeface="Arial" panose="020B0604020202020204" pitchFamily="34" charset="0"/>
              </a:rPr>
            </a:br>
            <a:r>
              <a:rPr lang="en-GB" sz="900" b="1" dirty="0">
                <a:solidFill>
                  <a:schemeClr val="bg1"/>
                </a:solidFill>
                <a:latin typeface="Arial" panose="020B0604020202020204" pitchFamily="34" charset="0"/>
                <a:cs typeface="Arial" panose="020B0604020202020204" pitchFamily="34" charset="0"/>
              </a:rPr>
              <a:t>%</a:t>
            </a:r>
            <a:endParaRPr lang="en-GB" sz="900" b="1" noProof="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D799F3D-E400-2961-51F4-50651443F92C}"/>
              </a:ext>
            </a:extLst>
          </p:cNvPr>
          <p:cNvSpPr txBox="1"/>
          <p:nvPr/>
        </p:nvSpPr>
        <p:spPr>
          <a:xfrm>
            <a:off x="304850" y="2181673"/>
            <a:ext cx="1227623" cy="276999"/>
          </a:xfrm>
          <a:prstGeom prst="rect">
            <a:avLst/>
          </a:prstGeom>
          <a:noFill/>
        </p:spPr>
        <p:txBody>
          <a:bodyPr wrap="square" rtlCol="0">
            <a:spAutoFit/>
          </a:bodyPr>
          <a:lstStyle/>
          <a:p>
            <a:pPr algn="ctr"/>
            <a:r>
              <a:rPr lang="en-GB" sz="1200" noProof="0" dirty="0">
                <a:solidFill>
                  <a:schemeClr val="accent1"/>
                </a:solidFill>
                <a:latin typeface="Arial" panose="020B0604020202020204" pitchFamily="34" charset="0"/>
                <a:cs typeface="Arial" panose="020B0604020202020204" pitchFamily="34" charset="0"/>
              </a:rPr>
              <a:t>Mean age</a:t>
            </a:r>
          </a:p>
        </p:txBody>
      </p:sp>
      <p:graphicFrame>
        <p:nvGraphicFramePr>
          <p:cNvPr id="15" name="Chart 14">
            <a:extLst>
              <a:ext uri="{FF2B5EF4-FFF2-40B4-BE49-F238E27FC236}">
                <a16:creationId xmlns:a16="http://schemas.microsoft.com/office/drawing/2014/main" id="{048543A3-BA77-7FC5-4AFF-5AF793A4C9F6}"/>
              </a:ext>
            </a:extLst>
          </p:cNvPr>
          <p:cNvGraphicFramePr/>
          <p:nvPr/>
        </p:nvGraphicFramePr>
        <p:xfrm>
          <a:off x="8812422" y="1127333"/>
          <a:ext cx="3086099" cy="173934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3F4BDD77-77B8-01AD-C172-2CD223BCEB73}"/>
              </a:ext>
            </a:extLst>
          </p:cNvPr>
          <p:cNvSpPr txBox="1"/>
          <p:nvPr/>
        </p:nvSpPr>
        <p:spPr>
          <a:xfrm>
            <a:off x="9314497" y="1127372"/>
            <a:ext cx="2482661" cy="307777"/>
          </a:xfrm>
          <a:prstGeom prst="rect">
            <a:avLst/>
          </a:prstGeom>
          <a:noFill/>
        </p:spPr>
        <p:txBody>
          <a:bodyPr wrap="square" rtlCol="0">
            <a:spAutoFit/>
          </a:bodyPr>
          <a:lstStyle/>
          <a:p>
            <a:pPr algn="ctr"/>
            <a:r>
              <a:rPr lang="en-NZ" sz="1400" b="1" dirty="0">
                <a:solidFill>
                  <a:schemeClr val="accent1"/>
                </a:solidFill>
                <a:latin typeface="Arial" panose="020B0604020202020204" pitchFamily="34" charset="0"/>
                <a:cs typeface="Arial" panose="020B0604020202020204" pitchFamily="34" charset="0"/>
              </a:rPr>
              <a:t>LSM</a:t>
            </a:r>
          </a:p>
        </p:txBody>
      </p:sp>
      <p:sp>
        <p:nvSpPr>
          <p:cNvPr id="30" name="Arrow: Right 29">
            <a:extLst>
              <a:ext uri="{FF2B5EF4-FFF2-40B4-BE49-F238E27FC236}">
                <a16:creationId xmlns:a16="http://schemas.microsoft.com/office/drawing/2014/main" id="{CF9A9525-DA1A-37E1-6CE1-E717F64DF393}"/>
              </a:ext>
            </a:extLst>
          </p:cNvPr>
          <p:cNvSpPr/>
          <p:nvPr/>
        </p:nvSpPr>
        <p:spPr>
          <a:xfrm rot="16200000">
            <a:off x="2618244" y="4462491"/>
            <a:ext cx="590257" cy="521162"/>
          </a:xfrm>
          <a:prstGeom prst="rightArrow">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TextBox 42">
            <a:extLst>
              <a:ext uri="{FF2B5EF4-FFF2-40B4-BE49-F238E27FC236}">
                <a16:creationId xmlns:a16="http://schemas.microsoft.com/office/drawing/2014/main" id="{16730626-F076-CFCC-683E-7236F05CC31B}"/>
              </a:ext>
            </a:extLst>
          </p:cNvPr>
          <p:cNvSpPr txBox="1"/>
          <p:nvPr/>
        </p:nvSpPr>
        <p:spPr>
          <a:xfrm>
            <a:off x="3115598" y="4501215"/>
            <a:ext cx="1691588" cy="523220"/>
          </a:xfrm>
          <a:prstGeom prst="rect">
            <a:avLst/>
          </a:prstGeom>
          <a:noFill/>
        </p:spPr>
        <p:txBody>
          <a:bodyPr wrap="square" lIns="91440" tIns="45720" rIns="91440" bIns="45720" rtlCol="0" anchor="t">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1400" dirty="0">
                <a:latin typeface="Arial"/>
                <a:cs typeface="Arial"/>
              </a:rPr>
              <a:t>LSM ≥8.0 kPa rate  to </a:t>
            </a:r>
            <a:r>
              <a:rPr lang="en-US" sz="1400" b="1" dirty="0">
                <a:latin typeface="Arial"/>
                <a:cs typeface="Arial"/>
              </a:rPr>
              <a:t>31.0%</a:t>
            </a:r>
            <a:endParaRPr lang="en-NZ" sz="1400" b="1" dirty="0">
              <a:solidFill>
                <a:schemeClr val="accent1"/>
              </a:solidFill>
              <a:latin typeface="Arial"/>
              <a:cs typeface="Arial"/>
            </a:endParaRPr>
          </a:p>
        </p:txBody>
      </p:sp>
      <p:sp>
        <p:nvSpPr>
          <p:cNvPr id="58" name="Arrow: Right 57">
            <a:extLst>
              <a:ext uri="{FF2B5EF4-FFF2-40B4-BE49-F238E27FC236}">
                <a16:creationId xmlns:a16="http://schemas.microsoft.com/office/drawing/2014/main" id="{1F386210-DB1A-2B20-9D41-5FC99ADD49E5}"/>
              </a:ext>
            </a:extLst>
          </p:cNvPr>
          <p:cNvSpPr/>
          <p:nvPr/>
        </p:nvSpPr>
        <p:spPr>
          <a:xfrm rot="16200000">
            <a:off x="4864231" y="4462491"/>
            <a:ext cx="590257" cy="521162"/>
          </a:xfrm>
          <a:prstGeom prst="rightArrow">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9" name="TextBox 42">
            <a:extLst>
              <a:ext uri="{FF2B5EF4-FFF2-40B4-BE49-F238E27FC236}">
                <a16:creationId xmlns:a16="http://schemas.microsoft.com/office/drawing/2014/main" id="{889DE06C-3889-471B-3720-EC5CA2A13BA2}"/>
              </a:ext>
            </a:extLst>
          </p:cNvPr>
          <p:cNvSpPr txBox="1"/>
          <p:nvPr/>
        </p:nvSpPr>
        <p:spPr>
          <a:xfrm>
            <a:off x="5361585" y="4501215"/>
            <a:ext cx="1663085" cy="523220"/>
          </a:xfrm>
          <a:prstGeom prst="rect">
            <a:avLst/>
          </a:prstGeom>
          <a:noFill/>
        </p:spPr>
        <p:txBody>
          <a:bodyPr wrap="square" lIns="91440" tIns="45720" rIns="91440" bIns="45720" rtlCol="0" anchor="t">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1400" dirty="0">
                <a:latin typeface="Arial"/>
                <a:cs typeface="Arial"/>
              </a:rPr>
              <a:t>LSM ≥10 kPa rate to </a:t>
            </a:r>
            <a:r>
              <a:rPr lang="en-US" sz="1400" b="1" dirty="0">
                <a:latin typeface="Arial"/>
                <a:cs typeface="Arial"/>
              </a:rPr>
              <a:t>20.0%</a:t>
            </a:r>
            <a:endParaRPr lang="en-NZ" sz="1400" b="1" dirty="0">
              <a:solidFill>
                <a:schemeClr val="accent1"/>
              </a:solidFill>
              <a:latin typeface="Arial"/>
              <a:cs typeface="Arial"/>
            </a:endParaRPr>
          </a:p>
        </p:txBody>
      </p:sp>
      <p:grpSp>
        <p:nvGrpSpPr>
          <p:cNvPr id="61" name="Group 60">
            <a:extLst>
              <a:ext uri="{FF2B5EF4-FFF2-40B4-BE49-F238E27FC236}">
                <a16:creationId xmlns:a16="http://schemas.microsoft.com/office/drawing/2014/main" id="{6E7EA5B2-176A-6934-7DF6-277310B6F90D}"/>
              </a:ext>
            </a:extLst>
          </p:cNvPr>
          <p:cNvGrpSpPr>
            <a:grpSpLocks noChangeAspect="1"/>
          </p:cNvGrpSpPr>
          <p:nvPr/>
        </p:nvGrpSpPr>
        <p:grpSpPr>
          <a:xfrm>
            <a:off x="7979823" y="4277888"/>
            <a:ext cx="927436" cy="817257"/>
            <a:chOff x="6541685" y="1202796"/>
            <a:chExt cx="1086066" cy="1205363"/>
          </a:xfrm>
        </p:grpSpPr>
        <p:graphicFrame>
          <p:nvGraphicFramePr>
            <p:cNvPr id="63" name="Chart 62">
              <a:extLst>
                <a:ext uri="{FF2B5EF4-FFF2-40B4-BE49-F238E27FC236}">
                  <a16:creationId xmlns:a16="http://schemas.microsoft.com/office/drawing/2014/main" id="{4B6216A3-B72F-BF67-F923-B898B914914F}"/>
                </a:ext>
              </a:extLst>
            </p:cNvPr>
            <p:cNvGraphicFramePr/>
            <p:nvPr/>
          </p:nvGraphicFramePr>
          <p:xfrm>
            <a:off x="6541685" y="1202796"/>
            <a:ext cx="1086066" cy="1205363"/>
          </p:xfrm>
          <a:graphic>
            <a:graphicData uri="http://schemas.openxmlformats.org/drawingml/2006/chart">
              <c:chart xmlns:c="http://schemas.openxmlformats.org/drawingml/2006/chart" xmlns:r="http://schemas.openxmlformats.org/officeDocument/2006/relationships" r:id="rId4"/>
            </a:graphicData>
          </a:graphic>
        </p:graphicFrame>
        <p:sp>
          <p:nvSpPr>
            <p:cNvPr id="64" name="Content Placeholder 1">
              <a:extLst>
                <a:ext uri="{FF2B5EF4-FFF2-40B4-BE49-F238E27FC236}">
                  <a16:creationId xmlns:a16="http://schemas.microsoft.com/office/drawing/2014/main" id="{74871322-AEAA-BD08-1166-E9409B60243C}"/>
                </a:ext>
              </a:extLst>
            </p:cNvPr>
            <p:cNvSpPr txBox="1">
              <a:spLocks/>
            </p:cNvSpPr>
            <p:nvPr/>
          </p:nvSpPr>
          <p:spPr>
            <a:xfrm>
              <a:off x="6756078" y="1513158"/>
              <a:ext cx="700257" cy="584636"/>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lang="en-US" sz="1600" b="1" dirty="0">
                  <a:solidFill>
                    <a:srgbClr val="508541"/>
                  </a:solidFill>
                  <a:latin typeface="Arial" panose="020B0604020202020204" pitchFamily="34" charset="0"/>
                  <a:cs typeface="Arial" panose="020B0604020202020204" pitchFamily="34" charset="0"/>
                </a:rPr>
                <a:t>32.3%</a:t>
              </a:r>
              <a:endParaRPr kumimoji="0" lang="en-US" sz="1600"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endParaRPr>
            </a:p>
          </p:txBody>
        </p:sp>
      </p:grpSp>
      <p:sp>
        <p:nvSpPr>
          <p:cNvPr id="65" name="TextBox 42">
            <a:extLst>
              <a:ext uri="{FF2B5EF4-FFF2-40B4-BE49-F238E27FC236}">
                <a16:creationId xmlns:a16="http://schemas.microsoft.com/office/drawing/2014/main" id="{3FCE9144-0861-450A-0986-A24237101710}"/>
              </a:ext>
            </a:extLst>
          </p:cNvPr>
          <p:cNvSpPr txBox="1"/>
          <p:nvPr/>
        </p:nvSpPr>
        <p:spPr>
          <a:xfrm>
            <a:off x="8907259" y="4265121"/>
            <a:ext cx="3227031" cy="738664"/>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of all people with LSM ≥8.0 kPa (n=55) would not be identified,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&gt;50% of whom had LSM ≥10 kPa </a:t>
            </a:r>
            <a:endParaRPr lang="en-NZ" sz="1400" b="1" dirty="0">
              <a:solidFill>
                <a:schemeClr val="accent1"/>
              </a:solidFill>
              <a:latin typeface="Arial" panose="020B0604020202020204" pitchFamily="34" charset="0"/>
              <a:cs typeface="Arial" panose="020B0604020202020204" pitchFamily="34" charset="0"/>
            </a:endParaRPr>
          </a:p>
        </p:txBody>
      </p:sp>
      <p:sp>
        <p:nvSpPr>
          <p:cNvPr id="66" name="TextBox 42">
            <a:extLst>
              <a:ext uri="{FF2B5EF4-FFF2-40B4-BE49-F238E27FC236}">
                <a16:creationId xmlns:a16="http://schemas.microsoft.com/office/drawing/2014/main" id="{B81DEE57-9FC7-A579-55D4-A06CBB7208F7}"/>
              </a:ext>
            </a:extLst>
          </p:cNvPr>
          <p:cNvSpPr txBox="1"/>
          <p:nvPr/>
        </p:nvSpPr>
        <p:spPr>
          <a:xfrm>
            <a:off x="425749" y="2880609"/>
            <a:ext cx="11554432" cy="1069524"/>
          </a:xfrm>
          <a:prstGeom prst="rect">
            <a:avLst/>
          </a:prstGeom>
          <a:noFill/>
        </p:spPr>
        <p:txBody>
          <a:bodyPr wrap="square" lIns="91440" tIns="45720" rIns="91440" bIns="45720" rtlCol="0" anchor="t">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marL="285750" indent="-285750">
              <a:spcBef>
                <a:spcPts val="300"/>
              </a:spcBef>
              <a:buFont typeface="Arial" panose="020B0604020202020204" pitchFamily="34" charset="0"/>
              <a:buChar char="•"/>
            </a:pPr>
            <a:r>
              <a:rPr lang="en-US" sz="1400" dirty="0">
                <a:latin typeface="Arial" panose="020B0604020202020204" pitchFamily="34" charset="0"/>
                <a:cs typeface="Arial" panose="020B0604020202020204" pitchFamily="34" charset="0"/>
              </a:rPr>
              <a:t>No clinically meaningful differences in demographics or metabolic parameters between the community and hospital settings</a:t>
            </a:r>
          </a:p>
          <a:p>
            <a:pPr marL="285750" indent="-285750">
              <a:spcBef>
                <a:spcPts val="300"/>
              </a:spcBef>
              <a:buFont typeface="Arial" panose="020B0604020202020204" pitchFamily="34" charset="0"/>
              <a:buChar char="•"/>
            </a:pPr>
            <a:r>
              <a:rPr lang="en-US" sz="1400" dirty="0">
                <a:latin typeface="Arial" panose="020B0604020202020204" pitchFamily="34" charset="0"/>
                <a:cs typeface="Arial" panose="020B0604020202020204" pitchFamily="34" charset="0"/>
              </a:rPr>
              <a:t>2,999 (34.3%) patients* had Fib-4 scores by study end; 1,115 (37.2%) of those patients had Fib-4 ≥1.3</a:t>
            </a:r>
          </a:p>
          <a:p>
            <a:pPr marL="285750" indent="-285750">
              <a:spcBef>
                <a:spcPts val="300"/>
              </a:spcBef>
              <a:buFont typeface="Arial" panose="020B0604020202020204" pitchFamily="34" charset="0"/>
              <a:buChar char="•"/>
            </a:pPr>
            <a:r>
              <a:rPr lang="en-US" sz="1400" dirty="0">
                <a:latin typeface="Arial"/>
                <a:cs typeface="Arial"/>
              </a:rPr>
              <a:t>VCTE attendance was significantly higher in community vs hospital (78.3% vs 71.7%), driven by differences in London PCPs,</a:t>
            </a:r>
            <a:r>
              <a:rPr lang="en-US" sz="1400" baseline="30000" dirty="0">
                <a:latin typeface="Arial"/>
                <a:cs typeface="Arial"/>
              </a:rPr>
              <a:t>†</a:t>
            </a:r>
            <a:r>
              <a:rPr lang="en-US" sz="1400" dirty="0">
                <a:latin typeface="Arial"/>
                <a:cs typeface="Arial"/>
              </a:rPr>
              <a:t> not cities</a:t>
            </a:r>
          </a:p>
          <a:p>
            <a:pPr marL="285750" indent="-285750">
              <a:spcBef>
                <a:spcPts val="300"/>
              </a:spcBef>
              <a:buFont typeface="Arial" panose="020B0604020202020204" pitchFamily="34" charset="0"/>
              <a:buChar char="•"/>
            </a:pPr>
            <a:r>
              <a:rPr lang="en-US" sz="1400" dirty="0">
                <a:latin typeface="Arial"/>
                <a:cs typeface="Arial"/>
              </a:rPr>
              <a:t>No statistically significant difference in prevalence of LSM </a:t>
            </a:r>
            <a:r>
              <a:rPr lang="en-US" sz="1400" dirty="0"/>
              <a:t>≥8.0 kPa or ≥10 kPa </a:t>
            </a:r>
            <a:r>
              <a:rPr lang="en-US" sz="1400" dirty="0">
                <a:latin typeface="Arial"/>
                <a:cs typeface="Arial"/>
              </a:rPr>
              <a:t>was observed between settings or cities</a:t>
            </a:r>
            <a:endParaRPr lang="en-NZ" sz="1400" dirty="0">
              <a:latin typeface="Arial"/>
              <a:cs typeface="Arial"/>
            </a:endParaRPr>
          </a:p>
        </p:txBody>
      </p:sp>
      <p:sp>
        <p:nvSpPr>
          <p:cNvPr id="67" name="Oval 66">
            <a:extLst>
              <a:ext uri="{FF2B5EF4-FFF2-40B4-BE49-F238E27FC236}">
                <a16:creationId xmlns:a16="http://schemas.microsoft.com/office/drawing/2014/main" id="{F8D58DE5-2A70-902C-CEE1-6E5512F7B7D7}"/>
              </a:ext>
            </a:extLst>
          </p:cNvPr>
          <p:cNvSpPr/>
          <p:nvPr/>
        </p:nvSpPr>
        <p:spPr>
          <a:xfrm>
            <a:off x="4527578" y="1650120"/>
            <a:ext cx="540000" cy="540000"/>
          </a:xfrm>
          <a:prstGeom prst="ellipse">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noProof="0" dirty="0">
                <a:solidFill>
                  <a:schemeClr val="bg1"/>
                </a:solidFill>
                <a:latin typeface="Arial" panose="020B0604020202020204" pitchFamily="34" charset="0"/>
                <a:cs typeface="Arial" panose="020B0604020202020204" pitchFamily="34" charset="0"/>
              </a:rPr>
              <a:t>3.4</a:t>
            </a:r>
            <a:br>
              <a:rPr lang="en-GB" sz="1400" b="1" noProof="0" dirty="0">
                <a:solidFill>
                  <a:schemeClr val="bg1"/>
                </a:solidFill>
                <a:latin typeface="Arial" panose="020B0604020202020204" pitchFamily="34" charset="0"/>
                <a:cs typeface="Arial" panose="020B0604020202020204" pitchFamily="34" charset="0"/>
              </a:rPr>
            </a:br>
            <a:r>
              <a:rPr lang="en-GB" sz="900" b="1" dirty="0">
                <a:solidFill>
                  <a:schemeClr val="bg1"/>
                </a:solidFill>
                <a:latin typeface="Arial" panose="020B0604020202020204" pitchFamily="34" charset="0"/>
                <a:cs typeface="Arial" panose="020B0604020202020204" pitchFamily="34" charset="0"/>
              </a:rPr>
              <a:t>%</a:t>
            </a:r>
            <a:endParaRPr lang="en-GB" sz="900" b="1" noProof="0" dirty="0">
              <a:solidFill>
                <a:schemeClr val="bg1"/>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9DB975FA-E62B-EF6C-0B39-62459E4D30D1}"/>
              </a:ext>
            </a:extLst>
          </p:cNvPr>
          <p:cNvSpPr txBox="1"/>
          <p:nvPr/>
        </p:nvSpPr>
        <p:spPr>
          <a:xfrm>
            <a:off x="4061628" y="2188024"/>
            <a:ext cx="1476289" cy="646331"/>
          </a:xfrm>
          <a:prstGeom prst="rect">
            <a:avLst/>
          </a:prstGeom>
          <a:noFill/>
        </p:spPr>
        <p:txBody>
          <a:bodyPr wrap="square" rtlCol="0">
            <a:spAutoFit/>
          </a:bodyPr>
          <a:lstStyle/>
          <a:p>
            <a:pPr algn="ctr"/>
            <a:r>
              <a:rPr lang="en-GB" sz="1200" noProof="0" dirty="0">
                <a:solidFill>
                  <a:schemeClr val="accent1"/>
                </a:solidFill>
                <a:latin typeface="Arial" panose="020B0604020202020204" pitchFamily="34" charset="0"/>
                <a:cs typeface="Arial" panose="020B0604020202020204" pitchFamily="34" charset="0"/>
              </a:rPr>
              <a:t>Had baseline </a:t>
            </a:r>
            <a:br>
              <a:rPr lang="en-GB" sz="1200" noProof="0" dirty="0">
                <a:solidFill>
                  <a:schemeClr val="accent1"/>
                </a:solidFill>
                <a:latin typeface="Arial" panose="020B0604020202020204" pitchFamily="34" charset="0"/>
                <a:cs typeface="Arial" panose="020B0604020202020204" pitchFamily="34" charset="0"/>
              </a:rPr>
            </a:br>
            <a:r>
              <a:rPr lang="en-GB" sz="1200" noProof="0" dirty="0">
                <a:solidFill>
                  <a:schemeClr val="accent1"/>
                </a:solidFill>
                <a:latin typeface="Arial" panose="020B0604020202020204" pitchFamily="34" charset="0"/>
                <a:cs typeface="Arial" panose="020B0604020202020204" pitchFamily="34" charset="0"/>
              </a:rPr>
              <a:t>Fib-4 scores</a:t>
            </a:r>
            <a:br>
              <a:rPr lang="en-GB" sz="1200" noProof="0" dirty="0">
                <a:solidFill>
                  <a:schemeClr val="accent1"/>
                </a:solidFill>
                <a:latin typeface="Arial" panose="020B0604020202020204" pitchFamily="34" charset="0"/>
                <a:cs typeface="Arial" panose="020B0604020202020204" pitchFamily="34" charset="0"/>
              </a:rPr>
            </a:br>
            <a:r>
              <a:rPr lang="en-GB" sz="1200" noProof="0" dirty="0">
                <a:solidFill>
                  <a:schemeClr val="accent1"/>
                </a:solidFill>
                <a:latin typeface="Arial" panose="020B0604020202020204" pitchFamily="34" charset="0"/>
                <a:cs typeface="Arial" panose="020B0604020202020204" pitchFamily="34" charset="0"/>
              </a:rPr>
              <a:t>(n=294)</a:t>
            </a:r>
          </a:p>
        </p:txBody>
      </p:sp>
      <p:graphicFrame>
        <p:nvGraphicFramePr>
          <p:cNvPr id="69" name="Chart 68">
            <a:extLst>
              <a:ext uri="{FF2B5EF4-FFF2-40B4-BE49-F238E27FC236}">
                <a16:creationId xmlns:a16="http://schemas.microsoft.com/office/drawing/2014/main" id="{21A998C2-2851-0B0C-5666-476E4E7DD536}"/>
              </a:ext>
            </a:extLst>
          </p:cNvPr>
          <p:cNvGraphicFramePr/>
          <p:nvPr>
            <p:extLst>
              <p:ext uri="{D42A27DB-BD31-4B8C-83A1-F6EECF244321}">
                <p14:modId xmlns:p14="http://schemas.microsoft.com/office/powerpoint/2010/main" val="1564146469"/>
              </p:ext>
            </p:extLst>
          </p:nvPr>
        </p:nvGraphicFramePr>
        <p:xfrm>
          <a:off x="5597702" y="1127333"/>
          <a:ext cx="3086099" cy="1739345"/>
        </p:xfrm>
        <a:graphic>
          <a:graphicData uri="http://schemas.openxmlformats.org/drawingml/2006/chart">
            <c:chart xmlns:c="http://schemas.openxmlformats.org/drawingml/2006/chart" xmlns:r="http://schemas.openxmlformats.org/officeDocument/2006/relationships" r:id="rId5"/>
          </a:graphicData>
        </a:graphic>
      </p:graphicFrame>
      <p:sp>
        <p:nvSpPr>
          <p:cNvPr id="70" name="TextBox 69">
            <a:extLst>
              <a:ext uri="{FF2B5EF4-FFF2-40B4-BE49-F238E27FC236}">
                <a16:creationId xmlns:a16="http://schemas.microsoft.com/office/drawing/2014/main" id="{ED96224F-1631-79EA-3B43-EA41F5AD8347}"/>
              </a:ext>
            </a:extLst>
          </p:cNvPr>
          <p:cNvSpPr txBox="1"/>
          <p:nvPr/>
        </p:nvSpPr>
        <p:spPr>
          <a:xfrm>
            <a:off x="6202965" y="1127372"/>
            <a:ext cx="2482661" cy="307777"/>
          </a:xfrm>
          <a:prstGeom prst="rect">
            <a:avLst/>
          </a:prstGeom>
          <a:noFill/>
        </p:spPr>
        <p:txBody>
          <a:bodyPr wrap="square" rtlCol="0">
            <a:spAutoFit/>
          </a:bodyPr>
          <a:lstStyle/>
          <a:p>
            <a:pPr algn="ctr"/>
            <a:r>
              <a:rPr lang="en-NZ" sz="1400" b="1" dirty="0">
                <a:solidFill>
                  <a:schemeClr val="accent1"/>
                </a:solidFill>
                <a:latin typeface="Arial" panose="020B0604020202020204" pitchFamily="34" charset="0"/>
                <a:cs typeface="Arial" panose="020B0604020202020204" pitchFamily="34" charset="0"/>
              </a:rPr>
              <a:t>VCTE attendance</a:t>
            </a:r>
          </a:p>
        </p:txBody>
      </p:sp>
      <p:sp>
        <p:nvSpPr>
          <p:cNvPr id="71" name="TextBox 70">
            <a:extLst>
              <a:ext uri="{FF2B5EF4-FFF2-40B4-BE49-F238E27FC236}">
                <a16:creationId xmlns:a16="http://schemas.microsoft.com/office/drawing/2014/main" id="{246C88C4-670A-277D-5A85-D2D61B330D28}"/>
              </a:ext>
            </a:extLst>
          </p:cNvPr>
          <p:cNvSpPr txBox="1"/>
          <p:nvPr/>
        </p:nvSpPr>
        <p:spPr>
          <a:xfrm>
            <a:off x="9723549" y="2240371"/>
            <a:ext cx="502276" cy="246221"/>
          </a:xfrm>
          <a:prstGeom prst="rect">
            <a:avLst/>
          </a:prstGeom>
          <a:noFill/>
        </p:spPr>
        <p:txBody>
          <a:bodyPr wrap="square" lIns="0" rIns="0" rtlCol="0">
            <a:spAutoFit/>
          </a:bodyPr>
          <a:lstStyle/>
          <a:p>
            <a:pPr algn="ctr"/>
            <a:r>
              <a:rPr lang="en-NZ" sz="1000" dirty="0">
                <a:solidFill>
                  <a:schemeClr val="bg1"/>
                </a:solidFill>
              </a:rPr>
              <a:t>n=168</a:t>
            </a:r>
          </a:p>
        </p:txBody>
      </p:sp>
      <p:sp>
        <p:nvSpPr>
          <p:cNvPr id="72" name="TextBox 71">
            <a:extLst>
              <a:ext uri="{FF2B5EF4-FFF2-40B4-BE49-F238E27FC236}">
                <a16:creationId xmlns:a16="http://schemas.microsoft.com/office/drawing/2014/main" id="{8C957106-E5CB-246A-BAD4-825DFB593496}"/>
              </a:ext>
            </a:extLst>
          </p:cNvPr>
          <p:cNvSpPr txBox="1"/>
          <p:nvPr/>
        </p:nvSpPr>
        <p:spPr>
          <a:xfrm>
            <a:off x="10942653" y="2248590"/>
            <a:ext cx="502276" cy="246221"/>
          </a:xfrm>
          <a:prstGeom prst="rect">
            <a:avLst/>
          </a:prstGeom>
          <a:noFill/>
        </p:spPr>
        <p:txBody>
          <a:bodyPr wrap="square" lIns="0" rIns="0" rtlCol="0">
            <a:spAutoFit/>
          </a:bodyPr>
          <a:lstStyle/>
          <a:p>
            <a:pPr algn="ctr"/>
            <a:r>
              <a:rPr lang="en-NZ" sz="1000" dirty="0">
                <a:solidFill>
                  <a:schemeClr val="bg1"/>
                </a:solidFill>
              </a:rPr>
              <a:t>n=102</a:t>
            </a:r>
          </a:p>
        </p:txBody>
      </p:sp>
      <p:sp>
        <p:nvSpPr>
          <p:cNvPr id="25" name="TextBox 42">
            <a:extLst>
              <a:ext uri="{FF2B5EF4-FFF2-40B4-BE49-F238E27FC236}">
                <a16:creationId xmlns:a16="http://schemas.microsoft.com/office/drawing/2014/main" id="{133AA52F-21C9-FE5B-1C80-A707160020FC}"/>
              </a:ext>
            </a:extLst>
          </p:cNvPr>
          <p:cNvSpPr txBox="1"/>
          <p:nvPr/>
        </p:nvSpPr>
        <p:spPr>
          <a:xfrm>
            <a:off x="304850" y="3925512"/>
            <a:ext cx="10045079" cy="338554"/>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1600" b="1" dirty="0">
                <a:latin typeface="Arial" panose="020B0604020202020204" pitchFamily="34" charset="0"/>
                <a:cs typeface="Arial" panose="020B0604020202020204" pitchFamily="34" charset="0"/>
              </a:rPr>
              <a:t>Increasing Fib-4 threshold to 2.0 for VCTE referral in people aged &gt;65 would have:</a:t>
            </a:r>
          </a:p>
        </p:txBody>
      </p:sp>
      <p:cxnSp>
        <p:nvCxnSpPr>
          <p:cNvPr id="73" name="Straight Connector 72">
            <a:extLst>
              <a:ext uri="{FF2B5EF4-FFF2-40B4-BE49-F238E27FC236}">
                <a16:creationId xmlns:a16="http://schemas.microsoft.com/office/drawing/2014/main" id="{CEA5B350-5C02-53FA-4E14-9BAA6762ED22}"/>
              </a:ext>
            </a:extLst>
          </p:cNvPr>
          <p:cNvCxnSpPr>
            <a:cxnSpLocks/>
          </p:cNvCxnSpPr>
          <p:nvPr/>
        </p:nvCxnSpPr>
        <p:spPr>
          <a:xfrm flipH="1">
            <a:off x="408033" y="5137725"/>
            <a:ext cx="11351122" cy="0"/>
          </a:xfrm>
          <a:prstGeom prst="line">
            <a:avLst/>
          </a:prstGeom>
          <a:ln>
            <a:solidFill>
              <a:srgbClr val="508541"/>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512AF8E2-9D7A-6AF3-53F9-687E7265E5B5}"/>
              </a:ext>
            </a:extLst>
          </p:cNvPr>
          <p:cNvSpPr>
            <a:spLocks noGrp="1"/>
          </p:cNvSpPr>
          <p:nvPr>
            <p:ph type="title"/>
          </p:nvPr>
        </p:nvSpPr>
        <p:spPr>
          <a:xfrm>
            <a:off x="838199" y="-89087"/>
            <a:ext cx="11060321" cy="838947"/>
          </a:xfrm>
        </p:spPr>
        <p:txBody>
          <a:bodyPr>
            <a:noAutofit/>
          </a:bodyPr>
          <a:lstStyle/>
          <a:p>
            <a:r>
              <a:rPr lang="en-US" sz="2400" dirty="0">
                <a:latin typeface="Arial" panose="020B0604020202020204" pitchFamily="34" charset="0"/>
                <a:cs typeface="Arial" panose="020B0604020202020204" pitchFamily="34" charset="0"/>
              </a:rPr>
              <a:t>Primary care liver fibrosis detection pathway in people with T2DM: The PRELUDE1 prospective, pragmatic, EHR-embedded, parallel-arm cohort study</a:t>
            </a:r>
          </a:p>
        </p:txBody>
      </p:sp>
      <p:sp>
        <p:nvSpPr>
          <p:cNvPr id="2" name="Arrow: Right 1">
            <a:extLst>
              <a:ext uri="{FF2B5EF4-FFF2-40B4-BE49-F238E27FC236}">
                <a16:creationId xmlns:a16="http://schemas.microsoft.com/office/drawing/2014/main" id="{920035D6-DEBD-3754-11D7-AE379B8BD42B}"/>
              </a:ext>
            </a:extLst>
          </p:cNvPr>
          <p:cNvSpPr/>
          <p:nvPr/>
        </p:nvSpPr>
        <p:spPr>
          <a:xfrm rot="5400000">
            <a:off x="619443" y="4487893"/>
            <a:ext cx="590255" cy="521162"/>
          </a:xfrm>
          <a:prstGeom prst="rightArrow">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extBox 42">
            <a:extLst>
              <a:ext uri="{FF2B5EF4-FFF2-40B4-BE49-F238E27FC236}">
                <a16:creationId xmlns:a16="http://schemas.microsoft.com/office/drawing/2014/main" id="{64A0ED20-7BCC-8BE5-BFA3-1D0A2D1D9A35}"/>
              </a:ext>
            </a:extLst>
          </p:cNvPr>
          <p:cNvSpPr txBox="1"/>
          <p:nvPr/>
        </p:nvSpPr>
        <p:spPr>
          <a:xfrm>
            <a:off x="1219664" y="4501215"/>
            <a:ext cx="1592232" cy="523220"/>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referrals by </a:t>
            </a:r>
            <a:br>
              <a:rPr lang="en-US" sz="1400"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45.5% </a:t>
            </a:r>
            <a:r>
              <a:rPr lang="en-US" sz="1400" dirty="0">
                <a:latin typeface="Arial" panose="020B0604020202020204" pitchFamily="34" charset="0"/>
                <a:cs typeface="Arial" panose="020B0604020202020204" pitchFamily="34" charset="0"/>
              </a:rPr>
              <a:t>to 608</a:t>
            </a:r>
            <a:endParaRPr lang="en-NZ" sz="1400" b="1" dirty="0">
              <a:solidFill>
                <a:schemeClr val="accent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E9BFF47-BACD-5C02-FD2C-AD244D33F418}"/>
              </a:ext>
            </a:extLst>
          </p:cNvPr>
          <p:cNvSpPr txBox="1"/>
          <p:nvPr/>
        </p:nvSpPr>
        <p:spPr>
          <a:xfrm>
            <a:off x="7227366" y="4533926"/>
            <a:ext cx="660917" cy="369332"/>
          </a:xfrm>
          <a:prstGeom prst="rect">
            <a:avLst/>
          </a:prstGeom>
          <a:noFill/>
        </p:spPr>
        <p:txBody>
          <a:bodyPr wrap="square" rtlCol="0">
            <a:spAutoFit/>
          </a:bodyPr>
          <a:lstStyle/>
          <a:p>
            <a:r>
              <a:rPr lang="en-NZ" b="1" dirty="0">
                <a:latin typeface="Arial" panose="020B0604020202020204" pitchFamily="34" charset="0"/>
                <a:cs typeface="Arial" panose="020B0604020202020204" pitchFamily="34" charset="0"/>
              </a:rPr>
              <a:t>BUT</a:t>
            </a:r>
          </a:p>
        </p:txBody>
      </p:sp>
      <p:pic>
        <p:nvPicPr>
          <p:cNvPr id="14" name="Picture 13">
            <a:hlinkClick r:id="rId6" action="ppaction://hlinksldjump"/>
            <a:extLst>
              <a:ext uri="{FF2B5EF4-FFF2-40B4-BE49-F238E27FC236}">
                <a16:creationId xmlns:a16="http://schemas.microsoft.com/office/drawing/2014/main" id="{BFB99BA7-98D3-5C77-CB78-8FC63A42B8DA}"/>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288873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a:xfrm>
            <a:off x="838200" y="-88900"/>
            <a:ext cx="10941756" cy="838200"/>
          </a:xfrm>
        </p:spPr>
        <p:txBody>
          <a:bodyPr>
            <a:noAutofit/>
          </a:bodyPr>
          <a:lstStyle/>
          <a:p>
            <a:r>
              <a:rPr lang="en-US" sz="2400" dirty="0"/>
              <a:t>Real-world HCV epidemiology data to drive elimination strategies in </a:t>
            </a:r>
            <a:br>
              <a:rPr lang="en-US" sz="2400" dirty="0"/>
            </a:br>
            <a:r>
              <a:rPr lang="en-US" sz="2400" dirty="0"/>
              <a:t>South Africa</a:t>
            </a:r>
          </a:p>
        </p:txBody>
      </p:sp>
      <p:cxnSp>
        <p:nvCxnSpPr>
          <p:cNvPr id="4" name="Straight Connector 3">
            <a:extLst>
              <a:ext uri="{FF2B5EF4-FFF2-40B4-BE49-F238E27FC236}">
                <a16:creationId xmlns:a16="http://schemas.microsoft.com/office/drawing/2014/main" id="{FBB0F6AC-542D-E561-E14F-DBA3E6D9B3C3}"/>
              </a:ext>
            </a:extLst>
          </p:cNvPr>
          <p:cNvCxnSpPr>
            <a:cxnSpLocks/>
          </p:cNvCxnSpPr>
          <p:nvPr/>
        </p:nvCxnSpPr>
        <p:spPr>
          <a:xfrm flipH="1">
            <a:off x="324954" y="4320335"/>
            <a:ext cx="11676548" cy="0"/>
          </a:xfrm>
          <a:prstGeom prst="line">
            <a:avLst/>
          </a:prstGeom>
          <a:ln>
            <a:solidFill>
              <a:srgbClr val="508541"/>
            </a:solidFill>
          </a:ln>
        </p:spPr>
        <p:style>
          <a:lnRef idx="1">
            <a:schemeClr val="accent1"/>
          </a:lnRef>
          <a:fillRef idx="0">
            <a:schemeClr val="accent1"/>
          </a:fillRef>
          <a:effectRef idx="0">
            <a:schemeClr val="accent1"/>
          </a:effectRef>
          <a:fontRef idx="minor">
            <a:schemeClr val="tx1"/>
          </a:fontRef>
        </p:style>
      </p:cxnSp>
      <p:sp>
        <p:nvSpPr>
          <p:cNvPr id="5" name="Content Placeholder 1">
            <a:extLst>
              <a:ext uri="{FF2B5EF4-FFF2-40B4-BE49-F238E27FC236}">
                <a16:creationId xmlns:a16="http://schemas.microsoft.com/office/drawing/2014/main" id="{AA60A442-6346-E091-AD6D-9248E2D1A697}"/>
              </a:ext>
            </a:extLst>
          </p:cNvPr>
          <p:cNvSpPr txBox="1">
            <a:spLocks/>
          </p:cNvSpPr>
          <p:nvPr/>
        </p:nvSpPr>
        <p:spPr>
          <a:xfrm>
            <a:off x="363293" y="845671"/>
            <a:ext cx="11828707" cy="326029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08541"/>
                </a:highlight>
                <a:latin typeface="Arial" panose="020B0604020202020204" pitchFamily="34" charset="0"/>
                <a:cs typeface="Arial" panose="020B0604020202020204" pitchFamily="34" charset="0"/>
              </a:rPr>
              <a:t>BACKGROUND &amp; AIM</a:t>
            </a:r>
            <a:endParaRPr lang="en-US" sz="2000" dirty="0">
              <a:highlight>
                <a:srgbClr val="508541"/>
              </a:highlight>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Real-world data on HCV burden in SA is scarce</a:t>
            </a:r>
          </a:p>
          <a:p>
            <a:pPr>
              <a:lnSpc>
                <a:spcPct val="100000"/>
              </a:lnSpc>
            </a:pPr>
            <a:r>
              <a:rPr lang="en-US" sz="1600" dirty="0">
                <a:latin typeface="Arial" panose="020B0604020202020204" pitchFamily="34" charset="0"/>
                <a:cs typeface="Arial" panose="020B0604020202020204" pitchFamily="34" charset="0"/>
              </a:rPr>
              <a:t>Modelling estimates for active HCV range between 265,000 and 920,000 cases</a:t>
            </a:r>
          </a:p>
          <a:p>
            <a:pPr>
              <a:lnSpc>
                <a:spcPct val="100000"/>
              </a:lnSpc>
            </a:pPr>
            <a:r>
              <a:rPr lang="en-US" sz="1600" dirty="0">
                <a:latin typeface="Arial" panose="020B0604020202020204" pitchFamily="34" charset="0"/>
                <a:cs typeface="Arial" panose="020B0604020202020204" pitchFamily="34" charset="0"/>
              </a:rPr>
              <a:t>Pan-genotypic DAAs have been available in the public health sector since 2023, but access is currently only through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tertiary hospitals</a:t>
            </a:r>
          </a:p>
          <a:p>
            <a:pPr>
              <a:lnSpc>
                <a:spcPct val="100000"/>
              </a:lnSpc>
            </a:pPr>
            <a:r>
              <a:rPr lang="en-US" sz="1600" dirty="0">
                <a:latin typeface="Arial" panose="020B0604020202020204" pitchFamily="34" charset="0"/>
                <a:cs typeface="Arial" panose="020B0604020202020204" pitchFamily="34" charset="0"/>
              </a:rPr>
              <a:t>The 2022 WHO HCV guidelines include HIV treatment (ART) services and harm-reduction services as priority settings for integrated service delivery</a:t>
            </a:r>
          </a:p>
          <a:p>
            <a:pPr>
              <a:lnSpc>
                <a:spcPct val="100000"/>
              </a:lnSpc>
            </a:pPr>
            <a:r>
              <a:rPr lang="en-US" sz="1600" dirty="0">
                <a:latin typeface="Arial" panose="020B0604020202020204" pitchFamily="34" charset="0"/>
                <a:cs typeface="Arial" panose="020B0604020202020204" pitchFamily="34" charset="0"/>
              </a:rPr>
              <a:t>Whereas SA is committed to elimination goals, funding is a limitation</a:t>
            </a:r>
          </a:p>
          <a:p>
            <a:pPr marL="538163" lvl="1" indent="-274638">
              <a:lnSpc>
                <a:spcPct val="100000"/>
              </a:lnSpc>
              <a:spcBef>
                <a:spcPts val="10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Harm-reduction services in SA are mostly reliant on donor funding, with only the City of Tshwane providing state services</a:t>
            </a:r>
          </a:p>
          <a:p>
            <a:pPr>
              <a:lnSpc>
                <a:spcPct val="100000"/>
              </a:lnSpc>
            </a:pPr>
            <a:r>
              <a:rPr lang="en-US" sz="1600" b="1" dirty="0">
                <a:latin typeface="Arial" panose="020B0604020202020204" pitchFamily="34" charset="0"/>
                <a:cs typeface="Arial" panose="020B0604020202020204" pitchFamily="34" charset="0"/>
              </a:rPr>
              <a:t>AIM: </a:t>
            </a:r>
            <a:r>
              <a:rPr lang="en-US" sz="1600" dirty="0">
                <a:latin typeface="Arial" panose="020B0604020202020204" pitchFamily="34" charset="0"/>
                <a:cs typeface="Arial" panose="020B0604020202020204" pitchFamily="34" charset="0"/>
              </a:rPr>
              <a:t>To generate HCV epidemiological data in a public health service setting to inform elimination prioritization in SA</a:t>
            </a:r>
          </a:p>
        </p:txBody>
      </p:sp>
      <p:sp>
        <p:nvSpPr>
          <p:cNvPr id="6" name="Content Placeholder 9">
            <a:extLst>
              <a:ext uri="{FF2B5EF4-FFF2-40B4-BE49-F238E27FC236}">
                <a16:creationId xmlns:a16="http://schemas.microsoft.com/office/drawing/2014/main" id="{1174A0E0-D685-7FC7-0031-3AE1A5329669}"/>
              </a:ext>
            </a:extLst>
          </p:cNvPr>
          <p:cNvSpPr txBox="1">
            <a:spLocks/>
          </p:cNvSpPr>
          <p:nvPr/>
        </p:nvSpPr>
        <p:spPr>
          <a:xfrm>
            <a:off x="425752" y="4369359"/>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508541"/>
                </a:highlight>
                <a:latin typeface="Arial" panose="020B0604020202020204" pitchFamily="34" charset="0"/>
                <a:cs typeface="Arial" panose="020B0604020202020204" pitchFamily="34" charset="0"/>
              </a:rPr>
              <a:t>METHODS</a:t>
            </a:r>
          </a:p>
        </p:txBody>
      </p:sp>
      <p:sp>
        <p:nvSpPr>
          <p:cNvPr id="35" name="Text Placeholder 3">
            <a:extLst>
              <a:ext uri="{FF2B5EF4-FFF2-40B4-BE49-F238E27FC236}">
                <a16:creationId xmlns:a16="http://schemas.microsoft.com/office/drawing/2014/main" id="{98E4DDC7-77C2-C183-ECA0-07B22AA324E5}"/>
              </a:ext>
            </a:extLst>
          </p:cNvPr>
          <p:cNvSpPr txBox="1">
            <a:spLocks/>
          </p:cNvSpPr>
          <p:nvPr/>
        </p:nvSpPr>
        <p:spPr>
          <a:xfrm>
            <a:off x="202989" y="6414553"/>
            <a:ext cx="10739664" cy="327559"/>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100" dirty="0">
                <a:solidFill>
                  <a:srgbClr val="004B87"/>
                </a:solidFill>
                <a:latin typeface="Arial" panose="020B0604020202020204" pitchFamily="34" charset="0"/>
                <a:cs typeface="Arial" panose="020B0604020202020204" pitchFamily="34" charset="0"/>
              </a:rPr>
            </a:br>
            <a:r>
              <a:rPr lang="en-GB" sz="1100" dirty="0">
                <a:solidFill>
                  <a:srgbClr val="004B87"/>
                </a:solidFill>
                <a:latin typeface="Arial" panose="020B0604020202020204" pitchFamily="34" charset="0"/>
                <a:cs typeface="Arial" panose="020B0604020202020204" pitchFamily="34" charset="0"/>
              </a:rPr>
              <a:t>*</a:t>
            </a:r>
            <a:r>
              <a:rPr lang="en-US" sz="1100" dirty="0">
                <a:solidFill>
                  <a:srgbClr val="004B87"/>
                </a:solidFill>
                <a:latin typeface="Arial" panose="020B0604020202020204" pitchFamily="34" charset="0"/>
                <a:cs typeface="Arial" panose="020B0604020202020204" pitchFamily="34" charset="0"/>
              </a:rPr>
              <a:t>Johannesburg (2 clinics), Tshwane, Cape Town, and Durban.</a:t>
            </a:r>
            <a:br>
              <a:rPr lang="en-GB" sz="1100" dirty="0">
                <a:solidFill>
                  <a:srgbClr val="004B87"/>
                </a:solidFill>
                <a:latin typeface="Arial" panose="020B0604020202020204" pitchFamily="34" charset="0"/>
                <a:cs typeface="Arial" panose="020B0604020202020204" pitchFamily="34" charset="0"/>
              </a:rPr>
            </a:br>
            <a:r>
              <a:rPr lang="en-GB" sz="1100" dirty="0" err="1">
                <a:solidFill>
                  <a:srgbClr val="004B87"/>
                </a:solidFill>
                <a:latin typeface="Arial" panose="020B0604020202020204" pitchFamily="34" charset="0"/>
                <a:cs typeface="Arial" panose="020B0604020202020204" pitchFamily="34" charset="0"/>
              </a:rPr>
              <a:t>Khanyi</a:t>
            </a:r>
            <a:r>
              <a:rPr lang="en-GB" sz="1100" dirty="0">
                <a:solidFill>
                  <a:srgbClr val="004B87"/>
                </a:solidFill>
                <a:latin typeface="Arial" panose="020B0604020202020204" pitchFamily="34" charset="0"/>
                <a:cs typeface="Arial" panose="020B0604020202020204" pitchFamily="34" charset="0"/>
              </a:rPr>
              <a:t> B, et al. EASL Congress 2026; LBP-019-YI. </a:t>
            </a:r>
          </a:p>
        </p:txBody>
      </p:sp>
      <p:sp>
        <p:nvSpPr>
          <p:cNvPr id="38" name="Rectangle 37">
            <a:extLst>
              <a:ext uri="{FF2B5EF4-FFF2-40B4-BE49-F238E27FC236}">
                <a16:creationId xmlns:a16="http://schemas.microsoft.com/office/drawing/2014/main" id="{D43F1B7F-F36D-FB0F-BEC6-3519F7132163}"/>
              </a:ext>
            </a:extLst>
          </p:cNvPr>
          <p:cNvSpPr/>
          <p:nvPr/>
        </p:nvSpPr>
        <p:spPr>
          <a:xfrm>
            <a:off x="647771" y="4949038"/>
            <a:ext cx="4668107" cy="543777"/>
          </a:xfrm>
          <a:prstGeom prst="rect">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bg1"/>
                </a:solidFill>
                <a:latin typeface="Arial" panose="020B0604020202020204"/>
              </a:rPr>
              <a:t>Group 1: Adult</a:t>
            </a:r>
            <a:r>
              <a:rPr lang="en-US" sz="1400" b="1" noProof="0" dirty="0">
                <a:solidFill>
                  <a:schemeClr val="bg1"/>
                </a:solidFill>
                <a:latin typeface="Arial" panose="020B0604020202020204"/>
              </a:rPr>
              <a:t> patients from 5 public </a:t>
            </a:r>
          </a:p>
          <a:p>
            <a:pPr algn="ctr"/>
            <a:r>
              <a:rPr lang="en-US" sz="1400" b="1" noProof="0" dirty="0">
                <a:solidFill>
                  <a:schemeClr val="bg1"/>
                </a:solidFill>
                <a:latin typeface="Arial" panose="020B0604020202020204"/>
              </a:rPr>
              <a:t>HIV-ART clinics in 4 cities*</a:t>
            </a:r>
            <a:endParaRPr lang="en-GB" sz="1400" baseline="30000" noProof="0" dirty="0">
              <a:solidFill>
                <a:schemeClr val="bg1"/>
              </a:solidFill>
            </a:endParaRPr>
          </a:p>
        </p:txBody>
      </p:sp>
      <p:sp>
        <p:nvSpPr>
          <p:cNvPr id="39" name="Oval 38">
            <a:extLst>
              <a:ext uri="{FF2B5EF4-FFF2-40B4-BE49-F238E27FC236}">
                <a16:creationId xmlns:a16="http://schemas.microsoft.com/office/drawing/2014/main" id="{5D9490FC-F762-3E38-1BA3-A4493AE4EFA4}"/>
              </a:ext>
            </a:extLst>
          </p:cNvPr>
          <p:cNvSpPr/>
          <p:nvPr/>
        </p:nvSpPr>
        <p:spPr>
          <a:xfrm>
            <a:off x="199785" y="4897437"/>
            <a:ext cx="638673" cy="632052"/>
          </a:xfrm>
          <a:prstGeom prst="ellipse">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40" name="Graphic 39">
            <a:extLst>
              <a:ext uri="{FF2B5EF4-FFF2-40B4-BE49-F238E27FC236}">
                <a16:creationId xmlns:a16="http://schemas.microsoft.com/office/drawing/2014/main" id="{9AA544CE-012E-578B-3911-F7BC4357F05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81485" y="4948047"/>
            <a:ext cx="470514" cy="470514"/>
          </a:xfrm>
          <a:prstGeom prst="rect">
            <a:avLst/>
          </a:prstGeom>
        </p:spPr>
      </p:pic>
      <p:cxnSp>
        <p:nvCxnSpPr>
          <p:cNvPr id="49" name="Straight Arrow Connector 13">
            <a:extLst>
              <a:ext uri="{FF2B5EF4-FFF2-40B4-BE49-F238E27FC236}">
                <a16:creationId xmlns:a16="http://schemas.microsoft.com/office/drawing/2014/main" id="{8A88EEFE-50EF-542F-A2D7-1024AEDB3D0F}"/>
              </a:ext>
            </a:extLst>
          </p:cNvPr>
          <p:cNvCxnSpPr>
            <a:cxnSpLocks/>
            <a:stCxn id="38" idx="3"/>
            <a:endCxn id="17" idx="2"/>
          </p:cNvCxnSpPr>
          <p:nvPr/>
        </p:nvCxnSpPr>
        <p:spPr>
          <a:xfrm>
            <a:off x="5315878" y="5220927"/>
            <a:ext cx="348052" cy="334443"/>
          </a:xfrm>
          <a:prstGeom prst="bentConnector3">
            <a:avLst>
              <a:gd name="adj1" fmla="val 50000"/>
            </a:avLst>
          </a:prstGeom>
          <a:ln w="38100">
            <a:solidFill>
              <a:srgbClr val="508541"/>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EE1F7536-931C-BA2B-5D00-A2C34012F6BD}"/>
              </a:ext>
            </a:extLst>
          </p:cNvPr>
          <p:cNvSpPr/>
          <p:nvPr/>
        </p:nvSpPr>
        <p:spPr>
          <a:xfrm flipH="1">
            <a:off x="647771" y="5628720"/>
            <a:ext cx="4668107" cy="565075"/>
          </a:xfrm>
          <a:prstGeom prst="rect">
            <a:avLst/>
          </a:prstGeom>
          <a:solidFill>
            <a:schemeClr val="accent6">
              <a:lumMod val="75000"/>
            </a:schemeClr>
          </a:solidFill>
          <a:ln w="12700">
            <a:solidFill>
              <a:srgbClr val="1A958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400" b="1" dirty="0">
                <a:solidFill>
                  <a:schemeClr val="bg1"/>
                </a:solidFill>
                <a:latin typeface="Arial" panose="020B0604020202020204"/>
              </a:rPr>
              <a:t>   Group 2: PWUD</a:t>
            </a:r>
            <a:r>
              <a:rPr lang="en-US" sz="1400" b="1" noProof="0" dirty="0">
                <a:solidFill>
                  <a:schemeClr val="bg1"/>
                </a:solidFill>
                <a:latin typeface="Arial" panose="020B0604020202020204"/>
              </a:rPr>
              <a:t> clients with known HIV </a:t>
            </a:r>
            <a:r>
              <a:rPr lang="en-US" sz="1400" b="1" dirty="0">
                <a:solidFill>
                  <a:schemeClr val="bg1"/>
                </a:solidFill>
                <a:latin typeface="Arial" panose="020B0604020202020204"/>
              </a:rPr>
              <a:t>status</a:t>
            </a:r>
            <a:r>
              <a:rPr lang="en-US" sz="1400" b="1" noProof="0" dirty="0">
                <a:solidFill>
                  <a:schemeClr val="bg1"/>
                </a:solidFill>
                <a:latin typeface="Arial" panose="020B0604020202020204"/>
              </a:rPr>
              <a:t> </a:t>
            </a:r>
            <a:r>
              <a:rPr lang="en-US" sz="1400" b="1" dirty="0">
                <a:solidFill>
                  <a:schemeClr val="bg1"/>
                </a:solidFill>
                <a:latin typeface="Arial" panose="020B0604020202020204"/>
              </a:rPr>
              <a:t>from</a:t>
            </a:r>
            <a:r>
              <a:rPr lang="en-US" sz="1400" b="1" noProof="0" dirty="0">
                <a:solidFill>
                  <a:schemeClr val="bg1"/>
                </a:solidFill>
                <a:latin typeface="Arial" panose="020B0604020202020204"/>
              </a:rPr>
              <a:t> 2 harm-reduction sites in Tshwane</a:t>
            </a:r>
            <a:endParaRPr lang="en-GB" sz="1400" b="1" noProof="0" dirty="0">
              <a:solidFill>
                <a:schemeClr val="bg1"/>
              </a:solidFill>
              <a:latin typeface="Arial" panose="020B0604020202020204"/>
            </a:endParaRPr>
          </a:p>
        </p:txBody>
      </p:sp>
      <p:sp>
        <p:nvSpPr>
          <p:cNvPr id="65" name="Oval 64">
            <a:extLst>
              <a:ext uri="{FF2B5EF4-FFF2-40B4-BE49-F238E27FC236}">
                <a16:creationId xmlns:a16="http://schemas.microsoft.com/office/drawing/2014/main" id="{14E9DF90-75D7-76D3-A313-18FC11CFDF31}"/>
              </a:ext>
            </a:extLst>
          </p:cNvPr>
          <p:cNvSpPr/>
          <p:nvPr/>
        </p:nvSpPr>
        <p:spPr>
          <a:xfrm>
            <a:off x="190498" y="5591298"/>
            <a:ext cx="658212" cy="651388"/>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66" name="Graphic 65">
            <a:extLst>
              <a:ext uri="{FF2B5EF4-FFF2-40B4-BE49-F238E27FC236}">
                <a16:creationId xmlns:a16="http://schemas.microsoft.com/office/drawing/2014/main" id="{6429F80C-4B7D-8EBF-C41E-6B05B1EE108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66949" y="5644825"/>
            <a:ext cx="475348" cy="475347"/>
          </a:xfrm>
          <a:prstGeom prst="rect">
            <a:avLst/>
          </a:prstGeom>
        </p:spPr>
      </p:pic>
      <p:grpSp>
        <p:nvGrpSpPr>
          <p:cNvPr id="15" name="Group 14">
            <a:extLst>
              <a:ext uri="{FF2B5EF4-FFF2-40B4-BE49-F238E27FC236}">
                <a16:creationId xmlns:a16="http://schemas.microsoft.com/office/drawing/2014/main" id="{99F3D24C-9E67-9DEA-2D73-9E74CE1A347F}"/>
              </a:ext>
            </a:extLst>
          </p:cNvPr>
          <p:cNvGrpSpPr/>
          <p:nvPr/>
        </p:nvGrpSpPr>
        <p:grpSpPr>
          <a:xfrm>
            <a:off x="5663930" y="5217458"/>
            <a:ext cx="2348426" cy="679673"/>
            <a:chOff x="5620399" y="5370477"/>
            <a:chExt cx="2348426" cy="679673"/>
          </a:xfrm>
        </p:grpSpPr>
        <p:sp>
          <p:nvSpPr>
            <p:cNvPr id="16" name="Rectangle 15">
              <a:extLst>
                <a:ext uri="{FF2B5EF4-FFF2-40B4-BE49-F238E27FC236}">
                  <a16:creationId xmlns:a16="http://schemas.microsoft.com/office/drawing/2014/main" id="{B3C42191-F116-1308-9EDD-9C226610825B}"/>
                </a:ext>
              </a:extLst>
            </p:cNvPr>
            <p:cNvSpPr/>
            <p:nvPr/>
          </p:nvSpPr>
          <p:spPr>
            <a:xfrm>
              <a:off x="5920317" y="5370477"/>
              <a:ext cx="2048508" cy="679673"/>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lIns="468000" rIns="72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dirty="0">
                  <a:solidFill>
                    <a:srgbClr val="004B87"/>
                  </a:solidFill>
                  <a:latin typeface="Arial" panose="020B0604020202020204"/>
                </a:rPr>
                <a:t>Central confirmation (RNA) of HCV-Ab+ status</a:t>
              </a:r>
              <a:endPar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17" name="Oval 16">
              <a:extLst>
                <a:ext uri="{FF2B5EF4-FFF2-40B4-BE49-F238E27FC236}">
                  <a16:creationId xmlns:a16="http://schemas.microsoft.com/office/drawing/2014/main" id="{3D5A09C2-4D2D-990C-357E-B874679EA9BB}"/>
                </a:ext>
              </a:extLst>
            </p:cNvPr>
            <p:cNvSpPr/>
            <p:nvPr/>
          </p:nvSpPr>
          <p:spPr>
            <a:xfrm>
              <a:off x="5620399" y="5402389"/>
              <a:ext cx="612000" cy="612000"/>
            </a:xfrm>
            <a:prstGeom prst="ellipse">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grpSp>
      <p:pic>
        <p:nvPicPr>
          <p:cNvPr id="18" name="Graphic 17">
            <a:extLst>
              <a:ext uri="{FF2B5EF4-FFF2-40B4-BE49-F238E27FC236}">
                <a16:creationId xmlns:a16="http://schemas.microsoft.com/office/drawing/2014/main" id="{0925FC7F-AD32-B492-9DBA-CCBB8B6270B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679269" y="5258544"/>
            <a:ext cx="583685" cy="583685"/>
          </a:xfrm>
          <a:prstGeom prst="rect">
            <a:avLst/>
          </a:prstGeom>
        </p:spPr>
      </p:pic>
      <p:cxnSp>
        <p:nvCxnSpPr>
          <p:cNvPr id="22" name="Straight Arrow Connector 13">
            <a:extLst>
              <a:ext uri="{FF2B5EF4-FFF2-40B4-BE49-F238E27FC236}">
                <a16:creationId xmlns:a16="http://schemas.microsoft.com/office/drawing/2014/main" id="{FD1791DB-3BB8-CDA5-70E2-47270C214CBE}"/>
              </a:ext>
            </a:extLst>
          </p:cNvPr>
          <p:cNvCxnSpPr>
            <a:cxnSpLocks/>
            <a:stCxn id="64" idx="1"/>
            <a:endCxn id="17" idx="2"/>
          </p:cNvCxnSpPr>
          <p:nvPr/>
        </p:nvCxnSpPr>
        <p:spPr>
          <a:xfrm flipV="1">
            <a:off x="5315878" y="5555370"/>
            <a:ext cx="348052" cy="355888"/>
          </a:xfrm>
          <a:prstGeom prst="bentConnector3">
            <a:avLst>
              <a:gd name="adj1" fmla="val 50000"/>
            </a:avLst>
          </a:prstGeom>
          <a:ln w="38100">
            <a:solidFill>
              <a:srgbClr val="508541"/>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3BAB720C-64CD-4DB4-8D67-04448B360691}"/>
              </a:ext>
            </a:extLst>
          </p:cNvPr>
          <p:cNvGrpSpPr/>
          <p:nvPr/>
        </p:nvGrpSpPr>
        <p:grpSpPr>
          <a:xfrm>
            <a:off x="8301189" y="4969829"/>
            <a:ext cx="3700315" cy="1183691"/>
            <a:chOff x="8526894" y="1884005"/>
            <a:chExt cx="2709686" cy="1183691"/>
          </a:xfrm>
        </p:grpSpPr>
        <p:grpSp>
          <p:nvGrpSpPr>
            <p:cNvPr id="26" name="Group 25">
              <a:extLst>
                <a:ext uri="{FF2B5EF4-FFF2-40B4-BE49-F238E27FC236}">
                  <a16:creationId xmlns:a16="http://schemas.microsoft.com/office/drawing/2014/main" id="{14653AAD-E629-278F-725B-32228032EBFA}"/>
                </a:ext>
              </a:extLst>
            </p:cNvPr>
            <p:cNvGrpSpPr/>
            <p:nvPr/>
          </p:nvGrpSpPr>
          <p:grpSpPr>
            <a:xfrm>
              <a:off x="8526894" y="1884005"/>
              <a:ext cx="2709686" cy="1183691"/>
              <a:chOff x="5614882" y="4906458"/>
              <a:chExt cx="2709686" cy="1183691"/>
            </a:xfrm>
          </p:grpSpPr>
          <p:sp>
            <p:nvSpPr>
              <p:cNvPr id="28" name="Rectangle 27">
                <a:extLst>
                  <a:ext uri="{FF2B5EF4-FFF2-40B4-BE49-F238E27FC236}">
                    <a16:creationId xmlns:a16="http://schemas.microsoft.com/office/drawing/2014/main" id="{BB531805-A5BE-E31B-2AA5-C35811267449}"/>
                  </a:ext>
                </a:extLst>
              </p:cNvPr>
              <p:cNvSpPr/>
              <p:nvPr/>
            </p:nvSpPr>
            <p:spPr>
              <a:xfrm>
                <a:off x="5826287" y="4906458"/>
                <a:ext cx="2498281" cy="1183691"/>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lIns="432000" rIns="72000" rtlCol="0" anchor="ctr"/>
              <a:lstStyle/>
              <a:p>
                <a:pPr marL="180975" marR="0" lvl="0" defTabSz="914400" rtl="0" eaLnBrk="1" fontAlgn="auto" latinLnBrk="0" hangingPunct="1">
                  <a:lnSpc>
                    <a:spcPct val="100000"/>
                  </a:lnSpc>
                  <a:spcBef>
                    <a:spcPts val="0"/>
                  </a:spcBef>
                  <a:spcAft>
                    <a:spcPts val="0"/>
                  </a:spcAft>
                  <a:buClrTx/>
                  <a:buSzTx/>
                  <a:tabLst/>
                  <a:defRPr/>
                </a:pPr>
                <a:r>
                  <a:rPr lang="en-US" sz="1400" dirty="0">
                    <a:solidFill>
                      <a:srgbClr val="004B87"/>
                    </a:solidFill>
                    <a:latin typeface="Arial" panose="020B0604020202020204"/>
                  </a:rPr>
                  <a:t>P</a:t>
                </a:r>
                <a:r>
                  <a:rPr kumimoji="0" lang="en-US" sz="1400" i="0" u="none" strike="noStrike" kern="1200" cap="none" spc="0" normalizeH="0" baseline="0" noProof="0" dirty="0" err="1">
                    <a:ln>
                      <a:noFill/>
                    </a:ln>
                    <a:solidFill>
                      <a:srgbClr val="004B87"/>
                    </a:solidFill>
                    <a:effectLst/>
                    <a:uLnTx/>
                    <a:uFillTx/>
                    <a:latin typeface="Arial" panose="020B0604020202020204"/>
                    <a:ea typeface="+mn-ea"/>
                    <a:cs typeface="+mn-cs"/>
                  </a:rPr>
                  <a:t>revalence</a:t>
                </a:r>
                <a:r>
                  <a:rPr kumimoji="0" lang="en-US" sz="1400" i="0" u="none" strike="noStrike" kern="1200" cap="none" spc="0" normalizeH="0" baseline="0" noProof="0" dirty="0">
                    <a:ln>
                      <a:noFill/>
                    </a:ln>
                    <a:solidFill>
                      <a:srgbClr val="004B87"/>
                    </a:solidFill>
                    <a:effectLst/>
                    <a:uLnTx/>
                    <a:uFillTx/>
                    <a:latin typeface="Arial" panose="020B0604020202020204"/>
                    <a:ea typeface="+mn-ea"/>
                    <a:cs typeface="+mn-cs"/>
                  </a:rPr>
                  <a:t> estimates with </a:t>
                </a:r>
                <a:br>
                  <a:rPr kumimoji="0" lang="en-US" sz="1400" i="0" u="none" strike="noStrike" kern="1200" cap="none" spc="0" normalizeH="0" baseline="0" noProof="0" dirty="0">
                    <a:ln>
                      <a:noFill/>
                    </a:ln>
                    <a:solidFill>
                      <a:srgbClr val="004B87"/>
                    </a:solidFill>
                    <a:effectLst/>
                    <a:uLnTx/>
                    <a:uFillTx/>
                    <a:latin typeface="Arial" panose="020B0604020202020204"/>
                    <a:ea typeface="+mn-ea"/>
                    <a:cs typeface="+mn-cs"/>
                  </a:rPr>
                </a:br>
                <a:r>
                  <a:rPr kumimoji="0" lang="en-US" sz="1400" i="0" u="none" strike="noStrike" kern="1200" cap="none" spc="0" normalizeH="0" baseline="0" noProof="0" dirty="0">
                    <a:ln>
                      <a:noFill/>
                    </a:ln>
                    <a:solidFill>
                      <a:srgbClr val="004B87"/>
                    </a:solidFill>
                    <a:effectLst/>
                    <a:uLnTx/>
                    <a:uFillTx/>
                    <a:latin typeface="Arial" panose="020B0604020202020204"/>
                    <a:ea typeface="+mn-ea"/>
                    <a:cs typeface="+mn-cs"/>
                  </a:rPr>
                  <a:t>95% CIs calculated overall, by site and sex, using Fisher's exact and Chi-square tests for associations</a:t>
                </a:r>
                <a:endPar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29" name="Oval 28">
                <a:extLst>
                  <a:ext uri="{FF2B5EF4-FFF2-40B4-BE49-F238E27FC236}">
                    <a16:creationId xmlns:a16="http://schemas.microsoft.com/office/drawing/2014/main" id="{9D29F8D8-D92C-62D2-13BE-85665266399D}"/>
                  </a:ext>
                </a:extLst>
              </p:cNvPr>
              <p:cNvSpPr/>
              <p:nvPr/>
            </p:nvSpPr>
            <p:spPr>
              <a:xfrm>
                <a:off x="5614882" y="5194678"/>
                <a:ext cx="481185" cy="612000"/>
              </a:xfrm>
              <a:prstGeom prst="ellipse">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tlCol="0" anchor="ctr"/>
              <a:lstStyle/>
              <a:p>
                <a:pPr algn="ctr"/>
                <a:endParaRPr lang="en-NZ"/>
              </a:p>
            </p:txBody>
          </p:sp>
        </p:grpSp>
        <p:pic>
          <p:nvPicPr>
            <p:cNvPr id="27" name="Graphic 26">
              <a:extLst>
                <a:ext uri="{FF2B5EF4-FFF2-40B4-BE49-F238E27FC236}">
                  <a16:creationId xmlns:a16="http://schemas.microsoft.com/office/drawing/2014/main" id="{6EF27D02-C905-7046-75E9-70B26306065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587492" y="2213268"/>
              <a:ext cx="358181" cy="507335"/>
            </a:xfrm>
            <a:prstGeom prst="rect">
              <a:avLst/>
            </a:prstGeom>
          </p:spPr>
        </p:pic>
      </p:grpSp>
      <p:cxnSp>
        <p:nvCxnSpPr>
          <p:cNvPr id="33" name="Straight Arrow Connector 32">
            <a:extLst>
              <a:ext uri="{FF2B5EF4-FFF2-40B4-BE49-F238E27FC236}">
                <a16:creationId xmlns:a16="http://schemas.microsoft.com/office/drawing/2014/main" id="{D026B9DD-9FBF-180E-DB0E-B34E3C8F7F0C}"/>
              </a:ext>
            </a:extLst>
          </p:cNvPr>
          <p:cNvCxnSpPr>
            <a:cxnSpLocks/>
            <a:stCxn id="16" idx="3"/>
            <a:endCxn id="29" idx="2"/>
          </p:cNvCxnSpPr>
          <p:nvPr/>
        </p:nvCxnSpPr>
        <p:spPr>
          <a:xfrm>
            <a:off x="8012356" y="5557295"/>
            <a:ext cx="288832" cy="6754"/>
          </a:xfrm>
          <a:prstGeom prst="straightConnector1">
            <a:avLst/>
          </a:prstGeom>
          <a:ln w="38100">
            <a:solidFill>
              <a:srgbClr val="50854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hlinkClick r:id="rId7" action="ppaction://hlinksldjump"/>
            <a:extLst>
              <a:ext uri="{FF2B5EF4-FFF2-40B4-BE49-F238E27FC236}">
                <a16:creationId xmlns:a16="http://schemas.microsoft.com/office/drawing/2014/main" id="{AB5F3D50-CF2D-1408-B596-5D6D139B6914}"/>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211779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469B4-C6DB-25B5-99FC-70C4FE769806}"/>
            </a:ext>
          </a:extLst>
        </p:cNvPr>
        <p:cNvGrpSpPr/>
        <p:nvPr/>
      </p:nvGrpSpPr>
      <p:grpSpPr>
        <a:xfrm>
          <a:off x="0" y="0"/>
          <a:ext cx="0" cy="0"/>
          <a:chOff x="0" y="0"/>
          <a:chExt cx="0" cy="0"/>
        </a:xfrm>
      </p:grpSpPr>
      <p:sp>
        <p:nvSpPr>
          <p:cNvPr id="16" name="Content Placeholder 1">
            <a:extLst>
              <a:ext uri="{FF2B5EF4-FFF2-40B4-BE49-F238E27FC236}">
                <a16:creationId xmlns:a16="http://schemas.microsoft.com/office/drawing/2014/main" id="{53EBEAEB-B6CF-E015-DE66-D7446E6922C6}"/>
              </a:ext>
            </a:extLst>
          </p:cNvPr>
          <p:cNvSpPr txBox="1">
            <a:spLocks/>
          </p:cNvSpPr>
          <p:nvPr/>
        </p:nvSpPr>
        <p:spPr>
          <a:xfrm>
            <a:off x="425750" y="832970"/>
            <a:ext cx="4730450" cy="41759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08541"/>
                </a:highlight>
                <a:latin typeface="Arial" panose="020B0604020202020204" pitchFamily="34" charset="0"/>
                <a:cs typeface="Arial" panose="020B0604020202020204" pitchFamily="34" charset="0"/>
              </a:rPr>
              <a:t>RESULTS</a:t>
            </a:r>
            <a:endParaRPr lang="en-US" sz="1600" dirty="0">
              <a:latin typeface="Arial" panose="020B0604020202020204" pitchFamily="34" charset="0"/>
              <a:cs typeface="Arial" panose="020B0604020202020204" pitchFamily="34" charset="0"/>
            </a:endParaRPr>
          </a:p>
        </p:txBody>
      </p:sp>
      <p:sp>
        <p:nvSpPr>
          <p:cNvPr id="20" name="Text Placeholder 3">
            <a:extLst>
              <a:ext uri="{FF2B5EF4-FFF2-40B4-BE49-F238E27FC236}">
                <a16:creationId xmlns:a16="http://schemas.microsoft.com/office/drawing/2014/main" id="{70AB3B5F-FF89-094A-4E2A-047637EB6D6D}"/>
              </a:ext>
            </a:extLst>
          </p:cNvPr>
          <p:cNvSpPr txBox="1">
            <a:spLocks/>
          </p:cNvSpPr>
          <p:nvPr/>
        </p:nvSpPr>
        <p:spPr>
          <a:xfrm>
            <a:off x="190498" y="6027308"/>
            <a:ext cx="10752155" cy="714804"/>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004B87"/>
                </a:solidFill>
                <a:latin typeface="Arial" panose="020B0604020202020204" pitchFamily="34" charset="0"/>
                <a:cs typeface="Arial" panose="020B0604020202020204" pitchFamily="34" charset="0"/>
              </a:rPr>
              <a:t>*Testing is ongoing.</a:t>
            </a:r>
            <a:br>
              <a:rPr lang="en-GB" sz="1100" dirty="0">
                <a:solidFill>
                  <a:srgbClr val="004B87"/>
                </a:solidFill>
                <a:latin typeface="Arial" panose="020B0604020202020204" pitchFamily="34" charset="0"/>
                <a:cs typeface="Arial" panose="020B0604020202020204" pitchFamily="34" charset="0"/>
              </a:rPr>
            </a:br>
            <a:r>
              <a:rPr lang="en-GB" sz="1100" dirty="0" err="1">
                <a:solidFill>
                  <a:srgbClr val="004B87"/>
                </a:solidFill>
                <a:latin typeface="Arial" panose="020B0604020202020204" pitchFamily="34" charset="0"/>
                <a:cs typeface="Arial" panose="020B0604020202020204" pitchFamily="34" charset="0"/>
              </a:rPr>
              <a:t>Khanyi</a:t>
            </a:r>
            <a:r>
              <a:rPr lang="en-GB" sz="1100" dirty="0">
                <a:solidFill>
                  <a:srgbClr val="004B87"/>
                </a:solidFill>
                <a:latin typeface="Arial" panose="020B0604020202020204" pitchFamily="34" charset="0"/>
                <a:cs typeface="Arial" panose="020B0604020202020204" pitchFamily="34" charset="0"/>
              </a:rPr>
              <a:t> B, et al. EASL Congress 2026; LBP-019-YI.</a:t>
            </a:r>
          </a:p>
        </p:txBody>
      </p:sp>
      <p:sp>
        <p:nvSpPr>
          <p:cNvPr id="33" name="Content Placeholder 2">
            <a:extLst>
              <a:ext uri="{FF2B5EF4-FFF2-40B4-BE49-F238E27FC236}">
                <a16:creationId xmlns:a16="http://schemas.microsoft.com/office/drawing/2014/main" id="{2EC08B13-919C-64AB-72ED-1007A98C9F90}"/>
              </a:ext>
            </a:extLst>
          </p:cNvPr>
          <p:cNvSpPr txBox="1">
            <a:spLocks/>
          </p:cNvSpPr>
          <p:nvPr/>
        </p:nvSpPr>
        <p:spPr>
          <a:xfrm>
            <a:off x="318784" y="4432987"/>
            <a:ext cx="11554432" cy="21375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GB" sz="2000" b="1" noProof="0" dirty="0">
                <a:solidFill>
                  <a:schemeClr val="bg1"/>
                </a:solidFill>
                <a:highlight>
                  <a:srgbClr val="508541"/>
                </a:highlight>
                <a:latin typeface="Arial" panose="020B0604020202020204" pitchFamily="34" charset="0"/>
                <a:cs typeface="Arial" panose="020B0604020202020204" pitchFamily="34" charset="0"/>
              </a:rPr>
              <a:t>CONCLUSIONS</a:t>
            </a:r>
            <a:endParaRPr lang="en-GB" sz="2000" noProof="0" dirty="0">
              <a:highlight>
                <a:srgbClr val="508541"/>
              </a:highlight>
              <a:latin typeface="Arial" panose="020B0604020202020204" pitchFamily="34" charset="0"/>
              <a:cs typeface="Arial" panose="020B0604020202020204" pitchFamily="34" charset="0"/>
            </a:endParaRPr>
          </a:p>
          <a:p>
            <a:pPr>
              <a:lnSpc>
                <a:spcPct val="100000"/>
              </a:lnSpc>
              <a:spcBef>
                <a:spcPts val="600"/>
              </a:spcBef>
            </a:pPr>
            <a:r>
              <a:rPr lang="en-US" sz="1600" noProof="0" dirty="0">
                <a:latin typeface="Arial" panose="020B0604020202020204" pitchFamily="34" charset="0"/>
                <a:cs typeface="Arial" panose="020B0604020202020204" pitchFamily="34" charset="0"/>
              </a:rPr>
              <a:t>Once-off HCV screening in adult male patients with ART-treated HIV may be </a:t>
            </a:r>
            <a:r>
              <a:rPr lang="en-US" sz="1600" dirty="0">
                <a:latin typeface="Arial" panose="020B0604020202020204" pitchFamily="34" charset="0"/>
                <a:cs typeface="Arial" panose="020B0604020202020204" pitchFamily="34" charset="0"/>
              </a:rPr>
              <a:t>considered</a:t>
            </a:r>
            <a:endParaRPr lang="en-US" sz="1600" noProof="0" dirty="0">
              <a:latin typeface="Arial" panose="020B0604020202020204" pitchFamily="34" charset="0"/>
              <a:cs typeface="Arial" panose="020B0604020202020204" pitchFamily="34" charset="0"/>
            </a:endParaRPr>
          </a:p>
          <a:p>
            <a:pPr>
              <a:lnSpc>
                <a:spcPct val="100000"/>
              </a:lnSpc>
              <a:spcBef>
                <a:spcPts val="600"/>
              </a:spcBef>
            </a:pPr>
            <a:r>
              <a:rPr lang="en-US" sz="1600" noProof="0" dirty="0">
                <a:latin typeface="Arial" panose="020B0604020202020204" pitchFamily="34" charset="0"/>
                <a:cs typeface="Arial" panose="020B0604020202020204" pitchFamily="34" charset="0"/>
              </a:rPr>
              <a:t>High rates of active HCV with substantial HCV-HIV coinfection were observed in PWUD across harm-reduction sites</a:t>
            </a:r>
          </a:p>
          <a:p>
            <a:pPr>
              <a:lnSpc>
                <a:spcPct val="100000"/>
              </a:lnSpc>
              <a:spcBef>
                <a:spcPts val="600"/>
              </a:spcBef>
            </a:pPr>
            <a:r>
              <a:rPr lang="en-US" sz="1600" noProof="0" dirty="0">
                <a:latin typeface="Arial" panose="020B0604020202020204" pitchFamily="34" charset="0"/>
                <a:cs typeface="Arial" panose="020B0604020202020204" pitchFamily="34" charset="0"/>
              </a:rPr>
              <a:t>SA should embrace both harm-reduction services and public health care facilities at population-level, and make DAA accessible through local clinics and community-based </a:t>
            </a:r>
            <a:r>
              <a:rPr lang="en-US" sz="1600" dirty="0">
                <a:latin typeface="Arial" panose="020B0604020202020204" pitchFamily="34" charset="0"/>
                <a:cs typeface="Arial" panose="020B0604020202020204" pitchFamily="34" charset="0"/>
              </a:rPr>
              <a:t>service models to meaningfully advance HCV elimination and prevent accelerated liver disease in patients coinfected with HCV-HIV</a:t>
            </a:r>
            <a:endParaRPr lang="en-GB" sz="1600" noProof="0" dirty="0">
              <a:latin typeface="Arial" panose="020B0604020202020204" pitchFamily="34" charset="0"/>
              <a:cs typeface="Arial" panose="020B0604020202020204" pitchFamily="34" charset="0"/>
            </a:endParaRPr>
          </a:p>
        </p:txBody>
      </p:sp>
      <p:sp>
        <p:nvSpPr>
          <p:cNvPr id="34" name="Content Placeholder 1">
            <a:extLst>
              <a:ext uri="{FF2B5EF4-FFF2-40B4-BE49-F238E27FC236}">
                <a16:creationId xmlns:a16="http://schemas.microsoft.com/office/drawing/2014/main" id="{BB5C425C-D6F8-032A-C103-4D3965BAE0B0}"/>
              </a:ext>
            </a:extLst>
          </p:cNvPr>
          <p:cNvSpPr txBox="1">
            <a:spLocks/>
          </p:cNvSpPr>
          <p:nvPr/>
        </p:nvSpPr>
        <p:spPr>
          <a:xfrm>
            <a:off x="425750" y="1236691"/>
            <a:ext cx="10133653" cy="15126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600" dirty="0">
                <a:latin typeface="Arial" panose="020B0604020202020204" pitchFamily="34" charset="0"/>
                <a:cs typeface="Arial" panose="020B0604020202020204" pitchFamily="34" charset="0"/>
              </a:rPr>
              <a:t>2,970/4,000 (74.3%) HIV-ART patients were tested across 5 sites; 63.7% were female</a:t>
            </a:r>
          </a:p>
          <a:p>
            <a:pPr>
              <a:lnSpc>
                <a:spcPct val="100000"/>
              </a:lnSpc>
              <a:spcBef>
                <a:spcPts val="600"/>
              </a:spcBef>
            </a:pPr>
            <a:r>
              <a:rPr lang="en-US" sz="1600" dirty="0">
                <a:latin typeface="Arial" panose="020B0604020202020204" pitchFamily="34" charset="0"/>
                <a:cs typeface="Arial" panose="020B0604020202020204" pitchFamily="34" charset="0"/>
              </a:rPr>
              <a:t>Overall HCV-RNA+/HIV coinfection prevalence in ART sites was 0.20% (95% CI, 0.04–0.36)</a:t>
            </a:r>
          </a:p>
          <a:p>
            <a:pPr lvl="1">
              <a:lnSpc>
                <a:spcPct val="100000"/>
              </a:lnSpc>
              <a:spcBef>
                <a:spcPts val="600"/>
              </a:spcBef>
              <a:buFont typeface="Aptos" panose="020B0004020202020204" pitchFamily="34" charset="0"/>
              <a:buChar char="–"/>
            </a:pPr>
            <a:r>
              <a:rPr lang="en-US" sz="1600" dirty="0">
                <a:latin typeface="Arial" panose="020B0604020202020204" pitchFamily="34" charset="0"/>
                <a:cs typeface="Arial" panose="020B0604020202020204" pitchFamily="34" charset="0"/>
              </a:rPr>
              <a:t>HCV infections were exclusively in males (0.56%; 95% CI, 0.11–1.01) </a:t>
            </a:r>
          </a:p>
          <a:p>
            <a:pPr lvl="1">
              <a:lnSpc>
                <a:spcPct val="100000"/>
              </a:lnSpc>
              <a:spcBef>
                <a:spcPts val="600"/>
              </a:spcBef>
              <a:buFont typeface="Aptos" panose="020B0004020202020204" pitchFamily="34" charset="0"/>
              <a:buChar char="–"/>
            </a:pPr>
            <a:r>
              <a:rPr lang="en-US" sz="1600" dirty="0">
                <a:latin typeface="Arial" panose="020B0604020202020204" pitchFamily="34" charset="0"/>
                <a:cs typeface="Arial" panose="020B0604020202020204" pitchFamily="34" charset="0"/>
              </a:rPr>
              <a:t>No significant variation in prevalence variation was observed across the 5 sites</a:t>
            </a:r>
          </a:p>
          <a:p>
            <a:pPr>
              <a:lnSpc>
                <a:spcPct val="100000"/>
              </a:lnSpc>
              <a:spcBef>
                <a:spcPts val="600"/>
              </a:spcBef>
            </a:pPr>
            <a:r>
              <a:rPr lang="en-US" sz="1600" dirty="0">
                <a:latin typeface="Arial" panose="020B0604020202020204" pitchFamily="34" charset="0"/>
                <a:cs typeface="Arial" panose="020B0604020202020204" pitchFamily="34" charset="0"/>
              </a:rPr>
              <a:t>151/200 (75.5%) PWUD clients were tested; 87% were male, 81% were on OAT</a:t>
            </a:r>
          </a:p>
          <a:p>
            <a:pPr lvl="1">
              <a:lnSpc>
                <a:spcPct val="100000"/>
              </a:lnSpc>
              <a:spcBef>
                <a:spcPts val="600"/>
              </a:spcBef>
              <a:buFont typeface="Aptos" panose="020B0004020202020204" pitchFamily="34" charset="0"/>
              <a:buChar char="–"/>
            </a:pPr>
            <a:r>
              <a:rPr lang="en-US" sz="1600" dirty="0">
                <a:latin typeface="Arial" panose="020B0604020202020204" pitchFamily="34" charset="0"/>
                <a:cs typeface="Arial" panose="020B0604020202020204" pitchFamily="34" charset="0"/>
              </a:rPr>
              <a:t>There were no significant differences in proportions of client sex or OAT use between sites </a:t>
            </a:r>
          </a:p>
        </p:txBody>
      </p:sp>
      <p:grpSp>
        <p:nvGrpSpPr>
          <p:cNvPr id="3" name="Group 2">
            <a:extLst>
              <a:ext uri="{FF2B5EF4-FFF2-40B4-BE49-F238E27FC236}">
                <a16:creationId xmlns:a16="http://schemas.microsoft.com/office/drawing/2014/main" id="{68078672-D9AE-7CCE-AD1D-CBD291CEA0FD}"/>
              </a:ext>
            </a:extLst>
          </p:cNvPr>
          <p:cNvGrpSpPr>
            <a:grpSpLocks noChangeAspect="1"/>
          </p:cNvGrpSpPr>
          <p:nvPr/>
        </p:nvGrpSpPr>
        <p:grpSpPr>
          <a:xfrm>
            <a:off x="8113939" y="3214921"/>
            <a:ext cx="1141520" cy="1005908"/>
            <a:chOff x="6541685" y="1202796"/>
            <a:chExt cx="1086066" cy="1205363"/>
          </a:xfrm>
        </p:grpSpPr>
        <p:graphicFrame>
          <p:nvGraphicFramePr>
            <p:cNvPr id="4" name="Chart 3">
              <a:extLst>
                <a:ext uri="{FF2B5EF4-FFF2-40B4-BE49-F238E27FC236}">
                  <a16:creationId xmlns:a16="http://schemas.microsoft.com/office/drawing/2014/main" id="{35482295-A4E7-C8FE-103E-28B381711633}"/>
                </a:ext>
              </a:extLst>
            </p:cNvPr>
            <p:cNvGraphicFramePr/>
            <p:nvPr/>
          </p:nvGraphicFramePr>
          <p:xfrm>
            <a:off x="6541685" y="1202796"/>
            <a:ext cx="1086066" cy="1205363"/>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1">
              <a:extLst>
                <a:ext uri="{FF2B5EF4-FFF2-40B4-BE49-F238E27FC236}">
                  <a16:creationId xmlns:a16="http://schemas.microsoft.com/office/drawing/2014/main" id="{7C0862A4-8A3C-DE88-68E1-70F61CACEBEC}"/>
                </a:ext>
              </a:extLst>
            </p:cNvPr>
            <p:cNvSpPr txBox="1">
              <a:spLocks/>
            </p:cNvSpPr>
            <p:nvPr/>
          </p:nvSpPr>
          <p:spPr>
            <a:xfrm>
              <a:off x="6813842" y="1513159"/>
              <a:ext cx="584728" cy="584635"/>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lang="en-US" sz="1800" b="1" dirty="0">
                  <a:solidFill>
                    <a:srgbClr val="508541"/>
                  </a:solidFill>
                  <a:latin typeface="Arial" panose="020B0604020202020204" pitchFamily="34" charset="0"/>
                  <a:cs typeface="Arial" panose="020B0604020202020204" pitchFamily="34" charset="0"/>
                </a:rPr>
                <a:t>39%</a:t>
              </a:r>
              <a:endParaRPr kumimoji="0" lang="en-US" sz="1600"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endParaRPr>
            </a:p>
          </p:txBody>
        </p:sp>
      </p:grpSp>
      <p:sp>
        <p:nvSpPr>
          <p:cNvPr id="6" name="TextBox 42">
            <a:extLst>
              <a:ext uri="{FF2B5EF4-FFF2-40B4-BE49-F238E27FC236}">
                <a16:creationId xmlns:a16="http://schemas.microsoft.com/office/drawing/2014/main" id="{D051513A-1F81-B278-7713-BF5E1662DC52}"/>
              </a:ext>
            </a:extLst>
          </p:cNvPr>
          <p:cNvSpPr txBox="1"/>
          <p:nvPr/>
        </p:nvSpPr>
        <p:spPr>
          <a:xfrm>
            <a:off x="9213568" y="3557139"/>
            <a:ext cx="2681394" cy="338554"/>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1600" dirty="0">
                <a:latin typeface="Arial" panose="020B0604020202020204" pitchFamily="34" charset="0"/>
                <a:cs typeface="Arial" panose="020B0604020202020204" pitchFamily="34" charset="0"/>
              </a:rPr>
              <a:t>were HCV-HIV coinfected*</a:t>
            </a:r>
            <a:endParaRPr lang="en-NZ" sz="1600" b="1" dirty="0">
              <a:solidFill>
                <a:schemeClr val="accent1"/>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3A1DF066-49CE-0CD7-98E2-6737C4F502D6}"/>
              </a:ext>
            </a:extLst>
          </p:cNvPr>
          <p:cNvGrpSpPr>
            <a:grpSpLocks noChangeAspect="1"/>
          </p:cNvGrpSpPr>
          <p:nvPr/>
        </p:nvGrpSpPr>
        <p:grpSpPr>
          <a:xfrm>
            <a:off x="4415781" y="3214921"/>
            <a:ext cx="1141520" cy="1005908"/>
            <a:chOff x="6541685" y="1202796"/>
            <a:chExt cx="1086066" cy="1205363"/>
          </a:xfrm>
        </p:grpSpPr>
        <p:graphicFrame>
          <p:nvGraphicFramePr>
            <p:cNvPr id="8" name="Chart 7">
              <a:extLst>
                <a:ext uri="{FF2B5EF4-FFF2-40B4-BE49-F238E27FC236}">
                  <a16:creationId xmlns:a16="http://schemas.microsoft.com/office/drawing/2014/main" id="{2CF37208-92C6-F397-C651-C0A055F9877B}"/>
                </a:ext>
              </a:extLst>
            </p:cNvPr>
            <p:cNvGraphicFramePr/>
            <p:nvPr/>
          </p:nvGraphicFramePr>
          <p:xfrm>
            <a:off x="6541685" y="1202796"/>
            <a:ext cx="1086066" cy="1205363"/>
          </p:xfrm>
          <a:graphic>
            <a:graphicData uri="http://schemas.openxmlformats.org/drawingml/2006/chart">
              <c:chart xmlns:c="http://schemas.openxmlformats.org/drawingml/2006/chart" xmlns:r="http://schemas.openxmlformats.org/officeDocument/2006/relationships" r:id="rId4"/>
            </a:graphicData>
          </a:graphic>
        </p:graphicFrame>
        <p:sp>
          <p:nvSpPr>
            <p:cNvPr id="9" name="Content Placeholder 1">
              <a:extLst>
                <a:ext uri="{FF2B5EF4-FFF2-40B4-BE49-F238E27FC236}">
                  <a16:creationId xmlns:a16="http://schemas.microsoft.com/office/drawing/2014/main" id="{59324AEC-5271-5521-82B9-436FB54CAB03}"/>
                </a:ext>
              </a:extLst>
            </p:cNvPr>
            <p:cNvSpPr txBox="1">
              <a:spLocks/>
            </p:cNvSpPr>
            <p:nvPr/>
          </p:nvSpPr>
          <p:spPr>
            <a:xfrm>
              <a:off x="6813842" y="1513159"/>
              <a:ext cx="584728" cy="584635"/>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lang="en-US" sz="1800" b="1">
                  <a:solidFill>
                    <a:srgbClr val="508541"/>
                  </a:solidFill>
                  <a:latin typeface="Arial"/>
                  <a:cs typeface="Arial"/>
                </a:rPr>
                <a:t>38%</a:t>
              </a:r>
              <a:endParaRPr lang="en-US" sz="1800" b="1" dirty="0">
                <a:solidFill>
                  <a:srgbClr val="508541"/>
                </a:solidFill>
                <a:latin typeface="Arial" panose="020B0604020202020204" pitchFamily="34" charset="0"/>
                <a:cs typeface="Arial" panose="020B0604020202020204" pitchFamily="34" charset="0"/>
              </a:endParaRPr>
            </a:p>
          </p:txBody>
        </p:sp>
      </p:grpSp>
      <p:sp>
        <p:nvSpPr>
          <p:cNvPr id="10" name="TextBox 42">
            <a:extLst>
              <a:ext uri="{FF2B5EF4-FFF2-40B4-BE49-F238E27FC236}">
                <a16:creationId xmlns:a16="http://schemas.microsoft.com/office/drawing/2014/main" id="{2B7834A1-0A78-C96B-0438-BAF4A8360583}"/>
              </a:ext>
            </a:extLst>
          </p:cNvPr>
          <p:cNvSpPr txBox="1"/>
          <p:nvPr/>
        </p:nvSpPr>
        <p:spPr>
          <a:xfrm>
            <a:off x="5494923" y="3546455"/>
            <a:ext cx="2419067" cy="338554"/>
          </a:xfrm>
          <a:prstGeom prst="rect">
            <a:avLst/>
          </a:prstGeom>
          <a:noFill/>
        </p:spPr>
        <p:txBody>
          <a:bodyPr wrap="square" lIns="91440" tIns="45720" rIns="91440" bIns="45720" rtlCol="0" anchor="t">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1600" dirty="0">
                <a:latin typeface="Arial"/>
                <a:cs typeface="Arial"/>
              </a:rPr>
              <a:t>overall RNA prevalence</a:t>
            </a:r>
            <a:endParaRPr lang="en-US" sz="1600"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85E16FDC-AF0A-716A-A844-D9F540AF58D0}"/>
              </a:ext>
            </a:extLst>
          </p:cNvPr>
          <p:cNvGrpSpPr>
            <a:grpSpLocks noChangeAspect="1"/>
          </p:cNvGrpSpPr>
          <p:nvPr/>
        </p:nvGrpSpPr>
        <p:grpSpPr>
          <a:xfrm>
            <a:off x="435766" y="3214921"/>
            <a:ext cx="1141520" cy="1005908"/>
            <a:chOff x="6541685" y="1202796"/>
            <a:chExt cx="1086066" cy="1205363"/>
          </a:xfrm>
        </p:grpSpPr>
        <p:graphicFrame>
          <p:nvGraphicFramePr>
            <p:cNvPr id="12" name="Chart 11">
              <a:extLst>
                <a:ext uri="{FF2B5EF4-FFF2-40B4-BE49-F238E27FC236}">
                  <a16:creationId xmlns:a16="http://schemas.microsoft.com/office/drawing/2014/main" id="{E6122831-200B-2868-A7FA-E4E2A3BBEB99}"/>
                </a:ext>
              </a:extLst>
            </p:cNvPr>
            <p:cNvGraphicFramePr/>
            <p:nvPr/>
          </p:nvGraphicFramePr>
          <p:xfrm>
            <a:off x="6541685" y="1202796"/>
            <a:ext cx="1086066" cy="1205363"/>
          </p:xfrm>
          <a:graphic>
            <a:graphicData uri="http://schemas.openxmlformats.org/drawingml/2006/chart">
              <c:chart xmlns:c="http://schemas.openxmlformats.org/drawingml/2006/chart" xmlns:r="http://schemas.openxmlformats.org/officeDocument/2006/relationships" r:id="rId5"/>
            </a:graphicData>
          </a:graphic>
        </p:graphicFrame>
        <p:sp>
          <p:nvSpPr>
            <p:cNvPr id="13" name="Content Placeholder 1">
              <a:extLst>
                <a:ext uri="{FF2B5EF4-FFF2-40B4-BE49-F238E27FC236}">
                  <a16:creationId xmlns:a16="http://schemas.microsoft.com/office/drawing/2014/main" id="{288B8438-F7F8-6039-5ED7-B0736E6D02A5}"/>
                </a:ext>
              </a:extLst>
            </p:cNvPr>
            <p:cNvSpPr txBox="1">
              <a:spLocks/>
            </p:cNvSpPr>
            <p:nvPr/>
          </p:nvSpPr>
          <p:spPr>
            <a:xfrm>
              <a:off x="6813842" y="1513159"/>
              <a:ext cx="584728" cy="584635"/>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lang="en-US" sz="1800" b="1" dirty="0">
                  <a:solidFill>
                    <a:srgbClr val="508541"/>
                  </a:solidFill>
                  <a:latin typeface="Arial" panose="020B0604020202020204" pitchFamily="34" charset="0"/>
                  <a:cs typeface="Arial" panose="020B0604020202020204" pitchFamily="34" charset="0"/>
                </a:rPr>
                <a:t>90%</a:t>
              </a:r>
            </a:p>
          </p:txBody>
        </p:sp>
      </p:grpSp>
      <p:sp>
        <p:nvSpPr>
          <p:cNvPr id="14" name="TextBox 42">
            <a:extLst>
              <a:ext uri="{FF2B5EF4-FFF2-40B4-BE49-F238E27FC236}">
                <a16:creationId xmlns:a16="http://schemas.microsoft.com/office/drawing/2014/main" id="{41BA4016-CF71-6344-6775-24CAEAAFB441}"/>
              </a:ext>
            </a:extLst>
          </p:cNvPr>
          <p:cNvSpPr txBox="1"/>
          <p:nvPr/>
        </p:nvSpPr>
        <p:spPr>
          <a:xfrm>
            <a:off x="1535395" y="3434029"/>
            <a:ext cx="2681394" cy="584775"/>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1600" dirty="0">
                <a:latin typeface="Arial" panose="020B0604020202020204" pitchFamily="34" charset="0"/>
                <a:cs typeface="Arial" panose="020B0604020202020204" pitchFamily="34" charset="0"/>
              </a:rPr>
              <a:t>of patients with HCV Abs tested RNA+</a:t>
            </a:r>
            <a:endParaRPr lang="en-NZ" sz="1400" b="1" dirty="0">
              <a:solidFill>
                <a:schemeClr val="accent1"/>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9CCA72A9-10B2-6EA5-5926-15B1854142F1}"/>
              </a:ext>
            </a:extLst>
          </p:cNvPr>
          <p:cNvCxnSpPr>
            <a:cxnSpLocks/>
          </p:cNvCxnSpPr>
          <p:nvPr/>
        </p:nvCxnSpPr>
        <p:spPr>
          <a:xfrm flipH="1">
            <a:off x="324954" y="4410093"/>
            <a:ext cx="11676548" cy="0"/>
          </a:xfrm>
          <a:prstGeom prst="line">
            <a:avLst/>
          </a:prstGeom>
          <a:ln>
            <a:solidFill>
              <a:srgbClr val="508541"/>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D7E39B16-BCAB-03E0-9635-E733412AD7AF}"/>
              </a:ext>
            </a:extLst>
          </p:cNvPr>
          <p:cNvSpPr>
            <a:spLocks noGrp="1"/>
          </p:cNvSpPr>
          <p:nvPr>
            <p:ph type="title"/>
          </p:nvPr>
        </p:nvSpPr>
        <p:spPr>
          <a:xfrm>
            <a:off x="838200" y="-89087"/>
            <a:ext cx="10515600" cy="838947"/>
          </a:xfrm>
        </p:spPr>
        <p:txBody>
          <a:bodyPr>
            <a:noAutofit/>
          </a:bodyPr>
          <a:lstStyle/>
          <a:p>
            <a:r>
              <a:rPr lang="en-US" sz="2400" dirty="0"/>
              <a:t>Real-world HCV epidemiology data to drive elimination strategies in </a:t>
            </a:r>
            <a:br>
              <a:rPr lang="en-US" sz="2400" dirty="0"/>
            </a:br>
            <a:r>
              <a:rPr lang="en-US" sz="2400" dirty="0"/>
              <a:t>South Africa</a:t>
            </a:r>
          </a:p>
        </p:txBody>
      </p:sp>
      <p:pic>
        <p:nvPicPr>
          <p:cNvPr id="2" name="Picture 1">
            <a:hlinkClick r:id="rId6" action="ppaction://hlinksldjump"/>
            <a:extLst>
              <a:ext uri="{FF2B5EF4-FFF2-40B4-BE49-F238E27FC236}">
                <a16:creationId xmlns:a16="http://schemas.microsoft.com/office/drawing/2014/main" id="{A9A492E2-16CB-3DD5-1811-5C868DEADF48}"/>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870200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11632-382F-6FCD-2C7E-CFE30E9B68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F69B-76EB-27CA-074F-F19ACADE6227}"/>
              </a:ext>
            </a:extLst>
          </p:cNvPr>
          <p:cNvSpPr>
            <a:spLocks noGrp="1"/>
          </p:cNvSpPr>
          <p:nvPr>
            <p:ph type="title"/>
          </p:nvPr>
        </p:nvSpPr>
        <p:spPr/>
        <p:txBody>
          <a:bodyPr>
            <a:normAutofit/>
          </a:bodyPr>
          <a:lstStyle/>
          <a:p>
            <a:r>
              <a:rPr lang="en-US" sz="2400" dirty="0"/>
              <a:t>Contents </a:t>
            </a:r>
          </a:p>
        </p:txBody>
      </p:sp>
      <p:graphicFrame>
        <p:nvGraphicFramePr>
          <p:cNvPr id="10" name="Content Placeholder 13">
            <a:extLst>
              <a:ext uri="{FF2B5EF4-FFF2-40B4-BE49-F238E27FC236}">
                <a16:creationId xmlns:a16="http://schemas.microsoft.com/office/drawing/2014/main" id="{D48E6133-184D-DA46-E03E-62733D6A6CAB}"/>
              </a:ext>
            </a:extLst>
          </p:cNvPr>
          <p:cNvGraphicFramePr>
            <a:graphicFrameLocks/>
          </p:cNvGraphicFramePr>
          <p:nvPr>
            <p:extLst>
              <p:ext uri="{D42A27DB-BD31-4B8C-83A1-F6EECF244321}">
                <p14:modId xmlns:p14="http://schemas.microsoft.com/office/powerpoint/2010/main" val="3733548660"/>
              </p:ext>
            </p:extLst>
          </p:nvPr>
        </p:nvGraphicFramePr>
        <p:xfrm>
          <a:off x="344488" y="1177027"/>
          <a:ext cx="11572232" cy="2660400"/>
        </p:xfrm>
        <a:graphic>
          <a:graphicData uri="http://schemas.openxmlformats.org/drawingml/2006/table">
            <a:tbl>
              <a:tblPr/>
              <a:tblGrid>
                <a:gridCol w="1323000">
                  <a:extLst>
                    <a:ext uri="{9D8B030D-6E8A-4147-A177-3AD203B41FA5}">
                      <a16:colId xmlns:a16="http://schemas.microsoft.com/office/drawing/2014/main" val="3279649220"/>
                    </a:ext>
                  </a:extLst>
                </a:gridCol>
                <a:gridCol w="10249232">
                  <a:extLst>
                    <a:ext uri="{9D8B030D-6E8A-4147-A177-3AD203B41FA5}">
                      <a16:colId xmlns:a16="http://schemas.microsoft.com/office/drawing/2014/main" val="867203975"/>
                    </a:ext>
                  </a:extLst>
                </a:gridCol>
              </a:tblGrid>
              <a:tr h="318929">
                <a:tc gridSpan="2">
                  <a:txBody>
                    <a:bodyPr/>
                    <a:lstStyle/>
                    <a:p>
                      <a:pPr algn="l" fontAlgn="base"/>
                      <a:r>
                        <a:rPr lang="en-US" sz="1800" b="1" i="0" dirty="0">
                          <a:solidFill>
                            <a:srgbClr val="FFFFFF"/>
                          </a:solidFill>
                          <a:effectLst/>
                          <a:latin typeface="+mj-lt"/>
                        </a:rPr>
                        <a:t>2. Public health except viral hepatitis</a:t>
                      </a:r>
                    </a:p>
                  </a:txBody>
                  <a:tcPr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08541"/>
                    </a:solidFill>
                  </a:tcPr>
                </a:tc>
                <a:tc hMerge="1">
                  <a:txBody>
                    <a:bodyPr/>
                    <a:lstStyle/>
                    <a:p>
                      <a:endParaRPr lang="en-GB" dirty="0"/>
                    </a:p>
                  </a:txBody>
                  <a:tcPr/>
                </a:tc>
                <a:extLst>
                  <a:ext uri="{0D108BD9-81ED-4DB2-BD59-A6C34878D82A}">
                    <a16:rowId xmlns:a16="http://schemas.microsoft.com/office/drawing/2014/main" val="2467454531"/>
                  </a:ext>
                </a:extLst>
              </a:tr>
              <a:tr h="3203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bg1"/>
                          </a:solidFill>
                          <a:effectLst/>
                          <a:latin typeface="+mn-lt"/>
                          <a:ea typeface="+mn-ea"/>
                          <a:cs typeface="+mn-cs"/>
                        </a:rPr>
                        <a:t>OS-028</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508541"/>
                    </a:solidFill>
                  </a:tcPr>
                </a:tc>
                <a:tc>
                  <a:txBody>
                    <a:bodyPr/>
                    <a:lstStyle/>
                    <a:p>
                      <a:pPr algn="l" fontAlgn="ctr">
                        <a:buNone/>
                      </a:pPr>
                      <a:r>
                        <a:rPr lang="en-GB" sz="1800" b="0" i="0" u="none" strike="noStrike" kern="1200" dirty="0">
                          <a:solidFill>
                            <a:srgbClr val="004B87"/>
                          </a:solidFill>
                          <a:effectLst/>
                          <a:latin typeface="+mj-lt"/>
                          <a:ea typeface="+mn-ea"/>
                          <a:cs typeface="+mn-cs"/>
                        </a:rPr>
                        <a:t>Early readmission in high-income countries contributes towards lower mortality: Results from CLEARED global study</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3100625088"/>
                  </a:ext>
                </a:extLst>
              </a:tr>
              <a:tr h="3203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bg1"/>
                          </a:solidFill>
                          <a:effectLst/>
                          <a:latin typeface="+mn-lt"/>
                          <a:ea typeface="+mn-ea"/>
                          <a:cs typeface="+mn-cs"/>
                        </a:rPr>
                        <a:t>OS-030</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508541"/>
                    </a:solidFill>
                  </a:tcPr>
                </a:tc>
                <a:tc>
                  <a:txBody>
                    <a:bodyPr/>
                    <a:lstStyle/>
                    <a:p>
                      <a:pPr algn="l" fontAlgn="ctr">
                        <a:buNone/>
                      </a:pPr>
                      <a:r>
                        <a:rPr lang="en-GB" sz="1800" b="0" i="0" u="none" strike="noStrike" kern="1200" dirty="0">
                          <a:solidFill>
                            <a:srgbClr val="004B87"/>
                          </a:solidFill>
                          <a:effectLst/>
                          <a:latin typeface="+mj-lt"/>
                          <a:ea typeface="+mn-ea"/>
                          <a:cs typeface="+mn-cs"/>
                        </a:rPr>
                        <a:t>A multicentre randomised controlled trial of screening for MASLD in patients with type 2 diabetes not known to have liver disease in primary care</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3848026796"/>
                  </a:ext>
                </a:extLst>
              </a:tr>
              <a:tr h="3203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bg1"/>
                          </a:solidFill>
                          <a:effectLst/>
                          <a:latin typeface="+mn-lt"/>
                          <a:ea typeface="+mn-ea"/>
                          <a:cs typeface="+mn-cs"/>
                        </a:rPr>
                        <a:t>TOP-001</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508541"/>
                    </a:solidFill>
                  </a:tcPr>
                </a:tc>
                <a:tc>
                  <a:txBody>
                    <a:bodyPr/>
                    <a:lstStyle/>
                    <a:p>
                      <a:pPr algn="l" fontAlgn="ctr">
                        <a:buNone/>
                      </a:pPr>
                      <a:r>
                        <a:rPr lang="en-GB" sz="1800" b="0" i="0" u="none" strike="noStrike" kern="1200" dirty="0">
                          <a:solidFill>
                            <a:srgbClr val="004B87"/>
                          </a:solidFill>
                          <a:effectLst/>
                          <a:latin typeface="+mj-lt"/>
                          <a:ea typeface="+mn-ea"/>
                          <a:cs typeface="+mn-cs"/>
                        </a:rPr>
                        <a:t>Global pathways linking alcohol exposure, food systems, and alcohol-associated liver disease</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3894040503"/>
                  </a:ext>
                </a:extLst>
              </a:tr>
              <a:tr h="3203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bg1"/>
                          </a:solidFill>
                          <a:effectLst/>
                          <a:latin typeface="+mn-lt"/>
                          <a:ea typeface="+mn-ea"/>
                          <a:cs typeface="+mn-cs"/>
                        </a:rPr>
                        <a:t>OS-026-YI</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508541"/>
                    </a:solidFill>
                  </a:tcPr>
                </a:tc>
                <a:tc>
                  <a:txBody>
                    <a:bodyPr/>
                    <a:lstStyle/>
                    <a:p>
                      <a:pPr algn="l" fontAlgn="ctr">
                        <a:buNone/>
                      </a:pPr>
                      <a:r>
                        <a:rPr lang="en-GB" sz="1800" b="0" i="0" u="none" strike="noStrike" kern="1200" dirty="0">
                          <a:solidFill>
                            <a:srgbClr val="004B87"/>
                          </a:solidFill>
                          <a:effectLst/>
                          <a:latin typeface="+mj-lt"/>
                          <a:ea typeface="+mn-ea"/>
                          <a:cs typeface="+mn-cs"/>
                        </a:rPr>
                        <a:t>Understanding long-term hepatobiliary morbidity after intrahepatic cholestasis of pregnancy in the UK, and how this varies by ethnicity </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63346890"/>
                  </a:ext>
                </a:extLst>
              </a:tr>
            </a:tbl>
          </a:graphicData>
        </a:graphic>
      </p:graphicFrame>
      <p:sp>
        <p:nvSpPr>
          <p:cNvPr id="11" name="TextBox 10">
            <a:hlinkClick r:id="rId2" action="ppaction://hlinksldjump"/>
            <a:extLst>
              <a:ext uri="{FF2B5EF4-FFF2-40B4-BE49-F238E27FC236}">
                <a16:creationId xmlns:a16="http://schemas.microsoft.com/office/drawing/2014/main" id="{1522BFCB-738F-12B5-761D-C7B1464EB410}"/>
              </a:ext>
            </a:extLst>
          </p:cNvPr>
          <p:cNvSpPr txBox="1"/>
          <p:nvPr/>
        </p:nvSpPr>
        <p:spPr>
          <a:xfrm>
            <a:off x="4072393" y="5364408"/>
            <a:ext cx="4047214" cy="369332"/>
          </a:xfrm>
          <a:prstGeom prst="rect">
            <a:avLst/>
          </a:prstGeom>
          <a:noFill/>
          <a:ln w="38100">
            <a:solidFill>
              <a:srgbClr val="508541"/>
            </a:solidFill>
          </a:ln>
        </p:spPr>
        <p:txBody>
          <a:bodyPr wrap="square" rtlCol="0">
            <a:spAutoFit/>
          </a:bodyPr>
          <a:lstStyle/>
          <a:p>
            <a:pPr algn="ctr"/>
            <a:r>
              <a:rPr lang="en-GB" b="1" dirty="0">
                <a:latin typeface="+mj-lt"/>
              </a:rPr>
              <a:t>Click here to go to this section</a:t>
            </a:r>
          </a:p>
        </p:txBody>
      </p:sp>
    </p:spTree>
    <p:extLst>
      <p:ext uri="{BB962C8B-B14F-4D97-AF65-F5344CB8AC3E}">
        <p14:creationId xmlns:p14="http://schemas.microsoft.com/office/powerpoint/2010/main" val="2058119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9CD2D-ED74-E696-0FC3-CC3055DF45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807EA4-8AA4-7509-B8B7-36907638EFBB}"/>
              </a:ext>
            </a:extLst>
          </p:cNvPr>
          <p:cNvSpPr>
            <a:spLocks noGrp="1"/>
          </p:cNvSpPr>
          <p:nvPr>
            <p:ph type="title"/>
          </p:nvPr>
        </p:nvSpPr>
        <p:spPr/>
        <p:txBody>
          <a:bodyPr>
            <a:normAutofit/>
          </a:bodyPr>
          <a:lstStyle/>
          <a:p>
            <a:r>
              <a:rPr lang="en-US" sz="2400" dirty="0"/>
              <a:t>Contents </a:t>
            </a:r>
          </a:p>
        </p:txBody>
      </p:sp>
      <p:graphicFrame>
        <p:nvGraphicFramePr>
          <p:cNvPr id="10" name="Content Placeholder 13">
            <a:extLst>
              <a:ext uri="{FF2B5EF4-FFF2-40B4-BE49-F238E27FC236}">
                <a16:creationId xmlns:a16="http://schemas.microsoft.com/office/drawing/2014/main" id="{1372C5AE-67FD-833C-A1F9-7F9659B8FE13}"/>
              </a:ext>
            </a:extLst>
          </p:cNvPr>
          <p:cNvGraphicFramePr>
            <a:graphicFrameLocks/>
          </p:cNvGraphicFramePr>
          <p:nvPr>
            <p:extLst>
              <p:ext uri="{D42A27DB-BD31-4B8C-83A1-F6EECF244321}">
                <p14:modId xmlns:p14="http://schemas.microsoft.com/office/powerpoint/2010/main" val="1462824731"/>
              </p:ext>
            </p:extLst>
          </p:nvPr>
        </p:nvGraphicFramePr>
        <p:xfrm>
          <a:off x="344488" y="1058660"/>
          <a:ext cx="11512882" cy="1924560"/>
        </p:xfrm>
        <a:graphic>
          <a:graphicData uri="http://schemas.openxmlformats.org/drawingml/2006/table">
            <a:tbl>
              <a:tblPr/>
              <a:tblGrid>
                <a:gridCol w="1263650">
                  <a:extLst>
                    <a:ext uri="{9D8B030D-6E8A-4147-A177-3AD203B41FA5}">
                      <a16:colId xmlns:a16="http://schemas.microsoft.com/office/drawing/2014/main" val="3279649220"/>
                    </a:ext>
                  </a:extLst>
                </a:gridCol>
                <a:gridCol w="10249232">
                  <a:extLst>
                    <a:ext uri="{9D8B030D-6E8A-4147-A177-3AD203B41FA5}">
                      <a16:colId xmlns:a16="http://schemas.microsoft.com/office/drawing/2014/main" val="867203975"/>
                    </a:ext>
                  </a:extLst>
                </a:gridCol>
              </a:tblGrid>
              <a:tr h="318929">
                <a:tc gridSpan="2">
                  <a:txBody>
                    <a:bodyPr/>
                    <a:lstStyle/>
                    <a:p>
                      <a:pPr algn="l" fontAlgn="base"/>
                      <a:r>
                        <a:rPr lang="en-US" sz="1800" b="1" i="0" dirty="0">
                          <a:solidFill>
                            <a:srgbClr val="FFFFFF"/>
                          </a:solidFill>
                          <a:effectLst/>
                          <a:latin typeface="+mj-lt"/>
                        </a:rPr>
                        <a:t>3. Late breaker</a:t>
                      </a:r>
                    </a:p>
                  </a:txBody>
                  <a:tcPr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08541"/>
                    </a:solidFill>
                  </a:tcPr>
                </a:tc>
                <a:tc hMerge="1">
                  <a:txBody>
                    <a:bodyPr/>
                    <a:lstStyle/>
                    <a:p>
                      <a:endParaRPr lang="en-GB"/>
                    </a:p>
                  </a:txBody>
                  <a:tcPr/>
                </a:tc>
                <a:extLst>
                  <a:ext uri="{0D108BD9-81ED-4DB2-BD59-A6C34878D82A}">
                    <a16:rowId xmlns:a16="http://schemas.microsoft.com/office/drawing/2014/main" val="2467454531"/>
                  </a:ext>
                </a:extLst>
              </a:tr>
              <a:tr h="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bg1"/>
                          </a:solidFill>
                          <a:effectLst/>
                          <a:latin typeface="+mj-lt"/>
                          <a:ea typeface="+mn-ea"/>
                          <a:cs typeface="+mn-cs"/>
                        </a:rPr>
                        <a:t>LBP-001</a:t>
                      </a:r>
                    </a:p>
                  </a:txBody>
                  <a:tcPr marL="9525" marR="9525" marT="9525"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508541"/>
                    </a:solidFill>
                  </a:tcPr>
                </a:tc>
                <a:tc>
                  <a:txBody>
                    <a:bodyPr/>
                    <a:lstStyle/>
                    <a:p>
                      <a:pPr algn="l" fontAlgn="ctr">
                        <a:buNone/>
                      </a:pPr>
                      <a:r>
                        <a:rPr lang="en-GB" sz="1800" b="0" i="0" u="none" strike="noStrike" kern="1200" dirty="0">
                          <a:solidFill>
                            <a:srgbClr val="004B87"/>
                          </a:solidFill>
                          <a:effectLst/>
                          <a:latin typeface="+mj-lt"/>
                          <a:ea typeface="+mn-ea"/>
                          <a:cs typeface="+mn-cs"/>
                        </a:rPr>
                        <a:t>Primary care liver fibrosis detection pathway in people with type 2 diabetes: Results from the PRELUDE1 prospective, pragmatic, electronic health record-embedded, parallel-arm cohort study</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1345729912"/>
                  </a:ext>
                </a:extLst>
              </a:tr>
              <a:tr h="320350">
                <a:tc>
                  <a:txBody>
                    <a:bodyPr/>
                    <a:lstStyle/>
                    <a:p>
                      <a:pPr algn="ctr" fontAlgn="ctr">
                        <a:buNone/>
                      </a:pPr>
                      <a:r>
                        <a:rPr lang="en-US" sz="1800" b="0" i="0" u="none" strike="noStrike" kern="1200" dirty="0">
                          <a:solidFill>
                            <a:schemeClr val="bg1"/>
                          </a:solidFill>
                          <a:effectLst/>
                          <a:latin typeface="+mj-lt"/>
                          <a:ea typeface="+mn-ea"/>
                          <a:cs typeface="+mn-cs"/>
                        </a:rPr>
                        <a:t>LBP-019-YI</a:t>
                      </a:r>
                    </a:p>
                  </a:txBody>
                  <a:tcPr marL="9525" marR="9525" marT="9525"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508541"/>
                    </a:solidFill>
                  </a:tcPr>
                </a:tc>
                <a:tc>
                  <a:txBody>
                    <a:bodyPr/>
                    <a:lstStyle/>
                    <a:p>
                      <a:pPr algn="l" fontAlgn="ctr">
                        <a:buNone/>
                      </a:pPr>
                      <a:r>
                        <a:rPr lang="en-US" sz="1800" b="0" i="0" u="none" strike="noStrike" kern="1200" dirty="0">
                          <a:solidFill>
                            <a:srgbClr val="004B87"/>
                          </a:solidFill>
                          <a:effectLst/>
                          <a:latin typeface="+mj-lt"/>
                          <a:ea typeface="+mn-ea"/>
                          <a:cs typeface="+mn-cs"/>
                        </a:rPr>
                        <a:t>Data for action: Real-world hepatitis C virus and human immunodeficiency virus co- and </a:t>
                      </a:r>
                      <a:br>
                        <a:rPr lang="en-US" sz="1800" b="0" i="0" u="none" strike="noStrike" kern="1200" dirty="0">
                          <a:solidFill>
                            <a:srgbClr val="004B87"/>
                          </a:solidFill>
                          <a:effectLst/>
                          <a:latin typeface="+mj-lt"/>
                          <a:ea typeface="+mn-ea"/>
                          <a:cs typeface="+mn-cs"/>
                        </a:rPr>
                      </a:br>
                      <a:r>
                        <a:rPr lang="en-US" sz="1800" b="0" i="0" u="none" strike="noStrike" kern="1200" dirty="0">
                          <a:solidFill>
                            <a:srgbClr val="004B87"/>
                          </a:solidFill>
                          <a:effectLst/>
                          <a:latin typeface="+mj-lt"/>
                          <a:ea typeface="+mn-ea"/>
                          <a:cs typeface="+mn-cs"/>
                        </a:rPr>
                        <a:t>hepatitis C virus mono-infection epidemiology to inform strategic hepatitis C virus elimination in </a:t>
                      </a:r>
                      <a:br>
                        <a:rPr lang="en-US" sz="1800" b="0" i="0" u="none" strike="noStrike" kern="1200" dirty="0">
                          <a:solidFill>
                            <a:srgbClr val="004B87"/>
                          </a:solidFill>
                          <a:effectLst/>
                          <a:latin typeface="+mj-lt"/>
                          <a:ea typeface="+mn-ea"/>
                          <a:cs typeface="+mn-cs"/>
                        </a:rPr>
                      </a:br>
                      <a:r>
                        <a:rPr lang="en-US" sz="1800" b="0" i="0" u="none" strike="noStrike" kern="1200" dirty="0">
                          <a:solidFill>
                            <a:srgbClr val="004B87"/>
                          </a:solidFill>
                          <a:effectLst/>
                          <a:latin typeface="+mj-lt"/>
                          <a:ea typeface="+mn-ea"/>
                          <a:cs typeface="+mn-cs"/>
                        </a:rPr>
                        <a:t>South Africa</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3100625088"/>
                  </a:ext>
                </a:extLst>
              </a:tr>
            </a:tbl>
          </a:graphicData>
        </a:graphic>
      </p:graphicFrame>
      <p:sp>
        <p:nvSpPr>
          <p:cNvPr id="11" name="TextBox 10">
            <a:hlinkClick r:id="rId2" action="ppaction://hlinksldjump"/>
            <a:extLst>
              <a:ext uri="{FF2B5EF4-FFF2-40B4-BE49-F238E27FC236}">
                <a16:creationId xmlns:a16="http://schemas.microsoft.com/office/drawing/2014/main" id="{3048EF81-BC0A-9146-DA7A-BA6B4AE95FFE}"/>
              </a:ext>
            </a:extLst>
          </p:cNvPr>
          <p:cNvSpPr txBox="1"/>
          <p:nvPr/>
        </p:nvSpPr>
        <p:spPr>
          <a:xfrm>
            <a:off x="4072393" y="3292020"/>
            <a:ext cx="4047214" cy="369332"/>
          </a:xfrm>
          <a:prstGeom prst="rect">
            <a:avLst/>
          </a:prstGeom>
          <a:noFill/>
          <a:ln w="38100">
            <a:solidFill>
              <a:srgbClr val="508541"/>
            </a:solidFill>
          </a:ln>
        </p:spPr>
        <p:txBody>
          <a:bodyPr wrap="square" rtlCol="0">
            <a:spAutoFit/>
          </a:bodyPr>
          <a:lstStyle/>
          <a:p>
            <a:pPr algn="ctr"/>
            <a:r>
              <a:rPr lang="en-GB" b="1" dirty="0">
                <a:latin typeface="+mj-lt"/>
              </a:rPr>
              <a:t>Click here to go to this section</a:t>
            </a:r>
          </a:p>
        </p:txBody>
      </p:sp>
    </p:spTree>
    <p:extLst>
      <p:ext uri="{BB962C8B-B14F-4D97-AF65-F5344CB8AC3E}">
        <p14:creationId xmlns:p14="http://schemas.microsoft.com/office/powerpoint/2010/main" val="3998789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B65BE-D352-3E32-C004-72C07ED4EE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15FB93-1B26-233E-547B-2093FC78996F}"/>
              </a:ext>
            </a:extLst>
          </p:cNvPr>
          <p:cNvSpPr>
            <a:spLocks noGrp="1"/>
          </p:cNvSpPr>
          <p:nvPr>
            <p:ph type="ctrTitle"/>
          </p:nvPr>
        </p:nvSpPr>
        <p:spPr>
          <a:xfrm>
            <a:off x="5609968" y="3113903"/>
            <a:ext cx="6372856" cy="1507524"/>
          </a:xfrm>
        </p:spPr>
        <p:txBody>
          <a:bodyPr>
            <a:normAutofit fontScale="90000"/>
          </a:bodyPr>
          <a:lstStyle/>
          <a:p>
            <a:pPr algn="r"/>
            <a:r>
              <a:rPr lang="en-GB" dirty="0">
                <a:latin typeface="+mj-lt"/>
              </a:rPr>
              <a:t>Public health </a:t>
            </a:r>
            <a:br>
              <a:rPr lang="en-GB" dirty="0">
                <a:latin typeface="+mj-lt"/>
              </a:rPr>
            </a:br>
            <a:r>
              <a:rPr lang="en-GB" dirty="0">
                <a:latin typeface="+mj-lt"/>
              </a:rPr>
              <a:t>viral hepatitis</a:t>
            </a:r>
            <a:endParaRPr lang="en-US" dirty="0">
              <a:latin typeface="+mj-lt"/>
            </a:endParaRPr>
          </a:p>
        </p:txBody>
      </p:sp>
    </p:spTree>
    <p:extLst>
      <p:ext uri="{BB962C8B-B14F-4D97-AF65-F5344CB8AC3E}">
        <p14:creationId xmlns:p14="http://schemas.microsoft.com/office/powerpoint/2010/main" val="4258680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a:xfrm>
            <a:off x="838200" y="-89087"/>
            <a:ext cx="10415950" cy="838947"/>
          </a:xfrm>
        </p:spPr>
        <p:txBody>
          <a:bodyPr>
            <a:normAutofit/>
          </a:bodyPr>
          <a:lstStyle/>
          <a:p>
            <a:r>
              <a:rPr lang="en-US" sz="2400" dirty="0">
                <a:latin typeface="Arial" panose="020B0604020202020204" pitchFamily="34" charset="0"/>
                <a:cs typeface="Arial" panose="020B0604020202020204" pitchFamily="34" charset="0"/>
              </a:rPr>
              <a:t>Impact of an EASL-guided screen-and-treat intervention for hepatitis B on HCC incidence in West Africa</a:t>
            </a:r>
          </a:p>
        </p:txBody>
      </p:sp>
      <p:cxnSp>
        <p:nvCxnSpPr>
          <p:cNvPr id="4" name="Straight Connector 3">
            <a:extLst>
              <a:ext uri="{FF2B5EF4-FFF2-40B4-BE49-F238E27FC236}">
                <a16:creationId xmlns:a16="http://schemas.microsoft.com/office/drawing/2014/main" id="{0B6568EA-1307-4754-508C-5B1861805BFD}"/>
              </a:ext>
            </a:extLst>
          </p:cNvPr>
          <p:cNvCxnSpPr>
            <a:cxnSpLocks/>
          </p:cNvCxnSpPr>
          <p:nvPr/>
        </p:nvCxnSpPr>
        <p:spPr>
          <a:xfrm>
            <a:off x="507378" y="2610190"/>
            <a:ext cx="11177243" cy="0"/>
          </a:xfrm>
          <a:prstGeom prst="line">
            <a:avLst/>
          </a:prstGeom>
          <a:ln>
            <a:solidFill>
              <a:srgbClr val="508541"/>
            </a:solidFill>
          </a:ln>
        </p:spPr>
        <p:style>
          <a:lnRef idx="1">
            <a:schemeClr val="accent1"/>
          </a:lnRef>
          <a:fillRef idx="0">
            <a:schemeClr val="accent1"/>
          </a:fillRef>
          <a:effectRef idx="0">
            <a:schemeClr val="accent1"/>
          </a:effectRef>
          <a:fontRef idx="minor">
            <a:schemeClr val="tx1"/>
          </a:fontRef>
        </p:style>
      </p:cxnSp>
      <p:sp>
        <p:nvSpPr>
          <p:cNvPr id="5" name="Content Placeholder 1">
            <a:extLst>
              <a:ext uri="{FF2B5EF4-FFF2-40B4-BE49-F238E27FC236}">
                <a16:creationId xmlns:a16="http://schemas.microsoft.com/office/drawing/2014/main" id="{C7DBEB0A-BDB8-FE4B-6959-B96B7D61B90E}"/>
              </a:ext>
            </a:extLst>
          </p:cNvPr>
          <p:cNvSpPr txBox="1">
            <a:spLocks/>
          </p:cNvSpPr>
          <p:nvPr/>
        </p:nvSpPr>
        <p:spPr>
          <a:xfrm>
            <a:off x="425752" y="998071"/>
            <a:ext cx="11486160" cy="17865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08541"/>
                </a:highlight>
                <a:latin typeface="Arial" panose="020B0604020202020204" pitchFamily="34" charset="0"/>
                <a:cs typeface="Arial" panose="020B0604020202020204" pitchFamily="34" charset="0"/>
              </a:rPr>
              <a:t>BACKGROUND &amp; AIM</a:t>
            </a:r>
            <a:endParaRPr lang="en-US" sz="2000" dirty="0">
              <a:highlight>
                <a:srgbClr val="508541"/>
              </a:highlight>
              <a:latin typeface="Arial" panose="020B0604020202020204" pitchFamily="34" charset="0"/>
              <a:cs typeface="Arial" panose="020B0604020202020204" pitchFamily="34" charset="0"/>
            </a:endParaRPr>
          </a:p>
          <a:p>
            <a:pPr>
              <a:lnSpc>
                <a:spcPct val="100000"/>
              </a:lnSpc>
              <a:buClr>
                <a:srgbClr val="004B87"/>
              </a:buClr>
            </a:pPr>
            <a:r>
              <a:rPr lang="en-US" sz="1600" dirty="0">
                <a:latin typeface="Arial" panose="020B0604020202020204" pitchFamily="34" charset="0"/>
                <a:cs typeface="Arial" panose="020B0604020202020204" pitchFamily="34" charset="0"/>
              </a:rPr>
              <a:t>Long-term outcomes of CHB infection and the impact of antiviral therapy on reducing HCC in Africa have been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poorly documented</a:t>
            </a:r>
          </a:p>
          <a:p>
            <a:pPr>
              <a:lnSpc>
                <a:spcPct val="100000"/>
              </a:lnSpc>
              <a:buClr>
                <a:srgbClr val="004B87"/>
              </a:buClr>
            </a:pPr>
            <a:r>
              <a:rPr lang="en-US" sz="1600" b="1" dirty="0">
                <a:latin typeface="Arial" panose="020B0604020202020204" pitchFamily="34" charset="0"/>
                <a:cs typeface="Arial" panose="020B0604020202020204" pitchFamily="34" charset="0"/>
              </a:rPr>
              <a:t>AIM: </a:t>
            </a:r>
            <a:r>
              <a:rPr lang="en-US" sz="1600" dirty="0">
                <a:latin typeface="Arial" panose="020B0604020202020204" pitchFamily="34" charset="0"/>
                <a:cs typeface="Arial" panose="020B0604020202020204" pitchFamily="34" charset="0"/>
              </a:rPr>
              <a:t>To investigate the effect of treatment with TDF 300 mg daily on long-term outcomes of CHB, including liver-related deaths and HCC, in The Gambia </a:t>
            </a:r>
            <a:endParaRPr lang="en-US" sz="1600" b="1" dirty="0">
              <a:latin typeface="Arial" panose="020B0604020202020204" pitchFamily="34" charset="0"/>
              <a:cs typeface="Arial" panose="020B0604020202020204" pitchFamily="34" charset="0"/>
            </a:endParaRPr>
          </a:p>
        </p:txBody>
      </p:sp>
      <p:sp>
        <p:nvSpPr>
          <p:cNvPr id="7" name="Content Placeholder 9">
            <a:extLst>
              <a:ext uri="{FF2B5EF4-FFF2-40B4-BE49-F238E27FC236}">
                <a16:creationId xmlns:a16="http://schemas.microsoft.com/office/drawing/2014/main" id="{E202C456-ECD9-B9CC-FA4B-B70930FE85A2}"/>
              </a:ext>
            </a:extLst>
          </p:cNvPr>
          <p:cNvSpPr txBox="1">
            <a:spLocks/>
          </p:cNvSpPr>
          <p:nvPr/>
        </p:nvSpPr>
        <p:spPr>
          <a:xfrm>
            <a:off x="425752" y="2692113"/>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508541"/>
                </a:highlight>
                <a:latin typeface="Arial" panose="020B0604020202020204" pitchFamily="34" charset="0"/>
                <a:cs typeface="Arial" panose="020B0604020202020204" pitchFamily="34" charset="0"/>
              </a:rPr>
              <a:t>METHODS</a:t>
            </a:r>
          </a:p>
        </p:txBody>
      </p:sp>
      <p:sp>
        <p:nvSpPr>
          <p:cNvPr id="58" name="Text Placeholder 3">
            <a:extLst>
              <a:ext uri="{FF2B5EF4-FFF2-40B4-BE49-F238E27FC236}">
                <a16:creationId xmlns:a16="http://schemas.microsoft.com/office/drawing/2014/main" id="{4894AB74-0E9E-5C3C-1517-D661BFE9F90B}"/>
              </a:ext>
            </a:extLst>
          </p:cNvPr>
          <p:cNvSpPr txBox="1">
            <a:spLocks/>
          </p:cNvSpPr>
          <p:nvPr/>
        </p:nvSpPr>
        <p:spPr>
          <a:xfrm>
            <a:off x="190499" y="6289674"/>
            <a:ext cx="10050782"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004B87"/>
                </a:solidFill>
                <a:latin typeface="Arial" panose="020B0604020202020204" pitchFamily="34" charset="0"/>
                <a:cs typeface="Arial" panose="020B0604020202020204" pitchFamily="34" charset="0"/>
              </a:rPr>
              <a:t>1. Lemoine M, et al. </a:t>
            </a:r>
            <a:r>
              <a:rPr lang="en-GB" sz="1100" i="1" dirty="0">
                <a:solidFill>
                  <a:srgbClr val="004B87"/>
                </a:solidFill>
                <a:latin typeface="Arial" panose="020B0604020202020204" pitchFamily="34" charset="0"/>
                <a:cs typeface="Arial" panose="020B0604020202020204" pitchFamily="34" charset="0"/>
              </a:rPr>
              <a:t>Lancet Glob Health </a:t>
            </a:r>
            <a:r>
              <a:rPr lang="en-GB" sz="1100" dirty="0">
                <a:solidFill>
                  <a:srgbClr val="004B87"/>
                </a:solidFill>
                <a:latin typeface="Arial" panose="020B0604020202020204" pitchFamily="34" charset="0"/>
                <a:cs typeface="Arial" panose="020B0604020202020204" pitchFamily="34" charset="0"/>
              </a:rPr>
              <a:t>2016;4:E559–E567. 2. </a:t>
            </a:r>
            <a:r>
              <a:rPr lang="en-GB" sz="1100" dirty="0" err="1">
                <a:solidFill>
                  <a:srgbClr val="004B87"/>
                </a:solidFill>
                <a:latin typeface="Arial" panose="020B0604020202020204" pitchFamily="34" charset="0"/>
                <a:cs typeface="Arial" panose="020B0604020202020204" pitchFamily="34" charset="0"/>
              </a:rPr>
              <a:t>Shimakawa</a:t>
            </a:r>
            <a:r>
              <a:rPr lang="en-GB" sz="1100" dirty="0">
                <a:solidFill>
                  <a:srgbClr val="004B87"/>
                </a:solidFill>
                <a:latin typeface="Arial" panose="020B0604020202020204" pitchFamily="34" charset="0"/>
                <a:cs typeface="Arial" panose="020B0604020202020204" pitchFamily="34" charset="0"/>
              </a:rPr>
              <a:t> Y, et al. </a:t>
            </a:r>
            <a:r>
              <a:rPr lang="en-GB" sz="1100" i="1" dirty="0">
                <a:solidFill>
                  <a:srgbClr val="004B87"/>
                </a:solidFill>
                <a:latin typeface="Arial" panose="020B0604020202020204" pitchFamily="34" charset="0"/>
                <a:cs typeface="Arial" panose="020B0604020202020204" pitchFamily="34" charset="0"/>
              </a:rPr>
              <a:t>Gut </a:t>
            </a:r>
            <a:r>
              <a:rPr lang="en-GB" sz="1100" dirty="0">
                <a:solidFill>
                  <a:srgbClr val="004B87"/>
                </a:solidFill>
                <a:latin typeface="Arial" panose="020B0604020202020204" pitchFamily="34" charset="0"/>
                <a:cs typeface="Arial" panose="020B0604020202020204" pitchFamily="34" charset="0"/>
              </a:rPr>
              <a:t>2016;65:2007–2016. 3. Lemoine M, et al. </a:t>
            </a:r>
            <a:r>
              <a:rPr lang="en-GB" sz="1100" i="1" dirty="0">
                <a:solidFill>
                  <a:srgbClr val="004B87"/>
                </a:solidFill>
                <a:latin typeface="Arial" panose="020B0604020202020204" pitchFamily="34" charset="0"/>
                <a:cs typeface="Arial" panose="020B0604020202020204" pitchFamily="34" charset="0"/>
              </a:rPr>
              <a:t>Gut </a:t>
            </a:r>
            <a:r>
              <a:rPr lang="en-GB" sz="1100" dirty="0">
                <a:solidFill>
                  <a:srgbClr val="004B87"/>
                </a:solidFill>
                <a:latin typeface="Arial" panose="020B0604020202020204" pitchFamily="34" charset="0"/>
                <a:cs typeface="Arial" panose="020B0604020202020204" pitchFamily="34" charset="0"/>
              </a:rPr>
              <a:t>2016;65:1369–1376.</a:t>
            </a:r>
            <a:br>
              <a:rPr lang="en-GB" sz="1100" dirty="0">
                <a:solidFill>
                  <a:srgbClr val="004B87"/>
                </a:solidFill>
                <a:latin typeface="Arial" panose="020B0604020202020204" pitchFamily="34" charset="0"/>
                <a:cs typeface="Arial" panose="020B0604020202020204" pitchFamily="34" charset="0"/>
              </a:rPr>
            </a:br>
            <a:r>
              <a:rPr lang="en-GB" sz="1100" dirty="0">
                <a:solidFill>
                  <a:srgbClr val="004B87"/>
                </a:solidFill>
                <a:latin typeface="Arial" panose="020B0604020202020204" pitchFamily="34" charset="0"/>
                <a:cs typeface="Arial" panose="020B0604020202020204" pitchFamily="34" charset="0"/>
              </a:rPr>
              <a:t> </a:t>
            </a:r>
            <a:r>
              <a:rPr lang="en-NZ" sz="1100" dirty="0" err="1">
                <a:solidFill>
                  <a:srgbClr val="004B87"/>
                </a:solidFill>
                <a:latin typeface="Arial" panose="020B0604020202020204" pitchFamily="34" charset="0"/>
                <a:cs typeface="Arial" panose="020B0604020202020204" pitchFamily="34" charset="0"/>
              </a:rPr>
              <a:t>Ndow</a:t>
            </a:r>
            <a:r>
              <a:rPr lang="en-NZ" sz="1100" dirty="0">
                <a:solidFill>
                  <a:srgbClr val="004B87"/>
                </a:solidFill>
                <a:latin typeface="Arial" panose="020B0604020202020204" pitchFamily="34" charset="0"/>
                <a:cs typeface="Arial" panose="020B0604020202020204" pitchFamily="34" charset="0"/>
              </a:rPr>
              <a:t> G, et al. </a:t>
            </a:r>
            <a:r>
              <a:rPr lang="en-GB" sz="1100" dirty="0">
                <a:solidFill>
                  <a:srgbClr val="004B87"/>
                </a:solidFill>
                <a:latin typeface="Arial" panose="020B0604020202020204" pitchFamily="34" charset="0"/>
                <a:cs typeface="Arial" panose="020B0604020202020204" pitchFamily="34" charset="0"/>
              </a:rPr>
              <a:t>EASL Congress  2026; TOP-034.</a:t>
            </a:r>
          </a:p>
        </p:txBody>
      </p:sp>
      <p:sp>
        <p:nvSpPr>
          <p:cNvPr id="6" name="Rectangle 5">
            <a:extLst>
              <a:ext uri="{FF2B5EF4-FFF2-40B4-BE49-F238E27FC236}">
                <a16:creationId xmlns:a16="http://schemas.microsoft.com/office/drawing/2014/main" id="{13FC0A8C-8AE3-5007-A809-95D4F3A6B12A}"/>
              </a:ext>
            </a:extLst>
          </p:cNvPr>
          <p:cNvSpPr/>
          <p:nvPr/>
        </p:nvSpPr>
        <p:spPr>
          <a:xfrm>
            <a:off x="507377" y="3199325"/>
            <a:ext cx="2983407" cy="582769"/>
          </a:xfrm>
          <a:prstGeom prst="rect">
            <a:avLst/>
          </a:prstGeom>
          <a:solidFill>
            <a:srgbClr val="D8E9D3"/>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400" dirty="0">
                <a:solidFill>
                  <a:srgbClr val="508541"/>
                </a:solidFill>
                <a:latin typeface="Arial" panose="020B0604020202020204" pitchFamily="34" charset="0"/>
                <a:cs typeface="Arial" panose="020B0604020202020204" pitchFamily="34" charset="0"/>
              </a:rPr>
              <a:t>PROLIFICA study cohort</a:t>
            </a:r>
            <a:r>
              <a:rPr lang="en-GB" sz="1400" baseline="30000" dirty="0">
                <a:solidFill>
                  <a:srgbClr val="508541"/>
                </a:solidFill>
                <a:latin typeface="Arial" panose="020B0604020202020204" pitchFamily="34" charset="0"/>
                <a:cs typeface="Arial" panose="020B0604020202020204" pitchFamily="34" charset="0"/>
              </a:rPr>
              <a:t>1,2</a:t>
            </a:r>
          </a:p>
          <a:p>
            <a:pPr lvl="0" algn="ctr">
              <a:defRPr/>
            </a:pPr>
            <a:r>
              <a:rPr lang="en-GB" sz="1200" i="1" dirty="0">
                <a:solidFill>
                  <a:srgbClr val="508541"/>
                </a:solidFill>
                <a:latin typeface="Arial" panose="020B0604020202020204" pitchFamily="34" charset="0"/>
                <a:cs typeface="Arial" panose="020B0604020202020204" pitchFamily="34" charset="0"/>
              </a:rPr>
              <a:t>Medical Research Council Unit </a:t>
            </a:r>
          </a:p>
          <a:p>
            <a:pPr lvl="0" algn="ctr">
              <a:defRPr/>
            </a:pPr>
            <a:r>
              <a:rPr lang="en-GB" sz="1200" i="1" dirty="0">
                <a:solidFill>
                  <a:srgbClr val="508541"/>
                </a:solidFill>
                <a:latin typeface="Arial" panose="020B0604020202020204" pitchFamily="34" charset="0"/>
                <a:cs typeface="Arial" panose="020B0604020202020204" pitchFamily="34" charset="0"/>
              </a:rPr>
              <a:t>The Gambia</a:t>
            </a:r>
          </a:p>
        </p:txBody>
      </p:sp>
      <p:sp>
        <p:nvSpPr>
          <p:cNvPr id="8" name="Rectangle 7">
            <a:extLst>
              <a:ext uri="{FF2B5EF4-FFF2-40B4-BE49-F238E27FC236}">
                <a16:creationId xmlns:a16="http://schemas.microsoft.com/office/drawing/2014/main" id="{2FB2C81B-096A-7C53-63AD-1CCE2159535C}"/>
              </a:ext>
            </a:extLst>
          </p:cNvPr>
          <p:cNvSpPr/>
          <p:nvPr/>
        </p:nvSpPr>
        <p:spPr>
          <a:xfrm>
            <a:off x="4355387" y="4189463"/>
            <a:ext cx="2087540" cy="452439"/>
          </a:xfrm>
          <a:prstGeom prst="rect">
            <a:avLst/>
          </a:prstGeom>
          <a:solidFill>
            <a:srgbClr val="50854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400" dirty="0">
                <a:solidFill>
                  <a:schemeClr val="bg1"/>
                </a:solidFill>
                <a:latin typeface="Arial" panose="020B0604020202020204" pitchFamily="34" charset="0"/>
                <a:cs typeface="Arial" panose="020B0604020202020204" pitchFamily="34" charset="0"/>
              </a:rPr>
              <a:t>Treatment:</a:t>
            </a:r>
          </a:p>
          <a:p>
            <a:pPr lvl="0" algn="ctr">
              <a:defRPr/>
            </a:pPr>
            <a:r>
              <a:rPr lang="en-GB" sz="1400" dirty="0">
                <a:solidFill>
                  <a:schemeClr val="bg1"/>
                </a:solidFill>
                <a:latin typeface="Arial" panose="020B0604020202020204" pitchFamily="34" charset="0"/>
                <a:cs typeface="Arial" panose="020B0604020202020204" pitchFamily="34" charset="0"/>
              </a:rPr>
              <a:t>TDF 300 mg QD</a:t>
            </a:r>
          </a:p>
        </p:txBody>
      </p:sp>
      <p:sp>
        <p:nvSpPr>
          <p:cNvPr id="9" name="Rectangle 8">
            <a:extLst>
              <a:ext uri="{FF2B5EF4-FFF2-40B4-BE49-F238E27FC236}">
                <a16:creationId xmlns:a16="http://schemas.microsoft.com/office/drawing/2014/main" id="{B4F95CF9-B544-4413-F621-9578763F06FF}"/>
              </a:ext>
            </a:extLst>
          </p:cNvPr>
          <p:cNvSpPr/>
          <p:nvPr/>
        </p:nvSpPr>
        <p:spPr>
          <a:xfrm>
            <a:off x="507377" y="4038256"/>
            <a:ext cx="2983407" cy="728362"/>
          </a:xfrm>
          <a:prstGeom prst="rect">
            <a:avLst/>
          </a:prstGeom>
          <a:solidFill>
            <a:srgbClr val="D8E9D3"/>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400" dirty="0">
                <a:solidFill>
                  <a:srgbClr val="508541"/>
                </a:solidFill>
                <a:latin typeface="Arial" panose="020B0604020202020204" pitchFamily="34" charset="0"/>
                <a:cs typeface="Arial" panose="020B0604020202020204" pitchFamily="34" charset="0"/>
              </a:rPr>
              <a:t>Treatment-naïve patients </a:t>
            </a:r>
          </a:p>
          <a:p>
            <a:pPr lvl="0" algn="ctr">
              <a:defRPr/>
            </a:pPr>
            <a:r>
              <a:rPr lang="en-GB" sz="1400" dirty="0">
                <a:solidFill>
                  <a:srgbClr val="508541"/>
                </a:solidFill>
                <a:latin typeface="Arial" panose="020B0604020202020204" pitchFamily="34" charset="0"/>
                <a:cs typeface="Arial" panose="020B0604020202020204" pitchFamily="34" charset="0"/>
              </a:rPr>
              <a:t>(7 Dec 2011–28 Oct 2015)</a:t>
            </a:r>
          </a:p>
          <a:p>
            <a:pPr lvl="0" algn="ctr">
              <a:defRPr/>
            </a:pPr>
            <a:r>
              <a:rPr lang="en-GB" sz="1400" b="1" dirty="0">
                <a:solidFill>
                  <a:srgbClr val="508541"/>
                </a:solidFill>
                <a:latin typeface="Arial" panose="020B0604020202020204" pitchFamily="34" charset="0"/>
                <a:cs typeface="Arial" panose="020B0604020202020204" pitchFamily="34" charset="0"/>
              </a:rPr>
              <a:t>N=1,037</a:t>
            </a:r>
          </a:p>
        </p:txBody>
      </p:sp>
      <p:sp>
        <p:nvSpPr>
          <p:cNvPr id="10" name="Rectangle 9">
            <a:extLst>
              <a:ext uri="{FF2B5EF4-FFF2-40B4-BE49-F238E27FC236}">
                <a16:creationId xmlns:a16="http://schemas.microsoft.com/office/drawing/2014/main" id="{181AD879-BA97-2280-BF4D-CFE6F2D3E95F}"/>
              </a:ext>
            </a:extLst>
          </p:cNvPr>
          <p:cNvSpPr/>
          <p:nvPr/>
        </p:nvSpPr>
        <p:spPr>
          <a:xfrm>
            <a:off x="507377" y="5017859"/>
            <a:ext cx="2983407" cy="692202"/>
          </a:xfrm>
          <a:prstGeom prst="rect">
            <a:avLst/>
          </a:prstGeom>
          <a:solidFill>
            <a:srgbClr val="D8E9D3"/>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400" dirty="0">
                <a:solidFill>
                  <a:srgbClr val="508541"/>
                </a:solidFill>
                <a:latin typeface="Arial" panose="020B0604020202020204" pitchFamily="34" charset="0"/>
                <a:cs typeface="Arial" panose="020B0604020202020204" pitchFamily="34" charset="0"/>
              </a:rPr>
              <a:t>Patients with CHB without HCC or HIV-HCV at enrolment</a:t>
            </a:r>
          </a:p>
          <a:p>
            <a:pPr lvl="0" algn="ctr">
              <a:defRPr/>
            </a:pPr>
            <a:r>
              <a:rPr lang="en-GB" sz="1400" b="1" dirty="0">
                <a:solidFill>
                  <a:srgbClr val="508541"/>
                </a:solidFill>
                <a:latin typeface="Arial" panose="020B0604020202020204" pitchFamily="34" charset="0"/>
                <a:cs typeface="Arial" panose="020B0604020202020204" pitchFamily="34" charset="0"/>
              </a:rPr>
              <a:t>N=898</a:t>
            </a:r>
          </a:p>
        </p:txBody>
      </p:sp>
      <p:cxnSp>
        <p:nvCxnSpPr>
          <p:cNvPr id="11" name="Straight Arrow Connector 10">
            <a:extLst>
              <a:ext uri="{FF2B5EF4-FFF2-40B4-BE49-F238E27FC236}">
                <a16:creationId xmlns:a16="http://schemas.microsoft.com/office/drawing/2014/main" id="{F12CE238-CA95-161D-419B-29E83E7DA93D}"/>
              </a:ext>
            </a:extLst>
          </p:cNvPr>
          <p:cNvCxnSpPr>
            <a:cxnSpLocks/>
            <a:stCxn id="6" idx="2"/>
            <a:endCxn id="9" idx="0"/>
          </p:cNvCxnSpPr>
          <p:nvPr/>
        </p:nvCxnSpPr>
        <p:spPr>
          <a:xfrm>
            <a:off x="1999081" y="3782094"/>
            <a:ext cx="0" cy="256162"/>
          </a:xfrm>
          <a:prstGeom prst="straightConnector1">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89A77A64-9D58-E4AA-7617-50A308CFA89D}"/>
              </a:ext>
            </a:extLst>
          </p:cNvPr>
          <p:cNvCxnSpPr>
            <a:cxnSpLocks/>
            <a:stCxn id="9" idx="2"/>
            <a:endCxn id="10" idx="0"/>
          </p:cNvCxnSpPr>
          <p:nvPr/>
        </p:nvCxnSpPr>
        <p:spPr>
          <a:xfrm>
            <a:off x="1999081" y="4766618"/>
            <a:ext cx="0" cy="251241"/>
          </a:xfrm>
          <a:prstGeom prst="straightConnector1">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grpSp>
        <p:nvGrpSpPr>
          <p:cNvPr id="20" name="Group 19">
            <a:extLst>
              <a:ext uri="{FF2B5EF4-FFF2-40B4-BE49-F238E27FC236}">
                <a16:creationId xmlns:a16="http://schemas.microsoft.com/office/drawing/2014/main" id="{0ADFA6D2-FBF1-97D7-F65D-C223103C39CA}"/>
              </a:ext>
            </a:extLst>
          </p:cNvPr>
          <p:cNvGrpSpPr/>
          <p:nvPr/>
        </p:nvGrpSpPr>
        <p:grpSpPr>
          <a:xfrm>
            <a:off x="7115654" y="4103511"/>
            <a:ext cx="4796258" cy="631922"/>
            <a:chOff x="5305390" y="4459261"/>
            <a:chExt cx="4796258" cy="631922"/>
          </a:xfrm>
        </p:grpSpPr>
        <p:sp>
          <p:nvSpPr>
            <p:cNvPr id="40" name="Rectangle 39">
              <a:extLst>
                <a:ext uri="{FF2B5EF4-FFF2-40B4-BE49-F238E27FC236}">
                  <a16:creationId xmlns:a16="http://schemas.microsoft.com/office/drawing/2014/main" id="{E6853D80-EFF0-7F91-949A-4A19E222AA6B}"/>
                </a:ext>
              </a:extLst>
            </p:cNvPr>
            <p:cNvSpPr/>
            <p:nvPr/>
          </p:nvSpPr>
          <p:spPr>
            <a:xfrm>
              <a:off x="5591774" y="4459261"/>
              <a:ext cx="4509874" cy="631922"/>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lIns="432000" rIns="252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rPr>
                <a:t>Primary endpoint:</a:t>
              </a:r>
            </a:p>
            <a:p>
              <a:pPr marR="0" lvl="0" defTabSz="914400" rtl="0" eaLnBrk="1" fontAlgn="auto" latinLnBrk="0" hangingPunct="1">
                <a:lnSpc>
                  <a:spcPct val="100000"/>
                </a:lnSpc>
                <a:spcBef>
                  <a:spcPts val="0"/>
                </a:spcBef>
                <a:spcAft>
                  <a:spcPts val="0"/>
                </a:spcAft>
                <a:buClrTx/>
                <a:buSzTx/>
                <a:tabLst/>
                <a:defRPr/>
              </a:pPr>
              <a:r>
                <a:rPr kumimoji="0" lang="en-NZ" sz="1400"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rPr>
                <a:t>All-cause mortality, stratified by TDF exposure</a:t>
              </a:r>
              <a:endParaRPr kumimoji="0" lang="en-GB" sz="1400"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endParaRPr>
            </a:p>
          </p:txBody>
        </p:sp>
        <p:sp>
          <p:nvSpPr>
            <p:cNvPr id="42" name="Oval 41">
              <a:extLst>
                <a:ext uri="{FF2B5EF4-FFF2-40B4-BE49-F238E27FC236}">
                  <a16:creationId xmlns:a16="http://schemas.microsoft.com/office/drawing/2014/main" id="{7A279FFC-A3B6-1D66-A7E8-0EFAF1CAA04B}"/>
                </a:ext>
              </a:extLst>
            </p:cNvPr>
            <p:cNvSpPr/>
            <p:nvPr/>
          </p:nvSpPr>
          <p:spPr>
            <a:xfrm>
              <a:off x="5305390" y="4467154"/>
              <a:ext cx="612000" cy="612000"/>
            </a:xfrm>
            <a:prstGeom prst="ellipse">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tlCol="0" anchor="ctr"/>
            <a:lstStyle/>
            <a:p>
              <a:pPr algn="ctr"/>
              <a:endParaRPr lang="en-NZ">
                <a:latin typeface="Arial" panose="020B0604020202020204" pitchFamily="34" charset="0"/>
                <a:cs typeface="Arial" panose="020B0604020202020204" pitchFamily="34" charset="0"/>
              </a:endParaRPr>
            </a:p>
          </p:txBody>
        </p:sp>
        <p:pic>
          <p:nvPicPr>
            <p:cNvPr id="48" name="Graphic 47">
              <a:extLst>
                <a:ext uri="{FF2B5EF4-FFF2-40B4-BE49-F238E27FC236}">
                  <a16:creationId xmlns:a16="http://schemas.microsoft.com/office/drawing/2014/main" id="{FCA5C62D-6DEC-DC3A-21FC-B6956939317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79531" y="4557792"/>
              <a:ext cx="463717" cy="463717"/>
            </a:xfrm>
            <a:prstGeom prst="rect">
              <a:avLst/>
            </a:prstGeom>
          </p:spPr>
        </p:pic>
      </p:grpSp>
      <p:grpSp>
        <p:nvGrpSpPr>
          <p:cNvPr id="19" name="Group 18">
            <a:extLst>
              <a:ext uri="{FF2B5EF4-FFF2-40B4-BE49-F238E27FC236}">
                <a16:creationId xmlns:a16="http://schemas.microsoft.com/office/drawing/2014/main" id="{ED0BDD52-22AD-DD3D-F5AC-09C6E9CD69D8}"/>
              </a:ext>
            </a:extLst>
          </p:cNvPr>
          <p:cNvGrpSpPr/>
          <p:nvPr/>
        </p:nvGrpSpPr>
        <p:grpSpPr>
          <a:xfrm>
            <a:off x="7115654" y="4907916"/>
            <a:ext cx="4796258" cy="730984"/>
            <a:chOff x="5305390" y="5651281"/>
            <a:chExt cx="4796258" cy="730984"/>
          </a:xfrm>
        </p:grpSpPr>
        <p:sp>
          <p:nvSpPr>
            <p:cNvPr id="45" name="Rectangle 44">
              <a:extLst>
                <a:ext uri="{FF2B5EF4-FFF2-40B4-BE49-F238E27FC236}">
                  <a16:creationId xmlns:a16="http://schemas.microsoft.com/office/drawing/2014/main" id="{9BDC26C6-5ABE-DC53-F37C-7D87C072D219}"/>
                </a:ext>
              </a:extLst>
            </p:cNvPr>
            <p:cNvSpPr/>
            <p:nvPr/>
          </p:nvSpPr>
          <p:spPr>
            <a:xfrm>
              <a:off x="5591774" y="5651281"/>
              <a:ext cx="4509874" cy="730984"/>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lIns="432000" rIns="252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rPr>
                <a:t>Secondary endpoints: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400"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rPr>
                <a:t>Liver-related deaths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400" dirty="0">
                  <a:solidFill>
                    <a:srgbClr val="508541"/>
                  </a:solidFill>
                  <a:latin typeface="Arial" panose="020B0604020202020204" pitchFamily="34" charset="0"/>
                  <a:cs typeface="Arial" panose="020B0604020202020204" pitchFamily="34" charset="0"/>
                </a:rPr>
                <a:t>HCC incidence compared with historical data</a:t>
              </a:r>
              <a:endParaRPr kumimoji="0" lang="en-GB" sz="1400"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id="{3F6293D4-7BA5-62E1-88B0-F8056D83B76F}"/>
                </a:ext>
              </a:extLst>
            </p:cNvPr>
            <p:cNvSpPr/>
            <p:nvPr/>
          </p:nvSpPr>
          <p:spPr>
            <a:xfrm>
              <a:off x="5305390" y="5712334"/>
              <a:ext cx="612000" cy="612000"/>
            </a:xfrm>
            <a:prstGeom prst="ellipse">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tlCol="0" anchor="ctr"/>
            <a:lstStyle/>
            <a:p>
              <a:pPr algn="ctr"/>
              <a:endParaRPr lang="en-NZ">
                <a:latin typeface="Arial" panose="020B0604020202020204" pitchFamily="34" charset="0"/>
                <a:cs typeface="Arial" panose="020B0604020202020204" pitchFamily="34" charset="0"/>
              </a:endParaRPr>
            </a:p>
          </p:txBody>
        </p:sp>
        <p:pic>
          <p:nvPicPr>
            <p:cNvPr id="49" name="Graphic 48">
              <a:extLst>
                <a:ext uri="{FF2B5EF4-FFF2-40B4-BE49-F238E27FC236}">
                  <a16:creationId xmlns:a16="http://schemas.microsoft.com/office/drawing/2014/main" id="{C519CB27-3AD4-48F8-4A27-38F821C61A9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79531" y="5789344"/>
              <a:ext cx="463717" cy="463717"/>
            </a:xfrm>
            <a:prstGeom prst="rect">
              <a:avLst/>
            </a:prstGeom>
          </p:spPr>
        </p:pic>
      </p:grpSp>
      <p:grpSp>
        <p:nvGrpSpPr>
          <p:cNvPr id="21" name="Group 20">
            <a:extLst>
              <a:ext uri="{FF2B5EF4-FFF2-40B4-BE49-F238E27FC236}">
                <a16:creationId xmlns:a16="http://schemas.microsoft.com/office/drawing/2014/main" id="{1C580ADF-92F2-96D5-8F13-2F71F7CDADEB}"/>
              </a:ext>
            </a:extLst>
          </p:cNvPr>
          <p:cNvGrpSpPr/>
          <p:nvPr/>
        </p:nvGrpSpPr>
        <p:grpSpPr>
          <a:xfrm>
            <a:off x="7115654" y="3222386"/>
            <a:ext cx="4796258" cy="704506"/>
            <a:chOff x="5305390" y="3222386"/>
            <a:chExt cx="4796258" cy="704506"/>
          </a:xfrm>
        </p:grpSpPr>
        <p:sp>
          <p:nvSpPr>
            <p:cNvPr id="35" name="Rectangle 34">
              <a:extLst>
                <a:ext uri="{FF2B5EF4-FFF2-40B4-BE49-F238E27FC236}">
                  <a16:creationId xmlns:a16="http://schemas.microsoft.com/office/drawing/2014/main" id="{38FDE665-7F20-0C9D-2FA6-A52756BB3528}"/>
                </a:ext>
              </a:extLst>
            </p:cNvPr>
            <p:cNvSpPr/>
            <p:nvPr/>
          </p:nvSpPr>
          <p:spPr>
            <a:xfrm>
              <a:off x="5591774" y="3222386"/>
              <a:ext cx="4509874" cy="704506"/>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a:schemeClr val="lt1"/>
            </a:fontRef>
          </p:style>
          <p:txBody>
            <a:bodyPr lIns="432000" rIns="252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rPr>
                <a:t>Assessments: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400"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rPr>
                <a:t>HCC surveillance by abdominal ultrasound</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508541"/>
                  </a:solidFill>
                  <a:latin typeface="Arial" panose="020B0604020202020204" pitchFamily="34" charset="0"/>
                  <a:cs typeface="Arial" panose="020B0604020202020204" pitchFamily="34" charset="0"/>
                </a:rPr>
                <a:t>Cirrhosis by </a:t>
              </a:r>
              <a:r>
                <a:rPr lang="en-GB" sz="1400" dirty="0" err="1">
                  <a:solidFill>
                    <a:srgbClr val="508541"/>
                  </a:solidFill>
                  <a:latin typeface="Arial" panose="020B0604020202020204" pitchFamily="34" charset="0"/>
                  <a:cs typeface="Arial" panose="020B0604020202020204" pitchFamily="34" charset="0"/>
                </a:rPr>
                <a:t>Fibroscan</a:t>
              </a:r>
              <a:r>
                <a:rPr lang="en-GB" sz="1400" dirty="0">
                  <a:solidFill>
                    <a:srgbClr val="508541"/>
                  </a:solidFill>
                  <a:latin typeface="Arial" panose="020B0604020202020204" pitchFamily="34" charset="0"/>
                  <a:cs typeface="Arial" panose="020B0604020202020204" pitchFamily="34" charset="0"/>
                </a:rPr>
                <a:t> (cutoff of 9.5 kPa)</a:t>
              </a:r>
              <a:r>
                <a:rPr lang="en-GB" sz="1400" baseline="30000" dirty="0">
                  <a:solidFill>
                    <a:srgbClr val="508541"/>
                  </a:solidFill>
                  <a:latin typeface="Arial" panose="020B0604020202020204" pitchFamily="34" charset="0"/>
                  <a:cs typeface="Arial" panose="020B0604020202020204" pitchFamily="34" charset="0"/>
                </a:rPr>
                <a:t>3</a:t>
              </a:r>
              <a:r>
                <a:rPr lang="en-GB" sz="1400" dirty="0">
                  <a:solidFill>
                    <a:srgbClr val="508541"/>
                  </a:solidFill>
                  <a:latin typeface="Arial" panose="020B0604020202020204" pitchFamily="34" charset="0"/>
                  <a:cs typeface="Arial" panose="020B0604020202020204" pitchFamily="34" charset="0"/>
                </a:rPr>
                <a:t> </a:t>
              </a:r>
              <a:endParaRPr kumimoji="0" lang="en-GB" sz="1400" i="0" u="none" strike="noStrike" kern="1200" cap="none" spc="0" normalizeH="0" baseline="0" noProof="0" dirty="0">
                <a:ln>
                  <a:noFill/>
                </a:ln>
                <a:solidFill>
                  <a:srgbClr val="508541"/>
                </a:solidFill>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A1D26B75-834B-FB05-B00B-DF5DA5B37C1D}"/>
                </a:ext>
              </a:extLst>
            </p:cNvPr>
            <p:cNvSpPr/>
            <p:nvPr/>
          </p:nvSpPr>
          <p:spPr>
            <a:xfrm>
              <a:off x="5305390" y="3268638"/>
              <a:ext cx="612000" cy="612000"/>
            </a:xfrm>
            <a:prstGeom prst="ellipse">
              <a:avLst/>
            </a:prstGeom>
            <a:solidFill>
              <a:srgbClr val="508541"/>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tlCol="0" anchor="ctr"/>
            <a:lstStyle/>
            <a:p>
              <a:pPr algn="ctr"/>
              <a:endParaRPr lang="en-NZ">
                <a:latin typeface="Arial" panose="020B0604020202020204" pitchFamily="34" charset="0"/>
                <a:cs typeface="Arial" panose="020B0604020202020204" pitchFamily="34" charset="0"/>
              </a:endParaRPr>
            </a:p>
          </p:txBody>
        </p:sp>
        <p:pic>
          <p:nvPicPr>
            <p:cNvPr id="50" name="Graphic 49">
              <a:extLst>
                <a:ext uri="{FF2B5EF4-FFF2-40B4-BE49-F238E27FC236}">
                  <a16:creationId xmlns:a16="http://schemas.microsoft.com/office/drawing/2014/main" id="{9835275E-C4B9-C569-CBA6-83A9D6CEC2A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357721" y="3320970"/>
              <a:ext cx="507335" cy="507335"/>
            </a:xfrm>
            <a:prstGeom prst="rect">
              <a:avLst/>
            </a:prstGeom>
          </p:spPr>
        </p:pic>
      </p:grpSp>
      <p:cxnSp>
        <p:nvCxnSpPr>
          <p:cNvPr id="53" name="Connector: Elbow 52">
            <a:extLst>
              <a:ext uri="{FF2B5EF4-FFF2-40B4-BE49-F238E27FC236}">
                <a16:creationId xmlns:a16="http://schemas.microsoft.com/office/drawing/2014/main" id="{626AD12C-A5D3-06E4-96D6-EF1B1F9DA29A}"/>
              </a:ext>
            </a:extLst>
          </p:cNvPr>
          <p:cNvCxnSpPr>
            <a:stCxn id="10" idx="3"/>
            <a:endCxn id="8" idx="1"/>
          </p:cNvCxnSpPr>
          <p:nvPr/>
        </p:nvCxnSpPr>
        <p:spPr>
          <a:xfrm flipV="1">
            <a:off x="3490784" y="4415683"/>
            <a:ext cx="864603" cy="948277"/>
          </a:xfrm>
          <a:prstGeom prst="bentConnector3">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cxnSp>
        <p:nvCxnSpPr>
          <p:cNvPr id="54" name="Connector: Elbow 53">
            <a:extLst>
              <a:ext uri="{FF2B5EF4-FFF2-40B4-BE49-F238E27FC236}">
                <a16:creationId xmlns:a16="http://schemas.microsoft.com/office/drawing/2014/main" id="{CE65BDF7-3F92-019A-AF21-537E8D1BFBE1}"/>
              </a:ext>
            </a:extLst>
          </p:cNvPr>
          <p:cNvCxnSpPr>
            <a:cxnSpLocks/>
            <a:stCxn id="8" idx="3"/>
            <a:endCxn id="36" idx="2"/>
          </p:cNvCxnSpPr>
          <p:nvPr/>
        </p:nvCxnSpPr>
        <p:spPr>
          <a:xfrm flipV="1">
            <a:off x="6442927" y="3574638"/>
            <a:ext cx="672727" cy="841045"/>
          </a:xfrm>
          <a:prstGeom prst="bentConnector3">
            <a:avLst>
              <a:gd name="adj1" fmla="val 50000"/>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cxnSp>
        <p:nvCxnSpPr>
          <p:cNvPr id="57" name="Connector: Elbow 56">
            <a:extLst>
              <a:ext uri="{FF2B5EF4-FFF2-40B4-BE49-F238E27FC236}">
                <a16:creationId xmlns:a16="http://schemas.microsoft.com/office/drawing/2014/main" id="{9DABB0C7-33BF-0182-E471-EC8263C65195}"/>
              </a:ext>
            </a:extLst>
          </p:cNvPr>
          <p:cNvCxnSpPr>
            <a:cxnSpLocks/>
            <a:stCxn id="8" idx="3"/>
            <a:endCxn id="42" idx="2"/>
          </p:cNvCxnSpPr>
          <p:nvPr/>
        </p:nvCxnSpPr>
        <p:spPr>
          <a:xfrm>
            <a:off x="6442927" y="4415683"/>
            <a:ext cx="672727" cy="1721"/>
          </a:xfrm>
          <a:prstGeom prst="bentConnector3">
            <a:avLst>
              <a:gd name="adj1" fmla="val 50000"/>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cxnSp>
        <p:nvCxnSpPr>
          <p:cNvPr id="60" name="Connector: Elbow 59">
            <a:extLst>
              <a:ext uri="{FF2B5EF4-FFF2-40B4-BE49-F238E27FC236}">
                <a16:creationId xmlns:a16="http://schemas.microsoft.com/office/drawing/2014/main" id="{E02F1ED5-92CE-A368-CF7E-BE487BECD893}"/>
              </a:ext>
            </a:extLst>
          </p:cNvPr>
          <p:cNvCxnSpPr>
            <a:cxnSpLocks/>
          </p:cNvCxnSpPr>
          <p:nvPr/>
        </p:nvCxnSpPr>
        <p:spPr>
          <a:xfrm>
            <a:off x="6442927" y="4415683"/>
            <a:ext cx="672727" cy="859286"/>
          </a:xfrm>
          <a:prstGeom prst="bentConnector3">
            <a:avLst>
              <a:gd name="adj1" fmla="val 50000"/>
            </a:avLst>
          </a:prstGeom>
          <a:ln>
            <a:solidFill>
              <a:srgbClr val="508541"/>
            </a:solidFill>
            <a:tailEnd type="triangle"/>
          </a:ln>
        </p:spPr>
        <p:style>
          <a:lnRef idx="2">
            <a:schemeClr val="accent1"/>
          </a:lnRef>
          <a:fillRef idx="0">
            <a:schemeClr val="accent1"/>
          </a:fillRef>
          <a:effectRef idx="1">
            <a:schemeClr val="accent1"/>
          </a:effectRef>
          <a:fontRef idx="minor">
            <a:schemeClr val="tx1"/>
          </a:fontRef>
        </p:style>
      </p:cxnSp>
      <p:pic>
        <p:nvPicPr>
          <p:cNvPr id="3" name="Picture 2">
            <a:hlinkClick r:id="rId5" action="ppaction://hlinksldjump"/>
            <a:extLst>
              <a:ext uri="{FF2B5EF4-FFF2-40B4-BE49-F238E27FC236}">
                <a16:creationId xmlns:a16="http://schemas.microsoft.com/office/drawing/2014/main" id="{DB4AD8E1-43DD-4324-C5E4-D35D5070E755}"/>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4019379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601AF5DC-B4B0-FE68-D71D-4BECFBD471C6}"/>
              </a:ext>
            </a:extLst>
          </p:cNvPr>
          <p:cNvSpPr txBox="1">
            <a:spLocks/>
          </p:cNvSpPr>
          <p:nvPr/>
        </p:nvSpPr>
        <p:spPr>
          <a:xfrm>
            <a:off x="190499" y="6451600"/>
            <a:ext cx="10553701"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004B87"/>
                </a:solidFill>
                <a:latin typeface="Arial" panose="020B0604020202020204" pitchFamily="34" charset="0"/>
                <a:cs typeface="Arial" panose="020B0604020202020204" pitchFamily="34" charset="0"/>
              </a:rPr>
              <a:t>1. </a:t>
            </a:r>
            <a:r>
              <a:rPr lang="es-ES" sz="1100" dirty="0">
                <a:solidFill>
                  <a:srgbClr val="004B87"/>
                </a:solidFill>
                <a:latin typeface="Arial" panose="020B0604020202020204" pitchFamily="34" charset="0"/>
                <a:cs typeface="Arial" panose="020B0604020202020204" pitchFamily="34" charset="0"/>
              </a:rPr>
              <a:t>Shimakawa Y, et al. Gut 2016;65:2007–2016</a:t>
            </a:r>
            <a:br>
              <a:rPr lang="en-GB" sz="1100" dirty="0">
                <a:solidFill>
                  <a:srgbClr val="004B87"/>
                </a:solidFill>
                <a:latin typeface="Arial" panose="020B0604020202020204" pitchFamily="34" charset="0"/>
                <a:cs typeface="Arial" panose="020B0604020202020204" pitchFamily="34" charset="0"/>
              </a:rPr>
            </a:br>
            <a:r>
              <a:rPr lang="en-NZ" sz="1100" dirty="0" err="1">
                <a:solidFill>
                  <a:srgbClr val="004B87"/>
                </a:solidFill>
                <a:latin typeface="Arial" panose="020B0604020202020204" pitchFamily="34" charset="0"/>
                <a:cs typeface="Arial" panose="020B0604020202020204" pitchFamily="34" charset="0"/>
              </a:rPr>
              <a:t>Ndow</a:t>
            </a:r>
            <a:r>
              <a:rPr lang="en-NZ" sz="1100" dirty="0">
                <a:solidFill>
                  <a:srgbClr val="004B87"/>
                </a:solidFill>
                <a:latin typeface="Arial" panose="020B0604020202020204" pitchFamily="34" charset="0"/>
                <a:cs typeface="Arial" panose="020B0604020202020204" pitchFamily="34" charset="0"/>
              </a:rPr>
              <a:t> G, et al. </a:t>
            </a:r>
            <a:r>
              <a:rPr lang="en-GB" sz="1100" dirty="0">
                <a:solidFill>
                  <a:srgbClr val="004B87"/>
                </a:solidFill>
                <a:latin typeface="Arial" panose="020B0604020202020204" pitchFamily="34" charset="0"/>
                <a:cs typeface="Arial" panose="020B0604020202020204" pitchFamily="34" charset="0"/>
              </a:rPr>
              <a:t>EASL Congress 2026; TOP-034.</a:t>
            </a:r>
          </a:p>
        </p:txBody>
      </p:sp>
      <p:sp>
        <p:nvSpPr>
          <p:cNvPr id="9" name="Content Placeholder 2">
            <a:extLst>
              <a:ext uri="{FF2B5EF4-FFF2-40B4-BE49-F238E27FC236}">
                <a16:creationId xmlns:a16="http://schemas.microsoft.com/office/drawing/2014/main" id="{D2FDA233-4890-8386-ED67-904518BCFC9A}"/>
              </a:ext>
            </a:extLst>
          </p:cNvPr>
          <p:cNvSpPr txBox="1">
            <a:spLocks/>
          </p:cNvSpPr>
          <p:nvPr/>
        </p:nvSpPr>
        <p:spPr>
          <a:xfrm>
            <a:off x="6461611" y="4648550"/>
            <a:ext cx="5458865" cy="1615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08541"/>
                </a:highlight>
                <a:latin typeface="Arial" panose="020B0604020202020204" pitchFamily="34" charset="0"/>
                <a:cs typeface="Arial" panose="020B0604020202020204" pitchFamily="34" charset="0"/>
              </a:rPr>
              <a:t>CONCLUSIONS</a:t>
            </a:r>
            <a:endParaRPr lang="en-US" sz="2000" dirty="0">
              <a:highlight>
                <a:srgbClr val="508541"/>
              </a:highlight>
              <a:latin typeface="Arial" panose="020B0604020202020204" pitchFamily="34" charset="0"/>
              <a:cs typeface="Arial" panose="020B0604020202020204" pitchFamily="34" charset="0"/>
            </a:endParaRPr>
          </a:p>
          <a:p>
            <a:pPr>
              <a:lnSpc>
                <a:spcPct val="100000"/>
              </a:lnSpc>
              <a:spcBef>
                <a:spcPts val="300"/>
              </a:spcBef>
              <a:buClr>
                <a:srgbClr val="004B87"/>
              </a:buClr>
            </a:pPr>
            <a:r>
              <a:rPr lang="en-US" sz="1600" dirty="0">
                <a:solidFill>
                  <a:srgbClr val="004B87"/>
                </a:solidFill>
                <a:latin typeface="Arial" panose="020B0604020202020204" pitchFamily="34" charset="0"/>
                <a:cs typeface="Arial" panose="020B0604020202020204" pitchFamily="34" charset="0"/>
              </a:rPr>
              <a:t>This EASL criteria-driven screen-and-treat intervention study showed reduced HCC incidence vs historical data</a:t>
            </a:r>
          </a:p>
          <a:p>
            <a:pPr>
              <a:lnSpc>
                <a:spcPct val="100000"/>
              </a:lnSpc>
              <a:spcBef>
                <a:spcPts val="300"/>
              </a:spcBef>
              <a:buClr>
                <a:srgbClr val="004B87"/>
              </a:buClr>
            </a:pPr>
            <a:r>
              <a:rPr lang="en-US" sz="1600" dirty="0">
                <a:solidFill>
                  <a:srgbClr val="004B87"/>
                </a:solidFill>
                <a:latin typeface="Arial" panose="020B0604020202020204" pitchFamily="34" charset="0"/>
                <a:cs typeface="Arial" panose="020B0604020202020204" pitchFamily="34" charset="0"/>
              </a:rPr>
              <a:t>Clinical outcomes for patients without cirrhosis </a:t>
            </a:r>
            <a:br>
              <a:rPr lang="en-US" sz="1600" dirty="0">
                <a:solidFill>
                  <a:srgbClr val="004B87"/>
                </a:solidFill>
                <a:latin typeface="Arial" panose="020B0604020202020204" pitchFamily="34" charset="0"/>
                <a:cs typeface="Arial" panose="020B0604020202020204" pitchFamily="34" charset="0"/>
              </a:rPr>
            </a:br>
            <a:r>
              <a:rPr lang="en-US" sz="1600" dirty="0">
                <a:solidFill>
                  <a:srgbClr val="004B87"/>
                </a:solidFill>
                <a:latin typeface="Arial" panose="020B0604020202020204" pitchFamily="34" charset="0"/>
                <a:cs typeface="Arial" panose="020B0604020202020204" pitchFamily="34" charset="0"/>
              </a:rPr>
              <a:t>were excellent, but early detection of cirrhosis and strengthened HCC surveillance </a:t>
            </a:r>
            <a:r>
              <a:rPr lang="en-US" sz="1600" dirty="0" err="1">
                <a:solidFill>
                  <a:srgbClr val="004B87"/>
                </a:solidFill>
                <a:latin typeface="Arial" panose="020B0604020202020204" pitchFamily="34" charset="0"/>
                <a:cs typeface="Arial" panose="020B0604020202020204" pitchFamily="34" charset="0"/>
              </a:rPr>
              <a:t>programmes</a:t>
            </a:r>
            <a:r>
              <a:rPr lang="en-US" sz="1600" dirty="0">
                <a:solidFill>
                  <a:srgbClr val="004B87"/>
                </a:solidFill>
                <a:latin typeface="Arial" panose="020B0604020202020204" pitchFamily="34" charset="0"/>
                <a:cs typeface="Arial" panose="020B0604020202020204" pitchFamily="34" charset="0"/>
              </a:rPr>
              <a:t> </a:t>
            </a:r>
            <a:br>
              <a:rPr lang="en-US" sz="1600" dirty="0">
                <a:solidFill>
                  <a:srgbClr val="004B87"/>
                </a:solidFill>
                <a:latin typeface="Arial" panose="020B0604020202020204" pitchFamily="34" charset="0"/>
                <a:cs typeface="Arial" panose="020B0604020202020204" pitchFamily="34" charset="0"/>
              </a:rPr>
            </a:br>
            <a:r>
              <a:rPr lang="en-US" sz="1600" dirty="0">
                <a:solidFill>
                  <a:srgbClr val="004B87"/>
                </a:solidFill>
                <a:latin typeface="Arial" panose="020B0604020202020204" pitchFamily="34" charset="0"/>
                <a:cs typeface="Arial" panose="020B0604020202020204" pitchFamily="34" charset="0"/>
              </a:rPr>
              <a:t>are important</a:t>
            </a:r>
            <a:endParaRPr lang="en-US" sz="3200" dirty="0">
              <a:solidFill>
                <a:srgbClr val="004B87"/>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779F215A-CEEC-5B2C-9671-D4AC72C6FBC3}"/>
              </a:ext>
            </a:extLst>
          </p:cNvPr>
          <p:cNvGraphicFramePr>
            <a:graphicFrameLocks noGrp="1"/>
          </p:cNvGraphicFramePr>
          <p:nvPr>
            <p:extLst>
              <p:ext uri="{D42A27DB-BD31-4B8C-83A1-F6EECF244321}">
                <p14:modId xmlns:p14="http://schemas.microsoft.com/office/powerpoint/2010/main" val="3304733982"/>
              </p:ext>
            </p:extLst>
          </p:nvPr>
        </p:nvGraphicFramePr>
        <p:xfrm>
          <a:off x="6461611" y="901166"/>
          <a:ext cx="5384356" cy="838946"/>
        </p:xfrm>
        <a:graphic>
          <a:graphicData uri="http://schemas.openxmlformats.org/drawingml/2006/table">
            <a:tbl>
              <a:tblPr firstRow="1" bandRow="1">
                <a:tableStyleId>{5C22544A-7EE6-4342-B048-85BDC9FD1C3A}</a:tableStyleId>
              </a:tblPr>
              <a:tblGrid>
                <a:gridCol w="3273959">
                  <a:extLst>
                    <a:ext uri="{9D8B030D-6E8A-4147-A177-3AD203B41FA5}">
                      <a16:colId xmlns:a16="http://schemas.microsoft.com/office/drawing/2014/main" val="3643770741"/>
                    </a:ext>
                  </a:extLst>
                </a:gridCol>
                <a:gridCol w="2110397">
                  <a:extLst>
                    <a:ext uri="{9D8B030D-6E8A-4147-A177-3AD203B41FA5}">
                      <a16:colId xmlns:a16="http://schemas.microsoft.com/office/drawing/2014/main" val="4258993172"/>
                    </a:ext>
                  </a:extLst>
                </a:gridCol>
              </a:tblGrid>
              <a:tr h="312678">
                <a:tc>
                  <a:txBody>
                    <a:bodyPr/>
                    <a:lstStyle/>
                    <a:p>
                      <a:r>
                        <a:rPr lang="en-NZ" sz="1400" dirty="0">
                          <a:solidFill>
                            <a:srgbClr val="508541"/>
                          </a:solidFill>
                          <a:latin typeface="Arial" panose="020B0604020202020204" pitchFamily="34" charset="0"/>
                          <a:cs typeface="Arial" panose="020B0604020202020204" pitchFamily="34" charset="0"/>
                        </a:rPr>
                        <a:t>Baseline characteristics</a:t>
                      </a:r>
                      <a:endParaRPr lang="en-NZ" sz="1400" dirty="0">
                        <a:solidFill>
                          <a:schemeClr val="accent6"/>
                        </a:solidFill>
                        <a:latin typeface="Arial" panose="020B0604020202020204" pitchFamily="34" charset="0"/>
                        <a:cs typeface="Arial" panose="020B0604020202020204" pitchFamily="34" charset="0"/>
                      </a:endParaRPr>
                    </a:p>
                  </a:txBody>
                  <a:tcPr marL="36000" marR="36000" marT="0" marB="0" anchor="ctr">
                    <a:solidFill>
                      <a:schemeClr val="bg1"/>
                    </a:solidFill>
                  </a:tcPr>
                </a:tc>
                <a:tc>
                  <a:txBody>
                    <a:bodyPr/>
                    <a:lstStyle/>
                    <a:p>
                      <a:pPr algn="ctr"/>
                      <a:r>
                        <a:rPr lang="en-NZ" sz="1400" dirty="0">
                          <a:latin typeface="Arial" panose="020B0604020202020204" pitchFamily="34" charset="0"/>
                          <a:cs typeface="Arial" panose="020B0604020202020204" pitchFamily="34" charset="0"/>
                        </a:rPr>
                        <a:t>N=898</a:t>
                      </a:r>
                    </a:p>
                  </a:txBody>
                  <a:tcPr marL="36000" marR="36000" marT="0" marB="0" anchor="ctr">
                    <a:solidFill>
                      <a:srgbClr val="508541"/>
                    </a:solidFill>
                  </a:tcPr>
                </a:tc>
                <a:extLst>
                  <a:ext uri="{0D108BD9-81ED-4DB2-BD59-A6C34878D82A}">
                    <a16:rowId xmlns:a16="http://schemas.microsoft.com/office/drawing/2014/main" val="1142821847"/>
                  </a:ext>
                </a:extLst>
              </a:tr>
              <a:tr h="287086">
                <a:tc>
                  <a:txBody>
                    <a:bodyPr/>
                    <a:lstStyle/>
                    <a:p>
                      <a:pPr lvl="0"/>
                      <a:r>
                        <a:rPr lang="en-NZ" sz="1400" b="0" dirty="0">
                          <a:solidFill>
                            <a:srgbClr val="004B87"/>
                          </a:solidFill>
                          <a:latin typeface="Arial" panose="020B0604020202020204" pitchFamily="34" charset="0"/>
                          <a:cs typeface="Arial" panose="020B0604020202020204" pitchFamily="34" charset="0"/>
                        </a:rPr>
                        <a:t>Male, n (%)</a:t>
                      </a:r>
                    </a:p>
                  </a:txBody>
                  <a:tcPr marL="36000" marR="36000" marT="0" marB="0" anchor="ctr">
                    <a:solidFill>
                      <a:schemeClr val="bg1">
                        <a:lumMod val="95000"/>
                      </a:schemeClr>
                    </a:solidFill>
                  </a:tcPr>
                </a:tc>
                <a:tc>
                  <a:txBody>
                    <a:bodyPr/>
                    <a:lstStyle/>
                    <a:p>
                      <a:pPr algn="ctr"/>
                      <a:r>
                        <a:rPr lang="en-NZ" sz="1400" dirty="0">
                          <a:solidFill>
                            <a:srgbClr val="004B87"/>
                          </a:solidFill>
                          <a:latin typeface="Arial" panose="020B0604020202020204" pitchFamily="34" charset="0"/>
                          <a:cs typeface="Arial" panose="020B0604020202020204" pitchFamily="34" charset="0"/>
                        </a:rPr>
                        <a:t>516 (57)</a:t>
                      </a:r>
                    </a:p>
                  </a:txBody>
                  <a:tcPr marL="36000" marR="36000" marT="0" marB="0" anchor="ctr">
                    <a:solidFill>
                      <a:schemeClr val="bg1">
                        <a:lumMod val="95000"/>
                      </a:schemeClr>
                    </a:solidFill>
                  </a:tcPr>
                </a:tc>
                <a:extLst>
                  <a:ext uri="{0D108BD9-81ED-4DB2-BD59-A6C34878D82A}">
                    <a16:rowId xmlns:a16="http://schemas.microsoft.com/office/drawing/2014/main" val="1616525457"/>
                  </a:ext>
                </a:extLst>
              </a:tr>
              <a:tr h="239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0" dirty="0">
                          <a:solidFill>
                            <a:srgbClr val="004B87"/>
                          </a:solidFill>
                          <a:latin typeface="Arial" panose="020B0604020202020204" pitchFamily="34" charset="0"/>
                          <a:cs typeface="Arial" panose="020B0604020202020204" pitchFamily="34" charset="0"/>
                        </a:rPr>
                        <a:t>Age, years, median (range) </a:t>
                      </a:r>
                    </a:p>
                  </a:txBody>
                  <a:tcPr marL="36000" marR="36000" marT="0" marB="0" anchor="ctr">
                    <a:lnB w="12700" cap="flat" cmpd="sng" algn="ctr">
                      <a:solidFill>
                        <a:srgbClr val="D8E9D3"/>
                      </a:solidFill>
                      <a:prstDash val="solid"/>
                      <a:round/>
                      <a:headEnd type="none" w="med" len="med"/>
                      <a:tailEnd type="none" w="med" len="med"/>
                    </a:lnB>
                    <a:solidFill>
                      <a:schemeClr val="bg1"/>
                    </a:solidFill>
                  </a:tcPr>
                </a:tc>
                <a:tc>
                  <a:txBody>
                    <a:bodyPr/>
                    <a:lstStyle/>
                    <a:p>
                      <a:pPr algn="ctr"/>
                      <a:r>
                        <a:rPr lang="en-NZ" sz="1400" dirty="0">
                          <a:solidFill>
                            <a:srgbClr val="004B87"/>
                          </a:solidFill>
                          <a:latin typeface="Arial" panose="020B0604020202020204" pitchFamily="34" charset="0"/>
                          <a:cs typeface="Arial" panose="020B0604020202020204" pitchFamily="34" charset="0"/>
                        </a:rPr>
                        <a:t>36 (32–46)</a:t>
                      </a:r>
                    </a:p>
                  </a:txBody>
                  <a:tcPr marL="36000" marR="36000" marT="0" marB="0" anchor="ctr">
                    <a:lnB w="12700" cap="flat" cmpd="sng" algn="ctr">
                      <a:solidFill>
                        <a:srgbClr val="D8E9D3"/>
                      </a:solidFill>
                      <a:prstDash val="solid"/>
                      <a:round/>
                      <a:headEnd type="none" w="med" len="med"/>
                      <a:tailEnd type="none" w="med" len="med"/>
                    </a:lnB>
                    <a:solidFill>
                      <a:schemeClr val="bg1"/>
                    </a:solidFill>
                  </a:tcPr>
                </a:tc>
                <a:extLst>
                  <a:ext uri="{0D108BD9-81ED-4DB2-BD59-A6C34878D82A}">
                    <a16:rowId xmlns:a16="http://schemas.microsoft.com/office/drawing/2014/main" val="1027463844"/>
                  </a:ext>
                </a:extLst>
              </a:tr>
            </a:tbl>
          </a:graphicData>
        </a:graphic>
      </p:graphicFrame>
      <p:sp>
        <p:nvSpPr>
          <p:cNvPr id="5" name="Title 1">
            <a:extLst>
              <a:ext uri="{FF2B5EF4-FFF2-40B4-BE49-F238E27FC236}">
                <a16:creationId xmlns:a16="http://schemas.microsoft.com/office/drawing/2014/main" id="{628AB857-BBDC-E1A4-1918-01A0C24BA5BF}"/>
              </a:ext>
            </a:extLst>
          </p:cNvPr>
          <p:cNvSpPr>
            <a:spLocks noGrp="1"/>
          </p:cNvSpPr>
          <p:nvPr>
            <p:ph type="title"/>
          </p:nvPr>
        </p:nvSpPr>
        <p:spPr>
          <a:xfrm>
            <a:off x="838200" y="-89087"/>
            <a:ext cx="10415950" cy="838947"/>
          </a:xfrm>
        </p:spPr>
        <p:txBody>
          <a:bodyPr>
            <a:normAutofit/>
          </a:bodyPr>
          <a:lstStyle/>
          <a:p>
            <a:r>
              <a:rPr lang="en-US" sz="2400" dirty="0">
                <a:latin typeface="Arial" panose="020B0604020202020204" pitchFamily="34" charset="0"/>
                <a:cs typeface="Arial" panose="020B0604020202020204" pitchFamily="34" charset="0"/>
              </a:rPr>
              <a:t>Impact of an EASL-guided screen-and-treat intervention for hepatitis B on HCC incidence in West Africa</a:t>
            </a:r>
          </a:p>
        </p:txBody>
      </p:sp>
      <p:grpSp>
        <p:nvGrpSpPr>
          <p:cNvPr id="16" name="Group 15">
            <a:extLst>
              <a:ext uri="{FF2B5EF4-FFF2-40B4-BE49-F238E27FC236}">
                <a16:creationId xmlns:a16="http://schemas.microsoft.com/office/drawing/2014/main" id="{0B819FAE-8FF9-CB9C-FA1C-7B6D58C5156F}"/>
              </a:ext>
            </a:extLst>
          </p:cNvPr>
          <p:cNvGrpSpPr/>
          <p:nvPr/>
        </p:nvGrpSpPr>
        <p:grpSpPr>
          <a:xfrm>
            <a:off x="6238081" y="1920983"/>
            <a:ext cx="5682395" cy="2472987"/>
            <a:chOff x="6761318" y="1968302"/>
            <a:chExt cx="5152205" cy="2163804"/>
          </a:xfrm>
        </p:grpSpPr>
        <p:graphicFrame>
          <p:nvGraphicFramePr>
            <p:cNvPr id="13" name="Chart 12">
              <a:extLst>
                <a:ext uri="{FF2B5EF4-FFF2-40B4-BE49-F238E27FC236}">
                  <a16:creationId xmlns:a16="http://schemas.microsoft.com/office/drawing/2014/main" id="{193A5E28-B80C-0334-22A0-92850328E2EE}"/>
                </a:ext>
              </a:extLst>
            </p:cNvPr>
            <p:cNvGraphicFramePr/>
            <p:nvPr>
              <p:extLst>
                <p:ext uri="{D42A27DB-BD31-4B8C-83A1-F6EECF244321}">
                  <p14:modId xmlns:p14="http://schemas.microsoft.com/office/powerpoint/2010/main" val="1975516595"/>
                </p:ext>
              </p:extLst>
            </p:nvPr>
          </p:nvGraphicFramePr>
          <p:xfrm>
            <a:off x="6761318" y="2273144"/>
            <a:ext cx="5084647" cy="185896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FB625D61-B192-CDC9-D682-4E3DED5AFF11}"/>
                </a:ext>
              </a:extLst>
            </p:cNvPr>
            <p:cNvSpPr txBox="1"/>
            <p:nvPr/>
          </p:nvSpPr>
          <p:spPr>
            <a:xfrm>
              <a:off x="6828876" y="1968302"/>
              <a:ext cx="5084647" cy="269297"/>
            </a:xfrm>
            <a:prstGeom prst="rect">
              <a:avLst/>
            </a:prstGeom>
            <a:noFill/>
          </p:spPr>
          <p:txBody>
            <a:bodyPr wrap="square" rtlCol="0">
              <a:spAutoFit/>
            </a:bodyPr>
            <a:lstStyle/>
            <a:p>
              <a:pPr algn="ctr"/>
              <a:r>
                <a:rPr lang="en-NZ" sz="1400" b="1" dirty="0">
                  <a:solidFill>
                    <a:srgbClr val="508541"/>
                  </a:solidFill>
                  <a:latin typeface="Arial" panose="020B0604020202020204" pitchFamily="34" charset="0"/>
                  <a:cs typeface="Arial" panose="020B0604020202020204" pitchFamily="34" charset="0"/>
                </a:rPr>
                <a:t>Survival of non-cirrhotic and cirrhotic patients treated with TDF </a:t>
              </a:r>
            </a:p>
          </p:txBody>
        </p:sp>
      </p:grpSp>
      <p:sp>
        <p:nvSpPr>
          <p:cNvPr id="18" name="Content Placeholder 1">
            <a:extLst>
              <a:ext uri="{FF2B5EF4-FFF2-40B4-BE49-F238E27FC236}">
                <a16:creationId xmlns:a16="http://schemas.microsoft.com/office/drawing/2014/main" id="{BC4CB3B4-7E0F-1A12-4A76-0EBE521E7D40}"/>
              </a:ext>
            </a:extLst>
          </p:cNvPr>
          <p:cNvSpPr txBox="1">
            <a:spLocks/>
          </p:cNvSpPr>
          <p:nvPr/>
        </p:nvSpPr>
        <p:spPr>
          <a:xfrm>
            <a:off x="425752" y="998070"/>
            <a:ext cx="5859852" cy="517889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508541"/>
                </a:highlight>
                <a:latin typeface="Arial" panose="020B0604020202020204" pitchFamily="34" charset="0"/>
                <a:cs typeface="Arial" panose="020B0604020202020204" pitchFamily="34" charset="0"/>
              </a:rPr>
              <a:t>RESULTS</a:t>
            </a:r>
            <a:endParaRPr lang="en-US" sz="2000" dirty="0">
              <a:highlight>
                <a:srgbClr val="508541"/>
              </a:highlight>
              <a:latin typeface="Arial" panose="020B0604020202020204" pitchFamily="34" charset="0"/>
              <a:cs typeface="Arial" panose="020B0604020202020204" pitchFamily="34" charset="0"/>
            </a:endParaRPr>
          </a:p>
          <a:p>
            <a:pPr>
              <a:lnSpc>
                <a:spcPct val="100000"/>
              </a:lnSpc>
              <a:spcBef>
                <a:spcPts val="300"/>
              </a:spcBef>
              <a:buClr>
                <a:srgbClr val="004B87"/>
              </a:buClr>
            </a:pPr>
            <a:r>
              <a:rPr lang="en-US" sz="1600" dirty="0">
                <a:latin typeface="Arial" panose="020B0604020202020204" pitchFamily="34" charset="0"/>
                <a:cs typeface="Arial" panose="020B0604020202020204" pitchFamily="34" charset="0"/>
              </a:rPr>
              <a:t>All-cause mortality during the study was 3.9% (34/864)</a:t>
            </a:r>
          </a:p>
          <a:p>
            <a:pPr marL="538163" lvl="1" indent="-274638">
              <a:lnSpc>
                <a:spcPct val="100000"/>
              </a:lnSpc>
              <a:spcBef>
                <a:spcPts val="300"/>
              </a:spcBef>
              <a:buClr>
                <a:srgbClr val="004B87"/>
              </a:buClr>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Median follow-up: </a:t>
            </a:r>
            <a:r>
              <a:rPr lang="en-NZ" sz="1600" dirty="0">
                <a:solidFill>
                  <a:srgbClr val="004B87"/>
                </a:solidFill>
                <a:latin typeface="Arial" panose="020B0604020202020204" pitchFamily="34" charset="0"/>
                <a:cs typeface="Arial" panose="020B0604020202020204" pitchFamily="34" charset="0"/>
              </a:rPr>
              <a:t>7.2 (6.2–9.8)</a:t>
            </a:r>
            <a:r>
              <a:rPr lang="en-US" sz="1600" dirty="0">
                <a:solidFill>
                  <a:srgbClr val="004B87"/>
                </a:solidFill>
                <a:latin typeface="Arial" panose="020B0604020202020204" pitchFamily="34" charset="0"/>
                <a:cs typeface="Arial" panose="020B0604020202020204" pitchFamily="34" charset="0"/>
              </a:rPr>
              <a:t> years </a:t>
            </a:r>
          </a:p>
          <a:p>
            <a:pPr marL="538163" lvl="1" indent="-274638">
              <a:lnSpc>
                <a:spcPct val="100000"/>
              </a:lnSpc>
              <a:spcBef>
                <a:spcPts val="300"/>
              </a:spcBef>
              <a:buClr>
                <a:srgbClr val="004B87"/>
              </a:buClr>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Annual overall mortality rate: 4.9 (95% CI: 3.3</a:t>
            </a:r>
            <a:r>
              <a:rPr lang="en-NZ" sz="1600" dirty="0">
                <a:solidFill>
                  <a:srgbClr val="004B87"/>
                </a:solidFill>
                <a:latin typeface="Arial" panose="020B0604020202020204" pitchFamily="34" charset="0"/>
                <a:cs typeface="Arial" panose="020B0604020202020204" pitchFamily="34" charset="0"/>
              </a:rPr>
              <a:t>–6.6) per 1,000, similar to age-standardized Gambian population </a:t>
            </a:r>
          </a:p>
          <a:p>
            <a:pPr>
              <a:lnSpc>
                <a:spcPct val="100000"/>
              </a:lnSpc>
              <a:spcBef>
                <a:spcPts val="300"/>
              </a:spcBef>
              <a:buClr>
                <a:srgbClr val="004B87"/>
              </a:buClr>
            </a:pPr>
            <a:r>
              <a:rPr lang="en-NZ" sz="1600" dirty="0">
                <a:latin typeface="Arial" panose="020B0604020202020204" pitchFamily="34" charset="0"/>
                <a:cs typeface="Arial" panose="020B0604020202020204" pitchFamily="34" charset="0"/>
              </a:rPr>
              <a:t>Non-cirrhotic treated patients had similar survival to untreated ineligible patients (p=0.26); eligible cirrhotic patients had lower survival (p&lt;0.0001)</a:t>
            </a:r>
          </a:p>
          <a:p>
            <a:pPr>
              <a:lnSpc>
                <a:spcPct val="100000"/>
              </a:lnSpc>
              <a:spcBef>
                <a:spcPts val="300"/>
              </a:spcBef>
              <a:buClr>
                <a:srgbClr val="004B87"/>
              </a:buClr>
            </a:pPr>
            <a:r>
              <a:rPr lang="en-NZ" sz="1600" dirty="0">
                <a:latin typeface="Arial" panose="020B0604020202020204" pitchFamily="34" charset="0"/>
                <a:cs typeface="Arial" panose="020B0604020202020204" pitchFamily="34" charset="0"/>
              </a:rPr>
              <a:t>6 patients died from liver-related events</a:t>
            </a:r>
          </a:p>
          <a:p>
            <a:pPr>
              <a:lnSpc>
                <a:spcPct val="100000"/>
              </a:lnSpc>
              <a:spcBef>
                <a:spcPts val="300"/>
              </a:spcBef>
              <a:buClr>
                <a:srgbClr val="004B87"/>
              </a:buClr>
            </a:pPr>
            <a:r>
              <a:rPr lang="en-NZ" sz="1600" dirty="0">
                <a:latin typeface="Arial" panose="020B0604020202020204" pitchFamily="34" charset="0"/>
                <a:cs typeface="Arial" panose="020B0604020202020204" pitchFamily="34" charset="0"/>
              </a:rPr>
              <a:t>Overall HCC incidence: </a:t>
            </a:r>
            <a:r>
              <a:rPr lang="en-US" sz="1600" dirty="0">
                <a:latin typeface="Arial" panose="020B0604020202020204" pitchFamily="34" charset="0"/>
                <a:cs typeface="Arial" panose="020B0604020202020204" pitchFamily="34" charset="0"/>
              </a:rPr>
              <a:t>57.7 (14.4</a:t>
            </a:r>
            <a:r>
              <a:rPr lang="en-NZ"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115.4) per 100,000 PY</a:t>
            </a:r>
          </a:p>
          <a:p>
            <a:pPr marL="538163" lvl="1" indent="-274638">
              <a:lnSpc>
                <a:spcPct val="100000"/>
              </a:lnSpc>
              <a:spcBef>
                <a:spcPts val="300"/>
              </a:spcBef>
              <a:buClr>
                <a:srgbClr val="004B87"/>
              </a:buClr>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4 cases of HCC were reported in treated patients vs none in untreated patients</a:t>
            </a:r>
          </a:p>
          <a:p>
            <a:pPr marL="538163" lvl="1" indent="-274638">
              <a:lnSpc>
                <a:spcPct val="100000"/>
              </a:lnSpc>
              <a:spcBef>
                <a:spcPts val="300"/>
              </a:spcBef>
              <a:buClr>
                <a:srgbClr val="004B87"/>
              </a:buClr>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All HCC cases were in cirrhotic male patients, despite good adherence to TDF, viral suppression, and no </a:t>
            </a:r>
            <a:r>
              <a:rPr lang="en-US" sz="1600" dirty="0" err="1">
                <a:solidFill>
                  <a:srgbClr val="004B87"/>
                </a:solidFill>
                <a:latin typeface="Arial" panose="020B0604020202020204" pitchFamily="34" charset="0"/>
                <a:cs typeface="Arial" panose="020B0604020202020204" pitchFamily="34" charset="0"/>
              </a:rPr>
              <a:t>HDV</a:t>
            </a:r>
            <a:r>
              <a:rPr lang="en-US" sz="1600" dirty="0">
                <a:solidFill>
                  <a:srgbClr val="004B87"/>
                </a:solidFill>
                <a:latin typeface="Arial" panose="020B0604020202020204" pitchFamily="34" charset="0"/>
                <a:cs typeface="Arial" panose="020B0604020202020204" pitchFamily="34" charset="0"/>
              </a:rPr>
              <a:t> coinfection</a:t>
            </a:r>
          </a:p>
          <a:p>
            <a:pPr marL="538163" lvl="1" indent="-274638">
              <a:lnSpc>
                <a:spcPct val="100000"/>
              </a:lnSpc>
              <a:spcBef>
                <a:spcPts val="300"/>
              </a:spcBef>
              <a:buClr>
                <a:srgbClr val="004B87"/>
              </a:buClr>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In men, HCC incidence was 101.5 (25.4</a:t>
            </a:r>
            <a:r>
              <a:rPr lang="en-NZ" sz="1600" dirty="0">
                <a:solidFill>
                  <a:srgbClr val="004B87"/>
                </a:solidFill>
                <a:latin typeface="Arial" panose="020B0604020202020204" pitchFamily="34" charset="0"/>
                <a:cs typeface="Arial" panose="020B0604020202020204" pitchFamily="34" charset="0"/>
              </a:rPr>
              <a:t>–</a:t>
            </a:r>
            <a:r>
              <a:rPr lang="en-US" sz="1600" dirty="0">
                <a:solidFill>
                  <a:srgbClr val="004B87"/>
                </a:solidFill>
                <a:latin typeface="Arial" panose="020B0604020202020204" pitchFamily="34" charset="0"/>
                <a:cs typeface="Arial" panose="020B0604020202020204" pitchFamily="34" charset="0"/>
              </a:rPr>
              <a:t>203.01) per </a:t>
            </a:r>
            <a:br>
              <a:rPr lang="en-US" sz="1600" dirty="0">
                <a:solidFill>
                  <a:srgbClr val="004B87"/>
                </a:solidFill>
                <a:latin typeface="Arial" panose="020B0604020202020204" pitchFamily="34" charset="0"/>
                <a:cs typeface="Arial" panose="020B0604020202020204" pitchFamily="34" charset="0"/>
              </a:rPr>
            </a:br>
            <a:r>
              <a:rPr lang="en-US" sz="1600" dirty="0">
                <a:solidFill>
                  <a:srgbClr val="004B87"/>
                </a:solidFill>
                <a:latin typeface="Arial" panose="020B0604020202020204" pitchFamily="34" charset="0"/>
                <a:cs typeface="Arial" panose="020B0604020202020204" pitchFamily="34" charset="0"/>
              </a:rPr>
              <a:t>100,000 PY, lower than a historical Gambian study before the introduction of antiviral therapy in the country</a:t>
            </a:r>
            <a:r>
              <a:rPr lang="en-US" sz="1600" baseline="30000" dirty="0">
                <a:solidFill>
                  <a:srgbClr val="004B87"/>
                </a:solidFill>
                <a:latin typeface="Arial" panose="020B0604020202020204" pitchFamily="34" charset="0"/>
                <a:cs typeface="Arial" panose="020B0604020202020204" pitchFamily="34" charset="0"/>
              </a:rPr>
              <a:t>1</a:t>
            </a:r>
            <a:r>
              <a:rPr lang="en-US" sz="1600" dirty="0">
                <a:solidFill>
                  <a:srgbClr val="004B87"/>
                </a:solidFill>
                <a:latin typeface="Arial" panose="020B0604020202020204" pitchFamily="34" charset="0"/>
                <a:cs typeface="Arial" panose="020B0604020202020204" pitchFamily="34" charset="0"/>
              </a:rPr>
              <a:t> </a:t>
            </a:r>
            <a:br>
              <a:rPr lang="en-US" sz="1600" dirty="0">
                <a:solidFill>
                  <a:srgbClr val="004B87"/>
                </a:solidFill>
                <a:latin typeface="Arial" panose="020B0604020202020204" pitchFamily="34" charset="0"/>
                <a:cs typeface="Arial" panose="020B0604020202020204" pitchFamily="34" charset="0"/>
              </a:rPr>
            </a:br>
            <a:r>
              <a:rPr lang="en-US" sz="1600" dirty="0">
                <a:solidFill>
                  <a:srgbClr val="004B87"/>
                </a:solidFill>
                <a:latin typeface="Arial" panose="020B0604020202020204" pitchFamily="34" charset="0"/>
                <a:cs typeface="Arial" panose="020B0604020202020204" pitchFamily="34" charset="0"/>
              </a:rPr>
              <a:t>(183.5 [82.4</a:t>
            </a:r>
            <a:r>
              <a:rPr lang="en-NZ" sz="1600" dirty="0">
                <a:solidFill>
                  <a:srgbClr val="004B87"/>
                </a:solidFill>
                <a:latin typeface="Arial" panose="020B0604020202020204" pitchFamily="34" charset="0"/>
                <a:cs typeface="Arial" panose="020B0604020202020204" pitchFamily="34" charset="0"/>
              </a:rPr>
              <a:t>–</a:t>
            </a:r>
            <a:r>
              <a:rPr lang="en-US" sz="1600" dirty="0">
                <a:solidFill>
                  <a:srgbClr val="004B87"/>
                </a:solidFill>
                <a:latin typeface="Arial" panose="020B0604020202020204" pitchFamily="34" charset="0"/>
                <a:cs typeface="Arial" panose="020B0604020202020204" pitchFamily="34" charset="0"/>
              </a:rPr>
              <a:t>408.5] per 100,000 PY)</a:t>
            </a:r>
            <a:endParaRPr lang="en-NZ" sz="1600" dirty="0">
              <a:solidFill>
                <a:srgbClr val="004B87"/>
              </a:solidFill>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BBAE1200-8DCE-9DC3-CE36-6736E935744A}"/>
              </a:ext>
            </a:extLst>
          </p:cNvPr>
          <p:cNvCxnSpPr>
            <a:cxnSpLocks/>
          </p:cNvCxnSpPr>
          <p:nvPr/>
        </p:nvCxnSpPr>
        <p:spPr>
          <a:xfrm>
            <a:off x="6387102" y="4518075"/>
            <a:ext cx="5445370" cy="0"/>
          </a:xfrm>
          <a:prstGeom prst="line">
            <a:avLst/>
          </a:prstGeom>
          <a:ln>
            <a:solidFill>
              <a:srgbClr val="50854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56A6C6F-4E50-AD0D-E634-B48205228680}"/>
              </a:ext>
            </a:extLst>
          </p:cNvPr>
          <p:cNvCxnSpPr>
            <a:cxnSpLocks/>
          </p:cNvCxnSpPr>
          <p:nvPr/>
        </p:nvCxnSpPr>
        <p:spPr>
          <a:xfrm>
            <a:off x="6387102" y="4518075"/>
            <a:ext cx="0" cy="2101800"/>
          </a:xfrm>
          <a:prstGeom prst="line">
            <a:avLst/>
          </a:prstGeom>
          <a:ln>
            <a:solidFill>
              <a:srgbClr val="508541"/>
            </a:solidFill>
          </a:ln>
        </p:spPr>
        <p:style>
          <a:lnRef idx="1">
            <a:schemeClr val="accent1"/>
          </a:lnRef>
          <a:fillRef idx="0">
            <a:schemeClr val="accent1"/>
          </a:fillRef>
          <a:effectRef idx="0">
            <a:schemeClr val="accent1"/>
          </a:effectRef>
          <a:fontRef idx="minor">
            <a:schemeClr val="tx1"/>
          </a:fontRef>
        </p:style>
      </p:cxnSp>
      <p:pic>
        <p:nvPicPr>
          <p:cNvPr id="4" name="Picture 3">
            <a:hlinkClick r:id="rId4" action="ppaction://hlinksldjump"/>
            <a:extLst>
              <a:ext uri="{FF2B5EF4-FFF2-40B4-BE49-F238E27FC236}">
                <a16:creationId xmlns:a16="http://schemas.microsoft.com/office/drawing/2014/main" id="{F25470AA-4A21-E257-864F-81541AEE6BAC}"/>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802364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laceHolder 1"/>
          <p:cNvSpPr>
            <a:spLocks noGrp="1"/>
          </p:cNvSpPr>
          <p:nvPr>
            <p:ph type="title"/>
          </p:nvPr>
        </p:nvSpPr>
        <p:spPr>
          <a:xfrm>
            <a:off x="838080" y="-88920"/>
            <a:ext cx="10515240" cy="838440"/>
          </a:xfrm>
          <a:prstGeom prst="rect">
            <a:avLst/>
          </a:prstGeom>
          <a:noFill/>
          <a:ln w="0">
            <a:noFill/>
          </a:ln>
        </p:spPr>
        <p:txBody>
          <a:bodyPr lIns="91440" tIns="45720" rIns="91440" bIns="45720" anchor="ctr">
            <a:normAutofit/>
          </a:bodyPr>
          <a:lstStyle/>
          <a:p>
            <a:pPr indent="0" defTabSz="914400">
              <a:lnSpc>
                <a:spcPct val="90000"/>
              </a:lnSpc>
              <a:buNone/>
            </a:pPr>
            <a:r>
              <a:rPr lang="en-US" sz="2400" b="0" u="none" strike="noStrike" dirty="0">
                <a:solidFill>
                  <a:schemeClr val="lt1"/>
                </a:solidFill>
                <a:effectLst/>
                <a:uFillTx/>
              </a:rPr>
              <a:t>Time to positivity of a low-cost point-of-care HBsAg test to assess </a:t>
            </a:r>
            <a:br>
              <a:rPr lang="en-US" sz="2400" b="0" u="none" strike="noStrike" dirty="0">
                <a:solidFill>
                  <a:schemeClr val="lt1"/>
                </a:solidFill>
                <a:effectLst/>
                <a:uFillTx/>
              </a:rPr>
            </a:br>
            <a:r>
              <a:rPr lang="en-US" sz="2400" b="0" u="none" strike="noStrike" dirty="0">
                <a:solidFill>
                  <a:schemeClr val="lt1"/>
                </a:solidFill>
                <a:effectLst/>
                <a:uFillTx/>
              </a:rPr>
              <a:t>HBV treatment eligibility </a:t>
            </a:r>
            <a:endParaRPr lang="en-US" sz="2400" b="0" u="none" strike="noStrike" dirty="0">
              <a:solidFill>
                <a:schemeClr val="dk1"/>
              </a:solidFill>
              <a:effectLst/>
              <a:uFillTx/>
            </a:endParaRPr>
          </a:p>
        </p:txBody>
      </p:sp>
      <p:cxnSp>
        <p:nvCxnSpPr>
          <p:cNvPr id="17" name="Straight Connector 3"/>
          <p:cNvCxnSpPr/>
          <p:nvPr/>
        </p:nvCxnSpPr>
        <p:spPr>
          <a:xfrm>
            <a:off x="4963680" y="1492200"/>
            <a:ext cx="360" cy="4625280"/>
          </a:xfrm>
          <a:prstGeom prst="straightConnector1">
            <a:avLst/>
          </a:prstGeom>
          <a:ln>
            <a:solidFill>
              <a:srgbClr val="508541"/>
            </a:solidFill>
          </a:ln>
        </p:spPr>
      </p:cxnSp>
      <p:sp>
        <p:nvSpPr>
          <p:cNvPr id="18" name="Content Placeholder 1"/>
          <p:cNvSpPr/>
          <p:nvPr/>
        </p:nvSpPr>
        <p:spPr>
          <a:xfrm>
            <a:off x="425880" y="997920"/>
            <a:ext cx="4537800" cy="462204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defTabSz="914400">
              <a:lnSpc>
                <a:spcPct val="100000"/>
              </a:lnSpc>
              <a:spcBef>
                <a:spcPts val="1001"/>
              </a:spcBef>
              <a:tabLst>
                <a:tab pos="0" algn="l"/>
              </a:tabLst>
            </a:pPr>
            <a:r>
              <a:rPr lang="en-US" sz="2000" b="1" u="none" strike="noStrike" dirty="0">
                <a:solidFill>
                  <a:schemeClr val="lt1"/>
                </a:solidFill>
                <a:effectLst/>
                <a:highlight>
                  <a:srgbClr val="508541"/>
                </a:highlight>
                <a:uFillTx/>
                <a:latin typeface="+mj-lt"/>
              </a:rPr>
              <a:t>BACKGROUND &amp; AIM</a:t>
            </a:r>
          </a:p>
          <a:p>
            <a:pPr marL="285750" indent="-285750">
              <a:lnSpc>
                <a:spcPct val="100000"/>
              </a:lnSpc>
              <a:spcBef>
                <a:spcPts val="1000"/>
              </a:spcBef>
              <a:buClr>
                <a:srgbClr val="004B87"/>
              </a:buClr>
              <a:buFont typeface="Arial" panose="020B0604020202020204" pitchFamily="34" charset="0"/>
              <a:buChar char="•"/>
            </a:pPr>
            <a:r>
              <a:rPr lang="en-US" sz="1600" dirty="0">
                <a:latin typeface="+mj-lt"/>
                <a:cs typeface="Arial" panose="020B0604020202020204" pitchFamily="34" charset="0"/>
              </a:rPr>
              <a:t>Reaching the WHO hepatitis B elimination targets will require simplified, decentralized screening and care pathways that can be implemented at scale</a:t>
            </a:r>
          </a:p>
          <a:p>
            <a:pPr marL="285750" indent="-285750">
              <a:lnSpc>
                <a:spcPct val="100000"/>
              </a:lnSpc>
              <a:spcBef>
                <a:spcPts val="1000"/>
              </a:spcBef>
              <a:buClr>
                <a:srgbClr val="004B87"/>
              </a:buClr>
              <a:buFont typeface="Arial" panose="020B0604020202020204" pitchFamily="34" charset="0"/>
              <a:buChar char="•"/>
            </a:pPr>
            <a:r>
              <a:rPr lang="en-US" sz="1600" b="0" u="none" strike="noStrike" dirty="0">
                <a:solidFill>
                  <a:srgbClr val="004B87"/>
                </a:solidFill>
                <a:effectLst/>
                <a:uFillTx/>
                <a:latin typeface="+mj-lt"/>
              </a:rPr>
              <a:t>In many low-resource settings, access to laboratory tests needed to assess treatment eligibility is still limited, creating major gaps in linkage to care</a:t>
            </a:r>
            <a:endParaRPr lang="ca-ES" sz="1600" dirty="0">
              <a:solidFill>
                <a:srgbClr val="000000"/>
              </a:solidFill>
              <a:latin typeface="+mj-lt"/>
            </a:endParaRPr>
          </a:p>
          <a:p>
            <a:pPr marL="285750" indent="-285750">
              <a:lnSpc>
                <a:spcPct val="100000"/>
              </a:lnSpc>
              <a:spcBef>
                <a:spcPts val="1000"/>
              </a:spcBef>
              <a:buClr>
                <a:srgbClr val="004B87"/>
              </a:buClr>
              <a:buFont typeface="Arial" panose="020B0604020202020204" pitchFamily="34" charset="0"/>
              <a:buChar char="•"/>
            </a:pPr>
            <a:r>
              <a:rPr lang="en-US" sz="1600" b="1" u="none" strike="noStrike" dirty="0">
                <a:solidFill>
                  <a:srgbClr val="004B87"/>
                </a:solidFill>
                <a:effectLst/>
                <a:uFillTx/>
                <a:latin typeface="+mj-lt"/>
                <a:ea typeface="Microsoft YaHei"/>
              </a:rPr>
              <a:t>AIM:</a:t>
            </a:r>
            <a:r>
              <a:rPr lang="en-US" sz="1600" b="0" u="none" strike="noStrike" dirty="0">
                <a:solidFill>
                  <a:srgbClr val="004B87"/>
                </a:solidFill>
                <a:effectLst/>
                <a:uFillTx/>
                <a:latin typeface="+mj-lt"/>
                <a:ea typeface="Microsoft YaHei"/>
              </a:rPr>
              <a:t> We evaluated whether the time to positivity of a low-cost point-of-care (POC) HBsAg rapid test could serve as a proxy for serum HBsAg levels in 2 settings with distinct HBV epidemiology and healthcare infrastructures (Spain and Ethiopia)</a:t>
            </a:r>
            <a:endParaRPr lang="ca-ES" sz="1600" b="0" u="none" strike="noStrike" dirty="0">
              <a:solidFill>
                <a:srgbClr val="000000"/>
              </a:solidFill>
              <a:effectLst/>
              <a:uFillTx/>
              <a:latin typeface="+mj-lt"/>
            </a:endParaRPr>
          </a:p>
        </p:txBody>
      </p:sp>
      <p:sp>
        <p:nvSpPr>
          <p:cNvPr id="19" name="Content Placeholder 9"/>
          <p:cNvSpPr/>
          <p:nvPr/>
        </p:nvSpPr>
        <p:spPr>
          <a:xfrm>
            <a:off x="5211720" y="996840"/>
            <a:ext cx="2195280" cy="45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spcBef>
                <a:spcPts val="1001"/>
              </a:spcBef>
              <a:tabLst>
                <a:tab pos="0" algn="l"/>
              </a:tabLst>
            </a:pPr>
            <a:r>
              <a:rPr lang="en-US" sz="2000" b="1" u="none" strike="noStrike" dirty="0">
                <a:solidFill>
                  <a:schemeClr val="lt1"/>
                </a:solidFill>
                <a:effectLst/>
                <a:highlight>
                  <a:srgbClr val="508541"/>
                </a:highlight>
                <a:uFillTx/>
                <a:latin typeface="+mj-lt"/>
              </a:rPr>
              <a:t>METHODS</a:t>
            </a:r>
            <a:endParaRPr lang="ca-ES" sz="2000" b="0" u="none" strike="noStrike" dirty="0">
              <a:solidFill>
                <a:srgbClr val="000000"/>
              </a:solidFill>
              <a:effectLst/>
              <a:uFillTx/>
              <a:latin typeface="+mj-lt"/>
            </a:endParaRPr>
          </a:p>
        </p:txBody>
      </p:sp>
      <p:sp>
        <p:nvSpPr>
          <p:cNvPr id="20" name="Text Placeholder 3"/>
          <p:cNvSpPr/>
          <p:nvPr/>
        </p:nvSpPr>
        <p:spPr>
          <a:xfrm>
            <a:off x="190440" y="6356892"/>
            <a:ext cx="3351240" cy="448200"/>
          </a:xfrm>
          <a:prstGeom prst="rect">
            <a:avLst/>
          </a:prstGeom>
          <a:noFill/>
          <a:ln w="0">
            <a:noFill/>
          </a:ln>
        </p:spPr>
        <p:style>
          <a:lnRef idx="0">
            <a:scrgbClr r="0" g="0" b="0"/>
          </a:lnRef>
          <a:fillRef idx="0">
            <a:scrgbClr r="0" g="0" b="0"/>
          </a:fillRef>
          <a:effectRef idx="0">
            <a:scrgbClr r="0" g="0" b="0"/>
          </a:effectRef>
          <a:fontRef idx="minor"/>
        </p:style>
        <p:txBody>
          <a:bodyPr anchor="b">
            <a:noAutofit/>
          </a:bodyPr>
          <a:lstStyle/>
          <a:p>
            <a:pPr>
              <a:lnSpc>
                <a:spcPct val="90000"/>
              </a:lnSpc>
              <a:spcBef>
                <a:spcPts val="1001"/>
              </a:spcBef>
              <a:tabLst>
                <a:tab pos="0" algn="l"/>
              </a:tabLst>
            </a:pPr>
            <a:br>
              <a:rPr sz="1100" dirty="0">
                <a:latin typeface="+mj-lt"/>
              </a:rPr>
            </a:br>
            <a:r>
              <a:rPr lang="en-US" sz="1100" dirty="0">
                <a:solidFill>
                  <a:srgbClr val="004B87"/>
                </a:solidFill>
                <a:latin typeface="+mj-lt"/>
              </a:rPr>
              <a:t>*</a:t>
            </a:r>
            <a:r>
              <a:rPr lang="en-US" sz="1100" b="0" u="none" strike="noStrike" dirty="0">
                <a:solidFill>
                  <a:srgbClr val="004B87"/>
                </a:solidFill>
                <a:effectLst/>
                <a:uFillTx/>
                <a:latin typeface="+mj-lt"/>
              </a:rPr>
              <a:t>R</a:t>
            </a:r>
            <a:r>
              <a:rPr lang="en-GB" sz="1100" b="0" u="none" strike="noStrike" dirty="0">
                <a:solidFill>
                  <a:srgbClr val="004B87"/>
                </a:solidFill>
                <a:effectLst/>
                <a:uFillTx/>
                <a:latin typeface="+mj-lt"/>
              </a:rPr>
              <a:t>ecommended reading time 15–20 minutes</a:t>
            </a:r>
            <a:r>
              <a:rPr lang="en-GB" sz="1100" dirty="0">
                <a:solidFill>
                  <a:srgbClr val="004B87"/>
                </a:solidFill>
                <a:latin typeface="+mj-lt"/>
              </a:rPr>
              <a:t>.</a:t>
            </a:r>
            <a:br>
              <a:rPr sz="1100" dirty="0">
                <a:latin typeface="+mj-lt"/>
              </a:rPr>
            </a:br>
            <a:r>
              <a:rPr lang="en-GB" sz="1100" b="0" u="none" strike="noStrike" dirty="0">
                <a:solidFill>
                  <a:srgbClr val="004B87"/>
                </a:solidFill>
                <a:effectLst/>
                <a:uFillTx/>
                <a:latin typeface="+mj-lt"/>
              </a:rPr>
              <a:t>Romero J, et al. EASL</a:t>
            </a:r>
            <a:r>
              <a:rPr lang="en-GB" sz="1100" dirty="0">
                <a:solidFill>
                  <a:srgbClr val="004B87"/>
                </a:solidFill>
                <a:latin typeface="Arial" panose="020B0604020202020204" pitchFamily="34" charset="0"/>
                <a:cs typeface="Arial" panose="020B0604020202020204" pitchFamily="34" charset="0"/>
              </a:rPr>
              <a:t> Congress</a:t>
            </a:r>
            <a:r>
              <a:rPr lang="en-GB" sz="1100" b="0" u="none" strike="noStrike" dirty="0">
                <a:solidFill>
                  <a:srgbClr val="004B87"/>
                </a:solidFill>
                <a:effectLst/>
                <a:uFillTx/>
                <a:latin typeface="+mj-lt"/>
              </a:rPr>
              <a:t> 2026; TOP-048. </a:t>
            </a:r>
            <a:endParaRPr lang="ca-ES" sz="1100" b="0" u="none" strike="noStrike" dirty="0">
              <a:solidFill>
                <a:srgbClr val="000000"/>
              </a:solidFill>
              <a:effectLst/>
              <a:uFillTx/>
              <a:latin typeface="+mj-lt"/>
            </a:endParaRPr>
          </a:p>
        </p:txBody>
      </p:sp>
      <p:sp>
        <p:nvSpPr>
          <p:cNvPr id="21" name="Rectangle 5"/>
          <p:cNvSpPr/>
          <p:nvPr/>
        </p:nvSpPr>
        <p:spPr>
          <a:xfrm>
            <a:off x="5943600" y="2329200"/>
            <a:ext cx="5229360" cy="452160"/>
          </a:xfrm>
          <a:prstGeom prst="rect">
            <a:avLst/>
          </a:prstGeom>
          <a:solidFill>
            <a:srgbClr val="D8E9D3"/>
          </a:solidFill>
          <a:ln w="12700">
            <a:solidFill>
              <a:srgbClr val="50854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400" b="0" u="none" strike="noStrike" dirty="0">
                <a:solidFill>
                  <a:srgbClr val="508541"/>
                </a:solidFill>
                <a:effectLst/>
                <a:uFillTx/>
                <a:latin typeface="+mj-lt"/>
              </a:rPr>
              <a:t>Multicentre prospective study, Jan 2025–Dec 2025</a:t>
            </a:r>
            <a:endParaRPr lang="ca-ES" sz="1400" b="0" u="none" strike="noStrike" dirty="0">
              <a:solidFill>
                <a:srgbClr val="000000"/>
              </a:solidFill>
              <a:effectLst/>
              <a:uFillTx/>
              <a:latin typeface="+mj-lt"/>
            </a:endParaRPr>
          </a:p>
        </p:txBody>
      </p:sp>
      <p:cxnSp>
        <p:nvCxnSpPr>
          <p:cNvPr id="22" name="Straight Arrow Connector 8"/>
          <p:cNvCxnSpPr>
            <a:stCxn id="21" idx="2"/>
            <a:endCxn id="23" idx="0"/>
          </p:cNvCxnSpPr>
          <p:nvPr/>
        </p:nvCxnSpPr>
        <p:spPr>
          <a:xfrm>
            <a:off x="8558280" y="2781360"/>
            <a:ext cx="360" cy="255240"/>
          </a:xfrm>
          <a:prstGeom prst="straightConnector1">
            <a:avLst/>
          </a:prstGeom>
          <a:ln>
            <a:solidFill>
              <a:srgbClr val="508541"/>
            </a:solidFill>
            <a:tailEnd type="triangle" w="med" len="med"/>
          </a:ln>
        </p:spPr>
      </p:cxnSp>
      <p:sp>
        <p:nvSpPr>
          <p:cNvPr id="24" name="Rectangle 9"/>
          <p:cNvSpPr/>
          <p:nvPr/>
        </p:nvSpPr>
        <p:spPr>
          <a:xfrm>
            <a:off x="5393520" y="3822480"/>
            <a:ext cx="1956600" cy="802440"/>
          </a:xfrm>
          <a:prstGeom prst="rect">
            <a:avLst/>
          </a:prstGeom>
          <a:solidFill>
            <a:srgbClr val="508541"/>
          </a:solidFill>
          <a:ln w="12700">
            <a:solidFill>
              <a:srgbClr val="50854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GB" sz="1400" b="0" u="none" strike="noStrike" dirty="0">
                <a:solidFill>
                  <a:schemeClr val="lt1"/>
                </a:solidFill>
                <a:effectLst/>
                <a:uFillTx/>
                <a:latin typeface="+mj-lt"/>
              </a:rPr>
              <a:t>HBsAg+</a:t>
            </a:r>
            <a:endParaRPr lang="ca-ES" sz="1400" b="0" u="none" strike="noStrike" dirty="0">
              <a:solidFill>
                <a:srgbClr val="FFFFFF"/>
              </a:solidFill>
              <a:effectLst/>
              <a:uFillTx/>
              <a:latin typeface="+mj-lt"/>
            </a:endParaRPr>
          </a:p>
          <a:p>
            <a:pPr algn="ctr" defTabSz="914400">
              <a:lnSpc>
                <a:spcPct val="100000"/>
              </a:lnSpc>
            </a:pPr>
            <a:r>
              <a:rPr lang="en-GB" sz="1400" b="0" u="none" strike="noStrike" dirty="0">
                <a:solidFill>
                  <a:schemeClr val="lt1"/>
                </a:solidFill>
                <a:effectLst/>
                <a:uFillTx/>
                <a:latin typeface="+mj-lt"/>
              </a:rPr>
              <a:t>(current infection) </a:t>
            </a:r>
            <a:r>
              <a:rPr lang="en-GB" sz="1400" b="1" u="none" strike="noStrike" dirty="0">
                <a:solidFill>
                  <a:schemeClr val="lt1"/>
                </a:solidFill>
                <a:effectLst/>
                <a:uFillTx/>
                <a:latin typeface="+mj-lt"/>
              </a:rPr>
              <a:t>n=513</a:t>
            </a:r>
            <a:endParaRPr lang="ca-ES" sz="1400" b="0" u="none" strike="noStrike" dirty="0">
              <a:solidFill>
                <a:srgbClr val="FFFFFF"/>
              </a:solidFill>
              <a:effectLst/>
              <a:uFillTx/>
              <a:latin typeface="+mj-lt"/>
            </a:endParaRPr>
          </a:p>
        </p:txBody>
      </p:sp>
      <p:sp>
        <p:nvSpPr>
          <p:cNvPr id="25" name="Rectangle 10"/>
          <p:cNvSpPr/>
          <p:nvPr/>
        </p:nvSpPr>
        <p:spPr>
          <a:xfrm>
            <a:off x="9809280" y="3820320"/>
            <a:ext cx="1956600" cy="802440"/>
          </a:xfrm>
          <a:prstGeom prst="rect">
            <a:avLst/>
          </a:prstGeom>
          <a:solidFill>
            <a:schemeClr val="accent5">
              <a:lumMod val="20000"/>
              <a:lumOff val="80000"/>
            </a:schemeClr>
          </a:solidFill>
          <a:ln w="12700">
            <a:solidFill>
              <a:srgbClr val="50854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r>
              <a:rPr lang="en-GB" sz="1400" b="0" u="none" strike="noStrike" dirty="0">
                <a:solidFill>
                  <a:srgbClr val="004B87"/>
                </a:solidFill>
                <a:effectLst/>
                <a:uFillTx/>
                <a:latin typeface="+mj-lt"/>
              </a:rPr>
              <a:t>Healthy controls</a:t>
            </a:r>
            <a:br>
              <a:rPr sz="1400" dirty="0">
                <a:solidFill>
                  <a:srgbClr val="004B87"/>
                </a:solidFill>
                <a:latin typeface="+mj-lt"/>
              </a:rPr>
            </a:br>
            <a:r>
              <a:rPr lang="en-GB" sz="1400" b="1" u="none" strike="noStrike" dirty="0">
                <a:solidFill>
                  <a:srgbClr val="004B87"/>
                </a:solidFill>
                <a:effectLst/>
                <a:uFillTx/>
                <a:latin typeface="+mj-lt"/>
              </a:rPr>
              <a:t>n=56</a:t>
            </a:r>
            <a:endParaRPr lang="ca-ES" sz="1400" b="0" u="none" strike="noStrike" dirty="0">
              <a:solidFill>
                <a:srgbClr val="004B87"/>
              </a:solidFill>
              <a:effectLst/>
              <a:uFillTx/>
              <a:latin typeface="+mj-lt"/>
            </a:endParaRPr>
          </a:p>
          <a:p>
            <a:pPr algn="ctr" defTabSz="914400">
              <a:lnSpc>
                <a:spcPct val="100000"/>
              </a:lnSpc>
              <a:tabLst>
                <a:tab pos="0" algn="l"/>
              </a:tabLst>
            </a:pPr>
            <a:endParaRPr lang="ca-ES" sz="1400" b="0" u="none" strike="noStrike" dirty="0">
              <a:solidFill>
                <a:srgbClr val="000000"/>
              </a:solidFill>
              <a:effectLst/>
              <a:uFillTx/>
              <a:latin typeface="+mj-lt"/>
            </a:endParaRPr>
          </a:p>
        </p:txBody>
      </p:sp>
      <p:cxnSp>
        <p:nvCxnSpPr>
          <p:cNvPr id="26" name="Straight Arrow Connector 13"/>
          <p:cNvCxnSpPr>
            <a:stCxn id="27" idx="2"/>
            <a:endCxn id="21" idx="0"/>
          </p:cNvCxnSpPr>
          <p:nvPr/>
        </p:nvCxnSpPr>
        <p:spPr>
          <a:xfrm rot="16200000" flipH="1">
            <a:off x="7589160" y="1360080"/>
            <a:ext cx="399960" cy="1538640"/>
          </a:xfrm>
          <a:prstGeom prst="bentConnector3">
            <a:avLst>
              <a:gd name="adj1" fmla="val 50090"/>
            </a:avLst>
          </a:prstGeom>
          <a:ln>
            <a:solidFill>
              <a:srgbClr val="508541"/>
            </a:solidFill>
            <a:tailEnd type="triangle" w="med" len="med"/>
          </a:ln>
        </p:spPr>
      </p:cxnSp>
      <p:sp>
        <p:nvSpPr>
          <p:cNvPr id="29" name="Rectangle 15"/>
          <p:cNvSpPr/>
          <p:nvPr/>
        </p:nvSpPr>
        <p:spPr>
          <a:xfrm>
            <a:off x="5802120" y="4949280"/>
            <a:ext cx="5540760" cy="1410332"/>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p:style>
        <p:txBody>
          <a:bodyPr lIns="468000" tIns="45000" rIns="72000" bIns="45000" anchor="ctr">
            <a:noAutofit/>
          </a:bodyPr>
          <a:lstStyle/>
          <a:p>
            <a:pPr defTabSz="914400">
              <a:lnSpc>
                <a:spcPct val="100000"/>
              </a:lnSpc>
              <a:tabLst>
                <a:tab pos="0" algn="l"/>
              </a:tabLst>
            </a:pPr>
            <a:r>
              <a:rPr lang="en-GB" sz="1400" b="1" u="none" strike="noStrike" dirty="0">
                <a:solidFill>
                  <a:srgbClr val="004B87"/>
                </a:solidFill>
                <a:effectLst/>
                <a:uFillTx/>
                <a:latin typeface="+mj-lt"/>
              </a:rPr>
              <a:t>Analyses:</a:t>
            </a:r>
            <a:endParaRPr lang="ca-ES" sz="1400" b="0" u="none" strike="noStrike" dirty="0">
              <a:solidFill>
                <a:srgbClr val="004B87"/>
              </a:solidFill>
              <a:effectLst/>
              <a:uFillTx/>
              <a:latin typeface="+mj-lt"/>
            </a:endParaRPr>
          </a:p>
          <a:p>
            <a:pPr marL="285840" indent="-285840" defTabSz="914400">
              <a:lnSpc>
                <a:spcPct val="90000"/>
              </a:lnSpc>
              <a:spcBef>
                <a:spcPts val="1001"/>
              </a:spcBef>
              <a:buClr>
                <a:srgbClr val="508541"/>
              </a:buClr>
              <a:buFont typeface="Arial"/>
              <a:buChar char="•"/>
              <a:tabLst>
                <a:tab pos="0" algn="l"/>
              </a:tabLst>
            </a:pPr>
            <a:r>
              <a:rPr lang="en-GB" sz="1400" b="0" u="none" strike="noStrike" dirty="0">
                <a:solidFill>
                  <a:srgbClr val="004B87"/>
                </a:solidFill>
                <a:effectLst/>
                <a:uFillTx/>
                <a:latin typeface="+mj-lt"/>
              </a:rPr>
              <a:t>Quantitative serum HBsAg: </a:t>
            </a:r>
            <a:r>
              <a:rPr lang="ca-ES" sz="1400" b="0" u="none" strike="noStrike" dirty="0">
                <a:solidFill>
                  <a:srgbClr val="004B87"/>
                </a:solidFill>
                <a:effectLst/>
                <a:uFillTx/>
                <a:latin typeface="+mj-lt"/>
                <a:ea typeface="Microsoft YaHei"/>
              </a:rPr>
              <a:t>Elecsys HBsAg II Quant II, Roche) (LOD 0.05 UI/mL)</a:t>
            </a:r>
            <a:r>
              <a:rPr lang="en-US" sz="1400" b="0" u="none" strike="noStrike" baseline="30000" dirty="0">
                <a:solidFill>
                  <a:srgbClr val="004B87"/>
                </a:solidFill>
                <a:effectLst/>
                <a:uFillTx/>
                <a:latin typeface="+mj-lt"/>
                <a:ea typeface="Microsoft YaHei"/>
              </a:rPr>
              <a:t>†</a:t>
            </a:r>
            <a:endParaRPr lang="ca-ES" sz="1400" b="0" u="none" strike="noStrike" dirty="0">
              <a:solidFill>
                <a:srgbClr val="004B87"/>
              </a:solidFill>
              <a:effectLst/>
              <a:uFillTx/>
              <a:latin typeface="+mj-lt"/>
            </a:endParaRPr>
          </a:p>
          <a:p>
            <a:pPr marL="285840" indent="-285840" defTabSz="914400">
              <a:lnSpc>
                <a:spcPct val="100000"/>
              </a:lnSpc>
              <a:buClr>
                <a:srgbClr val="508541"/>
              </a:buClr>
              <a:buFont typeface="Arial"/>
              <a:buChar char="•"/>
              <a:tabLst>
                <a:tab pos="0" algn="l"/>
              </a:tabLst>
            </a:pPr>
            <a:r>
              <a:rPr lang="en-GB" sz="1400" b="0" u="none" strike="noStrike" dirty="0">
                <a:solidFill>
                  <a:srgbClr val="004B87"/>
                </a:solidFill>
                <a:effectLst/>
                <a:uFillTx/>
                <a:latin typeface="+mj-lt"/>
              </a:rPr>
              <a:t>Qualitative HBsAg: Performed on </a:t>
            </a:r>
            <a:r>
              <a:rPr lang="en-US" sz="1400" b="0" u="none" strike="noStrike" dirty="0">
                <a:solidFill>
                  <a:srgbClr val="004B87"/>
                </a:solidFill>
                <a:effectLst/>
                <a:uFillTx/>
                <a:latin typeface="+mj-lt"/>
              </a:rPr>
              <a:t>capillary blood using a POC rapid test (Determine™ HBsAg 2, Abbott)</a:t>
            </a:r>
            <a:r>
              <a:rPr lang="en-US" sz="1400" b="0" u="none" strike="noStrike" baseline="30000" dirty="0">
                <a:solidFill>
                  <a:srgbClr val="004B87"/>
                </a:solidFill>
                <a:effectLst/>
                <a:uFillTx/>
                <a:latin typeface="+mj-lt"/>
              </a:rPr>
              <a:t>*</a:t>
            </a:r>
            <a:endParaRPr lang="ca-ES" sz="1400" b="0" u="none" strike="noStrike" dirty="0">
              <a:solidFill>
                <a:srgbClr val="004B87"/>
              </a:solidFill>
              <a:effectLst/>
              <a:uFillTx/>
              <a:latin typeface="+mj-lt"/>
            </a:endParaRPr>
          </a:p>
          <a:p>
            <a:pPr marL="285840" indent="-285840" defTabSz="914400">
              <a:lnSpc>
                <a:spcPct val="100000"/>
              </a:lnSpc>
              <a:buClr>
                <a:srgbClr val="508541"/>
              </a:buClr>
              <a:buFont typeface="Arial"/>
              <a:buChar char="•"/>
              <a:tabLst>
                <a:tab pos="0" algn="l"/>
              </a:tabLst>
            </a:pPr>
            <a:r>
              <a:rPr lang="ca-ES" sz="1400" b="0" u="none" strike="noStrike" dirty="0">
                <a:solidFill>
                  <a:srgbClr val="004B87"/>
                </a:solidFill>
                <a:effectLst/>
                <a:uFillTx/>
                <a:latin typeface="+mj-lt"/>
                <a:ea typeface="Microsoft YaHei"/>
              </a:rPr>
              <a:t>HBV DNA was quantified by real-time PCR (LOQ 10 UI/mL</a:t>
            </a:r>
            <a:r>
              <a:rPr lang="ca-ES" sz="1400" b="0" u="none" strike="noStrike" dirty="0">
                <a:solidFill>
                  <a:srgbClr val="468A1A"/>
                </a:solidFill>
                <a:effectLst/>
                <a:uFillTx/>
                <a:latin typeface="+mj-lt"/>
                <a:ea typeface="Microsoft YaHei"/>
              </a:rPr>
              <a:t>)</a:t>
            </a:r>
            <a:endParaRPr lang="ca-ES" sz="1000" b="0" u="none" strike="noStrike" dirty="0">
              <a:solidFill>
                <a:srgbClr val="000000"/>
              </a:solidFill>
              <a:effectLst/>
              <a:uFillTx/>
              <a:latin typeface="+mj-lt"/>
            </a:endParaRPr>
          </a:p>
        </p:txBody>
      </p:sp>
      <p:sp>
        <p:nvSpPr>
          <p:cNvPr id="30" name="Oval 16"/>
          <p:cNvSpPr/>
          <p:nvPr/>
        </p:nvSpPr>
        <p:spPr>
          <a:xfrm>
            <a:off x="5448960" y="5211360"/>
            <a:ext cx="691920" cy="649800"/>
          </a:xfrm>
          <a:prstGeom prst="ellipse">
            <a:avLst/>
          </a:prstGeom>
          <a:solidFill>
            <a:srgbClr val="508541"/>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NZ" sz="1800" b="0" u="none" strike="noStrike">
              <a:solidFill>
                <a:schemeClr val="lt1"/>
              </a:solidFill>
              <a:effectLst/>
              <a:uFillTx/>
              <a:latin typeface="+mj-lt"/>
            </a:endParaRPr>
          </a:p>
        </p:txBody>
      </p:sp>
      <p:sp>
        <p:nvSpPr>
          <p:cNvPr id="27" name="Rectangle 19"/>
          <p:cNvSpPr/>
          <p:nvPr/>
        </p:nvSpPr>
        <p:spPr>
          <a:xfrm>
            <a:off x="5829120" y="1477440"/>
            <a:ext cx="2381760" cy="452160"/>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400" b="0" u="none" strike="noStrike" dirty="0">
                <a:solidFill>
                  <a:srgbClr val="004B87"/>
                </a:solidFill>
                <a:effectLst/>
                <a:uFillTx/>
                <a:latin typeface="+mj-lt"/>
              </a:rPr>
              <a:t>Derivation cohort, Spain </a:t>
            </a:r>
            <a:br>
              <a:rPr sz="1400" dirty="0">
                <a:solidFill>
                  <a:srgbClr val="004B87"/>
                </a:solidFill>
                <a:latin typeface="+mj-lt"/>
              </a:rPr>
            </a:br>
            <a:r>
              <a:rPr lang="en-US" sz="1400" b="1" u="none" strike="noStrike" dirty="0">
                <a:solidFill>
                  <a:srgbClr val="004B87"/>
                </a:solidFill>
                <a:effectLst/>
                <a:uFillTx/>
                <a:latin typeface="+mj-lt"/>
              </a:rPr>
              <a:t>n=315</a:t>
            </a:r>
            <a:endParaRPr lang="ca-ES" sz="1400" b="0" u="none" strike="noStrike" dirty="0">
              <a:solidFill>
                <a:srgbClr val="004B87"/>
              </a:solidFill>
              <a:effectLst/>
              <a:uFillTx/>
              <a:latin typeface="+mj-lt"/>
            </a:endParaRPr>
          </a:p>
        </p:txBody>
      </p:sp>
      <p:sp>
        <p:nvSpPr>
          <p:cNvPr id="31" name="Rectangle 34"/>
          <p:cNvSpPr/>
          <p:nvPr/>
        </p:nvSpPr>
        <p:spPr>
          <a:xfrm>
            <a:off x="7592400" y="3820320"/>
            <a:ext cx="1956600" cy="802440"/>
          </a:xfrm>
          <a:prstGeom prst="rect">
            <a:avLst/>
          </a:prstGeom>
          <a:solidFill>
            <a:srgbClr val="98C78B"/>
          </a:solidFill>
          <a:ln w="12700">
            <a:solidFill>
              <a:srgbClr val="50854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GB" sz="1400" b="0" u="none" strike="noStrike" dirty="0">
                <a:solidFill>
                  <a:schemeClr val="lt1"/>
                </a:solidFill>
                <a:effectLst/>
                <a:uFillTx/>
                <a:latin typeface="+mj-lt"/>
              </a:rPr>
              <a:t>HBsAg−/anti-HBc+</a:t>
            </a:r>
            <a:endParaRPr lang="ca-ES" sz="1400" b="0" u="none" strike="noStrike" dirty="0">
              <a:solidFill>
                <a:srgbClr val="000000"/>
              </a:solidFill>
              <a:effectLst/>
              <a:uFillTx/>
              <a:latin typeface="+mj-lt"/>
            </a:endParaRPr>
          </a:p>
          <a:p>
            <a:pPr algn="ctr" defTabSz="914400">
              <a:lnSpc>
                <a:spcPct val="100000"/>
              </a:lnSpc>
            </a:pPr>
            <a:r>
              <a:rPr lang="en-GB" sz="1400" b="0" u="none" strike="noStrike" dirty="0">
                <a:solidFill>
                  <a:schemeClr val="lt1"/>
                </a:solidFill>
                <a:effectLst/>
                <a:uFillTx/>
                <a:latin typeface="+mj-lt"/>
              </a:rPr>
              <a:t>(resolved infection) </a:t>
            </a:r>
            <a:br>
              <a:rPr sz="1400" dirty="0">
                <a:latin typeface="+mj-lt"/>
              </a:rPr>
            </a:br>
            <a:r>
              <a:rPr lang="en-GB" sz="1400" b="1" u="none" strike="noStrike" dirty="0">
                <a:solidFill>
                  <a:schemeClr val="lt1"/>
                </a:solidFill>
                <a:effectLst/>
                <a:uFillTx/>
                <a:latin typeface="+mj-lt"/>
              </a:rPr>
              <a:t>n=16</a:t>
            </a:r>
            <a:endParaRPr lang="ca-ES" sz="1400" b="0" u="none" strike="noStrike" dirty="0">
              <a:solidFill>
                <a:srgbClr val="000000"/>
              </a:solidFill>
              <a:effectLst/>
              <a:uFillTx/>
              <a:latin typeface="+mj-lt"/>
            </a:endParaRPr>
          </a:p>
        </p:txBody>
      </p:sp>
      <p:cxnSp>
        <p:nvCxnSpPr>
          <p:cNvPr id="32" name="Straight Arrow Connector 13"/>
          <p:cNvCxnSpPr>
            <a:stCxn id="33" idx="2"/>
            <a:endCxn id="21" idx="0"/>
          </p:cNvCxnSpPr>
          <p:nvPr/>
        </p:nvCxnSpPr>
        <p:spPr>
          <a:xfrm rot="5400000">
            <a:off x="9075600" y="1407960"/>
            <a:ext cx="403920" cy="1438920"/>
          </a:xfrm>
          <a:prstGeom prst="bentConnector3">
            <a:avLst>
              <a:gd name="adj1" fmla="val 50044"/>
            </a:avLst>
          </a:prstGeom>
          <a:ln>
            <a:solidFill>
              <a:srgbClr val="508541"/>
            </a:solidFill>
            <a:tailEnd type="triangle" w="med" len="med"/>
          </a:ln>
        </p:spPr>
      </p:cxnSp>
      <p:cxnSp>
        <p:nvCxnSpPr>
          <p:cNvPr id="34" name="Straight Arrow Connector 13"/>
          <p:cNvCxnSpPr>
            <a:cxnSpLocks/>
            <a:stCxn id="24" idx="2"/>
            <a:endCxn id="29" idx="0"/>
          </p:cNvCxnSpPr>
          <p:nvPr/>
        </p:nvCxnSpPr>
        <p:spPr>
          <a:xfrm rot="16200000" flipH="1">
            <a:off x="7309980" y="3686760"/>
            <a:ext cx="324360" cy="2200680"/>
          </a:xfrm>
          <a:prstGeom prst="bentConnector3">
            <a:avLst>
              <a:gd name="adj1" fmla="val 50000"/>
            </a:avLst>
          </a:prstGeom>
          <a:ln>
            <a:solidFill>
              <a:srgbClr val="508541"/>
            </a:solidFill>
            <a:tailEnd type="triangle" w="med" len="med"/>
          </a:ln>
        </p:spPr>
      </p:cxnSp>
      <p:cxnSp>
        <p:nvCxnSpPr>
          <p:cNvPr id="35" name="Straight Arrow Connector 69"/>
          <p:cNvCxnSpPr>
            <a:cxnSpLocks/>
            <a:stCxn id="31" idx="2"/>
            <a:endCxn id="29" idx="0"/>
          </p:cNvCxnSpPr>
          <p:nvPr/>
        </p:nvCxnSpPr>
        <p:spPr>
          <a:xfrm>
            <a:off x="8570700" y="4622760"/>
            <a:ext cx="1800" cy="326520"/>
          </a:xfrm>
          <a:prstGeom prst="straightConnector1">
            <a:avLst/>
          </a:prstGeom>
          <a:ln>
            <a:solidFill>
              <a:srgbClr val="508541"/>
            </a:solidFill>
            <a:tailEnd type="triangle" w="med" len="med"/>
          </a:ln>
        </p:spPr>
      </p:cxnSp>
      <p:cxnSp>
        <p:nvCxnSpPr>
          <p:cNvPr id="36" name="Straight Arrow Connector 13"/>
          <p:cNvCxnSpPr>
            <a:cxnSpLocks/>
            <a:stCxn id="25" idx="2"/>
            <a:endCxn id="29" idx="0"/>
          </p:cNvCxnSpPr>
          <p:nvPr/>
        </p:nvCxnSpPr>
        <p:spPr>
          <a:xfrm rot="5400000">
            <a:off x="9516780" y="3678480"/>
            <a:ext cx="326520" cy="2215080"/>
          </a:xfrm>
          <a:prstGeom prst="bentConnector3">
            <a:avLst>
              <a:gd name="adj1" fmla="val 50000"/>
            </a:avLst>
          </a:prstGeom>
          <a:ln>
            <a:solidFill>
              <a:srgbClr val="508541"/>
            </a:solidFill>
            <a:tailEnd type="triangle" w="med" len="med"/>
          </a:ln>
        </p:spPr>
      </p:cxnSp>
      <p:pic>
        <p:nvPicPr>
          <p:cNvPr id="37" name="Graphic 79"/>
          <p:cNvPicPr/>
          <p:nvPr/>
        </p:nvPicPr>
        <p:blipFill>
          <a:blip>
            <a:extLst>
              <a:ext uri="{96DAC541-7B7A-43D3-8B79-37D633B846F1}">
                <asvg:svgBlip xmlns:asvg="http://schemas.microsoft.com/office/drawing/2016/SVG/main" r:embed="rId3"/>
              </a:ext>
            </a:extLst>
          </a:blip>
          <a:stretch/>
        </p:blipFill>
        <p:spPr>
          <a:xfrm>
            <a:off x="5564160" y="5349960"/>
            <a:ext cx="485280" cy="485280"/>
          </a:xfrm>
          <a:prstGeom prst="rect">
            <a:avLst/>
          </a:prstGeom>
          <a:noFill/>
          <a:ln w="0">
            <a:noFill/>
          </a:ln>
        </p:spPr>
      </p:pic>
      <p:sp>
        <p:nvSpPr>
          <p:cNvPr id="33" name="Rectangle 105"/>
          <p:cNvSpPr/>
          <p:nvPr/>
        </p:nvSpPr>
        <p:spPr>
          <a:xfrm>
            <a:off x="8818200" y="1473480"/>
            <a:ext cx="2357640" cy="452160"/>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400" b="0" u="none" strike="noStrike" dirty="0">
                <a:solidFill>
                  <a:srgbClr val="004B87"/>
                </a:solidFill>
                <a:effectLst/>
                <a:uFillTx/>
                <a:latin typeface="+mj-lt"/>
              </a:rPr>
              <a:t>Validation cohort, Ethiopia </a:t>
            </a:r>
            <a:br>
              <a:rPr sz="1400" dirty="0">
                <a:solidFill>
                  <a:srgbClr val="004B87"/>
                </a:solidFill>
                <a:latin typeface="+mj-lt"/>
              </a:rPr>
            </a:br>
            <a:r>
              <a:rPr lang="en-US" sz="1400" b="1" u="none" strike="noStrike" dirty="0">
                <a:solidFill>
                  <a:srgbClr val="004B87"/>
                </a:solidFill>
                <a:effectLst/>
                <a:uFillTx/>
                <a:latin typeface="+mj-lt"/>
              </a:rPr>
              <a:t>n=270</a:t>
            </a:r>
            <a:endParaRPr lang="ca-ES" sz="1400" b="0" u="none" strike="noStrike" dirty="0">
              <a:solidFill>
                <a:srgbClr val="004B87"/>
              </a:solidFill>
              <a:effectLst/>
              <a:uFillTx/>
              <a:latin typeface="+mj-lt"/>
            </a:endParaRPr>
          </a:p>
        </p:txBody>
      </p:sp>
      <p:sp>
        <p:nvSpPr>
          <p:cNvPr id="23" name="Rectangle 115"/>
          <p:cNvSpPr/>
          <p:nvPr/>
        </p:nvSpPr>
        <p:spPr>
          <a:xfrm>
            <a:off x="7423920" y="3036240"/>
            <a:ext cx="2269080" cy="523440"/>
          </a:xfrm>
          <a:prstGeom prst="rect">
            <a:avLst/>
          </a:prstGeom>
          <a:solidFill>
            <a:schemeClr val="bg1"/>
          </a:solidFill>
          <a:ln w="12700">
            <a:solidFill>
              <a:srgbClr val="50854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400" b="0" u="none" strike="noStrike" dirty="0">
                <a:solidFill>
                  <a:srgbClr val="004B87"/>
                </a:solidFill>
                <a:effectLst/>
                <a:uFillTx/>
                <a:latin typeface="+mj-lt"/>
              </a:rPr>
              <a:t>Initial screening</a:t>
            </a:r>
            <a:endParaRPr lang="ca-ES" sz="1400" b="0" u="none" strike="noStrike" dirty="0">
              <a:solidFill>
                <a:srgbClr val="004B87"/>
              </a:solidFill>
              <a:effectLst/>
              <a:uFillTx/>
              <a:latin typeface="+mj-lt"/>
            </a:endParaRPr>
          </a:p>
          <a:p>
            <a:pPr algn="ctr" defTabSz="914400">
              <a:lnSpc>
                <a:spcPct val="100000"/>
              </a:lnSpc>
            </a:pPr>
            <a:r>
              <a:rPr lang="en-US" sz="1400" b="1" u="none" strike="noStrike" dirty="0">
                <a:solidFill>
                  <a:srgbClr val="004B87"/>
                </a:solidFill>
                <a:effectLst/>
                <a:uFillTx/>
                <a:latin typeface="+mj-lt"/>
              </a:rPr>
              <a:t>N=585</a:t>
            </a:r>
            <a:endParaRPr lang="ca-ES" sz="1400" b="0" u="none" strike="noStrike" dirty="0">
              <a:solidFill>
                <a:srgbClr val="004B87"/>
              </a:solidFill>
              <a:effectLst/>
              <a:uFillTx/>
              <a:latin typeface="+mj-lt"/>
            </a:endParaRPr>
          </a:p>
        </p:txBody>
      </p:sp>
      <p:cxnSp>
        <p:nvCxnSpPr>
          <p:cNvPr id="38" name="Straight Arrow Connector 13"/>
          <p:cNvCxnSpPr>
            <a:stCxn id="23" idx="2"/>
            <a:endCxn id="24" idx="0"/>
          </p:cNvCxnSpPr>
          <p:nvPr/>
        </p:nvCxnSpPr>
        <p:spPr>
          <a:xfrm rot="5400000">
            <a:off x="7333560" y="2597760"/>
            <a:ext cx="263160" cy="2187000"/>
          </a:xfrm>
          <a:prstGeom prst="bentConnector3">
            <a:avLst>
              <a:gd name="adj1" fmla="val 50000"/>
            </a:avLst>
          </a:prstGeom>
          <a:ln>
            <a:solidFill>
              <a:srgbClr val="508541"/>
            </a:solidFill>
            <a:tailEnd type="triangle" w="med" len="med"/>
          </a:ln>
        </p:spPr>
      </p:cxnSp>
      <p:cxnSp>
        <p:nvCxnSpPr>
          <p:cNvPr id="39" name="Straight Arrow Connector 13"/>
          <p:cNvCxnSpPr>
            <a:stCxn id="23" idx="2"/>
            <a:endCxn id="25" idx="0"/>
          </p:cNvCxnSpPr>
          <p:nvPr/>
        </p:nvCxnSpPr>
        <p:spPr>
          <a:xfrm rot="16200000" flipH="1">
            <a:off x="9542520" y="2575440"/>
            <a:ext cx="261000" cy="2229480"/>
          </a:xfrm>
          <a:prstGeom prst="bentConnector3">
            <a:avLst>
              <a:gd name="adj1" fmla="val 50138"/>
            </a:avLst>
          </a:prstGeom>
          <a:ln>
            <a:solidFill>
              <a:srgbClr val="508541"/>
            </a:solidFill>
            <a:tailEnd type="triangle" w="med" len="med"/>
          </a:ln>
        </p:spPr>
      </p:cxnSp>
      <p:cxnSp>
        <p:nvCxnSpPr>
          <p:cNvPr id="40" name="Straight Arrow Connector 134"/>
          <p:cNvCxnSpPr>
            <a:stCxn id="23" idx="2"/>
            <a:endCxn id="31" idx="0"/>
          </p:cNvCxnSpPr>
          <p:nvPr/>
        </p:nvCxnSpPr>
        <p:spPr>
          <a:xfrm>
            <a:off x="8558280" y="3559680"/>
            <a:ext cx="12600" cy="261000"/>
          </a:xfrm>
          <a:prstGeom prst="straightConnector1">
            <a:avLst/>
          </a:prstGeom>
          <a:ln>
            <a:solidFill>
              <a:srgbClr val="508541"/>
            </a:solidFill>
            <a:tailEnd type="triangle" w="med" len="med"/>
          </a:ln>
        </p:spPr>
      </p:cxnSp>
      <p:pic>
        <p:nvPicPr>
          <p:cNvPr id="4" name="Picture 3">
            <a:hlinkClick r:id="rId4" action="ppaction://hlinksldjump"/>
            <a:extLst>
              <a:ext uri="{FF2B5EF4-FFF2-40B4-BE49-F238E27FC236}">
                <a16:creationId xmlns:a16="http://schemas.microsoft.com/office/drawing/2014/main" id="{FD737EB5-0E22-326C-9DC5-5B6474CCE96B}"/>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rgbClr val="004B87"/>
      </a:dk1>
      <a:lt1>
        <a:sysClr val="window" lastClr="FFFFFF"/>
      </a:lt1>
      <a:dk2>
        <a:srgbClr val="004B87"/>
      </a:dk2>
      <a:lt2>
        <a:srgbClr val="E8E8E8"/>
      </a:lt2>
      <a:accent1>
        <a:srgbClr val="004B87"/>
      </a:accent1>
      <a:accent2>
        <a:srgbClr val="FF6720"/>
      </a:accent2>
      <a:accent3>
        <a:srgbClr val="5BC2E7"/>
      </a:accent3>
      <a:accent4>
        <a:srgbClr val="DB0B5B"/>
      </a:accent4>
      <a:accent5>
        <a:srgbClr val="826B6A"/>
      </a:accent5>
      <a:accent6>
        <a:srgbClr val="1A9586"/>
      </a:accent6>
      <a:hlink>
        <a:srgbClr val="5BC2E7"/>
      </a:hlink>
      <a:folHlink>
        <a:srgbClr val="004B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89B55241-3518-44DE-B859-E4C522938CB6}" vid="{DF2B9CE2-2C9E-4BCA-AA84-A1C794E5CF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222ee06-a7a1-4582-887c-e371f583a6cc">
      <UserInfo>
        <DisplayName>Patricia Pochelon</DisplayName>
        <AccountId>26</AccountId>
        <AccountType/>
      </UserInfo>
      <UserInfo>
        <DisplayName>Rocio Davina-Nunez</DisplayName>
        <AccountId>51</AccountId>
        <AccountType/>
      </UserInfo>
    </SharedWithUsers>
    <TaxCatchAll xmlns="4222ee06-a7a1-4582-887c-e371f583a6cc" xsi:nil="true"/>
    <lcf76f155ced4ddcb4097134ff3c332f xmlns="a2d59425-1cce-4a4f-9336-2a5f75205b93">
      <Terms xmlns="http://schemas.microsoft.com/office/infopath/2007/PartnerControls"/>
    </lcf76f155ced4ddcb4097134ff3c332f>
    <Test xmlns="a2d59425-1cce-4a4f-9336-2a5f75205b9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1740004AFE6F49AE1B2D93850204F8" ma:contentTypeVersion="19" ma:contentTypeDescription="Create a new document." ma:contentTypeScope="" ma:versionID="0b561b17f7c21f93afa062037f26231d">
  <xsd:schema xmlns:xsd="http://www.w3.org/2001/XMLSchema" xmlns:xs="http://www.w3.org/2001/XMLSchema" xmlns:p="http://schemas.microsoft.com/office/2006/metadata/properties" xmlns:ns2="a2d59425-1cce-4a4f-9336-2a5f75205b93" xmlns:ns3="4222ee06-a7a1-4582-887c-e371f583a6cc" targetNamespace="http://schemas.microsoft.com/office/2006/metadata/properties" ma:root="true" ma:fieldsID="6c0f4c0e66902de7cd30dab334f64cac" ns2:_="" ns3:_="">
    <xsd:import namespace="a2d59425-1cce-4a4f-9336-2a5f75205b93"/>
    <xsd:import namespace="4222ee06-a7a1-4582-887c-e371f583a6cc"/>
    <xsd:element name="properties">
      <xsd:complexType>
        <xsd:sequence>
          <xsd:element name="documentManagement">
            <xsd:complexType>
              <xsd:all>
                <xsd:element ref="ns2:Test" minOccurs="0"/>
                <xsd:element ref="ns3:SharedWithUsers" minOccurs="0"/>
                <xsd:element ref="ns3:SharedWithDetails"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d59425-1cce-4a4f-9336-2a5f75205b93" elementFormDefault="qualified">
    <xsd:import namespace="http://schemas.microsoft.com/office/2006/documentManagement/types"/>
    <xsd:import namespace="http://schemas.microsoft.com/office/infopath/2007/PartnerControls"/>
    <xsd:element name="Test" ma:index="4" nillable="true" ma:displayName="Test" ma:format="DateOnly" ma:internalName="Test" ma:readOnly="false">
      <xsd:simpleType>
        <xsd:restriction base="dms:DateTime"/>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8de16c-5f0f-4439-8be6-da866814b88e"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22ee06-a7a1-4582-887c-e371f583a6cc"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258232b-d97f-4412-9e9f-0b86dcec4898}" ma:internalName="TaxCatchAll" ma:showField="CatchAllData" ma:web="4222ee06-a7a1-4582-887c-e371f583a6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9A2E0B-04AD-4E58-9FDD-31B5B5A55E1D}">
  <ds:schemaRefs>
    <ds:schemaRef ds:uri="http://schemas.microsoft.com/office/2006/metadata/properties"/>
    <ds:schemaRef ds:uri="http://schemas.microsoft.com/office/infopath/2007/PartnerControls"/>
    <ds:schemaRef ds:uri="4222ee06-a7a1-4582-887c-e371f583a6cc"/>
    <ds:schemaRef ds:uri="a2d59425-1cce-4a4f-9336-2a5f75205b93"/>
    <ds:schemaRef ds:uri="e07dbf77-e1aa-43f5-ad2d-f2c388585f24"/>
    <ds:schemaRef ds:uri="544159a2-a4f6-44a7-a8f4-79f07ee0b71a"/>
  </ds:schemaRefs>
</ds:datastoreItem>
</file>

<file path=customXml/itemProps2.xml><?xml version="1.0" encoding="utf-8"?>
<ds:datastoreItem xmlns:ds="http://schemas.openxmlformats.org/officeDocument/2006/customXml" ds:itemID="{2FC79616-789B-4623-BD39-5F23410887FD}">
  <ds:schemaRefs>
    <ds:schemaRef ds:uri="http://schemas.microsoft.com/sharepoint/v3/contenttype/forms"/>
  </ds:schemaRefs>
</ds:datastoreItem>
</file>

<file path=customXml/itemProps3.xml><?xml version="1.0" encoding="utf-8"?>
<ds:datastoreItem xmlns:ds="http://schemas.openxmlformats.org/officeDocument/2006/customXml" ds:itemID="{811E7E03-1AF4-427E-A8C6-09BF78FBB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d59425-1cce-4a4f-9336-2a5f75205b93"/>
    <ds:schemaRef ds:uri="4222ee06-a7a1-4582-887c-e371f583a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aab1027-8f87-431c-a71c-724abb67cd7b}" enabled="0" method="" siteId="{daab1027-8f87-431c-a71c-724abb67cd7b}" removed="1"/>
</clbl:labelList>
</file>

<file path=docProps/app.xml><?xml version="1.0" encoding="utf-8"?>
<Properties xmlns="http://schemas.openxmlformats.org/officeDocument/2006/extended-properties" xmlns:vt="http://schemas.openxmlformats.org/officeDocument/2006/docPropsVTypes">
  <Template>Best of EASL Congress 2026 slide deck - Public Health</Template>
  <TotalTime>0</TotalTime>
  <Words>24135</Words>
  <Application>Microsoft Office PowerPoint</Application>
  <PresentationFormat>Widescreen</PresentationFormat>
  <Paragraphs>1157</Paragraphs>
  <Slides>32</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Aptos</vt:lpstr>
      <vt:lpstr>Arial</vt:lpstr>
      <vt:lpstr>Calibri</vt:lpstr>
      <vt:lpstr>Calibri Light</vt:lpstr>
      <vt:lpstr>Engravers MT</vt:lpstr>
      <vt:lpstr>HelveticaNeueLT Pro 55 Roman</vt:lpstr>
      <vt:lpstr>HelveticaNeueLT Pro 65 Md</vt:lpstr>
      <vt:lpstr>Times New Roman</vt:lpstr>
      <vt:lpstr>Wingdings</vt:lpstr>
      <vt:lpstr>Office Theme</vt:lpstr>
      <vt:lpstr>PowerPoint Presentation</vt:lpstr>
      <vt:lpstr>About these slides </vt:lpstr>
      <vt:lpstr>Contents </vt:lpstr>
      <vt:lpstr>Contents </vt:lpstr>
      <vt:lpstr>Contents </vt:lpstr>
      <vt:lpstr>Public health  viral hepatitis</vt:lpstr>
      <vt:lpstr>Impact of an EASL-guided screen-and-treat intervention for hepatitis B on HCC incidence in West Africa</vt:lpstr>
      <vt:lpstr>Impact of an EASL-guided screen-and-treat intervention for hepatitis B on HCC incidence in West Africa</vt:lpstr>
      <vt:lpstr>Time to positivity of a low-cost point-of-care HBsAg test to assess  HBV treatment eligibility </vt:lpstr>
      <vt:lpstr>Time to positivity of a low-cost point-of-care HBsAg test to assess  HBV treatment eligibility </vt:lpstr>
      <vt:lpstr>Pooling strategies for age-based hepatitis C screening in Spain</vt:lpstr>
      <vt:lpstr>Pooling strategies for age-based hepatitis C screening in Spain</vt:lpstr>
      <vt:lpstr>Double reflex testing reveals the burden of HDV infection across Europe and represents  a valuable strategy to increase HDV diagnosis at an earlier stage of liver disease</vt:lpstr>
      <vt:lpstr>Double reflex testing reveals the burden of HDV infection across Europe and represents  a valuable strategy to increase HDV diagnosis at an earlier stage of liver disease</vt:lpstr>
      <vt:lpstr>A prospective, double-blind, Phase III multicentre study evaluating  the immunogenicity and safety of a recombinant HEV vaccine </vt:lpstr>
      <vt:lpstr>A prospective, double-blind, Phase III multicentre study evaluating  the immunogenicity and safety of a recombinant HEV vaccine </vt:lpstr>
      <vt:lpstr>Impact of rapid testing and self-administered risk questionnaires  on HCV screening rates</vt:lpstr>
      <vt:lpstr>Impact of rapid testing and self-administered risk questionnaires  on HCV screening rates</vt:lpstr>
      <vt:lpstr>Public health  except viral hepatitis</vt:lpstr>
      <vt:lpstr>Early readmission in HIC contributes towards lower mortality:  The CLEARED global study  </vt:lpstr>
      <vt:lpstr>Early readmission in HIC contributes towards lower mortality:  The CLEARED global study </vt:lpstr>
      <vt:lpstr>A multicentre randomized controlled trial screening MASLD in patients  with T2DM not known to have liver disease in primary care</vt:lpstr>
      <vt:lpstr>A multicentre randomized controlled trial screening MASLD in patients  with T2DM not known to have liver disease in primary care</vt:lpstr>
      <vt:lpstr>Global pathways linking alcohol exposure, food systems,  and alcohol-associated liver disease</vt:lpstr>
      <vt:lpstr>Global pathways linking alcohol exposure, food systems,  and alcohol-associated liver disease</vt:lpstr>
      <vt:lpstr>PowerPoint Presentation</vt:lpstr>
      <vt:lpstr>PowerPoint Presentation</vt:lpstr>
      <vt:lpstr>Late breaker</vt:lpstr>
      <vt:lpstr>Primary care liver fibrosis detection pathway in people with T2DM: The PRELUDE1 prospective, pragmatic, EHR-embedded, parallel-arm cohort study</vt:lpstr>
      <vt:lpstr>Primary care liver fibrosis detection pathway in people with T2DM: The PRELUDE1 prospective, pragmatic, EHR-embedded, parallel-arm cohort study</vt:lpstr>
      <vt:lpstr>Real-world HCV epidemiology data to drive elimination strategies in  South Africa</vt:lpstr>
      <vt:lpstr>Real-world HCV epidemiology data to drive elimination strategies in  South Africa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Suah Lee</dc:creator>
  <cp:lastModifiedBy>Elinam Gayi</cp:lastModifiedBy>
  <cp:revision>15</cp:revision>
  <dcterms:created xsi:type="dcterms:W3CDTF">2026-05-13T10:45:20Z</dcterms:created>
  <dcterms:modified xsi:type="dcterms:W3CDTF">2026-05-26T06:56:32Z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0x010100BD1740004AFE6F49AE1B2D93850204F8</vt:lpwstr>
  </property>
  <property fmtid="{D5CDD505-2E9C-101B-9397-08002B2CF9AE}" pid="3" name="MediaServiceImageTags">
    <vt:lpwstr/>
  </property>
</Properties>
</file>