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60" r:id="rId5"/>
    <p:sldId id="261" r:id="rId6"/>
    <p:sldId id="294" r:id="rId7"/>
    <p:sldId id="295" r:id="rId8"/>
    <p:sldId id="296" r:id="rId9"/>
    <p:sldId id="257" r:id="rId10"/>
    <p:sldId id="329" r:id="rId11"/>
    <p:sldId id="263" r:id="rId12"/>
    <p:sldId id="297" r:id="rId13"/>
    <p:sldId id="330" r:id="rId14"/>
    <p:sldId id="331" r:id="rId15"/>
    <p:sldId id="256" r:id="rId16"/>
    <p:sldId id="332" r:id="rId17"/>
    <p:sldId id="298" r:id="rId18"/>
    <p:sldId id="333" r:id="rId19"/>
    <p:sldId id="334" r:id="rId20"/>
    <p:sldId id="299" r:id="rId21"/>
    <p:sldId id="351" r:id="rId22"/>
    <p:sldId id="352" r:id="rId23"/>
    <p:sldId id="337" r:id="rId24"/>
    <p:sldId id="265" r:id="rId25"/>
    <p:sldId id="353" r:id="rId26"/>
    <p:sldId id="354" r:id="rId27"/>
    <p:sldId id="300" r:id="rId28"/>
    <p:sldId id="343" r:id="rId29"/>
    <p:sldId id="344" r:id="rId30"/>
    <p:sldId id="340" r:id="rId31"/>
    <p:sldId id="341" r:id="rId32"/>
    <p:sldId id="342" r:id="rId33"/>
    <p:sldId id="266" r:id="rId34"/>
    <p:sldId id="301" r:id="rId35"/>
    <p:sldId id="345" r:id="rId36"/>
    <p:sldId id="346" r:id="rId37"/>
    <p:sldId id="302" r:id="rId38"/>
    <p:sldId id="349" r:id="rId39"/>
    <p:sldId id="350" r:id="rId40"/>
    <p:sldId id="355" r:id="rId41"/>
    <p:sldId id="356" r:id="rId42"/>
    <p:sldId id="410" r:id="rId43"/>
    <p:sldId id="347" r:id="rId44"/>
    <p:sldId id="34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F1D863-4BC8-E357-121C-6C239916DCA7}" name="noureddinmd@pinnacleresearch.com" initials="no" userId="S::urn:spo:guest#noureddinmd@pinnacleresearch.com::" providerId="AD"/>
  <p188:author id="{8E2B4664-A1E8-E6CB-F6B8-7C1992EF928E}" name="ksukorea@yuhs.ac" initials="ks" userId="S::urn:spo:guest#ksukorea@yuhs.ac::" providerId="AD"/>
  <p188:author id="{3E5DD867-8201-A709-F7D5-50A5D839B67D}" name="Emily Smith" initials="ES" userId="S::Emily@rise-scientific.com::4a07fbec-4603-454b-b002-043bdea42e12" providerId="AD"/>
  <p188:author id="{9FB7C16E-C369-13A0-C82A-86F9A04733A0}" name="Alice Zundo" initials="AZ" userId="S::Alice@rise-scientific.com::4fe561fc-d601-44bc-afac-b413558c3403" providerId="AD"/>
  <p188:author id="{15BFAF70-4F86-66CF-8175-93E2A837529E}" name="mijra.koning@amsterdamumc.nl" initials="mi" userId="S::urn:spo:guest#mijra.koning@amsterdamumc.nl::" providerId="AD"/>
  <p188:author id="{9B2541B1-3E86-64AB-9023-BC9E50F5671E}" name="Annotations" initials="A" userId="Annotations" providerId="None"/>
  <p188:author id="{B9DD4DE5-0AAB-FB09-2AA8-4A104518B966}" name="Michael Stieß" initials="MS" userId="S::michael.stiess@drfalkpharma.de::4dd9d6df-e232-4328-9b75-328f8412c1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tasha Curry" initials="NC" lastIdx="85" clrIdx="0">
    <p:extLst>
      <p:ext uri="{19B8F6BF-5375-455C-9EA6-DF929625EA0E}">
        <p15:presenceInfo xmlns:p15="http://schemas.microsoft.com/office/powerpoint/2012/main" userId="S::natasha@medicomm.co.za::118af86a-014e-43a9-9b26-b32d280d57bc" providerId="AD"/>
      </p:ext>
    </p:extLst>
  </p:cmAuthor>
  <p:cmAuthor id="2" name="Mandi Watty-Miller" initials="MW" lastIdx="52" clrIdx="1">
    <p:extLst>
      <p:ext uri="{19B8F6BF-5375-455C-9EA6-DF929625EA0E}">
        <p15:presenceInfo xmlns:p15="http://schemas.microsoft.com/office/powerpoint/2012/main" userId="S::mandi@rise-scientific.com::48aaec5c-5b1b-4335-a767-17122260e5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586"/>
    <a:srgbClr val="004B87"/>
    <a:srgbClr val="747474"/>
    <a:srgbClr val="003057"/>
    <a:srgbClr val="C6F5EF"/>
    <a:srgbClr val="1370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51584-1E29-4F61-A077-8135087F4A89}" v="45" dt="2026-05-24T01:37:38.878"/>
    <p1510:client id="{69C22295-0C31-4393-8719-63FD394ADF3D}" v="30" dt="2026-05-24T19:17:19.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3" autoAdjust="0"/>
    <p:restoredTop sz="56958" autoAdjust="0"/>
  </p:normalViewPr>
  <p:slideViewPr>
    <p:cSldViewPr snapToGrid="0">
      <p:cViewPr varScale="1">
        <p:scale>
          <a:sx n="59" d="100"/>
          <a:sy n="59" d="100"/>
        </p:scale>
        <p:origin x="2664"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m Gayi" userId="8124cf83-9da0-43b0-95e5-7455ce53a5f1" providerId="ADAL" clId="{BCC195DE-47C6-4086-A362-558C3DBA5DC0}"/>
    <pc:docChg chg="undo custSel modSld modMainMaster">
      <pc:chgData name="Elinam Gayi" userId="8124cf83-9da0-43b0-95e5-7455ce53a5f1" providerId="ADAL" clId="{BCC195DE-47C6-4086-A362-558C3DBA5DC0}" dt="2026-05-24T19:44:42.841" v="125" actId="20577"/>
      <pc:docMkLst>
        <pc:docMk/>
      </pc:docMkLst>
      <pc:sldChg chg="modSp mod">
        <pc:chgData name="Elinam Gayi" userId="8124cf83-9da0-43b0-95e5-7455ce53a5f1" providerId="ADAL" clId="{BCC195DE-47C6-4086-A362-558C3DBA5DC0}" dt="2026-05-24T19:14:53.208" v="21" actId="14100"/>
        <pc:sldMkLst>
          <pc:docMk/>
          <pc:sldMk cId="0" sldId="256"/>
        </pc:sldMkLst>
        <pc:spChg chg="mod">
          <ac:chgData name="Elinam Gayi" userId="8124cf83-9da0-43b0-95e5-7455ce53a5f1" providerId="ADAL" clId="{BCC195DE-47C6-4086-A362-558C3DBA5DC0}" dt="2026-05-24T19:14:53.208" v="21" actId="14100"/>
          <ac:spMkLst>
            <pc:docMk/>
            <pc:sldMk cId="0" sldId="256"/>
            <ac:spMk id="39" creationId="{00000000-0000-0000-0000-000000000000}"/>
          </ac:spMkLst>
        </pc:spChg>
      </pc:sldChg>
      <pc:sldChg chg="addSp delSp modSp mod">
        <pc:chgData name="Elinam Gayi" userId="8124cf83-9da0-43b0-95e5-7455ce53a5f1" providerId="ADAL" clId="{BCC195DE-47C6-4086-A362-558C3DBA5DC0}" dt="2026-05-24T19:25:06.088" v="118" actId="1076"/>
        <pc:sldMkLst>
          <pc:docMk/>
          <pc:sldMk cId="2558445906" sldId="261"/>
        </pc:sldMkLst>
        <pc:spChg chg="mod">
          <ac:chgData name="Elinam Gayi" userId="8124cf83-9da0-43b0-95e5-7455ce53a5f1" providerId="ADAL" clId="{BCC195DE-47C6-4086-A362-558C3DBA5DC0}" dt="2026-05-24T19:25:03.651" v="117" actId="14100"/>
          <ac:spMkLst>
            <pc:docMk/>
            <pc:sldMk cId="2558445906" sldId="261"/>
            <ac:spMk id="4" creationId="{9C70A5E4-7D20-45C5-9E61-387C19525849}"/>
          </ac:spMkLst>
        </pc:spChg>
        <pc:spChg chg="add mod">
          <ac:chgData name="Elinam Gayi" userId="8124cf83-9da0-43b0-95e5-7455ce53a5f1" providerId="ADAL" clId="{BCC195DE-47C6-4086-A362-558C3DBA5DC0}" dt="2026-05-24T19:24:55.180" v="114" actId="1076"/>
          <ac:spMkLst>
            <pc:docMk/>
            <pc:sldMk cId="2558445906" sldId="261"/>
            <ac:spMk id="8" creationId="{C509D96D-7BF5-5BA4-DA37-037808078E28}"/>
          </ac:spMkLst>
        </pc:spChg>
        <pc:spChg chg="mod">
          <ac:chgData name="Elinam Gayi" userId="8124cf83-9da0-43b0-95e5-7455ce53a5f1" providerId="ADAL" clId="{BCC195DE-47C6-4086-A362-558C3DBA5DC0}" dt="2026-05-24T19:25:06.088" v="118" actId="1076"/>
          <ac:spMkLst>
            <pc:docMk/>
            <pc:sldMk cId="2558445906" sldId="261"/>
            <ac:spMk id="10" creationId="{0E69C6AB-A798-A05F-C54B-78044A89F3B3}"/>
          </ac:spMkLst>
        </pc:spChg>
        <pc:picChg chg="add del">
          <ac:chgData name="Elinam Gayi" userId="8124cf83-9da0-43b0-95e5-7455ce53a5f1" providerId="ADAL" clId="{BCC195DE-47C6-4086-A362-558C3DBA5DC0}" dt="2026-05-24T19:23:32.249" v="89" actId="478"/>
          <ac:picMkLst>
            <pc:docMk/>
            <pc:sldMk cId="2558445906" sldId="261"/>
            <ac:picMk id="6" creationId="{098F5F2F-40AB-8046-5B1C-A8B3E21A33D5}"/>
          </ac:picMkLst>
        </pc:picChg>
      </pc:sldChg>
      <pc:sldChg chg="modSp mod">
        <pc:chgData name="Elinam Gayi" userId="8124cf83-9da0-43b0-95e5-7455ce53a5f1" providerId="ADAL" clId="{BCC195DE-47C6-4086-A362-558C3DBA5DC0}" dt="2026-05-24T19:14:13.519" v="11"/>
        <pc:sldMkLst>
          <pc:docMk/>
          <pc:sldMk cId="36147303" sldId="263"/>
        </pc:sldMkLst>
        <pc:spChg chg="mod">
          <ac:chgData name="Elinam Gayi" userId="8124cf83-9da0-43b0-95e5-7455ce53a5f1" providerId="ADAL" clId="{BCC195DE-47C6-4086-A362-558C3DBA5DC0}" dt="2026-05-24T19:14:13.519" v="11"/>
          <ac:spMkLst>
            <pc:docMk/>
            <pc:sldMk cId="36147303" sldId="263"/>
            <ac:spMk id="32" creationId="{88FEDBFB-52CD-BB56-7C13-355D60E82D15}"/>
          </ac:spMkLst>
        </pc:spChg>
      </pc:sldChg>
      <pc:sldChg chg="modSp mod">
        <pc:chgData name="Elinam Gayi" userId="8124cf83-9da0-43b0-95e5-7455ce53a5f1" providerId="ADAL" clId="{BCC195DE-47C6-4086-A362-558C3DBA5DC0}" dt="2026-05-24T19:15:52.418" v="44" actId="20577"/>
        <pc:sldMkLst>
          <pc:docMk/>
          <pc:sldMk cId="1375350951" sldId="265"/>
        </pc:sldMkLst>
        <pc:spChg chg="mod">
          <ac:chgData name="Elinam Gayi" userId="8124cf83-9da0-43b0-95e5-7455ce53a5f1" providerId="ADAL" clId="{BCC195DE-47C6-4086-A362-558C3DBA5DC0}" dt="2026-05-24T19:15:52.418" v="44" actId="20577"/>
          <ac:spMkLst>
            <pc:docMk/>
            <pc:sldMk cId="1375350951" sldId="265"/>
            <ac:spMk id="32" creationId="{9389B1F2-9241-532B-9023-9B599A1539CE}"/>
          </ac:spMkLst>
        </pc:spChg>
      </pc:sldChg>
      <pc:sldChg chg="modSp">
        <pc:chgData name="Elinam Gayi" userId="8124cf83-9da0-43b0-95e5-7455ce53a5f1" providerId="ADAL" clId="{BCC195DE-47C6-4086-A362-558C3DBA5DC0}" dt="2026-05-24T19:16:28.558" v="60"/>
        <pc:sldMkLst>
          <pc:docMk/>
          <pc:sldMk cId="200038846" sldId="266"/>
        </pc:sldMkLst>
        <pc:spChg chg="mod">
          <ac:chgData name="Elinam Gayi" userId="8124cf83-9da0-43b0-95e5-7455ce53a5f1" providerId="ADAL" clId="{BCC195DE-47C6-4086-A362-558C3DBA5DC0}" dt="2026-05-24T19:16:28.558" v="60"/>
          <ac:spMkLst>
            <pc:docMk/>
            <pc:sldMk cId="200038846" sldId="266"/>
            <ac:spMk id="32" creationId="{FD26B0DD-09A8-08EF-CC3C-D949348D23B8}"/>
          </ac:spMkLst>
        </pc:spChg>
      </pc:sldChg>
      <pc:sldChg chg="modSp mod">
        <pc:chgData name="Elinam Gayi" userId="8124cf83-9da0-43b0-95e5-7455ce53a5f1" providerId="ADAL" clId="{BCC195DE-47C6-4086-A362-558C3DBA5DC0}" dt="2026-05-24T19:14:05.427" v="9" actId="14100"/>
        <pc:sldMkLst>
          <pc:docMk/>
          <pc:sldMk cId="3113780599" sldId="329"/>
        </pc:sldMkLst>
        <pc:spChg chg="mod">
          <ac:chgData name="Elinam Gayi" userId="8124cf83-9da0-43b0-95e5-7455ce53a5f1" providerId="ADAL" clId="{BCC195DE-47C6-4086-A362-558C3DBA5DC0}" dt="2026-05-24T19:14:05.427" v="9" actId="14100"/>
          <ac:spMkLst>
            <pc:docMk/>
            <pc:sldMk cId="3113780599" sldId="329"/>
            <ac:spMk id="39" creationId="{F4821FD1-6300-6C36-CCBB-3D4C579056F8}"/>
          </ac:spMkLst>
        </pc:spChg>
      </pc:sldChg>
      <pc:sldChg chg="modSp mod">
        <pc:chgData name="Elinam Gayi" userId="8124cf83-9da0-43b0-95e5-7455ce53a5f1" providerId="ADAL" clId="{BCC195DE-47C6-4086-A362-558C3DBA5DC0}" dt="2026-05-24T19:14:27.206" v="14" actId="14100"/>
        <pc:sldMkLst>
          <pc:docMk/>
          <pc:sldMk cId="1338473054" sldId="330"/>
        </pc:sldMkLst>
        <pc:spChg chg="mod">
          <ac:chgData name="Elinam Gayi" userId="8124cf83-9da0-43b0-95e5-7455ce53a5f1" providerId="ADAL" clId="{BCC195DE-47C6-4086-A362-558C3DBA5DC0}" dt="2026-05-24T19:14:27.206" v="14" actId="14100"/>
          <ac:spMkLst>
            <pc:docMk/>
            <pc:sldMk cId="1338473054" sldId="330"/>
            <ac:spMk id="39" creationId="{F4821FD1-6300-6C36-CCBB-3D4C579056F8}"/>
          </ac:spMkLst>
        </pc:spChg>
      </pc:sldChg>
      <pc:sldChg chg="modSp mod">
        <pc:chgData name="Elinam Gayi" userId="8124cf83-9da0-43b0-95e5-7455ce53a5f1" providerId="ADAL" clId="{BCC195DE-47C6-4086-A362-558C3DBA5DC0}" dt="2026-05-24T19:44:31.079" v="124" actId="20577"/>
        <pc:sldMkLst>
          <pc:docMk/>
          <pc:sldMk cId="256882653" sldId="331"/>
        </pc:sldMkLst>
        <pc:spChg chg="mod">
          <ac:chgData name="Elinam Gayi" userId="8124cf83-9da0-43b0-95e5-7455ce53a5f1" providerId="ADAL" clId="{BCC195DE-47C6-4086-A362-558C3DBA5DC0}" dt="2026-05-24T19:44:31.079" v="124" actId="20577"/>
          <ac:spMkLst>
            <pc:docMk/>
            <pc:sldMk cId="256882653" sldId="331"/>
            <ac:spMk id="32" creationId="{F205DC45-4D9C-5911-C6D2-B331004FDC66}"/>
          </ac:spMkLst>
        </pc:spChg>
      </pc:sldChg>
      <pc:sldChg chg="modSp mod">
        <pc:chgData name="Elinam Gayi" userId="8124cf83-9da0-43b0-95e5-7455ce53a5f1" providerId="ADAL" clId="{BCC195DE-47C6-4086-A362-558C3DBA5DC0}" dt="2026-05-24T19:15:01.077" v="24"/>
        <pc:sldMkLst>
          <pc:docMk/>
          <pc:sldMk cId="0" sldId="332"/>
        </pc:sldMkLst>
        <pc:spChg chg="mod">
          <ac:chgData name="Elinam Gayi" userId="8124cf83-9da0-43b0-95e5-7455ce53a5f1" providerId="ADAL" clId="{BCC195DE-47C6-4086-A362-558C3DBA5DC0}" dt="2026-05-24T19:15:01.077" v="24"/>
          <ac:spMkLst>
            <pc:docMk/>
            <pc:sldMk cId="0" sldId="332"/>
            <ac:spMk id="65" creationId="{00000000-0000-0000-0000-000000000000}"/>
          </ac:spMkLst>
        </pc:spChg>
      </pc:sldChg>
      <pc:sldChg chg="modSp mod">
        <pc:chgData name="Elinam Gayi" userId="8124cf83-9da0-43b0-95e5-7455ce53a5f1" providerId="ADAL" clId="{BCC195DE-47C6-4086-A362-558C3DBA5DC0}" dt="2026-05-24T19:44:42.841" v="125" actId="20577"/>
        <pc:sldMkLst>
          <pc:docMk/>
          <pc:sldMk cId="4086859768" sldId="333"/>
        </pc:sldMkLst>
        <pc:spChg chg="mod">
          <ac:chgData name="Elinam Gayi" userId="8124cf83-9da0-43b0-95e5-7455ce53a5f1" providerId="ADAL" clId="{BCC195DE-47C6-4086-A362-558C3DBA5DC0}" dt="2026-05-24T19:44:42.841" v="125" actId="20577"/>
          <ac:spMkLst>
            <pc:docMk/>
            <pc:sldMk cId="4086859768" sldId="333"/>
            <ac:spMk id="39" creationId="{F4821FD1-6300-6C36-CCBB-3D4C579056F8}"/>
          </ac:spMkLst>
        </pc:spChg>
      </pc:sldChg>
      <pc:sldChg chg="modSp mod">
        <pc:chgData name="Elinam Gayi" userId="8124cf83-9da0-43b0-95e5-7455ce53a5f1" providerId="ADAL" clId="{BCC195DE-47C6-4086-A362-558C3DBA5DC0}" dt="2026-05-24T19:15:19.135" v="31"/>
        <pc:sldMkLst>
          <pc:docMk/>
          <pc:sldMk cId="930362489" sldId="334"/>
        </pc:sldMkLst>
        <pc:spChg chg="mod">
          <ac:chgData name="Elinam Gayi" userId="8124cf83-9da0-43b0-95e5-7455ce53a5f1" providerId="ADAL" clId="{BCC195DE-47C6-4086-A362-558C3DBA5DC0}" dt="2026-05-24T19:15:19.135" v="31"/>
          <ac:spMkLst>
            <pc:docMk/>
            <pc:sldMk cId="930362489" sldId="334"/>
            <ac:spMk id="32" creationId="{88FEDBFB-52CD-BB56-7C13-355D60E82D15}"/>
          </ac:spMkLst>
        </pc:spChg>
      </pc:sldChg>
      <pc:sldChg chg="modSp mod">
        <pc:chgData name="Elinam Gayi" userId="8124cf83-9da0-43b0-95e5-7455ce53a5f1" providerId="ADAL" clId="{BCC195DE-47C6-4086-A362-558C3DBA5DC0}" dt="2026-05-24T19:15:43.676" v="40"/>
        <pc:sldMkLst>
          <pc:docMk/>
          <pc:sldMk cId="208191083" sldId="337"/>
        </pc:sldMkLst>
        <pc:spChg chg="mod">
          <ac:chgData name="Elinam Gayi" userId="8124cf83-9da0-43b0-95e5-7455ce53a5f1" providerId="ADAL" clId="{BCC195DE-47C6-4086-A362-558C3DBA5DC0}" dt="2026-05-24T19:15:43.676" v="40"/>
          <ac:spMkLst>
            <pc:docMk/>
            <pc:sldMk cId="208191083" sldId="337"/>
            <ac:spMk id="39" creationId="{F4821FD1-6300-6C36-CCBB-3D4C579056F8}"/>
          </ac:spMkLst>
        </pc:spChg>
      </pc:sldChg>
      <pc:sldChg chg="modSp">
        <pc:chgData name="Elinam Gayi" userId="8124cf83-9da0-43b0-95e5-7455ce53a5f1" providerId="ADAL" clId="{BCC195DE-47C6-4086-A362-558C3DBA5DC0}" dt="2026-05-24T19:16:17.453" v="56"/>
        <pc:sldMkLst>
          <pc:docMk/>
          <pc:sldMk cId="2344963200" sldId="340"/>
        </pc:sldMkLst>
        <pc:spChg chg="mod">
          <ac:chgData name="Elinam Gayi" userId="8124cf83-9da0-43b0-95e5-7455ce53a5f1" providerId="ADAL" clId="{BCC195DE-47C6-4086-A362-558C3DBA5DC0}" dt="2026-05-24T19:16:17.453" v="56"/>
          <ac:spMkLst>
            <pc:docMk/>
            <pc:sldMk cId="2344963200" sldId="340"/>
            <ac:spMk id="9" creationId="{384CCE46-D95B-1EBF-40BF-1EB021F152CD}"/>
          </ac:spMkLst>
        </pc:spChg>
      </pc:sldChg>
      <pc:sldChg chg="modSp">
        <pc:chgData name="Elinam Gayi" userId="8124cf83-9da0-43b0-95e5-7455ce53a5f1" providerId="ADAL" clId="{BCC195DE-47C6-4086-A362-558C3DBA5DC0}" dt="2026-05-24T19:16:20.703" v="57"/>
        <pc:sldMkLst>
          <pc:docMk/>
          <pc:sldMk cId="1063665834" sldId="341"/>
        </pc:sldMkLst>
        <pc:spChg chg="mod">
          <ac:chgData name="Elinam Gayi" userId="8124cf83-9da0-43b0-95e5-7455ce53a5f1" providerId="ADAL" clId="{BCC195DE-47C6-4086-A362-558C3DBA5DC0}" dt="2026-05-24T19:16:20.703" v="57"/>
          <ac:spMkLst>
            <pc:docMk/>
            <pc:sldMk cId="1063665834" sldId="341"/>
            <ac:spMk id="18" creationId="{3503A154-8BE4-34EE-085A-1CA87BE17442}"/>
          </ac:spMkLst>
        </pc:spChg>
      </pc:sldChg>
      <pc:sldChg chg="modSp mod">
        <pc:chgData name="Elinam Gayi" userId="8124cf83-9da0-43b0-95e5-7455ce53a5f1" providerId="ADAL" clId="{BCC195DE-47C6-4086-A362-558C3DBA5DC0}" dt="2026-05-24T19:16:25.176" v="59" actId="20577"/>
        <pc:sldMkLst>
          <pc:docMk/>
          <pc:sldMk cId="932317750" sldId="342"/>
        </pc:sldMkLst>
        <pc:spChg chg="mod">
          <ac:chgData name="Elinam Gayi" userId="8124cf83-9da0-43b0-95e5-7455ce53a5f1" providerId="ADAL" clId="{BCC195DE-47C6-4086-A362-558C3DBA5DC0}" dt="2026-05-24T19:16:25.176" v="59" actId="20577"/>
          <ac:spMkLst>
            <pc:docMk/>
            <pc:sldMk cId="932317750" sldId="342"/>
            <ac:spMk id="39" creationId="{F4821FD1-6300-6C36-CCBB-3D4C579056F8}"/>
          </ac:spMkLst>
        </pc:spChg>
      </pc:sldChg>
      <pc:sldChg chg="modSp mod">
        <pc:chgData name="Elinam Gayi" userId="8124cf83-9da0-43b0-95e5-7455ce53a5f1" providerId="ADAL" clId="{BCC195DE-47C6-4086-A362-558C3DBA5DC0}" dt="2026-05-24T19:16:09.534" v="53" actId="20577"/>
        <pc:sldMkLst>
          <pc:docMk/>
          <pc:sldMk cId="1861812942" sldId="343"/>
        </pc:sldMkLst>
        <pc:spChg chg="mod">
          <ac:chgData name="Elinam Gayi" userId="8124cf83-9da0-43b0-95e5-7455ce53a5f1" providerId="ADAL" clId="{BCC195DE-47C6-4086-A362-558C3DBA5DC0}" dt="2026-05-24T19:16:09.534" v="53" actId="20577"/>
          <ac:spMkLst>
            <pc:docMk/>
            <pc:sldMk cId="1861812942" sldId="343"/>
            <ac:spMk id="2" creationId="{FEAACEDD-6559-C1DB-8536-BC96D1BCCA0E}"/>
          </ac:spMkLst>
        </pc:spChg>
      </pc:sldChg>
      <pc:sldChg chg="modSp mod">
        <pc:chgData name="Elinam Gayi" userId="8124cf83-9da0-43b0-95e5-7455ce53a5f1" providerId="ADAL" clId="{BCC195DE-47C6-4086-A362-558C3DBA5DC0}" dt="2026-05-24T19:16:13.488" v="55"/>
        <pc:sldMkLst>
          <pc:docMk/>
          <pc:sldMk cId="1890287431" sldId="344"/>
        </pc:sldMkLst>
        <pc:spChg chg="mod">
          <ac:chgData name="Elinam Gayi" userId="8124cf83-9da0-43b0-95e5-7455ce53a5f1" providerId="ADAL" clId="{BCC195DE-47C6-4086-A362-558C3DBA5DC0}" dt="2026-05-24T19:16:13.488" v="55"/>
          <ac:spMkLst>
            <pc:docMk/>
            <pc:sldMk cId="1890287431" sldId="344"/>
            <ac:spMk id="2" creationId="{B5A9818F-0DA0-8E20-AE9E-B22420D72CC7}"/>
          </ac:spMkLst>
        </pc:spChg>
      </pc:sldChg>
      <pc:sldChg chg="modSp mod">
        <pc:chgData name="Elinam Gayi" userId="8124cf83-9da0-43b0-95e5-7455ce53a5f1" providerId="ADAL" clId="{BCC195DE-47C6-4086-A362-558C3DBA5DC0}" dt="2026-05-24T19:16:33.972" v="62" actId="14100"/>
        <pc:sldMkLst>
          <pc:docMk/>
          <pc:sldMk cId="1436355506" sldId="345"/>
        </pc:sldMkLst>
        <pc:spChg chg="mod">
          <ac:chgData name="Elinam Gayi" userId="8124cf83-9da0-43b0-95e5-7455ce53a5f1" providerId="ADAL" clId="{BCC195DE-47C6-4086-A362-558C3DBA5DC0}" dt="2026-05-24T19:16:33.972" v="62" actId="14100"/>
          <ac:spMkLst>
            <pc:docMk/>
            <pc:sldMk cId="1436355506" sldId="345"/>
            <ac:spMk id="39" creationId="{F4821FD1-6300-6C36-CCBB-3D4C579056F8}"/>
          </ac:spMkLst>
        </pc:spChg>
      </pc:sldChg>
      <pc:sldChg chg="modSp mod">
        <pc:chgData name="Elinam Gayi" userId="8124cf83-9da0-43b0-95e5-7455ce53a5f1" providerId="ADAL" clId="{BCC195DE-47C6-4086-A362-558C3DBA5DC0}" dt="2026-05-24T19:16:38.885" v="65" actId="20577"/>
        <pc:sldMkLst>
          <pc:docMk/>
          <pc:sldMk cId="1666822633" sldId="346"/>
        </pc:sldMkLst>
        <pc:spChg chg="mod">
          <ac:chgData name="Elinam Gayi" userId="8124cf83-9da0-43b0-95e5-7455ce53a5f1" providerId="ADAL" clId="{BCC195DE-47C6-4086-A362-558C3DBA5DC0}" dt="2026-05-24T19:16:38.885" v="65" actId="20577"/>
          <ac:spMkLst>
            <pc:docMk/>
            <pc:sldMk cId="1666822633" sldId="346"/>
            <ac:spMk id="32" creationId="{76E0CDFE-1795-9933-FB46-B6FBFF2971F8}"/>
          </ac:spMkLst>
        </pc:spChg>
      </pc:sldChg>
      <pc:sldChg chg="modSp">
        <pc:chgData name="Elinam Gayi" userId="8124cf83-9da0-43b0-95e5-7455ce53a5f1" providerId="ADAL" clId="{BCC195DE-47C6-4086-A362-558C3DBA5DC0}" dt="2026-05-24T19:17:12.842" v="77"/>
        <pc:sldMkLst>
          <pc:docMk/>
          <pc:sldMk cId="3484075757" sldId="347"/>
        </pc:sldMkLst>
        <pc:spChg chg="mod">
          <ac:chgData name="Elinam Gayi" userId="8124cf83-9da0-43b0-95e5-7455ce53a5f1" providerId="ADAL" clId="{BCC195DE-47C6-4086-A362-558C3DBA5DC0}" dt="2026-05-24T19:17:12.842" v="77"/>
          <ac:spMkLst>
            <pc:docMk/>
            <pc:sldMk cId="3484075757" sldId="347"/>
            <ac:spMk id="2" creationId="{FEAACEDD-6559-C1DB-8536-BC96D1BCCA0E}"/>
          </ac:spMkLst>
        </pc:spChg>
      </pc:sldChg>
      <pc:sldChg chg="modSp mod">
        <pc:chgData name="Elinam Gayi" userId="8124cf83-9da0-43b0-95e5-7455ce53a5f1" providerId="ADAL" clId="{BCC195DE-47C6-4086-A362-558C3DBA5DC0}" dt="2026-05-24T19:17:36.896" v="87" actId="1036"/>
        <pc:sldMkLst>
          <pc:docMk/>
          <pc:sldMk cId="4142001111" sldId="348"/>
        </pc:sldMkLst>
        <pc:spChg chg="mod">
          <ac:chgData name="Elinam Gayi" userId="8124cf83-9da0-43b0-95e5-7455ce53a5f1" providerId="ADAL" clId="{BCC195DE-47C6-4086-A362-558C3DBA5DC0}" dt="2026-05-24T19:17:36.896" v="87" actId="1036"/>
          <ac:spMkLst>
            <pc:docMk/>
            <pc:sldMk cId="4142001111" sldId="348"/>
            <ac:spMk id="2" creationId="{B5A9818F-0DA0-8E20-AE9E-B22420D72CC7}"/>
          </ac:spMkLst>
        </pc:spChg>
      </pc:sldChg>
      <pc:sldChg chg="modSp mod">
        <pc:chgData name="Elinam Gayi" userId="8124cf83-9da0-43b0-95e5-7455ce53a5f1" providerId="ADAL" clId="{BCC195DE-47C6-4086-A362-558C3DBA5DC0}" dt="2026-05-24T19:16:47.989" v="69" actId="20577"/>
        <pc:sldMkLst>
          <pc:docMk/>
          <pc:sldMk cId="3139202142" sldId="349"/>
        </pc:sldMkLst>
        <pc:spChg chg="mod">
          <ac:chgData name="Elinam Gayi" userId="8124cf83-9da0-43b0-95e5-7455ce53a5f1" providerId="ADAL" clId="{BCC195DE-47C6-4086-A362-558C3DBA5DC0}" dt="2026-05-24T19:16:47.989" v="69" actId="20577"/>
          <ac:spMkLst>
            <pc:docMk/>
            <pc:sldMk cId="3139202142" sldId="349"/>
            <ac:spMk id="2" creationId="{FEAACEDD-6559-C1DB-8536-BC96D1BCCA0E}"/>
          </ac:spMkLst>
        </pc:spChg>
      </pc:sldChg>
      <pc:sldChg chg="modSp">
        <pc:chgData name="Elinam Gayi" userId="8124cf83-9da0-43b0-95e5-7455ce53a5f1" providerId="ADAL" clId="{BCC195DE-47C6-4086-A362-558C3DBA5DC0}" dt="2026-05-24T19:16:54.121" v="70"/>
        <pc:sldMkLst>
          <pc:docMk/>
          <pc:sldMk cId="1272287810" sldId="350"/>
        </pc:sldMkLst>
        <pc:spChg chg="mod">
          <ac:chgData name="Elinam Gayi" userId="8124cf83-9da0-43b0-95e5-7455ce53a5f1" providerId="ADAL" clId="{BCC195DE-47C6-4086-A362-558C3DBA5DC0}" dt="2026-05-24T19:16:54.121" v="70"/>
          <ac:spMkLst>
            <pc:docMk/>
            <pc:sldMk cId="1272287810" sldId="350"/>
            <ac:spMk id="2" creationId="{B5A9818F-0DA0-8E20-AE9E-B22420D72CC7}"/>
          </ac:spMkLst>
        </pc:spChg>
      </pc:sldChg>
      <pc:sldChg chg="modSp mod">
        <pc:chgData name="Elinam Gayi" userId="8124cf83-9da0-43b0-95e5-7455ce53a5f1" providerId="ADAL" clId="{BCC195DE-47C6-4086-A362-558C3DBA5DC0}" dt="2026-05-24T19:15:33.275" v="36" actId="14100"/>
        <pc:sldMkLst>
          <pc:docMk/>
          <pc:sldMk cId="2995251846" sldId="351"/>
        </pc:sldMkLst>
        <pc:spChg chg="mod">
          <ac:chgData name="Elinam Gayi" userId="8124cf83-9da0-43b0-95e5-7455ce53a5f1" providerId="ADAL" clId="{BCC195DE-47C6-4086-A362-558C3DBA5DC0}" dt="2026-05-24T19:15:33.275" v="36" actId="14100"/>
          <ac:spMkLst>
            <pc:docMk/>
            <pc:sldMk cId="2995251846" sldId="351"/>
            <ac:spMk id="39" creationId="{F0175D45-0AE8-9294-F2AB-576DF97F9B13}"/>
          </ac:spMkLst>
        </pc:spChg>
      </pc:sldChg>
      <pc:sldChg chg="modSp mod">
        <pc:chgData name="Elinam Gayi" userId="8124cf83-9da0-43b0-95e5-7455ce53a5f1" providerId="ADAL" clId="{BCC195DE-47C6-4086-A362-558C3DBA5DC0}" dt="2026-05-24T19:15:40.195" v="38" actId="14100"/>
        <pc:sldMkLst>
          <pc:docMk/>
          <pc:sldMk cId="4109628485" sldId="352"/>
        </pc:sldMkLst>
        <pc:spChg chg="mod">
          <ac:chgData name="Elinam Gayi" userId="8124cf83-9da0-43b0-95e5-7455ce53a5f1" providerId="ADAL" clId="{BCC195DE-47C6-4086-A362-558C3DBA5DC0}" dt="2026-05-24T19:15:40.195" v="38" actId="14100"/>
          <ac:spMkLst>
            <pc:docMk/>
            <pc:sldMk cId="4109628485" sldId="352"/>
            <ac:spMk id="32" creationId="{F205DC45-4D9C-5911-C6D2-B331004FDC66}"/>
          </ac:spMkLst>
        </pc:spChg>
      </pc:sldChg>
      <pc:sldChg chg="modSp mod">
        <pc:chgData name="Elinam Gayi" userId="8124cf83-9da0-43b0-95e5-7455ce53a5f1" providerId="ADAL" clId="{BCC195DE-47C6-4086-A362-558C3DBA5DC0}" dt="2026-05-24T19:15:57.239" v="47" actId="14100"/>
        <pc:sldMkLst>
          <pc:docMk/>
          <pc:sldMk cId="1102922158" sldId="353"/>
        </pc:sldMkLst>
        <pc:spChg chg="mod">
          <ac:chgData name="Elinam Gayi" userId="8124cf83-9da0-43b0-95e5-7455ce53a5f1" providerId="ADAL" clId="{BCC195DE-47C6-4086-A362-558C3DBA5DC0}" dt="2026-05-24T19:15:57.239" v="47" actId="14100"/>
          <ac:spMkLst>
            <pc:docMk/>
            <pc:sldMk cId="1102922158" sldId="353"/>
            <ac:spMk id="39" creationId="{F4821FD1-6300-6C36-CCBB-3D4C579056F8}"/>
          </ac:spMkLst>
        </pc:spChg>
      </pc:sldChg>
      <pc:sldChg chg="modSp mod">
        <pc:chgData name="Elinam Gayi" userId="8124cf83-9da0-43b0-95e5-7455ce53a5f1" providerId="ADAL" clId="{BCC195DE-47C6-4086-A362-558C3DBA5DC0}" dt="2026-05-24T19:16:02.694" v="50" actId="20577"/>
        <pc:sldMkLst>
          <pc:docMk/>
          <pc:sldMk cId="2665767980" sldId="354"/>
        </pc:sldMkLst>
        <pc:spChg chg="mod">
          <ac:chgData name="Elinam Gayi" userId="8124cf83-9da0-43b0-95e5-7455ce53a5f1" providerId="ADAL" clId="{BCC195DE-47C6-4086-A362-558C3DBA5DC0}" dt="2026-05-24T19:16:02.694" v="50" actId="20577"/>
          <ac:spMkLst>
            <pc:docMk/>
            <pc:sldMk cId="2665767980" sldId="354"/>
            <ac:spMk id="32" creationId="{88FEDBFB-52CD-BB56-7C13-355D60E82D15}"/>
          </ac:spMkLst>
        </pc:spChg>
      </pc:sldChg>
      <pc:sldChg chg="modSp mod">
        <pc:chgData name="Elinam Gayi" userId="8124cf83-9da0-43b0-95e5-7455ce53a5f1" providerId="ADAL" clId="{BCC195DE-47C6-4086-A362-558C3DBA5DC0}" dt="2026-05-24T19:17:00.044" v="74" actId="5793"/>
        <pc:sldMkLst>
          <pc:docMk/>
          <pc:sldMk cId="344755224" sldId="355"/>
        </pc:sldMkLst>
        <pc:spChg chg="mod">
          <ac:chgData name="Elinam Gayi" userId="8124cf83-9da0-43b0-95e5-7455ce53a5f1" providerId="ADAL" clId="{BCC195DE-47C6-4086-A362-558C3DBA5DC0}" dt="2026-05-24T19:17:00.044" v="74" actId="5793"/>
          <ac:spMkLst>
            <pc:docMk/>
            <pc:sldMk cId="344755224" sldId="355"/>
            <ac:spMk id="2" creationId="{FEAACEDD-6559-C1DB-8536-BC96D1BCCA0E}"/>
          </ac:spMkLst>
        </pc:spChg>
      </pc:sldChg>
      <pc:sldChg chg="modSp">
        <pc:chgData name="Elinam Gayi" userId="8124cf83-9da0-43b0-95e5-7455ce53a5f1" providerId="ADAL" clId="{BCC195DE-47C6-4086-A362-558C3DBA5DC0}" dt="2026-05-24T19:17:06.837" v="75"/>
        <pc:sldMkLst>
          <pc:docMk/>
          <pc:sldMk cId="1000107945" sldId="356"/>
        </pc:sldMkLst>
        <pc:spChg chg="mod">
          <ac:chgData name="Elinam Gayi" userId="8124cf83-9da0-43b0-95e5-7455ce53a5f1" providerId="ADAL" clId="{BCC195DE-47C6-4086-A362-558C3DBA5DC0}" dt="2026-05-24T19:17:06.837" v="75"/>
          <ac:spMkLst>
            <pc:docMk/>
            <pc:sldMk cId="1000107945" sldId="356"/>
            <ac:spMk id="2" creationId="{B5A9818F-0DA0-8E20-AE9E-B22420D72CC7}"/>
          </ac:spMkLst>
        </pc:spChg>
      </pc:sldChg>
      <pc:sldChg chg="modSp">
        <pc:chgData name="Elinam Gayi" userId="8124cf83-9da0-43b0-95e5-7455ce53a5f1" providerId="ADAL" clId="{BCC195DE-47C6-4086-A362-558C3DBA5DC0}" dt="2026-05-24T19:17:10.060" v="76"/>
        <pc:sldMkLst>
          <pc:docMk/>
          <pc:sldMk cId="380923788" sldId="410"/>
        </pc:sldMkLst>
        <pc:spChg chg="mod">
          <ac:chgData name="Elinam Gayi" userId="8124cf83-9da0-43b0-95e5-7455ce53a5f1" providerId="ADAL" clId="{BCC195DE-47C6-4086-A362-558C3DBA5DC0}" dt="2026-05-24T19:17:10.060" v="76"/>
          <ac:spMkLst>
            <pc:docMk/>
            <pc:sldMk cId="380923788" sldId="410"/>
            <ac:spMk id="2" creationId="{B9D7E0F1-5F53-5B02-B8DB-8CF05FA2D7C0}"/>
          </ac:spMkLst>
        </pc:spChg>
      </pc:sldChg>
      <pc:sldMasterChg chg="modSldLayout">
        <pc:chgData name="Elinam Gayi" userId="8124cf83-9da0-43b0-95e5-7455ce53a5f1" providerId="ADAL" clId="{BCC195DE-47C6-4086-A362-558C3DBA5DC0}" dt="2026-05-24T19:43:57.356" v="121"/>
        <pc:sldMasterMkLst>
          <pc:docMk/>
          <pc:sldMasterMk cId="3053995954" sldId="2147483648"/>
        </pc:sldMasterMkLst>
        <pc:sldLayoutChg chg="addSp delSp modSp mod">
          <pc:chgData name="Elinam Gayi" userId="8124cf83-9da0-43b0-95e5-7455ce53a5f1" providerId="ADAL" clId="{BCC195DE-47C6-4086-A362-558C3DBA5DC0}" dt="2026-05-24T19:43:57.356" v="121"/>
          <pc:sldLayoutMkLst>
            <pc:docMk/>
            <pc:sldMasterMk cId="3053995954" sldId="2147483648"/>
            <pc:sldLayoutMk cId="2620717631" sldId="2147483660"/>
          </pc:sldLayoutMkLst>
          <pc:picChg chg="add mod">
            <ac:chgData name="Elinam Gayi" userId="8124cf83-9da0-43b0-95e5-7455ce53a5f1" providerId="ADAL" clId="{BCC195DE-47C6-4086-A362-558C3DBA5DC0}" dt="2026-05-24T19:43:57.356" v="121"/>
            <ac:picMkLst>
              <pc:docMk/>
              <pc:sldMasterMk cId="3053995954" sldId="2147483648"/>
              <pc:sldLayoutMk cId="2620717631" sldId="2147483660"/>
              <ac:picMk id="3" creationId="{DEBC34C5-85A0-0DBA-E270-B4DBF3137F7E}"/>
            </ac:picMkLst>
          </pc:picChg>
          <pc:picChg chg="del">
            <ac:chgData name="Elinam Gayi" userId="8124cf83-9da0-43b0-95e5-7455ce53a5f1" providerId="ADAL" clId="{BCC195DE-47C6-4086-A362-558C3DBA5DC0}" dt="2026-05-24T19:43:52.008" v="119" actId="478"/>
            <ac:picMkLst>
              <pc:docMk/>
              <pc:sldMasterMk cId="3053995954" sldId="2147483648"/>
              <pc:sldLayoutMk cId="2620717631" sldId="2147483660"/>
              <ac:picMk id="8" creationId="{1861407F-2520-54DC-95D3-9150FAAECD48}"/>
            </ac:picMkLst>
          </pc:picChg>
        </pc:sldLayoutChg>
      </pc:sldMasterChg>
    </pc:docChg>
  </pc:docChgLst>
  <pc:docChgLst>
    <pc:chgData name="Jamil Bacha" userId="1b12df93-8345-41b4-9dbb-6495ec6766bf" providerId="ADAL" clId="{BEF7F4EC-7285-421B-AED0-016330DC2A2B}"/>
    <pc:docChg chg="undo redo custSel modSld">
      <pc:chgData name="Jamil Bacha" userId="1b12df93-8345-41b4-9dbb-6495ec6766bf" providerId="ADAL" clId="{BEF7F4EC-7285-421B-AED0-016330DC2A2B}" dt="2026-05-24T01:38:15.720" v="247" actId="478"/>
      <pc:docMkLst>
        <pc:docMk/>
      </pc:docMkLst>
      <pc:sldChg chg="addSp modSp mod">
        <pc:chgData name="Jamil Bacha" userId="1b12df93-8345-41b4-9dbb-6495ec6766bf" providerId="ADAL" clId="{BEF7F4EC-7285-421B-AED0-016330DC2A2B}" dt="2026-05-24T01:31:38.411" v="115"/>
        <pc:sldMkLst>
          <pc:docMk/>
          <pc:sldMk cId="0" sldId="256"/>
        </pc:sldMkLst>
        <pc:spChg chg="mod">
          <ac:chgData name="Jamil Bacha" userId="1b12df93-8345-41b4-9dbb-6495ec6766bf" providerId="ADAL" clId="{BEF7F4EC-7285-421B-AED0-016330DC2A2B}" dt="2026-05-24T01:31:36.961" v="114" actId="20577"/>
          <ac:spMkLst>
            <pc:docMk/>
            <pc:sldMk cId="0" sldId="256"/>
            <ac:spMk id="36" creationId="{00000000-0000-0000-0000-000000000000}"/>
          </ac:spMkLst>
        </pc:spChg>
        <pc:grpChg chg="add mod">
          <ac:chgData name="Jamil Bacha" userId="1b12df93-8345-41b4-9dbb-6495ec6766bf" providerId="ADAL" clId="{BEF7F4EC-7285-421B-AED0-016330DC2A2B}" dt="2026-05-24T01:31:33.200" v="113"/>
          <ac:grpSpMkLst>
            <pc:docMk/>
            <pc:sldMk cId="0" sldId="256"/>
            <ac:grpSpMk id="4" creationId="{CBB3B722-FCB8-45F6-6660-FB508D843CC0}"/>
          </ac:grpSpMkLst>
        </pc:grpChg>
        <pc:grpChg chg="add mod">
          <ac:chgData name="Jamil Bacha" userId="1b12df93-8345-41b4-9dbb-6495ec6766bf" providerId="ADAL" clId="{BEF7F4EC-7285-421B-AED0-016330DC2A2B}" dt="2026-05-24T01:31:38.411" v="115"/>
          <ac:grpSpMkLst>
            <pc:docMk/>
            <pc:sldMk cId="0" sldId="256"/>
            <ac:grpSpMk id="7" creationId="{11257E2E-F0E8-EFE4-D906-9F55E8C26EC5}"/>
          </ac:grpSpMkLst>
        </pc:grpChg>
        <pc:cxnChg chg="mod">
          <ac:chgData name="Jamil Bacha" userId="1b12df93-8345-41b4-9dbb-6495ec6766bf" providerId="ADAL" clId="{BEF7F4EC-7285-421B-AED0-016330DC2A2B}" dt="2026-05-24T01:31:33.200" v="113"/>
          <ac:cxnSpMkLst>
            <pc:docMk/>
            <pc:sldMk cId="0" sldId="256"/>
            <ac:cxnSpMk id="5" creationId="{79740ECE-9651-2527-9DC7-33671485921B}"/>
          </ac:cxnSpMkLst>
        </pc:cxnChg>
        <pc:cxnChg chg="mod">
          <ac:chgData name="Jamil Bacha" userId="1b12df93-8345-41b4-9dbb-6495ec6766bf" providerId="ADAL" clId="{BEF7F4EC-7285-421B-AED0-016330DC2A2B}" dt="2026-05-24T01:31:33.200" v="113"/>
          <ac:cxnSpMkLst>
            <pc:docMk/>
            <pc:sldMk cId="0" sldId="256"/>
            <ac:cxnSpMk id="6" creationId="{54EA11AE-6BCE-6E94-D008-3F2857BC5ACC}"/>
          </ac:cxnSpMkLst>
        </pc:cxnChg>
        <pc:cxnChg chg="mod">
          <ac:chgData name="Jamil Bacha" userId="1b12df93-8345-41b4-9dbb-6495ec6766bf" providerId="ADAL" clId="{BEF7F4EC-7285-421B-AED0-016330DC2A2B}" dt="2026-05-24T01:31:38.411" v="115"/>
          <ac:cxnSpMkLst>
            <pc:docMk/>
            <pc:sldMk cId="0" sldId="256"/>
            <ac:cxnSpMk id="8" creationId="{87471293-00F1-3ABB-0298-B20ADAEAAFA0}"/>
          </ac:cxnSpMkLst>
        </pc:cxnChg>
        <pc:cxnChg chg="mod">
          <ac:chgData name="Jamil Bacha" userId="1b12df93-8345-41b4-9dbb-6495ec6766bf" providerId="ADAL" clId="{BEF7F4EC-7285-421B-AED0-016330DC2A2B}" dt="2026-05-24T01:31:38.411" v="115"/>
          <ac:cxnSpMkLst>
            <pc:docMk/>
            <pc:sldMk cId="0" sldId="256"/>
            <ac:cxnSpMk id="9" creationId="{ED3C00C5-4BA0-D203-9C5F-D30BAB468033}"/>
          </ac:cxnSpMkLst>
        </pc:cxnChg>
      </pc:sldChg>
      <pc:sldChg chg="addSp delSp modSp mod">
        <pc:chgData name="Jamil Bacha" userId="1b12df93-8345-41b4-9dbb-6495ec6766bf" providerId="ADAL" clId="{BEF7F4EC-7285-421B-AED0-016330DC2A2B}" dt="2026-05-24T01:38:15.720" v="247" actId="478"/>
        <pc:sldMkLst>
          <pc:docMk/>
          <pc:sldMk cId="1169176104" sldId="260"/>
        </pc:sldMkLst>
        <pc:grpChg chg="add del mod">
          <ac:chgData name="Jamil Bacha" userId="1b12df93-8345-41b4-9dbb-6495ec6766bf" providerId="ADAL" clId="{BEF7F4EC-7285-421B-AED0-016330DC2A2B}" dt="2026-05-24T01:38:15.720" v="247" actId="478"/>
          <ac:grpSpMkLst>
            <pc:docMk/>
            <pc:sldMk cId="1169176104" sldId="260"/>
            <ac:grpSpMk id="4" creationId="{34D1309F-29EF-F3AF-E43E-43D12B80B9B9}"/>
          </ac:grpSpMkLst>
        </pc:grpChg>
        <pc:cxnChg chg="mod">
          <ac:chgData name="Jamil Bacha" userId="1b12df93-8345-41b4-9dbb-6495ec6766bf" providerId="ADAL" clId="{BEF7F4EC-7285-421B-AED0-016330DC2A2B}" dt="2026-05-24T00:13:20.866" v="0"/>
          <ac:cxnSpMkLst>
            <pc:docMk/>
            <pc:sldMk cId="1169176104" sldId="260"/>
            <ac:cxnSpMk id="10" creationId="{6ABEDD6F-7D7E-8EC9-2094-0BE1D6760A45}"/>
          </ac:cxnSpMkLst>
        </pc:cxnChg>
        <pc:cxnChg chg="mod">
          <ac:chgData name="Jamil Bacha" userId="1b12df93-8345-41b4-9dbb-6495ec6766bf" providerId="ADAL" clId="{BEF7F4EC-7285-421B-AED0-016330DC2A2B}" dt="2026-05-24T00:13:20.866" v="0"/>
          <ac:cxnSpMkLst>
            <pc:docMk/>
            <pc:sldMk cId="1169176104" sldId="260"/>
            <ac:cxnSpMk id="14" creationId="{9A80432A-AF25-7E92-8A7D-B8B3E8A60E7E}"/>
          </ac:cxnSpMkLst>
        </pc:cxnChg>
      </pc:sldChg>
      <pc:sldChg chg="delSp modSp mod">
        <pc:chgData name="Jamil Bacha" userId="1b12df93-8345-41b4-9dbb-6495ec6766bf" providerId="ADAL" clId="{BEF7F4EC-7285-421B-AED0-016330DC2A2B}" dt="2026-05-24T01:28:28.864" v="94" actId="948"/>
        <pc:sldMkLst>
          <pc:docMk/>
          <pc:sldMk cId="36147303" sldId="263"/>
        </pc:sldMkLst>
        <pc:spChg chg="del">
          <ac:chgData name="Jamil Bacha" userId="1b12df93-8345-41b4-9dbb-6495ec6766bf" providerId="ADAL" clId="{BEF7F4EC-7285-421B-AED0-016330DC2A2B}" dt="2026-05-24T01:28:14.297" v="92" actId="478"/>
          <ac:spMkLst>
            <pc:docMk/>
            <pc:sldMk cId="36147303" sldId="263"/>
            <ac:spMk id="2" creationId="{F70F7D30-70EA-7CA9-E4D0-C4FF645FCFDC}"/>
          </ac:spMkLst>
        </pc:spChg>
        <pc:spChg chg="mod">
          <ac:chgData name="Jamil Bacha" userId="1b12df93-8345-41b4-9dbb-6495ec6766bf" providerId="ADAL" clId="{BEF7F4EC-7285-421B-AED0-016330DC2A2B}" dt="2026-05-24T01:28:28.864" v="94" actId="948"/>
          <ac:spMkLst>
            <pc:docMk/>
            <pc:sldMk cId="36147303" sldId="263"/>
            <ac:spMk id="5" creationId="{99794255-4C1B-5AED-3182-054990CD45C8}"/>
          </ac:spMkLst>
        </pc:spChg>
        <pc:spChg chg="mod">
          <ac:chgData name="Jamil Bacha" userId="1b12df93-8345-41b4-9dbb-6495ec6766bf" providerId="ADAL" clId="{BEF7F4EC-7285-421B-AED0-016330DC2A2B}" dt="2026-05-24T01:28:21.795" v="93" actId="948"/>
          <ac:spMkLst>
            <pc:docMk/>
            <pc:sldMk cId="36147303" sldId="263"/>
            <ac:spMk id="20" creationId="{01F23680-3A35-1DCC-9718-3652B65872AB}"/>
          </ac:spMkLst>
        </pc:spChg>
      </pc:sldChg>
      <pc:sldChg chg="addSp modSp">
        <pc:chgData name="Jamil Bacha" userId="1b12df93-8345-41b4-9dbb-6495ec6766bf" providerId="ADAL" clId="{BEF7F4EC-7285-421B-AED0-016330DC2A2B}" dt="2026-05-24T01:33:00.853" v="154"/>
        <pc:sldMkLst>
          <pc:docMk/>
          <pc:sldMk cId="1375350951" sldId="265"/>
        </pc:sldMkLst>
        <pc:grpChg chg="add mod">
          <ac:chgData name="Jamil Bacha" userId="1b12df93-8345-41b4-9dbb-6495ec6766bf" providerId="ADAL" clId="{BEF7F4EC-7285-421B-AED0-016330DC2A2B}" dt="2026-05-24T01:33:00.853" v="154"/>
          <ac:grpSpMkLst>
            <pc:docMk/>
            <pc:sldMk cId="1375350951" sldId="265"/>
            <ac:grpSpMk id="2" creationId="{DDD692E3-AD46-791E-6929-720D7071E642}"/>
          </ac:grpSpMkLst>
        </pc:grpChg>
        <pc:cxnChg chg="mod">
          <ac:chgData name="Jamil Bacha" userId="1b12df93-8345-41b4-9dbb-6495ec6766bf" providerId="ADAL" clId="{BEF7F4EC-7285-421B-AED0-016330DC2A2B}" dt="2026-05-24T01:33:00.853" v="154"/>
          <ac:cxnSpMkLst>
            <pc:docMk/>
            <pc:sldMk cId="1375350951" sldId="265"/>
            <ac:cxnSpMk id="7" creationId="{72F5F137-2328-3778-04AE-A2B521CECCBC}"/>
          </ac:cxnSpMkLst>
        </pc:cxnChg>
        <pc:cxnChg chg="mod">
          <ac:chgData name="Jamil Bacha" userId="1b12df93-8345-41b4-9dbb-6495ec6766bf" providerId="ADAL" clId="{BEF7F4EC-7285-421B-AED0-016330DC2A2B}" dt="2026-05-24T01:33:00.853" v="154"/>
          <ac:cxnSpMkLst>
            <pc:docMk/>
            <pc:sldMk cId="1375350951" sldId="265"/>
            <ac:cxnSpMk id="8" creationId="{5AAEA179-B0AB-64A0-35AB-0152EE6FA91D}"/>
          </ac:cxnSpMkLst>
        </pc:cxnChg>
      </pc:sldChg>
      <pc:sldChg chg="addSp delSp modSp mod">
        <pc:chgData name="Jamil Bacha" userId="1b12df93-8345-41b4-9dbb-6495ec6766bf" providerId="ADAL" clId="{BEF7F4EC-7285-421B-AED0-016330DC2A2B}" dt="2026-05-24T01:35:20.151" v="189"/>
        <pc:sldMkLst>
          <pc:docMk/>
          <pc:sldMk cId="200038846" sldId="266"/>
        </pc:sldMkLst>
        <pc:spChg chg="del mod">
          <ac:chgData name="Jamil Bacha" userId="1b12df93-8345-41b4-9dbb-6495ec6766bf" providerId="ADAL" clId="{BEF7F4EC-7285-421B-AED0-016330DC2A2B}" dt="2026-05-24T01:29:21.081" v="105" actId="478"/>
          <ac:spMkLst>
            <pc:docMk/>
            <pc:sldMk cId="200038846" sldId="266"/>
            <ac:spMk id="15" creationId="{AE63BF30-03DF-DC9A-9118-932E91E23CD1}"/>
          </ac:spMkLst>
        </pc:spChg>
        <pc:grpChg chg="add mod">
          <ac:chgData name="Jamil Bacha" userId="1b12df93-8345-41b4-9dbb-6495ec6766bf" providerId="ADAL" clId="{BEF7F4EC-7285-421B-AED0-016330DC2A2B}" dt="2026-05-24T01:35:20.151" v="189"/>
          <ac:grpSpMkLst>
            <pc:docMk/>
            <pc:sldMk cId="200038846" sldId="266"/>
            <ac:grpSpMk id="11" creationId="{62CD2FCD-DB08-BA26-B28F-B6CA09C0E159}"/>
          </ac:grpSpMkLst>
        </pc:grpChg>
        <pc:cxnChg chg="mod">
          <ac:chgData name="Jamil Bacha" userId="1b12df93-8345-41b4-9dbb-6495ec6766bf" providerId="ADAL" clId="{BEF7F4EC-7285-421B-AED0-016330DC2A2B}" dt="2026-05-24T01:35:20.151" v="189"/>
          <ac:cxnSpMkLst>
            <pc:docMk/>
            <pc:sldMk cId="200038846" sldId="266"/>
            <ac:cxnSpMk id="13" creationId="{F0E8CE8B-AB85-2C70-661A-91C3CDAB8338}"/>
          </ac:cxnSpMkLst>
        </pc:cxnChg>
        <pc:cxnChg chg="mod">
          <ac:chgData name="Jamil Bacha" userId="1b12df93-8345-41b4-9dbb-6495ec6766bf" providerId="ADAL" clId="{BEF7F4EC-7285-421B-AED0-016330DC2A2B}" dt="2026-05-24T01:35:20.151" v="189"/>
          <ac:cxnSpMkLst>
            <pc:docMk/>
            <pc:sldMk cId="200038846" sldId="266"/>
            <ac:cxnSpMk id="16" creationId="{23A5B339-08E2-786B-454B-60E16070E5D8}"/>
          </ac:cxnSpMkLst>
        </pc:cxnChg>
      </pc:sldChg>
      <pc:sldChg chg="modSp mod">
        <pc:chgData name="Jamil Bacha" userId="1b12df93-8345-41b4-9dbb-6495ec6766bf" providerId="ADAL" clId="{BEF7F4EC-7285-421B-AED0-016330DC2A2B}" dt="2026-05-24T00:36:36.323" v="5" actId="20577"/>
        <pc:sldMkLst>
          <pc:docMk/>
          <pc:sldMk cId="888893920" sldId="295"/>
        </pc:sldMkLst>
        <pc:graphicFrameChg chg="modGraphic">
          <ac:chgData name="Jamil Bacha" userId="1b12df93-8345-41b4-9dbb-6495ec6766bf" providerId="ADAL" clId="{BEF7F4EC-7285-421B-AED0-016330DC2A2B}" dt="2026-05-24T00:36:29.994" v="3" actId="20577"/>
          <ac:graphicFrameMkLst>
            <pc:docMk/>
            <pc:sldMk cId="888893920" sldId="295"/>
            <ac:graphicFrameMk id="8" creationId="{828DB93E-3B91-197A-D0EA-AB7258F59EFB}"/>
          </ac:graphicFrameMkLst>
        </pc:graphicFrameChg>
        <pc:graphicFrameChg chg="modGraphic">
          <ac:chgData name="Jamil Bacha" userId="1b12df93-8345-41b4-9dbb-6495ec6766bf" providerId="ADAL" clId="{BEF7F4EC-7285-421B-AED0-016330DC2A2B}" dt="2026-05-24T00:36:36.323" v="5" actId="20577"/>
          <ac:graphicFrameMkLst>
            <pc:docMk/>
            <pc:sldMk cId="888893920" sldId="295"/>
            <ac:graphicFrameMk id="9" creationId="{C1CF1A79-E08A-C21C-3317-6247C715FFC7}"/>
          </ac:graphicFrameMkLst>
        </pc:graphicFrameChg>
      </pc:sldChg>
      <pc:sldChg chg="modSp mod">
        <pc:chgData name="Jamil Bacha" userId="1b12df93-8345-41b4-9dbb-6495ec6766bf" providerId="ADAL" clId="{BEF7F4EC-7285-421B-AED0-016330DC2A2B}" dt="2026-05-24T01:02:07.837" v="50" actId="6549"/>
        <pc:sldMkLst>
          <pc:docMk/>
          <pc:sldMk cId="226912872" sldId="301"/>
        </pc:sldMkLst>
        <pc:spChg chg="mod">
          <ac:chgData name="Jamil Bacha" userId="1b12df93-8345-41b4-9dbb-6495ec6766bf" providerId="ADAL" clId="{BEF7F4EC-7285-421B-AED0-016330DC2A2B}" dt="2026-05-24T01:02:07.837" v="50" actId="6549"/>
          <ac:spMkLst>
            <pc:docMk/>
            <pc:sldMk cId="226912872" sldId="301"/>
            <ac:spMk id="2" creationId="{F38DBBBF-432D-AA0A-752A-DCB3FC070AED}"/>
          </ac:spMkLst>
        </pc:spChg>
      </pc:sldChg>
      <pc:sldChg chg="addSp delSp modSp mod">
        <pc:chgData name="Jamil Bacha" userId="1b12df93-8345-41b4-9dbb-6495ec6766bf" providerId="ADAL" clId="{BEF7F4EC-7285-421B-AED0-016330DC2A2B}" dt="2026-05-24T01:31:20.621" v="110" actId="20577"/>
        <pc:sldMkLst>
          <pc:docMk/>
          <pc:sldMk cId="3113780599" sldId="329"/>
        </pc:sldMkLst>
        <pc:spChg chg="del">
          <ac:chgData name="Jamil Bacha" userId="1b12df93-8345-41b4-9dbb-6495ec6766bf" providerId="ADAL" clId="{BEF7F4EC-7285-421B-AED0-016330DC2A2B}" dt="2026-05-24T01:28:11.948" v="91" actId="478"/>
          <ac:spMkLst>
            <pc:docMk/>
            <pc:sldMk cId="3113780599" sldId="329"/>
            <ac:spMk id="3" creationId="{8C2EE451-BB50-AC8C-3091-B56D41EAC30A}"/>
          </ac:spMkLst>
        </pc:spChg>
        <pc:spChg chg="mod">
          <ac:chgData name="Jamil Bacha" userId="1b12df93-8345-41b4-9dbb-6495ec6766bf" providerId="ADAL" clId="{BEF7F4EC-7285-421B-AED0-016330DC2A2B}" dt="2026-05-24T01:31:20.621" v="110" actId="20577"/>
          <ac:spMkLst>
            <pc:docMk/>
            <pc:sldMk cId="3113780599" sldId="329"/>
            <ac:spMk id="4" creationId="{FF161499-80E6-DDEF-F410-1A36378C9ADA}"/>
          </ac:spMkLst>
        </pc:spChg>
        <pc:grpChg chg="add del mod">
          <ac:chgData name="Jamil Bacha" userId="1b12df93-8345-41b4-9dbb-6495ec6766bf" providerId="ADAL" clId="{BEF7F4EC-7285-421B-AED0-016330DC2A2B}" dt="2026-05-24T01:31:19.279" v="109" actId="21"/>
          <ac:grpSpMkLst>
            <pc:docMk/>
            <pc:sldMk cId="3113780599" sldId="329"/>
            <ac:grpSpMk id="7" creationId="{2A18C70B-25BF-2ED7-89B6-33F6F09A57A1}"/>
          </ac:grpSpMkLst>
        </pc:grpChg>
        <pc:cxnChg chg="mod">
          <ac:chgData name="Jamil Bacha" userId="1b12df93-8345-41b4-9dbb-6495ec6766bf" providerId="ADAL" clId="{BEF7F4EC-7285-421B-AED0-016330DC2A2B}" dt="2026-05-24T01:31:12.018" v="107" actId="1076"/>
          <ac:cxnSpMkLst>
            <pc:docMk/>
            <pc:sldMk cId="3113780599" sldId="329"/>
            <ac:cxnSpMk id="8" creationId="{F297C06D-15A3-16B1-A88B-0A70813BBEF2}"/>
          </ac:cxnSpMkLst>
        </pc:cxnChg>
        <pc:cxnChg chg="mod">
          <ac:chgData name="Jamil Bacha" userId="1b12df93-8345-41b4-9dbb-6495ec6766bf" providerId="ADAL" clId="{BEF7F4EC-7285-421B-AED0-016330DC2A2B}" dt="2026-05-24T01:31:16.570" v="108" actId="1076"/>
          <ac:cxnSpMkLst>
            <pc:docMk/>
            <pc:sldMk cId="3113780599" sldId="329"/>
            <ac:cxnSpMk id="9" creationId="{F560A7C3-D996-67D7-8548-187AE0A6A837}"/>
          </ac:cxnSpMkLst>
        </pc:cxnChg>
      </pc:sldChg>
      <pc:sldChg chg="addSp modSp mod">
        <pc:chgData name="Jamil Bacha" userId="1b12df93-8345-41b4-9dbb-6495ec6766bf" providerId="ADAL" clId="{BEF7F4EC-7285-421B-AED0-016330DC2A2B}" dt="2026-05-24T01:31:28.515" v="112" actId="20577"/>
        <pc:sldMkLst>
          <pc:docMk/>
          <pc:sldMk cId="1338473054" sldId="330"/>
        </pc:sldMkLst>
        <pc:spChg chg="mod">
          <ac:chgData name="Jamil Bacha" userId="1b12df93-8345-41b4-9dbb-6495ec6766bf" providerId="ADAL" clId="{BEF7F4EC-7285-421B-AED0-016330DC2A2B}" dt="2026-05-24T01:31:28.515" v="112" actId="20577"/>
          <ac:spMkLst>
            <pc:docMk/>
            <pc:sldMk cId="1338473054" sldId="330"/>
            <ac:spMk id="4" creationId="{FF161499-80E6-DDEF-F410-1A36378C9ADA}"/>
          </ac:spMkLst>
        </pc:spChg>
        <pc:grpChg chg="add mod">
          <ac:chgData name="Jamil Bacha" userId="1b12df93-8345-41b4-9dbb-6495ec6766bf" providerId="ADAL" clId="{BEF7F4EC-7285-421B-AED0-016330DC2A2B}" dt="2026-05-24T01:31:25.164" v="111"/>
          <ac:grpSpMkLst>
            <pc:docMk/>
            <pc:sldMk cId="1338473054" sldId="330"/>
            <ac:grpSpMk id="8" creationId="{2A18C70B-25BF-2ED7-89B6-33F6F09A57A1}"/>
          </ac:grpSpMkLst>
        </pc:grpChg>
        <pc:cxnChg chg="mod">
          <ac:chgData name="Jamil Bacha" userId="1b12df93-8345-41b4-9dbb-6495ec6766bf" providerId="ADAL" clId="{BEF7F4EC-7285-421B-AED0-016330DC2A2B}" dt="2026-05-24T01:31:25.164" v="111"/>
          <ac:cxnSpMkLst>
            <pc:docMk/>
            <pc:sldMk cId="1338473054" sldId="330"/>
            <ac:cxnSpMk id="9" creationId="{F297C06D-15A3-16B1-A88B-0A70813BBEF2}"/>
          </ac:cxnSpMkLst>
        </pc:cxnChg>
        <pc:cxnChg chg="mod">
          <ac:chgData name="Jamil Bacha" userId="1b12df93-8345-41b4-9dbb-6495ec6766bf" providerId="ADAL" clId="{BEF7F4EC-7285-421B-AED0-016330DC2A2B}" dt="2026-05-24T01:31:25.164" v="111"/>
          <ac:cxnSpMkLst>
            <pc:docMk/>
            <pc:sldMk cId="1338473054" sldId="330"/>
            <ac:cxnSpMk id="10" creationId="{F560A7C3-D996-67D7-8548-187AE0A6A837}"/>
          </ac:cxnSpMkLst>
        </pc:cxnChg>
      </pc:sldChg>
      <pc:sldChg chg="addSp delSp modSp mod modNotesTx">
        <pc:chgData name="Jamil Bacha" userId="1b12df93-8345-41b4-9dbb-6495ec6766bf" providerId="ADAL" clId="{BEF7F4EC-7285-421B-AED0-016330DC2A2B}" dt="2026-05-24T01:32:07.536" v="132" actId="21"/>
        <pc:sldMkLst>
          <pc:docMk/>
          <pc:sldMk cId="0" sldId="332"/>
        </pc:sldMkLst>
        <pc:spChg chg="mod ord">
          <ac:chgData name="Jamil Bacha" userId="1b12df93-8345-41b4-9dbb-6495ec6766bf" providerId="ADAL" clId="{BEF7F4EC-7285-421B-AED0-016330DC2A2B}" dt="2026-05-24T01:32:04.419" v="131" actId="166"/>
          <ac:spMkLst>
            <pc:docMk/>
            <pc:sldMk cId="0" sldId="332"/>
            <ac:spMk id="66" creationId="{00000000-0000-0000-0000-000000000000}"/>
          </ac:spMkLst>
        </pc:spChg>
        <pc:grpChg chg="add del mod">
          <ac:chgData name="Jamil Bacha" userId="1b12df93-8345-41b4-9dbb-6495ec6766bf" providerId="ADAL" clId="{BEF7F4EC-7285-421B-AED0-016330DC2A2B}" dt="2026-05-24T01:32:07.536" v="132" actId="21"/>
          <ac:grpSpMkLst>
            <pc:docMk/>
            <pc:sldMk cId="0" sldId="332"/>
            <ac:grpSpMk id="5" creationId="{BA241A1D-6E17-A9A3-4F30-974FD2942EE3}"/>
          </ac:grpSpMkLst>
        </pc:grpChg>
        <pc:picChg chg="mod">
          <ac:chgData name="Jamil Bacha" userId="1b12df93-8345-41b4-9dbb-6495ec6766bf" providerId="ADAL" clId="{BEF7F4EC-7285-421B-AED0-016330DC2A2B}" dt="2026-05-24T01:31:48.866" v="117" actId="1076"/>
          <ac:picMkLst>
            <pc:docMk/>
            <pc:sldMk cId="0" sldId="332"/>
            <ac:picMk id="68" creationId="{00000000-0000-0000-0000-000000000000}"/>
          </ac:picMkLst>
        </pc:picChg>
        <pc:cxnChg chg="mod">
          <ac:chgData name="Jamil Bacha" userId="1b12df93-8345-41b4-9dbb-6495ec6766bf" providerId="ADAL" clId="{BEF7F4EC-7285-421B-AED0-016330DC2A2B}" dt="2026-05-24T01:31:42.260" v="116"/>
          <ac:cxnSpMkLst>
            <pc:docMk/>
            <pc:sldMk cId="0" sldId="332"/>
            <ac:cxnSpMk id="8" creationId="{75D0DA1C-0683-3AD9-F5A9-81675A991D72}"/>
          </ac:cxnSpMkLst>
        </pc:cxnChg>
        <pc:cxnChg chg="mod">
          <ac:chgData name="Jamil Bacha" userId="1b12df93-8345-41b4-9dbb-6495ec6766bf" providerId="ADAL" clId="{BEF7F4EC-7285-421B-AED0-016330DC2A2B}" dt="2026-05-24T01:31:42.260" v="116"/>
          <ac:cxnSpMkLst>
            <pc:docMk/>
            <pc:sldMk cId="0" sldId="332"/>
            <ac:cxnSpMk id="9" creationId="{8CD50E19-B3FF-4D41-F1CA-4EE3C3573C63}"/>
          </ac:cxnSpMkLst>
        </pc:cxnChg>
      </pc:sldChg>
      <pc:sldChg chg="addSp delSp modSp mod">
        <pc:chgData name="Jamil Bacha" userId="1b12df93-8345-41b4-9dbb-6495ec6766bf" providerId="ADAL" clId="{BEF7F4EC-7285-421B-AED0-016330DC2A2B}" dt="2026-05-24T01:32:27.639" v="145" actId="20577"/>
        <pc:sldMkLst>
          <pc:docMk/>
          <pc:sldMk cId="4086859768" sldId="333"/>
        </pc:sldMkLst>
        <pc:spChg chg="del">
          <ac:chgData name="Jamil Bacha" userId="1b12df93-8345-41b4-9dbb-6495ec6766bf" providerId="ADAL" clId="{BEF7F4EC-7285-421B-AED0-016330DC2A2B}" dt="2026-05-24T01:28:49.995" v="95" actId="478"/>
          <ac:spMkLst>
            <pc:docMk/>
            <pc:sldMk cId="4086859768" sldId="333"/>
            <ac:spMk id="3" creationId="{306A549F-6AE5-D2C6-BDE3-F03A46491DDC}"/>
          </ac:spMkLst>
        </pc:spChg>
        <pc:spChg chg="mod">
          <ac:chgData name="Jamil Bacha" userId="1b12df93-8345-41b4-9dbb-6495ec6766bf" providerId="ADAL" clId="{BEF7F4EC-7285-421B-AED0-016330DC2A2B}" dt="2026-05-24T01:32:27.639" v="145" actId="20577"/>
          <ac:spMkLst>
            <pc:docMk/>
            <pc:sldMk cId="4086859768" sldId="333"/>
            <ac:spMk id="4" creationId="{FF161499-80E6-DDEF-F410-1A36378C9ADA}"/>
          </ac:spMkLst>
        </pc:spChg>
        <pc:spChg chg="mod">
          <ac:chgData name="Jamil Bacha" userId="1b12df93-8345-41b4-9dbb-6495ec6766bf" providerId="ADAL" clId="{BEF7F4EC-7285-421B-AED0-016330DC2A2B}" dt="2026-05-24T01:32:18.767" v="143" actId="1035"/>
          <ac:spMkLst>
            <pc:docMk/>
            <pc:sldMk cId="4086859768" sldId="333"/>
            <ac:spMk id="5" creationId="{494F5029-DB6E-EC17-ADD2-C76E4DAF9CA1}"/>
          </ac:spMkLst>
        </pc:spChg>
        <pc:spChg chg="mod">
          <ac:chgData name="Jamil Bacha" userId="1b12df93-8345-41b4-9dbb-6495ec6766bf" providerId="ADAL" clId="{BEF7F4EC-7285-421B-AED0-016330DC2A2B}" dt="2026-05-24T00:52:16.104" v="30" actId="1076"/>
          <ac:spMkLst>
            <pc:docMk/>
            <pc:sldMk cId="4086859768" sldId="333"/>
            <ac:spMk id="24" creationId="{195A6FDB-53B2-CE28-2779-B009D86D9AF0}"/>
          </ac:spMkLst>
        </pc:spChg>
        <pc:spChg chg="mod">
          <ac:chgData name="Jamil Bacha" userId="1b12df93-8345-41b4-9dbb-6495ec6766bf" providerId="ADAL" clId="{BEF7F4EC-7285-421B-AED0-016330DC2A2B}" dt="2026-05-24T00:52:16.104" v="30" actId="1076"/>
          <ac:spMkLst>
            <pc:docMk/>
            <pc:sldMk cId="4086859768" sldId="333"/>
            <ac:spMk id="25" creationId="{8209A312-611C-B1C4-9EB6-D6DCD88B2949}"/>
          </ac:spMkLst>
        </pc:spChg>
        <pc:spChg chg="mod">
          <ac:chgData name="Jamil Bacha" userId="1b12df93-8345-41b4-9dbb-6495ec6766bf" providerId="ADAL" clId="{BEF7F4EC-7285-421B-AED0-016330DC2A2B}" dt="2026-05-24T00:52:16.104" v="30" actId="1076"/>
          <ac:spMkLst>
            <pc:docMk/>
            <pc:sldMk cId="4086859768" sldId="333"/>
            <ac:spMk id="26" creationId="{3EAE2E44-9EDB-9C51-29B3-2D903169E39A}"/>
          </ac:spMkLst>
        </pc:spChg>
        <pc:spChg chg="mod">
          <ac:chgData name="Jamil Bacha" userId="1b12df93-8345-41b4-9dbb-6495ec6766bf" providerId="ADAL" clId="{BEF7F4EC-7285-421B-AED0-016330DC2A2B}" dt="2026-05-24T00:52:10.418" v="29" actId="1076"/>
          <ac:spMkLst>
            <pc:docMk/>
            <pc:sldMk cId="4086859768" sldId="333"/>
            <ac:spMk id="27" creationId="{5A0F8BF3-83C2-3ED4-174D-6BB4E12409D9}"/>
          </ac:spMkLst>
        </pc:spChg>
        <pc:spChg chg="mod">
          <ac:chgData name="Jamil Bacha" userId="1b12df93-8345-41b4-9dbb-6495ec6766bf" providerId="ADAL" clId="{BEF7F4EC-7285-421B-AED0-016330DC2A2B}" dt="2026-05-24T00:52:16.104" v="30" actId="1076"/>
          <ac:spMkLst>
            <pc:docMk/>
            <pc:sldMk cId="4086859768" sldId="333"/>
            <ac:spMk id="28" creationId="{A4705996-9512-0371-89F6-A19E560F052A}"/>
          </ac:spMkLst>
        </pc:spChg>
        <pc:spChg chg="mod">
          <ac:chgData name="Jamil Bacha" userId="1b12df93-8345-41b4-9dbb-6495ec6766bf" providerId="ADAL" clId="{BEF7F4EC-7285-421B-AED0-016330DC2A2B}" dt="2026-05-24T00:52:16.104" v="30" actId="1076"/>
          <ac:spMkLst>
            <pc:docMk/>
            <pc:sldMk cId="4086859768" sldId="333"/>
            <ac:spMk id="29" creationId="{071D48B3-752E-D4FC-AA12-09209BD82208}"/>
          </ac:spMkLst>
        </pc:spChg>
        <pc:spChg chg="mod">
          <ac:chgData name="Jamil Bacha" userId="1b12df93-8345-41b4-9dbb-6495ec6766bf" providerId="ADAL" clId="{BEF7F4EC-7285-421B-AED0-016330DC2A2B}" dt="2026-05-24T00:52:16.104" v="30" actId="1076"/>
          <ac:spMkLst>
            <pc:docMk/>
            <pc:sldMk cId="4086859768" sldId="333"/>
            <ac:spMk id="31" creationId="{E0DA3853-7D48-C1B2-779C-96E24474E26E}"/>
          </ac:spMkLst>
        </pc:spChg>
        <pc:spChg chg="mod">
          <ac:chgData name="Jamil Bacha" userId="1b12df93-8345-41b4-9dbb-6495ec6766bf" providerId="ADAL" clId="{BEF7F4EC-7285-421B-AED0-016330DC2A2B}" dt="2026-05-24T00:52:16.104" v="30" actId="1076"/>
          <ac:spMkLst>
            <pc:docMk/>
            <pc:sldMk cId="4086859768" sldId="333"/>
            <ac:spMk id="32" creationId="{9DE724F5-A381-7BEE-76CF-E8604CFB0FA0}"/>
          </ac:spMkLst>
        </pc:spChg>
        <pc:spChg chg="mod">
          <ac:chgData name="Jamil Bacha" userId="1b12df93-8345-41b4-9dbb-6495ec6766bf" providerId="ADAL" clId="{BEF7F4EC-7285-421B-AED0-016330DC2A2B}" dt="2026-05-24T00:52:16.104" v="30" actId="1076"/>
          <ac:spMkLst>
            <pc:docMk/>
            <pc:sldMk cId="4086859768" sldId="333"/>
            <ac:spMk id="33" creationId="{6FCC2110-603C-EA96-ECAE-03249B5540C5}"/>
          </ac:spMkLst>
        </pc:spChg>
        <pc:spChg chg="mod">
          <ac:chgData name="Jamil Bacha" userId="1b12df93-8345-41b4-9dbb-6495ec6766bf" providerId="ADAL" clId="{BEF7F4EC-7285-421B-AED0-016330DC2A2B}" dt="2026-05-24T00:52:16.104" v="30" actId="1076"/>
          <ac:spMkLst>
            <pc:docMk/>
            <pc:sldMk cId="4086859768" sldId="333"/>
            <ac:spMk id="34" creationId="{C70DC3D1-731C-502B-0EB4-FFADFFC6F103}"/>
          </ac:spMkLst>
        </pc:spChg>
        <pc:spChg chg="mod">
          <ac:chgData name="Jamil Bacha" userId="1b12df93-8345-41b4-9dbb-6495ec6766bf" providerId="ADAL" clId="{BEF7F4EC-7285-421B-AED0-016330DC2A2B}" dt="2026-05-24T00:52:16.104" v="30" actId="1076"/>
          <ac:spMkLst>
            <pc:docMk/>
            <pc:sldMk cId="4086859768" sldId="333"/>
            <ac:spMk id="36" creationId="{6A0855B5-5053-56BA-1AD2-82D462FC0B3F}"/>
          </ac:spMkLst>
        </pc:spChg>
        <pc:spChg chg="mod">
          <ac:chgData name="Jamil Bacha" userId="1b12df93-8345-41b4-9dbb-6495ec6766bf" providerId="ADAL" clId="{BEF7F4EC-7285-421B-AED0-016330DC2A2B}" dt="2026-05-24T00:50:13.655" v="27" actId="6549"/>
          <ac:spMkLst>
            <pc:docMk/>
            <pc:sldMk cId="4086859768" sldId="333"/>
            <ac:spMk id="52" creationId="{81F173B4-AED9-9BD9-8E36-32918F29EF39}"/>
          </ac:spMkLst>
        </pc:spChg>
        <pc:grpChg chg="add del mod">
          <ac:chgData name="Jamil Bacha" userId="1b12df93-8345-41b4-9dbb-6495ec6766bf" providerId="ADAL" clId="{BEF7F4EC-7285-421B-AED0-016330DC2A2B}" dt="2026-05-24T01:32:22.285" v="144" actId="21"/>
          <ac:grpSpMkLst>
            <pc:docMk/>
            <pc:sldMk cId="4086859768" sldId="333"/>
            <ac:grpSpMk id="7" creationId="{BA241A1D-6E17-A9A3-4F30-974FD2942EE3}"/>
          </ac:grpSpMkLst>
        </pc:grpChg>
        <pc:cxnChg chg="mod">
          <ac:chgData name="Jamil Bacha" userId="1b12df93-8345-41b4-9dbb-6495ec6766bf" providerId="ADAL" clId="{BEF7F4EC-7285-421B-AED0-016330DC2A2B}" dt="2026-05-24T01:32:11.387" v="133"/>
          <ac:cxnSpMkLst>
            <pc:docMk/>
            <pc:sldMk cId="4086859768" sldId="333"/>
            <ac:cxnSpMk id="9" creationId="{75D0DA1C-0683-3AD9-F5A9-81675A991D72}"/>
          </ac:cxnSpMkLst>
        </pc:cxnChg>
        <pc:cxnChg chg="mod">
          <ac:chgData name="Jamil Bacha" userId="1b12df93-8345-41b4-9dbb-6495ec6766bf" providerId="ADAL" clId="{BEF7F4EC-7285-421B-AED0-016330DC2A2B}" dt="2026-05-24T01:32:11.387" v="133"/>
          <ac:cxnSpMkLst>
            <pc:docMk/>
            <pc:sldMk cId="4086859768" sldId="333"/>
            <ac:cxnSpMk id="11" creationId="{8CD50E19-B3FF-4D41-F1CA-4EE3C3573C63}"/>
          </ac:cxnSpMkLst>
        </pc:cxnChg>
      </pc:sldChg>
      <pc:sldChg chg="addSp delSp modSp mod">
        <pc:chgData name="Jamil Bacha" userId="1b12df93-8345-41b4-9dbb-6495ec6766bf" providerId="ADAL" clId="{BEF7F4EC-7285-421B-AED0-016330DC2A2B}" dt="2026-05-24T01:32:34.995" v="146"/>
        <pc:sldMkLst>
          <pc:docMk/>
          <pc:sldMk cId="930362489" sldId="334"/>
        </pc:sldMkLst>
        <pc:spChg chg="del">
          <ac:chgData name="Jamil Bacha" userId="1b12df93-8345-41b4-9dbb-6495ec6766bf" providerId="ADAL" clId="{BEF7F4EC-7285-421B-AED0-016330DC2A2B}" dt="2026-05-24T01:28:52.268" v="96" actId="478"/>
          <ac:spMkLst>
            <pc:docMk/>
            <pc:sldMk cId="930362489" sldId="334"/>
            <ac:spMk id="2" creationId="{7F94B880-CDF4-EAD3-BAB3-03E62015957A}"/>
          </ac:spMkLst>
        </pc:spChg>
        <pc:spChg chg="mod">
          <ac:chgData name="Jamil Bacha" userId="1b12df93-8345-41b4-9dbb-6495ec6766bf" providerId="ADAL" clId="{BEF7F4EC-7285-421B-AED0-016330DC2A2B}" dt="2026-05-24T00:54:23.862" v="38" actId="20577"/>
          <ac:spMkLst>
            <pc:docMk/>
            <pc:sldMk cId="930362489" sldId="334"/>
            <ac:spMk id="5" creationId="{99794255-4C1B-5AED-3182-054990CD45C8}"/>
          </ac:spMkLst>
        </pc:spChg>
        <pc:spChg chg="mod">
          <ac:chgData name="Jamil Bacha" userId="1b12df93-8345-41b4-9dbb-6495ec6766bf" providerId="ADAL" clId="{BEF7F4EC-7285-421B-AED0-016330DC2A2B}" dt="2026-05-24T01:28:58.123" v="97" actId="108"/>
          <ac:spMkLst>
            <pc:docMk/>
            <pc:sldMk cId="930362489" sldId="334"/>
            <ac:spMk id="57" creationId="{F5CECB53-3318-8FFF-79A9-81BCADE6B933}"/>
          </ac:spMkLst>
        </pc:spChg>
        <pc:grpChg chg="add mod">
          <ac:chgData name="Jamil Bacha" userId="1b12df93-8345-41b4-9dbb-6495ec6766bf" providerId="ADAL" clId="{BEF7F4EC-7285-421B-AED0-016330DC2A2B}" dt="2026-05-24T01:32:34.995" v="146"/>
          <ac:grpSpMkLst>
            <pc:docMk/>
            <pc:sldMk cId="930362489" sldId="334"/>
            <ac:grpSpMk id="7" creationId="{BA241A1D-6E17-A9A3-4F30-974FD2942EE3}"/>
          </ac:grpSpMkLst>
        </pc:grpChg>
        <pc:cxnChg chg="mod">
          <ac:chgData name="Jamil Bacha" userId="1b12df93-8345-41b4-9dbb-6495ec6766bf" providerId="ADAL" clId="{BEF7F4EC-7285-421B-AED0-016330DC2A2B}" dt="2026-05-24T01:32:34.995" v="146"/>
          <ac:cxnSpMkLst>
            <pc:docMk/>
            <pc:sldMk cId="930362489" sldId="334"/>
            <ac:cxnSpMk id="9" creationId="{75D0DA1C-0683-3AD9-F5A9-81675A991D72}"/>
          </ac:cxnSpMkLst>
        </pc:cxnChg>
        <pc:cxnChg chg="mod">
          <ac:chgData name="Jamil Bacha" userId="1b12df93-8345-41b4-9dbb-6495ec6766bf" providerId="ADAL" clId="{BEF7F4EC-7285-421B-AED0-016330DC2A2B}" dt="2026-05-24T01:32:34.995" v="146"/>
          <ac:cxnSpMkLst>
            <pc:docMk/>
            <pc:sldMk cId="930362489" sldId="334"/>
            <ac:cxnSpMk id="11" creationId="{8CD50E19-B3FF-4D41-F1CA-4EE3C3573C63}"/>
          </ac:cxnSpMkLst>
        </pc:cxnChg>
      </pc:sldChg>
      <pc:sldChg chg="addSp delSp modSp mod">
        <pc:chgData name="Jamil Bacha" userId="1b12df93-8345-41b4-9dbb-6495ec6766bf" providerId="ADAL" clId="{BEF7F4EC-7285-421B-AED0-016330DC2A2B}" dt="2026-05-24T01:32:59.143" v="153" actId="21"/>
        <pc:sldMkLst>
          <pc:docMk/>
          <pc:sldMk cId="208191083" sldId="337"/>
        </pc:sldMkLst>
        <pc:spChg chg="mod">
          <ac:chgData name="Jamil Bacha" userId="1b12df93-8345-41b4-9dbb-6495ec6766bf" providerId="ADAL" clId="{BEF7F4EC-7285-421B-AED0-016330DC2A2B}" dt="2026-05-24T01:32:56.853" v="152" actId="20577"/>
          <ac:spMkLst>
            <pc:docMk/>
            <pc:sldMk cId="208191083" sldId="337"/>
            <ac:spMk id="4" creationId="{FF161499-80E6-DDEF-F410-1A36378C9ADA}"/>
          </ac:spMkLst>
        </pc:spChg>
        <pc:grpChg chg="add del mod">
          <ac:chgData name="Jamil Bacha" userId="1b12df93-8345-41b4-9dbb-6495ec6766bf" providerId="ADAL" clId="{BEF7F4EC-7285-421B-AED0-016330DC2A2B}" dt="2026-05-24T01:32:59.143" v="153" actId="21"/>
          <ac:grpSpMkLst>
            <pc:docMk/>
            <pc:sldMk cId="208191083" sldId="337"/>
            <ac:grpSpMk id="3" creationId="{DDD692E3-AD46-791E-6929-720D7071E642}"/>
          </ac:grpSpMkLst>
        </pc:grpChg>
        <pc:cxnChg chg="mod">
          <ac:chgData name="Jamil Bacha" userId="1b12df93-8345-41b4-9dbb-6495ec6766bf" providerId="ADAL" clId="{BEF7F4EC-7285-421B-AED0-016330DC2A2B}" dt="2026-05-24T01:32:55.189" v="151"/>
          <ac:cxnSpMkLst>
            <pc:docMk/>
            <pc:sldMk cId="208191083" sldId="337"/>
            <ac:cxnSpMk id="7" creationId="{72F5F137-2328-3778-04AE-A2B521CECCBC}"/>
          </ac:cxnSpMkLst>
        </pc:cxnChg>
        <pc:cxnChg chg="mod">
          <ac:chgData name="Jamil Bacha" userId="1b12df93-8345-41b4-9dbb-6495ec6766bf" providerId="ADAL" clId="{BEF7F4EC-7285-421B-AED0-016330DC2A2B}" dt="2026-05-24T01:32:55.189" v="151"/>
          <ac:cxnSpMkLst>
            <pc:docMk/>
            <pc:sldMk cId="208191083" sldId="337"/>
            <ac:cxnSpMk id="8" creationId="{5AAEA179-B0AB-64A0-35AB-0152EE6FA91D}"/>
          </ac:cxnSpMkLst>
        </pc:cxnChg>
      </pc:sldChg>
      <pc:sldChg chg="delSp modSp mod">
        <pc:chgData name="Jamil Bacha" userId="1b12df93-8345-41b4-9dbb-6495ec6766bf" providerId="ADAL" clId="{BEF7F4EC-7285-421B-AED0-016330DC2A2B}" dt="2026-05-24T01:35:03.157" v="183" actId="20577"/>
        <pc:sldMkLst>
          <pc:docMk/>
          <pc:sldMk cId="2344963200" sldId="340"/>
        </pc:sldMkLst>
        <pc:spChg chg="mod">
          <ac:chgData name="Jamil Bacha" userId="1b12df93-8345-41b4-9dbb-6495ec6766bf" providerId="ADAL" clId="{BEF7F4EC-7285-421B-AED0-016330DC2A2B}" dt="2026-05-24T01:35:03.157" v="183" actId="20577"/>
          <ac:spMkLst>
            <pc:docMk/>
            <pc:sldMk cId="2344963200" sldId="340"/>
            <ac:spMk id="4" creationId="{FF161499-80E6-DDEF-F410-1A36378C9ADA}"/>
          </ac:spMkLst>
        </pc:spChg>
        <pc:spChg chg="del">
          <ac:chgData name="Jamil Bacha" userId="1b12df93-8345-41b4-9dbb-6495ec6766bf" providerId="ADAL" clId="{BEF7F4EC-7285-421B-AED0-016330DC2A2B}" dt="2026-05-24T01:29:12.670" v="101" actId="478"/>
          <ac:spMkLst>
            <pc:docMk/>
            <pc:sldMk cId="2344963200" sldId="340"/>
            <ac:spMk id="6" creationId="{28102417-1EC1-04D0-61BC-B2D32B275CD1}"/>
          </ac:spMkLst>
        </pc:spChg>
      </pc:sldChg>
      <pc:sldChg chg="addSp delSp modSp mod">
        <pc:chgData name="Jamil Bacha" userId="1b12df93-8345-41b4-9dbb-6495ec6766bf" providerId="ADAL" clId="{BEF7F4EC-7285-421B-AED0-016330DC2A2B}" dt="2026-05-24T01:35:06.314" v="184"/>
        <pc:sldMkLst>
          <pc:docMk/>
          <pc:sldMk cId="1063665834" sldId="341"/>
        </pc:sldMkLst>
        <pc:spChg chg="del">
          <ac:chgData name="Jamil Bacha" userId="1b12df93-8345-41b4-9dbb-6495ec6766bf" providerId="ADAL" clId="{BEF7F4EC-7285-421B-AED0-016330DC2A2B}" dt="2026-05-24T01:29:15.138" v="102" actId="478"/>
          <ac:spMkLst>
            <pc:docMk/>
            <pc:sldMk cId="1063665834" sldId="341"/>
            <ac:spMk id="24" creationId="{F8EA3AE2-A764-D437-4B04-57D7A117BAC9}"/>
          </ac:spMkLst>
        </pc:spChg>
        <pc:grpChg chg="add mod">
          <ac:chgData name="Jamil Bacha" userId="1b12df93-8345-41b4-9dbb-6495ec6766bf" providerId="ADAL" clId="{BEF7F4EC-7285-421B-AED0-016330DC2A2B}" dt="2026-05-24T01:35:06.314" v="184"/>
          <ac:grpSpMkLst>
            <pc:docMk/>
            <pc:sldMk cId="1063665834" sldId="341"/>
            <ac:grpSpMk id="6" creationId="{E261F903-1D3F-9D8B-DC36-4FBF9AB24E44}"/>
          </ac:grpSpMkLst>
        </pc:grpChg>
        <pc:cxnChg chg="mod">
          <ac:chgData name="Jamil Bacha" userId="1b12df93-8345-41b4-9dbb-6495ec6766bf" providerId="ADAL" clId="{BEF7F4EC-7285-421B-AED0-016330DC2A2B}" dt="2026-05-24T01:35:06.314" v="184"/>
          <ac:cxnSpMkLst>
            <pc:docMk/>
            <pc:sldMk cId="1063665834" sldId="341"/>
            <ac:cxnSpMk id="16" creationId="{C4DF2F53-CDE0-AE81-3C4B-05FF3A1E4462}"/>
          </ac:cxnSpMkLst>
        </pc:cxnChg>
        <pc:cxnChg chg="mod">
          <ac:chgData name="Jamil Bacha" userId="1b12df93-8345-41b4-9dbb-6495ec6766bf" providerId="ADAL" clId="{BEF7F4EC-7285-421B-AED0-016330DC2A2B}" dt="2026-05-24T01:35:06.314" v="184"/>
          <ac:cxnSpMkLst>
            <pc:docMk/>
            <pc:sldMk cId="1063665834" sldId="341"/>
            <ac:cxnSpMk id="20" creationId="{35E1927F-D496-6B33-2AFD-D6E9715E17EF}"/>
          </ac:cxnSpMkLst>
        </pc:cxnChg>
      </pc:sldChg>
      <pc:sldChg chg="addSp delSp modSp mod">
        <pc:chgData name="Jamil Bacha" userId="1b12df93-8345-41b4-9dbb-6495ec6766bf" providerId="ADAL" clId="{BEF7F4EC-7285-421B-AED0-016330DC2A2B}" dt="2026-05-24T01:35:13.191" v="188" actId="20577"/>
        <pc:sldMkLst>
          <pc:docMk/>
          <pc:sldMk cId="932317750" sldId="342"/>
        </pc:sldMkLst>
        <pc:spChg chg="mod">
          <ac:chgData name="Jamil Bacha" userId="1b12df93-8345-41b4-9dbb-6495ec6766bf" providerId="ADAL" clId="{BEF7F4EC-7285-421B-AED0-016330DC2A2B}" dt="2026-05-24T01:35:13.191" v="188" actId="20577"/>
          <ac:spMkLst>
            <pc:docMk/>
            <pc:sldMk cId="932317750" sldId="342"/>
            <ac:spMk id="4" creationId="{FF161499-80E6-DDEF-F410-1A36378C9ADA}"/>
          </ac:spMkLst>
        </pc:spChg>
        <pc:spChg chg="del">
          <ac:chgData name="Jamil Bacha" userId="1b12df93-8345-41b4-9dbb-6495ec6766bf" providerId="ADAL" clId="{BEF7F4EC-7285-421B-AED0-016330DC2A2B}" dt="2026-05-24T01:29:17.369" v="103" actId="478"/>
          <ac:spMkLst>
            <pc:docMk/>
            <pc:sldMk cId="932317750" sldId="342"/>
            <ac:spMk id="6" creationId="{7D851296-43BB-422B-3DCF-6FB5D44AAB46}"/>
          </ac:spMkLst>
        </pc:spChg>
        <pc:grpChg chg="add mod">
          <ac:chgData name="Jamil Bacha" userId="1b12df93-8345-41b4-9dbb-6495ec6766bf" providerId="ADAL" clId="{BEF7F4EC-7285-421B-AED0-016330DC2A2B}" dt="2026-05-24T01:35:09.953" v="185"/>
          <ac:grpSpMkLst>
            <pc:docMk/>
            <pc:sldMk cId="932317750" sldId="342"/>
            <ac:grpSpMk id="8" creationId="{524600C5-FB55-4C50-D843-489856AC39B4}"/>
          </ac:grpSpMkLst>
        </pc:grpChg>
        <pc:cxnChg chg="mod">
          <ac:chgData name="Jamil Bacha" userId="1b12df93-8345-41b4-9dbb-6495ec6766bf" providerId="ADAL" clId="{BEF7F4EC-7285-421B-AED0-016330DC2A2B}" dt="2026-05-24T01:35:09.953" v="185"/>
          <ac:cxnSpMkLst>
            <pc:docMk/>
            <pc:sldMk cId="932317750" sldId="342"/>
            <ac:cxnSpMk id="9" creationId="{2B3BD709-474A-87AE-EF60-2F2444C98FBA}"/>
          </ac:cxnSpMkLst>
        </pc:cxnChg>
        <pc:cxnChg chg="mod">
          <ac:chgData name="Jamil Bacha" userId="1b12df93-8345-41b4-9dbb-6495ec6766bf" providerId="ADAL" clId="{BEF7F4EC-7285-421B-AED0-016330DC2A2B}" dt="2026-05-24T01:35:09.953" v="185"/>
          <ac:cxnSpMkLst>
            <pc:docMk/>
            <pc:sldMk cId="932317750" sldId="342"/>
            <ac:cxnSpMk id="10" creationId="{303013B1-4A3B-C0FC-B3D2-1AA94134A0E2}"/>
          </ac:cxnSpMkLst>
        </pc:cxnChg>
      </pc:sldChg>
      <pc:sldChg chg="addSp delSp modSp mod">
        <pc:chgData name="Jamil Bacha" userId="1b12df93-8345-41b4-9dbb-6495ec6766bf" providerId="ADAL" clId="{BEF7F4EC-7285-421B-AED0-016330DC2A2B}" dt="2026-05-24T01:33:48.817" v="163" actId="108"/>
        <pc:sldMkLst>
          <pc:docMk/>
          <pc:sldMk cId="1861812942" sldId="343"/>
        </pc:sldMkLst>
        <pc:spChg chg="mod">
          <ac:chgData name="Jamil Bacha" userId="1b12df93-8345-41b4-9dbb-6495ec6766bf" providerId="ADAL" clId="{BEF7F4EC-7285-421B-AED0-016330DC2A2B}" dt="2026-05-24T01:33:42.418" v="162" actId="108"/>
          <ac:spMkLst>
            <pc:docMk/>
            <pc:sldMk cId="1861812942" sldId="343"/>
            <ac:spMk id="4" creationId="{8C177740-BD1C-D079-5299-995E04C79E1D}"/>
          </ac:spMkLst>
        </pc:spChg>
        <pc:spChg chg="mod">
          <ac:chgData name="Jamil Bacha" userId="1b12df93-8345-41b4-9dbb-6495ec6766bf" providerId="ADAL" clId="{BEF7F4EC-7285-421B-AED0-016330DC2A2B}" dt="2026-05-24T01:33:48.817" v="163" actId="108"/>
          <ac:spMkLst>
            <pc:docMk/>
            <pc:sldMk cId="1861812942" sldId="343"/>
            <ac:spMk id="5" creationId="{3C2CEECD-E1ED-D1C7-AEA5-D63596F011E9}"/>
          </ac:spMkLst>
        </pc:spChg>
        <pc:spChg chg="del mod">
          <ac:chgData name="Jamil Bacha" userId="1b12df93-8345-41b4-9dbb-6495ec6766bf" providerId="ADAL" clId="{BEF7F4EC-7285-421B-AED0-016330DC2A2B}" dt="2026-05-24T01:29:06.067" v="99" actId="478"/>
          <ac:spMkLst>
            <pc:docMk/>
            <pc:sldMk cId="1861812942" sldId="343"/>
            <ac:spMk id="7" creationId="{69271B2A-9712-A5E6-9616-6B823D1CBE97}"/>
          </ac:spMkLst>
        </pc:spChg>
        <pc:grpChg chg="add del mod">
          <ac:chgData name="Jamil Bacha" userId="1b12df93-8345-41b4-9dbb-6495ec6766bf" providerId="ADAL" clId="{BEF7F4EC-7285-421B-AED0-016330DC2A2B}" dt="2026-05-24T01:33:22.471" v="160" actId="21"/>
          <ac:grpSpMkLst>
            <pc:docMk/>
            <pc:sldMk cId="1861812942" sldId="343"/>
            <ac:grpSpMk id="18" creationId="{E261F903-1D3F-9D8B-DC36-4FBF9AB24E44}"/>
          </ac:grpSpMkLst>
        </pc:grpChg>
        <pc:cxnChg chg="mod">
          <ac:chgData name="Jamil Bacha" userId="1b12df93-8345-41b4-9dbb-6495ec6766bf" providerId="ADAL" clId="{BEF7F4EC-7285-421B-AED0-016330DC2A2B}" dt="2026-05-24T01:33:11.860" v="158"/>
          <ac:cxnSpMkLst>
            <pc:docMk/>
            <pc:sldMk cId="1861812942" sldId="343"/>
            <ac:cxnSpMk id="20" creationId="{35E1927F-D496-6B33-2AFD-D6E9715E17EF}"/>
          </ac:cxnSpMkLst>
        </pc:cxnChg>
        <pc:cxnChg chg="mod">
          <ac:chgData name="Jamil Bacha" userId="1b12df93-8345-41b4-9dbb-6495ec6766bf" providerId="ADAL" clId="{BEF7F4EC-7285-421B-AED0-016330DC2A2B}" dt="2026-05-24T01:33:11.860" v="158"/>
          <ac:cxnSpMkLst>
            <pc:docMk/>
            <pc:sldMk cId="1861812942" sldId="343"/>
            <ac:cxnSpMk id="21" creationId="{C4DF2F53-CDE0-AE81-3C4B-05FF3A1E4462}"/>
          </ac:cxnSpMkLst>
        </pc:cxnChg>
      </pc:sldChg>
      <pc:sldChg chg="addSp delSp modSp mod">
        <pc:chgData name="Jamil Bacha" userId="1b12df93-8345-41b4-9dbb-6495ec6766bf" providerId="ADAL" clId="{BEF7F4EC-7285-421B-AED0-016330DC2A2B}" dt="2026-05-24T01:34:50.419" v="180" actId="166"/>
        <pc:sldMkLst>
          <pc:docMk/>
          <pc:sldMk cId="1890287431" sldId="344"/>
        </pc:sldMkLst>
        <pc:spChg chg="mod ord">
          <ac:chgData name="Jamil Bacha" userId="1b12df93-8345-41b4-9dbb-6495ec6766bf" providerId="ADAL" clId="{BEF7F4EC-7285-421B-AED0-016330DC2A2B}" dt="2026-05-24T01:34:50.419" v="180" actId="166"/>
          <ac:spMkLst>
            <pc:docMk/>
            <pc:sldMk cId="1890287431" sldId="344"/>
            <ac:spMk id="5" creationId="{7E2CA1DA-947F-3102-36B8-E50047E44D20}"/>
          </ac:spMkLst>
        </pc:spChg>
        <pc:spChg chg="del">
          <ac:chgData name="Jamil Bacha" userId="1b12df93-8345-41b4-9dbb-6495ec6766bf" providerId="ADAL" clId="{BEF7F4EC-7285-421B-AED0-016330DC2A2B}" dt="2026-05-24T01:29:10.271" v="100" actId="478"/>
          <ac:spMkLst>
            <pc:docMk/>
            <pc:sldMk cId="1890287431" sldId="344"/>
            <ac:spMk id="7" creationId="{62301B71-B2EB-B4D1-7DB5-8C0A9FDB2DA7}"/>
          </ac:spMkLst>
        </pc:spChg>
        <pc:spChg chg="mod">
          <ac:chgData name="Jamil Bacha" userId="1b12df93-8345-41b4-9dbb-6495ec6766bf" providerId="ADAL" clId="{BEF7F4EC-7285-421B-AED0-016330DC2A2B}" dt="2026-05-24T01:34:35.670" v="175" actId="1076"/>
          <ac:spMkLst>
            <pc:docMk/>
            <pc:sldMk cId="1890287431" sldId="344"/>
            <ac:spMk id="62" creationId="{5D621796-5B52-9DAF-256B-4CA8FBC93E60}"/>
          </ac:spMkLst>
        </pc:spChg>
        <pc:grpChg chg="add del mod">
          <ac:chgData name="Jamil Bacha" userId="1b12df93-8345-41b4-9dbb-6495ec6766bf" providerId="ADAL" clId="{BEF7F4EC-7285-421B-AED0-016330DC2A2B}" dt="2026-05-24T01:34:46.873" v="179" actId="21"/>
          <ac:grpSpMkLst>
            <pc:docMk/>
            <pc:sldMk cId="1890287431" sldId="344"/>
            <ac:grpSpMk id="10" creationId="{E261F903-1D3F-9D8B-DC36-4FBF9AB24E44}"/>
          </ac:grpSpMkLst>
        </pc:grpChg>
        <pc:graphicFrameChg chg="mod modGraphic">
          <ac:chgData name="Jamil Bacha" userId="1b12df93-8345-41b4-9dbb-6495ec6766bf" providerId="ADAL" clId="{BEF7F4EC-7285-421B-AED0-016330DC2A2B}" dt="2026-05-24T01:34:41.319" v="176" actId="1076"/>
          <ac:graphicFrameMkLst>
            <pc:docMk/>
            <pc:sldMk cId="1890287431" sldId="344"/>
            <ac:graphicFrameMk id="18" creationId="{1D0A3576-2664-DA47-7D1D-B672C1BCBCC2}"/>
          </ac:graphicFrameMkLst>
        </pc:graphicFrameChg>
        <pc:cxnChg chg="mod">
          <ac:chgData name="Jamil Bacha" userId="1b12df93-8345-41b4-9dbb-6495ec6766bf" providerId="ADAL" clId="{BEF7F4EC-7285-421B-AED0-016330DC2A2B}" dt="2026-05-24T01:34:24.236" v="172"/>
          <ac:cxnSpMkLst>
            <pc:docMk/>
            <pc:sldMk cId="1890287431" sldId="344"/>
            <ac:cxnSpMk id="20" creationId="{35E1927F-D496-6B33-2AFD-D6E9715E17EF}"/>
          </ac:cxnSpMkLst>
        </pc:cxnChg>
        <pc:cxnChg chg="mod">
          <ac:chgData name="Jamil Bacha" userId="1b12df93-8345-41b4-9dbb-6495ec6766bf" providerId="ADAL" clId="{BEF7F4EC-7285-421B-AED0-016330DC2A2B}" dt="2026-05-24T01:34:24.236" v="172"/>
          <ac:cxnSpMkLst>
            <pc:docMk/>
            <pc:sldMk cId="1890287431" sldId="344"/>
            <ac:cxnSpMk id="21" creationId="{C4DF2F53-CDE0-AE81-3C4B-05FF3A1E4462}"/>
          </ac:cxnSpMkLst>
        </pc:cxnChg>
      </pc:sldChg>
      <pc:sldChg chg="addSp modSp mod">
        <pc:chgData name="Jamil Bacha" userId="1b12df93-8345-41b4-9dbb-6495ec6766bf" providerId="ADAL" clId="{BEF7F4EC-7285-421B-AED0-016330DC2A2B}" dt="2026-05-24T01:35:27.512" v="191" actId="20577"/>
        <pc:sldMkLst>
          <pc:docMk/>
          <pc:sldMk cId="1436355506" sldId="345"/>
        </pc:sldMkLst>
        <pc:spChg chg="mod">
          <ac:chgData name="Jamil Bacha" userId="1b12df93-8345-41b4-9dbb-6495ec6766bf" providerId="ADAL" clId="{BEF7F4EC-7285-421B-AED0-016330DC2A2B}" dt="2026-05-24T01:35:27.512" v="191" actId="20577"/>
          <ac:spMkLst>
            <pc:docMk/>
            <pc:sldMk cId="1436355506" sldId="345"/>
            <ac:spMk id="4" creationId="{FF161499-80E6-DDEF-F410-1A36378C9ADA}"/>
          </ac:spMkLst>
        </pc:spChg>
        <pc:grpChg chg="add mod">
          <ac:chgData name="Jamil Bacha" userId="1b12df93-8345-41b4-9dbb-6495ec6766bf" providerId="ADAL" clId="{BEF7F4EC-7285-421B-AED0-016330DC2A2B}" dt="2026-05-24T01:35:25.339" v="190"/>
          <ac:grpSpMkLst>
            <pc:docMk/>
            <pc:sldMk cId="1436355506" sldId="345"/>
            <ac:grpSpMk id="8" creationId="{B0A8998D-690B-987B-90CC-A856BBADAF8C}"/>
          </ac:grpSpMkLst>
        </pc:grpChg>
        <pc:cxnChg chg="mod">
          <ac:chgData name="Jamil Bacha" userId="1b12df93-8345-41b4-9dbb-6495ec6766bf" providerId="ADAL" clId="{BEF7F4EC-7285-421B-AED0-016330DC2A2B}" dt="2026-05-24T01:35:25.339" v="190"/>
          <ac:cxnSpMkLst>
            <pc:docMk/>
            <pc:sldMk cId="1436355506" sldId="345"/>
            <ac:cxnSpMk id="9" creationId="{9B1FAE02-2F5E-874D-9228-30A7A8E0ACCB}"/>
          </ac:cxnSpMkLst>
        </pc:cxnChg>
        <pc:cxnChg chg="mod">
          <ac:chgData name="Jamil Bacha" userId="1b12df93-8345-41b4-9dbb-6495ec6766bf" providerId="ADAL" clId="{BEF7F4EC-7285-421B-AED0-016330DC2A2B}" dt="2026-05-24T01:35:25.339" v="190"/>
          <ac:cxnSpMkLst>
            <pc:docMk/>
            <pc:sldMk cId="1436355506" sldId="345"/>
            <ac:cxnSpMk id="10" creationId="{AA908C28-BDD4-5FDC-1C2E-6FF197E70C0B}"/>
          </ac:cxnSpMkLst>
        </pc:cxnChg>
      </pc:sldChg>
      <pc:sldChg chg="addSp delSp modSp mod modNotesTx">
        <pc:chgData name="Jamil Bacha" userId="1b12df93-8345-41b4-9dbb-6495ec6766bf" providerId="ADAL" clId="{BEF7F4EC-7285-421B-AED0-016330DC2A2B}" dt="2026-05-24T01:35:41.888" v="196" actId="21"/>
        <pc:sldMkLst>
          <pc:docMk/>
          <pc:sldMk cId="1666822633" sldId="346"/>
        </pc:sldMkLst>
        <pc:spChg chg="mod">
          <ac:chgData name="Jamil Bacha" userId="1b12df93-8345-41b4-9dbb-6495ec6766bf" providerId="ADAL" clId="{BEF7F4EC-7285-421B-AED0-016330DC2A2B}" dt="2026-05-24T01:35:39.498" v="195" actId="1035"/>
          <ac:spMkLst>
            <pc:docMk/>
            <pc:sldMk cId="1666822633" sldId="346"/>
            <ac:spMk id="5" creationId="{2E80B840-4B30-B6EF-6808-880BFA9387A3}"/>
          </ac:spMkLst>
        </pc:spChg>
        <pc:grpChg chg="add del mod">
          <ac:chgData name="Jamil Bacha" userId="1b12df93-8345-41b4-9dbb-6495ec6766bf" providerId="ADAL" clId="{BEF7F4EC-7285-421B-AED0-016330DC2A2B}" dt="2026-05-24T01:35:41.888" v="196" actId="21"/>
          <ac:grpSpMkLst>
            <pc:docMk/>
            <pc:sldMk cId="1666822633" sldId="346"/>
            <ac:grpSpMk id="7" creationId="{9098A977-05F9-035E-689B-C2DD496EEBB5}"/>
          </ac:grpSpMkLst>
        </pc:grpChg>
        <pc:cxnChg chg="mod">
          <ac:chgData name="Jamil Bacha" userId="1b12df93-8345-41b4-9dbb-6495ec6766bf" providerId="ADAL" clId="{BEF7F4EC-7285-421B-AED0-016330DC2A2B}" dt="2026-05-24T01:35:30.804" v="192"/>
          <ac:cxnSpMkLst>
            <pc:docMk/>
            <pc:sldMk cId="1666822633" sldId="346"/>
            <ac:cxnSpMk id="8" creationId="{A8606AE2-10BB-AD0F-6AA4-C4E714A14090}"/>
          </ac:cxnSpMkLst>
        </pc:cxnChg>
        <pc:cxnChg chg="mod">
          <ac:chgData name="Jamil Bacha" userId="1b12df93-8345-41b4-9dbb-6495ec6766bf" providerId="ADAL" clId="{BEF7F4EC-7285-421B-AED0-016330DC2A2B}" dt="2026-05-24T01:35:30.804" v="192"/>
          <ac:cxnSpMkLst>
            <pc:docMk/>
            <pc:sldMk cId="1666822633" sldId="346"/>
            <ac:cxnSpMk id="9" creationId="{026B0A0B-A2CA-508A-57D1-237CAA817A0B}"/>
          </ac:cxnSpMkLst>
        </pc:cxnChg>
      </pc:sldChg>
      <pc:sldChg chg="addSp delSp modSp mod">
        <pc:chgData name="Jamil Bacha" userId="1b12df93-8345-41b4-9dbb-6495ec6766bf" providerId="ADAL" clId="{BEF7F4EC-7285-421B-AED0-016330DC2A2B}" dt="2026-05-24T01:37:35.784" v="218" actId="21"/>
        <pc:sldMkLst>
          <pc:docMk/>
          <pc:sldMk cId="3484075757" sldId="347"/>
        </pc:sldMkLst>
        <pc:spChg chg="mod">
          <ac:chgData name="Jamil Bacha" userId="1b12df93-8345-41b4-9dbb-6495ec6766bf" providerId="ADAL" clId="{BEF7F4EC-7285-421B-AED0-016330DC2A2B}" dt="2026-05-24T01:37:33.015" v="217" actId="1076"/>
          <ac:spMkLst>
            <pc:docMk/>
            <pc:sldMk cId="3484075757" sldId="347"/>
            <ac:spMk id="4" creationId="{8C177740-BD1C-D079-5299-995E04C79E1D}"/>
          </ac:spMkLst>
        </pc:spChg>
        <pc:spChg chg="mod">
          <ac:chgData name="Jamil Bacha" userId="1b12df93-8345-41b4-9dbb-6495ec6766bf" providerId="ADAL" clId="{BEF7F4EC-7285-421B-AED0-016330DC2A2B}" dt="2026-05-24T01:37:33.015" v="217" actId="1076"/>
          <ac:spMkLst>
            <pc:docMk/>
            <pc:sldMk cId="3484075757" sldId="347"/>
            <ac:spMk id="5" creationId="{3C2CEECD-E1ED-D1C7-AEA5-D63596F011E9}"/>
          </ac:spMkLst>
        </pc:spChg>
        <pc:grpChg chg="add del mod">
          <ac:chgData name="Jamil Bacha" userId="1b12df93-8345-41b4-9dbb-6495ec6766bf" providerId="ADAL" clId="{BEF7F4EC-7285-421B-AED0-016330DC2A2B}" dt="2026-05-24T01:37:35.784" v="218" actId="21"/>
          <ac:grpSpMkLst>
            <pc:docMk/>
            <pc:sldMk cId="3484075757" sldId="347"/>
            <ac:grpSpMk id="10" creationId="{8D51368B-9FFC-D625-7ED2-937F6B92E90C}"/>
          </ac:grpSpMkLst>
        </pc:grpChg>
        <pc:cxnChg chg="mod">
          <ac:chgData name="Jamil Bacha" userId="1b12df93-8345-41b4-9dbb-6495ec6766bf" providerId="ADAL" clId="{BEF7F4EC-7285-421B-AED0-016330DC2A2B}" dt="2026-05-24T01:37:27.120" v="216"/>
          <ac:cxnSpMkLst>
            <pc:docMk/>
            <pc:sldMk cId="3484075757" sldId="347"/>
            <ac:cxnSpMk id="11" creationId="{B4826DCC-6BE0-18B0-6D03-64D07685354D}"/>
          </ac:cxnSpMkLst>
        </pc:cxnChg>
        <pc:cxnChg chg="mod">
          <ac:chgData name="Jamil Bacha" userId="1b12df93-8345-41b4-9dbb-6495ec6766bf" providerId="ADAL" clId="{BEF7F4EC-7285-421B-AED0-016330DC2A2B}" dt="2026-05-24T01:37:27.120" v="216"/>
          <ac:cxnSpMkLst>
            <pc:docMk/>
            <pc:sldMk cId="3484075757" sldId="347"/>
            <ac:cxnSpMk id="12" creationId="{C9194A78-BEA3-A891-5109-D99CAB8ADBB0}"/>
          </ac:cxnSpMkLst>
        </pc:cxnChg>
      </pc:sldChg>
      <pc:sldChg chg="addSp delSp modSp mod">
        <pc:chgData name="Jamil Bacha" userId="1b12df93-8345-41b4-9dbb-6495ec6766bf" providerId="ADAL" clId="{BEF7F4EC-7285-421B-AED0-016330DC2A2B}" dt="2026-05-24T01:38:02.197" v="246" actId="108"/>
        <pc:sldMkLst>
          <pc:docMk/>
          <pc:sldMk cId="4142001111" sldId="348"/>
        </pc:sldMkLst>
        <pc:spChg chg="mod">
          <ac:chgData name="Jamil Bacha" userId="1b12df93-8345-41b4-9dbb-6495ec6766bf" providerId="ADAL" clId="{BEF7F4EC-7285-421B-AED0-016330DC2A2B}" dt="2026-05-24T01:25:16.837" v="71" actId="1076"/>
          <ac:spMkLst>
            <pc:docMk/>
            <pc:sldMk cId="4142001111" sldId="348"/>
            <ac:spMk id="2" creationId="{B5A9818F-0DA0-8E20-AE9E-B22420D72CC7}"/>
          </ac:spMkLst>
        </pc:spChg>
        <pc:spChg chg="mod">
          <ac:chgData name="Jamil Bacha" userId="1b12df93-8345-41b4-9dbb-6495ec6766bf" providerId="ADAL" clId="{BEF7F4EC-7285-421B-AED0-016330DC2A2B}" dt="2026-05-24T01:25:16.837" v="71" actId="1076"/>
          <ac:spMkLst>
            <pc:docMk/>
            <pc:sldMk cId="4142001111" sldId="348"/>
            <ac:spMk id="3" creationId="{42A8582E-1A10-6888-B177-C8ABF6350C54}"/>
          </ac:spMkLst>
        </pc:spChg>
        <pc:spChg chg="mod">
          <ac:chgData name="Jamil Bacha" userId="1b12df93-8345-41b4-9dbb-6495ec6766bf" providerId="ADAL" clId="{BEF7F4EC-7285-421B-AED0-016330DC2A2B}" dt="2026-05-24T01:37:58.453" v="245" actId="108"/>
          <ac:spMkLst>
            <pc:docMk/>
            <pc:sldMk cId="4142001111" sldId="348"/>
            <ac:spMk id="5" creationId="{7E2CA1DA-947F-3102-36B8-E50047E44D20}"/>
          </ac:spMkLst>
        </pc:spChg>
        <pc:spChg chg="mod">
          <ac:chgData name="Jamil Bacha" userId="1b12df93-8345-41b4-9dbb-6495ec6766bf" providerId="ADAL" clId="{BEF7F4EC-7285-421B-AED0-016330DC2A2B}" dt="2026-05-24T01:38:02.197" v="246" actId="108"/>
          <ac:spMkLst>
            <pc:docMk/>
            <pc:sldMk cId="4142001111" sldId="348"/>
            <ac:spMk id="6" creationId="{F43BC32F-D4C0-CD7A-3A6D-5093703DE1B3}"/>
          </ac:spMkLst>
        </pc:spChg>
        <pc:spChg chg="mod">
          <ac:chgData name="Jamil Bacha" userId="1b12df93-8345-41b4-9dbb-6495ec6766bf" providerId="ADAL" clId="{BEF7F4EC-7285-421B-AED0-016330DC2A2B}" dt="2026-05-24T01:25:16.837" v="71" actId="1076"/>
          <ac:spMkLst>
            <pc:docMk/>
            <pc:sldMk cId="4142001111" sldId="348"/>
            <ac:spMk id="11" creationId="{102C38B1-7F03-D5D5-8773-9244CC87B41B}"/>
          </ac:spMkLst>
        </pc:spChg>
        <pc:spChg chg="mod">
          <ac:chgData name="Jamil Bacha" userId="1b12df93-8345-41b4-9dbb-6495ec6766bf" providerId="ADAL" clId="{BEF7F4EC-7285-421B-AED0-016330DC2A2B}" dt="2026-05-24T01:25:16.837" v="71" actId="1076"/>
          <ac:spMkLst>
            <pc:docMk/>
            <pc:sldMk cId="4142001111" sldId="348"/>
            <ac:spMk id="13" creationId="{5A81B40F-DE61-8BEA-9C32-76052D5572E9}"/>
          </ac:spMkLst>
        </pc:spChg>
        <pc:spChg chg="del mod">
          <ac:chgData name="Jamil Bacha" userId="1b12df93-8345-41b4-9dbb-6495ec6766bf" providerId="ADAL" clId="{BEF7F4EC-7285-421B-AED0-016330DC2A2B}" dt="2026-05-24T01:26:18.868" v="90" actId="478"/>
          <ac:spMkLst>
            <pc:docMk/>
            <pc:sldMk cId="4142001111" sldId="348"/>
            <ac:spMk id="15" creationId="{FC9EEEAC-026C-05AE-5E5C-0B4477EFD45D}"/>
          </ac:spMkLst>
        </pc:spChg>
        <pc:spChg chg="add mod">
          <ac:chgData name="Jamil Bacha" userId="1b12df93-8345-41b4-9dbb-6495ec6766bf" providerId="ADAL" clId="{BEF7F4EC-7285-421B-AED0-016330DC2A2B}" dt="2026-05-24T01:26:15.134" v="89" actId="14100"/>
          <ac:spMkLst>
            <pc:docMk/>
            <pc:sldMk cId="4142001111" sldId="348"/>
            <ac:spMk id="16" creationId="{57B45F72-20C0-EB09-FB45-89D5D49B5DD4}"/>
          </ac:spMkLst>
        </pc:spChg>
        <pc:spChg chg="mod">
          <ac:chgData name="Jamil Bacha" userId="1b12df93-8345-41b4-9dbb-6495ec6766bf" providerId="ADAL" clId="{BEF7F4EC-7285-421B-AED0-016330DC2A2B}" dt="2026-05-24T01:25:16.837" v="71" actId="1076"/>
          <ac:spMkLst>
            <pc:docMk/>
            <pc:sldMk cId="4142001111" sldId="348"/>
            <ac:spMk id="22" creationId="{D1945763-24D8-CFC1-F567-5CBAFCEA2829}"/>
          </ac:spMkLst>
        </pc:spChg>
        <pc:spChg chg="mod">
          <ac:chgData name="Jamil Bacha" userId="1b12df93-8345-41b4-9dbb-6495ec6766bf" providerId="ADAL" clId="{BEF7F4EC-7285-421B-AED0-016330DC2A2B}" dt="2026-05-24T01:25:16.837" v="71" actId="1076"/>
          <ac:spMkLst>
            <pc:docMk/>
            <pc:sldMk cId="4142001111" sldId="348"/>
            <ac:spMk id="30" creationId="{529EAEF7-5294-9511-3FF7-A255150E27E7}"/>
          </ac:spMkLst>
        </pc:spChg>
        <pc:spChg chg="mod">
          <ac:chgData name="Jamil Bacha" userId="1b12df93-8345-41b4-9dbb-6495ec6766bf" providerId="ADAL" clId="{BEF7F4EC-7285-421B-AED0-016330DC2A2B}" dt="2026-05-24T01:25:16.837" v="71" actId="1076"/>
          <ac:spMkLst>
            <pc:docMk/>
            <pc:sldMk cId="4142001111" sldId="348"/>
            <ac:spMk id="33" creationId="{FF35F0A4-6DDD-BF64-D609-273A63165ED1}"/>
          </ac:spMkLst>
        </pc:spChg>
        <pc:spChg chg="mod">
          <ac:chgData name="Jamil Bacha" userId="1b12df93-8345-41b4-9dbb-6495ec6766bf" providerId="ADAL" clId="{BEF7F4EC-7285-421B-AED0-016330DC2A2B}" dt="2026-05-24T01:25:16.837" v="71" actId="1076"/>
          <ac:spMkLst>
            <pc:docMk/>
            <pc:sldMk cId="4142001111" sldId="348"/>
            <ac:spMk id="36" creationId="{1D4CE489-ED01-9A4B-FEDA-67450A9F10E6}"/>
          </ac:spMkLst>
        </pc:spChg>
        <pc:spChg chg="mod">
          <ac:chgData name="Jamil Bacha" userId="1b12df93-8345-41b4-9dbb-6495ec6766bf" providerId="ADAL" clId="{BEF7F4EC-7285-421B-AED0-016330DC2A2B}" dt="2026-05-24T01:25:16.837" v="71" actId="1076"/>
          <ac:spMkLst>
            <pc:docMk/>
            <pc:sldMk cId="4142001111" sldId="348"/>
            <ac:spMk id="47" creationId="{59EC33DC-8F60-AEB2-1E1A-FAA893DEF072}"/>
          </ac:spMkLst>
        </pc:spChg>
        <pc:spChg chg="mod">
          <ac:chgData name="Jamil Bacha" userId="1b12df93-8345-41b4-9dbb-6495ec6766bf" providerId="ADAL" clId="{BEF7F4EC-7285-421B-AED0-016330DC2A2B}" dt="2026-05-24T01:25:16.837" v="71" actId="1076"/>
          <ac:spMkLst>
            <pc:docMk/>
            <pc:sldMk cId="4142001111" sldId="348"/>
            <ac:spMk id="48" creationId="{D4E999DF-EF94-C8BB-AAF4-20A89F76AF90}"/>
          </ac:spMkLst>
        </pc:spChg>
        <pc:grpChg chg="add del mod">
          <ac:chgData name="Jamil Bacha" userId="1b12df93-8345-41b4-9dbb-6495ec6766bf" providerId="ADAL" clId="{BEF7F4EC-7285-421B-AED0-016330DC2A2B}" dt="2026-05-24T01:37:53.139" v="244" actId="21"/>
          <ac:grpSpMkLst>
            <pc:docMk/>
            <pc:sldMk cId="4142001111" sldId="348"/>
            <ac:grpSpMk id="17" creationId="{8D51368B-9FFC-D625-7ED2-937F6B92E90C}"/>
          </ac:grpSpMkLst>
        </pc:grpChg>
        <pc:cxnChg chg="mod">
          <ac:chgData name="Jamil Bacha" userId="1b12df93-8345-41b4-9dbb-6495ec6766bf" providerId="ADAL" clId="{BEF7F4EC-7285-421B-AED0-016330DC2A2B}" dt="2026-05-24T01:37:38.878" v="219"/>
          <ac:cxnSpMkLst>
            <pc:docMk/>
            <pc:sldMk cId="4142001111" sldId="348"/>
            <ac:cxnSpMk id="18" creationId="{B4826DCC-6BE0-18B0-6D03-64D07685354D}"/>
          </ac:cxnSpMkLst>
        </pc:cxnChg>
        <pc:cxnChg chg="mod">
          <ac:chgData name="Jamil Bacha" userId="1b12df93-8345-41b4-9dbb-6495ec6766bf" providerId="ADAL" clId="{BEF7F4EC-7285-421B-AED0-016330DC2A2B}" dt="2026-05-24T01:37:38.878" v="219"/>
          <ac:cxnSpMkLst>
            <pc:docMk/>
            <pc:sldMk cId="4142001111" sldId="348"/>
            <ac:cxnSpMk id="19" creationId="{C9194A78-BEA3-A891-5109-D99CAB8ADBB0}"/>
          </ac:cxnSpMkLst>
        </pc:cxnChg>
      </pc:sldChg>
      <pc:sldChg chg="addSp modSp mod">
        <pc:chgData name="Jamil Bacha" userId="1b12df93-8345-41b4-9dbb-6495ec6766bf" providerId="ADAL" clId="{BEF7F4EC-7285-421B-AED0-016330DC2A2B}" dt="2026-05-24T01:35:56.578" v="199" actId="108"/>
        <pc:sldMkLst>
          <pc:docMk/>
          <pc:sldMk cId="3139202142" sldId="349"/>
        </pc:sldMkLst>
        <pc:spChg chg="mod">
          <ac:chgData name="Jamil Bacha" userId="1b12df93-8345-41b4-9dbb-6495ec6766bf" providerId="ADAL" clId="{BEF7F4EC-7285-421B-AED0-016330DC2A2B}" dt="2026-05-24T01:35:52.953" v="198" actId="108"/>
          <ac:spMkLst>
            <pc:docMk/>
            <pc:sldMk cId="3139202142" sldId="349"/>
            <ac:spMk id="4" creationId="{8C177740-BD1C-D079-5299-995E04C79E1D}"/>
          </ac:spMkLst>
        </pc:spChg>
        <pc:spChg chg="mod">
          <ac:chgData name="Jamil Bacha" userId="1b12df93-8345-41b4-9dbb-6495ec6766bf" providerId="ADAL" clId="{BEF7F4EC-7285-421B-AED0-016330DC2A2B}" dt="2026-05-24T01:35:56.578" v="199" actId="108"/>
          <ac:spMkLst>
            <pc:docMk/>
            <pc:sldMk cId="3139202142" sldId="349"/>
            <ac:spMk id="5" creationId="{3C2CEECD-E1ED-D1C7-AEA5-D63596F011E9}"/>
          </ac:spMkLst>
        </pc:spChg>
        <pc:grpChg chg="add mod">
          <ac:chgData name="Jamil Bacha" userId="1b12df93-8345-41b4-9dbb-6495ec6766bf" providerId="ADAL" clId="{BEF7F4EC-7285-421B-AED0-016330DC2A2B}" dt="2026-05-24T01:35:45.027" v="197"/>
          <ac:grpSpMkLst>
            <pc:docMk/>
            <pc:sldMk cId="3139202142" sldId="349"/>
            <ac:grpSpMk id="7" creationId="{9098A977-05F9-035E-689B-C2DD496EEBB5}"/>
          </ac:grpSpMkLst>
        </pc:grpChg>
        <pc:cxnChg chg="mod">
          <ac:chgData name="Jamil Bacha" userId="1b12df93-8345-41b4-9dbb-6495ec6766bf" providerId="ADAL" clId="{BEF7F4EC-7285-421B-AED0-016330DC2A2B}" dt="2026-05-24T01:35:45.027" v="197"/>
          <ac:cxnSpMkLst>
            <pc:docMk/>
            <pc:sldMk cId="3139202142" sldId="349"/>
            <ac:cxnSpMk id="9" creationId="{A8606AE2-10BB-AD0F-6AA4-C4E714A14090}"/>
          </ac:cxnSpMkLst>
        </pc:cxnChg>
        <pc:cxnChg chg="mod">
          <ac:chgData name="Jamil Bacha" userId="1b12df93-8345-41b4-9dbb-6495ec6766bf" providerId="ADAL" clId="{BEF7F4EC-7285-421B-AED0-016330DC2A2B}" dt="2026-05-24T01:35:45.027" v="197"/>
          <ac:cxnSpMkLst>
            <pc:docMk/>
            <pc:sldMk cId="3139202142" sldId="349"/>
            <ac:cxnSpMk id="10" creationId="{026B0A0B-A2CA-508A-57D1-237CAA817A0B}"/>
          </ac:cxnSpMkLst>
        </pc:cxnChg>
      </pc:sldChg>
      <pc:sldChg chg="addSp delSp modSp mod">
        <pc:chgData name="Jamil Bacha" userId="1b12df93-8345-41b4-9dbb-6495ec6766bf" providerId="ADAL" clId="{BEF7F4EC-7285-421B-AED0-016330DC2A2B}" dt="2026-05-24T01:36:33.166" v="205" actId="1076"/>
        <pc:sldMkLst>
          <pc:docMk/>
          <pc:sldMk cId="1272287810" sldId="350"/>
        </pc:sldMkLst>
        <pc:spChg chg="mod">
          <ac:chgData name="Jamil Bacha" userId="1b12df93-8345-41b4-9dbb-6495ec6766bf" providerId="ADAL" clId="{BEF7F4EC-7285-421B-AED0-016330DC2A2B}" dt="2026-05-24T01:36:33.166" v="205" actId="1076"/>
          <ac:spMkLst>
            <pc:docMk/>
            <pc:sldMk cId="1272287810" sldId="350"/>
            <ac:spMk id="5" creationId="{7E2CA1DA-947F-3102-36B8-E50047E44D20}"/>
          </ac:spMkLst>
        </pc:spChg>
        <pc:spChg chg="mod">
          <ac:chgData name="Jamil Bacha" userId="1b12df93-8345-41b4-9dbb-6495ec6766bf" providerId="ADAL" clId="{BEF7F4EC-7285-421B-AED0-016330DC2A2B}" dt="2026-05-24T01:36:25.605" v="203" actId="1076"/>
          <ac:spMkLst>
            <pc:docMk/>
            <pc:sldMk cId="1272287810" sldId="350"/>
            <ac:spMk id="6" creationId="{F43BC32F-D4C0-CD7A-3A6D-5093703DE1B3}"/>
          </ac:spMkLst>
        </pc:spChg>
        <pc:spChg chg="mod">
          <ac:chgData name="Jamil Bacha" userId="1b12df93-8345-41b4-9dbb-6495ec6766bf" providerId="ADAL" clId="{BEF7F4EC-7285-421B-AED0-016330DC2A2B}" dt="2026-05-24T01:12:55.191" v="66" actId="20577"/>
          <ac:spMkLst>
            <pc:docMk/>
            <pc:sldMk cId="1272287810" sldId="350"/>
            <ac:spMk id="42" creationId="{5D6D7608-644B-F29F-97DD-38662C4DDC4B}"/>
          </ac:spMkLst>
        </pc:spChg>
        <pc:grpChg chg="add del mod">
          <ac:chgData name="Jamil Bacha" userId="1b12df93-8345-41b4-9dbb-6495ec6766bf" providerId="ADAL" clId="{BEF7F4EC-7285-421B-AED0-016330DC2A2B}" dt="2026-05-24T01:36:29.291" v="204" actId="21"/>
          <ac:grpSpMkLst>
            <pc:docMk/>
            <pc:sldMk cId="1272287810" sldId="350"/>
            <ac:grpSpMk id="27" creationId="{CA79149C-C9E9-CDAC-200E-BB02A0FBB4D0}"/>
          </ac:grpSpMkLst>
        </pc:grpChg>
        <pc:cxnChg chg="mod">
          <ac:chgData name="Jamil Bacha" userId="1b12df93-8345-41b4-9dbb-6495ec6766bf" providerId="ADAL" clId="{BEF7F4EC-7285-421B-AED0-016330DC2A2B}" dt="2026-05-24T01:36:12.419" v="202"/>
          <ac:cxnSpMkLst>
            <pc:docMk/>
            <pc:sldMk cId="1272287810" sldId="350"/>
            <ac:cxnSpMk id="28" creationId="{DE4F06B7-F9BE-5B26-EFB0-F5646A64EC41}"/>
          </ac:cxnSpMkLst>
        </pc:cxnChg>
        <pc:cxnChg chg="mod">
          <ac:chgData name="Jamil Bacha" userId="1b12df93-8345-41b4-9dbb-6495ec6766bf" providerId="ADAL" clId="{BEF7F4EC-7285-421B-AED0-016330DC2A2B}" dt="2026-05-24T01:36:12.419" v="202"/>
          <ac:cxnSpMkLst>
            <pc:docMk/>
            <pc:sldMk cId="1272287810" sldId="350"/>
            <ac:cxnSpMk id="29" creationId="{BF29C573-9651-445D-7F2D-B739D771E8A0}"/>
          </ac:cxnSpMkLst>
        </pc:cxnChg>
      </pc:sldChg>
      <pc:sldChg chg="addSp delSp modSp mod">
        <pc:chgData name="Jamil Bacha" userId="1b12df93-8345-41b4-9dbb-6495ec6766bf" providerId="ADAL" clId="{BEF7F4EC-7285-421B-AED0-016330DC2A2B}" dt="2026-05-24T01:32:46.221" v="149" actId="21"/>
        <pc:sldMkLst>
          <pc:docMk/>
          <pc:sldMk cId="2995251846" sldId="351"/>
        </pc:sldMkLst>
        <pc:spChg chg="mod">
          <ac:chgData name="Jamil Bacha" userId="1b12df93-8345-41b4-9dbb-6495ec6766bf" providerId="ADAL" clId="{BEF7F4EC-7285-421B-AED0-016330DC2A2B}" dt="2026-05-24T01:32:43.528" v="148" actId="20577"/>
          <ac:spMkLst>
            <pc:docMk/>
            <pc:sldMk cId="2995251846" sldId="351"/>
            <ac:spMk id="4" creationId="{EFF1E649-4047-1165-7344-E978A464EC37}"/>
          </ac:spMkLst>
        </pc:spChg>
        <pc:spChg chg="mod">
          <ac:chgData name="Jamil Bacha" userId="1b12df93-8345-41b4-9dbb-6495ec6766bf" providerId="ADAL" clId="{BEF7F4EC-7285-421B-AED0-016330DC2A2B}" dt="2026-05-24T00:53:13.772" v="33" actId="404"/>
          <ac:spMkLst>
            <pc:docMk/>
            <pc:sldMk cId="2995251846" sldId="351"/>
            <ac:spMk id="5" creationId="{EF5880DE-C1A5-6E8B-9C3E-55E7AF463185}"/>
          </ac:spMkLst>
        </pc:spChg>
        <pc:grpChg chg="add del mod">
          <ac:chgData name="Jamil Bacha" userId="1b12df93-8345-41b4-9dbb-6495ec6766bf" providerId="ADAL" clId="{BEF7F4EC-7285-421B-AED0-016330DC2A2B}" dt="2026-05-24T01:32:46.221" v="149" actId="21"/>
          <ac:grpSpMkLst>
            <pc:docMk/>
            <pc:sldMk cId="2995251846" sldId="351"/>
            <ac:grpSpMk id="9" creationId="{E83D90FC-9A53-C833-9831-B75E494A143B}"/>
          </ac:grpSpMkLst>
        </pc:grpChg>
        <pc:cxnChg chg="mod">
          <ac:chgData name="Jamil Bacha" userId="1b12df93-8345-41b4-9dbb-6495ec6766bf" providerId="ADAL" clId="{BEF7F4EC-7285-421B-AED0-016330DC2A2B}" dt="2026-05-24T01:32:39.490" v="147"/>
          <ac:cxnSpMkLst>
            <pc:docMk/>
            <pc:sldMk cId="2995251846" sldId="351"/>
            <ac:cxnSpMk id="10" creationId="{21630985-5259-D9E0-3BB0-30A5AB299F39}"/>
          </ac:cxnSpMkLst>
        </pc:cxnChg>
        <pc:cxnChg chg="mod">
          <ac:chgData name="Jamil Bacha" userId="1b12df93-8345-41b4-9dbb-6495ec6766bf" providerId="ADAL" clId="{BEF7F4EC-7285-421B-AED0-016330DC2A2B}" dt="2026-05-24T01:32:39.490" v="147"/>
          <ac:cxnSpMkLst>
            <pc:docMk/>
            <pc:sldMk cId="2995251846" sldId="351"/>
            <ac:cxnSpMk id="11" creationId="{48C73390-6203-3C66-8EF3-4A004CB1C8F5}"/>
          </ac:cxnSpMkLst>
        </pc:cxnChg>
      </pc:sldChg>
      <pc:sldChg chg="addSp modSp mod">
        <pc:chgData name="Jamil Bacha" userId="1b12df93-8345-41b4-9dbb-6495ec6766bf" providerId="ADAL" clId="{BEF7F4EC-7285-421B-AED0-016330DC2A2B}" dt="2026-05-24T01:32:50.859" v="150"/>
        <pc:sldMkLst>
          <pc:docMk/>
          <pc:sldMk cId="4109628485" sldId="352"/>
        </pc:sldMkLst>
        <pc:spChg chg="mod">
          <ac:chgData name="Jamil Bacha" userId="1b12df93-8345-41b4-9dbb-6495ec6766bf" providerId="ADAL" clId="{BEF7F4EC-7285-421B-AED0-016330DC2A2B}" dt="2026-05-24T00:54:50.854" v="39" actId="1076"/>
          <ac:spMkLst>
            <pc:docMk/>
            <pc:sldMk cId="4109628485" sldId="352"/>
            <ac:spMk id="5" creationId="{659155B4-FA2B-2EC0-B9C9-FD7A06ECF87B}"/>
          </ac:spMkLst>
        </pc:spChg>
        <pc:spChg chg="mod">
          <ac:chgData name="Jamil Bacha" userId="1b12df93-8345-41b4-9dbb-6495ec6766bf" providerId="ADAL" clId="{BEF7F4EC-7285-421B-AED0-016330DC2A2B}" dt="2026-05-24T00:54:50.854" v="39" actId="1076"/>
          <ac:spMkLst>
            <pc:docMk/>
            <pc:sldMk cId="4109628485" sldId="352"/>
            <ac:spMk id="20" creationId="{6EA2E49A-8F0F-2D62-AE48-9291B0825F74}"/>
          </ac:spMkLst>
        </pc:spChg>
        <pc:grpChg chg="mod">
          <ac:chgData name="Jamil Bacha" userId="1b12df93-8345-41b4-9dbb-6495ec6766bf" providerId="ADAL" clId="{BEF7F4EC-7285-421B-AED0-016330DC2A2B}" dt="2026-05-24T00:54:50.854" v="39" actId="1076"/>
          <ac:grpSpMkLst>
            <pc:docMk/>
            <pc:sldMk cId="4109628485" sldId="352"/>
            <ac:grpSpMk id="19" creationId="{D188C1AA-BC95-39C3-D2D5-3E7BCA504312}"/>
          </ac:grpSpMkLst>
        </pc:grpChg>
        <pc:grpChg chg="add mod">
          <ac:chgData name="Jamil Bacha" userId="1b12df93-8345-41b4-9dbb-6495ec6766bf" providerId="ADAL" clId="{BEF7F4EC-7285-421B-AED0-016330DC2A2B}" dt="2026-05-24T01:32:50.859" v="150"/>
          <ac:grpSpMkLst>
            <pc:docMk/>
            <pc:sldMk cId="4109628485" sldId="352"/>
            <ac:grpSpMk id="21" creationId="{E83D90FC-9A53-C833-9831-B75E494A143B}"/>
          </ac:grpSpMkLst>
        </pc:grpChg>
        <pc:cxnChg chg="mod">
          <ac:chgData name="Jamil Bacha" userId="1b12df93-8345-41b4-9dbb-6495ec6766bf" providerId="ADAL" clId="{BEF7F4EC-7285-421B-AED0-016330DC2A2B}" dt="2026-05-24T01:15:47.630" v="67" actId="14100"/>
          <ac:cxnSpMkLst>
            <pc:docMk/>
            <pc:sldMk cId="4109628485" sldId="352"/>
            <ac:cxnSpMk id="2" creationId="{DFD4C236-CA97-2B26-5BD5-70ACA1546E76}"/>
          </ac:cxnSpMkLst>
        </pc:cxnChg>
        <pc:cxnChg chg="mod">
          <ac:chgData name="Jamil Bacha" userId="1b12df93-8345-41b4-9dbb-6495ec6766bf" providerId="ADAL" clId="{BEF7F4EC-7285-421B-AED0-016330DC2A2B}" dt="2026-05-24T01:32:50.859" v="150"/>
          <ac:cxnSpMkLst>
            <pc:docMk/>
            <pc:sldMk cId="4109628485" sldId="352"/>
            <ac:cxnSpMk id="23" creationId="{21630985-5259-D9E0-3BB0-30A5AB299F39}"/>
          </ac:cxnSpMkLst>
        </pc:cxnChg>
        <pc:cxnChg chg="mod">
          <ac:chgData name="Jamil Bacha" userId="1b12df93-8345-41b4-9dbb-6495ec6766bf" providerId="ADAL" clId="{BEF7F4EC-7285-421B-AED0-016330DC2A2B}" dt="2026-05-24T01:32:50.859" v="150"/>
          <ac:cxnSpMkLst>
            <pc:docMk/>
            <pc:sldMk cId="4109628485" sldId="352"/>
            <ac:cxnSpMk id="25" creationId="{48C73390-6203-3C66-8EF3-4A004CB1C8F5}"/>
          </ac:cxnSpMkLst>
        </pc:cxnChg>
      </pc:sldChg>
      <pc:sldChg chg="addSp modSp mod">
        <pc:chgData name="Jamil Bacha" userId="1b12df93-8345-41b4-9dbb-6495ec6766bf" providerId="ADAL" clId="{BEF7F4EC-7285-421B-AED0-016330DC2A2B}" dt="2026-05-24T01:33:05.079" v="156" actId="20577"/>
        <pc:sldMkLst>
          <pc:docMk/>
          <pc:sldMk cId="1102922158" sldId="353"/>
        </pc:sldMkLst>
        <pc:spChg chg="mod">
          <ac:chgData name="Jamil Bacha" userId="1b12df93-8345-41b4-9dbb-6495ec6766bf" providerId="ADAL" clId="{BEF7F4EC-7285-421B-AED0-016330DC2A2B}" dt="2026-05-24T01:33:05.079" v="156" actId="20577"/>
          <ac:spMkLst>
            <pc:docMk/>
            <pc:sldMk cId="1102922158" sldId="353"/>
            <ac:spMk id="4" creationId="{FF161499-80E6-DDEF-F410-1A36378C9ADA}"/>
          </ac:spMkLst>
        </pc:spChg>
        <pc:spChg chg="mod">
          <ac:chgData name="Jamil Bacha" userId="1b12df93-8345-41b4-9dbb-6495ec6766bf" providerId="ADAL" clId="{BEF7F4EC-7285-421B-AED0-016330DC2A2B}" dt="2026-05-24T00:55:34.331" v="40" actId="6549"/>
          <ac:spMkLst>
            <pc:docMk/>
            <pc:sldMk cId="1102922158" sldId="353"/>
            <ac:spMk id="6" creationId="{9376A8A0-919B-66EB-019A-62E3DC023237}"/>
          </ac:spMkLst>
        </pc:spChg>
        <pc:grpChg chg="add mod">
          <ac:chgData name="Jamil Bacha" userId="1b12df93-8345-41b4-9dbb-6495ec6766bf" providerId="ADAL" clId="{BEF7F4EC-7285-421B-AED0-016330DC2A2B}" dt="2026-05-24T01:33:02.897" v="155"/>
          <ac:grpSpMkLst>
            <pc:docMk/>
            <pc:sldMk cId="1102922158" sldId="353"/>
            <ac:grpSpMk id="15" creationId="{A73ECCBE-3996-06E8-815B-9A1B293D9066}"/>
          </ac:grpSpMkLst>
        </pc:grpChg>
        <pc:cxnChg chg="mod">
          <ac:chgData name="Jamil Bacha" userId="1b12df93-8345-41b4-9dbb-6495ec6766bf" providerId="ADAL" clId="{BEF7F4EC-7285-421B-AED0-016330DC2A2B}" dt="2026-05-24T01:33:02.897" v="155"/>
          <ac:cxnSpMkLst>
            <pc:docMk/>
            <pc:sldMk cId="1102922158" sldId="353"/>
            <ac:cxnSpMk id="17" creationId="{33E02048-18D1-35A0-EC9E-D9321A47F97E}"/>
          </ac:cxnSpMkLst>
        </pc:cxnChg>
        <pc:cxnChg chg="mod">
          <ac:chgData name="Jamil Bacha" userId="1b12df93-8345-41b4-9dbb-6495ec6766bf" providerId="ADAL" clId="{BEF7F4EC-7285-421B-AED0-016330DC2A2B}" dt="2026-05-24T01:33:02.897" v="155"/>
          <ac:cxnSpMkLst>
            <pc:docMk/>
            <pc:sldMk cId="1102922158" sldId="353"/>
            <ac:cxnSpMk id="18" creationId="{3F22AC34-F1C2-4196-7B0F-7996151B9DA4}"/>
          </ac:cxnSpMkLst>
        </pc:cxnChg>
      </pc:sldChg>
      <pc:sldChg chg="addSp modSp mod">
        <pc:chgData name="Jamil Bacha" userId="1b12df93-8345-41b4-9dbb-6495ec6766bf" providerId="ADAL" clId="{BEF7F4EC-7285-421B-AED0-016330DC2A2B}" dt="2026-05-24T01:33:06.817" v="157"/>
        <pc:sldMkLst>
          <pc:docMk/>
          <pc:sldMk cId="2665767980" sldId="354"/>
        </pc:sldMkLst>
        <pc:spChg chg="mod">
          <ac:chgData name="Jamil Bacha" userId="1b12df93-8345-41b4-9dbb-6495ec6766bf" providerId="ADAL" clId="{BEF7F4EC-7285-421B-AED0-016330DC2A2B}" dt="2026-05-24T00:58:41.250" v="43" actId="1076"/>
          <ac:spMkLst>
            <pc:docMk/>
            <pc:sldMk cId="2665767980" sldId="354"/>
            <ac:spMk id="5" creationId="{99794255-4C1B-5AED-3182-054990CD45C8}"/>
          </ac:spMkLst>
        </pc:spChg>
        <pc:spChg chg="mod">
          <ac:chgData name="Jamil Bacha" userId="1b12df93-8345-41b4-9dbb-6495ec6766bf" providerId="ADAL" clId="{BEF7F4EC-7285-421B-AED0-016330DC2A2B}" dt="2026-05-24T00:59:19.036" v="45" actId="207"/>
          <ac:spMkLst>
            <pc:docMk/>
            <pc:sldMk cId="2665767980" sldId="354"/>
            <ac:spMk id="12" creationId="{53EDBDCB-AD86-EF80-A0DA-1EC2B96709A2}"/>
          </ac:spMkLst>
        </pc:spChg>
        <pc:grpChg chg="add mod">
          <ac:chgData name="Jamil Bacha" userId="1b12df93-8345-41b4-9dbb-6495ec6766bf" providerId="ADAL" clId="{BEF7F4EC-7285-421B-AED0-016330DC2A2B}" dt="2026-05-24T01:33:06.817" v="157"/>
          <ac:grpSpMkLst>
            <pc:docMk/>
            <pc:sldMk cId="2665767980" sldId="354"/>
            <ac:grpSpMk id="2" creationId="{32DF18D3-825F-4530-DFF2-CEC5BDE2A8C9}"/>
          </ac:grpSpMkLst>
        </pc:grpChg>
        <pc:cxnChg chg="mod">
          <ac:chgData name="Jamil Bacha" userId="1b12df93-8345-41b4-9dbb-6495ec6766bf" providerId="ADAL" clId="{BEF7F4EC-7285-421B-AED0-016330DC2A2B}" dt="2026-05-24T01:33:06.817" v="157"/>
          <ac:cxnSpMkLst>
            <pc:docMk/>
            <pc:sldMk cId="2665767980" sldId="354"/>
            <ac:cxnSpMk id="3" creationId="{9FCA1EE4-2A81-C5A4-C468-A702030C8B8F}"/>
          </ac:cxnSpMkLst>
        </pc:cxnChg>
        <pc:cxnChg chg="mod">
          <ac:chgData name="Jamil Bacha" userId="1b12df93-8345-41b4-9dbb-6495ec6766bf" providerId="ADAL" clId="{BEF7F4EC-7285-421B-AED0-016330DC2A2B}" dt="2026-05-24T01:33:06.817" v="157"/>
          <ac:cxnSpMkLst>
            <pc:docMk/>
            <pc:sldMk cId="2665767980" sldId="354"/>
            <ac:cxnSpMk id="7" creationId="{DD3FE093-8C34-E7BB-ADA4-92FA31AB2E0D}"/>
          </ac:cxnSpMkLst>
        </pc:cxnChg>
      </pc:sldChg>
      <pc:sldChg chg="addSp modSp mod">
        <pc:chgData name="Jamil Bacha" userId="1b12df93-8345-41b4-9dbb-6495ec6766bf" providerId="ADAL" clId="{BEF7F4EC-7285-421B-AED0-016330DC2A2B}" dt="2026-05-24T01:36:47.979" v="208" actId="108"/>
        <pc:sldMkLst>
          <pc:docMk/>
          <pc:sldMk cId="344755224" sldId="355"/>
        </pc:sldMkLst>
        <pc:spChg chg="mod">
          <ac:chgData name="Jamil Bacha" userId="1b12df93-8345-41b4-9dbb-6495ec6766bf" providerId="ADAL" clId="{BEF7F4EC-7285-421B-AED0-016330DC2A2B}" dt="2026-05-24T01:36:44.792" v="207" actId="108"/>
          <ac:spMkLst>
            <pc:docMk/>
            <pc:sldMk cId="344755224" sldId="355"/>
            <ac:spMk id="4" creationId="{8C177740-BD1C-D079-5299-995E04C79E1D}"/>
          </ac:spMkLst>
        </pc:spChg>
        <pc:spChg chg="mod">
          <ac:chgData name="Jamil Bacha" userId="1b12df93-8345-41b4-9dbb-6495ec6766bf" providerId="ADAL" clId="{BEF7F4EC-7285-421B-AED0-016330DC2A2B}" dt="2026-05-24T01:36:47.979" v="208" actId="108"/>
          <ac:spMkLst>
            <pc:docMk/>
            <pc:sldMk cId="344755224" sldId="355"/>
            <ac:spMk id="13" creationId="{A5A9B5A4-E41E-7EA6-24DD-4FEBC8D46BD3}"/>
          </ac:spMkLst>
        </pc:spChg>
        <pc:grpChg chg="add mod">
          <ac:chgData name="Jamil Bacha" userId="1b12df93-8345-41b4-9dbb-6495ec6766bf" providerId="ADAL" clId="{BEF7F4EC-7285-421B-AED0-016330DC2A2B}" dt="2026-05-24T01:36:35.394" v="206"/>
          <ac:grpSpMkLst>
            <pc:docMk/>
            <pc:sldMk cId="344755224" sldId="355"/>
            <ac:grpSpMk id="27" creationId="{CA79149C-C9E9-CDAC-200E-BB02A0FBB4D0}"/>
          </ac:grpSpMkLst>
        </pc:grpChg>
        <pc:cxnChg chg="mod">
          <ac:chgData name="Jamil Bacha" userId="1b12df93-8345-41b4-9dbb-6495ec6766bf" providerId="ADAL" clId="{BEF7F4EC-7285-421B-AED0-016330DC2A2B}" dt="2026-05-24T01:36:35.394" v="206"/>
          <ac:cxnSpMkLst>
            <pc:docMk/>
            <pc:sldMk cId="344755224" sldId="355"/>
            <ac:cxnSpMk id="28" creationId="{DE4F06B7-F9BE-5B26-EFB0-F5646A64EC41}"/>
          </ac:cxnSpMkLst>
        </pc:cxnChg>
        <pc:cxnChg chg="mod">
          <ac:chgData name="Jamil Bacha" userId="1b12df93-8345-41b4-9dbb-6495ec6766bf" providerId="ADAL" clId="{BEF7F4EC-7285-421B-AED0-016330DC2A2B}" dt="2026-05-24T01:36:35.394" v="206"/>
          <ac:cxnSpMkLst>
            <pc:docMk/>
            <pc:sldMk cId="344755224" sldId="355"/>
            <ac:cxnSpMk id="29" creationId="{BF29C573-9651-445D-7F2D-B739D771E8A0}"/>
          </ac:cxnSpMkLst>
        </pc:cxnChg>
      </pc:sldChg>
      <pc:sldChg chg="addSp modSp mod">
        <pc:chgData name="Jamil Bacha" userId="1b12df93-8345-41b4-9dbb-6495ec6766bf" providerId="ADAL" clId="{BEF7F4EC-7285-421B-AED0-016330DC2A2B}" dt="2026-05-24T01:36:55.525" v="210"/>
        <pc:sldMkLst>
          <pc:docMk/>
          <pc:sldMk cId="1000107945" sldId="356"/>
        </pc:sldMkLst>
        <pc:spChg chg="mod">
          <ac:chgData name="Jamil Bacha" userId="1b12df93-8345-41b4-9dbb-6495ec6766bf" providerId="ADAL" clId="{BEF7F4EC-7285-421B-AED0-016330DC2A2B}" dt="2026-05-24T01:36:53.918" v="209" actId="108"/>
          <ac:spMkLst>
            <pc:docMk/>
            <pc:sldMk cId="1000107945" sldId="356"/>
            <ac:spMk id="5" creationId="{7E2CA1DA-947F-3102-36B8-E50047E44D20}"/>
          </ac:spMkLst>
        </pc:spChg>
        <pc:grpChg chg="add mod">
          <ac:chgData name="Jamil Bacha" userId="1b12df93-8345-41b4-9dbb-6495ec6766bf" providerId="ADAL" clId="{BEF7F4EC-7285-421B-AED0-016330DC2A2B}" dt="2026-05-24T01:36:55.525" v="210"/>
          <ac:grpSpMkLst>
            <pc:docMk/>
            <pc:sldMk cId="1000107945" sldId="356"/>
            <ac:grpSpMk id="6" creationId="{88220273-F2FF-1F79-6D80-A3DCECEAB1C4}"/>
          </ac:grpSpMkLst>
        </pc:grpChg>
        <pc:cxnChg chg="mod">
          <ac:chgData name="Jamil Bacha" userId="1b12df93-8345-41b4-9dbb-6495ec6766bf" providerId="ADAL" clId="{BEF7F4EC-7285-421B-AED0-016330DC2A2B}" dt="2026-05-24T01:36:55.525" v="210"/>
          <ac:cxnSpMkLst>
            <pc:docMk/>
            <pc:sldMk cId="1000107945" sldId="356"/>
            <ac:cxnSpMk id="7" creationId="{A32BC0DB-0640-84B5-C508-4198AF197BA1}"/>
          </ac:cxnSpMkLst>
        </pc:cxnChg>
        <pc:cxnChg chg="mod">
          <ac:chgData name="Jamil Bacha" userId="1b12df93-8345-41b4-9dbb-6495ec6766bf" providerId="ADAL" clId="{BEF7F4EC-7285-421B-AED0-016330DC2A2B}" dt="2026-05-24T01:36:55.525" v="210"/>
          <ac:cxnSpMkLst>
            <pc:docMk/>
            <pc:sldMk cId="1000107945" sldId="356"/>
            <ac:cxnSpMk id="8" creationId="{4E2E6FDC-AE59-A4A0-7BBF-4EC802B50336}"/>
          </ac:cxnSpMkLst>
        </pc:cxnChg>
      </pc:sldChg>
      <pc:sldChg chg="addSp modSp mod">
        <pc:chgData name="Jamil Bacha" userId="1b12df93-8345-41b4-9dbb-6495ec6766bf" providerId="ADAL" clId="{BEF7F4EC-7285-421B-AED0-016330DC2A2B}" dt="2026-05-24T01:37:08.668" v="213"/>
        <pc:sldMkLst>
          <pc:docMk/>
          <pc:sldMk cId="380923788" sldId="410"/>
        </pc:sldMkLst>
        <pc:spChg chg="mod">
          <ac:chgData name="Jamil Bacha" userId="1b12df93-8345-41b4-9dbb-6495ec6766bf" providerId="ADAL" clId="{BEF7F4EC-7285-421B-AED0-016330DC2A2B}" dt="2026-05-24T01:37:02.529" v="211" actId="108"/>
          <ac:spMkLst>
            <pc:docMk/>
            <pc:sldMk cId="380923788" sldId="410"/>
            <ac:spMk id="5" creationId="{FD2CCC82-F23F-3CC1-DCB7-6AF5A2373A74}"/>
          </ac:spMkLst>
        </pc:spChg>
        <pc:spChg chg="mod">
          <ac:chgData name="Jamil Bacha" userId="1b12df93-8345-41b4-9dbb-6495ec6766bf" providerId="ADAL" clId="{BEF7F4EC-7285-421B-AED0-016330DC2A2B}" dt="2026-05-24T01:37:05.391" v="212" actId="108"/>
          <ac:spMkLst>
            <pc:docMk/>
            <pc:sldMk cId="380923788" sldId="410"/>
            <ac:spMk id="6" creationId="{6ED44BB1-4992-68DB-4A1C-B38361731A6A}"/>
          </ac:spMkLst>
        </pc:spChg>
        <pc:grpChg chg="add mod">
          <ac:chgData name="Jamil Bacha" userId="1b12df93-8345-41b4-9dbb-6495ec6766bf" providerId="ADAL" clId="{BEF7F4EC-7285-421B-AED0-016330DC2A2B}" dt="2026-05-24T01:37:08.668" v="213"/>
          <ac:grpSpMkLst>
            <pc:docMk/>
            <pc:sldMk cId="380923788" sldId="410"/>
            <ac:grpSpMk id="4" creationId="{19BE6A5F-C37A-F3D7-B718-D278D75FDF72}"/>
          </ac:grpSpMkLst>
        </pc:grpChg>
        <pc:cxnChg chg="mod">
          <ac:chgData name="Jamil Bacha" userId="1b12df93-8345-41b4-9dbb-6495ec6766bf" providerId="ADAL" clId="{BEF7F4EC-7285-421B-AED0-016330DC2A2B}" dt="2026-05-24T01:37:08.668" v="213"/>
          <ac:cxnSpMkLst>
            <pc:docMk/>
            <pc:sldMk cId="380923788" sldId="410"/>
            <ac:cxnSpMk id="15" creationId="{6D12BC0F-4891-1C25-1F3A-01A72509F323}"/>
          </ac:cxnSpMkLst>
        </pc:cxnChg>
        <pc:cxnChg chg="mod">
          <ac:chgData name="Jamil Bacha" userId="1b12df93-8345-41b4-9dbb-6495ec6766bf" providerId="ADAL" clId="{BEF7F4EC-7285-421B-AED0-016330DC2A2B}" dt="2026-05-24T01:37:08.668" v="213"/>
          <ac:cxnSpMkLst>
            <pc:docMk/>
            <pc:sldMk cId="380923788" sldId="410"/>
            <ac:cxnSpMk id="16" creationId="{3D93194D-C59E-637B-E422-D179B81E3EF3}"/>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53400615396"/>
          <c:y val="5.9018559477712708E-2"/>
          <c:w val="0.88467038345801763"/>
          <c:h val="0.73307137976636982"/>
        </c:manualLayout>
      </c:layout>
      <c:barChart>
        <c:barDir val="col"/>
        <c:grouping val="clustered"/>
        <c:varyColors val="0"/>
        <c:ser>
          <c:idx val="0"/>
          <c:order val="0"/>
          <c:tx>
            <c:strRef>
              <c:f>Sheet1!$B$1</c:f>
              <c:strCache>
                <c:ptCount val="1"/>
                <c:pt idx="0">
                  <c:v>AF</c:v>
                </c:pt>
              </c:strCache>
            </c:strRef>
          </c:tx>
          <c:spPr>
            <a:solidFill>
              <a:schemeClr val="accent6"/>
            </a:solidFill>
            <a:ln>
              <a:noFill/>
            </a:ln>
            <a:effectLst/>
          </c:spPr>
          <c:invertIfNegative val="0"/>
          <c:dLbls>
            <c:dLbl>
              <c:idx val="0"/>
              <c:tx>
                <c:rich>
                  <a:bodyPr/>
                  <a:lstStyle/>
                  <a:p>
                    <a:fld id="{01A1FBFD-21D7-4812-A53D-819198B9C12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F2D-49E0-BE1A-5F3A99C63FFA}"/>
                </c:ext>
              </c:extLst>
            </c:dLbl>
            <c:dLbl>
              <c:idx val="1"/>
              <c:tx>
                <c:rich>
                  <a:bodyPr/>
                  <a:lstStyle/>
                  <a:p>
                    <a:fld id="{FB31F596-0B71-420D-B30A-793C66A27F45}"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F2D-49E0-BE1A-5F3A99C63FFA}"/>
                </c:ext>
              </c:extLst>
            </c:dLbl>
            <c:dLbl>
              <c:idx val="2"/>
              <c:tx>
                <c:rich>
                  <a:bodyPr/>
                  <a:lstStyle/>
                  <a:p>
                    <a:fld id="{05F05A2F-FEF4-443A-9F37-74434C8E7F6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F2D-49E0-BE1A-5F3A99C63FFA}"/>
                </c:ext>
              </c:extLst>
            </c:dLbl>
            <c:spPr>
              <a:noFill/>
              <a:ln>
                <a:noFill/>
              </a:ln>
              <a:effectLst/>
            </c:spPr>
            <c:txPr>
              <a:bodyPr rot="0" spcFirstLastPara="1" vertOverflow="ellipsis" vert="horz" wrap="square" anchor="ctr" anchorCtr="1"/>
              <a:lstStyle/>
              <a:p>
                <a:pPr>
                  <a:defRPr sz="1100" b="1"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NAS ≥5</c:v>
                </c:pt>
                <c:pt idx="1">
                  <c:v>Grade 3 lobular inflammation</c:v>
                </c:pt>
                <c:pt idx="2">
                  <c:v>Grade 2 hepatocyte ballooning</c:v>
                </c:pt>
              </c:strCache>
            </c:strRef>
          </c:cat>
          <c:val>
            <c:numRef>
              <c:f>Sheet1!$B$2:$B$4</c:f>
              <c:numCache>
                <c:formatCode>General</c:formatCode>
                <c:ptCount val="3"/>
                <c:pt idx="0">
                  <c:v>64</c:v>
                </c:pt>
                <c:pt idx="1">
                  <c:v>30</c:v>
                </c:pt>
                <c:pt idx="2">
                  <c:v>57</c:v>
                </c:pt>
              </c:numCache>
            </c:numRef>
          </c:val>
          <c:extLst>
            <c:ext xmlns:c16="http://schemas.microsoft.com/office/drawing/2014/chart" uri="{C3380CC4-5D6E-409C-BE32-E72D297353CC}">
              <c16:uniqueId val="{00000000-7F2D-49E0-BE1A-5F3A99C63FFA}"/>
            </c:ext>
          </c:extLst>
        </c:ser>
        <c:ser>
          <c:idx val="1"/>
          <c:order val="1"/>
          <c:tx>
            <c:strRef>
              <c:f>Sheet1!$C$1</c:f>
              <c:strCache>
                <c:ptCount val="1"/>
                <c:pt idx="0">
                  <c:v>Non-AF</c:v>
                </c:pt>
              </c:strCache>
            </c:strRef>
          </c:tx>
          <c:spPr>
            <a:solidFill>
              <a:schemeClr val="bg2">
                <a:lumMod val="50000"/>
              </a:schemeClr>
            </a:solidFill>
            <a:ln>
              <a:noFill/>
            </a:ln>
            <a:effectLst/>
          </c:spPr>
          <c:invertIfNegative val="0"/>
          <c:dLbls>
            <c:dLbl>
              <c:idx val="0"/>
              <c:tx>
                <c:rich>
                  <a:bodyPr/>
                  <a:lstStyle/>
                  <a:p>
                    <a:fld id="{E936859B-196F-4E28-AA25-250DBFE23B6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F2D-49E0-BE1A-5F3A99C63FFA}"/>
                </c:ext>
              </c:extLst>
            </c:dLbl>
            <c:dLbl>
              <c:idx val="1"/>
              <c:tx>
                <c:rich>
                  <a:bodyPr/>
                  <a:lstStyle/>
                  <a:p>
                    <a:fld id="{09978D88-62C3-4997-9304-6B33D151C5C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F2D-49E0-BE1A-5F3A99C63FFA}"/>
                </c:ext>
              </c:extLst>
            </c:dLbl>
            <c:dLbl>
              <c:idx val="2"/>
              <c:tx>
                <c:rich>
                  <a:bodyPr/>
                  <a:lstStyle/>
                  <a:p>
                    <a:fld id="{F2DCE597-2FE8-4F3C-9A14-DB98DBC8E925}"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F2D-49E0-BE1A-5F3A99C63FFA}"/>
                </c:ext>
              </c:extLst>
            </c:dLbl>
            <c:spPr>
              <a:noFill/>
              <a:ln>
                <a:noFill/>
              </a:ln>
              <a:effectLst/>
            </c:spPr>
            <c:txPr>
              <a:bodyPr rot="0" spcFirstLastPara="1" vertOverflow="ellipsis" vert="horz" wrap="square" anchor="ctr" anchorCtr="1"/>
              <a:lstStyle/>
              <a:p>
                <a:pPr>
                  <a:defRPr sz="1100" b="1"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NAS ≥5</c:v>
                </c:pt>
                <c:pt idx="1">
                  <c:v>Grade 3 lobular inflammation</c:v>
                </c:pt>
                <c:pt idx="2">
                  <c:v>Grade 2 hepatocyte ballooning</c:v>
                </c:pt>
              </c:strCache>
            </c:strRef>
          </c:cat>
          <c:val>
            <c:numRef>
              <c:f>Sheet1!$C$2:$C$4</c:f>
              <c:numCache>
                <c:formatCode>General</c:formatCode>
                <c:ptCount val="3"/>
                <c:pt idx="0">
                  <c:v>35</c:v>
                </c:pt>
                <c:pt idx="1">
                  <c:v>3</c:v>
                </c:pt>
                <c:pt idx="2">
                  <c:v>19</c:v>
                </c:pt>
              </c:numCache>
            </c:numRef>
          </c:val>
          <c:extLst>
            <c:ext xmlns:c16="http://schemas.microsoft.com/office/drawing/2014/chart" uri="{C3380CC4-5D6E-409C-BE32-E72D297353CC}">
              <c16:uniqueId val="{00000001-7F2D-49E0-BE1A-5F3A99C63FFA}"/>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100"/>
        </c:scaling>
        <c:delete val="0"/>
        <c:axPos val="l"/>
        <c:title>
          <c:tx>
            <c:rich>
              <a:bodyPr rot="-5400000" spcFirstLastPara="1" vertOverflow="ellipsis" vert="horz" wrap="square" anchor="ctr" anchorCtr="1"/>
              <a:lstStyle/>
              <a:p>
                <a:pPr>
                  <a:defRPr sz="1100" b="1" i="0" u="none" strike="noStrike" kern="1200" baseline="0">
                    <a:solidFill>
                      <a:schemeClr val="bg2">
                        <a:lumMod val="25000"/>
                      </a:schemeClr>
                    </a:solidFill>
                    <a:latin typeface="+mn-lt"/>
                    <a:ea typeface="+mn-ea"/>
                    <a:cs typeface="+mn-cs"/>
                  </a:defRPr>
                </a:pPr>
                <a:r>
                  <a:rPr lang="en-NZ" b="1" dirty="0">
                    <a:latin typeface="Arial" panose="020B0604020202020204" pitchFamily="34" charset="0"/>
                    <a:cs typeface="Arial" panose="020B0604020202020204" pitchFamily="34" charset="0"/>
                  </a:rPr>
                  <a:t>Patients, %</a:t>
                </a:r>
              </a:p>
            </c:rich>
          </c:tx>
          <c:layout>
            <c:manualLayout>
              <c:xMode val="edge"/>
              <c:yMode val="edge"/>
              <c:x val="7.8908056750919883E-3"/>
              <c:y val="0.24854436568076266"/>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bg2">
                      <a:lumMod val="2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en-US"/>
          </a:p>
        </c:txPr>
        <c:crossAx val="124078840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44111556578018851"/>
          <c:y val="1.2520373254336166E-3"/>
          <c:w val="0.23727690074137342"/>
          <c:h val="9.39953556587631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53400615396"/>
          <c:y val="5.9018559477712708E-2"/>
          <c:w val="0.88467038345801763"/>
          <c:h val="0.73307137976636982"/>
        </c:manualLayout>
      </c:layout>
      <c:barChart>
        <c:barDir val="col"/>
        <c:grouping val="clustered"/>
        <c:varyColors val="0"/>
        <c:ser>
          <c:idx val="0"/>
          <c:order val="0"/>
          <c:tx>
            <c:strRef>
              <c:f>Sheet1!$B$1</c:f>
              <c:strCache>
                <c:ptCount val="1"/>
                <c:pt idx="0">
                  <c:v>Treatment </c:v>
                </c:pt>
              </c:strCache>
            </c:strRef>
          </c:tx>
          <c:spPr>
            <a:solidFill>
              <a:srgbClr val="508541"/>
            </a:solidFill>
            <a:ln>
              <a:solidFill>
                <a:srgbClr val="508541"/>
              </a:solidFill>
            </a:ln>
            <a:effectLst/>
          </c:spPr>
          <c:invertIfNegative val="0"/>
          <c:dPt>
            <c:idx val="0"/>
            <c:invertIfNegative val="0"/>
            <c:bubble3D val="0"/>
            <c:spPr>
              <a:solidFill>
                <a:srgbClr val="C6F5EF"/>
              </a:solidFill>
              <a:ln>
                <a:solidFill>
                  <a:schemeClr val="accent6">
                    <a:lumMod val="20000"/>
                    <a:lumOff val="80000"/>
                  </a:schemeClr>
                </a:solidFill>
              </a:ln>
              <a:effectLst/>
            </c:spPr>
            <c:extLst>
              <c:ext xmlns:c16="http://schemas.microsoft.com/office/drawing/2014/chart" uri="{C3380CC4-5D6E-409C-BE32-E72D297353CC}">
                <c16:uniqueId val="{00000001-0EA7-41E5-9FBE-A457DAE7A728}"/>
              </c:ext>
            </c:extLst>
          </c:dPt>
          <c:dPt>
            <c:idx val="1"/>
            <c:invertIfNegative val="0"/>
            <c:bubble3D val="0"/>
            <c:spPr>
              <a:solidFill>
                <a:srgbClr val="54E1D0"/>
              </a:solidFill>
              <a:ln>
                <a:solidFill>
                  <a:schemeClr val="accent6">
                    <a:lumMod val="60000"/>
                    <a:lumOff val="40000"/>
                  </a:schemeClr>
                </a:solidFill>
              </a:ln>
              <a:effectLst/>
            </c:spPr>
            <c:extLst>
              <c:ext xmlns:c16="http://schemas.microsoft.com/office/drawing/2014/chart" uri="{C3380CC4-5D6E-409C-BE32-E72D297353CC}">
                <c16:uniqueId val="{00000003-0EA7-41E5-9FBE-A457DAE7A728}"/>
              </c:ext>
            </c:extLst>
          </c:dPt>
          <c:dLbls>
            <c:delete val="1"/>
          </c:dLbls>
          <c:cat>
            <c:strRef>
              <c:f>Sheet1!$A$2:$A$3</c:f>
              <c:strCache>
                <c:ptCount val="2"/>
                <c:pt idx="0">
                  <c:v>Denifanstat</c:v>
                </c:pt>
                <c:pt idx="1">
                  <c:v>Resmetirom</c:v>
                </c:pt>
              </c:strCache>
            </c:strRef>
          </c:cat>
          <c:val>
            <c:numRef>
              <c:f>Sheet1!$B$2:$B$3</c:f>
              <c:numCache>
                <c:formatCode>General</c:formatCode>
                <c:ptCount val="2"/>
                <c:pt idx="0">
                  <c:v>-6.6</c:v>
                </c:pt>
                <c:pt idx="1">
                  <c:v>-13.2</c:v>
                </c:pt>
              </c:numCache>
            </c:numRef>
          </c:val>
          <c:extLst>
            <c:ext xmlns:c16="http://schemas.microsoft.com/office/drawing/2014/chart" uri="{C3380CC4-5D6E-409C-BE32-E72D297353CC}">
              <c16:uniqueId val="{00000004-0EA7-41E5-9FBE-A457DAE7A728}"/>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high"/>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0"/>
          <c:min val="-25"/>
        </c:scaling>
        <c:delete val="0"/>
        <c:axPos val="l"/>
        <c:numFmt formatCode="General"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40788400"/>
        <c:crossesAt val="1"/>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53400615396"/>
          <c:y val="5.9018559477712708E-2"/>
          <c:w val="0.88467038345801763"/>
          <c:h val="0.73307137976636982"/>
        </c:manualLayout>
      </c:layout>
      <c:barChart>
        <c:barDir val="col"/>
        <c:grouping val="clustered"/>
        <c:varyColors val="0"/>
        <c:ser>
          <c:idx val="0"/>
          <c:order val="0"/>
          <c:tx>
            <c:strRef>
              <c:f>Sheet1!$B$1</c:f>
              <c:strCache>
                <c:ptCount val="1"/>
                <c:pt idx="0">
                  <c:v>Treatment </c:v>
                </c:pt>
              </c:strCache>
            </c:strRef>
          </c:tx>
          <c:spPr>
            <a:solidFill>
              <a:schemeClr val="accent6"/>
            </a:solidFill>
            <a:ln>
              <a:solidFill>
                <a:schemeClr val="accent6"/>
              </a:solidFill>
            </a:ln>
            <a:effectLst/>
          </c:spPr>
          <c:invertIfNegative val="0"/>
          <c:dPt>
            <c:idx val="0"/>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1-B80D-4F55-B7BA-43A7CE9B8CAF}"/>
              </c:ext>
            </c:extLst>
          </c:dPt>
          <c:dPt>
            <c:idx val="1"/>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3-B80D-4F55-B7BA-43A7CE9B8CAF}"/>
              </c:ext>
            </c:extLst>
          </c:dPt>
          <c:dLbls>
            <c:delete val="1"/>
          </c:dLbls>
          <c:cat>
            <c:strRef>
              <c:f>Sheet1!$A$2:$A$3</c:f>
              <c:strCache>
                <c:ptCount val="2"/>
                <c:pt idx="0">
                  <c:v>Cohort 1</c:v>
                </c:pt>
                <c:pt idx="1">
                  <c:v>Cohort 2</c:v>
                </c:pt>
              </c:strCache>
            </c:strRef>
          </c:cat>
          <c:val>
            <c:numRef>
              <c:f>Sheet1!$B$2:$B$3</c:f>
              <c:numCache>
                <c:formatCode>General</c:formatCode>
                <c:ptCount val="2"/>
                <c:pt idx="0">
                  <c:v>-16.7</c:v>
                </c:pt>
                <c:pt idx="1">
                  <c:v>-13.6</c:v>
                </c:pt>
              </c:numCache>
            </c:numRef>
          </c:val>
          <c:extLst>
            <c:ext xmlns:c16="http://schemas.microsoft.com/office/drawing/2014/chart" uri="{C3380CC4-5D6E-409C-BE32-E72D297353CC}">
              <c16:uniqueId val="{00000004-B80D-4F55-B7BA-43A7CE9B8CAF}"/>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high"/>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0"/>
          <c:min val="-40"/>
        </c:scaling>
        <c:delete val="0"/>
        <c:axPos val="l"/>
        <c:numFmt formatCode="General"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40788400"/>
        <c:crosses val="autoZero"/>
        <c:crossBetween val="between"/>
        <c:majorUnit val="20"/>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29101230203422E-2"/>
          <c:y val="0.17051376973760815"/>
          <c:w val="0.92269444677098167"/>
          <c:h val="0.82241097010730435"/>
        </c:manualLayout>
      </c:layout>
      <c:doughnutChart>
        <c:varyColors val="1"/>
        <c:ser>
          <c:idx val="0"/>
          <c:order val="0"/>
          <c:tx>
            <c:strRef>
              <c:f>Sheet1!$B$1</c:f>
              <c:strCache>
                <c:ptCount val="1"/>
                <c:pt idx="0">
                  <c:v>Mono</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7586-47B0-8DB5-0E202525811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586-47B0-8DB5-0E2025258118}"/>
              </c:ext>
            </c:extLst>
          </c:dPt>
          <c:cat>
            <c:strRef>
              <c:f>Sheet1!$A$2:$A$3</c:f>
              <c:strCache>
                <c:ptCount val="2"/>
                <c:pt idx="0">
                  <c:v>Yes</c:v>
                </c:pt>
                <c:pt idx="1">
                  <c:v>No</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7586-47B0-8DB5-0E202525811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29101230203422E-2"/>
          <c:y val="0.17051376973760815"/>
          <c:w val="0.92269444677098167"/>
          <c:h val="0.82241097010730435"/>
        </c:manualLayout>
      </c:layout>
      <c:doughnutChart>
        <c:varyColors val="1"/>
        <c:ser>
          <c:idx val="0"/>
          <c:order val="0"/>
          <c:tx>
            <c:strRef>
              <c:f>Sheet1!$B$1</c:f>
              <c:strCache>
                <c:ptCount val="1"/>
                <c:pt idx="0">
                  <c:v>EOT</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B661-4665-A9BD-DA255379AC45}"/>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661-4665-A9BD-DA255379AC45}"/>
              </c:ext>
            </c:extLst>
          </c:dPt>
          <c:cat>
            <c:strRef>
              <c:f>Sheet1!$A$2:$A$3</c:f>
              <c:strCache>
                <c:ptCount val="2"/>
                <c:pt idx="0">
                  <c:v>Yes</c:v>
                </c:pt>
                <c:pt idx="1">
                  <c:v>No</c:v>
                </c:pt>
              </c:strCache>
            </c:strRef>
          </c:cat>
          <c:val>
            <c:numRef>
              <c:f>Sheet1!$B$2:$B$3</c:f>
              <c:numCache>
                <c:formatCode>General</c:formatCode>
                <c:ptCount val="2"/>
                <c:pt idx="0">
                  <c:v>58</c:v>
                </c:pt>
                <c:pt idx="1">
                  <c:v>42</c:v>
                </c:pt>
              </c:numCache>
            </c:numRef>
          </c:val>
          <c:extLst>
            <c:ext xmlns:c16="http://schemas.microsoft.com/office/drawing/2014/chart" uri="{C3380CC4-5D6E-409C-BE32-E72D297353CC}">
              <c16:uniqueId val="{00000004-B661-4665-A9BD-DA255379AC45}"/>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21531993799217E-2"/>
          <c:y val="0.11697953562157948"/>
          <c:w val="0.9217121520722672"/>
          <c:h val="0.78229480819403485"/>
        </c:manualLayout>
      </c:layout>
      <c:scatterChart>
        <c:scatterStyle val="lineMarker"/>
        <c:varyColors val="0"/>
        <c:ser>
          <c:idx val="0"/>
          <c:order val="0"/>
          <c:tx>
            <c:strRef>
              <c:f>Sheet1!$B$1</c:f>
              <c:strCache>
                <c:ptCount val="1"/>
                <c:pt idx="0">
                  <c:v>vertical</c:v>
                </c:pt>
              </c:strCache>
            </c:strRef>
          </c:tx>
          <c:spPr>
            <a:ln w="19050" cap="rnd">
              <a:noFill/>
              <a:round/>
            </a:ln>
            <a:effectLst/>
          </c:spPr>
          <c:marker>
            <c:symbol val="circle"/>
            <c:size val="5"/>
            <c:spPr>
              <a:solidFill>
                <a:schemeClr val="accent6">
                  <a:lumMod val="75000"/>
                </a:schemeClr>
              </a:solidFill>
              <a:ln w="9525">
                <a:solidFill>
                  <a:schemeClr val="accent6">
                    <a:lumMod val="75000"/>
                  </a:schemeClr>
                </a:solidFill>
              </a:ln>
              <a:effectLst/>
            </c:spPr>
          </c:marker>
          <c:errBars>
            <c:errDir val="x"/>
            <c:errBarType val="both"/>
            <c:errValType val="cust"/>
            <c:noEndCap val="0"/>
            <c:plus>
              <c:numRef>
                <c:f>Sheet1!$E$2:$E$12</c:f>
                <c:numCache>
                  <c:formatCode>General</c:formatCode>
                  <c:ptCount val="11"/>
                  <c:pt idx="0">
                    <c:v>0.06</c:v>
                  </c:pt>
                  <c:pt idx="1">
                    <c:v>0.36000000000000032</c:v>
                  </c:pt>
                </c:numCache>
              </c:numRef>
            </c:plus>
            <c:minus>
              <c:numRef>
                <c:f>Sheet1!$D$2:$D$12</c:f>
                <c:numCache>
                  <c:formatCode>General</c:formatCode>
                  <c:ptCount val="11"/>
                  <c:pt idx="0">
                    <c:v>5.9999999999999831E-2</c:v>
                  </c:pt>
                  <c:pt idx="1">
                    <c:v>0.32</c:v>
                  </c:pt>
                </c:numCache>
              </c:numRef>
            </c:minus>
            <c:spPr>
              <a:noFill/>
              <a:ln w="9525" cap="flat" cmpd="sng" algn="ctr">
                <a:solidFill>
                  <a:schemeClr val="accent6">
                    <a:lumMod val="75000"/>
                  </a:schemeClr>
                </a:solidFill>
                <a:round/>
              </a:ln>
              <a:effectLst/>
            </c:spPr>
          </c:errBars>
          <c:xVal>
            <c:numRef>
              <c:f>Sheet1!$A$2:$A$9</c:f>
              <c:numCache>
                <c:formatCode>General</c:formatCode>
                <c:ptCount val="8"/>
                <c:pt idx="0">
                  <c:v>1.64</c:v>
                </c:pt>
                <c:pt idx="1">
                  <c:v>3.32</c:v>
                </c:pt>
                <c:pt idx="3">
                  <c:v>2.23</c:v>
                </c:pt>
                <c:pt idx="4">
                  <c:v>8.02</c:v>
                </c:pt>
                <c:pt idx="6">
                  <c:v>3.42</c:v>
                </c:pt>
                <c:pt idx="7">
                  <c:v>7.87</c:v>
                </c:pt>
              </c:numCache>
            </c:numRef>
          </c:xVal>
          <c:yVal>
            <c:numRef>
              <c:f>Sheet1!$B$2:$B$9</c:f>
              <c:numCache>
                <c:formatCode>General</c:formatCode>
                <c:ptCount val="8"/>
                <c:pt idx="0">
                  <c:v>16</c:v>
                </c:pt>
                <c:pt idx="1">
                  <c:v>14</c:v>
                </c:pt>
                <c:pt idx="2">
                  <c:v>12</c:v>
                </c:pt>
                <c:pt idx="3">
                  <c:v>10</c:v>
                </c:pt>
                <c:pt idx="4">
                  <c:v>8</c:v>
                </c:pt>
                <c:pt idx="5">
                  <c:v>6</c:v>
                </c:pt>
                <c:pt idx="6">
                  <c:v>3</c:v>
                </c:pt>
                <c:pt idx="7">
                  <c:v>1</c:v>
                </c:pt>
              </c:numCache>
            </c:numRef>
          </c:yVal>
          <c:smooth val="0"/>
          <c:extLst>
            <c:ext xmlns:c16="http://schemas.microsoft.com/office/drawing/2014/chart" uri="{C3380CC4-5D6E-409C-BE32-E72D297353CC}">
              <c16:uniqueId val="{00000000-5EEA-4210-AAF8-C9877CCE468B}"/>
            </c:ext>
          </c:extLst>
        </c:ser>
        <c:dLbls>
          <c:showLegendKey val="0"/>
          <c:showVal val="0"/>
          <c:showCatName val="0"/>
          <c:showSerName val="0"/>
          <c:showPercent val="0"/>
          <c:showBubbleSize val="0"/>
        </c:dLbls>
        <c:axId val="750046472"/>
        <c:axId val="750046800"/>
      </c:scatterChart>
      <c:valAx>
        <c:axId val="750046472"/>
        <c:scaling>
          <c:orientation val="minMax"/>
          <c:max val="10"/>
          <c:min val="1"/>
        </c:scaling>
        <c:delete val="0"/>
        <c:axPos val="b"/>
        <c:numFmt formatCode="#,##0.0" sourceLinked="0"/>
        <c:majorTickMark val="out"/>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en-US"/>
          </a:p>
        </c:txPr>
        <c:crossAx val="750046800"/>
        <c:crossesAt val="0"/>
        <c:crossBetween val="midCat"/>
        <c:majorUnit val="2"/>
        <c:minorUnit val="0.5"/>
      </c:valAx>
      <c:valAx>
        <c:axId val="750046800"/>
        <c:scaling>
          <c:orientation val="minMax"/>
          <c:max val="16"/>
          <c:min val="0"/>
        </c:scaling>
        <c:delete val="0"/>
        <c:axPos val="l"/>
        <c:numFmt formatCode="General" sourceLinked="1"/>
        <c:majorTickMark val="none"/>
        <c:minorTickMark val="none"/>
        <c:tickLblPos val="none"/>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crossAx val="750046472"/>
        <c:crossesAt val="1"/>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F642-420D-94C8-4CDD4C495AE4}"/>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F642-420D-94C8-4CDD4C495AE4}"/>
              </c:ext>
            </c:extLst>
          </c:dPt>
          <c:dPt>
            <c:idx val="2"/>
            <c:invertIfNegative val="0"/>
            <c:bubble3D val="0"/>
            <c:spPr>
              <a:solidFill>
                <a:schemeClr val="bg2">
                  <a:lumMod val="50000"/>
                </a:schemeClr>
              </a:solidFill>
              <a:ln>
                <a:noFill/>
              </a:ln>
              <a:effectLst/>
            </c:spPr>
            <c:extLst>
              <c:ext xmlns:c16="http://schemas.microsoft.com/office/drawing/2014/chart" uri="{C3380CC4-5D6E-409C-BE32-E72D297353CC}">
                <c16:uniqueId val="{00000005-F642-420D-94C8-4CDD4C495AE4}"/>
              </c:ext>
            </c:extLst>
          </c:dPt>
          <c:dLbls>
            <c:dLbl>
              <c:idx val="0"/>
              <c:tx>
                <c:rich>
                  <a:bodyPr/>
                  <a:lstStyle/>
                  <a:p>
                    <a:fld id="{971804B1-3181-46D5-9C22-3B70D9BB1E4A}"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42-420D-94C8-4CDD4C495AE4}"/>
                </c:ext>
              </c:extLst>
            </c:dLbl>
            <c:dLbl>
              <c:idx val="1"/>
              <c:tx>
                <c:rich>
                  <a:bodyPr rot="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fld id="{B54DB3BE-661D-4CA7-BFBD-F880CA87E2F3}" type="VALUE">
                      <a:rPr lang="en-US"/>
                      <a:pPr>
                        <a:defRPr/>
                      </a:pPr>
                      <a:t>[VALUE]</a:t>
                    </a:fld>
                    <a:r>
                      <a:rPr lang="en-US"/>
                      <a:t>%</a:t>
                    </a:r>
                  </a:p>
                </c:rich>
              </c:tx>
              <c:numFmt formatCode="#,##0.0" sourceLinked="0"/>
              <c:spPr>
                <a:solidFill>
                  <a:schemeClr val="bg1"/>
                </a:solid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42-420D-94C8-4CDD4C495AE4}"/>
                </c:ext>
              </c:extLst>
            </c:dLbl>
            <c:dLbl>
              <c:idx val="2"/>
              <c:tx>
                <c:rich>
                  <a:bodyPr/>
                  <a:lstStyle/>
                  <a:p>
                    <a:fld id="{CF81E7C5-51F9-414B-ABA1-EEA454594D3D}"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642-420D-94C8-4CDD4C495AE4}"/>
                </c:ext>
              </c:extLst>
            </c:dLbl>
            <c:spPr>
              <a:solidFill>
                <a:schemeClr val="bg1"/>
              </a:solid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NCA 
1,000 mg 
(n=70)</c:v>
                </c:pt>
                <c:pt idx="1">
                  <c:v>NCA
1,500 mg 
(n=83)</c:v>
                </c:pt>
                <c:pt idx="2">
                  <c:v>Placebo
(n=63)</c:v>
                </c:pt>
              </c:strCache>
            </c:strRef>
          </c:cat>
          <c:val>
            <c:numRef>
              <c:f>Sheet1!$B$2:$B$4</c:f>
              <c:numCache>
                <c:formatCode>General</c:formatCode>
                <c:ptCount val="3"/>
                <c:pt idx="0">
                  <c:v>20</c:v>
                </c:pt>
                <c:pt idx="1">
                  <c:v>33.700000000000003</c:v>
                </c:pt>
                <c:pt idx="2">
                  <c:v>30.2</c:v>
                </c:pt>
              </c:numCache>
            </c:numRef>
          </c:val>
          <c:extLst>
            <c:ext xmlns:c16="http://schemas.microsoft.com/office/drawing/2014/chart" uri="{C3380CC4-5D6E-409C-BE32-E72D297353CC}">
              <c16:uniqueId val="{00000006-F642-420D-94C8-4CDD4C495AE4}"/>
            </c:ext>
          </c:extLst>
        </c:ser>
        <c:dLbls>
          <c:dLblPos val="outEnd"/>
          <c:showLegendKey val="0"/>
          <c:showVal val="1"/>
          <c:showCatName val="0"/>
          <c:showSerName val="0"/>
          <c:showPercent val="0"/>
          <c:showBubbleSize val="0"/>
        </c:dLbls>
        <c:gapWidth val="75"/>
        <c:overlap val="-27"/>
        <c:axId val="327952288"/>
        <c:axId val="327935968"/>
      </c:barChart>
      <c:catAx>
        <c:axId val="327952288"/>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de-DE"/>
          </a:p>
        </c:txPr>
        <c:crossAx val="327935968"/>
        <c:crosses val="autoZero"/>
        <c:auto val="1"/>
        <c:lblAlgn val="ctr"/>
        <c:lblOffset val="100"/>
        <c:noMultiLvlLbl val="0"/>
      </c:catAx>
      <c:valAx>
        <c:axId val="327935968"/>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r>
                  <a:rPr lang="en-NZ"/>
                  <a:t>Patients, %</a:t>
                </a:r>
              </a:p>
            </c:rich>
          </c:tx>
          <c:layout>
            <c:manualLayout>
              <c:xMode val="edge"/>
              <c:yMode val="edge"/>
              <c:x val="2.4722667514987681E-2"/>
              <c:y val="0.249450110413761"/>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de-DE"/>
            </a:p>
          </c:txPr>
        </c:title>
        <c:numFmt formatCode="General" sourceLinked="1"/>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de-DE"/>
          </a:p>
        </c:txPr>
        <c:crossAx val="327952288"/>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latin typeface="Arial" panose="020B0604020202020204" pitchFamily="34" charset="0"/>
          <a:cs typeface="Arial" panose="020B0604020202020204" pitchFamily="34" charset="0"/>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53943053354228"/>
          <c:y val="3.0142385004731948E-2"/>
          <c:w val="0.80142660846560709"/>
          <c:h val="0.6702760436613987"/>
        </c:manualLayout>
      </c:layout>
      <c:barChart>
        <c:barDir val="col"/>
        <c:grouping val="clustered"/>
        <c:varyColors val="0"/>
        <c:ser>
          <c:idx val="0"/>
          <c:order val="0"/>
          <c:tx>
            <c:strRef>
              <c:f>Sheet1!$B$1</c:f>
              <c:strCache>
                <c:ptCount val="1"/>
                <c:pt idx="0">
                  <c:v>NCA 
1,500 mg QD
(n=83)</c:v>
                </c:pt>
              </c:strCache>
            </c:strRef>
          </c:tx>
          <c:spPr>
            <a:solidFill>
              <a:schemeClr val="accent6"/>
            </a:solidFill>
            <a:ln>
              <a:noFill/>
            </a:ln>
            <a:effectLst/>
          </c:spPr>
          <c:invertIfNegative val="0"/>
          <c:dLbls>
            <c:dLbl>
              <c:idx val="0"/>
              <c:tx>
                <c:rich>
                  <a:bodyPr/>
                  <a:lstStyle/>
                  <a:p>
                    <a:fld id="{971804B1-3181-46D5-9C22-3B70D9BB1E4A}" type="VALUE">
                      <a:rPr lang="en-US" smtClean="0">
                        <a:solidFill>
                          <a:schemeClr val="accent6"/>
                        </a:solidFill>
                      </a:rPr>
                      <a:pPr/>
                      <a:t>[VALUE]</a:t>
                    </a:fld>
                    <a:r>
                      <a:rPr lang="en-US">
                        <a:solidFill>
                          <a:schemeClr val="accent6"/>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B13-4DE0-817C-359AEB5EAC10}"/>
                </c:ext>
              </c:extLst>
            </c:dLbl>
            <c:dLbl>
              <c:idx val="1"/>
              <c:tx>
                <c:rich>
                  <a:bodyPr rot="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fld id="{B54DB3BE-661D-4CA7-BFBD-F880CA87E2F3}" type="VALUE">
                      <a:rPr lang="en-US"/>
                      <a:pPr>
                        <a:defRPr/>
                      </a:pPr>
                      <a:t>[VALUE]</a:t>
                    </a:fld>
                    <a:r>
                      <a:rPr lang="en-US"/>
                      <a:t>%</a:t>
                    </a:r>
                  </a:p>
                </c:rich>
              </c:tx>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13-4DE0-817C-359AEB5EAC10}"/>
                </c:ext>
              </c:extLst>
            </c:dLbl>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Resolution of MASH with no worsening of fibrosis</c:v>
                </c:pt>
                <c:pt idx="1">
                  <c:v>Improvement in fibrosis with no worsening of MASH</c:v>
                </c:pt>
              </c:strCache>
            </c:strRef>
          </c:cat>
          <c:val>
            <c:numRef>
              <c:f>Sheet1!$B$2:$B$3</c:f>
              <c:numCache>
                <c:formatCode>General</c:formatCode>
                <c:ptCount val="2"/>
                <c:pt idx="0">
                  <c:v>27.7</c:v>
                </c:pt>
                <c:pt idx="1">
                  <c:v>18.100000000000001</c:v>
                </c:pt>
              </c:numCache>
            </c:numRef>
          </c:val>
          <c:extLst>
            <c:ext xmlns:c16="http://schemas.microsoft.com/office/drawing/2014/chart" uri="{C3380CC4-5D6E-409C-BE32-E72D297353CC}">
              <c16:uniqueId val="{00000002-0B13-4DE0-817C-359AEB5EAC10}"/>
            </c:ext>
          </c:extLst>
        </c:ser>
        <c:ser>
          <c:idx val="1"/>
          <c:order val="1"/>
          <c:tx>
            <c:strRef>
              <c:f>Sheet1!$C$1</c:f>
              <c:strCache>
                <c:ptCount val="1"/>
                <c:pt idx="0">
                  <c:v>Placebo
(n=63)</c:v>
                </c:pt>
              </c:strCache>
            </c:strRef>
          </c:tx>
          <c:spPr>
            <a:solidFill>
              <a:schemeClr val="bg2">
                <a:lumMod val="50000"/>
              </a:schemeClr>
            </a:solidFill>
            <a:ln>
              <a:noFill/>
            </a:ln>
            <a:effectLst/>
          </c:spPr>
          <c:invertIfNegative val="0"/>
          <c:dLbls>
            <c:dLbl>
              <c:idx val="0"/>
              <c:tx>
                <c:rich>
                  <a:bodyPr rot="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fld id="{B54F2DD6-B244-4773-91A9-3CA5C4929F4B}" type="VALUE">
                      <a:rPr lang="en-US"/>
                      <a:pPr>
                        <a:defRPr/>
                      </a:pPr>
                      <a:t>[VALUE]</a:t>
                    </a:fld>
                    <a:r>
                      <a:rPr lang="en-US"/>
                      <a:t>%</a:t>
                    </a:r>
                  </a:p>
                </c:rich>
              </c:tx>
              <c:numFmt formatCode="#,##0.0" sourceLinked="0"/>
              <c:spPr>
                <a:solidFill>
                  <a:schemeClr val="bg1"/>
                </a:solid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B13-4DE0-817C-359AEB5EAC10}"/>
                </c:ext>
              </c:extLst>
            </c:dLbl>
            <c:dLbl>
              <c:idx val="1"/>
              <c:tx>
                <c:rich>
                  <a:bodyPr/>
                  <a:lstStyle/>
                  <a:p>
                    <a:fld id="{9C1787FE-7B78-4AD0-9E3C-6DFA7BD82DC2}"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B13-4DE0-817C-359AEB5EAC10}"/>
                </c:ext>
              </c:extLst>
            </c:dLbl>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Resolution of MASH with no worsening of fibrosis</c:v>
                </c:pt>
                <c:pt idx="1">
                  <c:v>Improvement in fibrosis with no worsening of MASH</c:v>
                </c:pt>
              </c:strCache>
            </c:strRef>
          </c:cat>
          <c:val>
            <c:numRef>
              <c:f>Sheet1!$C$2:$C$3</c:f>
              <c:numCache>
                <c:formatCode>General</c:formatCode>
                <c:ptCount val="2"/>
                <c:pt idx="0">
                  <c:v>19</c:v>
                </c:pt>
                <c:pt idx="1">
                  <c:v>20.6</c:v>
                </c:pt>
              </c:numCache>
            </c:numRef>
          </c:val>
          <c:extLst>
            <c:ext xmlns:c16="http://schemas.microsoft.com/office/drawing/2014/chart" uri="{C3380CC4-5D6E-409C-BE32-E72D297353CC}">
              <c16:uniqueId val="{00000005-0B13-4DE0-817C-359AEB5EAC10}"/>
            </c:ext>
          </c:extLst>
        </c:ser>
        <c:dLbls>
          <c:dLblPos val="outEnd"/>
          <c:showLegendKey val="0"/>
          <c:showVal val="1"/>
          <c:showCatName val="0"/>
          <c:showSerName val="0"/>
          <c:showPercent val="0"/>
          <c:showBubbleSize val="0"/>
        </c:dLbls>
        <c:gapWidth val="75"/>
        <c:overlap val="-27"/>
        <c:axId val="327952288"/>
        <c:axId val="327935968"/>
      </c:barChart>
      <c:catAx>
        <c:axId val="327952288"/>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de-DE"/>
          </a:p>
        </c:txPr>
        <c:crossAx val="327935968"/>
        <c:crosses val="autoZero"/>
        <c:auto val="1"/>
        <c:lblAlgn val="ctr"/>
        <c:lblOffset val="100"/>
        <c:noMultiLvlLbl val="0"/>
      </c:catAx>
      <c:valAx>
        <c:axId val="327935968"/>
        <c:scaling>
          <c:orientation val="minMax"/>
          <c:max val="40"/>
        </c:scaling>
        <c:delete val="0"/>
        <c:axPos val="l"/>
        <c:title>
          <c:tx>
            <c:rich>
              <a:bodyPr rot="-540000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r>
                  <a:rPr lang="en-NZ"/>
                  <a:t>Patients, %</a:t>
                </a:r>
              </a:p>
            </c:rich>
          </c:tx>
          <c:layout>
            <c:manualLayout>
              <c:xMode val="edge"/>
              <c:yMode val="edge"/>
              <c:x val="1.0947628445695877E-2"/>
              <c:y val="0.22469892844092709"/>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de-DE"/>
            </a:p>
          </c:txPr>
        </c:title>
        <c:numFmt formatCode="General" sourceLinked="1"/>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de-DE"/>
          </a:p>
        </c:txPr>
        <c:crossAx val="327952288"/>
        <c:crosses val="autoZero"/>
        <c:crossBetween val="between"/>
        <c:majorUnit val="10"/>
      </c:valAx>
      <c:spPr>
        <a:noFill/>
        <a:ln>
          <a:noFill/>
        </a:ln>
        <a:effectLst/>
      </c:spPr>
    </c:plotArea>
    <c:legend>
      <c:legendPos val="r"/>
      <c:layout>
        <c:manualLayout>
          <c:xMode val="edge"/>
          <c:yMode val="edge"/>
          <c:x val="0.48922526048943621"/>
          <c:y val="1.5380979394441496E-3"/>
          <c:w val="0.47883530316477052"/>
          <c:h val="0.232346705370820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latin typeface="Arial" panose="020B0604020202020204" pitchFamily="34" charset="0"/>
          <a:cs typeface="Arial" panose="020B0604020202020204" pitchFamily="34" charset="0"/>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19594617305327E-2"/>
          <c:y val="0.11010741856361993"/>
          <c:w val="0.9217121520722672"/>
          <c:h val="0.78229480819403485"/>
        </c:manualLayout>
      </c:layout>
      <c:scatterChart>
        <c:scatterStyle val="lineMarker"/>
        <c:varyColors val="0"/>
        <c:ser>
          <c:idx val="0"/>
          <c:order val="0"/>
          <c:tx>
            <c:strRef>
              <c:f>Sheet1!$B$1</c:f>
              <c:strCache>
                <c:ptCount val="1"/>
                <c:pt idx="0">
                  <c:v>vertical</c:v>
                </c:pt>
              </c:strCache>
            </c:strRef>
          </c:tx>
          <c:spPr>
            <a:ln w="19050" cap="rnd">
              <a:noFill/>
              <a:round/>
            </a:ln>
            <a:effectLst/>
          </c:spPr>
          <c:marker>
            <c:symbol val="circle"/>
            <c:size val="5"/>
            <c:spPr>
              <a:solidFill>
                <a:schemeClr val="accent6">
                  <a:lumMod val="75000"/>
                </a:schemeClr>
              </a:solidFill>
              <a:ln w="9525">
                <a:solidFill>
                  <a:schemeClr val="accent6">
                    <a:lumMod val="75000"/>
                  </a:schemeClr>
                </a:solidFill>
              </a:ln>
              <a:effectLst/>
            </c:spPr>
          </c:marker>
          <c:errBars>
            <c:errDir val="x"/>
            <c:errBarType val="both"/>
            <c:errValType val="cust"/>
            <c:noEndCap val="0"/>
            <c:plus>
              <c:numRef>
                <c:f>Sheet1!$E$2:$E$12</c:f>
                <c:numCache>
                  <c:formatCode>General</c:formatCode>
                  <c:ptCount val="11"/>
                  <c:pt idx="0">
                    <c:v>7.999999999999996E-2</c:v>
                  </c:pt>
                  <c:pt idx="1">
                    <c:v>8.0000000000000016E-2</c:v>
                  </c:pt>
                  <c:pt idx="2">
                    <c:v>8.0000000000000016E-2</c:v>
                  </c:pt>
                  <c:pt idx="3">
                    <c:v>7.999999999999996E-2</c:v>
                  </c:pt>
                  <c:pt idx="4">
                    <c:v>0.14000000000000001</c:v>
                  </c:pt>
                  <c:pt idx="5">
                    <c:v>0.09</c:v>
                  </c:pt>
                  <c:pt idx="6">
                    <c:v>0.08</c:v>
                  </c:pt>
                </c:numCache>
              </c:numRef>
            </c:plus>
            <c:minus>
              <c:numRef>
                <c:f>Sheet1!$D$2:$D$12</c:f>
                <c:numCache>
                  <c:formatCode>General</c:formatCode>
                  <c:ptCount val="11"/>
                  <c:pt idx="0">
                    <c:v>7.0000000000000007E-2</c:v>
                  </c:pt>
                  <c:pt idx="1">
                    <c:v>0.06</c:v>
                  </c:pt>
                  <c:pt idx="2">
                    <c:v>0.06</c:v>
                  </c:pt>
                  <c:pt idx="3">
                    <c:v>0.05</c:v>
                  </c:pt>
                  <c:pt idx="4">
                    <c:v>0.08</c:v>
                  </c:pt>
                  <c:pt idx="5">
                    <c:v>7.0000000000000007E-2</c:v>
                  </c:pt>
                  <c:pt idx="6">
                    <c:v>7.0000000000000007E-2</c:v>
                  </c:pt>
                </c:numCache>
              </c:numRef>
            </c:minus>
            <c:spPr>
              <a:noFill/>
              <a:ln w="9525" cap="flat" cmpd="sng" algn="ctr">
                <a:solidFill>
                  <a:schemeClr val="accent6">
                    <a:lumMod val="75000"/>
                  </a:schemeClr>
                </a:solidFill>
                <a:round/>
              </a:ln>
              <a:effectLst/>
            </c:spPr>
          </c:errBars>
          <c:xVal>
            <c:numRef>
              <c:f>Sheet1!$A$2:$A$8</c:f>
              <c:numCache>
                <c:formatCode>General</c:formatCode>
                <c:ptCount val="7"/>
                <c:pt idx="0">
                  <c:v>0.76</c:v>
                </c:pt>
                <c:pt idx="1">
                  <c:v>0.43</c:v>
                </c:pt>
                <c:pt idx="2">
                  <c:v>0.37</c:v>
                </c:pt>
                <c:pt idx="3">
                  <c:v>0.49</c:v>
                </c:pt>
                <c:pt idx="4">
                  <c:v>0.57999999999999996</c:v>
                </c:pt>
                <c:pt idx="5">
                  <c:v>0.46</c:v>
                </c:pt>
                <c:pt idx="6">
                  <c:v>0.57999999999999996</c:v>
                </c:pt>
              </c:numCache>
            </c:numRef>
          </c:xVal>
          <c:yVal>
            <c:numRef>
              <c:f>Sheet1!$B$2:$B$8</c:f>
              <c:numCache>
                <c:formatCode>General</c:formatCode>
                <c:ptCount val="7"/>
                <c:pt idx="0">
                  <c:v>13</c:v>
                </c:pt>
                <c:pt idx="1">
                  <c:v>11</c:v>
                </c:pt>
                <c:pt idx="2">
                  <c:v>9</c:v>
                </c:pt>
                <c:pt idx="3">
                  <c:v>7</c:v>
                </c:pt>
                <c:pt idx="4">
                  <c:v>5</c:v>
                </c:pt>
                <c:pt idx="5">
                  <c:v>3</c:v>
                </c:pt>
                <c:pt idx="6">
                  <c:v>1</c:v>
                </c:pt>
              </c:numCache>
            </c:numRef>
          </c:yVal>
          <c:smooth val="0"/>
          <c:extLst>
            <c:ext xmlns:c16="http://schemas.microsoft.com/office/drawing/2014/chart" uri="{C3380CC4-5D6E-409C-BE32-E72D297353CC}">
              <c16:uniqueId val="{00000000-87D9-46F5-B672-62E22C1C5DD3}"/>
            </c:ext>
          </c:extLst>
        </c:ser>
        <c:dLbls>
          <c:showLegendKey val="0"/>
          <c:showVal val="0"/>
          <c:showCatName val="0"/>
          <c:showSerName val="0"/>
          <c:showPercent val="0"/>
          <c:showBubbleSize val="0"/>
        </c:dLbls>
        <c:axId val="750046472"/>
        <c:axId val="750046800"/>
      </c:scatterChart>
      <c:valAx>
        <c:axId val="750046472"/>
        <c:scaling>
          <c:orientation val="minMax"/>
          <c:max val="2"/>
          <c:min val="0"/>
        </c:scaling>
        <c:delete val="0"/>
        <c:axPos val="b"/>
        <c:numFmt formatCode="#,##0.0" sourceLinked="0"/>
        <c:majorTickMark val="out"/>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Arial" panose="020B0604020202020204" pitchFamily="34" charset="0"/>
                <a:ea typeface="+mn-ea"/>
                <a:cs typeface="Arial" panose="020B0604020202020204" pitchFamily="34" charset="0"/>
              </a:defRPr>
            </a:pPr>
            <a:endParaRPr lang="en-US"/>
          </a:p>
        </c:txPr>
        <c:crossAx val="750046800"/>
        <c:crossesAt val="0"/>
        <c:crossBetween val="midCat"/>
        <c:majorUnit val="1"/>
        <c:minorUnit val="0.5"/>
      </c:valAx>
      <c:valAx>
        <c:axId val="750046800"/>
        <c:scaling>
          <c:orientation val="minMax"/>
          <c:max val="14"/>
        </c:scaling>
        <c:delete val="0"/>
        <c:axPos val="l"/>
        <c:numFmt formatCode="General" sourceLinked="1"/>
        <c:majorTickMark val="none"/>
        <c:minorTickMark val="none"/>
        <c:tickLblPos val="none"/>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n-US"/>
          </a:p>
        </c:txPr>
        <c:crossAx val="750046472"/>
        <c:crossesAt val="1"/>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2">
              <a:lumMod val="25000"/>
            </a:schemeClr>
          </a:solidFill>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14741969391108"/>
          <c:y val="0.17941715758723814"/>
          <c:w val="0.72014471902340649"/>
          <c:h val="0.49445509660245668"/>
        </c:manualLayout>
      </c:layout>
      <c:barChart>
        <c:barDir val="col"/>
        <c:grouping val="clustered"/>
        <c:varyColors val="0"/>
        <c:ser>
          <c:idx val="0"/>
          <c:order val="0"/>
          <c:tx>
            <c:strRef>
              <c:f>Sheet1!$B$1</c:f>
              <c:strCache>
                <c:ptCount val="1"/>
                <c:pt idx="0">
                  <c:v>D + Q</c:v>
                </c:pt>
              </c:strCache>
            </c:strRef>
          </c:tx>
          <c:spPr>
            <a:solidFill>
              <a:srgbClr val="1A9586"/>
            </a:solidFill>
            <a:ln>
              <a:noFill/>
            </a:ln>
            <a:effectLst/>
          </c:spPr>
          <c:invertIfNegative val="0"/>
          <c:dPt>
            <c:idx val="0"/>
            <c:invertIfNegative val="0"/>
            <c:bubble3D val="0"/>
            <c:spPr>
              <a:solidFill>
                <a:srgbClr val="1A9586"/>
              </a:solidFill>
              <a:ln>
                <a:noFill/>
              </a:ln>
              <a:effectLst/>
            </c:spPr>
            <c:extLst>
              <c:ext xmlns:c16="http://schemas.microsoft.com/office/drawing/2014/chart" uri="{C3380CC4-5D6E-409C-BE32-E72D297353CC}">
                <c16:uniqueId val="{00000000-F500-41E3-AB06-0CB01A00E8BD}"/>
              </c:ext>
            </c:extLst>
          </c:dPt>
          <c:dLbls>
            <c:dLbl>
              <c:idx val="0"/>
              <c:tx>
                <c:rich>
                  <a:bodyPr/>
                  <a:lstStyle/>
                  <a:p>
                    <a:fld id="{D23EE58F-8437-4322-98D2-68D40D4C526A}" type="VALUE">
                      <a:rPr lang="en-US" smtClean="0">
                        <a:solidFill>
                          <a:srgbClr val="1A9586"/>
                        </a:solidFill>
                      </a:rPr>
                      <a:pPr/>
                      <a:t>[VALUE]</a:t>
                    </a:fld>
                    <a:r>
                      <a:rPr lang="en-US" dirty="0">
                        <a:solidFill>
                          <a:srgbClr val="1A9586"/>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500-41E3-AB06-0CB01A00E8BD}"/>
                </c:ext>
              </c:extLst>
            </c:dLbl>
            <c:spPr>
              <a:noFill/>
              <a:ln>
                <a:noFill/>
              </a:ln>
              <a:effectLst/>
            </c:spPr>
            <c:txPr>
              <a:bodyPr rot="0" spcFirstLastPara="1" vertOverflow="ellipsis" vert="horz" wrap="square" anchor="ctr" anchorCtr="1"/>
              <a:lstStyle/>
              <a:p>
                <a:pPr>
                  <a:defRPr sz="1400" b="1" i="0" u="none" strike="noStrike" kern="1200" baseline="0">
                    <a:solidFill>
                      <a:srgbClr val="1A9586"/>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≥5% WL</c:v>
                </c:pt>
              </c:strCache>
            </c:strRef>
          </c:cat>
          <c:val>
            <c:numRef>
              <c:f>Sheet1!$B$2</c:f>
              <c:numCache>
                <c:formatCode>General</c:formatCode>
                <c:ptCount val="1"/>
                <c:pt idx="0">
                  <c:v>47</c:v>
                </c:pt>
              </c:numCache>
            </c:numRef>
          </c:val>
          <c:extLst>
            <c:ext xmlns:c16="http://schemas.microsoft.com/office/drawing/2014/chart" uri="{C3380CC4-5D6E-409C-BE32-E72D297353CC}">
              <c16:uniqueId val="{00000002-F500-41E3-AB06-0CB01A00E8BD}"/>
            </c:ext>
          </c:extLst>
        </c:ser>
        <c:ser>
          <c:idx val="1"/>
          <c:order val="1"/>
          <c:tx>
            <c:strRef>
              <c:f>Sheet1!$C$1</c:f>
              <c:strCache>
                <c:ptCount val="1"/>
                <c:pt idx="0">
                  <c:v>Placebo</c:v>
                </c:pt>
              </c:strCache>
            </c:strRef>
          </c:tx>
          <c:spPr>
            <a:solidFill>
              <a:srgbClr val="747474"/>
            </a:solidFill>
            <a:ln>
              <a:noFill/>
            </a:ln>
            <a:effectLst/>
          </c:spPr>
          <c:invertIfNegative val="0"/>
          <c:dLbls>
            <c:dLbl>
              <c:idx val="0"/>
              <c:tx>
                <c:rich>
                  <a:bodyPr/>
                  <a:lstStyle/>
                  <a:p>
                    <a:fld id="{E912CB5D-B9D5-440E-83AF-D12EBF2DF5F1}" type="VALUE">
                      <a:rPr lang="en-US" smtClean="0">
                        <a:solidFill>
                          <a:srgbClr val="747474"/>
                        </a:solidFill>
                      </a:rPr>
                      <a:pPr/>
                      <a:t>[VALUE]</a:t>
                    </a:fld>
                    <a:r>
                      <a:rPr lang="en-US" dirty="0">
                        <a:solidFill>
                          <a:srgbClr val="747474"/>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500-41E3-AB06-0CB01A00E8BD}"/>
                </c:ext>
              </c:extLst>
            </c:dLbl>
            <c:spPr>
              <a:noFill/>
              <a:ln>
                <a:noFill/>
              </a:ln>
              <a:effectLst/>
            </c:spPr>
            <c:txPr>
              <a:bodyPr rot="0" spcFirstLastPara="1" vertOverflow="ellipsis" vert="horz" wrap="square" anchor="ctr" anchorCtr="1"/>
              <a:lstStyle/>
              <a:p>
                <a:pPr>
                  <a:defRPr sz="1400" b="1"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≥5% WL</c:v>
                </c:pt>
              </c:strCache>
            </c:strRef>
          </c:cat>
          <c:val>
            <c:numRef>
              <c:f>Sheet1!$C$2</c:f>
              <c:numCache>
                <c:formatCode>General</c:formatCode>
                <c:ptCount val="1"/>
                <c:pt idx="0">
                  <c:v>7</c:v>
                </c:pt>
              </c:numCache>
            </c:numRef>
          </c:val>
          <c:extLst>
            <c:ext xmlns:c16="http://schemas.microsoft.com/office/drawing/2014/chart" uri="{C3380CC4-5D6E-409C-BE32-E72D297353CC}">
              <c16:uniqueId val="{00000005-F500-41E3-AB06-0CB01A00E8BD}"/>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0.00" sourceLinked="0"/>
        <c:majorTickMark val="none"/>
        <c:minorTickMark val="none"/>
        <c:tickLblPos val="none"/>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00" b="1"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50"/>
          <c:min val="0"/>
        </c:scaling>
        <c:delete val="0"/>
        <c:axPos val="l"/>
        <c:title>
          <c:tx>
            <c:rich>
              <a:bodyPr rot="-5400000" spcFirstLastPara="1" vertOverflow="ellipsis" vert="horz" wrap="square" anchor="ctr" anchorCtr="1"/>
              <a:lstStyle/>
              <a:p>
                <a:pPr>
                  <a:defRPr sz="1000" b="1" i="0" u="none" strike="noStrike" kern="1200" baseline="0">
                    <a:solidFill>
                      <a:srgbClr val="004B87"/>
                    </a:solidFill>
                    <a:latin typeface="Arial" panose="020B0604020202020204" pitchFamily="34" charset="0"/>
                    <a:ea typeface="+mn-ea"/>
                    <a:cs typeface="Arial" panose="020B0604020202020204" pitchFamily="34" charset="0"/>
                  </a:defRPr>
                </a:pPr>
                <a:r>
                  <a:rPr lang="en-NZ" sz="1000" b="1" dirty="0">
                    <a:solidFill>
                      <a:srgbClr val="004B87"/>
                    </a:solidFill>
                  </a:rPr>
                  <a:t>Patients</a:t>
                </a:r>
                <a:r>
                  <a:rPr lang="en-NZ" sz="1000" b="1" baseline="0" dirty="0">
                    <a:solidFill>
                      <a:srgbClr val="004B87"/>
                    </a:solidFill>
                  </a:rPr>
                  <a:t> %</a:t>
                </a:r>
                <a:endParaRPr lang="en-NZ" sz="1000" b="1" dirty="0">
                  <a:solidFill>
                    <a:srgbClr val="004B87"/>
                  </a:solidFill>
                </a:endParaRPr>
              </a:p>
            </c:rich>
          </c:tx>
          <c:layout>
            <c:manualLayout>
              <c:xMode val="edge"/>
              <c:yMode val="edge"/>
              <c:x val="0.12029155583879132"/>
              <c:y val="0.17418837906893653"/>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rgbClr val="004B87"/>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000"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14741969391108"/>
          <c:y val="0.17941715758723814"/>
          <c:w val="0.72014471902340649"/>
          <c:h val="0.49445509660245668"/>
        </c:manualLayout>
      </c:layout>
      <c:barChart>
        <c:barDir val="col"/>
        <c:grouping val="clustered"/>
        <c:varyColors val="0"/>
        <c:ser>
          <c:idx val="0"/>
          <c:order val="0"/>
          <c:tx>
            <c:strRef>
              <c:f>Sheet1!$B$1</c:f>
              <c:strCache>
                <c:ptCount val="1"/>
                <c:pt idx="0">
                  <c:v>D+Q</c:v>
                </c:pt>
              </c:strCache>
            </c:strRef>
          </c:tx>
          <c:spPr>
            <a:solidFill>
              <a:srgbClr val="1A9586"/>
            </a:solidFill>
            <a:ln>
              <a:noFill/>
            </a:ln>
            <a:effectLst/>
          </c:spPr>
          <c:invertIfNegative val="0"/>
          <c:dPt>
            <c:idx val="0"/>
            <c:invertIfNegative val="0"/>
            <c:bubble3D val="0"/>
            <c:spPr>
              <a:solidFill>
                <a:srgbClr val="1A9586"/>
              </a:solidFill>
              <a:ln>
                <a:noFill/>
              </a:ln>
              <a:effectLst/>
            </c:spPr>
            <c:extLst>
              <c:ext xmlns:c16="http://schemas.microsoft.com/office/drawing/2014/chart" uri="{C3380CC4-5D6E-409C-BE32-E72D297353CC}">
                <c16:uniqueId val="{00000000-8C48-4D21-88B9-88F248F7E3B2}"/>
              </c:ext>
            </c:extLst>
          </c:dPt>
          <c:dLbls>
            <c:dLbl>
              <c:idx val="0"/>
              <c:tx>
                <c:rich>
                  <a:bodyPr/>
                  <a:lstStyle/>
                  <a:p>
                    <a:r>
                      <a:rPr lang="en-US" dirty="0">
                        <a:solidFill>
                          <a:srgbClr val="1A9586"/>
                        </a:solidFill>
                      </a:rPr>
                      <a:t>59%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C48-4D21-88B9-88F248F7E3B2}"/>
                </c:ext>
              </c:extLst>
            </c:dLbl>
            <c:spPr>
              <a:noFill/>
              <a:ln>
                <a:noFill/>
              </a:ln>
              <a:effectLst/>
            </c:spPr>
            <c:txPr>
              <a:bodyPr rot="0" spcFirstLastPara="1" vertOverflow="ellipsis" vert="horz" wrap="square" anchor="ctr" anchorCtr="1"/>
              <a:lstStyle/>
              <a:p>
                <a:pPr>
                  <a:defRPr sz="1400" b="1" i="0" u="none" strike="noStrike" kern="1200" baseline="0">
                    <a:solidFill>
                      <a:srgbClr val="1A9586"/>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≥5% WL</c:v>
                </c:pt>
              </c:strCache>
            </c:strRef>
          </c:cat>
          <c:val>
            <c:numRef>
              <c:f>Sheet1!$B$2</c:f>
              <c:numCache>
                <c:formatCode>General</c:formatCode>
                <c:ptCount val="1"/>
                <c:pt idx="0">
                  <c:v>71</c:v>
                </c:pt>
              </c:numCache>
            </c:numRef>
          </c:val>
          <c:extLst>
            <c:ext xmlns:c16="http://schemas.microsoft.com/office/drawing/2014/chart" uri="{C3380CC4-5D6E-409C-BE32-E72D297353CC}">
              <c16:uniqueId val="{00000001-8C48-4D21-88B9-88F248F7E3B2}"/>
            </c:ext>
          </c:extLst>
        </c:ser>
        <c:ser>
          <c:idx val="1"/>
          <c:order val="1"/>
          <c:tx>
            <c:strRef>
              <c:f>Sheet1!$C$1</c:f>
              <c:strCache>
                <c:ptCount val="1"/>
                <c:pt idx="0">
                  <c:v>Placebo</c:v>
                </c:pt>
              </c:strCache>
            </c:strRef>
          </c:tx>
          <c:spPr>
            <a:solidFill>
              <a:schemeClr val="accent5"/>
            </a:solidFill>
            <a:ln>
              <a:noFill/>
            </a:ln>
            <a:effectLst/>
          </c:spPr>
          <c:invertIfNegative val="0"/>
          <c:dPt>
            <c:idx val="0"/>
            <c:invertIfNegative val="0"/>
            <c:bubble3D val="0"/>
            <c:spPr>
              <a:solidFill>
                <a:srgbClr val="747474"/>
              </a:solidFill>
              <a:ln>
                <a:noFill/>
              </a:ln>
              <a:effectLst/>
            </c:spPr>
            <c:extLst>
              <c:ext xmlns:c16="http://schemas.microsoft.com/office/drawing/2014/chart" uri="{C3380CC4-5D6E-409C-BE32-E72D297353CC}">
                <c16:uniqueId val="{00000002-8C48-4D21-88B9-88F248F7E3B2}"/>
              </c:ext>
            </c:extLst>
          </c:dPt>
          <c:dLbls>
            <c:dLbl>
              <c:idx val="0"/>
              <c:tx>
                <c:rich>
                  <a:bodyPr rot="0" spcFirstLastPara="1" vertOverflow="ellipsis" vert="horz" wrap="square" anchor="ctr" anchorCtr="1"/>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r>
                      <a:rPr lang="en-US" dirty="0">
                        <a:solidFill>
                          <a:srgbClr val="747474"/>
                        </a:solidFill>
                      </a:rPr>
                      <a:t>14%</a:t>
                    </a:r>
                  </a:p>
                </c:rich>
              </c:tx>
              <c:spPr>
                <a:noFill/>
                <a:ln>
                  <a:noFill/>
                </a:ln>
                <a:effectLst/>
              </c:spPr>
              <c:txPr>
                <a:bodyPr rot="0" spcFirstLastPara="1" vertOverflow="ellipsis" vert="horz" wrap="square" anchor="ctr" anchorCtr="1"/>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C48-4D21-88B9-88F248F7E3B2}"/>
                </c:ext>
              </c:extLst>
            </c:dLbl>
            <c:spPr>
              <a:noFill/>
              <a:ln>
                <a:noFill/>
              </a:ln>
              <a:effectLst/>
            </c:spPr>
            <c:txPr>
              <a:bodyPr rot="0" spcFirstLastPara="1" vertOverflow="ellipsis" vert="horz" wrap="square" anchor="ctr" anchorCtr="1"/>
              <a:lstStyle/>
              <a:p>
                <a:pPr>
                  <a:defRPr sz="1400" b="1"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≥5% WL</c:v>
                </c:pt>
              </c:strCache>
            </c:strRef>
          </c:cat>
          <c:val>
            <c:numRef>
              <c:f>Sheet1!$C$2</c:f>
              <c:numCache>
                <c:formatCode>General</c:formatCode>
                <c:ptCount val="1"/>
                <c:pt idx="0">
                  <c:v>15</c:v>
                </c:pt>
              </c:numCache>
            </c:numRef>
          </c:val>
          <c:extLst>
            <c:ext xmlns:c16="http://schemas.microsoft.com/office/drawing/2014/chart" uri="{C3380CC4-5D6E-409C-BE32-E72D297353CC}">
              <c16:uniqueId val="{00000003-8C48-4D21-88B9-88F248F7E3B2}"/>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0.00" sourceLinked="0"/>
        <c:majorTickMark val="none"/>
        <c:minorTickMark val="none"/>
        <c:tickLblPos val="none"/>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00" b="1"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75"/>
          <c:min val="0"/>
        </c:scaling>
        <c:delete val="0"/>
        <c:axPos val="l"/>
        <c:title>
          <c:tx>
            <c:rich>
              <a:bodyPr rot="-5400000" spcFirstLastPara="1" vertOverflow="ellipsis" vert="horz" wrap="square" anchor="ctr" anchorCtr="1"/>
              <a:lstStyle/>
              <a:p>
                <a:pPr>
                  <a:defRPr sz="1000" b="1" i="0" u="none" strike="noStrike" kern="1200" baseline="0">
                    <a:solidFill>
                      <a:srgbClr val="004B87"/>
                    </a:solidFill>
                    <a:latin typeface="Arial" panose="020B0604020202020204" pitchFamily="34" charset="0"/>
                    <a:ea typeface="+mn-ea"/>
                    <a:cs typeface="Arial" panose="020B0604020202020204" pitchFamily="34" charset="0"/>
                  </a:defRPr>
                </a:pPr>
                <a:r>
                  <a:rPr lang="en-NZ" sz="1000" b="1" dirty="0">
                    <a:solidFill>
                      <a:srgbClr val="004B87"/>
                    </a:solidFill>
                  </a:rPr>
                  <a:t>Patients</a:t>
                </a:r>
                <a:r>
                  <a:rPr lang="en-NZ" sz="1000" b="1" baseline="0" dirty="0">
                    <a:solidFill>
                      <a:srgbClr val="004B87"/>
                    </a:solidFill>
                  </a:rPr>
                  <a:t> %</a:t>
                </a:r>
                <a:endParaRPr lang="en-NZ" sz="1000" b="1" dirty="0">
                  <a:solidFill>
                    <a:srgbClr val="004B87"/>
                  </a:solidFill>
                </a:endParaRPr>
              </a:p>
            </c:rich>
          </c:tx>
          <c:layout>
            <c:manualLayout>
              <c:xMode val="edge"/>
              <c:yMode val="edge"/>
              <c:x val="0.12029155583879132"/>
              <c:y val="0.17418837906893653"/>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rgbClr val="004B87"/>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000"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14741969391108"/>
          <c:y val="0.17941715758723814"/>
          <c:w val="0.72014471902340649"/>
          <c:h val="0.49445509660245668"/>
        </c:manualLayout>
      </c:layout>
      <c:barChart>
        <c:barDir val="col"/>
        <c:grouping val="clustered"/>
        <c:varyColors val="0"/>
        <c:ser>
          <c:idx val="0"/>
          <c:order val="0"/>
          <c:tx>
            <c:strRef>
              <c:f>Sheet1!$B$1</c:f>
              <c:strCache>
                <c:ptCount val="1"/>
                <c:pt idx="0">
                  <c:v>D + Q</c:v>
                </c:pt>
              </c:strCache>
            </c:strRef>
          </c:tx>
          <c:spPr>
            <a:solidFill>
              <a:schemeClr val="accent6"/>
            </a:solidFill>
            <a:ln>
              <a:noFill/>
            </a:ln>
            <a:effectLst/>
          </c:spPr>
          <c:invertIfNegative val="0"/>
          <c:dPt>
            <c:idx val="0"/>
            <c:invertIfNegative val="0"/>
            <c:bubble3D val="0"/>
            <c:spPr>
              <a:solidFill>
                <a:srgbClr val="1A9586"/>
              </a:solidFill>
              <a:ln>
                <a:noFill/>
              </a:ln>
              <a:effectLst/>
            </c:spPr>
            <c:extLst>
              <c:ext xmlns:c16="http://schemas.microsoft.com/office/drawing/2014/chart" uri="{C3380CC4-5D6E-409C-BE32-E72D297353CC}">
                <c16:uniqueId val="{00000000-A9A4-4EE9-80F8-8148484695B1}"/>
              </c:ext>
            </c:extLst>
          </c:dPt>
          <c:dLbls>
            <c:dLbl>
              <c:idx val="0"/>
              <c:layout>
                <c:manualLayout>
                  <c:x val="8.3278769426855484E-2"/>
                  <c:y val="1.8838032480535602E-6"/>
                </c:manualLayout>
              </c:layout>
              <c:tx>
                <c:rich>
                  <a:bodyPr/>
                  <a:lstStyle/>
                  <a:p>
                    <a:fld id="{D23EE58F-8437-4322-98D2-68D40D4C526A}" type="VALUE">
                      <a:rPr lang="en-US" smtClean="0">
                        <a:solidFill>
                          <a:srgbClr val="1A9586"/>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A4-4EE9-80F8-8148484695B1}"/>
                </c:ext>
              </c:extLst>
            </c:dLbl>
            <c:spPr>
              <a:noFill/>
              <a:ln>
                <a:noFill/>
              </a:ln>
              <a:effectLst/>
            </c:spPr>
            <c:txPr>
              <a:bodyPr rot="0" spcFirstLastPara="1" vertOverflow="ellipsis" vert="horz" wrap="square" anchor="ctr" anchorCtr="1"/>
              <a:lstStyle/>
              <a:p>
                <a:pPr>
                  <a:defRPr sz="1400" b="1" i="0" u="none" strike="noStrike" kern="1200" baseline="0">
                    <a:solidFill>
                      <a:srgbClr val="1A9586"/>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plus>
              <c:numRef>
                <c:f>Sheet1!$E$2</c:f>
                <c:numCache>
                  <c:formatCode>General</c:formatCode>
                  <c:ptCount val="1"/>
                  <c:pt idx="0">
                    <c:v>1.22</c:v>
                  </c:pt>
                </c:numCache>
              </c:numRef>
            </c:plus>
            <c:minus>
              <c:numRef>
                <c:f>Sheet1!$E$2</c:f>
                <c:numCache>
                  <c:formatCode>General</c:formatCode>
                  <c:ptCount val="1"/>
                  <c:pt idx="0">
                    <c:v>1.22</c:v>
                  </c:pt>
                </c:numCache>
              </c:numRef>
            </c:minus>
            <c:spPr>
              <a:noFill/>
              <a:ln w="9525" cap="flat" cmpd="sng" algn="ctr">
                <a:solidFill>
                  <a:schemeClr val="accent5"/>
                </a:solidFill>
                <a:round/>
              </a:ln>
              <a:effectLst/>
            </c:spPr>
          </c:errBars>
          <c:cat>
            <c:strRef>
              <c:f>Sheet1!$A$2</c:f>
              <c:strCache>
                <c:ptCount val="1"/>
                <c:pt idx="0">
                  <c:v>≥5% WL</c:v>
                </c:pt>
              </c:strCache>
            </c:strRef>
          </c:cat>
          <c:val>
            <c:numRef>
              <c:f>Sheet1!$B$2</c:f>
              <c:numCache>
                <c:formatCode>General</c:formatCode>
                <c:ptCount val="1"/>
                <c:pt idx="0">
                  <c:v>-1.43</c:v>
                </c:pt>
              </c:numCache>
            </c:numRef>
          </c:val>
          <c:extLst>
            <c:ext xmlns:c16="http://schemas.microsoft.com/office/drawing/2014/chart" uri="{C3380CC4-5D6E-409C-BE32-E72D297353CC}">
              <c16:uniqueId val="{00000001-A9A4-4EE9-80F8-8148484695B1}"/>
            </c:ext>
          </c:extLst>
        </c:ser>
        <c:ser>
          <c:idx val="1"/>
          <c:order val="1"/>
          <c:tx>
            <c:strRef>
              <c:f>Sheet1!$C$1</c:f>
              <c:strCache>
                <c:ptCount val="1"/>
                <c:pt idx="0">
                  <c:v>Placebo</c:v>
                </c:pt>
              </c:strCache>
            </c:strRef>
          </c:tx>
          <c:spPr>
            <a:solidFill>
              <a:srgbClr val="747474"/>
            </a:solidFill>
            <a:ln>
              <a:noFill/>
            </a:ln>
            <a:effectLst/>
          </c:spPr>
          <c:invertIfNegative val="0"/>
          <c:dLbls>
            <c:dLbl>
              <c:idx val="0"/>
              <c:layout>
                <c:manualLayout>
                  <c:x val="9.8700763765162125E-2"/>
                  <c:y val="-7.9735112145947022E-3"/>
                </c:manualLayout>
              </c:layout>
              <c:tx>
                <c:rich>
                  <a:bodyPr/>
                  <a:lstStyle/>
                  <a:p>
                    <a:fld id="{E912CB5D-B9D5-440E-83AF-D12EBF2DF5F1}"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A4-4EE9-80F8-8148484695B1}"/>
                </c:ext>
              </c:extLst>
            </c:dLbl>
            <c:spPr>
              <a:noFill/>
              <a:ln>
                <a:noFill/>
              </a:ln>
              <a:effectLst/>
            </c:spPr>
            <c:txPr>
              <a:bodyPr rot="0" spcFirstLastPara="1" vertOverflow="ellipsis" vert="horz" wrap="square" anchor="ctr" anchorCtr="1"/>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plus>
              <c:numLit>
                <c:formatCode>General</c:formatCode>
                <c:ptCount val="1"/>
                <c:pt idx="0">
                  <c:v>1</c:v>
                </c:pt>
              </c:numLit>
            </c:plus>
            <c:minus>
              <c:numRef>
                <c:f>Sheet1!$F$2</c:f>
                <c:numCache>
                  <c:formatCode>General</c:formatCode>
                  <c:ptCount val="1"/>
                  <c:pt idx="0">
                    <c:v>0.77</c:v>
                  </c:pt>
                </c:numCache>
              </c:numRef>
            </c:minus>
            <c:spPr>
              <a:noFill/>
              <a:ln w="9525" cap="flat" cmpd="sng" algn="ctr">
                <a:solidFill>
                  <a:schemeClr val="accent5"/>
                </a:solidFill>
                <a:round/>
              </a:ln>
              <a:effectLst/>
            </c:spPr>
          </c:errBars>
          <c:cat>
            <c:strRef>
              <c:f>Sheet1!$A$2</c:f>
              <c:strCache>
                <c:ptCount val="1"/>
                <c:pt idx="0">
                  <c:v>≥5% WL</c:v>
                </c:pt>
              </c:strCache>
            </c:strRef>
          </c:cat>
          <c:val>
            <c:numRef>
              <c:f>Sheet1!$C$2</c:f>
              <c:numCache>
                <c:formatCode>General</c:formatCode>
                <c:ptCount val="1"/>
                <c:pt idx="0">
                  <c:v>-0.39</c:v>
                </c:pt>
              </c:numCache>
            </c:numRef>
          </c:val>
          <c:extLst>
            <c:ext xmlns:c16="http://schemas.microsoft.com/office/drawing/2014/chart" uri="{C3380CC4-5D6E-409C-BE32-E72D297353CC}">
              <c16:uniqueId val="{00000003-A9A4-4EE9-80F8-8148484695B1}"/>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0.00" sourceLinked="0"/>
        <c:majorTickMark val="none"/>
        <c:minorTickMark val="none"/>
        <c:tickLblPos val="none"/>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00" b="1"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0"/>
          <c:min val="-3"/>
        </c:scaling>
        <c:delete val="0"/>
        <c:axPos val="l"/>
        <c:title>
          <c:tx>
            <c:rich>
              <a:bodyPr rot="-5400000" spcFirstLastPara="1" vertOverflow="ellipsis" vert="horz" wrap="square" anchor="ctr" anchorCtr="1"/>
              <a:lstStyle/>
              <a:p>
                <a:pPr>
                  <a:defRPr sz="1000" b="1" i="0" u="none" strike="noStrike" kern="1200" baseline="0">
                    <a:solidFill>
                      <a:srgbClr val="004B87"/>
                    </a:solidFill>
                    <a:latin typeface="Arial" panose="020B0604020202020204" pitchFamily="34" charset="0"/>
                    <a:ea typeface="+mn-ea"/>
                    <a:cs typeface="Arial" panose="020B0604020202020204" pitchFamily="34" charset="0"/>
                  </a:defRPr>
                </a:pPr>
                <a:r>
                  <a:rPr lang="en-NZ" sz="1000" b="1" dirty="0">
                    <a:solidFill>
                      <a:srgbClr val="004B87"/>
                    </a:solidFill>
                  </a:rPr>
                  <a:t>Mean change in NAS score</a:t>
                </a:r>
              </a:p>
            </c:rich>
          </c:tx>
          <c:layout>
            <c:manualLayout>
              <c:xMode val="edge"/>
              <c:yMode val="edge"/>
              <c:x val="9.5616364897500805E-2"/>
              <c:y val="0.11836500948494935"/>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rgbClr val="004B87"/>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000"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57426765874519"/>
          <c:y val="0.19284649899035042"/>
          <c:w val="0.88467038345801763"/>
          <c:h val="0.73307137976636982"/>
        </c:manualLayout>
      </c:layout>
      <c:barChart>
        <c:barDir val="col"/>
        <c:grouping val="clustered"/>
        <c:varyColors val="0"/>
        <c:ser>
          <c:idx val="0"/>
          <c:order val="0"/>
          <c:tx>
            <c:strRef>
              <c:f>Sheet1!$B$1</c:f>
              <c:strCache>
                <c:ptCount val="1"/>
                <c:pt idx="0">
                  <c:v>Treatment </c:v>
                </c:pt>
              </c:strCache>
            </c:strRef>
          </c:tx>
          <c:spPr>
            <a:solidFill>
              <a:srgbClr val="1A9586"/>
            </a:solidFill>
            <a:ln>
              <a:solidFill>
                <a:srgbClr val="1A9586"/>
              </a:solidFill>
            </a:ln>
            <a:effectLst/>
          </c:spPr>
          <c:invertIfNegative val="0"/>
          <c:dPt>
            <c:idx val="0"/>
            <c:invertIfNegative val="0"/>
            <c:bubble3D val="0"/>
            <c:spPr>
              <a:solidFill>
                <a:srgbClr val="1A9586"/>
              </a:solidFill>
              <a:ln>
                <a:solidFill>
                  <a:srgbClr val="1A9586"/>
                </a:solidFill>
              </a:ln>
              <a:effectLst/>
            </c:spPr>
            <c:extLst>
              <c:ext xmlns:c16="http://schemas.microsoft.com/office/drawing/2014/chart" uri="{C3380CC4-5D6E-409C-BE32-E72D297353CC}">
                <c16:uniqueId val="{00000001-3E37-4408-B06A-2E1BC80E724E}"/>
              </c:ext>
            </c:extLst>
          </c:dPt>
          <c:dPt>
            <c:idx val="1"/>
            <c:invertIfNegative val="0"/>
            <c:bubble3D val="0"/>
            <c:spPr>
              <a:solidFill>
                <a:srgbClr val="1A9586"/>
              </a:solidFill>
              <a:ln>
                <a:solidFill>
                  <a:srgbClr val="1A9586"/>
                </a:solidFill>
              </a:ln>
              <a:effectLst/>
            </c:spPr>
            <c:extLst>
              <c:ext xmlns:c16="http://schemas.microsoft.com/office/drawing/2014/chart" uri="{C3380CC4-5D6E-409C-BE32-E72D297353CC}">
                <c16:uniqueId val="{00000003-3E37-4408-B06A-2E1BC80E724E}"/>
              </c:ext>
            </c:extLst>
          </c:dPt>
          <c:dLbls>
            <c:delete val="1"/>
          </c:dLbls>
          <c:cat>
            <c:strRef>
              <c:f>Sheet1!$A$2:$A$3</c:f>
              <c:strCache>
                <c:ptCount val="2"/>
                <c:pt idx="0">
                  <c:v>Cohort 1</c:v>
                </c:pt>
                <c:pt idx="1">
                  <c:v>Cohort 2</c:v>
                </c:pt>
              </c:strCache>
            </c:strRef>
          </c:cat>
          <c:val>
            <c:numRef>
              <c:f>Sheet1!$B$2:$B$3</c:f>
              <c:numCache>
                <c:formatCode>General</c:formatCode>
                <c:ptCount val="2"/>
                <c:pt idx="0">
                  <c:v>-23.4</c:v>
                </c:pt>
                <c:pt idx="1">
                  <c:v>-16.399999999999999</c:v>
                </c:pt>
              </c:numCache>
            </c:numRef>
          </c:val>
          <c:extLst>
            <c:ext xmlns:c16="http://schemas.microsoft.com/office/drawing/2014/chart" uri="{C3380CC4-5D6E-409C-BE32-E72D297353CC}">
              <c16:uniqueId val="{00000004-3E37-4408-B06A-2E1BC80E724E}"/>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out"/>
        <c:minorTickMark val="none"/>
        <c:tickLblPos val="high"/>
        <c:spPr>
          <a:noFill/>
          <a:ln w="9525" cap="flat" cmpd="sng" algn="ctr">
            <a:solidFill>
              <a:schemeClr val="bg2">
                <a:lumMod val="25000"/>
              </a:schemeClr>
            </a:solidFill>
            <a:round/>
          </a:ln>
          <a:effectLst/>
        </c:spPr>
        <c:txPr>
          <a:bodyPr rot="0" spcFirstLastPara="1" vertOverflow="ellipsis"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0"/>
          <c:min val="-40"/>
        </c:scaling>
        <c:delete val="0"/>
        <c:axPos val="l"/>
        <c:numFmt formatCode="General"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40788400"/>
        <c:crossesAt val="0"/>
        <c:crossBetween val="between"/>
        <c:majorUnit val="20"/>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7A96F-248A-481D-ABEF-1D8B87E64E78}" type="datetimeFigureOut">
              <a:rPr lang="en-US" smtClean="0"/>
              <a:t>5/24/2026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2C0F0-71E7-46B6-AA6F-1D7E0E2B8B3E}" type="slidenum">
              <a:rPr lang="en-US" smtClean="0"/>
              <a:t>‹#›</a:t>
            </a:fld>
            <a:endParaRPr lang="en-US"/>
          </a:p>
        </p:txBody>
      </p:sp>
    </p:spTree>
    <p:extLst>
      <p:ext uri="{BB962C8B-B14F-4D97-AF65-F5344CB8AC3E}">
        <p14:creationId xmlns:p14="http://schemas.microsoft.com/office/powerpoint/2010/main" val="427976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2</a:t>
            </a:fld>
            <a:endParaRPr lang="en-US" dirty="0"/>
          </a:p>
        </p:txBody>
      </p:sp>
    </p:spTree>
    <p:extLst>
      <p:ext uri="{BB962C8B-B14F-4D97-AF65-F5344CB8AC3E}">
        <p14:creationId xmlns:p14="http://schemas.microsoft.com/office/powerpoint/2010/main" val="414731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b="1" i="1" dirty="0"/>
              <a:t>Abbreviations: </a:t>
            </a:r>
            <a:r>
              <a:rPr lang="en-NZ" b="0" i="1" dirty="0"/>
              <a:t>AI, artificial intelligence; AUC, area under the curve; cfDNA, cell-free deoxyribonucleic acid; CV, cardiovascular; ELF, enhanced liver fibrosis; F, fibrosis stage; Fib-4, Fibrosis 4; MASLD, metabolic dysfunction-associated </a:t>
            </a:r>
            <a:r>
              <a:rPr lang="en-NZ" b="0" i="1" dirty="0" err="1"/>
              <a:t>steatotic</a:t>
            </a:r>
            <a:r>
              <a:rPr lang="en-NZ" b="0" i="1" dirty="0"/>
              <a:t> liver disease; NIT, non-invasive test; VCTE, vibration-controlled transient elastography.</a:t>
            </a:r>
            <a:endParaRPr b="0" dirty="0"/>
          </a:p>
          <a:p>
            <a:pPr marL="0" lvl="0" indent="0" algn="l" rtl="0">
              <a:spcBef>
                <a:spcPts val="0"/>
              </a:spcBef>
              <a:spcAft>
                <a:spcPts val="0"/>
              </a:spcAft>
              <a:buNone/>
            </a:pPr>
            <a:endParaRPr b="0" i="1" dirty="0"/>
          </a:p>
          <a:p>
            <a:pPr marL="0" lvl="0" indent="0" algn="l" rtl="0">
              <a:spcBef>
                <a:spcPts val="0"/>
              </a:spcBef>
              <a:spcAft>
                <a:spcPts val="0"/>
              </a:spcAft>
              <a:buNone/>
            </a:pPr>
            <a:r>
              <a:rPr lang="en-NZ" b="1" i="0" dirty="0"/>
              <a:t>OS-099</a:t>
            </a:r>
            <a:endParaRPr dirty="0"/>
          </a:p>
          <a:p>
            <a:pPr marL="0" lvl="0" indent="0" algn="l" rtl="0">
              <a:spcBef>
                <a:spcPts val="0"/>
              </a:spcBef>
              <a:spcAft>
                <a:spcPts val="0"/>
              </a:spcAft>
              <a:buNone/>
            </a:pPr>
            <a:endParaRPr b="1" i="0" dirty="0"/>
          </a:p>
          <a:p>
            <a:pPr marL="0" lvl="0" indent="0" algn="l" rtl="0">
              <a:spcBef>
                <a:spcPts val="0"/>
              </a:spcBef>
              <a:spcAft>
                <a:spcPts val="0"/>
              </a:spcAft>
              <a:buNone/>
            </a:pPr>
            <a:r>
              <a:rPr lang="en-NZ" sz="1200" b="1" dirty="0">
                <a:solidFill>
                  <a:schemeClr val="dk1"/>
                </a:solidFill>
                <a:latin typeface="Arial"/>
                <a:ea typeface="Arial"/>
                <a:cs typeface="Arial"/>
                <a:sym typeface="Arial"/>
              </a:rPr>
              <a:t>AI-powered cell-free DNA methylation profiling for identification of treatment-eligible MASLD patients: a multi-cohort validation study </a:t>
            </a:r>
            <a:endParaRPr dirty="0"/>
          </a:p>
          <a:p>
            <a:pPr marL="0" lvl="0" indent="0" algn="l" rtl="0">
              <a:spcBef>
                <a:spcPts val="0"/>
              </a:spcBef>
              <a:spcAft>
                <a:spcPts val="0"/>
              </a:spcAft>
              <a:buNone/>
            </a:pP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NZ" sz="1200" dirty="0">
                <a:solidFill>
                  <a:schemeClr val="dk1"/>
                </a:solidFill>
                <a:latin typeface="Arial"/>
                <a:ea typeface="Arial"/>
                <a:cs typeface="Arial"/>
                <a:sym typeface="Arial"/>
              </a:rPr>
              <a:t>Jörn M. Schattenberg</a:t>
            </a:r>
            <a:r>
              <a:rPr lang="en-NZ" sz="1200" baseline="30000" dirty="0">
                <a:solidFill>
                  <a:schemeClr val="dk1"/>
                </a:solidFill>
                <a:latin typeface="Arial"/>
                <a:ea typeface="Arial"/>
                <a:cs typeface="Arial"/>
                <a:sym typeface="Arial"/>
              </a:rPr>
              <a:t>1</a:t>
            </a:r>
            <a:r>
              <a:rPr lang="en-NZ" sz="1200" dirty="0">
                <a:solidFill>
                  <a:schemeClr val="dk1"/>
                </a:solidFill>
                <a:latin typeface="Arial"/>
                <a:ea typeface="Arial"/>
                <a:cs typeface="Arial"/>
                <a:sym typeface="Arial"/>
              </a:rPr>
              <a:t>, </a:t>
            </a:r>
            <a:r>
              <a:rPr lang="en-NZ" sz="1200" u="sng" dirty="0">
                <a:solidFill>
                  <a:schemeClr val="dk1"/>
                </a:solidFill>
                <a:latin typeface="Arial"/>
                <a:ea typeface="Arial"/>
                <a:cs typeface="Arial"/>
                <a:sym typeface="Arial"/>
              </a:rPr>
              <a:t>Soheil Damangir</a:t>
            </a:r>
            <a:r>
              <a:rPr lang="en-NZ" sz="1200" u="sng" baseline="30000" dirty="0">
                <a:solidFill>
                  <a:schemeClr val="dk1"/>
                </a:solidFill>
                <a:latin typeface="Arial"/>
                <a:ea typeface="Arial"/>
                <a:cs typeface="Arial"/>
                <a:sym typeface="Arial"/>
              </a:rPr>
              <a:t>2</a:t>
            </a:r>
            <a:r>
              <a:rPr lang="en-NZ" sz="1200" dirty="0">
                <a:solidFill>
                  <a:schemeClr val="dk1"/>
                </a:solidFill>
                <a:latin typeface="Arial"/>
                <a:ea typeface="Arial"/>
                <a:cs typeface="Arial"/>
                <a:sym typeface="Arial"/>
              </a:rPr>
              <a:t>, Hamed Amini</a:t>
            </a:r>
            <a:r>
              <a:rPr lang="en-NZ" sz="1200" baseline="30000" dirty="0">
                <a:solidFill>
                  <a:schemeClr val="dk1"/>
                </a:solidFill>
                <a:latin typeface="Arial"/>
                <a:ea typeface="Arial"/>
                <a:cs typeface="Arial"/>
                <a:sym typeface="Arial"/>
              </a:rPr>
              <a:t>2</a:t>
            </a:r>
            <a:r>
              <a:rPr lang="en-NZ" sz="1200" dirty="0">
                <a:solidFill>
                  <a:schemeClr val="dk1"/>
                </a:solidFill>
                <a:latin typeface="Arial"/>
                <a:ea typeface="Arial"/>
                <a:cs typeface="Arial"/>
                <a:sym typeface="Arial"/>
              </a:rPr>
              <a:t>, Leila Bazargan</a:t>
            </a:r>
            <a:r>
              <a:rPr lang="en-NZ" sz="1200" baseline="30000" dirty="0">
                <a:solidFill>
                  <a:schemeClr val="dk1"/>
                </a:solidFill>
                <a:latin typeface="Arial"/>
                <a:ea typeface="Arial"/>
                <a:cs typeface="Arial"/>
                <a:sym typeface="Arial"/>
              </a:rPr>
              <a:t>2</a:t>
            </a:r>
            <a:r>
              <a:rPr lang="en-NZ" sz="1200" dirty="0">
                <a:solidFill>
                  <a:schemeClr val="dk1"/>
                </a:solidFill>
                <a:latin typeface="Arial"/>
                <a:ea typeface="Arial"/>
                <a:cs typeface="Arial"/>
                <a:sym typeface="Arial"/>
              </a:rPr>
              <a:t>, Chong Lu</a:t>
            </a:r>
            <a:r>
              <a:rPr lang="en-NZ" sz="1200" baseline="30000" dirty="0">
                <a:solidFill>
                  <a:schemeClr val="dk1"/>
                </a:solidFill>
                <a:latin typeface="Arial"/>
                <a:ea typeface="Arial"/>
                <a:cs typeface="Arial"/>
                <a:sym typeface="Arial"/>
              </a:rPr>
              <a:t>2</a:t>
            </a:r>
            <a:r>
              <a:rPr lang="en-NZ" sz="1200" dirty="0">
                <a:solidFill>
                  <a:schemeClr val="dk1"/>
                </a:solidFill>
                <a:latin typeface="Arial"/>
                <a:ea typeface="Arial"/>
                <a:cs typeface="Arial"/>
                <a:sym typeface="Arial"/>
              </a:rPr>
              <a:t>, Kitty Yale</a:t>
            </a:r>
            <a:r>
              <a:rPr lang="en-NZ" sz="1200" baseline="30000" dirty="0">
                <a:solidFill>
                  <a:schemeClr val="dk1"/>
                </a:solidFill>
                <a:latin typeface="Arial"/>
                <a:ea typeface="Arial"/>
                <a:cs typeface="Arial"/>
                <a:sym typeface="Arial"/>
              </a:rPr>
              <a:t>3</a:t>
            </a:r>
            <a:r>
              <a:rPr lang="en-NZ" sz="1200" dirty="0">
                <a:solidFill>
                  <a:schemeClr val="dk1"/>
                </a:solidFill>
                <a:latin typeface="Arial"/>
                <a:ea typeface="Arial"/>
                <a:cs typeface="Arial"/>
                <a:sym typeface="Arial"/>
              </a:rPr>
              <a:t>, Reshma Shringarpure</a:t>
            </a:r>
            <a:r>
              <a:rPr lang="en-NZ" sz="1200" baseline="30000" dirty="0">
                <a:solidFill>
                  <a:schemeClr val="dk1"/>
                </a:solidFill>
                <a:latin typeface="Arial"/>
                <a:ea typeface="Arial"/>
                <a:cs typeface="Arial"/>
                <a:sym typeface="Arial"/>
              </a:rPr>
              <a:t>3</a:t>
            </a:r>
            <a:r>
              <a:rPr lang="en-NZ" sz="1200" dirty="0">
                <a:solidFill>
                  <a:schemeClr val="dk1"/>
                </a:solidFill>
                <a:latin typeface="Arial"/>
                <a:ea typeface="Arial"/>
                <a:cs typeface="Arial"/>
                <a:sym typeface="Arial"/>
              </a:rPr>
              <a:t>, Lynn Lips</a:t>
            </a:r>
            <a:r>
              <a:rPr lang="en-NZ" sz="1200" baseline="30000" dirty="0">
                <a:solidFill>
                  <a:schemeClr val="dk1"/>
                </a:solidFill>
                <a:latin typeface="Arial"/>
                <a:ea typeface="Arial"/>
                <a:cs typeface="Arial"/>
                <a:sym typeface="Arial"/>
              </a:rPr>
              <a:t>3</a:t>
            </a:r>
            <a:r>
              <a:rPr lang="en-NZ" sz="1200" dirty="0">
                <a:solidFill>
                  <a:schemeClr val="dk1"/>
                </a:solidFill>
                <a:latin typeface="Arial"/>
                <a:ea typeface="Arial"/>
                <a:cs typeface="Arial"/>
                <a:sym typeface="Arial"/>
              </a:rPr>
              <a:t>, Brent A. Neuschwander-Tetri</a:t>
            </a:r>
            <a:r>
              <a:rPr lang="en-NZ" sz="1200" baseline="30000" dirty="0">
                <a:solidFill>
                  <a:schemeClr val="dk1"/>
                </a:solidFill>
                <a:latin typeface="Arial"/>
                <a:ea typeface="Arial"/>
                <a:cs typeface="Arial"/>
                <a:sym typeface="Arial"/>
              </a:rPr>
              <a:t>4</a:t>
            </a:r>
            <a:r>
              <a:rPr lang="en-NZ" sz="1200" dirty="0">
                <a:solidFill>
                  <a:schemeClr val="dk1"/>
                </a:solidFill>
                <a:latin typeface="Arial"/>
                <a:ea typeface="Arial"/>
                <a:cs typeface="Arial"/>
                <a:sym typeface="Arial"/>
              </a:rPr>
              <a:t>, Rohit Loomba</a:t>
            </a:r>
            <a:r>
              <a:rPr lang="en-NZ" sz="1200" baseline="30000" dirty="0">
                <a:solidFill>
                  <a:schemeClr val="dk1"/>
                </a:solidFill>
                <a:latin typeface="Arial"/>
                <a:ea typeface="Arial"/>
                <a:cs typeface="Arial"/>
                <a:sym typeface="Arial"/>
              </a:rPr>
              <a:t>5</a:t>
            </a:r>
            <a:r>
              <a:rPr lang="en-NZ" sz="1200" dirty="0">
                <a:solidFill>
                  <a:schemeClr val="dk1"/>
                </a:solidFill>
                <a:latin typeface="Arial"/>
                <a:ea typeface="Arial"/>
                <a:cs typeface="Arial"/>
                <a:sym typeface="Arial"/>
              </a:rPr>
              <a:t>, Manal F. Abdelmalek</a:t>
            </a:r>
            <a:r>
              <a:rPr lang="en-NZ" sz="1200" baseline="30000" dirty="0">
                <a:solidFill>
                  <a:schemeClr val="dk1"/>
                </a:solidFill>
                <a:latin typeface="Arial"/>
                <a:ea typeface="Arial"/>
                <a:cs typeface="Arial"/>
                <a:sym typeface="Arial"/>
              </a:rPr>
              <a:t>6</a:t>
            </a:r>
            <a:r>
              <a:rPr lang="en-NZ" sz="1200" dirty="0">
                <a:solidFill>
                  <a:schemeClr val="dk1"/>
                </a:solidFill>
                <a:latin typeface="Arial"/>
                <a:ea typeface="Arial"/>
                <a:cs typeface="Arial"/>
                <a:sym typeface="Arial"/>
              </a:rPr>
              <a:t>, Anna Mae Diehl</a:t>
            </a:r>
            <a:r>
              <a:rPr lang="en-NZ" sz="1200" baseline="30000" dirty="0">
                <a:solidFill>
                  <a:schemeClr val="dk1"/>
                </a:solidFill>
                <a:latin typeface="Arial"/>
                <a:ea typeface="Arial"/>
                <a:cs typeface="Arial"/>
                <a:sym typeface="Arial"/>
              </a:rPr>
              <a:t>7</a:t>
            </a:r>
            <a:r>
              <a:rPr lang="en-NZ" sz="1200" dirty="0">
                <a:solidFill>
                  <a:schemeClr val="dk1"/>
                </a:solidFill>
                <a:latin typeface="Arial"/>
                <a:ea typeface="Arial"/>
                <a:cs typeface="Arial"/>
                <a:sym typeface="Arial"/>
              </a:rPr>
              <a:t> </a:t>
            </a:r>
            <a:endParaRPr dirty="0"/>
          </a:p>
          <a:p>
            <a:pPr marL="0" lvl="0" indent="0" algn="l" rtl="0">
              <a:spcBef>
                <a:spcPts val="0"/>
              </a:spcBef>
              <a:spcAft>
                <a:spcPts val="0"/>
              </a:spcAft>
              <a:buNone/>
            </a:pP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NZ" sz="1200" i="1" baseline="30000" dirty="0">
                <a:solidFill>
                  <a:schemeClr val="dk1"/>
                </a:solidFill>
                <a:latin typeface="Arial"/>
                <a:ea typeface="Arial"/>
                <a:cs typeface="Arial"/>
                <a:sym typeface="Arial"/>
              </a:rPr>
              <a:t>1</a:t>
            </a:r>
            <a:r>
              <a:rPr lang="en-NZ" sz="1200" i="1" dirty="0">
                <a:solidFill>
                  <a:schemeClr val="dk1"/>
                </a:solidFill>
                <a:latin typeface="Arial"/>
                <a:ea typeface="Arial"/>
                <a:cs typeface="Arial"/>
                <a:sym typeface="Arial"/>
              </a:rPr>
              <a:t>Saarland University Medical </a:t>
            </a:r>
            <a:r>
              <a:rPr lang="en-NZ" sz="1200" i="1" dirty="0" err="1">
                <a:solidFill>
                  <a:schemeClr val="dk1"/>
                </a:solidFill>
                <a:latin typeface="Arial"/>
                <a:ea typeface="Arial"/>
                <a:cs typeface="Arial"/>
                <a:sym typeface="Arial"/>
              </a:rPr>
              <a:t>Center</a:t>
            </a:r>
            <a:r>
              <a:rPr lang="en-NZ" sz="1200" i="1" dirty="0">
                <a:solidFill>
                  <a:schemeClr val="dk1"/>
                </a:solidFill>
                <a:latin typeface="Arial"/>
                <a:ea typeface="Arial"/>
                <a:cs typeface="Arial"/>
                <a:sym typeface="Arial"/>
              </a:rPr>
              <a:t>, Homburg, Germany</a:t>
            </a:r>
            <a:r>
              <a:rPr lang="en-NZ" sz="1200" dirty="0">
                <a:solidFill>
                  <a:schemeClr val="dk1"/>
                </a:solidFill>
                <a:latin typeface="Arial"/>
                <a:ea typeface="Arial"/>
                <a:cs typeface="Arial"/>
                <a:sym typeface="Arial"/>
              </a:rPr>
              <a:t>, </a:t>
            </a:r>
            <a:r>
              <a:rPr lang="en-NZ" sz="1200" i="1" baseline="30000" dirty="0">
                <a:solidFill>
                  <a:schemeClr val="dk1"/>
                </a:solidFill>
                <a:latin typeface="Arial"/>
                <a:ea typeface="Arial"/>
                <a:cs typeface="Arial"/>
                <a:sym typeface="Arial"/>
              </a:rPr>
              <a:t>2</a:t>
            </a:r>
            <a:r>
              <a:rPr lang="en-NZ" sz="1200" i="1" dirty="0">
                <a:solidFill>
                  <a:schemeClr val="dk1"/>
                </a:solidFill>
                <a:latin typeface="Arial"/>
                <a:ea typeface="Arial"/>
                <a:cs typeface="Arial"/>
                <a:sym typeface="Arial"/>
              </a:rPr>
              <a:t>Hepta Bio, Inc., Foster City, United States</a:t>
            </a:r>
            <a:r>
              <a:rPr lang="en-NZ" sz="1200" dirty="0">
                <a:solidFill>
                  <a:schemeClr val="dk1"/>
                </a:solidFill>
                <a:latin typeface="Arial"/>
                <a:ea typeface="Arial"/>
                <a:cs typeface="Arial"/>
                <a:sym typeface="Arial"/>
              </a:rPr>
              <a:t>, </a:t>
            </a:r>
            <a:r>
              <a:rPr lang="en-NZ" sz="1200" i="1" baseline="30000" dirty="0">
                <a:solidFill>
                  <a:schemeClr val="dk1"/>
                </a:solidFill>
                <a:latin typeface="Arial"/>
                <a:ea typeface="Arial"/>
                <a:cs typeface="Arial"/>
                <a:sym typeface="Arial"/>
              </a:rPr>
              <a:t>3</a:t>
            </a:r>
            <a:r>
              <a:rPr lang="en-NZ" sz="1200" i="1" dirty="0">
                <a:solidFill>
                  <a:schemeClr val="dk1"/>
                </a:solidFill>
                <a:latin typeface="Arial"/>
                <a:ea typeface="Arial"/>
                <a:cs typeface="Arial"/>
                <a:sym typeface="Arial"/>
              </a:rPr>
              <a:t>Akero Therapeutics, Inc., South San Francisco, United States</a:t>
            </a:r>
            <a:r>
              <a:rPr lang="en-NZ" sz="1200" dirty="0">
                <a:solidFill>
                  <a:schemeClr val="dk1"/>
                </a:solidFill>
                <a:latin typeface="Arial"/>
                <a:ea typeface="Arial"/>
                <a:cs typeface="Arial"/>
                <a:sym typeface="Arial"/>
              </a:rPr>
              <a:t>, </a:t>
            </a:r>
            <a:r>
              <a:rPr lang="en-NZ" sz="1200" i="1" baseline="30000" dirty="0">
                <a:solidFill>
                  <a:schemeClr val="dk1"/>
                </a:solidFill>
                <a:latin typeface="Arial"/>
                <a:ea typeface="Arial"/>
                <a:cs typeface="Arial"/>
                <a:sym typeface="Arial"/>
              </a:rPr>
              <a:t>4</a:t>
            </a:r>
            <a:r>
              <a:rPr lang="en-NZ" sz="1200" i="1" dirty="0">
                <a:solidFill>
                  <a:schemeClr val="dk1"/>
                </a:solidFill>
                <a:latin typeface="Arial"/>
                <a:ea typeface="Arial"/>
                <a:cs typeface="Arial"/>
                <a:sym typeface="Arial"/>
              </a:rPr>
              <a:t>Saint Louis University, St. Louis, United States</a:t>
            </a:r>
            <a:r>
              <a:rPr lang="en-NZ" sz="1200" dirty="0">
                <a:solidFill>
                  <a:schemeClr val="dk1"/>
                </a:solidFill>
                <a:latin typeface="Arial"/>
                <a:ea typeface="Arial"/>
                <a:cs typeface="Arial"/>
                <a:sym typeface="Arial"/>
              </a:rPr>
              <a:t>, </a:t>
            </a:r>
            <a:r>
              <a:rPr lang="en-NZ" sz="1200" i="1" baseline="30000" dirty="0">
                <a:solidFill>
                  <a:schemeClr val="dk1"/>
                </a:solidFill>
                <a:latin typeface="Arial"/>
                <a:ea typeface="Arial"/>
                <a:cs typeface="Arial"/>
                <a:sym typeface="Arial"/>
              </a:rPr>
              <a:t>5</a:t>
            </a:r>
            <a:r>
              <a:rPr lang="en-NZ" sz="1200" i="1" dirty="0">
                <a:solidFill>
                  <a:schemeClr val="dk1"/>
                </a:solidFill>
                <a:latin typeface="Arial"/>
                <a:ea typeface="Arial"/>
                <a:cs typeface="Arial"/>
                <a:sym typeface="Arial"/>
              </a:rPr>
              <a:t>University of California, San Diego, La Jolla, United States</a:t>
            </a:r>
            <a:r>
              <a:rPr lang="en-NZ" sz="1200" dirty="0">
                <a:solidFill>
                  <a:schemeClr val="dk1"/>
                </a:solidFill>
                <a:latin typeface="Arial"/>
                <a:ea typeface="Arial"/>
                <a:cs typeface="Arial"/>
                <a:sym typeface="Arial"/>
              </a:rPr>
              <a:t>, </a:t>
            </a:r>
            <a:r>
              <a:rPr lang="en-NZ" sz="1200" i="1" baseline="30000" dirty="0">
                <a:solidFill>
                  <a:schemeClr val="dk1"/>
                </a:solidFill>
                <a:latin typeface="Arial"/>
                <a:ea typeface="Arial"/>
                <a:cs typeface="Arial"/>
                <a:sym typeface="Arial"/>
              </a:rPr>
              <a:t>6</a:t>
            </a:r>
            <a:r>
              <a:rPr lang="en-NZ" sz="1200" i="1" dirty="0">
                <a:solidFill>
                  <a:schemeClr val="dk1"/>
                </a:solidFill>
                <a:latin typeface="Arial"/>
                <a:ea typeface="Arial"/>
                <a:cs typeface="Arial"/>
                <a:sym typeface="Arial"/>
              </a:rPr>
              <a:t>Mayo Clinic, Rochester, United States</a:t>
            </a:r>
            <a:r>
              <a:rPr lang="en-NZ" sz="1200" dirty="0">
                <a:solidFill>
                  <a:schemeClr val="dk1"/>
                </a:solidFill>
                <a:latin typeface="Arial"/>
                <a:ea typeface="Arial"/>
                <a:cs typeface="Arial"/>
                <a:sym typeface="Arial"/>
              </a:rPr>
              <a:t>, </a:t>
            </a:r>
            <a:r>
              <a:rPr lang="en-NZ" sz="1200" i="1" baseline="30000" dirty="0">
                <a:solidFill>
                  <a:schemeClr val="dk1"/>
                </a:solidFill>
                <a:latin typeface="Arial"/>
                <a:ea typeface="Arial"/>
                <a:cs typeface="Arial"/>
                <a:sym typeface="Arial"/>
              </a:rPr>
              <a:t>7</a:t>
            </a:r>
            <a:r>
              <a:rPr lang="en-NZ" sz="1200" i="1" dirty="0">
                <a:solidFill>
                  <a:schemeClr val="dk1"/>
                </a:solidFill>
                <a:latin typeface="Arial"/>
                <a:ea typeface="Arial"/>
                <a:cs typeface="Arial"/>
                <a:sym typeface="Arial"/>
              </a:rPr>
              <a:t>Duke University, Durham, United States </a:t>
            </a:r>
            <a:endParaRPr dirty="0"/>
          </a:p>
          <a:p>
            <a:pPr marL="0" lvl="0" indent="0" algn="l" rtl="0">
              <a:spcBef>
                <a:spcPts val="0"/>
              </a:spcBef>
              <a:spcAft>
                <a:spcPts val="0"/>
              </a:spcAft>
              <a:buNone/>
            </a:pPr>
            <a:endParaRPr sz="1200" i="1" dirty="0">
              <a:solidFill>
                <a:schemeClr val="dk1"/>
              </a:solidFill>
              <a:latin typeface="Arial"/>
              <a:ea typeface="Arial"/>
              <a:cs typeface="Arial"/>
              <a:sym typeface="Arial"/>
            </a:endParaRPr>
          </a:p>
          <a:p>
            <a:pPr marL="0" lvl="0" indent="0" algn="l" rtl="0">
              <a:spcBef>
                <a:spcPts val="0"/>
              </a:spcBef>
              <a:spcAft>
                <a:spcPts val="0"/>
              </a:spcAft>
              <a:buNone/>
            </a:pPr>
            <a:r>
              <a:rPr lang="en-NZ" sz="1200" b="1" dirty="0">
                <a:solidFill>
                  <a:schemeClr val="dk1"/>
                </a:solidFill>
                <a:latin typeface="Arial"/>
                <a:ea typeface="Arial"/>
                <a:cs typeface="Arial"/>
                <a:sym typeface="Arial"/>
              </a:rPr>
              <a:t>Background and aims: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NZ" sz="1200" dirty="0">
                <a:solidFill>
                  <a:schemeClr val="dk1"/>
                </a:solidFill>
                <a:latin typeface="Arial"/>
                <a:ea typeface="Arial"/>
                <a:cs typeface="Arial"/>
                <a:sym typeface="Arial"/>
              </a:rPr>
              <a:t>With the approval of </a:t>
            </a:r>
            <a:r>
              <a:rPr lang="en-NZ" sz="1200" dirty="0" err="1">
                <a:solidFill>
                  <a:schemeClr val="dk1"/>
                </a:solidFill>
                <a:latin typeface="Arial"/>
                <a:ea typeface="Arial"/>
                <a:cs typeface="Arial"/>
                <a:sym typeface="Arial"/>
              </a:rPr>
              <a:t>resmetirom</a:t>
            </a:r>
            <a:r>
              <a:rPr lang="en-NZ" sz="1200" dirty="0">
                <a:solidFill>
                  <a:schemeClr val="dk1"/>
                </a:solidFill>
                <a:latin typeface="Arial"/>
                <a:ea typeface="Arial"/>
                <a:cs typeface="Arial"/>
                <a:sym typeface="Arial"/>
              </a:rPr>
              <a:t> and semaglutide for the treatment of MASH with moderate-to-advanced fibrosis (F2-F3), accurate identification of treatment-eligible patients has become a critical clinical need. Current non-invasive tests (NITs) result in missing almost a third of the treatment-eligible patients as they were predominantly developed for detecting advanced fibrosis (F3-F4). We developed and validated an AI-powered cell-free DNA (cfDNA) methylation platform optimized for detecting MASH with F2-F3 to address this diagnostic gap. </a:t>
            </a:r>
            <a:endParaRPr dirty="0"/>
          </a:p>
          <a:p>
            <a:pPr marL="0" lvl="0" indent="0" algn="l" rtl="0">
              <a:spcBef>
                <a:spcPts val="0"/>
              </a:spcBef>
              <a:spcAft>
                <a:spcPts val="0"/>
              </a:spcAft>
              <a:buNone/>
            </a:pPr>
            <a:r>
              <a:rPr lang="en-NZ" sz="1200" b="1" dirty="0">
                <a:solidFill>
                  <a:schemeClr val="dk1"/>
                </a:solidFill>
                <a:latin typeface="Arial"/>
                <a:ea typeface="Arial"/>
                <a:cs typeface="Arial"/>
                <a:sym typeface="Arial"/>
              </a:rPr>
              <a:t>Method: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NZ" sz="1200" dirty="0">
                <a:solidFill>
                  <a:schemeClr val="dk1"/>
                </a:solidFill>
                <a:latin typeface="Arial"/>
                <a:ea typeface="Arial"/>
                <a:cs typeface="Arial"/>
                <a:sym typeface="Arial"/>
              </a:rPr>
              <a:t>This multi-cohort study includes 553 biopsy-confirmed MASLD patients from 3 independent cohorts across the US and Europe: (1) Duke MASLD Biobank (n=276), (2) University Medical </a:t>
            </a:r>
            <a:r>
              <a:rPr lang="en-NZ" sz="1200" dirty="0" err="1">
                <a:solidFill>
                  <a:schemeClr val="dk1"/>
                </a:solidFill>
                <a:latin typeface="Arial"/>
                <a:ea typeface="Arial"/>
                <a:cs typeface="Arial"/>
                <a:sym typeface="Arial"/>
              </a:rPr>
              <a:t>Center</a:t>
            </a:r>
            <a:r>
              <a:rPr lang="en-NZ" sz="1200" dirty="0">
                <a:solidFill>
                  <a:schemeClr val="dk1"/>
                </a:solidFill>
                <a:latin typeface="Arial"/>
                <a:ea typeface="Arial"/>
                <a:cs typeface="Arial"/>
                <a:sym typeface="Arial"/>
              </a:rPr>
              <a:t> Mainz Biobank (n=73), and (3) </a:t>
            </a:r>
            <a:r>
              <a:rPr lang="en-NZ" sz="1200" dirty="0" err="1">
                <a:solidFill>
                  <a:schemeClr val="dk1"/>
                </a:solidFill>
                <a:latin typeface="Arial"/>
                <a:ea typeface="Arial"/>
                <a:cs typeface="Arial"/>
                <a:sym typeface="Arial"/>
              </a:rPr>
              <a:t>Akero</a:t>
            </a:r>
            <a:r>
              <a:rPr lang="en-NZ" sz="1200" dirty="0">
                <a:solidFill>
                  <a:schemeClr val="dk1"/>
                </a:solidFill>
                <a:latin typeface="Arial"/>
                <a:ea typeface="Arial"/>
                <a:cs typeface="Arial"/>
                <a:sym typeface="Arial"/>
              </a:rPr>
              <a:t> Therapeutics’ SYNCHRONY Phase 3 screening population (n=204). Deep methylation sequencing of plasma cfDNA was performed, generating 112 terabytes of genomic data. A novel transformer architecture (</a:t>
            </a:r>
            <a:r>
              <a:rPr lang="en-NZ" sz="1200" dirty="0" err="1">
                <a:solidFill>
                  <a:schemeClr val="dk1"/>
                </a:solidFill>
                <a:latin typeface="Arial"/>
                <a:ea typeface="Arial"/>
                <a:cs typeface="Arial"/>
                <a:sym typeface="Arial"/>
              </a:rPr>
              <a:t>LiquidTransformer</a:t>
            </a:r>
            <a:r>
              <a:rPr lang="en-NZ" sz="1200" dirty="0">
                <a:solidFill>
                  <a:schemeClr val="dk1"/>
                </a:solidFill>
                <a:latin typeface="Arial"/>
                <a:ea typeface="Arial"/>
                <a:cs typeface="Arial"/>
                <a:sym typeface="Arial"/>
              </a:rPr>
              <a:t> 89 million parameters), trained on a 20,000 core cluster, was developed to identify clinically significant fibrosis. Test performance was evaluated for the detection of: (1) significant fibrosis (F2-F3) in non-cirrhotic patients and (2) cirrhosis (F4). Performance was compared head-to-head against Fib4, VCTE and ELF on matched samples. All performance results were measured on the validation set. </a:t>
            </a:r>
            <a:endParaRPr dirty="0"/>
          </a:p>
          <a:p>
            <a:pPr marL="0" lvl="0" indent="0" algn="l" rtl="0">
              <a:spcBef>
                <a:spcPts val="0"/>
              </a:spcBef>
              <a:spcAft>
                <a:spcPts val="0"/>
              </a:spcAft>
              <a:buNone/>
            </a:pPr>
            <a:r>
              <a:rPr lang="en-NZ" sz="1200" b="1" dirty="0">
                <a:solidFill>
                  <a:schemeClr val="dk1"/>
                </a:solidFill>
                <a:latin typeface="Arial"/>
                <a:ea typeface="Arial"/>
                <a:cs typeface="Arial"/>
                <a:sym typeface="Arial"/>
              </a:rPr>
              <a:t>Results: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NZ" sz="1200" dirty="0">
                <a:solidFill>
                  <a:schemeClr val="dk1"/>
                </a:solidFill>
                <a:latin typeface="Arial"/>
                <a:ea typeface="Arial"/>
                <a:cs typeface="Arial"/>
                <a:sym typeface="Arial"/>
              </a:rPr>
              <a:t>For detection of treatment-eligible fibrosis, F2-F3, and cirrhosis detection the test achieved AUC of 0.83 and 0.80 respectively. In direct comparison on matched subsets of samples, cfDNA methylation test outperformed Fib4 (AUC 0.82 vs 0.71) across all datasets with delta AUC 0.07, 0.07 and 0.13 for Duke, Mainz and </a:t>
            </a:r>
            <a:r>
              <a:rPr lang="en-NZ" sz="1200" dirty="0" err="1">
                <a:solidFill>
                  <a:schemeClr val="dk1"/>
                </a:solidFill>
                <a:latin typeface="Arial"/>
                <a:ea typeface="Arial"/>
                <a:cs typeface="Arial"/>
                <a:sym typeface="Arial"/>
              </a:rPr>
              <a:t>Akero</a:t>
            </a:r>
            <a:r>
              <a:rPr lang="en-NZ" sz="1200" dirty="0">
                <a:solidFill>
                  <a:schemeClr val="dk1"/>
                </a:solidFill>
                <a:latin typeface="Arial"/>
                <a:ea typeface="Arial"/>
                <a:cs typeface="Arial"/>
                <a:sym typeface="Arial"/>
              </a:rPr>
              <a:t> respectively. On a subset of </a:t>
            </a:r>
            <a:r>
              <a:rPr lang="en-NZ" sz="1200" dirty="0" err="1">
                <a:solidFill>
                  <a:schemeClr val="dk1"/>
                </a:solidFill>
                <a:latin typeface="Arial"/>
                <a:ea typeface="Arial"/>
                <a:cs typeface="Arial"/>
                <a:sym typeface="Arial"/>
              </a:rPr>
              <a:t>Akero</a:t>
            </a:r>
            <a:r>
              <a:rPr lang="en-NZ" sz="1200" dirty="0">
                <a:solidFill>
                  <a:schemeClr val="dk1"/>
                </a:solidFill>
                <a:latin typeface="Arial"/>
                <a:ea typeface="Arial"/>
                <a:cs typeface="Arial"/>
                <a:sym typeface="Arial"/>
              </a:rPr>
              <a:t> samples n=201 where other comparators were available the test (AUC=0.82) outperformed ELF (AUC=0.69), VCTE (AUC=0.67) and Fib4 (AUC=0.64). Notably, the </a:t>
            </a:r>
            <a:r>
              <a:rPr lang="en-NZ" sz="1200" dirty="0" err="1">
                <a:solidFill>
                  <a:schemeClr val="dk1"/>
                </a:solidFill>
                <a:latin typeface="Arial"/>
                <a:ea typeface="Arial"/>
                <a:cs typeface="Arial"/>
                <a:sym typeface="Arial"/>
              </a:rPr>
              <a:t>Akero</a:t>
            </a:r>
            <a:r>
              <a:rPr lang="en-NZ" sz="1200" dirty="0">
                <a:solidFill>
                  <a:schemeClr val="dk1"/>
                </a:solidFill>
                <a:latin typeface="Arial"/>
                <a:ea typeface="Arial"/>
                <a:cs typeface="Arial"/>
                <a:sym typeface="Arial"/>
              </a:rPr>
              <a:t> cohort represents a clinically pre-selected population yet the model maintained robust performance. Performance was consistent across sex and diabetes status. </a:t>
            </a:r>
            <a:endParaRPr dirty="0"/>
          </a:p>
          <a:p>
            <a:pPr marL="0" lvl="0" indent="0" algn="l" rtl="0">
              <a:spcBef>
                <a:spcPts val="0"/>
              </a:spcBef>
              <a:spcAft>
                <a:spcPts val="0"/>
              </a:spcAft>
              <a:buNone/>
            </a:pPr>
            <a:r>
              <a:rPr lang="en-NZ" sz="1200" b="1" dirty="0">
                <a:solidFill>
                  <a:schemeClr val="dk1"/>
                </a:solidFill>
                <a:latin typeface="Arial"/>
                <a:ea typeface="Arial"/>
                <a:cs typeface="Arial"/>
                <a:sym typeface="Arial"/>
              </a:rPr>
              <a:t>Conclusion: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NZ" sz="1200" dirty="0">
                <a:solidFill>
                  <a:schemeClr val="dk1"/>
                </a:solidFill>
                <a:latin typeface="Arial"/>
                <a:ea typeface="Arial"/>
                <a:cs typeface="Arial"/>
                <a:sym typeface="Arial"/>
              </a:rPr>
              <a:t>This AI-powered cfDNA methylation platform accurately identifies MASLD patients eligible for treatment while excluding cirrhosis, directly addressing a diagnostic gap in current guideline-recommended NIT pathways. The technology demonstrates consistent performance across independent international cohorts including a clinical trial screening population, uniquely positioning it to be considered for integration into treatment decision algorithms.</a:t>
            </a:r>
            <a:endParaRPr dirty="0"/>
          </a:p>
          <a:p>
            <a:pPr marL="0" marR="0" lvl="0" indent="0" algn="l" rtl="0">
              <a:lnSpc>
                <a:spcPct val="100000"/>
              </a:lnSpc>
              <a:spcBef>
                <a:spcPts val="0"/>
              </a:spcBef>
              <a:spcAft>
                <a:spcPts val="0"/>
              </a:spcAft>
              <a:buClr>
                <a:schemeClr val="dk1"/>
              </a:buClr>
              <a:buSzPts val="1200"/>
              <a:buFont typeface="Arial"/>
              <a:buNone/>
            </a:pPr>
            <a:endParaRPr b="0" dirty="0"/>
          </a:p>
        </p:txBody>
      </p:sp>
      <p:sp>
        <p:nvSpPr>
          <p:cNvPr id="63" name="Google Shape;6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7B08F-A49C-3629-73BD-C1DF60AAE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233C5-281E-0FA3-D03D-63F87C78F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0E780-3440-A406-3EEB-C0EDB0680261}"/>
              </a:ext>
            </a:extLst>
          </p:cNvPr>
          <p:cNvSpPr>
            <a:spLocks noGrp="1"/>
          </p:cNvSpPr>
          <p:nvPr>
            <p:ph type="body" idx="1"/>
          </p:nvPr>
        </p:nvSpPr>
        <p:spPr/>
        <p:txBody>
          <a:bodyPr/>
          <a:lstStyle/>
          <a:p>
            <a:r>
              <a:rPr lang="en-NZ" sz="1200" b="1" i="1" kern="1200" dirty="0">
                <a:solidFill>
                  <a:schemeClr val="tx1"/>
                </a:solidFill>
                <a:effectLst/>
                <a:latin typeface="+mn-lt"/>
                <a:ea typeface="+mn-ea"/>
                <a:cs typeface="+mn-cs"/>
              </a:rPr>
              <a:t>Abbreviations</a:t>
            </a:r>
            <a:r>
              <a:rPr lang="en-NZ" sz="1200" b="0" i="1" kern="1200" dirty="0">
                <a:solidFill>
                  <a:schemeClr val="tx1"/>
                </a:solidFill>
                <a:effectLst/>
                <a:latin typeface="+mn-lt"/>
                <a:ea typeface="+mn-ea"/>
                <a:cs typeface="+mn-cs"/>
              </a:rPr>
              <a:t>: G-MASLD, global MASLD project; HCC, hepatocellular carcinoma; MASH, metabolic dysfunction-associated steatohepatitis; MASLD, metabolic dysfunction-associated steatotic liver disease; NIT, non-invasive test; T2D, type 2 diabetes mellitus.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OS-097</a:t>
            </a:r>
            <a:endParaRPr lang="en-NZ" sz="1200" i="1" kern="1200" dirty="0">
              <a:solidFill>
                <a:schemeClr val="tx1"/>
              </a:solidFill>
              <a:effectLst/>
              <a:latin typeface="+mn-lt"/>
              <a:ea typeface="+mn-ea"/>
              <a:cs typeface="+mn-cs"/>
            </a:endParaRPr>
          </a:p>
          <a:p>
            <a:endParaRPr lang="en-NZ"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Zobair M. Younossi</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Ming-Lung Yu</a:t>
            </a:r>
            <a:r>
              <a:rPr lang="en-NZ" sz="1200" kern="1200" baseline="30000" dirty="0">
                <a:solidFill>
                  <a:schemeClr val="tx1"/>
                </a:solidFill>
                <a:effectLst/>
                <a:latin typeface="+mn-lt"/>
                <a:ea typeface="+mn-ea"/>
                <a:cs typeface="+mn-cs"/>
              </a:rPr>
              <a:t>3,4</a:t>
            </a:r>
            <a:r>
              <a:rPr lang="en-NZ" sz="1200" kern="1200" dirty="0">
                <a:solidFill>
                  <a:schemeClr val="tx1"/>
                </a:solidFill>
                <a:effectLst/>
                <a:latin typeface="+mn-lt"/>
                <a:ea typeface="+mn-ea"/>
                <a:cs typeface="+mn-cs"/>
              </a:rPr>
              <a:t>, Leyla de Avila</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Salvatore Petta</a:t>
            </a:r>
            <a:r>
              <a:rPr lang="en-NZ" sz="1200" kern="1200" baseline="30000" dirty="0">
                <a:solidFill>
                  <a:schemeClr val="tx1"/>
                </a:solidFill>
                <a:effectLst/>
                <a:latin typeface="+mn-lt"/>
                <a:ea typeface="+mn-ea"/>
                <a:cs typeface="+mn-cs"/>
              </a:rPr>
              <a:t>3,5</a:t>
            </a:r>
            <a:r>
              <a:rPr lang="en-NZ" sz="1200" kern="1200" dirty="0">
                <a:solidFill>
                  <a:schemeClr val="tx1"/>
                </a:solidFill>
                <a:effectLst/>
                <a:latin typeface="+mn-lt"/>
                <a:ea typeface="+mn-ea"/>
                <a:cs typeface="+mn-cs"/>
              </a:rPr>
              <a:t>, Hannes Hagström</a:t>
            </a:r>
            <a:r>
              <a:rPr lang="en-NZ" sz="1200" kern="1200" baseline="30000" dirty="0">
                <a:solidFill>
                  <a:schemeClr val="tx1"/>
                </a:solidFill>
                <a:effectLst/>
                <a:latin typeface="+mn-lt"/>
                <a:ea typeface="+mn-ea"/>
                <a:cs typeface="+mn-cs"/>
              </a:rPr>
              <a:t>3,6</a:t>
            </a:r>
            <a:r>
              <a:rPr lang="en-NZ" sz="1200" kern="1200" dirty="0">
                <a:solidFill>
                  <a:schemeClr val="tx1"/>
                </a:solidFill>
                <a:effectLst/>
                <a:latin typeface="+mn-lt"/>
                <a:ea typeface="+mn-ea"/>
                <a:cs typeface="+mn-cs"/>
              </a:rPr>
              <a:t>, Seung Up Kim</a:t>
            </a:r>
            <a:r>
              <a:rPr lang="en-NZ" sz="1200" kern="1200" baseline="30000" dirty="0">
                <a:solidFill>
                  <a:schemeClr val="tx1"/>
                </a:solidFill>
                <a:effectLst/>
                <a:latin typeface="+mn-lt"/>
                <a:ea typeface="+mn-ea"/>
                <a:cs typeface="+mn-cs"/>
              </a:rPr>
              <a:t>3,7</a:t>
            </a:r>
            <a:r>
              <a:rPr lang="en-NZ" sz="1200" kern="1200" dirty="0">
                <a:solidFill>
                  <a:schemeClr val="tx1"/>
                </a:solidFill>
                <a:effectLst/>
                <a:latin typeface="+mn-lt"/>
                <a:ea typeface="+mn-ea"/>
                <a:cs typeface="+mn-cs"/>
              </a:rPr>
              <a:t>, Atsushi Nakajima</a:t>
            </a:r>
            <a:r>
              <a:rPr lang="en-NZ" sz="1200" kern="1200" baseline="30000" dirty="0">
                <a:solidFill>
                  <a:schemeClr val="tx1"/>
                </a:solidFill>
                <a:effectLst/>
                <a:latin typeface="+mn-lt"/>
                <a:ea typeface="+mn-ea"/>
                <a:cs typeface="+mn-cs"/>
              </a:rPr>
              <a:t>3,8</a:t>
            </a:r>
            <a:r>
              <a:rPr lang="en-NZ" sz="1200" kern="1200" dirty="0">
                <a:solidFill>
                  <a:schemeClr val="tx1"/>
                </a:solidFill>
                <a:effectLst/>
                <a:latin typeface="+mn-lt"/>
                <a:ea typeface="+mn-ea"/>
                <a:cs typeface="+mn-cs"/>
              </a:rPr>
              <a:t>, Javier Crespo</a:t>
            </a:r>
            <a:r>
              <a:rPr lang="en-NZ" sz="1200" kern="1200" baseline="30000" dirty="0">
                <a:solidFill>
                  <a:schemeClr val="tx1"/>
                </a:solidFill>
                <a:effectLst/>
                <a:latin typeface="+mn-lt"/>
                <a:ea typeface="+mn-ea"/>
                <a:cs typeface="+mn-cs"/>
              </a:rPr>
              <a:t>3,9</a:t>
            </a:r>
            <a:r>
              <a:rPr lang="en-NZ" sz="1200" kern="1200" dirty="0">
                <a:solidFill>
                  <a:schemeClr val="tx1"/>
                </a:solidFill>
                <a:effectLst/>
                <a:latin typeface="+mn-lt"/>
                <a:ea typeface="+mn-ea"/>
                <a:cs typeface="+mn-cs"/>
              </a:rPr>
              <a:t>, Laurent Castera</a:t>
            </a:r>
            <a:r>
              <a:rPr lang="en-NZ" sz="1200" kern="1200" baseline="30000" dirty="0">
                <a:solidFill>
                  <a:schemeClr val="tx1"/>
                </a:solidFill>
                <a:effectLst/>
                <a:latin typeface="+mn-lt"/>
                <a:ea typeface="+mn-ea"/>
                <a:cs typeface="+mn-cs"/>
              </a:rPr>
              <a:t>3,10</a:t>
            </a:r>
            <a:r>
              <a:rPr lang="en-NZ" sz="1200" kern="1200" dirty="0">
                <a:solidFill>
                  <a:schemeClr val="tx1"/>
                </a:solidFill>
                <a:effectLst/>
                <a:latin typeface="+mn-lt"/>
                <a:ea typeface="+mn-ea"/>
                <a:cs typeface="+mn-cs"/>
              </a:rPr>
              <a:t>, Naim Alkhouri</a:t>
            </a:r>
            <a:r>
              <a:rPr lang="en-NZ" sz="1200" kern="1200" baseline="30000" dirty="0">
                <a:solidFill>
                  <a:schemeClr val="tx1"/>
                </a:solidFill>
                <a:effectLst/>
                <a:latin typeface="+mn-lt"/>
                <a:ea typeface="+mn-ea"/>
                <a:cs typeface="+mn-cs"/>
              </a:rPr>
              <a:t>3,11</a:t>
            </a:r>
            <a:r>
              <a:rPr lang="en-NZ" sz="1200" kern="1200" dirty="0">
                <a:solidFill>
                  <a:schemeClr val="tx1"/>
                </a:solidFill>
                <a:effectLst/>
                <a:latin typeface="+mn-lt"/>
                <a:ea typeface="+mn-ea"/>
                <a:cs typeface="+mn-cs"/>
              </a:rPr>
              <a:t>, Ming- Hua Zheng</a:t>
            </a:r>
            <a:r>
              <a:rPr lang="en-NZ" sz="1200" kern="1200" baseline="30000" dirty="0">
                <a:solidFill>
                  <a:schemeClr val="tx1"/>
                </a:solidFill>
                <a:effectLst/>
                <a:latin typeface="+mn-lt"/>
                <a:ea typeface="+mn-ea"/>
                <a:cs typeface="+mn-cs"/>
              </a:rPr>
              <a:t>3,12</a:t>
            </a:r>
            <a:r>
              <a:rPr lang="en-NZ" sz="1200" kern="1200" dirty="0">
                <a:solidFill>
                  <a:schemeClr val="tx1"/>
                </a:solidFill>
                <a:effectLst/>
                <a:latin typeface="+mn-lt"/>
                <a:ea typeface="+mn-ea"/>
                <a:cs typeface="+mn-cs"/>
              </a:rPr>
              <a:t>, Sombat Treeprasertsuk</a:t>
            </a:r>
            <a:r>
              <a:rPr lang="en-NZ" sz="1200" kern="1200" baseline="30000" dirty="0">
                <a:solidFill>
                  <a:schemeClr val="tx1"/>
                </a:solidFill>
                <a:effectLst/>
                <a:latin typeface="+mn-lt"/>
                <a:ea typeface="+mn-ea"/>
                <a:cs typeface="+mn-cs"/>
              </a:rPr>
              <a:t>3,13</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Prooksa</a:t>
            </a:r>
            <a:r>
              <a:rPr lang="en-NZ" sz="1200" kern="1200" dirty="0">
                <a:solidFill>
                  <a:schemeClr val="tx1"/>
                </a:solidFill>
                <a:effectLst/>
                <a:latin typeface="+mn-lt"/>
                <a:ea typeface="+mn-ea"/>
                <a:cs typeface="+mn-cs"/>
              </a:rPr>
              <a:t> Ananchuensook</a:t>
            </a:r>
            <a:r>
              <a:rPr lang="en-NZ" sz="1200" kern="1200" baseline="30000" dirty="0">
                <a:solidFill>
                  <a:schemeClr val="tx1"/>
                </a:solidFill>
                <a:effectLst/>
                <a:latin typeface="+mn-lt"/>
                <a:ea typeface="+mn-ea"/>
                <a:cs typeface="+mn-cs"/>
              </a:rPr>
              <a:t>3,13</a:t>
            </a:r>
            <a:r>
              <a:rPr lang="en-NZ" sz="1200" kern="1200" dirty="0">
                <a:solidFill>
                  <a:schemeClr val="tx1"/>
                </a:solidFill>
                <a:effectLst/>
                <a:latin typeface="+mn-lt"/>
                <a:ea typeface="+mn-ea"/>
                <a:cs typeface="+mn-cs"/>
              </a:rPr>
              <a:t>, Shalimar Shalimar</a:t>
            </a:r>
            <a:r>
              <a:rPr lang="en-NZ" sz="1200" kern="1200" baseline="30000" dirty="0">
                <a:solidFill>
                  <a:schemeClr val="tx1"/>
                </a:solidFill>
                <a:effectLst/>
                <a:latin typeface="+mn-lt"/>
                <a:ea typeface="+mn-ea"/>
                <a:cs typeface="+mn-cs"/>
              </a:rPr>
              <a:t>3,14</a:t>
            </a:r>
            <a:r>
              <a:rPr lang="en-NZ" sz="1200" kern="1200" dirty="0">
                <a:solidFill>
                  <a:schemeClr val="tx1"/>
                </a:solidFill>
                <a:effectLst/>
                <a:latin typeface="+mn-lt"/>
                <a:ea typeface="+mn-ea"/>
                <a:cs typeface="+mn-cs"/>
              </a:rPr>
              <a:t>, Emmanuel Tsochatzis</a:t>
            </a:r>
            <a:r>
              <a:rPr lang="en-NZ" sz="1200" kern="1200" baseline="30000" dirty="0">
                <a:solidFill>
                  <a:schemeClr val="tx1"/>
                </a:solidFill>
                <a:effectLst/>
                <a:latin typeface="+mn-lt"/>
                <a:ea typeface="+mn-ea"/>
                <a:cs typeface="+mn-cs"/>
              </a:rPr>
              <a:t>3,15</a:t>
            </a:r>
            <a:r>
              <a:rPr lang="en-NZ" sz="1200" kern="1200" dirty="0">
                <a:solidFill>
                  <a:schemeClr val="tx1"/>
                </a:solidFill>
                <a:effectLst/>
                <a:latin typeface="+mn-lt"/>
                <a:ea typeface="+mn-ea"/>
                <a:cs typeface="+mn-cs"/>
              </a:rPr>
              <a:t>, Shenoy K T</a:t>
            </a:r>
            <a:r>
              <a:rPr lang="en-NZ" sz="1200" kern="1200" baseline="30000" dirty="0">
                <a:solidFill>
                  <a:schemeClr val="tx1"/>
                </a:solidFill>
                <a:effectLst/>
                <a:latin typeface="+mn-lt"/>
                <a:ea typeface="+mn-ea"/>
                <a:cs typeface="+mn-cs"/>
              </a:rPr>
              <a:t>3,16</a:t>
            </a:r>
            <a:r>
              <a:rPr lang="en-NZ" sz="1200" kern="1200" dirty="0">
                <a:solidFill>
                  <a:schemeClr val="tx1"/>
                </a:solidFill>
                <a:effectLst/>
                <a:latin typeface="+mn-lt"/>
                <a:ea typeface="+mn-ea"/>
                <a:cs typeface="+mn-cs"/>
              </a:rPr>
              <a:t>, Leena Mohan</a:t>
            </a:r>
            <a:r>
              <a:rPr lang="en-NZ" sz="1200" kern="1200" baseline="30000" dirty="0">
                <a:solidFill>
                  <a:schemeClr val="tx1"/>
                </a:solidFill>
                <a:effectLst/>
                <a:latin typeface="+mn-lt"/>
                <a:ea typeface="+mn-ea"/>
                <a:cs typeface="+mn-cs"/>
              </a:rPr>
              <a:t>3,17</a:t>
            </a:r>
            <a:r>
              <a:rPr lang="en-NZ" sz="1200" kern="1200" dirty="0">
                <a:solidFill>
                  <a:schemeClr val="tx1"/>
                </a:solidFill>
                <a:effectLst/>
                <a:latin typeface="+mn-lt"/>
                <a:ea typeface="+mn-ea"/>
                <a:cs typeface="+mn-cs"/>
              </a:rPr>
              <a:t>, Jian-Gao Fan</a:t>
            </a:r>
            <a:r>
              <a:rPr lang="en-NZ" sz="1200" kern="1200" baseline="30000" dirty="0">
                <a:solidFill>
                  <a:schemeClr val="tx1"/>
                </a:solidFill>
                <a:effectLst/>
                <a:latin typeface="+mn-lt"/>
                <a:ea typeface="+mn-ea"/>
                <a:cs typeface="+mn-cs"/>
              </a:rPr>
              <a:t>3,18</a:t>
            </a:r>
            <a:r>
              <a:rPr lang="en-NZ" sz="1200" kern="1200" dirty="0">
                <a:solidFill>
                  <a:schemeClr val="tx1"/>
                </a:solidFill>
                <a:effectLst/>
                <a:latin typeface="+mn-lt"/>
                <a:ea typeface="+mn-ea"/>
                <a:cs typeface="+mn-cs"/>
              </a:rPr>
              <a:t>, Stuart Roberts</a:t>
            </a:r>
            <a:r>
              <a:rPr lang="en-NZ" sz="1200" kern="1200" baseline="30000" dirty="0">
                <a:solidFill>
                  <a:schemeClr val="tx1"/>
                </a:solidFill>
                <a:effectLst/>
                <a:latin typeface="+mn-lt"/>
                <a:ea typeface="+mn-ea"/>
                <a:cs typeface="+mn-cs"/>
              </a:rPr>
              <a:t>3,19</a:t>
            </a:r>
            <a:r>
              <a:rPr lang="en-NZ" sz="1200" kern="1200" dirty="0">
                <a:solidFill>
                  <a:schemeClr val="tx1"/>
                </a:solidFill>
                <a:effectLst/>
                <a:latin typeface="+mn-lt"/>
                <a:ea typeface="+mn-ea"/>
                <a:cs typeface="+mn-cs"/>
              </a:rPr>
              <a:t>, Khalid A Alswat</a:t>
            </a:r>
            <a:r>
              <a:rPr lang="en-NZ" sz="1200" kern="1200" baseline="30000" dirty="0">
                <a:solidFill>
                  <a:schemeClr val="tx1"/>
                </a:solidFill>
                <a:effectLst/>
                <a:latin typeface="+mn-lt"/>
                <a:ea typeface="+mn-ea"/>
                <a:cs typeface="+mn-cs"/>
              </a:rPr>
              <a:t>3,20</a:t>
            </a:r>
            <a:r>
              <a:rPr lang="en-NZ" sz="1200" kern="1200" dirty="0">
                <a:solidFill>
                  <a:schemeClr val="tx1"/>
                </a:solidFill>
                <a:effectLst/>
                <a:latin typeface="+mn-lt"/>
                <a:ea typeface="+mn-ea"/>
                <a:cs typeface="+mn-cs"/>
              </a:rPr>
              <a:t>, Vincent Wai-Sun Wong</a:t>
            </a:r>
            <a:r>
              <a:rPr lang="en-NZ" sz="1200" kern="1200" baseline="30000" dirty="0">
                <a:solidFill>
                  <a:schemeClr val="tx1"/>
                </a:solidFill>
                <a:effectLst/>
                <a:latin typeface="+mn-lt"/>
                <a:ea typeface="+mn-ea"/>
                <a:cs typeface="+mn-cs"/>
              </a:rPr>
              <a:t>3,21</a:t>
            </a:r>
            <a:r>
              <a:rPr lang="en-NZ" sz="1200" kern="1200" dirty="0">
                <a:solidFill>
                  <a:schemeClr val="tx1"/>
                </a:solidFill>
                <a:effectLst/>
                <a:latin typeface="+mn-lt"/>
                <a:ea typeface="+mn-ea"/>
                <a:cs typeface="+mn-cs"/>
              </a:rPr>
              <a:t>, Yusuf Yilmaz</a:t>
            </a:r>
            <a:r>
              <a:rPr lang="en-NZ" sz="1200" kern="1200" baseline="30000" dirty="0">
                <a:solidFill>
                  <a:schemeClr val="tx1"/>
                </a:solidFill>
                <a:effectLst/>
                <a:latin typeface="+mn-lt"/>
                <a:ea typeface="+mn-ea"/>
                <a:cs typeface="+mn-cs"/>
              </a:rPr>
              <a:t>3,22</a:t>
            </a:r>
            <a:r>
              <a:rPr lang="en-NZ" sz="1200" kern="1200" dirty="0">
                <a:solidFill>
                  <a:schemeClr val="tx1"/>
                </a:solidFill>
                <a:effectLst/>
                <a:latin typeface="+mn-lt"/>
                <a:ea typeface="+mn-ea"/>
                <a:cs typeface="+mn-cs"/>
              </a:rPr>
              <a:t>, Winston Dunn</a:t>
            </a:r>
            <a:r>
              <a:rPr lang="en-NZ" sz="1200" kern="1200" baseline="30000" dirty="0">
                <a:solidFill>
                  <a:schemeClr val="tx1"/>
                </a:solidFill>
                <a:effectLst/>
                <a:latin typeface="+mn-lt"/>
                <a:ea typeface="+mn-ea"/>
                <a:cs typeface="+mn-cs"/>
              </a:rPr>
              <a:t>23</a:t>
            </a:r>
            <a:r>
              <a:rPr lang="en-NZ" sz="1200" kern="1200" dirty="0">
                <a:solidFill>
                  <a:schemeClr val="tx1"/>
                </a:solidFill>
                <a:effectLst/>
                <a:latin typeface="+mn-lt"/>
                <a:ea typeface="+mn-ea"/>
                <a:cs typeface="+mn-cs"/>
              </a:rPr>
              <a:t>, Sven Francque</a:t>
            </a:r>
            <a:r>
              <a:rPr lang="en-NZ" sz="1200" kern="1200" baseline="30000" dirty="0">
                <a:solidFill>
                  <a:schemeClr val="tx1"/>
                </a:solidFill>
                <a:effectLst/>
                <a:latin typeface="+mn-lt"/>
                <a:ea typeface="+mn-ea"/>
                <a:cs typeface="+mn-cs"/>
              </a:rPr>
              <a:t>3,24</a:t>
            </a:r>
            <a:r>
              <a:rPr lang="en-NZ" sz="1200" kern="1200" dirty="0">
                <a:solidFill>
                  <a:schemeClr val="tx1"/>
                </a:solidFill>
                <a:effectLst/>
                <a:latin typeface="+mn-lt"/>
                <a:ea typeface="+mn-ea"/>
                <a:cs typeface="+mn-cs"/>
              </a:rPr>
              <a:t>, Ahmed Cordie</a:t>
            </a:r>
            <a:r>
              <a:rPr lang="en-NZ" sz="1200" kern="1200" baseline="30000" dirty="0">
                <a:solidFill>
                  <a:schemeClr val="tx1"/>
                </a:solidFill>
                <a:effectLst/>
                <a:latin typeface="+mn-lt"/>
                <a:ea typeface="+mn-ea"/>
                <a:cs typeface="+mn-cs"/>
              </a:rPr>
              <a:t>3,25</a:t>
            </a:r>
            <a:r>
              <a:rPr lang="en-NZ" sz="1200" kern="1200" dirty="0">
                <a:solidFill>
                  <a:schemeClr val="tx1"/>
                </a:solidFill>
                <a:effectLst/>
                <a:latin typeface="+mn-lt"/>
                <a:ea typeface="+mn-ea"/>
                <a:cs typeface="+mn-cs"/>
              </a:rPr>
              <a:t>, Saleh Alqahtani</a:t>
            </a:r>
            <a:r>
              <a:rPr lang="en-NZ" sz="1200" kern="1200" baseline="30000" dirty="0">
                <a:solidFill>
                  <a:schemeClr val="tx1"/>
                </a:solidFill>
                <a:effectLst/>
                <a:latin typeface="+mn-lt"/>
                <a:ea typeface="+mn-ea"/>
                <a:cs typeface="+mn-cs"/>
              </a:rPr>
              <a:t>3,26</a:t>
            </a:r>
            <a:r>
              <a:rPr lang="en-NZ" sz="1200" kern="1200" dirty="0">
                <a:solidFill>
                  <a:schemeClr val="tx1"/>
                </a:solidFill>
                <a:effectLst/>
                <a:latin typeface="+mn-lt"/>
                <a:ea typeface="+mn-ea"/>
                <a:cs typeface="+mn-cs"/>
              </a:rPr>
              <a:t>, Mattias Ekstedt</a:t>
            </a:r>
            <a:r>
              <a:rPr lang="en-NZ" sz="1200" kern="1200" baseline="30000" dirty="0">
                <a:solidFill>
                  <a:schemeClr val="tx1"/>
                </a:solidFill>
                <a:effectLst/>
                <a:latin typeface="+mn-lt"/>
                <a:ea typeface="+mn-ea"/>
                <a:cs typeface="+mn-cs"/>
              </a:rPr>
              <a:t>27</a:t>
            </a:r>
            <a:r>
              <a:rPr lang="en-NZ" sz="1200" kern="1200" dirty="0">
                <a:solidFill>
                  <a:schemeClr val="tx1"/>
                </a:solidFill>
                <a:effectLst/>
                <a:latin typeface="+mn-lt"/>
                <a:ea typeface="+mn-ea"/>
                <a:cs typeface="+mn-cs"/>
              </a:rPr>
              <a:t>, George Boon Bee Goh</a:t>
            </a:r>
            <a:r>
              <a:rPr lang="en-NZ" sz="1200" kern="1200" baseline="30000" dirty="0">
                <a:solidFill>
                  <a:schemeClr val="tx1"/>
                </a:solidFill>
                <a:effectLst/>
                <a:latin typeface="+mn-lt"/>
                <a:ea typeface="+mn-ea"/>
                <a:cs typeface="+mn-cs"/>
              </a:rPr>
              <a:t>3,28</a:t>
            </a:r>
            <a:r>
              <a:rPr lang="en-NZ" sz="1200" kern="1200" dirty="0">
                <a:solidFill>
                  <a:schemeClr val="tx1"/>
                </a:solidFill>
                <a:effectLst/>
                <a:latin typeface="+mn-lt"/>
                <a:ea typeface="+mn-ea"/>
                <a:cs typeface="+mn-cs"/>
              </a:rPr>
              <a:t>, Claudia Pinto Oliveira</a:t>
            </a:r>
            <a:r>
              <a:rPr lang="en-NZ" sz="1200" kern="1200" baseline="30000" dirty="0">
                <a:solidFill>
                  <a:schemeClr val="tx1"/>
                </a:solidFill>
                <a:effectLst/>
                <a:latin typeface="+mn-lt"/>
                <a:ea typeface="+mn-ea"/>
                <a:cs typeface="+mn-cs"/>
              </a:rPr>
              <a:t>3,29</a:t>
            </a:r>
            <a:r>
              <a:rPr lang="en-NZ" sz="1200" kern="1200" dirty="0">
                <a:solidFill>
                  <a:schemeClr val="tx1"/>
                </a:solidFill>
                <a:effectLst/>
                <a:latin typeface="+mn-lt"/>
                <a:ea typeface="+mn-ea"/>
                <a:cs typeface="+mn-cs"/>
              </a:rPr>
              <a:t>, Mário Pessoa</a:t>
            </a:r>
            <a:r>
              <a:rPr lang="en-NZ" sz="1200" kern="1200" baseline="30000" dirty="0">
                <a:solidFill>
                  <a:schemeClr val="tx1"/>
                </a:solidFill>
                <a:effectLst/>
                <a:latin typeface="+mn-lt"/>
                <a:ea typeface="+mn-ea"/>
                <a:cs typeface="+mn-cs"/>
              </a:rPr>
              <a:t>3,30</a:t>
            </a:r>
            <a:r>
              <a:rPr lang="en-NZ" sz="1200" kern="1200" dirty="0">
                <a:solidFill>
                  <a:schemeClr val="tx1"/>
                </a:solidFill>
                <a:effectLst/>
                <a:latin typeface="+mn-lt"/>
                <a:ea typeface="+mn-ea"/>
                <a:cs typeface="+mn-cs"/>
              </a:rPr>
              <a:t>, Wah-</a:t>
            </a:r>
            <a:r>
              <a:rPr lang="en-NZ" sz="1200" kern="1200" dirty="0" err="1">
                <a:solidFill>
                  <a:schemeClr val="tx1"/>
                </a:solidFill>
                <a:effectLst/>
                <a:latin typeface="+mn-lt"/>
                <a:ea typeface="+mn-ea"/>
                <a:cs typeface="+mn-cs"/>
              </a:rPr>
              <a:t>Kheong</a:t>
            </a:r>
            <a:r>
              <a:rPr lang="en-NZ" sz="1200" kern="1200" dirty="0">
                <a:solidFill>
                  <a:schemeClr val="tx1"/>
                </a:solidFill>
                <a:effectLst/>
                <a:latin typeface="+mn-lt"/>
                <a:ea typeface="+mn-ea"/>
                <a:cs typeface="+mn-cs"/>
              </a:rPr>
              <a:t> Chan</a:t>
            </a:r>
            <a:r>
              <a:rPr lang="en-NZ" sz="1200" kern="1200" baseline="30000" dirty="0">
                <a:solidFill>
                  <a:schemeClr val="tx1"/>
                </a:solidFill>
                <a:effectLst/>
                <a:latin typeface="+mn-lt"/>
                <a:ea typeface="+mn-ea"/>
                <a:cs typeface="+mn-cs"/>
              </a:rPr>
              <a:t>3,31</a:t>
            </a:r>
            <a:r>
              <a:rPr lang="en-NZ" sz="1200" kern="1200" dirty="0">
                <a:solidFill>
                  <a:schemeClr val="tx1"/>
                </a:solidFill>
                <a:effectLst/>
                <a:latin typeface="+mn-lt"/>
                <a:ea typeface="+mn-ea"/>
                <a:cs typeface="+mn-cs"/>
              </a:rPr>
              <a:t>, Marlen Ivon Castellanos Fernández</a:t>
            </a:r>
            <a:r>
              <a:rPr lang="en-NZ" sz="1200" kern="1200" baseline="30000" dirty="0">
                <a:solidFill>
                  <a:schemeClr val="tx1"/>
                </a:solidFill>
                <a:effectLst/>
                <a:latin typeface="+mn-lt"/>
                <a:ea typeface="+mn-ea"/>
                <a:cs typeface="+mn-cs"/>
              </a:rPr>
              <a:t>3,32</a:t>
            </a:r>
            <a:r>
              <a:rPr lang="en-NZ" sz="1200" kern="1200" dirty="0">
                <a:solidFill>
                  <a:schemeClr val="tx1"/>
                </a:solidFill>
                <a:effectLst/>
                <a:latin typeface="+mn-lt"/>
                <a:ea typeface="+mn-ea"/>
                <a:cs typeface="+mn-cs"/>
              </a:rPr>
              <a:t>, Ajay Kumar </a:t>
            </a:r>
            <a:r>
              <a:rPr lang="en-NZ" sz="1200" kern="1200" baseline="0" dirty="0">
                <a:solidFill>
                  <a:schemeClr val="tx1"/>
                </a:solidFill>
                <a:effectLst/>
                <a:latin typeface="+mn-lt"/>
                <a:ea typeface="+mn-ea"/>
                <a:cs typeface="+mn-cs"/>
              </a:rPr>
              <a:t>Duseja</a:t>
            </a:r>
            <a:r>
              <a:rPr lang="en-NZ" sz="1200" kern="1200" baseline="30000" dirty="0">
                <a:solidFill>
                  <a:schemeClr val="tx1"/>
                </a:solidFill>
                <a:effectLst/>
                <a:latin typeface="+mn-lt"/>
                <a:ea typeface="+mn-ea"/>
                <a:cs typeface="+mn-cs"/>
              </a:rPr>
              <a:t>3,33</a:t>
            </a:r>
            <a:r>
              <a:rPr lang="en-NZ" sz="1200" kern="1200" dirty="0">
                <a:solidFill>
                  <a:schemeClr val="tx1"/>
                </a:solidFill>
                <a:effectLst/>
                <a:latin typeface="+mn-lt"/>
                <a:ea typeface="+mn-ea"/>
                <a:cs typeface="+mn-cs"/>
              </a:rPr>
              <a:t>, Juan Pablo Arab</a:t>
            </a:r>
            <a:r>
              <a:rPr lang="en-NZ" sz="1200" kern="1200" baseline="30000" dirty="0">
                <a:solidFill>
                  <a:schemeClr val="tx1"/>
                </a:solidFill>
                <a:effectLst/>
                <a:latin typeface="+mn-lt"/>
                <a:ea typeface="+mn-ea"/>
                <a:cs typeface="+mn-cs"/>
              </a:rPr>
              <a:t>3,34</a:t>
            </a:r>
            <a:r>
              <a:rPr lang="en-NZ" sz="1200" kern="1200" dirty="0">
                <a:solidFill>
                  <a:schemeClr val="tx1"/>
                </a:solidFill>
                <a:effectLst/>
                <a:latin typeface="+mn-lt"/>
                <a:ea typeface="+mn-ea"/>
                <a:cs typeface="+mn-cs"/>
              </a:rPr>
              <a:t>, George Papatheodoridis</a:t>
            </a:r>
            <a:r>
              <a:rPr lang="en-NZ" sz="1200" kern="1200" baseline="30000" dirty="0">
                <a:solidFill>
                  <a:schemeClr val="tx1"/>
                </a:solidFill>
                <a:effectLst/>
                <a:latin typeface="+mn-lt"/>
                <a:ea typeface="+mn-ea"/>
                <a:cs typeface="+mn-cs"/>
              </a:rPr>
              <a:t>3,35</a:t>
            </a:r>
            <a:r>
              <a:rPr lang="en-NZ" sz="1200" kern="1200" dirty="0">
                <a:solidFill>
                  <a:schemeClr val="tx1"/>
                </a:solidFill>
                <a:effectLst/>
                <a:latin typeface="+mn-lt"/>
                <a:ea typeface="+mn-ea"/>
                <a:cs typeface="+mn-cs"/>
              </a:rPr>
              <a:t>, Giada Sebastiani</a:t>
            </a:r>
            <a:r>
              <a:rPr lang="en-NZ" sz="1200" kern="1200" baseline="30000" dirty="0">
                <a:solidFill>
                  <a:schemeClr val="tx1"/>
                </a:solidFill>
                <a:effectLst/>
                <a:latin typeface="+mn-lt"/>
                <a:ea typeface="+mn-ea"/>
                <a:cs typeface="+mn-cs"/>
              </a:rPr>
              <a:t>3,36</a:t>
            </a:r>
            <a:r>
              <a:rPr lang="en-NZ" sz="1200" kern="1200" dirty="0">
                <a:solidFill>
                  <a:schemeClr val="tx1"/>
                </a:solidFill>
                <a:effectLst/>
                <a:latin typeface="+mn-lt"/>
                <a:ea typeface="+mn-ea"/>
                <a:cs typeface="+mn-cs"/>
              </a:rPr>
              <a:t>, Cristiane A. Villela-Nogueira</a:t>
            </a:r>
            <a:r>
              <a:rPr lang="en-NZ" sz="1200" kern="1200" baseline="30000" dirty="0">
                <a:solidFill>
                  <a:schemeClr val="tx1"/>
                </a:solidFill>
                <a:effectLst/>
                <a:latin typeface="+mn-lt"/>
                <a:ea typeface="+mn-ea"/>
                <a:cs typeface="+mn-cs"/>
              </a:rPr>
              <a:t>3,37</a:t>
            </a:r>
            <a:r>
              <a:rPr lang="en-NZ" sz="1200" kern="1200" dirty="0">
                <a:solidFill>
                  <a:schemeClr val="tx1"/>
                </a:solidFill>
                <a:effectLst/>
                <a:latin typeface="+mn-lt"/>
                <a:ea typeface="+mn-ea"/>
                <a:cs typeface="+mn-cs"/>
              </a:rPr>
              <a:t>, Roberta D'Ambrosio</a:t>
            </a:r>
            <a:r>
              <a:rPr lang="en-NZ" sz="1200" kern="1200" baseline="30000" dirty="0">
                <a:solidFill>
                  <a:schemeClr val="tx1"/>
                </a:solidFill>
                <a:effectLst/>
                <a:latin typeface="+mn-lt"/>
                <a:ea typeface="+mn-ea"/>
                <a:cs typeface="+mn-cs"/>
              </a:rPr>
              <a:t>38</a:t>
            </a:r>
            <a:r>
              <a:rPr lang="en-NZ" sz="1200" kern="1200" dirty="0">
                <a:solidFill>
                  <a:schemeClr val="tx1"/>
                </a:solidFill>
                <a:effectLst/>
                <a:latin typeface="+mn-lt"/>
                <a:ea typeface="+mn-ea"/>
                <a:cs typeface="+mn-cs"/>
              </a:rPr>
              <a:t>, Pietro Lampertico</a:t>
            </a:r>
            <a:r>
              <a:rPr lang="en-NZ" sz="1200" kern="1200" baseline="30000" dirty="0">
                <a:solidFill>
                  <a:schemeClr val="tx1"/>
                </a:solidFill>
                <a:effectLst/>
                <a:latin typeface="+mn-lt"/>
                <a:ea typeface="+mn-ea"/>
                <a:cs typeface="+mn-cs"/>
              </a:rPr>
              <a:t>3,38</a:t>
            </a:r>
            <a:r>
              <a:rPr lang="en-NZ" sz="1200" kern="1200" dirty="0">
                <a:solidFill>
                  <a:schemeClr val="tx1"/>
                </a:solidFill>
                <a:effectLst/>
                <a:latin typeface="+mn-lt"/>
                <a:ea typeface="+mn-ea"/>
                <a:cs typeface="+mn-cs"/>
              </a:rPr>
              <a:t>, Khalid Al Naamani</a:t>
            </a:r>
            <a:r>
              <a:rPr lang="en-NZ" sz="1200" kern="1200" baseline="30000" dirty="0">
                <a:solidFill>
                  <a:schemeClr val="tx1"/>
                </a:solidFill>
                <a:effectLst/>
                <a:latin typeface="+mn-lt"/>
                <a:ea typeface="+mn-ea"/>
                <a:cs typeface="+mn-cs"/>
              </a:rPr>
              <a:t>3,39</a:t>
            </a:r>
            <a:r>
              <a:rPr lang="en-NZ" sz="1200" kern="1200" dirty="0">
                <a:solidFill>
                  <a:schemeClr val="tx1"/>
                </a:solidFill>
                <a:effectLst/>
                <a:latin typeface="+mn-lt"/>
                <a:ea typeface="+mn-ea"/>
                <a:cs typeface="+mn-cs"/>
              </a:rPr>
              <a:t>, A.G. (Onno) Holleboom</a:t>
            </a:r>
            <a:r>
              <a:rPr lang="en-NZ" sz="1200" kern="1200" baseline="30000" dirty="0">
                <a:solidFill>
                  <a:schemeClr val="tx1"/>
                </a:solidFill>
                <a:effectLst/>
                <a:latin typeface="+mn-lt"/>
                <a:ea typeface="+mn-ea"/>
                <a:cs typeface="+mn-cs"/>
              </a:rPr>
              <a:t>3,40</a:t>
            </a:r>
            <a:r>
              <a:rPr lang="en-NZ" sz="1200" kern="1200" dirty="0">
                <a:solidFill>
                  <a:schemeClr val="tx1"/>
                </a:solidFill>
                <a:effectLst/>
                <a:latin typeface="+mn-lt"/>
                <a:ea typeface="+mn-ea"/>
                <a:cs typeface="+mn-cs"/>
              </a:rPr>
              <a:t>, Arun Valsan</a:t>
            </a:r>
            <a:r>
              <a:rPr lang="en-NZ" sz="1200" kern="1200" baseline="30000" dirty="0">
                <a:solidFill>
                  <a:schemeClr val="tx1"/>
                </a:solidFill>
                <a:effectLst/>
                <a:latin typeface="+mn-lt"/>
                <a:ea typeface="+mn-ea"/>
                <a:cs typeface="+mn-cs"/>
              </a:rPr>
              <a:t>3,41</a:t>
            </a:r>
            <a:r>
              <a:rPr lang="en-NZ" sz="1200" kern="1200" dirty="0">
                <a:solidFill>
                  <a:schemeClr val="tx1"/>
                </a:solidFill>
                <a:effectLst/>
                <a:latin typeface="+mn-lt"/>
                <a:ea typeface="+mn-ea"/>
                <a:cs typeface="+mn-cs"/>
              </a:rPr>
              <a:t>, Arathi Venu</a:t>
            </a:r>
            <a:r>
              <a:rPr lang="en-NZ" sz="1200" kern="1200" baseline="30000" dirty="0">
                <a:solidFill>
                  <a:schemeClr val="tx1"/>
                </a:solidFill>
                <a:effectLst/>
                <a:latin typeface="+mn-lt"/>
                <a:ea typeface="+mn-ea"/>
                <a:cs typeface="+mn-cs"/>
              </a:rPr>
              <a:t>41</a:t>
            </a:r>
            <a:r>
              <a:rPr lang="en-NZ" sz="1200" kern="1200" dirty="0">
                <a:solidFill>
                  <a:schemeClr val="tx1"/>
                </a:solidFill>
                <a:effectLst/>
                <a:latin typeface="+mn-lt"/>
                <a:ea typeface="+mn-ea"/>
                <a:cs typeface="+mn-cs"/>
              </a:rPr>
              <a:t>, Mohamed El-Kassas</a:t>
            </a:r>
            <a:r>
              <a:rPr lang="en-NZ" sz="1200" kern="1200" baseline="30000" dirty="0">
                <a:solidFill>
                  <a:schemeClr val="tx1"/>
                </a:solidFill>
                <a:effectLst/>
                <a:latin typeface="+mn-lt"/>
                <a:ea typeface="+mn-ea"/>
                <a:cs typeface="+mn-cs"/>
              </a:rPr>
              <a:t>3,42</a:t>
            </a:r>
            <a:r>
              <a:rPr lang="en-NZ" sz="1200" kern="1200" dirty="0">
                <a:solidFill>
                  <a:schemeClr val="tx1"/>
                </a:solidFill>
                <a:effectLst/>
                <a:latin typeface="+mn-lt"/>
                <a:ea typeface="+mn-ea"/>
                <a:cs typeface="+mn-cs"/>
              </a:rPr>
              <a:t>, Grazia Pennisi</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Ying Shang</a:t>
            </a:r>
            <a:r>
              <a:rPr lang="en-NZ" sz="1200" kern="1200" baseline="30000" dirty="0">
                <a:solidFill>
                  <a:schemeClr val="tx1"/>
                </a:solidFill>
                <a:effectLst/>
                <a:latin typeface="+mn-lt"/>
                <a:ea typeface="+mn-ea"/>
                <a:cs typeface="+mn-cs"/>
              </a:rPr>
              <a:t>43</a:t>
            </a:r>
            <a:r>
              <a:rPr lang="en-NZ" sz="1200" kern="1200" dirty="0">
                <a:solidFill>
                  <a:schemeClr val="tx1"/>
                </a:solidFill>
                <a:effectLst/>
                <a:latin typeface="+mn-lt"/>
                <a:ea typeface="+mn-ea"/>
                <a:cs typeface="+mn-cs"/>
              </a:rPr>
              <a:t>, Wen-Yue Liu</a:t>
            </a:r>
            <a:r>
              <a:rPr lang="en-NZ" sz="1200" kern="1200" baseline="30000" dirty="0">
                <a:solidFill>
                  <a:schemeClr val="tx1"/>
                </a:solidFill>
                <a:effectLst/>
                <a:latin typeface="+mn-lt"/>
                <a:ea typeface="+mn-ea"/>
                <a:cs typeface="+mn-cs"/>
              </a:rPr>
              <a:t>44</a:t>
            </a:r>
            <a:r>
              <a:rPr lang="en-NZ" sz="1200" kern="1200" dirty="0">
                <a:solidFill>
                  <a:schemeClr val="tx1"/>
                </a:solidFill>
                <a:effectLst/>
                <a:latin typeface="+mn-lt"/>
                <a:ea typeface="+mn-ea"/>
                <a:cs typeface="+mn-cs"/>
              </a:rPr>
              <a:t>, Hye Won Lee</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Takashi Kobayashi</a:t>
            </a:r>
            <a:r>
              <a:rPr lang="en-NZ" sz="1200" kern="1200" baseline="30000" dirty="0">
                <a:solidFill>
                  <a:schemeClr val="tx1"/>
                </a:solidFill>
                <a:effectLst/>
                <a:latin typeface="+mn-lt"/>
                <a:ea typeface="+mn-ea"/>
                <a:cs typeface="+mn-cs"/>
              </a:rPr>
              <a:t>8</a:t>
            </a:r>
            <a:r>
              <a:rPr lang="en-NZ" sz="1200" kern="1200" dirty="0">
                <a:solidFill>
                  <a:schemeClr val="tx1"/>
                </a:solidFill>
                <a:effectLst/>
                <a:latin typeface="+mn-lt"/>
                <a:ea typeface="+mn-ea"/>
                <a:cs typeface="+mn-cs"/>
              </a:rPr>
              <a:t>, Satoru Kakizaki</a:t>
            </a:r>
            <a:r>
              <a:rPr lang="en-NZ" sz="1200" kern="1200" baseline="30000" dirty="0">
                <a:solidFill>
                  <a:schemeClr val="tx1"/>
                </a:solidFill>
                <a:effectLst/>
                <a:latin typeface="+mn-lt"/>
                <a:ea typeface="+mn-ea"/>
                <a:cs typeface="+mn-cs"/>
              </a:rPr>
              <a:t>3,45</a:t>
            </a:r>
            <a:r>
              <a:rPr lang="en-NZ" sz="1200" kern="1200" dirty="0">
                <a:solidFill>
                  <a:schemeClr val="tx1"/>
                </a:solidFill>
                <a:effectLst/>
                <a:latin typeface="+mn-lt"/>
                <a:ea typeface="+mn-ea"/>
                <a:cs typeface="+mn-cs"/>
              </a:rPr>
              <a:t>, Cyrielle Caussy</a:t>
            </a:r>
            <a:r>
              <a:rPr lang="en-NZ" sz="1200" kern="1200" baseline="30000" dirty="0">
                <a:solidFill>
                  <a:schemeClr val="tx1"/>
                </a:solidFill>
                <a:effectLst/>
                <a:latin typeface="+mn-lt"/>
                <a:ea typeface="+mn-ea"/>
                <a:cs typeface="+mn-cs"/>
              </a:rPr>
              <a:t>3,46</a:t>
            </a:r>
            <a:r>
              <a:rPr lang="en-NZ" sz="1200" kern="1200" dirty="0">
                <a:solidFill>
                  <a:schemeClr val="tx1"/>
                </a:solidFill>
                <a:effectLst/>
                <a:latin typeface="+mn-lt"/>
                <a:ea typeface="+mn-ea"/>
                <a:cs typeface="+mn-cs"/>
              </a:rPr>
              <a:t>, Brian Pearlman</a:t>
            </a:r>
            <a:r>
              <a:rPr lang="en-NZ" sz="1200" kern="1200" baseline="30000" dirty="0">
                <a:solidFill>
                  <a:schemeClr val="tx1"/>
                </a:solidFill>
                <a:effectLst/>
                <a:latin typeface="+mn-lt"/>
                <a:ea typeface="+mn-ea"/>
                <a:cs typeface="+mn-cs"/>
              </a:rPr>
              <a:t>3,47</a:t>
            </a:r>
            <a:r>
              <a:rPr lang="en-NZ" sz="1200" kern="1200" dirty="0">
                <a:solidFill>
                  <a:schemeClr val="tx1"/>
                </a:solidFill>
                <a:effectLst/>
                <a:latin typeface="+mn-lt"/>
                <a:ea typeface="+mn-ea"/>
                <a:cs typeface="+mn-cs"/>
              </a:rPr>
              <a:t>, Paula Iruzubieta</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Rida Nadeem</a:t>
            </a:r>
            <a:r>
              <a:rPr lang="en-NZ" sz="1200" kern="1200" baseline="30000" dirty="0">
                <a:solidFill>
                  <a:schemeClr val="tx1"/>
                </a:solidFill>
                <a:effectLst/>
                <a:latin typeface="+mn-lt"/>
                <a:ea typeface="+mn-ea"/>
                <a:cs typeface="+mn-cs"/>
              </a:rPr>
              <a:t>48</a:t>
            </a:r>
            <a:r>
              <a:rPr lang="en-NZ" sz="1200" kern="1200" dirty="0">
                <a:solidFill>
                  <a:schemeClr val="tx1"/>
                </a:solidFill>
                <a:effectLst/>
                <a:latin typeface="+mn-lt"/>
                <a:ea typeface="+mn-ea"/>
                <a:cs typeface="+mn-cs"/>
              </a:rPr>
              <a:t>, Felice Cinque</a:t>
            </a:r>
            <a:r>
              <a:rPr lang="en-NZ" sz="1200" kern="1200" baseline="30000" dirty="0">
                <a:solidFill>
                  <a:schemeClr val="tx1"/>
                </a:solidFill>
                <a:effectLst/>
                <a:latin typeface="+mn-lt"/>
                <a:ea typeface="+mn-ea"/>
                <a:cs typeface="+mn-cs"/>
              </a:rPr>
              <a:t>36</a:t>
            </a:r>
            <a:r>
              <a:rPr lang="en-NZ" sz="1200" kern="1200" dirty="0">
                <a:solidFill>
                  <a:schemeClr val="tx1"/>
                </a:solidFill>
                <a:effectLst/>
                <a:latin typeface="+mn-lt"/>
                <a:ea typeface="+mn-ea"/>
                <a:cs typeface="+mn-cs"/>
              </a:rPr>
              <a:t>, Margarita Papatheodoridi</a:t>
            </a:r>
            <a:r>
              <a:rPr lang="en-NZ" sz="1200" kern="1200" baseline="30000" dirty="0">
                <a:solidFill>
                  <a:schemeClr val="tx1"/>
                </a:solidFill>
                <a:effectLst/>
                <a:latin typeface="+mn-lt"/>
                <a:ea typeface="+mn-ea"/>
                <a:cs typeface="+mn-cs"/>
              </a:rPr>
              <a:t>35</a:t>
            </a:r>
            <a:r>
              <a:rPr lang="en-NZ" sz="1200" kern="1200" dirty="0">
                <a:solidFill>
                  <a:schemeClr val="tx1"/>
                </a:solidFill>
                <a:effectLst/>
                <a:latin typeface="+mn-lt"/>
                <a:ea typeface="+mn-ea"/>
                <a:cs typeface="+mn-cs"/>
              </a:rPr>
              <a:t>, Mirko Zoncapè</a:t>
            </a:r>
            <a:r>
              <a:rPr lang="en-NZ" sz="1200" kern="1200" baseline="30000" dirty="0">
                <a:solidFill>
                  <a:schemeClr val="tx1"/>
                </a:solidFill>
                <a:effectLst/>
                <a:latin typeface="+mn-lt"/>
                <a:ea typeface="+mn-ea"/>
                <a:cs typeface="+mn-cs"/>
              </a:rPr>
              <a:t>49</a:t>
            </a:r>
            <a:r>
              <a:rPr lang="en-NZ" sz="1200" kern="1200" dirty="0">
                <a:solidFill>
                  <a:schemeClr val="tx1"/>
                </a:solidFill>
                <a:effectLst/>
                <a:latin typeface="+mn-lt"/>
                <a:ea typeface="+mn-ea"/>
                <a:cs typeface="+mn-cs"/>
              </a:rPr>
              <a:t>, Rui-Xu Yang</a:t>
            </a:r>
            <a:r>
              <a:rPr lang="en-NZ" sz="1200" kern="1200" baseline="30000" dirty="0">
                <a:solidFill>
                  <a:schemeClr val="tx1"/>
                </a:solidFill>
                <a:effectLst/>
                <a:latin typeface="+mn-lt"/>
                <a:ea typeface="+mn-ea"/>
                <a:cs typeface="+mn-cs"/>
              </a:rPr>
              <a:t>18</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Sherlot</a:t>
            </a:r>
            <a:r>
              <a:rPr lang="en-NZ" sz="1200" kern="1200" dirty="0">
                <a:solidFill>
                  <a:schemeClr val="tx1"/>
                </a:solidFill>
                <a:effectLst/>
                <a:latin typeface="+mn-lt"/>
                <a:ea typeface="+mn-ea"/>
                <a:cs typeface="+mn-cs"/>
              </a:rPr>
              <a:t> Juan Song</a:t>
            </a:r>
            <a:r>
              <a:rPr lang="en-NZ" sz="1200" kern="1200" baseline="30000" dirty="0">
                <a:solidFill>
                  <a:schemeClr val="tx1"/>
                </a:solidFill>
                <a:effectLst/>
                <a:latin typeface="+mn-lt"/>
                <a:ea typeface="+mn-ea"/>
                <a:cs typeface="+mn-cs"/>
              </a:rPr>
              <a:t>21</a:t>
            </a:r>
            <a:r>
              <a:rPr lang="en-NZ" sz="1200" kern="1200" dirty="0">
                <a:solidFill>
                  <a:schemeClr val="tx1"/>
                </a:solidFill>
                <a:effectLst/>
                <a:latin typeface="+mn-lt"/>
                <a:ea typeface="+mn-ea"/>
                <a:cs typeface="+mn-cs"/>
              </a:rPr>
              <a:t>, Nicholas Dunn</a:t>
            </a:r>
            <a:r>
              <a:rPr lang="en-NZ" sz="1200" kern="1200" baseline="30000" dirty="0">
                <a:solidFill>
                  <a:schemeClr val="tx1"/>
                </a:solidFill>
                <a:effectLst/>
                <a:latin typeface="+mn-lt"/>
                <a:ea typeface="+mn-ea"/>
                <a:cs typeface="+mn-cs"/>
              </a:rPr>
              <a:t>23</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Zouhir</a:t>
            </a:r>
            <a:r>
              <a:rPr lang="en-NZ" sz="1200" kern="1200" dirty="0">
                <a:solidFill>
                  <a:schemeClr val="tx1"/>
                </a:solidFill>
                <a:effectLst/>
                <a:latin typeface="+mn-lt"/>
                <a:ea typeface="+mn-ea"/>
                <a:cs typeface="+mn-cs"/>
              </a:rPr>
              <a:t> Gadi</a:t>
            </a:r>
            <a:r>
              <a:rPr lang="en-NZ" sz="1200" kern="1200" baseline="30000" dirty="0">
                <a:solidFill>
                  <a:schemeClr val="tx1"/>
                </a:solidFill>
                <a:effectLst/>
                <a:latin typeface="+mn-lt"/>
                <a:ea typeface="+mn-ea"/>
                <a:cs typeface="+mn-cs"/>
              </a:rPr>
              <a:t>24</a:t>
            </a:r>
            <a:r>
              <a:rPr lang="en-NZ" sz="1200" kern="1200" dirty="0">
                <a:solidFill>
                  <a:schemeClr val="tx1"/>
                </a:solidFill>
                <a:effectLst/>
                <a:latin typeface="+mn-lt"/>
                <a:ea typeface="+mn-ea"/>
                <a:cs typeface="+mn-cs"/>
              </a:rPr>
              <a:t>, Ming-Lun Yeh</a:t>
            </a:r>
            <a:r>
              <a:rPr lang="en-NZ" sz="1200" kern="1200" baseline="30000" dirty="0">
                <a:solidFill>
                  <a:schemeClr val="tx1"/>
                </a:solidFill>
                <a:effectLst/>
                <a:latin typeface="+mn-lt"/>
                <a:ea typeface="+mn-ea"/>
                <a:cs typeface="+mn-cs"/>
              </a:rPr>
              <a:t>50</a:t>
            </a:r>
            <a:r>
              <a:rPr lang="en-NZ" sz="1200" kern="1200" dirty="0">
                <a:solidFill>
                  <a:schemeClr val="tx1"/>
                </a:solidFill>
                <a:effectLst/>
                <a:latin typeface="+mn-lt"/>
                <a:ea typeface="+mn-ea"/>
                <a:cs typeface="+mn-cs"/>
              </a:rPr>
              <a:t>, Kevin Kim Jun Teh</a:t>
            </a:r>
            <a:r>
              <a:rPr lang="en-NZ" sz="1200" kern="1200" baseline="30000" dirty="0">
                <a:solidFill>
                  <a:schemeClr val="tx1"/>
                </a:solidFill>
                <a:effectLst/>
                <a:latin typeface="+mn-lt"/>
                <a:ea typeface="+mn-ea"/>
                <a:cs typeface="+mn-cs"/>
              </a:rPr>
              <a:t>28</a:t>
            </a:r>
            <a:r>
              <a:rPr lang="en-NZ" sz="1200" kern="1200" dirty="0">
                <a:solidFill>
                  <a:schemeClr val="tx1"/>
                </a:solidFill>
                <a:effectLst/>
                <a:latin typeface="+mn-lt"/>
                <a:ea typeface="+mn-ea"/>
                <a:cs typeface="+mn-cs"/>
              </a:rPr>
              <a:t>, Sanjiv Mahadeva</a:t>
            </a:r>
            <a:r>
              <a:rPr lang="en-NZ" sz="1200" kern="1200" baseline="30000" dirty="0">
                <a:solidFill>
                  <a:schemeClr val="tx1"/>
                </a:solidFill>
                <a:effectLst/>
                <a:latin typeface="+mn-lt"/>
                <a:ea typeface="+mn-ea"/>
                <a:cs typeface="+mn-cs"/>
              </a:rPr>
              <a:t>31</a:t>
            </a:r>
            <a:r>
              <a:rPr lang="en-NZ" sz="1200" kern="1200" dirty="0">
                <a:solidFill>
                  <a:schemeClr val="tx1"/>
                </a:solidFill>
                <a:effectLst/>
                <a:latin typeface="+mn-lt"/>
                <a:ea typeface="+mn-ea"/>
                <a:cs typeface="+mn-cs"/>
              </a:rPr>
              <a:t>, Licet Gonzalez Fabian</a:t>
            </a:r>
            <a:r>
              <a:rPr lang="en-NZ" sz="1200" kern="1200" baseline="30000" dirty="0">
                <a:solidFill>
                  <a:schemeClr val="tx1"/>
                </a:solidFill>
                <a:effectLst/>
                <a:latin typeface="+mn-lt"/>
                <a:ea typeface="+mn-ea"/>
                <a:cs typeface="+mn-cs"/>
              </a:rPr>
              <a:t>51</a:t>
            </a:r>
            <a:r>
              <a:rPr lang="en-NZ" sz="1200" kern="1200" dirty="0">
                <a:solidFill>
                  <a:schemeClr val="tx1"/>
                </a:solidFill>
                <a:effectLst/>
                <a:latin typeface="+mn-lt"/>
                <a:ea typeface="+mn-ea"/>
                <a:cs typeface="+mn-cs"/>
              </a:rPr>
              <a:t>, Ahmed Almohsen</a:t>
            </a:r>
            <a:r>
              <a:rPr lang="en-NZ" sz="1200" kern="1200" baseline="30000" dirty="0">
                <a:solidFill>
                  <a:schemeClr val="tx1"/>
                </a:solidFill>
                <a:effectLst/>
                <a:latin typeface="+mn-lt"/>
                <a:ea typeface="+mn-ea"/>
                <a:cs typeface="+mn-cs"/>
              </a:rPr>
              <a:t>52</a:t>
            </a:r>
            <a:r>
              <a:rPr lang="en-NZ" sz="1200" kern="1200" dirty="0">
                <a:solidFill>
                  <a:schemeClr val="tx1"/>
                </a:solidFill>
                <a:effectLst/>
                <a:latin typeface="+mn-lt"/>
                <a:ea typeface="+mn-ea"/>
                <a:cs typeface="+mn-cs"/>
              </a:rPr>
              <a:t>, Nathalie Leite</a:t>
            </a:r>
            <a:r>
              <a:rPr lang="en-NZ" sz="1200" kern="1200" baseline="30000" dirty="0">
                <a:solidFill>
                  <a:schemeClr val="tx1"/>
                </a:solidFill>
                <a:effectLst/>
                <a:latin typeface="+mn-lt"/>
                <a:ea typeface="+mn-ea"/>
                <a:cs typeface="+mn-cs"/>
              </a:rPr>
              <a:t>37</a:t>
            </a:r>
            <a:r>
              <a:rPr lang="en-NZ" sz="1200" kern="1200" dirty="0">
                <a:solidFill>
                  <a:schemeClr val="tx1"/>
                </a:solidFill>
                <a:effectLst/>
                <a:latin typeface="+mn-lt"/>
                <a:ea typeface="+mn-ea"/>
                <a:cs typeface="+mn-cs"/>
              </a:rPr>
              <a:t>, Nicola Pugliese</a:t>
            </a:r>
            <a:r>
              <a:rPr lang="en-NZ" sz="1200" kern="1200" baseline="30000" dirty="0">
                <a:solidFill>
                  <a:schemeClr val="tx1"/>
                </a:solidFill>
                <a:effectLst/>
                <a:latin typeface="+mn-lt"/>
                <a:ea typeface="+mn-ea"/>
                <a:cs typeface="+mn-cs"/>
              </a:rPr>
              <a:t>3,53</a:t>
            </a:r>
            <a:r>
              <a:rPr lang="en-NZ" sz="1200" kern="1200" dirty="0">
                <a:solidFill>
                  <a:schemeClr val="tx1"/>
                </a:solidFill>
                <a:effectLst/>
                <a:latin typeface="+mn-lt"/>
                <a:ea typeface="+mn-ea"/>
                <a:cs typeface="+mn-cs"/>
              </a:rPr>
              <a:t>, Johan Vessby</a:t>
            </a:r>
            <a:r>
              <a:rPr lang="en-NZ" sz="1200" kern="1200" baseline="30000" dirty="0">
                <a:solidFill>
                  <a:schemeClr val="tx1"/>
                </a:solidFill>
                <a:effectLst/>
                <a:latin typeface="+mn-lt"/>
                <a:ea typeface="+mn-ea"/>
                <a:cs typeface="+mn-cs"/>
              </a:rPr>
              <a:t>54</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Chencheng</a:t>
            </a:r>
            <a:r>
              <a:rPr lang="en-NZ" sz="1200" kern="1200" dirty="0">
                <a:solidFill>
                  <a:schemeClr val="tx1"/>
                </a:solidFill>
                <a:effectLst/>
                <a:latin typeface="+mn-lt"/>
                <a:ea typeface="+mn-ea"/>
                <a:cs typeface="+mn-cs"/>
              </a:rPr>
              <a:t> Xie</a:t>
            </a:r>
            <a:r>
              <a:rPr lang="en-NZ" sz="1200" kern="1200" baseline="30000" dirty="0">
                <a:solidFill>
                  <a:schemeClr val="tx1"/>
                </a:solidFill>
                <a:effectLst/>
                <a:latin typeface="+mn-lt"/>
                <a:ea typeface="+mn-ea"/>
                <a:cs typeface="+mn-cs"/>
              </a:rPr>
              <a:t>55,56</a:t>
            </a:r>
            <a:r>
              <a:rPr lang="en-NZ" sz="1200" kern="1200" dirty="0">
                <a:solidFill>
                  <a:schemeClr val="tx1"/>
                </a:solidFill>
                <a:effectLst/>
                <a:latin typeface="+mn-lt"/>
                <a:ea typeface="+mn-ea"/>
                <a:cs typeface="+mn-cs"/>
              </a:rPr>
              <a:t>, Narendra S Choudhary</a:t>
            </a:r>
            <a:r>
              <a:rPr lang="en-NZ" sz="1200" kern="1200" baseline="30000" dirty="0">
                <a:solidFill>
                  <a:schemeClr val="tx1"/>
                </a:solidFill>
                <a:effectLst/>
                <a:latin typeface="+mn-lt"/>
                <a:ea typeface="+mn-ea"/>
                <a:cs typeface="+mn-cs"/>
              </a:rPr>
              <a:t>57</a:t>
            </a:r>
            <a:r>
              <a:rPr lang="en-NZ" sz="1200" kern="1200" dirty="0">
                <a:solidFill>
                  <a:schemeClr val="tx1"/>
                </a:solidFill>
                <a:effectLst/>
                <a:latin typeface="+mn-lt"/>
                <a:ea typeface="+mn-ea"/>
                <a:cs typeface="+mn-cs"/>
              </a:rPr>
              <a:t>, Ethan Friend</a:t>
            </a:r>
            <a:r>
              <a:rPr lang="en-NZ" sz="1200" kern="1200" baseline="30000" dirty="0">
                <a:solidFill>
                  <a:schemeClr val="tx1"/>
                </a:solidFill>
                <a:effectLst/>
                <a:latin typeface="+mn-lt"/>
                <a:ea typeface="+mn-ea"/>
                <a:cs typeface="+mn-cs"/>
              </a:rPr>
              <a:t>58</a:t>
            </a:r>
            <a:r>
              <a:rPr lang="en-NZ" sz="1200" kern="1200" dirty="0">
                <a:solidFill>
                  <a:schemeClr val="tx1"/>
                </a:solidFill>
                <a:effectLst/>
                <a:latin typeface="+mn-lt"/>
                <a:ea typeface="+mn-ea"/>
                <a:cs typeface="+mn-cs"/>
              </a:rPr>
              <a:t>, Maria Poca</a:t>
            </a:r>
            <a:r>
              <a:rPr lang="en-NZ" sz="1200" kern="1200" baseline="30000" dirty="0">
                <a:solidFill>
                  <a:schemeClr val="tx1"/>
                </a:solidFill>
                <a:effectLst/>
                <a:latin typeface="+mn-lt"/>
                <a:ea typeface="+mn-ea"/>
                <a:cs typeface="+mn-cs"/>
              </a:rPr>
              <a:t>59</a:t>
            </a:r>
            <a:r>
              <a:rPr lang="en-NZ" sz="1200" kern="1200" dirty="0">
                <a:solidFill>
                  <a:schemeClr val="tx1"/>
                </a:solidFill>
                <a:effectLst/>
                <a:latin typeface="+mn-lt"/>
                <a:ea typeface="+mn-ea"/>
                <a:cs typeface="+mn-cs"/>
              </a:rPr>
              <a:t>, Takumi Kawaguchi</a:t>
            </a:r>
            <a:r>
              <a:rPr lang="en-NZ" sz="1200" kern="1200" baseline="30000" dirty="0">
                <a:solidFill>
                  <a:schemeClr val="tx1"/>
                </a:solidFill>
                <a:effectLst/>
                <a:latin typeface="+mn-lt"/>
                <a:ea typeface="+mn-ea"/>
                <a:cs typeface="+mn-cs"/>
              </a:rPr>
              <a:t>3,60</a:t>
            </a:r>
            <a:r>
              <a:rPr lang="en-NZ" sz="1200" kern="1200" dirty="0">
                <a:solidFill>
                  <a:schemeClr val="tx1"/>
                </a:solidFill>
                <a:effectLst/>
                <a:latin typeface="+mn-lt"/>
                <a:ea typeface="+mn-ea"/>
                <a:cs typeface="+mn-cs"/>
              </a:rPr>
              <a:t>, Francesco Paolo Russo</a:t>
            </a:r>
            <a:r>
              <a:rPr lang="en-NZ" sz="1200" kern="1200" baseline="30000" dirty="0">
                <a:solidFill>
                  <a:schemeClr val="tx1"/>
                </a:solidFill>
                <a:effectLst/>
                <a:latin typeface="+mn-lt"/>
                <a:ea typeface="+mn-ea"/>
                <a:cs typeface="+mn-cs"/>
              </a:rPr>
              <a:t>61</a:t>
            </a:r>
            <a:r>
              <a:rPr lang="en-NZ" sz="1200" kern="1200" dirty="0">
                <a:solidFill>
                  <a:schemeClr val="tx1"/>
                </a:solidFill>
                <a:effectLst/>
                <a:latin typeface="+mn-lt"/>
                <a:ea typeface="+mn-ea"/>
                <a:cs typeface="+mn-cs"/>
              </a:rPr>
              <a:t>, Adrian Gadano</a:t>
            </a:r>
            <a:r>
              <a:rPr lang="en-NZ" sz="1200" kern="1200" baseline="30000" dirty="0">
                <a:solidFill>
                  <a:schemeClr val="tx1"/>
                </a:solidFill>
                <a:effectLst/>
                <a:latin typeface="+mn-lt"/>
                <a:ea typeface="+mn-ea"/>
                <a:cs typeface="+mn-cs"/>
              </a:rPr>
              <a:t>3,62</a:t>
            </a:r>
            <a:r>
              <a:rPr lang="en-NZ" sz="1200" kern="1200" dirty="0">
                <a:solidFill>
                  <a:schemeClr val="tx1"/>
                </a:solidFill>
                <a:effectLst/>
                <a:latin typeface="+mn-lt"/>
                <a:ea typeface="+mn-ea"/>
                <a:cs typeface="+mn-cs"/>
              </a:rPr>
              <a:t>, Luis Antonio Diaz</a:t>
            </a:r>
            <a:r>
              <a:rPr lang="en-NZ" sz="1200" kern="1200" baseline="30000" dirty="0">
                <a:solidFill>
                  <a:schemeClr val="tx1"/>
                </a:solidFill>
                <a:effectLst/>
                <a:latin typeface="+mn-lt"/>
                <a:ea typeface="+mn-ea"/>
                <a:cs typeface="+mn-cs"/>
              </a:rPr>
              <a:t>3,63</a:t>
            </a:r>
            <a:r>
              <a:rPr lang="en-NZ" sz="1200" kern="1200" dirty="0">
                <a:solidFill>
                  <a:schemeClr val="tx1"/>
                </a:solidFill>
                <a:effectLst/>
                <a:latin typeface="+mn-lt"/>
                <a:ea typeface="+mn-ea"/>
                <a:cs typeface="+mn-cs"/>
              </a:rPr>
              <a:t>, Ashwani K. Singal</a:t>
            </a:r>
            <a:r>
              <a:rPr lang="en-NZ" sz="1200" kern="1200" baseline="30000" dirty="0">
                <a:solidFill>
                  <a:schemeClr val="tx1"/>
                </a:solidFill>
                <a:effectLst/>
                <a:latin typeface="+mn-lt"/>
                <a:ea typeface="+mn-ea"/>
                <a:cs typeface="+mn-cs"/>
              </a:rPr>
              <a:t>3,64</a:t>
            </a:r>
            <a:r>
              <a:rPr lang="en-NZ" sz="1200" kern="1200" dirty="0">
                <a:solidFill>
                  <a:schemeClr val="tx1"/>
                </a:solidFill>
                <a:effectLst/>
                <a:latin typeface="+mn-lt"/>
                <a:ea typeface="+mn-ea"/>
                <a:cs typeface="+mn-cs"/>
              </a:rPr>
              <a:t>, Bérénice Ségrestin</a:t>
            </a:r>
            <a:r>
              <a:rPr lang="en-NZ" sz="1200" kern="1200" baseline="30000" dirty="0">
                <a:solidFill>
                  <a:schemeClr val="tx1"/>
                </a:solidFill>
                <a:effectLst/>
                <a:latin typeface="+mn-lt"/>
                <a:ea typeface="+mn-ea"/>
                <a:cs typeface="+mn-cs"/>
              </a:rPr>
              <a:t>3,46</a:t>
            </a:r>
            <a:r>
              <a:rPr lang="en-NZ" sz="1200" kern="1200" dirty="0">
                <a:solidFill>
                  <a:schemeClr val="tx1"/>
                </a:solidFill>
                <a:effectLst/>
                <a:latin typeface="+mn-lt"/>
                <a:ea typeface="+mn-ea"/>
                <a:cs typeface="+mn-cs"/>
              </a:rPr>
              <a:t>, Nadege Gunn</a:t>
            </a:r>
            <a:r>
              <a:rPr lang="en-NZ" sz="1200" kern="1200" baseline="30000" dirty="0">
                <a:solidFill>
                  <a:schemeClr val="tx1"/>
                </a:solidFill>
                <a:effectLst/>
                <a:latin typeface="+mn-lt"/>
                <a:ea typeface="+mn-ea"/>
                <a:cs typeface="+mn-cs"/>
              </a:rPr>
              <a:t>3,58</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Didac</a:t>
            </a:r>
            <a:r>
              <a:rPr lang="en-NZ" sz="1200" kern="1200" dirty="0">
                <a:solidFill>
                  <a:schemeClr val="tx1"/>
                </a:solidFill>
                <a:effectLst/>
                <a:latin typeface="+mn-lt"/>
                <a:ea typeface="+mn-ea"/>
                <a:cs typeface="+mn-cs"/>
              </a:rPr>
              <a:t> Mauricio</a:t>
            </a:r>
            <a:r>
              <a:rPr lang="en-NZ" sz="1200" kern="1200" baseline="30000" dirty="0">
                <a:solidFill>
                  <a:schemeClr val="tx1"/>
                </a:solidFill>
                <a:effectLst/>
                <a:latin typeface="+mn-lt"/>
                <a:ea typeface="+mn-ea"/>
                <a:cs typeface="+mn-cs"/>
              </a:rPr>
              <a:t>3,65</a:t>
            </a:r>
            <a:r>
              <a:rPr lang="en-NZ" sz="1200" kern="1200" dirty="0">
                <a:solidFill>
                  <a:schemeClr val="tx1"/>
                </a:solidFill>
                <a:effectLst/>
                <a:latin typeface="+mn-lt"/>
                <a:ea typeface="+mn-ea"/>
                <a:cs typeface="+mn-cs"/>
              </a:rPr>
              <a:t>, Marco Arrese</a:t>
            </a:r>
            <a:r>
              <a:rPr lang="en-NZ" sz="1200" kern="1200" baseline="30000" dirty="0">
                <a:solidFill>
                  <a:schemeClr val="tx1"/>
                </a:solidFill>
                <a:effectLst/>
                <a:latin typeface="+mn-lt"/>
                <a:ea typeface="+mn-ea"/>
                <a:cs typeface="+mn-cs"/>
              </a:rPr>
              <a:t>3,66</a:t>
            </a:r>
            <a:r>
              <a:rPr lang="en-NZ" sz="1200" kern="1200" dirty="0">
                <a:solidFill>
                  <a:schemeClr val="tx1"/>
                </a:solidFill>
                <a:effectLst/>
                <a:latin typeface="+mn-lt"/>
                <a:ea typeface="+mn-ea"/>
                <a:cs typeface="+mn-cs"/>
              </a:rPr>
              <a:t>, Anna Ludovica Fracanzani</a:t>
            </a:r>
            <a:r>
              <a:rPr lang="en-NZ" sz="1200" kern="1200" baseline="30000" dirty="0">
                <a:solidFill>
                  <a:schemeClr val="tx1"/>
                </a:solidFill>
                <a:effectLst/>
                <a:latin typeface="+mn-lt"/>
                <a:ea typeface="+mn-ea"/>
                <a:cs typeface="+mn-cs"/>
              </a:rPr>
              <a:t>3,67</a:t>
            </a:r>
            <a:r>
              <a:rPr lang="en-NZ" sz="1200" kern="1200" dirty="0">
                <a:solidFill>
                  <a:schemeClr val="tx1"/>
                </a:solidFill>
                <a:effectLst/>
                <a:latin typeface="+mn-lt"/>
                <a:ea typeface="+mn-ea"/>
                <a:cs typeface="+mn-cs"/>
              </a:rPr>
              <a:t>, Rosa Lombardi</a:t>
            </a:r>
            <a:r>
              <a:rPr lang="en-NZ" sz="1200" kern="1200" baseline="30000" dirty="0">
                <a:solidFill>
                  <a:schemeClr val="tx1"/>
                </a:solidFill>
                <a:effectLst/>
                <a:latin typeface="+mn-lt"/>
                <a:ea typeface="+mn-ea"/>
                <a:cs typeface="+mn-cs"/>
              </a:rPr>
              <a:t>3,67</a:t>
            </a:r>
            <a:r>
              <a:rPr lang="en-NZ" sz="1200" kern="1200" dirty="0">
                <a:solidFill>
                  <a:schemeClr val="tx1"/>
                </a:solidFill>
                <a:effectLst/>
                <a:latin typeface="+mn-lt"/>
                <a:ea typeface="+mn-ea"/>
                <a:cs typeface="+mn-cs"/>
              </a:rPr>
              <a:t>, Alessio Aghemo</a:t>
            </a:r>
            <a:r>
              <a:rPr lang="en-NZ" sz="1200" kern="1200" baseline="30000" dirty="0">
                <a:solidFill>
                  <a:schemeClr val="tx1"/>
                </a:solidFill>
                <a:effectLst/>
                <a:latin typeface="+mn-lt"/>
                <a:ea typeface="+mn-ea"/>
                <a:cs typeface="+mn-cs"/>
              </a:rPr>
              <a:t>53</a:t>
            </a:r>
            <a:r>
              <a:rPr lang="en-NZ" sz="1200" kern="1200" dirty="0">
                <a:solidFill>
                  <a:schemeClr val="tx1"/>
                </a:solidFill>
                <a:effectLst/>
                <a:latin typeface="+mn-lt"/>
                <a:ea typeface="+mn-ea"/>
                <a:cs typeface="+mn-cs"/>
              </a:rPr>
              <a:t>, Shira </a:t>
            </a:r>
            <a:r>
              <a:rPr lang="en-NZ" sz="1200" kern="1200" dirty="0" err="1">
                <a:solidFill>
                  <a:schemeClr val="tx1"/>
                </a:solidFill>
                <a:effectLst/>
                <a:latin typeface="+mn-lt"/>
                <a:ea typeface="+mn-ea"/>
                <a:cs typeface="+mn-cs"/>
              </a:rPr>
              <a:t>Zelber</a:t>
            </a:r>
            <a:r>
              <a:rPr lang="en-NZ" sz="1200" kern="1200" dirty="0">
                <a:solidFill>
                  <a:schemeClr val="tx1"/>
                </a:solidFill>
                <a:effectLst/>
                <a:latin typeface="+mn-lt"/>
                <a:ea typeface="+mn-ea"/>
                <a:cs typeface="+mn-cs"/>
              </a:rPr>
              <a:t>- Sagi</a:t>
            </a:r>
            <a:r>
              <a:rPr lang="en-NZ" sz="1200" kern="1200" baseline="30000" dirty="0">
                <a:solidFill>
                  <a:schemeClr val="tx1"/>
                </a:solidFill>
                <a:effectLst/>
                <a:latin typeface="+mn-lt"/>
                <a:ea typeface="+mn-ea"/>
                <a:cs typeface="+mn-cs"/>
              </a:rPr>
              <a:t>3,68</a:t>
            </a:r>
            <a:r>
              <a:rPr lang="en-NZ" sz="1200" kern="1200" dirty="0">
                <a:solidFill>
                  <a:schemeClr val="tx1"/>
                </a:solidFill>
                <a:effectLst/>
                <a:latin typeface="+mn-lt"/>
                <a:ea typeface="+mn-ea"/>
                <a:cs typeface="+mn-cs"/>
              </a:rPr>
              <a:t>, Brian Lam</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Andrei Racila</a:t>
            </a:r>
            <a:r>
              <a:rPr lang="en-NZ" sz="1200" kern="1200" baseline="30000" dirty="0">
                <a:solidFill>
                  <a:schemeClr val="tx1"/>
                </a:solidFill>
                <a:effectLst/>
                <a:latin typeface="+mn-lt"/>
                <a:ea typeface="+mn-ea"/>
                <a:cs typeface="+mn-cs"/>
              </a:rPr>
              <a:t>3,69</a:t>
            </a:r>
            <a:r>
              <a:rPr lang="en-NZ" sz="1200" kern="1200" dirty="0">
                <a:solidFill>
                  <a:schemeClr val="tx1"/>
                </a:solidFill>
                <a:effectLst/>
                <a:latin typeface="+mn-lt"/>
                <a:ea typeface="+mn-ea"/>
                <a:cs typeface="+mn-cs"/>
              </a:rPr>
              <a:t>, Maria Stepanova</a:t>
            </a:r>
            <a:r>
              <a:rPr lang="en-NZ" sz="1200" kern="1200" baseline="30000" dirty="0">
                <a:solidFill>
                  <a:schemeClr val="tx1"/>
                </a:solidFill>
                <a:effectLst/>
                <a:latin typeface="+mn-lt"/>
                <a:ea typeface="+mn-ea"/>
                <a:cs typeface="+mn-cs"/>
              </a:rPr>
              <a:t>3,69 </a:t>
            </a:r>
          </a:p>
          <a:p>
            <a:endParaRPr lang="en-NZ"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Global Center for Liver Outcomes &amp; Policy Research at the Georgetown University School of Medicine, Washington,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The Global NASH/MASH Council, Washington,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The Global NASH Council (GNC), Washington, DC,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Hepatobiliary Division, Department of Internal Medicine, Kaohsiung Medical University Hospital, Kaohsiung Medical University, Kaohsiung, Taiwan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Section of Gastroenterology, PROMISE Department, University of Palermo, Palermo,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Division of Hepatology, Department of Upper GI Diseases, Karolinska University Hospital, Stockholm, Sweden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7</a:t>
            </a:r>
            <a:r>
              <a:rPr lang="en-NZ" sz="1200" i="1" kern="1200" dirty="0">
                <a:solidFill>
                  <a:schemeClr val="tx1"/>
                </a:solidFill>
                <a:effectLst/>
                <a:latin typeface="+mn-lt"/>
                <a:ea typeface="+mn-ea"/>
                <a:cs typeface="+mn-cs"/>
              </a:rPr>
              <a:t>Department of Internal Medicine, Yonsei University College of Medicine, Seoul, Korea, Rep. of South</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8</a:t>
            </a:r>
            <a:r>
              <a:rPr lang="en-NZ" sz="1200" i="1" kern="1200" dirty="0">
                <a:solidFill>
                  <a:schemeClr val="tx1"/>
                </a:solidFill>
                <a:effectLst/>
                <a:latin typeface="+mn-lt"/>
                <a:ea typeface="+mn-ea"/>
                <a:cs typeface="+mn-cs"/>
              </a:rPr>
              <a:t>Department of Gastroenterology and Hepatology, Yokohama City University Graduate School of Medicine, Yokohama, Japan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9</a:t>
            </a:r>
            <a:r>
              <a:rPr lang="en-NZ" sz="1200" i="1" kern="1200" dirty="0">
                <a:solidFill>
                  <a:schemeClr val="tx1"/>
                </a:solidFill>
                <a:effectLst/>
                <a:latin typeface="+mn-lt"/>
                <a:ea typeface="+mn-ea"/>
                <a:cs typeface="+mn-cs"/>
              </a:rPr>
              <a:t>Gastroenterology and Hepatology Department, Clinical and Translational Research in Digestive Diseases, </a:t>
            </a:r>
            <a:r>
              <a:rPr lang="en-NZ" sz="1200" i="1" kern="1200" dirty="0" err="1">
                <a:solidFill>
                  <a:schemeClr val="tx1"/>
                </a:solidFill>
                <a:effectLst/>
                <a:latin typeface="+mn-lt"/>
                <a:ea typeface="+mn-ea"/>
                <a:cs typeface="+mn-cs"/>
              </a:rPr>
              <a:t>Valdecilla</a:t>
            </a:r>
            <a:r>
              <a:rPr lang="en-NZ" sz="1200" i="1" kern="1200" dirty="0">
                <a:solidFill>
                  <a:schemeClr val="tx1"/>
                </a:solidFill>
                <a:effectLst/>
                <a:latin typeface="+mn-lt"/>
                <a:ea typeface="+mn-ea"/>
                <a:cs typeface="+mn-cs"/>
              </a:rPr>
              <a:t> Research Institute (IDIVAL), Marques de </a:t>
            </a:r>
            <a:r>
              <a:rPr lang="en-NZ" sz="1200" i="1" kern="1200" dirty="0" err="1">
                <a:solidFill>
                  <a:schemeClr val="tx1"/>
                </a:solidFill>
                <a:effectLst/>
                <a:latin typeface="+mn-lt"/>
                <a:ea typeface="+mn-ea"/>
                <a:cs typeface="+mn-cs"/>
              </a:rPr>
              <a:t>Valdecilla</a:t>
            </a:r>
            <a:r>
              <a:rPr lang="en-NZ" sz="1200" i="1" kern="1200" dirty="0">
                <a:solidFill>
                  <a:schemeClr val="tx1"/>
                </a:solidFill>
                <a:effectLst/>
                <a:latin typeface="+mn-lt"/>
                <a:ea typeface="+mn-ea"/>
                <a:cs typeface="+mn-cs"/>
              </a:rPr>
              <a:t> University Hospital, Santander,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10</a:t>
            </a:r>
            <a:r>
              <a:rPr lang="en-NZ" sz="1200" i="1" kern="1200" dirty="0">
                <a:solidFill>
                  <a:schemeClr val="tx1"/>
                </a:solidFill>
                <a:effectLst/>
                <a:latin typeface="+mn-lt"/>
                <a:ea typeface="+mn-ea"/>
                <a:cs typeface="+mn-cs"/>
              </a:rPr>
              <a:t>Department of Hepatology, Hospital Beaujon, Assistance Publique-Hôpitaux de Paris, Université Paris-Cité, Paris, France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11</a:t>
            </a:r>
            <a:r>
              <a:rPr lang="en-NZ" sz="1200" i="1" kern="1200" dirty="0">
                <a:solidFill>
                  <a:schemeClr val="tx1"/>
                </a:solidFill>
                <a:effectLst/>
                <a:latin typeface="+mn-lt"/>
                <a:ea typeface="+mn-ea"/>
                <a:cs typeface="+mn-cs"/>
              </a:rPr>
              <a:t>Summit Clinical Research, San Antonio, Texas,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12</a:t>
            </a:r>
            <a:r>
              <a:rPr lang="en-NZ" sz="1200" i="1" kern="1200" dirty="0">
                <a:solidFill>
                  <a:schemeClr val="tx1"/>
                </a:solidFill>
                <a:effectLst/>
                <a:latin typeface="+mn-lt"/>
                <a:ea typeface="+mn-ea"/>
                <a:cs typeface="+mn-cs"/>
              </a:rPr>
              <a:t>MAFLD Research Center, Department of Hepatology, The First Affiliated Hospital of Wenzhou Medical University, Wenzhou,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13</a:t>
            </a:r>
            <a:r>
              <a:rPr lang="en-NZ" sz="1200" i="1" kern="1200" dirty="0">
                <a:solidFill>
                  <a:schemeClr val="tx1"/>
                </a:solidFill>
                <a:effectLst/>
                <a:latin typeface="+mn-lt"/>
                <a:ea typeface="+mn-ea"/>
                <a:cs typeface="+mn-cs"/>
              </a:rPr>
              <a:t>Division of Gastroenterology, Department of Internal Medicine, Chulalongkorn University, Bangkok, Thailand</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14</a:t>
            </a:r>
            <a:r>
              <a:rPr lang="en-NZ" sz="1200" i="1" kern="1200" dirty="0">
                <a:solidFill>
                  <a:schemeClr val="tx1"/>
                </a:solidFill>
                <a:effectLst/>
                <a:latin typeface="+mn-lt"/>
                <a:ea typeface="+mn-ea"/>
                <a:cs typeface="+mn-cs"/>
              </a:rPr>
              <a:t>Department of Gastroenterology and Human Nutrition Unit, All India Institute of Medical Sciences, New Delhi,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15</a:t>
            </a:r>
            <a:r>
              <a:rPr lang="en-NZ" sz="1200" i="1" kern="1200" dirty="0">
                <a:solidFill>
                  <a:schemeClr val="tx1"/>
                </a:solidFill>
                <a:effectLst/>
                <a:latin typeface="+mn-lt"/>
                <a:ea typeface="+mn-ea"/>
                <a:cs typeface="+mn-cs"/>
              </a:rPr>
              <a:t>University College London Institute for Liver and Digestive Health, Royal Free Hospital,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16</a:t>
            </a:r>
            <a:r>
              <a:rPr lang="en-NZ" sz="1200" i="1" kern="1200" dirty="0">
                <a:solidFill>
                  <a:schemeClr val="tx1"/>
                </a:solidFill>
                <a:effectLst/>
                <a:latin typeface="+mn-lt"/>
                <a:ea typeface="+mn-ea"/>
                <a:cs typeface="+mn-cs"/>
              </a:rPr>
              <a:t>Department of Gastroenterology, Sree Gokulam Medical College and Research Foundation, Trivandrum, Kerala,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17</a:t>
            </a:r>
            <a:r>
              <a:rPr lang="en-NZ" sz="1200" i="1" kern="1200" dirty="0">
                <a:solidFill>
                  <a:schemeClr val="tx1"/>
                </a:solidFill>
                <a:effectLst/>
                <a:latin typeface="+mn-lt"/>
                <a:ea typeface="+mn-ea"/>
                <a:cs typeface="+mn-cs"/>
              </a:rPr>
              <a:t>Population Health and Research Institute, Medical College P O, Trivandrum, Kerala,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18</a:t>
            </a:r>
            <a:r>
              <a:rPr lang="en-NZ" sz="1200" i="1" kern="1200" dirty="0">
                <a:solidFill>
                  <a:schemeClr val="tx1"/>
                </a:solidFill>
                <a:effectLst/>
                <a:latin typeface="+mn-lt"/>
                <a:ea typeface="+mn-ea"/>
                <a:cs typeface="+mn-cs"/>
              </a:rPr>
              <a:t>Department of Gastroenterology, Xinhua Hospital affiliated to Shanghai Jiao Tong University School of Medicine, Shanghai,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19</a:t>
            </a:r>
            <a:r>
              <a:rPr lang="en-NZ" sz="1200" i="1" kern="1200" dirty="0">
                <a:solidFill>
                  <a:schemeClr val="tx1"/>
                </a:solidFill>
                <a:effectLst/>
                <a:latin typeface="+mn-lt"/>
                <a:ea typeface="+mn-ea"/>
                <a:cs typeface="+mn-cs"/>
              </a:rPr>
              <a:t>Alfred Hospital Gastroenterology Department, Monash University, Melbourne, Australia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20</a:t>
            </a:r>
            <a:r>
              <a:rPr lang="en-NZ" sz="1200" i="1" kern="1200" dirty="0">
                <a:solidFill>
                  <a:schemeClr val="tx1"/>
                </a:solidFill>
                <a:effectLst/>
                <a:latin typeface="+mn-lt"/>
                <a:ea typeface="+mn-ea"/>
                <a:cs typeface="+mn-cs"/>
              </a:rPr>
              <a:t>Liver Disease Research Center, Department of Medicine, College of Medicine, King Saud University, Riyadh, Saudi Arabia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21</a:t>
            </a:r>
            <a:r>
              <a:rPr lang="en-NZ" sz="1200" i="1" kern="1200" dirty="0">
                <a:solidFill>
                  <a:schemeClr val="tx1"/>
                </a:solidFill>
                <a:effectLst/>
                <a:latin typeface="+mn-lt"/>
                <a:ea typeface="+mn-ea"/>
                <a:cs typeface="+mn-cs"/>
              </a:rPr>
              <a:t>Medical Data Analytics Center, Department of Medicine and Therapeutics, The Chinese University of Hong Kong, Hong Kong,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22</a:t>
            </a:r>
            <a:r>
              <a:rPr lang="en-NZ" sz="1200" i="1" kern="1200" dirty="0">
                <a:solidFill>
                  <a:schemeClr val="tx1"/>
                </a:solidFill>
                <a:effectLst/>
                <a:latin typeface="+mn-lt"/>
                <a:ea typeface="+mn-ea"/>
                <a:cs typeface="+mn-cs"/>
              </a:rPr>
              <a:t>Department of Gastroenterology, School of Medicine, Recep Tayyip Erdogan University, Rize, Türkiye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23</a:t>
            </a:r>
            <a:r>
              <a:rPr lang="en-NZ" sz="1200" i="1" kern="1200" dirty="0">
                <a:solidFill>
                  <a:schemeClr val="tx1"/>
                </a:solidFill>
                <a:effectLst/>
                <a:latin typeface="+mn-lt"/>
                <a:ea typeface="+mn-ea"/>
                <a:cs typeface="+mn-cs"/>
              </a:rPr>
              <a:t>Internal Medicine, Kansas University Medical Center, Kansas City, Kansas,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24</a:t>
            </a:r>
            <a:r>
              <a:rPr lang="en-NZ" sz="1200" i="1" kern="1200" dirty="0">
                <a:solidFill>
                  <a:schemeClr val="tx1"/>
                </a:solidFill>
                <a:effectLst/>
                <a:latin typeface="+mn-lt"/>
                <a:ea typeface="+mn-ea"/>
                <a:cs typeface="+mn-cs"/>
              </a:rPr>
              <a:t>Department of Gastroenterology and Hepatology, Antwerp University Hospital, </a:t>
            </a:r>
            <a:r>
              <a:rPr lang="en-NZ" sz="1200" i="1" kern="1200" dirty="0" err="1">
                <a:solidFill>
                  <a:schemeClr val="tx1"/>
                </a:solidFill>
                <a:effectLst/>
                <a:latin typeface="+mn-lt"/>
                <a:ea typeface="+mn-ea"/>
                <a:cs typeface="+mn-cs"/>
              </a:rPr>
              <a:t>Edegem</a:t>
            </a:r>
            <a:r>
              <a:rPr lang="en-NZ" sz="1200" i="1" kern="1200" dirty="0">
                <a:solidFill>
                  <a:schemeClr val="tx1"/>
                </a:solidFill>
                <a:effectLst/>
                <a:latin typeface="+mn-lt"/>
                <a:ea typeface="+mn-ea"/>
                <a:cs typeface="+mn-cs"/>
              </a:rPr>
              <a:t>, Belgium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25</a:t>
            </a:r>
            <a:r>
              <a:rPr lang="en-NZ" sz="1200" i="1" kern="1200" dirty="0">
                <a:solidFill>
                  <a:schemeClr val="tx1"/>
                </a:solidFill>
                <a:effectLst/>
                <a:latin typeface="+mn-lt"/>
                <a:ea typeface="+mn-ea"/>
                <a:cs typeface="+mn-cs"/>
              </a:rPr>
              <a:t>Cairo University Hospitals HIV Clinic, Endemic Medicine Department, Cairo University Hospitals, Cairo, Egypt</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26</a:t>
            </a:r>
            <a:r>
              <a:rPr lang="en-NZ" sz="1200" i="1" kern="1200" dirty="0">
                <a:solidFill>
                  <a:schemeClr val="tx1"/>
                </a:solidFill>
                <a:effectLst/>
                <a:latin typeface="+mn-lt"/>
                <a:ea typeface="+mn-ea"/>
                <a:cs typeface="+mn-cs"/>
              </a:rPr>
              <a:t>Liver, Digestive, and Lifestyle Health Research Section, and Organ Transplant Center of Excellence, King Faisal Specialist Hospital and Research Center, Riyadh, Saudi Arabia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27</a:t>
            </a:r>
            <a:r>
              <a:rPr lang="en-NZ" sz="1200" i="1" kern="1200" dirty="0">
                <a:solidFill>
                  <a:schemeClr val="tx1"/>
                </a:solidFill>
                <a:effectLst/>
                <a:latin typeface="+mn-lt"/>
                <a:ea typeface="+mn-ea"/>
                <a:cs typeface="+mn-cs"/>
              </a:rPr>
              <a:t>Department of Gastroenterology and Hepatology, Department of Health, Medicine, and Caring Sciences, Linköping University, Linköping, Sweden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28</a:t>
            </a:r>
            <a:r>
              <a:rPr lang="en-NZ" sz="1200" i="1" kern="1200" dirty="0">
                <a:solidFill>
                  <a:schemeClr val="tx1"/>
                </a:solidFill>
                <a:effectLst/>
                <a:latin typeface="+mn-lt"/>
                <a:ea typeface="+mn-ea"/>
                <a:cs typeface="+mn-cs"/>
              </a:rPr>
              <a:t>Department of Gastroenterology &amp; Hepatology, Singapore General Hospital, Singapore, Singapore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29</a:t>
            </a:r>
            <a:r>
              <a:rPr lang="en-NZ" sz="1200" i="1" kern="1200" dirty="0">
                <a:solidFill>
                  <a:schemeClr val="tx1"/>
                </a:solidFill>
                <a:effectLst/>
                <a:latin typeface="+mn-lt"/>
                <a:ea typeface="+mn-ea"/>
                <a:cs typeface="+mn-cs"/>
              </a:rPr>
              <a:t>Department of Gastroenterology, </a:t>
            </a:r>
            <a:r>
              <a:rPr lang="en-NZ" sz="1200" i="1" kern="1200" dirty="0" err="1">
                <a:solidFill>
                  <a:schemeClr val="tx1"/>
                </a:solidFill>
                <a:effectLst/>
                <a:latin typeface="+mn-lt"/>
                <a:ea typeface="+mn-ea"/>
                <a:cs typeface="+mn-cs"/>
              </a:rPr>
              <a:t>Faculdade</a:t>
            </a:r>
            <a:r>
              <a:rPr lang="en-NZ" sz="1200" i="1" kern="1200" dirty="0">
                <a:solidFill>
                  <a:schemeClr val="tx1"/>
                </a:solidFill>
                <a:effectLst/>
                <a:latin typeface="+mn-lt"/>
                <a:ea typeface="+mn-ea"/>
                <a:cs typeface="+mn-cs"/>
              </a:rPr>
              <a:t> Medicina da </a:t>
            </a:r>
            <a:r>
              <a:rPr lang="en-NZ" sz="1200" i="1" kern="1200" dirty="0" err="1">
                <a:solidFill>
                  <a:schemeClr val="tx1"/>
                </a:solidFill>
                <a:effectLst/>
                <a:latin typeface="+mn-lt"/>
                <a:ea typeface="+mn-ea"/>
                <a:cs typeface="+mn-cs"/>
              </a:rPr>
              <a:t>Universidade</a:t>
            </a:r>
            <a:r>
              <a:rPr lang="en-NZ" sz="1200" i="1" kern="1200" dirty="0">
                <a:solidFill>
                  <a:schemeClr val="tx1"/>
                </a:solidFill>
                <a:effectLst/>
                <a:latin typeface="+mn-lt"/>
                <a:ea typeface="+mn-ea"/>
                <a:cs typeface="+mn-cs"/>
              </a:rPr>
              <a:t> de Sao Paulo, Sao Paulo, Brazil</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30</a:t>
            </a:r>
            <a:r>
              <a:rPr lang="en-NZ" sz="1200" i="1" kern="1200" dirty="0">
                <a:solidFill>
                  <a:schemeClr val="tx1"/>
                </a:solidFill>
                <a:effectLst/>
                <a:latin typeface="+mn-lt"/>
                <a:ea typeface="+mn-ea"/>
                <a:cs typeface="+mn-cs"/>
              </a:rPr>
              <a:t>Department of Gastroenterology, Hospital das </a:t>
            </a:r>
            <a:r>
              <a:rPr lang="en-NZ" sz="1200" i="1" kern="1200" dirty="0" err="1">
                <a:solidFill>
                  <a:schemeClr val="tx1"/>
                </a:solidFill>
                <a:effectLst/>
                <a:latin typeface="+mn-lt"/>
                <a:ea typeface="+mn-ea"/>
                <a:cs typeface="+mn-cs"/>
              </a:rPr>
              <a:t>Clínicas</a:t>
            </a:r>
            <a:r>
              <a:rPr lang="en-NZ" sz="1200" i="1" kern="1200" dirty="0">
                <a:solidFill>
                  <a:schemeClr val="tx1"/>
                </a:solidFill>
                <a:effectLst/>
                <a:latin typeface="+mn-lt"/>
                <a:ea typeface="+mn-ea"/>
                <a:cs typeface="+mn-cs"/>
              </a:rPr>
              <a:t> da </a:t>
            </a:r>
            <a:r>
              <a:rPr lang="en-NZ" sz="1200" i="1" kern="1200" dirty="0" err="1">
                <a:solidFill>
                  <a:schemeClr val="tx1"/>
                </a:solidFill>
                <a:effectLst/>
                <a:latin typeface="+mn-lt"/>
                <a:ea typeface="+mn-ea"/>
                <a:cs typeface="+mn-cs"/>
              </a:rPr>
              <a:t>Faculdade</a:t>
            </a:r>
            <a:r>
              <a:rPr lang="en-NZ" sz="1200" i="1" kern="1200" dirty="0">
                <a:solidFill>
                  <a:schemeClr val="tx1"/>
                </a:solidFill>
                <a:effectLst/>
                <a:latin typeface="+mn-lt"/>
                <a:ea typeface="+mn-ea"/>
                <a:cs typeface="+mn-cs"/>
              </a:rPr>
              <a:t> de Medicina da </a:t>
            </a:r>
            <a:r>
              <a:rPr lang="en-NZ" sz="1200" i="1" kern="1200" dirty="0" err="1">
                <a:solidFill>
                  <a:schemeClr val="tx1"/>
                </a:solidFill>
                <a:effectLst/>
                <a:latin typeface="+mn-lt"/>
                <a:ea typeface="+mn-ea"/>
                <a:cs typeface="+mn-cs"/>
              </a:rPr>
              <a:t>Universidade</a:t>
            </a:r>
            <a:r>
              <a:rPr lang="en-NZ" sz="1200" i="1" kern="1200" dirty="0">
                <a:solidFill>
                  <a:schemeClr val="tx1"/>
                </a:solidFill>
                <a:effectLst/>
                <a:latin typeface="+mn-lt"/>
                <a:ea typeface="+mn-ea"/>
                <a:cs typeface="+mn-cs"/>
              </a:rPr>
              <a:t> de São Paulo - HCFMUSP, São Paulo, Brazil</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31</a:t>
            </a:r>
            <a:r>
              <a:rPr lang="en-NZ" sz="1200" i="1" kern="1200" dirty="0">
                <a:solidFill>
                  <a:schemeClr val="tx1"/>
                </a:solidFill>
                <a:effectLst/>
                <a:latin typeface="+mn-lt"/>
                <a:ea typeface="+mn-ea"/>
                <a:cs typeface="+mn-cs"/>
              </a:rPr>
              <a:t>Gastroenterology and Hepatology Unit, Department of Medicine, University of Malaya, Kuala Lumpur, Malaysia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32</a:t>
            </a:r>
            <a:r>
              <a:rPr lang="en-NZ" sz="1200" i="1" kern="1200" dirty="0">
                <a:solidFill>
                  <a:schemeClr val="tx1"/>
                </a:solidFill>
                <a:effectLst/>
                <a:latin typeface="+mn-lt"/>
                <a:ea typeface="+mn-ea"/>
                <a:cs typeface="+mn-cs"/>
              </a:rPr>
              <a:t>Department of Research and Teaching, Institute of Gastroenterology, University of Medical Sciences of Havana, Havana, Cuba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33</a:t>
            </a:r>
            <a:r>
              <a:rPr lang="en-NZ" sz="1200" i="1" kern="1200" dirty="0">
                <a:solidFill>
                  <a:schemeClr val="tx1"/>
                </a:solidFill>
                <a:effectLst/>
                <a:latin typeface="+mn-lt"/>
                <a:ea typeface="+mn-ea"/>
                <a:cs typeface="+mn-cs"/>
              </a:rPr>
              <a:t>Department of Hepatology, Postgraduate Institute of Medical Education and Research, Chandigarh,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34</a:t>
            </a:r>
            <a:r>
              <a:rPr lang="en-NZ" sz="1200" i="1" kern="1200" dirty="0">
                <a:solidFill>
                  <a:schemeClr val="tx1"/>
                </a:solidFill>
                <a:effectLst/>
                <a:latin typeface="+mn-lt"/>
                <a:ea typeface="+mn-ea"/>
                <a:cs typeface="+mn-cs"/>
              </a:rPr>
              <a:t>Stravitz-Sanyal Institute for Liver Disease and Metabolic Health, Division of Gastroenterology, Hepatology, and Nutrition, Department of Internal Medicine, Virginia Commonwealth University School of Medicine, Richmond, Virginia,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35</a:t>
            </a:r>
            <a:r>
              <a:rPr lang="en-NZ" sz="1200" i="1" kern="1200" dirty="0">
                <a:solidFill>
                  <a:schemeClr val="tx1"/>
                </a:solidFill>
                <a:effectLst/>
                <a:latin typeface="+mn-lt"/>
                <a:ea typeface="+mn-ea"/>
                <a:cs typeface="+mn-cs"/>
              </a:rPr>
              <a:t>1st Academic Department of Gastroenterology, Medical School of National and </a:t>
            </a:r>
            <a:r>
              <a:rPr lang="en-NZ" sz="1200" i="1" kern="1200" dirty="0" err="1">
                <a:solidFill>
                  <a:schemeClr val="tx1"/>
                </a:solidFill>
                <a:effectLst/>
                <a:latin typeface="+mn-lt"/>
                <a:ea typeface="+mn-ea"/>
                <a:cs typeface="+mn-cs"/>
              </a:rPr>
              <a:t>Kapodistrian</a:t>
            </a:r>
            <a:r>
              <a:rPr lang="en-NZ" sz="1200" i="1" kern="1200" dirty="0">
                <a:solidFill>
                  <a:schemeClr val="tx1"/>
                </a:solidFill>
                <a:effectLst/>
                <a:latin typeface="+mn-lt"/>
                <a:ea typeface="+mn-ea"/>
                <a:cs typeface="+mn-cs"/>
              </a:rPr>
              <a:t> University of Athens, General Hospital of Athens "</a:t>
            </a:r>
            <a:r>
              <a:rPr lang="en-NZ" sz="1200" i="1" kern="1200" dirty="0" err="1">
                <a:solidFill>
                  <a:schemeClr val="tx1"/>
                </a:solidFill>
                <a:effectLst/>
                <a:latin typeface="+mn-lt"/>
                <a:ea typeface="+mn-ea"/>
                <a:cs typeface="+mn-cs"/>
              </a:rPr>
              <a:t>Laiko</a:t>
            </a:r>
            <a:r>
              <a:rPr lang="en-NZ" sz="1200" i="1" kern="1200" dirty="0">
                <a:solidFill>
                  <a:schemeClr val="tx1"/>
                </a:solidFill>
                <a:effectLst/>
                <a:latin typeface="+mn-lt"/>
                <a:ea typeface="+mn-ea"/>
                <a:cs typeface="+mn-cs"/>
              </a:rPr>
              <a:t>", Athens, Greece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36</a:t>
            </a:r>
            <a:r>
              <a:rPr lang="en-NZ" sz="1200" i="1" kern="1200" dirty="0">
                <a:solidFill>
                  <a:schemeClr val="tx1"/>
                </a:solidFill>
                <a:effectLst/>
                <a:latin typeface="+mn-lt"/>
                <a:ea typeface="+mn-ea"/>
                <a:cs typeface="+mn-cs"/>
              </a:rPr>
              <a:t>Division of Gastroenterology and Hepatology, Department of Medicine, McGill University Health Centre, Montreal, Canada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37</a:t>
            </a:r>
            <a:r>
              <a:rPr lang="en-NZ" sz="1200" i="1" kern="1200" dirty="0">
                <a:solidFill>
                  <a:schemeClr val="tx1"/>
                </a:solidFill>
                <a:effectLst/>
                <a:latin typeface="+mn-lt"/>
                <a:ea typeface="+mn-ea"/>
                <a:cs typeface="+mn-cs"/>
              </a:rPr>
              <a:t>School of Medicine, Internal Medicine Department and Hepatology Division, Clementino Fraga Filho University Hospital, Federal University of Rio de Janeiro, Rio de Janeiro, Brazil</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38</a:t>
            </a:r>
            <a:r>
              <a:rPr lang="en-NZ" sz="1200" i="1" kern="1200" dirty="0">
                <a:solidFill>
                  <a:schemeClr val="tx1"/>
                </a:solidFill>
                <a:effectLst/>
                <a:latin typeface="+mn-lt"/>
                <a:ea typeface="+mn-ea"/>
                <a:cs typeface="+mn-cs"/>
              </a:rPr>
              <a:t>Division of Gastroenterology and Hepatology, Foundation IRCCS Ca' Granda Ospedale Maggiore Policlinico, Milan,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39</a:t>
            </a:r>
            <a:r>
              <a:rPr lang="en-NZ" sz="1200" i="1" kern="1200" dirty="0">
                <a:solidFill>
                  <a:schemeClr val="tx1"/>
                </a:solidFill>
                <a:effectLst/>
                <a:latin typeface="+mn-lt"/>
                <a:ea typeface="+mn-ea"/>
                <a:cs typeface="+mn-cs"/>
              </a:rPr>
              <a:t>Division of Gastroenterology and Hepatology, Department of Medicine, The Medical City for Military and Security Services, Muscat, Oman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40</a:t>
            </a:r>
            <a:r>
              <a:rPr lang="en-NZ" sz="1200" i="1" kern="1200" dirty="0">
                <a:solidFill>
                  <a:schemeClr val="tx1"/>
                </a:solidFill>
                <a:effectLst/>
                <a:latin typeface="+mn-lt"/>
                <a:ea typeface="+mn-ea"/>
                <a:cs typeface="+mn-cs"/>
              </a:rPr>
              <a:t>Department of Vascular Medicine, Amsterdam University Medical Center, Amsterdam, Netherlands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41</a:t>
            </a:r>
            <a:r>
              <a:rPr lang="en-NZ" sz="1200" i="1" kern="1200" dirty="0">
                <a:solidFill>
                  <a:schemeClr val="tx1"/>
                </a:solidFill>
                <a:effectLst/>
                <a:latin typeface="+mn-lt"/>
                <a:ea typeface="+mn-ea"/>
                <a:cs typeface="+mn-cs"/>
              </a:rPr>
              <a:t>Centre for Metabolic Liver Disease and Integrated Liver Care Unit, Amrita Institute of Medical Sciences, Kochi, Kerala,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42</a:t>
            </a:r>
            <a:r>
              <a:rPr lang="en-NZ" sz="1200" i="1" kern="1200" dirty="0">
                <a:solidFill>
                  <a:schemeClr val="tx1"/>
                </a:solidFill>
                <a:effectLst/>
                <a:latin typeface="+mn-lt"/>
                <a:ea typeface="+mn-ea"/>
                <a:cs typeface="+mn-cs"/>
              </a:rPr>
              <a:t>Endemic Medicine Department, Faculty of Medicine, Capital University, Cairo, Egypt</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43</a:t>
            </a:r>
            <a:r>
              <a:rPr lang="en-NZ" sz="1200" i="1" kern="1200" dirty="0">
                <a:solidFill>
                  <a:schemeClr val="tx1"/>
                </a:solidFill>
                <a:effectLst/>
                <a:latin typeface="+mn-lt"/>
                <a:ea typeface="+mn-ea"/>
                <a:cs typeface="+mn-cs"/>
              </a:rPr>
              <a:t>Department of Medicine, Huddinge, Karolinska </a:t>
            </a:r>
            <a:r>
              <a:rPr lang="en-NZ" sz="1200" i="1" kern="1200" dirty="0" err="1">
                <a:solidFill>
                  <a:schemeClr val="tx1"/>
                </a:solidFill>
                <a:effectLst/>
                <a:latin typeface="+mn-lt"/>
                <a:ea typeface="+mn-ea"/>
                <a:cs typeface="+mn-cs"/>
              </a:rPr>
              <a:t>Institutet</a:t>
            </a:r>
            <a:r>
              <a:rPr lang="en-NZ" sz="1200" i="1" kern="1200" dirty="0">
                <a:solidFill>
                  <a:schemeClr val="tx1"/>
                </a:solidFill>
                <a:effectLst/>
                <a:latin typeface="+mn-lt"/>
                <a:ea typeface="+mn-ea"/>
                <a:cs typeface="+mn-cs"/>
              </a:rPr>
              <a:t>, Stockholm, Sweden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44</a:t>
            </a:r>
            <a:r>
              <a:rPr lang="en-NZ" sz="1200" i="1" kern="1200" dirty="0">
                <a:solidFill>
                  <a:schemeClr val="tx1"/>
                </a:solidFill>
                <a:effectLst/>
                <a:latin typeface="+mn-lt"/>
                <a:ea typeface="+mn-ea"/>
                <a:cs typeface="+mn-cs"/>
              </a:rPr>
              <a:t>Department of Endocrinology, the First Affiliated Hospital of Wenzhou Medical University, Wenzhou,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45</a:t>
            </a:r>
            <a:r>
              <a:rPr lang="en-NZ" sz="1200" i="1" kern="1200" dirty="0">
                <a:solidFill>
                  <a:schemeClr val="tx1"/>
                </a:solidFill>
                <a:effectLst/>
                <a:latin typeface="+mn-lt"/>
                <a:ea typeface="+mn-ea"/>
                <a:cs typeface="+mn-cs"/>
              </a:rPr>
              <a:t>Department of Clinical Research, NHO Takasaki General Medical Center, Takasaki, Japan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46</a:t>
            </a:r>
            <a:r>
              <a:rPr lang="en-NZ" sz="1200" i="1" kern="1200" dirty="0">
                <a:solidFill>
                  <a:schemeClr val="tx1"/>
                </a:solidFill>
                <a:effectLst/>
                <a:latin typeface="+mn-lt"/>
                <a:ea typeface="+mn-ea"/>
                <a:cs typeface="+mn-cs"/>
              </a:rPr>
              <a:t>Département </a:t>
            </a:r>
            <a:r>
              <a:rPr lang="en-NZ" sz="1200" i="1" kern="1200" dirty="0" err="1">
                <a:solidFill>
                  <a:schemeClr val="tx1"/>
                </a:solidFill>
                <a:effectLst/>
                <a:latin typeface="+mn-lt"/>
                <a:ea typeface="+mn-ea"/>
                <a:cs typeface="+mn-cs"/>
              </a:rPr>
              <a:t>Endocrinologie</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Diabète</a:t>
            </a:r>
            <a:r>
              <a:rPr lang="en-NZ" sz="1200" i="1" kern="1200" dirty="0">
                <a:solidFill>
                  <a:schemeClr val="tx1"/>
                </a:solidFill>
                <a:effectLst/>
                <a:latin typeface="+mn-lt"/>
                <a:ea typeface="+mn-ea"/>
                <a:cs typeface="+mn-cs"/>
              </a:rPr>
              <a:t> et Nutrition, </a:t>
            </a:r>
            <a:r>
              <a:rPr lang="en-NZ" sz="1200" i="1" kern="1200" dirty="0" err="1">
                <a:solidFill>
                  <a:schemeClr val="tx1"/>
                </a:solidFill>
                <a:effectLst/>
                <a:latin typeface="+mn-lt"/>
                <a:ea typeface="+mn-ea"/>
                <a:cs typeface="+mn-cs"/>
              </a:rPr>
              <a:t>Hôpital</a:t>
            </a:r>
            <a:r>
              <a:rPr lang="en-NZ" sz="1200" i="1" kern="1200" dirty="0">
                <a:solidFill>
                  <a:schemeClr val="tx1"/>
                </a:solidFill>
                <a:effectLst/>
                <a:latin typeface="+mn-lt"/>
                <a:ea typeface="+mn-ea"/>
                <a:cs typeface="+mn-cs"/>
              </a:rPr>
              <a:t> Lyon Sud, Hospices Civils de Lyon, Pierre-</a:t>
            </a:r>
            <a:r>
              <a:rPr lang="en-NZ" sz="1200" i="1" kern="1200" dirty="0" err="1">
                <a:solidFill>
                  <a:schemeClr val="tx1"/>
                </a:solidFill>
                <a:effectLst/>
                <a:latin typeface="+mn-lt"/>
                <a:ea typeface="+mn-ea"/>
                <a:cs typeface="+mn-cs"/>
              </a:rPr>
              <a:t>Bénite</a:t>
            </a:r>
            <a:r>
              <a:rPr lang="en-NZ" sz="1200" i="1" kern="1200" dirty="0">
                <a:solidFill>
                  <a:schemeClr val="tx1"/>
                </a:solidFill>
                <a:effectLst/>
                <a:latin typeface="+mn-lt"/>
                <a:ea typeface="+mn-ea"/>
                <a:cs typeface="+mn-cs"/>
              </a:rPr>
              <a:t>, Lyon, France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47</a:t>
            </a:r>
            <a:r>
              <a:rPr lang="en-NZ" sz="1200" i="1" kern="1200" dirty="0">
                <a:solidFill>
                  <a:schemeClr val="tx1"/>
                </a:solidFill>
                <a:effectLst/>
                <a:latin typeface="+mn-lt"/>
                <a:ea typeface="+mn-ea"/>
                <a:cs typeface="+mn-cs"/>
              </a:rPr>
              <a:t>Department of Graduate Medical Education, Hamilton Medical Center, Medical College of Georgia, Dalton, Georgia,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48</a:t>
            </a:r>
            <a:r>
              <a:rPr lang="en-NZ" sz="1200" i="1" kern="1200" dirty="0">
                <a:solidFill>
                  <a:schemeClr val="tx1"/>
                </a:solidFill>
                <a:effectLst/>
                <a:latin typeface="+mn-lt"/>
                <a:ea typeface="+mn-ea"/>
                <a:cs typeface="+mn-cs"/>
              </a:rPr>
              <a:t>Arizona Liver Health, Chandler, Arizona,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49</a:t>
            </a:r>
            <a:r>
              <a:rPr lang="en-NZ" sz="1200" i="1" kern="1200" dirty="0">
                <a:solidFill>
                  <a:schemeClr val="tx1"/>
                </a:solidFill>
                <a:effectLst/>
                <a:latin typeface="+mn-lt"/>
                <a:ea typeface="+mn-ea"/>
                <a:cs typeface="+mn-cs"/>
              </a:rPr>
              <a:t>Liver Unit, Department of Internal Medicine, University and Azienda </a:t>
            </a:r>
            <a:r>
              <a:rPr lang="en-NZ" sz="1200" i="1" kern="1200" dirty="0" err="1">
                <a:solidFill>
                  <a:schemeClr val="tx1"/>
                </a:solidFill>
                <a:effectLst/>
                <a:latin typeface="+mn-lt"/>
                <a:ea typeface="+mn-ea"/>
                <a:cs typeface="+mn-cs"/>
              </a:rPr>
              <a:t>Ospedaliera</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Universitaria</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Integrata</a:t>
            </a:r>
            <a:r>
              <a:rPr lang="en-NZ" sz="1200" i="1" kern="1200" dirty="0">
                <a:solidFill>
                  <a:schemeClr val="tx1"/>
                </a:solidFill>
                <a:effectLst/>
                <a:latin typeface="+mn-lt"/>
                <a:ea typeface="+mn-ea"/>
                <a:cs typeface="+mn-cs"/>
              </a:rPr>
              <a:t> of Verona, Verona,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50</a:t>
            </a:r>
            <a:r>
              <a:rPr lang="en-NZ" sz="1200" i="1" kern="1200" dirty="0">
                <a:solidFill>
                  <a:schemeClr val="tx1"/>
                </a:solidFill>
                <a:effectLst/>
                <a:latin typeface="+mn-lt"/>
                <a:ea typeface="+mn-ea"/>
                <a:cs typeface="+mn-cs"/>
              </a:rPr>
              <a:t>Center of Excellence for Metabolic Associated Fatty Liver Disease, National Sun Yat-sen University, Kaohsiung, Taiwan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51</a:t>
            </a:r>
            <a:r>
              <a:rPr lang="en-NZ" sz="1200" i="1" kern="1200" dirty="0">
                <a:solidFill>
                  <a:schemeClr val="tx1"/>
                </a:solidFill>
                <a:effectLst/>
                <a:latin typeface="+mn-lt"/>
                <a:ea typeface="+mn-ea"/>
                <a:cs typeface="+mn-cs"/>
              </a:rPr>
              <a:t>Department of Pathological Anatomy, Institute of Gastroenterology, University of Medical Sciences of Havana, Havana, Cuba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52</a:t>
            </a:r>
            <a:r>
              <a:rPr lang="en-NZ" sz="1200" i="1" kern="1200" dirty="0">
                <a:solidFill>
                  <a:schemeClr val="tx1"/>
                </a:solidFill>
                <a:effectLst/>
                <a:latin typeface="+mn-lt"/>
                <a:ea typeface="+mn-ea"/>
                <a:cs typeface="+mn-cs"/>
              </a:rPr>
              <a:t>Department of Medicine, Schulich School of Medicine, Western University &amp; London Health Sciences Centre, London, Ontario, Canada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53</a:t>
            </a:r>
            <a:r>
              <a:rPr lang="en-NZ" sz="1200" i="1" kern="1200" dirty="0">
                <a:solidFill>
                  <a:schemeClr val="tx1"/>
                </a:solidFill>
                <a:effectLst/>
                <a:latin typeface="+mn-lt"/>
                <a:ea typeface="+mn-ea"/>
                <a:cs typeface="+mn-cs"/>
              </a:rPr>
              <a:t>Division of Internal Medicine and Hepatology, Department of Gastroenterology, IRCCS, Humanitas Research Hospital, Rozzano,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54</a:t>
            </a:r>
            <a:r>
              <a:rPr lang="en-NZ" sz="1200" i="1" kern="1200" dirty="0">
                <a:solidFill>
                  <a:schemeClr val="tx1"/>
                </a:solidFill>
                <a:effectLst/>
                <a:latin typeface="+mn-lt"/>
                <a:ea typeface="+mn-ea"/>
                <a:cs typeface="+mn-cs"/>
              </a:rPr>
              <a:t>Department of Medical Sciences, Gastroenterology Research Group, Uppsala University, Uppsala, Sweden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55</a:t>
            </a:r>
            <a:r>
              <a:rPr lang="en-NZ" sz="1200" i="1" kern="1200" dirty="0">
                <a:solidFill>
                  <a:schemeClr val="tx1"/>
                </a:solidFill>
                <a:effectLst/>
                <a:latin typeface="+mn-lt"/>
                <a:ea typeface="+mn-ea"/>
                <a:cs typeface="+mn-cs"/>
              </a:rPr>
              <a:t>Division of Hepatology, Avera McKennan Hospital &amp; University Health Center, Sioux Falls, South Dakota,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56</a:t>
            </a:r>
            <a:r>
              <a:rPr lang="en-NZ" sz="1200" i="1" kern="1200" dirty="0">
                <a:solidFill>
                  <a:schemeClr val="tx1"/>
                </a:solidFill>
                <a:effectLst/>
                <a:latin typeface="+mn-lt"/>
                <a:ea typeface="+mn-ea"/>
                <a:cs typeface="+mn-cs"/>
              </a:rPr>
              <a:t>Univerity of Iowa, Iowa City,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57</a:t>
            </a:r>
            <a:r>
              <a:rPr lang="en-NZ" sz="1200" i="1" kern="1200" dirty="0">
                <a:solidFill>
                  <a:schemeClr val="tx1"/>
                </a:solidFill>
                <a:effectLst/>
                <a:latin typeface="+mn-lt"/>
                <a:ea typeface="+mn-ea"/>
                <a:cs typeface="+mn-cs"/>
              </a:rPr>
              <a:t>Hepatology, and Institute of Liver Transplantation and Regenerative Medicine, </a:t>
            </a:r>
            <a:r>
              <a:rPr lang="en-NZ" sz="1200" i="1" kern="1200" dirty="0" err="1">
                <a:solidFill>
                  <a:schemeClr val="tx1"/>
                </a:solidFill>
                <a:effectLst/>
                <a:latin typeface="+mn-lt"/>
                <a:ea typeface="+mn-ea"/>
                <a:cs typeface="+mn-cs"/>
              </a:rPr>
              <a:t>Medanta</a:t>
            </a:r>
            <a:r>
              <a:rPr lang="en-NZ" sz="1200" i="1" kern="1200" dirty="0">
                <a:solidFill>
                  <a:schemeClr val="tx1"/>
                </a:solidFill>
                <a:effectLst/>
                <a:latin typeface="+mn-lt"/>
                <a:ea typeface="+mn-ea"/>
                <a:cs typeface="+mn-cs"/>
              </a:rPr>
              <a:t> The </a:t>
            </a:r>
            <a:r>
              <a:rPr lang="en-NZ" sz="1200" i="1" kern="1200" dirty="0" err="1">
                <a:solidFill>
                  <a:schemeClr val="tx1"/>
                </a:solidFill>
                <a:effectLst/>
                <a:latin typeface="+mn-lt"/>
                <a:ea typeface="+mn-ea"/>
                <a:cs typeface="+mn-cs"/>
              </a:rPr>
              <a:t>Medicity</a:t>
            </a:r>
            <a:r>
              <a:rPr lang="en-NZ" sz="1200" i="1" kern="1200" dirty="0">
                <a:solidFill>
                  <a:schemeClr val="tx1"/>
                </a:solidFill>
                <a:effectLst/>
                <a:latin typeface="+mn-lt"/>
                <a:ea typeface="+mn-ea"/>
                <a:cs typeface="+mn-cs"/>
              </a:rPr>
              <a:t>, Gurugram, Haryana,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58</a:t>
            </a:r>
            <a:r>
              <a:rPr lang="en-NZ" sz="1200" i="1" kern="1200" dirty="0">
                <a:solidFill>
                  <a:schemeClr val="tx1"/>
                </a:solidFill>
                <a:effectLst/>
                <a:latin typeface="+mn-lt"/>
                <a:ea typeface="+mn-ea"/>
                <a:cs typeface="+mn-cs"/>
              </a:rPr>
              <a:t>Velocity Clinical Research, Waco, Texas,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59</a:t>
            </a:r>
            <a:r>
              <a:rPr lang="en-NZ" sz="1200" i="1" kern="1200" dirty="0">
                <a:solidFill>
                  <a:schemeClr val="tx1"/>
                </a:solidFill>
                <a:effectLst/>
                <a:latin typeface="+mn-lt"/>
                <a:ea typeface="+mn-ea"/>
                <a:cs typeface="+mn-cs"/>
              </a:rPr>
              <a:t>Department of Gastroenterology, CIBEREHD, IR Sant Pau, Hospital de la Santa Creu </a:t>
            </a:r>
            <a:r>
              <a:rPr lang="en-NZ" sz="1200" i="1" kern="1200" dirty="0" err="1">
                <a:solidFill>
                  <a:schemeClr val="tx1"/>
                </a:solidFill>
                <a:effectLst/>
                <a:latin typeface="+mn-lt"/>
                <a:ea typeface="+mn-ea"/>
                <a:cs typeface="+mn-cs"/>
              </a:rPr>
              <a:t>i</a:t>
            </a:r>
            <a:r>
              <a:rPr lang="en-NZ" sz="1200" i="1" kern="1200" dirty="0">
                <a:solidFill>
                  <a:schemeClr val="tx1"/>
                </a:solidFill>
                <a:effectLst/>
                <a:latin typeface="+mn-lt"/>
                <a:ea typeface="+mn-ea"/>
                <a:cs typeface="+mn-cs"/>
              </a:rPr>
              <a:t> Sant Pau, Barcelona,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60</a:t>
            </a:r>
            <a:r>
              <a:rPr lang="en-NZ" sz="1200" i="1" kern="1200" dirty="0">
                <a:solidFill>
                  <a:schemeClr val="tx1"/>
                </a:solidFill>
                <a:effectLst/>
                <a:latin typeface="+mn-lt"/>
                <a:ea typeface="+mn-ea"/>
                <a:cs typeface="+mn-cs"/>
              </a:rPr>
              <a:t>Division of Gastroenterology, Department of Medicine, Kurume University School of Medicine, Kurume, Japan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61</a:t>
            </a:r>
            <a:r>
              <a:rPr lang="en-NZ" sz="1200" i="1" kern="1200" dirty="0">
                <a:solidFill>
                  <a:schemeClr val="tx1"/>
                </a:solidFill>
                <a:effectLst/>
                <a:latin typeface="+mn-lt"/>
                <a:ea typeface="+mn-ea"/>
                <a:cs typeface="+mn-cs"/>
              </a:rPr>
              <a:t>Department of Surgery, Oncology and Gastroenterology, University of Padova Gastroenterology Unit, Azienda </a:t>
            </a:r>
            <a:r>
              <a:rPr lang="en-NZ" sz="1200" i="1" kern="1200" dirty="0" err="1">
                <a:solidFill>
                  <a:schemeClr val="tx1"/>
                </a:solidFill>
                <a:effectLst/>
                <a:latin typeface="+mn-lt"/>
                <a:ea typeface="+mn-ea"/>
                <a:cs typeface="+mn-cs"/>
              </a:rPr>
              <a:t>Ospedaliera</a:t>
            </a:r>
            <a:r>
              <a:rPr lang="en-NZ" sz="1200" i="1" kern="1200" dirty="0">
                <a:solidFill>
                  <a:schemeClr val="tx1"/>
                </a:solidFill>
                <a:effectLst/>
                <a:latin typeface="+mn-lt"/>
                <a:ea typeface="+mn-ea"/>
                <a:cs typeface="+mn-cs"/>
              </a:rPr>
              <a:t> - </a:t>
            </a:r>
            <a:r>
              <a:rPr lang="en-NZ" sz="1200" i="1" kern="1200" dirty="0" err="1">
                <a:solidFill>
                  <a:schemeClr val="tx1"/>
                </a:solidFill>
                <a:effectLst/>
                <a:latin typeface="+mn-lt"/>
                <a:ea typeface="+mn-ea"/>
                <a:cs typeface="+mn-cs"/>
              </a:rPr>
              <a:t>Universita</a:t>
            </a:r>
            <a:r>
              <a:rPr lang="en-NZ" sz="1200" i="1" kern="1200" dirty="0">
                <a:solidFill>
                  <a:schemeClr val="tx1"/>
                </a:solidFill>
                <a:effectLst/>
                <a:latin typeface="+mn-lt"/>
                <a:ea typeface="+mn-ea"/>
                <a:cs typeface="+mn-cs"/>
              </a:rPr>
              <a:t> Padova, Padova,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62</a:t>
            </a:r>
            <a:r>
              <a:rPr lang="en-NZ" sz="1200" i="1" kern="1200" dirty="0">
                <a:solidFill>
                  <a:schemeClr val="tx1"/>
                </a:solidFill>
                <a:effectLst/>
                <a:latin typeface="+mn-lt"/>
                <a:ea typeface="+mn-ea"/>
                <a:cs typeface="+mn-cs"/>
              </a:rPr>
              <a:t>Liver Unit, Hospital Italiano de Buenos Aires, Buenos Aires, Argentina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63</a:t>
            </a:r>
            <a:r>
              <a:rPr lang="en-NZ" sz="1200" i="1" kern="1200" dirty="0">
                <a:solidFill>
                  <a:schemeClr val="tx1"/>
                </a:solidFill>
                <a:effectLst/>
                <a:latin typeface="+mn-lt"/>
                <a:ea typeface="+mn-ea"/>
                <a:cs typeface="+mn-cs"/>
              </a:rPr>
              <a:t>MASLD Research Center, Division of Gastroenterology and Hepatology, University of California San Diego, San Diego, California,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64</a:t>
            </a:r>
            <a:r>
              <a:rPr lang="en-NZ" sz="1200" i="1" kern="1200" dirty="0">
                <a:solidFill>
                  <a:schemeClr val="tx1"/>
                </a:solidFill>
                <a:effectLst/>
                <a:latin typeface="+mn-lt"/>
                <a:ea typeface="+mn-ea"/>
                <a:cs typeface="+mn-cs"/>
              </a:rPr>
              <a:t>Department of Medicine, Division of Gastroenterology, Hepatology, and Nutrition, University of Louisville, Louisville, Kentucky,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65</a:t>
            </a:r>
            <a:r>
              <a:rPr lang="en-NZ" sz="1200" i="1" kern="1200" dirty="0">
                <a:solidFill>
                  <a:schemeClr val="tx1"/>
                </a:solidFill>
                <a:effectLst/>
                <a:latin typeface="+mn-lt"/>
                <a:ea typeface="+mn-ea"/>
                <a:cs typeface="+mn-cs"/>
              </a:rPr>
              <a:t>Department of Endocrinology &amp; Nutrition, CIBERDEM, IR Sant Pau, Hospital de la Santa Creu </a:t>
            </a:r>
            <a:r>
              <a:rPr lang="en-NZ" sz="1200" i="1" kern="1200" dirty="0" err="1">
                <a:solidFill>
                  <a:schemeClr val="tx1"/>
                </a:solidFill>
                <a:effectLst/>
                <a:latin typeface="+mn-lt"/>
                <a:ea typeface="+mn-ea"/>
                <a:cs typeface="+mn-cs"/>
              </a:rPr>
              <a:t>i</a:t>
            </a:r>
            <a:r>
              <a:rPr lang="en-NZ" sz="1200" i="1" kern="1200" dirty="0">
                <a:solidFill>
                  <a:schemeClr val="tx1"/>
                </a:solidFill>
                <a:effectLst/>
                <a:latin typeface="+mn-lt"/>
                <a:ea typeface="+mn-ea"/>
                <a:cs typeface="+mn-cs"/>
              </a:rPr>
              <a:t> Sant Pau, Barcelona,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66</a:t>
            </a:r>
            <a:r>
              <a:rPr lang="en-NZ" sz="1200" i="1" kern="1200" dirty="0">
                <a:solidFill>
                  <a:schemeClr val="tx1"/>
                </a:solidFill>
                <a:effectLst/>
                <a:latin typeface="+mn-lt"/>
                <a:ea typeface="+mn-ea"/>
                <a:cs typeface="+mn-cs"/>
              </a:rPr>
              <a:t>Departamento de </a:t>
            </a:r>
            <a:r>
              <a:rPr lang="en-NZ" sz="1200" i="1" kern="1200" dirty="0" err="1">
                <a:solidFill>
                  <a:schemeClr val="tx1"/>
                </a:solidFill>
                <a:effectLst/>
                <a:latin typeface="+mn-lt"/>
                <a:ea typeface="+mn-ea"/>
                <a:cs typeface="+mn-cs"/>
              </a:rPr>
              <a:t>Gastroenterología</a:t>
            </a:r>
            <a:r>
              <a:rPr lang="en-NZ" sz="1200" i="1" kern="1200" dirty="0">
                <a:solidFill>
                  <a:schemeClr val="tx1"/>
                </a:solidFill>
                <a:effectLst/>
                <a:latin typeface="+mn-lt"/>
                <a:ea typeface="+mn-ea"/>
                <a:cs typeface="+mn-cs"/>
              </a:rPr>
              <a:t>, Escuela de Medicina, Pontificia Universidad Católica de Chile, Santiago, Chile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67</a:t>
            </a:r>
            <a:r>
              <a:rPr lang="en-NZ" sz="1200" i="1" kern="1200" dirty="0">
                <a:solidFill>
                  <a:schemeClr val="tx1"/>
                </a:solidFill>
                <a:effectLst/>
                <a:latin typeface="+mn-lt"/>
                <a:ea typeface="+mn-ea"/>
                <a:cs typeface="+mn-cs"/>
              </a:rPr>
              <a:t>Unit of Metabolic Disease, Fondazione IRCCS Ca' Granda Ospedale Maggiore Policlinico, Milan,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68</a:t>
            </a:r>
            <a:r>
              <a:rPr lang="en-NZ" sz="1200" i="1" kern="1200" dirty="0">
                <a:solidFill>
                  <a:schemeClr val="tx1"/>
                </a:solidFill>
                <a:effectLst/>
                <a:latin typeface="+mn-lt"/>
                <a:ea typeface="+mn-ea"/>
                <a:cs typeface="+mn-cs"/>
              </a:rPr>
              <a:t>School of Public Health, Faculty of Social Welfare and Health Sciences, University of Haifa, Haifa, Israel</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69</a:t>
            </a:r>
            <a:r>
              <a:rPr lang="en-NZ" sz="1200" i="1" kern="1200" dirty="0">
                <a:solidFill>
                  <a:schemeClr val="tx1"/>
                </a:solidFill>
                <a:effectLst/>
                <a:latin typeface="+mn-lt"/>
                <a:ea typeface="+mn-ea"/>
                <a:cs typeface="+mn-cs"/>
              </a:rPr>
              <a:t>Center for Outcomes Research in Liver Disease, Washington, DC, United States </a:t>
            </a:r>
            <a:endParaRPr lang="en-NZ" sz="1200" kern="1200" dirty="0">
              <a:solidFill>
                <a:schemeClr val="tx1"/>
              </a:solidFill>
              <a:effectLst/>
              <a:latin typeface="+mn-lt"/>
              <a:ea typeface="+mn-ea"/>
              <a:cs typeface="+mn-cs"/>
            </a:endParaRPr>
          </a:p>
          <a:p>
            <a:endParaRPr lang="en-NZ" sz="1200" i="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MASH pathologic diagnosis requires steatosis, lobular inflammation, and hepatocyte ballooning with significant inter- and intra-observer variability leading to large screen failures in clinical trials. Nevertheless, "MASH resolution" has been an endpoint in most recent clinical trials. Also, most non-invasive tests (NITs) are being developed as surrogates of fibrosis rather than MASH. We evaluated associations between histological features of MASH, fibrosis stage, and clinical outcomes. </a:t>
            </a:r>
          </a:p>
          <a:p>
            <a:r>
              <a:rPr lang="en-NZ" sz="1200" b="1"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Adults with MASLD from 41 countries (G-MASLD) were included if they had liver biopsy with MASLD Activity Score (steatosis 0–3, inflammation 0–3, ballooning 0–2), fibrosis stage (0–4), and longitudinal follow-up for mortality and clinical events (decompensation, HCC, transplant, death). </a:t>
            </a:r>
          </a:p>
          <a:p>
            <a:r>
              <a:rPr lang="en-NZ" sz="1200" b="1"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9,712 MASLD patients were included [age 51±13 years; 49% male; 66% obesity; 51% type 2 diabetes (T2D); 54% hypertension (HTN)]. Advanced fibrosis (AF, F3–F4) was present in 42%, and 15% had significant fibrosis (SF, F2). Patients with AF were older, more often female, and had more T2D and HTN (all p&lt;0.001). NAS scores were higher in AF (mean 4.9±1.4 vs. 3.8±1.6), with greater frequency of NAS≥5 (64% vs. 35%), grade 3 lobular inflammation (30% vs. 3%), and grade 2 hepatocyte ballooning (57% vs. 19%) (all p&lt;0.0001). Higher NAS was associated with AF (OR per 1-point increase 1.64, 95% CI 1.58-1.70; NAS ≥5 vs &lt;5: OR 3.32, 3.00-3.68; all p&lt;0.0001). Lobular inflammation (grade 2: OR 2.23; grade 3: OR 8.02) and hepatocyte ballooning (grade 1: OR 3.42; grade 2: OR 7.87) were independently associated with AF (all p&lt;0.0001). However, predicting long-term outcomes using Cox models (adjusted for country, age, sex, obesity, T2D, and HTN) showed that only AF predicted all-cause mortality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2.10, 1.65-2.68) and clinical events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3.73, 3.07-4.53; both p&lt;0.0001). After adjustment for AF or AF+SF, neither NAS nor its components (including hepatocyte ballooning) were associated with adverse outcomes (all p&gt;0.05), a pattern unchanged in fibrosis subgroups (no SF/AF, SF, AF) or when adjusting for liver stiffness ≥10 kPa. </a:t>
            </a:r>
          </a:p>
          <a:p>
            <a:r>
              <a:rPr lang="en-NZ" sz="1200" b="1"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MASH features are associated with AF but not with adverse outcomes after adjustment for fibrosis. Although inflammatory pathways remain important therapeutic targets, variability in pathologic assessment of MASH and its inability to predict clinically relevant outcomes make MASH resolution a suboptimal primary endpoint; fibrosis-related NITs should instead be prioritized as the key endpoint.</a:t>
            </a:r>
          </a:p>
        </p:txBody>
      </p:sp>
      <p:sp>
        <p:nvSpPr>
          <p:cNvPr id="4" name="Slide Number Placeholder 3">
            <a:extLst>
              <a:ext uri="{FF2B5EF4-FFF2-40B4-BE49-F238E27FC236}">
                <a16:creationId xmlns:a16="http://schemas.microsoft.com/office/drawing/2014/main" id="{37246C8B-1AA0-DEE2-E7CA-DB6139C4E40F}"/>
              </a:ext>
            </a:extLst>
          </p:cNvPr>
          <p:cNvSpPr>
            <a:spLocks noGrp="1"/>
          </p:cNvSpPr>
          <p:nvPr>
            <p:ph type="sldNum" sz="quarter" idx="5"/>
          </p:nvPr>
        </p:nvSpPr>
        <p:spPr/>
        <p:txBody>
          <a:bodyPr/>
          <a:lstStyle/>
          <a:p>
            <a:fld id="{F872C0F0-71E7-46B6-AA6F-1D7E0E2B8B3E}" type="slidenum">
              <a:rPr lang="en-US" smtClean="0"/>
              <a:t>15</a:t>
            </a:fld>
            <a:endParaRPr lang="en-US"/>
          </a:p>
        </p:txBody>
      </p:sp>
    </p:spTree>
    <p:extLst>
      <p:ext uri="{BB962C8B-B14F-4D97-AF65-F5344CB8AC3E}">
        <p14:creationId xmlns:p14="http://schemas.microsoft.com/office/powerpoint/2010/main" val="2345227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A2B7F-E0DC-E906-9650-8FAD67102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93D48-2084-7F18-6582-D0DBA6091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7C414F-CDB5-57DA-1681-1CC15B9271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dirty="0">
                <a:solidFill>
                  <a:schemeClr val="tx1"/>
                </a:solidFill>
                <a:effectLst/>
                <a:latin typeface="+mn-lt"/>
                <a:ea typeface="+mn-ea"/>
                <a:cs typeface="+mn-cs"/>
              </a:rPr>
              <a:t>Abbreviations: </a:t>
            </a:r>
            <a:r>
              <a:rPr lang="en-NZ" sz="1200" b="0" i="1" kern="1200" dirty="0">
                <a:solidFill>
                  <a:schemeClr val="tx1"/>
                </a:solidFill>
                <a:effectLst/>
                <a:latin typeface="+mn-lt"/>
                <a:ea typeface="+mn-ea"/>
                <a:cs typeface="+mn-cs"/>
              </a:rPr>
              <a:t>AF, advanced fibrosis; </a:t>
            </a:r>
            <a:r>
              <a:rPr lang="en-NZ" sz="1200" b="0" i="1" kern="1200" dirty="0" err="1">
                <a:solidFill>
                  <a:schemeClr val="tx1"/>
                </a:solidFill>
                <a:effectLst/>
                <a:latin typeface="+mn-lt"/>
                <a:ea typeface="+mn-ea"/>
                <a:cs typeface="+mn-cs"/>
              </a:rPr>
              <a:t>aHR</a:t>
            </a:r>
            <a:r>
              <a:rPr lang="en-NZ" sz="1200" b="0" i="1" kern="1200" dirty="0">
                <a:solidFill>
                  <a:schemeClr val="tx1"/>
                </a:solidFill>
                <a:effectLst/>
                <a:latin typeface="+mn-lt"/>
                <a:ea typeface="+mn-ea"/>
                <a:cs typeface="+mn-cs"/>
              </a:rPr>
              <a:t>, adjusted hazard ratio; CI, confidence interval; </a:t>
            </a:r>
            <a:r>
              <a:rPr lang="en-NZ" b="0" i="1" dirty="0"/>
              <a:t>F, fibrosis stage; </a:t>
            </a:r>
            <a:r>
              <a:rPr lang="en-NZ" sz="1200" b="0" i="1" kern="1200" dirty="0">
                <a:solidFill>
                  <a:schemeClr val="tx1"/>
                </a:solidFill>
                <a:effectLst/>
                <a:latin typeface="+mn-lt"/>
                <a:ea typeface="+mn-ea"/>
                <a:cs typeface="+mn-cs"/>
              </a:rPr>
              <a:t>MASH, metabolic dysfunction-associated steatohepatitis; MASLD, metabolic dysfunction-associated steatotic liver disease; NAS, non-alcoholic fatty liver disease activity score; NIT, non-invasive test; OR, odds ratio; SF, significant fibrosis; T2D, type 2 diabetes mellitus.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OS-097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Zobair M. Younossi</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Ming-Lung Yu</a:t>
            </a:r>
            <a:r>
              <a:rPr lang="en-NZ" sz="1200" kern="1200" baseline="30000" dirty="0">
                <a:solidFill>
                  <a:schemeClr val="tx1"/>
                </a:solidFill>
                <a:effectLst/>
                <a:latin typeface="+mn-lt"/>
                <a:ea typeface="+mn-ea"/>
                <a:cs typeface="+mn-cs"/>
              </a:rPr>
              <a:t>3,4</a:t>
            </a:r>
            <a:r>
              <a:rPr lang="en-NZ" sz="1200" kern="1200" dirty="0">
                <a:solidFill>
                  <a:schemeClr val="tx1"/>
                </a:solidFill>
                <a:effectLst/>
                <a:latin typeface="+mn-lt"/>
                <a:ea typeface="+mn-ea"/>
                <a:cs typeface="+mn-cs"/>
              </a:rPr>
              <a:t>, Leyla de Avila</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Salvatore Petta</a:t>
            </a:r>
            <a:r>
              <a:rPr lang="en-NZ" sz="1200" kern="1200" baseline="30000" dirty="0">
                <a:solidFill>
                  <a:schemeClr val="tx1"/>
                </a:solidFill>
                <a:effectLst/>
                <a:latin typeface="+mn-lt"/>
                <a:ea typeface="+mn-ea"/>
                <a:cs typeface="+mn-cs"/>
              </a:rPr>
              <a:t>3,5</a:t>
            </a:r>
            <a:r>
              <a:rPr lang="en-NZ" sz="1200" kern="1200" dirty="0">
                <a:solidFill>
                  <a:schemeClr val="tx1"/>
                </a:solidFill>
                <a:effectLst/>
                <a:latin typeface="+mn-lt"/>
                <a:ea typeface="+mn-ea"/>
                <a:cs typeface="+mn-cs"/>
              </a:rPr>
              <a:t>, Hannes Hagström</a:t>
            </a:r>
            <a:r>
              <a:rPr lang="en-NZ" sz="1200" kern="1200" baseline="30000" dirty="0">
                <a:solidFill>
                  <a:schemeClr val="tx1"/>
                </a:solidFill>
                <a:effectLst/>
                <a:latin typeface="+mn-lt"/>
                <a:ea typeface="+mn-ea"/>
                <a:cs typeface="+mn-cs"/>
              </a:rPr>
              <a:t>3,6</a:t>
            </a:r>
            <a:r>
              <a:rPr lang="en-NZ" sz="1200" kern="1200" dirty="0">
                <a:solidFill>
                  <a:schemeClr val="tx1"/>
                </a:solidFill>
                <a:effectLst/>
                <a:latin typeface="+mn-lt"/>
                <a:ea typeface="+mn-ea"/>
                <a:cs typeface="+mn-cs"/>
              </a:rPr>
              <a:t>, Seung Up Kim</a:t>
            </a:r>
            <a:r>
              <a:rPr lang="en-NZ" sz="1200" kern="1200" baseline="30000" dirty="0">
                <a:solidFill>
                  <a:schemeClr val="tx1"/>
                </a:solidFill>
                <a:effectLst/>
                <a:latin typeface="+mn-lt"/>
                <a:ea typeface="+mn-ea"/>
                <a:cs typeface="+mn-cs"/>
              </a:rPr>
              <a:t>3,7</a:t>
            </a:r>
            <a:r>
              <a:rPr lang="en-NZ" sz="1200" kern="1200" dirty="0">
                <a:solidFill>
                  <a:schemeClr val="tx1"/>
                </a:solidFill>
                <a:effectLst/>
                <a:latin typeface="+mn-lt"/>
                <a:ea typeface="+mn-ea"/>
                <a:cs typeface="+mn-cs"/>
              </a:rPr>
              <a:t>, Atsushi Nakajima</a:t>
            </a:r>
            <a:r>
              <a:rPr lang="en-NZ" sz="1200" kern="1200" baseline="30000" dirty="0">
                <a:solidFill>
                  <a:schemeClr val="tx1"/>
                </a:solidFill>
                <a:effectLst/>
                <a:latin typeface="+mn-lt"/>
                <a:ea typeface="+mn-ea"/>
                <a:cs typeface="+mn-cs"/>
              </a:rPr>
              <a:t>3,8</a:t>
            </a:r>
            <a:r>
              <a:rPr lang="en-NZ" sz="1200" kern="1200" dirty="0">
                <a:solidFill>
                  <a:schemeClr val="tx1"/>
                </a:solidFill>
                <a:effectLst/>
                <a:latin typeface="+mn-lt"/>
                <a:ea typeface="+mn-ea"/>
                <a:cs typeface="+mn-cs"/>
              </a:rPr>
              <a:t>, Javier Crespo</a:t>
            </a:r>
            <a:r>
              <a:rPr lang="en-NZ" sz="1200" kern="1200" baseline="30000" dirty="0">
                <a:solidFill>
                  <a:schemeClr val="tx1"/>
                </a:solidFill>
                <a:effectLst/>
                <a:latin typeface="+mn-lt"/>
                <a:ea typeface="+mn-ea"/>
                <a:cs typeface="+mn-cs"/>
              </a:rPr>
              <a:t>3,9</a:t>
            </a:r>
            <a:r>
              <a:rPr lang="en-NZ" sz="1200" kern="1200" dirty="0">
                <a:solidFill>
                  <a:schemeClr val="tx1"/>
                </a:solidFill>
                <a:effectLst/>
                <a:latin typeface="+mn-lt"/>
                <a:ea typeface="+mn-ea"/>
                <a:cs typeface="+mn-cs"/>
              </a:rPr>
              <a:t>, Laurent Castera</a:t>
            </a:r>
            <a:r>
              <a:rPr lang="en-NZ" sz="1200" kern="1200" baseline="30000" dirty="0">
                <a:solidFill>
                  <a:schemeClr val="tx1"/>
                </a:solidFill>
                <a:effectLst/>
                <a:latin typeface="+mn-lt"/>
                <a:ea typeface="+mn-ea"/>
                <a:cs typeface="+mn-cs"/>
              </a:rPr>
              <a:t>3,10</a:t>
            </a:r>
            <a:r>
              <a:rPr lang="en-NZ" sz="1200" kern="1200" dirty="0">
                <a:solidFill>
                  <a:schemeClr val="tx1"/>
                </a:solidFill>
                <a:effectLst/>
                <a:latin typeface="+mn-lt"/>
                <a:ea typeface="+mn-ea"/>
                <a:cs typeface="+mn-cs"/>
              </a:rPr>
              <a:t>, Naim Alkhouri</a:t>
            </a:r>
            <a:r>
              <a:rPr lang="en-NZ" sz="1200" kern="1200" baseline="30000" dirty="0">
                <a:solidFill>
                  <a:schemeClr val="tx1"/>
                </a:solidFill>
                <a:effectLst/>
                <a:latin typeface="+mn-lt"/>
                <a:ea typeface="+mn-ea"/>
                <a:cs typeface="+mn-cs"/>
              </a:rPr>
              <a:t>3,11</a:t>
            </a:r>
            <a:r>
              <a:rPr lang="en-NZ" sz="1200" kern="1200" dirty="0">
                <a:solidFill>
                  <a:schemeClr val="tx1"/>
                </a:solidFill>
                <a:effectLst/>
                <a:latin typeface="+mn-lt"/>
                <a:ea typeface="+mn-ea"/>
                <a:cs typeface="+mn-cs"/>
              </a:rPr>
              <a:t>, Ming- Hua Zheng</a:t>
            </a:r>
            <a:r>
              <a:rPr lang="en-NZ" sz="1200" kern="1200" baseline="30000" dirty="0">
                <a:solidFill>
                  <a:schemeClr val="tx1"/>
                </a:solidFill>
                <a:effectLst/>
                <a:latin typeface="+mn-lt"/>
                <a:ea typeface="+mn-ea"/>
                <a:cs typeface="+mn-cs"/>
              </a:rPr>
              <a:t>3,12</a:t>
            </a:r>
            <a:r>
              <a:rPr lang="en-NZ" sz="1200" kern="1200" dirty="0">
                <a:solidFill>
                  <a:schemeClr val="tx1"/>
                </a:solidFill>
                <a:effectLst/>
                <a:latin typeface="+mn-lt"/>
                <a:ea typeface="+mn-ea"/>
                <a:cs typeface="+mn-cs"/>
              </a:rPr>
              <a:t>, Sombat Treeprasertsuk</a:t>
            </a:r>
            <a:r>
              <a:rPr lang="en-NZ" sz="1200" kern="1200" baseline="30000" dirty="0">
                <a:solidFill>
                  <a:schemeClr val="tx1"/>
                </a:solidFill>
                <a:effectLst/>
                <a:latin typeface="+mn-lt"/>
                <a:ea typeface="+mn-ea"/>
                <a:cs typeface="+mn-cs"/>
              </a:rPr>
              <a:t>3,13</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Prooksa</a:t>
            </a:r>
            <a:r>
              <a:rPr lang="en-NZ" sz="1200" kern="1200" dirty="0">
                <a:solidFill>
                  <a:schemeClr val="tx1"/>
                </a:solidFill>
                <a:effectLst/>
                <a:latin typeface="+mn-lt"/>
                <a:ea typeface="+mn-ea"/>
                <a:cs typeface="+mn-cs"/>
              </a:rPr>
              <a:t> Ananchuensook</a:t>
            </a:r>
            <a:r>
              <a:rPr lang="en-NZ" sz="1200" kern="1200" baseline="30000" dirty="0">
                <a:solidFill>
                  <a:schemeClr val="tx1"/>
                </a:solidFill>
                <a:effectLst/>
                <a:latin typeface="+mn-lt"/>
                <a:ea typeface="+mn-ea"/>
                <a:cs typeface="+mn-cs"/>
              </a:rPr>
              <a:t>3,13</a:t>
            </a:r>
            <a:r>
              <a:rPr lang="en-NZ" sz="1200" kern="1200" dirty="0">
                <a:solidFill>
                  <a:schemeClr val="tx1"/>
                </a:solidFill>
                <a:effectLst/>
                <a:latin typeface="+mn-lt"/>
                <a:ea typeface="+mn-ea"/>
                <a:cs typeface="+mn-cs"/>
              </a:rPr>
              <a:t>, Shalimar Shalimar</a:t>
            </a:r>
            <a:r>
              <a:rPr lang="en-NZ" sz="1200" kern="1200" baseline="30000" dirty="0">
                <a:solidFill>
                  <a:schemeClr val="tx1"/>
                </a:solidFill>
                <a:effectLst/>
                <a:latin typeface="+mn-lt"/>
                <a:ea typeface="+mn-ea"/>
                <a:cs typeface="+mn-cs"/>
              </a:rPr>
              <a:t>3,14</a:t>
            </a:r>
            <a:r>
              <a:rPr lang="en-NZ" sz="1200" kern="1200" dirty="0">
                <a:solidFill>
                  <a:schemeClr val="tx1"/>
                </a:solidFill>
                <a:effectLst/>
                <a:latin typeface="+mn-lt"/>
                <a:ea typeface="+mn-ea"/>
                <a:cs typeface="+mn-cs"/>
              </a:rPr>
              <a:t>, Emmanuel Tsochatzis</a:t>
            </a:r>
            <a:r>
              <a:rPr lang="en-NZ" sz="1200" kern="1200" baseline="30000" dirty="0">
                <a:solidFill>
                  <a:schemeClr val="tx1"/>
                </a:solidFill>
                <a:effectLst/>
                <a:latin typeface="+mn-lt"/>
                <a:ea typeface="+mn-ea"/>
                <a:cs typeface="+mn-cs"/>
              </a:rPr>
              <a:t>3,15</a:t>
            </a:r>
            <a:r>
              <a:rPr lang="en-NZ" sz="1200" kern="1200" dirty="0">
                <a:solidFill>
                  <a:schemeClr val="tx1"/>
                </a:solidFill>
                <a:effectLst/>
                <a:latin typeface="+mn-lt"/>
                <a:ea typeface="+mn-ea"/>
                <a:cs typeface="+mn-cs"/>
              </a:rPr>
              <a:t>, Shenoy K T</a:t>
            </a:r>
            <a:r>
              <a:rPr lang="en-NZ" sz="1200" kern="1200" baseline="30000" dirty="0">
                <a:solidFill>
                  <a:schemeClr val="tx1"/>
                </a:solidFill>
                <a:effectLst/>
                <a:latin typeface="+mn-lt"/>
                <a:ea typeface="+mn-ea"/>
                <a:cs typeface="+mn-cs"/>
              </a:rPr>
              <a:t>3,16</a:t>
            </a:r>
            <a:r>
              <a:rPr lang="en-NZ" sz="1200" kern="1200" dirty="0">
                <a:solidFill>
                  <a:schemeClr val="tx1"/>
                </a:solidFill>
                <a:effectLst/>
                <a:latin typeface="+mn-lt"/>
                <a:ea typeface="+mn-ea"/>
                <a:cs typeface="+mn-cs"/>
              </a:rPr>
              <a:t>, Leena Mohan</a:t>
            </a:r>
            <a:r>
              <a:rPr lang="en-NZ" sz="1200" kern="1200" baseline="30000" dirty="0">
                <a:solidFill>
                  <a:schemeClr val="tx1"/>
                </a:solidFill>
                <a:effectLst/>
                <a:latin typeface="+mn-lt"/>
                <a:ea typeface="+mn-ea"/>
                <a:cs typeface="+mn-cs"/>
              </a:rPr>
              <a:t>3,17</a:t>
            </a:r>
            <a:r>
              <a:rPr lang="en-NZ" sz="1200" kern="1200" dirty="0">
                <a:solidFill>
                  <a:schemeClr val="tx1"/>
                </a:solidFill>
                <a:effectLst/>
                <a:latin typeface="+mn-lt"/>
                <a:ea typeface="+mn-ea"/>
                <a:cs typeface="+mn-cs"/>
              </a:rPr>
              <a:t>, Jian-Gao Fan</a:t>
            </a:r>
            <a:r>
              <a:rPr lang="en-NZ" sz="1200" kern="1200" baseline="30000" dirty="0">
                <a:solidFill>
                  <a:schemeClr val="tx1"/>
                </a:solidFill>
                <a:effectLst/>
                <a:latin typeface="+mn-lt"/>
                <a:ea typeface="+mn-ea"/>
                <a:cs typeface="+mn-cs"/>
              </a:rPr>
              <a:t>3,18</a:t>
            </a:r>
            <a:r>
              <a:rPr lang="en-NZ" sz="1200" kern="1200" dirty="0">
                <a:solidFill>
                  <a:schemeClr val="tx1"/>
                </a:solidFill>
                <a:effectLst/>
                <a:latin typeface="+mn-lt"/>
                <a:ea typeface="+mn-ea"/>
                <a:cs typeface="+mn-cs"/>
              </a:rPr>
              <a:t>, Stuart Roberts</a:t>
            </a:r>
            <a:r>
              <a:rPr lang="en-NZ" sz="1200" kern="1200" baseline="30000" dirty="0">
                <a:solidFill>
                  <a:schemeClr val="tx1"/>
                </a:solidFill>
                <a:effectLst/>
                <a:latin typeface="+mn-lt"/>
                <a:ea typeface="+mn-ea"/>
                <a:cs typeface="+mn-cs"/>
              </a:rPr>
              <a:t>3,19</a:t>
            </a:r>
            <a:r>
              <a:rPr lang="en-NZ" sz="1200" kern="1200" dirty="0">
                <a:solidFill>
                  <a:schemeClr val="tx1"/>
                </a:solidFill>
                <a:effectLst/>
                <a:latin typeface="+mn-lt"/>
                <a:ea typeface="+mn-ea"/>
                <a:cs typeface="+mn-cs"/>
              </a:rPr>
              <a:t>, Khalid A Alswat</a:t>
            </a:r>
            <a:r>
              <a:rPr lang="en-NZ" sz="1200" kern="1200" baseline="30000" dirty="0">
                <a:solidFill>
                  <a:schemeClr val="tx1"/>
                </a:solidFill>
                <a:effectLst/>
                <a:latin typeface="+mn-lt"/>
                <a:ea typeface="+mn-ea"/>
                <a:cs typeface="+mn-cs"/>
              </a:rPr>
              <a:t>3,20</a:t>
            </a:r>
            <a:r>
              <a:rPr lang="en-NZ" sz="1200" kern="1200" dirty="0">
                <a:solidFill>
                  <a:schemeClr val="tx1"/>
                </a:solidFill>
                <a:effectLst/>
                <a:latin typeface="+mn-lt"/>
                <a:ea typeface="+mn-ea"/>
                <a:cs typeface="+mn-cs"/>
              </a:rPr>
              <a:t>, Vincent Wai-Sun Wong</a:t>
            </a:r>
            <a:r>
              <a:rPr lang="en-NZ" sz="1200" kern="1200" baseline="30000" dirty="0">
                <a:solidFill>
                  <a:schemeClr val="tx1"/>
                </a:solidFill>
                <a:effectLst/>
                <a:latin typeface="+mn-lt"/>
                <a:ea typeface="+mn-ea"/>
                <a:cs typeface="+mn-cs"/>
              </a:rPr>
              <a:t>3,21</a:t>
            </a:r>
            <a:r>
              <a:rPr lang="en-NZ" sz="1200" kern="1200" dirty="0">
                <a:solidFill>
                  <a:schemeClr val="tx1"/>
                </a:solidFill>
                <a:effectLst/>
                <a:latin typeface="+mn-lt"/>
                <a:ea typeface="+mn-ea"/>
                <a:cs typeface="+mn-cs"/>
              </a:rPr>
              <a:t>, Yusuf Yilmaz</a:t>
            </a:r>
            <a:r>
              <a:rPr lang="en-NZ" sz="1200" kern="1200" baseline="30000" dirty="0">
                <a:solidFill>
                  <a:schemeClr val="tx1"/>
                </a:solidFill>
                <a:effectLst/>
                <a:latin typeface="+mn-lt"/>
                <a:ea typeface="+mn-ea"/>
                <a:cs typeface="+mn-cs"/>
              </a:rPr>
              <a:t>3,22</a:t>
            </a:r>
            <a:r>
              <a:rPr lang="en-NZ" sz="1200" kern="1200" dirty="0">
                <a:solidFill>
                  <a:schemeClr val="tx1"/>
                </a:solidFill>
                <a:effectLst/>
                <a:latin typeface="+mn-lt"/>
                <a:ea typeface="+mn-ea"/>
                <a:cs typeface="+mn-cs"/>
              </a:rPr>
              <a:t>, Winston Dunn</a:t>
            </a:r>
            <a:r>
              <a:rPr lang="en-NZ" sz="1200" kern="1200" baseline="30000" dirty="0">
                <a:solidFill>
                  <a:schemeClr val="tx1"/>
                </a:solidFill>
                <a:effectLst/>
                <a:latin typeface="+mn-lt"/>
                <a:ea typeface="+mn-ea"/>
                <a:cs typeface="+mn-cs"/>
              </a:rPr>
              <a:t>23</a:t>
            </a:r>
            <a:r>
              <a:rPr lang="en-NZ" sz="1200" kern="1200" dirty="0">
                <a:solidFill>
                  <a:schemeClr val="tx1"/>
                </a:solidFill>
                <a:effectLst/>
                <a:latin typeface="+mn-lt"/>
                <a:ea typeface="+mn-ea"/>
                <a:cs typeface="+mn-cs"/>
              </a:rPr>
              <a:t>, Sven Francque</a:t>
            </a:r>
            <a:r>
              <a:rPr lang="en-NZ" sz="1200" kern="1200" baseline="30000" dirty="0">
                <a:solidFill>
                  <a:schemeClr val="tx1"/>
                </a:solidFill>
                <a:effectLst/>
                <a:latin typeface="+mn-lt"/>
                <a:ea typeface="+mn-ea"/>
                <a:cs typeface="+mn-cs"/>
              </a:rPr>
              <a:t>3,24</a:t>
            </a:r>
            <a:r>
              <a:rPr lang="en-NZ" sz="1200" kern="1200" dirty="0">
                <a:solidFill>
                  <a:schemeClr val="tx1"/>
                </a:solidFill>
                <a:effectLst/>
                <a:latin typeface="+mn-lt"/>
                <a:ea typeface="+mn-ea"/>
                <a:cs typeface="+mn-cs"/>
              </a:rPr>
              <a:t>, Ahmed Cordie</a:t>
            </a:r>
            <a:r>
              <a:rPr lang="en-NZ" sz="1200" kern="1200" baseline="30000" dirty="0">
                <a:solidFill>
                  <a:schemeClr val="tx1"/>
                </a:solidFill>
                <a:effectLst/>
                <a:latin typeface="+mn-lt"/>
                <a:ea typeface="+mn-ea"/>
                <a:cs typeface="+mn-cs"/>
              </a:rPr>
              <a:t>3,25</a:t>
            </a:r>
            <a:r>
              <a:rPr lang="en-NZ" sz="1200" kern="1200" dirty="0">
                <a:solidFill>
                  <a:schemeClr val="tx1"/>
                </a:solidFill>
                <a:effectLst/>
                <a:latin typeface="+mn-lt"/>
                <a:ea typeface="+mn-ea"/>
                <a:cs typeface="+mn-cs"/>
              </a:rPr>
              <a:t>, Saleh Alqahtani</a:t>
            </a:r>
            <a:r>
              <a:rPr lang="en-NZ" sz="1200" kern="1200" baseline="30000" dirty="0">
                <a:solidFill>
                  <a:schemeClr val="tx1"/>
                </a:solidFill>
                <a:effectLst/>
                <a:latin typeface="+mn-lt"/>
                <a:ea typeface="+mn-ea"/>
                <a:cs typeface="+mn-cs"/>
              </a:rPr>
              <a:t>3,26</a:t>
            </a:r>
            <a:r>
              <a:rPr lang="en-NZ" sz="1200" kern="1200" dirty="0">
                <a:solidFill>
                  <a:schemeClr val="tx1"/>
                </a:solidFill>
                <a:effectLst/>
                <a:latin typeface="+mn-lt"/>
                <a:ea typeface="+mn-ea"/>
                <a:cs typeface="+mn-cs"/>
              </a:rPr>
              <a:t>, Mattias Ekstedt</a:t>
            </a:r>
            <a:r>
              <a:rPr lang="en-NZ" sz="1200" kern="1200" baseline="30000" dirty="0">
                <a:solidFill>
                  <a:schemeClr val="tx1"/>
                </a:solidFill>
                <a:effectLst/>
                <a:latin typeface="+mn-lt"/>
                <a:ea typeface="+mn-ea"/>
                <a:cs typeface="+mn-cs"/>
              </a:rPr>
              <a:t>27</a:t>
            </a:r>
            <a:r>
              <a:rPr lang="en-NZ" sz="1200" kern="1200" dirty="0">
                <a:solidFill>
                  <a:schemeClr val="tx1"/>
                </a:solidFill>
                <a:effectLst/>
                <a:latin typeface="+mn-lt"/>
                <a:ea typeface="+mn-ea"/>
                <a:cs typeface="+mn-cs"/>
              </a:rPr>
              <a:t>, George Boon Bee Goh</a:t>
            </a:r>
            <a:r>
              <a:rPr lang="en-NZ" sz="1200" kern="1200" baseline="30000" dirty="0">
                <a:solidFill>
                  <a:schemeClr val="tx1"/>
                </a:solidFill>
                <a:effectLst/>
                <a:latin typeface="+mn-lt"/>
                <a:ea typeface="+mn-ea"/>
                <a:cs typeface="+mn-cs"/>
              </a:rPr>
              <a:t>3,28</a:t>
            </a:r>
            <a:r>
              <a:rPr lang="en-NZ" sz="1200" kern="1200" dirty="0">
                <a:solidFill>
                  <a:schemeClr val="tx1"/>
                </a:solidFill>
                <a:effectLst/>
                <a:latin typeface="+mn-lt"/>
                <a:ea typeface="+mn-ea"/>
                <a:cs typeface="+mn-cs"/>
              </a:rPr>
              <a:t>, Claudia Pinto Oliveira</a:t>
            </a:r>
            <a:r>
              <a:rPr lang="en-NZ" sz="1200" kern="1200" baseline="30000" dirty="0">
                <a:solidFill>
                  <a:schemeClr val="tx1"/>
                </a:solidFill>
                <a:effectLst/>
                <a:latin typeface="+mn-lt"/>
                <a:ea typeface="+mn-ea"/>
                <a:cs typeface="+mn-cs"/>
              </a:rPr>
              <a:t>3,29</a:t>
            </a:r>
            <a:r>
              <a:rPr lang="en-NZ" sz="1200" kern="1200" dirty="0">
                <a:solidFill>
                  <a:schemeClr val="tx1"/>
                </a:solidFill>
                <a:effectLst/>
                <a:latin typeface="+mn-lt"/>
                <a:ea typeface="+mn-ea"/>
                <a:cs typeface="+mn-cs"/>
              </a:rPr>
              <a:t>, Mário Pessoa</a:t>
            </a:r>
            <a:r>
              <a:rPr lang="en-NZ" sz="1200" kern="1200" baseline="30000" dirty="0">
                <a:solidFill>
                  <a:schemeClr val="tx1"/>
                </a:solidFill>
                <a:effectLst/>
                <a:latin typeface="+mn-lt"/>
                <a:ea typeface="+mn-ea"/>
                <a:cs typeface="+mn-cs"/>
              </a:rPr>
              <a:t>3,30</a:t>
            </a:r>
            <a:r>
              <a:rPr lang="en-NZ" sz="1200" kern="1200" dirty="0">
                <a:solidFill>
                  <a:schemeClr val="tx1"/>
                </a:solidFill>
                <a:effectLst/>
                <a:latin typeface="+mn-lt"/>
                <a:ea typeface="+mn-ea"/>
                <a:cs typeface="+mn-cs"/>
              </a:rPr>
              <a:t>, Wah-</a:t>
            </a:r>
            <a:r>
              <a:rPr lang="en-NZ" sz="1200" kern="1200" dirty="0" err="1">
                <a:solidFill>
                  <a:schemeClr val="tx1"/>
                </a:solidFill>
                <a:effectLst/>
                <a:latin typeface="+mn-lt"/>
                <a:ea typeface="+mn-ea"/>
                <a:cs typeface="+mn-cs"/>
              </a:rPr>
              <a:t>Kheong</a:t>
            </a:r>
            <a:r>
              <a:rPr lang="en-NZ" sz="1200" kern="1200" dirty="0">
                <a:solidFill>
                  <a:schemeClr val="tx1"/>
                </a:solidFill>
                <a:effectLst/>
                <a:latin typeface="+mn-lt"/>
                <a:ea typeface="+mn-ea"/>
                <a:cs typeface="+mn-cs"/>
              </a:rPr>
              <a:t> Chan</a:t>
            </a:r>
            <a:r>
              <a:rPr lang="en-NZ" sz="1200" kern="1200" baseline="30000" dirty="0">
                <a:solidFill>
                  <a:schemeClr val="tx1"/>
                </a:solidFill>
                <a:effectLst/>
                <a:latin typeface="+mn-lt"/>
                <a:ea typeface="+mn-ea"/>
                <a:cs typeface="+mn-cs"/>
              </a:rPr>
              <a:t>3,31</a:t>
            </a:r>
            <a:r>
              <a:rPr lang="en-NZ" sz="1200" kern="1200" dirty="0">
                <a:solidFill>
                  <a:schemeClr val="tx1"/>
                </a:solidFill>
                <a:effectLst/>
                <a:latin typeface="+mn-lt"/>
                <a:ea typeface="+mn-ea"/>
                <a:cs typeface="+mn-cs"/>
              </a:rPr>
              <a:t>, Marlen Ivon Castellanos Fernández</a:t>
            </a:r>
            <a:r>
              <a:rPr lang="en-NZ" sz="1200" kern="1200" baseline="30000" dirty="0">
                <a:solidFill>
                  <a:schemeClr val="tx1"/>
                </a:solidFill>
                <a:effectLst/>
                <a:latin typeface="+mn-lt"/>
                <a:ea typeface="+mn-ea"/>
                <a:cs typeface="+mn-cs"/>
              </a:rPr>
              <a:t>3,32</a:t>
            </a:r>
            <a:r>
              <a:rPr lang="en-NZ" sz="1200" kern="1200" dirty="0">
                <a:solidFill>
                  <a:schemeClr val="tx1"/>
                </a:solidFill>
                <a:effectLst/>
                <a:latin typeface="+mn-lt"/>
                <a:ea typeface="+mn-ea"/>
                <a:cs typeface="+mn-cs"/>
              </a:rPr>
              <a:t>, Ajay Kumar </a:t>
            </a:r>
            <a:r>
              <a:rPr lang="en-NZ" sz="1200" kern="1200" baseline="0" dirty="0">
                <a:solidFill>
                  <a:schemeClr val="tx1"/>
                </a:solidFill>
                <a:effectLst/>
                <a:latin typeface="+mn-lt"/>
                <a:ea typeface="+mn-ea"/>
                <a:cs typeface="+mn-cs"/>
              </a:rPr>
              <a:t>Duseja</a:t>
            </a:r>
            <a:r>
              <a:rPr lang="en-NZ" sz="1200" kern="1200" baseline="30000" dirty="0">
                <a:solidFill>
                  <a:schemeClr val="tx1"/>
                </a:solidFill>
                <a:effectLst/>
                <a:latin typeface="+mn-lt"/>
                <a:ea typeface="+mn-ea"/>
                <a:cs typeface="+mn-cs"/>
              </a:rPr>
              <a:t>3,33</a:t>
            </a:r>
            <a:r>
              <a:rPr lang="en-NZ" sz="1200" kern="1200" dirty="0">
                <a:solidFill>
                  <a:schemeClr val="tx1"/>
                </a:solidFill>
                <a:effectLst/>
                <a:latin typeface="+mn-lt"/>
                <a:ea typeface="+mn-ea"/>
                <a:cs typeface="+mn-cs"/>
              </a:rPr>
              <a:t>, Juan Pablo Arab</a:t>
            </a:r>
            <a:r>
              <a:rPr lang="en-NZ" sz="1200" kern="1200" baseline="30000" dirty="0">
                <a:solidFill>
                  <a:schemeClr val="tx1"/>
                </a:solidFill>
                <a:effectLst/>
                <a:latin typeface="+mn-lt"/>
                <a:ea typeface="+mn-ea"/>
                <a:cs typeface="+mn-cs"/>
              </a:rPr>
              <a:t>3,34</a:t>
            </a:r>
            <a:r>
              <a:rPr lang="en-NZ" sz="1200" kern="1200" dirty="0">
                <a:solidFill>
                  <a:schemeClr val="tx1"/>
                </a:solidFill>
                <a:effectLst/>
                <a:latin typeface="+mn-lt"/>
                <a:ea typeface="+mn-ea"/>
                <a:cs typeface="+mn-cs"/>
              </a:rPr>
              <a:t>, George Papatheodoridis</a:t>
            </a:r>
            <a:r>
              <a:rPr lang="en-NZ" sz="1200" kern="1200" baseline="30000" dirty="0">
                <a:solidFill>
                  <a:schemeClr val="tx1"/>
                </a:solidFill>
                <a:effectLst/>
                <a:latin typeface="+mn-lt"/>
                <a:ea typeface="+mn-ea"/>
                <a:cs typeface="+mn-cs"/>
              </a:rPr>
              <a:t>3,35</a:t>
            </a:r>
            <a:r>
              <a:rPr lang="en-NZ" sz="1200" kern="1200" dirty="0">
                <a:solidFill>
                  <a:schemeClr val="tx1"/>
                </a:solidFill>
                <a:effectLst/>
                <a:latin typeface="+mn-lt"/>
                <a:ea typeface="+mn-ea"/>
                <a:cs typeface="+mn-cs"/>
              </a:rPr>
              <a:t>, Giada Sebastiani</a:t>
            </a:r>
            <a:r>
              <a:rPr lang="en-NZ" sz="1200" kern="1200" baseline="30000" dirty="0">
                <a:solidFill>
                  <a:schemeClr val="tx1"/>
                </a:solidFill>
                <a:effectLst/>
                <a:latin typeface="+mn-lt"/>
                <a:ea typeface="+mn-ea"/>
                <a:cs typeface="+mn-cs"/>
              </a:rPr>
              <a:t>3,36</a:t>
            </a:r>
            <a:r>
              <a:rPr lang="en-NZ" sz="1200" kern="1200" dirty="0">
                <a:solidFill>
                  <a:schemeClr val="tx1"/>
                </a:solidFill>
                <a:effectLst/>
                <a:latin typeface="+mn-lt"/>
                <a:ea typeface="+mn-ea"/>
                <a:cs typeface="+mn-cs"/>
              </a:rPr>
              <a:t>, Cristiane A. Villela-Nogueira</a:t>
            </a:r>
            <a:r>
              <a:rPr lang="en-NZ" sz="1200" kern="1200" baseline="30000" dirty="0">
                <a:solidFill>
                  <a:schemeClr val="tx1"/>
                </a:solidFill>
                <a:effectLst/>
                <a:latin typeface="+mn-lt"/>
                <a:ea typeface="+mn-ea"/>
                <a:cs typeface="+mn-cs"/>
              </a:rPr>
              <a:t>3,37</a:t>
            </a:r>
            <a:r>
              <a:rPr lang="en-NZ" sz="1200" kern="1200" dirty="0">
                <a:solidFill>
                  <a:schemeClr val="tx1"/>
                </a:solidFill>
                <a:effectLst/>
                <a:latin typeface="+mn-lt"/>
                <a:ea typeface="+mn-ea"/>
                <a:cs typeface="+mn-cs"/>
              </a:rPr>
              <a:t>, Roberta D'Ambrosio</a:t>
            </a:r>
            <a:r>
              <a:rPr lang="en-NZ" sz="1200" kern="1200" baseline="30000" dirty="0">
                <a:solidFill>
                  <a:schemeClr val="tx1"/>
                </a:solidFill>
                <a:effectLst/>
                <a:latin typeface="+mn-lt"/>
                <a:ea typeface="+mn-ea"/>
                <a:cs typeface="+mn-cs"/>
              </a:rPr>
              <a:t>38</a:t>
            </a:r>
            <a:r>
              <a:rPr lang="en-NZ" sz="1200" kern="1200" dirty="0">
                <a:solidFill>
                  <a:schemeClr val="tx1"/>
                </a:solidFill>
                <a:effectLst/>
                <a:latin typeface="+mn-lt"/>
                <a:ea typeface="+mn-ea"/>
                <a:cs typeface="+mn-cs"/>
              </a:rPr>
              <a:t>, Pietro Lampertico</a:t>
            </a:r>
            <a:r>
              <a:rPr lang="en-NZ" sz="1200" kern="1200" baseline="30000" dirty="0">
                <a:solidFill>
                  <a:schemeClr val="tx1"/>
                </a:solidFill>
                <a:effectLst/>
                <a:latin typeface="+mn-lt"/>
                <a:ea typeface="+mn-ea"/>
                <a:cs typeface="+mn-cs"/>
              </a:rPr>
              <a:t>3,38</a:t>
            </a:r>
            <a:r>
              <a:rPr lang="en-NZ" sz="1200" kern="1200" dirty="0">
                <a:solidFill>
                  <a:schemeClr val="tx1"/>
                </a:solidFill>
                <a:effectLst/>
                <a:latin typeface="+mn-lt"/>
                <a:ea typeface="+mn-ea"/>
                <a:cs typeface="+mn-cs"/>
              </a:rPr>
              <a:t>, Khalid Al Naamani</a:t>
            </a:r>
            <a:r>
              <a:rPr lang="en-NZ" sz="1200" kern="1200" baseline="30000" dirty="0">
                <a:solidFill>
                  <a:schemeClr val="tx1"/>
                </a:solidFill>
                <a:effectLst/>
                <a:latin typeface="+mn-lt"/>
                <a:ea typeface="+mn-ea"/>
                <a:cs typeface="+mn-cs"/>
              </a:rPr>
              <a:t>3,39</a:t>
            </a:r>
            <a:r>
              <a:rPr lang="en-NZ" sz="1200" kern="1200" dirty="0">
                <a:solidFill>
                  <a:schemeClr val="tx1"/>
                </a:solidFill>
                <a:effectLst/>
                <a:latin typeface="+mn-lt"/>
                <a:ea typeface="+mn-ea"/>
                <a:cs typeface="+mn-cs"/>
              </a:rPr>
              <a:t>, A.G. (Onno) Holleboom</a:t>
            </a:r>
            <a:r>
              <a:rPr lang="en-NZ" sz="1200" kern="1200" baseline="30000" dirty="0">
                <a:solidFill>
                  <a:schemeClr val="tx1"/>
                </a:solidFill>
                <a:effectLst/>
                <a:latin typeface="+mn-lt"/>
                <a:ea typeface="+mn-ea"/>
                <a:cs typeface="+mn-cs"/>
              </a:rPr>
              <a:t>3,40</a:t>
            </a:r>
            <a:r>
              <a:rPr lang="en-NZ" sz="1200" kern="1200" dirty="0">
                <a:solidFill>
                  <a:schemeClr val="tx1"/>
                </a:solidFill>
                <a:effectLst/>
                <a:latin typeface="+mn-lt"/>
                <a:ea typeface="+mn-ea"/>
                <a:cs typeface="+mn-cs"/>
              </a:rPr>
              <a:t>, Arun Valsan</a:t>
            </a:r>
            <a:r>
              <a:rPr lang="en-NZ" sz="1200" kern="1200" baseline="30000" dirty="0">
                <a:solidFill>
                  <a:schemeClr val="tx1"/>
                </a:solidFill>
                <a:effectLst/>
                <a:latin typeface="+mn-lt"/>
                <a:ea typeface="+mn-ea"/>
                <a:cs typeface="+mn-cs"/>
              </a:rPr>
              <a:t>3,41</a:t>
            </a:r>
            <a:r>
              <a:rPr lang="en-NZ" sz="1200" kern="1200" dirty="0">
                <a:solidFill>
                  <a:schemeClr val="tx1"/>
                </a:solidFill>
                <a:effectLst/>
                <a:latin typeface="+mn-lt"/>
                <a:ea typeface="+mn-ea"/>
                <a:cs typeface="+mn-cs"/>
              </a:rPr>
              <a:t>, Arathi Venu</a:t>
            </a:r>
            <a:r>
              <a:rPr lang="en-NZ" sz="1200" kern="1200" baseline="30000" dirty="0">
                <a:solidFill>
                  <a:schemeClr val="tx1"/>
                </a:solidFill>
                <a:effectLst/>
                <a:latin typeface="+mn-lt"/>
                <a:ea typeface="+mn-ea"/>
                <a:cs typeface="+mn-cs"/>
              </a:rPr>
              <a:t>41</a:t>
            </a:r>
            <a:r>
              <a:rPr lang="en-NZ" sz="1200" kern="1200" dirty="0">
                <a:solidFill>
                  <a:schemeClr val="tx1"/>
                </a:solidFill>
                <a:effectLst/>
                <a:latin typeface="+mn-lt"/>
                <a:ea typeface="+mn-ea"/>
                <a:cs typeface="+mn-cs"/>
              </a:rPr>
              <a:t>, Mohamed El-Kassas</a:t>
            </a:r>
            <a:r>
              <a:rPr lang="en-NZ" sz="1200" kern="1200" baseline="30000" dirty="0">
                <a:solidFill>
                  <a:schemeClr val="tx1"/>
                </a:solidFill>
                <a:effectLst/>
                <a:latin typeface="+mn-lt"/>
                <a:ea typeface="+mn-ea"/>
                <a:cs typeface="+mn-cs"/>
              </a:rPr>
              <a:t>3,42</a:t>
            </a:r>
            <a:r>
              <a:rPr lang="en-NZ" sz="1200" kern="1200" dirty="0">
                <a:solidFill>
                  <a:schemeClr val="tx1"/>
                </a:solidFill>
                <a:effectLst/>
                <a:latin typeface="+mn-lt"/>
                <a:ea typeface="+mn-ea"/>
                <a:cs typeface="+mn-cs"/>
              </a:rPr>
              <a:t>, Grazia Pennisi</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Ying Shang</a:t>
            </a:r>
            <a:r>
              <a:rPr lang="en-NZ" sz="1200" kern="1200" baseline="30000" dirty="0">
                <a:solidFill>
                  <a:schemeClr val="tx1"/>
                </a:solidFill>
                <a:effectLst/>
                <a:latin typeface="+mn-lt"/>
                <a:ea typeface="+mn-ea"/>
                <a:cs typeface="+mn-cs"/>
              </a:rPr>
              <a:t>43</a:t>
            </a:r>
            <a:r>
              <a:rPr lang="en-NZ" sz="1200" kern="1200" dirty="0">
                <a:solidFill>
                  <a:schemeClr val="tx1"/>
                </a:solidFill>
                <a:effectLst/>
                <a:latin typeface="+mn-lt"/>
                <a:ea typeface="+mn-ea"/>
                <a:cs typeface="+mn-cs"/>
              </a:rPr>
              <a:t>, Wen-Yue Liu</a:t>
            </a:r>
            <a:r>
              <a:rPr lang="en-NZ" sz="1200" kern="1200" baseline="30000" dirty="0">
                <a:solidFill>
                  <a:schemeClr val="tx1"/>
                </a:solidFill>
                <a:effectLst/>
                <a:latin typeface="+mn-lt"/>
                <a:ea typeface="+mn-ea"/>
                <a:cs typeface="+mn-cs"/>
              </a:rPr>
              <a:t>44</a:t>
            </a:r>
            <a:r>
              <a:rPr lang="en-NZ" sz="1200" kern="1200" dirty="0">
                <a:solidFill>
                  <a:schemeClr val="tx1"/>
                </a:solidFill>
                <a:effectLst/>
                <a:latin typeface="+mn-lt"/>
                <a:ea typeface="+mn-ea"/>
                <a:cs typeface="+mn-cs"/>
              </a:rPr>
              <a:t>, Hye Won Lee</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Takashi Kobayashi</a:t>
            </a:r>
            <a:r>
              <a:rPr lang="en-NZ" sz="1200" kern="1200" baseline="30000" dirty="0">
                <a:solidFill>
                  <a:schemeClr val="tx1"/>
                </a:solidFill>
                <a:effectLst/>
                <a:latin typeface="+mn-lt"/>
                <a:ea typeface="+mn-ea"/>
                <a:cs typeface="+mn-cs"/>
              </a:rPr>
              <a:t>8</a:t>
            </a:r>
            <a:r>
              <a:rPr lang="en-NZ" sz="1200" kern="1200" dirty="0">
                <a:solidFill>
                  <a:schemeClr val="tx1"/>
                </a:solidFill>
                <a:effectLst/>
                <a:latin typeface="+mn-lt"/>
                <a:ea typeface="+mn-ea"/>
                <a:cs typeface="+mn-cs"/>
              </a:rPr>
              <a:t>, Satoru Kakizaki</a:t>
            </a:r>
            <a:r>
              <a:rPr lang="en-NZ" sz="1200" kern="1200" baseline="30000" dirty="0">
                <a:solidFill>
                  <a:schemeClr val="tx1"/>
                </a:solidFill>
                <a:effectLst/>
                <a:latin typeface="+mn-lt"/>
                <a:ea typeface="+mn-ea"/>
                <a:cs typeface="+mn-cs"/>
              </a:rPr>
              <a:t>3,45</a:t>
            </a:r>
            <a:r>
              <a:rPr lang="en-NZ" sz="1200" kern="1200" dirty="0">
                <a:solidFill>
                  <a:schemeClr val="tx1"/>
                </a:solidFill>
                <a:effectLst/>
                <a:latin typeface="+mn-lt"/>
                <a:ea typeface="+mn-ea"/>
                <a:cs typeface="+mn-cs"/>
              </a:rPr>
              <a:t>, Cyrielle Caussy</a:t>
            </a:r>
            <a:r>
              <a:rPr lang="en-NZ" sz="1200" kern="1200" baseline="30000" dirty="0">
                <a:solidFill>
                  <a:schemeClr val="tx1"/>
                </a:solidFill>
                <a:effectLst/>
                <a:latin typeface="+mn-lt"/>
                <a:ea typeface="+mn-ea"/>
                <a:cs typeface="+mn-cs"/>
              </a:rPr>
              <a:t>3,46</a:t>
            </a:r>
            <a:r>
              <a:rPr lang="en-NZ" sz="1200" kern="1200" dirty="0">
                <a:solidFill>
                  <a:schemeClr val="tx1"/>
                </a:solidFill>
                <a:effectLst/>
                <a:latin typeface="+mn-lt"/>
                <a:ea typeface="+mn-ea"/>
                <a:cs typeface="+mn-cs"/>
              </a:rPr>
              <a:t>, Brian Pearlman</a:t>
            </a:r>
            <a:r>
              <a:rPr lang="en-NZ" sz="1200" kern="1200" baseline="30000" dirty="0">
                <a:solidFill>
                  <a:schemeClr val="tx1"/>
                </a:solidFill>
                <a:effectLst/>
                <a:latin typeface="+mn-lt"/>
                <a:ea typeface="+mn-ea"/>
                <a:cs typeface="+mn-cs"/>
              </a:rPr>
              <a:t>3,47</a:t>
            </a:r>
            <a:r>
              <a:rPr lang="en-NZ" sz="1200" kern="1200" dirty="0">
                <a:solidFill>
                  <a:schemeClr val="tx1"/>
                </a:solidFill>
                <a:effectLst/>
                <a:latin typeface="+mn-lt"/>
                <a:ea typeface="+mn-ea"/>
                <a:cs typeface="+mn-cs"/>
              </a:rPr>
              <a:t>, Paula Iruzubieta</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Rida Nadeem</a:t>
            </a:r>
            <a:r>
              <a:rPr lang="en-NZ" sz="1200" kern="1200" baseline="30000" dirty="0">
                <a:solidFill>
                  <a:schemeClr val="tx1"/>
                </a:solidFill>
                <a:effectLst/>
                <a:latin typeface="+mn-lt"/>
                <a:ea typeface="+mn-ea"/>
                <a:cs typeface="+mn-cs"/>
              </a:rPr>
              <a:t>48</a:t>
            </a:r>
            <a:r>
              <a:rPr lang="en-NZ" sz="1200" kern="1200" dirty="0">
                <a:solidFill>
                  <a:schemeClr val="tx1"/>
                </a:solidFill>
                <a:effectLst/>
                <a:latin typeface="+mn-lt"/>
                <a:ea typeface="+mn-ea"/>
                <a:cs typeface="+mn-cs"/>
              </a:rPr>
              <a:t>, Felice Cinque</a:t>
            </a:r>
            <a:r>
              <a:rPr lang="en-NZ" sz="1200" kern="1200" baseline="30000" dirty="0">
                <a:solidFill>
                  <a:schemeClr val="tx1"/>
                </a:solidFill>
                <a:effectLst/>
                <a:latin typeface="+mn-lt"/>
                <a:ea typeface="+mn-ea"/>
                <a:cs typeface="+mn-cs"/>
              </a:rPr>
              <a:t>36</a:t>
            </a:r>
            <a:r>
              <a:rPr lang="en-NZ" sz="1200" kern="1200" dirty="0">
                <a:solidFill>
                  <a:schemeClr val="tx1"/>
                </a:solidFill>
                <a:effectLst/>
                <a:latin typeface="+mn-lt"/>
                <a:ea typeface="+mn-ea"/>
                <a:cs typeface="+mn-cs"/>
              </a:rPr>
              <a:t>, Margarita Papatheodoridi</a:t>
            </a:r>
            <a:r>
              <a:rPr lang="en-NZ" sz="1200" kern="1200" baseline="30000" dirty="0">
                <a:solidFill>
                  <a:schemeClr val="tx1"/>
                </a:solidFill>
                <a:effectLst/>
                <a:latin typeface="+mn-lt"/>
                <a:ea typeface="+mn-ea"/>
                <a:cs typeface="+mn-cs"/>
              </a:rPr>
              <a:t>35</a:t>
            </a:r>
            <a:r>
              <a:rPr lang="en-NZ" sz="1200" kern="1200" dirty="0">
                <a:solidFill>
                  <a:schemeClr val="tx1"/>
                </a:solidFill>
                <a:effectLst/>
                <a:latin typeface="+mn-lt"/>
                <a:ea typeface="+mn-ea"/>
                <a:cs typeface="+mn-cs"/>
              </a:rPr>
              <a:t>, Mirko Zoncapè</a:t>
            </a:r>
            <a:r>
              <a:rPr lang="en-NZ" sz="1200" kern="1200" baseline="30000" dirty="0">
                <a:solidFill>
                  <a:schemeClr val="tx1"/>
                </a:solidFill>
                <a:effectLst/>
                <a:latin typeface="+mn-lt"/>
                <a:ea typeface="+mn-ea"/>
                <a:cs typeface="+mn-cs"/>
              </a:rPr>
              <a:t>49</a:t>
            </a:r>
            <a:r>
              <a:rPr lang="en-NZ" sz="1200" kern="1200" dirty="0">
                <a:solidFill>
                  <a:schemeClr val="tx1"/>
                </a:solidFill>
                <a:effectLst/>
                <a:latin typeface="+mn-lt"/>
                <a:ea typeface="+mn-ea"/>
                <a:cs typeface="+mn-cs"/>
              </a:rPr>
              <a:t>, Rui-Xu Yang</a:t>
            </a:r>
            <a:r>
              <a:rPr lang="en-NZ" sz="1200" kern="1200" baseline="30000" dirty="0">
                <a:solidFill>
                  <a:schemeClr val="tx1"/>
                </a:solidFill>
                <a:effectLst/>
                <a:latin typeface="+mn-lt"/>
                <a:ea typeface="+mn-ea"/>
                <a:cs typeface="+mn-cs"/>
              </a:rPr>
              <a:t>18</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Sherlot</a:t>
            </a:r>
            <a:r>
              <a:rPr lang="en-NZ" sz="1200" kern="1200" dirty="0">
                <a:solidFill>
                  <a:schemeClr val="tx1"/>
                </a:solidFill>
                <a:effectLst/>
                <a:latin typeface="+mn-lt"/>
                <a:ea typeface="+mn-ea"/>
                <a:cs typeface="+mn-cs"/>
              </a:rPr>
              <a:t> Juan Song</a:t>
            </a:r>
            <a:r>
              <a:rPr lang="en-NZ" sz="1200" kern="1200" baseline="30000" dirty="0">
                <a:solidFill>
                  <a:schemeClr val="tx1"/>
                </a:solidFill>
                <a:effectLst/>
                <a:latin typeface="+mn-lt"/>
                <a:ea typeface="+mn-ea"/>
                <a:cs typeface="+mn-cs"/>
              </a:rPr>
              <a:t>21</a:t>
            </a:r>
            <a:r>
              <a:rPr lang="en-NZ" sz="1200" kern="1200" dirty="0">
                <a:solidFill>
                  <a:schemeClr val="tx1"/>
                </a:solidFill>
                <a:effectLst/>
                <a:latin typeface="+mn-lt"/>
                <a:ea typeface="+mn-ea"/>
                <a:cs typeface="+mn-cs"/>
              </a:rPr>
              <a:t>, Nicholas Dunn</a:t>
            </a:r>
            <a:r>
              <a:rPr lang="en-NZ" sz="1200" kern="1200" baseline="30000" dirty="0">
                <a:solidFill>
                  <a:schemeClr val="tx1"/>
                </a:solidFill>
                <a:effectLst/>
                <a:latin typeface="+mn-lt"/>
                <a:ea typeface="+mn-ea"/>
                <a:cs typeface="+mn-cs"/>
              </a:rPr>
              <a:t>23</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Zouhir</a:t>
            </a:r>
            <a:r>
              <a:rPr lang="en-NZ" sz="1200" kern="1200" dirty="0">
                <a:solidFill>
                  <a:schemeClr val="tx1"/>
                </a:solidFill>
                <a:effectLst/>
                <a:latin typeface="+mn-lt"/>
                <a:ea typeface="+mn-ea"/>
                <a:cs typeface="+mn-cs"/>
              </a:rPr>
              <a:t> Gadi</a:t>
            </a:r>
            <a:r>
              <a:rPr lang="en-NZ" sz="1200" kern="1200" baseline="30000" dirty="0">
                <a:solidFill>
                  <a:schemeClr val="tx1"/>
                </a:solidFill>
                <a:effectLst/>
                <a:latin typeface="+mn-lt"/>
                <a:ea typeface="+mn-ea"/>
                <a:cs typeface="+mn-cs"/>
              </a:rPr>
              <a:t>24</a:t>
            </a:r>
            <a:r>
              <a:rPr lang="en-NZ" sz="1200" kern="1200" dirty="0">
                <a:solidFill>
                  <a:schemeClr val="tx1"/>
                </a:solidFill>
                <a:effectLst/>
                <a:latin typeface="+mn-lt"/>
                <a:ea typeface="+mn-ea"/>
                <a:cs typeface="+mn-cs"/>
              </a:rPr>
              <a:t>, Ming-Lun Yeh</a:t>
            </a:r>
            <a:r>
              <a:rPr lang="en-NZ" sz="1200" kern="1200" baseline="30000" dirty="0">
                <a:solidFill>
                  <a:schemeClr val="tx1"/>
                </a:solidFill>
                <a:effectLst/>
                <a:latin typeface="+mn-lt"/>
                <a:ea typeface="+mn-ea"/>
                <a:cs typeface="+mn-cs"/>
              </a:rPr>
              <a:t>50</a:t>
            </a:r>
            <a:r>
              <a:rPr lang="en-NZ" sz="1200" kern="1200" dirty="0">
                <a:solidFill>
                  <a:schemeClr val="tx1"/>
                </a:solidFill>
                <a:effectLst/>
                <a:latin typeface="+mn-lt"/>
                <a:ea typeface="+mn-ea"/>
                <a:cs typeface="+mn-cs"/>
              </a:rPr>
              <a:t>, Kevin Kim Jun Teh</a:t>
            </a:r>
            <a:r>
              <a:rPr lang="en-NZ" sz="1200" kern="1200" baseline="30000" dirty="0">
                <a:solidFill>
                  <a:schemeClr val="tx1"/>
                </a:solidFill>
                <a:effectLst/>
                <a:latin typeface="+mn-lt"/>
                <a:ea typeface="+mn-ea"/>
                <a:cs typeface="+mn-cs"/>
              </a:rPr>
              <a:t>28</a:t>
            </a:r>
            <a:r>
              <a:rPr lang="en-NZ" sz="1200" kern="1200" dirty="0">
                <a:solidFill>
                  <a:schemeClr val="tx1"/>
                </a:solidFill>
                <a:effectLst/>
                <a:latin typeface="+mn-lt"/>
                <a:ea typeface="+mn-ea"/>
                <a:cs typeface="+mn-cs"/>
              </a:rPr>
              <a:t>, Sanjiv Mahadeva</a:t>
            </a:r>
            <a:r>
              <a:rPr lang="en-NZ" sz="1200" kern="1200" baseline="30000" dirty="0">
                <a:solidFill>
                  <a:schemeClr val="tx1"/>
                </a:solidFill>
                <a:effectLst/>
                <a:latin typeface="+mn-lt"/>
                <a:ea typeface="+mn-ea"/>
                <a:cs typeface="+mn-cs"/>
              </a:rPr>
              <a:t>31</a:t>
            </a:r>
            <a:r>
              <a:rPr lang="en-NZ" sz="1200" kern="1200" dirty="0">
                <a:solidFill>
                  <a:schemeClr val="tx1"/>
                </a:solidFill>
                <a:effectLst/>
                <a:latin typeface="+mn-lt"/>
                <a:ea typeface="+mn-ea"/>
                <a:cs typeface="+mn-cs"/>
              </a:rPr>
              <a:t>, Licet Gonzalez Fabian</a:t>
            </a:r>
            <a:r>
              <a:rPr lang="en-NZ" sz="1200" kern="1200" baseline="30000" dirty="0">
                <a:solidFill>
                  <a:schemeClr val="tx1"/>
                </a:solidFill>
                <a:effectLst/>
                <a:latin typeface="+mn-lt"/>
                <a:ea typeface="+mn-ea"/>
                <a:cs typeface="+mn-cs"/>
              </a:rPr>
              <a:t>51</a:t>
            </a:r>
            <a:r>
              <a:rPr lang="en-NZ" sz="1200" kern="1200" dirty="0">
                <a:solidFill>
                  <a:schemeClr val="tx1"/>
                </a:solidFill>
                <a:effectLst/>
                <a:latin typeface="+mn-lt"/>
                <a:ea typeface="+mn-ea"/>
                <a:cs typeface="+mn-cs"/>
              </a:rPr>
              <a:t>, Ahmed Almohsen</a:t>
            </a:r>
            <a:r>
              <a:rPr lang="en-NZ" sz="1200" kern="1200" baseline="30000" dirty="0">
                <a:solidFill>
                  <a:schemeClr val="tx1"/>
                </a:solidFill>
                <a:effectLst/>
                <a:latin typeface="+mn-lt"/>
                <a:ea typeface="+mn-ea"/>
                <a:cs typeface="+mn-cs"/>
              </a:rPr>
              <a:t>52</a:t>
            </a:r>
            <a:r>
              <a:rPr lang="en-NZ" sz="1200" kern="1200" dirty="0">
                <a:solidFill>
                  <a:schemeClr val="tx1"/>
                </a:solidFill>
                <a:effectLst/>
                <a:latin typeface="+mn-lt"/>
                <a:ea typeface="+mn-ea"/>
                <a:cs typeface="+mn-cs"/>
              </a:rPr>
              <a:t>, Nathalie Leite</a:t>
            </a:r>
            <a:r>
              <a:rPr lang="en-NZ" sz="1200" kern="1200" baseline="30000" dirty="0">
                <a:solidFill>
                  <a:schemeClr val="tx1"/>
                </a:solidFill>
                <a:effectLst/>
                <a:latin typeface="+mn-lt"/>
                <a:ea typeface="+mn-ea"/>
                <a:cs typeface="+mn-cs"/>
              </a:rPr>
              <a:t>37</a:t>
            </a:r>
            <a:r>
              <a:rPr lang="en-NZ" sz="1200" kern="1200" dirty="0">
                <a:solidFill>
                  <a:schemeClr val="tx1"/>
                </a:solidFill>
                <a:effectLst/>
                <a:latin typeface="+mn-lt"/>
                <a:ea typeface="+mn-ea"/>
                <a:cs typeface="+mn-cs"/>
              </a:rPr>
              <a:t>, Nicola Pugliese</a:t>
            </a:r>
            <a:r>
              <a:rPr lang="en-NZ" sz="1200" kern="1200" baseline="30000" dirty="0">
                <a:solidFill>
                  <a:schemeClr val="tx1"/>
                </a:solidFill>
                <a:effectLst/>
                <a:latin typeface="+mn-lt"/>
                <a:ea typeface="+mn-ea"/>
                <a:cs typeface="+mn-cs"/>
              </a:rPr>
              <a:t>3,53</a:t>
            </a:r>
            <a:r>
              <a:rPr lang="en-NZ" sz="1200" kern="1200" dirty="0">
                <a:solidFill>
                  <a:schemeClr val="tx1"/>
                </a:solidFill>
                <a:effectLst/>
                <a:latin typeface="+mn-lt"/>
                <a:ea typeface="+mn-ea"/>
                <a:cs typeface="+mn-cs"/>
              </a:rPr>
              <a:t>, Johan Vessby</a:t>
            </a:r>
            <a:r>
              <a:rPr lang="en-NZ" sz="1200" kern="1200" baseline="30000" dirty="0">
                <a:solidFill>
                  <a:schemeClr val="tx1"/>
                </a:solidFill>
                <a:effectLst/>
                <a:latin typeface="+mn-lt"/>
                <a:ea typeface="+mn-ea"/>
                <a:cs typeface="+mn-cs"/>
              </a:rPr>
              <a:t>54</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Chencheng</a:t>
            </a:r>
            <a:r>
              <a:rPr lang="en-NZ" sz="1200" kern="1200" dirty="0">
                <a:solidFill>
                  <a:schemeClr val="tx1"/>
                </a:solidFill>
                <a:effectLst/>
                <a:latin typeface="+mn-lt"/>
                <a:ea typeface="+mn-ea"/>
                <a:cs typeface="+mn-cs"/>
              </a:rPr>
              <a:t> Xie</a:t>
            </a:r>
            <a:r>
              <a:rPr lang="en-NZ" sz="1200" kern="1200" baseline="30000" dirty="0">
                <a:solidFill>
                  <a:schemeClr val="tx1"/>
                </a:solidFill>
                <a:effectLst/>
                <a:latin typeface="+mn-lt"/>
                <a:ea typeface="+mn-ea"/>
                <a:cs typeface="+mn-cs"/>
              </a:rPr>
              <a:t>55,56</a:t>
            </a:r>
            <a:r>
              <a:rPr lang="en-NZ" sz="1200" kern="1200" dirty="0">
                <a:solidFill>
                  <a:schemeClr val="tx1"/>
                </a:solidFill>
                <a:effectLst/>
                <a:latin typeface="+mn-lt"/>
                <a:ea typeface="+mn-ea"/>
                <a:cs typeface="+mn-cs"/>
              </a:rPr>
              <a:t>, Narendra S Choudhary</a:t>
            </a:r>
            <a:r>
              <a:rPr lang="en-NZ" sz="1200" kern="1200" baseline="30000" dirty="0">
                <a:solidFill>
                  <a:schemeClr val="tx1"/>
                </a:solidFill>
                <a:effectLst/>
                <a:latin typeface="+mn-lt"/>
                <a:ea typeface="+mn-ea"/>
                <a:cs typeface="+mn-cs"/>
              </a:rPr>
              <a:t>57</a:t>
            </a:r>
            <a:r>
              <a:rPr lang="en-NZ" sz="1200" kern="1200" dirty="0">
                <a:solidFill>
                  <a:schemeClr val="tx1"/>
                </a:solidFill>
                <a:effectLst/>
                <a:latin typeface="+mn-lt"/>
                <a:ea typeface="+mn-ea"/>
                <a:cs typeface="+mn-cs"/>
              </a:rPr>
              <a:t>, Ethan Friend</a:t>
            </a:r>
            <a:r>
              <a:rPr lang="en-NZ" sz="1200" kern="1200" baseline="30000" dirty="0">
                <a:solidFill>
                  <a:schemeClr val="tx1"/>
                </a:solidFill>
                <a:effectLst/>
                <a:latin typeface="+mn-lt"/>
                <a:ea typeface="+mn-ea"/>
                <a:cs typeface="+mn-cs"/>
              </a:rPr>
              <a:t>58</a:t>
            </a:r>
            <a:r>
              <a:rPr lang="en-NZ" sz="1200" kern="1200" dirty="0">
                <a:solidFill>
                  <a:schemeClr val="tx1"/>
                </a:solidFill>
                <a:effectLst/>
                <a:latin typeface="+mn-lt"/>
                <a:ea typeface="+mn-ea"/>
                <a:cs typeface="+mn-cs"/>
              </a:rPr>
              <a:t>, Maria Poca</a:t>
            </a:r>
            <a:r>
              <a:rPr lang="en-NZ" sz="1200" kern="1200" baseline="30000" dirty="0">
                <a:solidFill>
                  <a:schemeClr val="tx1"/>
                </a:solidFill>
                <a:effectLst/>
                <a:latin typeface="+mn-lt"/>
                <a:ea typeface="+mn-ea"/>
                <a:cs typeface="+mn-cs"/>
              </a:rPr>
              <a:t>59</a:t>
            </a:r>
            <a:r>
              <a:rPr lang="en-NZ" sz="1200" kern="1200" dirty="0">
                <a:solidFill>
                  <a:schemeClr val="tx1"/>
                </a:solidFill>
                <a:effectLst/>
                <a:latin typeface="+mn-lt"/>
                <a:ea typeface="+mn-ea"/>
                <a:cs typeface="+mn-cs"/>
              </a:rPr>
              <a:t>, Takumi Kawaguchi</a:t>
            </a:r>
            <a:r>
              <a:rPr lang="en-NZ" sz="1200" kern="1200" baseline="30000" dirty="0">
                <a:solidFill>
                  <a:schemeClr val="tx1"/>
                </a:solidFill>
                <a:effectLst/>
                <a:latin typeface="+mn-lt"/>
                <a:ea typeface="+mn-ea"/>
                <a:cs typeface="+mn-cs"/>
              </a:rPr>
              <a:t>3,60</a:t>
            </a:r>
            <a:r>
              <a:rPr lang="en-NZ" sz="1200" kern="1200" dirty="0">
                <a:solidFill>
                  <a:schemeClr val="tx1"/>
                </a:solidFill>
                <a:effectLst/>
                <a:latin typeface="+mn-lt"/>
                <a:ea typeface="+mn-ea"/>
                <a:cs typeface="+mn-cs"/>
              </a:rPr>
              <a:t>, Francesco Paolo Russo</a:t>
            </a:r>
            <a:r>
              <a:rPr lang="en-NZ" sz="1200" kern="1200" baseline="30000" dirty="0">
                <a:solidFill>
                  <a:schemeClr val="tx1"/>
                </a:solidFill>
                <a:effectLst/>
                <a:latin typeface="+mn-lt"/>
                <a:ea typeface="+mn-ea"/>
                <a:cs typeface="+mn-cs"/>
              </a:rPr>
              <a:t>61</a:t>
            </a:r>
            <a:r>
              <a:rPr lang="en-NZ" sz="1200" kern="1200" dirty="0">
                <a:solidFill>
                  <a:schemeClr val="tx1"/>
                </a:solidFill>
                <a:effectLst/>
                <a:latin typeface="+mn-lt"/>
                <a:ea typeface="+mn-ea"/>
                <a:cs typeface="+mn-cs"/>
              </a:rPr>
              <a:t>, Adrian Gadano</a:t>
            </a:r>
            <a:r>
              <a:rPr lang="en-NZ" sz="1200" kern="1200" baseline="30000" dirty="0">
                <a:solidFill>
                  <a:schemeClr val="tx1"/>
                </a:solidFill>
                <a:effectLst/>
                <a:latin typeface="+mn-lt"/>
                <a:ea typeface="+mn-ea"/>
                <a:cs typeface="+mn-cs"/>
              </a:rPr>
              <a:t>3,62</a:t>
            </a:r>
            <a:r>
              <a:rPr lang="en-NZ" sz="1200" kern="1200" dirty="0">
                <a:solidFill>
                  <a:schemeClr val="tx1"/>
                </a:solidFill>
                <a:effectLst/>
                <a:latin typeface="+mn-lt"/>
                <a:ea typeface="+mn-ea"/>
                <a:cs typeface="+mn-cs"/>
              </a:rPr>
              <a:t>, Luis Antonio Diaz</a:t>
            </a:r>
            <a:r>
              <a:rPr lang="en-NZ" sz="1200" kern="1200" baseline="30000" dirty="0">
                <a:solidFill>
                  <a:schemeClr val="tx1"/>
                </a:solidFill>
                <a:effectLst/>
                <a:latin typeface="+mn-lt"/>
                <a:ea typeface="+mn-ea"/>
                <a:cs typeface="+mn-cs"/>
              </a:rPr>
              <a:t>3,63</a:t>
            </a:r>
            <a:r>
              <a:rPr lang="en-NZ" sz="1200" kern="1200" dirty="0">
                <a:solidFill>
                  <a:schemeClr val="tx1"/>
                </a:solidFill>
                <a:effectLst/>
                <a:latin typeface="+mn-lt"/>
                <a:ea typeface="+mn-ea"/>
                <a:cs typeface="+mn-cs"/>
              </a:rPr>
              <a:t>, Ashwani K. Singal</a:t>
            </a:r>
            <a:r>
              <a:rPr lang="en-NZ" sz="1200" kern="1200" baseline="30000" dirty="0">
                <a:solidFill>
                  <a:schemeClr val="tx1"/>
                </a:solidFill>
                <a:effectLst/>
                <a:latin typeface="+mn-lt"/>
                <a:ea typeface="+mn-ea"/>
                <a:cs typeface="+mn-cs"/>
              </a:rPr>
              <a:t>3,64</a:t>
            </a:r>
            <a:r>
              <a:rPr lang="en-NZ" sz="1200" kern="1200" dirty="0">
                <a:solidFill>
                  <a:schemeClr val="tx1"/>
                </a:solidFill>
                <a:effectLst/>
                <a:latin typeface="+mn-lt"/>
                <a:ea typeface="+mn-ea"/>
                <a:cs typeface="+mn-cs"/>
              </a:rPr>
              <a:t>, Bérénice Ségrestin</a:t>
            </a:r>
            <a:r>
              <a:rPr lang="en-NZ" sz="1200" kern="1200" baseline="30000" dirty="0">
                <a:solidFill>
                  <a:schemeClr val="tx1"/>
                </a:solidFill>
                <a:effectLst/>
                <a:latin typeface="+mn-lt"/>
                <a:ea typeface="+mn-ea"/>
                <a:cs typeface="+mn-cs"/>
              </a:rPr>
              <a:t>3,46</a:t>
            </a:r>
            <a:r>
              <a:rPr lang="en-NZ" sz="1200" kern="1200" dirty="0">
                <a:solidFill>
                  <a:schemeClr val="tx1"/>
                </a:solidFill>
                <a:effectLst/>
                <a:latin typeface="+mn-lt"/>
                <a:ea typeface="+mn-ea"/>
                <a:cs typeface="+mn-cs"/>
              </a:rPr>
              <a:t>, Nadege Gunn</a:t>
            </a:r>
            <a:r>
              <a:rPr lang="en-NZ" sz="1200" kern="1200" baseline="30000" dirty="0">
                <a:solidFill>
                  <a:schemeClr val="tx1"/>
                </a:solidFill>
                <a:effectLst/>
                <a:latin typeface="+mn-lt"/>
                <a:ea typeface="+mn-ea"/>
                <a:cs typeface="+mn-cs"/>
              </a:rPr>
              <a:t>3,58</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Didac</a:t>
            </a:r>
            <a:r>
              <a:rPr lang="en-NZ" sz="1200" kern="1200" dirty="0">
                <a:solidFill>
                  <a:schemeClr val="tx1"/>
                </a:solidFill>
                <a:effectLst/>
                <a:latin typeface="+mn-lt"/>
                <a:ea typeface="+mn-ea"/>
                <a:cs typeface="+mn-cs"/>
              </a:rPr>
              <a:t> Mauricio</a:t>
            </a:r>
            <a:r>
              <a:rPr lang="en-NZ" sz="1200" kern="1200" baseline="30000" dirty="0">
                <a:solidFill>
                  <a:schemeClr val="tx1"/>
                </a:solidFill>
                <a:effectLst/>
                <a:latin typeface="+mn-lt"/>
                <a:ea typeface="+mn-ea"/>
                <a:cs typeface="+mn-cs"/>
              </a:rPr>
              <a:t>3,65</a:t>
            </a:r>
            <a:r>
              <a:rPr lang="en-NZ" sz="1200" kern="1200" dirty="0">
                <a:solidFill>
                  <a:schemeClr val="tx1"/>
                </a:solidFill>
                <a:effectLst/>
                <a:latin typeface="+mn-lt"/>
                <a:ea typeface="+mn-ea"/>
                <a:cs typeface="+mn-cs"/>
              </a:rPr>
              <a:t>, Marco Arrese</a:t>
            </a:r>
            <a:r>
              <a:rPr lang="en-NZ" sz="1200" kern="1200" baseline="30000" dirty="0">
                <a:solidFill>
                  <a:schemeClr val="tx1"/>
                </a:solidFill>
                <a:effectLst/>
                <a:latin typeface="+mn-lt"/>
                <a:ea typeface="+mn-ea"/>
                <a:cs typeface="+mn-cs"/>
              </a:rPr>
              <a:t>3,66</a:t>
            </a:r>
            <a:r>
              <a:rPr lang="en-NZ" sz="1200" kern="1200" dirty="0">
                <a:solidFill>
                  <a:schemeClr val="tx1"/>
                </a:solidFill>
                <a:effectLst/>
                <a:latin typeface="+mn-lt"/>
                <a:ea typeface="+mn-ea"/>
                <a:cs typeface="+mn-cs"/>
              </a:rPr>
              <a:t>, Anna Ludovica Fracanzani</a:t>
            </a:r>
            <a:r>
              <a:rPr lang="en-NZ" sz="1200" kern="1200" baseline="30000" dirty="0">
                <a:solidFill>
                  <a:schemeClr val="tx1"/>
                </a:solidFill>
                <a:effectLst/>
                <a:latin typeface="+mn-lt"/>
                <a:ea typeface="+mn-ea"/>
                <a:cs typeface="+mn-cs"/>
              </a:rPr>
              <a:t>3,67</a:t>
            </a:r>
            <a:r>
              <a:rPr lang="en-NZ" sz="1200" kern="1200" dirty="0">
                <a:solidFill>
                  <a:schemeClr val="tx1"/>
                </a:solidFill>
                <a:effectLst/>
                <a:latin typeface="+mn-lt"/>
                <a:ea typeface="+mn-ea"/>
                <a:cs typeface="+mn-cs"/>
              </a:rPr>
              <a:t>, Rosa Lombardi</a:t>
            </a:r>
            <a:r>
              <a:rPr lang="en-NZ" sz="1200" kern="1200" baseline="30000" dirty="0">
                <a:solidFill>
                  <a:schemeClr val="tx1"/>
                </a:solidFill>
                <a:effectLst/>
                <a:latin typeface="+mn-lt"/>
                <a:ea typeface="+mn-ea"/>
                <a:cs typeface="+mn-cs"/>
              </a:rPr>
              <a:t>3,67</a:t>
            </a:r>
            <a:r>
              <a:rPr lang="en-NZ" sz="1200" kern="1200" dirty="0">
                <a:solidFill>
                  <a:schemeClr val="tx1"/>
                </a:solidFill>
                <a:effectLst/>
                <a:latin typeface="+mn-lt"/>
                <a:ea typeface="+mn-ea"/>
                <a:cs typeface="+mn-cs"/>
              </a:rPr>
              <a:t>, Alessio Aghemo</a:t>
            </a:r>
            <a:r>
              <a:rPr lang="en-NZ" sz="1200" kern="1200" baseline="30000" dirty="0">
                <a:solidFill>
                  <a:schemeClr val="tx1"/>
                </a:solidFill>
                <a:effectLst/>
                <a:latin typeface="+mn-lt"/>
                <a:ea typeface="+mn-ea"/>
                <a:cs typeface="+mn-cs"/>
              </a:rPr>
              <a:t>53</a:t>
            </a:r>
            <a:r>
              <a:rPr lang="en-NZ" sz="1200" kern="1200" dirty="0">
                <a:solidFill>
                  <a:schemeClr val="tx1"/>
                </a:solidFill>
                <a:effectLst/>
                <a:latin typeface="+mn-lt"/>
                <a:ea typeface="+mn-ea"/>
                <a:cs typeface="+mn-cs"/>
              </a:rPr>
              <a:t>, Shira </a:t>
            </a:r>
            <a:r>
              <a:rPr lang="en-NZ" sz="1200" kern="1200" dirty="0" err="1">
                <a:solidFill>
                  <a:schemeClr val="tx1"/>
                </a:solidFill>
                <a:effectLst/>
                <a:latin typeface="+mn-lt"/>
                <a:ea typeface="+mn-ea"/>
                <a:cs typeface="+mn-cs"/>
              </a:rPr>
              <a:t>Zelber</a:t>
            </a:r>
            <a:r>
              <a:rPr lang="en-NZ" sz="1200" kern="1200" dirty="0">
                <a:solidFill>
                  <a:schemeClr val="tx1"/>
                </a:solidFill>
                <a:effectLst/>
                <a:latin typeface="+mn-lt"/>
                <a:ea typeface="+mn-ea"/>
                <a:cs typeface="+mn-cs"/>
              </a:rPr>
              <a:t>- Sagi</a:t>
            </a:r>
            <a:r>
              <a:rPr lang="en-NZ" sz="1200" kern="1200" baseline="30000" dirty="0">
                <a:solidFill>
                  <a:schemeClr val="tx1"/>
                </a:solidFill>
                <a:effectLst/>
                <a:latin typeface="+mn-lt"/>
                <a:ea typeface="+mn-ea"/>
                <a:cs typeface="+mn-cs"/>
              </a:rPr>
              <a:t>3,68</a:t>
            </a:r>
            <a:r>
              <a:rPr lang="en-NZ" sz="1200" kern="1200" dirty="0">
                <a:solidFill>
                  <a:schemeClr val="tx1"/>
                </a:solidFill>
                <a:effectLst/>
                <a:latin typeface="+mn-lt"/>
                <a:ea typeface="+mn-ea"/>
                <a:cs typeface="+mn-cs"/>
              </a:rPr>
              <a:t>, Brian Lam</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Andrei Racila</a:t>
            </a:r>
            <a:r>
              <a:rPr lang="en-NZ" sz="1200" kern="1200" baseline="30000" dirty="0">
                <a:solidFill>
                  <a:schemeClr val="tx1"/>
                </a:solidFill>
                <a:effectLst/>
                <a:latin typeface="+mn-lt"/>
                <a:ea typeface="+mn-ea"/>
                <a:cs typeface="+mn-cs"/>
              </a:rPr>
              <a:t>3,69</a:t>
            </a:r>
            <a:r>
              <a:rPr lang="en-NZ" sz="1200" kern="1200" dirty="0">
                <a:solidFill>
                  <a:schemeClr val="tx1"/>
                </a:solidFill>
                <a:effectLst/>
                <a:latin typeface="+mn-lt"/>
                <a:ea typeface="+mn-ea"/>
                <a:cs typeface="+mn-cs"/>
              </a:rPr>
              <a:t>, Maria Stepanova</a:t>
            </a:r>
            <a:r>
              <a:rPr lang="en-NZ" sz="1200" kern="1200" baseline="30000" dirty="0">
                <a:solidFill>
                  <a:schemeClr val="tx1"/>
                </a:solidFill>
                <a:effectLst/>
                <a:latin typeface="+mn-lt"/>
                <a:ea typeface="+mn-ea"/>
                <a:cs typeface="+mn-cs"/>
              </a:rPr>
              <a:t>3,69 </a:t>
            </a:r>
          </a:p>
          <a:p>
            <a:endParaRPr lang="en-NZ"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Global Center for Liver Outcomes &amp; Policy Research at the Georgetown University School of Medicine, Washington,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The Global NASH/MASH Council, Washington,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The Global NASH Council (GNC), Washington, DC,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Hepatobiliary Division, Department of Internal Medicine, Kaohsiung Medical University Hospital, Kaohsiung Medical University, Kaohsiung, Taiwan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Section of Gastroenterology, PROMISE Department, University of Palermo, Palermo,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Division of Hepatology, Department of Upper GI Diseases, Karolinska University Hospital, Stockholm, Sweden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7</a:t>
            </a:r>
            <a:r>
              <a:rPr lang="en-NZ" sz="1200" i="1" kern="1200" dirty="0">
                <a:solidFill>
                  <a:schemeClr val="tx1"/>
                </a:solidFill>
                <a:effectLst/>
                <a:latin typeface="+mn-lt"/>
                <a:ea typeface="+mn-ea"/>
                <a:cs typeface="+mn-cs"/>
              </a:rPr>
              <a:t>Department of Internal Medicine, Yonsei University College of Medicine, Seoul, Korea, Rep. of South</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8</a:t>
            </a:r>
            <a:r>
              <a:rPr lang="en-NZ" sz="1200" i="1" kern="1200" dirty="0">
                <a:solidFill>
                  <a:schemeClr val="tx1"/>
                </a:solidFill>
                <a:effectLst/>
                <a:latin typeface="+mn-lt"/>
                <a:ea typeface="+mn-ea"/>
                <a:cs typeface="+mn-cs"/>
              </a:rPr>
              <a:t>Department of Gastroenterology and Hepatology, Yokohama City University Graduate School of Medicine, Yokohama, Japan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9</a:t>
            </a:r>
            <a:r>
              <a:rPr lang="en-NZ" sz="1200" i="1" kern="1200" dirty="0">
                <a:solidFill>
                  <a:schemeClr val="tx1"/>
                </a:solidFill>
                <a:effectLst/>
                <a:latin typeface="+mn-lt"/>
                <a:ea typeface="+mn-ea"/>
                <a:cs typeface="+mn-cs"/>
              </a:rPr>
              <a:t>Gastroenterology and Hepatology Department, Clinical and Translational Research in Digestive Diseases, </a:t>
            </a:r>
            <a:r>
              <a:rPr lang="en-NZ" sz="1200" i="1" kern="1200" dirty="0" err="1">
                <a:solidFill>
                  <a:schemeClr val="tx1"/>
                </a:solidFill>
                <a:effectLst/>
                <a:latin typeface="+mn-lt"/>
                <a:ea typeface="+mn-ea"/>
                <a:cs typeface="+mn-cs"/>
              </a:rPr>
              <a:t>Valdecilla</a:t>
            </a:r>
            <a:r>
              <a:rPr lang="en-NZ" sz="1200" i="1" kern="1200" dirty="0">
                <a:solidFill>
                  <a:schemeClr val="tx1"/>
                </a:solidFill>
                <a:effectLst/>
                <a:latin typeface="+mn-lt"/>
                <a:ea typeface="+mn-ea"/>
                <a:cs typeface="+mn-cs"/>
              </a:rPr>
              <a:t> Research Institute (IDIVAL), Marques de </a:t>
            </a:r>
            <a:r>
              <a:rPr lang="en-NZ" sz="1200" i="1" kern="1200" dirty="0" err="1">
                <a:solidFill>
                  <a:schemeClr val="tx1"/>
                </a:solidFill>
                <a:effectLst/>
                <a:latin typeface="+mn-lt"/>
                <a:ea typeface="+mn-ea"/>
                <a:cs typeface="+mn-cs"/>
              </a:rPr>
              <a:t>Valdecilla</a:t>
            </a:r>
            <a:r>
              <a:rPr lang="en-NZ" sz="1200" i="1" kern="1200" dirty="0">
                <a:solidFill>
                  <a:schemeClr val="tx1"/>
                </a:solidFill>
                <a:effectLst/>
                <a:latin typeface="+mn-lt"/>
                <a:ea typeface="+mn-ea"/>
                <a:cs typeface="+mn-cs"/>
              </a:rPr>
              <a:t> University Hospital, Santander,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10</a:t>
            </a:r>
            <a:r>
              <a:rPr lang="en-NZ" sz="1200" i="1" kern="1200" dirty="0">
                <a:solidFill>
                  <a:schemeClr val="tx1"/>
                </a:solidFill>
                <a:effectLst/>
                <a:latin typeface="+mn-lt"/>
                <a:ea typeface="+mn-ea"/>
                <a:cs typeface="+mn-cs"/>
              </a:rPr>
              <a:t>Department of Hepatology, Hospital Beaujon, Assistance Publique-Hôpitaux de Paris, Université Paris-Cité, Paris, France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11</a:t>
            </a:r>
            <a:r>
              <a:rPr lang="en-NZ" sz="1200" i="1" kern="1200" dirty="0">
                <a:solidFill>
                  <a:schemeClr val="tx1"/>
                </a:solidFill>
                <a:effectLst/>
                <a:latin typeface="+mn-lt"/>
                <a:ea typeface="+mn-ea"/>
                <a:cs typeface="+mn-cs"/>
              </a:rPr>
              <a:t>Summit Clinical Research, San Antonio, Texas,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12</a:t>
            </a:r>
            <a:r>
              <a:rPr lang="en-NZ" sz="1200" i="1" kern="1200" dirty="0">
                <a:solidFill>
                  <a:schemeClr val="tx1"/>
                </a:solidFill>
                <a:effectLst/>
                <a:latin typeface="+mn-lt"/>
                <a:ea typeface="+mn-ea"/>
                <a:cs typeface="+mn-cs"/>
              </a:rPr>
              <a:t>MAFLD Research Center, Department of Hepatology, The First Affiliated Hospital of Wenzhou Medical University, Wenzhou,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13</a:t>
            </a:r>
            <a:r>
              <a:rPr lang="en-NZ" sz="1200" i="1" kern="1200" dirty="0">
                <a:solidFill>
                  <a:schemeClr val="tx1"/>
                </a:solidFill>
                <a:effectLst/>
                <a:latin typeface="+mn-lt"/>
                <a:ea typeface="+mn-ea"/>
                <a:cs typeface="+mn-cs"/>
              </a:rPr>
              <a:t>Division of Gastroenterology, Department of Internal Medicine, Chulalongkorn University, Bangkok, Thailand</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14</a:t>
            </a:r>
            <a:r>
              <a:rPr lang="en-NZ" sz="1200" i="1" kern="1200" dirty="0">
                <a:solidFill>
                  <a:schemeClr val="tx1"/>
                </a:solidFill>
                <a:effectLst/>
                <a:latin typeface="+mn-lt"/>
                <a:ea typeface="+mn-ea"/>
                <a:cs typeface="+mn-cs"/>
              </a:rPr>
              <a:t>Department of Gastroenterology and Human Nutrition Unit, All India Institute of Medical Sciences, New Delhi,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15</a:t>
            </a:r>
            <a:r>
              <a:rPr lang="en-NZ" sz="1200" i="1" kern="1200" dirty="0">
                <a:solidFill>
                  <a:schemeClr val="tx1"/>
                </a:solidFill>
                <a:effectLst/>
                <a:latin typeface="+mn-lt"/>
                <a:ea typeface="+mn-ea"/>
                <a:cs typeface="+mn-cs"/>
              </a:rPr>
              <a:t>University College London Institute for Liver and Digestive Health, Royal Free Hospital,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16</a:t>
            </a:r>
            <a:r>
              <a:rPr lang="en-NZ" sz="1200" i="1" kern="1200" dirty="0">
                <a:solidFill>
                  <a:schemeClr val="tx1"/>
                </a:solidFill>
                <a:effectLst/>
                <a:latin typeface="+mn-lt"/>
                <a:ea typeface="+mn-ea"/>
                <a:cs typeface="+mn-cs"/>
              </a:rPr>
              <a:t>Department of Gastroenterology, Sree Gokulam Medical College and Research Foundation, Trivandrum, Kerala,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17</a:t>
            </a:r>
            <a:r>
              <a:rPr lang="en-NZ" sz="1200" i="1" kern="1200" dirty="0">
                <a:solidFill>
                  <a:schemeClr val="tx1"/>
                </a:solidFill>
                <a:effectLst/>
                <a:latin typeface="+mn-lt"/>
                <a:ea typeface="+mn-ea"/>
                <a:cs typeface="+mn-cs"/>
              </a:rPr>
              <a:t>Population Health and Research Institute, Medical College P O, Trivandrum, Kerala,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18</a:t>
            </a:r>
            <a:r>
              <a:rPr lang="en-NZ" sz="1200" i="1" kern="1200" dirty="0">
                <a:solidFill>
                  <a:schemeClr val="tx1"/>
                </a:solidFill>
                <a:effectLst/>
                <a:latin typeface="+mn-lt"/>
                <a:ea typeface="+mn-ea"/>
                <a:cs typeface="+mn-cs"/>
              </a:rPr>
              <a:t>Department of Gastroenterology, Xinhua Hospital affiliated to Shanghai Jiao Tong University School of Medicine, Shanghai,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19</a:t>
            </a:r>
            <a:r>
              <a:rPr lang="en-NZ" sz="1200" i="1" kern="1200" dirty="0">
                <a:solidFill>
                  <a:schemeClr val="tx1"/>
                </a:solidFill>
                <a:effectLst/>
                <a:latin typeface="+mn-lt"/>
                <a:ea typeface="+mn-ea"/>
                <a:cs typeface="+mn-cs"/>
              </a:rPr>
              <a:t>Alfred Hospital Gastroenterology Department, Monash University, Melbourne, Australia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20</a:t>
            </a:r>
            <a:r>
              <a:rPr lang="en-NZ" sz="1200" i="1" kern="1200" dirty="0">
                <a:solidFill>
                  <a:schemeClr val="tx1"/>
                </a:solidFill>
                <a:effectLst/>
                <a:latin typeface="+mn-lt"/>
                <a:ea typeface="+mn-ea"/>
                <a:cs typeface="+mn-cs"/>
              </a:rPr>
              <a:t>Liver Disease Research Center, Department of Medicine, College of Medicine, King Saud University, Riyadh, Saudi Arabia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21</a:t>
            </a:r>
            <a:r>
              <a:rPr lang="en-NZ" sz="1200" i="1" kern="1200" dirty="0">
                <a:solidFill>
                  <a:schemeClr val="tx1"/>
                </a:solidFill>
                <a:effectLst/>
                <a:latin typeface="+mn-lt"/>
                <a:ea typeface="+mn-ea"/>
                <a:cs typeface="+mn-cs"/>
              </a:rPr>
              <a:t>Medical Data Analytics Center, Department of Medicine and Therapeutics, The Chinese University of Hong Kong, Hong Kong,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22</a:t>
            </a:r>
            <a:r>
              <a:rPr lang="en-NZ" sz="1200" i="1" kern="1200" dirty="0">
                <a:solidFill>
                  <a:schemeClr val="tx1"/>
                </a:solidFill>
                <a:effectLst/>
                <a:latin typeface="+mn-lt"/>
                <a:ea typeface="+mn-ea"/>
                <a:cs typeface="+mn-cs"/>
              </a:rPr>
              <a:t>Department of Gastroenterology, School of Medicine, Recep Tayyip Erdogan University, Rize, Türkiye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23</a:t>
            </a:r>
            <a:r>
              <a:rPr lang="en-NZ" sz="1200" i="1" kern="1200" dirty="0">
                <a:solidFill>
                  <a:schemeClr val="tx1"/>
                </a:solidFill>
                <a:effectLst/>
                <a:latin typeface="+mn-lt"/>
                <a:ea typeface="+mn-ea"/>
                <a:cs typeface="+mn-cs"/>
              </a:rPr>
              <a:t>Internal Medicine, Kansas University Medical Center, Kansas City, Kansas,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24</a:t>
            </a:r>
            <a:r>
              <a:rPr lang="en-NZ" sz="1200" i="1" kern="1200" dirty="0">
                <a:solidFill>
                  <a:schemeClr val="tx1"/>
                </a:solidFill>
                <a:effectLst/>
                <a:latin typeface="+mn-lt"/>
                <a:ea typeface="+mn-ea"/>
                <a:cs typeface="+mn-cs"/>
              </a:rPr>
              <a:t>Department of Gastroenterology and Hepatology, Antwerp University Hospital, </a:t>
            </a:r>
            <a:r>
              <a:rPr lang="en-NZ" sz="1200" i="1" kern="1200" dirty="0" err="1">
                <a:solidFill>
                  <a:schemeClr val="tx1"/>
                </a:solidFill>
                <a:effectLst/>
                <a:latin typeface="+mn-lt"/>
                <a:ea typeface="+mn-ea"/>
                <a:cs typeface="+mn-cs"/>
              </a:rPr>
              <a:t>Edegem</a:t>
            </a:r>
            <a:r>
              <a:rPr lang="en-NZ" sz="1200" i="1" kern="1200" dirty="0">
                <a:solidFill>
                  <a:schemeClr val="tx1"/>
                </a:solidFill>
                <a:effectLst/>
                <a:latin typeface="+mn-lt"/>
                <a:ea typeface="+mn-ea"/>
                <a:cs typeface="+mn-cs"/>
              </a:rPr>
              <a:t>, Belgium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25</a:t>
            </a:r>
            <a:r>
              <a:rPr lang="en-NZ" sz="1200" i="1" kern="1200" dirty="0">
                <a:solidFill>
                  <a:schemeClr val="tx1"/>
                </a:solidFill>
                <a:effectLst/>
                <a:latin typeface="+mn-lt"/>
                <a:ea typeface="+mn-ea"/>
                <a:cs typeface="+mn-cs"/>
              </a:rPr>
              <a:t>Cairo University Hospitals HIV Clinic, Endemic Medicine Department, Cairo University Hospitals, Cairo, Egypt</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26</a:t>
            </a:r>
            <a:r>
              <a:rPr lang="en-NZ" sz="1200" i="1" kern="1200" dirty="0">
                <a:solidFill>
                  <a:schemeClr val="tx1"/>
                </a:solidFill>
                <a:effectLst/>
                <a:latin typeface="+mn-lt"/>
                <a:ea typeface="+mn-ea"/>
                <a:cs typeface="+mn-cs"/>
              </a:rPr>
              <a:t>Liver, Digestive, and Lifestyle Health Research Section, and Organ Transplant Center of Excellence, King Faisal Specialist Hospital and Research Center, Riyadh, Saudi Arabia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27</a:t>
            </a:r>
            <a:r>
              <a:rPr lang="en-NZ" sz="1200" i="1" kern="1200" dirty="0">
                <a:solidFill>
                  <a:schemeClr val="tx1"/>
                </a:solidFill>
                <a:effectLst/>
                <a:latin typeface="+mn-lt"/>
                <a:ea typeface="+mn-ea"/>
                <a:cs typeface="+mn-cs"/>
              </a:rPr>
              <a:t>Department of Gastroenterology and Hepatology, Department of Health, Medicine, and Caring Sciences, Linköping University, Linköping, Sweden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28</a:t>
            </a:r>
            <a:r>
              <a:rPr lang="en-NZ" sz="1200" i="1" kern="1200" dirty="0">
                <a:solidFill>
                  <a:schemeClr val="tx1"/>
                </a:solidFill>
                <a:effectLst/>
                <a:latin typeface="+mn-lt"/>
                <a:ea typeface="+mn-ea"/>
                <a:cs typeface="+mn-cs"/>
              </a:rPr>
              <a:t>Department of Gastroenterology &amp; Hepatology, Singapore General Hospital, Singapore, Singapore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29</a:t>
            </a:r>
            <a:r>
              <a:rPr lang="en-NZ" sz="1200" i="1" kern="1200" dirty="0">
                <a:solidFill>
                  <a:schemeClr val="tx1"/>
                </a:solidFill>
                <a:effectLst/>
                <a:latin typeface="+mn-lt"/>
                <a:ea typeface="+mn-ea"/>
                <a:cs typeface="+mn-cs"/>
              </a:rPr>
              <a:t>Department of Gastroenterology, </a:t>
            </a:r>
            <a:r>
              <a:rPr lang="en-NZ" sz="1200" i="1" kern="1200" dirty="0" err="1">
                <a:solidFill>
                  <a:schemeClr val="tx1"/>
                </a:solidFill>
                <a:effectLst/>
                <a:latin typeface="+mn-lt"/>
                <a:ea typeface="+mn-ea"/>
                <a:cs typeface="+mn-cs"/>
              </a:rPr>
              <a:t>Faculdade</a:t>
            </a:r>
            <a:r>
              <a:rPr lang="en-NZ" sz="1200" i="1" kern="1200" dirty="0">
                <a:solidFill>
                  <a:schemeClr val="tx1"/>
                </a:solidFill>
                <a:effectLst/>
                <a:latin typeface="+mn-lt"/>
                <a:ea typeface="+mn-ea"/>
                <a:cs typeface="+mn-cs"/>
              </a:rPr>
              <a:t> Medicina da </a:t>
            </a:r>
            <a:r>
              <a:rPr lang="en-NZ" sz="1200" i="1" kern="1200" dirty="0" err="1">
                <a:solidFill>
                  <a:schemeClr val="tx1"/>
                </a:solidFill>
                <a:effectLst/>
                <a:latin typeface="+mn-lt"/>
                <a:ea typeface="+mn-ea"/>
                <a:cs typeface="+mn-cs"/>
              </a:rPr>
              <a:t>Universidade</a:t>
            </a:r>
            <a:r>
              <a:rPr lang="en-NZ" sz="1200" i="1" kern="1200" dirty="0">
                <a:solidFill>
                  <a:schemeClr val="tx1"/>
                </a:solidFill>
                <a:effectLst/>
                <a:latin typeface="+mn-lt"/>
                <a:ea typeface="+mn-ea"/>
                <a:cs typeface="+mn-cs"/>
              </a:rPr>
              <a:t> de Sao Paulo, Sao Paulo, Brazil</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30</a:t>
            </a:r>
            <a:r>
              <a:rPr lang="en-NZ" sz="1200" i="1" kern="1200" dirty="0">
                <a:solidFill>
                  <a:schemeClr val="tx1"/>
                </a:solidFill>
                <a:effectLst/>
                <a:latin typeface="+mn-lt"/>
                <a:ea typeface="+mn-ea"/>
                <a:cs typeface="+mn-cs"/>
              </a:rPr>
              <a:t>Department of Gastroenterology, Hospital das </a:t>
            </a:r>
            <a:r>
              <a:rPr lang="en-NZ" sz="1200" i="1" kern="1200" dirty="0" err="1">
                <a:solidFill>
                  <a:schemeClr val="tx1"/>
                </a:solidFill>
                <a:effectLst/>
                <a:latin typeface="+mn-lt"/>
                <a:ea typeface="+mn-ea"/>
                <a:cs typeface="+mn-cs"/>
              </a:rPr>
              <a:t>Clínicas</a:t>
            </a:r>
            <a:r>
              <a:rPr lang="en-NZ" sz="1200" i="1" kern="1200" dirty="0">
                <a:solidFill>
                  <a:schemeClr val="tx1"/>
                </a:solidFill>
                <a:effectLst/>
                <a:latin typeface="+mn-lt"/>
                <a:ea typeface="+mn-ea"/>
                <a:cs typeface="+mn-cs"/>
              </a:rPr>
              <a:t> da </a:t>
            </a:r>
            <a:r>
              <a:rPr lang="en-NZ" sz="1200" i="1" kern="1200" dirty="0" err="1">
                <a:solidFill>
                  <a:schemeClr val="tx1"/>
                </a:solidFill>
                <a:effectLst/>
                <a:latin typeface="+mn-lt"/>
                <a:ea typeface="+mn-ea"/>
                <a:cs typeface="+mn-cs"/>
              </a:rPr>
              <a:t>Faculdade</a:t>
            </a:r>
            <a:r>
              <a:rPr lang="en-NZ" sz="1200" i="1" kern="1200" dirty="0">
                <a:solidFill>
                  <a:schemeClr val="tx1"/>
                </a:solidFill>
                <a:effectLst/>
                <a:latin typeface="+mn-lt"/>
                <a:ea typeface="+mn-ea"/>
                <a:cs typeface="+mn-cs"/>
              </a:rPr>
              <a:t> de Medicina da </a:t>
            </a:r>
            <a:r>
              <a:rPr lang="en-NZ" sz="1200" i="1" kern="1200" dirty="0" err="1">
                <a:solidFill>
                  <a:schemeClr val="tx1"/>
                </a:solidFill>
                <a:effectLst/>
                <a:latin typeface="+mn-lt"/>
                <a:ea typeface="+mn-ea"/>
                <a:cs typeface="+mn-cs"/>
              </a:rPr>
              <a:t>Universidade</a:t>
            </a:r>
            <a:r>
              <a:rPr lang="en-NZ" sz="1200" i="1" kern="1200" dirty="0">
                <a:solidFill>
                  <a:schemeClr val="tx1"/>
                </a:solidFill>
                <a:effectLst/>
                <a:latin typeface="+mn-lt"/>
                <a:ea typeface="+mn-ea"/>
                <a:cs typeface="+mn-cs"/>
              </a:rPr>
              <a:t> de São Paulo - HCFMUSP, São Paulo, Brazil</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31</a:t>
            </a:r>
            <a:r>
              <a:rPr lang="en-NZ" sz="1200" i="1" kern="1200" dirty="0">
                <a:solidFill>
                  <a:schemeClr val="tx1"/>
                </a:solidFill>
                <a:effectLst/>
                <a:latin typeface="+mn-lt"/>
                <a:ea typeface="+mn-ea"/>
                <a:cs typeface="+mn-cs"/>
              </a:rPr>
              <a:t>Gastroenterology and Hepatology Unit, Department of Medicine, University of Malaya, Kuala Lumpur, Malaysia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32</a:t>
            </a:r>
            <a:r>
              <a:rPr lang="en-NZ" sz="1200" i="1" kern="1200" dirty="0">
                <a:solidFill>
                  <a:schemeClr val="tx1"/>
                </a:solidFill>
                <a:effectLst/>
                <a:latin typeface="+mn-lt"/>
                <a:ea typeface="+mn-ea"/>
                <a:cs typeface="+mn-cs"/>
              </a:rPr>
              <a:t>Department of Research and Teaching, Institute of Gastroenterology, University of Medical Sciences of Havana, Havana, Cuba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33</a:t>
            </a:r>
            <a:r>
              <a:rPr lang="en-NZ" sz="1200" i="1" kern="1200" dirty="0">
                <a:solidFill>
                  <a:schemeClr val="tx1"/>
                </a:solidFill>
                <a:effectLst/>
                <a:latin typeface="+mn-lt"/>
                <a:ea typeface="+mn-ea"/>
                <a:cs typeface="+mn-cs"/>
              </a:rPr>
              <a:t>Department of Hepatology, Postgraduate Institute of Medical Education and Research, Chandigarh,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34</a:t>
            </a:r>
            <a:r>
              <a:rPr lang="en-NZ" sz="1200" i="1" kern="1200" dirty="0">
                <a:solidFill>
                  <a:schemeClr val="tx1"/>
                </a:solidFill>
                <a:effectLst/>
                <a:latin typeface="+mn-lt"/>
                <a:ea typeface="+mn-ea"/>
                <a:cs typeface="+mn-cs"/>
              </a:rPr>
              <a:t>Stravitz-Sanyal Institute for Liver Disease and Metabolic Health, Division of Gastroenterology, Hepatology, and Nutrition, Department of Internal Medicine, Virginia Commonwealth University School of Medicine, Richmond, Virginia,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35</a:t>
            </a:r>
            <a:r>
              <a:rPr lang="en-NZ" sz="1200" i="1" kern="1200" dirty="0">
                <a:solidFill>
                  <a:schemeClr val="tx1"/>
                </a:solidFill>
                <a:effectLst/>
                <a:latin typeface="+mn-lt"/>
                <a:ea typeface="+mn-ea"/>
                <a:cs typeface="+mn-cs"/>
              </a:rPr>
              <a:t>1st Academic Department of Gastroenterology, Medical School of National and </a:t>
            </a:r>
            <a:r>
              <a:rPr lang="en-NZ" sz="1200" i="1" kern="1200" dirty="0" err="1">
                <a:solidFill>
                  <a:schemeClr val="tx1"/>
                </a:solidFill>
                <a:effectLst/>
                <a:latin typeface="+mn-lt"/>
                <a:ea typeface="+mn-ea"/>
                <a:cs typeface="+mn-cs"/>
              </a:rPr>
              <a:t>Kapodistrian</a:t>
            </a:r>
            <a:r>
              <a:rPr lang="en-NZ" sz="1200" i="1" kern="1200" dirty="0">
                <a:solidFill>
                  <a:schemeClr val="tx1"/>
                </a:solidFill>
                <a:effectLst/>
                <a:latin typeface="+mn-lt"/>
                <a:ea typeface="+mn-ea"/>
                <a:cs typeface="+mn-cs"/>
              </a:rPr>
              <a:t> University of Athens, General Hospital of Athens "</a:t>
            </a:r>
            <a:r>
              <a:rPr lang="en-NZ" sz="1200" i="1" kern="1200" dirty="0" err="1">
                <a:solidFill>
                  <a:schemeClr val="tx1"/>
                </a:solidFill>
                <a:effectLst/>
                <a:latin typeface="+mn-lt"/>
                <a:ea typeface="+mn-ea"/>
                <a:cs typeface="+mn-cs"/>
              </a:rPr>
              <a:t>Laiko</a:t>
            </a:r>
            <a:r>
              <a:rPr lang="en-NZ" sz="1200" i="1" kern="1200" dirty="0">
                <a:solidFill>
                  <a:schemeClr val="tx1"/>
                </a:solidFill>
                <a:effectLst/>
                <a:latin typeface="+mn-lt"/>
                <a:ea typeface="+mn-ea"/>
                <a:cs typeface="+mn-cs"/>
              </a:rPr>
              <a:t>", Athens, Greece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36</a:t>
            </a:r>
            <a:r>
              <a:rPr lang="en-NZ" sz="1200" i="1" kern="1200" dirty="0">
                <a:solidFill>
                  <a:schemeClr val="tx1"/>
                </a:solidFill>
                <a:effectLst/>
                <a:latin typeface="+mn-lt"/>
                <a:ea typeface="+mn-ea"/>
                <a:cs typeface="+mn-cs"/>
              </a:rPr>
              <a:t>Division of Gastroenterology and Hepatology, Department of Medicine, McGill University Health Centre, Montreal, Canada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37</a:t>
            </a:r>
            <a:r>
              <a:rPr lang="en-NZ" sz="1200" i="1" kern="1200" dirty="0">
                <a:solidFill>
                  <a:schemeClr val="tx1"/>
                </a:solidFill>
                <a:effectLst/>
                <a:latin typeface="+mn-lt"/>
                <a:ea typeface="+mn-ea"/>
                <a:cs typeface="+mn-cs"/>
              </a:rPr>
              <a:t>School of Medicine, Internal Medicine Department and Hepatology Division, Clementino Fraga Filho University Hospital, Federal University of Rio de Janeiro, Rio de Janeiro, Brazil</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38</a:t>
            </a:r>
            <a:r>
              <a:rPr lang="en-NZ" sz="1200" i="1" kern="1200" dirty="0">
                <a:solidFill>
                  <a:schemeClr val="tx1"/>
                </a:solidFill>
                <a:effectLst/>
                <a:latin typeface="+mn-lt"/>
                <a:ea typeface="+mn-ea"/>
                <a:cs typeface="+mn-cs"/>
              </a:rPr>
              <a:t>Division of Gastroenterology and Hepatology, Foundation IRCCS Ca' Granda Ospedale Maggiore Policlinico, Milan,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39</a:t>
            </a:r>
            <a:r>
              <a:rPr lang="en-NZ" sz="1200" i="1" kern="1200" dirty="0">
                <a:solidFill>
                  <a:schemeClr val="tx1"/>
                </a:solidFill>
                <a:effectLst/>
                <a:latin typeface="+mn-lt"/>
                <a:ea typeface="+mn-ea"/>
                <a:cs typeface="+mn-cs"/>
              </a:rPr>
              <a:t>Division of Gastroenterology and Hepatology, Department of Medicine, The Medical City for Military and Security Services, Muscat, Oman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40</a:t>
            </a:r>
            <a:r>
              <a:rPr lang="en-NZ" sz="1200" i="1" kern="1200" dirty="0">
                <a:solidFill>
                  <a:schemeClr val="tx1"/>
                </a:solidFill>
                <a:effectLst/>
                <a:latin typeface="+mn-lt"/>
                <a:ea typeface="+mn-ea"/>
                <a:cs typeface="+mn-cs"/>
              </a:rPr>
              <a:t>Department of Vascular Medicine, Amsterdam University Medical Center, Amsterdam, Netherlands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41</a:t>
            </a:r>
            <a:r>
              <a:rPr lang="en-NZ" sz="1200" i="1" kern="1200" dirty="0">
                <a:solidFill>
                  <a:schemeClr val="tx1"/>
                </a:solidFill>
                <a:effectLst/>
                <a:latin typeface="+mn-lt"/>
                <a:ea typeface="+mn-ea"/>
                <a:cs typeface="+mn-cs"/>
              </a:rPr>
              <a:t>Centre for Metabolic Liver Disease and Integrated Liver Care Unit, Amrita Institute of Medical Sciences, Kochi, Kerala,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42</a:t>
            </a:r>
            <a:r>
              <a:rPr lang="en-NZ" sz="1200" i="1" kern="1200" dirty="0">
                <a:solidFill>
                  <a:schemeClr val="tx1"/>
                </a:solidFill>
                <a:effectLst/>
                <a:latin typeface="+mn-lt"/>
                <a:ea typeface="+mn-ea"/>
                <a:cs typeface="+mn-cs"/>
              </a:rPr>
              <a:t>Endemic Medicine Department, Faculty of Medicine, Capital University, Cairo, Egypt</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43</a:t>
            </a:r>
            <a:r>
              <a:rPr lang="en-NZ" sz="1200" i="1" kern="1200" dirty="0">
                <a:solidFill>
                  <a:schemeClr val="tx1"/>
                </a:solidFill>
                <a:effectLst/>
                <a:latin typeface="+mn-lt"/>
                <a:ea typeface="+mn-ea"/>
                <a:cs typeface="+mn-cs"/>
              </a:rPr>
              <a:t>Department of Medicine, Huddinge, Karolinska </a:t>
            </a:r>
            <a:r>
              <a:rPr lang="en-NZ" sz="1200" i="1" kern="1200" dirty="0" err="1">
                <a:solidFill>
                  <a:schemeClr val="tx1"/>
                </a:solidFill>
                <a:effectLst/>
                <a:latin typeface="+mn-lt"/>
                <a:ea typeface="+mn-ea"/>
                <a:cs typeface="+mn-cs"/>
              </a:rPr>
              <a:t>Institutet</a:t>
            </a:r>
            <a:r>
              <a:rPr lang="en-NZ" sz="1200" i="1" kern="1200" dirty="0">
                <a:solidFill>
                  <a:schemeClr val="tx1"/>
                </a:solidFill>
                <a:effectLst/>
                <a:latin typeface="+mn-lt"/>
                <a:ea typeface="+mn-ea"/>
                <a:cs typeface="+mn-cs"/>
              </a:rPr>
              <a:t>, Stockholm, Sweden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44</a:t>
            </a:r>
            <a:r>
              <a:rPr lang="en-NZ" sz="1200" i="1" kern="1200" dirty="0">
                <a:solidFill>
                  <a:schemeClr val="tx1"/>
                </a:solidFill>
                <a:effectLst/>
                <a:latin typeface="+mn-lt"/>
                <a:ea typeface="+mn-ea"/>
                <a:cs typeface="+mn-cs"/>
              </a:rPr>
              <a:t>Department of Endocrinology, the First Affiliated Hospital of Wenzhou Medical University, Wenzhou, China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45</a:t>
            </a:r>
            <a:r>
              <a:rPr lang="en-NZ" sz="1200" i="1" kern="1200" dirty="0">
                <a:solidFill>
                  <a:schemeClr val="tx1"/>
                </a:solidFill>
                <a:effectLst/>
                <a:latin typeface="+mn-lt"/>
                <a:ea typeface="+mn-ea"/>
                <a:cs typeface="+mn-cs"/>
              </a:rPr>
              <a:t>Department of Clinical Research, NHO Takasaki General Medical Center, Takasaki, Japan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46</a:t>
            </a:r>
            <a:r>
              <a:rPr lang="en-NZ" sz="1200" i="1" kern="1200" dirty="0">
                <a:solidFill>
                  <a:schemeClr val="tx1"/>
                </a:solidFill>
                <a:effectLst/>
                <a:latin typeface="+mn-lt"/>
                <a:ea typeface="+mn-ea"/>
                <a:cs typeface="+mn-cs"/>
              </a:rPr>
              <a:t>Département </a:t>
            </a:r>
            <a:r>
              <a:rPr lang="en-NZ" sz="1200" i="1" kern="1200" dirty="0" err="1">
                <a:solidFill>
                  <a:schemeClr val="tx1"/>
                </a:solidFill>
                <a:effectLst/>
                <a:latin typeface="+mn-lt"/>
                <a:ea typeface="+mn-ea"/>
                <a:cs typeface="+mn-cs"/>
              </a:rPr>
              <a:t>Endocrinologie</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Diabète</a:t>
            </a:r>
            <a:r>
              <a:rPr lang="en-NZ" sz="1200" i="1" kern="1200" dirty="0">
                <a:solidFill>
                  <a:schemeClr val="tx1"/>
                </a:solidFill>
                <a:effectLst/>
                <a:latin typeface="+mn-lt"/>
                <a:ea typeface="+mn-ea"/>
                <a:cs typeface="+mn-cs"/>
              </a:rPr>
              <a:t> et Nutrition, </a:t>
            </a:r>
            <a:r>
              <a:rPr lang="en-NZ" sz="1200" i="1" kern="1200" dirty="0" err="1">
                <a:solidFill>
                  <a:schemeClr val="tx1"/>
                </a:solidFill>
                <a:effectLst/>
                <a:latin typeface="+mn-lt"/>
                <a:ea typeface="+mn-ea"/>
                <a:cs typeface="+mn-cs"/>
              </a:rPr>
              <a:t>Hôpital</a:t>
            </a:r>
            <a:r>
              <a:rPr lang="en-NZ" sz="1200" i="1" kern="1200" dirty="0">
                <a:solidFill>
                  <a:schemeClr val="tx1"/>
                </a:solidFill>
                <a:effectLst/>
                <a:latin typeface="+mn-lt"/>
                <a:ea typeface="+mn-ea"/>
                <a:cs typeface="+mn-cs"/>
              </a:rPr>
              <a:t> Lyon Sud, Hospices Civils de Lyon, Pierre-</a:t>
            </a:r>
            <a:r>
              <a:rPr lang="en-NZ" sz="1200" i="1" kern="1200" dirty="0" err="1">
                <a:solidFill>
                  <a:schemeClr val="tx1"/>
                </a:solidFill>
                <a:effectLst/>
                <a:latin typeface="+mn-lt"/>
                <a:ea typeface="+mn-ea"/>
                <a:cs typeface="+mn-cs"/>
              </a:rPr>
              <a:t>Bénite</a:t>
            </a:r>
            <a:r>
              <a:rPr lang="en-NZ" sz="1200" i="1" kern="1200" dirty="0">
                <a:solidFill>
                  <a:schemeClr val="tx1"/>
                </a:solidFill>
                <a:effectLst/>
                <a:latin typeface="+mn-lt"/>
                <a:ea typeface="+mn-ea"/>
                <a:cs typeface="+mn-cs"/>
              </a:rPr>
              <a:t>, Lyon, France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47</a:t>
            </a:r>
            <a:r>
              <a:rPr lang="en-NZ" sz="1200" i="1" kern="1200" dirty="0">
                <a:solidFill>
                  <a:schemeClr val="tx1"/>
                </a:solidFill>
                <a:effectLst/>
                <a:latin typeface="+mn-lt"/>
                <a:ea typeface="+mn-ea"/>
                <a:cs typeface="+mn-cs"/>
              </a:rPr>
              <a:t>Department of Graduate Medical Education, Hamilton Medical Center, Medical College of Georgia, Dalton, Georgia,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48</a:t>
            </a:r>
            <a:r>
              <a:rPr lang="en-NZ" sz="1200" i="1" kern="1200" dirty="0">
                <a:solidFill>
                  <a:schemeClr val="tx1"/>
                </a:solidFill>
                <a:effectLst/>
                <a:latin typeface="+mn-lt"/>
                <a:ea typeface="+mn-ea"/>
                <a:cs typeface="+mn-cs"/>
              </a:rPr>
              <a:t>Arizona Liver Health, Chandler, Arizona,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49</a:t>
            </a:r>
            <a:r>
              <a:rPr lang="en-NZ" sz="1200" i="1" kern="1200" dirty="0">
                <a:solidFill>
                  <a:schemeClr val="tx1"/>
                </a:solidFill>
                <a:effectLst/>
                <a:latin typeface="+mn-lt"/>
                <a:ea typeface="+mn-ea"/>
                <a:cs typeface="+mn-cs"/>
              </a:rPr>
              <a:t>Liver Unit, Department of Internal Medicine, University and Azienda </a:t>
            </a:r>
            <a:r>
              <a:rPr lang="en-NZ" sz="1200" i="1" kern="1200" dirty="0" err="1">
                <a:solidFill>
                  <a:schemeClr val="tx1"/>
                </a:solidFill>
                <a:effectLst/>
                <a:latin typeface="+mn-lt"/>
                <a:ea typeface="+mn-ea"/>
                <a:cs typeface="+mn-cs"/>
              </a:rPr>
              <a:t>Ospedaliera</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Universitaria</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Integrata</a:t>
            </a:r>
            <a:r>
              <a:rPr lang="en-NZ" sz="1200" i="1" kern="1200" dirty="0">
                <a:solidFill>
                  <a:schemeClr val="tx1"/>
                </a:solidFill>
                <a:effectLst/>
                <a:latin typeface="+mn-lt"/>
                <a:ea typeface="+mn-ea"/>
                <a:cs typeface="+mn-cs"/>
              </a:rPr>
              <a:t> of Verona, Verona,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50</a:t>
            </a:r>
            <a:r>
              <a:rPr lang="en-NZ" sz="1200" i="1" kern="1200" dirty="0">
                <a:solidFill>
                  <a:schemeClr val="tx1"/>
                </a:solidFill>
                <a:effectLst/>
                <a:latin typeface="+mn-lt"/>
                <a:ea typeface="+mn-ea"/>
                <a:cs typeface="+mn-cs"/>
              </a:rPr>
              <a:t>Center of Excellence for Metabolic Associated Fatty Liver Disease, National Sun Yat-sen University, Kaohsiung, Taiwan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51</a:t>
            </a:r>
            <a:r>
              <a:rPr lang="en-NZ" sz="1200" i="1" kern="1200" dirty="0">
                <a:solidFill>
                  <a:schemeClr val="tx1"/>
                </a:solidFill>
                <a:effectLst/>
                <a:latin typeface="+mn-lt"/>
                <a:ea typeface="+mn-ea"/>
                <a:cs typeface="+mn-cs"/>
              </a:rPr>
              <a:t>Department of Pathological Anatomy, Institute of Gastroenterology, University of Medical Sciences of Havana, Havana, Cuba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52</a:t>
            </a:r>
            <a:r>
              <a:rPr lang="en-NZ" sz="1200" i="1" kern="1200" dirty="0">
                <a:solidFill>
                  <a:schemeClr val="tx1"/>
                </a:solidFill>
                <a:effectLst/>
                <a:latin typeface="+mn-lt"/>
                <a:ea typeface="+mn-ea"/>
                <a:cs typeface="+mn-cs"/>
              </a:rPr>
              <a:t>Department of Medicine, Schulich School of Medicine, Western University &amp; London Health Sciences Centre, London, Ontario, Canada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53</a:t>
            </a:r>
            <a:r>
              <a:rPr lang="en-NZ" sz="1200" i="1" kern="1200" dirty="0">
                <a:solidFill>
                  <a:schemeClr val="tx1"/>
                </a:solidFill>
                <a:effectLst/>
                <a:latin typeface="+mn-lt"/>
                <a:ea typeface="+mn-ea"/>
                <a:cs typeface="+mn-cs"/>
              </a:rPr>
              <a:t>Division of Internal Medicine and Hepatology, Department of Gastroenterology, IRCCS, Humanitas Research Hospital, Rozzano,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54</a:t>
            </a:r>
            <a:r>
              <a:rPr lang="en-NZ" sz="1200" i="1" kern="1200" dirty="0">
                <a:solidFill>
                  <a:schemeClr val="tx1"/>
                </a:solidFill>
                <a:effectLst/>
                <a:latin typeface="+mn-lt"/>
                <a:ea typeface="+mn-ea"/>
                <a:cs typeface="+mn-cs"/>
              </a:rPr>
              <a:t>Department of Medical Sciences, Gastroenterology Research Group, Uppsala University, Uppsala, Sweden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55</a:t>
            </a:r>
            <a:r>
              <a:rPr lang="en-NZ" sz="1200" i="1" kern="1200" dirty="0">
                <a:solidFill>
                  <a:schemeClr val="tx1"/>
                </a:solidFill>
                <a:effectLst/>
                <a:latin typeface="+mn-lt"/>
                <a:ea typeface="+mn-ea"/>
                <a:cs typeface="+mn-cs"/>
              </a:rPr>
              <a:t>Division of Hepatology, Avera McKennan Hospital &amp; University Health Center, Sioux Falls, South Dakota,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56</a:t>
            </a:r>
            <a:r>
              <a:rPr lang="en-NZ" sz="1200" i="1" kern="1200" dirty="0">
                <a:solidFill>
                  <a:schemeClr val="tx1"/>
                </a:solidFill>
                <a:effectLst/>
                <a:latin typeface="+mn-lt"/>
                <a:ea typeface="+mn-ea"/>
                <a:cs typeface="+mn-cs"/>
              </a:rPr>
              <a:t>Univerity of Iowa, Iowa City,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57</a:t>
            </a:r>
            <a:r>
              <a:rPr lang="en-NZ" sz="1200" i="1" kern="1200" dirty="0">
                <a:solidFill>
                  <a:schemeClr val="tx1"/>
                </a:solidFill>
                <a:effectLst/>
                <a:latin typeface="+mn-lt"/>
                <a:ea typeface="+mn-ea"/>
                <a:cs typeface="+mn-cs"/>
              </a:rPr>
              <a:t>Hepatology, and Institute of Liver Transplantation and Regenerative Medicine, </a:t>
            </a:r>
            <a:r>
              <a:rPr lang="en-NZ" sz="1200" i="1" kern="1200" dirty="0" err="1">
                <a:solidFill>
                  <a:schemeClr val="tx1"/>
                </a:solidFill>
                <a:effectLst/>
                <a:latin typeface="+mn-lt"/>
                <a:ea typeface="+mn-ea"/>
                <a:cs typeface="+mn-cs"/>
              </a:rPr>
              <a:t>Medanta</a:t>
            </a:r>
            <a:r>
              <a:rPr lang="en-NZ" sz="1200" i="1" kern="1200" dirty="0">
                <a:solidFill>
                  <a:schemeClr val="tx1"/>
                </a:solidFill>
                <a:effectLst/>
                <a:latin typeface="+mn-lt"/>
                <a:ea typeface="+mn-ea"/>
                <a:cs typeface="+mn-cs"/>
              </a:rPr>
              <a:t> The </a:t>
            </a:r>
            <a:r>
              <a:rPr lang="en-NZ" sz="1200" i="1" kern="1200" dirty="0" err="1">
                <a:solidFill>
                  <a:schemeClr val="tx1"/>
                </a:solidFill>
                <a:effectLst/>
                <a:latin typeface="+mn-lt"/>
                <a:ea typeface="+mn-ea"/>
                <a:cs typeface="+mn-cs"/>
              </a:rPr>
              <a:t>Medicity</a:t>
            </a:r>
            <a:r>
              <a:rPr lang="en-NZ" sz="1200" i="1" kern="1200" dirty="0">
                <a:solidFill>
                  <a:schemeClr val="tx1"/>
                </a:solidFill>
                <a:effectLst/>
                <a:latin typeface="+mn-lt"/>
                <a:ea typeface="+mn-ea"/>
                <a:cs typeface="+mn-cs"/>
              </a:rPr>
              <a:t>, Gurugram, Haryana, India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58</a:t>
            </a:r>
            <a:r>
              <a:rPr lang="en-NZ" sz="1200" i="1" kern="1200" dirty="0">
                <a:solidFill>
                  <a:schemeClr val="tx1"/>
                </a:solidFill>
                <a:effectLst/>
                <a:latin typeface="+mn-lt"/>
                <a:ea typeface="+mn-ea"/>
                <a:cs typeface="+mn-cs"/>
              </a:rPr>
              <a:t>Velocity Clinical Research, Waco, Texas,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59</a:t>
            </a:r>
            <a:r>
              <a:rPr lang="en-NZ" sz="1200" i="1" kern="1200" dirty="0">
                <a:solidFill>
                  <a:schemeClr val="tx1"/>
                </a:solidFill>
                <a:effectLst/>
                <a:latin typeface="+mn-lt"/>
                <a:ea typeface="+mn-ea"/>
                <a:cs typeface="+mn-cs"/>
              </a:rPr>
              <a:t>Department of Gastroenterology, CIBEREHD, IR Sant Pau, Hospital de la Santa Creu </a:t>
            </a:r>
            <a:r>
              <a:rPr lang="en-NZ" sz="1200" i="1" kern="1200" dirty="0" err="1">
                <a:solidFill>
                  <a:schemeClr val="tx1"/>
                </a:solidFill>
                <a:effectLst/>
                <a:latin typeface="+mn-lt"/>
                <a:ea typeface="+mn-ea"/>
                <a:cs typeface="+mn-cs"/>
              </a:rPr>
              <a:t>i</a:t>
            </a:r>
            <a:r>
              <a:rPr lang="en-NZ" sz="1200" i="1" kern="1200" dirty="0">
                <a:solidFill>
                  <a:schemeClr val="tx1"/>
                </a:solidFill>
                <a:effectLst/>
                <a:latin typeface="+mn-lt"/>
                <a:ea typeface="+mn-ea"/>
                <a:cs typeface="+mn-cs"/>
              </a:rPr>
              <a:t> Sant Pau, Barcelona,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60</a:t>
            </a:r>
            <a:r>
              <a:rPr lang="en-NZ" sz="1200" i="1" kern="1200" dirty="0">
                <a:solidFill>
                  <a:schemeClr val="tx1"/>
                </a:solidFill>
                <a:effectLst/>
                <a:latin typeface="+mn-lt"/>
                <a:ea typeface="+mn-ea"/>
                <a:cs typeface="+mn-cs"/>
              </a:rPr>
              <a:t>Division of Gastroenterology, Department of Medicine, Kurume University School of Medicine, Kurume, Japan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61</a:t>
            </a:r>
            <a:r>
              <a:rPr lang="en-NZ" sz="1200" i="1" kern="1200" dirty="0">
                <a:solidFill>
                  <a:schemeClr val="tx1"/>
                </a:solidFill>
                <a:effectLst/>
                <a:latin typeface="+mn-lt"/>
                <a:ea typeface="+mn-ea"/>
                <a:cs typeface="+mn-cs"/>
              </a:rPr>
              <a:t>Department of Surgery, Oncology and Gastroenterology, University of Padova Gastroenterology Unit, Azienda </a:t>
            </a:r>
            <a:r>
              <a:rPr lang="en-NZ" sz="1200" i="1" kern="1200" dirty="0" err="1">
                <a:solidFill>
                  <a:schemeClr val="tx1"/>
                </a:solidFill>
                <a:effectLst/>
                <a:latin typeface="+mn-lt"/>
                <a:ea typeface="+mn-ea"/>
                <a:cs typeface="+mn-cs"/>
              </a:rPr>
              <a:t>Ospedaliera</a:t>
            </a:r>
            <a:r>
              <a:rPr lang="en-NZ" sz="1200" i="1" kern="1200" dirty="0">
                <a:solidFill>
                  <a:schemeClr val="tx1"/>
                </a:solidFill>
                <a:effectLst/>
                <a:latin typeface="+mn-lt"/>
                <a:ea typeface="+mn-ea"/>
                <a:cs typeface="+mn-cs"/>
              </a:rPr>
              <a:t> - </a:t>
            </a:r>
            <a:r>
              <a:rPr lang="en-NZ" sz="1200" i="1" kern="1200" dirty="0" err="1">
                <a:solidFill>
                  <a:schemeClr val="tx1"/>
                </a:solidFill>
                <a:effectLst/>
                <a:latin typeface="+mn-lt"/>
                <a:ea typeface="+mn-ea"/>
                <a:cs typeface="+mn-cs"/>
              </a:rPr>
              <a:t>Universita</a:t>
            </a:r>
            <a:r>
              <a:rPr lang="en-NZ" sz="1200" i="1" kern="1200" dirty="0">
                <a:solidFill>
                  <a:schemeClr val="tx1"/>
                </a:solidFill>
                <a:effectLst/>
                <a:latin typeface="+mn-lt"/>
                <a:ea typeface="+mn-ea"/>
                <a:cs typeface="+mn-cs"/>
              </a:rPr>
              <a:t> Padova, Padova,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62</a:t>
            </a:r>
            <a:r>
              <a:rPr lang="en-NZ" sz="1200" i="1" kern="1200" dirty="0">
                <a:solidFill>
                  <a:schemeClr val="tx1"/>
                </a:solidFill>
                <a:effectLst/>
                <a:latin typeface="+mn-lt"/>
                <a:ea typeface="+mn-ea"/>
                <a:cs typeface="+mn-cs"/>
              </a:rPr>
              <a:t>Liver Unit, Hospital Italiano de Buenos Aires, Buenos Aires, Argentina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63</a:t>
            </a:r>
            <a:r>
              <a:rPr lang="en-NZ" sz="1200" i="1" kern="1200" dirty="0">
                <a:solidFill>
                  <a:schemeClr val="tx1"/>
                </a:solidFill>
                <a:effectLst/>
                <a:latin typeface="+mn-lt"/>
                <a:ea typeface="+mn-ea"/>
                <a:cs typeface="+mn-cs"/>
              </a:rPr>
              <a:t>MASLD Research Center, Division of Gastroenterology and Hepatology, University of California San Diego, San Diego, California,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64</a:t>
            </a:r>
            <a:r>
              <a:rPr lang="en-NZ" sz="1200" i="1" kern="1200" dirty="0">
                <a:solidFill>
                  <a:schemeClr val="tx1"/>
                </a:solidFill>
                <a:effectLst/>
                <a:latin typeface="+mn-lt"/>
                <a:ea typeface="+mn-ea"/>
                <a:cs typeface="+mn-cs"/>
              </a:rPr>
              <a:t>Department of Medicine, Division of Gastroenterology, Hepatology, and Nutrition, University of Louisville, Louisville, Kentucky,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65</a:t>
            </a:r>
            <a:r>
              <a:rPr lang="en-NZ" sz="1200" i="1" kern="1200" dirty="0">
                <a:solidFill>
                  <a:schemeClr val="tx1"/>
                </a:solidFill>
                <a:effectLst/>
                <a:latin typeface="+mn-lt"/>
                <a:ea typeface="+mn-ea"/>
                <a:cs typeface="+mn-cs"/>
              </a:rPr>
              <a:t>Department of Endocrinology &amp; Nutrition, CIBERDEM, IR Sant Pau, Hospital de la Santa Creu </a:t>
            </a:r>
            <a:r>
              <a:rPr lang="en-NZ" sz="1200" i="1" kern="1200" dirty="0" err="1">
                <a:solidFill>
                  <a:schemeClr val="tx1"/>
                </a:solidFill>
                <a:effectLst/>
                <a:latin typeface="+mn-lt"/>
                <a:ea typeface="+mn-ea"/>
                <a:cs typeface="+mn-cs"/>
              </a:rPr>
              <a:t>i</a:t>
            </a:r>
            <a:r>
              <a:rPr lang="en-NZ" sz="1200" i="1" kern="1200" dirty="0">
                <a:solidFill>
                  <a:schemeClr val="tx1"/>
                </a:solidFill>
                <a:effectLst/>
                <a:latin typeface="+mn-lt"/>
                <a:ea typeface="+mn-ea"/>
                <a:cs typeface="+mn-cs"/>
              </a:rPr>
              <a:t> Sant Pau, Barcelona,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66</a:t>
            </a:r>
            <a:r>
              <a:rPr lang="en-NZ" sz="1200" i="1" kern="1200" dirty="0">
                <a:solidFill>
                  <a:schemeClr val="tx1"/>
                </a:solidFill>
                <a:effectLst/>
                <a:latin typeface="+mn-lt"/>
                <a:ea typeface="+mn-ea"/>
                <a:cs typeface="+mn-cs"/>
              </a:rPr>
              <a:t>Departamento de </a:t>
            </a:r>
            <a:r>
              <a:rPr lang="en-NZ" sz="1200" i="1" kern="1200" dirty="0" err="1">
                <a:solidFill>
                  <a:schemeClr val="tx1"/>
                </a:solidFill>
                <a:effectLst/>
                <a:latin typeface="+mn-lt"/>
                <a:ea typeface="+mn-ea"/>
                <a:cs typeface="+mn-cs"/>
              </a:rPr>
              <a:t>Gastroenterología</a:t>
            </a:r>
            <a:r>
              <a:rPr lang="en-NZ" sz="1200" i="1" kern="1200" dirty="0">
                <a:solidFill>
                  <a:schemeClr val="tx1"/>
                </a:solidFill>
                <a:effectLst/>
                <a:latin typeface="+mn-lt"/>
                <a:ea typeface="+mn-ea"/>
                <a:cs typeface="+mn-cs"/>
              </a:rPr>
              <a:t>, Escuela de Medicina, Pontificia Universidad Católica de Chile, Santiago, Chile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67</a:t>
            </a:r>
            <a:r>
              <a:rPr lang="en-NZ" sz="1200" i="1" kern="1200" dirty="0">
                <a:solidFill>
                  <a:schemeClr val="tx1"/>
                </a:solidFill>
                <a:effectLst/>
                <a:latin typeface="+mn-lt"/>
                <a:ea typeface="+mn-ea"/>
                <a:cs typeface="+mn-cs"/>
              </a:rPr>
              <a:t>Unit of Metabolic Disease, Fondazione IRCCS Ca' Granda Ospedale Maggiore Policlinico, Milan,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68</a:t>
            </a:r>
            <a:r>
              <a:rPr lang="en-NZ" sz="1200" i="1" kern="1200" dirty="0">
                <a:solidFill>
                  <a:schemeClr val="tx1"/>
                </a:solidFill>
                <a:effectLst/>
                <a:latin typeface="+mn-lt"/>
                <a:ea typeface="+mn-ea"/>
                <a:cs typeface="+mn-cs"/>
              </a:rPr>
              <a:t>School of Public Health, Faculty of Social Welfare and Health Sciences, University of Haifa, Haifa, Israel</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69</a:t>
            </a:r>
            <a:r>
              <a:rPr lang="en-NZ" sz="1200" i="1" kern="1200" dirty="0">
                <a:solidFill>
                  <a:schemeClr val="tx1"/>
                </a:solidFill>
                <a:effectLst/>
                <a:latin typeface="+mn-lt"/>
                <a:ea typeface="+mn-ea"/>
                <a:cs typeface="+mn-cs"/>
              </a:rPr>
              <a:t>Center for Outcomes Research in Liver Disease, Washington, DC, United States </a:t>
            </a:r>
            <a:endParaRPr lang="en-NZ" sz="1200" kern="1200" dirty="0">
              <a:solidFill>
                <a:schemeClr val="tx1"/>
              </a:solidFill>
              <a:effectLst/>
              <a:latin typeface="+mn-lt"/>
              <a:ea typeface="+mn-ea"/>
              <a:cs typeface="+mn-cs"/>
            </a:endParaRPr>
          </a:p>
          <a:p>
            <a:endParaRPr lang="en-NZ" sz="1200" i="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MASH pathologic diagnosis requires steatosis, lobular inflammation, and hepatocyte ballooning with significant inter- and intra-observer variability leading to large screen failures in clinical trials. Nevertheless, "MASH resolution" has been an endpoint in most recent clinical trials. Also, most non-invasive tests (NITs) are being developed as surrogates of fibrosis rather than MASH. We evaluated associations between histological features of MASH, fibrosis stage, and clinical outcomes. </a:t>
            </a:r>
          </a:p>
          <a:p>
            <a:r>
              <a:rPr lang="en-NZ" sz="1200" b="1"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Adults with MASLD from 41 countries (G-MASLD) were included if they had liver biopsy with MASLD Activity Score (steatosis 0–3, inflammation 0–3, ballooning 0–2), fibrosis stage (0–4), and longitudinal follow-up for mortality and clinical events (decompensation, HCC, transplant, death). </a:t>
            </a:r>
          </a:p>
          <a:p>
            <a:r>
              <a:rPr lang="en-NZ" sz="1200" b="1"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9,712 MASLD patients were included [age 51±13 years; 49% male; 66% obesity; 51% type 2 diabetes (T2D); 54% hypertension (HTN)]. Advanced fibrosis (AF, F3–F4) was present in 42%, and 15% had significant fibrosis (SF, F2). Patients with AF were older, more often female, and had more T2D and HTN (all p&lt;0.001). NAS scores were higher in AF (mean 4.9±1.4 vs. 3.8±1.6), with greater frequency of NAS≥5 (64% vs. 35%), grade 3 lobular inflammation (30% vs. 3%), and grade 2 hepatocyte ballooning (57% vs. 19%) (all p&lt;0.0001). Higher NAS was associated with AF (OR per 1-point increase 1.64, 95% CI 1.58-1.70; NAS ≥5 vs &lt;5: OR 3.32, 3.00-3.68; all p&lt;0.0001). Lobular inflammation (grade 2: OR 2.23; grade 3: OR 8.02) and hepatocyte ballooning (grade 1: OR 3.42; grade 2: OR 7.87) were independently associated with AF (all p&lt;0.0001). However, predicting long-term outcomes using Cox models (adjusted for country, age, sex, obesity, T2D, and HTN) showed that only AF predicted all-cause mortality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2.10, 1.65-2.68) and clinical events (</a:t>
            </a:r>
            <a:r>
              <a:rPr lang="en-NZ" sz="1200" kern="1200" dirty="0" err="1">
                <a:solidFill>
                  <a:schemeClr val="tx1"/>
                </a:solidFill>
                <a:effectLst/>
                <a:latin typeface="+mn-lt"/>
                <a:ea typeface="+mn-ea"/>
                <a:cs typeface="+mn-cs"/>
              </a:rPr>
              <a:t>aHR</a:t>
            </a:r>
            <a:r>
              <a:rPr lang="en-NZ" sz="1200" kern="1200" dirty="0">
                <a:solidFill>
                  <a:schemeClr val="tx1"/>
                </a:solidFill>
                <a:effectLst/>
                <a:latin typeface="+mn-lt"/>
                <a:ea typeface="+mn-ea"/>
                <a:cs typeface="+mn-cs"/>
              </a:rPr>
              <a:t> 3.73, 3.07-4.53; both p&lt;0.0001). After adjustment for AF or AF+SF, neither NAS nor its components (including hepatocyte ballooning) were associated with adverse outcomes (all p&gt;0.05), a pattern unchanged in fibrosis subgroups (no SF/AF, SF, AF) or when adjusting for liver stiffness ≥10 kPa. </a:t>
            </a:r>
          </a:p>
          <a:p>
            <a:r>
              <a:rPr lang="en-NZ" sz="1200" b="1"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MASH features are associated with AF but not with adverse outcomes after adjustment for fibrosis. Although inflammatory pathways remain important therapeutic targets, variability in pathologic assessment of MASH and its inability to predict clinically relevant outcomes make MASH resolution a suboptimal primary endpoint; fibrosis-related NITs should instead be prioritized as the key endpoint.</a:t>
            </a:r>
          </a:p>
        </p:txBody>
      </p:sp>
      <p:sp>
        <p:nvSpPr>
          <p:cNvPr id="4" name="Slide Number Placeholder 3">
            <a:extLst>
              <a:ext uri="{FF2B5EF4-FFF2-40B4-BE49-F238E27FC236}">
                <a16:creationId xmlns:a16="http://schemas.microsoft.com/office/drawing/2014/main" id="{CFEE05DB-0EAC-26A4-6A4E-60C6752D4EFB}"/>
              </a:ext>
            </a:extLst>
          </p:cNvPr>
          <p:cNvSpPr>
            <a:spLocks noGrp="1"/>
          </p:cNvSpPr>
          <p:nvPr>
            <p:ph type="sldNum" sz="quarter" idx="5"/>
          </p:nvPr>
        </p:nvSpPr>
        <p:spPr/>
        <p:txBody>
          <a:bodyPr/>
          <a:lstStyle/>
          <a:p>
            <a:fld id="{F872C0F0-71E7-46B6-AA6F-1D7E0E2B8B3E}" type="slidenum">
              <a:rPr lang="en-US" smtClean="0"/>
              <a:t>16</a:t>
            </a:fld>
            <a:endParaRPr lang="en-US"/>
          </a:p>
        </p:txBody>
      </p:sp>
    </p:spTree>
    <p:extLst>
      <p:ext uri="{BB962C8B-B14F-4D97-AF65-F5344CB8AC3E}">
        <p14:creationId xmlns:p14="http://schemas.microsoft.com/office/powerpoint/2010/main" val="312177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dirty="0"/>
              <a:t>Abbreviations: </a:t>
            </a:r>
            <a:r>
              <a:rPr lang="en-NZ" b="0" i="1" dirty="0"/>
              <a:t>ALT, alanine aminotransferase; cT1, corrected T1; ELF, enhanced liver fibrosis; F, fibrosis stage; GLP-1, glucagon-like peptide-1; LFC, liver fat content; LSM, liver stiffness measurement; MASH, metabolic dysfunction-associated steatohepatitis; NIT, non-invasive test; PBO, placebo; PEM, </a:t>
            </a:r>
            <a:r>
              <a:rPr lang="en-NZ" b="0" i="1" dirty="0" err="1"/>
              <a:t>pemvidutide</a:t>
            </a:r>
            <a:r>
              <a:rPr lang="en-NZ" b="0" i="1" dirty="0"/>
              <a:t>; SC, subcutaneous. </a:t>
            </a:r>
          </a:p>
          <a:p>
            <a:endParaRPr lang="en-NZ" i="1" dirty="0"/>
          </a:p>
          <a:p>
            <a:r>
              <a:rPr lang="en-NZ" b="1" i="0" dirty="0"/>
              <a:t>OS-016</a:t>
            </a:r>
          </a:p>
          <a:p>
            <a:endParaRPr lang="en-NZ"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Week 48 top-line results from the phase 2b, multicenter, randomized, placebo-controlled IMPACT trial of pemvidutide in metabolic dysfunction-associated steatohepatitis </a:t>
            </a:r>
            <a:endParaRPr lang="en-NZ" sz="1200" kern="1200" dirty="0">
              <a:solidFill>
                <a:schemeClr val="tx1"/>
              </a:solidFill>
              <a:effectLst/>
              <a:latin typeface="+mn-lt"/>
              <a:ea typeface="+mn-ea"/>
              <a:cs typeface="+mn-cs"/>
            </a:endParaRPr>
          </a:p>
          <a:p>
            <a:endParaRPr lang="en-NZ"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Mazen Noureddin</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Naim Alkhouri</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Stephen A. Harrison</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Rohit Loomba</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Naga Chalasani</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Shaheen Tomah</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Julio Gutierrez</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John Suschak</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M. Scot Roberts</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Rachel Garner</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Sarah Browne</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Christophe Arbet-Engels</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M. Scott Harris</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a:t>
            </a:r>
          </a:p>
          <a:p>
            <a:endParaRPr lang="en-NZ"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Houston Methodist Hospital, Houston Research Institute, Pinnacle Clinical Research, Houston, TX,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Summit Clinical Research, Clinical Research Institute of Ohio, San Antonio, TX, United States,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MASLD Research Center, Division of Gastroenterology and Hepatology, University of California at San Diego, San Diego, CA,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Indiana University School of Medicine, Indianapolis, IN,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Altimmune, Inc, Gaithersburg, MD, United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Pemvidutide is a balanced 1:1 glucagon/GLP-1 dual receptor agonist in development for the treatment of metabolic dysfunction-associated steatohepatitis (MASH). IMPACT was a phase 2b, randomized, placebo-controlled, double-blind trial in patients with biopsy-confirmed MASH and fibrosis stage F2 or F3 (NCT05989711). At 24 weeks, pemvidutide treatment showed statistically significant histologic MASH resolution and high rates of fibrosis improvement. Here we present the 48-week endpoints, including non-invasive tests (NITs), weight loss, and safety.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212 patients were randomized 1:2:2 to receive once-weekly subcutaneous pemvidutide (1.2 mg or 1.8 mg) administered without dose titration, or placebo. Week 48 read outs included NITs of liver fat content (LFC), hepatic inflammation [corrected T1 (cT1), alanine aminotransferase (ALT)] and fibrosis [ELF, liver stiffness measurement (LSM) by </a:t>
            </a:r>
            <a:r>
              <a:rPr lang="en-NZ" sz="1200" kern="1200" dirty="0" err="1">
                <a:solidFill>
                  <a:schemeClr val="tx1"/>
                </a:solidFill>
                <a:effectLst/>
                <a:latin typeface="+mn-lt"/>
                <a:ea typeface="+mn-ea"/>
                <a:cs typeface="+mn-cs"/>
              </a:rPr>
              <a:t>FibroScan</a:t>
            </a:r>
            <a:r>
              <a:rPr lang="en-NZ" sz="1200" kern="1200" dirty="0">
                <a:solidFill>
                  <a:schemeClr val="tx1"/>
                </a:solidFill>
                <a:effectLst/>
                <a:latin typeface="+mn-lt"/>
                <a:ea typeface="+mn-ea"/>
                <a:cs typeface="+mn-cs"/>
              </a:rPr>
              <a:t>®], and weight loss. There was no histological assessment at week 48.</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The mean age was 53 years, the mean BMI was 39 kg/m2, 58% were female, and 43% had type 2 diabetes. At week 48, pemvidutide treatment resulted in LFC changes of -45.2% (p &lt; 0.0001), -54.7% (p &lt; 0.0001), and -8.2% in the 1.2 mg, 1.8 mg, and placebo groups. Mean changes in cT1 relaxation time in the 1.2 mg, 1.8 mg, and placebo groups were -124 </a:t>
            </a:r>
            <a:r>
              <a:rPr lang="en-NZ" sz="1200" kern="1200" dirty="0" err="1">
                <a:solidFill>
                  <a:schemeClr val="tx1"/>
                </a:solidFill>
                <a:effectLst/>
                <a:latin typeface="+mn-lt"/>
                <a:ea typeface="+mn-ea"/>
                <a:cs typeface="+mn-cs"/>
              </a:rPr>
              <a:t>ms</a:t>
            </a:r>
            <a:r>
              <a:rPr lang="en-NZ" sz="1200" kern="1200" dirty="0">
                <a:solidFill>
                  <a:schemeClr val="tx1"/>
                </a:solidFill>
                <a:effectLst/>
                <a:latin typeface="+mn-lt"/>
                <a:ea typeface="+mn-ea"/>
                <a:cs typeface="+mn-cs"/>
              </a:rPr>
              <a:t> (p &lt; 0.0001), -140 </a:t>
            </a:r>
            <a:r>
              <a:rPr lang="en-NZ" sz="1200" kern="1200" dirty="0" err="1">
                <a:solidFill>
                  <a:schemeClr val="tx1"/>
                </a:solidFill>
                <a:effectLst/>
                <a:latin typeface="+mn-lt"/>
                <a:ea typeface="+mn-ea"/>
                <a:cs typeface="+mn-cs"/>
              </a:rPr>
              <a:t>ms</a:t>
            </a:r>
            <a:r>
              <a:rPr lang="en-NZ" sz="1200" kern="1200" dirty="0">
                <a:solidFill>
                  <a:schemeClr val="tx1"/>
                </a:solidFill>
                <a:effectLst/>
                <a:latin typeface="+mn-lt"/>
                <a:ea typeface="+mn-ea"/>
                <a:cs typeface="+mn-cs"/>
              </a:rPr>
              <a:t> (p &lt; 0.0001), and −21 </a:t>
            </a:r>
            <a:r>
              <a:rPr lang="en-NZ" sz="1200" kern="1200" dirty="0" err="1">
                <a:solidFill>
                  <a:schemeClr val="tx1"/>
                </a:solidFill>
                <a:effectLst/>
                <a:latin typeface="+mn-lt"/>
                <a:ea typeface="+mn-ea"/>
                <a:cs typeface="+mn-cs"/>
              </a:rPr>
              <a:t>ms</a:t>
            </a:r>
            <a:r>
              <a:rPr lang="en-NZ" sz="1200" kern="1200" dirty="0">
                <a:solidFill>
                  <a:schemeClr val="tx1"/>
                </a:solidFill>
                <a:effectLst/>
                <a:latin typeface="+mn-lt"/>
                <a:ea typeface="+mn-ea"/>
                <a:cs typeface="+mn-cs"/>
              </a:rPr>
              <a:t>. A greater proportion of patients treated with pemvidutide achieved a ≥ 30% reduction in LSM than placebo [1.2 mg (61.1%; p &lt; 0.0001), 1.8 mg (63.9%; p &lt; 0.0001), placebo (21.2%)]. ELF score changes of -0.49 (p &lt; 0.0001), -0.58 (p &lt; 0.0001), and +0.16 occurred in the 1.2 mg, 1.8 mg, and placebo groups. A greater proportion of patients receiving pemvidutide achieved concurrent responses in ELF score (≥ 0.5 reduction) and LSM (≥ 30% reduction) compared to placebo [1.2 mg (27.8%; p = 0.0003); 1.8 mg (32.4%; p &lt; 0.0001); placebo (3.2%)].The changes in ALT were -37.8 IU/L (p &lt; 0.0001), -37.4 IU/L (p &lt; 0.0001), and -10.3 IU/L in the 1.2 mg, 1.8 mg, and placebo groups. Mean weight loss in the 1.2 mg, 1.8 mg, and placebo groups was 4.5% (p &lt; 0.0001), 7.5% (p &lt; 0.0001), and 0.2%. Pemvidutide was well-tolerated with discontinuations due to adverse events of 0%, 1.2%, and 3.5% in the 1.2 mg, 1.8 mg, and placebo 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Treatment led to significant, dose-dependent reductions in NITs of MASH inflammation and fibrosis, as well as clinically meaningful weight loss at week 48.</a:t>
            </a:r>
            <a:endParaRPr lang="en-NZ" sz="1200" b="1" i="0" kern="1200" dirty="0">
              <a:solidFill>
                <a:schemeClr val="tx1"/>
              </a:solidFill>
              <a:effectLst/>
              <a:latin typeface="+mn-lt"/>
              <a:ea typeface="+mn-ea"/>
              <a:cs typeface="+mn-cs"/>
            </a:endParaRPr>
          </a:p>
          <a:p>
            <a:endParaRPr lang="en-NZ" b="1" i="0" dirty="0"/>
          </a:p>
        </p:txBody>
      </p:sp>
      <p:sp>
        <p:nvSpPr>
          <p:cNvPr id="4" name="Slide Number Placeholder 3"/>
          <p:cNvSpPr>
            <a:spLocks noGrp="1"/>
          </p:cNvSpPr>
          <p:nvPr>
            <p:ph type="sldNum" sz="quarter" idx="5"/>
          </p:nvPr>
        </p:nvSpPr>
        <p:spPr/>
        <p:txBody>
          <a:bodyPr/>
          <a:lstStyle/>
          <a:p>
            <a:fld id="{F872C0F0-71E7-46B6-AA6F-1D7E0E2B8B3E}" type="slidenum">
              <a:rPr lang="en-US" smtClean="0"/>
              <a:t>18</a:t>
            </a:fld>
            <a:endParaRPr lang="en-US"/>
          </a:p>
        </p:txBody>
      </p:sp>
    </p:spTree>
    <p:extLst>
      <p:ext uri="{BB962C8B-B14F-4D97-AF65-F5344CB8AC3E}">
        <p14:creationId xmlns:p14="http://schemas.microsoft.com/office/powerpoint/2010/main" val="702834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i="1" dirty="0"/>
              <a:t>Abbreviations: </a:t>
            </a:r>
            <a:r>
              <a:rPr lang="en-NZ" b="0" i="1" dirty="0"/>
              <a:t>AE, adverse event; ALT, alanine aminotransferase; BMI, body mass index; cT1, corrected T1; ELF, enhanced liver fibrosis; LFC, liver fat content; LSM, liver stiffness measurement; MASH, metabolic dysfunction-associated steatohepatitis; </a:t>
            </a:r>
            <a:r>
              <a:rPr lang="en-NZ" b="0" i="1" dirty="0" err="1"/>
              <a:t>ms</a:t>
            </a:r>
            <a:r>
              <a:rPr lang="en-NZ" b="0" i="1" dirty="0"/>
              <a:t>, millisecond; NIT, non-invasive test; PBO, placebo; PEM, pemvidutide; T2D, type 2 diabetes mellitus.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OS-016</a:t>
            </a:r>
          </a:p>
          <a:p>
            <a:endParaRPr lang="en-NZ"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Week 48 top-line results from the phase 2b, multicenter, randomized, placebo-controlled IMPACT trial of pemvidutide in metabolic dysfunction-associated steatohepatitis </a:t>
            </a:r>
            <a:endParaRPr lang="en-NZ" sz="1200" kern="1200" dirty="0">
              <a:solidFill>
                <a:schemeClr val="tx1"/>
              </a:solidFill>
              <a:effectLst/>
              <a:latin typeface="+mn-lt"/>
              <a:ea typeface="+mn-ea"/>
              <a:cs typeface="+mn-cs"/>
            </a:endParaRPr>
          </a:p>
          <a:p>
            <a:endParaRPr lang="en-NZ"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Mazen Noureddin</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Naim Alkhouri</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Stephen A. Harrison</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Rohit Loomba</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Naga Chalasani</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Shaheen Tomah</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Julio Gutierrez</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John Suschak</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M. Scot Roberts</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Rachel Garner</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Sarah Browne</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Christophe Arbet-Engels</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M. Scott Harris</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a:t>
            </a:r>
          </a:p>
          <a:p>
            <a:endParaRPr lang="en-NZ"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Houston Methodist Hospital, Houston Research Institute, Pinnacle Clinical Research, Houston, TX,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Summit Clinical Research, Clinical Research Institute of Ohio, San Antonio, TX, United States,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MASLD Research Center, Division of Gastroenterology and Hepatology, University of California at San Diego, San Diego, CA,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Indiana University School of Medicine, Indianapolis, IN,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Altimmune, Inc, Gaithersburg, MD, United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Pemvidutide is a balanced 1:1 glucagon/GLP-1 dual receptor agonist in development for the treatment of metabolic dysfunction-associated steatohepatitis (MASH). IMPACT was a phase 2b, randomized, placebo-controlled, double-blind trial in patients with biopsy-confirmed MASH and fibrosis stage F2 or F3 (NCT05989711). At 24 weeks, pemvidutide treatment showed statistically significant histologic MASH resolution and high rates of fibrosis improvement. Here we present the 48-week endpoints, including non-invasive tests (NITs), weight loss, and safety.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212 patients were randomized 1:2:2 to receive once-weekly subcutaneous pemvidutide (1.2 mg or 1.8 mg) administered without dose titration, or placebo. Week 48 read outs included NITs of liver fat content (LFC), hepatic inflammation [corrected T1 (cT1), alanine aminotransferase (ALT)] and fibrosis [ELF, liver stiffness measurement (LSM) by </a:t>
            </a:r>
            <a:r>
              <a:rPr lang="en-NZ" sz="1200" kern="1200" dirty="0" err="1">
                <a:solidFill>
                  <a:schemeClr val="tx1"/>
                </a:solidFill>
                <a:effectLst/>
                <a:latin typeface="+mn-lt"/>
                <a:ea typeface="+mn-ea"/>
                <a:cs typeface="+mn-cs"/>
              </a:rPr>
              <a:t>FibroScan</a:t>
            </a:r>
            <a:r>
              <a:rPr lang="en-NZ" sz="1200" kern="1200" dirty="0">
                <a:solidFill>
                  <a:schemeClr val="tx1"/>
                </a:solidFill>
                <a:effectLst/>
                <a:latin typeface="+mn-lt"/>
                <a:ea typeface="+mn-ea"/>
                <a:cs typeface="+mn-cs"/>
              </a:rPr>
              <a:t>®], and weight loss. There was no histological assessment at week 48.</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The mean age was 53 years, the mean BMI was 39 kg/m2, 58% were female, and 43% had type 2 diabetes. At week 48, pemvidutide treatment resulted in LFC changes of -45.2% (p &lt; 0.0001), -54.7% (p &lt; 0.0001), and -8.2% in the 1.2 mg, 1.8 mg, and placebo groups. Mean changes in cT1 relaxation time in the 1.2 mg, 1.8 mg, and placebo groups were -124 </a:t>
            </a:r>
            <a:r>
              <a:rPr lang="en-NZ" sz="1200" kern="1200" dirty="0" err="1">
                <a:solidFill>
                  <a:schemeClr val="tx1"/>
                </a:solidFill>
                <a:effectLst/>
                <a:latin typeface="+mn-lt"/>
                <a:ea typeface="+mn-ea"/>
                <a:cs typeface="+mn-cs"/>
              </a:rPr>
              <a:t>ms</a:t>
            </a:r>
            <a:r>
              <a:rPr lang="en-NZ" sz="1200" kern="1200" dirty="0">
                <a:solidFill>
                  <a:schemeClr val="tx1"/>
                </a:solidFill>
                <a:effectLst/>
                <a:latin typeface="+mn-lt"/>
                <a:ea typeface="+mn-ea"/>
                <a:cs typeface="+mn-cs"/>
              </a:rPr>
              <a:t> (p &lt; 0.0001), -140 </a:t>
            </a:r>
            <a:r>
              <a:rPr lang="en-NZ" sz="1200" kern="1200" dirty="0" err="1">
                <a:solidFill>
                  <a:schemeClr val="tx1"/>
                </a:solidFill>
                <a:effectLst/>
                <a:latin typeface="+mn-lt"/>
                <a:ea typeface="+mn-ea"/>
                <a:cs typeface="+mn-cs"/>
              </a:rPr>
              <a:t>ms</a:t>
            </a:r>
            <a:r>
              <a:rPr lang="en-NZ" sz="1200" kern="1200" dirty="0">
                <a:solidFill>
                  <a:schemeClr val="tx1"/>
                </a:solidFill>
                <a:effectLst/>
                <a:latin typeface="+mn-lt"/>
                <a:ea typeface="+mn-ea"/>
                <a:cs typeface="+mn-cs"/>
              </a:rPr>
              <a:t> (p &lt; 0.0001), and −21 </a:t>
            </a:r>
            <a:r>
              <a:rPr lang="en-NZ" sz="1200" kern="1200" dirty="0" err="1">
                <a:solidFill>
                  <a:schemeClr val="tx1"/>
                </a:solidFill>
                <a:effectLst/>
                <a:latin typeface="+mn-lt"/>
                <a:ea typeface="+mn-ea"/>
                <a:cs typeface="+mn-cs"/>
              </a:rPr>
              <a:t>ms</a:t>
            </a:r>
            <a:r>
              <a:rPr lang="en-NZ" sz="1200" kern="1200" dirty="0">
                <a:solidFill>
                  <a:schemeClr val="tx1"/>
                </a:solidFill>
                <a:effectLst/>
                <a:latin typeface="+mn-lt"/>
                <a:ea typeface="+mn-ea"/>
                <a:cs typeface="+mn-cs"/>
              </a:rPr>
              <a:t>. A greater proportion of patients treated with pemvidutide achieved a ≥ 30% reduction in LSM than placebo [1.2 mg (61.1%; p &lt; 0.0001), 1.8 mg (63.9%; p &lt; 0.0001), placebo (21.2%)]. ELF score changes of -0.49 (p &lt; 0.0001), -0.58 (p &lt; 0.0001), and +0.16 occurred in the 1.2 mg, 1.8 mg, and placebo groups. A greater proportion of patients receiving pemvidutide achieved concurrent responses in ELF score (≥ 0.5 reduction) and LSM (≥ 30% reduction) compared to placebo [1.2 mg (27.8%; p = 0.0003); 1.8 mg (32.4%; p &lt; 0.0001); placebo (3.2%)].The changes in ALT were -37.8 IU/L (p &lt; 0.0001), -37.4 IU/L (p &lt; 0.0001), and -10.3 IU/L in the 1.2 mg, 1.8 mg, and placebo groups. Mean weight loss in the 1.2 mg, 1.8 mg, and placebo groups was 4.5% (p &lt; 0.0001), 7.5% (p &lt; 0.0001), and 0.2%. Pemvidutide was well-tolerated with discontinuations due to adverse events of 0%, 1.2%, and 3.5% in the 1.2 mg, 1.8 mg, and placebo 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Treatment led to significant, dose-dependent reductions in NITs of MASH inflammation and fibrosis, as well as clinically meaningful weight loss at week 48.</a:t>
            </a:r>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p:txBody>
      </p:sp>
      <p:sp>
        <p:nvSpPr>
          <p:cNvPr id="4" name="Slide Number Placeholder 3"/>
          <p:cNvSpPr>
            <a:spLocks noGrp="1"/>
          </p:cNvSpPr>
          <p:nvPr>
            <p:ph type="sldNum" sz="quarter" idx="5"/>
          </p:nvPr>
        </p:nvSpPr>
        <p:spPr/>
        <p:txBody>
          <a:bodyPr/>
          <a:lstStyle/>
          <a:p>
            <a:fld id="{F872C0F0-71E7-46B6-AA6F-1D7E0E2B8B3E}" type="slidenum">
              <a:rPr lang="en-US" smtClean="0"/>
              <a:t>19</a:t>
            </a:fld>
            <a:endParaRPr lang="en-US"/>
          </a:p>
        </p:txBody>
      </p:sp>
    </p:spTree>
    <p:extLst>
      <p:ext uri="{BB962C8B-B14F-4D97-AF65-F5344CB8AC3E}">
        <p14:creationId xmlns:p14="http://schemas.microsoft.com/office/powerpoint/2010/main" val="3604413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7B08F-A49C-3629-73BD-C1DF60AAE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233C5-281E-0FA3-D03D-63F87C78FC51}"/>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E510E780-3440-A406-3EEB-C0EDB0680261}"/>
              </a:ext>
            </a:extLst>
          </p:cNvPr>
          <p:cNvSpPr>
            <a:spLocks noGrp="1"/>
          </p:cNvSpPr>
          <p:nvPr>
            <p:ph type="body" idx="1"/>
          </p:nvPr>
        </p:nvSpPr>
        <p:spPr/>
        <p:txBody>
          <a:bodyPr/>
          <a:lstStyle/>
          <a:p>
            <a:r>
              <a:rPr lang="en-NZ" sz="1200" b="1" i="1" kern="1200" dirty="0">
                <a:solidFill>
                  <a:schemeClr val="tx1"/>
                </a:solidFill>
                <a:effectLst/>
                <a:latin typeface="+mn-lt"/>
                <a:ea typeface="+mn-ea"/>
                <a:cs typeface="+mn-cs"/>
              </a:rPr>
              <a:t>Abbreviations</a:t>
            </a:r>
            <a:r>
              <a:rPr lang="en-NZ" sz="1200" b="0" i="1" kern="1200" dirty="0">
                <a:solidFill>
                  <a:schemeClr val="tx1"/>
                </a:solidFill>
                <a:effectLst/>
                <a:latin typeface="+mn-lt"/>
                <a:ea typeface="+mn-ea"/>
                <a:cs typeface="+mn-cs"/>
              </a:rPr>
              <a:t>: BL, baseline; ENCODE, Encyclopaedia of DNA Elements; GCGR, glucagon receptor; GLP-1R, glucagon-like peptide-1 receptor; GSEA, Gene Set Enrichment Analysis; IPA, Ingenuity Pathway Analysis; MASH, metabolic dysfunction-associated steatohepatitis; QC, quality control; RNA, ribonucleic acid; </a:t>
            </a:r>
            <a:r>
              <a:rPr lang="en-NZ" sz="1200" b="0" i="1" kern="1200" dirty="0" err="1">
                <a:solidFill>
                  <a:schemeClr val="tx1"/>
                </a:solidFill>
                <a:effectLst/>
                <a:latin typeface="+mn-lt"/>
                <a:ea typeface="+mn-ea"/>
                <a:cs typeface="+mn-cs"/>
              </a:rPr>
              <a:t>seq</a:t>
            </a:r>
            <a:r>
              <a:rPr lang="en-NZ" sz="1200" b="0" i="1" kern="1200" dirty="0">
                <a:solidFill>
                  <a:schemeClr val="tx1"/>
                </a:solidFill>
                <a:effectLst/>
                <a:latin typeface="+mn-lt"/>
                <a:ea typeface="+mn-ea"/>
                <a:cs typeface="+mn-cs"/>
              </a:rPr>
              <a:t>, sequencing; </a:t>
            </a:r>
            <a:r>
              <a:rPr lang="en-NZ" sz="1200" b="0" i="1" kern="1200" dirty="0" err="1">
                <a:solidFill>
                  <a:schemeClr val="tx1"/>
                </a:solidFill>
                <a:effectLst/>
                <a:latin typeface="+mn-lt"/>
                <a:ea typeface="+mn-ea"/>
                <a:cs typeface="+mn-cs"/>
              </a:rPr>
              <a:t>ssGSEA</a:t>
            </a:r>
            <a:r>
              <a:rPr lang="en-NZ" sz="1200" b="0" i="1" kern="1200" dirty="0">
                <a:solidFill>
                  <a:schemeClr val="tx1"/>
                </a:solidFill>
                <a:effectLst/>
                <a:latin typeface="+mn-lt"/>
                <a:ea typeface="+mn-ea"/>
                <a:cs typeface="+mn-cs"/>
              </a:rPr>
              <a:t>, single-sample Gene Set Enrichment Analysis. </a:t>
            </a:r>
          </a:p>
          <a:p>
            <a:endParaRPr lang="en-NZ" sz="1200" i="1" kern="1200" dirty="0">
              <a:solidFill>
                <a:schemeClr val="tx1"/>
              </a:solidFill>
              <a:effectLst/>
              <a:latin typeface="+mn-lt"/>
              <a:ea typeface="+mn-ea"/>
              <a:cs typeface="+mn-cs"/>
            </a:endParaRPr>
          </a:p>
          <a:p>
            <a:r>
              <a:rPr lang="en-NZ" sz="1200" b="1" i="0" kern="1200" dirty="0">
                <a:solidFill>
                  <a:schemeClr val="tx1"/>
                </a:solidFill>
                <a:effectLst/>
                <a:latin typeface="+mn-lt"/>
                <a:ea typeface="+mn-ea"/>
                <a:cs typeface="+mn-cs"/>
              </a:rPr>
              <a:t>OS-018</a:t>
            </a:r>
          </a:p>
          <a:p>
            <a:endParaRPr lang="en-NZ" sz="1200" b="1" i="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Hepatic transcriptomic signatures reveal mechanistic insights underlying improved metabolic dysfunction–associated steatohepatitis histology with survodutide, a glucagon/glucagon-like peptide-1 receptor dual agonist, in a Phase 2 trial </a:t>
            </a:r>
          </a:p>
          <a:p>
            <a:endParaRPr lang="en-NZ" sz="1200" b="1" i="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Raphael Hesse</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Panagiotis Papavasileiou</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Ahmad Alhussein</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Renee Marshall</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Elena Startseva</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Ramy Younes</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Amalia Gastaldelli</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Arun J. Sanyal</a:t>
            </a:r>
            <a:r>
              <a:rPr lang="en-NZ" sz="1200" kern="1200" baseline="30000" dirty="0">
                <a:solidFill>
                  <a:schemeClr val="tx1"/>
                </a:solidFill>
                <a:effectLst/>
                <a:latin typeface="+mn-lt"/>
                <a:ea typeface="+mn-ea"/>
                <a:cs typeface="+mn-cs"/>
              </a:rPr>
              <a:t>6</a:t>
            </a:r>
            <a:r>
              <a:rPr lang="en-NZ" sz="1200" kern="1200" dirty="0">
                <a:solidFill>
                  <a:schemeClr val="tx1"/>
                </a:solidFill>
                <a:effectLst/>
                <a:latin typeface="+mn-lt"/>
                <a:ea typeface="+mn-ea"/>
                <a:cs typeface="+mn-cs"/>
              </a:rPr>
              <a:t>, Corinna Schoelch</a:t>
            </a:r>
            <a:r>
              <a:rPr lang="en-NZ" sz="1200" kern="1200" baseline="30000" dirty="0">
                <a:solidFill>
                  <a:schemeClr val="tx1"/>
                </a:solidFill>
                <a:effectLst/>
                <a:latin typeface="+mn-lt"/>
                <a:ea typeface="+mn-ea"/>
                <a:cs typeface="+mn-cs"/>
              </a:rPr>
              <a:t>1</a:t>
            </a:r>
          </a:p>
          <a:p>
            <a:endParaRPr lang="en-NZ" sz="1200" b="0" i="0" kern="1200" baseline="30000" dirty="0">
              <a:solidFill>
                <a:schemeClr val="tx1"/>
              </a:solidFill>
              <a:effectLst/>
              <a:latin typeface="+mn-lt"/>
              <a:ea typeface="+mn-ea"/>
              <a:cs typeface="+mn-cs"/>
            </a:endParaRPr>
          </a:p>
          <a:p>
            <a:endParaRPr lang="en-NZ" sz="1200" b="0" i="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Boehringer Ingelheim Pharma GmbH &amp; Co. KG, </a:t>
            </a:r>
            <a:r>
              <a:rPr lang="en-NZ" sz="1200" i="1" kern="1200" dirty="0" err="1">
                <a:solidFill>
                  <a:schemeClr val="tx1"/>
                </a:solidFill>
                <a:effectLst/>
                <a:latin typeface="+mn-lt"/>
                <a:ea typeface="+mn-ea"/>
                <a:cs typeface="+mn-cs"/>
              </a:rPr>
              <a:t>Biberach</a:t>
            </a:r>
            <a:r>
              <a:rPr lang="en-NZ" sz="1200" i="1" kern="1200" dirty="0">
                <a:solidFill>
                  <a:schemeClr val="tx1"/>
                </a:solidFill>
                <a:effectLst/>
                <a:latin typeface="+mn-lt"/>
                <a:ea typeface="+mn-ea"/>
                <a:cs typeface="+mn-cs"/>
              </a:rPr>
              <a:t>,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Boehringer Ingelheim Pharma GmbH &amp; Co. KG, Ingelheim,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Boehringer Ingelheim International GmbH, Ingelheim,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Boehringer Ingelheim Pharmaceuticals, Inc., Ridgefield, Connecticut,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Cardiometabolic Risk Unit, CNR Institute of Clinical Physiology, Pisa,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Virginia Commonwealth University, School of Medicine, Richmond, Virginia, United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Survodutide is a glucagon receptor (GCGR)/glucagon-like peptide-1 receptor (GLP-1R) dual agonist in phase 3 clinical development for the treatment of obesity, and metabolic dysfunction-associated steatohepatitis (MASH). We present data from a prespecified transcriptome analysis from baseline (BL) and W48 liver tissue samples from a phase 2 trial in people with MASH (NCT04771273). The aim was to investigate liver specific on-treatment changes on therapeutic responses to survodutide.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293 participants received ≥1 dose of survodutide or placebo. Liver biopsy samples were obtained from trial participants at visit 1 and W48. Following ribonucleic acid (RNA) extraction libraries were prepared and sequenced on a </a:t>
            </a:r>
            <a:r>
              <a:rPr lang="en-NZ" sz="1200" kern="1200" dirty="0" err="1">
                <a:solidFill>
                  <a:schemeClr val="tx1"/>
                </a:solidFill>
                <a:effectLst/>
                <a:latin typeface="+mn-lt"/>
                <a:ea typeface="+mn-ea"/>
                <a:cs typeface="+mn-cs"/>
              </a:rPr>
              <a:t>NovaSeq</a:t>
            </a:r>
            <a:r>
              <a:rPr lang="en-NZ" sz="1200" kern="1200" dirty="0">
                <a:solidFill>
                  <a:schemeClr val="tx1"/>
                </a:solidFill>
                <a:effectLst/>
                <a:latin typeface="+mn-lt"/>
                <a:ea typeface="+mn-ea"/>
                <a:cs typeface="+mn-cs"/>
              </a:rPr>
              <a:t> sequencer. The sequencing reads were processed with a Boehringer Ingelheim internal pipeline, building upon the implementation of the ENCODE “Long RNA-</a:t>
            </a:r>
            <a:r>
              <a:rPr lang="en-NZ" sz="1200" kern="1200" dirty="0" err="1">
                <a:solidFill>
                  <a:schemeClr val="tx1"/>
                </a:solidFill>
                <a:effectLst/>
                <a:latin typeface="+mn-lt"/>
                <a:ea typeface="+mn-ea"/>
                <a:cs typeface="+mn-cs"/>
              </a:rPr>
              <a:t>seq</a:t>
            </a:r>
            <a:r>
              <a:rPr lang="en-NZ" sz="1200" kern="1200" dirty="0">
                <a:solidFill>
                  <a:schemeClr val="tx1"/>
                </a:solidFill>
                <a:effectLst/>
                <a:latin typeface="+mn-lt"/>
                <a:ea typeface="+mn-ea"/>
                <a:cs typeface="+mn-cs"/>
              </a:rPr>
              <a:t>” pipeline followed by differential expression analysis with </a:t>
            </a:r>
            <a:r>
              <a:rPr lang="en-NZ" sz="1200" kern="1200" dirty="0" err="1">
                <a:solidFill>
                  <a:schemeClr val="tx1"/>
                </a:solidFill>
                <a:effectLst/>
                <a:latin typeface="+mn-lt"/>
                <a:ea typeface="+mn-ea"/>
                <a:cs typeface="+mn-cs"/>
              </a:rPr>
              <a:t>limma</a:t>
            </a:r>
            <a:r>
              <a:rPr lang="en-NZ" sz="1200" kern="1200" dirty="0">
                <a:solidFill>
                  <a:schemeClr val="tx1"/>
                </a:solidFill>
                <a:effectLst/>
                <a:latin typeface="+mn-lt"/>
                <a:ea typeface="+mn-ea"/>
                <a:cs typeface="+mn-cs"/>
              </a:rPr>
              <a:t>/</a:t>
            </a:r>
            <a:r>
              <a:rPr lang="en-NZ" sz="1200" kern="1200" dirty="0" err="1">
                <a:solidFill>
                  <a:schemeClr val="tx1"/>
                </a:solidFill>
                <a:effectLst/>
                <a:latin typeface="+mn-lt"/>
                <a:ea typeface="+mn-ea"/>
                <a:cs typeface="+mn-cs"/>
              </a:rPr>
              <a:t>voom</a:t>
            </a:r>
            <a:r>
              <a:rPr lang="en-NZ" sz="1200" kern="1200" dirty="0">
                <a:solidFill>
                  <a:schemeClr val="tx1"/>
                </a:solidFill>
                <a:effectLst/>
                <a:latin typeface="+mn-lt"/>
                <a:ea typeface="+mn-ea"/>
                <a:cs typeface="+mn-cs"/>
              </a:rPr>
              <a:t>. Pathway analyses were performed using GSEA, </a:t>
            </a:r>
            <a:r>
              <a:rPr lang="en-NZ" sz="1200" kern="1200" dirty="0" err="1">
                <a:solidFill>
                  <a:schemeClr val="tx1"/>
                </a:solidFill>
                <a:effectLst/>
                <a:latin typeface="+mn-lt"/>
                <a:ea typeface="+mn-ea"/>
                <a:cs typeface="+mn-cs"/>
              </a:rPr>
              <a:t>ssGSEA</a:t>
            </a:r>
            <a:r>
              <a:rPr lang="en-NZ" sz="1200" kern="1200" dirty="0">
                <a:solidFill>
                  <a:schemeClr val="tx1"/>
                </a:solidFill>
                <a:effectLst/>
                <a:latin typeface="+mn-lt"/>
                <a:ea typeface="+mn-ea"/>
                <a:cs typeface="+mn-cs"/>
              </a:rPr>
              <a:t> and IPA with REACTOME canonical pathways and curated gene sets from the literature.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Biopsy samples that passed QC were available from 48 patients (10 Placebo/38 survodutide). Transcriptomic profiling revealed activation of GCGR signalling in liver tissue following survodutide treatment. Compared with baseline, several genes associated with fibrosis and inflammation, including those involved in TGFB1-, IL4-, and IL13-mediated pathways, were significantly downregulated. Notably, expression of LOXL1, LAMB1, MMP9, PLEC, TGFB1, and multiple collagen genes decreased upon treatment. Gene Set Enrichment Analysis indicated that cellular pathways involved in tissue remodelling, fibrosis, and inflammation were suppressed, while Ingenuity Pathway Analysis suggested that survodutide may mitigate fibrosis progression by limiting hepatic stellate cells migration, preserving hepatocytes, and supporting regeneration. TGFB1 and FOXA2 were identified as potential upstream regulators of these effects.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We present a comprehensive transcriptome analysis by next-generation sequencing from liver biopsies collected in a phase 2 clinical trial with the GCGR/GLP-1R dual agonist survodutide. The observed modulation of liver mRNA expression known to be regulated in fibrotic-and inflammatory processes provide a mechanistic basis for the improvement in fibrosis and supports the biological plausibility that survodutide reduces hepatic inflammation and fibrogenesis.</a:t>
            </a:r>
            <a:endParaRPr lang="en-NZ" sz="1200" b="1"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7246C8B-1AA0-DEE2-E7CA-DB6139C4E40F}"/>
              </a:ext>
            </a:extLst>
          </p:cNvPr>
          <p:cNvSpPr>
            <a:spLocks noGrp="1"/>
          </p:cNvSpPr>
          <p:nvPr>
            <p:ph type="sldNum" sz="quarter" idx="5"/>
          </p:nvPr>
        </p:nvSpPr>
        <p:spPr/>
        <p:txBody>
          <a:bodyPr/>
          <a:lstStyle/>
          <a:p>
            <a:fld id="{F872C0F0-71E7-46B6-AA6F-1D7E0E2B8B3E}" type="slidenum">
              <a:rPr lang="en-US" smtClean="0"/>
              <a:t>20</a:t>
            </a:fld>
            <a:endParaRPr lang="en-US"/>
          </a:p>
        </p:txBody>
      </p:sp>
    </p:spTree>
    <p:extLst>
      <p:ext uri="{BB962C8B-B14F-4D97-AF65-F5344CB8AC3E}">
        <p14:creationId xmlns:p14="http://schemas.microsoft.com/office/powerpoint/2010/main" val="234522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F8E0F-0D0D-F599-F36F-B55D1C66B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0AD7C-E02E-4420-88FA-71EA91B72091}"/>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EA5CFBD7-864C-A6B6-7743-589ED24C23DC}"/>
              </a:ext>
            </a:extLst>
          </p:cNvPr>
          <p:cNvSpPr>
            <a:spLocks noGrp="1"/>
          </p:cNvSpPr>
          <p:nvPr>
            <p:ph type="body" idx="1"/>
          </p:nvPr>
        </p:nvSpPr>
        <p:spPr/>
        <p:txBody>
          <a:bodyPr/>
          <a:lstStyle/>
          <a:p>
            <a:r>
              <a:rPr lang="en-NZ" sz="1200" b="1" i="1" kern="1200" dirty="0">
                <a:solidFill>
                  <a:schemeClr val="tx1"/>
                </a:solidFill>
                <a:effectLst/>
                <a:latin typeface="+mn-lt"/>
                <a:ea typeface="+mn-ea"/>
                <a:cs typeface="+mn-cs"/>
              </a:rPr>
              <a:t>Abbreviations: </a:t>
            </a:r>
            <a:r>
              <a:rPr lang="en-NZ" sz="1200" b="0" i="1" kern="1200" dirty="0">
                <a:solidFill>
                  <a:schemeClr val="tx1"/>
                </a:solidFill>
                <a:effectLst/>
                <a:latin typeface="+mn-lt"/>
                <a:ea typeface="+mn-ea"/>
                <a:cs typeface="+mn-cs"/>
              </a:rPr>
              <a:t>FOXA2, </a:t>
            </a:r>
            <a:r>
              <a:rPr lang="en-NZ" sz="1200" b="0" i="1" kern="1200" dirty="0" err="1">
                <a:solidFill>
                  <a:schemeClr val="tx1"/>
                </a:solidFill>
                <a:effectLst/>
                <a:latin typeface="+mn-lt"/>
                <a:ea typeface="+mn-ea"/>
                <a:cs typeface="+mn-cs"/>
              </a:rPr>
              <a:t>forkhead</a:t>
            </a:r>
            <a:r>
              <a:rPr lang="en-NZ" sz="1200" b="0" i="1" kern="1200" dirty="0">
                <a:solidFill>
                  <a:schemeClr val="tx1"/>
                </a:solidFill>
                <a:effectLst/>
                <a:latin typeface="+mn-lt"/>
                <a:ea typeface="+mn-ea"/>
                <a:cs typeface="+mn-cs"/>
              </a:rPr>
              <a:t> box A2; GCGR, glucagon receptor; GSEA, Gene Set Enrichment Analysis; IL, interleukin; IPA, Ingenuity Pathway Analysis; LAMB1, laminin subunit beta 1; LOXL1, </a:t>
            </a:r>
            <a:r>
              <a:rPr lang="en-NZ" sz="1200" b="0" i="1" kern="1200" dirty="0" err="1">
                <a:solidFill>
                  <a:schemeClr val="tx1"/>
                </a:solidFill>
                <a:effectLst/>
                <a:latin typeface="+mn-lt"/>
                <a:ea typeface="+mn-ea"/>
                <a:cs typeface="+mn-cs"/>
              </a:rPr>
              <a:t>lysyl</a:t>
            </a:r>
            <a:r>
              <a:rPr lang="en-NZ" sz="1200" b="0" i="1" kern="1200" dirty="0">
                <a:solidFill>
                  <a:schemeClr val="tx1"/>
                </a:solidFill>
                <a:effectLst/>
                <a:latin typeface="+mn-lt"/>
                <a:ea typeface="+mn-ea"/>
                <a:cs typeface="+mn-cs"/>
              </a:rPr>
              <a:t> oxidase-like 1; MASH, metabolic dysfunction-associated steatohepatitis; MMP9, matrix metalloproteinase-9; mRNA, messenger ribonucleic acid; PLEC, </a:t>
            </a:r>
            <a:r>
              <a:rPr lang="en-NZ" sz="1200" b="0" i="1" kern="1200" dirty="0" err="1">
                <a:solidFill>
                  <a:schemeClr val="tx1"/>
                </a:solidFill>
                <a:effectLst/>
                <a:latin typeface="+mn-lt"/>
                <a:ea typeface="+mn-ea"/>
                <a:cs typeface="+mn-cs"/>
              </a:rPr>
              <a:t>plectin</a:t>
            </a:r>
            <a:r>
              <a:rPr lang="en-NZ" sz="1200" b="0" i="1" kern="1200" dirty="0">
                <a:solidFill>
                  <a:schemeClr val="tx1"/>
                </a:solidFill>
                <a:effectLst/>
                <a:latin typeface="+mn-lt"/>
                <a:ea typeface="+mn-ea"/>
                <a:cs typeface="+mn-cs"/>
              </a:rPr>
              <a:t>; TGFB1, transforming growth factor-beta 1.</a:t>
            </a:r>
          </a:p>
          <a:p>
            <a:endParaRPr lang="en-NZ" sz="1200" b="1" i="0" kern="1200" dirty="0">
              <a:solidFill>
                <a:schemeClr val="tx1"/>
              </a:solidFill>
              <a:effectLst/>
              <a:latin typeface="+mn-lt"/>
              <a:ea typeface="+mn-ea"/>
              <a:cs typeface="+mn-cs"/>
            </a:endParaRPr>
          </a:p>
          <a:p>
            <a:r>
              <a:rPr lang="en-NZ" sz="1200" b="1" i="0" kern="1200" dirty="0">
                <a:solidFill>
                  <a:schemeClr val="tx1"/>
                </a:solidFill>
                <a:effectLst/>
                <a:latin typeface="+mn-lt"/>
                <a:ea typeface="+mn-ea"/>
                <a:cs typeface="+mn-cs"/>
              </a:rPr>
              <a:t>OS-018</a:t>
            </a:r>
          </a:p>
          <a:p>
            <a:endParaRPr lang="en-NZ" sz="1200" b="1" i="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Hepatic transcriptomic signatures reveal mechanistic insights underlying improved metabolic dysfunction–associated steatohepatitis histology with survodutide, a glucagon/glucagon-like peptide-1 receptor dual agonist, in a Phase 2 trial </a:t>
            </a:r>
          </a:p>
          <a:p>
            <a:endParaRPr lang="en-NZ" sz="1200" b="1" i="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Raphael Hesse</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Panagiotis Papavasileiou</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Ahmad Alhussein</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Renee Marshall</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Elena Startseva</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Ramy Younes</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Amalia Gastaldelli</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Arun J. Sanyal</a:t>
            </a:r>
            <a:r>
              <a:rPr lang="en-NZ" sz="1200" kern="1200" baseline="30000" dirty="0">
                <a:solidFill>
                  <a:schemeClr val="tx1"/>
                </a:solidFill>
                <a:effectLst/>
                <a:latin typeface="+mn-lt"/>
                <a:ea typeface="+mn-ea"/>
                <a:cs typeface="+mn-cs"/>
              </a:rPr>
              <a:t>6</a:t>
            </a:r>
            <a:r>
              <a:rPr lang="en-NZ" sz="1200" kern="1200" dirty="0">
                <a:solidFill>
                  <a:schemeClr val="tx1"/>
                </a:solidFill>
                <a:effectLst/>
                <a:latin typeface="+mn-lt"/>
                <a:ea typeface="+mn-ea"/>
                <a:cs typeface="+mn-cs"/>
              </a:rPr>
              <a:t>, Corinna Schoelch</a:t>
            </a:r>
            <a:r>
              <a:rPr lang="en-NZ" sz="1200" kern="1200" baseline="30000" dirty="0">
                <a:solidFill>
                  <a:schemeClr val="tx1"/>
                </a:solidFill>
                <a:effectLst/>
                <a:latin typeface="+mn-lt"/>
                <a:ea typeface="+mn-ea"/>
                <a:cs typeface="+mn-cs"/>
              </a:rPr>
              <a:t>1</a:t>
            </a:r>
          </a:p>
          <a:p>
            <a:endParaRPr lang="en-NZ" sz="1200" b="0" i="0" kern="1200" baseline="30000" dirty="0">
              <a:solidFill>
                <a:schemeClr val="tx1"/>
              </a:solidFill>
              <a:effectLst/>
              <a:latin typeface="+mn-lt"/>
              <a:ea typeface="+mn-ea"/>
              <a:cs typeface="+mn-cs"/>
            </a:endParaRPr>
          </a:p>
          <a:p>
            <a:endParaRPr lang="en-NZ" sz="1200" b="0" i="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Boehringer Ingelheim Pharma GmbH &amp; Co. KG, </a:t>
            </a:r>
            <a:r>
              <a:rPr lang="en-NZ" sz="1200" i="1" kern="1200" dirty="0" err="1">
                <a:solidFill>
                  <a:schemeClr val="tx1"/>
                </a:solidFill>
                <a:effectLst/>
                <a:latin typeface="+mn-lt"/>
                <a:ea typeface="+mn-ea"/>
                <a:cs typeface="+mn-cs"/>
              </a:rPr>
              <a:t>Biberach</a:t>
            </a:r>
            <a:r>
              <a:rPr lang="en-NZ" sz="1200" i="1" kern="1200" dirty="0">
                <a:solidFill>
                  <a:schemeClr val="tx1"/>
                </a:solidFill>
                <a:effectLst/>
                <a:latin typeface="+mn-lt"/>
                <a:ea typeface="+mn-ea"/>
                <a:cs typeface="+mn-cs"/>
              </a:rPr>
              <a:t>,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Boehringer Ingelheim Pharma GmbH &amp; Co. KG, Ingelheim,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Boehringer Ingelheim International GmbH, Ingelheim,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Boehringer Ingelheim Pharmaceuticals, Inc., Ridgefield, Connecticut,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Cardiometabolic Risk Unit, CNR Institute of Clinical Physiology, Pisa,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Virginia Commonwealth University, School of Medicine, Richmond, Virginia, United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Survodutide is a glucagon receptor (GCGR)/glucagon-like peptide-1 receptor (GLP-1R) dual agonist in phase 3 clinical development for the treatment of obesity, and metabolic dysfunction-associated steatohepatitis (MASH). We present data from a prespecified transcriptome analysis from baseline (BL) and W48 liver tissue samples from a phase 2 trial in people with MASH (NCT04771273). The aim was to investigate liver specific on-treatment changes on therapeutic responses to survodutide.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293 participants received ≥1 dose of survodutide or placebo. Liver biopsy samples were obtained from trial participants at visit 1 and W48. Following ribonucleic acid (RNA) extraction libraries were prepared and sequenced on a </a:t>
            </a:r>
            <a:r>
              <a:rPr lang="en-NZ" sz="1200" kern="1200" dirty="0" err="1">
                <a:solidFill>
                  <a:schemeClr val="tx1"/>
                </a:solidFill>
                <a:effectLst/>
                <a:latin typeface="+mn-lt"/>
                <a:ea typeface="+mn-ea"/>
                <a:cs typeface="+mn-cs"/>
              </a:rPr>
              <a:t>NovaSeq</a:t>
            </a:r>
            <a:r>
              <a:rPr lang="en-NZ" sz="1200" kern="1200" dirty="0">
                <a:solidFill>
                  <a:schemeClr val="tx1"/>
                </a:solidFill>
                <a:effectLst/>
                <a:latin typeface="+mn-lt"/>
                <a:ea typeface="+mn-ea"/>
                <a:cs typeface="+mn-cs"/>
              </a:rPr>
              <a:t> sequencer. The sequencing reads were processed with a Boehringer Ingelheim internal pipeline, building upon the implementation of the ENCODE “Long RNA-</a:t>
            </a:r>
            <a:r>
              <a:rPr lang="en-NZ" sz="1200" kern="1200" dirty="0" err="1">
                <a:solidFill>
                  <a:schemeClr val="tx1"/>
                </a:solidFill>
                <a:effectLst/>
                <a:latin typeface="+mn-lt"/>
                <a:ea typeface="+mn-ea"/>
                <a:cs typeface="+mn-cs"/>
              </a:rPr>
              <a:t>seq</a:t>
            </a:r>
            <a:r>
              <a:rPr lang="en-NZ" sz="1200" kern="1200" dirty="0">
                <a:solidFill>
                  <a:schemeClr val="tx1"/>
                </a:solidFill>
                <a:effectLst/>
                <a:latin typeface="+mn-lt"/>
                <a:ea typeface="+mn-ea"/>
                <a:cs typeface="+mn-cs"/>
              </a:rPr>
              <a:t>” pipeline followed by differential expression analysis with </a:t>
            </a:r>
            <a:r>
              <a:rPr lang="en-NZ" sz="1200" kern="1200" dirty="0" err="1">
                <a:solidFill>
                  <a:schemeClr val="tx1"/>
                </a:solidFill>
                <a:effectLst/>
                <a:latin typeface="+mn-lt"/>
                <a:ea typeface="+mn-ea"/>
                <a:cs typeface="+mn-cs"/>
              </a:rPr>
              <a:t>limma</a:t>
            </a:r>
            <a:r>
              <a:rPr lang="en-NZ" sz="1200" kern="1200" dirty="0">
                <a:solidFill>
                  <a:schemeClr val="tx1"/>
                </a:solidFill>
                <a:effectLst/>
                <a:latin typeface="+mn-lt"/>
                <a:ea typeface="+mn-ea"/>
                <a:cs typeface="+mn-cs"/>
              </a:rPr>
              <a:t>/</a:t>
            </a:r>
            <a:r>
              <a:rPr lang="en-NZ" sz="1200" kern="1200" dirty="0" err="1">
                <a:solidFill>
                  <a:schemeClr val="tx1"/>
                </a:solidFill>
                <a:effectLst/>
                <a:latin typeface="+mn-lt"/>
                <a:ea typeface="+mn-ea"/>
                <a:cs typeface="+mn-cs"/>
              </a:rPr>
              <a:t>voom</a:t>
            </a:r>
            <a:r>
              <a:rPr lang="en-NZ" sz="1200" kern="1200" dirty="0">
                <a:solidFill>
                  <a:schemeClr val="tx1"/>
                </a:solidFill>
                <a:effectLst/>
                <a:latin typeface="+mn-lt"/>
                <a:ea typeface="+mn-ea"/>
                <a:cs typeface="+mn-cs"/>
              </a:rPr>
              <a:t>. Pathway analyses were performed using GSEA, </a:t>
            </a:r>
            <a:r>
              <a:rPr lang="en-NZ" sz="1200" kern="1200" dirty="0" err="1">
                <a:solidFill>
                  <a:schemeClr val="tx1"/>
                </a:solidFill>
                <a:effectLst/>
                <a:latin typeface="+mn-lt"/>
                <a:ea typeface="+mn-ea"/>
                <a:cs typeface="+mn-cs"/>
              </a:rPr>
              <a:t>ssGSEA</a:t>
            </a:r>
            <a:r>
              <a:rPr lang="en-NZ" sz="1200" kern="1200" dirty="0">
                <a:solidFill>
                  <a:schemeClr val="tx1"/>
                </a:solidFill>
                <a:effectLst/>
                <a:latin typeface="+mn-lt"/>
                <a:ea typeface="+mn-ea"/>
                <a:cs typeface="+mn-cs"/>
              </a:rPr>
              <a:t> and IPA with REACTOME canonical pathways and curated gene sets from the literature.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Biopsy samples that passed QC were available from 48 patients (10 Placebo/38 survodutide). Transcriptomic profiling revealed activation of GCGR signalling in liver tissue following survodutide treatment. Compared with baseline, several genes associated with fibrosis and inflammation, including those involved in TGFB1-, IL4-, and IL13-mediated pathways, were significantly downregulated. Notably, expression of LOXL1, LAMB1, MMP9, PLEC, TGFB1, and multiple collagen genes decreased upon treatment. Gene Set Enrichment Analysis indicated that cellular pathways involved in tissue remodelling, fibrosis, and inflammation were suppressed, while Ingenuity Pathway Analysis suggested that survodutide may mitigate fibrosis progression by limiting hepatic stellate cells migration, preserving hepatocytes, and supporting regeneration. TGFB1 and FOXA2 were identified as potential upstream regulators of these effects.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We present a comprehensive transcriptome analysis by next-generation sequencing from liver biopsies collected in a phase 2 clinical trial with the GCGR/GLP-1R dual agonist survodutide. The observed modulation of liver mRNA expression known to be regulated in fibrotic-and inflammatory processes provide a mechanistic basis for the improvement in fibrosis and supports the biological plausibility that survodutide reduces hepatic inflammation and fibrogenesis.</a:t>
            </a:r>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dirty="0"/>
          </a:p>
        </p:txBody>
      </p:sp>
      <p:sp>
        <p:nvSpPr>
          <p:cNvPr id="4" name="Slide Number Placeholder 3">
            <a:extLst>
              <a:ext uri="{FF2B5EF4-FFF2-40B4-BE49-F238E27FC236}">
                <a16:creationId xmlns:a16="http://schemas.microsoft.com/office/drawing/2014/main" id="{62C55D49-B44E-E75F-DCCE-641A0B1C38B2}"/>
              </a:ext>
            </a:extLst>
          </p:cNvPr>
          <p:cNvSpPr>
            <a:spLocks noGrp="1"/>
          </p:cNvSpPr>
          <p:nvPr>
            <p:ph type="sldNum" sz="quarter" idx="5"/>
          </p:nvPr>
        </p:nvSpPr>
        <p:spPr/>
        <p:txBody>
          <a:bodyPr/>
          <a:lstStyle/>
          <a:p>
            <a:fld id="{F872C0F0-71E7-46B6-AA6F-1D7E0E2B8B3E}" type="slidenum">
              <a:rPr lang="en-US" smtClean="0"/>
              <a:t>21</a:t>
            </a:fld>
            <a:endParaRPr lang="en-US"/>
          </a:p>
        </p:txBody>
      </p:sp>
    </p:spTree>
    <p:extLst>
      <p:ext uri="{BB962C8B-B14F-4D97-AF65-F5344CB8AC3E}">
        <p14:creationId xmlns:p14="http://schemas.microsoft.com/office/powerpoint/2010/main" val="2217240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7B08F-A49C-3629-73BD-C1DF60AAE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233C5-281E-0FA3-D03D-63F87C78F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0E780-3440-A406-3EEB-C0EDB0680261}"/>
              </a:ext>
            </a:extLst>
          </p:cNvPr>
          <p:cNvSpPr>
            <a:spLocks noGrp="1"/>
          </p:cNvSpPr>
          <p:nvPr>
            <p:ph type="body" idx="1"/>
          </p:nvPr>
        </p:nvSpPr>
        <p:spPr/>
        <p:txBody>
          <a:bodyPr/>
          <a:lstStyle/>
          <a:p>
            <a:r>
              <a:rPr lang="en-NZ" b="1" i="1" dirty="0"/>
              <a:t>Abbreviations: </a:t>
            </a:r>
            <a:r>
              <a:rPr lang="en-NZ" b="0" i="1" dirty="0"/>
              <a:t>F, fibrosis stage; MASH, metabolic dysfunction-associated steatohepatitis; NAS, non-alcoholic fatty liver disease activity score; NCA, </a:t>
            </a:r>
            <a:r>
              <a:rPr lang="en-NZ" b="0" i="1" dirty="0" err="1"/>
              <a:t>norucholic</a:t>
            </a:r>
            <a:r>
              <a:rPr lang="en-NZ" b="0" i="1" dirty="0"/>
              <a:t> acid; QD, once daily; SAF, steatosis, activity, and fibrosis. </a:t>
            </a:r>
          </a:p>
          <a:p>
            <a:endParaRPr lang="en-NZ" b="0" i="1" dirty="0"/>
          </a:p>
          <a:p>
            <a:r>
              <a:rPr lang="en-NZ" b="1" i="0" dirty="0"/>
              <a:t>OS-100</a:t>
            </a:r>
          </a:p>
          <a:p>
            <a:endParaRPr lang="en-NZ"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err="1">
                <a:solidFill>
                  <a:schemeClr val="tx1"/>
                </a:solidFill>
                <a:effectLst/>
                <a:latin typeface="+mn-lt"/>
                <a:ea typeface="+mn-ea"/>
                <a:cs typeface="+mn-cs"/>
              </a:rPr>
              <a:t>Norucholic</a:t>
            </a:r>
            <a:r>
              <a:rPr lang="en-NZ" sz="1200" b="1" kern="1200" dirty="0">
                <a:solidFill>
                  <a:schemeClr val="tx1"/>
                </a:solidFill>
                <a:effectLst/>
                <a:latin typeface="+mn-lt"/>
                <a:ea typeface="+mn-ea"/>
                <a:cs typeface="+mn-cs"/>
              </a:rPr>
              <a:t> acid reduces histological and biochemical inflammation in metabolic dysfunction-associated steatohepatitis: results from the Phase 2b randomized clinical trial NUT-3 </a:t>
            </a:r>
            <a:endParaRPr lang="en-NZ" sz="1200" kern="1200" dirty="0">
              <a:solidFill>
                <a:schemeClr val="tx1"/>
              </a:solidFill>
              <a:effectLst/>
              <a:latin typeface="+mn-lt"/>
              <a:ea typeface="+mn-ea"/>
              <a:cs typeface="+mn-cs"/>
            </a:endParaRPr>
          </a:p>
          <a:p>
            <a:endParaRPr lang="en-NZ"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Emina Halilbasic</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Karel Dvořák</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Safadi Rifaat</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Gerlinde Teuber</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Peter Schirmacher</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Carolin Lackner</a:t>
            </a:r>
            <a:r>
              <a:rPr lang="en-NZ" sz="1200" kern="1200" baseline="30000" dirty="0">
                <a:solidFill>
                  <a:schemeClr val="tx1"/>
                </a:solidFill>
                <a:effectLst/>
                <a:latin typeface="+mn-lt"/>
                <a:ea typeface="+mn-ea"/>
                <a:cs typeface="+mn-cs"/>
              </a:rPr>
              <a:t>6</a:t>
            </a:r>
            <a:r>
              <a:rPr lang="en-NZ" sz="1200" kern="1200" dirty="0">
                <a:solidFill>
                  <a:schemeClr val="tx1"/>
                </a:solidFill>
                <a:effectLst/>
                <a:latin typeface="+mn-lt"/>
                <a:ea typeface="+mn-ea"/>
                <a:cs typeface="+mn-cs"/>
              </a:rPr>
              <a:t>, Małgorzata Inglot</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Münevver Demir</a:t>
            </a:r>
            <a:r>
              <a:rPr lang="en-NZ" sz="1200" kern="1200" baseline="30000" dirty="0">
                <a:solidFill>
                  <a:schemeClr val="tx1"/>
                </a:solidFill>
                <a:effectLst/>
                <a:latin typeface="+mn-lt"/>
                <a:ea typeface="+mn-ea"/>
                <a:cs typeface="+mn-cs"/>
              </a:rPr>
              <a:t>8</a:t>
            </a:r>
            <a:r>
              <a:rPr lang="en-NZ" sz="1200" kern="1200" dirty="0">
                <a:solidFill>
                  <a:schemeClr val="tx1"/>
                </a:solidFill>
                <a:effectLst/>
                <a:latin typeface="+mn-lt"/>
                <a:ea typeface="+mn-ea"/>
                <a:cs typeface="+mn-cs"/>
              </a:rPr>
              <a:t>, Frederik Nevens</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Mark Wright</a:t>
            </a:r>
            <a:r>
              <a:rPr lang="en-NZ" sz="1200" kern="1200" baseline="30000" dirty="0">
                <a:solidFill>
                  <a:schemeClr val="tx1"/>
                </a:solidFill>
                <a:effectLst/>
                <a:latin typeface="+mn-lt"/>
                <a:ea typeface="+mn-ea"/>
                <a:cs typeface="+mn-cs"/>
              </a:rPr>
              <a:t>10</a:t>
            </a:r>
            <a:r>
              <a:rPr lang="en-NZ" sz="1200" kern="1200" dirty="0">
                <a:solidFill>
                  <a:schemeClr val="tx1"/>
                </a:solidFill>
                <a:effectLst/>
                <a:latin typeface="+mn-lt"/>
                <a:ea typeface="+mn-ea"/>
                <a:cs typeface="+mn-cs"/>
              </a:rPr>
              <a:t>, Matthew Armstrong</a:t>
            </a:r>
            <a:r>
              <a:rPr lang="en-NZ" sz="1200" kern="1200" baseline="30000" dirty="0">
                <a:solidFill>
                  <a:schemeClr val="tx1"/>
                </a:solidFill>
                <a:effectLst/>
                <a:latin typeface="+mn-lt"/>
                <a:ea typeface="+mn-ea"/>
                <a:cs typeface="+mn-cs"/>
              </a:rPr>
              <a:t>11</a:t>
            </a:r>
            <a:r>
              <a:rPr lang="en-NZ" sz="1200" kern="1200" dirty="0">
                <a:solidFill>
                  <a:schemeClr val="tx1"/>
                </a:solidFill>
                <a:effectLst/>
                <a:latin typeface="+mn-lt"/>
                <a:ea typeface="+mn-ea"/>
                <a:cs typeface="+mn-cs"/>
              </a:rPr>
              <a:t>, Rudolf Stauber</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Sandra Noh</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Michael Stiess</a:t>
            </a:r>
            <a:r>
              <a:rPr lang="en-NZ" sz="1200" kern="1200" baseline="30000" dirty="0">
                <a:solidFill>
                  <a:schemeClr val="tx1"/>
                </a:solidFill>
                <a:effectLst/>
                <a:latin typeface="+mn-lt"/>
                <a:ea typeface="+mn-ea"/>
                <a:cs typeface="+mn-cs"/>
              </a:rPr>
              <a:t>13</a:t>
            </a:r>
            <a:r>
              <a:rPr lang="en-NZ" sz="1200" kern="1200" dirty="0">
                <a:solidFill>
                  <a:schemeClr val="tx1"/>
                </a:solidFill>
                <a:effectLst/>
                <a:latin typeface="+mn-lt"/>
                <a:ea typeface="+mn-ea"/>
                <a:cs typeface="+mn-cs"/>
              </a:rPr>
              <a:t>, Andreas Geier</a:t>
            </a:r>
            <a:r>
              <a:rPr lang="en-NZ" sz="1200" kern="1200" baseline="30000" dirty="0">
                <a:solidFill>
                  <a:schemeClr val="tx1"/>
                </a:solidFill>
                <a:effectLst/>
                <a:latin typeface="+mn-lt"/>
                <a:ea typeface="+mn-ea"/>
                <a:cs typeface="+mn-cs"/>
              </a:rPr>
              <a:t>14</a:t>
            </a:r>
            <a:r>
              <a:rPr lang="en-NZ" sz="1200" kern="1200" dirty="0">
                <a:solidFill>
                  <a:schemeClr val="tx1"/>
                </a:solidFill>
                <a:effectLst/>
                <a:latin typeface="+mn-lt"/>
                <a:ea typeface="+mn-ea"/>
                <a:cs typeface="+mn-cs"/>
              </a:rPr>
              <a:t>, </a:t>
            </a:r>
            <a:r>
              <a:rPr lang="en-NZ" sz="1200" u="sng" kern="1200" dirty="0">
                <a:solidFill>
                  <a:schemeClr val="tx1"/>
                </a:solidFill>
                <a:effectLst/>
                <a:latin typeface="+mn-lt"/>
                <a:ea typeface="+mn-ea"/>
                <a:cs typeface="+mn-cs"/>
              </a:rPr>
              <a:t>Michael Trauner</a:t>
            </a:r>
            <a:r>
              <a:rPr lang="en-NZ" sz="1200" u="sng" kern="1200" baseline="30000" dirty="0">
                <a:solidFill>
                  <a:schemeClr val="tx1"/>
                </a:solidFill>
                <a:effectLst/>
                <a:latin typeface="+mn-lt"/>
                <a:ea typeface="+mn-ea"/>
                <a:cs typeface="+mn-cs"/>
              </a:rPr>
              <a:t>1</a:t>
            </a:r>
            <a:r>
              <a:rPr lang="en-NZ" sz="120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Division of Gastroenterology and Hepatology, Department of Internal Medicine III, Medical University of Vienna, Vienna, Austria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Regional Hospital Liberec, Liberec, Czech Republic</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Liver Institute, Hadassah-Hebrew University Hospital, Jerusalem, Israel</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Practice PD Dr. med. G. Teuber, Frankfurt am Main,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Institute of Pathology, University Hospital Heidelberg, Heidelberg,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Institute of Pathology, Medical University of Graz, Graz, Austria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7</a:t>
            </a:r>
            <a:r>
              <a:rPr lang="en-NZ" sz="1200" i="1" kern="1200" dirty="0">
                <a:solidFill>
                  <a:schemeClr val="tx1"/>
                </a:solidFill>
                <a:effectLst/>
                <a:latin typeface="+mn-lt"/>
                <a:ea typeface="+mn-ea"/>
                <a:cs typeface="+mn-cs"/>
              </a:rPr>
              <a:t>Wroclaw Medical University, Wroclaw, Poland</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8</a:t>
            </a:r>
            <a:r>
              <a:rPr lang="en-NZ" sz="1200" i="1" kern="1200" dirty="0">
                <a:solidFill>
                  <a:schemeClr val="tx1"/>
                </a:solidFill>
                <a:effectLst/>
                <a:latin typeface="+mn-lt"/>
                <a:ea typeface="+mn-ea"/>
                <a:cs typeface="+mn-cs"/>
              </a:rPr>
              <a:t>Department of Hepatology and Gastroenterology, Charité </a:t>
            </a:r>
            <a:r>
              <a:rPr lang="en-NZ" sz="1200" i="1" kern="1200" dirty="0" err="1">
                <a:solidFill>
                  <a:schemeClr val="tx1"/>
                </a:solidFill>
                <a:effectLst/>
                <a:latin typeface="+mn-lt"/>
                <a:ea typeface="+mn-ea"/>
                <a:cs typeface="+mn-cs"/>
              </a:rPr>
              <a:t>Universitätsmedizin</a:t>
            </a:r>
            <a:r>
              <a:rPr lang="en-NZ" sz="1200" i="1" kern="1200" dirty="0">
                <a:solidFill>
                  <a:schemeClr val="tx1"/>
                </a:solidFill>
                <a:effectLst/>
                <a:latin typeface="+mn-lt"/>
                <a:ea typeface="+mn-ea"/>
                <a:cs typeface="+mn-cs"/>
              </a:rPr>
              <a:t> Berlin, Berlin,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9</a:t>
            </a:r>
            <a:r>
              <a:rPr lang="en-NZ" sz="1200" i="1" kern="1200" dirty="0">
                <a:solidFill>
                  <a:schemeClr val="tx1"/>
                </a:solidFill>
                <a:effectLst/>
                <a:latin typeface="+mn-lt"/>
                <a:ea typeface="+mn-ea"/>
                <a:cs typeface="+mn-cs"/>
              </a:rPr>
              <a:t>Department of Gastroenterology and Hepatology, UZ Leuven, Leuven, Belgium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10</a:t>
            </a:r>
            <a:r>
              <a:rPr lang="en-NZ" sz="1200" i="1" kern="1200" dirty="0">
                <a:solidFill>
                  <a:schemeClr val="tx1"/>
                </a:solidFill>
                <a:effectLst/>
                <a:latin typeface="+mn-lt"/>
                <a:ea typeface="+mn-ea"/>
                <a:cs typeface="+mn-cs"/>
              </a:rPr>
              <a:t>Department of Hepatology, Southampton General Hospital, Southampton,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11</a:t>
            </a:r>
            <a:r>
              <a:rPr lang="en-NZ" sz="1200" i="1" kern="1200" dirty="0">
                <a:solidFill>
                  <a:schemeClr val="tx1"/>
                </a:solidFill>
                <a:effectLst/>
                <a:latin typeface="+mn-lt"/>
                <a:ea typeface="+mn-ea"/>
                <a:cs typeface="+mn-cs"/>
              </a:rPr>
              <a:t>NIHR Birmingham Biomedical Research Centre, University of Birmingham, Birmingham,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12</a:t>
            </a:r>
            <a:r>
              <a:rPr lang="en-NZ" sz="1200" i="1" kern="1200" dirty="0">
                <a:solidFill>
                  <a:schemeClr val="tx1"/>
                </a:solidFill>
                <a:effectLst/>
                <a:latin typeface="+mn-lt"/>
                <a:ea typeface="+mn-ea"/>
                <a:cs typeface="+mn-cs"/>
              </a:rPr>
              <a:t>Division of Gastroenterology and Hepatology, Department of Internal Medicine, Medical University of Graz, Graz, Austria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13</a:t>
            </a:r>
            <a:r>
              <a:rPr lang="en-NZ" sz="1200" i="1" kern="1200" dirty="0">
                <a:solidFill>
                  <a:schemeClr val="tx1"/>
                </a:solidFill>
                <a:effectLst/>
                <a:latin typeface="+mn-lt"/>
                <a:ea typeface="+mn-ea"/>
                <a:cs typeface="+mn-cs"/>
              </a:rPr>
              <a:t>Dr. Falk Pharma GmbH, Freiburg,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14</a:t>
            </a:r>
            <a:r>
              <a:rPr lang="en-NZ" sz="1200" i="1" kern="1200" dirty="0">
                <a:solidFill>
                  <a:schemeClr val="tx1"/>
                </a:solidFill>
                <a:effectLst/>
                <a:latin typeface="+mn-lt"/>
                <a:ea typeface="+mn-ea"/>
                <a:cs typeface="+mn-cs"/>
              </a:rPr>
              <a:t>Division of Hepatology, Department of Medicine II, University Hospital Wuerzburg, Wuerzburg, Germany </a:t>
            </a:r>
            <a:endParaRPr lang="en-NZ" sz="1200" kern="1200" dirty="0">
              <a:solidFill>
                <a:schemeClr val="tx1"/>
              </a:solidFill>
              <a:effectLst/>
              <a:latin typeface="+mn-lt"/>
              <a:ea typeface="+mn-ea"/>
              <a:cs typeface="+mn-cs"/>
            </a:endParaRPr>
          </a:p>
          <a:p>
            <a:endParaRPr lang="en-NZ" b="1" i="0" dirty="0"/>
          </a:p>
          <a:p>
            <a:r>
              <a:rPr lang="en-NZ" b="1" i="0" dirty="0"/>
              <a:t>Background and aims: </a:t>
            </a:r>
            <a:r>
              <a:rPr lang="en-NZ" sz="1200" kern="1200" dirty="0">
                <a:solidFill>
                  <a:schemeClr val="tx1"/>
                </a:solidFill>
                <a:effectLst/>
                <a:latin typeface="+mn-lt"/>
                <a:ea typeface="+mn-ea"/>
                <a:cs typeface="+mn-cs"/>
              </a:rPr>
              <a:t>The semi-synthetic bile acid homologue </a:t>
            </a:r>
            <a:r>
              <a:rPr lang="en-NZ" sz="1200" kern="1200" dirty="0" err="1">
                <a:solidFill>
                  <a:schemeClr val="tx1"/>
                </a:solidFill>
                <a:effectLst/>
                <a:latin typeface="+mn-lt"/>
                <a:ea typeface="+mn-ea"/>
                <a:cs typeface="+mn-cs"/>
              </a:rPr>
              <a:t>norucholic</a:t>
            </a:r>
            <a:r>
              <a:rPr lang="en-NZ" sz="1200" kern="1200" dirty="0">
                <a:solidFill>
                  <a:schemeClr val="tx1"/>
                </a:solidFill>
                <a:effectLst/>
                <a:latin typeface="+mn-lt"/>
                <a:ea typeface="+mn-ea"/>
                <a:cs typeface="+mn-cs"/>
              </a:rPr>
              <a:t> acid (NCA) was shown in a prior phase 2a trial to improve liver enzymes in metabolic dysfunction-associated </a:t>
            </a:r>
            <a:r>
              <a:rPr lang="en-NZ" sz="1200" kern="1200" dirty="0" err="1">
                <a:solidFill>
                  <a:schemeClr val="tx1"/>
                </a:solidFill>
                <a:effectLst/>
                <a:latin typeface="+mn-lt"/>
                <a:ea typeface="+mn-ea"/>
                <a:cs typeface="+mn-cs"/>
              </a:rPr>
              <a:t>steatotic</a:t>
            </a:r>
            <a:r>
              <a:rPr lang="en-NZ" sz="1200" kern="1200" dirty="0">
                <a:solidFill>
                  <a:schemeClr val="tx1"/>
                </a:solidFill>
                <a:effectLst/>
                <a:latin typeface="+mn-lt"/>
                <a:ea typeface="+mn-ea"/>
                <a:cs typeface="+mn-cs"/>
              </a:rPr>
              <a:t> liver disease. Here, we report the results of a phase 2b trial of NCA on liver histology in metabolic dysfunction-associated steatohepatitis (MASH). </a:t>
            </a:r>
          </a:p>
          <a:p>
            <a:r>
              <a:rPr lang="en-NZ" sz="1200" b="1" i="0"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In this placebo-controlled, randomized clinical trial, MASH patients with a NAFLD activity score (NAS) ≥4 and fibrosis stage of F2 or F3 were randomized to treatment with 1,500 mg NCA, 1,000 mg NCA, or placebo once daily for 72 weeks. The primary endpoint was resolution of MASH with no worsening of fibrosis, or improvement of fibrosis with no worsening of MASH, from baseline visit to week 72. Secondary endpoints included components of the primary endpoint as well as change in NAS, change in the histologic Steatosis, Activity, and Fibrosis (SAF) score, changes in liver biochemistry, and safety outcomes. </a:t>
            </a:r>
          </a:p>
          <a:p>
            <a:r>
              <a:rPr lang="en-NZ" b="1" i="0" dirty="0"/>
              <a:t>Results: </a:t>
            </a:r>
            <a:r>
              <a:rPr lang="en-NZ" sz="1200" kern="1200" dirty="0">
                <a:solidFill>
                  <a:schemeClr val="tx1"/>
                </a:solidFill>
                <a:effectLst/>
                <a:latin typeface="+mn-lt"/>
                <a:ea typeface="+mn-ea"/>
                <a:cs typeface="+mn-cs"/>
              </a:rPr>
              <a:t>The trial enrolled 83, 70 and 63 patients in the 1,500mg NCA, 1,000mg NCA, and placebo arms, respectively. At week 72, 33.7% of patients in the 1,500 mg NCA arm, 20.0% in the 1,000 mg NCA arm, and 30.2% in the placebo arm achieved the primary endpoint (1,500 mg NCA vs placebo: p=0.30, 1,000 mg NCA vs placebo: p=0.92). Resolution of MASH with no worsening of fibrosis was observed in 27.7% of 1,500 mg NCA patients vs. 19.0% of placebo patients (p=0.18), while improvement of fibrosis with no worsening of MASH was reported for 18.1% of 1,500 mg NCA patients vs. 20.6% of placebo patients. The absolute change in total NAS was -1.7 for 1,500 mg NCA vs. -0.9 for placebo (p=0.005), with changes of -0.5 vs. -0.1, respectively, in the inflammation </a:t>
            </a:r>
            <a:r>
              <a:rPr lang="en-NZ" sz="1200" kern="1200" dirty="0" err="1">
                <a:solidFill>
                  <a:schemeClr val="tx1"/>
                </a:solidFill>
                <a:effectLst/>
                <a:latin typeface="+mn-lt"/>
                <a:ea typeface="+mn-ea"/>
                <a:cs typeface="+mn-cs"/>
              </a:rPr>
              <a:t>subscore</a:t>
            </a:r>
            <a:r>
              <a:rPr lang="en-NZ" sz="1200" kern="1200" dirty="0">
                <a:solidFill>
                  <a:schemeClr val="tx1"/>
                </a:solidFill>
                <a:effectLst/>
                <a:latin typeface="+mn-lt"/>
                <a:ea typeface="+mn-ea"/>
                <a:cs typeface="+mn-cs"/>
              </a:rPr>
              <a:t> (p=0.002). Improvement in the SAF inflammation </a:t>
            </a:r>
            <a:r>
              <a:rPr lang="en-NZ" sz="1200" kern="1200" dirty="0" err="1">
                <a:solidFill>
                  <a:schemeClr val="tx1"/>
                </a:solidFill>
                <a:effectLst/>
                <a:latin typeface="+mn-lt"/>
                <a:ea typeface="+mn-ea"/>
                <a:cs typeface="+mn-cs"/>
              </a:rPr>
              <a:t>subscore</a:t>
            </a:r>
            <a:r>
              <a:rPr lang="en-NZ" sz="1200" kern="1200" dirty="0">
                <a:solidFill>
                  <a:schemeClr val="tx1"/>
                </a:solidFill>
                <a:effectLst/>
                <a:latin typeface="+mn-lt"/>
                <a:ea typeface="+mn-ea"/>
                <a:cs typeface="+mn-cs"/>
              </a:rPr>
              <a:t> was also significantly greater with 1,500 mg NCA (-0.4 vs. -0.2, p=0.02). NCA led to significantly higher rates of ALT normalization (1,500 mg NCA: 29.0%, placebo: 10.5%, p= 0.01) and significantly greater reduction in gamma-</a:t>
            </a:r>
            <a:r>
              <a:rPr lang="en-NZ" sz="1200" kern="1200" dirty="0" err="1">
                <a:solidFill>
                  <a:schemeClr val="tx1"/>
                </a:solidFill>
                <a:effectLst/>
                <a:latin typeface="+mn-lt"/>
                <a:ea typeface="+mn-ea"/>
                <a:cs typeface="+mn-cs"/>
              </a:rPr>
              <a:t>glutamyltransferase</a:t>
            </a:r>
            <a:r>
              <a:rPr lang="en-NZ" sz="1200" kern="1200" dirty="0">
                <a:solidFill>
                  <a:schemeClr val="tx1"/>
                </a:solidFill>
                <a:effectLst/>
                <a:latin typeface="+mn-lt"/>
                <a:ea typeface="+mn-ea"/>
                <a:cs typeface="+mn-cs"/>
              </a:rPr>
              <a:t> than placebo. The pooled rates of patients with adverse events were 92.8% for NCA and 87.3% with placebo, with serious adverse events reported for 15.7% of NCA patients and 9.5% of placebo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NCA was not superior to placebo in the composite primary endpoint. Statistical superiority was observed in multiple histologic and biochemical parameters of inflammation. The known </a:t>
            </a:r>
            <a:r>
              <a:rPr lang="en-NZ" sz="1200" kern="1200" dirty="0" err="1">
                <a:solidFill>
                  <a:schemeClr val="tx1"/>
                </a:solidFill>
                <a:effectLst/>
                <a:latin typeface="+mn-lt"/>
                <a:ea typeface="+mn-ea"/>
                <a:cs typeface="+mn-cs"/>
              </a:rPr>
              <a:t>favorable</a:t>
            </a:r>
            <a:r>
              <a:rPr lang="en-NZ" sz="1200" kern="1200" dirty="0">
                <a:solidFill>
                  <a:schemeClr val="tx1"/>
                </a:solidFill>
                <a:effectLst/>
                <a:latin typeface="+mn-lt"/>
                <a:ea typeface="+mn-ea"/>
                <a:cs typeface="+mn-cs"/>
              </a:rPr>
              <a:t> safety profile of NCA was confirmed.</a:t>
            </a:r>
          </a:p>
        </p:txBody>
      </p:sp>
      <p:sp>
        <p:nvSpPr>
          <p:cNvPr id="4" name="Slide Number Placeholder 3">
            <a:extLst>
              <a:ext uri="{FF2B5EF4-FFF2-40B4-BE49-F238E27FC236}">
                <a16:creationId xmlns:a16="http://schemas.microsoft.com/office/drawing/2014/main" id="{37246C8B-1AA0-DEE2-E7CA-DB6139C4E40F}"/>
              </a:ext>
            </a:extLst>
          </p:cNvPr>
          <p:cNvSpPr>
            <a:spLocks noGrp="1"/>
          </p:cNvSpPr>
          <p:nvPr>
            <p:ph type="sldNum" sz="quarter" idx="5"/>
          </p:nvPr>
        </p:nvSpPr>
        <p:spPr/>
        <p:txBody>
          <a:bodyPr/>
          <a:lstStyle/>
          <a:p>
            <a:fld id="{F872C0F0-71E7-46B6-AA6F-1D7E0E2B8B3E}" type="slidenum">
              <a:rPr lang="en-US" smtClean="0"/>
              <a:t>22</a:t>
            </a:fld>
            <a:endParaRPr lang="en-US"/>
          </a:p>
        </p:txBody>
      </p:sp>
    </p:spTree>
    <p:extLst>
      <p:ext uri="{BB962C8B-B14F-4D97-AF65-F5344CB8AC3E}">
        <p14:creationId xmlns:p14="http://schemas.microsoft.com/office/powerpoint/2010/main" val="2345227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A2B7F-E0DC-E906-9650-8FAD67102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93D48-2084-7F18-6582-D0DBA6091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7C414F-CDB5-57DA-1681-1CC15B9271B8}"/>
              </a:ext>
            </a:extLst>
          </p:cNvPr>
          <p:cNvSpPr>
            <a:spLocks noGrp="1"/>
          </p:cNvSpPr>
          <p:nvPr>
            <p:ph type="body" idx="1"/>
          </p:nvPr>
        </p:nvSpPr>
        <p:spPr/>
        <p:txBody>
          <a:bodyPr/>
          <a:lstStyle/>
          <a:p>
            <a:r>
              <a:rPr lang="en-NZ" b="1" i="1" dirty="0"/>
              <a:t>Abbreviations: </a:t>
            </a:r>
            <a:r>
              <a:rPr lang="en-NZ" b="0" i="1" dirty="0"/>
              <a:t>AE, adverse event; ALT, alanine aminotransferase; GGT, gamma-</a:t>
            </a:r>
            <a:r>
              <a:rPr lang="en-NZ" b="0" i="1" dirty="0" err="1"/>
              <a:t>glutamyltransferase</a:t>
            </a:r>
            <a:r>
              <a:rPr lang="en-NZ" b="0" i="1" dirty="0"/>
              <a:t>; MASH, metabolic dysfunction-associated steatohepatitis; NAS, non-alcoholic fatty liver disease activity score; NCA, </a:t>
            </a:r>
            <a:r>
              <a:rPr lang="en-NZ" b="0" i="1" dirty="0" err="1"/>
              <a:t>norucholic</a:t>
            </a:r>
            <a:r>
              <a:rPr lang="en-NZ" b="0" i="1" dirty="0"/>
              <a:t> acid; </a:t>
            </a:r>
            <a:r>
              <a:rPr lang="en-NZ" b="0" i="1" dirty="0" err="1"/>
              <a:t>QD</a:t>
            </a:r>
            <a:r>
              <a:rPr lang="en-NZ" b="0" i="1" dirty="0"/>
              <a:t>, once daily, SAE, serious adverse event; SAF, steatosis, activity, and fibrosis. </a:t>
            </a:r>
          </a:p>
          <a:p>
            <a:endParaRPr lang="en-NZ" b="0" i="1" dirty="0"/>
          </a:p>
          <a:p>
            <a:r>
              <a:rPr lang="en-NZ" b="1" i="0" dirty="0"/>
              <a:t>OS-100</a:t>
            </a:r>
          </a:p>
          <a:p>
            <a:endParaRPr lang="en-NZ"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err="1">
                <a:solidFill>
                  <a:schemeClr val="tx1"/>
                </a:solidFill>
                <a:effectLst/>
                <a:latin typeface="+mn-lt"/>
                <a:ea typeface="+mn-ea"/>
                <a:cs typeface="+mn-cs"/>
              </a:rPr>
              <a:t>Norucholic</a:t>
            </a:r>
            <a:r>
              <a:rPr lang="en-NZ" sz="1200" b="1" kern="1200" dirty="0">
                <a:solidFill>
                  <a:schemeClr val="tx1"/>
                </a:solidFill>
                <a:effectLst/>
                <a:latin typeface="+mn-lt"/>
                <a:ea typeface="+mn-ea"/>
                <a:cs typeface="+mn-cs"/>
              </a:rPr>
              <a:t> acid reduces histological and biochemical inflammation in metabolic dysfunction-associated steatohepatitis: results from the Phase 2b randomized clinical trial NUT-3 </a:t>
            </a:r>
            <a:endParaRPr lang="en-NZ" sz="1200" kern="1200" dirty="0">
              <a:solidFill>
                <a:schemeClr val="tx1"/>
              </a:solidFill>
              <a:effectLst/>
              <a:latin typeface="+mn-lt"/>
              <a:ea typeface="+mn-ea"/>
              <a:cs typeface="+mn-cs"/>
            </a:endParaRPr>
          </a:p>
          <a:p>
            <a:endParaRPr lang="en-NZ"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Emina Halilbasic</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Karel Dvořák</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Safadi Rifaat</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Gerlinde Teuber</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Peter Schirmacher</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Carolin Lackner</a:t>
            </a:r>
            <a:r>
              <a:rPr lang="en-NZ" sz="1200" kern="1200" baseline="30000" dirty="0">
                <a:solidFill>
                  <a:schemeClr val="tx1"/>
                </a:solidFill>
                <a:effectLst/>
                <a:latin typeface="+mn-lt"/>
                <a:ea typeface="+mn-ea"/>
                <a:cs typeface="+mn-cs"/>
              </a:rPr>
              <a:t>6</a:t>
            </a:r>
            <a:r>
              <a:rPr lang="en-NZ" sz="1200" kern="1200" dirty="0">
                <a:solidFill>
                  <a:schemeClr val="tx1"/>
                </a:solidFill>
                <a:effectLst/>
                <a:latin typeface="+mn-lt"/>
                <a:ea typeface="+mn-ea"/>
                <a:cs typeface="+mn-cs"/>
              </a:rPr>
              <a:t>, Małgorzata Inglot</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Münevver Demir</a:t>
            </a:r>
            <a:r>
              <a:rPr lang="en-NZ" sz="1200" kern="1200" baseline="30000" dirty="0">
                <a:solidFill>
                  <a:schemeClr val="tx1"/>
                </a:solidFill>
                <a:effectLst/>
                <a:latin typeface="+mn-lt"/>
                <a:ea typeface="+mn-ea"/>
                <a:cs typeface="+mn-cs"/>
              </a:rPr>
              <a:t>8</a:t>
            </a:r>
            <a:r>
              <a:rPr lang="en-NZ" sz="1200" kern="1200" dirty="0">
                <a:solidFill>
                  <a:schemeClr val="tx1"/>
                </a:solidFill>
                <a:effectLst/>
                <a:latin typeface="+mn-lt"/>
                <a:ea typeface="+mn-ea"/>
                <a:cs typeface="+mn-cs"/>
              </a:rPr>
              <a:t>, Frederik Nevens</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Mark Wright</a:t>
            </a:r>
            <a:r>
              <a:rPr lang="en-NZ" sz="1200" kern="1200" baseline="30000" dirty="0">
                <a:solidFill>
                  <a:schemeClr val="tx1"/>
                </a:solidFill>
                <a:effectLst/>
                <a:latin typeface="+mn-lt"/>
                <a:ea typeface="+mn-ea"/>
                <a:cs typeface="+mn-cs"/>
              </a:rPr>
              <a:t>10</a:t>
            </a:r>
            <a:r>
              <a:rPr lang="en-NZ" sz="1200" kern="1200" dirty="0">
                <a:solidFill>
                  <a:schemeClr val="tx1"/>
                </a:solidFill>
                <a:effectLst/>
                <a:latin typeface="+mn-lt"/>
                <a:ea typeface="+mn-ea"/>
                <a:cs typeface="+mn-cs"/>
              </a:rPr>
              <a:t>, Matthew Armstrong</a:t>
            </a:r>
            <a:r>
              <a:rPr lang="en-NZ" sz="1200" kern="1200" baseline="30000" dirty="0">
                <a:solidFill>
                  <a:schemeClr val="tx1"/>
                </a:solidFill>
                <a:effectLst/>
                <a:latin typeface="+mn-lt"/>
                <a:ea typeface="+mn-ea"/>
                <a:cs typeface="+mn-cs"/>
              </a:rPr>
              <a:t>11</a:t>
            </a:r>
            <a:r>
              <a:rPr lang="en-NZ" sz="1200" kern="1200" dirty="0">
                <a:solidFill>
                  <a:schemeClr val="tx1"/>
                </a:solidFill>
                <a:effectLst/>
                <a:latin typeface="+mn-lt"/>
                <a:ea typeface="+mn-ea"/>
                <a:cs typeface="+mn-cs"/>
              </a:rPr>
              <a:t>, Rudolf Stauber</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Sandra Noh</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Michael Stiess</a:t>
            </a:r>
            <a:r>
              <a:rPr lang="en-NZ" sz="1200" kern="1200" baseline="30000" dirty="0">
                <a:solidFill>
                  <a:schemeClr val="tx1"/>
                </a:solidFill>
                <a:effectLst/>
                <a:latin typeface="+mn-lt"/>
                <a:ea typeface="+mn-ea"/>
                <a:cs typeface="+mn-cs"/>
              </a:rPr>
              <a:t>13</a:t>
            </a:r>
            <a:r>
              <a:rPr lang="en-NZ" sz="1200" kern="1200" dirty="0">
                <a:solidFill>
                  <a:schemeClr val="tx1"/>
                </a:solidFill>
                <a:effectLst/>
                <a:latin typeface="+mn-lt"/>
                <a:ea typeface="+mn-ea"/>
                <a:cs typeface="+mn-cs"/>
              </a:rPr>
              <a:t>, Andreas Geier</a:t>
            </a:r>
            <a:r>
              <a:rPr lang="en-NZ" sz="1200" kern="1200" baseline="30000" dirty="0">
                <a:solidFill>
                  <a:schemeClr val="tx1"/>
                </a:solidFill>
                <a:effectLst/>
                <a:latin typeface="+mn-lt"/>
                <a:ea typeface="+mn-ea"/>
                <a:cs typeface="+mn-cs"/>
              </a:rPr>
              <a:t>14</a:t>
            </a:r>
            <a:r>
              <a:rPr lang="en-NZ" sz="1200" kern="1200" dirty="0">
                <a:solidFill>
                  <a:schemeClr val="tx1"/>
                </a:solidFill>
                <a:effectLst/>
                <a:latin typeface="+mn-lt"/>
                <a:ea typeface="+mn-ea"/>
                <a:cs typeface="+mn-cs"/>
              </a:rPr>
              <a:t>, </a:t>
            </a:r>
            <a:r>
              <a:rPr lang="en-NZ" sz="1200" u="sng" kern="1200" dirty="0">
                <a:solidFill>
                  <a:schemeClr val="tx1"/>
                </a:solidFill>
                <a:effectLst/>
                <a:latin typeface="+mn-lt"/>
                <a:ea typeface="+mn-ea"/>
                <a:cs typeface="+mn-cs"/>
              </a:rPr>
              <a:t>Michael Trauner</a:t>
            </a:r>
            <a:r>
              <a:rPr lang="en-NZ" sz="1200" u="sng" kern="1200" baseline="30000" dirty="0">
                <a:solidFill>
                  <a:schemeClr val="tx1"/>
                </a:solidFill>
                <a:effectLst/>
                <a:latin typeface="+mn-lt"/>
                <a:ea typeface="+mn-ea"/>
                <a:cs typeface="+mn-cs"/>
              </a:rPr>
              <a:t>1</a:t>
            </a:r>
            <a:r>
              <a:rPr lang="en-NZ" sz="120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Division of Gastroenterology and Hepatology, Department of Internal Medicine III, Medical University of Vienna, Vienna, Austria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Regional Hospital Liberec, Liberec, Czech Republic</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Liver Institute, Hadassah-Hebrew University Hospital, Jerusalem, Israel</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Practice PD Dr. med. G. Teuber, Frankfurt am Main,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Institute of Pathology, University Hospital Heidelberg, Heidelberg,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Institute of Pathology, Medical University of Graz, Graz, Austria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7</a:t>
            </a:r>
            <a:r>
              <a:rPr lang="en-NZ" sz="1200" i="1" kern="1200" dirty="0">
                <a:solidFill>
                  <a:schemeClr val="tx1"/>
                </a:solidFill>
                <a:effectLst/>
                <a:latin typeface="+mn-lt"/>
                <a:ea typeface="+mn-ea"/>
                <a:cs typeface="+mn-cs"/>
              </a:rPr>
              <a:t>Wroclaw Medical University, Wroclaw, Poland</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8</a:t>
            </a:r>
            <a:r>
              <a:rPr lang="en-NZ" sz="1200" i="1" kern="1200" dirty="0">
                <a:solidFill>
                  <a:schemeClr val="tx1"/>
                </a:solidFill>
                <a:effectLst/>
                <a:latin typeface="+mn-lt"/>
                <a:ea typeface="+mn-ea"/>
                <a:cs typeface="+mn-cs"/>
              </a:rPr>
              <a:t>Department of Hepatology and Gastroenterology, Charité </a:t>
            </a:r>
            <a:r>
              <a:rPr lang="en-NZ" sz="1200" i="1" kern="1200" dirty="0" err="1">
                <a:solidFill>
                  <a:schemeClr val="tx1"/>
                </a:solidFill>
                <a:effectLst/>
                <a:latin typeface="+mn-lt"/>
                <a:ea typeface="+mn-ea"/>
                <a:cs typeface="+mn-cs"/>
              </a:rPr>
              <a:t>Universitätsmedizin</a:t>
            </a:r>
            <a:r>
              <a:rPr lang="en-NZ" sz="1200" i="1" kern="1200" dirty="0">
                <a:solidFill>
                  <a:schemeClr val="tx1"/>
                </a:solidFill>
                <a:effectLst/>
                <a:latin typeface="+mn-lt"/>
                <a:ea typeface="+mn-ea"/>
                <a:cs typeface="+mn-cs"/>
              </a:rPr>
              <a:t> Berlin, Berlin,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9</a:t>
            </a:r>
            <a:r>
              <a:rPr lang="en-NZ" sz="1200" i="1" kern="1200" dirty="0">
                <a:solidFill>
                  <a:schemeClr val="tx1"/>
                </a:solidFill>
                <a:effectLst/>
                <a:latin typeface="+mn-lt"/>
                <a:ea typeface="+mn-ea"/>
                <a:cs typeface="+mn-cs"/>
              </a:rPr>
              <a:t>Department of Gastroenterology and Hepatology, UZ Leuven, Leuven, Belgium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10</a:t>
            </a:r>
            <a:r>
              <a:rPr lang="en-NZ" sz="1200" i="1" kern="1200" dirty="0">
                <a:solidFill>
                  <a:schemeClr val="tx1"/>
                </a:solidFill>
                <a:effectLst/>
                <a:latin typeface="+mn-lt"/>
                <a:ea typeface="+mn-ea"/>
                <a:cs typeface="+mn-cs"/>
              </a:rPr>
              <a:t>Department of Hepatology, Southampton General Hospital, Southampton,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11</a:t>
            </a:r>
            <a:r>
              <a:rPr lang="en-NZ" sz="1200" i="1" kern="1200" dirty="0">
                <a:solidFill>
                  <a:schemeClr val="tx1"/>
                </a:solidFill>
                <a:effectLst/>
                <a:latin typeface="+mn-lt"/>
                <a:ea typeface="+mn-ea"/>
                <a:cs typeface="+mn-cs"/>
              </a:rPr>
              <a:t>NIHR Birmingham Biomedical Research Centre, University of Birmingham, Birmingham,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12</a:t>
            </a:r>
            <a:r>
              <a:rPr lang="en-NZ" sz="1200" i="1" kern="1200" dirty="0">
                <a:solidFill>
                  <a:schemeClr val="tx1"/>
                </a:solidFill>
                <a:effectLst/>
                <a:latin typeface="+mn-lt"/>
                <a:ea typeface="+mn-ea"/>
                <a:cs typeface="+mn-cs"/>
              </a:rPr>
              <a:t>Division of Gastroenterology and Hepatology, Department of Internal Medicine, Medical University of Graz, Graz, Austria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13</a:t>
            </a:r>
            <a:r>
              <a:rPr lang="en-NZ" sz="1200" i="1" kern="1200" dirty="0">
                <a:solidFill>
                  <a:schemeClr val="tx1"/>
                </a:solidFill>
                <a:effectLst/>
                <a:latin typeface="+mn-lt"/>
                <a:ea typeface="+mn-ea"/>
                <a:cs typeface="+mn-cs"/>
              </a:rPr>
              <a:t>Dr. Falk Pharma GmbH, Freiburg,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14</a:t>
            </a:r>
            <a:r>
              <a:rPr lang="en-NZ" sz="1200" i="1" kern="1200" dirty="0">
                <a:solidFill>
                  <a:schemeClr val="tx1"/>
                </a:solidFill>
                <a:effectLst/>
                <a:latin typeface="+mn-lt"/>
                <a:ea typeface="+mn-ea"/>
                <a:cs typeface="+mn-cs"/>
              </a:rPr>
              <a:t>Division of Hepatology, Department of Medicine II, University Hospital Wuerzburg, Wuerzburg, Germany </a:t>
            </a:r>
            <a:endParaRPr lang="en-NZ" sz="1200" kern="1200" dirty="0">
              <a:solidFill>
                <a:schemeClr val="tx1"/>
              </a:solidFill>
              <a:effectLst/>
              <a:latin typeface="+mn-lt"/>
              <a:ea typeface="+mn-ea"/>
              <a:cs typeface="+mn-cs"/>
            </a:endParaRPr>
          </a:p>
          <a:p>
            <a:endParaRPr lang="en-NZ" b="1" i="0" dirty="0"/>
          </a:p>
          <a:p>
            <a:r>
              <a:rPr lang="en-NZ" b="1" i="0" dirty="0"/>
              <a:t>Background and aims: </a:t>
            </a:r>
            <a:r>
              <a:rPr lang="en-NZ" sz="1200" kern="1200" dirty="0">
                <a:solidFill>
                  <a:schemeClr val="tx1"/>
                </a:solidFill>
                <a:effectLst/>
                <a:latin typeface="+mn-lt"/>
                <a:ea typeface="+mn-ea"/>
                <a:cs typeface="+mn-cs"/>
              </a:rPr>
              <a:t>The semi-synthetic bile acid homologue </a:t>
            </a:r>
            <a:r>
              <a:rPr lang="en-NZ" sz="1200" kern="1200" dirty="0" err="1">
                <a:solidFill>
                  <a:schemeClr val="tx1"/>
                </a:solidFill>
                <a:effectLst/>
                <a:latin typeface="+mn-lt"/>
                <a:ea typeface="+mn-ea"/>
                <a:cs typeface="+mn-cs"/>
              </a:rPr>
              <a:t>norucholic</a:t>
            </a:r>
            <a:r>
              <a:rPr lang="en-NZ" sz="1200" kern="1200" dirty="0">
                <a:solidFill>
                  <a:schemeClr val="tx1"/>
                </a:solidFill>
                <a:effectLst/>
                <a:latin typeface="+mn-lt"/>
                <a:ea typeface="+mn-ea"/>
                <a:cs typeface="+mn-cs"/>
              </a:rPr>
              <a:t> acid (NCA) was shown in a prior phase 2a trial to improve liver enzymes in metabolic dysfunction-associated </a:t>
            </a:r>
            <a:r>
              <a:rPr lang="en-NZ" sz="1200" kern="1200" dirty="0" err="1">
                <a:solidFill>
                  <a:schemeClr val="tx1"/>
                </a:solidFill>
                <a:effectLst/>
                <a:latin typeface="+mn-lt"/>
                <a:ea typeface="+mn-ea"/>
                <a:cs typeface="+mn-cs"/>
              </a:rPr>
              <a:t>steatotic</a:t>
            </a:r>
            <a:r>
              <a:rPr lang="en-NZ" sz="1200" kern="1200" dirty="0">
                <a:solidFill>
                  <a:schemeClr val="tx1"/>
                </a:solidFill>
                <a:effectLst/>
                <a:latin typeface="+mn-lt"/>
                <a:ea typeface="+mn-ea"/>
                <a:cs typeface="+mn-cs"/>
              </a:rPr>
              <a:t> liver disease. Here, we report the results of a phase 2b trial of NCA on liver histology in metabolic dysfunction-associated steatohepatitis (MASH). </a:t>
            </a:r>
          </a:p>
          <a:p>
            <a:r>
              <a:rPr lang="en-NZ" sz="1200" b="1" i="0"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In this placebo-controlled, randomized clinical trial, MASH patients with a NAFLD activity score (NAS) ≥4 and fibrosis stage of F2 or F3 were randomized to treatment with 1,500 mg NCA, 1,000 mg NCA, or placebo once daily for 72 weeks. The primary endpoint was resolution of MASH with no worsening of fibrosis, or improvement of fibrosis with no worsening of MASH, from baseline visit to week 72. Secondary endpoints included components of the primary endpoint as well as change in NAS, change in the histologic Steatosis, Activity, and Fibrosis (SAF) score, changes in liver biochemistry, and safety outcomes. </a:t>
            </a:r>
          </a:p>
          <a:p>
            <a:r>
              <a:rPr lang="en-NZ" b="1" i="0" dirty="0"/>
              <a:t>Results: </a:t>
            </a:r>
            <a:r>
              <a:rPr lang="en-NZ" sz="1200" kern="1200" dirty="0">
                <a:solidFill>
                  <a:schemeClr val="tx1"/>
                </a:solidFill>
                <a:effectLst/>
                <a:latin typeface="+mn-lt"/>
                <a:ea typeface="+mn-ea"/>
                <a:cs typeface="+mn-cs"/>
              </a:rPr>
              <a:t>The trial enrolled 83, 70 and 63 patients in the 1,500mg NCA, 1,000mg NCA, and placebo arms, respectively. At week 72, 33.7% of patients in the 1,500 mg NCA arm, 20.0% in the 1,000 mg NCA arm, and 30.2% in the placebo arm achieved the primary endpoint (1,500 mg NCA vs placebo: p=0.30, 1,000 mg NCA vs placebo: p=0.92). Resolution of MASH with no worsening of fibrosis was observed in 27.7% of 1,500 mg NCA patients vs. 19.0% of placebo patients (p=0.18), while improvement of fibrosis with no worsening of MASH was reported for 18.1% of 1,500 mg NCA patients vs. 20.6% of placebo patients. The absolute change in total NAS was -1.7 for 1,500 mg NCA vs. -0.9 for placebo (p=0.005), with changes of -0.5 vs. -0.1, respectively, in the inflammation </a:t>
            </a:r>
            <a:r>
              <a:rPr lang="en-NZ" sz="1200" kern="1200" dirty="0" err="1">
                <a:solidFill>
                  <a:schemeClr val="tx1"/>
                </a:solidFill>
                <a:effectLst/>
                <a:latin typeface="+mn-lt"/>
                <a:ea typeface="+mn-ea"/>
                <a:cs typeface="+mn-cs"/>
              </a:rPr>
              <a:t>subscore</a:t>
            </a:r>
            <a:r>
              <a:rPr lang="en-NZ" sz="1200" kern="1200" dirty="0">
                <a:solidFill>
                  <a:schemeClr val="tx1"/>
                </a:solidFill>
                <a:effectLst/>
                <a:latin typeface="+mn-lt"/>
                <a:ea typeface="+mn-ea"/>
                <a:cs typeface="+mn-cs"/>
              </a:rPr>
              <a:t> (p=0.002). Improvement in the SAF inflammation </a:t>
            </a:r>
            <a:r>
              <a:rPr lang="en-NZ" sz="1200" kern="1200" dirty="0" err="1">
                <a:solidFill>
                  <a:schemeClr val="tx1"/>
                </a:solidFill>
                <a:effectLst/>
                <a:latin typeface="+mn-lt"/>
                <a:ea typeface="+mn-ea"/>
                <a:cs typeface="+mn-cs"/>
              </a:rPr>
              <a:t>subscore</a:t>
            </a:r>
            <a:r>
              <a:rPr lang="en-NZ" sz="1200" kern="1200" dirty="0">
                <a:solidFill>
                  <a:schemeClr val="tx1"/>
                </a:solidFill>
                <a:effectLst/>
                <a:latin typeface="+mn-lt"/>
                <a:ea typeface="+mn-ea"/>
                <a:cs typeface="+mn-cs"/>
              </a:rPr>
              <a:t> was also significantly greater with 1,500 mg NCA (-0.4 vs. -0.2, p=0.02). NCA led to significantly higher rates of ALT normalization (1,500 mg NCA: 29.0%, placebo: 10.5%, p= 0.01) and significantly greater reduction in gamma-</a:t>
            </a:r>
            <a:r>
              <a:rPr lang="en-NZ" sz="1200" kern="1200" dirty="0" err="1">
                <a:solidFill>
                  <a:schemeClr val="tx1"/>
                </a:solidFill>
                <a:effectLst/>
                <a:latin typeface="+mn-lt"/>
                <a:ea typeface="+mn-ea"/>
                <a:cs typeface="+mn-cs"/>
              </a:rPr>
              <a:t>glutamyltransferase</a:t>
            </a:r>
            <a:r>
              <a:rPr lang="en-NZ" sz="1200" kern="1200" dirty="0">
                <a:solidFill>
                  <a:schemeClr val="tx1"/>
                </a:solidFill>
                <a:effectLst/>
                <a:latin typeface="+mn-lt"/>
                <a:ea typeface="+mn-ea"/>
                <a:cs typeface="+mn-cs"/>
              </a:rPr>
              <a:t> than placebo. The pooled rates of patients with adverse events were 92.8% for NCA and 87.3% with placebo, with serious adverse events reported for 15.7% of NCA patients and 9.5% of placebo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NCA was not superior to placebo in the composite primary endpoint. Statistical superiority was observed in multiple histologic and biochemical parameters of inflammation. The known </a:t>
            </a:r>
            <a:r>
              <a:rPr lang="en-NZ" sz="1200" kern="1200" dirty="0" err="1">
                <a:solidFill>
                  <a:schemeClr val="tx1"/>
                </a:solidFill>
                <a:effectLst/>
                <a:latin typeface="+mn-lt"/>
                <a:ea typeface="+mn-ea"/>
                <a:cs typeface="+mn-cs"/>
              </a:rPr>
              <a:t>favorable</a:t>
            </a:r>
            <a:r>
              <a:rPr lang="en-NZ" sz="1200" kern="1200" dirty="0">
                <a:solidFill>
                  <a:schemeClr val="tx1"/>
                </a:solidFill>
                <a:effectLst/>
                <a:latin typeface="+mn-lt"/>
                <a:ea typeface="+mn-ea"/>
                <a:cs typeface="+mn-cs"/>
              </a:rPr>
              <a:t> safety profile of NCA was confirmed.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dirty="0"/>
          </a:p>
        </p:txBody>
      </p:sp>
      <p:sp>
        <p:nvSpPr>
          <p:cNvPr id="4" name="Slide Number Placeholder 3">
            <a:extLst>
              <a:ext uri="{FF2B5EF4-FFF2-40B4-BE49-F238E27FC236}">
                <a16:creationId xmlns:a16="http://schemas.microsoft.com/office/drawing/2014/main" id="{CFEE05DB-0EAC-26A4-6A4E-60C6752D4EFB}"/>
              </a:ext>
            </a:extLst>
          </p:cNvPr>
          <p:cNvSpPr>
            <a:spLocks noGrp="1"/>
          </p:cNvSpPr>
          <p:nvPr>
            <p:ph type="sldNum" sz="quarter" idx="5"/>
          </p:nvPr>
        </p:nvSpPr>
        <p:spPr/>
        <p:txBody>
          <a:bodyPr/>
          <a:lstStyle/>
          <a:p>
            <a:fld id="{F872C0F0-71E7-46B6-AA6F-1D7E0E2B8B3E}" type="slidenum">
              <a:rPr lang="en-US" smtClean="0"/>
              <a:t>23</a:t>
            </a:fld>
            <a:endParaRPr lang="en-US"/>
          </a:p>
        </p:txBody>
      </p:sp>
    </p:spTree>
    <p:extLst>
      <p:ext uri="{BB962C8B-B14F-4D97-AF65-F5344CB8AC3E}">
        <p14:creationId xmlns:p14="http://schemas.microsoft.com/office/powerpoint/2010/main" val="3121775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r>
              <a:rPr lang="en-NZ" b="1" i="1" dirty="0"/>
              <a:t>Abbreviations: </a:t>
            </a:r>
            <a:r>
              <a:rPr lang="en-NZ" b="0" i="1" dirty="0"/>
              <a:t>AE, adverse event; ALD, alcohol-related liver disease; CTP, Child-Turcotte-Pugh; ECG, electrocardiogram; </a:t>
            </a:r>
            <a:r>
              <a:rPr lang="en-GB" sz="1200" b="0" i="1" kern="1200" dirty="0">
                <a:solidFill>
                  <a:schemeClr val="tx1"/>
                </a:solidFill>
                <a:effectLst/>
                <a:latin typeface="+mn-lt"/>
                <a:ea typeface="+mn-ea"/>
                <a:cs typeface="+mn-cs"/>
              </a:rPr>
              <a:t>HSD17B13, hydroxysteroid 17-beta-dehydrogenase-13; LOF, loss of function; met-ALD, metabolic dysfunction and ALD; PK, pharmacokinetics; SC, subcutaneous; siRNA, small interfering ribonucleic acid. </a:t>
            </a:r>
            <a:endParaRPr lang="en-NZ" b="0" i="1" dirty="0"/>
          </a:p>
          <a:p>
            <a:endParaRPr lang="en-NZ" b="0" i="1" dirty="0"/>
          </a:p>
          <a:p>
            <a:r>
              <a:rPr lang="en-US" sz="1200" b="1" kern="1200" dirty="0">
                <a:solidFill>
                  <a:schemeClr val="tx1"/>
                </a:solidFill>
                <a:effectLst/>
                <a:latin typeface="+mn-lt"/>
                <a:ea typeface="+mn-ea"/>
                <a:cs typeface="+mn-cs"/>
              </a:rPr>
              <a:t>Safety and pharmacokinetic results from a Phase 2 safety lead-in in participants with hepatic impairment support continued development of GSK4532990 in alcohol-related liver disease</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r>
              <a:rPr lang="en-US" sz="1200" b="1" kern="1200" dirty="0">
                <a:solidFill>
                  <a:schemeClr val="tx1"/>
                </a:solidFill>
                <a:effectLst/>
                <a:latin typeface="+mn-lt"/>
                <a:ea typeface="+mn-ea"/>
                <a:cs typeface="+mn-cs"/>
              </a:rPr>
              <a:t>OS-031</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r>
              <a:rPr lang="en-US" sz="1200" u="sng" kern="1200" dirty="0">
                <a:solidFill>
                  <a:schemeClr val="tx1"/>
                </a:solidFill>
                <a:effectLst/>
                <a:latin typeface="+mn-lt"/>
                <a:ea typeface="+mn-ea"/>
                <a:cs typeface="+mn-cs"/>
              </a:rPr>
              <a:t>Young Kul Jung</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Theresa Fleming</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Itziar Irurzun</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Grace Kang</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Hirotoshi Ebinuma</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Eric Lawitz</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Giovanni Perricone</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William Sanchez</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Raj Vuppalanchi</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Patrick Weston</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Phillip Sundin</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Brandon Swift</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Nikhil Vergis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Sandhya Nirodi</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Stuart Kendrick</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MeeJ</a:t>
            </a:r>
            <a:r>
              <a:rPr lang="en-US" sz="1200" kern="1200" dirty="0">
                <a:solidFill>
                  <a:schemeClr val="tx1"/>
                </a:solidFill>
                <a:effectLst/>
                <a:latin typeface="+mn-lt"/>
                <a:ea typeface="+mn-ea"/>
                <a:cs typeface="+mn-cs"/>
              </a:rPr>
              <a:t> Kim</a:t>
            </a:r>
            <a:r>
              <a:rPr lang="en-US" sz="1200" kern="1200" baseline="30000" dirty="0">
                <a:solidFill>
                  <a:schemeClr val="tx1"/>
                </a:solidFill>
                <a:effectLst/>
                <a:latin typeface="+mn-lt"/>
                <a:ea typeface="+mn-ea"/>
                <a:cs typeface="+mn-cs"/>
              </a:rPr>
              <a:t>13</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Korea University College of Medicine, Seoul 02841, Korea, Rep. of South</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GSK, London, United Kingdom</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GSK, Madrid, Spain</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GSK, Collegeville, PA,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International University of Health and Welfare Narita Hospital, Chiba, Japan</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Texas Liver Institute, University of Texas Health, San Antonio, TX,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Hepatology and Gastroenterology Unit, </a:t>
            </a:r>
            <a:r>
              <a:rPr lang="en-US" sz="1200" i="1" kern="1200" dirty="0" err="1">
                <a:solidFill>
                  <a:schemeClr val="tx1"/>
                </a:solidFill>
                <a:effectLst/>
                <a:latin typeface="+mn-lt"/>
                <a:ea typeface="+mn-ea"/>
                <a:cs typeface="+mn-cs"/>
              </a:rPr>
              <a:t>ASSt</a:t>
            </a:r>
            <a:r>
              <a:rPr lang="en-US" sz="1200" i="1" kern="1200" dirty="0">
                <a:solidFill>
                  <a:schemeClr val="tx1"/>
                </a:solidFill>
                <a:effectLst/>
                <a:latin typeface="+mn-lt"/>
                <a:ea typeface="+mn-ea"/>
                <a:cs typeface="+mn-cs"/>
              </a:rPr>
              <a:t> Grande Ospedale Metropolitano Niguarda, Milan, Italy</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Floridian Clinical Research, Miami Lake, FL,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Indiana University School of Medicine, Indianapolis, IN,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Synergy Healthcare of Tampa, FL,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GSK, Durham, NC,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GSK, Stevenage, United Kingdom</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GSK, Rockville, MD, United States</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GB" sz="1200" kern="1200" dirty="0">
                <a:solidFill>
                  <a:schemeClr val="tx1"/>
                </a:solidFill>
                <a:effectLst/>
                <a:latin typeface="+mn-lt"/>
                <a:ea typeface="+mn-ea"/>
                <a:cs typeface="+mn-cs"/>
              </a:rPr>
              <a:t>Alcohol-related liver disease (ALD) is a leading cause of morbidity, mortality and liver transplantation. Silencing of </a:t>
            </a:r>
            <a:r>
              <a:rPr lang="en-GB" sz="1200" i="1" kern="1200" dirty="0">
                <a:solidFill>
                  <a:schemeClr val="tx1"/>
                </a:solidFill>
                <a:effectLst/>
                <a:latin typeface="+mn-lt"/>
                <a:ea typeface="+mn-ea"/>
                <a:cs typeface="+mn-cs"/>
              </a:rPr>
              <a:t>hydroxysteroid 17-beta-dehydrogenase-13</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(HSD17B13)</a:t>
            </a:r>
            <a:r>
              <a:rPr lang="en-GB" sz="1200" kern="1200" dirty="0">
                <a:solidFill>
                  <a:schemeClr val="tx1"/>
                </a:solidFill>
                <a:effectLst/>
                <a:latin typeface="+mn-lt"/>
                <a:ea typeface="+mn-ea"/>
                <a:cs typeface="+mn-cs"/>
              </a:rPr>
              <a:t> is a promising option, as loss-of-function (LOF) is associated with reduced ALD progression. GSK4532990, an N-</a:t>
            </a:r>
            <a:r>
              <a:rPr lang="en-GB" sz="1200" kern="1200" dirty="0" err="1">
                <a:solidFill>
                  <a:schemeClr val="tx1"/>
                </a:solidFill>
                <a:effectLst/>
                <a:latin typeface="+mn-lt"/>
                <a:ea typeface="+mn-ea"/>
                <a:cs typeface="+mn-cs"/>
              </a:rPr>
              <a:t>acetylgalactosamine</a:t>
            </a:r>
            <a:r>
              <a:rPr lang="en-GB" sz="1200" kern="1200" dirty="0">
                <a:solidFill>
                  <a:schemeClr val="tx1"/>
                </a:solidFill>
                <a:effectLst/>
                <a:latin typeface="+mn-lt"/>
                <a:ea typeface="+mn-ea"/>
                <a:cs typeface="+mn-cs"/>
              </a:rPr>
              <a:t> conjugated siRNA, selectively targets </a:t>
            </a:r>
            <a:r>
              <a:rPr lang="en-GB" sz="1200" i="1" kern="1200" dirty="0">
                <a:solidFill>
                  <a:schemeClr val="tx1"/>
                </a:solidFill>
                <a:effectLst/>
                <a:latin typeface="+mn-lt"/>
                <a:ea typeface="+mn-ea"/>
                <a:cs typeface="+mn-cs"/>
              </a:rPr>
              <a:t>HSD17B13</a:t>
            </a:r>
            <a:r>
              <a:rPr lang="en-GB" sz="1200" kern="1200" dirty="0">
                <a:solidFill>
                  <a:schemeClr val="tx1"/>
                </a:solidFill>
                <a:effectLst/>
                <a:latin typeface="+mn-lt"/>
                <a:ea typeface="+mn-ea"/>
                <a:cs typeface="+mn-cs"/>
              </a:rPr>
              <a:t> in hepatocytes to mimic the LOF mutation</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We report safety and pharmacokinetics (PK) from a Phase 2 study safety lead-in of GSK4532990 in participants (pts) with ALD (NCT06613698).</a:t>
            </a:r>
          </a:p>
          <a:p>
            <a:r>
              <a:rPr lang="en-NZ" sz="1200" b="1" kern="1200" dirty="0">
                <a:solidFill>
                  <a:schemeClr val="tx1"/>
                </a:solidFill>
                <a:effectLst/>
                <a:latin typeface="+mn-lt"/>
                <a:ea typeface="+mn-ea"/>
                <a:cs typeface="+mn-cs"/>
              </a:rPr>
              <a:t>Method: </a:t>
            </a:r>
            <a:r>
              <a:rPr lang="en-GB" sz="1200" kern="1200" dirty="0">
                <a:solidFill>
                  <a:schemeClr val="tx1"/>
                </a:solidFill>
                <a:effectLst/>
                <a:latin typeface="+mn-lt"/>
                <a:ea typeface="+mn-ea"/>
                <a:cs typeface="+mn-cs"/>
              </a:rPr>
              <a:t>Eligible pts (18–70 yrs) had a history of alcohol consumption consistent with ALD/met-ALD, with either Child-Turcotte-Pugh (CTP) A or CTP-B hepatic impairment. Pts received a subcutaneous dose of GSK4532990 and were evaluated over 8 weeks for safety (vital signs, ECG, laboratory tests, adverse events [AEs]). Intensive PK were collected on Day 1 and analysed non-compartmentally.</a:t>
            </a:r>
          </a:p>
          <a:p>
            <a:r>
              <a:rPr lang="en-NZ" sz="1200" b="1" kern="1200" dirty="0">
                <a:solidFill>
                  <a:schemeClr val="tx1"/>
                </a:solidFill>
                <a:effectLst/>
                <a:latin typeface="+mn-lt"/>
                <a:ea typeface="+mn-ea"/>
                <a:cs typeface="+mn-cs"/>
              </a:rPr>
              <a:t>Results: </a:t>
            </a:r>
            <a:r>
              <a:rPr lang="en-GB" sz="1200" kern="1200" dirty="0">
                <a:solidFill>
                  <a:schemeClr val="tx1"/>
                </a:solidFill>
                <a:effectLst/>
                <a:latin typeface="+mn-lt"/>
                <a:ea typeface="+mn-ea"/>
                <a:cs typeface="+mn-cs"/>
              </a:rPr>
              <a:t>In total, 16 pts (n=8 per CTP cohort) completed the study (no withdrawals). Eleven pts experienced treatment-emergent AEs (TEAEs); 4 had TEAEs related to study treatment. The most common treatment-related AEs were injection site reactions. Eight serious TEAEs were reported in 5 pts; none were related to study treatment. Two CTP-A pts experienced protocol-defined liver events, adjudicated as not causally related to GSK4532990. There were no safety findings regarding laboratory parameters, ECG and vital sign changes from baseline (BL). BL median (min, max) AST (U/L) was 120 (45, 194) for CTP-A, 56 (42, 120) for CTP-B pts; median change from BL (U/L) at Week (W)8 was –44 (–102, 201) for CTP-A, –7 (–67, 9) for CTP-B. Median ALT values at W8 were also reduced, despite similar median </a:t>
            </a:r>
            <a:r>
              <a:rPr lang="en-GB" sz="1200" kern="1200" dirty="0" err="1">
                <a:solidFill>
                  <a:schemeClr val="tx1"/>
                </a:solidFill>
                <a:effectLst/>
                <a:latin typeface="+mn-lt"/>
                <a:ea typeface="+mn-ea"/>
                <a:cs typeface="+mn-cs"/>
              </a:rPr>
              <a:t>PeTH</a:t>
            </a:r>
            <a:r>
              <a:rPr lang="en-GB" sz="1200" kern="1200" dirty="0">
                <a:solidFill>
                  <a:schemeClr val="tx1"/>
                </a:solidFill>
                <a:effectLst/>
                <a:latin typeface="+mn-lt"/>
                <a:ea typeface="+mn-ea"/>
                <a:cs typeface="+mn-cs"/>
              </a:rPr>
              <a:t> at W8 vs. BL. Median </a:t>
            </a:r>
            <a:r>
              <a:rPr lang="en-GB" sz="1200" kern="1200" dirty="0" err="1">
                <a:solidFill>
                  <a:schemeClr val="tx1"/>
                </a:solidFill>
                <a:effectLst/>
                <a:latin typeface="+mn-lt"/>
                <a:ea typeface="+mn-ea"/>
                <a:cs typeface="+mn-cs"/>
              </a:rPr>
              <a:t>T</a:t>
            </a:r>
            <a:r>
              <a:rPr lang="en-GB" sz="1200" kern="1200" baseline="-25000" dirty="0" err="1">
                <a:solidFill>
                  <a:schemeClr val="tx1"/>
                </a:solidFill>
                <a:effectLst/>
                <a:latin typeface="+mn-lt"/>
                <a:ea typeface="+mn-ea"/>
                <a:cs typeface="+mn-cs"/>
              </a:rPr>
              <a:t>max</a:t>
            </a:r>
            <a:r>
              <a:rPr lang="en-GB" sz="1200" kern="1200" dirty="0">
                <a:solidFill>
                  <a:schemeClr val="tx1"/>
                </a:solidFill>
                <a:effectLst/>
                <a:latin typeface="+mn-lt"/>
                <a:ea typeface="+mn-ea"/>
                <a:cs typeface="+mn-cs"/>
              </a:rPr>
              <a:t> was 6.0 hrs post-dose for CTP-A and CTP-B pts. Geometric mean apparent t</a:t>
            </a:r>
            <a:r>
              <a:rPr lang="en-GB" sz="1200" kern="1200" baseline="-25000" dirty="0">
                <a:solidFill>
                  <a:schemeClr val="tx1"/>
                </a:solidFill>
                <a:effectLst/>
                <a:latin typeface="+mn-lt"/>
                <a:ea typeface="+mn-ea"/>
                <a:cs typeface="+mn-cs"/>
              </a:rPr>
              <a:t>1/2 </a:t>
            </a:r>
            <a:r>
              <a:rPr lang="en-GB" sz="1200" kern="1200" dirty="0">
                <a:solidFill>
                  <a:schemeClr val="tx1"/>
                </a:solidFill>
                <a:effectLst/>
                <a:latin typeface="+mn-lt"/>
                <a:ea typeface="+mn-ea"/>
                <a:cs typeface="+mn-cs"/>
              </a:rPr>
              <a:t>(coefficient of variation %) was 6.4 (10.4; CTP-A) and 7.2 (19.8; CTP-B) hrs. Geometric mean </a:t>
            </a:r>
            <a:r>
              <a:rPr lang="en-GB" sz="1200" kern="1200" dirty="0" err="1">
                <a:solidFill>
                  <a:schemeClr val="tx1"/>
                </a:solidFill>
                <a:effectLst/>
                <a:latin typeface="+mn-lt"/>
                <a:ea typeface="+mn-ea"/>
                <a:cs typeface="+mn-cs"/>
              </a:rPr>
              <a:t>C</a:t>
            </a:r>
            <a:r>
              <a:rPr lang="en-GB" sz="1200" kern="1200" baseline="-25000" dirty="0" err="1">
                <a:solidFill>
                  <a:schemeClr val="tx1"/>
                </a:solidFill>
                <a:effectLst/>
                <a:latin typeface="+mn-lt"/>
                <a:ea typeface="+mn-ea"/>
                <a:cs typeface="+mn-cs"/>
              </a:rPr>
              <a:t>max</a:t>
            </a:r>
            <a:r>
              <a:rPr lang="en-GB" sz="1200" kern="1200" dirty="0">
                <a:solidFill>
                  <a:schemeClr val="tx1"/>
                </a:solidFill>
                <a:effectLst/>
                <a:latin typeface="+mn-lt"/>
                <a:ea typeface="+mn-ea"/>
                <a:cs typeface="+mn-cs"/>
              </a:rPr>
              <a:t> and AUC</a:t>
            </a:r>
            <a:r>
              <a:rPr lang="en-GB" sz="1200" kern="1200" baseline="-25000" dirty="0">
                <a:solidFill>
                  <a:schemeClr val="tx1"/>
                </a:solidFill>
                <a:effectLst/>
                <a:latin typeface="+mn-lt"/>
                <a:ea typeface="+mn-ea"/>
                <a:cs typeface="+mn-cs"/>
              </a:rPr>
              <a:t>0–24h</a:t>
            </a:r>
            <a:r>
              <a:rPr lang="en-GB" sz="1200" kern="1200" dirty="0">
                <a:solidFill>
                  <a:schemeClr val="tx1"/>
                </a:solidFill>
                <a:effectLst/>
                <a:latin typeface="+mn-lt"/>
                <a:ea typeface="+mn-ea"/>
                <a:cs typeface="+mn-cs"/>
              </a:rPr>
              <a:t> were at least 19- and 24-fold lower for both cohorts, compared with corresponding exposures maximum tolerated dose in monkey toxicology studies.</a:t>
            </a:r>
            <a:r>
              <a:rPr lang="en-US"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No safety concerns were identified in pts with CTP-A and CTP-B hepatic impairment after a single dose of GSK4532990. Liver biochemistry improved in both cohorts despite ongoing alcohol consumption. PK were comparable between CTP-A and CTP-B pts and demonstrated wide safety multiples relative to nonclinical toxicology. These results supported initiation of the main study and continued development of GSK4532990 in ALD.</a:t>
            </a:r>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25</a:t>
            </a:fld>
            <a:endParaRPr lang="en-US" dirty="0"/>
          </a:p>
        </p:txBody>
      </p:sp>
    </p:spTree>
    <p:extLst>
      <p:ext uri="{BB962C8B-B14F-4D97-AF65-F5344CB8AC3E}">
        <p14:creationId xmlns:p14="http://schemas.microsoft.com/office/powerpoint/2010/main" val="209471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D8940-F667-0BFD-6282-6D2C9E59D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CE911-85D8-B756-7611-67AE9750A75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93D496B-A079-6530-A48D-81EDF1A88E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89716D-74C0-E967-D046-89E8B7060AA8}"/>
              </a:ext>
            </a:extLst>
          </p:cNvPr>
          <p:cNvSpPr>
            <a:spLocks noGrp="1"/>
          </p:cNvSpPr>
          <p:nvPr>
            <p:ph type="sldNum" sz="quarter" idx="5"/>
          </p:nvPr>
        </p:nvSpPr>
        <p:spPr/>
        <p:txBody>
          <a:bodyPr/>
          <a:lstStyle/>
          <a:p>
            <a:fld id="{F872C0F0-71E7-46B6-AA6F-1D7E0E2B8B3E}" type="slidenum">
              <a:rPr lang="en-US" smtClean="0"/>
              <a:t>3</a:t>
            </a:fld>
            <a:endParaRPr lang="en-US"/>
          </a:p>
        </p:txBody>
      </p:sp>
    </p:spTree>
    <p:extLst>
      <p:ext uri="{BB962C8B-B14F-4D97-AF65-F5344CB8AC3E}">
        <p14:creationId xmlns:p14="http://schemas.microsoft.com/office/powerpoint/2010/main" val="1591441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r>
              <a:rPr lang="en-NZ" b="1" i="1" dirty="0"/>
              <a:t>Abbreviations: </a:t>
            </a:r>
            <a:r>
              <a:rPr lang="en-NZ" b="0" i="1" dirty="0"/>
              <a:t>AE, adverse event; ALD, alcohol-related liver disease; ALT, alanine aminotransferase; AST, </a:t>
            </a:r>
            <a:r>
              <a:rPr lang="en-US" b="0" i="1" dirty="0"/>
              <a:t>aspartate aminotransferase; AUC, under the curve; </a:t>
            </a:r>
            <a:r>
              <a:rPr lang="en-US" b="0" i="1" dirty="0" err="1"/>
              <a:t>C</a:t>
            </a:r>
            <a:r>
              <a:rPr lang="en-US" b="0" i="1" baseline="-25000" dirty="0" err="1"/>
              <a:t>max</a:t>
            </a:r>
            <a:r>
              <a:rPr lang="en-US" b="0" i="1" dirty="0"/>
              <a:t>, maximum concentration; </a:t>
            </a:r>
            <a:r>
              <a:rPr lang="en-NZ" b="0" i="1" dirty="0"/>
              <a:t>CTP, Child-Turcotte-Pugh; CV%, percent coefficient of variation; ECG, electrocardiogram; </a:t>
            </a:r>
            <a:r>
              <a:rPr lang="en-NZ" b="0" i="1" dirty="0" err="1"/>
              <a:t>PeTH</a:t>
            </a:r>
            <a:r>
              <a:rPr lang="en-NZ" b="0" i="1" dirty="0"/>
              <a:t>, </a:t>
            </a:r>
            <a:r>
              <a:rPr lang="en-NZ" b="0" i="1" dirty="0" err="1"/>
              <a:t>phosphatidylethanol</a:t>
            </a:r>
            <a:r>
              <a:rPr lang="en-NZ" b="0" i="1" dirty="0"/>
              <a:t>; PK, pharmacokinetics; </a:t>
            </a:r>
            <a:r>
              <a:rPr lang="en-GB" sz="1200" b="0" i="1" kern="1200" dirty="0">
                <a:solidFill>
                  <a:schemeClr val="tx1"/>
                </a:solidFill>
                <a:effectLst/>
                <a:latin typeface="+mn-lt"/>
                <a:ea typeface="+mn-ea"/>
                <a:cs typeface="+mn-cs"/>
              </a:rPr>
              <a:t>t</a:t>
            </a:r>
            <a:r>
              <a:rPr lang="en-GB" sz="1200" b="0" i="1" kern="1200" baseline="-25000" dirty="0">
                <a:solidFill>
                  <a:schemeClr val="tx1"/>
                </a:solidFill>
                <a:effectLst/>
                <a:latin typeface="Aptos" panose="020B0004020202020204" pitchFamily="34" charset="0"/>
                <a:ea typeface="+mn-ea"/>
                <a:cs typeface="+mn-cs"/>
              </a:rPr>
              <a:t>½</a:t>
            </a:r>
            <a:r>
              <a:rPr lang="en-GB" sz="1200" b="0" i="1" kern="1200" dirty="0">
                <a:solidFill>
                  <a:schemeClr val="tx1"/>
                </a:solidFill>
                <a:effectLst/>
                <a:latin typeface="Aptos" panose="020B0004020202020204" pitchFamily="34" charset="0"/>
                <a:ea typeface="+mn-ea"/>
                <a:cs typeface="+mn-cs"/>
              </a:rPr>
              <a:t>, terminal half-life;</a:t>
            </a:r>
            <a:r>
              <a:rPr lang="en-GB" sz="1200" b="0" i="1" kern="1200" dirty="0">
                <a:solidFill>
                  <a:schemeClr val="tx1"/>
                </a:solidFill>
                <a:effectLst/>
                <a:latin typeface="+mn-lt"/>
                <a:ea typeface="+mn-ea"/>
                <a:cs typeface="+mn-cs"/>
              </a:rPr>
              <a:t> </a:t>
            </a:r>
            <a:r>
              <a:rPr lang="en-NZ" b="0" i="1" dirty="0" err="1"/>
              <a:t>TEAE</a:t>
            </a:r>
            <a:r>
              <a:rPr lang="en-NZ" b="0" i="1" dirty="0"/>
              <a:t>, </a:t>
            </a:r>
            <a:r>
              <a:rPr lang="en-GB" sz="1200" b="0" i="1" kern="1200" dirty="0">
                <a:solidFill>
                  <a:schemeClr val="tx1"/>
                </a:solidFill>
                <a:effectLst/>
                <a:latin typeface="+mn-lt"/>
                <a:ea typeface="+mn-ea"/>
                <a:cs typeface="+mn-cs"/>
              </a:rPr>
              <a:t>treatment-emergent adverse event.</a:t>
            </a:r>
          </a:p>
          <a:p>
            <a:endParaRPr lang="en-NZ" i="1" dirty="0"/>
          </a:p>
          <a:p>
            <a:r>
              <a:rPr lang="en-US" sz="1200" b="1" kern="1200" dirty="0">
                <a:solidFill>
                  <a:schemeClr val="tx1"/>
                </a:solidFill>
                <a:effectLst/>
                <a:latin typeface="+mn-lt"/>
                <a:ea typeface="+mn-ea"/>
                <a:cs typeface="+mn-cs"/>
              </a:rPr>
              <a:t>Safety and pharmacokinetic results from a Phase 2 safety lead-in in participants with hepatic impairment support continued development of GSK4532990 in alcohol-related liver disease</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r>
              <a:rPr lang="en-US" sz="1200" b="1" kern="1200" dirty="0">
                <a:solidFill>
                  <a:schemeClr val="tx1"/>
                </a:solidFill>
                <a:effectLst/>
                <a:latin typeface="+mn-lt"/>
                <a:ea typeface="+mn-ea"/>
                <a:cs typeface="+mn-cs"/>
              </a:rPr>
              <a:t>OS-031</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r>
              <a:rPr lang="en-US" sz="1200" u="sng" kern="1200" dirty="0">
                <a:solidFill>
                  <a:schemeClr val="tx1"/>
                </a:solidFill>
                <a:effectLst/>
                <a:latin typeface="+mn-lt"/>
                <a:ea typeface="+mn-ea"/>
                <a:cs typeface="+mn-cs"/>
              </a:rPr>
              <a:t>Young Kul Jung</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Theresa Fleming</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Itziar Irurzun</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Grace Kang</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Hirotoshi Ebinuma</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Eric Lawitz</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Giovanni Perricone</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William Sanchez</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Raj Vuppalanchi</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Patrick Weston</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Phillip Sundin</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Brandon Swift</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Nikhil Vergis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Sandhya Nirodi</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Stuart Kendrick</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MeeJ</a:t>
            </a:r>
            <a:r>
              <a:rPr lang="en-US" sz="1200" kern="1200" dirty="0">
                <a:solidFill>
                  <a:schemeClr val="tx1"/>
                </a:solidFill>
                <a:effectLst/>
                <a:latin typeface="+mn-lt"/>
                <a:ea typeface="+mn-ea"/>
                <a:cs typeface="+mn-cs"/>
              </a:rPr>
              <a:t> Kim</a:t>
            </a:r>
            <a:r>
              <a:rPr lang="en-US" sz="1200" kern="1200" baseline="30000" dirty="0">
                <a:solidFill>
                  <a:schemeClr val="tx1"/>
                </a:solidFill>
                <a:effectLst/>
                <a:latin typeface="+mn-lt"/>
                <a:ea typeface="+mn-ea"/>
                <a:cs typeface="+mn-cs"/>
              </a:rPr>
              <a:t>13</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Korea University College of Medicine, Seoul 02841, Korea, Rep. of South</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GSK, London, United Kingdom</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GSK, Madrid, Spain</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GSK, Collegeville, PA,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International University of Health and Welfare Narita Hospital, Chiba, Japan</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Texas Liver Institute, University of Texas Health, San Antonio, TX,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Hepatology and Gastroenterology Unit, </a:t>
            </a:r>
            <a:r>
              <a:rPr lang="en-US" sz="1200" i="1" kern="1200" dirty="0" err="1">
                <a:solidFill>
                  <a:schemeClr val="tx1"/>
                </a:solidFill>
                <a:effectLst/>
                <a:latin typeface="+mn-lt"/>
                <a:ea typeface="+mn-ea"/>
                <a:cs typeface="+mn-cs"/>
              </a:rPr>
              <a:t>ASSt</a:t>
            </a:r>
            <a:r>
              <a:rPr lang="en-US" sz="1200" i="1" kern="1200" dirty="0">
                <a:solidFill>
                  <a:schemeClr val="tx1"/>
                </a:solidFill>
                <a:effectLst/>
                <a:latin typeface="+mn-lt"/>
                <a:ea typeface="+mn-ea"/>
                <a:cs typeface="+mn-cs"/>
              </a:rPr>
              <a:t> Grande Ospedale Metropolitano Niguarda, Milan, Italy</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Floridian Clinical Research, Miami Lake, FL,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Indiana University School of Medicine, Indianapolis, IN,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Synergy Healthcare of Tampa, FL,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GSK, Durham, NC, United States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GSK, Stevenage, United Kingdom</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GSK, Rockville, MD, United States</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GB" sz="1200" kern="1200" dirty="0">
                <a:solidFill>
                  <a:schemeClr val="tx1"/>
                </a:solidFill>
                <a:effectLst/>
                <a:latin typeface="+mn-lt"/>
                <a:ea typeface="+mn-ea"/>
                <a:cs typeface="+mn-cs"/>
              </a:rPr>
              <a:t>Alcohol-related liver disease (ALD) is a leading cause of morbidity, mortality and liver transplantation. Silencing of </a:t>
            </a:r>
            <a:r>
              <a:rPr lang="en-GB" sz="1200" i="1" kern="1200" dirty="0">
                <a:solidFill>
                  <a:schemeClr val="tx1"/>
                </a:solidFill>
                <a:effectLst/>
                <a:latin typeface="+mn-lt"/>
                <a:ea typeface="+mn-ea"/>
                <a:cs typeface="+mn-cs"/>
              </a:rPr>
              <a:t>hydroxysteroid 17-beta-dehydrogenase-13</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(HSD17B13)</a:t>
            </a:r>
            <a:r>
              <a:rPr lang="en-GB" sz="1200" kern="1200" dirty="0">
                <a:solidFill>
                  <a:schemeClr val="tx1"/>
                </a:solidFill>
                <a:effectLst/>
                <a:latin typeface="+mn-lt"/>
                <a:ea typeface="+mn-ea"/>
                <a:cs typeface="+mn-cs"/>
              </a:rPr>
              <a:t> is a promising option, as loss-of-function (LOF) is associated with reduced ALD progression. GSK4532990, an N-</a:t>
            </a:r>
            <a:r>
              <a:rPr lang="en-GB" sz="1200" kern="1200" dirty="0" err="1">
                <a:solidFill>
                  <a:schemeClr val="tx1"/>
                </a:solidFill>
                <a:effectLst/>
                <a:latin typeface="+mn-lt"/>
                <a:ea typeface="+mn-ea"/>
                <a:cs typeface="+mn-cs"/>
              </a:rPr>
              <a:t>acetylgalactosamine</a:t>
            </a:r>
            <a:r>
              <a:rPr lang="en-GB" sz="1200" kern="1200" dirty="0">
                <a:solidFill>
                  <a:schemeClr val="tx1"/>
                </a:solidFill>
                <a:effectLst/>
                <a:latin typeface="+mn-lt"/>
                <a:ea typeface="+mn-ea"/>
                <a:cs typeface="+mn-cs"/>
              </a:rPr>
              <a:t> conjugated siRNA, selectively targets </a:t>
            </a:r>
            <a:r>
              <a:rPr lang="en-GB" sz="1200" i="1" kern="1200" dirty="0">
                <a:solidFill>
                  <a:schemeClr val="tx1"/>
                </a:solidFill>
                <a:effectLst/>
                <a:latin typeface="+mn-lt"/>
                <a:ea typeface="+mn-ea"/>
                <a:cs typeface="+mn-cs"/>
              </a:rPr>
              <a:t>HSD17B13</a:t>
            </a:r>
            <a:r>
              <a:rPr lang="en-GB" sz="1200" kern="1200" dirty="0">
                <a:solidFill>
                  <a:schemeClr val="tx1"/>
                </a:solidFill>
                <a:effectLst/>
                <a:latin typeface="+mn-lt"/>
                <a:ea typeface="+mn-ea"/>
                <a:cs typeface="+mn-cs"/>
              </a:rPr>
              <a:t> in hepatocytes to mimic the LOF mutation</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We report safety and pharmacokinetics (PK) from a Phase 2 study safety lead-in of GSK4532990 in participants (pts) with ALD (NCT06613698).</a:t>
            </a:r>
          </a:p>
          <a:p>
            <a:r>
              <a:rPr lang="en-NZ" sz="1200" b="1" kern="1200" dirty="0">
                <a:solidFill>
                  <a:schemeClr val="tx1"/>
                </a:solidFill>
                <a:effectLst/>
                <a:latin typeface="+mn-lt"/>
                <a:ea typeface="+mn-ea"/>
                <a:cs typeface="+mn-cs"/>
              </a:rPr>
              <a:t>Method: </a:t>
            </a:r>
            <a:r>
              <a:rPr lang="en-GB" sz="1200" kern="1200" dirty="0">
                <a:solidFill>
                  <a:schemeClr val="tx1"/>
                </a:solidFill>
                <a:effectLst/>
                <a:latin typeface="+mn-lt"/>
                <a:ea typeface="+mn-ea"/>
                <a:cs typeface="+mn-cs"/>
              </a:rPr>
              <a:t>Eligible pts (18–70 yrs) had a history of alcohol consumption consistent with ALD/met-ALD, with either Child-Turcotte-Pugh (CTP) A or CTP-B hepatic impairment. Pts received a subcutaneous dose of GSK4532990 and were evaluated over 8 weeks for safety (vital signs, ECG, laboratory tests, adverse events [AEs]). Intensive PK were collected on Day 1 and analysed non-compartmentally.</a:t>
            </a:r>
          </a:p>
          <a:p>
            <a:r>
              <a:rPr lang="en-NZ" sz="1200" b="1" kern="1200" dirty="0">
                <a:solidFill>
                  <a:schemeClr val="tx1"/>
                </a:solidFill>
                <a:effectLst/>
                <a:latin typeface="+mn-lt"/>
                <a:ea typeface="+mn-ea"/>
                <a:cs typeface="+mn-cs"/>
              </a:rPr>
              <a:t>Results: </a:t>
            </a:r>
            <a:r>
              <a:rPr lang="en-GB" sz="1200" kern="1200" dirty="0">
                <a:solidFill>
                  <a:schemeClr val="tx1"/>
                </a:solidFill>
                <a:effectLst/>
                <a:latin typeface="+mn-lt"/>
                <a:ea typeface="+mn-ea"/>
                <a:cs typeface="+mn-cs"/>
              </a:rPr>
              <a:t>In total, 16 pts (n=8 per CTP cohort) completed the study (no withdrawals). Eleven pts experienced treatment-emergent AEs (TEAEs); 4 had TEAEs related to study treatment. The most common treatment-related AEs were injection site reactions. Eight serious TEAEs were reported in 5 pts; none were related to study treatment. Two CTP-A pts experienced protocol-defined liver events, adjudicated as not causally related to GSK4532990. There were no safety findings regarding laboratory parameters, ECG and vital sign changes from baseline (BL). BL median (min, max) AST (U/L) was 120 (45, 194) for CTP-A, 56 (42, 120) for CTP-B pts; median change from BL (U/L) at Week (W)8 was –44 (–102, 201) for CTP-A, –7 (–67, 9) for CTP-B. Median ALT values at W8 were also reduced, despite similar median </a:t>
            </a:r>
            <a:r>
              <a:rPr lang="en-GB" sz="1200" kern="1200" dirty="0" err="1">
                <a:solidFill>
                  <a:schemeClr val="tx1"/>
                </a:solidFill>
                <a:effectLst/>
                <a:latin typeface="+mn-lt"/>
                <a:ea typeface="+mn-ea"/>
                <a:cs typeface="+mn-cs"/>
              </a:rPr>
              <a:t>PeTH</a:t>
            </a:r>
            <a:r>
              <a:rPr lang="en-GB" sz="1200" kern="1200" dirty="0">
                <a:solidFill>
                  <a:schemeClr val="tx1"/>
                </a:solidFill>
                <a:effectLst/>
                <a:latin typeface="+mn-lt"/>
                <a:ea typeface="+mn-ea"/>
                <a:cs typeface="+mn-cs"/>
              </a:rPr>
              <a:t> at W8 vs. BL. Median </a:t>
            </a:r>
            <a:r>
              <a:rPr lang="en-GB" sz="1200" kern="1200" dirty="0" err="1">
                <a:solidFill>
                  <a:schemeClr val="tx1"/>
                </a:solidFill>
                <a:effectLst/>
                <a:latin typeface="+mn-lt"/>
                <a:ea typeface="+mn-ea"/>
                <a:cs typeface="+mn-cs"/>
              </a:rPr>
              <a:t>T</a:t>
            </a:r>
            <a:r>
              <a:rPr lang="en-GB" sz="1200" kern="1200" baseline="-25000" dirty="0" err="1">
                <a:solidFill>
                  <a:schemeClr val="tx1"/>
                </a:solidFill>
                <a:effectLst/>
                <a:latin typeface="+mn-lt"/>
                <a:ea typeface="+mn-ea"/>
                <a:cs typeface="+mn-cs"/>
              </a:rPr>
              <a:t>max</a:t>
            </a:r>
            <a:r>
              <a:rPr lang="en-GB" sz="1200" kern="1200" dirty="0">
                <a:solidFill>
                  <a:schemeClr val="tx1"/>
                </a:solidFill>
                <a:effectLst/>
                <a:latin typeface="+mn-lt"/>
                <a:ea typeface="+mn-ea"/>
                <a:cs typeface="+mn-cs"/>
              </a:rPr>
              <a:t> was 6.0 hrs post-dose for CTP-A and CTP-B pts. Geometric mean apparent t</a:t>
            </a:r>
            <a:r>
              <a:rPr lang="en-GB" sz="1200" kern="1200" baseline="-25000" dirty="0">
                <a:solidFill>
                  <a:schemeClr val="tx1"/>
                </a:solidFill>
                <a:effectLst/>
                <a:latin typeface="+mn-lt"/>
                <a:ea typeface="+mn-ea"/>
                <a:cs typeface="+mn-cs"/>
              </a:rPr>
              <a:t>1/2 </a:t>
            </a:r>
            <a:r>
              <a:rPr lang="en-GB" sz="1200" kern="1200" dirty="0">
                <a:solidFill>
                  <a:schemeClr val="tx1"/>
                </a:solidFill>
                <a:effectLst/>
                <a:latin typeface="+mn-lt"/>
                <a:ea typeface="+mn-ea"/>
                <a:cs typeface="+mn-cs"/>
              </a:rPr>
              <a:t>(coefficient of variation %) was 6.4 (10.4; CTP-A) and 7.2 (19.8; CTP-B) hrs. Geometric mean </a:t>
            </a:r>
            <a:r>
              <a:rPr lang="en-GB" sz="1200" kern="1200" dirty="0" err="1">
                <a:solidFill>
                  <a:schemeClr val="tx1"/>
                </a:solidFill>
                <a:effectLst/>
                <a:latin typeface="+mn-lt"/>
                <a:ea typeface="+mn-ea"/>
                <a:cs typeface="+mn-cs"/>
              </a:rPr>
              <a:t>C</a:t>
            </a:r>
            <a:r>
              <a:rPr lang="en-GB" sz="1200" kern="1200" baseline="-25000" dirty="0" err="1">
                <a:solidFill>
                  <a:schemeClr val="tx1"/>
                </a:solidFill>
                <a:effectLst/>
                <a:latin typeface="+mn-lt"/>
                <a:ea typeface="+mn-ea"/>
                <a:cs typeface="+mn-cs"/>
              </a:rPr>
              <a:t>max</a:t>
            </a:r>
            <a:r>
              <a:rPr lang="en-GB" sz="1200" kern="1200" dirty="0">
                <a:solidFill>
                  <a:schemeClr val="tx1"/>
                </a:solidFill>
                <a:effectLst/>
                <a:latin typeface="+mn-lt"/>
                <a:ea typeface="+mn-ea"/>
                <a:cs typeface="+mn-cs"/>
              </a:rPr>
              <a:t> and AUC</a:t>
            </a:r>
            <a:r>
              <a:rPr lang="en-GB" sz="1200" kern="1200" baseline="-25000" dirty="0">
                <a:solidFill>
                  <a:schemeClr val="tx1"/>
                </a:solidFill>
                <a:effectLst/>
                <a:latin typeface="+mn-lt"/>
                <a:ea typeface="+mn-ea"/>
                <a:cs typeface="+mn-cs"/>
              </a:rPr>
              <a:t>0–24h</a:t>
            </a:r>
            <a:r>
              <a:rPr lang="en-GB" sz="1200" kern="1200" dirty="0">
                <a:solidFill>
                  <a:schemeClr val="tx1"/>
                </a:solidFill>
                <a:effectLst/>
                <a:latin typeface="+mn-lt"/>
                <a:ea typeface="+mn-ea"/>
                <a:cs typeface="+mn-cs"/>
              </a:rPr>
              <a:t> were at least 19- and 24-fold lower for both cohorts, compared with corresponding exposures maximum tolerated dose in monkey toxicology studies.</a:t>
            </a:r>
            <a:r>
              <a:rPr lang="en-US"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No safety concerns were identified in pts with CTP-A and CTP-B hepatic impairment after a single dose of GSK4532990. Liver biochemistry improved in both cohorts despite ongoing alcohol consumption. PK were comparable between CTP-A and CTP-B pts and demonstrated wide safety multiples relative to nonclinical toxicology. These results supported initiation of the main study and continued development of GSK4532990 in ALD.</a:t>
            </a:r>
            <a:endParaRPr lang="en-NZ" dirty="0"/>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26</a:t>
            </a:fld>
            <a:endParaRPr lang="en-US" dirty="0"/>
          </a:p>
        </p:txBody>
      </p:sp>
    </p:spTree>
    <p:extLst>
      <p:ext uri="{BB962C8B-B14F-4D97-AF65-F5344CB8AC3E}">
        <p14:creationId xmlns:p14="http://schemas.microsoft.com/office/powerpoint/2010/main" val="308719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7B08F-A49C-3629-73BD-C1DF60AAE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233C5-281E-0FA3-D03D-63F87C78FC51}"/>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E510E780-3440-A406-3EEB-C0EDB06802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i="1" dirty="0"/>
              <a:t>Abbreviations: </a:t>
            </a:r>
            <a:r>
              <a:rPr lang="en-NZ" b="0" i="1" dirty="0"/>
              <a:t>ALD, alcohol-related liver disease; ALT, alanine aminotransferase; LS, liver stiffness; LSM, liver stiffness measurement; </a:t>
            </a:r>
            <a:r>
              <a:rPr lang="en-NZ" b="0" i="1" dirty="0" err="1"/>
              <a:t>metALD</a:t>
            </a:r>
            <a:r>
              <a:rPr lang="en-NZ" b="0" i="1" dirty="0"/>
              <a:t>, metabolic dysfunction and alcohol-related liver disease; SLD, steatotic liver disease; ULN, upper limit of normal.</a:t>
            </a:r>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OS-032-YI </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Burden of </a:t>
            </a:r>
            <a:r>
              <a:rPr lang="en-NZ" sz="1200" b="1" kern="1200" dirty="0" err="1">
                <a:solidFill>
                  <a:schemeClr val="tx1"/>
                </a:solidFill>
                <a:effectLst/>
                <a:latin typeface="+mn-lt"/>
                <a:ea typeface="+mn-ea"/>
                <a:cs typeface="+mn-cs"/>
              </a:rPr>
              <a:t>MetALD</a:t>
            </a:r>
            <a:r>
              <a:rPr lang="en-NZ" sz="1200" b="1" kern="1200" dirty="0">
                <a:solidFill>
                  <a:schemeClr val="tx1"/>
                </a:solidFill>
                <a:effectLst/>
                <a:latin typeface="+mn-lt"/>
                <a:ea typeface="+mn-ea"/>
                <a:cs typeface="+mn-cs"/>
              </a:rPr>
              <a:t> and alcohol-related liver disease in the European general population: insights from the 30,199-patient </a:t>
            </a:r>
            <a:r>
              <a:rPr lang="en-NZ" sz="1200" b="1" kern="1200" dirty="0" err="1">
                <a:solidFill>
                  <a:schemeClr val="tx1"/>
                </a:solidFill>
                <a:effectLst/>
                <a:latin typeface="+mn-lt"/>
                <a:ea typeface="+mn-ea"/>
                <a:cs typeface="+mn-cs"/>
              </a:rPr>
              <a:t>LiverScreen</a:t>
            </a:r>
            <a:r>
              <a:rPr lang="en-NZ" sz="1200" b="1" kern="1200" dirty="0">
                <a:solidFill>
                  <a:schemeClr val="tx1"/>
                </a:solidFill>
                <a:effectLst/>
                <a:latin typeface="+mn-lt"/>
                <a:ea typeface="+mn-ea"/>
                <a:cs typeface="+mn-cs"/>
              </a:rPr>
              <a:t> cohort </a:t>
            </a:r>
          </a:p>
          <a:p>
            <a:endParaRPr lang="en-NZ"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Stine Johansen</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Elisa Pose</a:t>
            </a:r>
            <a:r>
              <a:rPr lang="en-NZ" sz="1200" kern="1200" baseline="30000" dirty="0">
                <a:solidFill>
                  <a:schemeClr val="tx1"/>
                </a:solidFill>
                <a:effectLst/>
                <a:latin typeface="+mn-lt"/>
                <a:ea typeface="+mn-ea"/>
                <a:cs typeface="+mn-cs"/>
              </a:rPr>
              <a:t>3,4,5</a:t>
            </a:r>
            <a:r>
              <a:rPr lang="en-NZ" sz="1200" kern="1200" dirty="0">
                <a:solidFill>
                  <a:schemeClr val="tx1"/>
                </a:solidFill>
                <a:effectLst/>
                <a:latin typeface="+mn-lt"/>
                <a:ea typeface="+mn-ea"/>
                <a:cs typeface="+mn-cs"/>
              </a:rPr>
              <a:t>, Maja Thiele</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Laurent Castera</a:t>
            </a:r>
            <a:r>
              <a:rPr lang="en-NZ" sz="1200" kern="1200" baseline="30000" dirty="0">
                <a:solidFill>
                  <a:schemeClr val="tx1"/>
                </a:solidFill>
                <a:effectLst/>
                <a:latin typeface="+mn-lt"/>
                <a:ea typeface="+mn-ea"/>
                <a:cs typeface="+mn-cs"/>
              </a:rPr>
              <a:t>6</a:t>
            </a:r>
            <a:r>
              <a:rPr lang="en-NZ" sz="1200" kern="1200" dirty="0">
                <a:solidFill>
                  <a:schemeClr val="tx1"/>
                </a:solidFill>
                <a:effectLst/>
                <a:latin typeface="+mn-lt"/>
                <a:ea typeface="+mn-ea"/>
                <a:cs typeface="+mn-cs"/>
              </a:rPr>
              <a:t>, Guillem Pera</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Salvatore Piano</a:t>
            </a:r>
            <a:r>
              <a:rPr lang="en-NZ" sz="1200" kern="1200" baseline="30000" dirty="0">
                <a:solidFill>
                  <a:schemeClr val="tx1"/>
                </a:solidFill>
                <a:effectLst/>
                <a:latin typeface="+mn-lt"/>
                <a:ea typeface="+mn-ea"/>
                <a:cs typeface="+mn-cs"/>
              </a:rPr>
              <a:t>8</a:t>
            </a:r>
            <a:r>
              <a:rPr lang="en-NZ" sz="1200" kern="1200" dirty="0">
                <a:solidFill>
                  <a:schemeClr val="tx1"/>
                </a:solidFill>
                <a:effectLst/>
                <a:latin typeface="+mn-lt"/>
                <a:ea typeface="+mn-ea"/>
                <a:cs typeface="+mn-cs"/>
              </a:rPr>
              <a:t>, Isabel Graupera</a:t>
            </a:r>
            <a:r>
              <a:rPr lang="en-NZ" sz="1200" kern="1200" baseline="30000" dirty="0">
                <a:solidFill>
                  <a:schemeClr val="tx1"/>
                </a:solidFill>
                <a:effectLst/>
                <a:latin typeface="+mn-lt"/>
                <a:ea typeface="+mn-ea"/>
                <a:cs typeface="+mn-cs"/>
              </a:rPr>
              <a:t>3,4,5</a:t>
            </a:r>
            <a:r>
              <a:rPr lang="en-NZ" sz="1200" kern="1200" dirty="0">
                <a:solidFill>
                  <a:schemeClr val="tx1"/>
                </a:solidFill>
                <a:effectLst/>
                <a:latin typeface="+mn-lt"/>
                <a:ea typeface="+mn-ea"/>
                <a:cs typeface="+mn-cs"/>
              </a:rPr>
              <a:t>, Pere Torán</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Katrine Tholstrup Bech</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Helle Schnefeld</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Marta Tonon</a:t>
            </a:r>
            <a:r>
              <a:rPr lang="en-NZ" sz="1200" kern="1200" baseline="30000" dirty="0">
                <a:solidFill>
                  <a:schemeClr val="tx1"/>
                </a:solidFill>
                <a:effectLst/>
                <a:latin typeface="+mn-lt"/>
                <a:ea typeface="+mn-ea"/>
                <a:cs typeface="+mn-cs"/>
              </a:rPr>
              <a:t>8</a:t>
            </a:r>
            <a:r>
              <a:rPr lang="en-NZ" sz="1200" kern="1200" dirty="0">
                <a:solidFill>
                  <a:schemeClr val="tx1"/>
                </a:solidFill>
                <a:effectLst/>
                <a:latin typeface="+mn-lt"/>
                <a:ea typeface="+mn-ea"/>
                <a:cs typeface="+mn-cs"/>
              </a:rPr>
              <a:t>, Anita Madir</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Daniel Jan Havaj</a:t>
            </a:r>
            <a:r>
              <a:rPr lang="en-NZ" sz="1200" kern="1200" baseline="30000" dirty="0">
                <a:solidFill>
                  <a:schemeClr val="tx1"/>
                </a:solidFill>
                <a:effectLst/>
                <a:latin typeface="+mn-lt"/>
                <a:ea typeface="+mn-ea"/>
                <a:cs typeface="+mn-cs"/>
              </a:rPr>
              <a:t>10</a:t>
            </a:r>
            <a:r>
              <a:rPr lang="en-NZ" sz="1200" kern="1200" dirty="0">
                <a:solidFill>
                  <a:schemeClr val="tx1"/>
                </a:solidFill>
                <a:effectLst/>
                <a:latin typeface="+mn-lt"/>
                <a:ea typeface="+mn-ea"/>
                <a:cs typeface="+mn-cs"/>
              </a:rPr>
              <a:t>, Jesse Pustjens</a:t>
            </a:r>
            <a:r>
              <a:rPr lang="en-NZ" sz="1200" kern="1200" baseline="30000" dirty="0">
                <a:solidFill>
                  <a:schemeClr val="tx1"/>
                </a:solidFill>
                <a:effectLst/>
                <a:latin typeface="+mn-lt"/>
                <a:ea typeface="+mn-ea"/>
                <a:cs typeface="+mn-cs"/>
              </a:rPr>
              <a:t>11</a:t>
            </a:r>
            <a:r>
              <a:rPr lang="en-NZ" sz="1200" kern="1200" dirty="0">
                <a:solidFill>
                  <a:schemeClr val="tx1"/>
                </a:solidFill>
                <a:effectLst/>
                <a:latin typeface="+mn-lt"/>
                <a:ea typeface="+mn-ea"/>
                <a:cs typeface="+mn-cs"/>
              </a:rPr>
              <a:t>, Mirko Zoncapè</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Peter R. Galle</a:t>
            </a:r>
            <a:r>
              <a:rPr lang="en-NZ" sz="1200" kern="1200" baseline="30000" dirty="0">
                <a:solidFill>
                  <a:schemeClr val="tx1"/>
                </a:solidFill>
                <a:effectLst/>
                <a:latin typeface="+mn-lt"/>
                <a:ea typeface="+mn-ea"/>
                <a:cs typeface="+mn-cs"/>
              </a:rPr>
              <a:t>13</a:t>
            </a:r>
            <a:r>
              <a:rPr lang="en-NZ" sz="1200" kern="1200" dirty="0">
                <a:solidFill>
                  <a:schemeClr val="tx1"/>
                </a:solidFill>
                <a:effectLst/>
                <a:latin typeface="+mn-lt"/>
                <a:ea typeface="+mn-ea"/>
                <a:cs typeface="+mn-cs"/>
              </a:rPr>
              <a:t>, Peter Andersen</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Judit Pich</a:t>
            </a:r>
            <a:r>
              <a:rPr lang="en-NZ" sz="1200" kern="1200" baseline="30000" dirty="0">
                <a:solidFill>
                  <a:schemeClr val="tx1"/>
                </a:solidFill>
                <a:effectLst/>
                <a:latin typeface="+mn-lt"/>
                <a:ea typeface="+mn-ea"/>
                <a:cs typeface="+mn-cs"/>
              </a:rPr>
              <a:t>14</a:t>
            </a:r>
            <a:r>
              <a:rPr lang="en-NZ" sz="1200" kern="1200" dirty="0">
                <a:solidFill>
                  <a:schemeClr val="tx1"/>
                </a:solidFill>
                <a:effectLst/>
                <a:latin typeface="+mn-lt"/>
                <a:ea typeface="+mn-ea"/>
                <a:cs typeface="+mn-cs"/>
              </a:rPr>
              <a:t>, Johanne Kragh Hansen</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Neil Guha</a:t>
            </a:r>
            <a:r>
              <a:rPr lang="en-NZ" sz="1200" kern="1200" baseline="30000" dirty="0">
                <a:solidFill>
                  <a:schemeClr val="tx1"/>
                </a:solidFill>
                <a:effectLst/>
                <a:latin typeface="+mn-lt"/>
                <a:ea typeface="+mn-ea"/>
                <a:cs typeface="+mn-cs"/>
              </a:rPr>
              <a:t>15</a:t>
            </a:r>
            <a:r>
              <a:rPr lang="en-NZ" sz="1200" kern="1200" dirty="0">
                <a:solidFill>
                  <a:schemeClr val="tx1"/>
                </a:solidFill>
                <a:effectLst/>
                <a:latin typeface="+mn-lt"/>
                <a:ea typeface="+mn-ea"/>
                <a:cs typeface="+mn-cs"/>
              </a:rPr>
              <a:t>, Jörn M. Schattenberg</a:t>
            </a:r>
            <a:r>
              <a:rPr lang="en-NZ" sz="1200" kern="1200" baseline="30000" dirty="0">
                <a:solidFill>
                  <a:schemeClr val="tx1"/>
                </a:solidFill>
                <a:effectLst/>
                <a:latin typeface="+mn-lt"/>
                <a:ea typeface="+mn-ea"/>
                <a:cs typeface="+mn-cs"/>
              </a:rPr>
              <a:t>16</a:t>
            </a:r>
            <a:r>
              <a:rPr lang="en-NZ" sz="1200" kern="1200" dirty="0">
                <a:solidFill>
                  <a:schemeClr val="tx1"/>
                </a:solidFill>
                <a:effectLst/>
                <a:latin typeface="+mn-lt"/>
                <a:ea typeface="+mn-ea"/>
                <a:cs typeface="+mn-cs"/>
              </a:rPr>
              <a:t>, Emmanuel Tsochatzis</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Willem Pieter Brouwer</a:t>
            </a:r>
            <a:r>
              <a:rPr lang="en-NZ" sz="1200" kern="1200" baseline="30000" dirty="0">
                <a:solidFill>
                  <a:schemeClr val="tx1"/>
                </a:solidFill>
                <a:effectLst/>
                <a:latin typeface="+mn-lt"/>
                <a:ea typeface="+mn-ea"/>
                <a:cs typeface="+mn-cs"/>
              </a:rPr>
              <a:t>11</a:t>
            </a:r>
            <a:r>
              <a:rPr lang="en-NZ" sz="1200" kern="1200" dirty="0">
                <a:solidFill>
                  <a:schemeClr val="tx1"/>
                </a:solidFill>
                <a:effectLst/>
                <a:latin typeface="+mn-lt"/>
                <a:ea typeface="+mn-ea"/>
                <a:cs typeface="+mn-cs"/>
              </a:rPr>
              <a:t>, Juan M. Pericàs</a:t>
            </a:r>
            <a:r>
              <a:rPr lang="en-NZ" sz="1200" kern="1200" baseline="30000" dirty="0">
                <a:solidFill>
                  <a:schemeClr val="tx1"/>
                </a:solidFill>
                <a:effectLst/>
                <a:latin typeface="+mn-lt"/>
                <a:ea typeface="+mn-ea"/>
                <a:cs typeface="+mn-cs"/>
              </a:rPr>
              <a:t>5,17,18</a:t>
            </a:r>
            <a:r>
              <a:rPr lang="en-NZ" sz="1200" kern="1200" dirty="0">
                <a:solidFill>
                  <a:schemeClr val="tx1"/>
                </a:solidFill>
                <a:effectLst/>
                <a:latin typeface="+mn-lt"/>
                <a:ea typeface="+mn-ea"/>
                <a:cs typeface="+mn-cs"/>
              </a:rPr>
              <a:t>, Lubomir Skladany</a:t>
            </a:r>
            <a:r>
              <a:rPr lang="en-NZ" sz="1200" kern="1200" baseline="30000" dirty="0">
                <a:solidFill>
                  <a:schemeClr val="tx1"/>
                </a:solidFill>
                <a:effectLst/>
                <a:latin typeface="+mn-lt"/>
                <a:ea typeface="+mn-ea"/>
                <a:cs typeface="+mn-cs"/>
              </a:rPr>
              <a:t>10</a:t>
            </a:r>
            <a:r>
              <a:rPr lang="en-NZ" sz="1200" kern="1200" dirty="0">
                <a:solidFill>
                  <a:schemeClr val="tx1"/>
                </a:solidFill>
                <a:effectLst/>
                <a:latin typeface="+mn-lt"/>
                <a:ea typeface="+mn-ea"/>
                <a:cs typeface="+mn-cs"/>
              </a:rPr>
              <a:t>, Ivica Grgurevic</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Llorenç Caballeria</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Pere Ginès</a:t>
            </a:r>
            <a:r>
              <a:rPr lang="en-NZ" sz="1200" kern="1200" baseline="30000" dirty="0">
                <a:solidFill>
                  <a:schemeClr val="tx1"/>
                </a:solidFill>
                <a:effectLst/>
                <a:latin typeface="+mn-lt"/>
                <a:ea typeface="+mn-ea"/>
                <a:cs typeface="+mn-cs"/>
              </a:rPr>
              <a:t>3,4,5</a:t>
            </a:r>
            <a:r>
              <a:rPr lang="en-NZ" sz="1200" kern="1200" dirty="0">
                <a:solidFill>
                  <a:schemeClr val="tx1"/>
                </a:solidFill>
                <a:effectLst/>
                <a:latin typeface="+mn-lt"/>
                <a:ea typeface="+mn-ea"/>
                <a:cs typeface="+mn-cs"/>
              </a:rPr>
              <a:t>, Aleksander Krag</a:t>
            </a:r>
            <a:r>
              <a:rPr lang="en-NZ" sz="1200" kern="1200" baseline="30000" dirty="0">
                <a:solidFill>
                  <a:schemeClr val="tx1"/>
                </a:solidFill>
                <a:effectLst/>
                <a:latin typeface="+mn-lt"/>
                <a:ea typeface="+mn-ea"/>
                <a:cs typeface="+mn-cs"/>
              </a:rPr>
              <a:t>1,2 </a:t>
            </a:r>
          </a:p>
          <a:p>
            <a:endParaRPr lang="en-NZ" sz="1200" kern="1200" dirty="0">
              <a:solidFill>
                <a:schemeClr val="tx1"/>
              </a:solidFill>
              <a:effectLst/>
              <a:latin typeface="+mn-lt"/>
              <a:ea typeface="+mn-ea"/>
              <a:cs typeface="+mn-cs"/>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FLASH - Centre for Liver Research, Department of Gastroenterology and Hepatology, Odense University Hospital, Odense, Denmark</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Department of Clinical Research, Faculty of Health Sciences, University of Southern Denmark, Odense, Denmark</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Liver Unit, Hospital </a:t>
            </a:r>
            <a:r>
              <a:rPr lang="en-NZ" sz="1200" i="1" kern="1200" dirty="0" err="1">
                <a:solidFill>
                  <a:schemeClr val="tx1"/>
                </a:solidFill>
                <a:effectLst/>
                <a:latin typeface="+mn-lt"/>
                <a:ea typeface="+mn-ea"/>
                <a:cs typeface="+mn-cs"/>
              </a:rPr>
              <a:t>Clínic</a:t>
            </a:r>
            <a:r>
              <a:rPr lang="en-NZ" sz="1200" i="1" kern="1200" dirty="0">
                <a:solidFill>
                  <a:schemeClr val="tx1"/>
                </a:solidFill>
                <a:effectLst/>
                <a:latin typeface="+mn-lt"/>
                <a:ea typeface="+mn-ea"/>
                <a:cs typeface="+mn-cs"/>
              </a:rPr>
              <a:t> of Barcelona, Barcelona,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Fundació de </a:t>
            </a:r>
            <a:r>
              <a:rPr lang="en-NZ" sz="1200" i="1" kern="1200" dirty="0" err="1">
                <a:solidFill>
                  <a:schemeClr val="tx1"/>
                </a:solidFill>
                <a:effectLst/>
                <a:latin typeface="+mn-lt"/>
                <a:ea typeface="+mn-ea"/>
                <a:cs typeface="+mn-cs"/>
              </a:rPr>
              <a:t>Recerca</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Clínic</a:t>
            </a:r>
            <a:r>
              <a:rPr lang="en-NZ" sz="1200" i="1" kern="1200" dirty="0">
                <a:solidFill>
                  <a:schemeClr val="tx1"/>
                </a:solidFill>
                <a:effectLst/>
                <a:latin typeface="+mn-lt"/>
                <a:ea typeface="+mn-ea"/>
                <a:cs typeface="+mn-cs"/>
              </a:rPr>
              <a:t> Barcelona - </a:t>
            </a:r>
            <a:r>
              <a:rPr lang="en-NZ" sz="1200" i="1" kern="1200" dirty="0" err="1">
                <a:solidFill>
                  <a:schemeClr val="tx1"/>
                </a:solidFill>
                <a:effectLst/>
                <a:latin typeface="+mn-lt"/>
                <a:ea typeface="+mn-ea"/>
                <a:cs typeface="+mn-cs"/>
              </a:rPr>
              <a:t>Institut</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d'Investigacions</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Biomèdiques</a:t>
            </a:r>
            <a:r>
              <a:rPr lang="en-NZ" sz="1200" i="1" kern="1200" dirty="0">
                <a:solidFill>
                  <a:schemeClr val="tx1"/>
                </a:solidFill>
                <a:effectLst/>
                <a:latin typeface="+mn-lt"/>
                <a:ea typeface="+mn-ea"/>
                <a:cs typeface="+mn-cs"/>
              </a:rPr>
              <a:t> August Pi </a:t>
            </a:r>
            <a:r>
              <a:rPr lang="en-NZ" sz="1200" i="1" kern="1200" dirty="0" err="1">
                <a:solidFill>
                  <a:schemeClr val="tx1"/>
                </a:solidFill>
                <a:effectLst/>
                <a:latin typeface="+mn-lt"/>
                <a:ea typeface="+mn-ea"/>
                <a:cs typeface="+mn-cs"/>
              </a:rPr>
              <a:t>i</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Sunyer</a:t>
            </a:r>
            <a:r>
              <a:rPr lang="en-NZ" sz="1200" i="1" kern="1200" dirty="0">
                <a:solidFill>
                  <a:schemeClr val="tx1"/>
                </a:solidFill>
                <a:effectLst/>
                <a:latin typeface="+mn-lt"/>
                <a:ea typeface="+mn-ea"/>
                <a:cs typeface="+mn-cs"/>
              </a:rPr>
              <a:t> (FCRB - IDIBAPS), Barcelona,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Centro de </a:t>
            </a:r>
            <a:r>
              <a:rPr lang="en-NZ" sz="1200" i="1" kern="1200" dirty="0" err="1">
                <a:solidFill>
                  <a:schemeClr val="tx1"/>
                </a:solidFill>
                <a:effectLst/>
                <a:latin typeface="+mn-lt"/>
                <a:ea typeface="+mn-ea"/>
                <a:cs typeface="+mn-cs"/>
              </a:rPr>
              <a:t>Investigación</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Biomédica</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en</a:t>
            </a:r>
            <a:r>
              <a:rPr lang="en-NZ" sz="1200" i="1" kern="1200" dirty="0">
                <a:solidFill>
                  <a:schemeClr val="tx1"/>
                </a:solidFill>
                <a:effectLst/>
                <a:latin typeface="+mn-lt"/>
                <a:ea typeface="+mn-ea"/>
                <a:cs typeface="+mn-cs"/>
              </a:rPr>
              <a:t> Red </a:t>
            </a:r>
            <a:r>
              <a:rPr lang="en-NZ" sz="1200" i="1" kern="1200" dirty="0" err="1">
                <a:solidFill>
                  <a:schemeClr val="tx1"/>
                </a:solidFill>
                <a:effectLst/>
                <a:latin typeface="+mn-lt"/>
                <a:ea typeface="+mn-ea"/>
                <a:cs typeface="+mn-cs"/>
              </a:rPr>
              <a:t>Enfermedades</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Hepáticas</a:t>
            </a:r>
            <a:r>
              <a:rPr lang="en-NZ" sz="1200" i="1" kern="1200" dirty="0">
                <a:solidFill>
                  <a:schemeClr val="tx1"/>
                </a:solidFill>
                <a:effectLst/>
                <a:latin typeface="+mn-lt"/>
                <a:ea typeface="+mn-ea"/>
                <a:cs typeface="+mn-cs"/>
              </a:rPr>
              <a:t> y </a:t>
            </a:r>
            <a:r>
              <a:rPr lang="en-NZ" sz="1200" i="1" kern="1200" dirty="0" err="1">
                <a:solidFill>
                  <a:schemeClr val="tx1"/>
                </a:solidFill>
                <a:effectLst/>
                <a:latin typeface="+mn-lt"/>
                <a:ea typeface="+mn-ea"/>
                <a:cs typeface="+mn-cs"/>
              </a:rPr>
              <a:t>Digestivas</a:t>
            </a:r>
            <a:r>
              <a:rPr lang="en-NZ" sz="1200" i="1" kern="1200" dirty="0">
                <a:solidFill>
                  <a:schemeClr val="tx1"/>
                </a:solidFill>
                <a:effectLst/>
                <a:latin typeface="+mn-lt"/>
                <a:ea typeface="+mn-ea"/>
                <a:cs typeface="+mn-cs"/>
              </a:rPr>
              <a:t> (CIBEREHD), Madrid,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Department of Hepatology, </a:t>
            </a:r>
            <a:r>
              <a:rPr lang="en-NZ" sz="1200" i="1" kern="1200" dirty="0" err="1">
                <a:solidFill>
                  <a:schemeClr val="tx1"/>
                </a:solidFill>
                <a:effectLst/>
                <a:latin typeface="+mn-lt"/>
                <a:ea typeface="+mn-ea"/>
                <a:cs typeface="+mn-cs"/>
              </a:rPr>
              <a:t>Hôpital</a:t>
            </a:r>
            <a:r>
              <a:rPr lang="en-NZ" sz="1200" i="1" kern="1200" dirty="0">
                <a:solidFill>
                  <a:schemeClr val="tx1"/>
                </a:solidFill>
                <a:effectLst/>
                <a:latin typeface="+mn-lt"/>
                <a:ea typeface="+mn-ea"/>
                <a:cs typeface="+mn-cs"/>
              </a:rPr>
              <a:t> Beaujon, Assistance Publique-Hôpitaux de Paris, Clichy, Université de Paris, Paris, France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7</a:t>
            </a:r>
            <a:r>
              <a:rPr lang="en-NZ" sz="1200" i="1" kern="1200" dirty="0">
                <a:solidFill>
                  <a:schemeClr val="tx1"/>
                </a:solidFill>
                <a:effectLst/>
                <a:latin typeface="+mn-lt"/>
                <a:ea typeface="+mn-ea"/>
                <a:cs typeface="+mn-cs"/>
              </a:rPr>
              <a:t>Unitat de </a:t>
            </a:r>
            <a:r>
              <a:rPr lang="en-NZ" sz="1200" i="1" kern="1200" dirty="0" err="1">
                <a:solidFill>
                  <a:schemeClr val="tx1"/>
                </a:solidFill>
                <a:effectLst/>
                <a:latin typeface="+mn-lt"/>
                <a:ea typeface="+mn-ea"/>
                <a:cs typeface="+mn-cs"/>
              </a:rPr>
              <a:t>Suport</a:t>
            </a:r>
            <a:r>
              <a:rPr lang="en-NZ" sz="1200" i="1" kern="1200" dirty="0">
                <a:solidFill>
                  <a:schemeClr val="tx1"/>
                </a:solidFill>
                <a:effectLst/>
                <a:latin typeface="+mn-lt"/>
                <a:ea typeface="+mn-ea"/>
                <a:cs typeface="+mn-cs"/>
              </a:rPr>
              <a:t> a la </a:t>
            </a:r>
            <a:r>
              <a:rPr lang="en-NZ" sz="1200" i="1" kern="1200" dirty="0" err="1">
                <a:solidFill>
                  <a:schemeClr val="tx1"/>
                </a:solidFill>
                <a:effectLst/>
                <a:latin typeface="+mn-lt"/>
                <a:ea typeface="+mn-ea"/>
                <a:cs typeface="+mn-cs"/>
              </a:rPr>
              <a:t>Recerca</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Metropolitana</a:t>
            </a:r>
            <a:r>
              <a:rPr lang="en-NZ" sz="1200" i="1" kern="1200" dirty="0">
                <a:solidFill>
                  <a:schemeClr val="tx1"/>
                </a:solidFill>
                <a:effectLst/>
                <a:latin typeface="+mn-lt"/>
                <a:ea typeface="+mn-ea"/>
                <a:cs typeface="+mn-cs"/>
              </a:rPr>
              <a:t> Nord, </a:t>
            </a:r>
            <a:r>
              <a:rPr lang="en-NZ" sz="1200" i="1" kern="1200" dirty="0" err="1">
                <a:solidFill>
                  <a:schemeClr val="tx1"/>
                </a:solidFill>
                <a:effectLst/>
                <a:latin typeface="+mn-lt"/>
                <a:ea typeface="+mn-ea"/>
                <a:cs typeface="+mn-cs"/>
              </a:rPr>
              <a:t>Fundació</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Institut</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Universitari</a:t>
            </a:r>
            <a:r>
              <a:rPr lang="en-NZ" sz="1200" i="1" kern="1200" dirty="0">
                <a:solidFill>
                  <a:schemeClr val="tx1"/>
                </a:solidFill>
                <a:effectLst/>
                <a:latin typeface="+mn-lt"/>
                <a:ea typeface="+mn-ea"/>
                <a:cs typeface="+mn-cs"/>
              </a:rPr>
              <a:t> per a la </a:t>
            </a:r>
            <a:r>
              <a:rPr lang="en-NZ" sz="1200" i="1" kern="1200" dirty="0" err="1">
                <a:solidFill>
                  <a:schemeClr val="tx1"/>
                </a:solidFill>
                <a:effectLst/>
                <a:latin typeface="+mn-lt"/>
                <a:ea typeface="+mn-ea"/>
                <a:cs typeface="+mn-cs"/>
              </a:rPr>
              <a:t>Recerca</a:t>
            </a:r>
            <a:r>
              <a:rPr lang="en-NZ" sz="1200" i="1" kern="1200" dirty="0">
                <a:solidFill>
                  <a:schemeClr val="tx1"/>
                </a:solidFill>
                <a:effectLst/>
                <a:latin typeface="+mn-lt"/>
                <a:ea typeface="+mn-ea"/>
                <a:cs typeface="+mn-cs"/>
              </a:rPr>
              <a:t> a </a:t>
            </a:r>
            <a:r>
              <a:rPr lang="en-NZ" sz="1200" i="1" kern="1200" dirty="0" err="1">
                <a:solidFill>
                  <a:schemeClr val="tx1"/>
                </a:solidFill>
                <a:effectLst/>
                <a:latin typeface="+mn-lt"/>
                <a:ea typeface="+mn-ea"/>
                <a:cs typeface="+mn-cs"/>
              </a:rPr>
              <a:t>l'Atenció</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Primària</a:t>
            </a:r>
            <a:r>
              <a:rPr lang="en-NZ" sz="1200" i="1" kern="1200" dirty="0">
                <a:solidFill>
                  <a:schemeClr val="tx1"/>
                </a:solidFill>
                <a:effectLst/>
                <a:latin typeface="+mn-lt"/>
                <a:ea typeface="+mn-ea"/>
                <a:cs typeface="+mn-cs"/>
              </a:rPr>
              <a:t> de Salut Jordi Gol </a:t>
            </a:r>
            <a:r>
              <a:rPr lang="en-NZ" sz="1200" i="1" kern="1200" dirty="0" err="1">
                <a:solidFill>
                  <a:schemeClr val="tx1"/>
                </a:solidFill>
                <a:effectLst/>
                <a:latin typeface="+mn-lt"/>
                <a:ea typeface="+mn-ea"/>
                <a:cs typeface="+mn-cs"/>
              </a:rPr>
              <a:t>i</a:t>
            </a:r>
            <a:r>
              <a:rPr lang="en-NZ" sz="1200" i="1" kern="1200" dirty="0">
                <a:solidFill>
                  <a:schemeClr val="tx1"/>
                </a:solidFill>
                <a:effectLst/>
                <a:latin typeface="+mn-lt"/>
                <a:ea typeface="+mn-ea"/>
                <a:cs typeface="+mn-cs"/>
              </a:rPr>
              <a:t> Gurina (</a:t>
            </a:r>
            <a:r>
              <a:rPr lang="en-NZ" sz="1200" i="1" kern="1200" dirty="0" err="1">
                <a:solidFill>
                  <a:schemeClr val="tx1"/>
                </a:solidFill>
                <a:effectLst/>
                <a:latin typeface="+mn-lt"/>
                <a:ea typeface="+mn-ea"/>
                <a:cs typeface="+mn-cs"/>
              </a:rPr>
              <a:t>IDIAPJGol</a:t>
            </a:r>
            <a:r>
              <a:rPr lang="en-NZ" sz="1200" i="1" kern="1200" dirty="0">
                <a:solidFill>
                  <a:schemeClr val="tx1"/>
                </a:solidFill>
                <a:effectLst/>
                <a:latin typeface="+mn-lt"/>
                <a:ea typeface="+mn-ea"/>
                <a:cs typeface="+mn-cs"/>
              </a:rPr>
              <a:t>), Barcelona,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8</a:t>
            </a:r>
            <a:r>
              <a:rPr lang="en-NZ" sz="1200" i="1" kern="1200" dirty="0">
                <a:solidFill>
                  <a:schemeClr val="tx1"/>
                </a:solidFill>
                <a:effectLst/>
                <a:latin typeface="+mn-lt"/>
                <a:ea typeface="+mn-ea"/>
                <a:cs typeface="+mn-cs"/>
              </a:rPr>
              <a:t>Unit of Internal Medicine and Hepatology, Department of Medicine - DIMED, University and Hospital of Padova, Padova,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9</a:t>
            </a:r>
            <a:r>
              <a:rPr lang="en-NZ" sz="1200" i="1" kern="1200" dirty="0">
                <a:solidFill>
                  <a:schemeClr val="tx1"/>
                </a:solidFill>
                <a:effectLst/>
                <a:latin typeface="+mn-lt"/>
                <a:ea typeface="+mn-ea"/>
                <a:cs typeface="+mn-cs"/>
              </a:rPr>
              <a:t>Department of Gastroenterology, Hepatology and Clinical Nutrition, University Hospital Dubrava, Zagreb, Croatia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10</a:t>
            </a:r>
            <a:r>
              <a:rPr lang="en-NZ" sz="1200" i="1" kern="1200" dirty="0">
                <a:solidFill>
                  <a:schemeClr val="tx1"/>
                </a:solidFill>
                <a:effectLst/>
                <a:latin typeface="+mn-lt"/>
                <a:ea typeface="+mn-ea"/>
                <a:cs typeface="+mn-cs"/>
              </a:rPr>
              <a:t>Division of Hepatology, Gastroenterology and Liver Transplantation, Department of Internal Medicine II, Slovak Medical University Faculty of Medicine, F. D. Roosevelt University Hospital, Banska </a:t>
            </a:r>
            <a:r>
              <a:rPr lang="en-NZ" sz="1200" i="1" kern="1200" dirty="0" err="1">
                <a:solidFill>
                  <a:schemeClr val="tx1"/>
                </a:solidFill>
                <a:effectLst/>
                <a:latin typeface="+mn-lt"/>
                <a:ea typeface="+mn-ea"/>
                <a:cs typeface="+mn-cs"/>
              </a:rPr>
              <a:t>Bystrica</a:t>
            </a:r>
            <a:r>
              <a:rPr lang="en-NZ" sz="1200" i="1" kern="1200" dirty="0">
                <a:solidFill>
                  <a:schemeClr val="tx1"/>
                </a:solidFill>
                <a:effectLst/>
                <a:latin typeface="+mn-lt"/>
                <a:ea typeface="+mn-ea"/>
                <a:cs typeface="+mn-cs"/>
              </a:rPr>
              <a:t>, Slovakia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11</a:t>
            </a:r>
            <a:r>
              <a:rPr lang="en-NZ" sz="1200" i="1" kern="1200" dirty="0">
                <a:solidFill>
                  <a:schemeClr val="tx1"/>
                </a:solidFill>
                <a:effectLst/>
                <a:latin typeface="+mn-lt"/>
                <a:ea typeface="+mn-ea"/>
                <a:cs typeface="+mn-cs"/>
              </a:rPr>
              <a:t>Department of Gastroenterology and Hepatology, Erasmus MC-University Medical Centre, Rotterdam, Netherlands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12</a:t>
            </a:r>
            <a:r>
              <a:rPr lang="en-NZ" sz="1200" i="1" kern="1200" dirty="0">
                <a:solidFill>
                  <a:schemeClr val="tx1"/>
                </a:solidFill>
                <a:effectLst/>
                <a:latin typeface="+mn-lt"/>
                <a:ea typeface="+mn-ea"/>
                <a:cs typeface="+mn-cs"/>
              </a:rPr>
              <a:t>UCL Institute for Liver and Digestive Health, Royal Free Hospital, University College of London (UCL),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13</a:t>
            </a:r>
            <a:r>
              <a:rPr lang="en-NZ" sz="1200" i="1" kern="1200" dirty="0">
                <a:solidFill>
                  <a:schemeClr val="tx1"/>
                </a:solidFill>
                <a:effectLst/>
                <a:latin typeface="+mn-lt"/>
                <a:ea typeface="+mn-ea"/>
                <a:cs typeface="+mn-cs"/>
              </a:rPr>
              <a:t>Department of Internal Medicine I, University Medical Center of the Johannes Gutenberg-University, Mainz,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14</a:t>
            </a:r>
            <a:r>
              <a:rPr lang="en-NZ" sz="1200" i="1" kern="1200" dirty="0">
                <a:solidFill>
                  <a:schemeClr val="tx1"/>
                </a:solidFill>
                <a:effectLst/>
                <a:latin typeface="+mn-lt"/>
                <a:ea typeface="+mn-ea"/>
                <a:cs typeface="+mn-cs"/>
              </a:rPr>
              <a:t>Clinical Trial Unit, Hospital </a:t>
            </a:r>
            <a:r>
              <a:rPr lang="en-NZ" sz="1200" i="1" kern="1200" dirty="0" err="1">
                <a:solidFill>
                  <a:schemeClr val="tx1"/>
                </a:solidFill>
                <a:effectLst/>
                <a:latin typeface="+mn-lt"/>
                <a:ea typeface="+mn-ea"/>
                <a:cs typeface="+mn-cs"/>
              </a:rPr>
              <a:t>Clínic</a:t>
            </a:r>
            <a:r>
              <a:rPr lang="en-NZ" sz="1200" i="1" kern="1200" dirty="0">
                <a:solidFill>
                  <a:schemeClr val="tx1"/>
                </a:solidFill>
                <a:effectLst/>
                <a:latin typeface="+mn-lt"/>
                <a:ea typeface="+mn-ea"/>
                <a:cs typeface="+mn-cs"/>
              </a:rPr>
              <a:t>, Barcelona, Barcelona,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15</a:t>
            </a:r>
            <a:r>
              <a:rPr lang="en-NZ" sz="1200" i="1" kern="1200" dirty="0">
                <a:solidFill>
                  <a:schemeClr val="tx1"/>
                </a:solidFill>
                <a:effectLst/>
                <a:latin typeface="+mn-lt"/>
                <a:ea typeface="+mn-ea"/>
                <a:cs typeface="+mn-cs"/>
              </a:rPr>
              <a:t>NIHR Nottingham Biomedical Research Centre, Nottingham University Hospitals NHS Trust and the University of Nottingham, Nottingham,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16</a:t>
            </a:r>
            <a:r>
              <a:rPr lang="en-NZ" sz="1200" i="1" kern="1200" dirty="0">
                <a:solidFill>
                  <a:schemeClr val="tx1"/>
                </a:solidFill>
                <a:effectLst/>
                <a:latin typeface="+mn-lt"/>
                <a:ea typeface="+mn-ea"/>
                <a:cs typeface="+mn-cs"/>
              </a:rPr>
              <a:t>Department of Medicine II, Saarland University Medical Center, Saarland University, Homburg,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17</a:t>
            </a:r>
            <a:r>
              <a:rPr lang="en-NZ" sz="1200" i="1" kern="1200" dirty="0">
                <a:solidFill>
                  <a:schemeClr val="tx1"/>
                </a:solidFill>
                <a:effectLst/>
                <a:latin typeface="+mn-lt"/>
                <a:ea typeface="+mn-ea"/>
                <a:cs typeface="+mn-cs"/>
              </a:rPr>
              <a:t>Liver Unit, Hospital </a:t>
            </a:r>
            <a:r>
              <a:rPr lang="en-NZ" sz="1200" i="1" kern="1200" dirty="0" err="1">
                <a:solidFill>
                  <a:schemeClr val="tx1"/>
                </a:solidFill>
                <a:effectLst/>
                <a:latin typeface="+mn-lt"/>
                <a:ea typeface="+mn-ea"/>
                <a:cs typeface="+mn-cs"/>
              </a:rPr>
              <a:t>Universitari</a:t>
            </a:r>
            <a:r>
              <a:rPr lang="en-NZ" sz="1200" i="1" kern="1200" dirty="0">
                <a:solidFill>
                  <a:schemeClr val="tx1"/>
                </a:solidFill>
                <a:effectLst/>
                <a:latin typeface="+mn-lt"/>
                <a:ea typeface="+mn-ea"/>
                <a:cs typeface="+mn-cs"/>
              </a:rPr>
              <a:t> Vall </a:t>
            </a:r>
            <a:r>
              <a:rPr lang="en-NZ" sz="1200" i="1" kern="1200" dirty="0" err="1">
                <a:solidFill>
                  <a:schemeClr val="tx1"/>
                </a:solidFill>
                <a:effectLst/>
                <a:latin typeface="+mn-lt"/>
                <a:ea typeface="+mn-ea"/>
                <a:cs typeface="+mn-cs"/>
              </a:rPr>
              <a:t>d´Hebron</a:t>
            </a:r>
            <a:r>
              <a:rPr lang="en-NZ" sz="1200" i="1" kern="1200" dirty="0">
                <a:solidFill>
                  <a:schemeClr val="tx1"/>
                </a:solidFill>
                <a:effectLst/>
                <a:latin typeface="+mn-lt"/>
                <a:ea typeface="+mn-ea"/>
                <a:cs typeface="+mn-cs"/>
              </a:rPr>
              <a:t>, Vall </a:t>
            </a:r>
            <a:r>
              <a:rPr lang="en-NZ" sz="1200" i="1" kern="1200" dirty="0" err="1">
                <a:solidFill>
                  <a:schemeClr val="tx1"/>
                </a:solidFill>
                <a:effectLst/>
                <a:latin typeface="+mn-lt"/>
                <a:ea typeface="+mn-ea"/>
                <a:cs typeface="+mn-cs"/>
              </a:rPr>
              <a:t>d'Hebron</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Institut</a:t>
            </a:r>
            <a:r>
              <a:rPr lang="en-NZ" sz="1200" i="1" kern="1200" dirty="0">
                <a:solidFill>
                  <a:schemeClr val="tx1"/>
                </a:solidFill>
                <a:effectLst/>
                <a:latin typeface="+mn-lt"/>
                <a:ea typeface="+mn-ea"/>
                <a:cs typeface="+mn-cs"/>
              </a:rPr>
              <a:t> de </a:t>
            </a:r>
            <a:r>
              <a:rPr lang="en-NZ" sz="1200" i="1" kern="1200" dirty="0" err="1">
                <a:solidFill>
                  <a:schemeClr val="tx1"/>
                </a:solidFill>
                <a:effectLst/>
                <a:latin typeface="+mn-lt"/>
                <a:ea typeface="+mn-ea"/>
                <a:cs typeface="+mn-cs"/>
              </a:rPr>
              <a:t>Recerca</a:t>
            </a:r>
            <a:r>
              <a:rPr lang="en-NZ" sz="1200" i="1" kern="1200" dirty="0">
                <a:solidFill>
                  <a:schemeClr val="tx1"/>
                </a:solidFill>
                <a:effectLst/>
                <a:latin typeface="+mn-lt"/>
                <a:ea typeface="+mn-ea"/>
                <a:cs typeface="+mn-cs"/>
              </a:rPr>
              <a:t> (VHIR), Vall </a:t>
            </a:r>
            <a:r>
              <a:rPr lang="en-NZ" sz="1200" i="1" kern="1200" dirty="0" err="1">
                <a:solidFill>
                  <a:schemeClr val="tx1"/>
                </a:solidFill>
                <a:effectLst/>
                <a:latin typeface="+mn-lt"/>
                <a:ea typeface="+mn-ea"/>
                <a:cs typeface="+mn-cs"/>
              </a:rPr>
              <a:t>d'Hebron</a:t>
            </a:r>
            <a:r>
              <a:rPr lang="en-NZ" sz="1200" i="1" kern="1200" dirty="0">
                <a:solidFill>
                  <a:schemeClr val="tx1"/>
                </a:solidFill>
                <a:effectLst/>
                <a:latin typeface="+mn-lt"/>
                <a:ea typeface="+mn-ea"/>
                <a:cs typeface="+mn-cs"/>
              </a:rPr>
              <a:t> Barcelona Hospital Campus, Barcelona,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18</a:t>
            </a:r>
            <a:r>
              <a:rPr lang="en-NZ" sz="1200" i="1" kern="1200" dirty="0">
                <a:solidFill>
                  <a:schemeClr val="tx1"/>
                </a:solidFill>
                <a:effectLst/>
                <a:latin typeface="+mn-lt"/>
                <a:ea typeface="+mn-ea"/>
                <a:cs typeface="+mn-cs"/>
              </a:rPr>
              <a:t>Universitat </a:t>
            </a:r>
            <a:r>
              <a:rPr lang="en-NZ" sz="1200" i="1" kern="1200" dirty="0" err="1">
                <a:solidFill>
                  <a:schemeClr val="tx1"/>
                </a:solidFill>
                <a:effectLst/>
                <a:latin typeface="+mn-lt"/>
                <a:ea typeface="+mn-ea"/>
                <a:cs typeface="+mn-cs"/>
              </a:rPr>
              <a:t>Autònoma</a:t>
            </a:r>
            <a:r>
              <a:rPr lang="en-NZ" sz="1200" i="1" kern="1200" dirty="0">
                <a:solidFill>
                  <a:schemeClr val="tx1"/>
                </a:solidFill>
                <a:effectLst/>
                <a:latin typeface="+mn-lt"/>
                <a:ea typeface="+mn-ea"/>
                <a:cs typeface="+mn-cs"/>
              </a:rPr>
              <a:t> de Barcelona, Barcelona, Spain </a:t>
            </a:r>
          </a:p>
          <a:p>
            <a:endParaRPr lang="en-NZ" sz="1200" i="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Alcohol-related liver disease (ALD) and metabolic dysfunction and ALD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represent an under-recognized part of the steatotic liver disease spectrum, particularly at early, asymptomatic stages. Population-level data on their prevalence and fibrosis severity are limited, and the joint impact of alcohol and cardiometabolic risk factors remains poorly defined. We aimed to estimate the prevalence and severity of ALD and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in the European general population using the </a:t>
            </a:r>
            <a:r>
              <a:rPr lang="en-NZ" sz="1200" kern="1200" dirty="0" err="1">
                <a:solidFill>
                  <a:schemeClr val="tx1"/>
                </a:solidFill>
                <a:effectLst/>
                <a:latin typeface="+mn-lt"/>
                <a:ea typeface="+mn-ea"/>
                <a:cs typeface="+mn-cs"/>
              </a:rPr>
              <a:t>LiverScreen</a:t>
            </a:r>
            <a:r>
              <a:rPr lang="en-NZ" sz="1200" kern="1200" dirty="0">
                <a:solidFill>
                  <a:schemeClr val="tx1"/>
                </a:solidFill>
                <a:effectLst/>
                <a:latin typeface="+mn-lt"/>
                <a:ea typeface="+mn-ea"/>
                <a:cs typeface="+mn-cs"/>
              </a:rPr>
              <a:t> cohort. </a:t>
            </a:r>
          </a:p>
          <a:p>
            <a:r>
              <a:rPr lang="en-NZ" sz="1200" b="1"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We conducted a prospective screening study in individuals aged ≥40 years from the general population in nine European countries. We recorded demographic, clinical, and standard laboratory parameters, and assessed liver fibrosis using liver stiffness measurements (LSM). Individuals with LSM ≥ 8 kPa and/or ALT ≥ 1.5× the upper limit of normal were referred for hepatology consultation including liver biopsy in patients who agreed to the procedure. </a:t>
            </a:r>
          </a:p>
          <a:p>
            <a:r>
              <a:rPr lang="en-NZ" sz="1200" b="1"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We included 30,199 individuals from the general population (mean age 58 ± 10 years; 57% women). Overall, 7.1% reported harmful alcohol use (women/men: ≥14/21 drinks/week) and 70% had at least one cardiometabolic risk factor. At inclusion, 31% had steatotic liver disease (ALD = 0.4%;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 2%; MASLD = 28%), while 69% had no steatotic liver disease. The prevalence of significant fibrosis was highest in ALD, with 10.9% having LSM ≥ 10 kPa, followed by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(7.5%) and MASLD (4.3%). In patients with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or ALD, only 5.2% had ALT ≥ 1.5× the upper limit of normal; however, exceeding this threshold was associated with a markedly higher risk of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or ALD (odds ratio 3.4, 95% CI 2.4-4.5; p &lt; 0.001). Among the 2,457 individuals referred for hepatology consultation, 331 underwent liver biopsy. Advanced fibrosis (≥F3) was present in 28% (93/331). Among biopsied patients with ALD or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39% had advanced fibrosis, significantly higher than in those with MASLD (27%). </a:t>
            </a:r>
          </a:p>
          <a:p>
            <a:r>
              <a:rPr lang="en-NZ" sz="1200" b="1" kern="1200" dirty="0">
                <a:solidFill>
                  <a:schemeClr val="tx1"/>
                </a:solidFill>
                <a:effectLst/>
                <a:latin typeface="+mn-lt"/>
                <a:ea typeface="+mn-ea"/>
                <a:cs typeface="+mn-cs"/>
              </a:rPr>
              <a:t>Conclusion: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In this large, population-based cohort, ALD and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accounted for a small proportion of patients with steatotic liver disease but were associated with a higher burden of advanced fibrosis. These findings underscore a substantial yet underrecognized burden of ALD and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in the general population, highlighting the need for earlier and more systematic identification.</a:t>
            </a:r>
          </a:p>
          <a:p>
            <a:endParaRPr lang="en-NZ"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7246C8B-1AA0-DEE2-E7CA-DB6139C4E40F}"/>
              </a:ext>
            </a:extLst>
          </p:cNvPr>
          <p:cNvSpPr>
            <a:spLocks noGrp="1"/>
          </p:cNvSpPr>
          <p:nvPr>
            <p:ph type="sldNum" sz="quarter" idx="5"/>
          </p:nvPr>
        </p:nvSpPr>
        <p:spPr/>
        <p:txBody>
          <a:bodyPr/>
          <a:lstStyle/>
          <a:p>
            <a:fld id="{F872C0F0-71E7-46B6-AA6F-1D7E0E2B8B3E}" type="slidenum">
              <a:rPr lang="en-US" smtClean="0"/>
              <a:t>27</a:t>
            </a:fld>
            <a:endParaRPr lang="en-US"/>
          </a:p>
        </p:txBody>
      </p:sp>
    </p:spTree>
    <p:extLst>
      <p:ext uri="{BB962C8B-B14F-4D97-AF65-F5344CB8AC3E}">
        <p14:creationId xmlns:p14="http://schemas.microsoft.com/office/powerpoint/2010/main" val="2345227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F8E0F-0D0D-F599-F36F-B55D1C66B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0AD7C-E02E-4420-88FA-71EA91B72091}"/>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EA5CFBD7-864C-A6B6-7743-589ED24C23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i="1" dirty="0"/>
              <a:t>Abbreviations: </a:t>
            </a:r>
            <a:r>
              <a:rPr lang="en-NZ" b="0" i="1" dirty="0"/>
              <a:t>ALD, alcoholic liver disease; ALT, alanine aminotransferase; CI, confidence interval; F, fibrosis stage; </a:t>
            </a:r>
            <a:r>
              <a:rPr lang="en-NZ" b="0" i="1" dirty="0" err="1"/>
              <a:t>LSM</a:t>
            </a:r>
            <a:r>
              <a:rPr lang="en-NZ" b="0" i="1" dirty="0"/>
              <a:t>, liver stiffness measurement; MASLD, metabolic dysfunction-associated steatotic liver disease; </a:t>
            </a:r>
            <a:r>
              <a:rPr lang="en-NZ" b="0" i="1" dirty="0" err="1"/>
              <a:t>metALD</a:t>
            </a:r>
            <a:r>
              <a:rPr lang="en-NZ" b="0" i="1" dirty="0"/>
              <a:t>, metabolic dysfunction and alcoholic liver disease; OR, odds ratio; SLD, steatotic liver disease; ULN, upper limit of normal.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1" dirty="0"/>
          </a:p>
          <a:p>
            <a:r>
              <a:rPr lang="en-NZ" sz="1200" b="1" kern="1200" dirty="0">
                <a:solidFill>
                  <a:schemeClr val="tx1"/>
                </a:solidFill>
                <a:effectLst/>
                <a:latin typeface="+mn-lt"/>
                <a:ea typeface="+mn-ea"/>
                <a:cs typeface="+mn-cs"/>
              </a:rPr>
              <a:t>OS-032-YI </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Burden of </a:t>
            </a:r>
            <a:r>
              <a:rPr lang="en-NZ" sz="1200" b="1" kern="1200" dirty="0" err="1">
                <a:solidFill>
                  <a:schemeClr val="tx1"/>
                </a:solidFill>
                <a:effectLst/>
                <a:latin typeface="+mn-lt"/>
                <a:ea typeface="+mn-ea"/>
                <a:cs typeface="+mn-cs"/>
              </a:rPr>
              <a:t>MetALD</a:t>
            </a:r>
            <a:r>
              <a:rPr lang="en-NZ" sz="1200" b="1" kern="1200" dirty="0">
                <a:solidFill>
                  <a:schemeClr val="tx1"/>
                </a:solidFill>
                <a:effectLst/>
                <a:latin typeface="+mn-lt"/>
                <a:ea typeface="+mn-ea"/>
                <a:cs typeface="+mn-cs"/>
              </a:rPr>
              <a:t> and alcohol-related liver disease in the European general population: insights from the 30,199-patient </a:t>
            </a:r>
            <a:r>
              <a:rPr lang="en-NZ" sz="1200" b="1" kern="1200" dirty="0" err="1">
                <a:solidFill>
                  <a:schemeClr val="tx1"/>
                </a:solidFill>
                <a:effectLst/>
                <a:latin typeface="+mn-lt"/>
                <a:ea typeface="+mn-ea"/>
                <a:cs typeface="+mn-cs"/>
              </a:rPr>
              <a:t>LiverScreen</a:t>
            </a:r>
            <a:r>
              <a:rPr lang="en-NZ" sz="1200" b="1" kern="1200" dirty="0">
                <a:solidFill>
                  <a:schemeClr val="tx1"/>
                </a:solidFill>
                <a:effectLst/>
                <a:latin typeface="+mn-lt"/>
                <a:ea typeface="+mn-ea"/>
                <a:cs typeface="+mn-cs"/>
              </a:rPr>
              <a:t> cohort </a:t>
            </a:r>
          </a:p>
          <a:p>
            <a:endParaRPr lang="en-NZ"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Stine Johansen</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Elisa Pose</a:t>
            </a:r>
            <a:r>
              <a:rPr lang="en-NZ" sz="1200" kern="1200" baseline="30000" dirty="0">
                <a:solidFill>
                  <a:schemeClr val="tx1"/>
                </a:solidFill>
                <a:effectLst/>
                <a:latin typeface="+mn-lt"/>
                <a:ea typeface="+mn-ea"/>
                <a:cs typeface="+mn-cs"/>
              </a:rPr>
              <a:t>3,4,5</a:t>
            </a:r>
            <a:r>
              <a:rPr lang="en-NZ" sz="1200" kern="1200" dirty="0">
                <a:solidFill>
                  <a:schemeClr val="tx1"/>
                </a:solidFill>
                <a:effectLst/>
                <a:latin typeface="+mn-lt"/>
                <a:ea typeface="+mn-ea"/>
                <a:cs typeface="+mn-cs"/>
              </a:rPr>
              <a:t>, Maja Thiele</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Laurent Castera</a:t>
            </a:r>
            <a:r>
              <a:rPr lang="en-NZ" sz="1200" kern="1200" baseline="30000" dirty="0">
                <a:solidFill>
                  <a:schemeClr val="tx1"/>
                </a:solidFill>
                <a:effectLst/>
                <a:latin typeface="+mn-lt"/>
                <a:ea typeface="+mn-ea"/>
                <a:cs typeface="+mn-cs"/>
              </a:rPr>
              <a:t>6</a:t>
            </a:r>
            <a:r>
              <a:rPr lang="en-NZ" sz="1200" kern="1200" dirty="0">
                <a:solidFill>
                  <a:schemeClr val="tx1"/>
                </a:solidFill>
                <a:effectLst/>
                <a:latin typeface="+mn-lt"/>
                <a:ea typeface="+mn-ea"/>
                <a:cs typeface="+mn-cs"/>
              </a:rPr>
              <a:t>, Guillem Pera</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Salvatore Piano</a:t>
            </a:r>
            <a:r>
              <a:rPr lang="en-NZ" sz="1200" kern="1200" baseline="30000" dirty="0">
                <a:solidFill>
                  <a:schemeClr val="tx1"/>
                </a:solidFill>
                <a:effectLst/>
                <a:latin typeface="+mn-lt"/>
                <a:ea typeface="+mn-ea"/>
                <a:cs typeface="+mn-cs"/>
              </a:rPr>
              <a:t>8</a:t>
            </a:r>
            <a:r>
              <a:rPr lang="en-NZ" sz="1200" kern="1200" dirty="0">
                <a:solidFill>
                  <a:schemeClr val="tx1"/>
                </a:solidFill>
                <a:effectLst/>
                <a:latin typeface="+mn-lt"/>
                <a:ea typeface="+mn-ea"/>
                <a:cs typeface="+mn-cs"/>
              </a:rPr>
              <a:t>, Isabel Graupera</a:t>
            </a:r>
            <a:r>
              <a:rPr lang="en-NZ" sz="1200" kern="1200" baseline="30000" dirty="0">
                <a:solidFill>
                  <a:schemeClr val="tx1"/>
                </a:solidFill>
                <a:effectLst/>
                <a:latin typeface="+mn-lt"/>
                <a:ea typeface="+mn-ea"/>
                <a:cs typeface="+mn-cs"/>
              </a:rPr>
              <a:t>3,4,5</a:t>
            </a:r>
            <a:r>
              <a:rPr lang="en-NZ" sz="1200" kern="1200" dirty="0">
                <a:solidFill>
                  <a:schemeClr val="tx1"/>
                </a:solidFill>
                <a:effectLst/>
                <a:latin typeface="+mn-lt"/>
                <a:ea typeface="+mn-ea"/>
                <a:cs typeface="+mn-cs"/>
              </a:rPr>
              <a:t>, Pere Torán</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Katrine Tholstrup Bech</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Helle Schnefeld</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Marta Tonon</a:t>
            </a:r>
            <a:r>
              <a:rPr lang="en-NZ" sz="1200" kern="1200" baseline="30000" dirty="0">
                <a:solidFill>
                  <a:schemeClr val="tx1"/>
                </a:solidFill>
                <a:effectLst/>
                <a:latin typeface="+mn-lt"/>
                <a:ea typeface="+mn-ea"/>
                <a:cs typeface="+mn-cs"/>
              </a:rPr>
              <a:t>8</a:t>
            </a:r>
            <a:r>
              <a:rPr lang="en-NZ" sz="1200" kern="1200" dirty="0">
                <a:solidFill>
                  <a:schemeClr val="tx1"/>
                </a:solidFill>
                <a:effectLst/>
                <a:latin typeface="+mn-lt"/>
                <a:ea typeface="+mn-ea"/>
                <a:cs typeface="+mn-cs"/>
              </a:rPr>
              <a:t>, Anita Madir</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Daniel Jan Havaj</a:t>
            </a:r>
            <a:r>
              <a:rPr lang="en-NZ" sz="1200" kern="1200" baseline="30000" dirty="0">
                <a:solidFill>
                  <a:schemeClr val="tx1"/>
                </a:solidFill>
                <a:effectLst/>
                <a:latin typeface="+mn-lt"/>
                <a:ea typeface="+mn-ea"/>
                <a:cs typeface="+mn-cs"/>
              </a:rPr>
              <a:t>10</a:t>
            </a:r>
            <a:r>
              <a:rPr lang="en-NZ" sz="1200" kern="1200" dirty="0">
                <a:solidFill>
                  <a:schemeClr val="tx1"/>
                </a:solidFill>
                <a:effectLst/>
                <a:latin typeface="+mn-lt"/>
                <a:ea typeface="+mn-ea"/>
                <a:cs typeface="+mn-cs"/>
              </a:rPr>
              <a:t>, Jesse Pustjens</a:t>
            </a:r>
            <a:r>
              <a:rPr lang="en-NZ" sz="1200" kern="1200" baseline="30000" dirty="0">
                <a:solidFill>
                  <a:schemeClr val="tx1"/>
                </a:solidFill>
                <a:effectLst/>
                <a:latin typeface="+mn-lt"/>
                <a:ea typeface="+mn-ea"/>
                <a:cs typeface="+mn-cs"/>
              </a:rPr>
              <a:t>11</a:t>
            </a:r>
            <a:r>
              <a:rPr lang="en-NZ" sz="1200" kern="1200" dirty="0">
                <a:solidFill>
                  <a:schemeClr val="tx1"/>
                </a:solidFill>
                <a:effectLst/>
                <a:latin typeface="+mn-lt"/>
                <a:ea typeface="+mn-ea"/>
                <a:cs typeface="+mn-cs"/>
              </a:rPr>
              <a:t>, Mirko Zoncapè</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Peter R. Galle</a:t>
            </a:r>
            <a:r>
              <a:rPr lang="en-NZ" sz="1200" kern="1200" baseline="30000" dirty="0">
                <a:solidFill>
                  <a:schemeClr val="tx1"/>
                </a:solidFill>
                <a:effectLst/>
                <a:latin typeface="+mn-lt"/>
                <a:ea typeface="+mn-ea"/>
                <a:cs typeface="+mn-cs"/>
              </a:rPr>
              <a:t>13</a:t>
            </a:r>
            <a:r>
              <a:rPr lang="en-NZ" sz="1200" kern="1200" dirty="0">
                <a:solidFill>
                  <a:schemeClr val="tx1"/>
                </a:solidFill>
                <a:effectLst/>
                <a:latin typeface="+mn-lt"/>
                <a:ea typeface="+mn-ea"/>
                <a:cs typeface="+mn-cs"/>
              </a:rPr>
              <a:t>, Peter Andersen</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Judit Pich</a:t>
            </a:r>
            <a:r>
              <a:rPr lang="en-NZ" sz="1200" kern="1200" baseline="30000" dirty="0">
                <a:solidFill>
                  <a:schemeClr val="tx1"/>
                </a:solidFill>
                <a:effectLst/>
                <a:latin typeface="+mn-lt"/>
                <a:ea typeface="+mn-ea"/>
                <a:cs typeface="+mn-cs"/>
              </a:rPr>
              <a:t>14</a:t>
            </a:r>
            <a:r>
              <a:rPr lang="en-NZ" sz="1200" kern="1200" dirty="0">
                <a:solidFill>
                  <a:schemeClr val="tx1"/>
                </a:solidFill>
                <a:effectLst/>
                <a:latin typeface="+mn-lt"/>
                <a:ea typeface="+mn-ea"/>
                <a:cs typeface="+mn-cs"/>
              </a:rPr>
              <a:t>, Johanne Kragh Hansen</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Neil Guha</a:t>
            </a:r>
            <a:r>
              <a:rPr lang="en-NZ" sz="1200" kern="1200" baseline="30000" dirty="0">
                <a:solidFill>
                  <a:schemeClr val="tx1"/>
                </a:solidFill>
                <a:effectLst/>
                <a:latin typeface="+mn-lt"/>
                <a:ea typeface="+mn-ea"/>
                <a:cs typeface="+mn-cs"/>
              </a:rPr>
              <a:t>15</a:t>
            </a:r>
            <a:r>
              <a:rPr lang="en-NZ" sz="1200" kern="1200" dirty="0">
                <a:solidFill>
                  <a:schemeClr val="tx1"/>
                </a:solidFill>
                <a:effectLst/>
                <a:latin typeface="+mn-lt"/>
                <a:ea typeface="+mn-ea"/>
                <a:cs typeface="+mn-cs"/>
              </a:rPr>
              <a:t>, Jörn M. Schattenberg</a:t>
            </a:r>
            <a:r>
              <a:rPr lang="en-NZ" sz="1200" kern="1200" baseline="30000" dirty="0">
                <a:solidFill>
                  <a:schemeClr val="tx1"/>
                </a:solidFill>
                <a:effectLst/>
                <a:latin typeface="+mn-lt"/>
                <a:ea typeface="+mn-ea"/>
                <a:cs typeface="+mn-cs"/>
              </a:rPr>
              <a:t>16</a:t>
            </a:r>
            <a:r>
              <a:rPr lang="en-NZ" sz="1200" kern="1200" dirty="0">
                <a:solidFill>
                  <a:schemeClr val="tx1"/>
                </a:solidFill>
                <a:effectLst/>
                <a:latin typeface="+mn-lt"/>
                <a:ea typeface="+mn-ea"/>
                <a:cs typeface="+mn-cs"/>
              </a:rPr>
              <a:t>, Emmanuel Tsochatzis</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Willem Pieter Brouwer</a:t>
            </a:r>
            <a:r>
              <a:rPr lang="en-NZ" sz="1200" kern="1200" baseline="30000" dirty="0">
                <a:solidFill>
                  <a:schemeClr val="tx1"/>
                </a:solidFill>
                <a:effectLst/>
                <a:latin typeface="+mn-lt"/>
                <a:ea typeface="+mn-ea"/>
                <a:cs typeface="+mn-cs"/>
              </a:rPr>
              <a:t>11</a:t>
            </a:r>
            <a:r>
              <a:rPr lang="en-NZ" sz="1200" kern="1200" dirty="0">
                <a:solidFill>
                  <a:schemeClr val="tx1"/>
                </a:solidFill>
                <a:effectLst/>
                <a:latin typeface="+mn-lt"/>
                <a:ea typeface="+mn-ea"/>
                <a:cs typeface="+mn-cs"/>
              </a:rPr>
              <a:t>, Juan M. Pericàs</a:t>
            </a:r>
            <a:r>
              <a:rPr lang="en-NZ" sz="1200" kern="1200" baseline="30000" dirty="0">
                <a:solidFill>
                  <a:schemeClr val="tx1"/>
                </a:solidFill>
                <a:effectLst/>
                <a:latin typeface="+mn-lt"/>
                <a:ea typeface="+mn-ea"/>
                <a:cs typeface="+mn-cs"/>
              </a:rPr>
              <a:t>5,17,18</a:t>
            </a:r>
            <a:r>
              <a:rPr lang="en-NZ" sz="1200" kern="1200" dirty="0">
                <a:solidFill>
                  <a:schemeClr val="tx1"/>
                </a:solidFill>
                <a:effectLst/>
                <a:latin typeface="+mn-lt"/>
                <a:ea typeface="+mn-ea"/>
                <a:cs typeface="+mn-cs"/>
              </a:rPr>
              <a:t>, Lubomir Skladany</a:t>
            </a:r>
            <a:r>
              <a:rPr lang="en-NZ" sz="1200" kern="1200" baseline="30000" dirty="0">
                <a:solidFill>
                  <a:schemeClr val="tx1"/>
                </a:solidFill>
                <a:effectLst/>
                <a:latin typeface="+mn-lt"/>
                <a:ea typeface="+mn-ea"/>
                <a:cs typeface="+mn-cs"/>
              </a:rPr>
              <a:t>10</a:t>
            </a:r>
            <a:r>
              <a:rPr lang="en-NZ" sz="1200" kern="1200" dirty="0">
                <a:solidFill>
                  <a:schemeClr val="tx1"/>
                </a:solidFill>
                <a:effectLst/>
                <a:latin typeface="+mn-lt"/>
                <a:ea typeface="+mn-ea"/>
                <a:cs typeface="+mn-cs"/>
              </a:rPr>
              <a:t>, Ivica Grgurevic</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Llorenç Caballeria</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Pere Ginès</a:t>
            </a:r>
            <a:r>
              <a:rPr lang="en-NZ" sz="1200" kern="1200" baseline="30000" dirty="0">
                <a:solidFill>
                  <a:schemeClr val="tx1"/>
                </a:solidFill>
                <a:effectLst/>
                <a:latin typeface="+mn-lt"/>
                <a:ea typeface="+mn-ea"/>
                <a:cs typeface="+mn-cs"/>
              </a:rPr>
              <a:t>3,4,5</a:t>
            </a:r>
            <a:r>
              <a:rPr lang="en-NZ" sz="1200" kern="1200" dirty="0">
                <a:solidFill>
                  <a:schemeClr val="tx1"/>
                </a:solidFill>
                <a:effectLst/>
                <a:latin typeface="+mn-lt"/>
                <a:ea typeface="+mn-ea"/>
                <a:cs typeface="+mn-cs"/>
              </a:rPr>
              <a:t>, Aleksander Krag</a:t>
            </a:r>
            <a:r>
              <a:rPr lang="en-NZ" sz="1200" kern="1200" baseline="30000" dirty="0">
                <a:solidFill>
                  <a:schemeClr val="tx1"/>
                </a:solidFill>
                <a:effectLst/>
                <a:latin typeface="+mn-lt"/>
                <a:ea typeface="+mn-ea"/>
                <a:cs typeface="+mn-cs"/>
              </a:rPr>
              <a:t>1,2 </a:t>
            </a:r>
          </a:p>
          <a:p>
            <a:endParaRPr lang="en-NZ" sz="1200" kern="1200" dirty="0">
              <a:solidFill>
                <a:schemeClr val="tx1"/>
              </a:solidFill>
              <a:effectLst/>
              <a:latin typeface="+mn-lt"/>
              <a:ea typeface="+mn-ea"/>
              <a:cs typeface="+mn-cs"/>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FLASH - Centre for Liver Research, Department of Gastroenterology and Hepatology, Odense University Hospital, Odense, Denmark</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Department of Clinical Research, Faculty of Health Sciences, University of Southern Denmark, Odense, Denmark</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Liver Unit, Hospital </a:t>
            </a:r>
            <a:r>
              <a:rPr lang="en-NZ" sz="1200" i="1" kern="1200" dirty="0" err="1">
                <a:solidFill>
                  <a:schemeClr val="tx1"/>
                </a:solidFill>
                <a:effectLst/>
                <a:latin typeface="+mn-lt"/>
                <a:ea typeface="+mn-ea"/>
                <a:cs typeface="+mn-cs"/>
              </a:rPr>
              <a:t>Clínic</a:t>
            </a:r>
            <a:r>
              <a:rPr lang="en-NZ" sz="1200" i="1" kern="1200" dirty="0">
                <a:solidFill>
                  <a:schemeClr val="tx1"/>
                </a:solidFill>
                <a:effectLst/>
                <a:latin typeface="+mn-lt"/>
                <a:ea typeface="+mn-ea"/>
                <a:cs typeface="+mn-cs"/>
              </a:rPr>
              <a:t> of Barcelona, Barcelona,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Fundació de </a:t>
            </a:r>
            <a:r>
              <a:rPr lang="en-NZ" sz="1200" i="1" kern="1200" dirty="0" err="1">
                <a:solidFill>
                  <a:schemeClr val="tx1"/>
                </a:solidFill>
                <a:effectLst/>
                <a:latin typeface="+mn-lt"/>
                <a:ea typeface="+mn-ea"/>
                <a:cs typeface="+mn-cs"/>
              </a:rPr>
              <a:t>Recerca</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Clínic</a:t>
            </a:r>
            <a:r>
              <a:rPr lang="en-NZ" sz="1200" i="1" kern="1200" dirty="0">
                <a:solidFill>
                  <a:schemeClr val="tx1"/>
                </a:solidFill>
                <a:effectLst/>
                <a:latin typeface="+mn-lt"/>
                <a:ea typeface="+mn-ea"/>
                <a:cs typeface="+mn-cs"/>
              </a:rPr>
              <a:t> Barcelona - </a:t>
            </a:r>
            <a:r>
              <a:rPr lang="en-NZ" sz="1200" i="1" kern="1200" dirty="0" err="1">
                <a:solidFill>
                  <a:schemeClr val="tx1"/>
                </a:solidFill>
                <a:effectLst/>
                <a:latin typeface="+mn-lt"/>
                <a:ea typeface="+mn-ea"/>
                <a:cs typeface="+mn-cs"/>
              </a:rPr>
              <a:t>Institut</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d'Investigacions</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Biomèdiques</a:t>
            </a:r>
            <a:r>
              <a:rPr lang="en-NZ" sz="1200" i="1" kern="1200" dirty="0">
                <a:solidFill>
                  <a:schemeClr val="tx1"/>
                </a:solidFill>
                <a:effectLst/>
                <a:latin typeface="+mn-lt"/>
                <a:ea typeface="+mn-ea"/>
                <a:cs typeface="+mn-cs"/>
              </a:rPr>
              <a:t> August Pi </a:t>
            </a:r>
            <a:r>
              <a:rPr lang="en-NZ" sz="1200" i="1" kern="1200" dirty="0" err="1">
                <a:solidFill>
                  <a:schemeClr val="tx1"/>
                </a:solidFill>
                <a:effectLst/>
                <a:latin typeface="+mn-lt"/>
                <a:ea typeface="+mn-ea"/>
                <a:cs typeface="+mn-cs"/>
              </a:rPr>
              <a:t>i</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Sunyer</a:t>
            </a:r>
            <a:r>
              <a:rPr lang="en-NZ" sz="1200" i="1" kern="1200" dirty="0">
                <a:solidFill>
                  <a:schemeClr val="tx1"/>
                </a:solidFill>
                <a:effectLst/>
                <a:latin typeface="+mn-lt"/>
                <a:ea typeface="+mn-ea"/>
                <a:cs typeface="+mn-cs"/>
              </a:rPr>
              <a:t> (FCRB - IDIBAPS), Barcelona,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Centro de </a:t>
            </a:r>
            <a:r>
              <a:rPr lang="en-NZ" sz="1200" i="1" kern="1200" dirty="0" err="1">
                <a:solidFill>
                  <a:schemeClr val="tx1"/>
                </a:solidFill>
                <a:effectLst/>
                <a:latin typeface="+mn-lt"/>
                <a:ea typeface="+mn-ea"/>
                <a:cs typeface="+mn-cs"/>
              </a:rPr>
              <a:t>Investigación</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Biomédica</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en</a:t>
            </a:r>
            <a:r>
              <a:rPr lang="en-NZ" sz="1200" i="1" kern="1200" dirty="0">
                <a:solidFill>
                  <a:schemeClr val="tx1"/>
                </a:solidFill>
                <a:effectLst/>
                <a:latin typeface="+mn-lt"/>
                <a:ea typeface="+mn-ea"/>
                <a:cs typeface="+mn-cs"/>
              </a:rPr>
              <a:t> Red </a:t>
            </a:r>
            <a:r>
              <a:rPr lang="en-NZ" sz="1200" i="1" kern="1200" dirty="0" err="1">
                <a:solidFill>
                  <a:schemeClr val="tx1"/>
                </a:solidFill>
                <a:effectLst/>
                <a:latin typeface="+mn-lt"/>
                <a:ea typeface="+mn-ea"/>
                <a:cs typeface="+mn-cs"/>
              </a:rPr>
              <a:t>Enfermedades</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Hepáticas</a:t>
            </a:r>
            <a:r>
              <a:rPr lang="en-NZ" sz="1200" i="1" kern="1200" dirty="0">
                <a:solidFill>
                  <a:schemeClr val="tx1"/>
                </a:solidFill>
                <a:effectLst/>
                <a:latin typeface="+mn-lt"/>
                <a:ea typeface="+mn-ea"/>
                <a:cs typeface="+mn-cs"/>
              </a:rPr>
              <a:t> y </a:t>
            </a:r>
            <a:r>
              <a:rPr lang="en-NZ" sz="1200" i="1" kern="1200" dirty="0" err="1">
                <a:solidFill>
                  <a:schemeClr val="tx1"/>
                </a:solidFill>
                <a:effectLst/>
                <a:latin typeface="+mn-lt"/>
                <a:ea typeface="+mn-ea"/>
                <a:cs typeface="+mn-cs"/>
              </a:rPr>
              <a:t>Digestivas</a:t>
            </a:r>
            <a:r>
              <a:rPr lang="en-NZ" sz="1200" i="1" kern="1200" dirty="0">
                <a:solidFill>
                  <a:schemeClr val="tx1"/>
                </a:solidFill>
                <a:effectLst/>
                <a:latin typeface="+mn-lt"/>
                <a:ea typeface="+mn-ea"/>
                <a:cs typeface="+mn-cs"/>
              </a:rPr>
              <a:t> (CIBEREHD), Madrid,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Department of Hepatology, </a:t>
            </a:r>
            <a:r>
              <a:rPr lang="en-NZ" sz="1200" i="1" kern="1200" dirty="0" err="1">
                <a:solidFill>
                  <a:schemeClr val="tx1"/>
                </a:solidFill>
                <a:effectLst/>
                <a:latin typeface="+mn-lt"/>
                <a:ea typeface="+mn-ea"/>
                <a:cs typeface="+mn-cs"/>
              </a:rPr>
              <a:t>Hôpital</a:t>
            </a:r>
            <a:r>
              <a:rPr lang="en-NZ" sz="1200" i="1" kern="1200" dirty="0">
                <a:solidFill>
                  <a:schemeClr val="tx1"/>
                </a:solidFill>
                <a:effectLst/>
                <a:latin typeface="+mn-lt"/>
                <a:ea typeface="+mn-ea"/>
                <a:cs typeface="+mn-cs"/>
              </a:rPr>
              <a:t> Beaujon, Assistance Publique-Hôpitaux de Paris, Clichy, Université de Paris, Paris, France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7</a:t>
            </a:r>
            <a:r>
              <a:rPr lang="en-NZ" sz="1200" i="1" kern="1200" dirty="0">
                <a:solidFill>
                  <a:schemeClr val="tx1"/>
                </a:solidFill>
                <a:effectLst/>
                <a:latin typeface="+mn-lt"/>
                <a:ea typeface="+mn-ea"/>
                <a:cs typeface="+mn-cs"/>
              </a:rPr>
              <a:t>Unitat de </a:t>
            </a:r>
            <a:r>
              <a:rPr lang="en-NZ" sz="1200" i="1" kern="1200" dirty="0" err="1">
                <a:solidFill>
                  <a:schemeClr val="tx1"/>
                </a:solidFill>
                <a:effectLst/>
                <a:latin typeface="+mn-lt"/>
                <a:ea typeface="+mn-ea"/>
                <a:cs typeface="+mn-cs"/>
              </a:rPr>
              <a:t>Suport</a:t>
            </a:r>
            <a:r>
              <a:rPr lang="en-NZ" sz="1200" i="1" kern="1200" dirty="0">
                <a:solidFill>
                  <a:schemeClr val="tx1"/>
                </a:solidFill>
                <a:effectLst/>
                <a:latin typeface="+mn-lt"/>
                <a:ea typeface="+mn-ea"/>
                <a:cs typeface="+mn-cs"/>
              </a:rPr>
              <a:t> a la </a:t>
            </a:r>
            <a:r>
              <a:rPr lang="en-NZ" sz="1200" i="1" kern="1200" dirty="0" err="1">
                <a:solidFill>
                  <a:schemeClr val="tx1"/>
                </a:solidFill>
                <a:effectLst/>
                <a:latin typeface="+mn-lt"/>
                <a:ea typeface="+mn-ea"/>
                <a:cs typeface="+mn-cs"/>
              </a:rPr>
              <a:t>Recerca</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Metropolitana</a:t>
            </a:r>
            <a:r>
              <a:rPr lang="en-NZ" sz="1200" i="1" kern="1200" dirty="0">
                <a:solidFill>
                  <a:schemeClr val="tx1"/>
                </a:solidFill>
                <a:effectLst/>
                <a:latin typeface="+mn-lt"/>
                <a:ea typeface="+mn-ea"/>
                <a:cs typeface="+mn-cs"/>
              </a:rPr>
              <a:t> Nord, </a:t>
            </a:r>
            <a:r>
              <a:rPr lang="en-NZ" sz="1200" i="1" kern="1200" dirty="0" err="1">
                <a:solidFill>
                  <a:schemeClr val="tx1"/>
                </a:solidFill>
                <a:effectLst/>
                <a:latin typeface="+mn-lt"/>
                <a:ea typeface="+mn-ea"/>
                <a:cs typeface="+mn-cs"/>
              </a:rPr>
              <a:t>Fundació</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Institut</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Universitari</a:t>
            </a:r>
            <a:r>
              <a:rPr lang="en-NZ" sz="1200" i="1" kern="1200" dirty="0">
                <a:solidFill>
                  <a:schemeClr val="tx1"/>
                </a:solidFill>
                <a:effectLst/>
                <a:latin typeface="+mn-lt"/>
                <a:ea typeface="+mn-ea"/>
                <a:cs typeface="+mn-cs"/>
              </a:rPr>
              <a:t> per a la </a:t>
            </a:r>
            <a:r>
              <a:rPr lang="en-NZ" sz="1200" i="1" kern="1200" dirty="0" err="1">
                <a:solidFill>
                  <a:schemeClr val="tx1"/>
                </a:solidFill>
                <a:effectLst/>
                <a:latin typeface="+mn-lt"/>
                <a:ea typeface="+mn-ea"/>
                <a:cs typeface="+mn-cs"/>
              </a:rPr>
              <a:t>Recerca</a:t>
            </a:r>
            <a:r>
              <a:rPr lang="en-NZ" sz="1200" i="1" kern="1200" dirty="0">
                <a:solidFill>
                  <a:schemeClr val="tx1"/>
                </a:solidFill>
                <a:effectLst/>
                <a:latin typeface="+mn-lt"/>
                <a:ea typeface="+mn-ea"/>
                <a:cs typeface="+mn-cs"/>
              </a:rPr>
              <a:t> a </a:t>
            </a:r>
            <a:r>
              <a:rPr lang="en-NZ" sz="1200" i="1" kern="1200" dirty="0" err="1">
                <a:solidFill>
                  <a:schemeClr val="tx1"/>
                </a:solidFill>
                <a:effectLst/>
                <a:latin typeface="+mn-lt"/>
                <a:ea typeface="+mn-ea"/>
                <a:cs typeface="+mn-cs"/>
              </a:rPr>
              <a:t>l'Atenció</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Primària</a:t>
            </a:r>
            <a:r>
              <a:rPr lang="en-NZ" sz="1200" i="1" kern="1200" dirty="0">
                <a:solidFill>
                  <a:schemeClr val="tx1"/>
                </a:solidFill>
                <a:effectLst/>
                <a:latin typeface="+mn-lt"/>
                <a:ea typeface="+mn-ea"/>
                <a:cs typeface="+mn-cs"/>
              </a:rPr>
              <a:t> de Salut Jordi Gol </a:t>
            </a:r>
            <a:r>
              <a:rPr lang="en-NZ" sz="1200" i="1" kern="1200" dirty="0" err="1">
                <a:solidFill>
                  <a:schemeClr val="tx1"/>
                </a:solidFill>
                <a:effectLst/>
                <a:latin typeface="+mn-lt"/>
                <a:ea typeface="+mn-ea"/>
                <a:cs typeface="+mn-cs"/>
              </a:rPr>
              <a:t>i</a:t>
            </a:r>
            <a:r>
              <a:rPr lang="en-NZ" sz="1200" i="1" kern="1200" dirty="0">
                <a:solidFill>
                  <a:schemeClr val="tx1"/>
                </a:solidFill>
                <a:effectLst/>
                <a:latin typeface="+mn-lt"/>
                <a:ea typeface="+mn-ea"/>
                <a:cs typeface="+mn-cs"/>
              </a:rPr>
              <a:t> Gurina (</a:t>
            </a:r>
            <a:r>
              <a:rPr lang="en-NZ" sz="1200" i="1" kern="1200" dirty="0" err="1">
                <a:solidFill>
                  <a:schemeClr val="tx1"/>
                </a:solidFill>
                <a:effectLst/>
                <a:latin typeface="+mn-lt"/>
                <a:ea typeface="+mn-ea"/>
                <a:cs typeface="+mn-cs"/>
              </a:rPr>
              <a:t>IDIAPJGol</a:t>
            </a:r>
            <a:r>
              <a:rPr lang="en-NZ" sz="1200" i="1" kern="1200" dirty="0">
                <a:solidFill>
                  <a:schemeClr val="tx1"/>
                </a:solidFill>
                <a:effectLst/>
                <a:latin typeface="+mn-lt"/>
                <a:ea typeface="+mn-ea"/>
                <a:cs typeface="+mn-cs"/>
              </a:rPr>
              <a:t>), Barcelona,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8</a:t>
            </a:r>
            <a:r>
              <a:rPr lang="en-NZ" sz="1200" i="1" kern="1200" dirty="0">
                <a:solidFill>
                  <a:schemeClr val="tx1"/>
                </a:solidFill>
                <a:effectLst/>
                <a:latin typeface="+mn-lt"/>
                <a:ea typeface="+mn-ea"/>
                <a:cs typeface="+mn-cs"/>
              </a:rPr>
              <a:t>Unit of Internal Medicine and Hepatology, Department of Medicine - DIMED, University and Hospital of Padova, Padova,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9</a:t>
            </a:r>
            <a:r>
              <a:rPr lang="en-NZ" sz="1200" i="1" kern="1200" dirty="0">
                <a:solidFill>
                  <a:schemeClr val="tx1"/>
                </a:solidFill>
                <a:effectLst/>
                <a:latin typeface="+mn-lt"/>
                <a:ea typeface="+mn-ea"/>
                <a:cs typeface="+mn-cs"/>
              </a:rPr>
              <a:t>Department of Gastroenterology, Hepatology and Clinical Nutrition, University Hospital Dubrava, Zagreb, Croatia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10</a:t>
            </a:r>
            <a:r>
              <a:rPr lang="en-NZ" sz="1200" i="1" kern="1200" dirty="0">
                <a:solidFill>
                  <a:schemeClr val="tx1"/>
                </a:solidFill>
                <a:effectLst/>
                <a:latin typeface="+mn-lt"/>
                <a:ea typeface="+mn-ea"/>
                <a:cs typeface="+mn-cs"/>
              </a:rPr>
              <a:t>Division of Hepatology, Gastroenterology and Liver Transplantation, Department of Internal Medicine II, Slovak Medical University Faculty of Medicine, F. D. Roosevelt University Hospital, Banska </a:t>
            </a:r>
            <a:r>
              <a:rPr lang="en-NZ" sz="1200" i="1" kern="1200" dirty="0" err="1">
                <a:solidFill>
                  <a:schemeClr val="tx1"/>
                </a:solidFill>
                <a:effectLst/>
                <a:latin typeface="+mn-lt"/>
                <a:ea typeface="+mn-ea"/>
                <a:cs typeface="+mn-cs"/>
              </a:rPr>
              <a:t>Bystrica</a:t>
            </a:r>
            <a:r>
              <a:rPr lang="en-NZ" sz="1200" i="1" kern="1200" dirty="0">
                <a:solidFill>
                  <a:schemeClr val="tx1"/>
                </a:solidFill>
                <a:effectLst/>
                <a:latin typeface="+mn-lt"/>
                <a:ea typeface="+mn-ea"/>
                <a:cs typeface="+mn-cs"/>
              </a:rPr>
              <a:t>, Slovakia</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11</a:t>
            </a:r>
            <a:r>
              <a:rPr lang="en-NZ" sz="1200" i="1" kern="1200" dirty="0">
                <a:solidFill>
                  <a:schemeClr val="tx1"/>
                </a:solidFill>
                <a:effectLst/>
                <a:latin typeface="+mn-lt"/>
                <a:ea typeface="+mn-ea"/>
                <a:cs typeface="+mn-cs"/>
              </a:rPr>
              <a:t>Department of Gastroenterology and Hepatology, Erasmus MC-University Medical Centre, Rotterdam, Netherlands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12</a:t>
            </a:r>
            <a:r>
              <a:rPr lang="en-NZ" sz="1200" i="1" kern="1200" dirty="0">
                <a:solidFill>
                  <a:schemeClr val="tx1"/>
                </a:solidFill>
                <a:effectLst/>
                <a:latin typeface="+mn-lt"/>
                <a:ea typeface="+mn-ea"/>
                <a:cs typeface="+mn-cs"/>
              </a:rPr>
              <a:t>UCL Institute for Liver and Digestive Health, Royal Free Hospital, University College of London (UCL), London,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13</a:t>
            </a:r>
            <a:r>
              <a:rPr lang="en-NZ" sz="1200" i="1" kern="1200" dirty="0">
                <a:solidFill>
                  <a:schemeClr val="tx1"/>
                </a:solidFill>
                <a:effectLst/>
                <a:latin typeface="+mn-lt"/>
                <a:ea typeface="+mn-ea"/>
                <a:cs typeface="+mn-cs"/>
              </a:rPr>
              <a:t>Department of Internal Medicine I, University Medical Center of the Johannes Gutenberg-University, Mainz,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14</a:t>
            </a:r>
            <a:r>
              <a:rPr lang="en-NZ" sz="1200" i="1" kern="1200" dirty="0">
                <a:solidFill>
                  <a:schemeClr val="tx1"/>
                </a:solidFill>
                <a:effectLst/>
                <a:latin typeface="+mn-lt"/>
                <a:ea typeface="+mn-ea"/>
                <a:cs typeface="+mn-cs"/>
              </a:rPr>
              <a:t>Clinical Trial Unit, Hospital </a:t>
            </a:r>
            <a:r>
              <a:rPr lang="en-NZ" sz="1200" i="1" kern="1200" dirty="0" err="1">
                <a:solidFill>
                  <a:schemeClr val="tx1"/>
                </a:solidFill>
                <a:effectLst/>
                <a:latin typeface="+mn-lt"/>
                <a:ea typeface="+mn-ea"/>
                <a:cs typeface="+mn-cs"/>
              </a:rPr>
              <a:t>Clínic</a:t>
            </a:r>
            <a:r>
              <a:rPr lang="en-NZ" sz="1200" i="1" kern="1200" dirty="0">
                <a:solidFill>
                  <a:schemeClr val="tx1"/>
                </a:solidFill>
                <a:effectLst/>
                <a:latin typeface="+mn-lt"/>
                <a:ea typeface="+mn-ea"/>
                <a:cs typeface="+mn-cs"/>
              </a:rPr>
              <a:t>, Barcelona, Barcelona,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15</a:t>
            </a:r>
            <a:r>
              <a:rPr lang="en-NZ" sz="1200" i="1" kern="1200" dirty="0">
                <a:solidFill>
                  <a:schemeClr val="tx1"/>
                </a:solidFill>
                <a:effectLst/>
                <a:latin typeface="+mn-lt"/>
                <a:ea typeface="+mn-ea"/>
                <a:cs typeface="+mn-cs"/>
              </a:rPr>
              <a:t>NIHR Nottingham Biomedical Research Centre, Nottingham University Hospitals NHS Trust and the University of Nottingham, Nottingham,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16</a:t>
            </a:r>
            <a:r>
              <a:rPr lang="en-NZ" sz="1200" i="1" kern="1200" dirty="0">
                <a:solidFill>
                  <a:schemeClr val="tx1"/>
                </a:solidFill>
                <a:effectLst/>
                <a:latin typeface="+mn-lt"/>
                <a:ea typeface="+mn-ea"/>
                <a:cs typeface="+mn-cs"/>
              </a:rPr>
              <a:t>Department of Medicine II, Saarland University Medical Center, Saarland University, Homburg,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17</a:t>
            </a:r>
            <a:r>
              <a:rPr lang="en-NZ" sz="1200" i="1" kern="1200" dirty="0">
                <a:solidFill>
                  <a:schemeClr val="tx1"/>
                </a:solidFill>
                <a:effectLst/>
                <a:latin typeface="+mn-lt"/>
                <a:ea typeface="+mn-ea"/>
                <a:cs typeface="+mn-cs"/>
              </a:rPr>
              <a:t>Liver Unit, Hospital </a:t>
            </a:r>
            <a:r>
              <a:rPr lang="en-NZ" sz="1200" i="1" kern="1200" dirty="0" err="1">
                <a:solidFill>
                  <a:schemeClr val="tx1"/>
                </a:solidFill>
                <a:effectLst/>
                <a:latin typeface="+mn-lt"/>
                <a:ea typeface="+mn-ea"/>
                <a:cs typeface="+mn-cs"/>
              </a:rPr>
              <a:t>Universitari</a:t>
            </a:r>
            <a:r>
              <a:rPr lang="en-NZ" sz="1200" i="1" kern="1200" dirty="0">
                <a:solidFill>
                  <a:schemeClr val="tx1"/>
                </a:solidFill>
                <a:effectLst/>
                <a:latin typeface="+mn-lt"/>
                <a:ea typeface="+mn-ea"/>
                <a:cs typeface="+mn-cs"/>
              </a:rPr>
              <a:t> Vall </a:t>
            </a:r>
            <a:r>
              <a:rPr lang="en-NZ" sz="1200" i="1" kern="1200" dirty="0" err="1">
                <a:solidFill>
                  <a:schemeClr val="tx1"/>
                </a:solidFill>
                <a:effectLst/>
                <a:latin typeface="+mn-lt"/>
                <a:ea typeface="+mn-ea"/>
                <a:cs typeface="+mn-cs"/>
              </a:rPr>
              <a:t>d´Hebron</a:t>
            </a:r>
            <a:r>
              <a:rPr lang="en-NZ" sz="1200" i="1" kern="1200" dirty="0">
                <a:solidFill>
                  <a:schemeClr val="tx1"/>
                </a:solidFill>
                <a:effectLst/>
                <a:latin typeface="+mn-lt"/>
                <a:ea typeface="+mn-ea"/>
                <a:cs typeface="+mn-cs"/>
              </a:rPr>
              <a:t>, Vall </a:t>
            </a:r>
            <a:r>
              <a:rPr lang="en-NZ" sz="1200" i="1" kern="1200" dirty="0" err="1">
                <a:solidFill>
                  <a:schemeClr val="tx1"/>
                </a:solidFill>
                <a:effectLst/>
                <a:latin typeface="+mn-lt"/>
                <a:ea typeface="+mn-ea"/>
                <a:cs typeface="+mn-cs"/>
              </a:rPr>
              <a:t>d'Hebron</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Institut</a:t>
            </a:r>
            <a:r>
              <a:rPr lang="en-NZ" sz="1200" i="1" kern="1200" dirty="0">
                <a:solidFill>
                  <a:schemeClr val="tx1"/>
                </a:solidFill>
                <a:effectLst/>
                <a:latin typeface="+mn-lt"/>
                <a:ea typeface="+mn-ea"/>
                <a:cs typeface="+mn-cs"/>
              </a:rPr>
              <a:t> de </a:t>
            </a:r>
            <a:r>
              <a:rPr lang="en-NZ" sz="1200" i="1" kern="1200" dirty="0" err="1">
                <a:solidFill>
                  <a:schemeClr val="tx1"/>
                </a:solidFill>
                <a:effectLst/>
                <a:latin typeface="+mn-lt"/>
                <a:ea typeface="+mn-ea"/>
                <a:cs typeface="+mn-cs"/>
              </a:rPr>
              <a:t>Recerca</a:t>
            </a:r>
            <a:r>
              <a:rPr lang="en-NZ" sz="1200" i="1" kern="1200" dirty="0">
                <a:solidFill>
                  <a:schemeClr val="tx1"/>
                </a:solidFill>
                <a:effectLst/>
                <a:latin typeface="+mn-lt"/>
                <a:ea typeface="+mn-ea"/>
                <a:cs typeface="+mn-cs"/>
              </a:rPr>
              <a:t> (VHIR), Vall </a:t>
            </a:r>
            <a:r>
              <a:rPr lang="en-NZ" sz="1200" i="1" kern="1200" dirty="0" err="1">
                <a:solidFill>
                  <a:schemeClr val="tx1"/>
                </a:solidFill>
                <a:effectLst/>
                <a:latin typeface="+mn-lt"/>
                <a:ea typeface="+mn-ea"/>
                <a:cs typeface="+mn-cs"/>
              </a:rPr>
              <a:t>d'Hebron</a:t>
            </a:r>
            <a:r>
              <a:rPr lang="en-NZ" sz="1200" i="1" kern="1200" dirty="0">
                <a:solidFill>
                  <a:schemeClr val="tx1"/>
                </a:solidFill>
                <a:effectLst/>
                <a:latin typeface="+mn-lt"/>
                <a:ea typeface="+mn-ea"/>
                <a:cs typeface="+mn-cs"/>
              </a:rPr>
              <a:t> Barcelona Hospital Campus, Barcelona,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18</a:t>
            </a:r>
            <a:r>
              <a:rPr lang="en-NZ" sz="1200" i="1" kern="1200" dirty="0">
                <a:solidFill>
                  <a:schemeClr val="tx1"/>
                </a:solidFill>
                <a:effectLst/>
                <a:latin typeface="+mn-lt"/>
                <a:ea typeface="+mn-ea"/>
                <a:cs typeface="+mn-cs"/>
              </a:rPr>
              <a:t>Universitat </a:t>
            </a:r>
            <a:r>
              <a:rPr lang="en-NZ" sz="1200" i="1" kern="1200" dirty="0" err="1">
                <a:solidFill>
                  <a:schemeClr val="tx1"/>
                </a:solidFill>
                <a:effectLst/>
                <a:latin typeface="+mn-lt"/>
                <a:ea typeface="+mn-ea"/>
                <a:cs typeface="+mn-cs"/>
              </a:rPr>
              <a:t>Autònoma</a:t>
            </a:r>
            <a:r>
              <a:rPr lang="en-NZ" sz="1200" i="1" kern="1200" dirty="0">
                <a:solidFill>
                  <a:schemeClr val="tx1"/>
                </a:solidFill>
                <a:effectLst/>
                <a:latin typeface="+mn-lt"/>
                <a:ea typeface="+mn-ea"/>
                <a:cs typeface="+mn-cs"/>
              </a:rPr>
              <a:t> de Barcelona, Barcelona, Spain </a:t>
            </a:r>
          </a:p>
          <a:p>
            <a:endParaRPr lang="en-NZ" sz="1200" i="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Alcohol-related liver disease (ALD) and metabolic dysfunction and ALD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represent an under-recognized part of the steatotic liver disease spectrum, particularly at early, asymptomatic stages. Population-level data on their prevalence and fibrosis severity are limited, and the joint impact of alcohol and cardiometabolic risk factors remains poorly defined. We aimed to estimate the prevalence and severity of ALD and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in the European general population using the </a:t>
            </a:r>
            <a:r>
              <a:rPr lang="en-NZ" sz="1200" kern="1200" dirty="0" err="1">
                <a:solidFill>
                  <a:schemeClr val="tx1"/>
                </a:solidFill>
                <a:effectLst/>
                <a:latin typeface="+mn-lt"/>
                <a:ea typeface="+mn-ea"/>
                <a:cs typeface="+mn-cs"/>
              </a:rPr>
              <a:t>LiverScreen</a:t>
            </a:r>
            <a:r>
              <a:rPr lang="en-NZ" sz="1200" kern="1200" dirty="0">
                <a:solidFill>
                  <a:schemeClr val="tx1"/>
                </a:solidFill>
                <a:effectLst/>
                <a:latin typeface="+mn-lt"/>
                <a:ea typeface="+mn-ea"/>
                <a:cs typeface="+mn-cs"/>
              </a:rPr>
              <a:t> cohort. </a:t>
            </a:r>
          </a:p>
          <a:p>
            <a:r>
              <a:rPr lang="en-NZ" sz="1200" b="1"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We conducted a prospective screening study in individuals aged ≥40 years from the general population in nine European countries. We recorded demographic, clinical, and standard laboratory parameters, and assessed liver fibrosis using liver stiffness measurements (LSM). Individuals with LSM ≥ 8 kPa and/or ALT ≥ 1.5× the upper limit of normal were referred for hepatology consultation including liver biopsy in patients who agreed to the procedure. </a:t>
            </a:r>
          </a:p>
          <a:p>
            <a:r>
              <a:rPr lang="en-NZ" sz="1200" b="1"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We included 30,199 individuals from the general population (mean age 58 ± 10 years; 57% women). Overall, 7.1% reported harmful alcohol use (women/men: ≥14/21 drinks/week) and 70% had at least one cardiometabolic risk factor. At inclusion, 31% had steatotic liver disease (ALD = 0.4%;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 2%; MASLD = 28%), while 69% had no steatotic liver disease. The prevalence of significant fibrosis was highest in ALD, with 10.9% having LSM ≥ 10 kPa, followed by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(7.5%) and MASLD (4.3%). In patients with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or ALD, only 5.2% had ALT ≥ 1.5× the upper limit of normal; however, exceeding this threshold was associated with a markedly higher risk of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or ALD (odds ratio 3.4, 95% CI 2.4-4.5; p &lt; 0.001). Among the 2,457 individuals referred for hepatology consultation, 331 underwent liver biopsy. Advanced fibrosis (≥F3) was present in 28% (93/331). Among biopsied patients with ALD or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39% had advanced fibrosis, significantly higher than in those with MASLD (27%). </a:t>
            </a:r>
          </a:p>
          <a:p>
            <a:r>
              <a:rPr lang="en-NZ" sz="1200" b="1" kern="1200" dirty="0">
                <a:solidFill>
                  <a:schemeClr val="tx1"/>
                </a:solidFill>
                <a:effectLst/>
                <a:latin typeface="+mn-lt"/>
                <a:ea typeface="+mn-ea"/>
                <a:cs typeface="+mn-cs"/>
              </a:rPr>
              <a:t>Conclusion: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In this large, population-based cohort, ALD and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accounted for a small proportion of patients with steatotic liver disease but were associated with a higher burden of advanced fibrosis. These findings underscore a substantial yet underrecognized burden of ALD and </a:t>
            </a:r>
            <a:r>
              <a:rPr lang="en-NZ" sz="1200" kern="1200" dirty="0" err="1">
                <a:solidFill>
                  <a:schemeClr val="tx1"/>
                </a:solidFill>
                <a:effectLst/>
                <a:latin typeface="+mn-lt"/>
                <a:ea typeface="+mn-ea"/>
                <a:cs typeface="+mn-cs"/>
              </a:rPr>
              <a:t>MetALD</a:t>
            </a:r>
            <a:r>
              <a:rPr lang="en-NZ" sz="1200" kern="1200" dirty="0">
                <a:solidFill>
                  <a:schemeClr val="tx1"/>
                </a:solidFill>
                <a:effectLst/>
                <a:latin typeface="+mn-lt"/>
                <a:ea typeface="+mn-ea"/>
                <a:cs typeface="+mn-cs"/>
              </a:rPr>
              <a:t> in the general population, highlighting the need for earlier and more systematic identification.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1" dirty="0"/>
          </a:p>
        </p:txBody>
      </p:sp>
      <p:sp>
        <p:nvSpPr>
          <p:cNvPr id="4" name="Slide Number Placeholder 3">
            <a:extLst>
              <a:ext uri="{FF2B5EF4-FFF2-40B4-BE49-F238E27FC236}">
                <a16:creationId xmlns:a16="http://schemas.microsoft.com/office/drawing/2014/main" id="{62C55D49-B44E-E75F-DCCE-641A0B1C38B2}"/>
              </a:ext>
            </a:extLst>
          </p:cNvPr>
          <p:cNvSpPr>
            <a:spLocks noGrp="1"/>
          </p:cNvSpPr>
          <p:nvPr>
            <p:ph type="sldNum" sz="quarter" idx="5"/>
          </p:nvPr>
        </p:nvSpPr>
        <p:spPr/>
        <p:txBody>
          <a:bodyPr/>
          <a:lstStyle/>
          <a:p>
            <a:fld id="{F872C0F0-71E7-46B6-AA6F-1D7E0E2B8B3E}" type="slidenum">
              <a:rPr lang="en-US" smtClean="0"/>
              <a:t>28</a:t>
            </a:fld>
            <a:endParaRPr lang="en-US"/>
          </a:p>
        </p:txBody>
      </p:sp>
    </p:spTree>
    <p:extLst>
      <p:ext uri="{BB962C8B-B14F-4D97-AF65-F5344CB8AC3E}">
        <p14:creationId xmlns:p14="http://schemas.microsoft.com/office/powerpoint/2010/main" val="2217240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7B08F-A49C-3629-73BD-C1DF60AAE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233C5-281E-0FA3-D03D-63F87C78FC51}"/>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E510E780-3440-A406-3EEB-C0EDB0680261}"/>
              </a:ext>
            </a:extLst>
          </p:cNvPr>
          <p:cNvSpPr>
            <a:spLocks noGrp="1"/>
          </p:cNvSpPr>
          <p:nvPr>
            <p:ph type="body" idx="1"/>
          </p:nvPr>
        </p:nvSpPr>
        <p:spPr/>
        <p:txBody>
          <a:bodyPr/>
          <a:lstStyle/>
          <a:p>
            <a:r>
              <a:rPr lang="en-NZ" sz="1200" b="1" i="1" kern="1200" dirty="0">
                <a:solidFill>
                  <a:schemeClr val="tx1"/>
                </a:solidFill>
                <a:effectLst/>
                <a:latin typeface="+mn-lt"/>
                <a:ea typeface="+mn-ea"/>
                <a:cs typeface="+mn-cs"/>
              </a:rPr>
              <a:t>Abbreviations: </a:t>
            </a:r>
            <a:r>
              <a:rPr lang="en-NZ" sz="1200" b="0" i="1" kern="1200" dirty="0">
                <a:solidFill>
                  <a:schemeClr val="tx1"/>
                </a:solidFill>
                <a:effectLst/>
                <a:latin typeface="+mn-lt"/>
                <a:ea typeface="+mn-ea"/>
                <a:cs typeface="+mn-cs"/>
              </a:rPr>
              <a:t>ALD, alcoholic liver disease; AUD, alcohol use disorder; GLP-1, glucagon-like peptide 1; </a:t>
            </a:r>
            <a:r>
              <a:rPr lang="en-NZ" sz="1200" b="0" i="1" kern="1200" dirty="0" err="1">
                <a:solidFill>
                  <a:schemeClr val="tx1"/>
                </a:solidFill>
                <a:effectLst/>
                <a:latin typeface="+mn-lt"/>
                <a:ea typeface="+mn-ea"/>
                <a:cs typeface="+mn-cs"/>
              </a:rPr>
              <a:t>PEth</a:t>
            </a:r>
            <a:r>
              <a:rPr lang="en-NZ" sz="1200" b="0" i="1" kern="1200" dirty="0">
                <a:solidFill>
                  <a:schemeClr val="tx1"/>
                </a:solidFill>
                <a:effectLst/>
                <a:latin typeface="+mn-lt"/>
                <a:ea typeface="+mn-ea"/>
                <a:cs typeface="+mn-cs"/>
              </a:rPr>
              <a:t>, </a:t>
            </a:r>
            <a:r>
              <a:rPr lang="en-NZ" sz="1200" b="0" i="1" kern="1200" dirty="0" err="1">
                <a:solidFill>
                  <a:schemeClr val="tx1"/>
                </a:solidFill>
                <a:effectLst/>
                <a:latin typeface="+mn-lt"/>
                <a:ea typeface="+mn-ea"/>
                <a:cs typeface="+mn-cs"/>
              </a:rPr>
              <a:t>phosphatidylethanol</a:t>
            </a:r>
            <a:r>
              <a:rPr lang="en-NZ" sz="1200" b="0" i="1" kern="1200" dirty="0">
                <a:solidFill>
                  <a:schemeClr val="tx1"/>
                </a:solidFill>
                <a:effectLst/>
                <a:latin typeface="+mn-lt"/>
                <a:ea typeface="+mn-ea"/>
                <a:cs typeface="+mn-cs"/>
              </a:rPr>
              <a:t>; RWE, real-world evidence.</a:t>
            </a:r>
          </a:p>
          <a:p>
            <a:endParaRPr lang="en-NZ" sz="1200" i="1" kern="1200" dirty="0">
              <a:solidFill>
                <a:schemeClr val="tx1"/>
              </a:solidFill>
              <a:effectLst/>
              <a:latin typeface="+mn-lt"/>
              <a:ea typeface="+mn-ea"/>
              <a:cs typeface="+mn-cs"/>
            </a:endParaRPr>
          </a:p>
          <a:p>
            <a:r>
              <a:rPr lang="en-NZ" sz="1200" b="1" i="0" kern="1200" dirty="0">
                <a:solidFill>
                  <a:schemeClr val="tx1"/>
                </a:solidFill>
                <a:effectLst/>
                <a:latin typeface="+mn-lt"/>
                <a:ea typeface="+mn-ea"/>
                <a:cs typeface="+mn-cs"/>
              </a:rPr>
              <a:t>OS-035</a:t>
            </a:r>
          </a:p>
          <a:p>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Impact of glucagon-like peptide-1 therapy on alcohol-related outcomes in cirrhosis: real-world evidence from a multi-center United States cohort </a:t>
            </a:r>
            <a:endParaRPr lang="en-NZ" sz="1200" kern="1200" dirty="0">
              <a:solidFill>
                <a:schemeClr val="tx1"/>
              </a:solidFill>
              <a:effectLst/>
              <a:latin typeface="+mn-lt"/>
              <a:ea typeface="+mn-ea"/>
              <a:cs typeface="+mn-cs"/>
            </a:endParaRPr>
          </a:p>
          <a:p>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Islam Mohamed</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Basil Jalamneh</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Mohamad Ibrahim</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Judy Sheffeh</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a:t>
            </a:r>
            <a:r>
              <a:rPr lang="en-NZ" sz="1200" u="sng" kern="1200" dirty="0">
                <a:solidFill>
                  <a:schemeClr val="tx1"/>
                </a:solidFill>
                <a:effectLst/>
                <a:latin typeface="+mn-lt"/>
                <a:ea typeface="+mn-ea"/>
                <a:cs typeface="+mn-cs"/>
              </a:rPr>
              <a:t>Prasun Jalal</a:t>
            </a:r>
            <a:r>
              <a:rPr lang="en-NZ" sz="1200" u="sng"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t>
            </a:r>
          </a:p>
          <a:p>
            <a:endParaRPr lang="en-NZ" sz="1200" i="1" kern="1200" dirty="0">
              <a:solidFill>
                <a:schemeClr val="tx1"/>
              </a:solidFill>
              <a:effectLst/>
              <a:latin typeface="+mn-lt"/>
              <a:ea typeface="+mn-ea"/>
              <a:cs typeface="+mn-cs"/>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Cleveland Clinic Foundation, Cleveland,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Baylor College of Medicine, Houston,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Henry Ford Warren Hospital, Warren, United States </a:t>
            </a:r>
          </a:p>
          <a:p>
            <a:endParaRPr lang="en-NZ" sz="1200" i="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Alcohol use disorder (AUD) is a major contributor to alcohol-related liver disease (ALD)-related complications, including hepatic decompensation and liver transplant waitlist removal. Sustained abstinence is central to improving outcomes and current pharmacologic strategies for preventing relapse show limited effectiveness. Glucagon-like peptide 1 (GLP-1) receptor agonists may reduce alcohol cravings through central reward modulation and improve metabolic dysfunction, which often coexists with ALD, but real-world evidence evaluating their clinical impact is limited. This study aimed to assess the effects of GLP-1 receptor agonists on alcohol relapse and liver-related complications among individuals with ALD using TriNetX United States Collaborative Network. </a:t>
            </a:r>
          </a:p>
          <a:p>
            <a:r>
              <a:rPr lang="en-NZ" sz="1200" b="1" kern="1200" dirty="0">
                <a:solidFill>
                  <a:schemeClr val="tx1"/>
                </a:solidFill>
                <a:effectLst/>
                <a:latin typeface="+mn-lt"/>
                <a:ea typeface="+mn-ea"/>
                <a:cs typeface="+mn-cs"/>
              </a:rPr>
              <a:t>Method: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We conducted a retrospective cohort study using the TriNetX global network of 111 healthcare organizations to evaluate adults with alcohol-related liver disease exposed to GLP-1 receptor agonists versus unexposed controls. The index date was the first prescription for exposed patients and the corresponding diagnosis date for controls, with outcomes assessed from 30 to 365 days. Propensity score matching balanced clinical and laboratory factors. Primary outcomes included alcohol-related events, liver disease progression, hospitalization, transplant listing, and </a:t>
            </a:r>
            <a:r>
              <a:rPr lang="en-NZ" sz="1200" kern="1200" dirty="0" err="1">
                <a:solidFill>
                  <a:schemeClr val="tx1"/>
                </a:solidFill>
                <a:effectLst/>
                <a:latin typeface="+mn-lt"/>
                <a:ea typeface="+mn-ea"/>
                <a:cs typeface="+mn-cs"/>
              </a:rPr>
              <a:t>phosphatidylethanol</a:t>
            </a:r>
            <a:r>
              <a:rPr lang="en-NZ" sz="1200" kern="1200" dirty="0">
                <a:solidFill>
                  <a:schemeClr val="tx1"/>
                </a:solidFill>
                <a:effectLst/>
                <a:latin typeface="+mn-lt"/>
                <a:ea typeface="+mn-ea"/>
                <a:cs typeface="+mn-cs"/>
              </a:rPr>
              <a:t> positivity. Time-to-event analyses used Kaplan–Meier methods with hazard ratios. </a:t>
            </a:r>
          </a:p>
          <a:p>
            <a:r>
              <a:rPr lang="en-NZ" sz="1200" b="1" kern="1200" dirty="0">
                <a:solidFill>
                  <a:schemeClr val="tx1"/>
                </a:solidFill>
                <a:effectLst/>
                <a:latin typeface="+mn-lt"/>
                <a:ea typeface="+mn-ea"/>
                <a:cs typeface="+mn-cs"/>
              </a:rPr>
              <a:t>Results: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After propensity matching, 9,293 patients were included in each cohort. GLP-1 RA exposure was associated with a significantly lower risk of alcohol remission events (HR 0.76, 95% CI 0.69–0.84), alcohol withdrawal (HR 0.43, 95% CI 0.37–0.51), and alcohol intoxication (HR 0.37, 95% CI 0.31– 0.45). GLP-1 RA use was also associated with reduced risks of alcohol-associated hepatitis (HR 0.49, 95% CI 0.43–0.57), cirrhosis progression (HR 0.58, 95% CI 0.46–0.72), all-cause hospitalization (HR 0.46, 95% CI 0.39–0.55), and hepatic decompensation (HR 0.58, 95% CI 0.51–0.66). No significant differences were observed in liver transplant listing or </a:t>
            </a:r>
            <a:r>
              <a:rPr lang="en-NZ" sz="1200" kern="1200" dirty="0" err="1">
                <a:solidFill>
                  <a:schemeClr val="tx1"/>
                </a:solidFill>
                <a:effectLst/>
                <a:latin typeface="+mn-lt"/>
                <a:ea typeface="+mn-ea"/>
                <a:cs typeface="+mn-cs"/>
              </a:rPr>
              <a:t>PEth</a:t>
            </a:r>
            <a:r>
              <a:rPr lang="en-NZ" sz="1200" kern="1200" dirty="0">
                <a:solidFill>
                  <a:schemeClr val="tx1"/>
                </a:solidFill>
                <a:effectLst/>
                <a:latin typeface="+mn-lt"/>
                <a:ea typeface="+mn-ea"/>
                <a:cs typeface="+mn-cs"/>
              </a:rPr>
              <a:t> positivity. </a:t>
            </a:r>
          </a:p>
          <a:p>
            <a:r>
              <a:rPr lang="en-NZ" sz="1200" b="1" kern="1200" dirty="0">
                <a:solidFill>
                  <a:schemeClr val="tx1"/>
                </a:solidFill>
                <a:effectLst/>
                <a:latin typeface="+mn-lt"/>
                <a:ea typeface="+mn-ea"/>
                <a:cs typeface="+mn-cs"/>
              </a:rPr>
              <a:t>Conclusion: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In this large real-world cohort with alcohol-related liver disease, glucagon-like peptide 1 receptor agonists were associated with reduced alcohol-related events, slower liver disease progression, and fewer hospitalizations. These findings suggest a potential adjunctive role for glucagon-like peptide 1 therapy in mitigating relapse and improving outcomes, warranting further prospective evaluation</a:t>
            </a:r>
          </a:p>
        </p:txBody>
      </p:sp>
      <p:sp>
        <p:nvSpPr>
          <p:cNvPr id="4" name="Slide Number Placeholder 3">
            <a:extLst>
              <a:ext uri="{FF2B5EF4-FFF2-40B4-BE49-F238E27FC236}">
                <a16:creationId xmlns:a16="http://schemas.microsoft.com/office/drawing/2014/main" id="{37246C8B-1AA0-DEE2-E7CA-DB6139C4E40F}"/>
              </a:ext>
            </a:extLst>
          </p:cNvPr>
          <p:cNvSpPr>
            <a:spLocks noGrp="1"/>
          </p:cNvSpPr>
          <p:nvPr>
            <p:ph type="sldNum" sz="quarter" idx="5"/>
          </p:nvPr>
        </p:nvSpPr>
        <p:spPr/>
        <p:txBody>
          <a:bodyPr/>
          <a:lstStyle/>
          <a:p>
            <a:fld id="{F872C0F0-71E7-46B6-AA6F-1D7E0E2B8B3E}" type="slidenum">
              <a:rPr lang="en-US" smtClean="0"/>
              <a:t>29</a:t>
            </a:fld>
            <a:endParaRPr lang="en-US"/>
          </a:p>
        </p:txBody>
      </p:sp>
    </p:spTree>
    <p:extLst>
      <p:ext uri="{BB962C8B-B14F-4D97-AF65-F5344CB8AC3E}">
        <p14:creationId xmlns:p14="http://schemas.microsoft.com/office/powerpoint/2010/main" val="2345227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BC611-678A-CA31-92C9-EF7E085A2D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1A4A4-0FE3-6AA5-CE8F-C5EAAF7D4037}"/>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3ED29633-487D-F8A1-CAC8-44D1B8765F8C}"/>
              </a:ext>
            </a:extLst>
          </p:cNvPr>
          <p:cNvSpPr>
            <a:spLocks noGrp="1"/>
          </p:cNvSpPr>
          <p:nvPr>
            <p:ph type="body" idx="1"/>
          </p:nvPr>
        </p:nvSpPr>
        <p:spPr/>
        <p:txBody>
          <a:bodyPr/>
          <a:lstStyle/>
          <a:p>
            <a:r>
              <a:rPr lang="en-NZ" sz="1200" b="1" i="1" kern="1200" dirty="0">
                <a:solidFill>
                  <a:schemeClr val="tx1"/>
                </a:solidFill>
                <a:effectLst/>
                <a:latin typeface="+mn-lt"/>
                <a:ea typeface="+mn-ea"/>
                <a:cs typeface="+mn-cs"/>
              </a:rPr>
              <a:t>Abbreviations: </a:t>
            </a:r>
            <a:r>
              <a:rPr lang="en-NZ" sz="1200" b="0" i="1" kern="1200" dirty="0">
                <a:solidFill>
                  <a:schemeClr val="tx1"/>
                </a:solidFill>
                <a:effectLst/>
                <a:latin typeface="+mn-lt"/>
                <a:ea typeface="+mn-ea"/>
                <a:cs typeface="+mn-cs"/>
              </a:rPr>
              <a:t>CI, confidence interval; GLP-1, glucagon-like peptide 1; HR, hazard ratio.</a:t>
            </a:r>
          </a:p>
          <a:p>
            <a:endParaRPr lang="en-NZ" sz="1200" i="1" kern="1200" dirty="0">
              <a:solidFill>
                <a:schemeClr val="tx1"/>
              </a:solidFill>
              <a:effectLst/>
              <a:latin typeface="+mn-lt"/>
              <a:ea typeface="+mn-ea"/>
              <a:cs typeface="+mn-cs"/>
            </a:endParaRPr>
          </a:p>
          <a:p>
            <a:r>
              <a:rPr lang="en-NZ" sz="1200" b="1" i="0" kern="1200" dirty="0">
                <a:solidFill>
                  <a:schemeClr val="tx1"/>
                </a:solidFill>
                <a:effectLst/>
                <a:latin typeface="+mn-lt"/>
                <a:ea typeface="+mn-ea"/>
                <a:cs typeface="+mn-cs"/>
              </a:rPr>
              <a:t>OS-035</a:t>
            </a:r>
          </a:p>
          <a:p>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Impact of glucagon-like peptide-1 therapy on alcohol-related outcomes in cirrhosis: real-world evidence from a multi-center United States cohort </a:t>
            </a:r>
            <a:endParaRPr lang="en-NZ" sz="1200" kern="1200" dirty="0">
              <a:solidFill>
                <a:schemeClr val="tx1"/>
              </a:solidFill>
              <a:effectLst/>
              <a:latin typeface="+mn-lt"/>
              <a:ea typeface="+mn-ea"/>
              <a:cs typeface="+mn-cs"/>
            </a:endParaRPr>
          </a:p>
          <a:p>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Islam Mohamed</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Basil Jalamneh</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Mohamad Ibrahim</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Judy Sheffeh</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a:t>
            </a:r>
            <a:r>
              <a:rPr lang="en-NZ" sz="1200" u="sng" kern="1200" dirty="0">
                <a:solidFill>
                  <a:schemeClr val="tx1"/>
                </a:solidFill>
                <a:effectLst/>
                <a:latin typeface="+mn-lt"/>
                <a:ea typeface="+mn-ea"/>
                <a:cs typeface="+mn-cs"/>
              </a:rPr>
              <a:t>Prasun Jalal</a:t>
            </a:r>
            <a:r>
              <a:rPr lang="en-NZ" sz="1200" u="sng"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t>
            </a:r>
          </a:p>
          <a:p>
            <a:endParaRPr lang="en-NZ" sz="1200" i="1" kern="1200" dirty="0">
              <a:solidFill>
                <a:schemeClr val="tx1"/>
              </a:solidFill>
              <a:effectLst/>
              <a:latin typeface="+mn-lt"/>
              <a:ea typeface="+mn-ea"/>
              <a:cs typeface="+mn-cs"/>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Cleveland Clinic Foundation, Cleveland,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Baylor College of Medicine, Houston, United States</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Henry Ford Warren Hospital, Warren, United States </a:t>
            </a:r>
          </a:p>
          <a:p>
            <a:endParaRPr lang="en-NZ" sz="1200" i="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Alcohol use disorder (AUD) is a major contributor to alcohol-related liver disease (ALD)-related complications, including hepatic decompensation and liver transplant waitlist removal. Sustained abstinence is central to improving outcomes and current pharmacologic strategies for preventing relapse show limited effectiveness. Glucagon-like peptide 1 (GLP-1) receptor agonists may reduce alcohol cravings through central reward modulation and improve metabolic dysfunction, which often coexists with ALD, but real-world evidence evaluating their clinical impact is limited. This study aimed to assess the effects of GLP-1 receptor agonists on alcohol relapse and liver-related complications among individuals with ALD using TriNetX United States Collaborative Network. </a:t>
            </a:r>
          </a:p>
          <a:p>
            <a:r>
              <a:rPr lang="en-NZ" sz="1200" b="1" kern="1200" dirty="0">
                <a:solidFill>
                  <a:schemeClr val="tx1"/>
                </a:solidFill>
                <a:effectLst/>
                <a:latin typeface="+mn-lt"/>
                <a:ea typeface="+mn-ea"/>
                <a:cs typeface="+mn-cs"/>
              </a:rPr>
              <a:t>Method: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We conducted a retrospective cohort study using the TriNetX global network of 111 healthcare organizations to evaluate adults with alcohol-related liver disease exposed to GLP-1 receptor agonists versus unexposed controls. The index date was the first prescription for exposed patients and the corresponding diagnosis date for controls, with outcomes assessed from 30 to 365 days. Propensity score matching balanced clinical and laboratory factors. Primary outcomes included alcohol-related events, liver disease progression, hospitalization, transplant listing, and </a:t>
            </a:r>
            <a:r>
              <a:rPr lang="en-NZ" sz="1200" kern="1200" dirty="0" err="1">
                <a:solidFill>
                  <a:schemeClr val="tx1"/>
                </a:solidFill>
                <a:effectLst/>
                <a:latin typeface="+mn-lt"/>
                <a:ea typeface="+mn-ea"/>
                <a:cs typeface="+mn-cs"/>
              </a:rPr>
              <a:t>phosphatidylethanol</a:t>
            </a:r>
            <a:r>
              <a:rPr lang="en-NZ" sz="1200" kern="1200" dirty="0">
                <a:solidFill>
                  <a:schemeClr val="tx1"/>
                </a:solidFill>
                <a:effectLst/>
                <a:latin typeface="+mn-lt"/>
                <a:ea typeface="+mn-ea"/>
                <a:cs typeface="+mn-cs"/>
              </a:rPr>
              <a:t> positivity. Time-to-event analyses used Kaplan–Meier methods with hazard ratios. </a:t>
            </a:r>
          </a:p>
          <a:p>
            <a:r>
              <a:rPr lang="en-NZ" sz="1200" b="1" kern="1200" dirty="0">
                <a:solidFill>
                  <a:schemeClr val="tx1"/>
                </a:solidFill>
                <a:effectLst/>
                <a:latin typeface="+mn-lt"/>
                <a:ea typeface="+mn-ea"/>
                <a:cs typeface="+mn-cs"/>
              </a:rPr>
              <a:t>Results: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After propensity matching, 9,293 patients were included in each cohort. GLP-1 RA exposure was associated with a significantly lower risk of alcohol remission events (HR 0.76, 95% CI 0.69–0.84), alcohol withdrawal (HR 0.43, 95% CI 0.37–0.51), and alcohol intoxication (HR 0.37, 95% CI 0.31– 0.45). GLP-1 RA use was also associated with reduced risks of alcohol-associated hepatitis (HR 0.49, 95% CI 0.43–0.57), cirrhosis progression (HR 0.58, 95% CI 0.46–0.72), all-cause hospitalization (HR 0.46, 95% CI 0.39–0.55), and hepatic decompensation (HR 0.58, 95% CI 0.51–0.66). No significant differences were observed in liver transplant listing or </a:t>
            </a:r>
            <a:r>
              <a:rPr lang="en-NZ" sz="1200" kern="1200" dirty="0" err="1">
                <a:solidFill>
                  <a:schemeClr val="tx1"/>
                </a:solidFill>
                <a:effectLst/>
                <a:latin typeface="+mn-lt"/>
                <a:ea typeface="+mn-ea"/>
                <a:cs typeface="+mn-cs"/>
              </a:rPr>
              <a:t>PEth</a:t>
            </a:r>
            <a:r>
              <a:rPr lang="en-NZ" sz="1200" kern="1200" dirty="0">
                <a:solidFill>
                  <a:schemeClr val="tx1"/>
                </a:solidFill>
                <a:effectLst/>
                <a:latin typeface="+mn-lt"/>
                <a:ea typeface="+mn-ea"/>
                <a:cs typeface="+mn-cs"/>
              </a:rPr>
              <a:t> positivity. </a:t>
            </a:r>
          </a:p>
          <a:p>
            <a:r>
              <a:rPr lang="en-NZ" sz="1200" b="1" kern="1200" dirty="0">
                <a:solidFill>
                  <a:schemeClr val="tx1"/>
                </a:solidFill>
                <a:effectLst/>
                <a:latin typeface="+mn-lt"/>
                <a:ea typeface="+mn-ea"/>
                <a:cs typeface="+mn-cs"/>
              </a:rPr>
              <a:t>Conclusion: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In this large real-world cohort with alcohol-related liver disease, glucagon-like peptide 1 receptor agonists were associated with reduced alcohol-related events, slower liver disease progression, and fewer hospitalizations. These findings suggest a potential adjunctive role for glucagon-like peptide 1 therapy in mitigating relapse and improving outcomes</a:t>
            </a:r>
            <a:endParaRPr lang="en-NZ" b="0" dirty="0"/>
          </a:p>
        </p:txBody>
      </p:sp>
      <p:sp>
        <p:nvSpPr>
          <p:cNvPr id="4" name="Slide Number Placeholder 3">
            <a:extLst>
              <a:ext uri="{FF2B5EF4-FFF2-40B4-BE49-F238E27FC236}">
                <a16:creationId xmlns:a16="http://schemas.microsoft.com/office/drawing/2014/main" id="{2C63ED50-0072-804E-DD01-4C52FB1727C8}"/>
              </a:ext>
            </a:extLst>
          </p:cNvPr>
          <p:cNvSpPr>
            <a:spLocks noGrp="1"/>
          </p:cNvSpPr>
          <p:nvPr>
            <p:ph type="sldNum" sz="quarter" idx="5"/>
          </p:nvPr>
        </p:nvSpPr>
        <p:spPr/>
        <p:txBody>
          <a:bodyPr/>
          <a:lstStyle/>
          <a:p>
            <a:fld id="{F872C0F0-71E7-46B6-AA6F-1D7E0E2B8B3E}" type="slidenum">
              <a:rPr lang="en-US" smtClean="0"/>
              <a:t>30</a:t>
            </a:fld>
            <a:endParaRPr lang="en-US"/>
          </a:p>
        </p:txBody>
      </p:sp>
    </p:spTree>
    <p:extLst>
      <p:ext uri="{BB962C8B-B14F-4D97-AF65-F5344CB8AC3E}">
        <p14:creationId xmlns:p14="http://schemas.microsoft.com/office/powerpoint/2010/main" val="208300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7B08F-A49C-3629-73BD-C1DF60AAE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233C5-281E-0FA3-D03D-63F87C78FC51}"/>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E510E780-3440-A406-3EEB-C0EDB0680261}"/>
              </a:ext>
            </a:extLst>
          </p:cNvPr>
          <p:cNvSpPr>
            <a:spLocks noGrp="1"/>
          </p:cNvSpPr>
          <p:nvPr>
            <p:ph type="body" idx="1"/>
          </p:nvPr>
        </p:nvSpPr>
        <p:spPr/>
        <p:txBody>
          <a:bodyPr/>
          <a:lstStyle/>
          <a:p>
            <a:r>
              <a:rPr lang="en-NZ" sz="1200" b="1" i="1" kern="1200" dirty="0">
                <a:solidFill>
                  <a:schemeClr val="tx1"/>
                </a:solidFill>
                <a:effectLst/>
                <a:latin typeface="+mn-lt"/>
                <a:ea typeface="+mn-ea"/>
                <a:cs typeface="+mn-cs"/>
              </a:rPr>
              <a:t>Abbreviations: </a:t>
            </a:r>
            <a:r>
              <a:rPr lang="en-NZ" sz="1200" b="0" i="1" kern="1200" dirty="0" err="1">
                <a:solidFill>
                  <a:schemeClr val="tx1"/>
                </a:solidFill>
                <a:effectLst/>
                <a:latin typeface="+mn-lt"/>
                <a:ea typeface="+mn-ea"/>
                <a:cs typeface="+mn-cs"/>
              </a:rPr>
              <a:t>ChILI</a:t>
            </a:r>
            <a:r>
              <a:rPr lang="en-NZ" sz="1200" b="0" i="1" kern="1200" dirty="0">
                <a:solidFill>
                  <a:schemeClr val="tx1"/>
                </a:solidFill>
                <a:effectLst/>
                <a:latin typeface="+mn-lt"/>
                <a:ea typeface="+mn-ea"/>
                <a:cs typeface="+mn-cs"/>
              </a:rPr>
              <a:t>, checkpoint inhibitor-induced liver injury; CPI, immune checkpoint inhibitor; </a:t>
            </a:r>
            <a:r>
              <a:rPr lang="en-NZ" sz="1200" b="0" i="1" kern="1200" dirty="0" err="1">
                <a:solidFill>
                  <a:schemeClr val="tx1"/>
                </a:solidFill>
                <a:effectLst/>
                <a:latin typeface="+mn-lt"/>
                <a:ea typeface="+mn-ea"/>
                <a:cs typeface="+mn-cs"/>
              </a:rPr>
              <a:t>CTCAE</a:t>
            </a:r>
            <a:r>
              <a:rPr lang="en-NZ" sz="1200" b="0" i="1" kern="1200" dirty="0">
                <a:solidFill>
                  <a:schemeClr val="tx1"/>
                </a:solidFill>
                <a:effectLst/>
                <a:latin typeface="+mn-lt"/>
                <a:ea typeface="+mn-ea"/>
                <a:cs typeface="+mn-cs"/>
              </a:rPr>
              <a:t>, Common Terminology Criteria for Adverse Events; DILI, drug-induced liver injury; UK, United Kingdom.</a:t>
            </a:r>
          </a:p>
          <a:p>
            <a:endParaRPr lang="en-NZ" sz="1200" i="0" kern="1200" dirty="0">
              <a:solidFill>
                <a:schemeClr val="tx1"/>
              </a:solidFill>
              <a:effectLst/>
              <a:latin typeface="+mn-lt"/>
              <a:ea typeface="+mn-ea"/>
              <a:cs typeface="+mn-cs"/>
            </a:endParaRPr>
          </a:p>
          <a:p>
            <a:r>
              <a:rPr lang="en-NZ" sz="1200" b="1" i="0" kern="1200" dirty="0">
                <a:solidFill>
                  <a:schemeClr val="tx1"/>
                </a:solidFill>
                <a:effectLst/>
                <a:latin typeface="+mn-lt"/>
                <a:ea typeface="+mn-ea"/>
                <a:cs typeface="+mn-cs"/>
              </a:rPr>
              <a:t>OS-060</a:t>
            </a:r>
          </a:p>
          <a:p>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Incidence, clinical characteristics and outcomes of checkpoint inhibitor-induced liver injury (</a:t>
            </a:r>
            <a:r>
              <a:rPr lang="en-GB" sz="1200" b="1" kern="1200" dirty="0" err="1">
                <a:solidFill>
                  <a:schemeClr val="tx1"/>
                </a:solidFill>
                <a:effectLst/>
                <a:latin typeface="+mn-lt"/>
                <a:ea typeface="+mn-ea"/>
                <a:cs typeface="+mn-cs"/>
              </a:rPr>
              <a:t>ChILI</a:t>
            </a:r>
            <a:r>
              <a:rPr lang="en-GB" sz="1200" b="1" kern="1200" dirty="0">
                <a:solidFill>
                  <a:schemeClr val="tx1"/>
                </a:solidFill>
                <a:effectLst/>
                <a:latin typeface="+mn-lt"/>
                <a:ea typeface="+mn-ea"/>
                <a:cs typeface="+mn-cs"/>
              </a:rPr>
              <a:t>): a multicentre UK-wide retrospective cohort study </a:t>
            </a:r>
            <a:endParaRPr lang="en-US" sz="1200" b="1" kern="1200" dirty="0">
              <a:solidFill>
                <a:schemeClr val="tx1"/>
              </a:solidFill>
              <a:effectLst/>
              <a:latin typeface="+mn-lt"/>
              <a:ea typeface="+mn-ea"/>
              <a:cs typeface="+mn-cs"/>
            </a:endParaRPr>
          </a:p>
          <a:p>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u="sng" kern="1200" dirty="0">
                <a:solidFill>
                  <a:schemeClr val="tx1"/>
                </a:solidFill>
                <a:effectLst/>
                <a:latin typeface="+mn-lt"/>
                <a:ea typeface="+mn-ea"/>
                <a:cs typeface="+mn-cs"/>
              </a:rPr>
              <a:t>Edmond Atallah</a:t>
            </a:r>
            <a:r>
              <a:rPr lang="en-NZ" sz="1200" u="sng"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Thomas Moore</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Hester Franks</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The UK National Oncology Trainee Collaboration for Healthcare Research (NOTCH)</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Nottingham University Hospitals NHS Trust, Nottingham,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University of Nottingham, Division of Cancer and Stem Cells, </a:t>
            </a:r>
            <a:r>
              <a:rPr lang="en-NZ" sz="1200" i="1" kern="1200" dirty="0" err="1">
                <a:solidFill>
                  <a:schemeClr val="tx1"/>
                </a:solidFill>
                <a:effectLst/>
                <a:latin typeface="+mn-lt"/>
                <a:ea typeface="+mn-ea"/>
                <a:cs typeface="+mn-cs"/>
              </a:rPr>
              <a:t>BioDiscovery</a:t>
            </a:r>
            <a:r>
              <a:rPr lang="en-NZ" sz="1200" i="1" kern="1200" dirty="0">
                <a:solidFill>
                  <a:schemeClr val="tx1"/>
                </a:solidFill>
                <a:effectLst/>
                <a:latin typeface="+mn-lt"/>
                <a:ea typeface="+mn-ea"/>
                <a:cs typeface="+mn-cs"/>
              </a:rPr>
              <a:t> Institute, Nottingham,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The UK National Oncology Trainee Collaboration for Healthcare Research (NOTCH), Clatterbridge, United Kingdom </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Immune checkpoint inhibitors (CPI) have become the leading cause of drug-induced liver injury (DILI) cases in national registries. Current evidence on the incidence and outcomes of checkpoint inhibitor-induced liver injury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is derived from studies with small sample sizes and lacks systematic evaluation. Here, we present a national real-world analysis of the incidence, clinical characteristics, and outcomes of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in all patients who received CPI over 5 years. </a:t>
            </a:r>
          </a:p>
          <a:p>
            <a:r>
              <a:rPr lang="en-NZ" sz="1200" b="1" kern="1200" dirty="0">
                <a:solidFill>
                  <a:schemeClr val="tx1"/>
                </a:solidFill>
                <a:effectLst/>
                <a:latin typeface="+mn-lt"/>
                <a:ea typeface="+mn-ea"/>
                <a:cs typeface="+mn-cs"/>
              </a:rPr>
              <a:t>Method: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Using the prospective electronic prescribing and management system for Systemic Anti-Cancer Therapy (SACT) in the UK, all adult patients who received CPI for melanoma or renal cell carcinoma with or without concurrent targeted therapy between January 2018 and December 2022 at 20 centres were identified. Patients were systematically screened for acute liver injury ≥ Grade 2 by the Common Terminology Criteria for Adverse Events (CTCAE v5). Detailed clinical data, including CPI, investigations, treatment and outcomes, were collected. Causality assessment and formal adjudication were performed centrally.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pattern and severity grading were assessed using the international expert working group criteria and CTCAE. </a:t>
            </a:r>
          </a:p>
          <a:p>
            <a:r>
              <a:rPr lang="en-NZ" sz="1200" b="1" kern="1200" dirty="0">
                <a:solidFill>
                  <a:schemeClr val="tx1"/>
                </a:solidFill>
                <a:effectLst/>
                <a:latin typeface="+mn-lt"/>
                <a:ea typeface="+mn-ea"/>
                <a:cs typeface="+mn-cs"/>
              </a:rPr>
              <a:t>Results: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Out of 8080 patients who received CPI, 724 had acute liver injury and were included (9%).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occurred in 535 patients (7% of all who received CPI). Hepatocellular was the most common pattern of injury occurring in 220 patients (41%). Three-quarters of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patients (404) developed Grade 3/4 liver injury, 82 developed jaundice (15%), and 13 met severe DILI criteria (2%). 10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patients developed cholangiopathy (2%), and 2 had sinusoidal obstruction syndrome (SOS) (0.4%). None of the patients progressed to acute liver failure (ALF) or died due to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46 out of 535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patients improved without receiving steroids (9%). Among the 489 who received steroids, 143 had over 3 months of treatment (29%), 122 received additional immunosuppression (25%), and 89 had significant steroid-related side effects (18%). Among the 250 patients who were challenged with CPI (47%),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recurred in 68 patients (27%). </a:t>
            </a:r>
          </a:p>
          <a:p>
            <a:r>
              <a:rPr lang="en-NZ" sz="1200" b="1" kern="1200" dirty="0">
                <a:solidFill>
                  <a:schemeClr val="tx1"/>
                </a:solidFill>
                <a:effectLst/>
                <a:latin typeface="+mn-lt"/>
                <a:ea typeface="+mn-ea"/>
                <a:cs typeface="+mn-cs"/>
              </a:rPr>
              <a:t>Conclusion: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In this largest real-world cohort of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to date, no patients developed ALF or died due to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Distinctive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subtypes, cholangiopathy and SOS, are rare but require clinical suspicion and early investigations. There is significant heterogeneity in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management and prolonged steroid use in &gt;25% of patients; a prospective clinical trial is needed to inform clinical practice.</a:t>
            </a:r>
          </a:p>
        </p:txBody>
      </p:sp>
      <p:sp>
        <p:nvSpPr>
          <p:cNvPr id="4" name="Slide Number Placeholder 3">
            <a:extLst>
              <a:ext uri="{FF2B5EF4-FFF2-40B4-BE49-F238E27FC236}">
                <a16:creationId xmlns:a16="http://schemas.microsoft.com/office/drawing/2014/main" id="{37246C8B-1AA0-DEE2-E7CA-DB6139C4E40F}"/>
              </a:ext>
            </a:extLst>
          </p:cNvPr>
          <p:cNvSpPr>
            <a:spLocks noGrp="1"/>
          </p:cNvSpPr>
          <p:nvPr>
            <p:ph type="sldNum" sz="quarter" idx="5"/>
          </p:nvPr>
        </p:nvSpPr>
        <p:spPr/>
        <p:txBody>
          <a:bodyPr/>
          <a:lstStyle/>
          <a:p>
            <a:fld id="{F872C0F0-71E7-46B6-AA6F-1D7E0E2B8B3E}" type="slidenum">
              <a:rPr lang="en-US" smtClean="0"/>
              <a:t>32</a:t>
            </a:fld>
            <a:endParaRPr lang="en-US"/>
          </a:p>
        </p:txBody>
      </p:sp>
    </p:spTree>
    <p:extLst>
      <p:ext uri="{BB962C8B-B14F-4D97-AF65-F5344CB8AC3E}">
        <p14:creationId xmlns:p14="http://schemas.microsoft.com/office/powerpoint/2010/main" val="2345227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DB50A-ED3A-E8B7-BC68-5F4103AE60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3EAF0-F056-997C-194C-B67658C9394B}"/>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FD0AC7E7-B7E7-23F6-16EA-A44734B5DD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1" kern="1200" dirty="0">
                <a:solidFill>
                  <a:schemeClr val="tx1"/>
                </a:solidFill>
                <a:effectLst/>
                <a:latin typeface="+mn-lt"/>
                <a:ea typeface="+mn-ea"/>
                <a:cs typeface="+mn-cs"/>
              </a:rPr>
              <a:t>Abbreviations: </a:t>
            </a:r>
            <a:r>
              <a:rPr lang="en-NZ" sz="1200" b="0" i="1" kern="1200" dirty="0">
                <a:solidFill>
                  <a:schemeClr val="tx1"/>
                </a:solidFill>
                <a:effectLst/>
                <a:latin typeface="+mn-lt"/>
                <a:ea typeface="+mn-ea"/>
                <a:cs typeface="+mn-cs"/>
              </a:rPr>
              <a:t>ALF, acute </a:t>
            </a:r>
            <a:r>
              <a:rPr lang="en-NZ" sz="1200" b="0" i="1" kern="1200">
                <a:solidFill>
                  <a:schemeClr val="tx1"/>
                </a:solidFill>
                <a:effectLst/>
                <a:latin typeface="+mn-lt"/>
                <a:ea typeface="+mn-ea"/>
                <a:cs typeface="+mn-cs"/>
              </a:rPr>
              <a:t>liver failture</a:t>
            </a:r>
            <a:r>
              <a:rPr lang="en-NZ" sz="1200" b="0" i="1" kern="1200" dirty="0">
                <a:solidFill>
                  <a:schemeClr val="tx1"/>
                </a:solidFill>
                <a:effectLst/>
                <a:latin typeface="+mn-lt"/>
                <a:ea typeface="+mn-ea"/>
                <a:cs typeface="+mn-cs"/>
              </a:rPr>
              <a:t>; </a:t>
            </a:r>
            <a:r>
              <a:rPr lang="en-NZ" sz="1200" b="0" i="1" kern="1200" dirty="0" err="1">
                <a:solidFill>
                  <a:schemeClr val="tx1"/>
                </a:solidFill>
                <a:effectLst/>
                <a:latin typeface="+mn-lt"/>
                <a:ea typeface="+mn-ea"/>
                <a:cs typeface="+mn-cs"/>
              </a:rPr>
              <a:t>ChILI</a:t>
            </a:r>
            <a:r>
              <a:rPr lang="en-NZ" sz="1200" b="0" i="1" kern="1200" dirty="0">
                <a:solidFill>
                  <a:schemeClr val="tx1"/>
                </a:solidFill>
                <a:effectLst/>
                <a:latin typeface="+mn-lt"/>
                <a:ea typeface="+mn-ea"/>
                <a:cs typeface="+mn-cs"/>
              </a:rPr>
              <a:t>, checkpoint inhibitor-induced liver injury; CPI, immune checkpoint inhibitor; DILI, drug-induced liver injury; SOS, sinusoidal obstruction syndrome; UK, United Kingdom.</a:t>
            </a:r>
          </a:p>
          <a:p>
            <a:endParaRPr lang="en-NZ" sz="1200" b="0" i="1" kern="1200" dirty="0">
              <a:solidFill>
                <a:schemeClr val="tx1"/>
              </a:solidFill>
              <a:effectLst/>
              <a:latin typeface="+mn-lt"/>
              <a:ea typeface="+mn-ea"/>
              <a:cs typeface="+mn-cs"/>
            </a:endParaRPr>
          </a:p>
          <a:p>
            <a:r>
              <a:rPr lang="en-NZ" sz="1200" b="1" i="0" kern="1200" dirty="0">
                <a:solidFill>
                  <a:schemeClr val="tx1"/>
                </a:solidFill>
                <a:effectLst/>
                <a:latin typeface="+mn-lt"/>
                <a:ea typeface="+mn-ea"/>
                <a:cs typeface="+mn-cs"/>
              </a:rPr>
              <a:t>OS-060</a:t>
            </a:r>
          </a:p>
          <a:p>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Incidence, clinical characteristics and outcomes of checkpoint inhibitor-induced liver injury (</a:t>
            </a:r>
            <a:r>
              <a:rPr lang="en-GB" sz="1200" b="1" kern="1200" dirty="0" err="1">
                <a:solidFill>
                  <a:schemeClr val="tx1"/>
                </a:solidFill>
                <a:effectLst/>
                <a:latin typeface="+mn-lt"/>
                <a:ea typeface="+mn-ea"/>
                <a:cs typeface="+mn-cs"/>
              </a:rPr>
              <a:t>ChILI</a:t>
            </a:r>
            <a:r>
              <a:rPr lang="en-GB" sz="1200" b="1" kern="1200" dirty="0">
                <a:solidFill>
                  <a:schemeClr val="tx1"/>
                </a:solidFill>
                <a:effectLst/>
                <a:latin typeface="+mn-lt"/>
                <a:ea typeface="+mn-ea"/>
                <a:cs typeface="+mn-cs"/>
              </a:rPr>
              <a:t>): a multicentre UK-wide retrospective cohort study </a:t>
            </a:r>
            <a:endParaRPr lang="en-NZ" sz="1200" b="1" i="0" kern="1200" dirty="0">
              <a:solidFill>
                <a:schemeClr val="tx1"/>
              </a:solidFill>
              <a:effectLst/>
              <a:latin typeface="+mn-lt"/>
              <a:ea typeface="+mn-ea"/>
              <a:cs typeface="+mn-cs"/>
            </a:endParaRPr>
          </a:p>
          <a:p>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u="sng" kern="1200" dirty="0">
                <a:solidFill>
                  <a:schemeClr val="tx1"/>
                </a:solidFill>
                <a:effectLst/>
                <a:latin typeface="+mn-lt"/>
                <a:ea typeface="+mn-ea"/>
                <a:cs typeface="+mn-cs"/>
              </a:rPr>
              <a:t>Edmond Atallah</a:t>
            </a:r>
            <a:r>
              <a:rPr lang="en-NZ" sz="1200" u="sng"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Thomas Moore</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Hester Franks</a:t>
            </a:r>
            <a:r>
              <a:rPr lang="en-NZ" sz="1200" kern="1200" baseline="30000" dirty="0">
                <a:solidFill>
                  <a:schemeClr val="tx1"/>
                </a:solidFill>
                <a:effectLst/>
                <a:latin typeface="+mn-lt"/>
                <a:ea typeface="+mn-ea"/>
                <a:cs typeface="+mn-cs"/>
              </a:rPr>
              <a:t>1,2</a:t>
            </a:r>
            <a:r>
              <a:rPr lang="en-NZ" sz="1200" kern="1200" dirty="0">
                <a:solidFill>
                  <a:schemeClr val="tx1"/>
                </a:solidFill>
                <a:effectLst/>
                <a:latin typeface="+mn-lt"/>
                <a:ea typeface="+mn-ea"/>
                <a:cs typeface="+mn-cs"/>
              </a:rPr>
              <a:t>, The UK National Oncology Trainee Collaboration for Healthcare Research (NOTCH)</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Nottingham University Hospitals NHS Trust, Nottingham,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University of Nottingham, Division of Cancer and Stem Cells, </a:t>
            </a:r>
            <a:r>
              <a:rPr lang="en-NZ" sz="1200" i="1" kern="1200" dirty="0" err="1">
                <a:solidFill>
                  <a:schemeClr val="tx1"/>
                </a:solidFill>
                <a:effectLst/>
                <a:latin typeface="+mn-lt"/>
                <a:ea typeface="+mn-ea"/>
                <a:cs typeface="+mn-cs"/>
              </a:rPr>
              <a:t>BioDiscovery</a:t>
            </a:r>
            <a:r>
              <a:rPr lang="en-NZ" sz="1200" i="1" kern="1200" dirty="0">
                <a:solidFill>
                  <a:schemeClr val="tx1"/>
                </a:solidFill>
                <a:effectLst/>
                <a:latin typeface="+mn-lt"/>
                <a:ea typeface="+mn-ea"/>
                <a:cs typeface="+mn-cs"/>
              </a:rPr>
              <a:t> Institute, Nottingham,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The UK National Oncology Trainee Collaboration for Healthcare Research (NOTCH), Clatterbridge, United Kingdom </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Immune checkpoint inhibitors (CPI) have become the leading cause of drug-induced liver injury (DILI) cases in national registries. Current evidence on the incidence and outcomes of checkpoint inhibitor-induced liver injury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is derived from studies with small sample sizes and lacks systematic evaluation. Here, we present a national real-world analysis of the incidence, clinical characteristics, and outcomes of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in all patients who received CPI over 5 years. </a:t>
            </a:r>
          </a:p>
          <a:p>
            <a:r>
              <a:rPr lang="en-NZ" sz="1200" b="1" kern="1200" dirty="0">
                <a:solidFill>
                  <a:schemeClr val="tx1"/>
                </a:solidFill>
                <a:effectLst/>
                <a:latin typeface="+mn-lt"/>
                <a:ea typeface="+mn-ea"/>
                <a:cs typeface="+mn-cs"/>
              </a:rPr>
              <a:t>Method: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Using the prospective electronic prescribing and management system for Systemic Anti-Cancer Therapy (</a:t>
            </a:r>
            <a:r>
              <a:rPr lang="en-NZ" sz="1200" kern="1200" dirty="0" err="1">
                <a:solidFill>
                  <a:schemeClr val="tx1"/>
                </a:solidFill>
                <a:effectLst/>
                <a:latin typeface="+mn-lt"/>
                <a:ea typeface="+mn-ea"/>
                <a:cs typeface="+mn-cs"/>
              </a:rPr>
              <a:t>SACT</a:t>
            </a:r>
            <a:r>
              <a:rPr lang="en-NZ" sz="1200" kern="1200" dirty="0">
                <a:solidFill>
                  <a:schemeClr val="tx1"/>
                </a:solidFill>
                <a:effectLst/>
                <a:latin typeface="+mn-lt"/>
                <a:ea typeface="+mn-ea"/>
                <a:cs typeface="+mn-cs"/>
              </a:rPr>
              <a:t>) in the UK, all adult patients who received CPI for melanoma or renal cell carcinoma with or without concurrent targeted therapy between January 2018 and December 2022 at 20 centres were identified. Patients were systematically screened for acute liver injury ≥ Grade 2 by the Common Terminology Criteria for Adverse Events (</a:t>
            </a:r>
            <a:r>
              <a:rPr lang="en-NZ" sz="1200" kern="1200" dirty="0" err="1">
                <a:solidFill>
                  <a:schemeClr val="tx1"/>
                </a:solidFill>
                <a:effectLst/>
                <a:latin typeface="+mn-lt"/>
                <a:ea typeface="+mn-ea"/>
                <a:cs typeface="+mn-cs"/>
              </a:rPr>
              <a:t>CTCAE</a:t>
            </a:r>
            <a:r>
              <a:rPr lang="en-NZ" sz="1200" kern="1200" dirty="0">
                <a:solidFill>
                  <a:schemeClr val="tx1"/>
                </a:solidFill>
                <a:effectLst/>
                <a:latin typeface="+mn-lt"/>
                <a:ea typeface="+mn-ea"/>
                <a:cs typeface="+mn-cs"/>
              </a:rPr>
              <a:t> v5). Detailed clinical data, including CPI, investigations, treatment and outcomes, were collected. Causality assessment and formal adjudication were performed centrally.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pattern and severity grading were assessed using the international expert working group criteria and </a:t>
            </a:r>
            <a:r>
              <a:rPr lang="en-NZ" sz="1200" kern="1200" dirty="0" err="1">
                <a:solidFill>
                  <a:schemeClr val="tx1"/>
                </a:solidFill>
                <a:effectLst/>
                <a:latin typeface="+mn-lt"/>
                <a:ea typeface="+mn-ea"/>
                <a:cs typeface="+mn-cs"/>
              </a:rPr>
              <a:t>CTCAE</a:t>
            </a:r>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Results: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Out of 8080 patients who received CPI, 724 had acute liver injury and were included (9%).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occurred in 535 patients (7% of all who received CPI). Hepatocellular was the most common pattern of injury occurring in 220 patients (41%). Three-quarters of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patients (404) developed Grade 3/4 liver injury, 82 developed jaundice (15%), and 13 met severe DILI criteria (2%). 10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patients developed cholangiopathy (2%), and 2 had sinusoidal obstruction syndrome (SOS) (0.4%). None of the patients progressed to acute liver failure (ALF) or died due to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46 out of 535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patients improved without receiving steroids (9%). Among the 489 who received steroids, 143 had over 3 months of treatment (29%), 122 received additional immunosuppression (25%), and 89 had significant steroid-related side effects (18%). Among the 250 patients who were challenged with CPI (47%),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recurred in 68 patients (27%). </a:t>
            </a:r>
          </a:p>
          <a:p>
            <a:r>
              <a:rPr lang="en-NZ" sz="1200" b="1" kern="1200" dirty="0">
                <a:solidFill>
                  <a:schemeClr val="tx1"/>
                </a:solidFill>
                <a:effectLst/>
                <a:latin typeface="+mn-lt"/>
                <a:ea typeface="+mn-ea"/>
                <a:cs typeface="+mn-cs"/>
              </a:rPr>
              <a:t>Conclusion: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In this largest real-world cohort of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to date, no patients developed ALF or died due to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Distinctive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subtypes, cholangiopathy and SOS, are rare but require clinical suspicion and early investigations. There is significant heterogeneity in </a:t>
            </a:r>
            <a:r>
              <a:rPr lang="en-NZ" sz="1200" kern="1200" dirty="0" err="1">
                <a:solidFill>
                  <a:schemeClr val="tx1"/>
                </a:solidFill>
                <a:effectLst/>
                <a:latin typeface="+mn-lt"/>
                <a:ea typeface="+mn-ea"/>
                <a:cs typeface="+mn-cs"/>
              </a:rPr>
              <a:t>ChILI</a:t>
            </a:r>
            <a:r>
              <a:rPr lang="en-NZ" sz="1200" kern="1200" dirty="0">
                <a:solidFill>
                  <a:schemeClr val="tx1"/>
                </a:solidFill>
                <a:effectLst/>
                <a:latin typeface="+mn-lt"/>
                <a:ea typeface="+mn-ea"/>
                <a:cs typeface="+mn-cs"/>
              </a:rPr>
              <a:t> management and prolonged steroid use in &gt;25% of patients; a prospective clinical trial is needed to inform clinical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dirty="0"/>
          </a:p>
        </p:txBody>
      </p:sp>
      <p:sp>
        <p:nvSpPr>
          <p:cNvPr id="4" name="Slide Number Placeholder 3">
            <a:extLst>
              <a:ext uri="{FF2B5EF4-FFF2-40B4-BE49-F238E27FC236}">
                <a16:creationId xmlns:a16="http://schemas.microsoft.com/office/drawing/2014/main" id="{D089CDB4-90EC-4F74-8719-35AFFA79BCEB}"/>
              </a:ext>
            </a:extLst>
          </p:cNvPr>
          <p:cNvSpPr>
            <a:spLocks noGrp="1"/>
          </p:cNvSpPr>
          <p:nvPr>
            <p:ph type="sldNum" sz="quarter" idx="5"/>
          </p:nvPr>
        </p:nvSpPr>
        <p:spPr/>
        <p:txBody>
          <a:bodyPr/>
          <a:lstStyle/>
          <a:p>
            <a:fld id="{F872C0F0-71E7-46B6-AA6F-1D7E0E2B8B3E}" type="slidenum">
              <a:rPr lang="en-US" smtClean="0"/>
              <a:t>33</a:t>
            </a:fld>
            <a:endParaRPr lang="en-US"/>
          </a:p>
        </p:txBody>
      </p:sp>
    </p:spTree>
    <p:extLst>
      <p:ext uri="{BB962C8B-B14F-4D97-AF65-F5344CB8AC3E}">
        <p14:creationId xmlns:p14="http://schemas.microsoft.com/office/powerpoint/2010/main" val="2702715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dirty="0"/>
              <a:t>Abbreviations: </a:t>
            </a:r>
            <a:r>
              <a:rPr lang="en-NZ" b="0" i="1" dirty="0"/>
              <a:t>D+Q, dasatinib plus quercetin; F, fibrosis stage; ITT, intention to treat; MASH, metabolic dysfunction-associated steatohepatitis; PBO, placebo; R, randomization. </a:t>
            </a:r>
          </a:p>
          <a:p>
            <a:endParaRPr lang="en-NZ" i="1" dirty="0"/>
          </a:p>
          <a:p>
            <a:r>
              <a:rPr lang="en-US" b="1" dirty="0"/>
              <a:t>The combination of </a:t>
            </a:r>
            <a:r>
              <a:rPr lang="en-US" b="1" dirty="0" err="1"/>
              <a:t>senolytic</a:t>
            </a:r>
            <a:r>
              <a:rPr lang="en-US" b="1" dirty="0"/>
              <a:t> drugs, </a:t>
            </a:r>
            <a:r>
              <a:rPr lang="en-US" b="1" dirty="0" err="1"/>
              <a:t>dasatinib</a:t>
            </a:r>
            <a:r>
              <a:rPr lang="en-US" b="1" dirty="0"/>
              <a:t> plus quercetin, reduces liver fibrosis in metabolic dysfunction–associated steatohepatitis: A Phase 2 randomized double‐blind placebo controlled study: The TRUTH study</a:t>
            </a: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dirty="0"/>
              <a:t>LBO-005-YI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r>
              <a:rPr lang="en-US" u="sng" dirty="0" err="1"/>
              <a:t>Mijra</a:t>
            </a:r>
            <a:r>
              <a:rPr lang="en-US" u="sng" dirty="0"/>
              <a:t> Koning</a:t>
            </a:r>
            <a:r>
              <a:rPr lang="en-US" baseline="30000" dirty="0"/>
              <a:t>1</a:t>
            </a:r>
            <a:r>
              <a:rPr lang="en-US" dirty="0"/>
              <a:t>, Artemiy Kovynev</a:t>
            </a:r>
            <a:r>
              <a:rPr lang="en-US" baseline="30000" dirty="0"/>
              <a:t>1</a:t>
            </a:r>
            <a:r>
              <a:rPr lang="en-US" dirty="0"/>
              <a:t>, Marcos Fondevila</a:t>
            </a:r>
            <a:r>
              <a:rPr lang="en-US" baseline="30000" dirty="0"/>
              <a:t>2</a:t>
            </a:r>
            <a:r>
              <a:rPr lang="en-US" dirty="0"/>
              <a:t>, Michiel Mommersteeg</a:t>
            </a:r>
            <a:r>
              <a:rPr lang="en-US" baseline="30000" dirty="0"/>
              <a:t>3</a:t>
            </a:r>
            <a:r>
              <a:rPr lang="en-US" dirty="0"/>
              <a:t>, Bart Verwer</a:t>
            </a:r>
            <a:r>
              <a:rPr lang="en-US" baseline="30000" dirty="0"/>
              <a:t>4</a:t>
            </a:r>
            <a:r>
              <a:rPr lang="en-US" dirty="0"/>
              <a:t>, Marije Vlug</a:t>
            </a:r>
            <a:r>
              <a:rPr lang="en-US" baseline="30000" dirty="0"/>
              <a:t>5</a:t>
            </a:r>
            <a:r>
              <a:rPr lang="en-US" dirty="0"/>
              <a:t>, </a:t>
            </a:r>
            <a:r>
              <a:rPr lang="en-US" dirty="0" err="1"/>
              <a:t>Teaco</a:t>
            </a:r>
            <a:r>
              <a:rPr lang="en-US" dirty="0"/>
              <a:t> Kuiper</a:t>
            </a:r>
            <a:r>
              <a:rPr lang="en-US" baseline="30000" dirty="0"/>
              <a:t>6</a:t>
            </a:r>
            <a:r>
              <a:rPr lang="en-US" dirty="0"/>
              <a:t>, Maarten van den Berg</a:t>
            </a:r>
            <a:r>
              <a:rPr lang="en-US" baseline="30000" dirty="0"/>
              <a:t>3</a:t>
            </a:r>
            <a:r>
              <a:rPr lang="en-US" dirty="0"/>
              <a:t>, Anne Vrieze</a:t>
            </a:r>
            <a:r>
              <a:rPr lang="en-US" baseline="30000" dirty="0"/>
              <a:t>7</a:t>
            </a:r>
            <a:r>
              <a:rPr lang="en-US" dirty="0"/>
              <a:t>, Maurice Bizino</a:t>
            </a:r>
            <a:r>
              <a:rPr lang="en-US" baseline="30000" dirty="0"/>
              <a:t>8</a:t>
            </a:r>
            <a:r>
              <a:rPr lang="en-US" dirty="0"/>
              <a:t>, </a:t>
            </a:r>
            <a:r>
              <a:rPr lang="en-US" dirty="0" err="1"/>
              <a:t>Annewieke</a:t>
            </a:r>
            <a:r>
              <a:rPr lang="en-US" dirty="0"/>
              <a:t> van den Beld</a:t>
            </a:r>
            <a:r>
              <a:rPr lang="en-US" baseline="30000" dirty="0"/>
              <a:t>8</a:t>
            </a:r>
            <a:r>
              <a:rPr lang="en-US" dirty="0"/>
              <a:t>, Luuk Berk</a:t>
            </a:r>
            <a:r>
              <a:rPr lang="en-US" baseline="30000" dirty="0"/>
              <a:t>9</a:t>
            </a:r>
            <a:r>
              <a:rPr lang="en-US" dirty="0"/>
              <a:t>, Thomas Boerlage</a:t>
            </a:r>
            <a:r>
              <a:rPr lang="en-US" baseline="30000" dirty="0"/>
              <a:t>8</a:t>
            </a:r>
            <a:r>
              <a:rPr lang="en-US" dirty="0"/>
              <a:t>, Willem Pieter Brouwer</a:t>
            </a:r>
            <a:r>
              <a:rPr lang="en-US" baseline="30000" dirty="0"/>
              <a:t>10</a:t>
            </a:r>
            <a:r>
              <a:rPr lang="en-US" dirty="0"/>
              <a:t>, Weena Chen</a:t>
            </a:r>
            <a:r>
              <a:rPr lang="en-US" baseline="30000" dirty="0"/>
              <a:t>6</a:t>
            </a:r>
            <a:r>
              <a:rPr lang="en-US" dirty="0"/>
              <a:t>, Djuna L. Cahen</a:t>
            </a:r>
            <a:r>
              <a:rPr lang="en-US" baseline="30000" dirty="0"/>
              <a:t>6</a:t>
            </a:r>
            <a:r>
              <a:rPr lang="en-US" dirty="0"/>
              <a:t>, Robert C. Verdonk</a:t>
            </a:r>
            <a:r>
              <a:rPr lang="en-US" baseline="30000" dirty="0"/>
              <a:t>11</a:t>
            </a:r>
            <a:r>
              <a:rPr lang="en-US" dirty="0"/>
              <a:t>, </a:t>
            </a:r>
            <a:r>
              <a:rPr lang="en-US" dirty="0" err="1"/>
              <a:t>Dewkoemar</a:t>
            </a:r>
            <a:r>
              <a:rPr lang="en-US" dirty="0"/>
              <a:t> Ramsoekh</a:t>
            </a:r>
            <a:r>
              <a:rPr lang="en-US" baseline="30000" dirty="0"/>
              <a:t>1</a:t>
            </a:r>
            <a:r>
              <a:rPr lang="en-US" dirty="0"/>
              <a:t>, Michail Doukas</a:t>
            </a:r>
            <a:r>
              <a:rPr lang="en-US" baseline="30000" dirty="0"/>
              <a:t>10</a:t>
            </a:r>
            <a:r>
              <a:rPr lang="en-US" dirty="0"/>
              <a:t>, Sanne Vermorgen</a:t>
            </a:r>
            <a:r>
              <a:rPr lang="en-US" baseline="30000" dirty="0"/>
              <a:t>1</a:t>
            </a:r>
            <a:r>
              <a:rPr lang="en-US" dirty="0"/>
              <a:t>, Joanne Verheij</a:t>
            </a:r>
            <a:r>
              <a:rPr lang="en-US" baseline="30000" dirty="0"/>
              <a:t>1</a:t>
            </a:r>
            <a:r>
              <a:rPr lang="en-US" dirty="0"/>
              <a:t>, R. Bart Takkenberg</a:t>
            </a:r>
            <a:r>
              <a:rPr lang="en-US" baseline="30000" dirty="0"/>
              <a:t>1</a:t>
            </a:r>
            <a:r>
              <a:rPr lang="en-US" dirty="0"/>
              <a:t>, Jacques Bergman</a:t>
            </a:r>
            <a:r>
              <a:rPr lang="en-US" baseline="30000" dirty="0"/>
              <a:t>1</a:t>
            </a:r>
            <a:r>
              <a:rPr lang="en-US" dirty="0"/>
              <a:t>, Ulrich Beuers</a:t>
            </a:r>
            <a:r>
              <a:rPr lang="en-US" baseline="30000" dirty="0"/>
              <a:t>1</a:t>
            </a:r>
            <a:r>
              <a:rPr lang="en-US" dirty="0"/>
              <a:t>, Geert D’Haens</a:t>
            </a:r>
            <a:r>
              <a:rPr lang="en-US" baseline="30000" dirty="0"/>
              <a:t>1</a:t>
            </a:r>
            <a:r>
              <a:rPr lang="en-US" dirty="0"/>
              <a:t>, Joost PH Drenth</a:t>
            </a:r>
            <a:r>
              <a:rPr lang="en-US" baseline="30000" dirty="0"/>
              <a:t>1</a:t>
            </a:r>
            <a:r>
              <a:rPr lang="en-US" dirty="0"/>
              <a:t>, Tamar Tchkonia</a:t>
            </a:r>
            <a:r>
              <a:rPr lang="en-US" baseline="30000" dirty="0"/>
              <a:t>12</a:t>
            </a:r>
            <a:r>
              <a:rPr lang="en-US" dirty="0"/>
              <a:t>, Bernd Schnabl</a:t>
            </a:r>
            <a:r>
              <a:rPr lang="en-US" baseline="30000" dirty="0"/>
              <a:t>13</a:t>
            </a:r>
            <a:r>
              <a:rPr lang="en-US" dirty="0"/>
              <a:t>, James Kirkland</a:t>
            </a:r>
            <a:r>
              <a:rPr lang="en-US" baseline="30000" dirty="0"/>
              <a:t>12</a:t>
            </a:r>
            <a:r>
              <a:rPr lang="en-US" dirty="0"/>
              <a:t>, Abraham Stijn Meijnikman</a:t>
            </a:r>
            <a:r>
              <a:rPr lang="en-US" baseline="30000" dirty="0"/>
              <a:t>1</a:t>
            </a: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dirty="0">
              <a:solidFill>
                <a:schemeClr val="tx1"/>
              </a:solidFill>
              <a:effectLst/>
              <a:latin typeface="+mn-lt"/>
              <a:ea typeface="+mn-ea"/>
              <a:cs typeface="+mn-cs"/>
            </a:endParaRPr>
          </a:p>
          <a:p>
            <a:r>
              <a:rPr lang="en-US" i="1" baseline="30000" dirty="0"/>
              <a:t>1</a:t>
            </a:r>
            <a:r>
              <a:rPr lang="en-US" i="1" dirty="0"/>
              <a:t>Amsterdam UMC, Amsterdam, Netherlands</a:t>
            </a:r>
            <a:r>
              <a:rPr lang="en-US" dirty="0"/>
              <a:t>, </a:t>
            </a:r>
            <a:r>
              <a:rPr lang="en-US" i="1" baseline="30000" dirty="0"/>
              <a:t>2</a:t>
            </a:r>
            <a:r>
              <a:rPr lang="en-US" i="1" dirty="0"/>
              <a:t>Department of Medicine, University of California, San Diego, United States</a:t>
            </a:r>
            <a:r>
              <a:rPr lang="en-US" dirty="0"/>
              <a:t>, </a:t>
            </a:r>
            <a:r>
              <a:rPr lang="en-US" i="1" baseline="30000" dirty="0"/>
              <a:t>3</a:t>
            </a:r>
            <a:r>
              <a:rPr lang="en-US" i="1" dirty="0"/>
              <a:t>Haga Hospital, Den Haag, Netherlands</a:t>
            </a:r>
            <a:r>
              <a:rPr lang="en-US" dirty="0"/>
              <a:t>, </a:t>
            </a:r>
            <a:r>
              <a:rPr lang="en-US" i="1" baseline="30000" dirty="0"/>
              <a:t>4</a:t>
            </a:r>
            <a:r>
              <a:rPr lang="en-US" i="1" dirty="0"/>
              <a:t>Spaarne </a:t>
            </a:r>
            <a:r>
              <a:rPr lang="en-US" i="1" dirty="0" err="1"/>
              <a:t>Gasthuis</a:t>
            </a:r>
            <a:r>
              <a:rPr lang="en-US" i="1" dirty="0"/>
              <a:t>, Haarlem, Netherlands</a:t>
            </a:r>
            <a:r>
              <a:rPr lang="en-US" dirty="0"/>
              <a:t>, </a:t>
            </a:r>
            <a:r>
              <a:rPr lang="en-US" i="1" baseline="30000" dirty="0"/>
              <a:t>5</a:t>
            </a:r>
            <a:r>
              <a:rPr lang="en-US" i="1" dirty="0"/>
              <a:t>Dijklander Hospital, Hoorn, Netherlands</a:t>
            </a:r>
            <a:r>
              <a:rPr lang="en-US" dirty="0"/>
              <a:t>, </a:t>
            </a:r>
            <a:r>
              <a:rPr lang="en-US" i="1" baseline="30000" dirty="0"/>
              <a:t>6</a:t>
            </a:r>
            <a:r>
              <a:rPr lang="en-US" i="1" dirty="0"/>
              <a:t>Amstelland Hospital, Amstelveen, Netherlands</a:t>
            </a:r>
            <a:r>
              <a:rPr lang="en-US" dirty="0"/>
              <a:t>, </a:t>
            </a:r>
            <a:r>
              <a:rPr lang="en-US" i="1" baseline="30000" dirty="0"/>
              <a:t>7</a:t>
            </a:r>
            <a:r>
              <a:rPr lang="en-US" i="1" dirty="0"/>
              <a:t>Flevo Hospital, Almere, Netherlands</a:t>
            </a:r>
            <a:r>
              <a:rPr lang="en-US" dirty="0"/>
              <a:t>, </a:t>
            </a:r>
            <a:r>
              <a:rPr lang="en-US" i="1" baseline="30000" dirty="0"/>
              <a:t>8</a:t>
            </a:r>
            <a:r>
              <a:rPr lang="en-US" i="1" dirty="0"/>
              <a:t>Groene Hart Hospital, Gouda, Netherlands</a:t>
            </a:r>
            <a:r>
              <a:rPr lang="en-US" dirty="0"/>
              <a:t>, </a:t>
            </a:r>
            <a:r>
              <a:rPr lang="en-US" i="1" baseline="30000" dirty="0"/>
              <a:t>9</a:t>
            </a:r>
            <a:r>
              <a:rPr lang="en-US" i="1" dirty="0"/>
              <a:t>Fransiscus </a:t>
            </a:r>
            <a:r>
              <a:rPr lang="en-US" i="1" dirty="0" err="1"/>
              <a:t>Hosptial</a:t>
            </a:r>
            <a:r>
              <a:rPr lang="en-US" i="1" dirty="0"/>
              <a:t>, Rotterdam, Netherlands</a:t>
            </a:r>
            <a:r>
              <a:rPr lang="en-US" dirty="0"/>
              <a:t>, </a:t>
            </a:r>
            <a:r>
              <a:rPr lang="en-US" i="1" baseline="30000" dirty="0"/>
              <a:t>10</a:t>
            </a:r>
            <a:r>
              <a:rPr lang="en-US" i="1" dirty="0"/>
              <a:t>Erasmus Medical Center, Rotterdam, Netherlands</a:t>
            </a:r>
            <a:r>
              <a:rPr lang="en-US" dirty="0"/>
              <a:t>, </a:t>
            </a:r>
            <a:r>
              <a:rPr lang="en-US" i="1" baseline="30000" dirty="0"/>
              <a:t>11</a:t>
            </a:r>
            <a:r>
              <a:rPr lang="en-US" i="1" dirty="0"/>
              <a:t>St. Antonius Hospital, </a:t>
            </a:r>
            <a:r>
              <a:rPr lang="en-US" i="1" dirty="0" err="1"/>
              <a:t>Nieuwegein</a:t>
            </a:r>
            <a:r>
              <a:rPr lang="en-US" i="1" dirty="0"/>
              <a:t>, Netherlands</a:t>
            </a:r>
            <a:r>
              <a:rPr lang="en-US" dirty="0"/>
              <a:t>, </a:t>
            </a:r>
            <a:r>
              <a:rPr lang="en-US" i="1" baseline="30000" dirty="0"/>
              <a:t>12</a:t>
            </a:r>
            <a:r>
              <a:rPr lang="en-US" i="1" dirty="0"/>
              <a:t>Cedars-Sinai Health sciences University, Los Angeles, United States</a:t>
            </a:r>
            <a:r>
              <a:rPr lang="en-US" dirty="0"/>
              <a:t>, </a:t>
            </a:r>
            <a:r>
              <a:rPr lang="en-US" i="1" baseline="30000" dirty="0"/>
              <a:t>13</a:t>
            </a:r>
            <a:r>
              <a:rPr lang="en-US" i="1" dirty="0"/>
              <a:t>University of California San Diego, San Diego, United States</a:t>
            </a: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a:solidFill>
                <a:schemeClr val="tx1"/>
              </a:solidFill>
              <a:effectLst/>
              <a:latin typeface="+mn-lt"/>
              <a:ea typeface="+mn-ea"/>
              <a:cs typeface="+mn-cs"/>
            </a:endParaRPr>
          </a:p>
          <a:p>
            <a:r>
              <a:rPr lang="en-US" dirty="0"/>
              <a:t>Email:</a:t>
            </a:r>
            <a:r>
              <a:rPr lang="en-US" i="1" dirty="0"/>
              <a:t> </a:t>
            </a:r>
            <a:r>
              <a:rPr lang="en-US" dirty="0"/>
              <a:t>mijra.koning@amsterdamumc.nl</a:t>
            </a:r>
          </a:p>
          <a:p>
            <a:endParaRPr lang="en-NZ" dirty="0"/>
          </a:p>
          <a:p>
            <a:r>
              <a:rPr lang="en-US" b="1" dirty="0"/>
              <a:t>Background and aims: </a:t>
            </a:r>
            <a:r>
              <a:rPr lang="en-US" dirty="0"/>
              <a:t>Cellular senescence, a stress-induced program characterized by stable cell-cycle arrest, is a hallmark of aging and a key driver of liver inflammation and fibrosis. </a:t>
            </a:r>
            <a:r>
              <a:rPr lang="en-US" dirty="0" err="1"/>
              <a:t>Senolytic</a:t>
            </a:r>
            <a:r>
              <a:rPr lang="en-US" dirty="0"/>
              <a:t> agents that selectively eliminate senescent cells may modify or reverse key features of metabolic dysfunction–associated steatohepatitis (MASH). </a:t>
            </a:r>
            <a:r>
              <a:rPr lang="en-US" dirty="0" err="1"/>
              <a:t>Dasatinib</a:t>
            </a:r>
            <a:r>
              <a:rPr lang="en-US" dirty="0"/>
              <a:t> plus quercetin (D+Q) is a candidate </a:t>
            </a:r>
            <a:r>
              <a:rPr lang="en-US" dirty="0" err="1"/>
              <a:t>senolytic</a:t>
            </a:r>
            <a:r>
              <a:rPr lang="en-US" dirty="0"/>
              <a:t> therapy for fibrotic MASH. Here, we report a phase 2 double-blind randomized controlled trial evaluating the efficacy and safety of D+Q in patients with fibrotic MASH.</a:t>
            </a:r>
          </a:p>
          <a:p>
            <a:br>
              <a:rPr lang="en-US" dirty="0"/>
            </a:br>
            <a:r>
              <a:rPr lang="en-US" b="1" dirty="0"/>
              <a:t>Method: </a:t>
            </a:r>
            <a:r>
              <a:rPr lang="en-US" dirty="0"/>
              <a:t>Patients with biopsy-confirmed fibrotic MASH (F2–F3) were randomized (1:1) to receive intermittent D+Q (</a:t>
            </a:r>
            <a:r>
              <a:rPr lang="en-US" dirty="0" err="1"/>
              <a:t>dasatinib</a:t>
            </a:r>
            <a:r>
              <a:rPr lang="en-US" dirty="0"/>
              <a:t> 100 mg/day, quercetin 1000 mg/day) for 3 consecutive days per week for 3 weeks, followed by a 4-week drug-free period, or matching placebo; this 7-week cycle was repeated three times. The primary endpoint was ≥1-stage fibrosis improvement without worsening of MASH, assessed by liver histology using the SAF (Steatosis–Activity–Fibrosis) score on paired biopsies obtained at baseline and end of treatment. All biopsies were centrally scored by three independent pathologists blinded to timepoint and treatment allocation. Efficacy was analysed by intention-to-treat using a chi-squared test. Secondary endpoints included MASH resolution and safety.</a:t>
            </a:r>
          </a:p>
          <a:p>
            <a:br>
              <a:rPr lang="en-US" dirty="0"/>
            </a:br>
            <a:r>
              <a:rPr lang="en-US" b="1" dirty="0"/>
              <a:t>Results: </a:t>
            </a:r>
            <a:r>
              <a:rPr lang="en-US" dirty="0"/>
              <a:t>A total of 31 patients were randomized (median age 56 years [IQR 47–62.5]; 76% male; Type 2 Diabetes 58%); 17 received D+Q and 14 placebo. There were 4 discontinuations, D+Q (n=3), placebo (n=1). Improvement of fibrosis without worsening of MASH was achieved in 8 (47%) patients in the D+Q group vs. 1 (7%) with placebo (p = 0.041). Resolution of MASH occurred in 71% of patients receiving D+Q compared with 15% receiving placebo (p=0.011). Improvement of the NAFLD Activity Score (NAS) was better with D+Q (−1.43±1.22 vs. −0.39±0.77; p=0.012). In the D+Q group, 14/17 participants reported adverse events (AE) compared to 6 with placebo. Most reported side effects of D+Q were headache and gastrointestinal complaints. Reported severity of these AEs was mild or moderate and all AEs were resolved without intervention.</a:t>
            </a:r>
          </a:p>
          <a:p>
            <a:br>
              <a:rPr lang="en-US" dirty="0"/>
            </a:br>
            <a:r>
              <a:rPr lang="en-US" b="1" dirty="0"/>
              <a:t>Conclusion: </a:t>
            </a:r>
            <a:r>
              <a:rPr lang="en-US" dirty="0"/>
              <a:t>Intermittent </a:t>
            </a:r>
            <a:r>
              <a:rPr lang="en-US" dirty="0" err="1"/>
              <a:t>senolytic</a:t>
            </a:r>
            <a:r>
              <a:rPr lang="en-US" dirty="0"/>
              <a:t> treatment with D+Q significantly improved fibrosis and resolved MASH in fibrotic MASH with a favourable safety profile. Our data suggest that senescence drives fibrotic MASH and may be reversible with pharmacological intervention. These findings need confirmation in larger trials with longer follow-up.</a:t>
            </a:r>
          </a:p>
          <a:p>
            <a:endParaRPr lang="en-NZ" dirty="0"/>
          </a:p>
          <a:p>
            <a:r>
              <a:rPr lang="en-GB" b="1" dirty="0"/>
              <a:t>Clinical trial number NCT05506488 </a:t>
            </a:r>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35</a:t>
            </a:fld>
            <a:endParaRPr lang="en-US"/>
          </a:p>
        </p:txBody>
      </p:sp>
    </p:spTree>
    <p:extLst>
      <p:ext uri="{BB962C8B-B14F-4D97-AF65-F5344CB8AC3E}">
        <p14:creationId xmlns:p14="http://schemas.microsoft.com/office/powerpoint/2010/main" val="2094710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i="1" dirty="0"/>
              <a:t>Abbreviations: </a:t>
            </a:r>
            <a:r>
              <a:rPr lang="en-NZ" b="0" i="1" dirty="0"/>
              <a:t>AE, adverse event; D+Q, dasatinib plus quercetin; IQR, interquartile range; MASH, metabolic dysfunction-associated steatohepatitis; NAFLD, non-alcoholic fatty liver disease; NAS, non-alcoholic fatty liver disease activity score; PBO, placebo; T2DM, type 2 diabetes mellitus.</a:t>
            </a:r>
          </a:p>
          <a:p>
            <a:endParaRPr lang="en-NZ" i="1" dirty="0"/>
          </a:p>
          <a:p>
            <a:r>
              <a:rPr lang="en-US" b="1" dirty="0"/>
              <a:t>The combination of </a:t>
            </a:r>
            <a:r>
              <a:rPr lang="en-US" b="1" dirty="0" err="1"/>
              <a:t>senolytic</a:t>
            </a:r>
            <a:r>
              <a:rPr lang="en-US" b="1" dirty="0"/>
              <a:t> drugs, </a:t>
            </a:r>
            <a:r>
              <a:rPr lang="en-US" b="1" dirty="0" err="1"/>
              <a:t>dasatinib</a:t>
            </a:r>
            <a:r>
              <a:rPr lang="en-US" b="1" dirty="0"/>
              <a:t> plus quercetin, reduces liver fibrosis in metabolic dysfunction–associated steatohepatitis: A Phase 2 randomized double‐blind placebo controlled study: The TRUTH study</a:t>
            </a:r>
            <a:endParaRPr lang="en-NZ" dirty="0"/>
          </a:p>
          <a:p>
            <a:pPr lvl="0">
              <a:defRPr/>
            </a:pPr>
            <a:endParaRPr lang="en-NZ" i="1" dirty="0"/>
          </a:p>
          <a:p>
            <a:pPr lvl="0">
              <a:defRPr/>
            </a:pPr>
            <a:r>
              <a:rPr lang="en-NZ" b="1" dirty="0"/>
              <a:t>LBO-005-YI</a:t>
            </a:r>
          </a:p>
          <a:p>
            <a:pPr lvl="0">
              <a:defRPr/>
            </a:pPr>
            <a:endParaRPr lang="en-NZ" i="1" dirty="0"/>
          </a:p>
          <a:p>
            <a:r>
              <a:rPr lang="en-US" u="sng" dirty="0" err="1"/>
              <a:t>Mijra</a:t>
            </a:r>
            <a:r>
              <a:rPr lang="en-US" u="sng" dirty="0"/>
              <a:t> Koning</a:t>
            </a:r>
            <a:r>
              <a:rPr lang="en-US" baseline="30000" dirty="0"/>
              <a:t>1</a:t>
            </a:r>
            <a:r>
              <a:rPr lang="en-US" dirty="0"/>
              <a:t>, Artemiy Kovynev</a:t>
            </a:r>
            <a:r>
              <a:rPr lang="en-US" baseline="30000" dirty="0"/>
              <a:t>1</a:t>
            </a:r>
            <a:r>
              <a:rPr lang="en-US" dirty="0"/>
              <a:t>, Marcos Fondevila</a:t>
            </a:r>
            <a:r>
              <a:rPr lang="en-US" baseline="30000" dirty="0"/>
              <a:t>2</a:t>
            </a:r>
            <a:r>
              <a:rPr lang="en-US" dirty="0"/>
              <a:t>, Michiel Mommersteeg</a:t>
            </a:r>
            <a:r>
              <a:rPr lang="en-US" baseline="30000" dirty="0"/>
              <a:t>3</a:t>
            </a:r>
            <a:r>
              <a:rPr lang="en-US" dirty="0"/>
              <a:t>, Bart Verwer</a:t>
            </a:r>
            <a:r>
              <a:rPr lang="en-US" baseline="30000" dirty="0"/>
              <a:t>4</a:t>
            </a:r>
            <a:r>
              <a:rPr lang="en-US" dirty="0"/>
              <a:t>, Marije Vlug</a:t>
            </a:r>
            <a:r>
              <a:rPr lang="en-US" baseline="30000" dirty="0"/>
              <a:t>5</a:t>
            </a:r>
            <a:r>
              <a:rPr lang="en-US" dirty="0"/>
              <a:t>, </a:t>
            </a:r>
            <a:r>
              <a:rPr lang="en-US" dirty="0" err="1"/>
              <a:t>Teaco</a:t>
            </a:r>
            <a:r>
              <a:rPr lang="en-US" dirty="0"/>
              <a:t> Kuiper</a:t>
            </a:r>
            <a:r>
              <a:rPr lang="en-US" baseline="30000" dirty="0"/>
              <a:t>6</a:t>
            </a:r>
            <a:r>
              <a:rPr lang="en-US" dirty="0"/>
              <a:t>, Maarten van den Berg</a:t>
            </a:r>
            <a:r>
              <a:rPr lang="en-US" baseline="30000" dirty="0"/>
              <a:t>3</a:t>
            </a:r>
            <a:r>
              <a:rPr lang="en-US" dirty="0"/>
              <a:t>, Anne Vrieze</a:t>
            </a:r>
            <a:r>
              <a:rPr lang="en-US" baseline="30000" dirty="0"/>
              <a:t>7</a:t>
            </a:r>
            <a:r>
              <a:rPr lang="en-US" dirty="0"/>
              <a:t>, Maurice Bizino</a:t>
            </a:r>
            <a:r>
              <a:rPr lang="en-US" baseline="30000" dirty="0"/>
              <a:t>8</a:t>
            </a:r>
            <a:r>
              <a:rPr lang="en-US" dirty="0"/>
              <a:t>, </a:t>
            </a:r>
            <a:r>
              <a:rPr lang="en-US" dirty="0" err="1"/>
              <a:t>Annewieke</a:t>
            </a:r>
            <a:r>
              <a:rPr lang="en-US" dirty="0"/>
              <a:t> van den Beld</a:t>
            </a:r>
            <a:r>
              <a:rPr lang="en-US" baseline="30000" dirty="0"/>
              <a:t>8</a:t>
            </a:r>
            <a:r>
              <a:rPr lang="en-US" dirty="0"/>
              <a:t>, Luuk Berk</a:t>
            </a:r>
            <a:r>
              <a:rPr lang="en-US" baseline="30000" dirty="0"/>
              <a:t>9</a:t>
            </a:r>
            <a:r>
              <a:rPr lang="en-US" dirty="0"/>
              <a:t>, Thomas Boerlage</a:t>
            </a:r>
            <a:r>
              <a:rPr lang="en-US" baseline="30000" dirty="0"/>
              <a:t>8</a:t>
            </a:r>
            <a:r>
              <a:rPr lang="en-US" dirty="0"/>
              <a:t>, Willem Pieter Brouwer</a:t>
            </a:r>
            <a:r>
              <a:rPr lang="en-US" baseline="30000" dirty="0"/>
              <a:t>10</a:t>
            </a:r>
            <a:r>
              <a:rPr lang="en-US" dirty="0"/>
              <a:t>, Weena Chen</a:t>
            </a:r>
            <a:r>
              <a:rPr lang="en-US" baseline="30000" dirty="0"/>
              <a:t>6</a:t>
            </a:r>
            <a:r>
              <a:rPr lang="en-US" dirty="0"/>
              <a:t>, Djuna L. Cahen</a:t>
            </a:r>
            <a:r>
              <a:rPr lang="en-US" baseline="30000" dirty="0"/>
              <a:t>6</a:t>
            </a:r>
            <a:r>
              <a:rPr lang="en-US" dirty="0"/>
              <a:t>, Robert C. Verdonk</a:t>
            </a:r>
            <a:r>
              <a:rPr lang="en-US" baseline="30000" dirty="0"/>
              <a:t>11</a:t>
            </a:r>
            <a:r>
              <a:rPr lang="en-US" dirty="0"/>
              <a:t>, </a:t>
            </a:r>
            <a:r>
              <a:rPr lang="en-US" dirty="0" err="1"/>
              <a:t>Dewkoemar</a:t>
            </a:r>
            <a:r>
              <a:rPr lang="en-US" dirty="0"/>
              <a:t> Ramsoekh</a:t>
            </a:r>
            <a:r>
              <a:rPr lang="en-US" baseline="30000" dirty="0"/>
              <a:t>1</a:t>
            </a:r>
            <a:r>
              <a:rPr lang="en-US" dirty="0"/>
              <a:t>, Michail Doukas</a:t>
            </a:r>
            <a:r>
              <a:rPr lang="en-US" baseline="30000" dirty="0"/>
              <a:t>10</a:t>
            </a:r>
            <a:r>
              <a:rPr lang="en-US" dirty="0"/>
              <a:t>, Sanne Vermorgen</a:t>
            </a:r>
            <a:r>
              <a:rPr lang="en-US" baseline="30000" dirty="0"/>
              <a:t>1</a:t>
            </a:r>
            <a:r>
              <a:rPr lang="en-US" dirty="0"/>
              <a:t>, Joanne Verheij</a:t>
            </a:r>
            <a:r>
              <a:rPr lang="en-US" baseline="30000" dirty="0"/>
              <a:t>1</a:t>
            </a:r>
            <a:r>
              <a:rPr lang="en-US" dirty="0"/>
              <a:t>, R. Bart Takkenberg</a:t>
            </a:r>
            <a:r>
              <a:rPr lang="en-US" baseline="30000" dirty="0"/>
              <a:t>1</a:t>
            </a:r>
            <a:r>
              <a:rPr lang="en-US" dirty="0"/>
              <a:t>, Jacques Bergman</a:t>
            </a:r>
            <a:r>
              <a:rPr lang="en-US" baseline="30000" dirty="0"/>
              <a:t>1</a:t>
            </a:r>
            <a:r>
              <a:rPr lang="en-US" dirty="0"/>
              <a:t>, Ulrich Beuers</a:t>
            </a:r>
            <a:r>
              <a:rPr lang="en-US" baseline="30000" dirty="0"/>
              <a:t>1</a:t>
            </a:r>
            <a:r>
              <a:rPr lang="en-US" dirty="0"/>
              <a:t>, Geert D’Haens</a:t>
            </a:r>
            <a:r>
              <a:rPr lang="en-US" baseline="30000" dirty="0"/>
              <a:t>1</a:t>
            </a:r>
            <a:r>
              <a:rPr lang="en-US" dirty="0"/>
              <a:t>, Joost PH Drenth</a:t>
            </a:r>
            <a:r>
              <a:rPr lang="en-US" baseline="30000" dirty="0"/>
              <a:t>1</a:t>
            </a:r>
            <a:r>
              <a:rPr lang="en-US" dirty="0"/>
              <a:t>, Tamar Tchkonia</a:t>
            </a:r>
            <a:r>
              <a:rPr lang="en-US" baseline="30000" dirty="0"/>
              <a:t>12</a:t>
            </a:r>
            <a:r>
              <a:rPr lang="en-US" dirty="0"/>
              <a:t>, Bernd Schnabl</a:t>
            </a:r>
            <a:r>
              <a:rPr lang="en-US" baseline="30000" dirty="0"/>
              <a:t>13</a:t>
            </a:r>
            <a:r>
              <a:rPr lang="en-US" dirty="0"/>
              <a:t>, James Kirkland</a:t>
            </a:r>
            <a:r>
              <a:rPr lang="en-US" baseline="30000" dirty="0"/>
              <a:t>12</a:t>
            </a:r>
            <a:r>
              <a:rPr lang="en-US" dirty="0"/>
              <a:t>, Abraham Stijn Meijnikman</a:t>
            </a:r>
            <a:r>
              <a:rPr lang="en-US" baseline="30000" dirty="0"/>
              <a:t>1</a:t>
            </a:r>
            <a:endParaRPr lang="en-NZ" dirty="0"/>
          </a:p>
          <a:p>
            <a:pPr lvl="0">
              <a:defRPr/>
            </a:pPr>
            <a:endParaRPr lang="en-NZ" baseline="30000" dirty="0"/>
          </a:p>
          <a:p>
            <a:r>
              <a:rPr lang="en-US" i="1" baseline="30000" dirty="0"/>
              <a:t>1</a:t>
            </a:r>
            <a:r>
              <a:rPr lang="en-US" i="1" dirty="0"/>
              <a:t>Amsterdam UMC, Amsterdam, Netherlands</a:t>
            </a:r>
            <a:r>
              <a:rPr lang="en-US" dirty="0"/>
              <a:t>, </a:t>
            </a:r>
            <a:r>
              <a:rPr lang="en-US" i="1" baseline="30000" dirty="0"/>
              <a:t>2</a:t>
            </a:r>
            <a:r>
              <a:rPr lang="en-US" i="1" dirty="0"/>
              <a:t>Department of Medicine, University of California, San Diego, United States</a:t>
            </a:r>
            <a:r>
              <a:rPr lang="en-US" dirty="0"/>
              <a:t>, </a:t>
            </a:r>
            <a:r>
              <a:rPr lang="en-US" i="1" baseline="30000" dirty="0"/>
              <a:t>3</a:t>
            </a:r>
            <a:r>
              <a:rPr lang="en-US" i="1" dirty="0"/>
              <a:t>Haga Hospital, Den Haag, Netherlands</a:t>
            </a:r>
            <a:r>
              <a:rPr lang="en-US" dirty="0"/>
              <a:t>, </a:t>
            </a:r>
            <a:r>
              <a:rPr lang="en-US" i="1" baseline="30000" dirty="0"/>
              <a:t>4</a:t>
            </a:r>
            <a:r>
              <a:rPr lang="en-US" i="1" dirty="0"/>
              <a:t>Spaarne </a:t>
            </a:r>
            <a:r>
              <a:rPr lang="en-US" i="1" dirty="0" err="1"/>
              <a:t>Gasthuis</a:t>
            </a:r>
            <a:r>
              <a:rPr lang="en-US" i="1" dirty="0"/>
              <a:t>, Haarlem, Netherlands</a:t>
            </a:r>
            <a:r>
              <a:rPr lang="en-US" dirty="0"/>
              <a:t>, </a:t>
            </a:r>
            <a:r>
              <a:rPr lang="en-US" i="1" baseline="30000" dirty="0"/>
              <a:t>5</a:t>
            </a:r>
            <a:r>
              <a:rPr lang="en-US" i="1" dirty="0"/>
              <a:t>Dijklander Hospital, Hoorn, Netherlands</a:t>
            </a:r>
            <a:r>
              <a:rPr lang="en-US" dirty="0"/>
              <a:t>, </a:t>
            </a:r>
            <a:r>
              <a:rPr lang="en-US" i="1" baseline="30000" dirty="0"/>
              <a:t>6</a:t>
            </a:r>
            <a:r>
              <a:rPr lang="en-US" i="1" dirty="0"/>
              <a:t>Amstelland Hospital, Amstelveen, Netherlands</a:t>
            </a:r>
            <a:r>
              <a:rPr lang="en-US" dirty="0"/>
              <a:t>, </a:t>
            </a:r>
            <a:r>
              <a:rPr lang="en-US" i="1" baseline="30000" dirty="0"/>
              <a:t>7</a:t>
            </a:r>
            <a:r>
              <a:rPr lang="en-US" i="1" dirty="0"/>
              <a:t>Flevo Hospital, Almere, Netherlands</a:t>
            </a:r>
            <a:r>
              <a:rPr lang="en-US" dirty="0"/>
              <a:t>, </a:t>
            </a:r>
            <a:r>
              <a:rPr lang="en-US" i="1" baseline="30000" dirty="0"/>
              <a:t>8</a:t>
            </a:r>
            <a:r>
              <a:rPr lang="en-US" i="1" dirty="0"/>
              <a:t>Groene Hart Hospital, Gouda, Netherlands</a:t>
            </a:r>
            <a:r>
              <a:rPr lang="en-US" dirty="0"/>
              <a:t>, </a:t>
            </a:r>
            <a:r>
              <a:rPr lang="en-US" i="1" baseline="30000" dirty="0"/>
              <a:t>9</a:t>
            </a:r>
            <a:r>
              <a:rPr lang="en-US" i="1" dirty="0"/>
              <a:t>Fransiscus </a:t>
            </a:r>
            <a:r>
              <a:rPr lang="en-US" i="1" dirty="0" err="1"/>
              <a:t>Hosptial</a:t>
            </a:r>
            <a:r>
              <a:rPr lang="en-US" i="1" dirty="0"/>
              <a:t>, Rotterdam, Netherlands</a:t>
            </a:r>
            <a:r>
              <a:rPr lang="en-US" dirty="0"/>
              <a:t>, </a:t>
            </a:r>
            <a:r>
              <a:rPr lang="en-US" i="1" baseline="30000" dirty="0"/>
              <a:t>10</a:t>
            </a:r>
            <a:r>
              <a:rPr lang="en-US" i="1" dirty="0"/>
              <a:t>Erasmus Medical Center, Rotterdam, Netherlands</a:t>
            </a:r>
            <a:r>
              <a:rPr lang="en-US" dirty="0"/>
              <a:t>, </a:t>
            </a:r>
            <a:r>
              <a:rPr lang="en-US" i="1" baseline="30000" dirty="0"/>
              <a:t>11</a:t>
            </a:r>
            <a:r>
              <a:rPr lang="en-US" i="1" dirty="0"/>
              <a:t>St. Antonius Hospital, </a:t>
            </a:r>
            <a:r>
              <a:rPr lang="en-US" i="1" dirty="0" err="1"/>
              <a:t>Nieuwegein</a:t>
            </a:r>
            <a:r>
              <a:rPr lang="en-US" i="1" dirty="0"/>
              <a:t>, Netherlands</a:t>
            </a:r>
            <a:r>
              <a:rPr lang="en-US" dirty="0"/>
              <a:t>, </a:t>
            </a:r>
            <a:r>
              <a:rPr lang="en-US" i="1" baseline="30000" dirty="0"/>
              <a:t>12</a:t>
            </a:r>
            <a:r>
              <a:rPr lang="en-US" i="1" dirty="0"/>
              <a:t>Cedars-Sinai Health sciences University, Los Angeles, United States</a:t>
            </a:r>
            <a:r>
              <a:rPr lang="en-US" dirty="0"/>
              <a:t>, </a:t>
            </a:r>
            <a:r>
              <a:rPr lang="en-US" i="1" baseline="30000" dirty="0"/>
              <a:t>13</a:t>
            </a:r>
            <a:r>
              <a:rPr lang="en-US" i="1" dirty="0"/>
              <a:t>University of California San Diego, San Diego, United States</a:t>
            </a:r>
            <a:endParaRPr lang="en-NZ" dirty="0"/>
          </a:p>
          <a:p>
            <a:pPr lvl="0">
              <a:defRPr/>
            </a:pPr>
            <a:endParaRPr lang="en-NZ" dirty="0"/>
          </a:p>
          <a:p>
            <a:r>
              <a:rPr lang="en-US" dirty="0"/>
              <a:t>Email:</a:t>
            </a:r>
            <a:r>
              <a:rPr lang="en-US" i="1" dirty="0"/>
              <a:t> </a:t>
            </a:r>
            <a:r>
              <a:rPr lang="en-US" dirty="0"/>
              <a:t>mijra.koning@amsterdamumc.nl</a:t>
            </a:r>
          </a:p>
          <a:p>
            <a:endParaRPr lang="en-US" dirty="0"/>
          </a:p>
          <a:p>
            <a:r>
              <a:rPr lang="en-US" b="1" dirty="0"/>
              <a:t>Background and aims: </a:t>
            </a:r>
            <a:r>
              <a:rPr lang="en-US" dirty="0"/>
              <a:t>Cellular senescence, a stress-induced program characterized by stable cell-cycle arrest, is a hallmark of aging and a key driver of liver inflammation and fibrosis. </a:t>
            </a:r>
            <a:r>
              <a:rPr lang="en-US" dirty="0" err="1"/>
              <a:t>Senolytic</a:t>
            </a:r>
            <a:r>
              <a:rPr lang="en-US" dirty="0"/>
              <a:t> agents that selectively eliminate senescent cells may modify or reverse key features of metabolic dysfunction–associated steatohepatitis (MASH). Dasatinib plus quercetin (D+Q) is a candidate </a:t>
            </a:r>
            <a:r>
              <a:rPr lang="en-US" dirty="0" err="1"/>
              <a:t>senolytic</a:t>
            </a:r>
            <a:r>
              <a:rPr lang="en-US" dirty="0"/>
              <a:t> therapy for fibrotic MASH. Here, we report a phase 2 double-blind randomized controlled trial evaluating the efficacy and safety of D+Q in patients with fibrotic MASH.</a:t>
            </a:r>
          </a:p>
          <a:p>
            <a:br>
              <a:rPr lang="en-US" dirty="0"/>
            </a:br>
            <a:r>
              <a:rPr lang="en-US" b="1" dirty="0"/>
              <a:t>Method: </a:t>
            </a:r>
            <a:r>
              <a:rPr lang="en-US" dirty="0"/>
              <a:t>Patients with biopsy-confirmed fibrotic MASH (F2–F3) were randomized (1:1) to receive intermittent D+Q (dasatinib 100 mg/day, quercetin 1000 mg/day) for 3 consecutive days per week for 3 weeks, followed by a 4-week drug-free period, or matching placebo; this 7-week cycle was repeated three times. The primary endpoint was ≥1-stage fibrosis improvement without worsening of MASH, assessed by liver histology using the SAF (Steatosis–Activity–Fibrosis) score on paired biopsies obtained at baseline and end of treatment. All biopsies were centrally scored by three independent pathologists blinded to timepoint and treatment allocation. Efficacy was </a:t>
            </a:r>
            <a:r>
              <a:rPr lang="en-US" dirty="0" err="1"/>
              <a:t>analysed</a:t>
            </a:r>
            <a:r>
              <a:rPr lang="en-US" dirty="0"/>
              <a:t> by intention-to-treat using a chi-squared test. Secondary endpoints included MASH resolution and safety.</a:t>
            </a:r>
          </a:p>
          <a:p>
            <a:br>
              <a:rPr lang="en-US" dirty="0"/>
            </a:br>
            <a:r>
              <a:rPr lang="en-US" b="1" dirty="0"/>
              <a:t>Results: </a:t>
            </a:r>
            <a:r>
              <a:rPr lang="en-US" dirty="0"/>
              <a:t>A total of 31 patients were randomized (median age 56 years [IQR 47–62.5]; 76% male; Type 2 Diabetes 58%); 17 received D+Q and 14 placebo. There were 4 discontinuations, D+Q (n=3), placebo (n=1). Improvement of fibrosis without worsening of MASH was achieved in 8 (47%) patients in the D+Q group vs. 1 (7%) with placebo (p = 0.041). Resolution of MASH occurred in 71% of patients receiving D+Q compared with 15% receiving placebo (p=0.011). Improvement of the NAFLD Activity Score (NAS) was better with D+Q (−1.43±1.22 vs. −0.39±0.77; p=0.012). In the D+Q group, 14/17 participants reported adverse events (AE) compared to 6 with placebo. Most reported side effects of D+Q were headache and gastrointestinal complaints. Reported severity of these AEs was mild or moderate and all AEs were resolved without intervention.</a:t>
            </a:r>
          </a:p>
          <a:p>
            <a:br>
              <a:rPr lang="en-US" dirty="0"/>
            </a:br>
            <a:r>
              <a:rPr lang="en-US" b="1" dirty="0"/>
              <a:t>Conclusion: </a:t>
            </a:r>
            <a:r>
              <a:rPr lang="en-US" dirty="0"/>
              <a:t>Intermittent </a:t>
            </a:r>
            <a:r>
              <a:rPr lang="en-US" dirty="0" err="1"/>
              <a:t>senolytic</a:t>
            </a:r>
            <a:r>
              <a:rPr lang="en-US" dirty="0"/>
              <a:t> treatment with D+Q significantly improved fibrosis and resolved MASH in fibrotic MASH with a </a:t>
            </a:r>
            <a:r>
              <a:rPr lang="en-US" dirty="0" err="1"/>
              <a:t>favourable</a:t>
            </a:r>
            <a:r>
              <a:rPr lang="en-US" dirty="0"/>
              <a:t> safety profile. Our data suggest that senescence drives fibrotic MASH and may be reversible with pharmacological intervention. These findings need confirmation in larger trials with longer follow-up.</a:t>
            </a:r>
          </a:p>
          <a:p>
            <a:endParaRPr lang="en-NZ" dirty="0"/>
          </a:p>
          <a:p>
            <a:r>
              <a:rPr lang="en-GB" b="1" dirty="0"/>
              <a:t>Clinical trial number NCT05506488 </a:t>
            </a:r>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36</a:t>
            </a:fld>
            <a:endParaRPr lang="en-US"/>
          </a:p>
        </p:txBody>
      </p:sp>
    </p:spTree>
    <p:extLst>
      <p:ext uri="{BB962C8B-B14F-4D97-AF65-F5344CB8AC3E}">
        <p14:creationId xmlns:p14="http://schemas.microsoft.com/office/powerpoint/2010/main" val="308719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dirty="0"/>
              <a:t>Abbreviations: </a:t>
            </a:r>
            <a:r>
              <a:rPr lang="en-NZ" b="0" i="1" dirty="0"/>
              <a:t>ELF, enhanced liver fibrosis, fibrosis stage; FI, fibrosis improvement; MASH, metabolic dysfunction-associated steatohepatitis; NASH, non-alcoholic steatohepatitis; PBO, placebo; VCTE, vibration controlled transient elastography; WL, weight loss. </a:t>
            </a:r>
          </a:p>
          <a:p>
            <a:endParaRPr lang="en-NZ" i="1" dirty="0"/>
          </a:p>
          <a:p>
            <a:r>
              <a:rPr lang="en-US" sz="1200" b="1" kern="1200" dirty="0">
                <a:solidFill>
                  <a:schemeClr val="tx1"/>
                </a:solidFill>
                <a:effectLst/>
                <a:latin typeface="+mn-lt"/>
                <a:ea typeface="+mn-ea"/>
                <a:cs typeface="+mn-cs"/>
              </a:rPr>
              <a:t>In F0-F1 and F2-F3 MASH, ≥5% weight loss (WL) significantly lowers </a:t>
            </a:r>
            <a:r>
              <a:rPr lang="en-US" sz="1200" b="1" kern="1200" dirty="0" err="1">
                <a:solidFill>
                  <a:schemeClr val="tx1"/>
                </a:solidFill>
                <a:effectLst/>
                <a:latin typeface="+mn-lt"/>
                <a:ea typeface="+mn-ea"/>
                <a:cs typeface="+mn-cs"/>
              </a:rPr>
              <a:t>VCTE</a:t>
            </a:r>
            <a:r>
              <a:rPr lang="en-US" sz="1200" b="1" kern="1200" dirty="0">
                <a:solidFill>
                  <a:schemeClr val="tx1"/>
                </a:solidFill>
                <a:effectLst/>
                <a:latin typeface="+mn-lt"/>
                <a:ea typeface="+mn-ea"/>
                <a:cs typeface="+mn-cs"/>
              </a:rPr>
              <a:t> and ELF independent of biopsy fibrosis improvement; </a:t>
            </a:r>
            <a:r>
              <a:rPr lang="en-US" sz="1200" b="1" kern="1200" dirty="0" err="1">
                <a:solidFill>
                  <a:schemeClr val="tx1"/>
                </a:solidFill>
                <a:effectLst/>
                <a:latin typeface="+mn-lt"/>
                <a:ea typeface="+mn-ea"/>
                <a:cs typeface="+mn-cs"/>
              </a:rPr>
              <a:t>resmetirom</a:t>
            </a:r>
            <a:r>
              <a:rPr lang="en-US" sz="1200" b="1" kern="1200" dirty="0">
                <a:solidFill>
                  <a:schemeClr val="tx1"/>
                </a:solidFill>
                <a:effectLst/>
                <a:latin typeface="+mn-lt"/>
                <a:ea typeface="+mn-ea"/>
                <a:cs typeface="+mn-cs"/>
              </a:rPr>
              <a:t> and not placebo reduction of ELF and </a:t>
            </a:r>
            <a:r>
              <a:rPr lang="en-US" sz="1200" b="1" kern="1200" dirty="0" err="1">
                <a:solidFill>
                  <a:schemeClr val="tx1"/>
                </a:solidFill>
                <a:effectLst/>
                <a:latin typeface="+mn-lt"/>
                <a:ea typeface="+mn-ea"/>
                <a:cs typeface="+mn-cs"/>
              </a:rPr>
              <a:t>VCTE</a:t>
            </a:r>
            <a:r>
              <a:rPr lang="en-US" sz="1200" b="1" kern="1200" dirty="0">
                <a:solidFill>
                  <a:schemeClr val="tx1"/>
                </a:solidFill>
                <a:effectLst/>
                <a:latin typeface="+mn-lt"/>
                <a:ea typeface="+mn-ea"/>
                <a:cs typeface="+mn-cs"/>
              </a:rPr>
              <a:t> are associated with biopsy improvement of fibrosis, independent of WL</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dirty="0"/>
              <a:t>LBP-024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r>
              <a:rPr lang="en-US" sz="1200" u="sng" kern="1200" dirty="0">
                <a:solidFill>
                  <a:schemeClr val="tx1"/>
                </a:solidFill>
                <a:effectLst/>
                <a:latin typeface="+mn-lt"/>
                <a:ea typeface="+mn-ea"/>
                <a:cs typeface="+mn-cs"/>
              </a:rPr>
              <a:t>Rohit Loomba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Quentin M. Anstee</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Rebecca Taub</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Dominic Labriola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Robin Mogg</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Suneil</a:t>
            </a:r>
            <a:r>
              <a:rPr lang="en-US" sz="1200" kern="1200" dirty="0">
                <a:solidFill>
                  <a:schemeClr val="tx1"/>
                </a:solidFill>
                <a:effectLst/>
                <a:latin typeface="+mn-lt"/>
                <a:ea typeface="+mn-ea"/>
                <a:cs typeface="+mn-cs"/>
              </a:rPr>
              <a:t> Hosmane</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Jörn M. Schattenberg</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Vlad Ratziu</a:t>
            </a:r>
            <a:r>
              <a:rPr lang="en-US" sz="1200" kern="1200" baseline="30000" dirty="0">
                <a:solidFill>
                  <a:schemeClr val="tx1"/>
                </a:solidFill>
                <a:effectLst/>
                <a:latin typeface="+mn-lt"/>
                <a:ea typeface="+mn-ea"/>
                <a:cs typeface="+mn-cs"/>
              </a:rPr>
              <a:t>5</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San Diego School of Medicine, San Diego,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Newcastle, Newcastle,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Madrigal Pharmaceuticals, Conshohocken,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Saarland University Medical Center, Saarbrücken,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Inserm, Paris, France</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US" sz="1200" kern="1200" dirty="0" err="1">
                <a:solidFill>
                  <a:schemeClr val="tx1"/>
                </a:solidFill>
                <a:effectLst/>
                <a:latin typeface="+mn-lt"/>
                <a:ea typeface="+mn-ea"/>
                <a:cs typeface="+mn-cs"/>
              </a:rPr>
              <a:t>Resmetirom</a:t>
            </a:r>
            <a:r>
              <a:rPr lang="en-US" sz="1200" kern="1200" dirty="0">
                <a:solidFill>
                  <a:schemeClr val="tx1"/>
                </a:solidFill>
                <a:effectLst/>
                <a:latin typeface="+mn-lt"/>
                <a:ea typeface="+mn-ea"/>
                <a:cs typeface="+mn-cs"/>
              </a:rPr>
              <a:t> (Res) is approved for the treatment of adults with MASH and liver fibrosis. Changes in liver stiffness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and ELF, a test for F3/F4 stage, are proposed as surrogate endpoints for fibrosis response in MASH. Weight loss (WL) reduces liver stiffness and collagen markers in patients (pts) without significant liver fibrosis (F0-F1) who have obesity/metabolic risk in whom serum markers of fibrosis may be elevated. In Res and placebo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treated pts, the impact of ≥5% WL on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and ELF and association with biopsy fibrosis improvement (FI) was examined in F0-F1 and F2-F3 MASH from MAESTRO Phase 3 trials.</a:t>
            </a:r>
          </a:p>
          <a:p>
            <a:r>
              <a:rPr lang="en-NZ" sz="1200" b="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Baseline (BL) and Week 52 (W52)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ELF components were determined in MAESTRO-NASH (NCT03900429) (F2-F3), and MAESTRO-NAFLD-1 (NCT04197479) (F0-F1). Logistic regression models were used to explore associations between Res or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mediated changes (absolute difference for ELF, difference of log transformed for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changes in weight (≥5% vs &lt; 5% WL) and biopsy FI.</a:t>
            </a:r>
          </a:p>
          <a:p>
            <a:r>
              <a:rPr lang="en-NZ"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In F0-F1 ~14% had ≥5% WL at W52. Mean BL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was 7.6kPA; ELF, 9.2. In F0-F1, Res did not reduce </a:t>
            </a:r>
            <a:r>
              <a:rPr lang="en-US" sz="1200" kern="1200" dirty="0" err="1">
                <a:solidFill>
                  <a:schemeClr val="tx1"/>
                </a:solidFill>
                <a:effectLst/>
                <a:latin typeface="+mn-lt"/>
                <a:ea typeface="+mn-ea"/>
                <a:cs typeface="+mn-cs"/>
              </a:rPr>
              <a:t>VTCE</a:t>
            </a:r>
            <a:r>
              <a:rPr lang="en-US" sz="1200" kern="1200" dirty="0">
                <a:solidFill>
                  <a:schemeClr val="tx1"/>
                </a:solidFill>
                <a:effectLst/>
                <a:latin typeface="+mn-lt"/>
                <a:ea typeface="+mn-ea"/>
                <a:cs typeface="+mn-cs"/>
              </a:rPr>
              <a:t>, ELF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10.1038/s41591-023-02603-1).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was significantly reduced in F0-F1 with ≥5% WL (-1.7 kPa, -25.0% (80mg), -1.2 kPa, -24.3% (100mg), -1.6 kPa 22.4%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versus (v) &lt;5% WL (0.0 kPa, -3.9% (80mg); -0.3 kPa, -6.1% (100mg), -0.3kPa, -8.9%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ELF was reduced in ≥5% WL v &lt;5% WL with P3NP component showing the most significant reduction: ≥5% WL, -8.8% (80mg), -8.4% (100mg), -11.0%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v &lt;5%WL, 2.5% (80mg), -1.8% (100mg), -2.7%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In F2-F3, Res reduced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and ELF (DOI: 10.1056/NEJMoa2309000). Mean BL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was 13.3kPa; ELF, 9.8. A subset had ≥5% WL at W52 (17% (80mg), 22% (100mg), 12%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was reduced with WL ≥5% (-3.0 kPa,-18.9% (80mg), -6.1 kPa, -35.6% (100mg), -3.5 kPa, -27.8%,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WL&lt;5% (-2.1 kPa, -10.7% (80mg), -2.4kPa,-11.4% (100mg), -0.49, 0.5%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Independent effects of WL and FI, respectively, on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were demonstrated for Res [p&lt;0.001, p&lt;0.001] and not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[p&lt;0.001, p = 0.13]. ELF was reduced with WL ≥5% (-0.32 (80mg), -0.53 (100mg), -0.19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v WL&lt;5% (-0.07 (80mg), -0.07 (100mg), 0.13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Independent effects of WL and FI, respectively, on ELF were demonstrated for Res [p &lt;0.001, p &lt;0.001] and not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[p&lt;0.001, p = 0.14].</a:t>
            </a:r>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Confounding effects of WL on ELF and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that may be independent of FI must be considered in analyzing MASH treatments. With Res treatment, independent correlations of WL and FI with ELF/</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reductions were observed. </a:t>
            </a:r>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37</a:t>
            </a:fld>
            <a:endParaRPr lang="en-US"/>
          </a:p>
        </p:txBody>
      </p:sp>
    </p:spTree>
    <p:extLst>
      <p:ext uri="{BB962C8B-B14F-4D97-AF65-F5344CB8AC3E}">
        <p14:creationId xmlns:p14="http://schemas.microsoft.com/office/powerpoint/2010/main" val="209471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E0DCF-7B51-ACAC-E2F7-DB7FF8D99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6A011-39BE-9CDA-D535-FC962B283E1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A1233BB-CF65-9764-C162-204FD54635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8F8679-5CE2-2A85-DCE9-0E7C2D8AEA07}"/>
              </a:ext>
            </a:extLst>
          </p:cNvPr>
          <p:cNvSpPr>
            <a:spLocks noGrp="1"/>
          </p:cNvSpPr>
          <p:nvPr>
            <p:ph type="sldNum" sz="quarter" idx="5"/>
          </p:nvPr>
        </p:nvSpPr>
        <p:spPr/>
        <p:txBody>
          <a:bodyPr/>
          <a:lstStyle/>
          <a:p>
            <a:fld id="{F872C0F0-71E7-46B6-AA6F-1D7E0E2B8B3E}" type="slidenum">
              <a:rPr lang="en-US" smtClean="0"/>
              <a:t>4</a:t>
            </a:fld>
            <a:endParaRPr lang="en-US"/>
          </a:p>
        </p:txBody>
      </p:sp>
    </p:spTree>
    <p:extLst>
      <p:ext uri="{BB962C8B-B14F-4D97-AF65-F5344CB8AC3E}">
        <p14:creationId xmlns:p14="http://schemas.microsoft.com/office/powerpoint/2010/main" val="786826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1" dirty="0"/>
              <a:t>Abbreviations: </a:t>
            </a:r>
            <a:r>
              <a:rPr lang="en-NZ" b="0" i="1" dirty="0"/>
              <a:t>ELF, enhanced liver fibrosis; fibrosis stage; FI, fibrosis improvement; GM, geometric mean; SE, standard error; VCTE, vibration controlled transient elastography; WL, weight loss.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F0-F1 and F2-F3 MASH, ≥5% weight loss (WL) significantly lowers </a:t>
            </a:r>
            <a:r>
              <a:rPr lang="en-US" sz="1200" b="1" kern="1200" dirty="0" err="1">
                <a:solidFill>
                  <a:schemeClr val="tx1"/>
                </a:solidFill>
                <a:effectLst/>
                <a:latin typeface="+mn-lt"/>
                <a:ea typeface="+mn-ea"/>
                <a:cs typeface="+mn-cs"/>
              </a:rPr>
              <a:t>VCTE</a:t>
            </a:r>
            <a:r>
              <a:rPr lang="en-US" sz="1200" b="1" kern="1200" dirty="0">
                <a:solidFill>
                  <a:schemeClr val="tx1"/>
                </a:solidFill>
                <a:effectLst/>
                <a:latin typeface="+mn-lt"/>
                <a:ea typeface="+mn-ea"/>
                <a:cs typeface="+mn-cs"/>
              </a:rPr>
              <a:t> and ELF independent of biopsy fibrosis improvement; </a:t>
            </a:r>
            <a:r>
              <a:rPr lang="en-US" sz="1200" b="1" kern="1200" dirty="0" err="1">
                <a:solidFill>
                  <a:schemeClr val="tx1"/>
                </a:solidFill>
                <a:effectLst/>
                <a:latin typeface="+mn-lt"/>
                <a:ea typeface="+mn-ea"/>
                <a:cs typeface="+mn-cs"/>
              </a:rPr>
              <a:t>resmetirom</a:t>
            </a:r>
            <a:r>
              <a:rPr lang="en-US" sz="1200" b="1" kern="1200" dirty="0">
                <a:solidFill>
                  <a:schemeClr val="tx1"/>
                </a:solidFill>
                <a:effectLst/>
                <a:latin typeface="+mn-lt"/>
                <a:ea typeface="+mn-ea"/>
                <a:cs typeface="+mn-cs"/>
              </a:rPr>
              <a:t> and not placebo reduction of ELF and </a:t>
            </a:r>
            <a:r>
              <a:rPr lang="en-US" sz="1200" b="1" kern="1200" dirty="0" err="1">
                <a:solidFill>
                  <a:schemeClr val="tx1"/>
                </a:solidFill>
                <a:effectLst/>
                <a:latin typeface="+mn-lt"/>
                <a:ea typeface="+mn-ea"/>
                <a:cs typeface="+mn-cs"/>
              </a:rPr>
              <a:t>VCTE</a:t>
            </a:r>
            <a:r>
              <a:rPr lang="en-US" sz="1200" b="1" kern="1200" dirty="0">
                <a:solidFill>
                  <a:schemeClr val="tx1"/>
                </a:solidFill>
                <a:effectLst/>
                <a:latin typeface="+mn-lt"/>
                <a:ea typeface="+mn-ea"/>
                <a:cs typeface="+mn-cs"/>
              </a:rPr>
              <a:t> are associated with biopsy improvement of fibrosis, independent of WL</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dirty="0"/>
              <a:t>LBP-024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r>
              <a:rPr lang="en-US" sz="1200" u="sng" kern="1200" dirty="0">
                <a:solidFill>
                  <a:schemeClr val="tx1"/>
                </a:solidFill>
                <a:effectLst/>
                <a:latin typeface="+mn-lt"/>
                <a:ea typeface="+mn-ea"/>
                <a:cs typeface="+mn-cs"/>
              </a:rPr>
              <a:t>Rohit Loomba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Quentin M. Anstee</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Rebecca Taub</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Dominic Labriola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Robin Mogg</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Suneil</a:t>
            </a:r>
            <a:r>
              <a:rPr lang="en-US" sz="1200" kern="1200" dirty="0">
                <a:solidFill>
                  <a:schemeClr val="tx1"/>
                </a:solidFill>
                <a:effectLst/>
                <a:latin typeface="+mn-lt"/>
                <a:ea typeface="+mn-ea"/>
                <a:cs typeface="+mn-cs"/>
              </a:rPr>
              <a:t> Hosmane</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Jörn M. Schattenberg</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Vlad Ratziu</a:t>
            </a:r>
            <a:r>
              <a:rPr lang="en-US" sz="1200" kern="1200" baseline="30000" dirty="0">
                <a:solidFill>
                  <a:schemeClr val="tx1"/>
                </a:solidFill>
                <a:effectLst/>
                <a:latin typeface="+mn-lt"/>
                <a:ea typeface="+mn-ea"/>
                <a:cs typeface="+mn-cs"/>
              </a:rPr>
              <a:t>5</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San Diego School of Medicine, San Diego,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Newcastle, Newcastle,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Madrigal Pharmaceuticals, Conshohocken,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Saarland University Medical Center, Saarbrücken,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Inserm, Paris, France</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US" sz="1200" kern="1200" dirty="0" err="1">
                <a:solidFill>
                  <a:schemeClr val="tx1"/>
                </a:solidFill>
                <a:effectLst/>
                <a:latin typeface="+mn-lt"/>
                <a:ea typeface="+mn-ea"/>
                <a:cs typeface="+mn-cs"/>
              </a:rPr>
              <a:t>Resmetirom</a:t>
            </a:r>
            <a:r>
              <a:rPr lang="en-US" sz="1200" kern="1200" dirty="0">
                <a:solidFill>
                  <a:schemeClr val="tx1"/>
                </a:solidFill>
                <a:effectLst/>
                <a:latin typeface="+mn-lt"/>
                <a:ea typeface="+mn-ea"/>
                <a:cs typeface="+mn-cs"/>
              </a:rPr>
              <a:t> (Res) is approved for the treatment of adults with MASH and liver fibrosis. Changes in liver stiffness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and ELF, a test for F3/F4 stage, are proposed as surrogate endpoints for fibrosis response in MASH. Weight loss (WL) reduces liver stiffness and collagen markers in patients (pts) without significant liver fibrosis (F0-F1) who have obesity/metabolic risk in whom serum markers of fibrosis may be elevated. In Res and placebo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treated pts, the impact of ≥5% WL on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and ELF and association with biopsy fibrosis improvement (FI) was examined in F0-F1 and F2-F3 MASH from MAESTRO Phase 3 trials.</a:t>
            </a:r>
          </a:p>
          <a:p>
            <a:r>
              <a:rPr lang="en-NZ" sz="1200" b="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Baseline (BL) and Week 52 (W52)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ELF components were determined in MAESTRO-NASH (NCT03900429) (F2-F3), and MAESTRO-NAFLD-1 (NCT04197479) (F0-F1). Logistic regression models were used to explore associations between Res or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mediated changes (absolute difference for ELF, difference of log transformed for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changes in weight (≥5% vs &lt; 5% WL) and biopsy FI.</a:t>
            </a:r>
          </a:p>
          <a:p>
            <a:r>
              <a:rPr lang="en-NZ"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In F0-F1 ~14% had ≥5% WL at W52. Mean BL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was 7.6kPA; ELF, 9.2. In F0-F1, Res did not reduce </a:t>
            </a:r>
            <a:r>
              <a:rPr lang="en-US" sz="1200" kern="1200" dirty="0" err="1">
                <a:solidFill>
                  <a:schemeClr val="tx1"/>
                </a:solidFill>
                <a:effectLst/>
                <a:latin typeface="+mn-lt"/>
                <a:ea typeface="+mn-ea"/>
                <a:cs typeface="+mn-cs"/>
              </a:rPr>
              <a:t>VTCE</a:t>
            </a:r>
            <a:r>
              <a:rPr lang="en-US" sz="1200" kern="1200" dirty="0">
                <a:solidFill>
                  <a:schemeClr val="tx1"/>
                </a:solidFill>
                <a:effectLst/>
                <a:latin typeface="+mn-lt"/>
                <a:ea typeface="+mn-ea"/>
                <a:cs typeface="+mn-cs"/>
              </a:rPr>
              <a:t>, ELF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10.1038/s41591-023-02603-1).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was significantly reduced in F0-F1 with ≥5% WL (-1.7 kPa, -25.0% (80mg), -1.2 kPa, -24.3% (100mg), -1.6 kPa 22.4%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versus (v) &lt;5% WL (0.0 kPa, -3.9% (80mg); -0.3 kPa, -6.1% (100mg), -0.3kPa, -8.9%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ELF was reduced in ≥5% WL v &lt;5% WL with P3NP component showing the most significant reduction: ≥5% WL, -8.8% (80mg), -8.4% (100mg), -11.0%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v &lt;5%WL, 2.5% (80mg), -1.8% (100mg), -2.7%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In F2-F3, Res reduced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and ELF (DOI: 10.1056/NEJMoa2309000). Mean BL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was 13.3kPa; ELF, 9.8. A subset had ≥5% WL at W52 (17% (80mg), 22% (100mg), 12%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was reduced with WL ≥5% (-3.0 kPa,-18.9% (80mg), -6.1 kPa, -35.6% (100mg), -3.5 kPa, -27.8%,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WL&lt;5% (-2.1 kPa, -10.7% (80mg), -2.4kPa,-11.4% (100mg), -0.49, 0.5%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Independent effects of WL and FI, respectively, on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were demonstrated for Res [p&lt;0.001, p&lt;0.001] and not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[p&lt;0.001, p = 0.13]. ELF was reduced with WL ≥5% (-0.32 (80mg), -0.53 (100mg), -0.19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v WL&lt;5% (-0.07 (80mg), -0.07 (100mg), 0.13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Independent effects of WL and FI, respectively, on ELF were demonstrated for Res [p &lt;0.001, p &lt;0.001] and not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[p&lt;0.001, p = 0.14].</a:t>
            </a:r>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Confounding effects of WL on ELF and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that may be independent of FI must be considered in analyzing MASH treatments. With Res treatment, independent correlations of WL and FI with ELF/</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reductions were observed. </a:t>
            </a:r>
            <a:endParaRPr lang="en-NZ" dirty="0"/>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38</a:t>
            </a:fld>
            <a:endParaRPr lang="en-US"/>
          </a:p>
        </p:txBody>
      </p:sp>
    </p:spTree>
    <p:extLst>
      <p:ext uri="{BB962C8B-B14F-4D97-AF65-F5344CB8AC3E}">
        <p14:creationId xmlns:p14="http://schemas.microsoft.com/office/powerpoint/2010/main" val="308719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CEFC5-7FC7-B3E8-ADB6-D0A5680CA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3F7B1-F49B-BAEC-1C4E-B90B67B53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7E369-8B69-6D32-9E97-E88C34A70578}"/>
              </a:ext>
            </a:extLst>
          </p:cNvPr>
          <p:cNvSpPr>
            <a:spLocks noGrp="1"/>
          </p:cNvSpPr>
          <p:nvPr>
            <p:ph type="body" idx="1"/>
          </p:nvPr>
        </p:nvSpPr>
        <p:spPr/>
        <p:txBody>
          <a:bodyPr/>
          <a:lstStyle/>
          <a:p>
            <a:r>
              <a:rPr lang="en-NZ" b="1" i="1" dirty="0"/>
              <a:t>Abbreviations: </a:t>
            </a:r>
            <a:r>
              <a:rPr lang="en-NZ" b="0" i="1" dirty="0"/>
              <a:t>ELF, enhanced liver fibrosis; F, fibrosis stage; FI, fibrosis improvement; MASH, metabolic dysfunction-associated steatohepatitis; PBO, placebo; RES, </a:t>
            </a:r>
            <a:r>
              <a:rPr lang="en-NZ" b="0" i="1" dirty="0" err="1"/>
              <a:t>resmetirom</a:t>
            </a:r>
            <a:r>
              <a:rPr lang="en-NZ" b="0" i="1" dirty="0"/>
              <a:t>; VCTE, vibration controlled transient elastography; WL, weight loss.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F0-F1 and F2-F3 MASH, ≥5% weight loss (WL) significantly lowers </a:t>
            </a:r>
            <a:r>
              <a:rPr lang="en-US" sz="1200" b="1" kern="1200" dirty="0" err="1">
                <a:solidFill>
                  <a:schemeClr val="tx1"/>
                </a:solidFill>
                <a:effectLst/>
                <a:latin typeface="+mn-lt"/>
                <a:ea typeface="+mn-ea"/>
                <a:cs typeface="+mn-cs"/>
              </a:rPr>
              <a:t>VCTE</a:t>
            </a:r>
            <a:r>
              <a:rPr lang="en-US" sz="1200" b="1" kern="1200" dirty="0">
                <a:solidFill>
                  <a:schemeClr val="tx1"/>
                </a:solidFill>
                <a:effectLst/>
                <a:latin typeface="+mn-lt"/>
                <a:ea typeface="+mn-ea"/>
                <a:cs typeface="+mn-cs"/>
              </a:rPr>
              <a:t> and ELF independent of biopsy fibrosis improvement; </a:t>
            </a:r>
            <a:r>
              <a:rPr lang="en-US" sz="1200" b="1" kern="1200" dirty="0" err="1">
                <a:solidFill>
                  <a:schemeClr val="tx1"/>
                </a:solidFill>
                <a:effectLst/>
                <a:latin typeface="+mn-lt"/>
                <a:ea typeface="+mn-ea"/>
                <a:cs typeface="+mn-cs"/>
              </a:rPr>
              <a:t>resmetirom</a:t>
            </a:r>
            <a:r>
              <a:rPr lang="en-US" sz="1200" b="1" kern="1200" dirty="0">
                <a:solidFill>
                  <a:schemeClr val="tx1"/>
                </a:solidFill>
                <a:effectLst/>
                <a:latin typeface="+mn-lt"/>
                <a:ea typeface="+mn-ea"/>
                <a:cs typeface="+mn-cs"/>
              </a:rPr>
              <a:t> and not placebo reduction of ELF and </a:t>
            </a:r>
            <a:r>
              <a:rPr lang="en-US" sz="1200" b="1" kern="1200" dirty="0" err="1">
                <a:solidFill>
                  <a:schemeClr val="tx1"/>
                </a:solidFill>
                <a:effectLst/>
                <a:latin typeface="+mn-lt"/>
                <a:ea typeface="+mn-ea"/>
                <a:cs typeface="+mn-cs"/>
              </a:rPr>
              <a:t>VCTE</a:t>
            </a:r>
            <a:r>
              <a:rPr lang="en-US" sz="1200" b="1" kern="1200" dirty="0">
                <a:solidFill>
                  <a:schemeClr val="tx1"/>
                </a:solidFill>
                <a:effectLst/>
                <a:latin typeface="+mn-lt"/>
                <a:ea typeface="+mn-ea"/>
                <a:cs typeface="+mn-cs"/>
              </a:rPr>
              <a:t> are associated with biopsy improvement of fibrosis, independent of WL</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dirty="0"/>
              <a:t>LBP-024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r>
              <a:rPr lang="en-US" sz="1200" u="sng" kern="1200" dirty="0">
                <a:solidFill>
                  <a:schemeClr val="tx1"/>
                </a:solidFill>
                <a:effectLst/>
                <a:latin typeface="+mn-lt"/>
                <a:ea typeface="+mn-ea"/>
                <a:cs typeface="+mn-cs"/>
              </a:rPr>
              <a:t>Rohit Loomba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Quentin M. Anstee</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Rebecca Taub</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Dominic Labriola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Robin Mogg</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Suneil</a:t>
            </a:r>
            <a:r>
              <a:rPr lang="en-US" sz="1200" kern="1200" dirty="0">
                <a:solidFill>
                  <a:schemeClr val="tx1"/>
                </a:solidFill>
                <a:effectLst/>
                <a:latin typeface="+mn-lt"/>
                <a:ea typeface="+mn-ea"/>
                <a:cs typeface="+mn-cs"/>
              </a:rPr>
              <a:t> Hosmane</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Jörn M. Schattenberg</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Vlad Ratziu</a:t>
            </a:r>
            <a:r>
              <a:rPr lang="en-US" sz="1200" kern="1200" baseline="30000" dirty="0">
                <a:solidFill>
                  <a:schemeClr val="tx1"/>
                </a:solidFill>
                <a:effectLst/>
                <a:latin typeface="+mn-lt"/>
                <a:ea typeface="+mn-ea"/>
                <a:cs typeface="+mn-cs"/>
              </a:rPr>
              <a:t>5</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San Diego School of Medicine, San Diego,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Newcastle, Newcastle,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Madrigal Pharmaceuticals, Conshohocken,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Saarland University Medical Center, Saarbrücken,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Inserm, Paris, France</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US" sz="1200" kern="1200" dirty="0" err="1">
                <a:solidFill>
                  <a:schemeClr val="tx1"/>
                </a:solidFill>
                <a:effectLst/>
                <a:latin typeface="+mn-lt"/>
                <a:ea typeface="+mn-ea"/>
                <a:cs typeface="+mn-cs"/>
              </a:rPr>
              <a:t>Resmetirom</a:t>
            </a:r>
            <a:r>
              <a:rPr lang="en-US" sz="1200" kern="1200" dirty="0">
                <a:solidFill>
                  <a:schemeClr val="tx1"/>
                </a:solidFill>
                <a:effectLst/>
                <a:latin typeface="+mn-lt"/>
                <a:ea typeface="+mn-ea"/>
                <a:cs typeface="+mn-cs"/>
              </a:rPr>
              <a:t> (Res) is approved for the treatment of adults with MASH and liver fibrosis. Changes in liver stiffness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and ELF, a test for F3/F4 stage, are proposed as surrogate endpoints for fibrosis response in MASH. Weight loss (WL) reduces liver stiffness and collagen markers in patients (pts) without significant liver fibrosis (F0-F1) who have obesity/metabolic risk in whom serum markers of fibrosis may be elevated. In Res and placebo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treated pts, the impact of ≥5% WL on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and ELF and association with biopsy fibrosis improvement (FI) was examined in F0-F1 and F2-F3 MASH from MAESTRO Phase 3 trials.</a:t>
            </a:r>
          </a:p>
          <a:p>
            <a:r>
              <a:rPr lang="en-NZ" sz="1200" b="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Baseline (BL) and Week 52 (W52)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ELF components were determined in MAESTRO-NASH (NCT03900429) (F2-F3), and MAESTRO-NAFLD-1 (NCT04197479) (F0-F1). Logistic regression models were used to explore associations between Res or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mediated changes (absolute difference for ELF, difference of log transformed for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changes in weight (≥5% vs &lt; 5% WL) and biopsy FI.</a:t>
            </a:r>
          </a:p>
          <a:p>
            <a:r>
              <a:rPr lang="en-NZ"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In F0-F1 ~14% had ≥5% WL at W52. Mean BL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was 7.6kPA; ELF, 9.2. In F0-F1, Res did not reduce </a:t>
            </a:r>
            <a:r>
              <a:rPr lang="en-US" sz="1200" kern="1200" dirty="0" err="1">
                <a:solidFill>
                  <a:schemeClr val="tx1"/>
                </a:solidFill>
                <a:effectLst/>
                <a:latin typeface="+mn-lt"/>
                <a:ea typeface="+mn-ea"/>
                <a:cs typeface="+mn-cs"/>
              </a:rPr>
              <a:t>VTCE</a:t>
            </a:r>
            <a:r>
              <a:rPr lang="en-US" sz="1200" kern="1200" dirty="0">
                <a:solidFill>
                  <a:schemeClr val="tx1"/>
                </a:solidFill>
                <a:effectLst/>
                <a:latin typeface="+mn-lt"/>
                <a:ea typeface="+mn-ea"/>
                <a:cs typeface="+mn-cs"/>
              </a:rPr>
              <a:t>, ELF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10.1038/s41591-023-02603-1).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was significantly reduced in F0-F1 with ≥5% WL (-1.7 kPa, -25.0% (80mg), -1.2 kPa, -24.3% (100mg), -1.6 kPa 22.4%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versus (v) &lt;5% WL (0.0 kPa, -3.9% (80mg); -0.3 kPa, -6.1% (100mg), -0.3kPa, -8.9%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ELF was reduced in ≥5% WL v &lt;5% WL with P3NP component showing the most significant reduction: ≥5% WL, -8.8% (80mg), -8.4% (100mg), -11.0%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v &lt;5%WL, 2.5% (80mg), -1.8% (100mg), -2.7%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In F2-F3, Res reduced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and ELF (DOI: 10.1056/NEJMoa2309000). Mean BL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was 13.3kPa; ELF, 9.8. A subset had ≥5% WL at W52 (17% (80mg), 22% (100mg), 12%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was reduced with WL ≥5% (-3.0 kPa,-18.9% (80mg), -6.1 kPa, -35.6% (100mg), -3.5 kPa, -27.8%,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WL&lt;5% (-2.1 kPa, -10.7% (80mg), -2.4kPa,-11.4% (100mg), -0.49, 0.5%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Independent effects of WL and FI, respectively, on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were demonstrated for Res [p&lt;0.001, p&lt;0.001] and not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[p&lt;0.001, p = 0.13]. ELF was reduced with WL ≥5% (-0.32 (80mg), -0.53 (100mg), -0.19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v WL&lt;5% (-0.07 (80mg), -0.07 (100mg), 0.13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Independent effects of WL and FI, respectively, on ELF were demonstrated for Res [p &lt;0.001, p &lt;0.001] and not </a:t>
            </a:r>
            <a:r>
              <a:rPr lang="en-US" sz="1200" kern="1200" dirty="0" err="1">
                <a:solidFill>
                  <a:schemeClr val="tx1"/>
                </a:solidFill>
                <a:effectLst/>
                <a:latin typeface="+mn-lt"/>
                <a:ea typeface="+mn-ea"/>
                <a:cs typeface="+mn-cs"/>
              </a:rPr>
              <a:t>Pbo</a:t>
            </a:r>
            <a:r>
              <a:rPr lang="en-US" sz="1200" kern="1200" dirty="0">
                <a:solidFill>
                  <a:schemeClr val="tx1"/>
                </a:solidFill>
                <a:effectLst/>
                <a:latin typeface="+mn-lt"/>
                <a:ea typeface="+mn-ea"/>
                <a:cs typeface="+mn-cs"/>
              </a:rPr>
              <a:t> [p&lt;0.001, p = 0.14].</a:t>
            </a:r>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Confounding effects of WL on ELF and </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that may be independent of FI must be considered in analyzing MASH treatments. With Res treatment, independent correlations of WL and FI with ELF/</a:t>
            </a:r>
            <a:r>
              <a:rPr lang="en-US" sz="1200" kern="1200" dirty="0" err="1">
                <a:solidFill>
                  <a:schemeClr val="tx1"/>
                </a:solidFill>
                <a:effectLst/>
                <a:latin typeface="+mn-lt"/>
                <a:ea typeface="+mn-ea"/>
                <a:cs typeface="+mn-cs"/>
              </a:rPr>
              <a:t>VCTE</a:t>
            </a:r>
            <a:r>
              <a:rPr lang="en-US" sz="1200" kern="1200" dirty="0">
                <a:solidFill>
                  <a:schemeClr val="tx1"/>
                </a:solidFill>
                <a:effectLst/>
                <a:latin typeface="+mn-lt"/>
                <a:ea typeface="+mn-ea"/>
                <a:cs typeface="+mn-cs"/>
              </a:rPr>
              <a:t> reductions were observed. </a:t>
            </a:r>
            <a:endParaRPr lang="en-NZ" dirty="0"/>
          </a:p>
          <a:p>
            <a:endParaRPr lang="en-NZ" dirty="0"/>
          </a:p>
        </p:txBody>
      </p:sp>
      <p:sp>
        <p:nvSpPr>
          <p:cNvPr id="4" name="Slide Number Placeholder 3">
            <a:extLst>
              <a:ext uri="{FF2B5EF4-FFF2-40B4-BE49-F238E27FC236}">
                <a16:creationId xmlns:a16="http://schemas.microsoft.com/office/drawing/2014/main" id="{FB54E69A-369D-3C6B-B9E5-26FDB57CCC1B}"/>
              </a:ext>
            </a:extLst>
          </p:cNvPr>
          <p:cNvSpPr>
            <a:spLocks noGrp="1"/>
          </p:cNvSpPr>
          <p:nvPr>
            <p:ph type="sldNum" sz="quarter" idx="5"/>
          </p:nvPr>
        </p:nvSpPr>
        <p:spPr/>
        <p:txBody>
          <a:bodyPr/>
          <a:lstStyle/>
          <a:p>
            <a:fld id="{F872C0F0-71E7-46B6-AA6F-1D7E0E2B8B3E}" type="slidenum">
              <a:rPr lang="en-US" smtClean="0"/>
              <a:t>39</a:t>
            </a:fld>
            <a:endParaRPr lang="en-US"/>
          </a:p>
        </p:txBody>
      </p:sp>
    </p:spTree>
    <p:extLst>
      <p:ext uri="{BB962C8B-B14F-4D97-AF65-F5344CB8AC3E}">
        <p14:creationId xmlns:p14="http://schemas.microsoft.com/office/powerpoint/2010/main" val="696963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r>
              <a:rPr lang="en-NZ" b="1" i="1" dirty="0"/>
              <a:t>Abbreviations: </a:t>
            </a:r>
            <a:r>
              <a:rPr lang="en-NZ" b="0" i="1" dirty="0"/>
              <a:t>FASN, fatty acid synthase; F, fibrosis stage; FDA, U.S. Food and Drug Administration; MASH, metabolic dysfunction-associated steatohepatitis; PD, pharmacodynamics; PK, pharmacokinetics; THR-beta, thyroid hormone receptor-beta.</a:t>
            </a:r>
          </a:p>
          <a:p>
            <a:endParaRPr lang="en-NZ" i="1" dirty="0"/>
          </a:p>
          <a:p>
            <a:r>
              <a:rPr lang="en-US" sz="1200" b="1" kern="1200" dirty="0">
                <a:solidFill>
                  <a:schemeClr val="tx1"/>
                </a:solidFill>
                <a:effectLst/>
                <a:latin typeface="+mn-lt"/>
                <a:ea typeface="+mn-ea"/>
                <a:cs typeface="+mn-cs"/>
              </a:rPr>
              <a:t>Denifanstat and resmetirom combination therapy rapidly decreased atherogenic lipids in healthy adults in Phase 1 open-label trial</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r>
              <a:rPr lang="en-US" sz="1200" b="1" kern="1200" dirty="0">
                <a:solidFill>
                  <a:schemeClr val="tx1"/>
                </a:solidFill>
                <a:effectLst/>
                <a:latin typeface="+mn-lt"/>
                <a:ea typeface="+mn-ea"/>
                <a:cs typeface="+mn-cs"/>
              </a:rPr>
              <a:t>LBP-032</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r>
              <a:rPr lang="en-US" sz="1200" u="sng" kern="1200" dirty="0">
                <a:solidFill>
                  <a:schemeClr val="tx1"/>
                </a:solidFill>
                <a:effectLst/>
                <a:latin typeface="+mn-lt"/>
                <a:ea typeface="+mn-ea"/>
                <a:cs typeface="+mn-cs"/>
              </a:rPr>
              <a:t>Mary E. Rinella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Arun J. Sanyal</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Wen-Wei Tsai</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Shipra Gupta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Cristina Alonso</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Katharine Grimmer</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Eduardo Martins</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Marie O' Farrell</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Rohit Loomba</a:t>
            </a:r>
            <a:r>
              <a:rPr lang="en-US" sz="1200" kern="1200" baseline="30000" dirty="0">
                <a:solidFill>
                  <a:schemeClr val="tx1"/>
                </a:solidFill>
                <a:effectLst/>
                <a:latin typeface="+mn-lt"/>
                <a:ea typeface="+mn-ea"/>
                <a:cs typeface="+mn-cs"/>
              </a:rPr>
              <a:t>5</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University of Chicago, Chicago, IL,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Virginia Commonwealth University School of Medicine, Richmond, VA,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Sagimet Biosciences, San Mateo, CA,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Rubio Metabolomics, Derio, Bizkaia,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UC San Diego School of Medicine, La Jolla, CA, United States</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US" sz="1200" kern="1200" dirty="0">
                <a:solidFill>
                  <a:schemeClr val="tx1"/>
                </a:solidFill>
                <a:effectLst/>
                <a:latin typeface="+mn-lt"/>
                <a:ea typeface="+mn-ea"/>
                <a:cs typeface="+mn-cs"/>
              </a:rPr>
              <a:t>Increased </a:t>
            </a:r>
            <a:r>
              <a:rPr lang="en-US" sz="1200" i="1" kern="1200" dirty="0">
                <a:solidFill>
                  <a:schemeClr val="tx1"/>
                </a:solidFill>
                <a:effectLst/>
                <a:latin typeface="+mn-lt"/>
                <a:ea typeface="+mn-ea"/>
                <a:cs typeface="+mn-cs"/>
              </a:rPr>
              <a:t>de novo</a:t>
            </a:r>
            <a:r>
              <a:rPr lang="en-US" sz="1200" kern="1200" dirty="0">
                <a:solidFill>
                  <a:schemeClr val="tx1"/>
                </a:solidFill>
                <a:effectLst/>
                <a:latin typeface="+mn-lt"/>
                <a:ea typeface="+mn-ea"/>
                <a:cs typeface="+mn-cs"/>
              </a:rPr>
              <a:t> lipogenesis drives development of MASH, with fatty acid synthase (FASN) being the key enzyme. In a Ph2b trial, an oral FASN inhibitor Denifanstat (Deni) improved fibrosis and MASH resolution and prevented progression to cirrhosis. Resmetirom (Res), an FDA-approved thyroid hormone receptor beta agonist for MASH with F2/F3 fibrosis, reduced liver fat by increasing lipid oxidation. Combination of Deni and Res may increase efficacy through complementary mechanisms of liver fat reduction and Deni’s direct anti-fibrotic effect, as demonstrated in preclinical MASH models. This Ph1 trial evaluated safety, PD and PK of the combination.</a:t>
            </a:r>
          </a:p>
          <a:p>
            <a:r>
              <a:rPr lang="en-NZ" sz="1200" b="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Forty healthy adults (20/cohort) received 50mg Deni and weight-based Res (80/100 mg). Cohorts 1 and 2 completed 7 days of monotherapy lead-in for Deni or Res respectively followed by 7 days of combination therapy. Blood was analyzed for multi-omic profiling, and Deni and Res PK.</a:t>
            </a:r>
          </a:p>
          <a:p>
            <a:r>
              <a:rPr lang="en-NZ"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All treatments were generally well tolerated. Total cholesterol was significantly decreased by 23.4 and 16.4 mg/dL at the end of treatment (EOT) in cohorts 1 and 2 (p&lt;0.001), and decreased by 6.6 and 13.2 mg/dL with monotherapy of Deni and Res at day 7.  The observed reductions ranged from ~1.1-fold decrease to greater than a 2.4-fold decrease relative to a hypothetical additive reduction, suggesting a potential synergistic lipid lowering effect with combination. LDL-cholesterol also dropped by 16.7 mg/dL (cohort 1) and 13.6 mg/dL (cohort 2) at EOT (p&lt;0.001). Polyunsaturated triglycerides (TG) were specifically increased by 2-week Deni treatment, while Deni and Res decreased saturated TG both alone and in combination. Serum sex hormone binding globulin was increased by 40% with Res monotherapy (p&lt;0.001), but not with Deni, and further increased to 58% with combination therapy at EOT (p&lt;0.001), showing rapid target engagement for Res. At day 7 (monotherapy) and day 14 (combination), plasma AUC</a:t>
            </a:r>
            <a:r>
              <a:rPr lang="en-US" sz="1200" kern="1200" baseline="-25000" dirty="0">
                <a:solidFill>
                  <a:schemeClr val="tx1"/>
                </a:solidFill>
                <a:effectLst/>
                <a:latin typeface="+mn-lt"/>
                <a:ea typeface="+mn-ea"/>
                <a:cs typeface="+mn-cs"/>
              </a:rPr>
              <a:t>0-tau</a:t>
            </a:r>
            <a:r>
              <a:rPr lang="en-US" sz="1200" kern="1200" dirty="0">
                <a:solidFill>
                  <a:schemeClr val="tx1"/>
                </a:solidFill>
                <a:effectLst/>
                <a:latin typeface="+mn-lt"/>
                <a:ea typeface="+mn-ea"/>
                <a:cs typeface="+mn-cs"/>
              </a:rPr>
              <a:t> (ng*h/mL) for Deni was 13110 and 14970; for Res AUC</a:t>
            </a:r>
            <a:r>
              <a:rPr lang="en-US" sz="1200" kern="1200" baseline="-25000" dirty="0">
                <a:solidFill>
                  <a:schemeClr val="tx1"/>
                </a:solidFill>
                <a:effectLst/>
                <a:latin typeface="+mn-lt"/>
                <a:ea typeface="+mn-ea"/>
                <a:cs typeface="+mn-cs"/>
              </a:rPr>
              <a:t>0-tau</a:t>
            </a:r>
            <a:r>
              <a:rPr lang="en-US" sz="1200" kern="1200" dirty="0">
                <a:solidFill>
                  <a:schemeClr val="tx1"/>
                </a:solidFill>
                <a:effectLst/>
                <a:latin typeface="+mn-lt"/>
                <a:ea typeface="+mn-ea"/>
                <a:cs typeface="+mn-cs"/>
              </a:rPr>
              <a:t>, it was 7054 and 4580.       </a:t>
            </a:r>
          </a:p>
          <a:p>
            <a:r>
              <a:rPr lang="en-NZ"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These Phase 1 results showed strong target engagement for Deni and Res, alone and in combination. The combination significantly reduced atherogenic lipids, suggesting cardiovascular benefits. Together with prior fibrosis improvement data, the safety, PD/biomarker and PK results support further clinical evaluation of Deni/Res combination for MASH and fibrosis.   </a:t>
            </a:r>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40</a:t>
            </a:fld>
            <a:endParaRPr lang="en-US" dirty="0"/>
          </a:p>
        </p:txBody>
      </p:sp>
    </p:spTree>
    <p:extLst>
      <p:ext uri="{BB962C8B-B14F-4D97-AF65-F5344CB8AC3E}">
        <p14:creationId xmlns:p14="http://schemas.microsoft.com/office/powerpoint/2010/main" val="2094710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r>
              <a:rPr lang="en-NZ" b="1" i="1" dirty="0"/>
              <a:t>Abbreviations: </a:t>
            </a:r>
            <a:r>
              <a:rPr lang="en-NZ" b="0" i="1" dirty="0"/>
              <a:t>AUC, area under the curve; EOT, end of treatment; LDL, low-density lipoprotein; MASH, metabolic dysfunction-associated steatohepatitis.</a:t>
            </a:r>
          </a:p>
          <a:p>
            <a:r>
              <a:rPr lang="en-NZ" b="0" i="1" dirty="0"/>
              <a:t> </a:t>
            </a:r>
            <a:endParaRPr lang="en-NZ" i="1" dirty="0"/>
          </a:p>
          <a:p>
            <a:r>
              <a:rPr lang="en-US" sz="1200" b="1" kern="1200" dirty="0">
                <a:solidFill>
                  <a:schemeClr val="tx1"/>
                </a:solidFill>
                <a:effectLst/>
                <a:latin typeface="+mn-lt"/>
                <a:ea typeface="+mn-ea"/>
                <a:cs typeface="+mn-cs"/>
              </a:rPr>
              <a:t>Denifanstat and resmetirom combination therapy rapidly decreased atherogenic lipids in healthy adults in Phase 1 open-label trial</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r>
              <a:rPr lang="en-US" sz="1200" b="1" kern="1200" dirty="0">
                <a:solidFill>
                  <a:schemeClr val="tx1"/>
                </a:solidFill>
                <a:effectLst/>
                <a:latin typeface="+mn-lt"/>
                <a:ea typeface="+mn-ea"/>
                <a:cs typeface="+mn-cs"/>
              </a:rPr>
              <a:t>LBP-032</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dirty="0"/>
          </a:p>
          <a:p>
            <a:r>
              <a:rPr lang="en-US" sz="1200" u="sng" kern="1200" dirty="0">
                <a:solidFill>
                  <a:schemeClr val="tx1"/>
                </a:solidFill>
                <a:effectLst/>
                <a:latin typeface="+mn-lt"/>
                <a:ea typeface="+mn-ea"/>
                <a:cs typeface="+mn-cs"/>
              </a:rPr>
              <a:t>Mary E. Rinella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Arun J. Sanyal</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Wen-Wei Tsai</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Shipra Gupta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Cristina Alonso</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Katharine Grimmer</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Eduardo Martins</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Marie O' Farrell</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Rohit Loomba</a:t>
            </a:r>
            <a:r>
              <a:rPr lang="en-US" sz="1200" kern="1200" baseline="30000" dirty="0">
                <a:solidFill>
                  <a:schemeClr val="tx1"/>
                </a:solidFill>
                <a:effectLst/>
                <a:latin typeface="+mn-lt"/>
                <a:ea typeface="+mn-ea"/>
                <a:cs typeface="+mn-cs"/>
              </a:rPr>
              <a:t>5</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University of Chicago, Chicago, IL,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Virginia Commonwealth University School of Medicine, Richmond, VA,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Sagimet Biosciences, San Mateo, CA,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Rubio Metabolomics, Derio, Bizkaia,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UC San Diego School of Medicine, La Jolla, CA, United States</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US" sz="1200" kern="1200" dirty="0">
                <a:solidFill>
                  <a:schemeClr val="tx1"/>
                </a:solidFill>
                <a:effectLst/>
                <a:latin typeface="+mn-lt"/>
                <a:ea typeface="+mn-ea"/>
                <a:cs typeface="+mn-cs"/>
              </a:rPr>
              <a:t>Increased </a:t>
            </a:r>
            <a:r>
              <a:rPr lang="en-US" sz="1200" i="1" kern="1200" dirty="0">
                <a:solidFill>
                  <a:schemeClr val="tx1"/>
                </a:solidFill>
                <a:effectLst/>
                <a:latin typeface="+mn-lt"/>
                <a:ea typeface="+mn-ea"/>
                <a:cs typeface="+mn-cs"/>
              </a:rPr>
              <a:t>de novo</a:t>
            </a:r>
            <a:r>
              <a:rPr lang="en-US" sz="1200" kern="1200" dirty="0">
                <a:solidFill>
                  <a:schemeClr val="tx1"/>
                </a:solidFill>
                <a:effectLst/>
                <a:latin typeface="+mn-lt"/>
                <a:ea typeface="+mn-ea"/>
                <a:cs typeface="+mn-cs"/>
              </a:rPr>
              <a:t> lipogenesis drives development of MASH, with fatty acid synthase (FASN) being the key enzyme. In a Ph2b trial, an oral FASN inhibitor Denifanstat (Deni) improved fibrosis and MASH resolution and prevented progression to cirrhosis. Resmetirom (Res), an FDA-approved thyroid hormone receptor beta agonist for MASH with F2/F3 fibrosis, reduced liver fat by increasing lipid oxidation. Combination of Deni and Res may increase efficacy through complementary mechanisms of liver fat reduction and Deni’s direct anti-fibrotic effect, as demonstrated in preclinical MASH models. This Ph1 trial evaluated safety, PD and PK of the combination.</a:t>
            </a:r>
          </a:p>
          <a:p>
            <a:r>
              <a:rPr lang="en-NZ" sz="1200" b="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Forty healthy adults (20/cohort) received 50mg Deni and weight-based Res (80/100 mg). Cohorts 1 and 2 completed 7 days of monotherapy lead-in for Deni or Res respectively followed by 7 days of combination therapy. Blood was analyzed for multi-omic profiling, and Deni and Res PK.</a:t>
            </a:r>
          </a:p>
          <a:p>
            <a:r>
              <a:rPr lang="en-NZ"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All treatments were generally well tolerated. Total cholesterol was significantly decreased by 23.4 and 16.4 mg/dL at the end of treatment (EOT) in cohorts 1 and 2 (p&lt;0.001), and decreased by 6.6 and 13.2 mg/dL with monotherapy of Deni and Res at day 7.  The observed reductions ranged from ~1.1-fold decrease to greater than a 2.4-fold decrease relative to a hypothetical additive reduction, suggesting a potential synergistic lipid lowering effect with combination. LDL-cholesterol also dropped by 16.7 mg/dL (cohort 1) and 13.6 mg/dL (cohort 2) at EOT (p&lt;0.001). Polyunsaturated triglycerides (TG) were specifically increased by 2-week Deni treatment, while Deni and Res decreased saturated TG both alone and in combination. Serum sex hormone binding globulin was increased by 40% with Res monotherapy (p&lt;0.001), but not with Deni, and further increased to 58% with combination therapy at EOT (p&lt;0.001), showing rapid target engagement for Res. At day 7 (monotherapy) and day 14 (combination), plasma AUC</a:t>
            </a:r>
            <a:r>
              <a:rPr lang="en-US" sz="1200" kern="1200" baseline="-25000" dirty="0">
                <a:solidFill>
                  <a:schemeClr val="tx1"/>
                </a:solidFill>
                <a:effectLst/>
                <a:latin typeface="+mn-lt"/>
                <a:ea typeface="+mn-ea"/>
                <a:cs typeface="+mn-cs"/>
              </a:rPr>
              <a:t>0-tau</a:t>
            </a:r>
            <a:r>
              <a:rPr lang="en-US" sz="1200" kern="1200" dirty="0">
                <a:solidFill>
                  <a:schemeClr val="tx1"/>
                </a:solidFill>
                <a:effectLst/>
                <a:latin typeface="+mn-lt"/>
                <a:ea typeface="+mn-ea"/>
                <a:cs typeface="+mn-cs"/>
              </a:rPr>
              <a:t> (ng*h/mL) for Deni was 13110 and 14970; for Res AUC</a:t>
            </a:r>
            <a:r>
              <a:rPr lang="en-US" sz="1200" kern="1200" baseline="-25000" dirty="0">
                <a:solidFill>
                  <a:schemeClr val="tx1"/>
                </a:solidFill>
                <a:effectLst/>
                <a:latin typeface="+mn-lt"/>
                <a:ea typeface="+mn-ea"/>
                <a:cs typeface="+mn-cs"/>
              </a:rPr>
              <a:t>0-tau</a:t>
            </a:r>
            <a:r>
              <a:rPr lang="en-US" sz="1200" kern="1200" dirty="0">
                <a:solidFill>
                  <a:schemeClr val="tx1"/>
                </a:solidFill>
                <a:effectLst/>
                <a:latin typeface="+mn-lt"/>
                <a:ea typeface="+mn-ea"/>
                <a:cs typeface="+mn-cs"/>
              </a:rPr>
              <a:t>, it was 7054 and 4580.       </a:t>
            </a:r>
          </a:p>
          <a:p>
            <a:r>
              <a:rPr lang="en-NZ"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These Phase 1 results showed strong target engagement for Deni and Res, alone and in combination. The combination significantly reduced atherogenic lipids, suggesting cardiovascular benefits. Together with prior fibrosis improvement data, the safety, PD/biomarker and PK results support further clinical evaluation of Deni/Res combination for MASH and fibrosis.   </a:t>
            </a:r>
            <a:endParaRPr lang="en-NZ" dirty="0"/>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41</a:t>
            </a:fld>
            <a:endParaRPr lang="en-US" dirty="0"/>
          </a:p>
        </p:txBody>
      </p:sp>
    </p:spTree>
    <p:extLst>
      <p:ext uri="{BB962C8B-B14F-4D97-AF65-F5344CB8AC3E}">
        <p14:creationId xmlns:p14="http://schemas.microsoft.com/office/powerpoint/2010/main" val="30871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8E284-5F0A-10ED-3E88-BE4A2CC02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D1821-84A7-B266-FAD3-C9A48B2221D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FED98FC-1029-F0B3-B4FF-CB8578BA3A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86E3DF-688E-B680-8331-E041216519C7}"/>
              </a:ext>
            </a:extLst>
          </p:cNvPr>
          <p:cNvSpPr>
            <a:spLocks noGrp="1"/>
          </p:cNvSpPr>
          <p:nvPr>
            <p:ph type="sldNum" sz="quarter" idx="5"/>
          </p:nvPr>
        </p:nvSpPr>
        <p:spPr/>
        <p:txBody>
          <a:bodyPr/>
          <a:lstStyle/>
          <a:p>
            <a:fld id="{F872C0F0-71E7-46B6-AA6F-1D7E0E2B8B3E}" type="slidenum">
              <a:rPr lang="en-US" smtClean="0"/>
              <a:t>5</a:t>
            </a:fld>
            <a:endParaRPr lang="en-US"/>
          </a:p>
        </p:txBody>
      </p:sp>
    </p:spTree>
    <p:extLst>
      <p:ext uri="{BB962C8B-B14F-4D97-AF65-F5344CB8AC3E}">
        <p14:creationId xmlns:p14="http://schemas.microsoft.com/office/powerpoint/2010/main" val="224905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7B08F-A49C-3629-73BD-C1DF60AAE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233C5-281E-0FA3-D03D-63F87C78F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0E780-3440-A406-3EEB-C0EDB0680261}"/>
              </a:ext>
            </a:extLst>
          </p:cNvPr>
          <p:cNvSpPr>
            <a:spLocks noGrp="1"/>
          </p:cNvSpPr>
          <p:nvPr>
            <p:ph type="body" idx="1"/>
          </p:nvPr>
        </p:nvSpPr>
        <p:spPr/>
        <p:txBody>
          <a:bodyPr/>
          <a:lstStyle/>
          <a:p>
            <a:r>
              <a:rPr lang="en-NZ" sz="1200" b="1" i="1" kern="1200" dirty="0">
                <a:solidFill>
                  <a:schemeClr val="tx1"/>
                </a:solidFill>
                <a:effectLst/>
                <a:latin typeface="+mn-lt"/>
                <a:ea typeface="+mn-ea"/>
                <a:cs typeface="+mn-cs"/>
              </a:rPr>
              <a:t>Abbreviations: </a:t>
            </a:r>
            <a:r>
              <a:rPr lang="en-NZ" sz="1200" b="0" i="1" kern="1200" dirty="0">
                <a:solidFill>
                  <a:schemeClr val="tx1"/>
                </a:solidFill>
                <a:effectLst/>
                <a:latin typeface="+mn-lt"/>
                <a:ea typeface="+mn-ea"/>
                <a:cs typeface="+mn-cs"/>
              </a:rPr>
              <a:t>LC-MS, liquid chromatography</a:t>
            </a:r>
            <a:r>
              <a:rPr lang="en-NZ" sz="1200" b="0" i="1" kern="1200" dirty="0">
                <a:solidFill>
                  <a:schemeClr val="tx1"/>
                </a:solidFill>
                <a:effectLst/>
                <a:latin typeface="Aptos" panose="020B0004020202020204" pitchFamily="34" charset="0"/>
                <a:ea typeface="+mn-ea"/>
                <a:cs typeface="+mn-cs"/>
              </a:rPr>
              <a:t>–mass spectrometry; </a:t>
            </a:r>
            <a:r>
              <a:rPr lang="en-NZ" sz="1200" b="0" i="1" kern="1200" dirty="0">
                <a:solidFill>
                  <a:schemeClr val="tx1"/>
                </a:solidFill>
                <a:effectLst/>
                <a:latin typeface="+mn-lt"/>
                <a:ea typeface="+mn-ea"/>
                <a:cs typeface="+mn-cs"/>
              </a:rPr>
              <a:t>MASLD, metabolic dysfunction-associated steatotic liver disease; PFAS, per- and polyfluoroalkyl substances; SLD, steatotic liver disease. </a:t>
            </a:r>
          </a:p>
          <a:p>
            <a:endParaRPr lang="en-NZ" sz="1200" i="1" kern="1200" dirty="0">
              <a:solidFill>
                <a:schemeClr val="tx1"/>
              </a:solidFill>
              <a:effectLst/>
              <a:latin typeface="+mn-lt"/>
              <a:ea typeface="+mn-ea"/>
              <a:cs typeface="+mn-cs"/>
            </a:endParaRPr>
          </a:p>
          <a:p>
            <a:r>
              <a:rPr lang="en-NZ" sz="1200" b="1" i="0" kern="1200" dirty="0">
                <a:solidFill>
                  <a:schemeClr val="tx1"/>
                </a:solidFill>
                <a:effectLst/>
                <a:latin typeface="+mn-lt"/>
                <a:ea typeface="+mn-ea"/>
                <a:cs typeface="+mn-cs"/>
              </a:rPr>
              <a:t>OS-038</a:t>
            </a:r>
          </a:p>
          <a:p>
            <a:endParaRPr lang="en-NZ"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Environmental chemical exposure as a modifier of disease severity in metabolic dysfunction– associated </a:t>
            </a:r>
            <a:r>
              <a:rPr lang="en-GB" sz="1200" b="1" i="0" kern="1200" dirty="0" err="1">
                <a:solidFill>
                  <a:schemeClr val="tx1"/>
                </a:solidFill>
                <a:effectLst/>
                <a:latin typeface="+mn-lt"/>
                <a:ea typeface="+mn-ea"/>
                <a:cs typeface="+mn-cs"/>
              </a:rPr>
              <a:t>steatotic</a:t>
            </a:r>
            <a:r>
              <a:rPr lang="en-GB" sz="1200" b="1" i="0" kern="1200" dirty="0">
                <a:solidFill>
                  <a:schemeClr val="tx1"/>
                </a:solidFill>
                <a:effectLst/>
                <a:latin typeface="+mn-lt"/>
                <a:ea typeface="+mn-ea"/>
                <a:cs typeface="+mn-cs"/>
              </a:rPr>
              <a:t> liver disease </a:t>
            </a:r>
          </a:p>
          <a:p>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u="sng" kern="1200" dirty="0">
                <a:solidFill>
                  <a:schemeClr val="tx1"/>
                </a:solidFill>
                <a:effectLst/>
                <a:latin typeface="+mn-lt"/>
                <a:ea typeface="+mn-ea"/>
                <a:cs typeface="+mn-cs"/>
              </a:rPr>
              <a:t>Tuulia Hyötyläinen</a:t>
            </a:r>
            <a:r>
              <a:rPr lang="en-NZ" sz="1200" u="sng"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Shashank Gupta</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Andi Alijagic</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João Barbosa</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Jade Chaker</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Maria Grau</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Daniel Duberg</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Antonio Vidal-Puig</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Stefania Carobbio</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Vlad Ratziu</a:t>
            </a:r>
            <a:r>
              <a:rPr lang="en-NZ" sz="1200" kern="1200" baseline="30000" dirty="0">
                <a:solidFill>
                  <a:schemeClr val="tx1"/>
                </a:solidFill>
                <a:effectLst/>
                <a:latin typeface="+mn-lt"/>
                <a:ea typeface="+mn-ea"/>
                <a:cs typeface="+mn-cs"/>
              </a:rPr>
              <a:t>6</a:t>
            </a:r>
            <a:r>
              <a:rPr lang="en-NZ" sz="1200" kern="1200" dirty="0">
                <a:solidFill>
                  <a:schemeClr val="tx1"/>
                </a:solidFill>
                <a:effectLst/>
                <a:latin typeface="+mn-lt"/>
                <a:ea typeface="+mn-ea"/>
                <a:cs typeface="+mn-cs"/>
              </a:rPr>
              <a:t>, Jörn M. Schattenberg</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Elisabetta Bugianesi</a:t>
            </a:r>
            <a:r>
              <a:rPr lang="en-NZ" sz="1200" kern="1200" baseline="30000" dirty="0">
                <a:solidFill>
                  <a:schemeClr val="tx1"/>
                </a:solidFill>
                <a:effectLst/>
                <a:latin typeface="+mn-lt"/>
                <a:ea typeface="+mn-ea"/>
                <a:cs typeface="+mn-cs"/>
              </a:rPr>
              <a:t>8</a:t>
            </a:r>
            <a:r>
              <a:rPr lang="en-NZ" sz="1200" kern="1200" dirty="0">
                <a:solidFill>
                  <a:schemeClr val="tx1"/>
                </a:solidFill>
                <a:effectLst/>
                <a:latin typeface="+mn-lt"/>
                <a:ea typeface="+mn-ea"/>
                <a:cs typeface="+mn-cs"/>
              </a:rPr>
              <a:t>, Ann Daly</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Quentin M. Anstee</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Matej Orešič</a:t>
            </a:r>
            <a:r>
              <a:rPr lang="en-NZ" sz="1200" kern="1200" baseline="30000" dirty="0">
                <a:solidFill>
                  <a:schemeClr val="tx1"/>
                </a:solidFill>
                <a:effectLst/>
                <a:latin typeface="+mn-lt"/>
                <a:ea typeface="+mn-ea"/>
                <a:cs typeface="+mn-cs"/>
              </a:rPr>
              <a:t>10 </a:t>
            </a:r>
          </a:p>
          <a:p>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Orebro University, </a:t>
            </a:r>
            <a:r>
              <a:rPr lang="en-NZ" sz="1200" i="1" kern="1200" dirty="0" err="1">
                <a:solidFill>
                  <a:schemeClr val="tx1"/>
                </a:solidFill>
                <a:effectLst/>
                <a:latin typeface="+mn-lt"/>
                <a:ea typeface="+mn-ea"/>
                <a:cs typeface="+mn-cs"/>
              </a:rPr>
              <a:t>Örebro</a:t>
            </a:r>
            <a:r>
              <a:rPr lang="en-NZ" sz="1200" i="1" kern="1200" dirty="0">
                <a:solidFill>
                  <a:schemeClr val="tx1"/>
                </a:solidFill>
                <a:effectLst/>
                <a:latin typeface="+mn-lt"/>
                <a:ea typeface="+mn-ea"/>
                <a:cs typeface="+mn-cs"/>
              </a:rPr>
              <a:t>, Sweden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Örebro </a:t>
            </a:r>
            <a:r>
              <a:rPr lang="en-NZ" sz="1200" i="1" kern="1200" dirty="0" err="1">
                <a:solidFill>
                  <a:schemeClr val="tx1"/>
                </a:solidFill>
                <a:effectLst/>
                <a:latin typeface="+mn-lt"/>
                <a:ea typeface="+mn-ea"/>
                <a:cs typeface="+mn-cs"/>
              </a:rPr>
              <a:t>universitet</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Örebro</a:t>
            </a:r>
            <a:r>
              <a:rPr lang="en-NZ" sz="1200" i="1" kern="1200" dirty="0">
                <a:solidFill>
                  <a:schemeClr val="tx1"/>
                </a:solidFill>
                <a:effectLst/>
                <a:latin typeface="+mn-lt"/>
                <a:ea typeface="+mn-ea"/>
                <a:cs typeface="+mn-cs"/>
              </a:rPr>
              <a:t>, Sweden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Cipf Centre </a:t>
            </a:r>
            <a:r>
              <a:rPr lang="en-NZ" sz="1200" i="1" kern="1200" dirty="0" err="1">
                <a:solidFill>
                  <a:schemeClr val="tx1"/>
                </a:solidFill>
                <a:effectLst/>
                <a:latin typeface="+mn-lt"/>
                <a:ea typeface="+mn-ea"/>
                <a:cs typeface="+mn-cs"/>
              </a:rPr>
              <a:t>d'Investigació</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Príncep</a:t>
            </a:r>
            <a:r>
              <a:rPr lang="en-NZ" sz="1200" i="1" kern="1200" dirty="0">
                <a:solidFill>
                  <a:schemeClr val="tx1"/>
                </a:solidFill>
                <a:effectLst/>
                <a:latin typeface="+mn-lt"/>
                <a:ea typeface="+mn-ea"/>
                <a:cs typeface="+mn-cs"/>
              </a:rPr>
              <a:t> Felip, Valencia,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University of Cambridge, Príncipe Felipe Research Center, Cambridge,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Príncipe Felipe Research Center, Valencia,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Assistance Publique-Hôpitaux de Paris, Paris, France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7</a:t>
            </a:r>
            <a:r>
              <a:rPr lang="en-NZ" sz="1200" i="1" kern="1200" dirty="0">
                <a:solidFill>
                  <a:schemeClr val="tx1"/>
                </a:solidFill>
                <a:effectLst/>
                <a:latin typeface="+mn-lt"/>
                <a:ea typeface="+mn-ea"/>
                <a:cs typeface="+mn-cs"/>
              </a:rPr>
              <a:t>Saarland University Medical Centre, Hamburg,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8</a:t>
            </a:r>
            <a:r>
              <a:rPr lang="en-NZ" sz="1200" i="1" kern="1200" dirty="0">
                <a:solidFill>
                  <a:schemeClr val="tx1"/>
                </a:solidFill>
                <a:effectLst/>
                <a:latin typeface="+mn-lt"/>
                <a:ea typeface="+mn-ea"/>
                <a:cs typeface="+mn-cs"/>
              </a:rPr>
              <a:t>University of Turin, Torino,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9</a:t>
            </a:r>
            <a:r>
              <a:rPr lang="en-NZ" sz="1200" i="1" kern="1200" dirty="0">
                <a:solidFill>
                  <a:schemeClr val="tx1"/>
                </a:solidFill>
                <a:effectLst/>
                <a:latin typeface="+mn-lt"/>
                <a:ea typeface="+mn-ea"/>
                <a:cs typeface="+mn-cs"/>
              </a:rPr>
              <a:t>Newcastle University, Newcastle upon Tyne, Northern Ireland</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10</a:t>
            </a:r>
            <a:r>
              <a:rPr lang="en-NZ" sz="1200" i="1" kern="1200" dirty="0">
                <a:solidFill>
                  <a:schemeClr val="tx1"/>
                </a:solidFill>
                <a:effectLst/>
                <a:latin typeface="+mn-lt"/>
                <a:ea typeface="+mn-ea"/>
                <a:cs typeface="+mn-cs"/>
              </a:rPr>
              <a:t>Örebro </a:t>
            </a:r>
            <a:r>
              <a:rPr lang="en-NZ" sz="1200" i="1" kern="1200" dirty="0" err="1">
                <a:solidFill>
                  <a:schemeClr val="tx1"/>
                </a:solidFill>
                <a:effectLst/>
                <a:latin typeface="+mn-lt"/>
                <a:ea typeface="+mn-ea"/>
                <a:cs typeface="+mn-cs"/>
              </a:rPr>
              <a:t>universitet</a:t>
            </a:r>
            <a:r>
              <a:rPr lang="en-NZ" sz="1200" i="1" kern="1200" dirty="0">
                <a:solidFill>
                  <a:schemeClr val="tx1"/>
                </a:solidFill>
                <a:effectLst/>
                <a:latin typeface="+mn-lt"/>
                <a:ea typeface="+mn-ea"/>
                <a:cs typeface="+mn-cs"/>
              </a:rPr>
              <a:t>, University of Turku, </a:t>
            </a:r>
            <a:r>
              <a:rPr lang="en-NZ" sz="1200" i="1" kern="1200" dirty="0" err="1">
                <a:solidFill>
                  <a:schemeClr val="tx1"/>
                </a:solidFill>
                <a:effectLst/>
                <a:latin typeface="+mn-lt"/>
                <a:ea typeface="+mn-ea"/>
                <a:cs typeface="+mn-cs"/>
              </a:rPr>
              <a:t>Örebro</a:t>
            </a:r>
            <a:r>
              <a:rPr lang="en-NZ" sz="1200" i="1" kern="1200" dirty="0">
                <a:solidFill>
                  <a:schemeClr val="tx1"/>
                </a:solidFill>
                <a:effectLst/>
                <a:latin typeface="+mn-lt"/>
                <a:ea typeface="+mn-ea"/>
                <a:cs typeface="+mn-cs"/>
              </a:rPr>
              <a:t>, Sweden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Metabolic dysfunction–associated steatotic liver disease (MASLD) is the most prevalent chronic liver disease worldwide, yet excess adiposity alone does not explain interindividual susceptibility or disease progression. Environmental exposures, particularly endocrine-disrupting chemicals such as per- and polyfluoroalkyl substances (PFAS), may act as disease modifiers by exacerbating metabolic stress and impairing hepatic adaptive capacity. Our aim was to identify associations between real-life chemical exposures and MASLD severity and to study underlying metabolic pathways relevant to liver pathology. </a:t>
            </a:r>
          </a:p>
          <a:p>
            <a:r>
              <a:rPr lang="en-NZ" sz="1200" b="1"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We performed an exposome-wide analysis in 1,521 adults from the European Steatotic Liver Disease (SLD) Registry, covering the spectrum of steatosis, inflammation, and fibrosis. Plasma PFAS and metabolic profiles were analysed using liquid chromatography–mass spectrometry. Associations with liver-related phenotypes were assessed using multivariable and sex-stratified analyses. Findings were combined with PFAS exposure experiments in mice and hepatocyte-like </a:t>
            </a:r>
            <a:r>
              <a:rPr lang="en-NZ" sz="1200" kern="1200" dirty="0" err="1">
                <a:solidFill>
                  <a:schemeClr val="tx1"/>
                </a:solidFill>
                <a:effectLst/>
                <a:latin typeface="+mn-lt"/>
                <a:ea typeface="+mn-ea"/>
                <a:cs typeface="+mn-cs"/>
              </a:rPr>
              <a:t>HepaRG</a:t>
            </a:r>
            <a:r>
              <a:rPr lang="en-NZ" sz="1200" kern="1200" dirty="0">
                <a:solidFill>
                  <a:schemeClr val="tx1"/>
                </a:solidFill>
                <a:effectLst/>
                <a:latin typeface="+mn-lt"/>
                <a:ea typeface="+mn-ea"/>
                <a:cs typeface="+mn-cs"/>
              </a:rPr>
              <a:t> cells to support mechanistic interpretation. </a:t>
            </a:r>
          </a:p>
          <a:p>
            <a:r>
              <a:rPr lang="en-NZ" sz="1200" b="1"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PFAS and parabens were associated with MASLD severity, correlating with histologically characterised steatosis, ballooning, and fibrosis, with non-invasive fibrosis measures (fib4 and </a:t>
            </a:r>
            <a:r>
              <a:rPr lang="en-NZ" sz="1200" kern="1200" dirty="0" err="1">
                <a:solidFill>
                  <a:schemeClr val="tx1"/>
                </a:solidFill>
                <a:effectLst/>
                <a:latin typeface="+mn-lt"/>
                <a:ea typeface="+mn-ea"/>
                <a:cs typeface="+mn-cs"/>
              </a:rPr>
              <a:t>fibroscan</a:t>
            </a:r>
            <a:r>
              <a:rPr lang="en-NZ" sz="1200" kern="1200" dirty="0">
                <a:solidFill>
                  <a:schemeClr val="tx1"/>
                </a:solidFill>
                <a:effectLst/>
                <a:latin typeface="+mn-lt"/>
                <a:ea typeface="+mn-ea"/>
                <a:cs typeface="+mn-cs"/>
              </a:rPr>
              <a:t>) as well as markers of insulin resistance in sex-specific manner. PFAS exposure was linked to disturbances in bile acid metabolism, lipid metabolism (phosphatidylcholines and sphingolipids), amino acids and gut microbiota–derived metabolites, with stronger associations in males. Upregulation of several bile acids was also associated with fibrosis, especially in males (9 bile acids with adjusted p&lt;0.1, t &gt;2.8), and with lipids in both females and males (182 and 167 lipids in females and males, respectively, adj. p&lt;0.01). These metabolic signatures were directionally consistent across human, </a:t>
            </a:r>
            <a:r>
              <a:rPr lang="en-NZ" sz="1200" i="1" kern="1200" dirty="0">
                <a:solidFill>
                  <a:schemeClr val="tx1"/>
                </a:solidFill>
                <a:effectLst/>
                <a:latin typeface="+mn-lt"/>
                <a:ea typeface="+mn-ea"/>
                <a:cs typeface="+mn-cs"/>
              </a:rPr>
              <a:t>in vivo</a:t>
            </a:r>
            <a:r>
              <a:rPr lang="en-NZ" sz="1200" kern="1200" dirty="0">
                <a:solidFill>
                  <a:schemeClr val="tx1"/>
                </a:solidFill>
                <a:effectLst/>
                <a:latin typeface="+mn-lt"/>
                <a:ea typeface="+mn-ea"/>
                <a:cs typeface="+mn-cs"/>
              </a:rPr>
              <a:t>, and </a:t>
            </a:r>
            <a:r>
              <a:rPr lang="en-NZ" sz="1200" i="1" kern="1200" dirty="0">
                <a:solidFill>
                  <a:schemeClr val="tx1"/>
                </a:solidFill>
                <a:effectLst/>
                <a:latin typeface="+mn-lt"/>
                <a:ea typeface="+mn-ea"/>
                <a:cs typeface="+mn-cs"/>
              </a:rPr>
              <a:t>in vitro </a:t>
            </a:r>
            <a:r>
              <a:rPr lang="en-NZ" sz="1200" kern="1200" dirty="0">
                <a:solidFill>
                  <a:schemeClr val="tx1"/>
                </a:solidFill>
                <a:effectLst/>
                <a:latin typeface="+mn-lt"/>
                <a:ea typeface="+mn-ea"/>
                <a:cs typeface="+mn-cs"/>
              </a:rPr>
              <a:t>models and were most pronounced under steatotic conditions, suggesting synergistic effects. </a:t>
            </a:r>
          </a:p>
          <a:p>
            <a:r>
              <a:rPr lang="en-NZ" sz="1200" b="1"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Integrated human and experimental data indicate that PFAS exposure is associated with more advanced MASLD through disruption of bile acid homeostasis, lipid metabolism, mitochondrial pathways, and the gut–liver axis. Environmental chemical exposure may therefore represent a clinically relevant modifier of MASLD progression, supporting the inclusion of exposome-informed perspectives in risk stratification and preventive strategies in hepatology.</a:t>
            </a:r>
          </a:p>
        </p:txBody>
      </p:sp>
      <p:sp>
        <p:nvSpPr>
          <p:cNvPr id="4" name="Slide Number Placeholder 3">
            <a:extLst>
              <a:ext uri="{FF2B5EF4-FFF2-40B4-BE49-F238E27FC236}">
                <a16:creationId xmlns:a16="http://schemas.microsoft.com/office/drawing/2014/main" id="{37246C8B-1AA0-DEE2-E7CA-DB6139C4E40F}"/>
              </a:ext>
            </a:extLst>
          </p:cNvPr>
          <p:cNvSpPr>
            <a:spLocks noGrp="1"/>
          </p:cNvSpPr>
          <p:nvPr>
            <p:ph type="sldNum" sz="quarter" idx="5"/>
          </p:nvPr>
        </p:nvSpPr>
        <p:spPr/>
        <p:txBody>
          <a:bodyPr/>
          <a:lstStyle/>
          <a:p>
            <a:fld id="{F872C0F0-71E7-46B6-AA6F-1D7E0E2B8B3E}" type="slidenum">
              <a:rPr lang="en-US" smtClean="0"/>
              <a:t>7</a:t>
            </a:fld>
            <a:endParaRPr lang="en-US"/>
          </a:p>
        </p:txBody>
      </p:sp>
    </p:spTree>
    <p:extLst>
      <p:ext uri="{BB962C8B-B14F-4D97-AF65-F5344CB8AC3E}">
        <p14:creationId xmlns:p14="http://schemas.microsoft.com/office/powerpoint/2010/main" val="2345227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A2B7F-E0DC-E906-9650-8FAD67102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93D48-2084-7F18-6582-D0DBA6091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7C414F-CDB5-57DA-1681-1CC15B9271B8}"/>
              </a:ext>
            </a:extLst>
          </p:cNvPr>
          <p:cNvSpPr>
            <a:spLocks noGrp="1"/>
          </p:cNvSpPr>
          <p:nvPr>
            <p:ph type="body" idx="1"/>
          </p:nvPr>
        </p:nvSpPr>
        <p:spPr/>
        <p:txBody>
          <a:bodyPr/>
          <a:lstStyle/>
          <a:p>
            <a:r>
              <a:rPr lang="en-NZ" sz="1200" b="1" i="1" kern="1200" dirty="0">
                <a:solidFill>
                  <a:schemeClr val="tx1"/>
                </a:solidFill>
                <a:effectLst/>
                <a:latin typeface="+mn-lt"/>
                <a:ea typeface="+mn-ea"/>
                <a:cs typeface="+mn-cs"/>
              </a:rPr>
              <a:t>Abbreviations: </a:t>
            </a:r>
            <a:r>
              <a:rPr lang="en-NZ" sz="1200" b="0" i="1" kern="1200" dirty="0">
                <a:solidFill>
                  <a:schemeClr val="tx1"/>
                </a:solidFill>
                <a:effectLst/>
                <a:latin typeface="+mn-lt"/>
                <a:ea typeface="+mn-ea"/>
                <a:cs typeface="+mn-cs"/>
              </a:rPr>
              <a:t>Fib-4, Fibrosis-4; </a:t>
            </a:r>
            <a:r>
              <a:rPr lang="en-NZ" sz="1200" b="0" i="1" kern="1200" dirty="0" err="1">
                <a:solidFill>
                  <a:schemeClr val="tx1"/>
                </a:solidFill>
                <a:effectLst/>
                <a:latin typeface="+mn-lt"/>
                <a:ea typeface="+mn-ea"/>
                <a:cs typeface="+mn-cs"/>
              </a:rPr>
              <a:t>MASLD</a:t>
            </a:r>
            <a:r>
              <a:rPr lang="en-NZ" sz="1200" b="0" i="1" kern="1200" dirty="0">
                <a:solidFill>
                  <a:schemeClr val="tx1"/>
                </a:solidFill>
                <a:effectLst/>
                <a:latin typeface="+mn-lt"/>
                <a:ea typeface="+mn-ea"/>
                <a:cs typeface="+mn-cs"/>
              </a:rPr>
              <a:t>, metabolic dysfunction-associated steatotic liver disease; PFAS, per- and polyfluoroalkyl substances.</a:t>
            </a:r>
          </a:p>
          <a:p>
            <a:endParaRPr lang="en-NZ" sz="1200" i="1" kern="1200" dirty="0">
              <a:solidFill>
                <a:schemeClr val="tx1"/>
              </a:solidFill>
              <a:effectLst/>
              <a:latin typeface="+mn-lt"/>
              <a:ea typeface="+mn-ea"/>
              <a:cs typeface="+mn-cs"/>
            </a:endParaRPr>
          </a:p>
          <a:p>
            <a:r>
              <a:rPr lang="en-NZ" sz="1200" b="1" i="0" kern="1200" dirty="0">
                <a:solidFill>
                  <a:schemeClr val="tx1"/>
                </a:solidFill>
                <a:effectLst/>
                <a:latin typeface="+mn-lt"/>
                <a:ea typeface="+mn-ea"/>
                <a:cs typeface="+mn-cs"/>
              </a:rPr>
              <a:t>OS-038</a:t>
            </a:r>
          </a:p>
          <a:p>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Environmental chemical exposure as a modifier of disease severity in metabolic dysfunction– associated </a:t>
            </a:r>
            <a:r>
              <a:rPr lang="en-GB" sz="1200" b="1" i="0" kern="1200" dirty="0" err="1">
                <a:solidFill>
                  <a:schemeClr val="tx1"/>
                </a:solidFill>
                <a:effectLst/>
                <a:latin typeface="+mn-lt"/>
                <a:ea typeface="+mn-ea"/>
                <a:cs typeface="+mn-cs"/>
              </a:rPr>
              <a:t>steatotic</a:t>
            </a:r>
            <a:r>
              <a:rPr lang="en-GB" sz="1200" b="1" i="0" kern="1200" dirty="0">
                <a:solidFill>
                  <a:schemeClr val="tx1"/>
                </a:solidFill>
                <a:effectLst/>
                <a:latin typeface="+mn-lt"/>
                <a:ea typeface="+mn-ea"/>
                <a:cs typeface="+mn-cs"/>
              </a:rPr>
              <a:t> liver disease </a:t>
            </a:r>
          </a:p>
          <a:p>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u="sng" kern="1200" dirty="0">
                <a:solidFill>
                  <a:schemeClr val="tx1"/>
                </a:solidFill>
                <a:effectLst/>
                <a:latin typeface="+mn-lt"/>
                <a:ea typeface="+mn-ea"/>
                <a:cs typeface="+mn-cs"/>
              </a:rPr>
              <a:t>Tuulia Hyötyläinen</a:t>
            </a:r>
            <a:r>
              <a:rPr lang="en-NZ" sz="1200" u="sng" kern="1200" baseline="30000" dirty="0">
                <a:solidFill>
                  <a:schemeClr val="tx1"/>
                </a:solidFill>
                <a:effectLst/>
                <a:latin typeface="+mn-lt"/>
                <a:ea typeface="+mn-ea"/>
                <a:cs typeface="+mn-cs"/>
              </a:rPr>
              <a:t>1</a:t>
            </a:r>
            <a:r>
              <a:rPr lang="en-NZ" sz="1200" u="sng" kern="1200" dirty="0">
                <a:solidFill>
                  <a:schemeClr val="tx1"/>
                </a:solidFill>
                <a:effectLst/>
                <a:latin typeface="+mn-lt"/>
                <a:ea typeface="+mn-ea"/>
                <a:cs typeface="+mn-cs"/>
              </a:rPr>
              <a:t>,</a:t>
            </a:r>
            <a:r>
              <a:rPr lang="en-NZ" sz="1200" kern="1200" dirty="0">
                <a:solidFill>
                  <a:schemeClr val="tx1"/>
                </a:solidFill>
                <a:effectLst/>
                <a:latin typeface="+mn-lt"/>
                <a:ea typeface="+mn-ea"/>
                <a:cs typeface="+mn-cs"/>
              </a:rPr>
              <a:t> Shashank Gupta</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Andi Alijagic</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João Barbosa</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Jade Chaker</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Maria Grau</a:t>
            </a:r>
            <a:r>
              <a:rPr lang="en-NZ" sz="1200" kern="1200" baseline="30000" dirty="0">
                <a:solidFill>
                  <a:schemeClr val="tx1"/>
                </a:solidFill>
                <a:effectLst/>
                <a:latin typeface="+mn-lt"/>
                <a:ea typeface="+mn-ea"/>
                <a:cs typeface="+mn-cs"/>
              </a:rPr>
              <a:t>3</a:t>
            </a:r>
            <a:r>
              <a:rPr lang="en-NZ" sz="1200" kern="1200" dirty="0">
                <a:solidFill>
                  <a:schemeClr val="tx1"/>
                </a:solidFill>
                <a:effectLst/>
                <a:latin typeface="+mn-lt"/>
                <a:ea typeface="+mn-ea"/>
                <a:cs typeface="+mn-cs"/>
              </a:rPr>
              <a:t>, Daniel Duberg</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Antonio Vidal-Puig</a:t>
            </a:r>
            <a:r>
              <a:rPr lang="en-NZ" sz="1200" kern="1200" baseline="30000" dirty="0">
                <a:solidFill>
                  <a:schemeClr val="tx1"/>
                </a:solidFill>
                <a:effectLst/>
                <a:latin typeface="+mn-lt"/>
                <a:ea typeface="+mn-ea"/>
                <a:cs typeface="+mn-cs"/>
              </a:rPr>
              <a:t>4</a:t>
            </a:r>
            <a:r>
              <a:rPr lang="en-NZ" sz="1200" kern="1200" dirty="0">
                <a:solidFill>
                  <a:schemeClr val="tx1"/>
                </a:solidFill>
                <a:effectLst/>
                <a:latin typeface="+mn-lt"/>
                <a:ea typeface="+mn-ea"/>
                <a:cs typeface="+mn-cs"/>
              </a:rPr>
              <a:t>, Stefania Carobbio</a:t>
            </a:r>
            <a:r>
              <a:rPr lang="en-NZ" sz="1200" kern="1200" baseline="30000" dirty="0">
                <a:solidFill>
                  <a:schemeClr val="tx1"/>
                </a:solidFill>
                <a:effectLst/>
                <a:latin typeface="+mn-lt"/>
                <a:ea typeface="+mn-ea"/>
                <a:cs typeface="+mn-cs"/>
              </a:rPr>
              <a:t>5</a:t>
            </a:r>
            <a:r>
              <a:rPr lang="en-NZ" sz="1200" kern="1200" dirty="0">
                <a:solidFill>
                  <a:schemeClr val="tx1"/>
                </a:solidFill>
                <a:effectLst/>
                <a:latin typeface="+mn-lt"/>
                <a:ea typeface="+mn-ea"/>
                <a:cs typeface="+mn-cs"/>
              </a:rPr>
              <a:t>, Vlad Ratziu</a:t>
            </a:r>
            <a:r>
              <a:rPr lang="en-NZ" sz="1200" kern="1200" baseline="30000" dirty="0">
                <a:solidFill>
                  <a:schemeClr val="tx1"/>
                </a:solidFill>
                <a:effectLst/>
                <a:latin typeface="+mn-lt"/>
                <a:ea typeface="+mn-ea"/>
                <a:cs typeface="+mn-cs"/>
              </a:rPr>
              <a:t>6</a:t>
            </a:r>
            <a:r>
              <a:rPr lang="en-NZ" sz="1200" kern="1200" dirty="0">
                <a:solidFill>
                  <a:schemeClr val="tx1"/>
                </a:solidFill>
                <a:effectLst/>
                <a:latin typeface="+mn-lt"/>
                <a:ea typeface="+mn-ea"/>
                <a:cs typeface="+mn-cs"/>
              </a:rPr>
              <a:t>, Jörn M. Schattenberg</a:t>
            </a:r>
            <a:r>
              <a:rPr lang="en-NZ" sz="1200" kern="1200" baseline="30000" dirty="0">
                <a:solidFill>
                  <a:schemeClr val="tx1"/>
                </a:solidFill>
                <a:effectLst/>
                <a:latin typeface="+mn-lt"/>
                <a:ea typeface="+mn-ea"/>
                <a:cs typeface="+mn-cs"/>
              </a:rPr>
              <a:t>7</a:t>
            </a:r>
            <a:r>
              <a:rPr lang="en-NZ" sz="1200" kern="1200" dirty="0">
                <a:solidFill>
                  <a:schemeClr val="tx1"/>
                </a:solidFill>
                <a:effectLst/>
                <a:latin typeface="+mn-lt"/>
                <a:ea typeface="+mn-ea"/>
                <a:cs typeface="+mn-cs"/>
              </a:rPr>
              <a:t>, Elisabetta Bugianesi</a:t>
            </a:r>
            <a:r>
              <a:rPr lang="en-NZ" sz="1200" kern="1200" baseline="30000" dirty="0">
                <a:solidFill>
                  <a:schemeClr val="tx1"/>
                </a:solidFill>
                <a:effectLst/>
                <a:latin typeface="+mn-lt"/>
                <a:ea typeface="+mn-ea"/>
                <a:cs typeface="+mn-cs"/>
              </a:rPr>
              <a:t>8</a:t>
            </a:r>
            <a:r>
              <a:rPr lang="en-NZ" sz="1200" kern="1200" dirty="0">
                <a:solidFill>
                  <a:schemeClr val="tx1"/>
                </a:solidFill>
                <a:effectLst/>
                <a:latin typeface="+mn-lt"/>
                <a:ea typeface="+mn-ea"/>
                <a:cs typeface="+mn-cs"/>
              </a:rPr>
              <a:t>, Ann Daly</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Quentin M. Anstee</a:t>
            </a:r>
            <a:r>
              <a:rPr lang="en-NZ" sz="1200" kern="1200" baseline="30000" dirty="0">
                <a:solidFill>
                  <a:schemeClr val="tx1"/>
                </a:solidFill>
                <a:effectLst/>
                <a:latin typeface="+mn-lt"/>
                <a:ea typeface="+mn-ea"/>
                <a:cs typeface="+mn-cs"/>
              </a:rPr>
              <a:t>9</a:t>
            </a:r>
            <a:r>
              <a:rPr lang="en-NZ" sz="1200" kern="1200" dirty="0">
                <a:solidFill>
                  <a:schemeClr val="tx1"/>
                </a:solidFill>
                <a:effectLst/>
                <a:latin typeface="+mn-lt"/>
                <a:ea typeface="+mn-ea"/>
                <a:cs typeface="+mn-cs"/>
              </a:rPr>
              <a:t>, Matej Orešič</a:t>
            </a:r>
            <a:r>
              <a:rPr lang="en-NZ" sz="1200" kern="1200" baseline="30000" dirty="0">
                <a:solidFill>
                  <a:schemeClr val="tx1"/>
                </a:solidFill>
                <a:effectLst/>
                <a:latin typeface="+mn-lt"/>
                <a:ea typeface="+mn-ea"/>
                <a:cs typeface="+mn-cs"/>
              </a:rPr>
              <a:t>10 </a:t>
            </a:r>
          </a:p>
          <a:p>
            <a:endParaRPr lang="en-NZ"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Orebro University, </a:t>
            </a:r>
            <a:r>
              <a:rPr lang="en-NZ" sz="1200" i="1" kern="1200" dirty="0" err="1">
                <a:solidFill>
                  <a:schemeClr val="tx1"/>
                </a:solidFill>
                <a:effectLst/>
                <a:latin typeface="+mn-lt"/>
                <a:ea typeface="+mn-ea"/>
                <a:cs typeface="+mn-cs"/>
              </a:rPr>
              <a:t>Örebro</a:t>
            </a:r>
            <a:r>
              <a:rPr lang="en-NZ" sz="1200" i="1" kern="1200" dirty="0">
                <a:solidFill>
                  <a:schemeClr val="tx1"/>
                </a:solidFill>
                <a:effectLst/>
                <a:latin typeface="+mn-lt"/>
                <a:ea typeface="+mn-ea"/>
                <a:cs typeface="+mn-cs"/>
              </a:rPr>
              <a:t>, Sweden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Örebro </a:t>
            </a:r>
            <a:r>
              <a:rPr lang="en-NZ" sz="1200" i="1" kern="1200" dirty="0" err="1">
                <a:solidFill>
                  <a:schemeClr val="tx1"/>
                </a:solidFill>
                <a:effectLst/>
                <a:latin typeface="+mn-lt"/>
                <a:ea typeface="+mn-ea"/>
                <a:cs typeface="+mn-cs"/>
              </a:rPr>
              <a:t>universitet</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Örebro</a:t>
            </a:r>
            <a:r>
              <a:rPr lang="en-NZ" sz="1200" i="1" kern="1200" dirty="0">
                <a:solidFill>
                  <a:schemeClr val="tx1"/>
                </a:solidFill>
                <a:effectLst/>
                <a:latin typeface="+mn-lt"/>
                <a:ea typeface="+mn-ea"/>
                <a:cs typeface="+mn-cs"/>
              </a:rPr>
              <a:t>, Sweden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3</a:t>
            </a:r>
            <a:r>
              <a:rPr lang="en-NZ" sz="1200" i="1" kern="1200" dirty="0">
                <a:solidFill>
                  <a:schemeClr val="tx1"/>
                </a:solidFill>
                <a:effectLst/>
                <a:latin typeface="+mn-lt"/>
                <a:ea typeface="+mn-ea"/>
                <a:cs typeface="+mn-cs"/>
              </a:rPr>
              <a:t>Cipf Centre </a:t>
            </a:r>
            <a:r>
              <a:rPr lang="en-NZ" sz="1200" i="1" kern="1200" dirty="0" err="1">
                <a:solidFill>
                  <a:schemeClr val="tx1"/>
                </a:solidFill>
                <a:effectLst/>
                <a:latin typeface="+mn-lt"/>
                <a:ea typeface="+mn-ea"/>
                <a:cs typeface="+mn-cs"/>
              </a:rPr>
              <a:t>d'Investigació</a:t>
            </a:r>
            <a:r>
              <a:rPr lang="en-NZ" sz="1200" i="1" kern="1200" dirty="0">
                <a:solidFill>
                  <a:schemeClr val="tx1"/>
                </a:solidFill>
                <a:effectLst/>
                <a:latin typeface="+mn-lt"/>
                <a:ea typeface="+mn-ea"/>
                <a:cs typeface="+mn-cs"/>
              </a:rPr>
              <a:t> </a:t>
            </a:r>
            <a:r>
              <a:rPr lang="en-NZ" sz="1200" i="1" kern="1200" dirty="0" err="1">
                <a:solidFill>
                  <a:schemeClr val="tx1"/>
                </a:solidFill>
                <a:effectLst/>
                <a:latin typeface="+mn-lt"/>
                <a:ea typeface="+mn-ea"/>
                <a:cs typeface="+mn-cs"/>
              </a:rPr>
              <a:t>Príncep</a:t>
            </a:r>
            <a:r>
              <a:rPr lang="en-NZ" sz="1200" i="1" kern="1200" dirty="0">
                <a:solidFill>
                  <a:schemeClr val="tx1"/>
                </a:solidFill>
                <a:effectLst/>
                <a:latin typeface="+mn-lt"/>
                <a:ea typeface="+mn-ea"/>
                <a:cs typeface="+mn-cs"/>
              </a:rPr>
              <a:t> Felip, Valencia,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4</a:t>
            </a:r>
            <a:r>
              <a:rPr lang="en-NZ" sz="1200" i="1" kern="1200" dirty="0">
                <a:solidFill>
                  <a:schemeClr val="tx1"/>
                </a:solidFill>
                <a:effectLst/>
                <a:latin typeface="+mn-lt"/>
                <a:ea typeface="+mn-ea"/>
                <a:cs typeface="+mn-cs"/>
              </a:rPr>
              <a:t>University of Cambridge, Príncipe Felipe Research Center, Cambridge, United Kingdom</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5</a:t>
            </a:r>
            <a:r>
              <a:rPr lang="en-NZ" sz="1200" i="1" kern="1200" dirty="0">
                <a:solidFill>
                  <a:schemeClr val="tx1"/>
                </a:solidFill>
                <a:effectLst/>
                <a:latin typeface="+mn-lt"/>
                <a:ea typeface="+mn-ea"/>
                <a:cs typeface="+mn-cs"/>
              </a:rPr>
              <a:t>Príncipe Felipe Research Center, Valencia, Spain</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6</a:t>
            </a:r>
            <a:r>
              <a:rPr lang="en-NZ" sz="1200" i="1" kern="1200" dirty="0">
                <a:solidFill>
                  <a:schemeClr val="tx1"/>
                </a:solidFill>
                <a:effectLst/>
                <a:latin typeface="+mn-lt"/>
                <a:ea typeface="+mn-ea"/>
                <a:cs typeface="+mn-cs"/>
              </a:rPr>
              <a:t>Assistance Publique-Hôpitaux de Paris, Paris, France</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7</a:t>
            </a:r>
            <a:r>
              <a:rPr lang="en-NZ" sz="1200" i="1" kern="1200" dirty="0">
                <a:solidFill>
                  <a:schemeClr val="tx1"/>
                </a:solidFill>
                <a:effectLst/>
                <a:latin typeface="+mn-lt"/>
                <a:ea typeface="+mn-ea"/>
                <a:cs typeface="+mn-cs"/>
              </a:rPr>
              <a:t>Saarland University Medical Centre, Hamburg, Germany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8</a:t>
            </a:r>
            <a:r>
              <a:rPr lang="en-NZ" sz="1200" i="1" kern="1200" dirty="0">
                <a:solidFill>
                  <a:schemeClr val="tx1"/>
                </a:solidFill>
                <a:effectLst/>
                <a:latin typeface="+mn-lt"/>
                <a:ea typeface="+mn-ea"/>
                <a:cs typeface="+mn-cs"/>
              </a:rPr>
              <a:t>University of Turin, Torino, Italy</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9</a:t>
            </a:r>
            <a:r>
              <a:rPr lang="en-NZ" sz="1200" i="1" kern="1200" dirty="0">
                <a:solidFill>
                  <a:schemeClr val="tx1"/>
                </a:solidFill>
                <a:effectLst/>
                <a:latin typeface="+mn-lt"/>
                <a:ea typeface="+mn-ea"/>
                <a:cs typeface="+mn-cs"/>
              </a:rPr>
              <a:t>Newcastle University, Newcastle upon Tyne, Northern Ireland</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10</a:t>
            </a:r>
            <a:r>
              <a:rPr lang="en-NZ" sz="1200" i="1" kern="1200" dirty="0">
                <a:solidFill>
                  <a:schemeClr val="tx1"/>
                </a:solidFill>
                <a:effectLst/>
                <a:latin typeface="+mn-lt"/>
                <a:ea typeface="+mn-ea"/>
                <a:cs typeface="+mn-cs"/>
              </a:rPr>
              <a:t>Örebro </a:t>
            </a:r>
            <a:r>
              <a:rPr lang="en-NZ" sz="1200" i="1" kern="1200" dirty="0" err="1">
                <a:solidFill>
                  <a:schemeClr val="tx1"/>
                </a:solidFill>
                <a:effectLst/>
                <a:latin typeface="+mn-lt"/>
                <a:ea typeface="+mn-ea"/>
                <a:cs typeface="+mn-cs"/>
              </a:rPr>
              <a:t>universitet</a:t>
            </a:r>
            <a:r>
              <a:rPr lang="en-NZ" sz="1200" i="1" kern="1200" dirty="0">
                <a:solidFill>
                  <a:schemeClr val="tx1"/>
                </a:solidFill>
                <a:effectLst/>
                <a:latin typeface="+mn-lt"/>
                <a:ea typeface="+mn-ea"/>
                <a:cs typeface="+mn-cs"/>
              </a:rPr>
              <a:t>, University of Turku, </a:t>
            </a:r>
            <a:r>
              <a:rPr lang="en-NZ" sz="1200" i="1" kern="1200" dirty="0" err="1">
                <a:solidFill>
                  <a:schemeClr val="tx1"/>
                </a:solidFill>
                <a:effectLst/>
                <a:latin typeface="+mn-lt"/>
                <a:ea typeface="+mn-ea"/>
                <a:cs typeface="+mn-cs"/>
              </a:rPr>
              <a:t>Örebro</a:t>
            </a:r>
            <a:r>
              <a:rPr lang="en-NZ" sz="1200" i="1" kern="1200" dirty="0">
                <a:solidFill>
                  <a:schemeClr val="tx1"/>
                </a:solidFill>
                <a:effectLst/>
                <a:latin typeface="+mn-lt"/>
                <a:ea typeface="+mn-ea"/>
                <a:cs typeface="+mn-cs"/>
              </a:rPr>
              <a:t>, Sweden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i="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Metabolic dysfunction–associated steatotic liver disease (MASLD) is the most prevalent chronic liver disease worldwide, yet excess adiposity alone does not explain interindividual susceptibility or disease progression. Environmental exposures, particularly endocrine-disrupting chemicals such as per- and polyfluoroalkyl substances (PFAS), may act as disease modifiers by exacerbating metabolic stress and impairing hepatic adaptive capacity. Our aim was to identify associations between real-life chemical exposures and MASLD severity and to study underlying metabolic pathways relevant to liver pathology. </a:t>
            </a:r>
          </a:p>
          <a:p>
            <a:r>
              <a:rPr lang="en-NZ" sz="1200" b="1" kern="1200" dirty="0">
                <a:solidFill>
                  <a:schemeClr val="tx1"/>
                </a:solidFill>
                <a:effectLst/>
                <a:latin typeface="+mn-lt"/>
                <a:ea typeface="+mn-ea"/>
                <a:cs typeface="+mn-cs"/>
              </a:rPr>
              <a:t>Method: </a:t>
            </a:r>
            <a:r>
              <a:rPr lang="en-NZ" sz="1200" kern="1200" dirty="0">
                <a:solidFill>
                  <a:schemeClr val="tx1"/>
                </a:solidFill>
                <a:effectLst/>
                <a:latin typeface="+mn-lt"/>
                <a:ea typeface="+mn-ea"/>
                <a:cs typeface="+mn-cs"/>
              </a:rPr>
              <a:t>We performed an exposome-wide analysis in 1,521 adults from the European Steatotic Liver Disease (SLD) Registry, covering the spectrum of steatosis, inflammation, and fibrosis. Plasma PFAS and metabolic profiles were analysed using liquid chromatography–mass spectrometry. Associations with liver-related phenotypes were assessed using multivariable and sex-stratified analyses. Findings were combined with PFAS exposure experiments in mice and hepatocyte-like </a:t>
            </a:r>
            <a:r>
              <a:rPr lang="en-NZ" sz="1200" kern="1200" dirty="0" err="1">
                <a:solidFill>
                  <a:schemeClr val="tx1"/>
                </a:solidFill>
                <a:effectLst/>
                <a:latin typeface="+mn-lt"/>
                <a:ea typeface="+mn-ea"/>
                <a:cs typeface="+mn-cs"/>
              </a:rPr>
              <a:t>HepaRG</a:t>
            </a:r>
            <a:r>
              <a:rPr lang="en-NZ" sz="1200" kern="1200" dirty="0">
                <a:solidFill>
                  <a:schemeClr val="tx1"/>
                </a:solidFill>
                <a:effectLst/>
                <a:latin typeface="+mn-lt"/>
                <a:ea typeface="+mn-ea"/>
                <a:cs typeface="+mn-cs"/>
              </a:rPr>
              <a:t> cells to support mechanistic interpretation. </a:t>
            </a:r>
          </a:p>
          <a:p>
            <a:r>
              <a:rPr lang="en-NZ" sz="1200" b="1" kern="1200" dirty="0">
                <a:solidFill>
                  <a:schemeClr val="tx1"/>
                </a:solidFill>
                <a:effectLst/>
                <a:latin typeface="+mn-lt"/>
                <a:ea typeface="+mn-ea"/>
                <a:cs typeface="+mn-cs"/>
              </a:rPr>
              <a:t>Results: </a:t>
            </a:r>
            <a:r>
              <a:rPr lang="en-NZ" sz="1200" kern="1200" dirty="0">
                <a:solidFill>
                  <a:schemeClr val="tx1"/>
                </a:solidFill>
                <a:effectLst/>
                <a:latin typeface="+mn-lt"/>
                <a:ea typeface="+mn-ea"/>
                <a:cs typeface="+mn-cs"/>
              </a:rPr>
              <a:t>PFAS and parabens were associated with MASLD severity, correlating with histologically characterised steatosis, ballooning, and fibrosis, with non-invasive fibrosis measures (fib4 and </a:t>
            </a:r>
            <a:r>
              <a:rPr lang="en-NZ" sz="1200" kern="1200" dirty="0" err="1">
                <a:solidFill>
                  <a:schemeClr val="tx1"/>
                </a:solidFill>
                <a:effectLst/>
                <a:latin typeface="+mn-lt"/>
                <a:ea typeface="+mn-ea"/>
                <a:cs typeface="+mn-cs"/>
              </a:rPr>
              <a:t>fibroscan</a:t>
            </a:r>
            <a:r>
              <a:rPr lang="en-NZ" sz="1200" kern="1200" dirty="0">
                <a:solidFill>
                  <a:schemeClr val="tx1"/>
                </a:solidFill>
                <a:effectLst/>
                <a:latin typeface="+mn-lt"/>
                <a:ea typeface="+mn-ea"/>
                <a:cs typeface="+mn-cs"/>
              </a:rPr>
              <a:t>) as well as markers of insulin resistance in sex-specific manner. PFAS exposure was linked to disturbances in bile acid metabolism, lipid metabolism (phosphatidylcholines and sphingolipids), amino acids and gut microbiota–derived metabolites, with stronger associations in males. Upregulation of several bile acids was also associated with fibrosis, especially in males (9 bile acids with adjusted p&lt;0.1, t &gt;2.8), and with lipids in both females and males (182 and 167 lipids in females and males, respectively, adj. p&lt;0.01). These metabolic signatures were directionally consistent across human, </a:t>
            </a:r>
            <a:r>
              <a:rPr lang="en-NZ" sz="1200" i="1" kern="1200" dirty="0">
                <a:solidFill>
                  <a:schemeClr val="tx1"/>
                </a:solidFill>
                <a:effectLst/>
                <a:latin typeface="+mn-lt"/>
                <a:ea typeface="+mn-ea"/>
                <a:cs typeface="+mn-cs"/>
              </a:rPr>
              <a:t>in vivo</a:t>
            </a:r>
            <a:r>
              <a:rPr lang="en-NZ" sz="1200" kern="1200" dirty="0">
                <a:solidFill>
                  <a:schemeClr val="tx1"/>
                </a:solidFill>
                <a:effectLst/>
                <a:latin typeface="+mn-lt"/>
                <a:ea typeface="+mn-ea"/>
                <a:cs typeface="+mn-cs"/>
              </a:rPr>
              <a:t>, and </a:t>
            </a:r>
            <a:r>
              <a:rPr lang="en-NZ" sz="1200" i="1" kern="1200" dirty="0">
                <a:solidFill>
                  <a:schemeClr val="tx1"/>
                </a:solidFill>
                <a:effectLst/>
                <a:latin typeface="+mn-lt"/>
                <a:ea typeface="+mn-ea"/>
                <a:cs typeface="+mn-cs"/>
              </a:rPr>
              <a:t>in vitro </a:t>
            </a:r>
            <a:r>
              <a:rPr lang="en-NZ" sz="1200" kern="1200" dirty="0">
                <a:solidFill>
                  <a:schemeClr val="tx1"/>
                </a:solidFill>
                <a:effectLst/>
                <a:latin typeface="+mn-lt"/>
                <a:ea typeface="+mn-ea"/>
                <a:cs typeface="+mn-cs"/>
              </a:rPr>
              <a:t>models and were most pronounced under steatotic conditions, suggesting synergistic effects. </a:t>
            </a:r>
          </a:p>
          <a:p>
            <a:r>
              <a:rPr lang="en-NZ" sz="1200" b="1" kern="1200" dirty="0">
                <a:solidFill>
                  <a:schemeClr val="tx1"/>
                </a:solidFill>
                <a:effectLst/>
                <a:latin typeface="+mn-lt"/>
                <a:ea typeface="+mn-ea"/>
                <a:cs typeface="+mn-cs"/>
              </a:rPr>
              <a:t>Conclusion: </a:t>
            </a:r>
            <a:r>
              <a:rPr lang="en-NZ" sz="1200" kern="1200" dirty="0">
                <a:solidFill>
                  <a:schemeClr val="tx1"/>
                </a:solidFill>
                <a:effectLst/>
                <a:latin typeface="+mn-lt"/>
                <a:ea typeface="+mn-ea"/>
                <a:cs typeface="+mn-cs"/>
              </a:rPr>
              <a:t>Integrated human and experimental data indicate that PFAS exposure is associated with more advanced MASLD through disruption of bile acid homeostasis, lipid metabolism, mitochondrial pathways, and the gut–liver axis. Environmental chemical exposure may therefore represent a clinically relevant modifier of MASLD progression, supporting the inclusion of exposome-informed perspectives in risk stratification and preventive strategies in hepatology.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dirty="0"/>
          </a:p>
        </p:txBody>
      </p:sp>
      <p:sp>
        <p:nvSpPr>
          <p:cNvPr id="4" name="Slide Number Placeholder 3">
            <a:extLst>
              <a:ext uri="{FF2B5EF4-FFF2-40B4-BE49-F238E27FC236}">
                <a16:creationId xmlns:a16="http://schemas.microsoft.com/office/drawing/2014/main" id="{CFEE05DB-0EAC-26A4-6A4E-60C6752D4EFB}"/>
              </a:ext>
            </a:extLst>
          </p:cNvPr>
          <p:cNvSpPr>
            <a:spLocks noGrp="1"/>
          </p:cNvSpPr>
          <p:nvPr>
            <p:ph type="sldNum" sz="quarter" idx="5"/>
          </p:nvPr>
        </p:nvSpPr>
        <p:spPr/>
        <p:txBody>
          <a:bodyPr/>
          <a:lstStyle/>
          <a:p>
            <a:fld id="{F872C0F0-71E7-46B6-AA6F-1D7E0E2B8B3E}" type="slidenum">
              <a:rPr lang="en-US" smtClean="0"/>
              <a:t>8</a:t>
            </a:fld>
            <a:endParaRPr lang="en-US"/>
          </a:p>
        </p:txBody>
      </p:sp>
    </p:spTree>
    <p:extLst>
      <p:ext uri="{BB962C8B-B14F-4D97-AF65-F5344CB8AC3E}">
        <p14:creationId xmlns:p14="http://schemas.microsoft.com/office/powerpoint/2010/main" val="3121775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7B08F-A49C-3629-73BD-C1DF60AAE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233C5-281E-0FA3-D03D-63F87C78F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0E780-3440-A406-3EEB-C0EDB0680261}"/>
              </a:ext>
            </a:extLst>
          </p:cNvPr>
          <p:cNvSpPr>
            <a:spLocks noGrp="1"/>
          </p:cNvSpPr>
          <p:nvPr>
            <p:ph type="body" idx="1"/>
          </p:nvPr>
        </p:nvSpPr>
        <p:spPr/>
        <p:txBody>
          <a:bodyPr/>
          <a:lstStyle/>
          <a:p>
            <a:r>
              <a:rPr lang="en-US" sz="1200" b="1" i="1" dirty="0">
                <a:solidFill>
                  <a:schemeClr val="bg2">
                    <a:lumMod val="25000"/>
                  </a:schemeClr>
                </a:solidFill>
              </a:rPr>
              <a:t>Abbreviations: </a:t>
            </a:r>
            <a:r>
              <a:rPr lang="en-US" sz="1200" b="0" i="1" dirty="0">
                <a:solidFill>
                  <a:schemeClr val="bg2">
                    <a:lumMod val="25000"/>
                  </a:schemeClr>
                </a:solidFill>
              </a:rPr>
              <a:t>ALT, alanine aminotransferase; AUROC, Area Under Receiver Operating Characteristic curve; CAP, controlled attenuation parameter; CLA, CAP-LS-ALT score; F, fibrosis stage; Fib-4, Fibrosis-4; IDI, integrated discrimination improvement; </a:t>
            </a:r>
            <a:r>
              <a:rPr lang="en-NZ" b="0" i="1" dirty="0"/>
              <a:t>LRE, liver-related event; LS, liver stiffness; MASLD, metabolic dysfunction-associated steatotic liver disease; VCTE, vibration-controlled transient elastography.</a:t>
            </a:r>
          </a:p>
          <a:p>
            <a:endParaRPr lang="en-NZ" b="0" i="1" dirty="0"/>
          </a:p>
          <a:p>
            <a:r>
              <a:rPr lang="en-NZ" sz="1200" b="1" kern="1200" dirty="0">
                <a:solidFill>
                  <a:schemeClr val="tx1"/>
                </a:solidFill>
                <a:effectLst/>
                <a:latin typeface="+mn-lt"/>
                <a:ea typeface="+mn-ea"/>
                <a:cs typeface="+mn-cs"/>
              </a:rPr>
              <a:t>OS-017 </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CAP-LS-ALT3+ and 4 scores for the prediction of MASLD-related liver related events: a derivation and global validation study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Hye Won Lee</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Seung Up Kim</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Terry Cheuk-Fung Yip</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Vincent Wai-Sun Wong</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t>
            </a:r>
          </a:p>
          <a:p>
            <a:endParaRPr lang="en-NZ" sz="1200" kern="1200" dirty="0">
              <a:solidFill>
                <a:schemeClr val="tx1"/>
              </a:solidFill>
              <a:effectLst/>
              <a:latin typeface="+mn-lt"/>
              <a:ea typeface="+mn-ea"/>
              <a:cs typeface="+mn-cs"/>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Yonsei University College of Medicine, Seoul, Korea, Rep. of South</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The Chinese University of Hong Kong, HK, Hong Kong </a:t>
            </a:r>
          </a:p>
          <a:p>
            <a:endParaRPr lang="en-NZ" sz="1200" i="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Fibrosis drives adverse outcomes in metabolic dysfunction–associated steatotic liver disease (MASLD). We developed and validated two open probability scores—CLA3+ (≥F3) and CLA4 (F4)— from controlled attenuation parameter (CAP) and liver stiffness (LS) by vibration-controlled transient elastography (VCTE) and alanine aminotransferase (ALT). </a:t>
            </a:r>
          </a:p>
          <a:p>
            <a:r>
              <a:rPr lang="en-NZ" sz="1200" b="1" kern="1200" dirty="0">
                <a:solidFill>
                  <a:schemeClr val="tx1"/>
                </a:solidFill>
                <a:effectLst/>
                <a:latin typeface="+mn-lt"/>
                <a:ea typeface="+mn-ea"/>
                <a:cs typeface="+mn-cs"/>
              </a:rPr>
              <a:t>Method: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In a multinational cohort of 16 tertiary </a:t>
            </a:r>
            <a:r>
              <a:rPr lang="en-NZ" sz="1200" kern="1200" dirty="0" err="1">
                <a:solidFill>
                  <a:schemeClr val="tx1"/>
                </a:solidFill>
                <a:effectLst/>
                <a:latin typeface="+mn-lt"/>
                <a:ea typeface="+mn-ea"/>
                <a:cs typeface="+mn-cs"/>
              </a:rPr>
              <a:t>centers</a:t>
            </a:r>
            <a:r>
              <a:rPr lang="en-NZ" sz="1200" kern="1200" dirty="0">
                <a:solidFill>
                  <a:schemeClr val="tx1"/>
                </a:solidFill>
                <a:effectLst/>
                <a:latin typeface="+mn-lt"/>
                <a:ea typeface="+mn-ea"/>
                <a:cs typeface="+mn-cs"/>
              </a:rPr>
              <a:t>, single-term fractional-polynomial logistic models produced CLA3+/CLA4 probabilities. Prognosis for liver-related events (LREs) was assessed using time-dependent area under receiver operating characteristic curve (AUROC), Brier score, integrated discrimination improvement (IDI), and serial-change analyses. Clinical implementation was evaluated with two-step pathways (FIB-4→CLA3+ for ≥F3; FIB-4→CLA4 for F4). </a:t>
            </a:r>
          </a:p>
          <a:p>
            <a:r>
              <a:rPr lang="en-NZ" sz="1200" b="1" kern="1200" dirty="0">
                <a:solidFill>
                  <a:schemeClr val="tx1"/>
                </a:solidFill>
                <a:effectLst/>
                <a:latin typeface="+mn-lt"/>
                <a:ea typeface="+mn-ea"/>
                <a:cs typeface="+mn-cs"/>
              </a:rPr>
              <a:t>Results: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derivation cohort included 2,811 patients with liver biopsy. The validation cohort included 11,196 patients with baseline LS, among whom 8,046 had serial LS. Derivation AUROCs were 0.84 (CLA3+) and 0.89 (CLA4). In validation, both achieved the highest integrated AUROC (0.83) with lowest integrated Brier scores (0.0078–0.0081) across comparators for predicting LREs. CLA3+ classified 83.1%/10.8%/6.1% as low/intermediate/high risk (5-year LRE 0.4%/1.5%/11.8%; sensitivity of low-risk cut-off 0.72), and CLA4 92.0%/3.6%/4.4% (0.5%/4.7%/13.0%; specificity of high-risk cut-off 0.93), achieving the smallest intermediate zone. IDI </a:t>
            </a:r>
            <a:r>
              <a:rPr lang="en-NZ" sz="1200" kern="1200" dirty="0" err="1">
                <a:solidFill>
                  <a:schemeClr val="tx1"/>
                </a:solidFill>
                <a:effectLst/>
                <a:latin typeface="+mn-lt"/>
                <a:ea typeface="+mn-ea"/>
                <a:cs typeface="+mn-cs"/>
              </a:rPr>
              <a:t>favored</a:t>
            </a:r>
            <a:r>
              <a:rPr lang="en-NZ" sz="1200" kern="1200" dirty="0">
                <a:solidFill>
                  <a:schemeClr val="tx1"/>
                </a:solidFill>
                <a:effectLst/>
                <a:latin typeface="+mn-lt"/>
                <a:ea typeface="+mn-ea"/>
                <a:cs typeface="+mn-cs"/>
              </a:rPr>
              <a:t> CLA3+ over Agile3+ (+0.013 at 3 years; +0.021 at 5 years), while CLA4 matched Agile4. Serially, categories were stable (86.7% CLA3+; 93.2% CLA4), and ≥10–30% decreases predicted lower subsequent LRE risk. In two-step testing, intermediates were minimized (FIB-4→CLA3+ 3.9%; FIB-4→CLA4 1.4%) while achieving the highest rule-in enrichment (8.3% 5-year LRE). </a:t>
            </a:r>
          </a:p>
          <a:p>
            <a:r>
              <a:rPr lang="en-NZ" sz="1200" b="1" kern="1200" dirty="0">
                <a:solidFill>
                  <a:schemeClr val="tx1"/>
                </a:solidFill>
                <a:effectLst/>
                <a:latin typeface="+mn-lt"/>
                <a:ea typeface="+mn-ea"/>
                <a:cs typeface="+mn-cs"/>
              </a:rPr>
              <a:t>Conclusion: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CLA3+ and CLA4 generate interpretable, high-performing probabilities from CAP, LS, and ALT, with small indeterminate zones and actionable serial dynamics, and are clinically deployable as second-line tests within FIB-4–based two-step pathways.</a:t>
            </a:r>
          </a:p>
        </p:txBody>
      </p:sp>
      <p:sp>
        <p:nvSpPr>
          <p:cNvPr id="4" name="Slide Number Placeholder 3">
            <a:extLst>
              <a:ext uri="{FF2B5EF4-FFF2-40B4-BE49-F238E27FC236}">
                <a16:creationId xmlns:a16="http://schemas.microsoft.com/office/drawing/2014/main" id="{37246C8B-1AA0-DEE2-E7CA-DB6139C4E40F}"/>
              </a:ext>
            </a:extLst>
          </p:cNvPr>
          <p:cNvSpPr>
            <a:spLocks noGrp="1"/>
          </p:cNvSpPr>
          <p:nvPr>
            <p:ph type="sldNum" sz="quarter" idx="5"/>
          </p:nvPr>
        </p:nvSpPr>
        <p:spPr/>
        <p:txBody>
          <a:bodyPr/>
          <a:lstStyle/>
          <a:p>
            <a:fld id="{F872C0F0-71E7-46B6-AA6F-1D7E0E2B8B3E}" type="slidenum">
              <a:rPr lang="en-US" smtClean="0"/>
              <a:t>10</a:t>
            </a:fld>
            <a:endParaRPr lang="en-US"/>
          </a:p>
        </p:txBody>
      </p:sp>
    </p:spTree>
    <p:extLst>
      <p:ext uri="{BB962C8B-B14F-4D97-AF65-F5344CB8AC3E}">
        <p14:creationId xmlns:p14="http://schemas.microsoft.com/office/powerpoint/2010/main" val="234522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solidFill>
                  <a:schemeClr val="bg2">
                    <a:lumMod val="25000"/>
                  </a:schemeClr>
                </a:solidFill>
              </a:rPr>
              <a:t>Abbreviations: </a:t>
            </a:r>
            <a:r>
              <a:rPr lang="en-US" sz="1200" b="0" i="1" dirty="0">
                <a:solidFill>
                  <a:schemeClr val="bg2">
                    <a:lumMod val="25000"/>
                  </a:schemeClr>
                </a:solidFill>
              </a:rPr>
              <a:t>ALT, alanine aminotransferase; AUROC, Area Under Receiver Operating Characteristic curve; CAP, controlled attenuation parameter; Fib-4, Fibrosis-4; IDI, integrated discrimination improvement; </a:t>
            </a:r>
            <a:r>
              <a:rPr lang="en-NZ" b="0" i="1" dirty="0"/>
              <a:t>LRE, liver-related event; LS, liver stiffness; MASLD, metabolic dysfunction-associated steatotic liver disease.</a:t>
            </a:r>
          </a:p>
          <a:p>
            <a:endParaRPr lang="en-NZ" b="0" i="1" dirty="0"/>
          </a:p>
          <a:p>
            <a:r>
              <a:rPr lang="en-NZ" sz="1200" b="1" kern="1200" dirty="0">
                <a:solidFill>
                  <a:schemeClr val="tx1"/>
                </a:solidFill>
                <a:effectLst/>
                <a:latin typeface="+mn-lt"/>
                <a:ea typeface="+mn-ea"/>
                <a:cs typeface="+mn-cs"/>
              </a:rPr>
              <a:t>OS-017 </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CAP-LS-ALT3+ and 4 scores for the prediction of MASLD-related liver related events: a derivation and global validation study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Hye Won Lee</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Seung Up Kim</a:t>
            </a:r>
            <a:r>
              <a:rPr lang="en-NZ" sz="1200" kern="1200" baseline="30000" dirty="0">
                <a:solidFill>
                  <a:schemeClr val="tx1"/>
                </a:solidFill>
                <a:effectLst/>
                <a:latin typeface="+mn-lt"/>
                <a:ea typeface="+mn-ea"/>
                <a:cs typeface="+mn-cs"/>
              </a:rPr>
              <a:t>1</a:t>
            </a:r>
            <a:r>
              <a:rPr lang="en-NZ" sz="1200" kern="1200" dirty="0">
                <a:solidFill>
                  <a:schemeClr val="tx1"/>
                </a:solidFill>
                <a:effectLst/>
                <a:latin typeface="+mn-lt"/>
                <a:ea typeface="+mn-ea"/>
                <a:cs typeface="+mn-cs"/>
              </a:rPr>
              <a:t>, Terry Cheuk-Fung Yip</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Vincent Wai-Sun Wong</a:t>
            </a:r>
            <a:r>
              <a:rPr lang="en-NZ" sz="1200" kern="1200" baseline="30000" dirty="0">
                <a:solidFill>
                  <a:schemeClr val="tx1"/>
                </a:solidFill>
                <a:effectLst/>
                <a:latin typeface="+mn-lt"/>
                <a:ea typeface="+mn-ea"/>
                <a:cs typeface="+mn-cs"/>
              </a:rPr>
              <a:t>2</a:t>
            </a:r>
            <a:r>
              <a:rPr lang="en-NZ" sz="1200" kern="1200" dirty="0">
                <a:solidFill>
                  <a:schemeClr val="tx1"/>
                </a:solidFill>
                <a:effectLst/>
                <a:latin typeface="+mn-lt"/>
                <a:ea typeface="+mn-ea"/>
                <a:cs typeface="+mn-cs"/>
              </a:rPr>
              <a:t> </a:t>
            </a:r>
          </a:p>
          <a:p>
            <a:endParaRPr lang="en-NZ" sz="1200" kern="1200" dirty="0">
              <a:solidFill>
                <a:schemeClr val="tx1"/>
              </a:solidFill>
              <a:effectLst/>
              <a:latin typeface="+mn-lt"/>
              <a:ea typeface="+mn-ea"/>
              <a:cs typeface="+mn-cs"/>
            </a:endParaRPr>
          </a:p>
          <a:p>
            <a:r>
              <a:rPr lang="en-NZ" sz="1200" i="1" kern="1200" baseline="30000" dirty="0">
                <a:solidFill>
                  <a:schemeClr val="tx1"/>
                </a:solidFill>
                <a:effectLst/>
                <a:latin typeface="+mn-lt"/>
                <a:ea typeface="+mn-ea"/>
                <a:cs typeface="+mn-cs"/>
              </a:rPr>
              <a:t>1</a:t>
            </a:r>
            <a:r>
              <a:rPr lang="en-NZ" sz="1200" i="1" kern="1200" dirty="0">
                <a:solidFill>
                  <a:schemeClr val="tx1"/>
                </a:solidFill>
                <a:effectLst/>
                <a:latin typeface="+mn-lt"/>
                <a:ea typeface="+mn-ea"/>
                <a:cs typeface="+mn-cs"/>
              </a:rPr>
              <a:t>Yonsei University College of Medicine, Seoul, Korea, Rep. of South</a:t>
            </a:r>
            <a:r>
              <a:rPr lang="en-NZ" sz="1200" kern="1200" dirty="0">
                <a:solidFill>
                  <a:schemeClr val="tx1"/>
                </a:solidFill>
                <a:effectLst/>
                <a:latin typeface="+mn-lt"/>
                <a:ea typeface="+mn-ea"/>
                <a:cs typeface="+mn-cs"/>
              </a:rPr>
              <a:t>, </a:t>
            </a:r>
            <a:r>
              <a:rPr lang="en-NZ" sz="1200" i="1" kern="1200" baseline="30000" dirty="0">
                <a:solidFill>
                  <a:schemeClr val="tx1"/>
                </a:solidFill>
                <a:effectLst/>
                <a:latin typeface="+mn-lt"/>
                <a:ea typeface="+mn-ea"/>
                <a:cs typeface="+mn-cs"/>
              </a:rPr>
              <a:t>2</a:t>
            </a:r>
            <a:r>
              <a:rPr lang="en-NZ" sz="1200" i="1" kern="1200" dirty="0">
                <a:solidFill>
                  <a:schemeClr val="tx1"/>
                </a:solidFill>
                <a:effectLst/>
                <a:latin typeface="+mn-lt"/>
                <a:ea typeface="+mn-ea"/>
                <a:cs typeface="+mn-cs"/>
              </a:rPr>
              <a:t>The Chinese University of Hong Kong, HK, Hong Kong </a:t>
            </a:r>
          </a:p>
          <a:p>
            <a:endParaRPr lang="en-NZ" sz="1200" i="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Background and aims: </a:t>
            </a:r>
            <a:r>
              <a:rPr lang="en-NZ" sz="1200" kern="1200" dirty="0">
                <a:solidFill>
                  <a:schemeClr val="tx1"/>
                </a:solidFill>
                <a:effectLst/>
                <a:latin typeface="+mn-lt"/>
                <a:ea typeface="+mn-ea"/>
                <a:cs typeface="+mn-cs"/>
              </a:rPr>
              <a:t>Fibrosis drives adverse outcomes in metabolic dysfunction–associated steatotic liver disease (MASLD). We developed and validated two open probability scores—CLA3+ (≥F3) and CLA4 (F4)— from controlled attenuation parameter (CAP) and liver stiffness (LS) by vibration-controlled transient elastography (VCTE) and alanine aminotransferase (ALT). </a:t>
            </a:r>
          </a:p>
          <a:p>
            <a:r>
              <a:rPr lang="en-NZ" sz="1200" b="1" kern="1200" dirty="0">
                <a:solidFill>
                  <a:schemeClr val="tx1"/>
                </a:solidFill>
                <a:effectLst/>
                <a:latin typeface="+mn-lt"/>
                <a:ea typeface="+mn-ea"/>
                <a:cs typeface="+mn-cs"/>
              </a:rPr>
              <a:t>Method: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In a multinational cohort of 16 tertiary </a:t>
            </a:r>
            <a:r>
              <a:rPr lang="en-NZ" sz="1200" kern="1200" dirty="0" err="1">
                <a:solidFill>
                  <a:schemeClr val="tx1"/>
                </a:solidFill>
                <a:effectLst/>
                <a:latin typeface="+mn-lt"/>
                <a:ea typeface="+mn-ea"/>
                <a:cs typeface="+mn-cs"/>
              </a:rPr>
              <a:t>centers</a:t>
            </a:r>
            <a:r>
              <a:rPr lang="en-NZ" sz="1200" kern="1200" dirty="0">
                <a:solidFill>
                  <a:schemeClr val="tx1"/>
                </a:solidFill>
                <a:effectLst/>
                <a:latin typeface="+mn-lt"/>
                <a:ea typeface="+mn-ea"/>
                <a:cs typeface="+mn-cs"/>
              </a:rPr>
              <a:t>, single-term fractional-polynomial logistic models produced CLA3+/CLA4 probabilities. Prognosis for liver-related events (LREs) was assessed using time-dependent area under receiver operating characteristic curve (AUROC), Brier score, integrated discrimination improvement (IDI), and serial-change analyses. Clinical implementation was evaluated with two-step pathways (FIB-4→CLA3+ for ≥F3; FIB-4→CLA4 for F4). </a:t>
            </a:r>
          </a:p>
          <a:p>
            <a:r>
              <a:rPr lang="en-NZ" sz="1200" b="1" kern="1200" dirty="0">
                <a:solidFill>
                  <a:schemeClr val="tx1"/>
                </a:solidFill>
                <a:effectLst/>
                <a:latin typeface="+mn-lt"/>
                <a:ea typeface="+mn-ea"/>
                <a:cs typeface="+mn-cs"/>
              </a:rPr>
              <a:t>Results: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derivation cohort included 2,811 patients with liver biopsy. The validation cohort included 11,196 patients with baseline LS, among whom 8,046 had serial LS. Derivation AUROCs were 0.84 (CLA3+) and 0.89 (CLA4). In validation, both achieved the highest integrated AUROC (0.83) with lowest integrated Brier scores (0.0078–0.0081) across comparators for predicting LREs. CLA3+ classified 83.1%/10.8%/6.1% as low/intermediate/high risk (5-year LRE 0.4%/1.5%/11.8%; sensitivity of low-risk cut-off 0.72), and CLA4 92.0%/3.6%/4.4% (0.5%/4.7%/13.0%; specificity of high-risk cut-off 0.93), achieving the smallest intermediate zone. IDI </a:t>
            </a:r>
            <a:r>
              <a:rPr lang="en-NZ" sz="1200" kern="1200" dirty="0" err="1">
                <a:solidFill>
                  <a:schemeClr val="tx1"/>
                </a:solidFill>
                <a:effectLst/>
                <a:latin typeface="+mn-lt"/>
                <a:ea typeface="+mn-ea"/>
                <a:cs typeface="+mn-cs"/>
              </a:rPr>
              <a:t>favored</a:t>
            </a:r>
            <a:r>
              <a:rPr lang="en-NZ" sz="1200" kern="1200" dirty="0">
                <a:solidFill>
                  <a:schemeClr val="tx1"/>
                </a:solidFill>
                <a:effectLst/>
                <a:latin typeface="+mn-lt"/>
                <a:ea typeface="+mn-ea"/>
                <a:cs typeface="+mn-cs"/>
              </a:rPr>
              <a:t> CLA3+ over Agile3+ (+0.013 at 3 years; +0.021 at 5 years), while CLA4 matched Agile4. Serially, categories were stable (86.7% CLA3+; 93.2% CLA4), and ≥10–30% decreases predicted lower subsequent LRE risk. In two-step testing, intermediates were minimized (FIB-4→CLA3+ 3.9%; FIB-4→CLA4 1.4%) while achieving the highest rule-in enrichment (8.3% 5-year LRE). </a:t>
            </a:r>
          </a:p>
          <a:p>
            <a:r>
              <a:rPr lang="en-NZ" sz="1200" b="1" kern="1200" dirty="0">
                <a:solidFill>
                  <a:schemeClr val="tx1"/>
                </a:solidFill>
                <a:effectLst/>
                <a:latin typeface="+mn-lt"/>
                <a:ea typeface="+mn-ea"/>
                <a:cs typeface="+mn-cs"/>
              </a:rPr>
              <a:t>Conclusion: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CLA3+ and CLA4 generate interpretable, high-performing probabilities from CAP, LS, and ALT, with small indeterminate zones and actionable serial dynamics, and are clinically deployable as second-line tests within FIB-4–based two-step pathways.</a:t>
            </a:r>
          </a:p>
        </p:txBody>
      </p:sp>
      <p:sp>
        <p:nvSpPr>
          <p:cNvPr id="4" name="Slide Number Placeholder 3"/>
          <p:cNvSpPr>
            <a:spLocks noGrp="1"/>
          </p:cNvSpPr>
          <p:nvPr>
            <p:ph type="sldNum" sz="quarter" idx="5"/>
          </p:nvPr>
        </p:nvSpPr>
        <p:spPr/>
        <p:txBody>
          <a:bodyPr/>
          <a:lstStyle/>
          <a:p>
            <a:fld id="{F872C0F0-71E7-46B6-AA6F-1D7E0E2B8B3E}" type="slidenum">
              <a:rPr lang="en-US" smtClean="0"/>
              <a:t>11</a:t>
            </a:fld>
            <a:endParaRPr lang="en-US"/>
          </a:p>
        </p:txBody>
      </p:sp>
    </p:spTree>
    <p:extLst>
      <p:ext uri="{BB962C8B-B14F-4D97-AF65-F5344CB8AC3E}">
        <p14:creationId xmlns:p14="http://schemas.microsoft.com/office/powerpoint/2010/main" val="3604413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b="1" i="1" dirty="0"/>
              <a:t>Abbreviations: </a:t>
            </a:r>
            <a:r>
              <a:rPr lang="en-NZ" b="0" i="1" dirty="0"/>
              <a:t>AI, artificial intelligence; cfDNA, cell-free DNA; ELF, enhanced liver fibrosis; </a:t>
            </a:r>
            <a:r>
              <a:rPr lang="en-US" sz="1200" b="0" i="1" dirty="0">
                <a:solidFill>
                  <a:schemeClr val="bg2">
                    <a:lumMod val="25000"/>
                  </a:schemeClr>
                </a:solidFill>
              </a:rPr>
              <a:t>F, fibrosis stage; Fib-4, Fibrosis-4; </a:t>
            </a:r>
            <a:r>
              <a:rPr lang="en-NZ" b="0" i="1" dirty="0"/>
              <a:t>MASH, metabolic dysfunction-associated steatohepatitis; MASLD, metabolic dysfunction-associated </a:t>
            </a:r>
            <a:r>
              <a:rPr lang="en-NZ" b="0" i="1" dirty="0" err="1"/>
              <a:t>steatotic</a:t>
            </a:r>
            <a:r>
              <a:rPr lang="en-NZ" b="0" i="1" dirty="0"/>
              <a:t> liver disease; NIT, non-invasive test; VCTE, vibration-controlled transient elastography.</a:t>
            </a:r>
            <a:endParaRPr b="0" dirty="0"/>
          </a:p>
          <a:p>
            <a:pPr marL="0" lvl="0" indent="0" algn="l" rtl="0">
              <a:spcBef>
                <a:spcPts val="0"/>
              </a:spcBef>
              <a:spcAft>
                <a:spcPts val="0"/>
              </a:spcAft>
              <a:buNone/>
            </a:pPr>
            <a:endParaRPr b="0" i="1" dirty="0"/>
          </a:p>
          <a:p>
            <a:pPr marL="0" lvl="0" indent="0" algn="l" rtl="0">
              <a:spcBef>
                <a:spcPts val="0"/>
              </a:spcBef>
              <a:spcAft>
                <a:spcPts val="0"/>
              </a:spcAft>
              <a:buNone/>
            </a:pPr>
            <a:r>
              <a:rPr lang="en-NZ" b="1" i="0" dirty="0"/>
              <a:t>OS-099</a:t>
            </a:r>
            <a:endParaRPr dirty="0"/>
          </a:p>
          <a:p>
            <a:pPr marL="0" lvl="0" indent="0" algn="l" rtl="0">
              <a:spcBef>
                <a:spcPts val="0"/>
              </a:spcBef>
              <a:spcAft>
                <a:spcPts val="0"/>
              </a:spcAft>
              <a:buNone/>
            </a:pPr>
            <a:endParaRPr b="1" i="0" dirty="0"/>
          </a:p>
          <a:p>
            <a:pPr marL="0" lvl="0" indent="0" algn="l" rtl="0">
              <a:spcBef>
                <a:spcPts val="0"/>
              </a:spcBef>
              <a:spcAft>
                <a:spcPts val="0"/>
              </a:spcAft>
              <a:buNone/>
            </a:pPr>
            <a:r>
              <a:rPr lang="en-NZ" sz="1200" b="1" dirty="0">
                <a:solidFill>
                  <a:schemeClr val="dk1"/>
                </a:solidFill>
                <a:latin typeface="Arial"/>
                <a:ea typeface="Arial"/>
                <a:cs typeface="Arial"/>
                <a:sym typeface="Arial"/>
              </a:rPr>
              <a:t>AI-powered cell-free DNA methylation profiling for identification of treatment-eligible MASLD patients: a multi-cohort validation study </a:t>
            </a:r>
            <a:endParaRPr dirty="0"/>
          </a:p>
          <a:p>
            <a:pPr marL="0" lvl="0" indent="0" algn="l" rtl="0">
              <a:spcBef>
                <a:spcPts val="0"/>
              </a:spcBef>
              <a:spcAft>
                <a:spcPts val="0"/>
              </a:spcAft>
              <a:buNone/>
            </a:pP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NZ" sz="1200" dirty="0">
                <a:solidFill>
                  <a:schemeClr val="dk1"/>
                </a:solidFill>
                <a:latin typeface="Arial"/>
                <a:ea typeface="Arial"/>
                <a:cs typeface="Arial"/>
                <a:sym typeface="Arial"/>
              </a:rPr>
              <a:t>Jörn M. Schattenberg</a:t>
            </a:r>
            <a:r>
              <a:rPr lang="en-NZ" sz="1200" baseline="30000" dirty="0">
                <a:solidFill>
                  <a:schemeClr val="dk1"/>
                </a:solidFill>
                <a:latin typeface="Arial"/>
                <a:ea typeface="Arial"/>
                <a:cs typeface="Arial"/>
                <a:sym typeface="Arial"/>
              </a:rPr>
              <a:t>1</a:t>
            </a:r>
            <a:r>
              <a:rPr lang="en-NZ" sz="1200" dirty="0">
                <a:solidFill>
                  <a:schemeClr val="dk1"/>
                </a:solidFill>
                <a:latin typeface="Arial"/>
                <a:ea typeface="Arial"/>
                <a:cs typeface="Arial"/>
                <a:sym typeface="Arial"/>
              </a:rPr>
              <a:t>, </a:t>
            </a:r>
            <a:r>
              <a:rPr lang="en-NZ" sz="1200" u="sng" dirty="0">
                <a:solidFill>
                  <a:schemeClr val="dk1"/>
                </a:solidFill>
                <a:latin typeface="Arial"/>
                <a:ea typeface="Arial"/>
                <a:cs typeface="Arial"/>
                <a:sym typeface="Arial"/>
              </a:rPr>
              <a:t>Soheil Damangir</a:t>
            </a:r>
            <a:r>
              <a:rPr lang="en-NZ" sz="1200" u="sng" baseline="30000" dirty="0">
                <a:solidFill>
                  <a:schemeClr val="dk1"/>
                </a:solidFill>
                <a:latin typeface="Arial"/>
                <a:ea typeface="Arial"/>
                <a:cs typeface="Arial"/>
                <a:sym typeface="Arial"/>
              </a:rPr>
              <a:t>2</a:t>
            </a:r>
            <a:r>
              <a:rPr lang="en-NZ" sz="1200" dirty="0">
                <a:solidFill>
                  <a:schemeClr val="dk1"/>
                </a:solidFill>
                <a:latin typeface="Arial"/>
                <a:ea typeface="Arial"/>
                <a:cs typeface="Arial"/>
                <a:sym typeface="Arial"/>
              </a:rPr>
              <a:t>, Hamed Amini</a:t>
            </a:r>
            <a:r>
              <a:rPr lang="en-NZ" sz="1200" baseline="30000" dirty="0">
                <a:solidFill>
                  <a:schemeClr val="dk1"/>
                </a:solidFill>
                <a:latin typeface="Arial"/>
                <a:ea typeface="Arial"/>
                <a:cs typeface="Arial"/>
                <a:sym typeface="Arial"/>
              </a:rPr>
              <a:t>2</a:t>
            </a:r>
            <a:r>
              <a:rPr lang="en-NZ" sz="1200" dirty="0">
                <a:solidFill>
                  <a:schemeClr val="dk1"/>
                </a:solidFill>
                <a:latin typeface="Arial"/>
                <a:ea typeface="Arial"/>
                <a:cs typeface="Arial"/>
                <a:sym typeface="Arial"/>
              </a:rPr>
              <a:t>, Leila Bazargan</a:t>
            </a:r>
            <a:r>
              <a:rPr lang="en-NZ" sz="1200" baseline="30000" dirty="0">
                <a:solidFill>
                  <a:schemeClr val="dk1"/>
                </a:solidFill>
                <a:latin typeface="Arial"/>
                <a:ea typeface="Arial"/>
                <a:cs typeface="Arial"/>
                <a:sym typeface="Arial"/>
              </a:rPr>
              <a:t>2</a:t>
            </a:r>
            <a:r>
              <a:rPr lang="en-NZ" sz="1200" dirty="0">
                <a:solidFill>
                  <a:schemeClr val="dk1"/>
                </a:solidFill>
                <a:latin typeface="Arial"/>
                <a:ea typeface="Arial"/>
                <a:cs typeface="Arial"/>
                <a:sym typeface="Arial"/>
              </a:rPr>
              <a:t>, Chong Lu</a:t>
            </a:r>
            <a:r>
              <a:rPr lang="en-NZ" sz="1200" baseline="30000" dirty="0">
                <a:solidFill>
                  <a:schemeClr val="dk1"/>
                </a:solidFill>
                <a:latin typeface="Arial"/>
                <a:ea typeface="Arial"/>
                <a:cs typeface="Arial"/>
                <a:sym typeface="Arial"/>
              </a:rPr>
              <a:t>2</a:t>
            </a:r>
            <a:r>
              <a:rPr lang="en-NZ" sz="1200" dirty="0">
                <a:solidFill>
                  <a:schemeClr val="dk1"/>
                </a:solidFill>
                <a:latin typeface="Arial"/>
                <a:ea typeface="Arial"/>
                <a:cs typeface="Arial"/>
                <a:sym typeface="Arial"/>
              </a:rPr>
              <a:t>, Kitty Yale</a:t>
            </a:r>
            <a:r>
              <a:rPr lang="en-NZ" sz="1200" baseline="30000" dirty="0">
                <a:solidFill>
                  <a:schemeClr val="dk1"/>
                </a:solidFill>
                <a:latin typeface="Arial"/>
                <a:ea typeface="Arial"/>
                <a:cs typeface="Arial"/>
                <a:sym typeface="Arial"/>
              </a:rPr>
              <a:t>3</a:t>
            </a:r>
            <a:r>
              <a:rPr lang="en-NZ" sz="1200" dirty="0">
                <a:solidFill>
                  <a:schemeClr val="dk1"/>
                </a:solidFill>
                <a:latin typeface="Arial"/>
                <a:ea typeface="Arial"/>
                <a:cs typeface="Arial"/>
                <a:sym typeface="Arial"/>
              </a:rPr>
              <a:t>, Reshma Shringarpure</a:t>
            </a:r>
            <a:r>
              <a:rPr lang="en-NZ" sz="1200" baseline="30000" dirty="0">
                <a:solidFill>
                  <a:schemeClr val="dk1"/>
                </a:solidFill>
                <a:latin typeface="Arial"/>
                <a:ea typeface="Arial"/>
                <a:cs typeface="Arial"/>
                <a:sym typeface="Arial"/>
              </a:rPr>
              <a:t>3</a:t>
            </a:r>
            <a:r>
              <a:rPr lang="en-NZ" sz="1200" dirty="0">
                <a:solidFill>
                  <a:schemeClr val="dk1"/>
                </a:solidFill>
                <a:latin typeface="Arial"/>
                <a:ea typeface="Arial"/>
                <a:cs typeface="Arial"/>
                <a:sym typeface="Arial"/>
              </a:rPr>
              <a:t>, Lynn Lips</a:t>
            </a:r>
            <a:r>
              <a:rPr lang="en-NZ" sz="1200" baseline="30000" dirty="0">
                <a:solidFill>
                  <a:schemeClr val="dk1"/>
                </a:solidFill>
                <a:latin typeface="Arial"/>
                <a:ea typeface="Arial"/>
                <a:cs typeface="Arial"/>
                <a:sym typeface="Arial"/>
              </a:rPr>
              <a:t>3</a:t>
            </a:r>
            <a:r>
              <a:rPr lang="en-NZ" sz="1200" dirty="0">
                <a:solidFill>
                  <a:schemeClr val="dk1"/>
                </a:solidFill>
                <a:latin typeface="Arial"/>
                <a:ea typeface="Arial"/>
                <a:cs typeface="Arial"/>
                <a:sym typeface="Arial"/>
              </a:rPr>
              <a:t>, Brent A. Neuschwander-Tetri</a:t>
            </a:r>
            <a:r>
              <a:rPr lang="en-NZ" sz="1200" baseline="30000" dirty="0">
                <a:solidFill>
                  <a:schemeClr val="dk1"/>
                </a:solidFill>
                <a:latin typeface="Arial"/>
                <a:ea typeface="Arial"/>
                <a:cs typeface="Arial"/>
                <a:sym typeface="Arial"/>
              </a:rPr>
              <a:t>4</a:t>
            </a:r>
            <a:r>
              <a:rPr lang="en-NZ" sz="1200" dirty="0">
                <a:solidFill>
                  <a:schemeClr val="dk1"/>
                </a:solidFill>
                <a:latin typeface="Arial"/>
                <a:ea typeface="Arial"/>
                <a:cs typeface="Arial"/>
                <a:sym typeface="Arial"/>
              </a:rPr>
              <a:t>, Rohit Loomba</a:t>
            </a:r>
            <a:r>
              <a:rPr lang="en-NZ" sz="1200" baseline="30000" dirty="0">
                <a:solidFill>
                  <a:schemeClr val="dk1"/>
                </a:solidFill>
                <a:latin typeface="Arial"/>
                <a:ea typeface="Arial"/>
                <a:cs typeface="Arial"/>
                <a:sym typeface="Arial"/>
              </a:rPr>
              <a:t>5</a:t>
            </a:r>
            <a:r>
              <a:rPr lang="en-NZ" sz="1200" dirty="0">
                <a:solidFill>
                  <a:schemeClr val="dk1"/>
                </a:solidFill>
                <a:latin typeface="Arial"/>
                <a:ea typeface="Arial"/>
                <a:cs typeface="Arial"/>
                <a:sym typeface="Arial"/>
              </a:rPr>
              <a:t>, Manal F. Abdelmalek</a:t>
            </a:r>
            <a:r>
              <a:rPr lang="en-NZ" sz="1200" baseline="30000" dirty="0">
                <a:solidFill>
                  <a:schemeClr val="dk1"/>
                </a:solidFill>
                <a:latin typeface="Arial"/>
                <a:ea typeface="Arial"/>
                <a:cs typeface="Arial"/>
                <a:sym typeface="Arial"/>
              </a:rPr>
              <a:t>6</a:t>
            </a:r>
            <a:r>
              <a:rPr lang="en-NZ" sz="1200" dirty="0">
                <a:solidFill>
                  <a:schemeClr val="dk1"/>
                </a:solidFill>
                <a:latin typeface="Arial"/>
                <a:ea typeface="Arial"/>
                <a:cs typeface="Arial"/>
                <a:sym typeface="Arial"/>
              </a:rPr>
              <a:t>, Anna Mae Diehl</a:t>
            </a:r>
            <a:r>
              <a:rPr lang="en-NZ" sz="1200" baseline="30000" dirty="0">
                <a:solidFill>
                  <a:schemeClr val="dk1"/>
                </a:solidFill>
                <a:latin typeface="Arial"/>
                <a:ea typeface="Arial"/>
                <a:cs typeface="Arial"/>
                <a:sym typeface="Arial"/>
              </a:rPr>
              <a:t>7</a:t>
            </a:r>
            <a:r>
              <a:rPr lang="en-NZ" sz="1200" dirty="0">
                <a:solidFill>
                  <a:schemeClr val="dk1"/>
                </a:solidFill>
                <a:latin typeface="Arial"/>
                <a:ea typeface="Arial"/>
                <a:cs typeface="Arial"/>
                <a:sym typeface="Arial"/>
              </a:rPr>
              <a:t> </a:t>
            </a:r>
            <a:endParaRPr dirty="0"/>
          </a:p>
          <a:p>
            <a:pPr marL="0" lvl="0" indent="0" algn="l" rtl="0">
              <a:spcBef>
                <a:spcPts val="0"/>
              </a:spcBef>
              <a:spcAft>
                <a:spcPts val="0"/>
              </a:spcAft>
              <a:buNone/>
            </a:pP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NZ" sz="1200" i="1" baseline="30000" dirty="0">
                <a:solidFill>
                  <a:schemeClr val="dk1"/>
                </a:solidFill>
                <a:latin typeface="Arial"/>
                <a:ea typeface="Arial"/>
                <a:cs typeface="Arial"/>
                <a:sym typeface="Arial"/>
              </a:rPr>
              <a:t>1</a:t>
            </a:r>
            <a:r>
              <a:rPr lang="en-NZ" sz="1200" i="1" dirty="0">
                <a:solidFill>
                  <a:schemeClr val="dk1"/>
                </a:solidFill>
                <a:latin typeface="Arial"/>
                <a:ea typeface="Arial"/>
                <a:cs typeface="Arial"/>
                <a:sym typeface="Arial"/>
              </a:rPr>
              <a:t>Saarland University Medical </a:t>
            </a:r>
            <a:r>
              <a:rPr lang="en-NZ" sz="1200" i="1" dirty="0" err="1">
                <a:solidFill>
                  <a:schemeClr val="dk1"/>
                </a:solidFill>
                <a:latin typeface="Arial"/>
                <a:ea typeface="Arial"/>
                <a:cs typeface="Arial"/>
                <a:sym typeface="Arial"/>
              </a:rPr>
              <a:t>Center</a:t>
            </a:r>
            <a:r>
              <a:rPr lang="en-NZ" sz="1200" i="1" dirty="0">
                <a:solidFill>
                  <a:schemeClr val="dk1"/>
                </a:solidFill>
                <a:latin typeface="Arial"/>
                <a:ea typeface="Arial"/>
                <a:cs typeface="Arial"/>
                <a:sym typeface="Arial"/>
              </a:rPr>
              <a:t>, Homburg, Germany</a:t>
            </a:r>
            <a:r>
              <a:rPr lang="en-NZ" sz="1200" dirty="0">
                <a:solidFill>
                  <a:schemeClr val="dk1"/>
                </a:solidFill>
                <a:latin typeface="Arial"/>
                <a:ea typeface="Arial"/>
                <a:cs typeface="Arial"/>
                <a:sym typeface="Arial"/>
              </a:rPr>
              <a:t>, </a:t>
            </a:r>
            <a:r>
              <a:rPr lang="en-NZ" sz="1200" i="1" baseline="30000" dirty="0">
                <a:solidFill>
                  <a:schemeClr val="dk1"/>
                </a:solidFill>
                <a:latin typeface="Arial"/>
                <a:ea typeface="Arial"/>
                <a:cs typeface="Arial"/>
                <a:sym typeface="Arial"/>
              </a:rPr>
              <a:t>2</a:t>
            </a:r>
            <a:r>
              <a:rPr lang="en-NZ" sz="1200" i="1" dirty="0">
                <a:solidFill>
                  <a:schemeClr val="dk1"/>
                </a:solidFill>
                <a:latin typeface="Arial"/>
                <a:ea typeface="Arial"/>
                <a:cs typeface="Arial"/>
                <a:sym typeface="Arial"/>
              </a:rPr>
              <a:t>Hepta Bio, Inc., Foster City, United States</a:t>
            </a:r>
            <a:r>
              <a:rPr lang="en-NZ" sz="1200" dirty="0">
                <a:solidFill>
                  <a:schemeClr val="dk1"/>
                </a:solidFill>
                <a:latin typeface="Arial"/>
                <a:ea typeface="Arial"/>
                <a:cs typeface="Arial"/>
                <a:sym typeface="Arial"/>
              </a:rPr>
              <a:t>, </a:t>
            </a:r>
            <a:r>
              <a:rPr lang="en-NZ" sz="1200" i="1" baseline="30000" dirty="0">
                <a:solidFill>
                  <a:schemeClr val="dk1"/>
                </a:solidFill>
                <a:latin typeface="Arial"/>
                <a:ea typeface="Arial"/>
                <a:cs typeface="Arial"/>
                <a:sym typeface="Arial"/>
              </a:rPr>
              <a:t>3</a:t>
            </a:r>
            <a:r>
              <a:rPr lang="en-NZ" sz="1200" i="1" dirty="0">
                <a:solidFill>
                  <a:schemeClr val="dk1"/>
                </a:solidFill>
                <a:latin typeface="Arial"/>
                <a:ea typeface="Arial"/>
                <a:cs typeface="Arial"/>
                <a:sym typeface="Arial"/>
              </a:rPr>
              <a:t>Akero Therapeutics, Inc., South San Francisco, United States</a:t>
            </a:r>
            <a:r>
              <a:rPr lang="en-NZ" sz="1200" dirty="0">
                <a:solidFill>
                  <a:schemeClr val="dk1"/>
                </a:solidFill>
                <a:latin typeface="Arial"/>
                <a:ea typeface="Arial"/>
                <a:cs typeface="Arial"/>
                <a:sym typeface="Arial"/>
              </a:rPr>
              <a:t>, </a:t>
            </a:r>
            <a:r>
              <a:rPr lang="en-NZ" sz="1200" i="1" baseline="30000" dirty="0">
                <a:solidFill>
                  <a:schemeClr val="dk1"/>
                </a:solidFill>
                <a:latin typeface="Arial"/>
                <a:ea typeface="Arial"/>
                <a:cs typeface="Arial"/>
                <a:sym typeface="Arial"/>
              </a:rPr>
              <a:t>4</a:t>
            </a:r>
            <a:r>
              <a:rPr lang="en-NZ" sz="1200" i="1" dirty="0">
                <a:solidFill>
                  <a:schemeClr val="dk1"/>
                </a:solidFill>
                <a:latin typeface="Arial"/>
                <a:ea typeface="Arial"/>
                <a:cs typeface="Arial"/>
                <a:sym typeface="Arial"/>
              </a:rPr>
              <a:t>Saint Louis University, St. Louis, United States</a:t>
            </a:r>
            <a:r>
              <a:rPr lang="en-NZ" sz="1200" dirty="0">
                <a:solidFill>
                  <a:schemeClr val="dk1"/>
                </a:solidFill>
                <a:latin typeface="Arial"/>
                <a:ea typeface="Arial"/>
                <a:cs typeface="Arial"/>
                <a:sym typeface="Arial"/>
              </a:rPr>
              <a:t>, </a:t>
            </a:r>
            <a:r>
              <a:rPr lang="en-NZ" sz="1200" i="1" baseline="30000" dirty="0">
                <a:solidFill>
                  <a:schemeClr val="dk1"/>
                </a:solidFill>
                <a:latin typeface="Arial"/>
                <a:ea typeface="Arial"/>
                <a:cs typeface="Arial"/>
                <a:sym typeface="Arial"/>
              </a:rPr>
              <a:t>5</a:t>
            </a:r>
            <a:r>
              <a:rPr lang="en-NZ" sz="1200" i="1" dirty="0">
                <a:solidFill>
                  <a:schemeClr val="dk1"/>
                </a:solidFill>
                <a:latin typeface="Arial"/>
                <a:ea typeface="Arial"/>
                <a:cs typeface="Arial"/>
                <a:sym typeface="Arial"/>
              </a:rPr>
              <a:t>University of California, San Diego, La Jolla, United States</a:t>
            </a:r>
            <a:r>
              <a:rPr lang="en-NZ" sz="1200" dirty="0">
                <a:solidFill>
                  <a:schemeClr val="dk1"/>
                </a:solidFill>
                <a:latin typeface="Arial"/>
                <a:ea typeface="Arial"/>
                <a:cs typeface="Arial"/>
                <a:sym typeface="Arial"/>
              </a:rPr>
              <a:t>, </a:t>
            </a:r>
            <a:r>
              <a:rPr lang="en-NZ" sz="1200" i="1" baseline="30000" dirty="0">
                <a:solidFill>
                  <a:schemeClr val="dk1"/>
                </a:solidFill>
                <a:latin typeface="Arial"/>
                <a:ea typeface="Arial"/>
                <a:cs typeface="Arial"/>
                <a:sym typeface="Arial"/>
              </a:rPr>
              <a:t>6</a:t>
            </a:r>
            <a:r>
              <a:rPr lang="en-NZ" sz="1200" i="1" dirty="0">
                <a:solidFill>
                  <a:schemeClr val="dk1"/>
                </a:solidFill>
                <a:latin typeface="Arial"/>
                <a:ea typeface="Arial"/>
                <a:cs typeface="Arial"/>
                <a:sym typeface="Arial"/>
              </a:rPr>
              <a:t>Mayo Clinic, Rochester, United States</a:t>
            </a:r>
            <a:r>
              <a:rPr lang="en-NZ" sz="1200" dirty="0">
                <a:solidFill>
                  <a:schemeClr val="dk1"/>
                </a:solidFill>
                <a:latin typeface="Arial"/>
                <a:ea typeface="Arial"/>
                <a:cs typeface="Arial"/>
                <a:sym typeface="Arial"/>
              </a:rPr>
              <a:t>, </a:t>
            </a:r>
            <a:r>
              <a:rPr lang="en-NZ" sz="1200" i="1" baseline="30000" dirty="0">
                <a:solidFill>
                  <a:schemeClr val="dk1"/>
                </a:solidFill>
                <a:latin typeface="Arial"/>
                <a:ea typeface="Arial"/>
                <a:cs typeface="Arial"/>
                <a:sym typeface="Arial"/>
              </a:rPr>
              <a:t>7</a:t>
            </a:r>
            <a:r>
              <a:rPr lang="en-NZ" sz="1200" i="1" dirty="0">
                <a:solidFill>
                  <a:schemeClr val="dk1"/>
                </a:solidFill>
                <a:latin typeface="Arial"/>
                <a:ea typeface="Arial"/>
                <a:cs typeface="Arial"/>
                <a:sym typeface="Arial"/>
              </a:rPr>
              <a:t>Duke University, Durham, United States </a:t>
            </a:r>
            <a:endParaRPr dirty="0"/>
          </a:p>
          <a:p>
            <a:pPr marL="0" lvl="0" indent="0" algn="l" rtl="0">
              <a:spcBef>
                <a:spcPts val="0"/>
              </a:spcBef>
              <a:spcAft>
                <a:spcPts val="0"/>
              </a:spcAft>
              <a:buNone/>
            </a:pPr>
            <a:endParaRPr sz="1200" i="1" dirty="0">
              <a:solidFill>
                <a:schemeClr val="dk1"/>
              </a:solidFill>
              <a:latin typeface="Arial"/>
              <a:ea typeface="Arial"/>
              <a:cs typeface="Arial"/>
              <a:sym typeface="Arial"/>
            </a:endParaRPr>
          </a:p>
          <a:p>
            <a:pPr marL="0" lvl="0" indent="0" algn="l" rtl="0">
              <a:spcBef>
                <a:spcPts val="0"/>
              </a:spcBef>
              <a:spcAft>
                <a:spcPts val="0"/>
              </a:spcAft>
              <a:buNone/>
            </a:pPr>
            <a:r>
              <a:rPr lang="en-NZ" sz="1200" b="1" dirty="0">
                <a:solidFill>
                  <a:schemeClr val="dk1"/>
                </a:solidFill>
                <a:latin typeface="Arial"/>
                <a:ea typeface="Arial"/>
                <a:cs typeface="Arial"/>
                <a:sym typeface="Arial"/>
              </a:rPr>
              <a:t>Background and aims: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NZ" sz="1200" dirty="0">
                <a:solidFill>
                  <a:schemeClr val="dk1"/>
                </a:solidFill>
                <a:latin typeface="Arial"/>
                <a:ea typeface="Arial"/>
                <a:cs typeface="Arial"/>
                <a:sym typeface="Arial"/>
              </a:rPr>
              <a:t>With the approval of </a:t>
            </a:r>
            <a:r>
              <a:rPr lang="en-NZ" sz="1200" dirty="0" err="1">
                <a:solidFill>
                  <a:schemeClr val="dk1"/>
                </a:solidFill>
                <a:latin typeface="Arial"/>
                <a:ea typeface="Arial"/>
                <a:cs typeface="Arial"/>
                <a:sym typeface="Arial"/>
              </a:rPr>
              <a:t>resmetirom</a:t>
            </a:r>
            <a:r>
              <a:rPr lang="en-NZ" sz="1200" dirty="0">
                <a:solidFill>
                  <a:schemeClr val="dk1"/>
                </a:solidFill>
                <a:latin typeface="Arial"/>
                <a:ea typeface="Arial"/>
                <a:cs typeface="Arial"/>
                <a:sym typeface="Arial"/>
              </a:rPr>
              <a:t> and semaglutide for the treatment of MASH with moderate-to-advanced fibrosis (F2-F3), accurate identification of treatment-eligible patients has become a critical clinical need. Current non-invasive tests (NITs) result in missing almost a third of the treatment-eligible patients as they were predominantly developed for detecting advanced fibrosis (F3-F4). We developed and validated an AI-powered cell-free DNA (cfDNA) methylation platform optimized for detecting MASH with F2-F3 to address this diagnostic gap. </a:t>
            </a:r>
            <a:endParaRPr dirty="0"/>
          </a:p>
          <a:p>
            <a:pPr marL="0" lvl="0" indent="0" algn="l" rtl="0">
              <a:spcBef>
                <a:spcPts val="0"/>
              </a:spcBef>
              <a:spcAft>
                <a:spcPts val="0"/>
              </a:spcAft>
              <a:buNone/>
            </a:pPr>
            <a:r>
              <a:rPr lang="en-NZ" sz="1200" b="1" dirty="0">
                <a:solidFill>
                  <a:schemeClr val="dk1"/>
                </a:solidFill>
                <a:latin typeface="Arial"/>
                <a:ea typeface="Arial"/>
                <a:cs typeface="Arial"/>
                <a:sym typeface="Arial"/>
              </a:rPr>
              <a:t>Method: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NZ" sz="1200" dirty="0">
                <a:solidFill>
                  <a:schemeClr val="dk1"/>
                </a:solidFill>
                <a:latin typeface="Arial"/>
                <a:ea typeface="Arial"/>
                <a:cs typeface="Arial"/>
                <a:sym typeface="Arial"/>
              </a:rPr>
              <a:t>This multi-cohort study includes 553 biopsy-confirmed MASLD patients from 3 independent cohorts across the US and Europe: (1) Duke MASLD Biobank (n=276), (2) University Medical </a:t>
            </a:r>
            <a:r>
              <a:rPr lang="en-NZ" sz="1200" dirty="0" err="1">
                <a:solidFill>
                  <a:schemeClr val="dk1"/>
                </a:solidFill>
                <a:latin typeface="Arial"/>
                <a:ea typeface="Arial"/>
                <a:cs typeface="Arial"/>
                <a:sym typeface="Arial"/>
              </a:rPr>
              <a:t>Center</a:t>
            </a:r>
            <a:r>
              <a:rPr lang="en-NZ" sz="1200" dirty="0">
                <a:solidFill>
                  <a:schemeClr val="dk1"/>
                </a:solidFill>
                <a:latin typeface="Arial"/>
                <a:ea typeface="Arial"/>
                <a:cs typeface="Arial"/>
                <a:sym typeface="Arial"/>
              </a:rPr>
              <a:t> Mainz Biobank (n=73), and (3) </a:t>
            </a:r>
            <a:r>
              <a:rPr lang="en-NZ" sz="1200" dirty="0" err="1">
                <a:solidFill>
                  <a:schemeClr val="dk1"/>
                </a:solidFill>
                <a:latin typeface="Arial"/>
                <a:ea typeface="Arial"/>
                <a:cs typeface="Arial"/>
                <a:sym typeface="Arial"/>
              </a:rPr>
              <a:t>Akero</a:t>
            </a:r>
            <a:r>
              <a:rPr lang="en-NZ" sz="1200" dirty="0">
                <a:solidFill>
                  <a:schemeClr val="dk1"/>
                </a:solidFill>
                <a:latin typeface="Arial"/>
                <a:ea typeface="Arial"/>
                <a:cs typeface="Arial"/>
                <a:sym typeface="Arial"/>
              </a:rPr>
              <a:t> Therapeutics’ SYNCHRONY Phase 3 screening population (n=204). Deep methylation sequencing of plasma cfDNA was performed, generating 112 terabytes of genomic data. A novel transformer architecture (</a:t>
            </a:r>
            <a:r>
              <a:rPr lang="en-NZ" sz="1200" dirty="0" err="1">
                <a:solidFill>
                  <a:schemeClr val="dk1"/>
                </a:solidFill>
                <a:latin typeface="Arial"/>
                <a:ea typeface="Arial"/>
                <a:cs typeface="Arial"/>
                <a:sym typeface="Arial"/>
              </a:rPr>
              <a:t>LiquidTransformer</a:t>
            </a:r>
            <a:r>
              <a:rPr lang="en-NZ" sz="1200" dirty="0">
                <a:solidFill>
                  <a:schemeClr val="dk1"/>
                </a:solidFill>
                <a:latin typeface="Arial"/>
                <a:ea typeface="Arial"/>
                <a:cs typeface="Arial"/>
                <a:sym typeface="Arial"/>
              </a:rPr>
              <a:t> 89 million parameters), trained on a 20,000 core cluster, was developed to identify clinically significant fibrosis. Test performance was evaluated for the detection of: (1) significant fibrosis (F2-F3) in non-cirrhotic patients and (2) cirrhosis (F4). Performance was compared head-to-head against Fib4, VCTE and ELF on matched samples. All performance results were measured on the validation set. </a:t>
            </a:r>
            <a:endParaRPr dirty="0"/>
          </a:p>
          <a:p>
            <a:pPr marL="0" lvl="0" indent="0" algn="l" rtl="0">
              <a:spcBef>
                <a:spcPts val="0"/>
              </a:spcBef>
              <a:spcAft>
                <a:spcPts val="0"/>
              </a:spcAft>
              <a:buNone/>
            </a:pPr>
            <a:r>
              <a:rPr lang="en-NZ" sz="1200" b="1" dirty="0">
                <a:solidFill>
                  <a:schemeClr val="dk1"/>
                </a:solidFill>
                <a:latin typeface="Arial"/>
                <a:ea typeface="Arial"/>
                <a:cs typeface="Arial"/>
                <a:sym typeface="Arial"/>
              </a:rPr>
              <a:t>Results: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NZ" sz="1200" dirty="0">
                <a:solidFill>
                  <a:schemeClr val="dk1"/>
                </a:solidFill>
                <a:latin typeface="Arial"/>
                <a:ea typeface="Arial"/>
                <a:cs typeface="Arial"/>
                <a:sym typeface="Arial"/>
              </a:rPr>
              <a:t>For detection of treatment-eligible fibrosis, F2-F3, and cirrhosis detection the test achieved AUC of 0.83 and 0.80 respectively. In direct comparison on matched subsets of samples, cfDNA methylation test outperformed Fib4 (AUC 0.82 vs 0.71) across all datasets with delta AUC 0.07, 0.07 and 0.13 for Duke, Mainz and </a:t>
            </a:r>
            <a:r>
              <a:rPr lang="en-NZ" sz="1200" dirty="0" err="1">
                <a:solidFill>
                  <a:schemeClr val="dk1"/>
                </a:solidFill>
                <a:latin typeface="Arial"/>
                <a:ea typeface="Arial"/>
                <a:cs typeface="Arial"/>
                <a:sym typeface="Arial"/>
              </a:rPr>
              <a:t>Akero</a:t>
            </a:r>
            <a:r>
              <a:rPr lang="en-NZ" sz="1200" dirty="0">
                <a:solidFill>
                  <a:schemeClr val="dk1"/>
                </a:solidFill>
                <a:latin typeface="Arial"/>
                <a:ea typeface="Arial"/>
                <a:cs typeface="Arial"/>
                <a:sym typeface="Arial"/>
              </a:rPr>
              <a:t> respectively. On a subset of </a:t>
            </a:r>
            <a:r>
              <a:rPr lang="en-NZ" sz="1200" dirty="0" err="1">
                <a:solidFill>
                  <a:schemeClr val="dk1"/>
                </a:solidFill>
                <a:latin typeface="Arial"/>
                <a:ea typeface="Arial"/>
                <a:cs typeface="Arial"/>
                <a:sym typeface="Arial"/>
              </a:rPr>
              <a:t>Akero</a:t>
            </a:r>
            <a:r>
              <a:rPr lang="en-NZ" sz="1200" dirty="0">
                <a:solidFill>
                  <a:schemeClr val="dk1"/>
                </a:solidFill>
                <a:latin typeface="Arial"/>
                <a:ea typeface="Arial"/>
                <a:cs typeface="Arial"/>
                <a:sym typeface="Arial"/>
              </a:rPr>
              <a:t> samples n=201 where other comparators were available the test (AUC=0.82) outperformed ELF (AUC=0.69), VCTE (AUC=0.67) and Fib4 (AUC=0.64). Notably, the </a:t>
            </a:r>
            <a:r>
              <a:rPr lang="en-NZ" sz="1200" dirty="0" err="1">
                <a:solidFill>
                  <a:schemeClr val="dk1"/>
                </a:solidFill>
                <a:latin typeface="Arial"/>
                <a:ea typeface="Arial"/>
                <a:cs typeface="Arial"/>
                <a:sym typeface="Arial"/>
              </a:rPr>
              <a:t>Akero</a:t>
            </a:r>
            <a:r>
              <a:rPr lang="en-NZ" sz="1200" dirty="0">
                <a:solidFill>
                  <a:schemeClr val="dk1"/>
                </a:solidFill>
                <a:latin typeface="Arial"/>
                <a:ea typeface="Arial"/>
                <a:cs typeface="Arial"/>
                <a:sym typeface="Arial"/>
              </a:rPr>
              <a:t> cohort represents a clinically pre-selected population yet the model maintained robust performance. Performance was consistent across sex and diabetes status. </a:t>
            </a:r>
            <a:endParaRPr dirty="0"/>
          </a:p>
          <a:p>
            <a:pPr marL="0" lvl="0" indent="0" algn="l" rtl="0">
              <a:spcBef>
                <a:spcPts val="0"/>
              </a:spcBef>
              <a:spcAft>
                <a:spcPts val="0"/>
              </a:spcAft>
              <a:buNone/>
            </a:pPr>
            <a:r>
              <a:rPr lang="en-NZ" sz="1200" b="1" dirty="0">
                <a:solidFill>
                  <a:schemeClr val="dk1"/>
                </a:solidFill>
                <a:latin typeface="Arial"/>
                <a:ea typeface="Arial"/>
                <a:cs typeface="Arial"/>
                <a:sym typeface="Arial"/>
              </a:rPr>
              <a:t>Conclusion: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NZ" sz="1200" dirty="0">
                <a:solidFill>
                  <a:schemeClr val="dk1"/>
                </a:solidFill>
                <a:latin typeface="Arial"/>
                <a:ea typeface="Arial"/>
                <a:cs typeface="Arial"/>
                <a:sym typeface="Arial"/>
              </a:rPr>
              <a:t>This AI-powered cfDNA methylation platform accurately identifies MASLD patients eligible for treatment while excluding cirrhosis, directly addressing a diagnostic gap in current guideline-recommended NIT pathways. The technology demonstrates consistent performance across independent international cohorts including a clinical trial screening population, uniquely positioning it to be considered for integration into treatment decision algorithms.</a:t>
            </a:r>
            <a:endParaRPr dirty="0"/>
          </a:p>
        </p:txBody>
      </p:sp>
      <p:sp>
        <p:nvSpPr>
          <p:cNvPr id="33" name="Google Shape;3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C34C5-85A0-0DBA-E270-B4DBF3137F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071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0" name="Picture 9" descr="A green and white rectangle with a white rectangle&#10;&#10;AI-generated content may be incorrect.">
            <a:extLst>
              <a:ext uri="{FF2B5EF4-FFF2-40B4-BE49-F238E27FC236}">
                <a16:creationId xmlns:a16="http://schemas.microsoft.com/office/drawing/2014/main" id="{F443186A-7284-F1F0-E5C9-6ADB158D2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37BABE-C495-855B-AFFA-817EE2BE2570}"/>
              </a:ext>
            </a:extLst>
          </p:cNvPr>
          <p:cNvSpPr>
            <a:spLocks noGrp="1"/>
          </p:cNvSpPr>
          <p:nvPr>
            <p:ph type="ctrTitle" hasCustomPrompt="1"/>
          </p:nvPr>
        </p:nvSpPr>
        <p:spPr>
          <a:xfrm>
            <a:off x="7339106" y="2498272"/>
            <a:ext cx="4643718" cy="1517877"/>
          </a:xfrm>
        </p:spPr>
        <p:txBody>
          <a:bodyPr anchor="b"/>
          <a:lstStyle>
            <a:lvl1pPr algn="ctr">
              <a:defRPr sz="5400">
                <a:solidFill>
                  <a:srgbClr val="004B87"/>
                </a:solidFill>
                <a:latin typeface="HelveticaNeueLT Pro 65 Md" panose="020B0604020202020204" pitchFamily="34" charset="0"/>
              </a:defRPr>
            </a:lvl1pPr>
          </a:lstStyle>
          <a:p>
            <a:r>
              <a:rPr lang="en-US" dirty="0"/>
              <a:t>Title</a:t>
            </a:r>
            <a:br>
              <a:rPr lang="en-US" dirty="0"/>
            </a:br>
            <a:endParaRPr lang="en-US" dirty="0"/>
          </a:p>
        </p:txBody>
      </p:sp>
      <p:sp>
        <p:nvSpPr>
          <p:cNvPr id="3" name="Subtitle 2">
            <a:extLst>
              <a:ext uri="{FF2B5EF4-FFF2-40B4-BE49-F238E27FC236}">
                <a16:creationId xmlns:a16="http://schemas.microsoft.com/office/drawing/2014/main" id="{F3A43D77-79CF-B8FC-4A14-0DCDC783EB8B}"/>
              </a:ext>
            </a:extLst>
          </p:cNvPr>
          <p:cNvSpPr>
            <a:spLocks noGrp="1"/>
          </p:cNvSpPr>
          <p:nvPr>
            <p:ph type="subTitle" idx="1" hasCustomPrompt="1"/>
          </p:nvPr>
        </p:nvSpPr>
        <p:spPr>
          <a:xfrm>
            <a:off x="7339106" y="4359728"/>
            <a:ext cx="4643718" cy="783771"/>
          </a:xfrm>
        </p:spPr>
        <p:txBody>
          <a:bodyPr/>
          <a:lstStyle>
            <a:lvl1pPr marL="0" indent="0" algn="ctr">
              <a:buNone/>
              <a:defRPr sz="2400">
                <a:solidFill>
                  <a:srgbClr val="004B87"/>
                </a:solidFill>
                <a:latin typeface="HelveticaNeueLT Pro 55 Roman"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64022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descr="A screenshot of a computer&#10;&#10;AI-generated content may be incorrect.">
            <a:extLst>
              <a:ext uri="{FF2B5EF4-FFF2-40B4-BE49-F238E27FC236}">
                <a16:creationId xmlns:a16="http://schemas.microsoft.com/office/drawing/2014/main" id="{CE112F5B-2F0F-2278-6E24-370BC6F15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74323-051A-E54C-1353-B1D00220079D}"/>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HelveticaNeueLT Pro 65 Md" panose="020B0604020202020204" pitchFamily="34" charset="0"/>
              </a:defRPr>
            </a:lvl1pPr>
          </a:lstStyle>
          <a:p>
            <a:r>
              <a:rPr lang="en-US" dirty="0"/>
              <a:t>Title</a:t>
            </a:r>
          </a:p>
        </p:txBody>
      </p:sp>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200" y="950259"/>
            <a:ext cx="10515600" cy="5226703"/>
          </a:xfrm>
        </p:spPr>
        <p:txBody>
          <a:bodyPr/>
          <a:lstStyle>
            <a:lvl1pPr>
              <a:defRPr>
                <a:solidFill>
                  <a:srgbClr val="004B87"/>
                </a:solidFill>
                <a:latin typeface="HelveticaNeueLT Pro 55 Roman" panose="020B0604020202020204" pitchFamily="34" charset="0"/>
              </a:defRPr>
            </a:lvl1pPr>
          </a:lstStyle>
          <a:p>
            <a:pPr lvl="0"/>
            <a:r>
              <a:rPr lang="en-US" dirty="0"/>
              <a:t>Content</a:t>
            </a:r>
          </a:p>
        </p:txBody>
      </p:sp>
    </p:spTree>
    <p:extLst>
      <p:ext uri="{BB962C8B-B14F-4D97-AF65-F5344CB8AC3E}">
        <p14:creationId xmlns:p14="http://schemas.microsoft.com/office/powerpoint/2010/main" val="166046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pic>
        <p:nvPicPr>
          <p:cNvPr id="10" name="Picture 9" descr="A screenshot of a computer&#10;&#10;AI-generated content may be incorrect.">
            <a:extLst>
              <a:ext uri="{FF2B5EF4-FFF2-40B4-BE49-F238E27FC236}">
                <a16:creationId xmlns:a16="http://schemas.microsoft.com/office/drawing/2014/main" id="{E3C46E4B-461D-1551-15FD-46211128A9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199" y="998071"/>
            <a:ext cx="5177589" cy="5178891"/>
          </a:xfrm>
        </p:spPr>
        <p:txBody>
          <a:bodyPr/>
          <a:lstStyle>
            <a:lvl1pPr>
              <a:defRPr>
                <a:solidFill>
                  <a:srgbClr val="004B87"/>
                </a:solidFill>
                <a:latin typeface="HelveticaNeueLT Pro 55 Roman" panose="020B0604020202020204" pitchFamily="34" charset="0"/>
              </a:defRPr>
            </a:lvl1pPr>
          </a:lstStyle>
          <a:p>
            <a:pPr lvl="0"/>
            <a:r>
              <a:rPr lang="en-US" dirty="0"/>
              <a:t>Content</a:t>
            </a:r>
          </a:p>
        </p:txBody>
      </p:sp>
      <p:sp>
        <p:nvSpPr>
          <p:cNvPr id="5" name="Content Placeholder 2">
            <a:extLst>
              <a:ext uri="{FF2B5EF4-FFF2-40B4-BE49-F238E27FC236}">
                <a16:creationId xmlns:a16="http://schemas.microsoft.com/office/drawing/2014/main" id="{66DE287F-FD69-EB37-9406-FFD839FB3CB1}"/>
              </a:ext>
            </a:extLst>
          </p:cNvPr>
          <p:cNvSpPr>
            <a:spLocks noGrp="1"/>
          </p:cNvSpPr>
          <p:nvPr>
            <p:ph idx="10" hasCustomPrompt="1"/>
          </p:nvPr>
        </p:nvSpPr>
        <p:spPr>
          <a:xfrm>
            <a:off x="6176214" y="998071"/>
            <a:ext cx="5177589" cy="5178891"/>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
        <p:nvSpPr>
          <p:cNvPr id="8" name="Title 1">
            <a:extLst>
              <a:ext uri="{FF2B5EF4-FFF2-40B4-BE49-F238E27FC236}">
                <a16:creationId xmlns:a16="http://schemas.microsoft.com/office/drawing/2014/main" id="{0CD10D97-1F70-300C-2761-8B3221ABB36C}"/>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HelveticaNeueLT Pro 65 Md" panose="020B0604020202020204" pitchFamily="34" charset="0"/>
              </a:defRPr>
            </a:lvl1pPr>
          </a:lstStyle>
          <a:p>
            <a:r>
              <a:rPr lang="en-US" dirty="0"/>
              <a:t>Title</a:t>
            </a:r>
          </a:p>
        </p:txBody>
      </p:sp>
    </p:spTree>
    <p:extLst>
      <p:ext uri="{BB962C8B-B14F-4D97-AF65-F5344CB8AC3E}">
        <p14:creationId xmlns:p14="http://schemas.microsoft.com/office/powerpoint/2010/main" val="220508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two content">
  <p:cSld name="3_Title and two content">
    <p:spTree>
      <p:nvGrpSpPr>
        <p:cNvPr id="1" name="Shape 19"/>
        <p:cNvGrpSpPr/>
        <p:nvPr/>
      </p:nvGrpSpPr>
      <p:grpSpPr>
        <a:xfrm>
          <a:off x="0" y="0"/>
          <a:ext cx="0" cy="0"/>
          <a:chOff x="0" y="0"/>
          <a:chExt cx="0" cy="0"/>
        </a:xfrm>
      </p:grpSpPr>
      <p:pic>
        <p:nvPicPr>
          <p:cNvPr id="20" name="Google Shape;20;p5" descr="A screenshot of a computer&#10;&#10;AI-generated content may be incorrect."/>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5"/>
          <p:cNvSpPr txBox="1">
            <a:spLocks noGrp="1"/>
          </p:cNvSpPr>
          <p:nvPr>
            <p:ph type="body" idx="1"/>
          </p:nvPr>
        </p:nvSpPr>
        <p:spPr>
          <a:xfrm>
            <a:off x="838199" y="998071"/>
            <a:ext cx="5177589" cy="517889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4B87"/>
              </a:buClr>
              <a:buSzPts val="2800"/>
              <a:buChar char="•"/>
              <a:defRPr>
                <a:solidFill>
                  <a:srgbClr val="004B87"/>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5"/>
          <p:cNvSpPr txBox="1">
            <a:spLocks noGrp="1"/>
          </p:cNvSpPr>
          <p:nvPr>
            <p:ph type="body" idx="2"/>
          </p:nvPr>
        </p:nvSpPr>
        <p:spPr>
          <a:xfrm>
            <a:off x="6176214" y="998071"/>
            <a:ext cx="5177589" cy="517889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4B87"/>
              </a:buClr>
              <a:buSzPts val="2800"/>
              <a:buChar char="•"/>
              <a:defRPr>
                <a:solidFill>
                  <a:srgbClr val="004B87"/>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
          <p:cNvSpPr txBox="1">
            <a:spLocks noGrp="1"/>
          </p:cNvSpPr>
          <p:nvPr>
            <p:ph type="title"/>
          </p:nvPr>
        </p:nvSpPr>
        <p:spPr>
          <a:xfrm>
            <a:off x="838200" y="-89087"/>
            <a:ext cx="10515600" cy="83894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Helvetica Neue"/>
              <a:buNone/>
              <a:defRPr sz="32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181376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8F829-637E-DBDE-1FB7-CBDDBAC5F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AB771C-3F30-543E-74E5-8DB2AC96C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C8742-38EE-516B-8C7C-3FFEBB8C7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C94ABE-8428-494D-935C-2BBF84E6E166}" type="datetimeFigureOut">
              <a:rPr lang="en-US" smtClean="0"/>
              <a:t>5/24/2026</a:t>
            </a:fld>
            <a:endParaRPr lang="en-US"/>
          </a:p>
        </p:txBody>
      </p:sp>
      <p:sp>
        <p:nvSpPr>
          <p:cNvPr id="5" name="Footer Placeholder 4">
            <a:extLst>
              <a:ext uri="{FF2B5EF4-FFF2-40B4-BE49-F238E27FC236}">
                <a16:creationId xmlns:a16="http://schemas.microsoft.com/office/drawing/2014/main" id="{5E3AEE43-711F-AA56-EF0C-53359839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1EA8EA-837F-4DC6-27A3-3A518DD5C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3895D-F3A9-457C-B9FC-B3115E256DDB}" type="slidenum">
              <a:rPr lang="en-US" smtClean="0"/>
              <a:t>‹#›</a:t>
            </a:fld>
            <a:endParaRPr lang="en-US"/>
          </a:p>
        </p:txBody>
      </p:sp>
    </p:spTree>
    <p:extLst>
      <p:ext uri="{BB962C8B-B14F-4D97-AF65-F5344CB8AC3E}">
        <p14:creationId xmlns:p14="http://schemas.microsoft.com/office/powerpoint/2010/main" val="305399595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1" r:id="rId4"/>
    <p:sldLayoutId id="214748366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svg"/><Relationship Id="rId7"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slide" Target="slide4.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4.xml"/><Relationship Id="rId4" Type="http://schemas.openxmlformats.org/officeDocument/2006/relationships/image" Target="../media/image19.svg"/></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image" Target="../media/image22.svg"/><Relationship Id="rId4" Type="http://schemas.openxmlformats.org/officeDocument/2006/relationships/image" Target="../media/image21.svg"/></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svg"/><Relationship Id="rId7"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17.svg"/><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9.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8.svg"/><Relationship Id="rId7" Type="http://schemas.openxmlformats.org/officeDocument/2006/relationships/image" Target="../media/image34.sv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svg"/><Relationship Id="rId4" Type="http://schemas.openxmlformats.org/officeDocument/2006/relationships/image" Target="../media/image31.svg"/><Relationship Id="rId9"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slide" Target="slide5.xml"/><Relationship Id="rId5" Type="http://schemas.openxmlformats.org/officeDocument/2006/relationships/chart" Target="../charts/chart8.xml"/><Relationship Id="rId4" Type="http://schemas.openxmlformats.org/officeDocument/2006/relationships/chart" Target="../charts/chart7.xml"/></Relationships>
</file>

<file path=ppt/slides/_rels/slide3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slide" Target="slide5.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slide" Target="slide5.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17.xml"/></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9.svg"/><Relationship Id="rId7" Type="http://schemas.openxmlformats.org/officeDocument/2006/relationships/slide" Target="slide5.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42.svg"/><Relationship Id="rId5" Type="http://schemas.openxmlformats.org/officeDocument/2006/relationships/image" Target="../media/image41.svg"/><Relationship Id="rId4" Type="http://schemas.openxmlformats.org/officeDocument/2006/relationships/image" Target="../media/image40.svg"/></Relationships>
</file>

<file path=ppt/slides/_rels/slide4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slide" Target="slide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svg"/><Relationship Id="rId7"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1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E826-9DD5-3D4D-47E0-6C640464D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AE7E5-4591-5553-A967-7A681B0AA734}"/>
              </a:ext>
            </a:extLst>
          </p:cNvPr>
          <p:cNvSpPr>
            <a:spLocks noGrp="1"/>
          </p:cNvSpPr>
          <p:nvPr>
            <p:ph type="title"/>
          </p:nvPr>
        </p:nvSpPr>
        <p:spPr>
          <a:xfrm>
            <a:off x="838199" y="-89087"/>
            <a:ext cx="9118601" cy="838947"/>
          </a:xfrm>
        </p:spPr>
        <p:txBody>
          <a:bodyPr>
            <a:noAutofit/>
          </a:bodyPr>
          <a:lstStyle/>
          <a:p>
            <a:r>
              <a:rPr lang="en-NZ" sz="2400" dirty="0">
                <a:latin typeface="Arial" panose="020B0604020202020204" pitchFamily="34" charset="0"/>
                <a:cs typeface="Arial" panose="020B0604020202020204" pitchFamily="34" charset="0"/>
              </a:rPr>
              <a:t>CAP-LS-ALT3+ and 4 scores for the prediction of </a:t>
            </a:r>
            <a:r>
              <a:rPr lang="en-NZ" sz="2400" dirty="0" err="1">
                <a:latin typeface="Arial" panose="020B0604020202020204" pitchFamily="34" charset="0"/>
                <a:cs typeface="Arial" panose="020B0604020202020204" pitchFamily="34" charset="0"/>
              </a:rPr>
              <a:t>MASLD</a:t>
            </a:r>
            <a:r>
              <a:rPr lang="en-NZ" sz="2400" dirty="0">
                <a:latin typeface="Arial" panose="020B0604020202020204" pitchFamily="34" charset="0"/>
                <a:cs typeface="Arial" panose="020B0604020202020204" pitchFamily="34" charset="0"/>
              </a:rPr>
              <a:t>-related liver-related events</a:t>
            </a:r>
            <a:endParaRPr lang="en-US" sz="2400" dirty="0">
              <a:latin typeface="Arial" panose="020B060402020202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FF161499-80E6-DDEF-F410-1A36378C9ADA}"/>
              </a:ext>
            </a:extLst>
          </p:cNvPr>
          <p:cNvSpPr txBox="1">
            <a:spLocks/>
          </p:cNvSpPr>
          <p:nvPr/>
        </p:nvSpPr>
        <p:spPr>
          <a:xfrm>
            <a:off x="425752" y="1094798"/>
            <a:ext cx="11589056" cy="51295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BACKGROUND &amp; AIMS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Fibrosis drives adverse outcomes in MASLD</a:t>
            </a:r>
          </a:p>
          <a:p>
            <a:pPr>
              <a:lnSpc>
                <a:spcPct val="100000"/>
              </a:lnSpc>
            </a:pPr>
            <a:r>
              <a:rPr lang="en-US" sz="1600" b="1" dirty="0">
                <a:latin typeface="Arial"/>
                <a:cs typeface="Arial"/>
              </a:rPr>
              <a:t>AIM: </a:t>
            </a:r>
            <a:r>
              <a:rPr lang="en-US" sz="1600" dirty="0">
                <a:latin typeface="Arial"/>
                <a:cs typeface="Arial"/>
              </a:rPr>
              <a:t>Develop and validate 2 open probability scores for the prediction of </a:t>
            </a:r>
            <a:r>
              <a:rPr lang="en-US" sz="1600" dirty="0" err="1">
                <a:latin typeface="Arial"/>
                <a:cs typeface="Arial"/>
              </a:rPr>
              <a:t>MASLD</a:t>
            </a:r>
            <a:r>
              <a:rPr lang="en-US" sz="1600" dirty="0">
                <a:latin typeface="Arial"/>
                <a:cs typeface="Arial"/>
              </a:rPr>
              <a:t>-related liver-related events</a:t>
            </a:r>
          </a:p>
          <a:p>
            <a:pPr>
              <a:lnSpc>
                <a:spcPct val="100000"/>
              </a:lnSpc>
            </a:pPr>
            <a:endParaRPr lang="en-US" sz="1600" b="1" dirty="0">
              <a:solidFill>
                <a:schemeClr val="bg2">
                  <a:lumMod val="25000"/>
                </a:schemeClr>
              </a:solidFill>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494F5029-DB6E-EC17-ADD2-C76E4DAF9CA1}"/>
              </a:ext>
            </a:extLst>
          </p:cNvPr>
          <p:cNvSpPr txBox="1">
            <a:spLocks/>
          </p:cNvSpPr>
          <p:nvPr/>
        </p:nvSpPr>
        <p:spPr>
          <a:xfrm>
            <a:off x="425752" y="2354960"/>
            <a:ext cx="5234268" cy="3883259"/>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008080"/>
                </a:highlight>
                <a:latin typeface="Arial" panose="020B0604020202020204" pitchFamily="34" charset="0"/>
                <a:cs typeface="Arial" panose="020B0604020202020204" pitchFamily="34" charset="0"/>
              </a:rPr>
              <a:t>METHODS</a:t>
            </a:r>
          </a:p>
          <a:p>
            <a:pPr>
              <a:lnSpc>
                <a:spcPct val="100000"/>
              </a:lnSpc>
              <a:buClr>
                <a:schemeClr val="bg2">
                  <a:lumMod val="25000"/>
                </a:schemeClr>
              </a:buClr>
            </a:pPr>
            <a:r>
              <a:rPr lang="en-US" sz="1600" dirty="0">
                <a:solidFill>
                  <a:srgbClr val="004B87"/>
                </a:solidFill>
                <a:latin typeface="Arial" panose="020B0604020202020204" pitchFamily="34" charset="0"/>
                <a:cs typeface="Arial" panose="020B0604020202020204" pitchFamily="34" charset="0"/>
              </a:rPr>
              <a:t>Derivation and global validation study using a multinational cohort from 16 tertiary </a:t>
            </a:r>
            <a:r>
              <a:rPr lang="en-US" sz="1600" dirty="0" err="1">
                <a:solidFill>
                  <a:srgbClr val="004B87"/>
                </a:solidFill>
                <a:latin typeface="Arial" panose="020B0604020202020204" pitchFamily="34" charset="0"/>
                <a:cs typeface="Arial" panose="020B0604020202020204" pitchFamily="34" charset="0"/>
              </a:rPr>
              <a:t>centres</a:t>
            </a:r>
            <a:endParaRPr lang="en-US" sz="1600" dirty="0">
              <a:solidFill>
                <a:srgbClr val="004B87"/>
              </a:solidFill>
              <a:latin typeface="Arial" panose="020B0604020202020204" pitchFamily="34" charset="0"/>
              <a:cs typeface="Arial" panose="020B0604020202020204" pitchFamily="34" charset="0"/>
            </a:endParaRPr>
          </a:p>
          <a:p>
            <a:pPr>
              <a:lnSpc>
                <a:spcPct val="100000"/>
              </a:lnSpc>
            </a:pPr>
            <a:r>
              <a:rPr lang="en-US" sz="1600" dirty="0">
                <a:solidFill>
                  <a:srgbClr val="004B87"/>
                </a:solidFill>
                <a:latin typeface="Arial" panose="020B0604020202020204" pitchFamily="34" charset="0"/>
                <a:cs typeface="Arial" panose="020B0604020202020204" pitchFamily="34" charset="0"/>
              </a:rPr>
              <a:t>Scores developed and validated from: </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Controlled attenuation parameter (CAP) </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Liver stiffness (LS) measured by VCTE </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ALT </a:t>
            </a:r>
          </a:p>
          <a:p>
            <a:pPr>
              <a:lnSpc>
                <a:spcPct val="100000"/>
              </a:lnSpc>
            </a:pPr>
            <a:r>
              <a:rPr lang="en-US" sz="1600" dirty="0">
                <a:solidFill>
                  <a:srgbClr val="004B87"/>
                </a:solidFill>
                <a:latin typeface="Arial" panose="020B0604020202020204" pitchFamily="34" charset="0"/>
                <a:cs typeface="Arial" panose="020B0604020202020204" pitchFamily="34" charset="0"/>
              </a:rPr>
              <a:t>Scores referred to as CAP-LS-ALT scores; abbreviated to CLA </a:t>
            </a:r>
          </a:p>
          <a:p>
            <a:pPr>
              <a:lnSpc>
                <a:spcPct val="100000"/>
              </a:lnSpc>
              <a:buClr>
                <a:schemeClr val="bg2">
                  <a:lumMod val="25000"/>
                </a:schemeClr>
              </a:buClr>
            </a:pPr>
            <a:r>
              <a:rPr lang="en-US" sz="1600" dirty="0">
                <a:solidFill>
                  <a:srgbClr val="004B87"/>
                </a:solidFill>
                <a:latin typeface="Arial"/>
                <a:cs typeface="Arial"/>
              </a:rPr>
              <a:t>Single-term fractional-polynomial logistic models produced CLA3+(≥F3)/CLA4(F4) probabilities</a:t>
            </a:r>
            <a:endParaRPr lang="en-US" sz="1600" dirty="0">
              <a:solidFill>
                <a:srgbClr val="004B87"/>
              </a:solidFill>
              <a:latin typeface="Arial" panose="020B0604020202020204" pitchFamily="34" charset="0"/>
              <a:cs typeface="Arial" panose="020B0604020202020204" pitchFamily="34" charset="0"/>
            </a:endParaRPr>
          </a:p>
        </p:txBody>
      </p:sp>
      <p:sp>
        <p:nvSpPr>
          <p:cNvPr id="39" name="Text Placeholder 3">
            <a:extLst>
              <a:ext uri="{FF2B5EF4-FFF2-40B4-BE49-F238E27FC236}">
                <a16:creationId xmlns:a16="http://schemas.microsoft.com/office/drawing/2014/main" id="{F4821FD1-6300-6C36-CCBB-3D4C579056F8}"/>
              </a:ext>
            </a:extLst>
          </p:cNvPr>
          <p:cNvSpPr txBox="1">
            <a:spLocks/>
          </p:cNvSpPr>
          <p:nvPr/>
        </p:nvSpPr>
        <p:spPr>
          <a:xfrm>
            <a:off x="190499" y="6433461"/>
            <a:ext cx="3303815" cy="308651"/>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Lee HW, et al. EASL Congress 2026; OS-017. </a:t>
            </a:r>
          </a:p>
        </p:txBody>
      </p:sp>
      <p:cxnSp>
        <p:nvCxnSpPr>
          <p:cNvPr id="3" name="Straight Connector 2">
            <a:extLst>
              <a:ext uri="{FF2B5EF4-FFF2-40B4-BE49-F238E27FC236}">
                <a16:creationId xmlns:a16="http://schemas.microsoft.com/office/drawing/2014/main" id="{5CBD18BC-266B-ACB6-198D-36883BBC063D}"/>
              </a:ext>
            </a:extLst>
          </p:cNvPr>
          <p:cNvCxnSpPr>
            <a:cxnSpLocks/>
          </p:cNvCxnSpPr>
          <p:nvPr/>
        </p:nvCxnSpPr>
        <p:spPr>
          <a:xfrm>
            <a:off x="425752" y="2313309"/>
            <a:ext cx="1126044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Picture 5">
            <a:hlinkClick r:id="rId3" action="ppaction://hlinksldjump"/>
            <a:extLst>
              <a:ext uri="{FF2B5EF4-FFF2-40B4-BE49-F238E27FC236}">
                <a16:creationId xmlns:a16="http://schemas.microsoft.com/office/drawing/2014/main" id="{690E0B15-D366-DE58-9CC3-FD89343807E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7" name="Content Placeholder 9">
            <a:extLst>
              <a:ext uri="{FF2B5EF4-FFF2-40B4-BE49-F238E27FC236}">
                <a16:creationId xmlns:a16="http://schemas.microsoft.com/office/drawing/2014/main" id="{B2710C19-868A-C3E1-A55E-DD99A74D5E80}"/>
              </a:ext>
            </a:extLst>
          </p:cNvPr>
          <p:cNvSpPr txBox="1">
            <a:spLocks/>
          </p:cNvSpPr>
          <p:nvPr/>
        </p:nvSpPr>
        <p:spPr>
          <a:xfrm>
            <a:off x="6269151" y="2783047"/>
            <a:ext cx="5542600" cy="3883259"/>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bg2">
                  <a:lumMod val="25000"/>
                </a:schemeClr>
              </a:buClr>
            </a:pPr>
            <a:r>
              <a:rPr lang="en-US" sz="1600" dirty="0">
                <a:solidFill>
                  <a:srgbClr val="004B87"/>
                </a:solidFill>
                <a:latin typeface="Arial" panose="020B0604020202020204" pitchFamily="34" charset="0"/>
                <a:cs typeface="Arial" panose="020B0604020202020204" pitchFamily="34" charset="0"/>
              </a:rPr>
              <a:t>Prognosis for LREs was assessed by: </a:t>
            </a:r>
          </a:p>
          <a:p>
            <a:pPr marL="538163" lvl="1" indent="-274638">
              <a:lnSpc>
                <a:spcPct val="100000"/>
              </a:lnSpc>
              <a:spcBef>
                <a:spcPts val="1000"/>
              </a:spcBef>
              <a:buClr>
                <a:schemeClr val="bg2">
                  <a:lumMod val="25000"/>
                </a:schemeClr>
              </a:buClr>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Time-dependent AUROC</a:t>
            </a:r>
          </a:p>
          <a:p>
            <a:pPr marL="538163" lvl="1" indent="-274638">
              <a:lnSpc>
                <a:spcPct val="100000"/>
              </a:lnSpc>
              <a:spcBef>
                <a:spcPts val="1000"/>
              </a:spcBef>
              <a:buClr>
                <a:schemeClr val="bg2">
                  <a:lumMod val="25000"/>
                </a:schemeClr>
              </a:buClr>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Brier score</a:t>
            </a:r>
          </a:p>
          <a:p>
            <a:pPr marL="538163" lvl="1" indent="-274638">
              <a:lnSpc>
                <a:spcPct val="100000"/>
              </a:lnSpc>
              <a:spcBef>
                <a:spcPts val="1000"/>
              </a:spcBef>
              <a:buClr>
                <a:schemeClr val="bg2">
                  <a:lumMod val="25000"/>
                </a:schemeClr>
              </a:buClr>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Integrated discrimination improvement (IDI) </a:t>
            </a:r>
          </a:p>
          <a:p>
            <a:pPr marL="538163" lvl="1" indent="-274638">
              <a:lnSpc>
                <a:spcPct val="100000"/>
              </a:lnSpc>
              <a:spcBef>
                <a:spcPts val="1000"/>
              </a:spcBef>
              <a:buClr>
                <a:schemeClr val="bg2">
                  <a:lumMod val="25000"/>
                </a:schemeClr>
              </a:buClr>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Serial-change analyses</a:t>
            </a:r>
          </a:p>
          <a:p>
            <a:pPr>
              <a:lnSpc>
                <a:spcPct val="100000"/>
              </a:lnSpc>
            </a:pPr>
            <a:r>
              <a:rPr lang="en-US" sz="1600" dirty="0">
                <a:solidFill>
                  <a:srgbClr val="004B87"/>
                </a:solidFill>
                <a:latin typeface="Arial"/>
                <a:cs typeface="Arial"/>
              </a:rPr>
              <a:t>Clinical implementation was evaluated with 2-step pathways, </a:t>
            </a:r>
            <a:r>
              <a:rPr lang="en-US" sz="1600" dirty="0">
                <a:solidFill>
                  <a:srgbClr val="004B87"/>
                </a:solidFill>
                <a:latin typeface="Arial"/>
                <a:ea typeface="+mn-lt"/>
                <a:cs typeface="Arial"/>
              </a:rPr>
              <a:t>in which patients with indeterminate Fib-4 values proceeded to second-line testing with CLA3+ </a:t>
            </a:r>
            <a:br>
              <a:rPr lang="en-US" sz="1600" dirty="0">
                <a:solidFill>
                  <a:srgbClr val="004B87"/>
                </a:solidFill>
                <a:latin typeface="Arial"/>
                <a:ea typeface="+mn-lt"/>
                <a:cs typeface="Arial"/>
              </a:rPr>
            </a:br>
            <a:r>
              <a:rPr lang="en-US" sz="1600" dirty="0">
                <a:solidFill>
                  <a:srgbClr val="004B87"/>
                </a:solidFill>
                <a:latin typeface="Arial"/>
                <a:ea typeface="+mn-lt"/>
                <a:cs typeface="Arial"/>
              </a:rPr>
              <a:t>or CLA4.</a:t>
            </a:r>
            <a:r>
              <a:rPr lang="en-US" sz="1600" dirty="0">
                <a:solidFill>
                  <a:srgbClr val="004B87"/>
                </a:solidFill>
                <a:latin typeface="Arial"/>
                <a:cs typeface="Arial"/>
              </a:rPr>
              <a:t> </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Fib-4 → CLA3+ for ≥F3</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Fib-4 → CLA4 for F4</a:t>
            </a:r>
          </a:p>
          <a:p>
            <a:pPr>
              <a:lnSpc>
                <a:spcPct val="100000"/>
              </a:lnSpc>
              <a:buClr>
                <a:schemeClr val="bg2">
                  <a:lumMod val="25000"/>
                </a:schemeClr>
              </a:buClr>
            </a:pPr>
            <a:endParaRPr lang="en-US" sz="1600" dirty="0">
              <a:solidFill>
                <a:schemeClr val="bg2">
                  <a:lumMod val="25000"/>
                </a:schemeClr>
              </a:solidFill>
              <a:latin typeface="Arial" panose="020B0604020202020204" pitchFamily="34" charset="0"/>
              <a:cs typeface="Arial" panose="020B0604020202020204" pitchFamily="34" charset="0"/>
            </a:endParaRPr>
          </a:p>
          <a:p>
            <a:pPr>
              <a:lnSpc>
                <a:spcPct val="100000"/>
              </a:lnSpc>
            </a:pPr>
            <a:endParaRPr lang="en-US" sz="1600" dirty="0">
              <a:solidFill>
                <a:srgbClr val="004B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47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659155B4-FA2B-2EC0-B9C9-FD7A06ECF87B}"/>
              </a:ext>
            </a:extLst>
          </p:cNvPr>
          <p:cNvSpPr txBox="1">
            <a:spLocks/>
          </p:cNvSpPr>
          <p:nvPr/>
        </p:nvSpPr>
        <p:spPr>
          <a:xfrm>
            <a:off x="434249" y="1094798"/>
            <a:ext cx="5160698" cy="47230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RESULTS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spcBef>
                <a:spcPts val="500"/>
              </a:spcBef>
            </a:pPr>
            <a:r>
              <a:rPr lang="en-US" sz="1600" dirty="0">
                <a:latin typeface="Arial" panose="020B0604020202020204" pitchFamily="34" charset="0"/>
                <a:cs typeface="Arial" panose="020B0604020202020204" pitchFamily="34" charset="0"/>
              </a:rPr>
              <a:t>Cohorts: </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Derivation cohort: N=2,811 patients with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liver biopsy</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Validation cohort: N=11,196 patients with baseline LS (8,046 had serial LS)</a:t>
            </a:r>
          </a:p>
          <a:p>
            <a:pPr>
              <a:lnSpc>
                <a:spcPct val="100000"/>
              </a:lnSpc>
            </a:pPr>
            <a:r>
              <a:rPr lang="en-US" sz="1600" dirty="0">
                <a:latin typeface="Arial" panose="020B0604020202020204" pitchFamily="34" charset="0"/>
                <a:cs typeface="Arial" panose="020B0604020202020204" pitchFamily="34" charset="0"/>
              </a:rPr>
              <a:t>Derivation cohort AUROCs: 0.84 (CLA3+) and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0.89 (CLA4) </a:t>
            </a:r>
          </a:p>
          <a:p>
            <a:pPr>
              <a:lnSpc>
                <a:spcPct val="100000"/>
              </a:lnSpc>
            </a:pPr>
            <a:r>
              <a:rPr lang="en-US" sz="1600" dirty="0">
                <a:latin typeface="Arial" panose="020B0604020202020204" pitchFamily="34" charset="0"/>
                <a:cs typeface="Arial" panose="020B0604020202020204" pitchFamily="34" charset="0"/>
              </a:rPr>
              <a:t>Validation cohort: Both models achieved the highest integrated AUROC (0.83) with lowest integrated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Brier scores (0.0078–0.0081) across comparators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for predicting LREs</a:t>
            </a:r>
          </a:p>
          <a:p>
            <a:pPr>
              <a:lnSpc>
                <a:spcPct val="100000"/>
              </a:lnSpc>
            </a:pPr>
            <a:r>
              <a:rPr lang="en-US" sz="1600" dirty="0">
                <a:latin typeface="Arial" panose="020B0604020202020204" pitchFamily="34" charset="0"/>
                <a:cs typeface="Arial" panose="020B0604020202020204" pitchFamily="34" charset="0"/>
              </a:rPr>
              <a:t>IDI </a:t>
            </a:r>
            <a:r>
              <a:rPr lang="en-US" sz="1600" dirty="0" err="1">
                <a:latin typeface="Arial" panose="020B0604020202020204" pitchFamily="34" charset="0"/>
                <a:cs typeface="Arial" panose="020B0604020202020204" pitchFamily="34" charset="0"/>
              </a:rPr>
              <a:t>favoured</a:t>
            </a:r>
            <a:r>
              <a:rPr lang="en-US" sz="1600" dirty="0">
                <a:latin typeface="Arial" panose="020B0604020202020204" pitchFamily="34" charset="0"/>
                <a:cs typeface="Arial" panose="020B0604020202020204" pitchFamily="34" charset="0"/>
              </a:rPr>
              <a:t> CLA3+ over Agile3+ (+0.013 at 3 years; +0.021 at 5 years), while CLA4 matched Agile4 </a:t>
            </a:r>
          </a:p>
          <a:p>
            <a:pPr>
              <a:lnSpc>
                <a:spcPct val="100000"/>
              </a:lnSpc>
            </a:pPr>
            <a:r>
              <a:rPr lang="en-US" sz="1600" dirty="0">
                <a:latin typeface="Arial" panose="020B0604020202020204" pitchFamily="34" charset="0"/>
                <a:cs typeface="Arial" panose="020B0604020202020204" pitchFamily="34" charset="0"/>
              </a:rPr>
              <a:t>Serially, categories were stable (86.7% CLA3+; 93.2% CLA4) and ≥10–30% decreases predicted lower subsequent LRE risk</a:t>
            </a:r>
          </a:p>
          <a:p>
            <a:pPr lvl="1">
              <a:lnSpc>
                <a:spcPct val="100000"/>
              </a:lnSpc>
            </a:pPr>
            <a:endParaRPr lang="en-US" sz="1400" dirty="0">
              <a:solidFill>
                <a:schemeClr val="bg2">
                  <a:lumMod val="25000"/>
                </a:schemeClr>
              </a:solidFill>
              <a:latin typeface="Arial" panose="020B0604020202020204" pitchFamily="34" charset="0"/>
              <a:cs typeface="Arial" panose="020B0604020202020204" pitchFamily="34" charset="0"/>
            </a:endParaRPr>
          </a:p>
          <a:p>
            <a:pPr>
              <a:lnSpc>
                <a:spcPct val="100000"/>
              </a:lnSpc>
              <a:spcBef>
                <a:spcPts val="500"/>
              </a:spcBef>
            </a:pPr>
            <a:endParaRPr lang="en-US" sz="1400" dirty="0">
              <a:solidFill>
                <a:schemeClr val="bg2">
                  <a:lumMod val="25000"/>
                </a:schemeClr>
              </a:solidFill>
              <a:latin typeface="Arial" panose="020B0604020202020204" pitchFamily="34" charset="0"/>
              <a:cs typeface="Arial" panose="020B0604020202020204" pitchFamily="34" charset="0"/>
            </a:endParaRPr>
          </a:p>
        </p:txBody>
      </p:sp>
      <p:sp>
        <p:nvSpPr>
          <p:cNvPr id="6" name="Content Placeholder 1">
            <a:extLst>
              <a:ext uri="{FF2B5EF4-FFF2-40B4-BE49-F238E27FC236}">
                <a16:creationId xmlns:a16="http://schemas.microsoft.com/office/drawing/2014/main" id="{02546341-3752-761C-CED0-359FBEBB065B}"/>
              </a:ext>
            </a:extLst>
          </p:cNvPr>
          <p:cNvSpPr txBox="1">
            <a:spLocks/>
          </p:cNvSpPr>
          <p:nvPr/>
        </p:nvSpPr>
        <p:spPr>
          <a:xfrm>
            <a:off x="5721114" y="4674958"/>
            <a:ext cx="6394682" cy="195942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CONCLUSIONS</a:t>
            </a:r>
          </a:p>
          <a:p>
            <a:pPr>
              <a:lnSpc>
                <a:spcPct val="100000"/>
              </a:lnSpc>
              <a:spcBef>
                <a:spcPts val="500"/>
              </a:spcBef>
            </a:pPr>
            <a:r>
              <a:rPr lang="en-US" sz="1600" dirty="0">
                <a:latin typeface="Arial" panose="020B0604020202020204" pitchFamily="34" charset="0"/>
                <a:cs typeface="Arial" panose="020B0604020202020204" pitchFamily="34" charset="0"/>
              </a:rPr>
              <a:t>CLA3+ and CLA4 generate interpretable, high-performing probabilities from CAP, LS, and ALT, with small indeterminate zones and actionable serial dynamics</a:t>
            </a:r>
          </a:p>
          <a:p>
            <a:pPr>
              <a:lnSpc>
                <a:spcPct val="100000"/>
              </a:lnSpc>
              <a:spcBef>
                <a:spcPts val="500"/>
              </a:spcBef>
            </a:pPr>
            <a:r>
              <a:rPr lang="en-US" sz="1600" dirty="0">
                <a:latin typeface="Arial" panose="020B0604020202020204" pitchFamily="34" charset="0"/>
                <a:cs typeface="Arial" panose="020B0604020202020204" pitchFamily="34" charset="0"/>
              </a:rPr>
              <a:t>They are clinically deployable as second-line tests within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Fib-4-based 2-step pathways</a:t>
            </a:r>
          </a:p>
        </p:txBody>
      </p:sp>
      <p:sp>
        <p:nvSpPr>
          <p:cNvPr id="32" name="Text Placeholder 3">
            <a:extLst>
              <a:ext uri="{FF2B5EF4-FFF2-40B4-BE49-F238E27FC236}">
                <a16:creationId xmlns:a16="http://schemas.microsoft.com/office/drawing/2014/main" id="{F205DC45-4D9C-5911-C6D2-B331004FDC66}"/>
              </a:ext>
            </a:extLst>
          </p:cNvPr>
          <p:cNvSpPr txBox="1">
            <a:spLocks/>
          </p:cNvSpPr>
          <p:nvPr/>
        </p:nvSpPr>
        <p:spPr>
          <a:xfrm>
            <a:off x="190499" y="5818029"/>
            <a:ext cx="5104524" cy="924083"/>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100" dirty="0">
                <a:solidFill>
                  <a:srgbClr val="004B87"/>
                </a:solidFill>
                <a:latin typeface="Arial" panose="020B0604020202020204" pitchFamily="34" charset="0"/>
                <a:cs typeface="Arial" panose="020B0604020202020204" pitchFamily="34" charset="0"/>
              </a:rPr>
              <a:t>*CLA3+ Sensitivity of low-risk cut-off: 0.72.                                                                         </a:t>
            </a:r>
            <a:r>
              <a:rPr lang="en-GB" sz="1100" baseline="30000" dirty="0">
                <a:solidFill>
                  <a:srgbClr val="004B87"/>
                </a:solidFill>
                <a:latin typeface="Arial" panose="020B0604020202020204" pitchFamily="34" charset="0"/>
                <a:cs typeface="Arial" panose="020B0604020202020204" pitchFamily="34" charset="0"/>
              </a:rPr>
              <a:t>†</a:t>
            </a:r>
            <a:r>
              <a:rPr lang="en-GB" sz="1100" dirty="0">
                <a:solidFill>
                  <a:srgbClr val="004B87"/>
                </a:solidFill>
                <a:latin typeface="Arial" panose="020B0604020202020204" pitchFamily="34" charset="0"/>
                <a:cs typeface="Arial" panose="020B0604020202020204" pitchFamily="34" charset="0"/>
              </a:rPr>
              <a:t>CLA4 Specificity of high-risk cut-off: 0.93. </a:t>
            </a:r>
            <a:br>
              <a:rPr lang="en-GB"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Lee HW, et al. EASL Congress 2026; OS-017. </a:t>
            </a:r>
            <a:endParaRPr lang="en-US" dirty="0">
              <a:solidFill>
                <a:srgbClr val="004B87"/>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D6EEF593-314E-F79F-A34B-D2516CDF9DB8}"/>
              </a:ext>
            </a:extLst>
          </p:cNvPr>
          <p:cNvCxnSpPr>
            <a:cxnSpLocks/>
          </p:cNvCxnSpPr>
          <p:nvPr/>
        </p:nvCxnSpPr>
        <p:spPr>
          <a:xfrm>
            <a:off x="5716820" y="4647156"/>
            <a:ext cx="2" cy="180444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35A66960-559D-5336-46CE-6F63EEDF39FB}"/>
              </a:ext>
            </a:extLst>
          </p:cNvPr>
          <p:cNvGraphicFramePr>
            <a:graphicFrameLocks noGrp="1"/>
          </p:cNvGraphicFramePr>
          <p:nvPr>
            <p:extLst>
              <p:ext uri="{D42A27DB-BD31-4B8C-83A1-F6EECF244321}">
                <p14:modId xmlns:p14="http://schemas.microsoft.com/office/powerpoint/2010/main" val="1627633625"/>
              </p:ext>
            </p:extLst>
          </p:nvPr>
        </p:nvGraphicFramePr>
        <p:xfrm>
          <a:off x="5421189" y="1630155"/>
          <a:ext cx="6470292" cy="1530064"/>
        </p:xfrm>
        <a:graphic>
          <a:graphicData uri="http://schemas.openxmlformats.org/drawingml/2006/table">
            <a:tbl>
              <a:tblPr firstRow="1" bandRow="1">
                <a:tableStyleId>{5C22544A-7EE6-4342-B048-85BDC9FD1C3A}</a:tableStyleId>
              </a:tblPr>
              <a:tblGrid>
                <a:gridCol w="793932">
                  <a:extLst>
                    <a:ext uri="{9D8B030D-6E8A-4147-A177-3AD203B41FA5}">
                      <a16:colId xmlns:a16="http://schemas.microsoft.com/office/drawing/2014/main" val="3785508636"/>
                    </a:ext>
                  </a:extLst>
                </a:gridCol>
                <a:gridCol w="769879">
                  <a:extLst>
                    <a:ext uri="{9D8B030D-6E8A-4147-A177-3AD203B41FA5}">
                      <a16:colId xmlns:a16="http://schemas.microsoft.com/office/drawing/2014/main" val="679576335"/>
                    </a:ext>
                  </a:extLst>
                </a:gridCol>
                <a:gridCol w="1122241">
                  <a:extLst>
                    <a:ext uri="{9D8B030D-6E8A-4147-A177-3AD203B41FA5}">
                      <a16:colId xmlns:a16="http://schemas.microsoft.com/office/drawing/2014/main" val="4043765380"/>
                    </a:ext>
                  </a:extLst>
                </a:gridCol>
                <a:gridCol w="858959">
                  <a:extLst>
                    <a:ext uri="{9D8B030D-6E8A-4147-A177-3AD203B41FA5}">
                      <a16:colId xmlns:a16="http://schemas.microsoft.com/office/drawing/2014/main" val="788604274"/>
                    </a:ext>
                  </a:extLst>
                </a:gridCol>
                <a:gridCol w="880533">
                  <a:extLst>
                    <a:ext uri="{9D8B030D-6E8A-4147-A177-3AD203B41FA5}">
                      <a16:colId xmlns:a16="http://schemas.microsoft.com/office/drawing/2014/main" val="2933317378"/>
                    </a:ext>
                  </a:extLst>
                </a:gridCol>
                <a:gridCol w="1098688">
                  <a:extLst>
                    <a:ext uri="{9D8B030D-6E8A-4147-A177-3AD203B41FA5}">
                      <a16:colId xmlns:a16="http://schemas.microsoft.com/office/drawing/2014/main" val="3040692621"/>
                    </a:ext>
                  </a:extLst>
                </a:gridCol>
                <a:gridCol w="946060">
                  <a:extLst>
                    <a:ext uri="{9D8B030D-6E8A-4147-A177-3AD203B41FA5}">
                      <a16:colId xmlns:a16="http://schemas.microsoft.com/office/drawing/2014/main" val="3978184955"/>
                    </a:ext>
                  </a:extLst>
                </a:gridCol>
              </a:tblGrid>
              <a:tr h="415884">
                <a:tc>
                  <a:txBody>
                    <a:bodyPr/>
                    <a:lstStyle/>
                    <a:p>
                      <a:endParaRPr lang="en-NZ" sz="1200" dirty="0">
                        <a:solidFill>
                          <a:schemeClr val="accent6"/>
                        </a:solidFill>
                        <a:latin typeface="Arial" panose="020B0604020202020204" pitchFamily="34" charset="0"/>
                        <a:cs typeface="Arial" panose="020B0604020202020204" pitchFamily="34" charset="0"/>
                      </a:endParaRPr>
                    </a:p>
                  </a:txBody>
                  <a:tcPr marL="72000" marR="36000" marT="36000" marB="36000" anchor="ctr">
                    <a:lnR w="12700" cap="flat" cmpd="sng" algn="ctr">
                      <a:noFill/>
                      <a:prstDash val="solid"/>
                      <a:round/>
                      <a:headEnd type="none" w="med" len="med"/>
                      <a:tailEnd type="none" w="med" len="med"/>
                    </a:lnR>
                    <a:solidFill>
                      <a:schemeClr val="bg1"/>
                    </a:solidFill>
                  </a:tcPr>
                </a:tc>
                <a:tc gridSpan="3">
                  <a:txBody>
                    <a:bodyPr/>
                    <a:lstStyle/>
                    <a:p>
                      <a:pPr algn="ctr"/>
                      <a:r>
                        <a:rPr lang="en-NZ" sz="1200" dirty="0">
                          <a:solidFill>
                            <a:srgbClr val="137064"/>
                          </a:solidFill>
                          <a:latin typeface="Arial" panose="020B0604020202020204" pitchFamily="34" charset="0"/>
                          <a:cs typeface="Arial" panose="020B0604020202020204" pitchFamily="34" charset="0"/>
                        </a:rPr>
                        <a:t>Risk classification, %</a:t>
                      </a: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NZ" sz="1400" dirty="0"/>
                    </a:p>
                  </a:txBody>
                  <a:tcPr marL="72000" marR="36000" marT="36000" marB="36000" anchor="ctr">
                    <a:solidFill>
                      <a:schemeClr val="accent6"/>
                    </a:solidFill>
                  </a:tcPr>
                </a:tc>
                <a:tc hMerge="1">
                  <a:txBody>
                    <a:bodyPr/>
                    <a:lstStyle/>
                    <a:p>
                      <a:endParaRPr lang="en-NZ" sz="1400" dirty="0"/>
                    </a:p>
                  </a:txBody>
                  <a:tcPr marL="72000" marR="36000" marT="36000" marB="36000" anchor="ctr">
                    <a:solidFill>
                      <a:schemeClr val="accent6"/>
                    </a:solidFill>
                  </a:tcPr>
                </a:tc>
                <a:tc gridSpan="3">
                  <a:txBody>
                    <a:bodyPr/>
                    <a:lstStyle/>
                    <a:p>
                      <a:pPr algn="ctr"/>
                      <a:r>
                        <a:rPr lang="en-NZ" sz="1200" dirty="0">
                          <a:solidFill>
                            <a:srgbClr val="137064"/>
                          </a:solidFill>
                          <a:latin typeface="Arial" panose="020B0604020202020204" pitchFamily="34" charset="0"/>
                          <a:cs typeface="Arial" panose="020B0604020202020204" pitchFamily="34" charset="0"/>
                        </a:rPr>
                        <a:t>5-year LRE prevalence per group, %</a:t>
                      </a:r>
                    </a:p>
                  </a:txBody>
                  <a:tcPr marL="72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NZ" sz="1400" dirty="0"/>
                    </a:p>
                  </a:txBody>
                  <a:tcPr marL="72000" marR="36000" marT="36000" marB="36000" anchor="ctr">
                    <a:solidFill>
                      <a:schemeClr val="accent6"/>
                    </a:solidFill>
                  </a:tcPr>
                </a:tc>
                <a:tc hMerge="1">
                  <a:txBody>
                    <a:bodyPr/>
                    <a:lstStyle/>
                    <a:p>
                      <a:endParaRPr lang="en-NZ" sz="1400" dirty="0"/>
                    </a:p>
                  </a:txBody>
                  <a:tcPr marL="72000" marR="36000" marT="36000" marB="36000" anchor="ctr">
                    <a:solidFill>
                      <a:schemeClr val="accent6"/>
                    </a:solidFill>
                  </a:tcPr>
                </a:tc>
                <a:extLst>
                  <a:ext uri="{0D108BD9-81ED-4DB2-BD59-A6C34878D82A}">
                    <a16:rowId xmlns:a16="http://schemas.microsoft.com/office/drawing/2014/main" val="953226468"/>
                  </a:ext>
                </a:extLst>
              </a:tr>
              <a:tr h="370840">
                <a:tc>
                  <a:txBody>
                    <a:bodyPr/>
                    <a:lstStyle/>
                    <a:p>
                      <a:endParaRPr lang="en-NZ" sz="1200" dirty="0">
                        <a:solidFill>
                          <a:schemeClr val="accent6"/>
                        </a:solidFill>
                        <a:latin typeface="Arial" panose="020B0604020202020204" pitchFamily="34" charset="0"/>
                        <a:cs typeface="Arial" panose="020B0604020202020204" pitchFamily="34" charset="0"/>
                      </a:endParaRPr>
                    </a:p>
                  </a:txBody>
                  <a:tcPr marL="72000" marR="36000" marT="36000" marB="36000" anchor="ctr">
                    <a:solidFill>
                      <a:schemeClr val="bg1"/>
                    </a:solidFill>
                  </a:tcPr>
                </a:tc>
                <a:tc>
                  <a:txBody>
                    <a:bodyPr/>
                    <a:lstStyle/>
                    <a:p>
                      <a:pPr algn="ctr"/>
                      <a:r>
                        <a:rPr lang="en-NZ" sz="1200" dirty="0">
                          <a:solidFill>
                            <a:schemeClr val="bg1"/>
                          </a:solidFill>
                          <a:latin typeface="Arial" panose="020B0604020202020204" pitchFamily="34" charset="0"/>
                          <a:cs typeface="Arial" panose="020B0604020202020204" pitchFamily="34" charset="0"/>
                        </a:rPr>
                        <a:t>Low </a:t>
                      </a:r>
                    </a:p>
                  </a:txBody>
                  <a:tcPr marL="72000" marR="36000" marT="36000" marB="36000" anchor="ctr">
                    <a:lnT w="12700" cap="flat" cmpd="sng" algn="ctr">
                      <a:noFill/>
                      <a:prstDash val="solid"/>
                      <a:round/>
                      <a:headEnd type="none" w="med" len="med"/>
                      <a:tailEnd type="none" w="med" len="med"/>
                    </a:lnT>
                    <a:solidFill>
                      <a:srgbClr val="1A9586"/>
                    </a:solidFill>
                  </a:tcPr>
                </a:tc>
                <a:tc>
                  <a:txBody>
                    <a:bodyPr/>
                    <a:lstStyle/>
                    <a:p>
                      <a:pPr algn="ctr"/>
                      <a:r>
                        <a:rPr lang="en-NZ" sz="1200" dirty="0">
                          <a:solidFill>
                            <a:schemeClr val="bg1"/>
                          </a:solidFill>
                          <a:latin typeface="Arial" panose="020B0604020202020204" pitchFamily="34" charset="0"/>
                          <a:cs typeface="Arial" panose="020B0604020202020204" pitchFamily="34" charset="0"/>
                        </a:rPr>
                        <a:t>Intermediate</a:t>
                      </a:r>
                    </a:p>
                  </a:txBody>
                  <a:tcPr marL="72000" marR="36000" marT="36000" marB="36000" anchor="ctr">
                    <a:lnT w="12700" cap="flat" cmpd="sng" algn="ctr">
                      <a:noFill/>
                      <a:prstDash val="solid"/>
                      <a:round/>
                      <a:headEnd type="none" w="med" len="med"/>
                      <a:tailEnd type="none" w="med" len="med"/>
                    </a:lnT>
                    <a:solidFill>
                      <a:srgbClr val="137064"/>
                    </a:solidFill>
                  </a:tcPr>
                </a:tc>
                <a:tc>
                  <a:txBody>
                    <a:bodyPr/>
                    <a:lstStyle/>
                    <a:p>
                      <a:pPr algn="ctr"/>
                      <a:r>
                        <a:rPr lang="en-NZ" sz="1200" dirty="0">
                          <a:solidFill>
                            <a:schemeClr val="bg1"/>
                          </a:solidFill>
                          <a:latin typeface="Arial" panose="020B0604020202020204" pitchFamily="34" charset="0"/>
                          <a:cs typeface="Arial" panose="020B0604020202020204" pitchFamily="34" charset="0"/>
                        </a:rPr>
                        <a:t>High</a:t>
                      </a:r>
                    </a:p>
                  </a:txBody>
                  <a:tcPr marL="72000" marR="36000" marT="36000" marB="36000" anchor="ctr">
                    <a:lnT w="12700" cap="flat" cmpd="sng" algn="ctr">
                      <a:noFill/>
                      <a:prstDash val="solid"/>
                      <a:round/>
                      <a:headEnd type="none" w="med" len="med"/>
                      <a:tailEnd type="none" w="med" len="med"/>
                    </a:lnT>
                    <a:solidFill>
                      <a:srgbClr val="0D4F47"/>
                    </a:solidFill>
                  </a:tcPr>
                </a:tc>
                <a:tc>
                  <a:txBody>
                    <a:bodyPr/>
                    <a:lstStyle/>
                    <a:p>
                      <a:pPr algn="ctr"/>
                      <a:r>
                        <a:rPr lang="en-NZ" sz="1200" dirty="0">
                          <a:solidFill>
                            <a:schemeClr val="bg1"/>
                          </a:solidFill>
                          <a:latin typeface="Arial" panose="020B0604020202020204" pitchFamily="34" charset="0"/>
                          <a:cs typeface="Arial" panose="020B0604020202020204" pitchFamily="34" charset="0"/>
                        </a:rPr>
                        <a:t>Low* </a:t>
                      </a:r>
                    </a:p>
                  </a:txBody>
                  <a:tcPr marL="72000" marR="36000" marT="36000" marB="36000" anchor="ctr">
                    <a:lnT w="12700" cap="flat" cmpd="sng" algn="ctr">
                      <a:noFill/>
                      <a:prstDash val="solid"/>
                      <a:round/>
                      <a:headEnd type="none" w="med" len="med"/>
                      <a:tailEnd type="none" w="med" len="med"/>
                    </a:lnT>
                    <a:solidFill>
                      <a:schemeClr val="accent6"/>
                    </a:solidFill>
                  </a:tcPr>
                </a:tc>
                <a:tc>
                  <a:txBody>
                    <a:bodyPr/>
                    <a:lstStyle/>
                    <a:p>
                      <a:pPr algn="ctr"/>
                      <a:r>
                        <a:rPr lang="en-NZ" sz="1200" dirty="0">
                          <a:solidFill>
                            <a:schemeClr val="bg1"/>
                          </a:solidFill>
                          <a:latin typeface="Arial" panose="020B0604020202020204" pitchFamily="34" charset="0"/>
                          <a:cs typeface="Arial" panose="020B0604020202020204" pitchFamily="34" charset="0"/>
                        </a:rPr>
                        <a:t>Intermediate</a:t>
                      </a:r>
                    </a:p>
                  </a:txBody>
                  <a:tcPr marL="72000" marR="36000" marT="36000" marB="36000" anchor="ctr">
                    <a:lnT w="12700" cap="flat" cmpd="sng" algn="ctr">
                      <a:noFill/>
                      <a:prstDash val="solid"/>
                      <a:round/>
                      <a:headEnd type="none" w="med" len="med"/>
                      <a:tailEnd type="none" w="med" len="med"/>
                    </a:lnT>
                    <a:solidFill>
                      <a:srgbClr val="137064"/>
                    </a:solidFill>
                  </a:tcPr>
                </a:tc>
                <a:tc>
                  <a:txBody>
                    <a:bodyPr/>
                    <a:lstStyle/>
                    <a:p>
                      <a:pPr algn="ctr"/>
                      <a:r>
                        <a:rPr lang="en-NZ" sz="1200" dirty="0">
                          <a:solidFill>
                            <a:schemeClr val="bg1"/>
                          </a:solidFill>
                          <a:latin typeface="Arial" panose="020B0604020202020204" pitchFamily="34" charset="0"/>
                          <a:cs typeface="Arial" panose="020B0604020202020204" pitchFamily="34" charset="0"/>
                        </a:rPr>
                        <a:t>High</a:t>
                      </a:r>
                      <a:r>
                        <a:rPr lang="en-NZ" sz="1200" baseline="30000" dirty="0">
                          <a:solidFill>
                            <a:schemeClr val="bg1"/>
                          </a:solidFill>
                          <a:latin typeface="Arial" panose="020B0604020202020204" pitchFamily="34" charset="0"/>
                          <a:cs typeface="Arial" panose="020B0604020202020204" pitchFamily="34" charset="0"/>
                        </a:rPr>
                        <a:t>†</a:t>
                      </a:r>
                    </a:p>
                  </a:txBody>
                  <a:tcPr marL="72000" marR="36000" marT="36000" marB="36000" anchor="ctr">
                    <a:lnT w="12700" cap="flat" cmpd="sng" algn="ctr">
                      <a:noFill/>
                      <a:prstDash val="solid"/>
                      <a:round/>
                      <a:headEnd type="none" w="med" len="med"/>
                      <a:tailEnd type="none" w="med" len="med"/>
                    </a:lnT>
                    <a:solidFill>
                      <a:srgbClr val="0D4F47"/>
                    </a:solidFill>
                  </a:tcPr>
                </a:tc>
                <a:extLst>
                  <a:ext uri="{0D108BD9-81ED-4DB2-BD59-A6C34878D82A}">
                    <a16:rowId xmlns:a16="http://schemas.microsoft.com/office/drawing/2014/main" val="2852016365"/>
                  </a:ext>
                </a:extLst>
              </a:tr>
              <a:tr h="370840">
                <a:tc>
                  <a:txBody>
                    <a:bodyPr/>
                    <a:lstStyle/>
                    <a:p>
                      <a:r>
                        <a:rPr lang="en-NZ" sz="1200" dirty="0">
                          <a:solidFill>
                            <a:srgbClr val="004B87"/>
                          </a:solidFill>
                          <a:latin typeface="Arial" panose="020B0604020202020204" pitchFamily="34" charset="0"/>
                          <a:cs typeface="Arial" panose="020B0604020202020204" pitchFamily="34" charset="0"/>
                        </a:rPr>
                        <a:t>CLA3+</a:t>
                      </a:r>
                    </a:p>
                  </a:txBody>
                  <a:tcPr marL="72000" marR="36000" marT="36000" marB="36000" anchor="ctr">
                    <a:solidFill>
                      <a:srgbClr val="E7F3F2"/>
                    </a:solidFill>
                  </a:tcPr>
                </a:tc>
                <a:tc>
                  <a:txBody>
                    <a:bodyPr/>
                    <a:lstStyle/>
                    <a:p>
                      <a:pPr algn="ctr"/>
                      <a:r>
                        <a:rPr lang="en-NZ" sz="1200" dirty="0">
                          <a:solidFill>
                            <a:srgbClr val="004B87"/>
                          </a:solidFill>
                          <a:latin typeface="Arial" panose="020B0604020202020204" pitchFamily="34" charset="0"/>
                          <a:cs typeface="Arial" panose="020B0604020202020204" pitchFamily="34" charset="0"/>
                        </a:rPr>
                        <a:t>83.1</a:t>
                      </a:r>
                    </a:p>
                  </a:txBody>
                  <a:tcPr marL="72000" marR="36000" marT="36000" marB="36000" anchor="ctr">
                    <a:solidFill>
                      <a:srgbClr val="E7F3F2"/>
                    </a:solidFill>
                  </a:tcPr>
                </a:tc>
                <a:tc>
                  <a:txBody>
                    <a:bodyPr/>
                    <a:lstStyle/>
                    <a:p>
                      <a:pPr algn="ctr"/>
                      <a:r>
                        <a:rPr lang="en-NZ" sz="1200" dirty="0">
                          <a:solidFill>
                            <a:srgbClr val="004B87"/>
                          </a:solidFill>
                          <a:latin typeface="Arial" panose="020B0604020202020204" pitchFamily="34" charset="0"/>
                          <a:cs typeface="Arial" panose="020B0604020202020204" pitchFamily="34" charset="0"/>
                        </a:rPr>
                        <a:t>10.8</a:t>
                      </a:r>
                    </a:p>
                  </a:txBody>
                  <a:tcPr marL="72000" marR="36000" marT="36000" marB="36000" anchor="ctr">
                    <a:solidFill>
                      <a:srgbClr val="E7F3F2"/>
                    </a:solidFill>
                  </a:tcPr>
                </a:tc>
                <a:tc>
                  <a:txBody>
                    <a:bodyPr/>
                    <a:lstStyle/>
                    <a:p>
                      <a:pPr algn="ctr"/>
                      <a:r>
                        <a:rPr lang="en-NZ" sz="1200" dirty="0">
                          <a:solidFill>
                            <a:srgbClr val="004B87"/>
                          </a:solidFill>
                          <a:latin typeface="Arial" panose="020B0604020202020204" pitchFamily="34" charset="0"/>
                          <a:cs typeface="Arial" panose="020B0604020202020204" pitchFamily="34" charset="0"/>
                        </a:rPr>
                        <a:t>6.1</a:t>
                      </a:r>
                    </a:p>
                  </a:txBody>
                  <a:tcPr marL="72000" marR="36000" marT="36000" marB="36000" anchor="ctr">
                    <a:solidFill>
                      <a:srgbClr val="E7F3F2"/>
                    </a:solidFill>
                  </a:tcPr>
                </a:tc>
                <a:tc>
                  <a:txBody>
                    <a:bodyPr/>
                    <a:lstStyle/>
                    <a:p>
                      <a:pPr algn="ctr"/>
                      <a:r>
                        <a:rPr lang="en-NZ" sz="1200" dirty="0">
                          <a:solidFill>
                            <a:srgbClr val="004B87"/>
                          </a:solidFill>
                          <a:latin typeface="Arial" panose="020B0604020202020204" pitchFamily="34" charset="0"/>
                          <a:cs typeface="Arial" panose="020B0604020202020204" pitchFamily="34" charset="0"/>
                        </a:rPr>
                        <a:t>0.4</a:t>
                      </a:r>
                    </a:p>
                  </a:txBody>
                  <a:tcPr marL="72000" marR="36000" marT="36000" marB="36000" anchor="ctr">
                    <a:solidFill>
                      <a:srgbClr val="E7F3F2"/>
                    </a:solidFill>
                  </a:tcPr>
                </a:tc>
                <a:tc>
                  <a:txBody>
                    <a:bodyPr/>
                    <a:lstStyle/>
                    <a:p>
                      <a:pPr algn="ctr"/>
                      <a:r>
                        <a:rPr lang="en-NZ" sz="1200" dirty="0">
                          <a:solidFill>
                            <a:srgbClr val="004B87"/>
                          </a:solidFill>
                          <a:latin typeface="Arial" panose="020B0604020202020204" pitchFamily="34" charset="0"/>
                          <a:cs typeface="Arial" panose="020B0604020202020204" pitchFamily="34" charset="0"/>
                        </a:rPr>
                        <a:t>1.5</a:t>
                      </a:r>
                    </a:p>
                  </a:txBody>
                  <a:tcPr marL="72000" marR="36000" marT="36000" marB="36000" anchor="ctr">
                    <a:solidFill>
                      <a:srgbClr val="E7F3F2"/>
                    </a:solidFill>
                  </a:tcPr>
                </a:tc>
                <a:tc>
                  <a:txBody>
                    <a:bodyPr/>
                    <a:lstStyle/>
                    <a:p>
                      <a:pPr algn="ctr"/>
                      <a:r>
                        <a:rPr lang="en-NZ" sz="1200" dirty="0">
                          <a:solidFill>
                            <a:srgbClr val="004B87"/>
                          </a:solidFill>
                          <a:latin typeface="Arial" panose="020B0604020202020204" pitchFamily="34" charset="0"/>
                          <a:cs typeface="Arial" panose="020B0604020202020204" pitchFamily="34" charset="0"/>
                        </a:rPr>
                        <a:t>11.8</a:t>
                      </a:r>
                    </a:p>
                  </a:txBody>
                  <a:tcPr marL="72000" marR="36000" marT="36000" marB="36000" anchor="ctr">
                    <a:solidFill>
                      <a:srgbClr val="E7F3F2"/>
                    </a:solidFill>
                  </a:tcPr>
                </a:tc>
                <a:extLst>
                  <a:ext uri="{0D108BD9-81ED-4DB2-BD59-A6C34878D82A}">
                    <a16:rowId xmlns:a16="http://schemas.microsoft.com/office/drawing/2014/main" val="2402018943"/>
                  </a:ext>
                </a:extLst>
              </a:tr>
              <a:tr h="372500">
                <a:tc>
                  <a:txBody>
                    <a:bodyPr/>
                    <a:lstStyle/>
                    <a:p>
                      <a:r>
                        <a:rPr lang="en-NZ" sz="1200" dirty="0">
                          <a:solidFill>
                            <a:srgbClr val="004B87"/>
                          </a:solidFill>
                          <a:latin typeface="Arial" panose="020B0604020202020204" pitchFamily="34" charset="0"/>
                          <a:cs typeface="Arial" panose="020B0604020202020204" pitchFamily="34" charset="0"/>
                        </a:rPr>
                        <a:t>CLA4</a:t>
                      </a:r>
                    </a:p>
                  </a:txBody>
                  <a:tcPr marL="72000" marR="36000" marT="36000" marB="36000" anchor="ctr">
                    <a:solidFill>
                      <a:srgbClr val="E7F3F2"/>
                    </a:solidFill>
                  </a:tcPr>
                </a:tc>
                <a:tc>
                  <a:txBody>
                    <a:bodyPr/>
                    <a:lstStyle/>
                    <a:p>
                      <a:pPr algn="ctr"/>
                      <a:r>
                        <a:rPr lang="en-NZ" sz="1200" dirty="0">
                          <a:solidFill>
                            <a:srgbClr val="004B87"/>
                          </a:solidFill>
                          <a:latin typeface="Arial" panose="020B0604020202020204" pitchFamily="34" charset="0"/>
                          <a:cs typeface="Arial" panose="020B0604020202020204" pitchFamily="34" charset="0"/>
                        </a:rPr>
                        <a:t>92.0</a:t>
                      </a:r>
                    </a:p>
                  </a:txBody>
                  <a:tcPr marL="72000" marR="36000" marT="36000" marB="36000" anchor="ctr">
                    <a:solidFill>
                      <a:srgbClr val="E7F3F2"/>
                    </a:solidFill>
                  </a:tcPr>
                </a:tc>
                <a:tc>
                  <a:txBody>
                    <a:bodyPr/>
                    <a:lstStyle/>
                    <a:p>
                      <a:pPr algn="ctr"/>
                      <a:r>
                        <a:rPr lang="en-NZ" sz="1200" dirty="0">
                          <a:solidFill>
                            <a:srgbClr val="004B87"/>
                          </a:solidFill>
                          <a:latin typeface="Arial" panose="020B0604020202020204" pitchFamily="34" charset="0"/>
                          <a:cs typeface="Arial" panose="020B0604020202020204" pitchFamily="34" charset="0"/>
                        </a:rPr>
                        <a:t>3.6</a:t>
                      </a:r>
                    </a:p>
                  </a:txBody>
                  <a:tcPr marL="72000" marR="36000" marT="36000" marB="36000" anchor="ctr">
                    <a:solidFill>
                      <a:srgbClr val="E7F3F2"/>
                    </a:solidFill>
                  </a:tcPr>
                </a:tc>
                <a:tc>
                  <a:txBody>
                    <a:bodyPr/>
                    <a:lstStyle/>
                    <a:p>
                      <a:pPr algn="ctr"/>
                      <a:r>
                        <a:rPr lang="en-NZ" sz="1200" dirty="0">
                          <a:solidFill>
                            <a:srgbClr val="004B87"/>
                          </a:solidFill>
                          <a:latin typeface="Arial" panose="020B0604020202020204" pitchFamily="34" charset="0"/>
                          <a:cs typeface="Arial" panose="020B0604020202020204" pitchFamily="34" charset="0"/>
                        </a:rPr>
                        <a:t>4.4</a:t>
                      </a:r>
                    </a:p>
                  </a:txBody>
                  <a:tcPr marL="72000" marR="36000" marT="36000" marB="36000" anchor="ctr">
                    <a:solidFill>
                      <a:srgbClr val="E7F3F2"/>
                    </a:solidFill>
                  </a:tcPr>
                </a:tc>
                <a:tc>
                  <a:txBody>
                    <a:bodyPr/>
                    <a:lstStyle/>
                    <a:p>
                      <a:pPr algn="ctr"/>
                      <a:r>
                        <a:rPr lang="en-NZ" sz="1200" dirty="0">
                          <a:solidFill>
                            <a:srgbClr val="004B87"/>
                          </a:solidFill>
                          <a:latin typeface="Arial" panose="020B0604020202020204" pitchFamily="34" charset="0"/>
                          <a:cs typeface="Arial" panose="020B0604020202020204" pitchFamily="34" charset="0"/>
                        </a:rPr>
                        <a:t>0.5</a:t>
                      </a:r>
                    </a:p>
                  </a:txBody>
                  <a:tcPr marL="72000" marR="36000" marT="36000" marB="36000" anchor="ctr">
                    <a:solidFill>
                      <a:srgbClr val="E7F3F2"/>
                    </a:solidFill>
                  </a:tcPr>
                </a:tc>
                <a:tc>
                  <a:txBody>
                    <a:bodyPr/>
                    <a:lstStyle/>
                    <a:p>
                      <a:pPr algn="ctr"/>
                      <a:r>
                        <a:rPr lang="en-NZ" sz="1200" dirty="0">
                          <a:solidFill>
                            <a:srgbClr val="004B87"/>
                          </a:solidFill>
                          <a:latin typeface="Arial" panose="020B0604020202020204" pitchFamily="34" charset="0"/>
                          <a:cs typeface="Arial" panose="020B0604020202020204" pitchFamily="34" charset="0"/>
                        </a:rPr>
                        <a:t>4.7</a:t>
                      </a:r>
                    </a:p>
                  </a:txBody>
                  <a:tcPr marL="72000" marR="36000" marT="36000" marB="36000" anchor="ctr">
                    <a:solidFill>
                      <a:srgbClr val="E7F3F2"/>
                    </a:solidFill>
                  </a:tcPr>
                </a:tc>
                <a:tc>
                  <a:txBody>
                    <a:bodyPr/>
                    <a:lstStyle/>
                    <a:p>
                      <a:pPr algn="ctr"/>
                      <a:r>
                        <a:rPr lang="en-NZ" sz="1200" dirty="0">
                          <a:solidFill>
                            <a:srgbClr val="004B87"/>
                          </a:solidFill>
                          <a:latin typeface="Arial" panose="020B0604020202020204" pitchFamily="34" charset="0"/>
                          <a:cs typeface="Arial" panose="020B0604020202020204" pitchFamily="34" charset="0"/>
                        </a:rPr>
                        <a:t>13.0</a:t>
                      </a:r>
                    </a:p>
                  </a:txBody>
                  <a:tcPr marL="72000" marR="36000" marT="36000" marB="36000" anchor="ctr">
                    <a:solidFill>
                      <a:srgbClr val="E7F3F2"/>
                    </a:solidFill>
                  </a:tcPr>
                </a:tc>
                <a:extLst>
                  <a:ext uri="{0D108BD9-81ED-4DB2-BD59-A6C34878D82A}">
                    <a16:rowId xmlns:a16="http://schemas.microsoft.com/office/drawing/2014/main" val="1037277951"/>
                  </a:ext>
                </a:extLst>
              </a:tr>
            </a:tbl>
          </a:graphicData>
        </a:graphic>
      </p:graphicFrame>
      <p:cxnSp>
        <p:nvCxnSpPr>
          <p:cNvPr id="4" name="Straight Connector 3">
            <a:extLst>
              <a:ext uri="{FF2B5EF4-FFF2-40B4-BE49-F238E27FC236}">
                <a16:creationId xmlns:a16="http://schemas.microsoft.com/office/drawing/2014/main" id="{064F0D3A-2008-6C63-0B20-D9AB0A8D5159}"/>
              </a:ext>
            </a:extLst>
          </p:cNvPr>
          <p:cNvCxnSpPr>
            <a:cxnSpLocks/>
          </p:cNvCxnSpPr>
          <p:nvPr/>
        </p:nvCxnSpPr>
        <p:spPr>
          <a:xfrm>
            <a:off x="5716820" y="4647156"/>
            <a:ext cx="617038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65B54F3-6238-3DEB-33D2-95BEEF9248CD}"/>
              </a:ext>
            </a:extLst>
          </p:cNvPr>
          <p:cNvSpPr txBox="1"/>
          <p:nvPr/>
        </p:nvSpPr>
        <p:spPr>
          <a:xfrm>
            <a:off x="5594953" y="1322378"/>
            <a:ext cx="6587961" cy="307777"/>
          </a:xfrm>
          <a:prstGeom prst="rect">
            <a:avLst/>
          </a:prstGeom>
          <a:noFill/>
        </p:spPr>
        <p:txBody>
          <a:bodyPr wrap="square" rtlCol="0">
            <a:spAutoFit/>
          </a:bodyPr>
          <a:lstStyle/>
          <a:p>
            <a:pPr algn="ctr"/>
            <a:r>
              <a:rPr lang="en-NZ" sz="1400" b="1" dirty="0">
                <a:solidFill>
                  <a:schemeClr val="accent6">
                    <a:lumMod val="75000"/>
                  </a:schemeClr>
                </a:solidFill>
                <a:latin typeface="Arial" panose="020B0604020202020204" pitchFamily="34" charset="0"/>
                <a:cs typeface="Arial" panose="020B0604020202020204" pitchFamily="34" charset="0"/>
              </a:rPr>
              <a:t>Risk classification and 5-year LRE rates using CLA3+ and CLA4 models</a:t>
            </a:r>
          </a:p>
        </p:txBody>
      </p:sp>
      <p:sp>
        <p:nvSpPr>
          <p:cNvPr id="12" name="Content Placeholder 1">
            <a:extLst>
              <a:ext uri="{FF2B5EF4-FFF2-40B4-BE49-F238E27FC236}">
                <a16:creationId xmlns:a16="http://schemas.microsoft.com/office/drawing/2014/main" id="{14EBF115-823A-AFF6-9860-DD98D9892F09}"/>
              </a:ext>
            </a:extLst>
          </p:cNvPr>
          <p:cNvSpPr txBox="1">
            <a:spLocks/>
          </p:cNvSpPr>
          <p:nvPr/>
        </p:nvSpPr>
        <p:spPr>
          <a:xfrm>
            <a:off x="5838696" y="3219286"/>
            <a:ext cx="6048503" cy="12923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latin typeface="Arial"/>
                <a:cs typeface="Arial"/>
              </a:rPr>
              <a:t>In 2-step testing, intermediate zones were minimized while achieving the highest rule-in enrichment (8.3% 5-year LRE) </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Fib-4→CLA3+ 3.9%</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Fib-4→CLA4 1.4%</a:t>
            </a:r>
          </a:p>
        </p:txBody>
      </p:sp>
      <p:sp>
        <p:nvSpPr>
          <p:cNvPr id="13" name="Title 1">
            <a:extLst>
              <a:ext uri="{FF2B5EF4-FFF2-40B4-BE49-F238E27FC236}">
                <a16:creationId xmlns:a16="http://schemas.microsoft.com/office/drawing/2014/main" id="{30E5243E-BFD3-E53C-3132-CB50633BBC14}"/>
              </a:ext>
            </a:extLst>
          </p:cNvPr>
          <p:cNvSpPr>
            <a:spLocks noGrp="1"/>
          </p:cNvSpPr>
          <p:nvPr>
            <p:ph type="title"/>
          </p:nvPr>
        </p:nvSpPr>
        <p:spPr>
          <a:xfrm>
            <a:off x="838200" y="-89087"/>
            <a:ext cx="9101668" cy="838947"/>
          </a:xfrm>
        </p:spPr>
        <p:txBody>
          <a:bodyPr>
            <a:noAutofit/>
          </a:bodyPr>
          <a:lstStyle/>
          <a:p>
            <a:r>
              <a:rPr lang="en-NZ" sz="2400" dirty="0">
                <a:latin typeface="Arial" panose="020B0604020202020204" pitchFamily="34" charset="0"/>
                <a:cs typeface="Arial" panose="020B0604020202020204" pitchFamily="34" charset="0"/>
              </a:rPr>
              <a:t>CAP-LS-ALT3+ and 4 scores for the prediction of </a:t>
            </a:r>
            <a:r>
              <a:rPr lang="en-NZ" sz="2400" dirty="0" err="1">
                <a:latin typeface="Arial" panose="020B0604020202020204" pitchFamily="34" charset="0"/>
                <a:cs typeface="Arial" panose="020B0604020202020204" pitchFamily="34" charset="0"/>
              </a:rPr>
              <a:t>MASLD</a:t>
            </a:r>
            <a:r>
              <a:rPr lang="en-NZ" sz="2400" dirty="0">
                <a:latin typeface="Arial" panose="020B0604020202020204" pitchFamily="34" charset="0"/>
                <a:cs typeface="Arial" panose="020B0604020202020204" pitchFamily="34" charset="0"/>
              </a:rPr>
              <a:t>-related liver-related events</a:t>
            </a:r>
            <a:endParaRPr lang="en-US" sz="2400" dirty="0">
              <a:latin typeface="Arial" panose="020B0604020202020204" pitchFamily="34" charset="0"/>
              <a:cs typeface="Arial" panose="020B0604020202020204" pitchFamily="34" charset="0"/>
            </a:endParaRPr>
          </a:p>
        </p:txBody>
      </p:sp>
      <p:pic>
        <p:nvPicPr>
          <p:cNvPr id="7" name="Picture 6">
            <a:hlinkClick r:id="rId3" action="ppaction://hlinksldjump"/>
            <a:extLst>
              <a:ext uri="{FF2B5EF4-FFF2-40B4-BE49-F238E27FC236}">
                <a16:creationId xmlns:a16="http://schemas.microsoft.com/office/drawing/2014/main" id="{DC56FC5C-6AA7-1A54-42D0-37037072141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56882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title"/>
          </p:nvPr>
        </p:nvSpPr>
        <p:spPr>
          <a:xfrm>
            <a:off x="838199" y="-89087"/>
            <a:ext cx="10723179" cy="8389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Arial"/>
              <a:buNone/>
            </a:pPr>
            <a:r>
              <a:rPr lang="en-NZ" sz="2400" dirty="0">
                <a:latin typeface="Arial"/>
                <a:ea typeface="Arial"/>
                <a:cs typeface="Arial"/>
                <a:sym typeface="Arial"/>
              </a:rPr>
              <a:t>AI-powered cfDNA methylation profiling for identification of treatment-eligible MASLD patients</a:t>
            </a:r>
            <a:endParaRPr sz="2400" dirty="0">
              <a:latin typeface="Arial"/>
              <a:ea typeface="Arial"/>
              <a:cs typeface="Arial"/>
              <a:sym typeface="Arial"/>
            </a:endParaRPr>
          </a:p>
        </p:txBody>
      </p:sp>
      <p:sp>
        <p:nvSpPr>
          <p:cNvPr id="36" name="Google Shape;36;p1"/>
          <p:cNvSpPr txBox="1"/>
          <p:nvPr/>
        </p:nvSpPr>
        <p:spPr>
          <a:xfrm>
            <a:off x="425753" y="1094798"/>
            <a:ext cx="4514548" cy="462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NZ" sz="2000" b="1" i="0" u="none" strike="noStrike" cap="none" dirty="0">
                <a:solidFill>
                  <a:schemeClr val="lt1"/>
                </a:solidFill>
                <a:highlight>
                  <a:srgbClr val="008080"/>
                </a:highlight>
                <a:latin typeface="Arial"/>
                <a:ea typeface="Arial"/>
                <a:cs typeface="Arial"/>
                <a:sym typeface="Arial"/>
              </a:rPr>
              <a:t>BACKGROUND &amp; AIMS</a:t>
            </a:r>
            <a:endParaRPr sz="2000" b="0" i="0" u="none" strike="noStrike" cap="none" dirty="0">
              <a:solidFill>
                <a:schemeClr val="lt1"/>
              </a:solidFill>
              <a:highlight>
                <a:srgbClr val="008080"/>
              </a:highlight>
              <a:latin typeface="Arial"/>
              <a:ea typeface="Arial"/>
              <a:cs typeface="Arial"/>
              <a:sym typeface="Arial"/>
            </a:endParaRPr>
          </a:p>
          <a:p>
            <a:pPr marL="228600" marR="0" lvl="0" indent="-228600" algn="l" rtl="0">
              <a:lnSpc>
                <a:spcPct val="100000"/>
              </a:lnSpc>
              <a:spcBef>
                <a:spcPts val="1000"/>
              </a:spcBef>
              <a:spcAft>
                <a:spcPts val="0"/>
              </a:spcAft>
              <a:buClr>
                <a:srgbClr val="004B87"/>
              </a:buClr>
              <a:buSzPts val="1600"/>
              <a:buFont typeface="Arial"/>
              <a:buChar char="•"/>
            </a:pPr>
            <a:r>
              <a:rPr lang="en-NZ" sz="1600" b="0" i="0" u="none" strike="noStrike" cap="none" dirty="0">
                <a:solidFill>
                  <a:srgbClr val="004B87"/>
                </a:solidFill>
                <a:latin typeface="Arial"/>
                <a:ea typeface="Arial"/>
                <a:cs typeface="Arial"/>
                <a:sym typeface="Arial"/>
              </a:rPr>
              <a:t>With the approval of </a:t>
            </a:r>
            <a:r>
              <a:rPr lang="en-NZ" sz="1600" b="0" i="0" u="none" strike="noStrike" cap="none" dirty="0" err="1">
                <a:solidFill>
                  <a:srgbClr val="004B87"/>
                </a:solidFill>
                <a:latin typeface="Arial"/>
                <a:ea typeface="Arial"/>
                <a:cs typeface="Arial"/>
                <a:sym typeface="Arial"/>
              </a:rPr>
              <a:t>resmetirom</a:t>
            </a:r>
            <a:r>
              <a:rPr lang="en-NZ" sz="1600" b="0" i="0" u="none" strike="noStrike" cap="none" dirty="0">
                <a:solidFill>
                  <a:srgbClr val="004B87"/>
                </a:solidFill>
                <a:latin typeface="Arial"/>
                <a:ea typeface="Arial"/>
                <a:cs typeface="Arial"/>
                <a:sym typeface="Arial"/>
              </a:rPr>
              <a:t> and semaglutide for the treatment of MASH with moderate-to-advanced fibrosis (F2–F3), accurate identification of treatment-eligible patients has become a critical clinical need</a:t>
            </a:r>
            <a:endParaRPr dirty="0"/>
          </a:p>
          <a:p>
            <a:pPr marL="228600" lvl="0" indent="-228600">
              <a:spcBef>
                <a:spcPts val="1000"/>
              </a:spcBef>
              <a:buClr>
                <a:srgbClr val="004B87"/>
              </a:buClr>
              <a:buSzPts val="1600"/>
              <a:buFont typeface="Arial"/>
              <a:buChar char="•"/>
            </a:pPr>
            <a:r>
              <a:rPr lang="en-NZ" sz="1600" b="0" i="0" u="none" strike="noStrike" cap="none" dirty="0">
                <a:solidFill>
                  <a:srgbClr val="004B87"/>
                </a:solidFill>
                <a:latin typeface="Arial"/>
                <a:ea typeface="Arial"/>
                <a:cs typeface="Arial"/>
                <a:sym typeface="Arial"/>
              </a:rPr>
              <a:t>Current NITs </a:t>
            </a:r>
            <a:r>
              <a:rPr lang="en-NZ" sz="1600" dirty="0">
                <a:solidFill>
                  <a:srgbClr val="004B87"/>
                </a:solidFill>
                <a:latin typeface="Arial"/>
                <a:ea typeface="Arial"/>
                <a:cs typeface="Arial"/>
                <a:sym typeface="Arial"/>
              </a:rPr>
              <a:t>miss almost one</a:t>
            </a:r>
            <a:r>
              <a:rPr lang="en-NZ" sz="1600" dirty="0">
                <a:solidFill>
                  <a:srgbClr val="004B87"/>
                </a:solidFill>
              </a:rPr>
              <a:t> third</a:t>
            </a:r>
            <a:r>
              <a:rPr lang="en-NZ" sz="1600" dirty="0">
                <a:solidFill>
                  <a:srgbClr val="004B87"/>
                </a:solidFill>
                <a:latin typeface="Arial"/>
                <a:ea typeface="Arial"/>
                <a:cs typeface="Arial"/>
                <a:sym typeface="Arial"/>
              </a:rPr>
              <a:t> of treatment-eligible patients, as they </a:t>
            </a:r>
            <a:r>
              <a:rPr lang="en-NZ" sz="1600" b="0" i="0" u="none" strike="noStrike" cap="none" dirty="0">
                <a:solidFill>
                  <a:srgbClr val="004B87"/>
                </a:solidFill>
                <a:latin typeface="Arial"/>
                <a:ea typeface="Arial"/>
                <a:cs typeface="Arial"/>
                <a:sym typeface="Arial"/>
              </a:rPr>
              <a:t>were primarily developed for detecting advanced fibrosis (F3–F4)</a:t>
            </a:r>
            <a:endParaRPr dirty="0"/>
          </a:p>
          <a:p>
            <a:pPr marL="228600" marR="0" lvl="0" indent="-228600" algn="l" rtl="0">
              <a:lnSpc>
                <a:spcPct val="100000"/>
              </a:lnSpc>
              <a:spcBef>
                <a:spcPts val="1000"/>
              </a:spcBef>
              <a:spcAft>
                <a:spcPts val="0"/>
              </a:spcAft>
              <a:buClr>
                <a:srgbClr val="004B87"/>
              </a:buClr>
              <a:buSzPts val="1600"/>
              <a:buFont typeface="Arial"/>
              <a:buChar char="•"/>
            </a:pPr>
            <a:r>
              <a:rPr lang="en-NZ" sz="1600" b="1" i="0" u="none" strike="noStrike" cap="none" dirty="0">
                <a:solidFill>
                  <a:srgbClr val="004B87"/>
                </a:solidFill>
                <a:latin typeface="Arial"/>
                <a:ea typeface="Arial"/>
                <a:cs typeface="Arial"/>
                <a:sym typeface="Arial"/>
              </a:rPr>
              <a:t>AIM: </a:t>
            </a:r>
            <a:r>
              <a:rPr lang="en-NZ" sz="1600" b="0" i="0" u="none" strike="noStrike" cap="none" dirty="0">
                <a:solidFill>
                  <a:srgbClr val="004B87"/>
                </a:solidFill>
                <a:latin typeface="Arial"/>
                <a:ea typeface="Arial"/>
                <a:cs typeface="Arial"/>
                <a:sym typeface="Arial"/>
              </a:rPr>
              <a:t>To develop and validate an AI-powered cfDNA methylation platform optimized for detecting MASH with F2–F3 to address this diagnostic gap</a:t>
            </a:r>
            <a:endParaRPr sz="1600" b="1" i="0" u="none" strike="noStrike" cap="none" dirty="0">
              <a:solidFill>
                <a:srgbClr val="004B87"/>
              </a:solidFill>
              <a:latin typeface="Arial"/>
              <a:ea typeface="Arial"/>
              <a:cs typeface="Arial"/>
              <a:sym typeface="Arial"/>
            </a:endParaRPr>
          </a:p>
        </p:txBody>
      </p:sp>
      <p:sp>
        <p:nvSpPr>
          <p:cNvPr id="37" name="Google Shape;37;p1"/>
          <p:cNvSpPr txBox="1"/>
          <p:nvPr/>
        </p:nvSpPr>
        <p:spPr>
          <a:xfrm>
            <a:off x="5295900" y="1094221"/>
            <a:ext cx="2195783" cy="4524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2000"/>
              <a:buFont typeface="Arial"/>
              <a:buNone/>
            </a:pPr>
            <a:r>
              <a:rPr lang="en-NZ" sz="2000" b="1" i="0" u="none" strike="noStrike" cap="none" dirty="0">
                <a:solidFill>
                  <a:schemeClr val="lt1"/>
                </a:solidFill>
                <a:highlight>
                  <a:srgbClr val="008080"/>
                </a:highlight>
                <a:latin typeface="Arial"/>
                <a:ea typeface="Arial"/>
                <a:cs typeface="Arial"/>
                <a:sym typeface="Arial"/>
              </a:rPr>
              <a:t>METHODS</a:t>
            </a:r>
            <a:endParaRPr dirty="0"/>
          </a:p>
        </p:txBody>
      </p:sp>
      <p:cxnSp>
        <p:nvCxnSpPr>
          <p:cNvPr id="38" name="Google Shape;38;p1"/>
          <p:cNvCxnSpPr>
            <a:cxnSpLocks/>
          </p:cNvCxnSpPr>
          <p:nvPr/>
        </p:nvCxnSpPr>
        <p:spPr>
          <a:xfrm>
            <a:off x="4940301" y="1094221"/>
            <a:ext cx="0" cy="5502635"/>
          </a:xfrm>
          <a:prstGeom prst="straightConnector1">
            <a:avLst/>
          </a:prstGeom>
          <a:noFill/>
          <a:ln w="12700" cap="flat" cmpd="sng">
            <a:solidFill>
              <a:schemeClr val="accent6"/>
            </a:solidFill>
            <a:prstDash val="solid"/>
            <a:miter lim="800000"/>
            <a:headEnd type="none" w="sm" len="sm"/>
            <a:tailEnd type="none" w="sm" len="sm"/>
          </a:ln>
        </p:spPr>
      </p:cxnSp>
      <p:sp>
        <p:nvSpPr>
          <p:cNvPr id="39" name="Google Shape;39;p1"/>
          <p:cNvSpPr txBox="1"/>
          <p:nvPr/>
        </p:nvSpPr>
        <p:spPr>
          <a:xfrm>
            <a:off x="190499" y="6327403"/>
            <a:ext cx="3793669" cy="414709"/>
          </a:xfrm>
          <a:prstGeom prst="rect">
            <a:avLst/>
          </a:prstGeom>
          <a:noFill/>
          <a:ln>
            <a:noFill/>
          </a:ln>
        </p:spPr>
        <p:txBody>
          <a:bodyPr spcFirstLastPara="1" wrap="square" lIns="91425" tIns="45700" rIns="91425" bIns="45700" anchor="b" anchorCtr="0">
            <a:noAutofit/>
          </a:bodyPr>
          <a:lstStyle/>
          <a:p>
            <a:pPr lvl="0">
              <a:lnSpc>
                <a:spcPct val="90000"/>
              </a:lnSpc>
              <a:buClr>
                <a:srgbClr val="004B87"/>
              </a:buClr>
              <a:buSzPts val="1100"/>
            </a:pPr>
            <a:r>
              <a:rPr lang="en-NZ" sz="1100" b="0" i="0" u="none" strike="noStrike" cap="none" dirty="0">
                <a:solidFill>
                  <a:srgbClr val="004B87"/>
                </a:solidFill>
                <a:latin typeface="Arial"/>
                <a:ea typeface="Arial"/>
                <a:cs typeface="Arial"/>
                <a:sym typeface="Arial"/>
              </a:rPr>
              <a:t>*Trained on a 20,000 core cluster.</a:t>
            </a:r>
            <a:br>
              <a:rPr lang="en-NZ" sz="1100" b="0" i="0" u="none" strike="noStrike" cap="none" dirty="0">
                <a:solidFill>
                  <a:srgbClr val="004B87"/>
                </a:solidFill>
                <a:latin typeface="Arial"/>
                <a:ea typeface="Arial"/>
                <a:cs typeface="Arial"/>
                <a:sym typeface="Arial"/>
              </a:rPr>
            </a:br>
            <a:r>
              <a:rPr lang="en-NZ" sz="1100" b="0" i="0" u="none" strike="noStrike" cap="none" dirty="0" err="1">
                <a:solidFill>
                  <a:srgbClr val="004B87"/>
                </a:solidFill>
                <a:latin typeface="Arial"/>
                <a:ea typeface="Arial"/>
                <a:cs typeface="Arial"/>
                <a:sym typeface="Arial"/>
              </a:rPr>
              <a:t>Schattenberg</a:t>
            </a:r>
            <a:r>
              <a:rPr lang="en-NZ" sz="1100" b="0" i="0" u="none" strike="noStrike" cap="none" dirty="0">
                <a:solidFill>
                  <a:srgbClr val="004B87"/>
                </a:solidFill>
                <a:latin typeface="Arial"/>
                <a:ea typeface="Arial"/>
                <a:cs typeface="Arial"/>
                <a:sym typeface="Arial"/>
              </a:rPr>
              <a:t> JM, et al. EASL </a:t>
            </a:r>
            <a:r>
              <a:rPr lang="en-GB" sz="1100" dirty="0">
                <a:solidFill>
                  <a:srgbClr val="004B87"/>
                </a:solidFill>
                <a:latin typeface="Arial" panose="020B0604020202020204" pitchFamily="34" charset="0"/>
                <a:cs typeface="Arial" panose="020B0604020202020204" pitchFamily="34" charset="0"/>
              </a:rPr>
              <a:t>Congress</a:t>
            </a:r>
            <a:r>
              <a:rPr lang="en-NZ" sz="1100" b="0" i="0" u="none" strike="noStrike" cap="none" dirty="0">
                <a:solidFill>
                  <a:srgbClr val="004B87"/>
                </a:solidFill>
                <a:latin typeface="Arial"/>
                <a:ea typeface="Arial"/>
                <a:cs typeface="Arial"/>
                <a:sym typeface="Arial"/>
              </a:rPr>
              <a:t> 2026; OS-099. </a:t>
            </a:r>
            <a:endParaRPr dirty="0"/>
          </a:p>
        </p:txBody>
      </p:sp>
      <p:sp>
        <p:nvSpPr>
          <p:cNvPr id="40" name="Google Shape;40;p1"/>
          <p:cNvSpPr/>
          <p:nvPr/>
        </p:nvSpPr>
        <p:spPr>
          <a:xfrm>
            <a:off x="5219483" y="1546660"/>
            <a:ext cx="1787560" cy="759094"/>
          </a:xfrm>
          <a:prstGeom prst="rect">
            <a:avLst/>
          </a:prstGeom>
          <a:solidFill>
            <a:schemeClr val="lt1">
              <a:alpha val="10196"/>
            </a:schemeClr>
          </a:solidFill>
          <a:ln w="12700" cap="flat" cmpd="sng">
            <a:solidFill>
              <a:srgbClr val="136F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200" b="0" i="0" u="none" strike="noStrike" cap="none" dirty="0">
                <a:solidFill>
                  <a:srgbClr val="004B87"/>
                </a:solidFill>
                <a:latin typeface="Arial"/>
                <a:ea typeface="Arial"/>
                <a:cs typeface="Arial"/>
                <a:sym typeface="Arial"/>
              </a:rPr>
              <a:t>Duke </a:t>
            </a:r>
            <a:r>
              <a:rPr lang="en-NZ" sz="1200" b="0" i="0" u="none" strike="noStrike" cap="none" dirty="0" err="1">
                <a:solidFill>
                  <a:srgbClr val="004B87"/>
                </a:solidFill>
                <a:latin typeface="Arial"/>
                <a:ea typeface="Arial"/>
                <a:cs typeface="Arial"/>
                <a:sym typeface="Arial"/>
              </a:rPr>
              <a:t>MASLD</a:t>
            </a:r>
            <a:r>
              <a:rPr lang="en-NZ" sz="1200" b="0" i="0" u="none" strike="noStrike" cap="none" dirty="0">
                <a:solidFill>
                  <a:srgbClr val="004B87"/>
                </a:solidFill>
                <a:latin typeface="Arial"/>
                <a:ea typeface="Arial"/>
                <a:cs typeface="Arial"/>
                <a:sym typeface="Arial"/>
              </a:rPr>
              <a:t> Biobank</a:t>
            </a:r>
            <a:endParaRPr dirty="0">
              <a:solidFill>
                <a:srgbClr val="004B87"/>
              </a:solidFill>
            </a:endParaRPr>
          </a:p>
          <a:p>
            <a:pPr marL="0" marR="0" lvl="0" indent="0" algn="ctr" rtl="0">
              <a:spcBef>
                <a:spcPts val="0"/>
              </a:spcBef>
              <a:spcAft>
                <a:spcPts val="0"/>
              </a:spcAft>
              <a:buNone/>
            </a:pPr>
            <a:r>
              <a:rPr lang="en-NZ" sz="1200" b="1" i="0" u="none" strike="noStrike" cap="none" dirty="0">
                <a:solidFill>
                  <a:srgbClr val="004B87"/>
                </a:solidFill>
                <a:latin typeface="Arial"/>
                <a:ea typeface="Arial"/>
                <a:cs typeface="Arial"/>
                <a:sym typeface="Arial"/>
              </a:rPr>
              <a:t>n=276</a:t>
            </a:r>
            <a:endParaRPr dirty="0">
              <a:solidFill>
                <a:srgbClr val="004B87"/>
              </a:solidFill>
            </a:endParaRPr>
          </a:p>
        </p:txBody>
      </p:sp>
      <p:sp>
        <p:nvSpPr>
          <p:cNvPr id="41" name="Google Shape;41;p1"/>
          <p:cNvSpPr/>
          <p:nvPr/>
        </p:nvSpPr>
        <p:spPr>
          <a:xfrm>
            <a:off x="9744477" y="1543542"/>
            <a:ext cx="1920950" cy="759094"/>
          </a:xfrm>
          <a:prstGeom prst="rect">
            <a:avLst/>
          </a:prstGeom>
          <a:solidFill>
            <a:schemeClr val="lt1">
              <a:alpha val="10196"/>
            </a:schemeClr>
          </a:solidFill>
          <a:ln w="12700" cap="flat" cmpd="sng">
            <a:solidFill>
              <a:srgbClr val="136F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200" b="0" i="0" u="none" strike="noStrike" cap="none" dirty="0">
                <a:solidFill>
                  <a:srgbClr val="004B87"/>
                </a:solidFill>
                <a:latin typeface="Arial"/>
                <a:ea typeface="Arial"/>
                <a:cs typeface="Arial"/>
                <a:sym typeface="Arial"/>
              </a:rPr>
              <a:t>University Medical </a:t>
            </a:r>
            <a:r>
              <a:rPr lang="en-NZ" sz="1200" b="0" i="0" u="none" strike="noStrike" cap="none" dirty="0" err="1">
                <a:solidFill>
                  <a:srgbClr val="004B87"/>
                </a:solidFill>
                <a:latin typeface="Arial"/>
                <a:ea typeface="Arial"/>
                <a:cs typeface="Arial"/>
                <a:sym typeface="Arial"/>
              </a:rPr>
              <a:t>Center</a:t>
            </a:r>
            <a:r>
              <a:rPr lang="en-NZ" sz="1200" b="0" i="0" u="none" strike="noStrike" cap="none" dirty="0">
                <a:solidFill>
                  <a:srgbClr val="004B87"/>
                </a:solidFill>
                <a:latin typeface="Arial"/>
                <a:ea typeface="Arial"/>
                <a:cs typeface="Arial"/>
                <a:sym typeface="Arial"/>
              </a:rPr>
              <a:t> Mainz Biobank</a:t>
            </a:r>
            <a:endParaRPr dirty="0">
              <a:solidFill>
                <a:srgbClr val="004B87"/>
              </a:solidFill>
            </a:endParaRPr>
          </a:p>
          <a:p>
            <a:pPr marL="0" marR="0" lvl="0" indent="0" algn="ctr" rtl="0">
              <a:spcBef>
                <a:spcPts val="0"/>
              </a:spcBef>
              <a:spcAft>
                <a:spcPts val="0"/>
              </a:spcAft>
              <a:buNone/>
            </a:pPr>
            <a:r>
              <a:rPr lang="en-NZ" sz="1200" b="1" i="0" u="none" strike="noStrike" cap="none" dirty="0">
                <a:solidFill>
                  <a:srgbClr val="004B87"/>
                </a:solidFill>
                <a:latin typeface="Arial"/>
                <a:ea typeface="Arial"/>
                <a:cs typeface="Arial"/>
                <a:sym typeface="Arial"/>
              </a:rPr>
              <a:t>n=73</a:t>
            </a:r>
            <a:endParaRPr dirty="0">
              <a:solidFill>
                <a:srgbClr val="004B87"/>
              </a:solidFill>
            </a:endParaRPr>
          </a:p>
        </p:txBody>
      </p:sp>
      <p:sp>
        <p:nvSpPr>
          <p:cNvPr id="42" name="Google Shape;42;p1"/>
          <p:cNvSpPr/>
          <p:nvPr/>
        </p:nvSpPr>
        <p:spPr>
          <a:xfrm>
            <a:off x="7083460" y="1543543"/>
            <a:ext cx="2584600" cy="759094"/>
          </a:xfrm>
          <a:prstGeom prst="rect">
            <a:avLst/>
          </a:prstGeom>
          <a:solidFill>
            <a:schemeClr val="lt1">
              <a:alpha val="10196"/>
            </a:schemeClr>
          </a:solidFill>
          <a:ln w="12700" cap="flat" cmpd="sng">
            <a:solidFill>
              <a:srgbClr val="136F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200" b="0" i="0" u="none" strike="noStrike" cap="none" dirty="0" err="1">
                <a:solidFill>
                  <a:srgbClr val="004B87"/>
                </a:solidFill>
                <a:latin typeface="Arial"/>
                <a:ea typeface="Arial"/>
                <a:cs typeface="Arial"/>
                <a:sym typeface="Arial"/>
              </a:rPr>
              <a:t>Akero</a:t>
            </a:r>
            <a:r>
              <a:rPr lang="en-NZ" sz="1200" b="0" i="0" u="none" strike="noStrike" cap="none" dirty="0">
                <a:solidFill>
                  <a:srgbClr val="004B87"/>
                </a:solidFill>
                <a:latin typeface="Arial"/>
                <a:ea typeface="Arial"/>
                <a:cs typeface="Arial"/>
                <a:sym typeface="Arial"/>
              </a:rPr>
              <a:t> Therapeutics’ SYNCHRONY Phase 3 screening population</a:t>
            </a:r>
            <a:endParaRPr dirty="0">
              <a:solidFill>
                <a:srgbClr val="004B87"/>
              </a:solidFill>
            </a:endParaRPr>
          </a:p>
          <a:p>
            <a:pPr marL="0" marR="0" lvl="0" indent="0" algn="ctr" rtl="0">
              <a:spcBef>
                <a:spcPts val="0"/>
              </a:spcBef>
              <a:spcAft>
                <a:spcPts val="0"/>
              </a:spcAft>
              <a:buNone/>
            </a:pPr>
            <a:r>
              <a:rPr lang="en-NZ" sz="1200" b="1" i="0" u="none" strike="noStrike" cap="none" dirty="0">
                <a:solidFill>
                  <a:srgbClr val="004B87"/>
                </a:solidFill>
                <a:latin typeface="Arial"/>
                <a:ea typeface="Arial"/>
                <a:cs typeface="Arial"/>
                <a:sym typeface="Arial"/>
              </a:rPr>
              <a:t>n=204</a:t>
            </a:r>
            <a:endParaRPr dirty="0">
              <a:solidFill>
                <a:srgbClr val="004B87"/>
              </a:solidFill>
            </a:endParaRPr>
          </a:p>
        </p:txBody>
      </p:sp>
      <p:sp>
        <p:nvSpPr>
          <p:cNvPr id="43" name="Google Shape;43;p1"/>
          <p:cNvSpPr/>
          <p:nvPr/>
        </p:nvSpPr>
        <p:spPr>
          <a:xfrm>
            <a:off x="6552653" y="2534732"/>
            <a:ext cx="3646213" cy="424148"/>
          </a:xfrm>
          <a:prstGeom prst="rect">
            <a:avLst/>
          </a:prstGeom>
          <a:solidFill>
            <a:srgbClr val="E7F3F2"/>
          </a:solidFill>
          <a:ln w="12700" cap="flat" cmpd="sng">
            <a:solidFill>
              <a:srgbClr val="136F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36F64"/>
              </a:buClr>
              <a:buSzPts val="1200"/>
              <a:buFont typeface="Arial"/>
              <a:buNone/>
            </a:pPr>
            <a:r>
              <a:rPr lang="en-NZ" sz="1200" b="0" i="0" u="none" strike="noStrike" cap="none" dirty="0">
                <a:solidFill>
                  <a:srgbClr val="004B87"/>
                </a:solidFill>
                <a:latin typeface="Arial"/>
                <a:ea typeface="Arial"/>
                <a:cs typeface="Arial"/>
                <a:sym typeface="Arial"/>
              </a:rPr>
              <a:t>Biopsy-confirmed patients with MASLD</a:t>
            </a:r>
            <a:endParaRPr dirty="0">
              <a:solidFill>
                <a:srgbClr val="004B87"/>
              </a:solidFill>
            </a:endParaRPr>
          </a:p>
          <a:p>
            <a:pPr marL="0" marR="0" lvl="0" indent="0" algn="ctr" rtl="0">
              <a:spcBef>
                <a:spcPts val="0"/>
              </a:spcBef>
              <a:spcAft>
                <a:spcPts val="0"/>
              </a:spcAft>
              <a:buNone/>
            </a:pPr>
            <a:r>
              <a:rPr lang="en-NZ" sz="1200" b="1" i="0" u="none" strike="noStrike" cap="none" dirty="0">
                <a:solidFill>
                  <a:srgbClr val="004B87"/>
                </a:solidFill>
                <a:latin typeface="Arial"/>
                <a:ea typeface="Arial"/>
                <a:cs typeface="Arial"/>
                <a:sym typeface="Arial"/>
              </a:rPr>
              <a:t>N=533</a:t>
            </a:r>
            <a:endParaRPr sz="1200" b="0" i="0" u="none" strike="noStrike" cap="none" dirty="0">
              <a:solidFill>
                <a:srgbClr val="004B87"/>
              </a:solidFill>
              <a:latin typeface="Arial"/>
              <a:ea typeface="Arial"/>
              <a:cs typeface="Arial"/>
              <a:sym typeface="Arial"/>
            </a:endParaRPr>
          </a:p>
        </p:txBody>
      </p:sp>
      <p:cxnSp>
        <p:nvCxnSpPr>
          <p:cNvPr id="44" name="Google Shape;44;p1"/>
          <p:cNvCxnSpPr>
            <a:stCxn id="40" idx="2"/>
            <a:endCxn id="43" idx="0"/>
          </p:cNvCxnSpPr>
          <p:nvPr/>
        </p:nvCxnSpPr>
        <p:spPr>
          <a:xfrm rot="-5400000" flipH="1">
            <a:off x="7130113" y="1288904"/>
            <a:ext cx="228900" cy="2262600"/>
          </a:xfrm>
          <a:prstGeom prst="bentConnector3">
            <a:avLst>
              <a:gd name="adj1" fmla="val 44618"/>
            </a:avLst>
          </a:prstGeom>
          <a:noFill/>
          <a:ln w="19050" cap="flat" cmpd="sng">
            <a:solidFill>
              <a:srgbClr val="136F64"/>
            </a:solidFill>
            <a:prstDash val="solid"/>
            <a:miter lim="800000"/>
            <a:headEnd type="none" w="sm" len="sm"/>
            <a:tailEnd type="triangle" w="med" len="med"/>
          </a:ln>
        </p:spPr>
      </p:cxnSp>
      <p:cxnSp>
        <p:nvCxnSpPr>
          <p:cNvPr id="45" name="Google Shape;45;p1"/>
          <p:cNvCxnSpPr>
            <a:stCxn id="42" idx="2"/>
            <a:endCxn id="43" idx="0"/>
          </p:cNvCxnSpPr>
          <p:nvPr/>
        </p:nvCxnSpPr>
        <p:spPr>
          <a:xfrm>
            <a:off x="8375760" y="2302637"/>
            <a:ext cx="0" cy="232200"/>
          </a:xfrm>
          <a:prstGeom prst="straightConnector1">
            <a:avLst/>
          </a:prstGeom>
          <a:noFill/>
          <a:ln w="19050" cap="flat" cmpd="sng">
            <a:solidFill>
              <a:srgbClr val="136F64"/>
            </a:solidFill>
            <a:prstDash val="solid"/>
            <a:miter lim="800000"/>
            <a:headEnd type="none" w="sm" len="sm"/>
            <a:tailEnd type="triangle" w="med" len="med"/>
          </a:ln>
        </p:spPr>
      </p:cxnSp>
      <p:cxnSp>
        <p:nvCxnSpPr>
          <p:cNvPr id="46" name="Google Shape;46;p1"/>
          <p:cNvCxnSpPr>
            <a:cxnSpLocks/>
          </p:cNvCxnSpPr>
          <p:nvPr/>
        </p:nvCxnSpPr>
        <p:spPr>
          <a:xfrm rot="5400000">
            <a:off x="9424252" y="1244611"/>
            <a:ext cx="232200" cy="2329200"/>
          </a:xfrm>
          <a:prstGeom prst="bentConnector3">
            <a:avLst>
              <a:gd name="adj1" fmla="val 49978"/>
            </a:avLst>
          </a:prstGeom>
          <a:noFill/>
          <a:ln w="19050" cap="flat" cmpd="sng">
            <a:solidFill>
              <a:srgbClr val="136F64"/>
            </a:solidFill>
            <a:prstDash val="solid"/>
            <a:miter lim="800000"/>
            <a:headEnd type="none" w="sm" len="sm"/>
            <a:tailEnd type="triangle" w="med" len="med"/>
          </a:ln>
        </p:spPr>
      </p:cxnSp>
      <p:cxnSp>
        <p:nvCxnSpPr>
          <p:cNvPr id="47" name="Google Shape;47;p1"/>
          <p:cNvCxnSpPr>
            <a:stCxn id="43" idx="2"/>
            <a:endCxn id="48" idx="0"/>
          </p:cNvCxnSpPr>
          <p:nvPr/>
        </p:nvCxnSpPr>
        <p:spPr>
          <a:xfrm>
            <a:off x="8375760" y="2958880"/>
            <a:ext cx="0" cy="232200"/>
          </a:xfrm>
          <a:prstGeom prst="straightConnector1">
            <a:avLst/>
          </a:prstGeom>
          <a:noFill/>
          <a:ln w="19050" cap="flat" cmpd="sng">
            <a:solidFill>
              <a:srgbClr val="136F64"/>
            </a:solidFill>
            <a:prstDash val="solid"/>
            <a:miter lim="800000"/>
            <a:headEnd type="none" w="sm" len="sm"/>
            <a:tailEnd type="triangle" w="med" len="med"/>
          </a:ln>
        </p:spPr>
      </p:cxnSp>
      <p:sp>
        <p:nvSpPr>
          <p:cNvPr id="48" name="Google Shape;48;p1"/>
          <p:cNvSpPr/>
          <p:nvPr/>
        </p:nvSpPr>
        <p:spPr>
          <a:xfrm>
            <a:off x="6314345" y="3190975"/>
            <a:ext cx="4122827" cy="424148"/>
          </a:xfrm>
          <a:prstGeom prst="rect">
            <a:avLst/>
          </a:prstGeom>
          <a:solidFill>
            <a:srgbClr val="D6EAE8"/>
          </a:solidFill>
          <a:ln w="12700" cap="flat" cmpd="sng">
            <a:solidFill>
              <a:srgbClr val="136F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36F64"/>
              </a:buClr>
              <a:buSzPts val="1200"/>
              <a:buFont typeface="Arial"/>
              <a:buNone/>
            </a:pPr>
            <a:r>
              <a:rPr lang="en-NZ" sz="1200" b="0" i="0" u="none" strike="noStrike" cap="none" dirty="0">
                <a:solidFill>
                  <a:srgbClr val="004B87"/>
                </a:solidFill>
                <a:latin typeface="Arial"/>
                <a:ea typeface="Arial"/>
                <a:cs typeface="Arial"/>
                <a:sym typeface="Arial"/>
              </a:rPr>
              <a:t>Deep methylation sequencing of plasma cfDNA</a:t>
            </a:r>
            <a:endParaRPr dirty="0">
              <a:solidFill>
                <a:srgbClr val="004B87"/>
              </a:solidFill>
            </a:endParaRPr>
          </a:p>
        </p:txBody>
      </p:sp>
      <p:cxnSp>
        <p:nvCxnSpPr>
          <p:cNvPr id="49" name="Google Shape;49;p1"/>
          <p:cNvCxnSpPr>
            <a:stCxn id="48" idx="2"/>
            <a:endCxn id="50" idx="0"/>
          </p:cNvCxnSpPr>
          <p:nvPr/>
        </p:nvCxnSpPr>
        <p:spPr>
          <a:xfrm>
            <a:off x="8375759" y="3615123"/>
            <a:ext cx="0" cy="232200"/>
          </a:xfrm>
          <a:prstGeom prst="straightConnector1">
            <a:avLst/>
          </a:prstGeom>
          <a:noFill/>
          <a:ln w="19050" cap="flat" cmpd="sng">
            <a:solidFill>
              <a:srgbClr val="136F64"/>
            </a:solidFill>
            <a:prstDash val="solid"/>
            <a:miter lim="800000"/>
            <a:headEnd type="none" w="sm" len="sm"/>
            <a:tailEnd type="triangle" w="med" len="med"/>
          </a:ln>
        </p:spPr>
      </p:cxnSp>
      <p:sp>
        <p:nvSpPr>
          <p:cNvPr id="50" name="Google Shape;50;p1"/>
          <p:cNvSpPr/>
          <p:nvPr/>
        </p:nvSpPr>
        <p:spPr>
          <a:xfrm>
            <a:off x="6314345" y="3847218"/>
            <a:ext cx="4122826" cy="525594"/>
          </a:xfrm>
          <a:prstGeom prst="rect">
            <a:avLst/>
          </a:prstGeom>
          <a:solidFill>
            <a:srgbClr val="1EAA99"/>
          </a:solidFill>
          <a:ln w="12700" cap="flat" cmpd="sng">
            <a:solidFill>
              <a:srgbClr val="136F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Arial"/>
              <a:buNone/>
            </a:pPr>
            <a:r>
              <a:rPr lang="en-NZ" sz="1200" b="1" i="0" u="none" strike="noStrike" cap="none" dirty="0" err="1">
                <a:solidFill>
                  <a:schemeClr val="lt1"/>
                </a:solidFill>
                <a:latin typeface="Arial"/>
                <a:ea typeface="Arial"/>
                <a:cs typeface="Arial"/>
                <a:sym typeface="Arial"/>
              </a:rPr>
              <a:t>LiquidTransformer</a:t>
            </a:r>
            <a:r>
              <a:rPr lang="en-NZ" sz="1200" b="1" i="0" u="none" strike="noStrike" cap="none" dirty="0">
                <a:solidFill>
                  <a:schemeClr val="lt1"/>
                </a:solidFill>
                <a:latin typeface="Arial"/>
                <a:ea typeface="Arial"/>
                <a:cs typeface="Arial"/>
                <a:sym typeface="Arial"/>
              </a:rPr>
              <a:t>: 89 million parameters*</a:t>
            </a:r>
            <a:br>
              <a:rPr lang="en-NZ" sz="1200" b="1" i="0" u="none" strike="noStrike" cap="none" dirty="0">
                <a:solidFill>
                  <a:schemeClr val="lt1"/>
                </a:solidFill>
                <a:latin typeface="Arial"/>
                <a:ea typeface="Arial"/>
                <a:cs typeface="Arial"/>
                <a:sym typeface="Arial"/>
              </a:rPr>
            </a:br>
            <a:r>
              <a:rPr lang="en-NZ" sz="1200" b="0" i="0" u="none" strike="noStrike" cap="none" dirty="0">
                <a:solidFill>
                  <a:schemeClr val="lt1"/>
                </a:solidFill>
                <a:latin typeface="Arial"/>
                <a:ea typeface="Arial"/>
                <a:cs typeface="Arial"/>
                <a:sym typeface="Arial"/>
              </a:rPr>
              <a:t>used to identify clinically significant fibrosis</a:t>
            </a:r>
            <a:endParaRPr sz="1200" b="0" i="0" u="none" strike="noStrike" cap="none" dirty="0">
              <a:solidFill>
                <a:schemeClr val="lt1"/>
              </a:solidFill>
              <a:latin typeface="Arial"/>
              <a:ea typeface="Arial"/>
              <a:cs typeface="Arial"/>
              <a:sym typeface="Arial"/>
            </a:endParaRPr>
          </a:p>
        </p:txBody>
      </p:sp>
      <p:sp>
        <p:nvSpPr>
          <p:cNvPr id="51" name="Google Shape;51;p1"/>
          <p:cNvSpPr/>
          <p:nvPr/>
        </p:nvSpPr>
        <p:spPr>
          <a:xfrm>
            <a:off x="6314345" y="4604907"/>
            <a:ext cx="4122826" cy="409705"/>
          </a:xfrm>
          <a:prstGeom prst="rect">
            <a:avLst/>
          </a:prstGeom>
          <a:solidFill>
            <a:schemeClr val="accent6"/>
          </a:solidFill>
          <a:ln w="12700" cap="flat" cmpd="sng">
            <a:solidFill>
              <a:srgbClr val="136F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Arial"/>
              <a:buNone/>
            </a:pPr>
            <a:r>
              <a:rPr lang="en-NZ" sz="1200" b="0" i="0" u="none" strike="noStrike" cap="none" dirty="0">
                <a:solidFill>
                  <a:schemeClr val="lt1"/>
                </a:solidFill>
                <a:latin typeface="Arial"/>
                <a:ea typeface="Arial"/>
                <a:cs typeface="Arial"/>
                <a:sym typeface="Arial"/>
              </a:rPr>
              <a:t>Test performance evaluated for the detection of: </a:t>
            </a:r>
            <a:endParaRPr sz="1200" b="0" i="0" u="none" strike="noStrike" cap="none" dirty="0">
              <a:solidFill>
                <a:schemeClr val="lt1"/>
              </a:solidFill>
              <a:latin typeface="Arial"/>
              <a:ea typeface="Arial"/>
              <a:cs typeface="Arial"/>
              <a:sym typeface="Arial"/>
            </a:endParaRPr>
          </a:p>
        </p:txBody>
      </p:sp>
      <p:cxnSp>
        <p:nvCxnSpPr>
          <p:cNvPr id="52" name="Google Shape;52;p1"/>
          <p:cNvCxnSpPr>
            <a:stCxn id="50" idx="2"/>
            <a:endCxn id="51" idx="0"/>
          </p:cNvCxnSpPr>
          <p:nvPr/>
        </p:nvCxnSpPr>
        <p:spPr>
          <a:xfrm>
            <a:off x="8375758" y="4372812"/>
            <a:ext cx="0" cy="232200"/>
          </a:xfrm>
          <a:prstGeom prst="straightConnector1">
            <a:avLst/>
          </a:prstGeom>
          <a:noFill/>
          <a:ln w="19050" cap="flat" cmpd="sng">
            <a:solidFill>
              <a:srgbClr val="136F64"/>
            </a:solidFill>
            <a:prstDash val="solid"/>
            <a:miter lim="800000"/>
            <a:headEnd type="none" w="sm" len="sm"/>
            <a:tailEnd type="triangle" w="med" len="med"/>
          </a:ln>
        </p:spPr>
      </p:cxnSp>
      <p:sp>
        <p:nvSpPr>
          <p:cNvPr id="53" name="Google Shape;53;p1"/>
          <p:cNvSpPr/>
          <p:nvPr/>
        </p:nvSpPr>
        <p:spPr>
          <a:xfrm>
            <a:off x="5553889" y="5254684"/>
            <a:ext cx="2559600" cy="424148"/>
          </a:xfrm>
          <a:prstGeom prst="rect">
            <a:avLst/>
          </a:prstGeom>
          <a:solidFill>
            <a:srgbClr val="1A9586"/>
          </a:solidFill>
          <a:ln w="12700" cap="flat" cmpd="sng">
            <a:solidFill>
              <a:srgbClr val="136F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200" b="0" i="0" u="none" strike="noStrike" cap="none" dirty="0">
                <a:solidFill>
                  <a:schemeClr val="lt1"/>
                </a:solidFill>
                <a:latin typeface="Arial"/>
                <a:ea typeface="Arial"/>
                <a:cs typeface="Arial"/>
                <a:sym typeface="Arial"/>
              </a:rPr>
              <a:t>Significant fibrosis (F2–F3) </a:t>
            </a:r>
            <a:br>
              <a:rPr lang="en-NZ" sz="1200" b="0" i="0" u="none" strike="noStrike" cap="none" dirty="0">
                <a:solidFill>
                  <a:schemeClr val="lt1"/>
                </a:solidFill>
                <a:latin typeface="Arial"/>
                <a:ea typeface="Arial"/>
                <a:cs typeface="Arial"/>
                <a:sym typeface="Arial"/>
              </a:rPr>
            </a:br>
            <a:r>
              <a:rPr lang="en-NZ" sz="1200" b="0" i="0" u="none" strike="noStrike" cap="none" dirty="0">
                <a:solidFill>
                  <a:schemeClr val="lt1"/>
                </a:solidFill>
                <a:latin typeface="Arial"/>
                <a:ea typeface="Arial"/>
                <a:cs typeface="Arial"/>
                <a:sym typeface="Arial"/>
              </a:rPr>
              <a:t>in patients without cirrhosis</a:t>
            </a:r>
            <a:endParaRPr sz="1200" b="0" i="0" u="none" strike="noStrike" cap="none" dirty="0">
              <a:solidFill>
                <a:schemeClr val="lt1"/>
              </a:solidFill>
              <a:latin typeface="Arial"/>
              <a:ea typeface="Arial"/>
              <a:cs typeface="Arial"/>
              <a:sym typeface="Arial"/>
            </a:endParaRPr>
          </a:p>
        </p:txBody>
      </p:sp>
      <p:sp>
        <p:nvSpPr>
          <p:cNvPr id="54" name="Google Shape;54;p1"/>
          <p:cNvSpPr/>
          <p:nvPr/>
        </p:nvSpPr>
        <p:spPr>
          <a:xfrm>
            <a:off x="8630459" y="5246706"/>
            <a:ext cx="2557706" cy="424147"/>
          </a:xfrm>
          <a:prstGeom prst="rect">
            <a:avLst/>
          </a:prstGeom>
          <a:solidFill>
            <a:srgbClr val="1A9586"/>
          </a:solidFill>
          <a:ln w="12700" cap="flat" cmpd="sng">
            <a:solidFill>
              <a:srgbClr val="136F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sz="1200" b="0" i="0" u="none" strike="noStrike" cap="none" dirty="0">
                <a:solidFill>
                  <a:schemeClr val="lt1"/>
                </a:solidFill>
                <a:latin typeface="Arial"/>
                <a:ea typeface="Arial"/>
                <a:cs typeface="Arial"/>
                <a:sym typeface="Arial"/>
              </a:rPr>
              <a:t>Cirrhosis (F4)</a:t>
            </a:r>
            <a:endParaRPr sz="1200" b="0" i="0" u="none" strike="noStrike" cap="none" dirty="0">
              <a:solidFill>
                <a:schemeClr val="lt1"/>
              </a:solidFill>
              <a:latin typeface="Arial"/>
              <a:ea typeface="Arial"/>
              <a:cs typeface="Arial"/>
              <a:sym typeface="Arial"/>
            </a:endParaRPr>
          </a:p>
        </p:txBody>
      </p:sp>
      <p:cxnSp>
        <p:nvCxnSpPr>
          <p:cNvPr id="55" name="Google Shape;55;p1"/>
          <p:cNvCxnSpPr>
            <a:cxnSpLocks/>
            <a:stCxn id="51" idx="2"/>
            <a:endCxn id="53" idx="0"/>
          </p:cNvCxnSpPr>
          <p:nvPr/>
        </p:nvCxnSpPr>
        <p:spPr>
          <a:xfrm rot="5400000">
            <a:off x="7484688" y="4363614"/>
            <a:ext cx="240072" cy="1542069"/>
          </a:xfrm>
          <a:prstGeom prst="bentConnector3">
            <a:avLst>
              <a:gd name="adj1" fmla="val 50000"/>
            </a:avLst>
          </a:prstGeom>
          <a:noFill/>
          <a:ln w="19050" cap="flat" cmpd="sng">
            <a:solidFill>
              <a:srgbClr val="136F64"/>
            </a:solidFill>
            <a:prstDash val="solid"/>
            <a:miter lim="800000"/>
            <a:headEnd type="none" w="sm" len="sm"/>
            <a:tailEnd type="triangle" w="med" len="med"/>
          </a:ln>
        </p:spPr>
      </p:cxnSp>
      <p:cxnSp>
        <p:nvCxnSpPr>
          <p:cNvPr id="56" name="Google Shape;56;p1"/>
          <p:cNvCxnSpPr>
            <a:cxnSpLocks/>
          </p:cNvCxnSpPr>
          <p:nvPr/>
        </p:nvCxnSpPr>
        <p:spPr>
          <a:xfrm rot="16200000" flipH="1">
            <a:off x="9026488" y="4370232"/>
            <a:ext cx="232094" cy="1533554"/>
          </a:xfrm>
          <a:prstGeom prst="bentConnector3">
            <a:avLst>
              <a:gd name="adj1" fmla="val 50000"/>
            </a:avLst>
          </a:prstGeom>
          <a:noFill/>
          <a:ln w="19050" cap="flat" cmpd="sng">
            <a:solidFill>
              <a:srgbClr val="136F64"/>
            </a:solidFill>
            <a:prstDash val="solid"/>
            <a:miter lim="800000"/>
            <a:headEnd type="none" w="sm" len="sm"/>
            <a:tailEnd type="triangle" w="med" len="med"/>
          </a:ln>
        </p:spPr>
      </p:cxnSp>
      <p:grpSp>
        <p:nvGrpSpPr>
          <p:cNvPr id="10" name="Group 9">
            <a:extLst>
              <a:ext uri="{FF2B5EF4-FFF2-40B4-BE49-F238E27FC236}">
                <a16:creationId xmlns:a16="http://schemas.microsoft.com/office/drawing/2014/main" id="{9BEFF555-8729-D888-284C-A3438B04686B}"/>
              </a:ext>
            </a:extLst>
          </p:cNvPr>
          <p:cNvGrpSpPr/>
          <p:nvPr/>
        </p:nvGrpSpPr>
        <p:grpSpPr>
          <a:xfrm>
            <a:off x="5230221" y="5787403"/>
            <a:ext cx="5971792" cy="540000"/>
            <a:chOff x="5216621" y="5770957"/>
            <a:chExt cx="5971792" cy="540000"/>
          </a:xfrm>
        </p:grpSpPr>
        <p:grpSp>
          <p:nvGrpSpPr>
            <p:cNvPr id="57" name="Google Shape;57;p1"/>
            <p:cNvGrpSpPr/>
            <p:nvPr/>
          </p:nvGrpSpPr>
          <p:grpSpPr>
            <a:xfrm>
              <a:off x="5216621" y="5770957"/>
              <a:ext cx="5971792" cy="540000"/>
              <a:chOff x="5943131" y="4710026"/>
              <a:chExt cx="6067026" cy="540000"/>
            </a:xfrm>
          </p:grpSpPr>
          <p:sp>
            <p:nvSpPr>
              <p:cNvPr id="58" name="Google Shape;58;p1"/>
              <p:cNvSpPr/>
              <p:nvPr/>
            </p:nvSpPr>
            <p:spPr>
              <a:xfrm>
                <a:off x="6271961" y="4759205"/>
                <a:ext cx="5738196" cy="441643"/>
              </a:xfrm>
              <a:prstGeom prst="rect">
                <a:avLst/>
              </a:prstGeom>
              <a:solidFill>
                <a:srgbClr val="136F64"/>
              </a:solidFill>
              <a:ln w="12700" cap="flat" cmpd="sng">
                <a:solidFill>
                  <a:srgbClr val="136F64"/>
                </a:solidFill>
                <a:prstDash val="solid"/>
                <a:miter lim="800000"/>
                <a:headEnd type="none" w="sm" len="sm"/>
                <a:tailEnd type="none" w="sm" len="sm"/>
              </a:ln>
            </p:spPr>
            <p:txBody>
              <a:bodyPr spcFirstLastPara="1" wrap="square" lIns="288000" tIns="45700" rIns="0"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NZ" sz="1200" b="0" i="0" u="none" strike="noStrike" cap="none" dirty="0">
                    <a:solidFill>
                      <a:schemeClr val="lt1"/>
                    </a:solidFill>
                    <a:latin typeface="Arial"/>
                    <a:ea typeface="Arial"/>
                    <a:cs typeface="Arial"/>
                    <a:sym typeface="Arial"/>
                  </a:rPr>
                  <a:t>Performance was compared head-to-head against Fib-4, </a:t>
                </a:r>
                <a:r>
                  <a:rPr lang="en-NZ" sz="1200" b="0" i="0" u="none" strike="noStrike" cap="none" dirty="0" err="1">
                    <a:solidFill>
                      <a:schemeClr val="lt1"/>
                    </a:solidFill>
                    <a:latin typeface="Arial"/>
                    <a:ea typeface="Arial"/>
                    <a:cs typeface="Arial"/>
                    <a:sym typeface="Arial"/>
                  </a:rPr>
                  <a:t>VCTE</a:t>
                </a:r>
                <a:r>
                  <a:rPr lang="en-NZ" sz="1200" b="0" i="0" u="none" strike="noStrike" cap="none" dirty="0">
                    <a:solidFill>
                      <a:schemeClr val="lt1"/>
                    </a:solidFill>
                    <a:latin typeface="Arial"/>
                    <a:ea typeface="Arial"/>
                    <a:cs typeface="Arial"/>
                    <a:sym typeface="Arial"/>
                  </a:rPr>
                  <a:t>, and ELF on matched samples. All performance results were measured on the validation set</a:t>
                </a:r>
                <a:endParaRPr dirty="0"/>
              </a:p>
            </p:txBody>
          </p:sp>
          <p:sp>
            <p:nvSpPr>
              <p:cNvPr id="59" name="Google Shape;59;p1"/>
              <p:cNvSpPr/>
              <p:nvPr/>
            </p:nvSpPr>
            <p:spPr>
              <a:xfrm>
                <a:off x="5943131" y="4710026"/>
                <a:ext cx="540000" cy="540000"/>
              </a:xfrm>
              <a:prstGeom prst="ellipse">
                <a:avLst/>
              </a:prstGeom>
              <a:solidFill>
                <a:srgbClr val="D6EAE8"/>
              </a:solidFill>
              <a:ln w="19050" cap="flat" cmpd="sng">
                <a:solidFill>
                  <a:srgbClr val="136F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2" name="Graphic 1">
              <a:extLst>
                <a:ext uri="{FF2B5EF4-FFF2-40B4-BE49-F238E27FC236}">
                  <a16:creationId xmlns:a16="http://schemas.microsoft.com/office/drawing/2014/main" id="{00A97B84-E44C-4832-7A07-C24601FE9F5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16725" y="5871061"/>
              <a:ext cx="339792" cy="339792"/>
            </a:xfrm>
            <a:prstGeom prst="rect">
              <a:avLst/>
            </a:prstGeom>
          </p:spPr>
        </p:pic>
      </p:grpSp>
      <p:pic>
        <p:nvPicPr>
          <p:cNvPr id="3" name="Picture 2">
            <a:hlinkClick r:id="rId4" action="ppaction://hlinksldjump"/>
            <a:extLst>
              <a:ext uri="{FF2B5EF4-FFF2-40B4-BE49-F238E27FC236}">
                <a16:creationId xmlns:a16="http://schemas.microsoft.com/office/drawing/2014/main" id="{72895CD7-0400-E3E7-4AD2-1037555EDE3B}"/>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7" name="Google Shape;67;p2"/>
          <p:cNvSpPr txBox="1">
            <a:spLocks noGrp="1"/>
          </p:cNvSpPr>
          <p:nvPr>
            <p:ph type="title"/>
          </p:nvPr>
        </p:nvSpPr>
        <p:spPr>
          <a:xfrm>
            <a:off x="838199" y="-89087"/>
            <a:ext cx="10723179" cy="8389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Arial"/>
              <a:buNone/>
            </a:pPr>
            <a:r>
              <a:rPr lang="en-NZ" sz="2400" dirty="0">
                <a:latin typeface="Arial"/>
                <a:ea typeface="Arial"/>
                <a:cs typeface="Arial"/>
                <a:sym typeface="Arial"/>
              </a:rPr>
              <a:t>AI-powered cfDNA methylation profiling for identification of treatment-eligible </a:t>
            </a:r>
            <a:r>
              <a:rPr lang="en-NZ" sz="2400" dirty="0" err="1">
                <a:latin typeface="Arial"/>
                <a:ea typeface="Arial"/>
                <a:cs typeface="Arial"/>
                <a:sym typeface="Arial"/>
              </a:rPr>
              <a:t>MASLD</a:t>
            </a:r>
            <a:r>
              <a:rPr lang="en-NZ" sz="2400" dirty="0">
                <a:latin typeface="Arial"/>
                <a:ea typeface="Arial"/>
                <a:cs typeface="Arial"/>
                <a:sym typeface="Arial"/>
              </a:rPr>
              <a:t> patients</a:t>
            </a:r>
            <a:endParaRPr sz="2400" dirty="0">
              <a:latin typeface="Arial"/>
              <a:ea typeface="Arial"/>
              <a:cs typeface="Arial"/>
              <a:sym typeface="Arial"/>
            </a:endParaRPr>
          </a:p>
        </p:txBody>
      </p:sp>
      <p:pic>
        <p:nvPicPr>
          <p:cNvPr id="68" name="Google Shape;68;p2"/>
          <p:cNvPicPr preferRelativeResize="0"/>
          <p:nvPr/>
        </p:nvPicPr>
        <p:blipFill>
          <a:blip r:embed="rId3">
            <a:alphaModFix/>
          </a:blip>
          <a:stretch>
            <a:fillRect/>
          </a:stretch>
        </p:blipFill>
        <p:spPr>
          <a:xfrm>
            <a:off x="386200" y="1430275"/>
            <a:ext cx="5168899" cy="4856815"/>
          </a:xfrm>
          <a:prstGeom prst="rect">
            <a:avLst/>
          </a:prstGeom>
          <a:noFill/>
          <a:ln>
            <a:noFill/>
          </a:ln>
        </p:spPr>
      </p:pic>
      <p:pic>
        <p:nvPicPr>
          <p:cNvPr id="2" name="Picture 1">
            <a:hlinkClick r:id="rId4" action="ppaction://hlinksldjump"/>
            <a:extLst>
              <a:ext uri="{FF2B5EF4-FFF2-40B4-BE49-F238E27FC236}">
                <a16:creationId xmlns:a16="http://schemas.microsoft.com/office/drawing/2014/main" id="{FADE00AB-FF36-BAD2-82BE-02D429F212D5}"/>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cxnSp>
        <p:nvCxnSpPr>
          <p:cNvPr id="3" name="Straight Connector 2">
            <a:extLst>
              <a:ext uri="{FF2B5EF4-FFF2-40B4-BE49-F238E27FC236}">
                <a16:creationId xmlns:a16="http://schemas.microsoft.com/office/drawing/2014/main" id="{8A34D273-4DC8-453A-C959-2AB19B46B90E}"/>
              </a:ext>
            </a:extLst>
          </p:cNvPr>
          <p:cNvCxnSpPr>
            <a:cxnSpLocks/>
          </p:cNvCxnSpPr>
          <p:nvPr/>
        </p:nvCxnSpPr>
        <p:spPr>
          <a:xfrm>
            <a:off x="5631760" y="3993950"/>
            <a:ext cx="0" cy="243820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F6FD1F4-220A-C688-DF03-15C9C55061F2}"/>
              </a:ext>
            </a:extLst>
          </p:cNvPr>
          <p:cNvCxnSpPr>
            <a:cxnSpLocks/>
          </p:cNvCxnSpPr>
          <p:nvPr/>
        </p:nvCxnSpPr>
        <p:spPr>
          <a:xfrm>
            <a:off x="5631760" y="3993950"/>
            <a:ext cx="617038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25633E4-E4B0-0C44-3ACA-75C56E30628C}"/>
              </a:ext>
            </a:extLst>
          </p:cNvPr>
          <p:cNvSpPr txBox="1"/>
          <p:nvPr/>
        </p:nvSpPr>
        <p:spPr>
          <a:xfrm>
            <a:off x="5643920" y="3993950"/>
            <a:ext cx="6158220" cy="2444259"/>
          </a:xfrm>
          <a:prstGeom prst="rect">
            <a:avLst/>
          </a:prstGeom>
          <a:noFill/>
        </p:spPr>
        <p:txBody>
          <a:bodyPr wrap="square">
            <a:spAutoFit/>
          </a:bodyPr>
          <a:lstStyle/>
          <a:p>
            <a:pPr marL="0" lvl="0" indent="0" algn="l" rtl="0">
              <a:spcBef>
                <a:spcPts val="0"/>
              </a:spcBef>
              <a:spcAft>
                <a:spcPts val="0"/>
              </a:spcAft>
              <a:buNone/>
            </a:pPr>
            <a:r>
              <a:rPr lang="en-NZ" sz="2000" b="1" dirty="0">
                <a:solidFill>
                  <a:schemeClr val="lt1"/>
                </a:solidFill>
                <a:highlight>
                  <a:srgbClr val="008080"/>
                </a:highlight>
                <a:latin typeface="Arial" panose="020B0604020202020204" pitchFamily="34" charset="0"/>
                <a:cs typeface="Arial" panose="020B0604020202020204" pitchFamily="34" charset="0"/>
              </a:rPr>
              <a:t>CONCLUSIONS</a:t>
            </a:r>
            <a:endParaRPr lang="en-NZ" sz="2000" dirty="0">
              <a:latin typeface="Arial" panose="020B0604020202020204" pitchFamily="34" charset="0"/>
              <a:cs typeface="Arial" panose="020B0604020202020204" pitchFamily="34" charset="0"/>
            </a:endParaRPr>
          </a:p>
          <a:p>
            <a:pPr marL="228600" lvl="0" indent="-228600" algn="l" rtl="0">
              <a:spcBef>
                <a:spcPts val="500"/>
              </a:spcBef>
              <a:spcAft>
                <a:spcPts val="0"/>
              </a:spcAft>
              <a:buClr>
                <a:schemeClr val="dk1"/>
              </a:buClr>
              <a:buSzPts val="1600"/>
              <a:buChar char="•"/>
            </a:pPr>
            <a:r>
              <a:rPr lang="en-NZ" sz="1600" dirty="0">
                <a:solidFill>
                  <a:schemeClr val="dk1"/>
                </a:solidFill>
                <a:latin typeface="Arial" panose="020B0604020202020204" pitchFamily="34" charset="0"/>
                <a:cs typeface="Arial" panose="020B0604020202020204" pitchFamily="34" charset="0"/>
              </a:rPr>
              <a:t>The </a:t>
            </a:r>
            <a:r>
              <a:rPr lang="en-NZ" sz="1600" dirty="0" err="1">
                <a:solidFill>
                  <a:schemeClr val="dk1"/>
                </a:solidFill>
                <a:latin typeface="Arial" panose="020B0604020202020204" pitchFamily="34" charset="0"/>
                <a:cs typeface="Arial" panose="020B0604020202020204" pitchFamily="34" charset="0"/>
              </a:rPr>
              <a:t>Hepta</a:t>
            </a:r>
            <a:r>
              <a:rPr lang="en-NZ" sz="1600" dirty="0">
                <a:solidFill>
                  <a:schemeClr val="dk1"/>
                </a:solidFill>
                <a:latin typeface="Arial" panose="020B0604020202020204" pitchFamily="34" charset="0"/>
                <a:cs typeface="Arial" panose="020B0604020202020204" pitchFamily="34" charset="0"/>
              </a:rPr>
              <a:t> score using an AI-powered cfDNA methylation platform accurately identifies treatment-eligible MASLD patients</a:t>
            </a:r>
            <a:endParaRPr lang="en-NZ" sz="1600" dirty="0">
              <a:latin typeface="Arial" panose="020B0604020202020204" pitchFamily="34" charset="0"/>
              <a:cs typeface="Arial" panose="020B0604020202020204" pitchFamily="34" charset="0"/>
            </a:endParaRPr>
          </a:p>
          <a:p>
            <a:pPr marL="538163" lvl="1" indent="-274638">
              <a:spcBef>
                <a:spcPts val="1000"/>
              </a:spcBef>
              <a:spcAft>
                <a:spcPts val="0"/>
              </a:spcAft>
              <a:buClr>
                <a:schemeClr val="dk1"/>
              </a:buClr>
              <a:buSzPts val="1600"/>
              <a:buFont typeface="Engravers MT" panose="02090707080505020304" pitchFamily="18" charset="0"/>
              <a:buChar char="–"/>
            </a:pPr>
            <a:r>
              <a:rPr lang="en-NZ" sz="1600" dirty="0">
                <a:solidFill>
                  <a:srgbClr val="004B87"/>
                </a:solidFill>
                <a:latin typeface="Arial" panose="020B0604020202020204" pitchFamily="34" charset="0"/>
                <a:cs typeface="Arial" panose="020B0604020202020204" pitchFamily="34" charset="0"/>
              </a:rPr>
              <a:t>Directly addresses a diagnostic gap in current guideline-recommended NIT pathways</a:t>
            </a:r>
          </a:p>
          <a:p>
            <a:pPr marL="228600" lvl="0" indent="-228600" algn="l" rtl="0">
              <a:spcBef>
                <a:spcPts val="1000"/>
              </a:spcBef>
              <a:spcAft>
                <a:spcPts val="0"/>
              </a:spcAft>
              <a:buClr>
                <a:schemeClr val="dk1"/>
              </a:buClr>
              <a:buSzPts val="1600"/>
              <a:buChar char="•"/>
            </a:pPr>
            <a:r>
              <a:rPr lang="en-NZ" sz="1600" dirty="0">
                <a:solidFill>
                  <a:schemeClr val="dk1"/>
                </a:solidFill>
                <a:latin typeface="Arial" panose="020B0604020202020204" pitchFamily="34" charset="0"/>
                <a:cs typeface="Arial" panose="020B0604020202020204" pitchFamily="34" charset="0"/>
              </a:rPr>
              <a:t>Consistent performance across independent cohorts, uniquely positioning it to be considered for integration into treatment-decision algorithms</a:t>
            </a:r>
          </a:p>
        </p:txBody>
      </p:sp>
      <p:sp>
        <p:nvSpPr>
          <p:cNvPr id="7" name="Google Shape;66;p2">
            <a:extLst>
              <a:ext uri="{FF2B5EF4-FFF2-40B4-BE49-F238E27FC236}">
                <a16:creationId xmlns:a16="http://schemas.microsoft.com/office/drawing/2014/main" id="{375D0CA2-1C7C-13D7-C875-5339CB1E2AD8}"/>
              </a:ext>
            </a:extLst>
          </p:cNvPr>
          <p:cNvSpPr txBox="1"/>
          <p:nvPr/>
        </p:nvSpPr>
        <p:spPr>
          <a:xfrm>
            <a:off x="5631760" y="976354"/>
            <a:ext cx="6329232" cy="290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endParaRPr lang="en-GB" sz="2000" b="1" i="0" u="none" strike="noStrike" cap="none" dirty="0">
              <a:solidFill>
                <a:schemeClr val="lt1"/>
              </a:solidFill>
              <a:highlight>
                <a:srgbClr val="008080"/>
              </a:highlight>
              <a:latin typeface="Arial" panose="020B0604020202020204" pitchFamily="34" charset="0"/>
              <a:ea typeface="Arial"/>
              <a:cs typeface="Arial" panose="020B0604020202020204" pitchFamily="34" charset="0"/>
              <a:sym typeface="Arial"/>
            </a:endParaRPr>
          </a:p>
          <a:p>
            <a:pPr marL="228600" marR="0" lvl="0" indent="-228600" algn="l" rtl="0">
              <a:lnSpc>
                <a:spcPct val="100000"/>
              </a:lnSpc>
              <a:spcBef>
                <a:spcPts val="500"/>
              </a:spcBef>
              <a:spcAft>
                <a:spcPts val="0"/>
              </a:spcAft>
              <a:buClr>
                <a:srgbClr val="004B87"/>
              </a:buClr>
              <a:buSzPts val="1600"/>
              <a:buFont typeface="Arial"/>
              <a:buChar char="•"/>
            </a:pPr>
            <a:r>
              <a:rPr lang="en-NZ" sz="1600" dirty="0">
                <a:solidFill>
                  <a:srgbClr val="004B87"/>
                </a:solidFill>
                <a:latin typeface="Arial" panose="020B0604020202020204" pitchFamily="34" charset="0"/>
                <a:cs typeface="Arial" panose="020B0604020202020204" pitchFamily="34" charset="0"/>
              </a:rPr>
              <a:t>The </a:t>
            </a:r>
            <a:r>
              <a:rPr lang="en-NZ" sz="1600" dirty="0" err="1">
                <a:solidFill>
                  <a:srgbClr val="004B87"/>
                </a:solidFill>
                <a:latin typeface="Arial" panose="020B0604020202020204" pitchFamily="34" charset="0"/>
                <a:cs typeface="Arial" panose="020B0604020202020204" pitchFamily="34" charset="0"/>
              </a:rPr>
              <a:t>Hepta</a:t>
            </a:r>
            <a:r>
              <a:rPr lang="en-NZ" sz="1600" dirty="0">
                <a:solidFill>
                  <a:srgbClr val="004B87"/>
                </a:solidFill>
                <a:latin typeface="Arial" panose="020B0604020202020204" pitchFamily="34" charset="0"/>
                <a:cs typeface="Arial" panose="020B0604020202020204" pitchFamily="34" charset="0"/>
              </a:rPr>
              <a:t> score outperformed VCTE, ELF, and Fib-4 in </a:t>
            </a:r>
            <a:br>
              <a:rPr lang="en-NZ" sz="1600" dirty="0">
                <a:solidFill>
                  <a:srgbClr val="004B87"/>
                </a:solidFill>
                <a:latin typeface="Arial" panose="020B0604020202020204" pitchFamily="34" charset="0"/>
                <a:cs typeface="Arial" panose="020B0604020202020204" pitchFamily="34" charset="0"/>
              </a:rPr>
            </a:br>
            <a:r>
              <a:rPr lang="en-NZ" sz="1600" b="1" dirty="0">
                <a:solidFill>
                  <a:srgbClr val="004B87"/>
                </a:solidFill>
                <a:latin typeface="Arial" panose="020B0604020202020204" pitchFamily="34" charset="0"/>
                <a:cs typeface="Arial" panose="020B0604020202020204" pitchFamily="34" charset="0"/>
              </a:rPr>
              <a:t>head-to-head</a:t>
            </a:r>
            <a:r>
              <a:rPr lang="en-NZ" sz="1600" dirty="0">
                <a:solidFill>
                  <a:srgbClr val="004B87"/>
                </a:solidFill>
                <a:latin typeface="Arial" panose="020B0604020202020204" pitchFamily="34" charset="0"/>
                <a:cs typeface="Arial" panose="020B0604020202020204" pitchFamily="34" charset="0"/>
              </a:rPr>
              <a:t> comparison for both F2+ and </a:t>
            </a:r>
            <a:br>
              <a:rPr lang="en-NZ" sz="1600" dirty="0">
                <a:solidFill>
                  <a:srgbClr val="004B87"/>
                </a:solidFill>
                <a:latin typeface="Arial" panose="020B0604020202020204" pitchFamily="34" charset="0"/>
                <a:cs typeface="Arial" panose="020B0604020202020204" pitchFamily="34" charset="0"/>
              </a:rPr>
            </a:br>
            <a:r>
              <a:rPr lang="en-NZ" sz="1600" dirty="0">
                <a:solidFill>
                  <a:srgbClr val="004B87"/>
                </a:solidFill>
                <a:latin typeface="Arial" panose="020B0604020202020204" pitchFamily="34" charset="0"/>
                <a:cs typeface="Arial" panose="020B0604020202020204" pitchFamily="34" charset="0"/>
              </a:rPr>
              <a:t>treatment-eligible patients (F2–F3)</a:t>
            </a:r>
            <a:endParaRPr sz="1600" dirty="0">
              <a:solidFill>
                <a:srgbClr val="004B87"/>
              </a:solidFill>
              <a:latin typeface="Arial" panose="020B0604020202020204" pitchFamily="34" charset="0"/>
              <a:cs typeface="Arial" panose="020B0604020202020204" pitchFamily="34" charset="0"/>
            </a:endParaRPr>
          </a:p>
          <a:p>
            <a:pPr marL="228600" marR="0" lvl="0" indent="-228600" algn="l" rtl="0">
              <a:lnSpc>
                <a:spcPct val="100000"/>
              </a:lnSpc>
              <a:spcBef>
                <a:spcPts val="500"/>
              </a:spcBef>
              <a:spcAft>
                <a:spcPts val="0"/>
              </a:spcAft>
              <a:buClr>
                <a:srgbClr val="004B87"/>
              </a:buClr>
              <a:buSzPts val="1600"/>
              <a:buFont typeface="Arial"/>
              <a:buChar char="•"/>
            </a:pPr>
            <a:r>
              <a:rPr lang="en-NZ" sz="1600" dirty="0">
                <a:solidFill>
                  <a:srgbClr val="004B87"/>
                </a:solidFill>
                <a:latin typeface="Arial" panose="020B0604020202020204" pitchFamily="34" charset="0"/>
                <a:cs typeface="Arial" panose="020B0604020202020204" pitchFamily="34" charset="0"/>
              </a:rPr>
              <a:t>It additionally surpassed </a:t>
            </a:r>
            <a:r>
              <a:rPr lang="en-NZ" sz="1600" dirty="0">
                <a:solidFill>
                  <a:schemeClr val="dk1"/>
                </a:solidFill>
                <a:latin typeface="Arial" panose="020B0604020202020204" pitchFamily="34" charset="0"/>
                <a:cs typeface="Arial" panose="020B0604020202020204" pitchFamily="34" charset="0"/>
              </a:rPr>
              <a:t>VCTE, ELF, and Fib-4 </a:t>
            </a:r>
            <a:r>
              <a:rPr lang="en-NZ" sz="1600" dirty="0">
                <a:solidFill>
                  <a:srgbClr val="004B87"/>
                </a:solidFill>
                <a:latin typeface="Arial" panose="020B0604020202020204" pitchFamily="34" charset="0"/>
                <a:cs typeface="Arial" panose="020B0604020202020204" pitchFamily="34" charset="0"/>
              </a:rPr>
              <a:t>performance reported in the literature via meta-analysis</a:t>
            </a:r>
            <a:endParaRPr sz="1600" dirty="0">
              <a:solidFill>
                <a:srgbClr val="004B87"/>
              </a:solidFill>
              <a:latin typeface="Arial" panose="020B0604020202020204" pitchFamily="34" charset="0"/>
              <a:cs typeface="Arial" panose="020B0604020202020204" pitchFamily="34" charset="0"/>
            </a:endParaRPr>
          </a:p>
          <a:p>
            <a:pPr marL="228600" marR="0" lvl="0" indent="-228600" algn="l" rtl="0">
              <a:lnSpc>
                <a:spcPct val="100000"/>
              </a:lnSpc>
              <a:spcBef>
                <a:spcPts val="500"/>
              </a:spcBef>
              <a:spcAft>
                <a:spcPts val="0"/>
              </a:spcAft>
              <a:buClr>
                <a:srgbClr val="004B87"/>
              </a:buClr>
              <a:buSzPts val="1600"/>
              <a:buFont typeface="Arial"/>
              <a:buChar char="•"/>
            </a:pPr>
            <a:r>
              <a:rPr lang="en-NZ" sz="1600" b="0" i="0" u="none" strike="noStrike" cap="none" dirty="0">
                <a:solidFill>
                  <a:srgbClr val="004B87"/>
                </a:solidFill>
                <a:latin typeface="Arial" panose="020B0604020202020204" pitchFamily="34" charset="0"/>
                <a:ea typeface="Arial"/>
                <a:cs typeface="Arial" panose="020B0604020202020204" pitchFamily="34" charset="0"/>
                <a:sym typeface="Arial"/>
              </a:rPr>
              <a:t>The </a:t>
            </a:r>
            <a:r>
              <a:rPr lang="en-NZ" sz="1600" dirty="0">
                <a:solidFill>
                  <a:srgbClr val="004B87"/>
                </a:solidFill>
                <a:latin typeface="Arial" panose="020B0604020202020204" pitchFamily="34" charset="0"/>
                <a:cs typeface="Arial" panose="020B0604020202020204" pitchFamily="34" charset="0"/>
              </a:rPr>
              <a:t>p</a:t>
            </a:r>
            <a:r>
              <a:rPr lang="en-NZ" sz="1600" b="0" i="0" u="none" strike="noStrike" cap="none" dirty="0">
                <a:solidFill>
                  <a:srgbClr val="004B87"/>
                </a:solidFill>
                <a:latin typeface="Arial" panose="020B0604020202020204" pitchFamily="34" charset="0"/>
                <a:ea typeface="Arial"/>
                <a:cs typeface="Arial" panose="020B0604020202020204" pitchFamily="34" charset="0"/>
                <a:sym typeface="Arial"/>
              </a:rPr>
              <a:t>latform achieved an AUC of 0.83 for detecting </a:t>
            </a:r>
            <a:br>
              <a:rPr lang="en-NZ" sz="1600" b="0" i="0" u="none" strike="noStrike" cap="none" dirty="0">
                <a:solidFill>
                  <a:srgbClr val="004B87"/>
                </a:solidFill>
                <a:latin typeface="Arial" panose="020B0604020202020204" pitchFamily="34" charset="0"/>
                <a:ea typeface="Arial"/>
                <a:cs typeface="Arial" panose="020B0604020202020204" pitchFamily="34" charset="0"/>
                <a:sym typeface="Arial"/>
              </a:rPr>
            </a:br>
            <a:r>
              <a:rPr lang="en-NZ" sz="1600" b="0" i="0" u="none" strike="noStrike" cap="none" dirty="0">
                <a:solidFill>
                  <a:srgbClr val="004B87"/>
                </a:solidFill>
                <a:latin typeface="Arial" panose="020B0604020202020204" pitchFamily="34" charset="0"/>
                <a:ea typeface="Arial"/>
                <a:cs typeface="Arial" panose="020B0604020202020204" pitchFamily="34" charset="0"/>
                <a:sym typeface="Arial"/>
              </a:rPr>
              <a:t>treatment-eligible (F2–F3) patients</a:t>
            </a:r>
            <a:endParaRPr sz="1600" dirty="0">
              <a:latin typeface="Arial" panose="020B0604020202020204" pitchFamily="34" charset="0"/>
              <a:cs typeface="Arial" panose="020B0604020202020204" pitchFamily="34" charset="0"/>
            </a:endParaRPr>
          </a:p>
          <a:p>
            <a:pPr marL="228600" marR="0" lvl="0" indent="-228600" algn="l" rtl="0">
              <a:lnSpc>
                <a:spcPct val="100000"/>
              </a:lnSpc>
              <a:spcBef>
                <a:spcPts val="500"/>
              </a:spcBef>
              <a:spcAft>
                <a:spcPts val="0"/>
              </a:spcAft>
              <a:buClr>
                <a:srgbClr val="004B87"/>
              </a:buClr>
              <a:buSzPts val="1600"/>
              <a:buFont typeface="Arial"/>
              <a:buChar char="•"/>
            </a:pPr>
            <a:r>
              <a:rPr lang="en-NZ" sz="1600" b="0" i="0" u="none" strike="noStrike" cap="none" dirty="0">
                <a:solidFill>
                  <a:srgbClr val="004B87"/>
                </a:solidFill>
                <a:latin typeface="Arial" panose="020B0604020202020204" pitchFamily="34" charset="0"/>
                <a:ea typeface="Arial"/>
                <a:cs typeface="Arial" panose="020B0604020202020204" pitchFamily="34" charset="0"/>
                <a:sym typeface="Arial"/>
              </a:rPr>
              <a:t>Performance was consistent across multiple independent </a:t>
            </a:r>
            <a:r>
              <a:rPr lang="en-NZ" sz="1600" dirty="0">
                <a:solidFill>
                  <a:srgbClr val="004B87"/>
                </a:solidFill>
                <a:latin typeface="Arial" panose="020B0604020202020204" pitchFamily="34" charset="0"/>
                <a:cs typeface="Arial" panose="020B0604020202020204" pitchFamily="34" charset="0"/>
              </a:rPr>
              <a:t>cohorts</a:t>
            </a:r>
            <a:r>
              <a:rPr lang="en-NZ" sz="1600" b="0" i="0" u="none" strike="noStrike" cap="none" dirty="0">
                <a:solidFill>
                  <a:srgbClr val="004B87"/>
                </a:solidFill>
                <a:latin typeface="Arial" panose="020B0604020202020204" pitchFamily="34" charset="0"/>
                <a:ea typeface="Arial"/>
                <a:cs typeface="Arial" panose="020B0604020202020204" pitchFamily="34" charset="0"/>
                <a:sym typeface="Arial"/>
              </a:rPr>
              <a:t>, sexes, and diabetes status</a:t>
            </a:r>
            <a:br>
              <a:rPr lang="en-NZ" sz="1600" b="0" i="0" u="none" strike="noStrike" cap="none" dirty="0">
                <a:solidFill>
                  <a:srgbClr val="004B87"/>
                </a:solidFill>
                <a:latin typeface="Arial" panose="020B0604020202020204" pitchFamily="34" charset="0"/>
                <a:ea typeface="Arial"/>
                <a:cs typeface="Arial" panose="020B0604020202020204" pitchFamily="34" charset="0"/>
                <a:sym typeface="Arial"/>
              </a:rPr>
            </a:br>
            <a:endParaRPr sz="1600" b="0" i="0" u="none" strike="noStrike" cap="none" dirty="0">
              <a:solidFill>
                <a:srgbClr val="004B87"/>
              </a:solidFill>
              <a:latin typeface="Arial" panose="020B0604020202020204" pitchFamily="34" charset="0"/>
              <a:ea typeface="Arial"/>
              <a:cs typeface="Arial" panose="020B0604020202020204" pitchFamily="34" charset="0"/>
              <a:sym typeface="Arial"/>
            </a:endParaRPr>
          </a:p>
        </p:txBody>
      </p:sp>
      <p:sp>
        <p:nvSpPr>
          <p:cNvPr id="65" name="Google Shape;65;p2"/>
          <p:cNvSpPr txBox="1"/>
          <p:nvPr/>
        </p:nvSpPr>
        <p:spPr>
          <a:xfrm>
            <a:off x="190499" y="5881646"/>
            <a:ext cx="4054930" cy="85871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4B87"/>
              </a:buClr>
              <a:buSzPts val="1100"/>
              <a:buFont typeface="Arial"/>
              <a:buNone/>
            </a:pPr>
            <a:r>
              <a:rPr lang="en-NZ" sz="1100" b="0" i="0" u="none" strike="noStrike" cap="none" dirty="0">
                <a:solidFill>
                  <a:srgbClr val="004B87"/>
                </a:solidFill>
                <a:latin typeface="Arial"/>
                <a:ea typeface="Arial"/>
                <a:cs typeface="Arial"/>
                <a:sym typeface="Arial"/>
              </a:rPr>
              <a:t>NIMBLE: Sanyal AJ, et al. </a:t>
            </a:r>
            <a:r>
              <a:rPr lang="en-NZ" sz="1100" b="0" i="1" u="none" strike="noStrike" cap="none" dirty="0">
                <a:solidFill>
                  <a:srgbClr val="004B87"/>
                </a:solidFill>
                <a:latin typeface="Arial"/>
                <a:ea typeface="Arial"/>
                <a:cs typeface="Arial"/>
                <a:sym typeface="Arial"/>
              </a:rPr>
              <a:t>Nat Med </a:t>
            </a:r>
            <a:r>
              <a:rPr lang="en-NZ" sz="1100" b="0" i="0" u="none" strike="noStrike" cap="none" dirty="0">
                <a:solidFill>
                  <a:srgbClr val="004B87"/>
                </a:solidFill>
                <a:latin typeface="Arial"/>
                <a:ea typeface="Arial"/>
                <a:cs typeface="Arial"/>
                <a:sym typeface="Arial"/>
              </a:rPr>
              <a:t>2023.</a:t>
            </a:r>
          </a:p>
          <a:p>
            <a:pPr marL="0" marR="0" lvl="0" indent="0" algn="l" rtl="0">
              <a:lnSpc>
                <a:spcPct val="90000"/>
              </a:lnSpc>
              <a:spcBef>
                <a:spcPts val="0"/>
              </a:spcBef>
              <a:spcAft>
                <a:spcPts val="0"/>
              </a:spcAft>
              <a:buClr>
                <a:srgbClr val="004B87"/>
              </a:buClr>
              <a:buSzPts val="1100"/>
              <a:buFont typeface="Arial"/>
              <a:buNone/>
            </a:pPr>
            <a:r>
              <a:rPr lang="en-NZ" sz="1100" b="0" i="0" u="none" strike="noStrike" cap="none" dirty="0">
                <a:solidFill>
                  <a:srgbClr val="004B87"/>
                </a:solidFill>
                <a:latin typeface="Arial"/>
                <a:ea typeface="Arial"/>
                <a:cs typeface="Arial"/>
                <a:sym typeface="Arial"/>
              </a:rPr>
              <a:t>LITMUS Pooled: Mózes FE, et al. </a:t>
            </a:r>
            <a:r>
              <a:rPr lang="en-NZ" sz="1100" b="0" i="1" u="none" strike="noStrike" cap="none" dirty="0">
                <a:solidFill>
                  <a:srgbClr val="004B87"/>
                </a:solidFill>
                <a:latin typeface="Arial"/>
                <a:ea typeface="Arial"/>
                <a:cs typeface="Arial"/>
                <a:sym typeface="Arial"/>
              </a:rPr>
              <a:t>Liver Int </a:t>
            </a:r>
            <a:r>
              <a:rPr lang="en-NZ" sz="1100" b="0" i="0" u="none" strike="noStrike" cap="none" dirty="0">
                <a:solidFill>
                  <a:srgbClr val="004B87"/>
                </a:solidFill>
                <a:latin typeface="Arial"/>
                <a:ea typeface="Arial"/>
                <a:cs typeface="Arial"/>
                <a:sym typeface="Arial"/>
              </a:rPr>
              <a:t>2024.</a:t>
            </a:r>
          </a:p>
          <a:p>
            <a:pPr marL="0" marR="0" lvl="0" indent="0" algn="l" rtl="0">
              <a:lnSpc>
                <a:spcPct val="90000"/>
              </a:lnSpc>
              <a:spcBef>
                <a:spcPts val="0"/>
              </a:spcBef>
              <a:spcAft>
                <a:spcPts val="0"/>
              </a:spcAft>
              <a:buClr>
                <a:srgbClr val="004B87"/>
              </a:buClr>
              <a:buSzPts val="1100"/>
              <a:buFont typeface="Arial"/>
              <a:buNone/>
            </a:pPr>
            <a:r>
              <a:rPr lang="en-NZ" sz="1100" b="0" i="0" u="none" strike="noStrike" cap="none" dirty="0">
                <a:solidFill>
                  <a:srgbClr val="004B87"/>
                </a:solidFill>
                <a:latin typeface="Arial"/>
                <a:ea typeface="Arial"/>
                <a:cs typeface="Arial"/>
                <a:sym typeface="Arial"/>
              </a:rPr>
              <a:t>LITMUS: Vali Y, et al. </a:t>
            </a:r>
            <a:r>
              <a:rPr lang="en-NZ" sz="1100" b="0" i="1" u="none" strike="noStrike" cap="none" dirty="0">
                <a:solidFill>
                  <a:srgbClr val="004B87"/>
                </a:solidFill>
                <a:latin typeface="Arial"/>
                <a:ea typeface="Arial"/>
                <a:cs typeface="Arial"/>
                <a:sym typeface="Arial"/>
              </a:rPr>
              <a:t>J Hepatol</a:t>
            </a:r>
            <a:r>
              <a:rPr lang="en-NZ" sz="1100" b="0" i="0" u="none" strike="noStrike" cap="none" dirty="0">
                <a:solidFill>
                  <a:srgbClr val="004B87"/>
                </a:solidFill>
                <a:latin typeface="Arial"/>
                <a:ea typeface="Arial"/>
                <a:cs typeface="Arial"/>
                <a:sym typeface="Arial"/>
              </a:rPr>
              <a:t> 2023</a:t>
            </a:r>
            <a:r>
              <a:rPr lang="en-NZ" sz="1100" dirty="0">
                <a:solidFill>
                  <a:srgbClr val="004B87"/>
                </a:solidFill>
                <a:latin typeface="Arial"/>
                <a:ea typeface="Arial"/>
                <a:cs typeface="Arial"/>
                <a:sym typeface="Arial"/>
              </a:rPr>
              <a:t>.</a:t>
            </a:r>
            <a:endParaRPr lang="en-NZ" sz="1100" b="0" i="0" u="none" strike="noStrike" cap="none" dirty="0">
              <a:solidFill>
                <a:srgbClr val="004B87"/>
              </a:solidFill>
              <a:latin typeface="Arial"/>
              <a:ea typeface="Arial"/>
              <a:cs typeface="Arial"/>
              <a:sym typeface="Arial"/>
            </a:endParaRPr>
          </a:p>
          <a:p>
            <a:pPr lvl="0">
              <a:lnSpc>
                <a:spcPct val="90000"/>
              </a:lnSpc>
              <a:buClr>
                <a:srgbClr val="004B87"/>
              </a:buClr>
              <a:buSzPts val="1100"/>
            </a:pPr>
            <a:r>
              <a:rPr lang="en-NZ" sz="1100" b="0" i="0" u="none" strike="noStrike" cap="none" dirty="0" err="1">
                <a:solidFill>
                  <a:srgbClr val="004B87"/>
                </a:solidFill>
                <a:latin typeface="Arial"/>
                <a:ea typeface="Arial"/>
                <a:cs typeface="Arial"/>
                <a:sym typeface="Arial"/>
              </a:rPr>
              <a:t>Schattenberg</a:t>
            </a:r>
            <a:r>
              <a:rPr lang="en-NZ" sz="1100" b="0" i="0" u="none" strike="noStrike" cap="none" dirty="0">
                <a:solidFill>
                  <a:srgbClr val="004B87"/>
                </a:solidFill>
                <a:latin typeface="Arial"/>
                <a:ea typeface="Arial"/>
                <a:cs typeface="Arial"/>
                <a:sym typeface="Arial"/>
              </a:rPr>
              <a:t> JM, et al. EASL </a:t>
            </a:r>
            <a:r>
              <a:rPr lang="en-GB" sz="1100" dirty="0">
                <a:solidFill>
                  <a:srgbClr val="004B87"/>
                </a:solidFill>
                <a:latin typeface="Arial" panose="020B0604020202020204" pitchFamily="34" charset="0"/>
                <a:cs typeface="Arial" panose="020B0604020202020204" pitchFamily="34" charset="0"/>
              </a:rPr>
              <a:t>Congress</a:t>
            </a:r>
            <a:r>
              <a:rPr lang="en-NZ" sz="1100" b="0" i="0" u="none" strike="noStrike" cap="none" dirty="0">
                <a:solidFill>
                  <a:srgbClr val="004B87"/>
                </a:solidFill>
                <a:latin typeface="Arial"/>
                <a:ea typeface="Arial"/>
                <a:cs typeface="Arial"/>
                <a:sym typeface="Arial"/>
              </a:rPr>
              <a:t> 2026; OS-099. </a:t>
            </a:r>
            <a:endParaRPr dirty="0"/>
          </a:p>
        </p:txBody>
      </p:sp>
      <p:sp>
        <p:nvSpPr>
          <p:cNvPr id="66" name="Google Shape;66;p2"/>
          <p:cNvSpPr txBox="1"/>
          <p:nvPr/>
        </p:nvSpPr>
        <p:spPr>
          <a:xfrm>
            <a:off x="432488" y="1091264"/>
            <a:ext cx="6329232" cy="6344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NZ" sz="2000" b="1" i="0" u="none" strike="noStrike" cap="none" dirty="0">
                <a:solidFill>
                  <a:schemeClr val="lt1"/>
                </a:solidFill>
                <a:highlight>
                  <a:srgbClr val="008080"/>
                </a:highlight>
                <a:latin typeface="Arial" panose="020B0604020202020204" pitchFamily="34" charset="0"/>
                <a:ea typeface="Arial"/>
                <a:cs typeface="Arial" panose="020B0604020202020204" pitchFamily="34" charset="0"/>
                <a:sym typeface="Arial"/>
              </a:rPr>
              <a:t>RESULTS</a:t>
            </a:r>
            <a:endParaRPr sz="2000" b="0" i="0" u="none" strike="noStrike" cap="none" dirty="0">
              <a:solidFill>
                <a:srgbClr val="004B87"/>
              </a:solidFill>
              <a:latin typeface="Arial" panose="020B0604020202020204" pitchFamily="34" charset="0"/>
              <a:ea typeface="Arial"/>
              <a:cs typeface="Arial" panose="020B0604020202020204" pitchFamily="34" charset="0"/>
              <a:sym typeface="Arial"/>
            </a:endParaRPr>
          </a:p>
          <a:p>
            <a:pPr marL="228600" marR="0" lvl="0" indent="-228600" algn="l" rtl="0">
              <a:lnSpc>
                <a:spcPct val="100000"/>
              </a:lnSpc>
              <a:spcBef>
                <a:spcPts val="500"/>
              </a:spcBef>
              <a:spcAft>
                <a:spcPts val="0"/>
              </a:spcAft>
              <a:buClr>
                <a:srgbClr val="004B87"/>
              </a:buClr>
              <a:buSzPts val="1600"/>
              <a:buFont typeface="Arial"/>
              <a:buChar char="•"/>
            </a:pPr>
            <a:endParaRPr sz="1600" b="0" i="0" u="none" strike="noStrike" cap="none" dirty="0">
              <a:solidFill>
                <a:srgbClr val="004B87"/>
              </a:solidFill>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132F4-D126-E542-6415-88B8A3D36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832EFD-85DA-EBB7-3ABC-3BC0A570FD72}"/>
              </a:ext>
            </a:extLst>
          </p:cNvPr>
          <p:cNvSpPr>
            <a:spLocks noGrp="1"/>
          </p:cNvSpPr>
          <p:nvPr>
            <p:ph type="ctrTitle"/>
          </p:nvPr>
        </p:nvSpPr>
        <p:spPr>
          <a:xfrm>
            <a:off x="3628562" y="2714624"/>
            <a:ext cx="8429626" cy="1690007"/>
          </a:xfrm>
        </p:spPr>
        <p:txBody>
          <a:bodyPr>
            <a:normAutofit/>
          </a:bodyPr>
          <a:lstStyle/>
          <a:p>
            <a:pPr algn="r"/>
            <a:r>
              <a:rPr lang="en-GB" sz="4900" dirty="0">
                <a:latin typeface="Arial" panose="020B0604020202020204" pitchFamily="34" charset="0"/>
                <a:cs typeface="Arial" panose="020B0604020202020204" pitchFamily="34" charset="0"/>
              </a:rPr>
              <a:t>MASLD: Clinical aspects except therapy</a:t>
            </a:r>
            <a:endParaRPr lang="en-US" sz="4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37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E826-9DD5-3D4D-47E0-6C640464D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AE7E5-4591-5553-A967-7A681B0AA734}"/>
              </a:ext>
            </a:extLst>
          </p:cNvPr>
          <p:cNvSpPr>
            <a:spLocks noGrp="1"/>
          </p:cNvSpPr>
          <p:nvPr>
            <p:ph type="title"/>
          </p:nvPr>
        </p:nvSpPr>
        <p:spPr>
          <a:xfrm>
            <a:off x="838199" y="0"/>
            <a:ext cx="10311582" cy="609600"/>
          </a:xfrm>
        </p:spPr>
        <p:txBody>
          <a:bodyPr>
            <a:noAutofit/>
          </a:bodyPr>
          <a:lstStyle/>
          <a:p>
            <a:r>
              <a:rPr lang="en-NZ" sz="2400" dirty="0">
                <a:latin typeface="Arial" panose="020B0604020202020204" pitchFamily="34" charset="0"/>
                <a:cs typeface="Arial" panose="020B0604020202020204" pitchFamily="34" charset="0"/>
              </a:rPr>
              <a:t>Liver fibrosis is the only predictor of adverse outcomes: Time to remove MASH resolution as a clinical trial endpoint</a:t>
            </a:r>
            <a:endParaRPr lang="en-US" sz="2400" dirty="0">
              <a:latin typeface="Arial" panose="020B060402020202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FF161499-80E6-DDEF-F410-1A36378C9ADA}"/>
              </a:ext>
            </a:extLst>
          </p:cNvPr>
          <p:cNvSpPr txBox="1">
            <a:spLocks/>
          </p:cNvSpPr>
          <p:nvPr/>
        </p:nvSpPr>
        <p:spPr>
          <a:xfrm>
            <a:off x="425752" y="1089180"/>
            <a:ext cx="5352045"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BACKGROUND &amp; AIMS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MASH pathological diagnosis requires steatosis, lobular inflammation, and hepatocyte ballooning </a:t>
            </a:r>
          </a:p>
          <a:p>
            <a:pPr>
              <a:lnSpc>
                <a:spcPct val="100000"/>
              </a:lnSpc>
            </a:pPr>
            <a:r>
              <a:rPr lang="en-US" sz="1600" dirty="0">
                <a:latin typeface="Arial" panose="020B0604020202020204" pitchFamily="34" charset="0"/>
                <a:cs typeface="Arial" panose="020B0604020202020204" pitchFamily="34" charset="0"/>
              </a:rPr>
              <a:t>However, significant inter- and intra-observer variability can lead to large screen failures in clinical trials</a:t>
            </a:r>
          </a:p>
          <a:p>
            <a:pPr>
              <a:lnSpc>
                <a:spcPct val="100000"/>
              </a:lnSpc>
            </a:pPr>
            <a:r>
              <a:rPr lang="en-US" sz="1600" dirty="0">
                <a:latin typeface="Arial" panose="020B0604020202020204" pitchFamily="34" charset="0"/>
                <a:cs typeface="Arial" panose="020B0604020202020204" pitchFamily="34" charset="0"/>
              </a:rPr>
              <a:t>Nevertheless, “MASH resolution” has been an endpoint in most recent clinical trials</a:t>
            </a:r>
          </a:p>
          <a:p>
            <a:pPr>
              <a:lnSpc>
                <a:spcPct val="100000"/>
              </a:lnSpc>
            </a:pPr>
            <a:r>
              <a:rPr lang="en-US" sz="1600" dirty="0">
                <a:latin typeface="Arial" panose="020B0604020202020204" pitchFamily="34" charset="0"/>
                <a:cs typeface="Arial" panose="020B0604020202020204" pitchFamily="34" charset="0"/>
              </a:rPr>
              <a:t>Furthermore, most non-invasive tests (NITs) are being developed as surrogates of fibrosis, rather than MASH</a:t>
            </a:r>
          </a:p>
          <a:p>
            <a:pPr>
              <a:lnSpc>
                <a:spcPct val="100000"/>
              </a:lnSpc>
            </a:pPr>
            <a:r>
              <a:rPr lang="en-US" sz="1600" b="1" dirty="0">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Evaluate associations between histological features of MASH, fibrosis stage, and clinical outcomes</a:t>
            </a:r>
          </a:p>
        </p:txBody>
      </p:sp>
      <p:sp>
        <p:nvSpPr>
          <p:cNvPr id="5" name="Content Placeholder 9">
            <a:extLst>
              <a:ext uri="{FF2B5EF4-FFF2-40B4-BE49-F238E27FC236}">
                <a16:creationId xmlns:a16="http://schemas.microsoft.com/office/drawing/2014/main" id="{494F5029-DB6E-EC17-ADD2-C76E4DAF9CA1}"/>
              </a:ext>
            </a:extLst>
          </p:cNvPr>
          <p:cNvSpPr txBox="1">
            <a:spLocks/>
          </p:cNvSpPr>
          <p:nvPr/>
        </p:nvSpPr>
        <p:spPr>
          <a:xfrm>
            <a:off x="6096000" y="1088603"/>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008080"/>
                </a:highlight>
                <a:latin typeface="Arial" panose="020B0604020202020204" pitchFamily="34" charset="0"/>
                <a:cs typeface="Arial" panose="020B0604020202020204" pitchFamily="34" charset="0"/>
              </a:rPr>
              <a:t>METHODS</a:t>
            </a:r>
          </a:p>
        </p:txBody>
      </p:sp>
      <p:cxnSp>
        <p:nvCxnSpPr>
          <p:cNvPr id="30" name="Straight Connector 29">
            <a:extLst>
              <a:ext uri="{FF2B5EF4-FFF2-40B4-BE49-F238E27FC236}">
                <a16:creationId xmlns:a16="http://schemas.microsoft.com/office/drawing/2014/main" id="{C8B84488-F22D-C3A3-44F7-33FE45B4845F}"/>
              </a:ext>
            </a:extLst>
          </p:cNvPr>
          <p:cNvCxnSpPr>
            <a:cxnSpLocks/>
          </p:cNvCxnSpPr>
          <p:nvPr/>
        </p:nvCxnSpPr>
        <p:spPr>
          <a:xfrm>
            <a:off x="5994353" y="1058406"/>
            <a:ext cx="0" cy="373290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F4821FD1-6300-6C36-CCBB-3D4C579056F8}"/>
              </a:ext>
            </a:extLst>
          </p:cNvPr>
          <p:cNvSpPr txBox="1">
            <a:spLocks/>
          </p:cNvSpPr>
          <p:nvPr/>
        </p:nvSpPr>
        <p:spPr>
          <a:xfrm>
            <a:off x="190499" y="6496748"/>
            <a:ext cx="3467101" cy="24536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err="1">
                <a:solidFill>
                  <a:srgbClr val="004B87"/>
                </a:solidFill>
                <a:latin typeface="Arial" panose="020B0604020202020204" pitchFamily="34" charset="0"/>
                <a:cs typeface="Arial" panose="020B0604020202020204" pitchFamily="34" charset="0"/>
              </a:rPr>
              <a:t>Younossi</a:t>
            </a:r>
            <a:r>
              <a:rPr lang="en-GB" sz="1100" dirty="0">
                <a:solidFill>
                  <a:srgbClr val="004B87"/>
                </a:solidFill>
                <a:latin typeface="Arial" panose="020B0604020202020204" pitchFamily="34" charset="0"/>
                <a:cs typeface="Arial" panose="020B0604020202020204" pitchFamily="34" charset="0"/>
              </a:rPr>
              <a:t> ZM,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 2026; OS-097. </a:t>
            </a:r>
          </a:p>
        </p:txBody>
      </p:sp>
      <p:grpSp>
        <p:nvGrpSpPr>
          <p:cNvPr id="58" name="Group 57">
            <a:extLst>
              <a:ext uri="{FF2B5EF4-FFF2-40B4-BE49-F238E27FC236}">
                <a16:creationId xmlns:a16="http://schemas.microsoft.com/office/drawing/2014/main" id="{EF4D0EB3-3287-8560-B410-35FE10028098}"/>
              </a:ext>
            </a:extLst>
          </p:cNvPr>
          <p:cNvGrpSpPr/>
          <p:nvPr/>
        </p:nvGrpSpPr>
        <p:grpSpPr>
          <a:xfrm>
            <a:off x="6210910" y="2504847"/>
            <a:ext cx="5575649" cy="2014523"/>
            <a:chOff x="6354039" y="2547645"/>
            <a:chExt cx="5575649" cy="2014523"/>
          </a:xfrm>
        </p:grpSpPr>
        <p:grpSp>
          <p:nvGrpSpPr>
            <p:cNvPr id="17" name="Group 16">
              <a:extLst>
                <a:ext uri="{FF2B5EF4-FFF2-40B4-BE49-F238E27FC236}">
                  <a16:creationId xmlns:a16="http://schemas.microsoft.com/office/drawing/2014/main" id="{428E175A-63A7-249E-92E1-F9B7C78E10CE}"/>
                </a:ext>
              </a:extLst>
            </p:cNvPr>
            <p:cNvGrpSpPr/>
            <p:nvPr/>
          </p:nvGrpSpPr>
          <p:grpSpPr>
            <a:xfrm>
              <a:off x="6354039" y="2547645"/>
              <a:ext cx="5575648" cy="612000"/>
              <a:chOff x="5620099" y="4823132"/>
              <a:chExt cx="5575648" cy="612000"/>
            </a:xfrm>
          </p:grpSpPr>
          <p:sp>
            <p:nvSpPr>
              <p:cNvPr id="19" name="Rectangle 18">
                <a:extLst>
                  <a:ext uri="{FF2B5EF4-FFF2-40B4-BE49-F238E27FC236}">
                    <a16:creationId xmlns:a16="http://schemas.microsoft.com/office/drawing/2014/main" id="{34AFE85D-DCE1-D802-9171-AB24335AE025}"/>
                  </a:ext>
                </a:extLst>
              </p:cNvPr>
              <p:cNvSpPr/>
              <p:nvPr/>
            </p:nvSpPr>
            <p:spPr>
              <a:xfrm>
                <a:off x="5897025" y="4854113"/>
                <a:ext cx="5298722" cy="550038"/>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04000" rIns="108000" rtlCol="0" anchor="ctr"/>
              <a:lstStyle/>
              <a:p>
                <a:pPr lvl="0">
                  <a:defRPr/>
                </a:pPr>
                <a:r>
                  <a:rPr lang="en-GB" sz="1400" b="1" dirty="0">
                    <a:solidFill>
                      <a:schemeClr val="accent6">
                        <a:lumMod val="75000"/>
                      </a:schemeClr>
                    </a:solidFill>
                    <a:latin typeface="Arial" panose="020B0604020202020204" pitchFamily="34" charset="0"/>
                    <a:cs typeface="Arial" panose="020B0604020202020204" pitchFamily="34" charset="0"/>
                  </a:rPr>
                  <a:t>MASLD Activity Score </a:t>
                </a:r>
              </a:p>
              <a:p>
                <a:pPr lvl="0">
                  <a:defRPr/>
                </a:pPr>
                <a:r>
                  <a:rPr lang="en-GB" sz="1400" dirty="0">
                    <a:solidFill>
                      <a:srgbClr val="004B87"/>
                    </a:solidFill>
                    <a:latin typeface="Arial" panose="020B0604020202020204" pitchFamily="34" charset="0"/>
                    <a:cs typeface="Arial" panose="020B0604020202020204" pitchFamily="34" charset="0"/>
                  </a:rPr>
                  <a:t>Steatosis 0–3, inflammation 0–3, ballooning 0–2</a:t>
                </a:r>
                <a:endPar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E809C0B2-7FFE-DE4E-50CF-7923812F5F68}"/>
                  </a:ext>
                </a:extLst>
              </p:cNvPr>
              <p:cNvSpPr/>
              <p:nvPr/>
            </p:nvSpPr>
            <p:spPr>
              <a:xfrm>
                <a:off x="5620099" y="4823132"/>
                <a:ext cx="612000" cy="612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EBBE7CD2-F673-ABDA-EDF1-C8582B47DE34}"/>
                </a:ext>
              </a:extLst>
            </p:cNvPr>
            <p:cNvGrpSpPr/>
            <p:nvPr/>
          </p:nvGrpSpPr>
          <p:grpSpPr>
            <a:xfrm>
              <a:off x="6356160" y="3246311"/>
              <a:ext cx="5573527" cy="612000"/>
              <a:chOff x="5620099" y="4823132"/>
              <a:chExt cx="5573527" cy="612000"/>
            </a:xfrm>
          </p:grpSpPr>
          <p:sp>
            <p:nvSpPr>
              <p:cNvPr id="42" name="Rectangle 41">
                <a:extLst>
                  <a:ext uri="{FF2B5EF4-FFF2-40B4-BE49-F238E27FC236}">
                    <a16:creationId xmlns:a16="http://schemas.microsoft.com/office/drawing/2014/main" id="{EE2E8CA7-E69D-A9FB-E610-9564CBFABC74}"/>
                  </a:ext>
                </a:extLst>
              </p:cNvPr>
              <p:cNvSpPr/>
              <p:nvPr/>
            </p:nvSpPr>
            <p:spPr>
              <a:xfrm>
                <a:off x="5894903" y="4857806"/>
                <a:ext cx="5298723" cy="550037"/>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04000" rIns="108000" rtlCol="0" anchor="ctr"/>
              <a:lstStyle/>
              <a:p>
                <a:pPr lvl="0">
                  <a:defRPr/>
                </a:pPr>
                <a:r>
                  <a:rPr lang="en-GB" sz="1400" b="1" dirty="0">
                    <a:solidFill>
                      <a:schemeClr val="accent6">
                        <a:lumMod val="75000"/>
                      </a:schemeClr>
                    </a:solidFill>
                    <a:latin typeface="Arial" panose="020B0604020202020204" pitchFamily="34" charset="0"/>
                    <a:cs typeface="Arial" panose="020B0604020202020204" pitchFamily="34" charset="0"/>
                  </a:rPr>
                  <a:t>Fibrosis stage </a:t>
                </a:r>
                <a:br>
                  <a:rPr lang="en-GB" sz="1400" b="1" dirty="0">
                    <a:solidFill>
                      <a:schemeClr val="accent6">
                        <a:lumMod val="75000"/>
                      </a:schemeClr>
                    </a:solidFill>
                    <a:latin typeface="Arial" panose="020B0604020202020204" pitchFamily="34" charset="0"/>
                    <a:cs typeface="Arial" panose="020B0604020202020204" pitchFamily="34" charset="0"/>
                  </a:rPr>
                </a:br>
                <a:r>
                  <a:rPr lang="en-GB" sz="1400" dirty="0">
                    <a:solidFill>
                      <a:srgbClr val="004B87"/>
                    </a:solidFill>
                    <a:latin typeface="Arial" panose="020B0604020202020204" pitchFamily="34" charset="0"/>
                    <a:cs typeface="Arial" panose="020B0604020202020204" pitchFamily="34" charset="0"/>
                  </a:rPr>
                  <a:t>0–4</a:t>
                </a:r>
              </a:p>
            </p:txBody>
          </p:sp>
          <p:sp>
            <p:nvSpPr>
              <p:cNvPr id="43" name="Oval 42">
                <a:extLst>
                  <a:ext uri="{FF2B5EF4-FFF2-40B4-BE49-F238E27FC236}">
                    <a16:creationId xmlns:a16="http://schemas.microsoft.com/office/drawing/2014/main" id="{B5746F3F-5A50-4170-4E86-6CCE3CF82CA3}"/>
                  </a:ext>
                </a:extLst>
              </p:cNvPr>
              <p:cNvSpPr/>
              <p:nvPr/>
            </p:nvSpPr>
            <p:spPr>
              <a:xfrm>
                <a:off x="5620099" y="4823132"/>
                <a:ext cx="612000" cy="612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grpSp>
          <p:nvGrpSpPr>
            <p:cNvPr id="50" name="Group 49">
              <a:extLst>
                <a:ext uri="{FF2B5EF4-FFF2-40B4-BE49-F238E27FC236}">
                  <a16:creationId xmlns:a16="http://schemas.microsoft.com/office/drawing/2014/main" id="{4F7898D4-87A4-7397-332D-536B4D099F77}"/>
                </a:ext>
              </a:extLst>
            </p:cNvPr>
            <p:cNvGrpSpPr/>
            <p:nvPr/>
          </p:nvGrpSpPr>
          <p:grpSpPr>
            <a:xfrm>
              <a:off x="6354039" y="3950168"/>
              <a:ext cx="5575649" cy="612000"/>
              <a:chOff x="5617978" y="4799714"/>
              <a:chExt cx="5575649" cy="612000"/>
            </a:xfrm>
          </p:grpSpPr>
          <p:sp>
            <p:nvSpPr>
              <p:cNvPr id="52" name="Rectangle 51">
                <a:extLst>
                  <a:ext uri="{FF2B5EF4-FFF2-40B4-BE49-F238E27FC236}">
                    <a16:creationId xmlns:a16="http://schemas.microsoft.com/office/drawing/2014/main" id="{81F173B4-AED9-9BD9-8E36-32918F29EF39}"/>
                  </a:ext>
                </a:extLst>
              </p:cNvPr>
              <p:cNvSpPr/>
              <p:nvPr/>
            </p:nvSpPr>
            <p:spPr>
              <a:xfrm>
                <a:off x="5894903" y="4829197"/>
                <a:ext cx="5298724" cy="553034"/>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04000" rIns="108000" rtlCol="0" anchor="ctr"/>
              <a:lstStyle/>
              <a:p>
                <a:pPr lvl="0">
                  <a:defRPr/>
                </a:pPr>
                <a:r>
                  <a:rPr lang="en-GB" sz="1400" b="1" dirty="0">
                    <a:solidFill>
                      <a:schemeClr val="accent6">
                        <a:lumMod val="75000"/>
                      </a:schemeClr>
                    </a:solidFill>
                    <a:latin typeface="Arial" panose="020B0604020202020204" pitchFamily="34" charset="0"/>
                    <a:cs typeface="Arial" panose="020B0604020202020204" pitchFamily="34" charset="0"/>
                  </a:rPr>
                  <a:t>Longitudinal follow-up for mortality and clinical events </a:t>
                </a:r>
                <a:r>
                  <a:rPr lang="en-GB" sz="1400" dirty="0">
                    <a:solidFill>
                      <a:srgbClr val="004B87"/>
                    </a:solidFill>
                    <a:latin typeface="Arial" panose="020B0604020202020204" pitchFamily="34" charset="0"/>
                    <a:cs typeface="Arial" panose="020B0604020202020204" pitchFamily="34" charset="0"/>
                  </a:rPr>
                  <a:t>Decompensation, HCC, transplant, and death</a:t>
                </a:r>
                <a:endParaRPr lang="en-GB" sz="1400" b="1" dirty="0">
                  <a:solidFill>
                    <a:srgbClr val="004B87"/>
                  </a:solidFill>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8216E2C0-6887-4322-0F81-A5765E5F87C9}"/>
                  </a:ext>
                </a:extLst>
              </p:cNvPr>
              <p:cNvSpPr/>
              <p:nvPr/>
            </p:nvSpPr>
            <p:spPr>
              <a:xfrm>
                <a:off x="5617978" y="4799714"/>
                <a:ext cx="612000" cy="612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pic>
          <p:nvPicPr>
            <p:cNvPr id="55" name="Graphic 54">
              <a:extLst>
                <a:ext uri="{FF2B5EF4-FFF2-40B4-BE49-F238E27FC236}">
                  <a16:creationId xmlns:a16="http://schemas.microsoft.com/office/drawing/2014/main" id="{7B51359D-AFF9-EC41-85D9-38C1AEAC090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31546" y="2622557"/>
              <a:ext cx="456986" cy="456986"/>
            </a:xfrm>
            <a:prstGeom prst="rect">
              <a:avLst/>
            </a:prstGeom>
          </p:spPr>
        </p:pic>
        <p:pic>
          <p:nvPicPr>
            <p:cNvPr id="56" name="Graphic 55">
              <a:extLst>
                <a:ext uri="{FF2B5EF4-FFF2-40B4-BE49-F238E27FC236}">
                  <a16:creationId xmlns:a16="http://schemas.microsoft.com/office/drawing/2014/main" id="{1877968C-1309-6B49-D8C6-E3D740293F8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31546" y="3322538"/>
              <a:ext cx="456986" cy="456986"/>
            </a:xfrm>
            <a:prstGeom prst="rect">
              <a:avLst/>
            </a:prstGeom>
          </p:spPr>
        </p:pic>
        <p:pic>
          <p:nvPicPr>
            <p:cNvPr id="57" name="Graphic 56">
              <a:extLst>
                <a:ext uri="{FF2B5EF4-FFF2-40B4-BE49-F238E27FC236}">
                  <a16:creationId xmlns:a16="http://schemas.microsoft.com/office/drawing/2014/main" id="{605BF96C-B680-3101-98EC-320307AD061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31546" y="4027675"/>
              <a:ext cx="456986" cy="456986"/>
            </a:xfrm>
            <a:prstGeom prst="rect">
              <a:avLst/>
            </a:prstGeom>
          </p:spPr>
        </p:pic>
      </p:grpSp>
      <p:sp>
        <p:nvSpPr>
          <p:cNvPr id="8" name="Rectangle 7">
            <a:extLst>
              <a:ext uri="{FF2B5EF4-FFF2-40B4-BE49-F238E27FC236}">
                <a16:creationId xmlns:a16="http://schemas.microsoft.com/office/drawing/2014/main" id="{A7ACC55D-FA54-DD5D-FFE0-C03651C37771}"/>
              </a:ext>
            </a:extLst>
          </p:cNvPr>
          <p:cNvSpPr/>
          <p:nvPr/>
        </p:nvSpPr>
        <p:spPr>
          <a:xfrm>
            <a:off x="6487841" y="1628160"/>
            <a:ext cx="5298715" cy="609600"/>
          </a:xfrm>
          <a:prstGeom prst="rect">
            <a:avLst/>
          </a:prstGeom>
          <a:solidFill>
            <a:srgbClr val="1A9586">
              <a:alpha val="10196"/>
            </a:srgb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dirty="0">
                <a:solidFill>
                  <a:srgbClr val="004B87"/>
                </a:solidFill>
                <a:latin typeface="Arial" panose="020B0604020202020204" pitchFamily="34" charset="0"/>
                <a:cs typeface="Arial" panose="020B0604020202020204" pitchFamily="34" charset="0"/>
              </a:rPr>
              <a:t>Adults from the global MASLD project (G-MASLD) from </a:t>
            </a:r>
            <a:br>
              <a:rPr lang="en-GB" sz="1400" dirty="0">
                <a:solidFill>
                  <a:srgbClr val="004B87"/>
                </a:solidFill>
                <a:latin typeface="Arial" panose="020B0604020202020204" pitchFamily="34" charset="0"/>
                <a:cs typeface="Arial" panose="020B0604020202020204" pitchFamily="34" charset="0"/>
              </a:rPr>
            </a:br>
            <a:r>
              <a:rPr lang="en-GB" sz="1400" dirty="0">
                <a:solidFill>
                  <a:srgbClr val="004B87"/>
                </a:solidFill>
                <a:latin typeface="Arial" panose="020B0604020202020204" pitchFamily="34" charset="0"/>
                <a:cs typeface="Arial" panose="020B0604020202020204" pitchFamily="34" charset="0"/>
              </a:rPr>
              <a:t>41 countries were included if they had liver biopsy with:</a:t>
            </a:r>
          </a:p>
        </p:txBody>
      </p:sp>
      <p:cxnSp>
        <p:nvCxnSpPr>
          <p:cNvPr id="10" name="Straight Connector 9">
            <a:extLst>
              <a:ext uri="{FF2B5EF4-FFF2-40B4-BE49-F238E27FC236}">
                <a16:creationId xmlns:a16="http://schemas.microsoft.com/office/drawing/2014/main" id="{97D438AA-1333-C04F-2FB1-A363114A2D16}"/>
              </a:ext>
            </a:extLst>
          </p:cNvPr>
          <p:cNvCxnSpPr>
            <a:cxnSpLocks/>
          </p:cNvCxnSpPr>
          <p:nvPr/>
        </p:nvCxnSpPr>
        <p:spPr>
          <a:xfrm>
            <a:off x="425752" y="4791307"/>
            <a:ext cx="1143914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Content Placeholder 1">
            <a:extLst>
              <a:ext uri="{FF2B5EF4-FFF2-40B4-BE49-F238E27FC236}">
                <a16:creationId xmlns:a16="http://schemas.microsoft.com/office/drawing/2014/main" id="{51BB63B2-407E-CFA0-C337-E957CCC5A66A}"/>
              </a:ext>
            </a:extLst>
          </p:cNvPr>
          <p:cNvSpPr txBox="1">
            <a:spLocks/>
          </p:cNvSpPr>
          <p:nvPr/>
        </p:nvSpPr>
        <p:spPr>
          <a:xfrm>
            <a:off x="425752" y="4918821"/>
            <a:ext cx="5594775" cy="146085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RESULTS</a:t>
            </a:r>
          </a:p>
          <a:p>
            <a:pPr>
              <a:lnSpc>
                <a:spcPct val="100000"/>
              </a:lnSpc>
            </a:pPr>
            <a:r>
              <a:rPr lang="en-US" sz="1600" dirty="0">
                <a:latin typeface="Arial" panose="020B0604020202020204" pitchFamily="34" charset="0"/>
                <a:cs typeface="Arial" panose="020B0604020202020204" pitchFamily="34" charset="0"/>
              </a:rPr>
              <a:t>9,712 patients with MASLD were included </a:t>
            </a:r>
          </a:p>
        </p:txBody>
      </p:sp>
      <p:sp>
        <p:nvSpPr>
          <p:cNvPr id="31" name="TextBox 30">
            <a:extLst>
              <a:ext uri="{FF2B5EF4-FFF2-40B4-BE49-F238E27FC236}">
                <a16:creationId xmlns:a16="http://schemas.microsoft.com/office/drawing/2014/main" id="{E0DA3853-7D48-C1B2-779C-96E24474E26E}"/>
              </a:ext>
            </a:extLst>
          </p:cNvPr>
          <p:cNvSpPr txBox="1"/>
          <p:nvPr/>
        </p:nvSpPr>
        <p:spPr>
          <a:xfrm>
            <a:off x="4942063" y="6021275"/>
            <a:ext cx="1081241" cy="307777"/>
          </a:xfrm>
          <a:prstGeom prst="rect">
            <a:avLst/>
          </a:prstGeom>
          <a:noFill/>
        </p:spPr>
        <p:txBody>
          <a:bodyPr wrap="square" rtlCol="0">
            <a:spAutoFit/>
          </a:bodyPr>
          <a:lstStyle/>
          <a:p>
            <a:pPr algn="ctr"/>
            <a:r>
              <a:rPr lang="en-NZ" sz="1400" dirty="0">
                <a:solidFill>
                  <a:srgbClr val="004B87"/>
                </a:solidFill>
                <a:latin typeface="Arial" panose="020B0604020202020204" pitchFamily="34" charset="0"/>
                <a:cs typeface="Arial" panose="020B0604020202020204" pitchFamily="34" charset="0"/>
              </a:rPr>
              <a:t>Mean age</a:t>
            </a:r>
          </a:p>
        </p:txBody>
      </p:sp>
      <p:sp>
        <p:nvSpPr>
          <p:cNvPr id="32" name="Oval 31">
            <a:extLst>
              <a:ext uri="{FF2B5EF4-FFF2-40B4-BE49-F238E27FC236}">
                <a16:creationId xmlns:a16="http://schemas.microsoft.com/office/drawing/2014/main" id="{9DE724F5-A381-7BEE-76CF-E8604CFB0FA0}"/>
              </a:ext>
            </a:extLst>
          </p:cNvPr>
          <p:cNvSpPr/>
          <p:nvPr/>
        </p:nvSpPr>
        <p:spPr>
          <a:xfrm>
            <a:off x="5153564" y="5354144"/>
            <a:ext cx="647586" cy="616533"/>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100" b="1" dirty="0">
                <a:solidFill>
                  <a:schemeClr val="bg1"/>
                </a:solidFill>
                <a:latin typeface="Arial" panose="020B0604020202020204" pitchFamily="34" charset="0"/>
                <a:cs typeface="Arial" panose="020B0604020202020204" pitchFamily="34" charset="0"/>
              </a:rPr>
              <a:t>51±13 </a:t>
            </a:r>
          </a:p>
          <a:p>
            <a:pPr algn="ctr"/>
            <a:r>
              <a:rPr lang="en-NZ" sz="1000" b="1" dirty="0">
                <a:solidFill>
                  <a:schemeClr val="bg1"/>
                </a:solidFill>
                <a:latin typeface="Arial" panose="020B0604020202020204" pitchFamily="34" charset="0"/>
                <a:cs typeface="Arial" panose="020B0604020202020204" pitchFamily="34" charset="0"/>
              </a:rPr>
              <a:t>years</a:t>
            </a:r>
          </a:p>
        </p:txBody>
      </p:sp>
      <p:sp>
        <p:nvSpPr>
          <p:cNvPr id="28" name="TextBox 27">
            <a:extLst>
              <a:ext uri="{FF2B5EF4-FFF2-40B4-BE49-F238E27FC236}">
                <a16:creationId xmlns:a16="http://schemas.microsoft.com/office/drawing/2014/main" id="{A4705996-9512-0371-89F6-A19E560F052A}"/>
              </a:ext>
            </a:extLst>
          </p:cNvPr>
          <p:cNvSpPr txBox="1"/>
          <p:nvPr/>
        </p:nvSpPr>
        <p:spPr>
          <a:xfrm>
            <a:off x="5949991" y="6019049"/>
            <a:ext cx="1081241" cy="307777"/>
          </a:xfrm>
          <a:prstGeom prst="rect">
            <a:avLst/>
          </a:prstGeom>
          <a:noFill/>
        </p:spPr>
        <p:txBody>
          <a:bodyPr wrap="square" rtlCol="0">
            <a:spAutoFit/>
          </a:bodyPr>
          <a:lstStyle/>
          <a:p>
            <a:pPr algn="ctr"/>
            <a:r>
              <a:rPr lang="en-NZ" sz="1400" dirty="0">
                <a:solidFill>
                  <a:srgbClr val="004B87"/>
                </a:solidFill>
                <a:latin typeface="Arial" panose="020B0604020202020204" pitchFamily="34" charset="0"/>
                <a:cs typeface="Arial" panose="020B0604020202020204" pitchFamily="34" charset="0"/>
              </a:rPr>
              <a:t>Male</a:t>
            </a:r>
          </a:p>
        </p:txBody>
      </p:sp>
      <p:sp>
        <p:nvSpPr>
          <p:cNvPr id="29" name="Oval 28">
            <a:extLst>
              <a:ext uri="{FF2B5EF4-FFF2-40B4-BE49-F238E27FC236}">
                <a16:creationId xmlns:a16="http://schemas.microsoft.com/office/drawing/2014/main" id="{071D48B3-752E-D4FC-AA12-09209BD82208}"/>
              </a:ext>
            </a:extLst>
          </p:cNvPr>
          <p:cNvSpPr/>
          <p:nvPr/>
        </p:nvSpPr>
        <p:spPr>
          <a:xfrm>
            <a:off x="6170263" y="5354144"/>
            <a:ext cx="647586" cy="616532"/>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600" b="1" dirty="0">
                <a:solidFill>
                  <a:schemeClr val="bg1"/>
                </a:solidFill>
                <a:latin typeface="Arial" panose="020B0604020202020204" pitchFamily="34" charset="0"/>
                <a:cs typeface="Arial" panose="020B0604020202020204" pitchFamily="34" charset="0"/>
              </a:rPr>
              <a:t>49 </a:t>
            </a:r>
            <a:br>
              <a:rPr lang="en-NZ" sz="1600" b="1" dirty="0">
                <a:solidFill>
                  <a:schemeClr val="bg1"/>
                </a:solidFill>
                <a:latin typeface="Arial" panose="020B0604020202020204" pitchFamily="34" charset="0"/>
                <a:cs typeface="Arial" panose="020B0604020202020204" pitchFamily="34" charset="0"/>
              </a:rPr>
            </a:br>
            <a:r>
              <a:rPr lang="en-NZ" sz="1000" b="1" dirty="0">
                <a:solidFill>
                  <a:schemeClr val="bg1"/>
                </a:solidFill>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3EAE2E44-9EDB-9C51-29B3-2D903169E39A}"/>
              </a:ext>
            </a:extLst>
          </p:cNvPr>
          <p:cNvSpPr txBox="1"/>
          <p:nvPr/>
        </p:nvSpPr>
        <p:spPr>
          <a:xfrm>
            <a:off x="6984262" y="6019050"/>
            <a:ext cx="1081241" cy="307777"/>
          </a:xfrm>
          <a:prstGeom prst="rect">
            <a:avLst/>
          </a:prstGeom>
          <a:noFill/>
        </p:spPr>
        <p:txBody>
          <a:bodyPr wrap="square" rtlCol="0">
            <a:spAutoFit/>
          </a:bodyPr>
          <a:lstStyle/>
          <a:p>
            <a:pPr algn="ctr"/>
            <a:r>
              <a:rPr lang="en-NZ" sz="1400" dirty="0">
                <a:solidFill>
                  <a:srgbClr val="004B87"/>
                </a:solidFill>
                <a:latin typeface="Arial" panose="020B0604020202020204" pitchFamily="34" charset="0"/>
                <a:cs typeface="Arial" panose="020B0604020202020204" pitchFamily="34" charset="0"/>
              </a:rPr>
              <a:t>Obesity</a:t>
            </a:r>
          </a:p>
        </p:txBody>
      </p:sp>
      <p:sp>
        <p:nvSpPr>
          <p:cNvPr id="27" name="Oval 26">
            <a:extLst>
              <a:ext uri="{FF2B5EF4-FFF2-40B4-BE49-F238E27FC236}">
                <a16:creationId xmlns:a16="http://schemas.microsoft.com/office/drawing/2014/main" id="{5A0F8BF3-83C2-3ED4-174D-6BB4E12409D9}"/>
              </a:ext>
            </a:extLst>
          </p:cNvPr>
          <p:cNvSpPr/>
          <p:nvPr/>
        </p:nvSpPr>
        <p:spPr>
          <a:xfrm>
            <a:off x="7186962" y="5354144"/>
            <a:ext cx="647586" cy="616532"/>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600" b="1" dirty="0">
                <a:solidFill>
                  <a:schemeClr val="bg1"/>
                </a:solidFill>
                <a:latin typeface="Arial" panose="020B0604020202020204" pitchFamily="34" charset="0"/>
                <a:cs typeface="Arial" panose="020B0604020202020204" pitchFamily="34" charset="0"/>
              </a:rPr>
              <a:t>66 </a:t>
            </a:r>
          </a:p>
          <a:p>
            <a:pPr algn="ctr"/>
            <a:r>
              <a:rPr lang="en-NZ" sz="1000" b="1" dirty="0">
                <a:solidFill>
                  <a:schemeClr val="bg1"/>
                </a:solidFill>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195A6FDB-53B2-CE28-2779-B009D86D9AF0}"/>
              </a:ext>
            </a:extLst>
          </p:cNvPr>
          <p:cNvSpPr txBox="1"/>
          <p:nvPr/>
        </p:nvSpPr>
        <p:spPr>
          <a:xfrm>
            <a:off x="7912905" y="6035091"/>
            <a:ext cx="1229098" cy="307777"/>
          </a:xfrm>
          <a:prstGeom prst="rect">
            <a:avLst/>
          </a:prstGeom>
          <a:noFill/>
        </p:spPr>
        <p:txBody>
          <a:bodyPr wrap="square" rtlCol="0">
            <a:spAutoFit/>
          </a:bodyPr>
          <a:lstStyle/>
          <a:p>
            <a:pPr algn="ctr"/>
            <a:r>
              <a:rPr lang="en-NZ" sz="1400" dirty="0">
                <a:solidFill>
                  <a:srgbClr val="004B87"/>
                </a:solidFill>
                <a:latin typeface="Arial" panose="020B0604020202020204" pitchFamily="34" charset="0"/>
                <a:cs typeface="Arial" panose="020B0604020202020204" pitchFamily="34" charset="0"/>
              </a:rPr>
              <a:t>T2D</a:t>
            </a:r>
          </a:p>
        </p:txBody>
      </p:sp>
      <p:sp>
        <p:nvSpPr>
          <p:cNvPr id="25" name="Oval 24">
            <a:extLst>
              <a:ext uri="{FF2B5EF4-FFF2-40B4-BE49-F238E27FC236}">
                <a16:creationId xmlns:a16="http://schemas.microsoft.com/office/drawing/2014/main" id="{8209A312-611C-B1C4-9EB6-D6DCD88B2949}"/>
              </a:ext>
            </a:extLst>
          </p:cNvPr>
          <p:cNvSpPr/>
          <p:nvPr/>
        </p:nvSpPr>
        <p:spPr>
          <a:xfrm>
            <a:off x="8203661" y="5354144"/>
            <a:ext cx="647586" cy="616532"/>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600" b="1" dirty="0">
                <a:solidFill>
                  <a:schemeClr val="bg1"/>
                </a:solidFill>
                <a:latin typeface="Arial" panose="020B0604020202020204" pitchFamily="34" charset="0"/>
                <a:cs typeface="Arial" panose="020B0604020202020204" pitchFamily="34" charset="0"/>
              </a:rPr>
              <a:t>51 </a:t>
            </a:r>
          </a:p>
          <a:p>
            <a:pPr algn="ctr"/>
            <a:r>
              <a:rPr lang="en-NZ" sz="1000" b="1" dirty="0">
                <a:solidFill>
                  <a:schemeClr val="bg1"/>
                </a:solidFill>
                <a:latin typeface="Arial" panose="020B0604020202020204" pitchFamily="34" charset="0"/>
                <a:cs typeface="Arial" panose="020B0604020202020204" pitchFamily="34" charset="0"/>
              </a:rPr>
              <a:t>%</a:t>
            </a:r>
          </a:p>
        </p:txBody>
      </p:sp>
      <p:sp>
        <p:nvSpPr>
          <p:cNvPr id="33" name="TextBox 32">
            <a:extLst>
              <a:ext uri="{FF2B5EF4-FFF2-40B4-BE49-F238E27FC236}">
                <a16:creationId xmlns:a16="http://schemas.microsoft.com/office/drawing/2014/main" id="{6FCC2110-603C-EA96-ECAE-03249B5540C5}"/>
              </a:ext>
            </a:extLst>
          </p:cNvPr>
          <p:cNvSpPr txBox="1"/>
          <p:nvPr/>
        </p:nvSpPr>
        <p:spPr>
          <a:xfrm>
            <a:off x="4942063" y="4935210"/>
            <a:ext cx="5298720" cy="338554"/>
          </a:xfrm>
          <a:prstGeom prst="rect">
            <a:avLst/>
          </a:prstGeom>
          <a:noFill/>
        </p:spPr>
        <p:txBody>
          <a:bodyPr wrap="square" rtlCol="0">
            <a:spAutoFit/>
          </a:bodyPr>
          <a:lstStyle/>
          <a:p>
            <a:pPr algn="ctr"/>
            <a:r>
              <a:rPr lang="en-NZ" sz="1600" b="1" dirty="0">
                <a:solidFill>
                  <a:schemeClr val="accent6">
                    <a:lumMod val="75000"/>
                  </a:schemeClr>
                </a:solidFill>
                <a:latin typeface="Arial" panose="020B0604020202020204" pitchFamily="34" charset="0"/>
                <a:cs typeface="Arial" panose="020B0604020202020204" pitchFamily="34" charset="0"/>
              </a:rPr>
              <a:t>Key baseline characteristics</a:t>
            </a:r>
          </a:p>
        </p:txBody>
      </p:sp>
      <p:sp>
        <p:nvSpPr>
          <p:cNvPr id="34" name="TextBox 33">
            <a:extLst>
              <a:ext uri="{FF2B5EF4-FFF2-40B4-BE49-F238E27FC236}">
                <a16:creationId xmlns:a16="http://schemas.microsoft.com/office/drawing/2014/main" id="{C70DC3D1-731C-502B-0EB4-FFADFFC6F103}"/>
              </a:ext>
            </a:extLst>
          </p:cNvPr>
          <p:cNvSpPr txBox="1"/>
          <p:nvPr/>
        </p:nvSpPr>
        <p:spPr>
          <a:xfrm>
            <a:off x="8961831" y="6019051"/>
            <a:ext cx="1229098" cy="307777"/>
          </a:xfrm>
          <a:prstGeom prst="rect">
            <a:avLst/>
          </a:prstGeom>
          <a:noFill/>
        </p:spPr>
        <p:txBody>
          <a:bodyPr wrap="square" rtlCol="0">
            <a:spAutoFit/>
          </a:bodyPr>
          <a:lstStyle/>
          <a:p>
            <a:pPr algn="ctr"/>
            <a:r>
              <a:rPr lang="en-NZ" sz="1400" dirty="0">
                <a:solidFill>
                  <a:srgbClr val="004B87"/>
                </a:solidFill>
                <a:latin typeface="Arial" panose="020B0604020202020204" pitchFamily="34" charset="0"/>
                <a:cs typeface="Arial" panose="020B0604020202020204" pitchFamily="34" charset="0"/>
              </a:rPr>
              <a:t>Hypertension</a:t>
            </a:r>
          </a:p>
        </p:txBody>
      </p:sp>
      <p:sp>
        <p:nvSpPr>
          <p:cNvPr id="36" name="Oval 35">
            <a:extLst>
              <a:ext uri="{FF2B5EF4-FFF2-40B4-BE49-F238E27FC236}">
                <a16:creationId xmlns:a16="http://schemas.microsoft.com/office/drawing/2014/main" id="{6A0855B5-5053-56BA-1AD2-82D462FC0B3F}"/>
              </a:ext>
            </a:extLst>
          </p:cNvPr>
          <p:cNvSpPr/>
          <p:nvPr/>
        </p:nvSpPr>
        <p:spPr>
          <a:xfrm>
            <a:off x="9220361" y="5354129"/>
            <a:ext cx="647586" cy="616532"/>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600" b="1" dirty="0">
                <a:solidFill>
                  <a:schemeClr val="bg1"/>
                </a:solidFill>
                <a:latin typeface="Arial" panose="020B0604020202020204" pitchFamily="34" charset="0"/>
                <a:cs typeface="Arial" panose="020B0604020202020204" pitchFamily="34" charset="0"/>
              </a:rPr>
              <a:t>54 </a:t>
            </a:r>
          </a:p>
          <a:p>
            <a:pPr algn="ctr"/>
            <a:r>
              <a:rPr lang="en-NZ" sz="1000" b="1" dirty="0">
                <a:solidFill>
                  <a:schemeClr val="bg1"/>
                </a:solidFill>
                <a:latin typeface="Arial" panose="020B0604020202020204" pitchFamily="34" charset="0"/>
                <a:cs typeface="Arial" panose="020B0604020202020204" pitchFamily="34" charset="0"/>
              </a:rPr>
              <a:t>%</a:t>
            </a:r>
          </a:p>
        </p:txBody>
      </p:sp>
      <p:pic>
        <p:nvPicPr>
          <p:cNvPr id="6" name="Picture 5">
            <a:hlinkClick r:id="rId4" action="ppaction://hlinksldjump"/>
            <a:extLst>
              <a:ext uri="{FF2B5EF4-FFF2-40B4-BE49-F238E27FC236}">
                <a16:creationId xmlns:a16="http://schemas.microsoft.com/office/drawing/2014/main" id="{A8F78AA1-DA22-FD10-2284-556CA33C1F96}"/>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4086859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8C89E-B00E-F5EE-BE58-3FFB3887ED25}"/>
            </a:ext>
          </a:extLst>
        </p:cNvPr>
        <p:cNvGrpSpPr/>
        <p:nvPr/>
      </p:nvGrpSpPr>
      <p:grpSpPr>
        <a:xfrm>
          <a:off x="0" y="0"/>
          <a:ext cx="0" cy="0"/>
          <a:chOff x="0" y="0"/>
          <a:chExt cx="0" cy="0"/>
        </a:xfrm>
      </p:grpSpPr>
      <p:sp>
        <p:nvSpPr>
          <p:cNvPr id="32" name="Text Placeholder 3">
            <a:extLst>
              <a:ext uri="{FF2B5EF4-FFF2-40B4-BE49-F238E27FC236}">
                <a16:creationId xmlns:a16="http://schemas.microsoft.com/office/drawing/2014/main" id="{88FEDBFB-52CD-BB56-7C13-355D60E82D15}"/>
              </a:ext>
            </a:extLst>
          </p:cNvPr>
          <p:cNvSpPr txBox="1">
            <a:spLocks/>
          </p:cNvSpPr>
          <p:nvPr/>
        </p:nvSpPr>
        <p:spPr>
          <a:xfrm>
            <a:off x="192855" y="6470955"/>
            <a:ext cx="4604525"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*Adjusted for country, age, sex, obesity, T2D, and hypertension.</a:t>
            </a:r>
            <a:br>
              <a:rPr lang="en-GB" sz="1100" dirty="0">
                <a:solidFill>
                  <a:srgbClr val="004B87"/>
                </a:solidFill>
                <a:latin typeface="Arial" panose="020B0604020202020204" pitchFamily="34" charset="0"/>
                <a:cs typeface="Arial" panose="020B0604020202020204" pitchFamily="34" charset="0"/>
              </a:rPr>
            </a:br>
            <a:r>
              <a:rPr lang="en-GB" sz="1100" dirty="0" err="1">
                <a:solidFill>
                  <a:srgbClr val="004B87"/>
                </a:solidFill>
                <a:latin typeface="Arial" panose="020B0604020202020204" pitchFamily="34" charset="0"/>
                <a:cs typeface="Arial" panose="020B0604020202020204" pitchFamily="34" charset="0"/>
              </a:rPr>
              <a:t>Younossi</a:t>
            </a:r>
            <a:r>
              <a:rPr lang="en-GB" sz="1100" dirty="0">
                <a:solidFill>
                  <a:srgbClr val="004B87"/>
                </a:solidFill>
                <a:latin typeface="Arial" panose="020B0604020202020204" pitchFamily="34" charset="0"/>
                <a:cs typeface="Arial" panose="020B0604020202020204" pitchFamily="34" charset="0"/>
              </a:rPr>
              <a:t> ZM,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 2026; OS-097. </a:t>
            </a:r>
          </a:p>
        </p:txBody>
      </p:sp>
      <p:sp>
        <p:nvSpPr>
          <p:cNvPr id="4" name="Title 3">
            <a:extLst>
              <a:ext uri="{FF2B5EF4-FFF2-40B4-BE49-F238E27FC236}">
                <a16:creationId xmlns:a16="http://schemas.microsoft.com/office/drawing/2014/main" id="{3C215406-F449-7A0E-1D1B-C95145E5D438}"/>
              </a:ext>
            </a:extLst>
          </p:cNvPr>
          <p:cNvSpPr>
            <a:spLocks noGrp="1"/>
          </p:cNvSpPr>
          <p:nvPr>
            <p:ph type="title"/>
          </p:nvPr>
        </p:nvSpPr>
        <p:spPr>
          <a:xfrm>
            <a:off x="838200" y="0"/>
            <a:ext cx="10400071" cy="603849"/>
          </a:xfrm>
        </p:spPr>
        <p:txBody>
          <a:bodyPr anchor="ctr">
            <a:noAutofit/>
          </a:bodyPr>
          <a:lstStyle/>
          <a:p>
            <a:r>
              <a:rPr kumimoji="0" lang="en-NZ"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Liver fibrosis is the only predictor of adverse outcomes: Time to remove MASH resolution as a clinical trial endpoint</a:t>
            </a:r>
            <a:endParaRPr lang="en-US" sz="2400" dirty="0">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99794255-4C1B-5AED-3182-054990CD45C8}"/>
              </a:ext>
            </a:extLst>
          </p:cNvPr>
          <p:cNvSpPr txBox="1">
            <a:spLocks/>
          </p:cNvSpPr>
          <p:nvPr/>
        </p:nvSpPr>
        <p:spPr>
          <a:xfrm>
            <a:off x="425748" y="966981"/>
            <a:ext cx="6505068" cy="34430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RESULTS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spcBef>
                <a:spcPts val="300"/>
              </a:spcBef>
            </a:pPr>
            <a:r>
              <a:rPr lang="en-US" sz="1400" dirty="0">
                <a:latin typeface="Arial" panose="020B0604020202020204" pitchFamily="34" charset="0"/>
                <a:ea typeface="Calibri" panose="020F0502020204030204" pitchFamily="34" charset="0"/>
                <a:cs typeface="Arial" panose="020B0604020202020204" pitchFamily="34" charset="0"/>
              </a:rPr>
              <a:t>Significant fibrosis (SF; F2) in 15% and advanced fibrosis (AF; F3–F4) in 42%</a:t>
            </a:r>
          </a:p>
          <a:p>
            <a:pPr>
              <a:lnSpc>
                <a:spcPct val="100000"/>
              </a:lnSpc>
              <a:spcBef>
                <a:spcPts val="300"/>
              </a:spcBef>
            </a:pPr>
            <a:r>
              <a:rPr lang="en-US" sz="1400" dirty="0">
                <a:latin typeface="Arial" panose="020B0604020202020204" pitchFamily="34" charset="0"/>
                <a:ea typeface="Calibri" panose="020F0502020204030204" pitchFamily="34" charset="0"/>
                <a:cs typeface="Arial" panose="020B0604020202020204" pitchFamily="34" charset="0"/>
              </a:rPr>
              <a:t>Patients with AF were older, more often female, and had a higher prevalence of T2D and hypertension compared with non-AF (all p&lt;0.001)</a:t>
            </a:r>
          </a:p>
          <a:p>
            <a:pPr>
              <a:lnSpc>
                <a:spcPct val="100000"/>
              </a:lnSpc>
              <a:spcBef>
                <a:spcPts val="300"/>
              </a:spcBef>
            </a:pPr>
            <a:r>
              <a:rPr lang="en-US" sz="1400" dirty="0">
                <a:latin typeface="Arial" panose="020B0604020202020204" pitchFamily="34" charset="0"/>
                <a:ea typeface="Calibri" panose="020F0502020204030204" pitchFamily="34" charset="0"/>
                <a:cs typeface="Arial" panose="020B0604020202020204" pitchFamily="34" charset="0"/>
              </a:rPr>
              <a:t>NAS scores were higher in AF vs non-AF; mean (SE): 4.9 (±1.4) vs 3.8 (±1.6) (p&lt;0.001), with significantly greater frequency of NAS ≥5, Grade 3 lobular inflammation, and Grade 2 hepatocyte ballooning (all p&lt;0.0001; Figure 1)</a:t>
            </a:r>
          </a:p>
          <a:p>
            <a:pPr>
              <a:lnSpc>
                <a:spcPct val="100000"/>
              </a:lnSpc>
              <a:spcBef>
                <a:spcPts val="300"/>
              </a:spcBef>
            </a:pPr>
            <a:r>
              <a:rPr lang="en-US" sz="1400" dirty="0">
                <a:latin typeface="Arial" panose="020B0604020202020204" pitchFamily="34" charset="0"/>
                <a:ea typeface="Calibri" panose="020F0502020204030204" pitchFamily="34" charset="0"/>
                <a:cs typeface="Arial" panose="020B0604020202020204" pitchFamily="34" charset="0"/>
              </a:rPr>
              <a:t>Higher NAS was associated with AF, as were lobular inflammation and hepatocyte ballooning (Figure 2; all p&lt;0.0001)</a:t>
            </a:r>
          </a:p>
          <a:p>
            <a:pPr>
              <a:lnSpc>
                <a:spcPct val="100000"/>
              </a:lnSpc>
              <a:spcBef>
                <a:spcPts val="300"/>
              </a:spcBef>
            </a:pPr>
            <a:r>
              <a:rPr lang="en-US" sz="1400" dirty="0">
                <a:latin typeface="Arial" panose="020B0604020202020204" pitchFamily="34" charset="0"/>
                <a:ea typeface="Calibri" panose="020F0502020204030204" pitchFamily="34" charset="0"/>
                <a:cs typeface="Arial" panose="020B0604020202020204" pitchFamily="34" charset="0"/>
              </a:rPr>
              <a:t>When predicting long-term outcomes using Cox models*, only AF predicted all-cause mortality (</a:t>
            </a:r>
            <a:r>
              <a:rPr lang="en-US" sz="1400" dirty="0" err="1">
                <a:latin typeface="Arial" panose="020B0604020202020204" pitchFamily="34" charset="0"/>
                <a:ea typeface="Calibri" panose="020F0502020204030204" pitchFamily="34" charset="0"/>
                <a:cs typeface="Arial" panose="020B0604020202020204" pitchFamily="34" charset="0"/>
              </a:rPr>
              <a:t>aHR</a:t>
            </a:r>
            <a:r>
              <a:rPr lang="en-US" sz="1400" dirty="0">
                <a:latin typeface="Arial" panose="020B0604020202020204" pitchFamily="34" charset="0"/>
                <a:ea typeface="Calibri" panose="020F0502020204030204" pitchFamily="34" charset="0"/>
                <a:cs typeface="Arial" panose="020B0604020202020204" pitchFamily="34" charset="0"/>
              </a:rPr>
              <a:t>: 2.10; 1.65–2.68) and clinical events </a:t>
            </a:r>
            <a:br>
              <a:rPr lang="en-US" sz="1400" dirty="0">
                <a:latin typeface="Arial" panose="020B0604020202020204" pitchFamily="34" charset="0"/>
                <a:ea typeface="Calibri" panose="020F0502020204030204" pitchFamily="34" charset="0"/>
                <a:cs typeface="Arial" panose="020B0604020202020204" pitchFamily="34" charset="0"/>
              </a:rPr>
            </a:br>
            <a:r>
              <a:rPr lang="en-US" sz="1400" dirty="0">
                <a:latin typeface="Arial" panose="020B0604020202020204" pitchFamily="34" charset="0"/>
                <a:ea typeface="Calibri" panose="020F0502020204030204" pitchFamily="34" charset="0"/>
                <a:cs typeface="Arial" panose="020B0604020202020204" pitchFamily="34" charset="0"/>
              </a:rPr>
              <a:t>(</a:t>
            </a:r>
            <a:r>
              <a:rPr lang="en-US" sz="1400" dirty="0" err="1">
                <a:latin typeface="Arial" panose="020B0604020202020204" pitchFamily="34" charset="0"/>
                <a:ea typeface="Calibri" panose="020F0502020204030204" pitchFamily="34" charset="0"/>
                <a:cs typeface="Arial" panose="020B0604020202020204" pitchFamily="34" charset="0"/>
              </a:rPr>
              <a:t>aHR</a:t>
            </a:r>
            <a:r>
              <a:rPr lang="en-US" sz="1400" dirty="0">
                <a:latin typeface="Arial" panose="020B0604020202020204" pitchFamily="34" charset="0"/>
                <a:ea typeface="Calibri" panose="020F0502020204030204" pitchFamily="34" charset="0"/>
                <a:cs typeface="Arial" panose="020B0604020202020204" pitchFamily="34" charset="0"/>
              </a:rPr>
              <a:t> 3.73; 3.07–4.53); both p&lt;0.0001</a:t>
            </a:r>
          </a:p>
          <a:p>
            <a:pPr>
              <a:lnSpc>
                <a:spcPct val="100000"/>
              </a:lnSpc>
              <a:spcBef>
                <a:spcPts val="300"/>
              </a:spcBef>
            </a:pPr>
            <a:r>
              <a:rPr lang="en-US" sz="1400" dirty="0">
                <a:latin typeface="Arial" panose="020B0604020202020204" pitchFamily="34" charset="0"/>
                <a:ea typeface="Calibri" panose="020F0502020204030204" pitchFamily="34" charset="0"/>
                <a:cs typeface="Arial" panose="020B0604020202020204" pitchFamily="34" charset="0"/>
              </a:rPr>
              <a:t>After adjusting for AF or AF + SF, neither NAS nor its components were associated with adverse outcomes (all p&gt;0.05). This was unchanged in fibrosis subgroups or when adjusting for liver stiffness ≥10 kPa</a:t>
            </a:r>
            <a:endParaRPr lang="en-US" sz="1200"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51" name="Chart 50">
            <a:extLst>
              <a:ext uri="{FF2B5EF4-FFF2-40B4-BE49-F238E27FC236}">
                <a16:creationId xmlns:a16="http://schemas.microsoft.com/office/drawing/2014/main" id="{4E43B863-776D-F17F-50FB-A3B863141C05}"/>
              </a:ext>
            </a:extLst>
          </p:cNvPr>
          <p:cNvGraphicFramePr/>
          <p:nvPr>
            <p:extLst>
              <p:ext uri="{D42A27DB-BD31-4B8C-83A1-F6EECF244321}">
                <p14:modId xmlns:p14="http://schemas.microsoft.com/office/powerpoint/2010/main" val="910019075"/>
              </p:ext>
            </p:extLst>
          </p:nvPr>
        </p:nvGraphicFramePr>
        <p:xfrm>
          <a:off x="7008058" y="1174610"/>
          <a:ext cx="4758196" cy="245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Table 51">
            <a:extLst>
              <a:ext uri="{FF2B5EF4-FFF2-40B4-BE49-F238E27FC236}">
                <a16:creationId xmlns:a16="http://schemas.microsoft.com/office/drawing/2014/main" id="{9C00E0A4-C5F6-EDBA-4050-843B78FA2FA6}"/>
              </a:ext>
            </a:extLst>
          </p:cNvPr>
          <p:cNvGraphicFramePr>
            <a:graphicFrameLocks noGrp="1"/>
          </p:cNvGraphicFramePr>
          <p:nvPr>
            <p:extLst>
              <p:ext uri="{D42A27DB-BD31-4B8C-83A1-F6EECF244321}">
                <p14:modId xmlns:p14="http://schemas.microsoft.com/office/powerpoint/2010/main" val="1992129420"/>
              </p:ext>
            </p:extLst>
          </p:nvPr>
        </p:nvGraphicFramePr>
        <p:xfrm>
          <a:off x="7532021" y="3986213"/>
          <a:ext cx="4659979" cy="1936711"/>
        </p:xfrm>
        <a:graphic>
          <a:graphicData uri="http://schemas.openxmlformats.org/drawingml/2006/table">
            <a:tbl>
              <a:tblPr firstRow="1" bandRow="1">
                <a:tableStyleId>{5C22544A-7EE6-4342-B048-85BDC9FD1C3A}</a:tableStyleId>
              </a:tblPr>
              <a:tblGrid>
                <a:gridCol w="1716293">
                  <a:extLst>
                    <a:ext uri="{9D8B030D-6E8A-4147-A177-3AD203B41FA5}">
                      <a16:colId xmlns:a16="http://schemas.microsoft.com/office/drawing/2014/main" val="4268344248"/>
                    </a:ext>
                  </a:extLst>
                </a:gridCol>
                <a:gridCol w="1469846">
                  <a:extLst>
                    <a:ext uri="{9D8B030D-6E8A-4147-A177-3AD203B41FA5}">
                      <a16:colId xmlns:a16="http://schemas.microsoft.com/office/drawing/2014/main" val="476145063"/>
                    </a:ext>
                  </a:extLst>
                </a:gridCol>
                <a:gridCol w="1473840">
                  <a:extLst>
                    <a:ext uri="{9D8B030D-6E8A-4147-A177-3AD203B41FA5}">
                      <a16:colId xmlns:a16="http://schemas.microsoft.com/office/drawing/2014/main" val="924307928"/>
                    </a:ext>
                  </a:extLst>
                </a:gridCol>
              </a:tblGrid>
              <a:tr h="174657">
                <a:tc>
                  <a:txBody>
                    <a:bodyPr/>
                    <a:lstStyle/>
                    <a:p>
                      <a:pPr algn="l"/>
                      <a:endParaRPr lang="en-NZ" sz="1100" b="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NZ" sz="1100" dirty="0">
                        <a:solidFill>
                          <a:schemeClr val="bg2">
                            <a:lumMod val="25000"/>
                          </a:schemeClr>
                        </a:solidFill>
                        <a:latin typeface="+mn-lt"/>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endParaRPr lang="en-NZ" sz="1100" b="1" dirty="0">
                        <a:solidFill>
                          <a:schemeClr val="bg2">
                            <a:lumMod val="25000"/>
                          </a:schemeClr>
                        </a:solidFill>
                        <a:latin typeface="+mn-lt"/>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5879120"/>
                  </a:ext>
                </a:extLst>
              </a:tr>
              <a:tr h="174657">
                <a:tc>
                  <a:txBody>
                    <a:bodyPr/>
                    <a:lstStyle/>
                    <a:p>
                      <a:pPr algn="l"/>
                      <a:r>
                        <a:rPr lang="en-NZ" sz="1100" b="1" dirty="0">
                          <a:solidFill>
                            <a:schemeClr val="bg2">
                              <a:lumMod val="25000"/>
                            </a:schemeClr>
                          </a:solidFill>
                          <a:latin typeface="Arial" panose="020B0604020202020204" pitchFamily="34" charset="0"/>
                          <a:cs typeface="Arial" panose="020B0604020202020204" pitchFamily="34" charset="0"/>
                        </a:rPr>
                        <a:t>Higher NAS</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NZ" sz="1100" dirty="0">
                        <a:solidFill>
                          <a:schemeClr val="bg2">
                            <a:lumMod val="25000"/>
                          </a:schemeClr>
                        </a:solidFill>
                        <a:latin typeface="+mn-lt"/>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r>
                        <a:rPr lang="en-NZ" sz="1100" b="0" dirty="0">
                          <a:solidFill>
                            <a:schemeClr val="bg2">
                              <a:lumMod val="25000"/>
                            </a:schemeClr>
                          </a:solidFill>
                          <a:latin typeface="Arial" panose="020B0604020202020204" pitchFamily="34" charset="0"/>
                          <a:cs typeface="Arial" panose="020B0604020202020204" pitchFamily="34" charset="0"/>
                        </a:rPr>
                        <a:t>1.64 (1.58</a:t>
                      </a:r>
                      <a:r>
                        <a:rPr lang="en-US" sz="1100" b="0"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–1.70)</a:t>
                      </a:r>
                      <a:endParaRPr lang="en-NZ" sz="1100" b="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5205300"/>
                  </a:ext>
                </a:extLst>
              </a:tr>
              <a:tr h="244471">
                <a:tc>
                  <a:txBody>
                    <a:bodyPr/>
                    <a:lstStyle/>
                    <a:p>
                      <a:pPr algn="l"/>
                      <a:r>
                        <a:rPr lang="en-NZ" sz="1100" b="1" dirty="0">
                          <a:solidFill>
                            <a:schemeClr val="bg2">
                              <a:lumMod val="25000"/>
                            </a:schemeClr>
                          </a:solidFill>
                          <a:latin typeface="Arial" panose="020B0604020202020204" pitchFamily="34" charset="0"/>
                          <a:cs typeface="Arial" panose="020B0604020202020204" pitchFamily="34" charset="0"/>
                        </a:rPr>
                        <a:t>NAS </a:t>
                      </a:r>
                      <a:r>
                        <a:rPr lang="en-NZ" sz="1100"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≥5 vs &lt;5</a:t>
                      </a:r>
                      <a:endParaRPr lang="en-NZ" sz="1100" b="1"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100" dirty="0">
                        <a:solidFill>
                          <a:schemeClr val="bg2">
                            <a:lumMod val="25000"/>
                          </a:schemeClr>
                        </a:solidFill>
                        <a:latin typeface="+mn-lt"/>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NZ" sz="1100" dirty="0">
                          <a:solidFill>
                            <a:schemeClr val="bg2">
                              <a:lumMod val="25000"/>
                            </a:schemeClr>
                          </a:solidFill>
                          <a:latin typeface="Arial" panose="020B0604020202020204" pitchFamily="34" charset="0"/>
                          <a:cs typeface="Arial" panose="020B0604020202020204" pitchFamily="34" charset="0"/>
                        </a:rPr>
                        <a:t>3.32 (3.00</a:t>
                      </a:r>
                      <a:r>
                        <a:rPr lang="en-US" sz="1100"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–3.68)</a:t>
                      </a:r>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1488032"/>
                  </a:ext>
                </a:extLst>
              </a:tr>
              <a:tr h="179796">
                <a:tc>
                  <a:txBody>
                    <a:bodyPr/>
                    <a:lstStyle/>
                    <a:p>
                      <a:pPr algn="l"/>
                      <a:r>
                        <a:rPr lang="en-NZ" sz="1100" b="1" dirty="0">
                          <a:solidFill>
                            <a:schemeClr val="bg2">
                              <a:lumMod val="25000"/>
                            </a:schemeClr>
                          </a:solidFill>
                          <a:latin typeface="Arial" panose="020B0604020202020204" pitchFamily="34" charset="0"/>
                          <a:cs typeface="Arial" panose="020B0604020202020204" pitchFamily="34" charset="0"/>
                        </a:rPr>
                        <a:t>Lobular inflammation</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100" dirty="0">
                        <a:solidFill>
                          <a:schemeClr val="bg2">
                            <a:lumMod val="25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5194315"/>
                  </a:ext>
                </a:extLst>
              </a:tr>
              <a:tr h="225592">
                <a:tc>
                  <a:txBody>
                    <a:bodyPr/>
                    <a:lstStyle/>
                    <a:p>
                      <a:pPr marL="176213" lvl="1" indent="0" algn="l"/>
                      <a:r>
                        <a:rPr lang="en-NZ" sz="1100" dirty="0">
                          <a:solidFill>
                            <a:schemeClr val="bg2">
                              <a:lumMod val="25000"/>
                            </a:schemeClr>
                          </a:solidFill>
                          <a:latin typeface="Arial" panose="020B0604020202020204" pitchFamily="34" charset="0"/>
                          <a:cs typeface="Arial" panose="020B0604020202020204" pitchFamily="34" charset="0"/>
                        </a:rPr>
                        <a:t>Grade 2</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6213" lvl="1" indent="0" algn="ctr"/>
                      <a:endParaRPr lang="en-NZ" sz="1100" dirty="0">
                        <a:solidFill>
                          <a:schemeClr val="bg2">
                            <a:lumMod val="25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NZ" sz="1100" dirty="0">
                          <a:solidFill>
                            <a:schemeClr val="bg2">
                              <a:lumMod val="25000"/>
                            </a:schemeClr>
                          </a:solidFill>
                          <a:latin typeface="Arial" panose="020B0604020202020204" pitchFamily="34" charset="0"/>
                          <a:cs typeface="Arial" panose="020B0604020202020204" pitchFamily="34" charset="0"/>
                        </a:rPr>
                        <a:t>2.23</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4427557"/>
                  </a:ext>
                </a:extLst>
              </a:tr>
              <a:tr h="216192">
                <a:tc>
                  <a:txBody>
                    <a:bodyPr/>
                    <a:lstStyle/>
                    <a:p>
                      <a:pPr marL="176213" lvl="1" indent="0" algn="l"/>
                      <a:r>
                        <a:rPr lang="en-NZ" sz="1100" dirty="0">
                          <a:solidFill>
                            <a:schemeClr val="bg2">
                              <a:lumMod val="25000"/>
                            </a:schemeClr>
                          </a:solidFill>
                          <a:latin typeface="Arial" panose="020B0604020202020204" pitchFamily="34" charset="0"/>
                          <a:cs typeface="Arial" panose="020B0604020202020204" pitchFamily="34" charset="0"/>
                        </a:rPr>
                        <a:t>Grade 3</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6213" lvl="1" indent="0" algn="ctr"/>
                      <a:endParaRPr lang="en-NZ" sz="1100" dirty="0">
                        <a:solidFill>
                          <a:schemeClr val="bg2">
                            <a:lumMod val="25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NZ" sz="1100" dirty="0">
                          <a:solidFill>
                            <a:schemeClr val="bg2">
                              <a:lumMod val="25000"/>
                            </a:schemeClr>
                          </a:solidFill>
                          <a:latin typeface="Arial" panose="020B0604020202020204" pitchFamily="34" charset="0"/>
                          <a:cs typeface="Arial" panose="020B0604020202020204" pitchFamily="34" charset="0"/>
                        </a:rPr>
                        <a:t>8.02</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9115534"/>
                  </a:ext>
                </a:extLst>
              </a:tr>
              <a:tr h="319587">
                <a:tc>
                  <a:txBody>
                    <a:bodyPr/>
                    <a:lstStyle/>
                    <a:p>
                      <a:pPr algn="l"/>
                      <a:r>
                        <a:rPr lang="en-NZ" sz="1100" b="1" dirty="0">
                          <a:solidFill>
                            <a:schemeClr val="bg2">
                              <a:lumMod val="25000"/>
                            </a:schemeClr>
                          </a:solidFill>
                          <a:latin typeface="Arial" panose="020B0604020202020204" pitchFamily="34" charset="0"/>
                          <a:cs typeface="Arial" panose="020B0604020202020204" pitchFamily="34" charset="0"/>
                        </a:rPr>
                        <a:t>Hepatocyte</a:t>
                      </a:r>
                      <a:r>
                        <a:rPr lang="en-NZ" sz="1100" dirty="0">
                          <a:solidFill>
                            <a:schemeClr val="bg2">
                              <a:lumMod val="25000"/>
                            </a:schemeClr>
                          </a:solidFill>
                          <a:latin typeface="Arial" panose="020B0604020202020204" pitchFamily="34" charset="0"/>
                          <a:cs typeface="Arial" panose="020B0604020202020204" pitchFamily="34" charset="0"/>
                        </a:rPr>
                        <a:t> </a:t>
                      </a:r>
                      <a:r>
                        <a:rPr lang="en-NZ" sz="1100" b="1" dirty="0">
                          <a:solidFill>
                            <a:schemeClr val="bg2">
                              <a:lumMod val="25000"/>
                            </a:schemeClr>
                          </a:solidFill>
                          <a:latin typeface="Arial" panose="020B0604020202020204" pitchFamily="34" charset="0"/>
                          <a:cs typeface="Arial" panose="020B0604020202020204" pitchFamily="34" charset="0"/>
                        </a:rPr>
                        <a:t>ballooning</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100" dirty="0">
                        <a:solidFill>
                          <a:schemeClr val="bg2">
                            <a:lumMod val="25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NZ" sz="110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1320373"/>
                  </a:ext>
                </a:extLst>
              </a:tr>
              <a:tr h="216192">
                <a:tc>
                  <a:txBody>
                    <a:bodyPr/>
                    <a:lstStyle/>
                    <a:p>
                      <a:pPr marL="176213" lvl="1" indent="0" algn="l"/>
                      <a:r>
                        <a:rPr lang="en-NZ" sz="1100" dirty="0">
                          <a:solidFill>
                            <a:schemeClr val="bg2">
                              <a:lumMod val="25000"/>
                            </a:schemeClr>
                          </a:solidFill>
                          <a:latin typeface="Arial" panose="020B0604020202020204" pitchFamily="34" charset="0"/>
                          <a:cs typeface="Arial" panose="020B0604020202020204" pitchFamily="34" charset="0"/>
                        </a:rPr>
                        <a:t>Grade 1</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6213" lvl="1" indent="0" algn="ctr"/>
                      <a:endParaRPr lang="en-NZ" sz="1100" dirty="0">
                        <a:solidFill>
                          <a:schemeClr val="bg2">
                            <a:lumMod val="25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NZ" sz="1100" dirty="0">
                          <a:solidFill>
                            <a:schemeClr val="bg2">
                              <a:lumMod val="25000"/>
                            </a:schemeClr>
                          </a:solidFill>
                          <a:latin typeface="Arial" panose="020B0604020202020204" pitchFamily="34" charset="0"/>
                          <a:cs typeface="Arial" panose="020B0604020202020204" pitchFamily="34" charset="0"/>
                        </a:rPr>
                        <a:t>3.42</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1187694"/>
                  </a:ext>
                </a:extLst>
              </a:tr>
              <a:tr h="185567">
                <a:tc>
                  <a:txBody>
                    <a:bodyPr/>
                    <a:lstStyle/>
                    <a:p>
                      <a:pPr marL="176213" lvl="1" indent="0" algn="l"/>
                      <a:r>
                        <a:rPr lang="en-NZ" sz="1100" dirty="0">
                          <a:solidFill>
                            <a:schemeClr val="bg2">
                              <a:lumMod val="25000"/>
                            </a:schemeClr>
                          </a:solidFill>
                          <a:latin typeface="Arial" panose="020B0604020202020204" pitchFamily="34" charset="0"/>
                          <a:cs typeface="Arial" panose="020B0604020202020204" pitchFamily="34" charset="0"/>
                        </a:rPr>
                        <a:t>Grade 2</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6213" lvl="1" indent="0" algn="ctr"/>
                      <a:endParaRPr lang="en-NZ" sz="1100" dirty="0">
                        <a:solidFill>
                          <a:schemeClr val="bg2">
                            <a:lumMod val="25000"/>
                          </a:schemeClr>
                        </a:solidFill>
                        <a:latin typeface="+mn-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NZ" sz="1100" dirty="0">
                          <a:solidFill>
                            <a:schemeClr val="bg2">
                              <a:lumMod val="25000"/>
                            </a:schemeClr>
                          </a:solidFill>
                          <a:latin typeface="Arial" panose="020B0604020202020204" pitchFamily="34" charset="0"/>
                          <a:cs typeface="Arial" panose="020B0604020202020204" pitchFamily="34" charset="0"/>
                        </a:rPr>
                        <a:t>7.87</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8791425"/>
                  </a:ext>
                </a:extLst>
              </a:tr>
            </a:tbl>
          </a:graphicData>
        </a:graphic>
      </p:graphicFrame>
      <p:graphicFrame>
        <p:nvGraphicFramePr>
          <p:cNvPr id="53" name="Chart 52">
            <a:extLst>
              <a:ext uri="{FF2B5EF4-FFF2-40B4-BE49-F238E27FC236}">
                <a16:creationId xmlns:a16="http://schemas.microsoft.com/office/drawing/2014/main" id="{5B74CC51-EAF2-6ADB-6AAC-14927DCE8D95}"/>
              </a:ext>
            </a:extLst>
          </p:cNvPr>
          <p:cNvGraphicFramePr/>
          <p:nvPr>
            <p:extLst>
              <p:ext uri="{D42A27DB-BD31-4B8C-83A1-F6EECF244321}">
                <p14:modId xmlns:p14="http://schemas.microsoft.com/office/powerpoint/2010/main" val="3615986943"/>
              </p:ext>
            </p:extLst>
          </p:nvPr>
        </p:nvGraphicFramePr>
        <p:xfrm>
          <a:off x="9054931" y="4048816"/>
          <a:ext cx="1900532" cy="2157607"/>
        </p:xfrm>
        <a:graphic>
          <a:graphicData uri="http://schemas.openxmlformats.org/drawingml/2006/chart">
            <c:chart xmlns:c="http://schemas.openxmlformats.org/drawingml/2006/chart" xmlns:r="http://schemas.openxmlformats.org/officeDocument/2006/relationships" r:id="rId4"/>
          </a:graphicData>
        </a:graphic>
      </p:graphicFrame>
      <p:sp>
        <p:nvSpPr>
          <p:cNvPr id="54" name="Content Placeholder 1">
            <a:extLst>
              <a:ext uri="{FF2B5EF4-FFF2-40B4-BE49-F238E27FC236}">
                <a16:creationId xmlns:a16="http://schemas.microsoft.com/office/drawing/2014/main" id="{D805B5C2-5796-83D2-5995-AA79695B3D97}"/>
              </a:ext>
            </a:extLst>
          </p:cNvPr>
          <p:cNvSpPr txBox="1">
            <a:spLocks/>
          </p:cNvSpPr>
          <p:nvPr/>
        </p:nvSpPr>
        <p:spPr>
          <a:xfrm>
            <a:off x="412709" y="4607442"/>
            <a:ext cx="7106272"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CONCLUSIONS</a:t>
            </a:r>
          </a:p>
          <a:p>
            <a:pPr>
              <a:lnSpc>
                <a:spcPct val="100000"/>
              </a:lnSpc>
              <a:spcBef>
                <a:spcPts val="300"/>
              </a:spcBef>
            </a:pPr>
            <a:r>
              <a:rPr lang="en-US" sz="1400" dirty="0">
                <a:latin typeface="Arial" panose="020B0604020202020204" pitchFamily="34" charset="0"/>
                <a:cs typeface="Arial" panose="020B0604020202020204" pitchFamily="34" charset="0"/>
              </a:rPr>
              <a:t>MASH features are associated with AF but not with adverse outcomes after adjustment for fibrosis</a:t>
            </a:r>
          </a:p>
          <a:p>
            <a:pPr>
              <a:lnSpc>
                <a:spcPct val="100000"/>
              </a:lnSpc>
              <a:spcBef>
                <a:spcPts val="300"/>
              </a:spcBef>
            </a:pPr>
            <a:r>
              <a:rPr lang="en-US" sz="1400" dirty="0">
                <a:latin typeface="Arial" panose="020B0604020202020204" pitchFamily="34" charset="0"/>
                <a:cs typeface="Arial" panose="020B0604020202020204" pitchFamily="34" charset="0"/>
              </a:rPr>
              <a:t>Although inflammatory pathways remain important therapeutic targets, variability in pathologic assessment of MASH and its inability to predict clinically relevant outcomes make MASH resolution a suboptimal primary endpoint</a:t>
            </a:r>
          </a:p>
          <a:p>
            <a:pPr>
              <a:lnSpc>
                <a:spcPct val="100000"/>
              </a:lnSpc>
              <a:spcBef>
                <a:spcPts val="300"/>
              </a:spcBef>
            </a:pPr>
            <a:r>
              <a:rPr lang="en-US" sz="1400" dirty="0">
                <a:latin typeface="Arial" panose="020B0604020202020204" pitchFamily="34" charset="0"/>
                <a:cs typeface="Arial" panose="020B0604020202020204" pitchFamily="34" charset="0"/>
              </a:rPr>
              <a:t>Fibrosis-related NITs should be prioritized as the key endpoint in MASH clinical trials</a:t>
            </a:r>
          </a:p>
        </p:txBody>
      </p:sp>
      <p:cxnSp>
        <p:nvCxnSpPr>
          <p:cNvPr id="55" name="Straight Connector 54">
            <a:extLst>
              <a:ext uri="{FF2B5EF4-FFF2-40B4-BE49-F238E27FC236}">
                <a16:creationId xmlns:a16="http://schemas.microsoft.com/office/drawing/2014/main" id="{D73CE1D9-20A1-C022-7A6A-C5FAD2611FA4}"/>
              </a:ext>
            </a:extLst>
          </p:cNvPr>
          <p:cNvCxnSpPr>
            <a:cxnSpLocks/>
          </p:cNvCxnSpPr>
          <p:nvPr/>
        </p:nvCxnSpPr>
        <p:spPr>
          <a:xfrm>
            <a:off x="528353" y="4597721"/>
            <a:ext cx="689413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F5CECB53-3318-8FFF-79A9-81BCADE6B933}"/>
              </a:ext>
            </a:extLst>
          </p:cNvPr>
          <p:cNvSpPr txBox="1"/>
          <p:nvPr/>
        </p:nvSpPr>
        <p:spPr>
          <a:xfrm>
            <a:off x="7156222" y="823972"/>
            <a:ext cx="4650023" cy="276999"/>
          </a:xfrm>
          <a:prstGeom prst="rect">
            <a:avLst/>
          </a:prstGeom>
          <a:noFill/>
        </p:spPr>
        <p:txBody>
          <a:bodyPr wrap="square" rtlCol="0">
            <a:spAutoFit/>
          </a:bodyPr>
          <a:lstStyle/>
          <a:p>
            <a:pPr algn="ctr"/>
            <a:r>
              <a:rPr lang="en-NZ" sz="1200" b="1" dirty="0">
                <a:solidFill>
                  <a:schemeClr val="accent6"/>
                </a:solidFill>
                <a:latin typeface="Arial" panose="020B0604020202020204" pitchFamily="34" charset="0"/>
                <a:cs typeface="Arial" panose="020B0604020202020204" pitchFamily="34" charset="0"/>
              </a:rPr>
              <a:t>Figure 1. Frequency of MASLD Activity Score components </a:t>
            </a:r>
          </a:p>
        </p:txBody>
      </p:sp>
      <p:sp>
        <p:nvSpPr>
          <p:cNvPr id="58" name="TextBox 57">
            <a:extLst>
              <a:ext uri="{FF2B5EF4-FFF2-40B4-BE49-F238E27FC236}">
                <a16:creationId xmlns:a16="http://schemas.microsoft.com/office/drawing/2014/main" id="{9DDA2253-F945-7118-1D59-66CC35C1F697}"/>
              </a:ext>
            </a:extLst>
          </p:cNvPr>
          <p:cNvSpPr txBox="1"/>
          <p:nvPr/>
        </p:nvSpPr>
        <p:spPr>
          <a:xfrm>
            <a:off x="7446006" y="3625433"/>
            <a:ext cx="4650023" cy="276999"/>
          </a:xfrm>
          <a:prstGeom prst="rect">
            <a:avLst/>
          </a:prstGeom>
          <a:noFill/>
        </p:spPr>
        <p:txBody>
          <a:bodyPr wrap="square" rtlCol="0">
            <a:spAutoFit/>
          </a:bodyPr>
          <a:lstStyle/>
          <a:p>
            <a:pPr algn="ctr"/>
            <a:r>
              <a:rPr lang="en-NZ" sz="1200" b="1" dirty="0">
                <a:solidFill>
                  <a:schemeClr val="accent6"/>
                </a:solidFill>
                <a:latin typeface="Arial" panose="020B0604020202020204" pitchFamily="34" charset="0"/>
                <a:cs typeface="Arial" panose="020B0604020202020204" pitchFamily="34" charset="0"/>
              </a:rPr>
              <a:t>Figure 2. Association between AF and select parameters</a:t>
            </a:r>
          </a:p>
        </p:txBody>
      </p:sp>
      <p:cxnSp>
        <p:nvCxnSpPr>
          <p:cNvPr id="3" name="Straight Connector 2">
            <a:extLst>
              <a:ext uri="{FF2B5EF4-FFF2-40B4-BE49-F238E27FC236}">
                <a16:creationId xmlns:a16="http://schemas.microsoft.com/office/drawing/2014/main" id="{C22CC97E-27F9-8937-E97E-9BB94495D2C7}"/>
              </a:ext>
            </a:extLst>
          </p:cNvPr>
          <p:cNvCxnSpPr>
            <a:cxnSpLocks/>
          </p:cNvCxnSpPr>
          <p:nvPr/>
        </p:nvCxnSpPr>
        <p:spPr>
          <a:xfrm>
            <a:off x="7422486" y="4587526"/>
            <a:ext cx="18626" cy="18067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984A980-A358-9F3F-7CA2-1D2380E3DD4E}"/>
              </a:ext>
            </a:extLst>
          </p:cNvPr>
          <p:cNvSpPr txBox="1"/>
          <p:nvPr/>
        </p:nvSpPr>
        <p:spPr>
          <a:xfrm>
            <a:off x="9255373" y="6185324"/>
            <a:ext cx="1438499" cy="430887"/>
          </a:xfrm>
          <a:prstGeom prst="rect">
            <a:avLst/>
          </a:prstGeom>
          <a:noFill/>
        </p:spPr>
        <p:txBody>
          <a:bodyPr wrap="square" rtlCol="0">
            <a:spAutoFit/>
          </a:bodyPr>
          <a:lstStyle/>
          <a:p>
            <a:pPr algn="ctr"/>
            <a:r>
              <a:rPr lang="en-US" sz="1100" dirty="0">
                <a:solidFill>
                  <a:schemeClr val="bg2">
                    <a:lumMod val="25000"/>
                  </a:schemeClr>
                </a:solidFill>
                <a:latin typeface="Arial" panose="020B0604020202020204" pitchFamily="34" charset="0"/>
                <a:cs typeface="Arial" panose="020B0604020202020204" pitchFamily="34" charset="0"/>
              </a:rPr>
              <a:t>OR per 1-point increase (95% CI)</a:t>
            </a:r>
            <a:endParaRPr lang="en-NZ" sz="11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5">
            <a:hlinkClick r:id="rId5" action="ppaction://hlinksldjump"/>
            <a:extLst>
              <a:ext uri="{FF2B5EF4-FFF2-40B4-BE49-F238E27FC236}">
                <a16:creationId xmlns:a16="http://schemas.microsoft.com/office/drawing/2014/main" id="{FDB895EA-75B8-00A8-04A2-F652362A8F6D}"/>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930362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90614-5BB8-71DE-29A8-7FE421A31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14BF49-0BC8-2A4C-F157-AA2DAF66AA1D}"/>
              </a:ext>
            </a:extLst>
          </p:cNvPr>
          <p:cNvSpPr>
            <a:spLocks noGrp="1"/>
          </p:cNvSpPr>
          <p:nvPr>
            <p:ph type="ctrTitle"/>
          </p:nvPr>
        </p:nvSpPr>
        <p:spPr>
          <a:xfrm>
            <a:off x="6133638" y="2995612"/>
            <a:ext cx="5924550" cy="866776"/>
          </a:xfrm>
        </p:spPr>
        <p:txBody>
          <a:bodyPr>
            <a:normAutofit/>
          </a:bodyPr>
          <a:lstStyle/>
          <a:p>
            <a:pPr algn="r"/>
            <a:r>
              <a:rPr lang="en-GB" sz="4900" dirty="0">
                <a:latin typeface="Arial" panose="020B0604020202020204" pitchFamily="34" charset="0"/>
                <a:cs typeface="Arial" panose="020B0604020202020204" pitchFamily="34" charset="0"/>
              </a:rPr>
              <a:t>MASLD: Therapy </a:t>
            </a:r>
            <a:endParaRPr lang="en-US" sz="4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98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200" y="0"/>
            <a:ext cx="10515600" cy="645043"/>
          </a:xfrm>
        </p:spPr>
        <p:txBody>
          <a:bodyPr>
            <a:normAutofit/>
          </a:bodyPr>
          <a:lstStyle/>
          <a:p>
            <a:r>
              <a:rPr lang="en-US" sz="2400" dirty="0">
                <a:latin typeface="Arial" panose="020B0604020202020204" pitchFamily="34" charset="0"/>
                <a:cs typeface="Arial" panose="020B0604020202020204" pitchFamily="34" charset="0"/>
              </a:rPr>
              <a:t>Top-line results of the Phase 2b IMPACT trial of pemvidutide in MASH</a:t>
            </a:r>
          </a:p>
        </p:txBody>
      </p:sp>
      <p:sp>
        <p:nvSpPr>
          <p:cNvPr id="4" name="Content Placeholder 1">
            <a:extLst>
              <a:ext uri="{FF2B5EF4-FFF2-40B4-BE49-F238E27FC236}">
                <a16:creationId xmlns:a16="http://schemas.microsoft.com/office/drawing/2014/main" id="{EFF1E649-4047-1165-7344-E978A464EC37}"/>
              </a:ext>
            </a:extLst>
          </p:cNvPr>
          <p:cNvSpPr txBox="1">
            <a:spLocks/>
          </p:cNvSpPr>
          <p:nvPr/>
        </p:nvSpPr>
        <p:spPr>
          <a:xfrm>
            <a:off x="425752" y="1094798"/>
            <a:ext cx="5374973"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BACKGROUND &amp; AIMS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pPr>
            <a:r>
              <a:rPr lang="en-US" sz="1600" dirty="0" err="1">
                <a:latin typeface="Arial" panose="020B0604020202020204" pitchFamily="34" charset="0"/>
                <a:cs typeface="Arial" panose="020B0604020202020204" pitchFamily="34" charset="0"/>
              </a:rPr>
              <a:t>Pemvidutide</a:t>
            </a:r>
            <a:r>
              <a:rPr lang="en-US" sz="1600" dirty="0">
                <a:latin typeface="Arial" panose="020B0604020202020204" pitchFamily="34" charset="0"/>
                <a:cs typeface="Arial" panose="020B0604020202020204" pitchFamily="34" charset="0"/>
              </a:rPr>
              <a:t> (PEM) is a balanced 1:1 glucagon/GLP-1 dual receptor agonist in development for the treatment of MASH</a:t>
            </a:r>
          </a:p>
          <a:p>
            <a:pPr>
              <a:lnSpc>
                <a:spcPct val="100000"/>
              </a:lnSpc>
            </a:pPr>
            <a:r>
              <a:rPr lang="en-US" sz="1600" dirty="0">
                <a:latin typeface="Arial" panose="020B0604020202020204" pitchFamily="34" charset="0"/>
                <a:cs typeface="Arial" panose="020B0604020202020204" pitchFamily="34" charset="0"/>
              </a:rPr>
              <a:t>IMPACT (NCT05989711) was a Phase 2b, randomized, placebo (PBO)-controlled, double-blind trial in patients with biopsy-confirmed MASH and fibrosis stage F2 or F3</a:t>
            </a:r>
          </a:p>
          <a:p>
            <a:pPr>
              <a:lnSpc>
                <a:spcPct val="100000"/>
              </a:lnSpc>
            </a:pPr>
            <a:r>
              <a:rPr lang="en-US" sz="1600" dirty="0">
                <a:latin typeface="Arial" panose="020B0604020202020204" pitchFamily="34" charset="0"/>
                <a:cs typeface="Arial" panose="020B0604020202020204" pitchFamily="34" charset="0"/>
              </a:rPr>
              <a:t>The primary endpoint was met; pemvidutide treatment showed statistically significant histologic MASH resolution and high rates of fibrosis improvement</a:t>
            </a:r>
          </a:p>
          <a:p>
            <a:pPr>
              <a:lnSpc>
                <a:spcPct val="100000"/>
              </a:lnSpc>
            </a:pPr>
            <a:r>
              <a:rPr lang="en-US" sz="1600" b="1" dirty="0">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Present the results of the 48-week endpoints of the IMPACT trial</a:t>
            </a:r>
            <a:endParaRPr lang="en-US" sz="1800" b="1" dirty="0">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EF5880DE-C1A5-6E8B-9C3E-55E7AF463185}"/>
              </a:ext>
            </a:extLst>
          </p:cNvPr>
          <p:cNvSpPr txBox="1">
            <a:spLocks/>
          </p:cNvSpPr>
          <p:nvPr/>
        </p:nvSpPr>
        <p:spPr>
          <a:xfrm>
            <a:off x="6096000" y="1094220"/>
            <a:ext cx="5585460" cy="2334779"/>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008080"/>
                </a:highlight>
                <a:latin typeface="Arial" panose="020B0604020202020204" pitchFamily="34" charset="0"/>
                <a:cs typeface="Arial" panose="020B0604020202020204" pitchFamily="34" charset="0"/>
              </a:rPr>
              <a:t>METHODS</a:t>
            </a:r>
          </a:p>
          <a:p>
            <a:pPr>
              <a:lnSpc>
                <a:spcPct val="100000"/>
              </a:lnSpc>
            </a:pPr>
            <a:r>
              <a:rPr lang="en-US" sz="1600" dirty="0">
                <a:solidFill>
                  <a:srgbClr val="004B87"/>
                </a:solidFill>
                <a:latin typeface="Arial" panose="020B0604020202020204" pitchFamily="34" charset="0"/>
                <a:cs typeface="Arial" panose="020B0604020202020204" pitchFamily="34" charset="0"/>
              </a:rPr>
              <a:t>Week 48 endpoints included:</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Non-invasive tests (NITs): LFC, hepatic inflammation (cT1 and ALT), and fibrosis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(ELF score and LSM by </a:t>
            </a:r>
            <a:r>
              <a:rPr lang="en-US" sz="1600" dirty="0" err="1">
                <a:solidFill>
                  <a:srgbClr val="004B87"/>
                </a:solidFill>
                <a:latin typeface="Arial" panose="020B0604020202020204" pitchFamily="34" charset="0"/>
                <a:cs typeface="Arial" panose="020B0604020202020204" pitchFamily="34" charset="0"/>
              </a:rPr>
              <a:t>FibroScan</a:t>
            </a:r>
            <a:r>
              <a:rPr lang="en-US" sz="1600" baseline="30000" dirty="0">
                <a:solidFill>
                  <a:srgbClr val="004B87"/>
                </a:solidFill>
                <a:latin typeface="Arial" panose="020B0604020202020204" pitchFamily="34" charset="0"/>
                <a:cs typeface="Arial" panose="020B0604020202020204" pitchFamily="34" charset="0"/>
              </a:rPr>
              <a:t>®</a:t>
            </a:r>
            <a:r>
              <a:rPr lang="en-US" sz="1600" dirty="0">
                <a:solidFill>
                  <a:srgbClr val="004B87"/>
                </a:solidFill>
                <a:latin typeface="Arial" panose="020B0604020202020204" pitchFamily="34" charset="0"/>
                <a:cs typeface="Arial" panose="020B0604020202020204" pitchFamily="34" charset="0"/>
              </a:rPr>
              <a:t>) </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Weight loss</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Safety  </a:t>
            </a:r>
          </a:p>
          <a:p>
            <a:pPr>
              <a:lnSpc>
                <a:spcPct val="100000"/>
              </a:lnSpc>
            </a:pPr>
            <a:r>
              <a:rPr lang="en-US" sz="1600" dirty="0">
                <a:solidFill>
                  <a:srgbClr val="004B87"/>
                </a:solidFill>
                <a:latin typeface="Arial" panose="020B0604020202020204" pitchFamily="34" charset="0"/>
                <a:cs typeface="Arial" panose="020B0604020202020204" pitchFamily="34" charset="0"/>
              </a:rPr>
              <a:t>There was no histological assessment at Week 48</a:t>
            </a:r>
          </a:p>
        </p:txBody>
      </p:sp>
      <p:sp>
        <p:nvSpPr>
          <p:cNvPr id="6" name="Rectangle 5">
            <a:extLst>
              <a:ext uri="{FF2B5EF4-FFF2-40B4-BE49-F238E27FC236}">
                <a16:creationId xmlns:a16="http://schemas.microsoft.com/office/drawing/2014/main" id="{DD644307-88DF-33D7-5304-F80F820ED9E9}"/>
              </a:ext>
            </a:extLst>
          </p:cNvPr>
          <p:cNvSpPr/>
          <p:nvPr/>
        </p:nvSpPr>
        <p:spPr>
          <a:xfrm>
            <a:off x="7859737" y="3886200"/>
            <a:ext cx="2350615" cy="325662"/>
          </a:xfrm>
          <a:prstGeom prst="rect">
            <a:avLst/>
          </a:prstGeom>
          <a:solidFill>
            <a:schemeClr val="bg1">
              <a:alpha val="10196"/>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b="1" dirty="0">
                <a:solidFill>
                  <a:schemeClr val="accent6">
                    <a:lumMod val="75000"/>
                  </a:schemeClr>
                </a:solidFill>
                <a:latin typeface="Arial" panose="020B0604020202020204" pitchFamily="34" charset="0"/>
                <a:cs typeface="Arial" panose="020B0604020202020204" pitchFamily="34" charset="0"/>
              </a:rPr>
              <a:t>Patients (N=212)</a:t>
            </a:r>
          </a:p>
        </p:txBody>
      </p:sp>
      <p:sp>
        <p:nvSpPr>
          <p:cNvPr id="7" name="Rectangle 6">
            <a:extLst>
              <a:ext uri="{FF2B5EF4-FFF2-40B4-BE49-F238E27FC236}">
                <a16:creationId xmlns:a16="http://schemas.microsoft.com/office/drawing/2014/main" id="{8D451918-5C46-DE90-5C3E-F5AEA0560156}"/>
              </a:ext>
            </a:extLst>
          </p:cNvPr>
          <p:cNvSpPr/>
          <p:nvPr/>
        </p:nvSpPr>
        <p:spPr>
          <a:xfrm>
            <a:off x="7859738" y="4447524"/>
            <a:ext cx="2350614" cy="325662"/>
          </a:xfrm>
          <a:prstGeom prst="rect">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Randomization </a:t>
            </a:r>
            <a:r>
              <a:rPr lang="en-GB" sz="1400" dirty="0">
                <a:solidFill>
                  <a:schemeClr val="accent6">
                    <a:lumMod val="75000"/>
                  </a:schemeClr>
                </a:solidFill>
                <a:latin typeface="Arial" panose="020B0604020202020204" pitchFamily="34" charset="0"/>
                <a:cs typeface="Arial" panose="020B0604020202020204" pitchFamily="34" charset="0"/>
              </a:rPr>
              <a:t>1:2:2</a:t>
            </a:r>
            <a:endParaRPr kumimoji="0" lang="en-GB" sz="140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0C5C1AA5-2342-6E7D-8644-7149DC8B7D07}"/>
              </a:ext>
            </a:extLst>
          </p:cNvPr>
          <p:cNvCxnSpPr>
            <a:cxnSpLocks/>
            <a:stCxn id="6" idx="2"/>
            <a:endCxn id="7" idx="0"/>
          </p:cNvCxnSpPr>
          <p:nvPr/>
        </p:nvCxnSpPr>
        <p:spPr>
          <a:xfrm>
            <a:off x="9035045" y="4211862"/>
            <a:ext cx="0" cy="23566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AF96DFAD-2C87-6418-9662-94B96DFF34AE}"/>
              </a:ext>
            </a:extLst>
          </p:cNvPr>
          <p:cNvSpPr/>
          <p:nvPr/>
        </p:nvSpPr>
        <p:spPr>
          <a:xfrm>
            <a:off x="6096000" y="5141639"/>
            <a:ext cx="1880591" cy="722199"/>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PEM 1.2 mg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Once weekly </a:t>
            </a: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SC administration*</a:t>
            </a:r>
          </a:p>
        </p:txBody>
      </p:sp>
      <p:sp>
        <p:nvSpPr>
          <p:cNvPr id="13" name="Rectangle 12">
            <a:extLst>
              <a:ext uri="{FF2B5EF4-FFF2-40B4-BE49-F238E27FC236}">
                <a16:creationId xmlns:a16="http://schemas.microsoft.com/office/drawing/2014/main" id="{1C822CE0-56C5-2E81-075F-6607B907170E}"/>
              </a:ext>
            </a:extLst>
          </p:cNvPr>
          <p:cNvSpPr/>
          <p:nvPr/>
        </p:nvSpPr>
        <p:spPr>
          <a:xfrm>
            <a:off x="8095484" y="5141639"/>
            <a:ext cx="1880591" cy="722198"/>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PEM 1.8 mg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Once weekly </a:t>
            </a: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SC administration*</a:t>
            </a:r>
          </a:p>
        </p:txBody>
      </p:sp>
      <p:cxnSp>
        <p:nvCxnSpPr>
          <p:cNvPr id="15" name="Straight Arrow Connector 14">
            <a:extLst>
              <a:ext uri="{FF2B5EF4-FFF2-40B4-BE49-F238E27FC236}">
                <a16:creationId xmlns:a16="http://schemas.microsoft.com/office/drawing/2014/main" id="{420530DA-FF94-EB64-AB8B-389D3BC3CB4C}"/>
              </a:ext>
            </a:extLst>
          </p:cNvPr>
          <p:cNvCxnSpPr>
            <a:cxnSpLocks/>
            <a:stCxn id="7" idx="2"/>
            <a:endCxn id="12" idx="0"/>
          </p:cNvCxnSpPr>
          <p:nvPr/>
        </p:nvCxnSpPr>
        <p:spPr>
          <a:xfrm rot="5400000">
            <a:off x="7851445" y="3958038"/>
            <a:ext cx="368453" cy="1998749"/>
          </a:xfrm>
          <a:prstGeom prst="bentConnector3">
            <a:avLst>
              <a:gd name="adj1" fmla="val 50000"/>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4">
            <a:extLst>
              <a:ext uri="{FF2B5EF4-FFF2-40B4-BE49-F238E27FC236}">
                <a16:creationId xmlns:a16="http://schemas.microsoft.com/office/drawing/2014/main" id="{6D483695-0E69-B581-F664-4090177E73D8}"/>
              </a:ext>
            </a:extLst>
          </p:cNvPr>
          <p:cNvCxnSpPr>
            <a:cxnSpLocks/>
            <a:stCxn id="7" idx="2"/>
            <a:endCxn id="13" idx="0"/>
          </p:cNvCxnSpPr>
          <p:nvPr/>
        </p:nvCxnSpPr>
        <p:spPr>
          <a:xfrm rot="16200000" flipH="1">
            <a:off x="8851186" y="4957044"/>
            <a:ext cx="368453" cy="735"/>
          </a:xfrm>
          <a:prstGeom prst="bentConnector3">
            <a:avLst>
              <a:gd name="adj1" fmla="val 50000"/>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14">
            <a:extLst>
              <a:ext uri="{FF2B5EF4-FFF2-40B4-BE49-F238E27FC236}">
                <a16:creationId xmlns:a16="http://schemas.microsoft.com/office/drawing/2014/main" id="{FB583E98-AC33-2AF2-4C1D-AC78D18B72CC}"/>
              </a:ext>
            </a:extLst>
          </p:cNvPr>
          <p:cNvCxnSpPr>
            <a:cxnSpLocks/>
            <a:stCxn id="7" idx="2"/>
            <a:endCxn id="16" idx="0"/>
          </p:cNvCxnSpPr>
          <p:nvPr/>
        </p:nvCxnSpPr>
        <p:spPr>
          <a:xfrm rot="16200000" flipH="1">
            <a:off x="9846273" y="3961958"/>
            <a:ext cx="368453" cy="1990908"/>
          </a:xfrm>
          <a:prstGeom prst="bentConnector3">
            <a:avLst>
              <a:gd name="adj1" fmla="val 50000"/>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1BBBF8B-F66D-1F55-D24B-487DF1A815B4}"/>
              </a:ext>
            </a:extLst>
          </p:cNvPr>
          <p:cNvCxnSpPr>
            <a:cxnSpLocks/>
          </p:cNvCxnSpPr>
          <p:nvPr/>
        </p:nvCxnSpPr>
        <p:spPr>
          <a:xfrm>
            <a:off x="5994353" y="1107566"/>
            <a:ext cx="0" cy="496945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F0175D45-0AE8-9294-F2AB-576DF97F9B13}"/>
              </a:ext>
            </a:extLst>
          </p:cNvPr>
          <p:cNvSpPr txBox="1">
            <a:spLocks/>
          </p:cNvSpPr>
          <p:nvPr/>
        </p:nvSpPr>
        <p:spPr>
          <a:xfrm>
            <a:off x="190499" y="6320790"/>
            <a:ext cx="3842658" cy="42132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*Without dose titration.</a:t>
            </a:r>
            <a:br>
              <a:rPr lang="en-GB"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Noureddin M,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 2026; OS-016. </a:t>
            </a:r>
          </a:p>
        </p:txBody>
      </p:sp>
      <p:sp>
        <p:nvSpPr>
          <p:cNvPr id="16" name="Rectangle 15">
            <a:extLst>
              <a:ext uri="{FF2B5EF4-FFF2-40B4-BE49-F238E27FC236}">
                <a16:creationId xmlns:a16="http://schemas.microsoft.com/office/drawing/2014/main" id="{15096AA2-BFD9-A236-BFFE-0B0823F881B4}"/>
              </a:ext>
            </a:extLst>
          </p:cNvPr>
          <p:cNvSpPr/>
          <p:nvPr/>
        </p:nvSpPr>
        <p:spPr>
          <a:xfrm>
            <a:off x="10085657" y="5141639"/>
            <a:ext cx="1880591" cy="722198"/>
          </a:xfrm>
          <a:prstGeom prst="rect">
            <a:avLst/>
          </a:prstGeom>
          <a:solidFill>
            <a:srgbClr val="74747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PBO</a:t>
            </a:r>
            <a:endParaRPr lang="en-GB" sz="1400" dirty="0">
              <a:solidFill>
                <a:schemeClr val="bg1"/>
              </a:solidFill>
              <a:latin typeface="Arial" panose="020B0604020202020204" pitchFamily="34" charset="0"/>
              <a:cs typeface="Arial" panose="020B0604020202020204" pitchFamily="34" charset="0"/>
            </a:endParaRPr>
          </a:p>
        </p:txBody>
      </p:sp>
      <p:pic>
        <p:nvPicPr>
          <p:cNvPr id="3" name="Picture 2">
            <a:hlinkClick r:id="rId3" action="ppaction://hlinksldjump"/>
            <a:extLst>
              <a:ext uri="{FF2B5EF4-FFF2-40B4-BE49-F238E27FC236}">
                <a16:creationId xmlns:a16="http://schemas.microsoft.com/office/drawing/2014/main" id="{0F8C9305-F8C8-6D4C-8A47-C39E4BC756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995251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659155B4-FA2B-2EC0-B9C9-FD7A06ECF87B}"/>
              </a:ext>
            </a:extLst>
          </p:cNvPr>
          <p:cNvSpPr txBox="1">
            <a:spLocks/>
          </p:cNvSpPr>
          <p:nvPr/>
        </p:nvSpPr>
        <p:spPr>
          <a:xfrm>
            <a:off x="425750" y="855313"/>
            <a:ext cx="5075048" cy="49827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US" sz="2000" b="1" dirty="0">
              <a:solidFill>
                <a:schemeClr val="bg1"/>
              </a:solidFill>
              <a:highlight>
                <a:srgbClr val="008080"/>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b="1" dirty="0">
              <a:solidFill>
                <a:schemeClr val="bg1"/>
              </a:solidFill>
              <a:highlight>
                <a:srgbClr val="008080"/>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b="1"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spcBef>
                <a:spcPts val="500"/>
              </a:spcBef>
            </a:pPr>
            <a:r>
              <a:rPr lang="en-US" sz="1600" dirty="0">
                <a:latin typeface="Arial" panose="020B0604020202020204" pitchFamily="34" charset="0"/>
                <a:ea typeface="Calibri" panose="020F0502020204030204" pitchFamily="34" charset="0"/>
                <a:cs typeface="Arial" panose="020B0604020202020204" pitchFamily="34" charset="0"/>
              </a:rPr>
              <a:t>At Week 48, compared with PBO (Table 1): </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PEM treatment resulted in statistically significant changes in NITs including LFC, cT1 relaxation times, and ALT</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Statistically significant results were also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observed with both doses of PEM for fibrosis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scores, as measured by ELF score changes and LSM reductions </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Mean weight loss was statistically significant in </a:t>
            </a:r>
            <a:r>
              <a:rPr lang="en-US" sz="1600" dirty="0" err="1">
                <a:solidFill>
                  <a:srgbClr val="004B87"/>
                </a:solidFill>
                <a:latin typeface="Arial" panose="020B0604020202020204" pitchFamily="34" charset="0"/>
                <a:cs typeface="Arial" panose="020B0604020202020204" pitchFamily="34" charset="0"/>
              </a:rPr>
              <a:t>favour</a:t>
            </a:r>
            <a:r>
              <a:rPr lang="en-US" sz="1600" dirty="0">
                <a:solidFill>
                  <a:srgbClr val="004B87"/>
                </a:solidFill>
                <a:latin typeface="Arial" panose="020B0604020202020204" pitchFamily="34" charset="0"/>
                <a:cs typeface="Arial" panose="020B0604020202020204" pitchFamily="34" charset="0"/>
              </a:rPr>
              <a:t> of PEM</a:t>
            </a:r>
          </a:p>
          <a:p>
            <a:pPr>
              <a:lnSpc>
                <a:spcPct val="100000"/>
              </a:lnSpc>
              <a:spcBef>
                <a:spcPts val="500"/>
              </a:spcBef>
            </a:pPr>
            <a:r>
              <a:rPr lang="en-US" sz="1600" dirty="0">
                <a:latin typeface="Arial" panose="020B0604020202020204" pitchFamily="34" charset="0"/>
                <a:ea typeface="Calibri" panose="020F0502020204030204" pitchFamily="34" charset="0"/>
                <a:cs typeface="Arial" panose="020B0604020202020204" pitchFamily="34" charset="0"/>
              </a:rPr>
              <a:t>PEM was well tolerated, with discontinuations due to AEs of 0%, 1.2%, and 3.5% in the 1.2 mg, </a:t>
            </a:r>
            <a:br>
              <a:rPr lang="en-US" sz="1600" dirty="0">
                <a:latin typeface="Arial" panose="020B0604020202020204" pitchFamily="34" charset="0"/>
                <a:ea typeface="Calibri" panose="020F0502020204030204" pitchFamily="34" charset="0"/>
                <a:cs typeface="Arial" panose="020B0604020202020204" pitchFamily="34" charset="0"/>
              </a:rPr>
            </a:br>
            <a:r>
              <a:rPr lang="en-US" sz="1600" dirty="0">
                <a:latin typeface="Arial" panose="020B0604020202020204" pitchFamily="34" charset="0"/>
                <a:ea typeface="Calibri" panose="020F0502020204030204" pitchFamily="34" charset="0"/>
                <a:cs typeface="Arial" panose="020B0604020202020204" pitchFamily="34" charset="0"/>
              </a:rPr>
              <a:t>1.8 mg, and PBO groups, respectively</a:t>
            </a:r>
          </a:p>
          <a:p>
            <a:pPr>
              <a:lnSpc>
                <a:spcPct val="100000"/>
              </a:lnSpc>
              <a:spcBef>
                <a:spcPts val="500"/>
              </a:spcBef>
            </a:pPr>
            <a:endParaRPr lang="en-US" sz="1600" dirty="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500"/>
              </a:spcBef>
              <a:buNone/>
            </a:pPr>
            <a:endParaRPr lang="en-US" sz="1400" dirty="0">
              <a:solidFill>
                <a:schemeClr val="bg2">
                  <a:lumMod val="25000"/>
                </a:schemeClr>
              </a:solidFill>
              <a:latin typeface="Arial" panose="020B0604020202020204" pitchFamily="34" charset="0"/>
              <a:cs typeface="Arial" panose="020B0604020202020204" pitchFamily="34" charset="0"/>
            </a:endParaRPr>
          </a:p>
        </p:txBody>
      </p:sp>
      <p:sp>
        <p:nvSpPr>
          <p:cNvPr id="6" name="Content Placeholder 1">
            <a:extLst>
              <a:ext uri="{FF2B5EF4-FFF2-40B4-BE49-F238E27FC236}">
                <a16:creationId xmlns:a16="http://schemas.microsoft.com/office/drawing/2014/main" id="{02546341-3752-761C-CED0-359FBEBB065B}"/>
              </a:ext>
            </a:extLst>
          </p:cNvPr>
          <p:cNvSpPr txBox="1">
            <a:spLocks/>
          </p:cNvSpPr>
          <p:nvPr/>
        </p:nvSpPr>
        <p:spPr>
          <a:xfrm>
            <a:off x="5769734" y="5155614"/>
            <a:ext cx="6129198" cy="11555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CONCLUSIONS</a:t>
            </a:r>
          </a:p>
          <a:p>
            <a:pPr>
              <a:lnSpc>
                <a:spcPct val="100000"/>
              </a:lnSpc>
              <a:spcBef>
                <a:spcPts val="500"/>
              </a:spcBef>
            </a:pPr>
            <a:r>
              <a:rPr lang="en-US" sz="1400" dirty="0">
                <a:latin typeface="Arial" panose="020B0604020202020204" pitchFamily="34" charset="0"/>
                <a:cs typeface="Arial" panose="020B0604020202020204" pitchFamily="34" charset="0"/>
              </a:rPr>
              <a:t>Treatment with PEM led to significant, dose-dependent reductions in NITs of MASH inflammation and fibrosis, as well as clinically meaningful weight loss, at Week 48 compared with PBO </a:t>
            </a:r>
          </a:p>
        </p:txBody>
      </p:sp>
      <p:grpSp>
        <p:nvGrpSpPr>
          <p:cNvPr id="19" name="Group 18">
            <a:extLst>
              <a:ext uri="{FF2B5EF4-FFF2-40B4-BE49-F238E27FC236}">
                <a16:creationId xmlns:a16="http://schemas.microsoft.com/office/drawing/2014/main" id="{D188C1AA-BC95-39C3-D2D5-3E7BCA504312}"/>
              </a:ext>
            </a:extLst>
          </p:cNvPr>
          <p:cNvGrpSpPr/>
          <p:nvPr/>
        </p:nvGrpSpPr>
        <p:grpSpPr>
          <a:xfrm>
            <a:off x="499425" y="1641959"/>
            <a:ext cx="4589402" cy="932907"/>
            <a:chOff x="373433" y="2220358"/>
            <a:chExt cx="4380272" cy="893187"/>
          </a:xfrm>
        </p:grpSpPr>
        <p:grpSp>
          <p:nvGrpSpPr>
            <p:cNvPr id="9" name="Group 8">
              <a:extLst>
                <a:ext uri="{FF2B5EF4-FFF2-40B4-BE49-F238E27FC236}">
                  <a16:creationId xmlns:a16="http://schemas.microsoft.com/office/drawing/2014/main" id="{F6B99C6A-4BE8-83CC-624E-D642A1002BBB}"/>
                </a:ext>
              </a:extLst>
            </p:cNvPr>
            <p:cNvGrpSpPr/>
            <p:nvPr/>
          </p:nvGrpSpPr>
          <p:grpSpPr>
            <a:xfrm>
              <a:off x="373433" y="2220358"/>
              <a:ext cx="1114425" cy="893187"/>
              <a:chOff x="6519932" y="1592181"/>
              <a:chExt cx="1114425" cy="893187"/>
            </a:xfrm>
          </p:grpSpPr>
          <p:sp>
            <p:nvSpPr>
              <p:cNvPr id="7" name="TextBox 6">
                <a:extLst>
                  <a:ext uri="{FF2B5EF4-FFF2-40B4-BE49-F238E27FC236}">
                    <a16:creationId xmlns:a16="http://schemas.microsoft.com/office/drawing/2014/main" id="{42637C80-8DE7-2E03-DBBA-37ABCA9FF264}"/>
                  </a:ext>
                </a:extLst>
              </p:cNvPr>
              <p:cNvSpPr txBox="1"/>
              <p:nvPr/>
            </p:nvSpPr>
            <p:spPr>
              <a:xfrm>
                <a:off x="6519932" y="2167151"/>
                <a:ext cx="1114425" cy="318217"/>
              </a:xfrm>
              <a:prstGeom prst="rect">
                <a:avLst/>
              </a:prstGeom>
              <a:noFill/>
            </p:spPr>
            <p:txBody>
              <a:bodyPr wrap="square" rtlCol="0">
                <a:spAutoFit/>
              </a:bodyPr>
              <a:lstStyle/>
              <a:p>
                <a:pPr algn="ctr"/>
                <a:r>
                  <a:rPr lang="en-NZ" sz="1400" dirty="0">
                    <a:solidFill>
                      <a:schemeClr val="accent6">
                        <a:lumMod val="75000"/>
                      </a:schemeClr>
                    </a:solidFill>
                    <a:latin typeface="Arial" panose="020B0604020202020204" pitchFamily="34" charset="0"/>
                    <a:cs typeface="Arial" panose="020B0604020202020204" pitchFamily="34" charset="0"/>
                  </a:rPr>
                  <a:t>Mean age</a:t>
                </a:r>
              </a:p>
            </p:txBody>
          </p:sp>
          <p:sp>
            <p:nvSpPr>
              <p:cNvPr id="8" name="Oval 7">
                <a:extLst>
                  <a:ext uri="{FF2B5EF4-FFF2-40B4-BE49-F238E27FC236}">
                    <a16:creationId xmlns:a16="http://schemas.microsoft.com/office/drawing/2014/main" id="{3F417168-9707-2F55-B823-F6FCB4CD400C}"/>
                  </a:ext>
                </a:extLst>
              </p:cNvPr>
              <p:cNvSpPr/>
              <p:nvPr/>
            </p:nvSpPr>
            <p:spPr>
              <a:xfrm>
                <a:off x="6813005" y="1592181"/>
                <a:ext cx="556573" cy="558318"/>
              </a:xfrm>
              <a:prstGeom prst="ellipse">
                <a:avLst/>
              </a:prstGeom>
              <a:solidFill>
                <a:srgbClr val="D6EAE8"/>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600" b="1" dirty="0">
                    <a:solidFill>
                      <a:schemeClr val="accent6">
                        <a:lumMod val="75000"/>
                      </a:schemeClr>
                    </a:solidFill>
                    <a:latin typeface="Arial" panose="020B0604020202020204" pitchFamily="34" charset="0"/>
                    <a:cs typeface="Arial" panose="020B0604020202020204" pitchFamily="34" charset="0"/>
                  </a:rPr>
                  <a:t>53 </a:t>
                </a:r>
              </a:p>
              <a:p>
                <a:pPr algn="ctr"/>
                <a:r>
                  <a:rPr lang="en-NZ" sz="1000" b="1" dirty="0">
                    <a:solidFill>
                      <a:schemeClr val="accent6">
                        <a:lumMod val="75000"/>
                      </a:schemeClr>
                    </a:solidFill>
                    <a:latin typeface="Arial" panose="020B0604020202020204" pitchFamily="34" charset="0"/>
                    <a:cs typeface="Arial" panose="020B0604020202020204" pitchFamily="34" charset="0"/>
                  </a:rPr>
                  <a:t>years</a:t>
                </a:r>
              </a:p>
            </p:txBody>
          </p:sp>
        </p:grpSp>
        <p:grpSp>
          <p:nvGrpSpPr>
            <p:cNvPr id="10" name="Group 9">
              <a:extLst>
                <a:ext uri="{FF2B5EF4-FFF2-40B4-BE49-F238E27FC236}">
                  <a16:creationId xmlns:a16="http://schemas.microsoft.com/office/drawing/2014/main" id="{E0AE36AC-CECC-C950-5010-BD00B4D31202}"/>
                </a:ext>
              </a:extLst>
            </p:cNvPr>
            <p:cNvGrpSpPr/>
            <p:nvPr/>
          </p:nvGrpSpPr>
          <p:grpSpPr>
            <a:xfrm>
              <a:off x="1411657" y="2220358"/>
              <a:ext cx="1114425" cy="893186"/>
              <a:chOff x="6519933" y="1592181"/>
              <a:chExt cx="1114425" cy="893186"/>
            </a:xfrm>
          </p:grpSpPr>
          <p:sp>
            <p:nvSpPr>
              <p:cNvPr id="11" name="TextBox 10">
                <a:extLst>
                  <a:ext uri="{FF2B5EF4-FFF2-40B4-BE49-F238E27FC236}">
                    <a16:creationId xmlns:a16="http://schemas.microsoft.com/office/drawing/2014/main" id="{9AE320DD-84EE-0BB1-1AF8-91405AD5EB12}"/>
                  </a:ext>
                </a:extLst>
              </p:cNvPr>
              <p:cNvSpPr txBox="1"/>
              <p:nvPr/>
            </p:nvSpPr>
            <p:spPr>
              <a:xfrm>
                <a:off x="6519933" y="2167150"/>
                <a:ext cx="1114425" cy="318217"/>
              </a:xfrm>
              <a:prstGeom prst="rect">
                <a:avLst/>
              </a:prstGeom>
              <a:noFill/>
            </p:spPr>
            <p:txBody>
              <a:bodyPr wrap="square" rtlCol="0">
                <a:spAutoFit/>
              </a:bodyPr>
              <a:lstStyle/>
              <a:p>
                <a:pPr algn="ctr"/>
                <a:r>
                  <a:rPr lang="en-NZ" sz="1400" dirty="0">
                    <a:solidFill>
                      <a:schemeClr val="accent6">
                        <a:lumMod val="75000"/>
                      </a:schemeClr>
                    </a:solidFill>
                    <a:latin typeface="Arial" panose="020B0604020202020204" pitchFamily="34" charset="0"/>
                    <a:cs typeface="Arial" panose="020B0604020202020204" pitchFamily="34" charset="0"/>
                  </a:rPr>
                  <a:t>Mean BMI</a:t>
                </a:r>
              </a:p>
            </p:txBody>
          </p:sp>
          <p:sp>
            <p:nvSpPr>
              <p:cNvPr id="12" name="Oval 11">
                <a:extLst>
                  <a:ext uri="{FF2B5EF4-FFF2-40B4-BE49-F238E27FC236}">
                    <a16:creationId xmlns:a16="http://schemas.microsoft.com/office/drawing/2014/main" id="{3FF11A0C-A865-C7A2-D780-64BF362F7BCD}"/>
                  </a:ext>
                </a:extLst>
              </p:cNvPr>
              <p:cNvSpPr/>
              <p:nvPr/>
            </p:nvSpPr>
            <p:spPr>
              <a:xfrm>
                <a:off x="6813005" y="1592181"/>
                <a:ext cx="556573" cy="558318"/>
              </a:xfrm>
              <a:prstGeom prst="ellipse">
                <a:avLst/>
              </a:prstGeom>
              <a:solidFill>
                <a:srgbClr val="D6EAE8"/>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600" b="1" dirty="0">
                    <a:solidFill>
                      <a:schemeClr val="accent6">
                        <a:lumMod val="75000"/>
                      </a:schemeClr>
                    </a:solidFill>
                    <a:latin typeface="Arial" panose="020B0604020202020204" pitchFamily="34" charset="0"/>
                    <a:cs typeface="Arial" panose="020B0604020202020204" pitchFamily="34" charset="0"/>
                  </a:rPr>
                  <a:t>39 </a:t>
                </a:r>
              </a:p>
              <a:p>
                <a:pPr algn="ctr"/>
                <a:r>
                  <a:rPr lang="en-NZ" sz="1000" b="1" dirty="0">
                    <a:solidFill>
                      <a:schemeClr val="accent6">
                        <a:lumMod val="75000"/>
                      </a:schemeClr>
                    </a:solidFill>
                    <a:latin typeface="Arial" panose="020B0604020202020204" pitchFamily="34" charset="0"/>
                    <a:cs typeface="Arial" panose="020B0604020202020204" pitchFamily="34" charset="0"/>
                  </a:rPr>
                  <a:t>kg/m</a:t>
                </a:r>
                <a:r>
                  <a:rPr lang="en-NZ" sz="1000" b="1" baseline="30000" dirty="0">
                    <a:solidFill>
                      <a:schemeClr val="accent6">
                        <a:lumMod val="75000"/>
                      </a:schemeClr>
                    </a:solidFill>
                    <a:latin typeface="Arial" panose="020B0604020202020204" pitchFamily="34" charset="0"/>
                    <a:cs typeface="Arial" panose="020B0604020202020204" pitchFamily="34" charset="0"/>
                  </a:rPr>
                  <a:t>2</a:t>
                </a:r>
                <a:endParaRPr lang="en-NZ" sz="1000" b="1" dirty="0">
                  <a:solidFill>
                    <a:schemeClr val="accent6">
                      <a:lumMod val="75000"/>
                    </a:schemeClr>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DC84DFFB-0F6B-28CF-0DAC-B583121D7A5A}"/>
                </a:ext>
              </a:extLst>
            </p:cNvPr>
            <p:cNvGrpSpPr/>
            <p:nvPr/>
          </p:nvGrpSpPr>
          <p:grpSpPr>
            <a:xfrm>
              <a:off x="2449605" y="2220358"/>
              <a:ext cx="1114425" cy="893185"/>
              <a:chOff x="6519658" y="1592181"/>
              <a:chExt cx="1114425" cy="893185"/>
            </a:xfrm>
          </p:grpSpPr>
          <p:sp>
            <p:nvSpPr>
              <p:cNvPr id="14" name="TextBox 13">
                <a:extLst>
                  <a:ext uri="{FF2B5EF4-FFF2-40B4-BE49-F238E27FC236}">
                    <a16:creationId xmlns:a16="http://schemas.microsoft.com/office/drawing/2014/main" id="{7C730746-E30B-0193-0327-4F859092CA6F}"/>
                  </a:ext>
                </a:extLst>
              </p:cNvPr>
              <p:cNvSpPr txBox="1"/>
              <p:nvPr/>
            </p:nvSpPr>
            <p:spPr>
              <a:xfrm>
                <a:off x="6519658" y="2167149"/>
                <a:ext cx="1114425" cy="318217"/>
              </a:xfrm>
              <a:prstGeom prst="rect">
                <a:avLst/>
              </a:prstGeom>
              <a:noFill/>
            </p:spPr>
            <p:txBody>
              <a:bodyPr wrap="square" rtlCol="0">
                <a:spAutoFit/>
              </a:bodyPr>
              <a:lstStyle/>
              <a:p>
                <a:pPr algn="ctr"/>
                <a:r>
                  <a:rPr lang="en-NZ" sz="1400" dirty="0">
                    <a:solidFill>
                      <a:schemeClr val="accent6">
                        <a:lumMod val="75000"/>
                      </a:schemeClr>
                    </a:solidFill>
                    <a:latin typeface="Arial" panose="020B0604020202020204" pitchFamily="34" charset="0"/>
                    <a:cs typeface="Arial" panose="020B0604020202020204" pitchFamily="34" charset="0"/>
                  </a:rPr>
                  <a:t>Female</a:t>
                </a:r>
              </a:p>
            </p:txBody>
          </p:sp>
          <p:sp>
            <p:nvSpPr>
              <p:cNvPr id="15" name="Oval 14">
                <a:extLst>
                  <a:ext uri="{FF2B5EF4-FFF2-40B4-BE49-F238E27FC236}">
                    <a16:creationId xmlns:a16="http://schemas.microsoft.com/office/drawing/2014/main" id="{C63E09C9-6A12-4A60-6FEA-5756D8751D3C}"/>
                  </a:ext>
                </a:extLst>
              </p:cNvPr>
              <p:cNvSpPr/>
              <p:nvPr/>
            </p:nvSpPr>
            <p:spPr>
              <a:xfrm>
                <a:off x="6813005" y="1592181"/>
                <a:ext cx="556573" cy="558318"/>
              </a:xfrm>
              <a:prstGeom prst="ellipse">
                <a:avLst/>
              </a:prstGeom>
              <a:solidFill>
                <a:srgbClr val="D6EAE8"/>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600" b="1" dirty="0">
                    <a:solidFill>
                      <a:schemeClr val="accent6">
                        <a:lumMod val="75000"/>
                      </a:schemeClr>
                    </a:solidFill>
                    <a:latin typeface="Arial" panose="020B0604020202020204" pitchFamily="34" charset="0"/>
                    <a:cs typeface="Arial" panose="020B0604020202020204" pitchFamily="34" charset="0"/>
                  </a:rPr>
                  <a:t>58 </a:t>
                </a:r>
              </a:p>
              <a:p>
                <a:pPr algn="ctr"/>
                <a:r>
                  <a:rPr lang="en-NZ" sz="1000" b="1" dirty="0">
                    <a:solidFill>
                      <a:schemeClr val="accent6">
                        <a:lumMod val="75000"/>
                      </a:schemeClr>
                    </a:solidFill>
                    <a:latin typeface="Arial" panose="020B0604020202020204" pitchFamily="34" charset="0"/>
                    <a:cs typeface="Arial" panose="020B0604020202020204" pitchFamily="34" charset="0"/>
                  </a:rPr>
                  <a:t>%</a:t>
                </a:r>
              </a:p>
            </p:txBody>
          </p:sp>
        </p:grpSp>
        <p:grpSp>
          <p:nvGrpSpPr>
            <p:cNvPr id="16" name="Group 15">
              <a:extLst>
                <a:ext uri="{FF2B5EF4-FFF2-40B4-BE49-F238E27FC236}">
                  <a16:creationId xmlns:a16="http://schemas.microsoft.com/office/drawing/2014/main" id="{EE1E3344-2F71-805D-26AC-CBEB1E6DC550}"/>
                </a:ext>
              </a:extLst>
            </p:cNvPr>
            <p:cNvGrpSpPr/>
            <p:nvPr/>
          </p:nvGrpSpPr>
          <p:grpSpPr>
            <a:xfrm>
              <a:off x="3486885" y="2220358"/>
              <a:ext cx="1266820" cy="893185"/>
              <a:chOff x="6442518" y="1592181"/>
              <a:chExt cx="1266820" cy="893185"/>
            </a:xfrm>
          </p:grpSpPr>
          <p:sp>
            <p:nvSpPr>
              <p:cNvPr id="17" name="TextBox 16">
                <a:extLst>
                  <a:ext uri="{FF2B5EF4-FFF2-40B4-BE49-F238E27FC236}">
                    <a16:creationId xmlns:a16="http://schemas.microsoft.com/office/drawing/2014/main" id="{B7F2C940-4E8D-88DC-5393-C32E41A20410}"/>
                  </a:ext>
                </a:extLst>
              </p:cNvPr>
              <p:cNvSpPr txBox="1"/>
              <p:nvPr/>
            </p:nvSpPr>
            <p:spPr>
              <a:xfrm>
                <a:off x="6442518" y="2167149"/>
                <a:ext cx="1266820" cy="318217"/>
              </a:xfrm>
              <a:prstGeom prst="rect">
                <a:avLst/>
              </a:prstGeom>
              <a:noFill/>
            </p:spPr>
            <p:txBody>
              <a:bodyPr wrap="square" rtlCol="0">
                <a:spAutoFit/>
              </a:bodyPr>
              <a:lstStyle/>
              <a:p>
                <a:pPr algn="ctr"/>
                <a:r>
                  <a:rPr lang="en-NZ" sz="1400" dirty="0">
                    <a:solidFill>
                      <a:schemeClr val="accent6">
                        <a:lumMod val="75000"/>
                      </a:schemeClr>
                    </a:solidFill>
                    <a:latin typeface="Arial" panose="020B0604020202020204" pitchFamily="34" charset="0"/>
                    <a:cs typeface="Arial" panose="020B0604020202020204" pitchFamily="34" charset="0"/>
                  </a:rPr>
                  <a:t>T2D</a:t>
                </a:r>
              </a:p>
            </p:txBody>
          </p:sp>
          <p:sp>
            <p:nvSpPr>
              <p:cNvPr id="18" name="Oval 17">
                <a:extLst>
                  <a:ext uri="{FF2B5EF4-FFF2-40B4-BE49-F238E27FC236}">
                    <a16:creationId xmlns:a16="http://schemas.microsoft.com/office/drawing/2014/main" id="{A09A20FB-CAFF-4F31-ED27-67ED4BADE310}"/>
                  </a:ext>
                </a:extLst>
              </p:cNvPr>
              <p:cNvSpPr/>
              <p:nvPr/>
            </p:nvSpPr>
            <p:spPr>
              <a:xfrm>
                <a:off x="6813005" y="1592181"/>
                <a:ext cx="556573" cy="558318"/>
              </a:xfrm>
              <a:prstGeom prst="ellipse">
                <a:avLst/>
              </a:prstGeom>
              <a:solidFill>
                <a:srgbClr val="D6EAE8"/>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600" b="1" dirty="0">
                    <a:solidFill>
                      <a:schemeClr val="accent6">
                        <a:lumMod val="75000"/>
                      </a:schemeClr>
                    </a:solidFill>
                    <a:latin typeface="Arial" panose="020B0604020202020204" pitchFamily="34" charset="0"/>
                    <a:cs typeface="Arial" panose="020B0604020202020204" pitchFamily="34" charset="0"/>
                  </a:rPr>
                  <a:t>43 </a:t>
                </a:r>
              </a:p>
              <a:p>
                <a:pPr algn="ctr"/>
                <a:r>
                  <a:rPr lang="en-NZ" sz="1000" b="1" dirty="0">
                    <a:solidFill>
                      <a:schemeClr val="accent6">
                        <a:lumMod val="75000"/>
                      </a:schemeClr>
                    </a:solidFill>
                    <a:latin typeface="Arial" panose="020B0604020202020204" pitchFamily="34" charset="0"/>
                    <a:cs typeface="Arial" panose="020B0604020202020204" pitchFamily="34" charset="0"/>
                  </a:rPr>
                  <a:t>%</a:t>
                </a:r>
              </a:p>
            </p:txBody>
          </p:sp>
        </p:grpSp>
      </p:grpSp>
      <p:sp>
        <p:nvSpPr>
          <p:cNvPr id="20" name="TextBox 19">
            <a:extLst>
              <a:ext uri="{FF2B5EF4-FFF2-40B4-BE49-F238E27FC236}">
                <a16:creationId xmlns:a16="http://schemas.microsoft.com/office/drawing/2014/main" id="{6EA2E49A-8F0F-2D62-AE48-9291B0825F74}"/>
              </a:ext>
            </a:extLst>
          </p:cNvPr>
          <p:cNvSpPr txBox="1"/>
          <p:nvPr/>
        </p:nvSpPr>
        <p:spPr>
          <a:xfrm>
            <a:off x="838200" y="1301034"/>
            <a:ext cx="4250628" cy="307777"/>
          </a:xfrm>
          <a:prstGeom prst="rect">
            <a:avLst/>
          </a:prstGeom>
          <a:noFill/>
        </p:spPr>
        <p:txBody>
          <a:bodyPr wrap="square" rtlCol="0">
            <a:spAutoFit/>
          </a:bodyPr>
          <a:lstStyle/>
          <a:p>
            <a:pPr algn="ctr"/>
            <a:r>
              <a:rPr lang="en-NZ" sz="1400" b="1" dirty="0">
                <a:solidFill>
                  <a:schemeClr val="accent6">
                    <a:lumMod val="75000"/>
                  </a:schemeClr>
                </a:solidFill>
                <a:latin typeface="Arial" panose="020B0604020202020204" pitchFamily="34" charset="0"/>
                <a:cs typeface="Arial" panose="020B0604020202020204" pitchFamily="34" charset="0"/>
              </a:rPr>
              <a:t>Key baseline characteristics</a:t>
            </a:r>
          </a:p>
        </p:txBody>
      </p:sp>
      <p:sp>
        <p:nvSpPr>
          <p:cNvPr id="24" name="TextBox 23">
            <a:extLst>
              <a:ext uri="{FF2B5EF4-FFF2-40B4-BE49-F238E27FC236}">
                <a16:creationId xmlns:a16="http://schemas.microsoft.com/office/drawing/2014/main" id="{1F4167CB-AF0B-6A68-8096-340C7682EF18}"/>
              </a:ext>
            </a:extLst>
          </p:cNvPr>
          <p:cNvSpPr txBox="1"/>
          <p:nvPr/>
        </p:nvSpPr>
        <p:spPr>
          <a:xfrm>
            <a:off x="5839573" y="1102976"/>
            <a:ext cx="5876363" cy="307777"/>
          </a:xfrm>
          <a:prstGeom prst="rect">
            <a:avLst/>
          </a:prstGeom>
          <a:noFill/>
        </p:spPr>
        <p:txBody>
          <a:bodyPr wrap="square" rtlCol="0">
            <a:spAutoFit/>
          </a:bodyPr>
          <a:lstStyle/>
          <a:p>
            <a:pPr algn="ctr"/>
            <a:r>
              <a:rPr lang="en-NZ" sz="1400" b="1" dirty="0">
                <a:solidFill>
                  <a:schemeClr val="accent6">
                    <a:lumMod val="75000"/>
                  </a:schemeClr>
                </a:solidFill>
                <a:latin typeface="Arial" panose="020B0604020202020204" pitchFamily="34" charset="0"/>
                <a:cs typeface="Arial" panose="020B0604020202020204" pitchFamily="34" charset="0"/>
              </a:rPr>
              <a:t>Table 1. Key outcomes at Week 48</a:t>
            </a:r>
          </a:p>
        </p:txBody>
      </p:sp>
      <p:graphicFrame>
        <p:nvGraphicFramePr>
          <p:cNvPr id="26" name="Table 25">
            <a:extLst>
              <a:ext uri="{FF2B5EF4-FFF2-40B4-BE49-F238E27FC236}">
                <a16:creationId xmlns:a16="http://schemas.microsoft.com/office/drawing/2014/main" id="{073C065C-3B7B-40A1-DF6B-E095E7A2E082}"/>
              </a:ext>
            </a:extLst>
          </p:cNvPr>
          <p:cNvGraphicFramePr>
            <a:graphicFrameLocks noGrp="1"/>
          </p:cNvGraphicFramePr>
          <p:nvPr>
            <p:extLst>
              <p:ext uri="{D42A27DB-BD31-4B8C-83A1-F6EECF244321}">
                <p14:modId xmlns:p14="http://schemas.microsoft.com/office/powerpoint/2010/main" val="1585042440"/>
              </p:ext>
            </p:extLst>
          </p:nvPr>
        </p:nvGraphicFramePr>
        <p:xfrm>
          <a:off x="5839573" y="1515648"/>
          <a:ext cx="5876363" cy="3282716"/>
        </p:xfrm>
        <a:graphic>
          <a:graphicData uri="http://schemas.openxmlformats.org/drawingml/2006/table">
            <a:tbl>
              <a:tblPr firstRow="1" bandRow="1">
                <a:tableStyleId>{5C22544A-7EE6-4342-B048-85BDC9FD1C3A}</a:tableStyleId>
              </a:tblPr>
              <a:tblGrid>
                <a:gridCol w="2350589">
                  <a:extLst>
                    <a:ext uri="{9D8B030D-6E8A-4147-A177-3AD203B41FA5}">
                      <a16:colId xmlns:a16="http://schemas.microsoft.com/office/drawing/2014/main" val="3643770741"/>
                    </a:ext>
                  </a:extLst>
                </a:gridCol>
                <a:gridCol w="1175258">
                  <a:extLst>
                    <a:ext uri="{9D8B030D-6E8A-4147-A177-3AD203B41FA5}">
                      <a16:colId xmlns:a16="http://schemas.microsoft.com/office/drawing/2014/main" val="4258993172"/>
                    </a:ext>
                  </a:extLst>
                </a:gridCol>
                <a:gridCol w="1175258">
                  <a:extLst>
                    <a:ext uri="{9D8B030D-6E8A-4147-A177-3AD203B41FA5}">
                      <a16:colId xmlns:a16="http://schemas.microsoft.com/office/drawing/2014/main" val="4114624374"/>
                    </a:ext>
                  </a:extLst>
                </a:gridCol>
                <a:gridCol w="1175258">
                  <a:extLst>
                    <a:ext uri="{9D8B030D-6E8A-4147-A177-3AD203B41FA5}">
                      <a16:colId xmlns:a16="http://schemas.microsoft.com/office/drawing/2014/main" val="3057580141"/>
                    </a:ext>
                  </a:extLst>
                </a:gridCol>
              </a:tblGrid>
              <a:tr h="265052">
                <a:tc>
                  <a:txBody>
                    <a:bodyPr/>
                    <a:lstStyle/>
                    <a:p>
                      <a:endParaRPr lang="en-NZ" sz="1200" dirty="0">
                        <a:latin typeface="Arial" panose="020B0604020202020204" pitchFamily="34" charset="0"/>
                        <a:cs typeface="Arial" panose="020B0604020202020204" pitchFamily="34" charset="0"/>
                      </a:endParaRPr>
                    </a:p>
                  </a:txBody>
                  <a:tcPr marL="36000" marR="36000" marT="0" marB="0" anchor="ctr">
                    <a:solidFill>
                      <a:schemeClr val="bg1"/>
                    </a:solidFill>
                  </a:tcPr>
                </a:tc>
                <a:tc>
                  <a:txBody>
                    <a:bodyPr/>
                    <a:lstStyle/>
                    <a:p>
                      <a:pPr algn="ctr"/>
                      <a:r>
                        <a:rPr lang="en-NZ" sz="1200" b="1" kern="1200" dirty="0">
                          <a:solidFill>
                            <a:schemeClr val="lt1"/>
                          </a:solidFill>
                          <a:latin typeface="Arial" panose="020B0604020202020204" pitchFamily="34" charset="0"/>
                          <a:ea typeface="+mn-ea"/>
                          <a:cs typeface="Arial" panose="020B0604020202020204" pitchFamily="34" charset="0"/>
                        </a:rPr>
                        <a:t>PEM 1.2 mg</a:t>
                      </a:r>
                    </a:p>
                  </a:txBody>
                  <a:tcPr marL="36000" marR="36000" marT="0" marB="0" anchor="ctr">
                    <a:solidFill>
                      <a:schemeClr val="accent6"/>
                    </a:solidFill>
                  </a:tcPr>
                </a:tc>
                <a:tc>
                  <a:txBody>
                    <a:bodyPr/>
                    <a:lstStyle/>
                    <a:p>
                      <a:pPr algn="ctr"/>
                      <a:r>
                        <a:rPr lang="en-NZ" sz="1200" b="1" kern="1200" dirty="0">
                          <a:solidFill>
                            <a:schemeClr val="lt1"/>
                          </a:solidFill>
                          <a:latin typeface="Arial" panose="020B0604020202020204" pitchFamily="34" charset="0"/>
                          <a:ea typeface="+mn-ea"/>
                          <a:cs typeface="Arial" panose="020B0604020202020204" pitchFamily="34" charset="0"/>
                        </a:rPr>
                        <a:t>PEM 1.8 mg</a:t>
                      </a:r>
                    </a:p>
                  </a:txBody>
                  <a:tcPr marL="36000" marR="36000" marT="0" marB="0" anchor="ctr">
                    <a:solidFill>
                      <a:schemeClr val="accent6">
                        <a:lumMod val="75000"/>
                      </a:schemeClr>
                    </a:solidFill>
                  </a:tcPr>
                </a:tc>
                <a:tc>
                  <a:txBody>
                    <a:bodyPr/>
                    <a:lstStyle/>
                    <a:p>
                      <a:pPr algn="ctr"/>
                      <a:r>
                        <a:rPr lang="en-NZ" sz="1200" dirty="0">
                          <a:latin typeface="Arial" panose="020B0604020202020204" pitchFamily="34" charset="0"/>
                          <a:cs typeface="Arial" panose="020B0604020202020204" pitchFamily="34" charset="0"/>
                        </a:rPr>
                        <a:t>PBO</a:t>
                      </a:r>
                    </a:p>
                  </a:txBody>
                  <a:tcPr marL="36000" marR="36000" marT="0" marB="0" anchor="ctr">
                    <a:solidFill>
                      <a:srgbClr val="747474"/>
                    </a:solidFill>
                  </a:tcPr>
                </a:tc>
                <a:extLst>
                  <a:ext uri="{0D108BD9-81ED-4DB2-BD59-A6C34878D82A}">
                    <a16:rowId xmlns:a16="http://schemas.microsoft.com/office/drawing/2014/main" val="1142821847"/>
                  </a:ext>
                </a:extLst>
              </a:tr>
              <a:tr h="190512">
                <a:tc>
                  <a:txBody>
                    <a:bodyPr/>
                    <a:lstStyle/>
                    <a:p>
                      <a:r>
                        <a:rPr lang="en-NZ" sz="1200" b="1" dirty="0">
                          <a:solidFill>
                            <a:schemeClr val="bg2">
                              <a:lumMod val="25000"/>
                            </a:schemeClr>
                          </a:solidFill>
                          <a:latin typeface="Arial" panose="020B0604020202020204" pitchFamily="34" charset="0"/>
                          <a:cs typeface="Arial" panose="020B0604020202020204" pitchFamily="34" charset="0"/>
                        </a:rPr>
                        <a:t>Change in LFC, %</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-45.2%</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-54.7%</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-8.2%</a:t>
                      </a:r>
                    </a:p>
                  </a:txBody>
                  <a:tcPr marL="36000" marR="36000" marT="0" marB="0" anchor="ctr">
                    <a:solidFill>
                      <a:srgbClr val="E7F3F2"/>
                    </a:solidFill>
                  </a:tcPr>
                </a:tc>
                <a:extLst>
                  <a:ext uri="{0D108BD9-81ED-4DB2-BD59-A6C34878D82A}">
                    <a16:rowId xmlns:a16="http://schemas.microsoft.com/office/drawing/2014/main" val="1616525457"/>
                  </a:ext>
                </a:extLst>
              </a:tr>
              <a:tr h="190512">
                <a:tc>
                  <a:txBody>
                    <a:bodyPr/>
                    <a:lstStyle/>
                    <a:p>
                      <a:pPr lvl="1"/>
                      <a:r>
                        <a:rPr lang="en-NZ" sz="1200" dirty="0">
                          <a:solidFill>
                            <a:schemeClr val="bg2">
                              <a:lumMod val="25000"/>
                            </a:schemeClr>
                          </a:solidFill>
                          <a:latin typeface="Arial" panose="020B0604020202020204" pitchFamily="34" charset="0"/>
                          <a:cs typeface="Arial" panose="020B0604020202020204" pitchFamily="34" charset="0"/>
                        </a:rPr>
                        <a:t>p value</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&lt;0.0001</a:t>
                      </a:r>
                    </a:p>
                  </a:txBody>
                  <a:tcPr marL="36000" marR="36000" marT="0" marB="0" anchor="ctr">
                    <a:solidFill>
                      <a:srgbClr val="E7F3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schemeClr val="bg2">
                              <a:lumMod val="25000"/>
                            </a:schemeClr>
                          </a:solidFill>
                          <a:latin typeface="Arial" panose="020B0604020202020204" pitchFamily="34" charset="0"/>
                          <a:cs typeface="Arial" panose="020B0604020202020204" pitchFamily="34" charset="0"/>
                        </a:rPr>
                        <a:t>&lt;0.0001</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a:t>
                      </a:r>
                    </a:p>
                  </a:txBody>
                  <a:tcPr marL="36000" marR="36000" marT="0" marB="0" anchor="ctr">
                    <a:solidFill>
                      <a:srgbClr val="E7F3F2"/>
                    </a:solidFill>
                  </a:tcPr>
                </a:tc>
                <a:extLst>
                  <a:ext uri="{0D108BD9-81ED-4DB2-BD59-A6C34878D82A}">
                    <a16:rowId xmlns:a16="http://schemas.microsoft.com/office/drawing/2014/main" val="1347005631"/>
                  </a:ext>
                </a:extLst>
              </a:tr>
              <a:tr h="355164">
                <a:tc>
                  <a:txBody>
                    <a:bodyPr/>
                    <a:lstStyle/>
                    <a:p>
                      <a:r>
                        <a:rPr lang="en-NZ" sz="1200" b="1" dirty="0">
                          <a:solidFill>
                            <a:schemeClr val="bg2">
                              <a:lumMod val="25000"/>
                            </a:schemeClr>
                          </a:solidFill>
                          <a:latin typeface="Arial" panose="020B0604020202020204" pitchFamily="34" charset="0"/>
                          <a:cs typeface="Arial" panose="020B0604020202020204" pitchFamily="34" charset="0"/>
                        </a:rPr>
                        <a:t>Mean change in cT1 relaxation time, </a:t>
                      </a:r>
                      <a:r>
                        <a:rPr lang="en-NZ" sz="1200" b="1" dirty="0" err="1">
                          <a:solidFill>
                            <a:schemeClr val="bg2">
                              <a:lumMod val="25000"/>
                            </a:schemeClr>
                          </a:solidFill>
                          <a:latin typeface="Arial" panose="020B0604020202020204" pitchFamily="34" charset="0"/>
                          <a:cs typeface="Arial" panose="020B0604020202020204" pitchFamily="34" charset="0"/>
                        </a:rPr>
                        <a:t>ms</a:t>
                      </a:r>
                      <a:endParaRPr lang="en-NZ" sz="1200" b="1" dirty="0">
                        <a:solidFill>
                          <a:schemeClr val="bg2">
                            <a:lumMod val="25000"/>
                          </a:schemeClr>
                        </a:solidFill>
                        <a:latin typeface="Arial" panose="020B0604020202020204" pitchFamily="34" charset="0"/>
                        <a:cs typeface="Arial" panose="020B0604020202020204" pitchFamily="34" charset="0"/>
                      </a:endParaRPr>
                    </a:p>
                  </a:txBody>
                  <a:tcPr marL="36000" marR="36000" marT="0" marB="0" anchor="ctr">
                    <a:solidFill>
                      <a:schemeClr val="bg1"/>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-124</a:t>
                      </a:r>
                    </a:p>
                  </a:txBody>
                  <a:tcPr marL="36000" marR="36000" marT="0" marB="0" anchor="ctr">
                    <a:solidFill>
                      <a:schemeClr val="bg1"/>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-140</a:t>
                      </a:r>
                    </a:p>
                  </a:txBody>
                  <a:tcPr marL="36000" marR="36000" marT="0" marB="0" anchor="ctr">
                    <a:solidFill>
                      <a:schemeClr val="bg1"/>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-21</a:t>
                      </a:r>
                    </a:p>
                  </a:txBody>
                  <a:tcPr marL="36000" marR="36000" marT="0" marB="0" anchor="ctr">
                    <a:solidFill>
                      <a:schemeClr val="bg1"/>
                    </a:solidFill>
                  </a:tcPr>
                </a:tc>
                <a:extLst>
                  <a:ext uri="{0D108BD9-81ED-4DB2-BD59-A6C34878D82A}">
                    <a16:rowId xmlns:a16="http://schemas.microsoft.com/office/drawing/2014/main" val="2078706299"/>
                  </a:ext>
                </a:extLst>
              </a:tr>
              <a:tr h="19051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bg2">
                              <a:lumMod val="25000"/>
                            </a:schemeClr>
                          </a:solidFill>
                          <a:latin typeface="Arial" panose="020B0604020202020204" pitchFamily="34" charset="0"/>
                          <a:cs typeface="Arial" panose="020B0604020202020204" pitchFamily="34" charset="0"/>
                        </a:rPr>
                        <a:t>p value</a:t>
                      </a:r>
                    </a:p>
                  </a:txBody>
                  <a:tcPr marL="36000" marR="36000" marT="0" marB="0" anchor="ctr">
                    <a:solidFill>
                      <a:schemeClr val="bg1"/>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&lt;0.0001</a:t>
                      </a:r>
                    </a:p>
                  </a:txBody>
                  <a:tcPr marL="36000" marR="3600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schemeClr val="bg2">
                              <a:lumMod val="25000"/>
                            </a:schemeClr>
                          </a:solidFill>
                          <a:latin typeface="Arial" panose="020B0604020202020204" pitchFamily="34" charset="0"/>
                          <a:cs typeface="Arial" panose="020B0604020202020204" pitchFamily="34" charset="0"/>
                        </a:rPr>
                        <a:t>&lt;0.0001</a:t>
                      </a:r>
                    </a:p>
                  </a:txBody>
                  <a:tcPr marL="36000" marR="36000" marT="0" marB="0" anchor="ctr">
                    <a:solidFill>
                      <a:schemeClr val="bg1"/>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a:t>
                      </a:r>
                    </a:p>
                  </a:txBody>
                  <a:tcPr marL="36000" marR="36000" marT="0" marB="0" anchor="ctr">
                    <a:solidFill>
                      <a:schemeClr val="bg1"/>
                    </a:solidFill>
                  </a:tcPr>
                </a:tc>
                <a:extLst>
                  <a:ext uri="{0D108BD9-81ED-4DB2-BD59-A6C34878D82A}">
                    <a16:rowId xmlns:a16="http://schemas.microsoft.com/office/drawing/2014/main" val="2084340525"/>
                  </a:ext>
                </a:extLst>
              </a:tr>
              <a:tr h="190512">
                <a:tc>
                  <a:txBody>
                    <a:bodyPr/>
                    <a:lstStyle/>
                    <a:p>
                      <a:r>
                        <a:rPr lang="en-US" sz="1200"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≥30% reduction in LSM, %</a:t>
                      </a:r>
                      <a:endParaRPr lang="en-NZ" sz="1200" b="1" dirty="0">
                        <a:solidFill>
                          <a:schemeClr val="bg2">
                            <a:lumMod val="25000"/>
                          </a:schemeClr>
                        </a:solidFill>
                        <a:latin typeface="Arial" panose="020B0604020202020204" pitchFamily="34" charset="0"/>
                        <a:cs typeface="Arial" panose="020B0604020202020204" pitchFamily="34" charset="0"/>
                      </a:endParaRP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61.1</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63.9</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21.2</a:t>
                      </a:r>
                    </a:p>
                  </a:txBody>
                  <a:tcPr marL="36000" marR="36000" marT="0" marB="0" anchor="ctr">
                    <a:solidFill>
                      <a:srgbClr val="E7F3F2"/>
                    </a:solidFill>
                  </a:tcPr>
                </a:tc>
                <a:extLst>
                  <a:ext uri="{0D108BD9-81ED-4DB2-BD59-A6C34878D82A}">
                    <a16:rowId xmlns:a16="http://schemas.microsoft.com/office/drawing/2014/main" val="1632594147"/>
                  </a:ext>
                </a:extLst>
              </a:tr>
              <a:tr h="19051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bg2">
                              <a:lumMod val="25000"/>
                            </a:schemeClr>
                          </a:solidFill>
                          <a:latin typeface="Arial" panose="020B0604020202020204" pitchFamily="34" charset="0"/>
                          <a:cs typeface="Arial" panose="020B0604020202020204" pitchFamily="34" charset="0"/>
                        </a:rPr>
                        <a:t>p value</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&lt;0.0001</a:t>
                      </a:r>
                    </a:p>
                  </a:txBody>
                  <a:tcPr marL="36000" marR="36000" marT="0" marB="0" anchor="ctr">
                    <a:solidFill>
                      <a:srgbClr val="E7F3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schemeClr val="bg2">
                              <a:lumMod val="25000"/>
                            </a:schemeClr>
                          </a:solidFill>
                          <a:latin typeface="Arial" panose="020B0604020202020204" pitchFamily="34" charset="0"/>
                          <a:cs typeface="Arial" panose="020B0604020202020204" pitchFamily="34" charset="0"/>
                        </a:rPr>
                        <a:t>&lt;0.0001</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a:t>
                      </a:r>
                    </a:p>
                  </a:txBody>
                  <a:tcPr marL="36000" marR="36000" marT="0" marB="0" anchor="ctr">
                    <a:solidFill>
                      <a:srgbClr val="E7F3F2"/>
                    </a:solidFill>
                  </a:tcPr>
                </a:tc>
                <a:extLst>
                  <a:ext uri="{0D108BD9-81ED-4DB2-BD59-A6C34878D82A}">
                    <a16:rowId xmlns:a16="http://schemas.microsoft.com/office/drawing/2014/main" val="468006501"/>
                  </a:ext>
                </a:extLst>
              </a:tr>
              <a:tr h="190512">
                <a:tc>
                  <a:txBody>
                    <a:bodyPr/>
                    <a:lstStyle/>
                    <a:p>
                      <a:r>
                        <a:rPr lang="en-NZ" sz="1200" b="1" dirty="0">
                          <a:solidFill>
                            <a:schemeClr val="bg2">
                              <a:lumMod val="25000"/>
                            </a:schemeClr>
                          </a:solidFill>
                          <a:latin typeface="Arial" panose="020B0604020202020204" pitchFamily="34" charset="0"/>
                          <a:cs typeface="Arial" panose="020B0604020202020204" pitchFamily="34" charset="0"/>
                        </a:rPr>
                        <a:t>Change in ELF score</a:t>
                      </a:r>
                    </a:p>
                  </a:txBody>
                  <a:tcPr marL="36000" marR="36000" marT="0" marB="0" anchor="ctr">
                    <a:solidFill>
                      <a:schemeClr val="bg1"/>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-0.49</a:t>
                      </a:r>
                    </a:p>
                  </a:txBody>
                  <a:tcPr marL="36000" marR="36000" marT="0" marB="0" anchor="ctr">
                    <a:solidFill>
                      <a:schemeClr val="bg1"/>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-0.58</a:t>
                      </a:r>
                    </a:p>
                  </a:txBody>
                  <a:tcPr marL="36000" marR="36000" marT="0" marB="0" anchor="ctr">
                    <a:solidFill>
                      <a:schemeClr val="bg1"/>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+0.16</a:t>
                      </a:r>
                    </a:p>
                  </a:txBody>
                  <a:tcPr marL="36000" marR="36000" marT="0" marB="0" anchor="ctr">
                    <a:solidFill>
                      <a:schemeClr val="bg1"/>
                    </a:solidFill>
                  </a:tcPr>
                </a:tc>
                <a:extLst>
                  <a:ext uri="{0D108BD9-81ED-4DB2-BD59-A6C34878D82A}">
                    <a16:rowId xmlns:a16="http://schemas.microsoft.com/office/drawing/2014/main" val="1865238984"/>
                  </a:ext>
                </a:extLst>
              </a:tr>
              <a:tr h="19051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bg2">
                              <a:lumMod val="25000"/>
                            </a:schemeClr>
                          </a:solidFill>
                          <a:latin typeface="Arial" panose="020B0604020202020204" pitchFamily="34" charset="0"/>
                          <a:cs typeface="Arial" panose="020B0604020202020204" pitchFamily="34" charset="0"/>
                        </a:rPr>
                        <a:t>p value</a:t>
                      </a:r>
                    </a:p>
                  </a:txBody>
                  <a:tcPr marL="36000" marR="36000" marT="0" marB="0" anchor="ctr">
                    <a:solidFill>
                      <a:schemeClr val="bg1"/>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&lt;0.0001</a:t>
                      </a:r>
                    </a:p>
                  </a:txBody>
                  <a:tcPr marL="36000" marR="3600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schemeClr val="bg2">
                              <a:lumMod val="25000"/>
                            </a:schemeClr>
                          </a:solidFill>
                          <a:latin typeface="Arial" panose="020B0604020202020204" pitchFamily="34" charset="0"/>
                          <a:cs typeface="Arial" panose="020B0604020202020204" pitchFamily="34" charset="0"/>
                        </a:rPr>
                        <a:t>&lt;0.0001</a:t>
                      </a:r>
                    </a:p>
                  </a:txBody>
                  <a:tcPr marL="36000" marR="36000" marT="0" marB="0" anchor="ctr">
                    <a:solidFill>
                      <a:schemeClr val="bg1"/>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a:t>
                      </a:r>
                    </a:p>
                  </a:txBody>
                  <a:tcPr marL="36000" marR="36000" marT="0" marB="0" anchor="ctr">
                    <a:solidFill>
                      <a:schemeClr val="bg1"/>
                    </a:solidFill>
                  </a:tcPr>
                </a:tc>
                <a:extLst>
                  <a:ext uri="{0D108BD9-81ED-4DB2-BD59-A6C34878D82A}">
                    <a16:rowId xmlns:a16="http://schemas.microsoft.com/office/drawing/2014/main" val="852459889"/>
                  </a:ext>
                </a:extLst>
              </a:tr>
              <a:tr h="355164">
                <a:tc>
                  <a:txBody>
                    <a:bodyPr/>
                    <a:lstStyle/>
                    <a:p>
                      <a:r>
                        <a:rPr lang="en-NZ" sz="1200" b="1" dirty="0">
                          <a:solidFill>
                            <a:schemeClr val="bg2">
                              <a:lumMod val="25000"/>
                            </a:schemeClr>
                          </a:solidFill>
                          <a:latin typeface="Arial" panose="020B0604020202020204" pitchFamily="34" charset="0"/>
                          <a:cs typeface="Arial" panose="020B0604020202020204" pitchFamily="34" charset="0"/>
                        </a:rPr>
                        <a:t>Concurrent change in ELF* </a:t>
                      </a:r>
                      <a:br>
                        <a:rPr lang="en-NZ" sz="1200" b="1" dirty="0">
                          <a:solidFill>
                            <a:schemeClr val="bg2">
                              <a:lumMod val="25000"/>
                            </a:schemeClr>
                          </a:solidFill>
                          <a:latin typeface="Arial" panose="020B0604020202020204" pitchFamily="34" charset="0"/>
                          <a:cs typeface="Arial" panose="020B0604020202020204" pitchFamily="34" charset="0"/>
                        </a:rPr>
                      </a:br>
                      <a:r>
                        <a:rPr lang="en-NZ" sz="1200" b="1" dirty="0">
                          <a:solidFill>
                            <a:schemeClr val="bg2">
                              <a:lumMod val="25000"/>
                            </a:schemeClr>
                          </a:solidFill>
                          <a:latin typeface="Arial" panose="020B0604020202020204" pitchFamily="34" charset="0"/>
                          <a:cs typeface="Arial" panose="020B0604020202020204" pitchFamily="34" charset="0"/>
                        </a:rPr>
                        <a:t>score and </a:t>
                      </a:r>
                      <a:r>
                        <a:rPr lang="en-NZ" sz="1200" b="1" dirty="0" err="1">
                          <a:solidFill>
                            <a:schemeClr val="bg2">
                              <a:lumMod val="25000"/>
                            </a:schemeClr>
                          </a:solidFill>
                          <a:latin typeface="Arial" panose="020B0604020202020204" pitchFamily="34" charset="0"/>
                          <a:cs typeface="Arial" panose="020B0604020202020204" pitchFamily="34" charset="0"/>
                        </a:rPr>
                        <a:t>LSM</a:t>
                      </a:r>
                      <a:r>
                        <a:rPr lang="en-NZ" sz="1200" b="1" dirty="0">
                          <a:solidFill>
                            <a:schemeClr val="bg2">
                              <a:lumMod val="25000"/>
                            </a:schemeClr>
                          </a:solidFill>
                          <a:latin typeface="Arial" panose="020B0604020202020204" pitchFamily="34" charset="0"/>
                          <a:cs typeface="Arial" panose="020B0604020202020204" pitchFamily="34" charset="0"/>
                        </a:rPr>
                        <a:t>,</a:t>
                      </a:r>
                      <a:r>
                        <a:rPr lang="en-NZ" sz="1200" b="1" baseline="30000" dirty="0">
                          <a:solidFill>
                            <a:schemeClr val="bg2">
                              <a:lumMod val="25000"/>
                            </a:schemeClr>
                          </a:solidFill>
                          <a:latin typeface="Arial" panose="020B0604020202020204" pitchFamily="34" charset="0"/>
                          <a:cs typeface="Arial" panose="020B0604020202020204" pitchFamily="34" charset="0"/>
                        </a:rPr>
                        <a:t>†</a:t>
                      </a:r>
                      <a:r>
                        <a:rPr lang="en-NZ" sz="1200" b="1" baseline="0" dirty="0">
                          <a:solidFill>
                            <a:schemeClr val="bg2">
                              <a:lumMod val="25000"/>
                            </a:schemeClr>
                          </a:solidFill>
                          <a:latin typeface="Arial" panose="020B0604020202020204" pitchFamily="34" charset="0"/>
                          <a:cs typeface="Arial" panose="020B0604020202020204" pitchFamily="34" charset="0"/>
                        </a:rPr>
                        <a:t> %</a:t>
                      </a:r>
                      <a:endParaRPr lang="en-NZ" sz="1200" b="1" baseline="30000" dirty="0">
                        <a:solidFill>
                          <a:schemeClr val="bg2">
                            <a:lumMod val="25000"/>
                          </a:schemeClr>
                        </a:solidFill>
                        <a:latin typeface="Arial" panose="020B0604020202020204" pitchFamily="34" charset="0"/>
                        <a:cs typeface="Arial" panose="020B0604020202020204" pitchFamily="34" charset="0"/>
                      </a:endParaRP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27.8</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32.4</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3.2</a:t>
                      </a:r>
                    </a:p>
                  </a:txBody>
                  <a:tcPr marL="36000" marR="36000" marT="0" marB="0" anchor="ctr">
                    <a:solidFill>
                      <a:srgbClr val="E7F3F2"/>
                    </a:solidFill>
                  </a:tcPr>
                </a:tc>
                <a:extLst>
                  <a:ext uri="{0D108BD9-81ED-4DB2-BD59-A6C34878D82A}">
                    <a16:rowId xmlns:a16="http://schemas.microsoft.com/office/drawing/2014/main" val="660231663"/>
                  </a:ext>
                </a:extLst>
              </a:tr>
              <a:tr h="19051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bg2">
                              <a:lumMod val="25000"/>
                            </a:schemeClr>
                          </a:solidFill>
                          <a:latin typeface="Arial" panose="020B0604020202020204" pitchFamily="34" charset="0"/>
                          <a:cs typeface="Arial" panose="020B0604020202020204" pitchFamily="34" charset="0"/>
                        </a:rPr>
                        <a:t>p value</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0.0003</a:t>
                      </a:r>
                    </a:p>
                  </a:txBody>
                  <a:tcPr marL="36000" marR="36000" marT="0" marB="0" anchor="ctr">
                    <a:solidFill>
                      <a:srgbClr val="E7F3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schemeClr val="bg2">
                              <a:lumMod val="25000"/>
                            </a:schemeClr>
                          </a:solidFill>
                          <a:latin typeface="Arial" panose="020B0604020202020204" pitchFamily="34" charset="0"/>
                          <a:cs typeface="Arial" panose="020B0604020202020204" pitchFamily="34" charset="0"/>
                        </a:rPr>
                        <a:t>&lt;0.0001</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a:t>
                      </a:r>
                    </a:p>
                  </a:txBody>
                  <a:tcPr marL="36000" marR="36000" marT="0" marB="0" anchor="ctr">
                    <a:solidFill>
                      <a:srgbClr val="E7F3F2"/>
                    </a:solidFill>
                  </a:tcPr>
                </a:tc>
                <a:extLst>
                  <a:ext uri="{0D108BD9-81ED-4DB2-BD59-A6C34878D82A}">
                    <a16:rowId xmlns:a16="http://schemas.microsoft.com/office/drawing/2014/main" val="2439656153"/>
                  </a:ext>
                </a:extLst>
              </a:tr>
              <a:tr h="190512">
                <a:tc>
                  <a:txBody>
                    <a:bodyPr/>
                    <a:lstStyle/>
                    <a:p>
                      <a:r>
                        <a:rPr lang="en-NZ" sz="1200" b="1" dirty="0">
                          <a:solidFill>
                            <a:schemeClr val="bg2">
                              <a:lumMod val="25000"/>
                            </a:schemeClr>
                          </a:solidFill>
                          <a:latin typeface="Arial" panose="020B0604020202020204" pitchFamily="34" charset="0"/>
                          <a:cs typeface="Arial" panose="020B0604020202020204" pitchFamily="34" charset="0"/>
                        </a:rPr>
                        <a:t>Change in ALT, IU/L</a:t>
                      </a:r>
                    </a:p>
                  </a:txBody>
                  <a:tcPr marL="36000" marR="36000" marT="0" marB="0" anchor="ctr">
                    <a:solidFill>
                      <a:schemeClr val="bg1"/>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-37.8</a:t>
                      </a:r>
                    </a:p>
                  </a:txBody>
                  <a:tcPr marL="36000" marR="36000" marT="0" marB="0" anchor="ctr">
                    <a:solidFill>
                      <a:schemeClr val="bg1"/>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-37.4</a:t>
                      </a:r>
                    </a:p>
                  </a:txBody>
                  <a:tcPr marL="36000" marR="36000" marT="0" marB="0" anchor="ctr">
                    <a:solidFill>
                      <a:schemeClr val="bg1"/>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-10.3</a:t>
                      </a:r>
                    </a:p>
                  </a:txBody>
                  <a:tcPr marL="36000" marR="36000" marT="0" marB="0" anchor="ctr">
                    <a:solidFill>
                      <a:schemeClr val="bg1"/>
                    </a:solidFill>
                  </a:tcPr>
                </a:tc>
                <a:extLst>
                  <a:ext uri="{0D108BD9-81ED-4DB2-BD59-A6C34878D82A}">
                    <a16:rowId xmlns:a16="http://schemas.microsoft.com/office/drawing/2014/main" val="2226531428"/>
                  </a:ext>
                </a:extLst>
              </a:tr>
              <a:tr h="19051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bg2">
                              <a:lumMod val="25000"/>
                            </a:schemeClr>
                          </a:solidFill>
                          <a:latin typeface="Arial" panose="020B0604020202020204" pitchFamily="34" charset="0"/>
                          <a:cs typeface="Arial" panose="020B0604020202020204" pitchFamily="34" charset="0"/>
                        </a:rPr>
                        <a:t>p value</a:t>
                      </a:r>
                    </a:p>
                  </a:txBody>
                  <a:tcPr marL="36000" marR="36000" marT="0" marB="0" anchor="ctr">
                    <a:solidFill>
                      <a:schemeClr val="bg1"/>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&lt;0.0001</a:t>
                      </a:r>
                    </a:p>
                  </a:txBody>
                  <a:tcPr marL="36000" marR="3600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schemeClr val="bg2">
                              <a:lumMod val="25000"/>
                            </a:schemeClr>
                          </a:solidFill>
                          <a:latin typeface="Arial" panose="020B0604020202020204" pitchFamily="34" charset="0"/>
                          <a:cs typeface="Arial" panose="020B0604020202020204" pitchFamily="34" charset="0"/>
                        </a:rPr>
                        <a:t>&lt;0.0001</a:t>
                      </a:r>
                    </a:p>
                  </a:txBody>
                  <a:tcPr marL="36000" marR="36000" marT="0" marB="0" anchor="ctr">
                    <a:solidFill>
                      <a:schemeClr val="bg1"/>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a:t>
                      </a:r>
                    </a:p>
                  </a:txBody>
                  <a:tcPr marL="36000" marR="36000" marT="0" marB="0" anchor="ctr">
                    <a:solidFill>
                      <a:schemeClr val="bg1"/>
                    </a:solidFill>
                  </a:tcPr>
                </a:tc>
                <a:extLst>
                  <a:ext uri="{0D108BD9-81ED-4DB2-BD59-A6C34878D82A}">
                    <a16:rowId xmlns:a16="http://schemas.microsoft.com/office/drawing/2014/main" val="236004428"/>
                  </a:ext>
                </a:extLst>
              </a:tr>
              <a:tr h="190512">
                <a:tc>
                  <a:txBody>
                    <a:bodyPr/>
                    <a:lstStyle/>
                    <a:p>
                      <a:r>
                        <a:rPr lang="en-NZ" sz="1200" b="1" dirty="0">
                          <a:solidFill>
                            <a:schemeClr val="bg2">
                              <a:lumMod val="25000"/>
                            </a:schemeClr>
                          </a:solidFill>
                          <a:latin typeface="Arial" panose="020B0604020202020204" pitchFamily="34" charset="0"/>
                          <a:cs typeface="Arial" panose="020B0604020202020204" pitchFamily="34" charset="0"/>
                        </a:rPr>
                        <a:t>Mean weight loss, %</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4.5</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7.5</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0.2</a:t>
                      </a:r>
                    </a:p>
                  </a:txBody>
                  <a:tcPr marL="36000" marR="36000" marT="0" marB="0" anchor="ctr">
                    <a:solidFill>
                      <a:srgbClr val="E7F3F2"/>
                    </a:solidFill>
                  </a:tcPr>
                </a:tc>
                <a:extLst>
                  <a:ext uri="{0D108BD9-81ED-4DB2-BD59-A6C34878D82A}">
                    <a16:rowId xmlns:a16="http://schemas.microsoft.com/office/drawing/2014/main" val="2354646703"/>
                  </a:ext>
                </a:extLst>
              </a:tr>
              <a:tr h="19051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bg2">
                              <a:lumMod val="25000"/>
                            </a:schemeClr>
                          </a:solidFill>
                          <a:latin typeface="Arial" panose="020B0604020202020204" pitchFamily="34" charset="0"/>
                          <a:cs typeface="Arial" panose="020B0604020202020204" pitchFamily="34" charset="0"/>
                        </a:rPr>
                        <a:t>p value</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&lt;0.0001</a:t>
                      </a:r>
                    </a:p>
                  </a:txBody>
                  <a:tcPr marL="36000" marR="36000" marT="0" marB="0" anchor="ctr">
                    <a:solidFill>
                      <a:srgbClr val="E7F3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schemeClr val="bg2">
                              <a:lumMod val="25000"/>
                            </a:schemeClr>
                          </a:solidFill>
                          <a:latin typeface="Arial" panose="020B0604020202020204" pitchFamily="34" charset="0"/>
                          <a:cs typeface="Arial" panose="020B0604020202020204" pitchFamily="34" charset="0"/>
                        </a:rPr>
                        <a:t>&lt;0.0001</a:t>
                      </a:r>
                    </a:p>
                  </a:txBody>
                  <a:tcPr marL="36000" marR="36000" marT="0" marB="0" anchor="ctr">
                    <a:solidFill>
                      <a:srgbClr val="E7F3F2"/>
                    </a:solidFill>
                  </a:tcPr>
                </a:tc>
                <a:tc>
                  <a:txBody>
                    <a:bodyPr/>
                    <a:lstStyle/>
                    <a:p>
                      <a:pPr algn="ctr"/>
                      <a:r>
                        <a:rPr lang="en-NZ" sz="1200" dirty="0">
                          <a:solidFill>
                            <a:schemeClr val="bg2">
                              <a:lumMod val="25000"/>
                            </a:schemeClr>
                          </a:solidFill>
                          <a:latin typeface="Arial" panose="020B0604020202020204" pitchFamily="34" charset="0"/>
                          <a:cs typeface="Arial" panose="020B0604020202020204" pitchFamily="34" charset="0"/>
                        </a:rPr>
                        <a:t>-</a:t>
                      </a:r>
                    </a:p>
                  </a:txBody>
                  <a:tcPr marL="36000" marR="36000" marT="0" marB="0" anchor="ctr">
                    <a:solidFill>
                      <a:srgbClr val="E7F3F2"/>
                    </a:solidFill>
                  </a:tcPr>
                </a:tc>
                <a:extLst>
                  <a:ext uri="{0D108BD9-81ED-4DB2-BD59-A6C34878D82A}">
                    <a16:rowId xmlns:a16="http://schemas.microsoft.com/office/drawing/2014/main" val="4227076958"/>
                  </a:ext>
                </a:extLst>
              </a:tr>
            </a:tbl>
          </a:graphicData>
        </a:graphic>
      </p:graphicFrame>
      <p:cxnSp>
        <p:nvCxnSpPr>
          <p:cNvPr id="28" name="Straight Connector 27">
            <a:extLst>
              <a:ext uri="{FF2B5EF4-FFF2-40B4-BE49-F238E27FC236}">
                <a16:creationId xmlns:a16="http://schemas.microsoft.com/office/drawing/2014/main" id="{27954457-5466-F401-4DDF-934BC3C06B76}"/>
              </a:ext>
            </a:extLst>
          </p:cNvPr>
          <p:cNvCxnSpPr>
            <a:cxnSpLocks/>
          </p:cNvCxnSpPr>
          <p:nvPr/>
        </p:nvCxnSpPr>
        <p:spPr>
          <a:xfrm>
            <a:off x="5670186" y="4991100"/>
            <a:ext cx="622874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F205DC45-4D9C-5911-C6D2-B331004FDC66}"/>
              </a:ext>
            </a:extLst>
          </p:cNvPr>
          <p:cNvSpPr txBox="1">
            <a:spLocks/>
          </p:cNvSpPr>
          <p:nvPr/>
        </p:nvSpPr>
        <p:spPr>
          <a:xfrm>
            <a:off x="190499" y="6311207"/>
            <a:ext cx="3651854" cy="43090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*≥0.5 reduction, </a:t>
            </a:r>
            <a:r>
              <a:rPr lang="en-GB" sz="1100" baseline="30000" dirty="0">
                <a:solidFill>
                  <a:srgbClr val="004B87"/>
                </a:solidFill>
                <a:latin typeface="Arial" panose="020B0604020202020204" pitchFamily="34" charset="0"/>
                <a:cs typeface="Arial" panose="020B0604020202020204" pitchFamily="34" charset="0"/>
              </a:rPr>
              <a:t>†</a:t>
            </a:r>
            <a:r>
              <a:rPr lang="en-GB" sz="1100" dirty="0">
                <a:solidFill>
                  <a:srgbClr val="004B87"/>
                </a:solidFill>
                <a:latin typeface="Arial" panose="020B0604020202020204" pitchFamily="34" charset="0"/>
                <a:cs typeface="Arial" panose="020B0604020202020204" pitchFamily="34" charset="0"/>
              </a:rPr>
              <a:t>≥30% reduction.</a:t>
            </a:r>
            <a:br>
              <a:rPr lang="en-GB"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Noureddin M,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 2026; OS-016. </a:t>
            </a:r>
          </a:p>
        </p:txBody>
      </p:sp>
      <p:cxnSp>
        <p:nvCxnSpPr>
          <p:cNvPr id="2" name="Straight Connector 1">
            <a:extLst>
              <a:ext uri="{FF2B5EF4-FFF2-40B4-BE49-F238E27FC236}">
                <a16:creationId xmlns:a16="http://schemas.microsoft.com/office/drawing/2014/main" id="{DFD4C236-CA97-2B26-5BD5-70ACA1546E76}"/>
              </a:ext>
            </a:extLst>
          </p:cNvPr>
          <p:cNvCxnSpPr>
            <a:cxnSpLocks/>
          </p:cNvCxnSpPr>
          <p:nvPr/>
        </p:nvCxnSpPr>
        <p:spPr>
          <a:xfrm>
            <a:off x="5670186" y="4991100"/>
            <a:ext cx="0" cy="14605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468844AA-CC9B-384B-9927-A0F1D60C5B52}"/>
              </a:ext>
            </a:extLst>
          </p:cNvPr>
          <p:cNvSpPr>
            <a:spLocks noGrp="1"/>
          </p:cNvSpPr>
          <p:nvPr>
            <p:ph type="title"/>
          </p:nvPr>
        </p:nvSpPr>
        <p:spPr>
          <a:xfrm>
            <a:off x="838200" y="0"/>
            <a:ext cx="10515600" cy="645043"/>
          </a:xfrm>
        </p:spPr>
        <p:txBody>
          <a:bodyPr>
            <a:normAutofit/>
          </a:bodyPr>
          <a:lstStyle/>
          <a:p>
            <a:r>
              <a:rPr lang="en-US" sz="2400" dirty="0">
                <a:latin typeface="Arial" panose="020B0604020202020204" pitchFamily="34" charset="0"/>
                <a:cs typeface="Arial" panose="020B0604020202020204" pitchFamily="34" charset="0"/>
              </a:rPr>
              <a:t>Top-line results of the Phase 2b IMPACT trial of pemvidutide in MASH</a:t>
            </a:r>
          </a:p>
        </p:txBody>
      </p:sp>
      <p:pic>
        <p:nvPicPr>
          <p:cNvPr id="4" name="Picture 3">
            <a:hlinkClick r:id="rId3" action="ppaction://hlinksldjump"/>
            <a:extLst>
              <a:ext uri="{FF2B5EF4-FFF2-40B4-BE49-F238E27FC236}">
                <a16:creationId xmlns:a16="http://schemas.microsoft.com/office/drawing/2014/main" id="{2C4F7190-4E57-F7B0-6C5B-0E36D048BB9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4109628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rmAutofit/>
          </a:bodyPr>
          <a:lstStyle/>
          <a:p>
            <a:r>
              <a:rPr lang="en-US" sz="2400" noProof="0" dirty="0">
                <a:latin typeface="Arial" panose="020B0604020202020204" pitchFamily="34" charset="0"/>
                <a:cs typeface="Arial" panose="020B0604020202020204" pitchFamily="34" charset="0"/>
              </a:rPr>
              <a:t>About these slides </a:t>
            </a:r>
          </a:p>
        </p:txBody>
      </p:sp>
      <p:sp>
        <p:nvSpPr>
          <p:cNvPr id="4" name="Text Placeholder 2">
            <a:extLst>
              <a:ext uri="{FF2B5EF4-FFF2-40B4-BE49-F238E27FC236}">
                <a16:creationId xmlns:a16="http://schemas.microsoft.com/office/drawing/2014/main" id="{9C70A5E4-7D20-45C5-9E61-387C19525849}"/>
              </a:ext>
            </a:extLst>
          </p:cNvPr>
          <p:cNvSpPr>
            <a:spLocks noGrp="1"/>
          </p:cNvSpPr>
          <p:nvPr>
            <p:ph idx="1"/>
          </p:nvPr>
        </p:nvSpPr>
        <p:spPr>
          <a:xfrm>
            <a:off x="838200" y="950913"/>
            <a:ext cx="10610850" cy="3065916"/>
          </a:xfrm>
        </p:spPr>
        <p:txBody>
          <a:bodyPr>
            <a:normAutofit/>
          </a:bodyPr>
          <a:lstStyle/>
          <a:p>
            <a:pPr fontAlgn="base">
              <a:spcBef>
                <a:spcPts val="1200"/>
              </a:spcBef>
            </a:pPr>
            <a:r>
              <a:rPr lang="en-US" sz="2000" noProof="0" dirty="0">
                <a:solidFill>
                  <a:srgbClr val="004B87"/>
                </a:solidFill>
                <a:latin typeface="Arial" panose="020B0604020202020204" pitchFamily="34" charset="0"/>
                <a:cs typeface="Arial" panose="020B0604020202020204" pitchFamily="34" charset="0"/>
              </a:rPr>
              <a:t>These slides provide highlights of new data presented at the EASL Congress 2026</a:t>
            </a:r>
          </a:p>
          <a:p>
            <a:pPr fontAlgn="base">
              <a:spcBef>
                <a:spcPts val="1200"/>
              </a:spcBef>
            </a:pPr>
            <a:r>
              <a:rPr lang="en-US" sz="2000" noProof="0" dirty="0">
                <a:solidFill>
                  <a:srgbClr val="004B87"/>
                </a:solidFill>
                <a:latin typeface="Arial" panose="020B0604020202020204" pitchFamily="34" charset="0"/>
                <a:cs typeface="Arial" panose="020B0604020202020204" pitchFamily="34" charset="0"/>
              </a:rPr>
              <a:t>Please feel free to use, adapt, and share these slides for your own personal use; however, please acknowledge EASL as the source​</a:t>
            </a:r>
          </a:p>
          <a:p>
            <a:pPr fontAlgn="base">
              <a:spcBef>
                <a:spcPts val="1200"/>
              </a:spcBef>
            </a:pPr>
            <a:r>
              <a:rPr lang="en-US" sz="2000" noProof="0" dirty="0">
                <a:solidFill>
                  <a:srgbClr val="004B87"/>
                </a:solidFill>
                <a:latin typeface="Arial" panose="020B0604020202020204" pitchFamily="34" charset="0"/>
                <a:cs typeface="Arial" panose="020B0604020202020204" pitchFamily="34" charset="0"/>
              </a:rPr>
              <a:t>Definitions of all abbreviations shown in these slides, and a full copy of the original abstract text, are provided within the slide notes​</a:t>
            </a:r>
          </a:p>
          <a:p>
            <a:pPr fontAlgn="base">
              <a:spcBef>
                <a:spcPts val="1200"/>
              </a:spcBef>
            </a:pPr>
            <a:r>
              <a:rPr lang="en-US" sz="2000" noProof="0" dirty="0">
                <a:solidFill>
                  <a:srgbClr val="004B87"/>
                </a:solidFill>
                <a:latin typeface="Arial" panose="020B0604020202020204" pitchFamily="34" charset="0"/>
                <a:cs typeface="Arial" panose="020B0604020202020204" pitchFamily="34" charset="0"/>
              </a:rPr>
              <a:t>Submitted abstracts are included in the slide notes, but data may not be identical to the final presented data shown on the slides​</a:t>
            </a:r>
          </a:p>
          <a:p>
            <a:pPr fontAlgn="base">
              <a:spcBef>
                <a:spcPts val="1200"/>
              </a:spcBef>
            </a:pPr>
            <a:r>
              <a:rPr lang="en-US" sz="2000" noProof="0" dirty="0">
                <a:solidFill>
                  <a:srgbClr val="004B87"/>
                </a:solidFill>
                <a:latin typeface="Arial" panose="020B0604020202020204" pitchFamily="34" charset="0"/>
                <a:cs typeface="Arial" panose="020B0604020202020204" pitchFamily="34" charset="0"/>
              </a:rPr>
              <a:t>When you see a symbol like this:       , you can click on it to return to the​ contents page </a:t>
            </a:r>
          </a:p>
        </p:txBody>
      </p:sp>
      <p:pic>
        <p:nvPicPr>
          <p:cNvPr id="5" name="Picture 4">
            <a:extLst>
              <a:ext uri="{FF2B5EF4-FFF2-40B4-BE49-F238E27FC236}">
                <a16:creationId xmlns:a16="http://schemas.microsoft.com/office/drawing/2014/main" id="{4613FEAD-3384-8326-289A-6B9E03CFFC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4955562" y="3429000"/>
            <a:ext cx="381237" cy="377560"/>
          </a:xfrm>
          <a:prstGeom prst="rect">
            <a:avLst/>
          </a:prstGeom>
        </p:spPr>
      </p:pic>
      <p:sp>
        <p:nvSpPr>
          <p:cNvPr id="10" name="TextBox 9">
            <a:extLst>
              <a:ext uri="{FF2B5EF4-FFF2-40B4-BE49-F238E27FC236}">
                <a16:creationId xmlns:a16="http://schemas.microsoft.com/office/drawing/2014/main" id="{0E69C6AB-A798-A05F-C54B-78044A89F3B3}"/>
              </a:ext>
            </a:extLst>
          </p:cNvPr>
          <p:cNvSpPr txBox="1"/>
          <p:nvPr/>
        </p:nvSpPr>
        <p:spPr>
          <a:xfrm>
            <a:off x="2251038" y="4217882"/>
            <a:ext cx="7689924" cy="1323439"/>
          </a:xfrm>
          <a:prstGeom prst="rect">
            <a:avLst/>
          </a:prstGeom>
          <a:noFill/>
          <a:ln w="28575">
            <a:solidFill>
              <a:srgbClr val="004B87"/>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4B87"/>
                </a:solidFill>
                <a:effectLst/>
                <a:uLnTx/>
                <a:uFillTx/>
                <a:latin typeface="Arial" panose="020B0604020202020204"/>
              </a:rPr>
              <a:t>These slides are intended for use as an educational resource and should not be used to make patient management decisions. </a:t>
            </a:r>
            <a:br>
              <a:rPr kumimoji="0" lang="en-US" sz="2000" b="0" i="0" u="none" strike="noStrike" kern="0" cap="none" spc="0" normalizeH="0" baseline="0" noProof="0" dirty="0">
                <a:ln>
                  <a:noFill/>
                </a:ln>
                <a:solidFill>
                  <a:srgbClr val="004B87"/>
                </a:solidFill>
                <a:effectLst/>
                <a:uLnTx/>
                <a:uFillTx/>
                <a:latin typeface="Arial" panose="020B0604020202020204"/>
              </a:rPr>
            </a:br>
            <a:r>
              <a:rPr kumimoji="0" lang="en-US" sz="2000" b="0" i="0" u="none" strike="noStrike" kern="0" cap="none" spc="0" normalizeH="0" baseline="0" noProof="0" dirty="0">
                <a:ln>
                  <a:noFill/>
                </a:ln>
                <a:solidFill>
                  <a:srgbClr val="004B87"/>
                </a:solidFill>
                <a:effectLst/>
                <a:uLnTx/>
                <a:uFillTx/>
                <a:latin typeface="Arial" panose="020B0604020202020204"/>
              </a:rPr>
              <a:t>All information included should be verified before treating patients or using any therapies described in these materials</a:t>
            </a:r>
          </a:p>
        </p:txBody>
      </p:sp>
      <p:sp>
        <p:nvSpPr>
          <p:cNvPr id="8" name="TextBox 7">
            <a:extLst>
              <a:ext uri="{FF2B5EF4-FFF2-40B4-BE49-F238E27FC236}">
                <a16:creationId xmlns:a16="http://schemas.microsoft.com/office/drawing/2014/main" id="{C509D96D-7BF5-5BA4-DA37-037808078E28}"/>
              </a:ext>
            </a:extLst>
          </p:cNvPr>
          <p:cNvSpPr txBox="1"/>
          <p:nvPr/>
        </p:nvSpPr>
        <p:spPr>
          <a:xfrm>
            <a:off x="951008" y="5907087"/>
            <a:ext cx="10385234" cy="669350"/>
          </a:xfrm>
          <a:prstGeom prst="rect">
            <a:avLst/>
          </a:prstGeom>
          <a:noFill/>
        </p:spPr>
        <p:txBody>
          <a:bodyPr wrap="square">
            <a:spAutoFit/>
          </a:bodyPr>
          <a:lstStyle/>
          <a:p>
            <a:pPr algn="ctr">
              <a:lnSpc>
                <a:spcPct val="115000"/>
              </a:lnSpc>
              <a:spcAft>
                <a:spcPts val="800"/>
              </a:spcAft>
              <a:buNone/>
            </a:pPr>
            <a:r>
              <a:rPr lang="en-CH" sz="1400" i="1" kern="100" dirty="0">
                <a:effectLst/>
                <a:latin typeface="Arial" panose="020B0604020202020204" pitchFamily="34" charset="0"/>
                <a:ea typeface="Aptos" panose="020B0004020202020204" pitchFamily="34" charset="0"/>
                <a:cs typeface="Arial" panose="020B0604020202020204" pitchFamily="34" charset="0"/>
              </a:rPr>
              <a:t>The Best of EASL Congress 2026 Slide Deck on Metabolism, Alcohol and Toxicity is supported by </a:t>
            </a:r>
            <a:r>
              <a:rPr lang="en-CH" sz="1400" b="1" i="1" kern="100" dirty="0">
                <a:effectLst/>
                <a:latin typeface="Arial" panose="020B0604020202020204" pitchFamily="34" charset="0"/>
                <a:ea typeface="Aptos" panose="020B0004020202020204" pitchFamily="34" charset="0"/>
                <a:cs typeface="Arial" panose="020B0604020202020204" pitchFamily="34" charset="0"/>
              </a:rPr>
              <a:t>Madrigal Pharmaceuticals</a:t>
            </a:r>
            <a:r>
              <a:rPr lang="en-CH" sz="1400" i="1" kern="100" dirty="0">
                <a:effectLst/>
                <a:latin typeface="Arial" panose="020B0604020202020204" pitchFamily="34" charset="0"/>
                <a:ea typeface="Aptos" panose="020B0004020202020204" pitchFamily="34" charset="0"/>
                <a:cs typeface="Arial" panose="020B0604020202020204" pitchFamily="34" charset="0"/>
              </a:rPr>
              <a:t>.</a:t>
            </a:r>
            <a:endParaRPr lang="en-GB" sz="1400" i="1" kern="100" dirty="0">
              <a:effectLst/>
              <a:latin typeface="Arial" panose="020B0604020202020204" pitchFamily="34" charset="0"/>
              <a:ea typeface="Aptos" panose="020B0004020202020204" pitchFamily="34" charset="0"/>
              <a:cs typeface="Arial" panose="020B0604020202020204" pitchFamily="34" charset="0"/>
            </a:endParaRPr>
          </a:p>
          <a:p>
            <a:pPr algn="ctr">
              <a:lnSpc>
                <a:spcPct val="115000"/>
              </a:lnSpc>
              <a:spcAft>
                <a:spcPts val="800"/>
              </a:spcAft>
              <a:buNone/>
            </a:pPr>
            <a:r>
              <a:rPr lang="en-CH" sz="1400" i="1" kern="100" dirty="0">
                <a:effectLst/>
                <a:latin typeface="Arial" panose="020B0604020202020204" pitchFamily="34" charset="0"/>
                <a:ea typeface="Aptos" panose="020B0004020202020204" pitchFamily="34" charset="0"/>
                <a:cs typeface="Arial" panose="020B0604020202020204" pitchFamily="34" charset="0"/>
              </a:rPr>
              <a:t> </a:t>
            </a:r>
            <a:r>
              <a:rPr lang="en-CH" sz="1400" b="1" i="1" kern="100" dirty="0">
                <a:effectLst/>
                <a:latin typeface="Arial" panose="020B0604020202020204" pitchFamily="34" charset="0"/>
                <a:ea typeface="Aptos" panose="020B0004020202020204" pitchFamily="34" charset="0"/>
                <a:cs typeface="Arial" panose="020B0604020202020204" pitchFamily="34" charset="0"/>
              </a:rPr>
              <a:t>Madrigal Pharmaceuticals </a:t>
            </a:r>
            <a:r>
              <a:rPr lang="en-CH" sz="1400" i="1" kern="100" dirty="0">
                <a:effectLst/>
                <a:latin typeface="Arial" panose="020B0604020202020204" pitchFamily="34" charset="0"/>
                <a:ea typeface="Aptos" panose="020B0004020202020204" pitchFamily="34" charset="0"/>
                <a:cs typeface="Arial" panose="020B0604020202020204" pitchFamily="34" charset="0"/>
              </a:rPr>
              <a:t>has had no input in the selection and creation of this slide deck.</a:t>
            </a:r>
          </a:p>
        </p:txBody>
      </p:sp>
    </p:spTree>
    <p:extLst>
      <p:ext uri="{BB962C8B-B14F-4D97-AF65-F5344CB8AC3E}">
        <p14:creationId xmlns:p14="http://schemas.microsoft.com/office/powerpoint/2010/main" val="2558445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E826-9DD5-3D4D-47E0-6C640464D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AE7E5-4591-5553-A967-7A681B0AA734}"/>
              </a:ext>
            </a:extLst>
          </p:cNvPr>
          <p:cNvSpPr>
            <a:spLocks noGrp="1"/>
          </p:cNvSpPr>
          <p:nvPr>
            <p:ph type="title"/>
          </p:nvPr>
        </p:nvSpPr>
        <p:spPr>
          <a:xfrm>
            <a:off x="838199" y="-89087"/>
            <a:ext cx="9938132" cy="838947"/>
          </a:xfrm>
        </p:spPr>
        <p:txBody>
          <a:bodyPr>
            <a:noAutofit/>
          </a:bodyPr>
          <a:lstStyle/>
          <a:p>
            <a:r>
              <a:rPr lang="en-NZ" sz="2400" dirty="0">
                <a:latin typeface="Arial" panose="020B0604020202020204" pitchFamily="34" charset="0"/>
                <a:cs typeface="Arial" panose="020B0604020202020204" pitchFamily="34" charset="0"/>
              </a:rPr>
              <a:t>Transcriptomic analysis of therapeutic responses to </a:t>
            </a:r>
            <a:r>
              <a:rPr lang="en-NZ" sz="2400" dirty="0" err="1">
                <a:latin typeface="Arial" panose="020B0604020202020204" pitchFamily="34" charset="0"/>
                <a:cs typeface="Arial" panose="020B0604020202020204" pitchFamily="34" charset="0"/>
              </a:rPr>
              <a:t>survodutide</a:t>
            </a:r>
            <a:r>
              <a:rPr lang="en-NZ" sz="2400" dirty="0">
                <a:latin typeface="Arial" panose="020B0604020202020204" pitchFamily="34" charset="0"/>
                <a:cs typeface="Arial" panose="020B0604020202020204" pitchFamily="34" charset="0"/>
              </a:rPr>
              <a:t> in a Phase 2 trial of patients with MASH</a:t>
            </a:r>
            <a:endParaRPr lang="en-US" sz="2400" dirty="0">
              <a:latin typeface="Arial" panose="020B060402020202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FF161499-80E6-DDEF-F410-1A36378C9ADA}"/>
              </a:ext>
            </a:extLst>
          </p:cNvPr>
          <p:cNvSpPr txBox="1">
            <a:spLocks/>
          </p:cNvSpPr>
          <p:nvPr/>
        </p:nvSpPr>
        <p:spPr>
          <a:xfrm>
            <a:off x="425752" y="1094798"/>
            <a:ext cx="5374973"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BACKGROUND &amp; AIMS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Survodutide is a GCGR/GLP-1R dual agonist </a:t>
            </a:r>
          </a:p>
          <a:p>
            <a:pPr>
              <a:lnSpc>
                <a:spcPct val="100000"/>
              </a:lnSpc>
            </a:pPr>
            <a:r>
              <a:rPr lang="en-US" sz="1600" dirty="0">
                <a:latin typeface="Arial" panose="020B0604020202020204" pitchFamily="34" charset="0"/>
                <a:cs typeface="Arial" panose="020B0604020202020204" pitchFamily="34" charset="0"/>
              </a:rPr>
              <a:t>Survodutide is in Phase 3 clinical development for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 treatment of obesity and MASH</a:t>
            </a:r>
          </a:p>
          <a:p>
            <a:pPr>
              <a:lnSpc>
                <a:spcPct val="100000"/>
              </a:lnSpc>
            </a:pPr>
            <a:r>
              <a:rPr lang="en-US" sz="1600" dirty="0">
                <a:latin typeface="Arial" panose="020B0604020202020204" pitchFamily="34" charset="0"/>
                <a:cs typeface="Arial" panose="020B0604020202020204" pitchFamily="34" charset="0"/>
              </a:rPr>
              <a:t>A prespecified transcriptome analysis of data from a Phase 2 clinical trial in patients with MASH (NCT04771273) was conducted </a:t>
            </a:r>
          </a:p>
          <a:p>
            <a:pPr>
              <a:lnSpc>
                <a:spcPct val="100000"/>
              </a:lnSpc>
            </a:pPr>
            <a:r>
              <a:rPr lang="en-US" sz="1600" b="1" dirty="0">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Investigate liver-specific on-treatment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changes in therapeutic responses to survodutide</a:t>
            </a:r>
            <a:endParaRPr lang="en-US" sz="1600" b="1" dirty="0">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494F5029-DB6E-EC17-ADD2-C76E4DAF9CA1}"/>
              </a:ext>
            </a:extLst>
          </p:cNvPr>
          <p:cNvSpPr txBox="1">
            <a:spLocks/>
          </p:cNvSpPr>
          <p:nvPr/>
        </p:nvSpPr>
        <p:spPr>
          <a:xfrm>
            <a:off x="6096000" y="109422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008080"/>
                </a:highlight>
                <a:latin typeface="Arial" panose="020B0604020202020204" pitchFamily="34" charset="0"/>
                <a:cs typeface="Arial" panose="020B0604020202020204" pitchFamily="34" charset="0"/>
              </a:rPr>
              <a:t>METHODS</a:t>
            </a:r>
          </a:p>
        </p:txBody>
      </p:sp>
      <p:cxnSp>
        <p:nvCxnSpPr>
          <p:cNvPr id="30" name="Straight Connector 29">
            <a:extLst>
              <a:ext uri="{FF2B5EF4-FFF2-40B4-BE49-F238E27FC236}">
                <a16:creationId xmlns:a16="http://schemas.microsoft.com/office/drawing/2014/main" id="{C8B84488-F22D-C3A3-44F7-33FE45B4845F}"/>
              </a:ext>
            </a:extLst>
          </p:cNvPr>
          <p:cNvCxnSpPr>
            <a:cxnSpLocks/>
          </p:cNvCxnSpPr>
          <p:nvPr/>
        </p:nvCxnSpPr>
        <p:spPr>
          <a:xfrm>
            <a:off x="5759572" y="1107566"/>
            <a:ext cx="0" cy="496945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F4821FD1-6300-6C36-CCBB-3D4C579056F8}"/>
              </a:ext>
            </a:extLst>
          </p:cNvPr>
          <p:cNvSpPr txBox="1">
            <a:spLocks/>
          </p:cNvSpPr>
          <p:nvPr/>
        </p:nvSpPr>
        <p:spPr>
          <a:xfrm>
            <a:off x="190500" y="6400800"/>
            <a:ext cx="4764560" cy="3413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*Biopsy samples that passed QC (survodutide, n=38; placebo, n=10).</a:t>
            </a:r>
            <a:br>
              <a:rPr lang="en-GB" sz="1100" dirty="0">
                <a:solidFill>
                  <a:srgbClr val="004B87"/>
                </a:solidFill>
                <a:latin typeface="Arial" panose="020B0604020202020204" pitchFamily="34" charset="0"/>
                <a:cs typeface="Arial" panose="020B0604020202020204" pitchFamily="34" charset="0"/>
              </a:rPr>
            </a:br>
            <a:r>
              <a:rPr lang="en-GB" sz="1100" baseline="30000" dirty="0">
                <a:solidFill>
                  <a:srgbClr val="004B87"/>
                </a:solidFill>
                <a:latin typeface="Arial" panose="020B0604020202020204" pitchFamily="34" charset="0"/>
                <a:cs typeface="Arial" panose="020B0604020202020204" pitchFamily="34" charset="0"/>
              </a:rPr>
              <a:t>†</a:t>
            </a:r>
            <a:r>
              <a:rPr lang="en-GB" sz="1100" dirty="0">
                <a:solidFill>
                  <a:srgbClr val="004B87"/>
                </a:solidFill>
                <a:latin typeface="Arial" panose="020B0604020202020204" pitchFamily="34" charset="0"/>
                <a:cs typeface="Arial" panose="020B0604020202020204" pitchFamily="34" charset="0"/>
              </a:rPr>
              <a:t>Using a </a:t>
            </a:r>
            <a:r>
              <a:rPr lang="en-GB" sz="1100" dirty="0" err="1">
                <a:solidFill>
                  <a:srgbClr val="004B87"/>
                </a:solidFill>
                <a:latin typeface="Arial" panose="020B0604020202020204" pitchFamily="34" charset="0"/>
                <a:cs typeface="Arial" panose="020B0604020202020204" pitchFamily="34" charset="0"/>
              </a:rPr>
              <a:t>NovaSeq</a:t>
            </a:r>
            <a:r>
              <a:rPr lang="en-GB" sz="1100" dirty="0">
                <a:solidFill>
                  <a:srgbClr val="004B87"/>
                </a:solidFill>
                <a:latin typeface="Arial" panose="020B0604020202020204" pitchFamily="34" charset="0"/>
                <a:cs typeface="Arial" panose="020B0604020202020204" pitchFamily="34" charset="0"/>
              </a:rPr>
              <a:t> sequencer. </a:t>
            </a:r>
            <a:br>
              <a:rPr lang="en-GB" sz="1100" dirty="0">
                <a:solidFill>
                  <a:srgbClr val="004B87"/>
                </a:solidFill>
                <a:latin typeface="Arial" panose="020B0604020202020204" pitchFamily="34" charset="0"/>
                <a:cs typeface="Arial" panose="020B0604020202020204" pitchFamily="34" charset="0"/>
              </a:rPr>
            </a:br>
            <a:r>
              <a:rPr lang="en-NZ" sz="1100" baseline="30000" dirty="0">
                <a:solidFill>
                  <a:srgbClr val="004B87"/>
                </a:solidFill>
                <a:latin typeface="Arial" panose="020B0604020202020204" pitchFamily="34" charset="0"/>
                <a:cs typeface="Arial" panose="020B0604020202020204" pitchFamily="34" charset="0"/>
              </a:rPr>
              <a:t>‡</a:t>
            </a:r>
            <a:r>
              <a:rPr lang="en-NZ" sz="1100" dirty="0">
                <a:solidFill>
                  <a:srgbClr val="004B87"/>
                </a:solidFill>
                <a:latin typeface="Arial" panose="020B0604020202020204" pitchFamily="34" charset="0"/>
                <a:cs typeface="Arial" panose="020B0604020202020204" pitchFamily="34" charset="0"/>
              </a:rPr>
              <a:t>Boehringer Ingelheim internal pipeline, building upon the implementation of the ENCODE ‘long RNA-</a:t>
            </a:r>
            <a:r>
              <a:rPr lang="en-NZ" sz="1100" dirty="0" err="1">
                <a:solidFill>
                  <a:srgbClr val="004B87"/>
                </a:solidFill>
                <a:latin typeface="Arial" panose="020B0604020202020204" pitchFamily="34" charset="0"/>
                <a:cs typeface="Arial" panose="020B0604020202020204" pitchFamily="34" charset="0"/>
              </a:rPr>
              <a:t>seq</a:t>
            </a:r>
            <a:r>
              <a:rPr lang="en-NZ" sz="1100" dirty="0">
                <a:solidFill>
                  <a:srgbClr val="004B87"/>
                </a:solidFill>
                <a:latin typeface="Arial" panose="020B0604020202020204" pitchFamily="34" charset="0"/>
                <a:cs typeface="Arial" panose="020B0604020202020204" pitchFamily="34" charset="0"/>
              </a:rPr>
              <a:t>’ pipeline. </a:t>
            </a:r>
            <a:br>
              <a:rPr lang="en-GB"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Hesse R, et al. EASL </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 2026; OS-018. </a:t>
            </a:r>
          </a:p>
        </p:txBody>
      </p:sp>
      <p:sp>
        <p:nvSpPr>
          <p:cNvPr id="15" name="Rectangle 14">
            <a:extLst>
              <a:ext uri="{FF2B5EF4-FFF2-40B4-BE49-F238E27FC236}">
                <a16:creationId xmlns:a16="http://schemas.microsoft.com/office/drawing/2014/main" id="{65C29C55-5A49-5247-0D60-0A62FD650123}"/>
              </a:ext>
            </a:extLst>
          </p:cNvPr>
          <p:cNvSpPr/>
          <p:nvPr/>
        </p:nvSpPr>
        <p:spPr>
          <a:xfrm>
            <a:off x="6576265" y="1708991"/>
            <a:ext cx="4506063" cy="520175"/>
          </a:xfrm>
          <a:prstGeom prst="rect">
            <a:avLst/>
          </a:prstGeom>
          <a:solidFill>
            <a:srgbClr val="E7F3F2"/>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dirty="0">
                <a:solidFill>
                  <a:srgbClr val="004B87"/>
                </a:solidFill>
                <a:latin typeface="Arial" panose="020B0604020202020204" pitchFamily="34" charset="0"/>
                <a:cs typeface="Arial" panose="020B0604020202020204" pitchFamily="34" charset="0"/>
              </a:rPr>
              <a:t>Patients with MASH who had received ≥1 dose of survodutide or placebo in the Phase 2 trial (</a:t>
            </a:r>
            <a:r>
              <a:rPr lang="en-GB" sz="1400" b="1" dirty="0">
                <a:solidFill>
                  <a:srgbClr val="004B87"/>
                </a:solidFill>
                <a:latin typeface="Arial" panose="020B0604020202020204" pitchFamily="34" charset="0"/>
                <a:cs typeface="Arial" panose="020B0604020202020204" pitchFamily="34" charset="0"/>
              </a:rPr>
              <a:t>N=293</a:t>
            </a:r>
            <a:r>
              <a:rPr lang="en-GB" sz="1400" dirty="0">
                <a:solidFill>
                  <a:srgbClr val="004B87"/>
                </a:solidFill>
                <a:latin typeface="Arial" panose="020B0604020202020204" pitchFamily="34" charset="0"/>
                <a:cs typeface="Arial" panose="020B0604020202020204" pitchFamily="34" charset="0"/>
              </a:rPr>
              <a:t>)</a:t>
            </a:r>
            <a:endParaRPr lang="en-GB" sz="1400" b="1" dirty="0">
              <a:solidFill>
                <a:srgbClr val="004B87"/>
              </a:solidFill>
              <a:latin typeface="Arial" panose="020B0604020202020204" pitchFamily="34" charset="0"/>
              <a:cs typeface="Arial" panose="020B0604020202020204" pitchFamily="34" charset="0"/>
            </a:endParaRPr>
          </a:p>
        </p:txBody>
      </p:sp>
      <p:grpSp>
        <p:nvGrpSpPr>
          <p:cNvPr id="72" name="Group 71">
            <a:extLst>
              <a:ext uri="{FF2B5EF4-FFF2-40B4-BE49-F238E27FC236}">
                <a16:creationId xmlns:a16="http://schemas.microsoft.com/office/drawing/2014/main" id="{1207E82D-A011-9FE8-DDD2-E69432DEC5D8}"/>
              </a:ext>
            </a:extLst>
          </p:cNvPr>
          <p:cNvGrpSpPr/>
          <p:nvPr/>
        </p:nvGrpSpPr>
        <p:grpSpPr>
          <a:xfrm>
            <a:off x="6736795" y="2613373"/>
            <a:ext cx="928254" cy="928254"/>
            <a:chOff x="7307736" y="3801783"/>
            <a:chExt cx="928254" cy="928254"/>
          </a:xfrm>
        </p:grpSpPr>
        <p:pic>
          <p:nvPicPr>
            <p:cNvPr id="29" name="Graphic 28">
              <a:extLst>
                <a:ext uri="{FF2B5EF4-FFF2-40B4-BE49-F238E27FC236}">
                  <a16:creationId xmlns:a16="http://schemas.microsoft.com/office/drawing/2014/main" id="{F07E85B8-6FB5-3A6B-73D2-C77C1306A2E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07736" y="3801783"/>
              <a:ext cx="928254" cy="928254"/>
            </a:xfrm>
            <a:prstGeom prst="rect">
              <a:avLst/>
            </a:prstGeom>
          </p:spPr>
        </p:pic>
        <p:sp>
          <p:nvSpPr>
            <p:cNvPr id="51" name="Oval 50">
              <a:extLst>
                <a:ext uri="{FF2B5EF4-FFF2-40B4-BE49-F238E27FC236}">
                  <a16:creationId xmlns:a16="http://schemas.microsoft.com/office/drawing/2014/main" id="{C4809C86-E7D5-1092-5598-432AC3830BBA}"/>
                </a:ext>
              </a:extLst>
            </p:cNvPr>
            <p:cNvSpPr>
              <a:spLocks noChangeAspect="1"/>
            </p:cNvSpPr>
            <p:nvPr/>
          </p:nvSpPr>
          <p:spPr>
            <a:xfrm>
              <a:off x="7682161" y="4205938"/>
              <a:ext cx="104162" cy="104162"/>
            </a:xfrm>
            <a:prstGeom prst="ellipse">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pic>
          <p:nvPicPr>
            <p:cNvPr id="42" name="Graphic 41">
              <a:extLst>
                <a:ext uri="{FF2B5EF4-FFF2-40B4-BE49-F238E27FC236}">
                  <a16:creationId xmlns:a16="http://schemas.microsoft.com/office/drawing/2014/main" id="{CD72934B-E696-3990-8A23-846085847A2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723372" y="3867512"/>
              <a:ext cx="398397" cy="398397"/>
            </a:xfrm>
            <a:prstGeom prst="rect">
              <a:avLst/>
            </a:prstGeom>
          </p:spPr>
        </p:pic>
      </p:grpSp>
      <p:sp>
        <p:nvSpPr>
          <p:cNvPr id="58" name="TextBox 57">
            <a:extLst>
              <a:ext uri="{FF2B5EF4-FFF2-40B4-BE49-F238E27FC236}">
                <a16:creationId xmlns:a16="http://schemas.microsoft.com/office/drawing/2014/main" id="{12380222-A92F-E930-8F08-8AA17A290E07}"/>
              </a:ext>
            </a:extLst>
          </p:cNvPr>
          <p:cNvSpPr txBox="1"/>
          <p:nvPr/>
        </p:nvSpPr>
        <p:spPr>
          <a:xfrm>
            <a:off x="6096000" y="3460116"/>
            <a:ext cx="2331308" cy="800219"/>
          </a:xfrm>
          <a:prstGeom prst="rect">
            <a:avLst/>
          </a:prstGeom>
          <a:noFill/>
        </p:spPr>
        <p:txBody>
          <a:bodyPr wrap="square" rtlCol="0">
            <a:spAutoFit/>
          </a:bodyPr>
          <a:lstStyle/>
          <a:p>
            <a:pPr algn="ctr"/>
            <a:r>
              <a:rPr lang="en-NZ" sz="1600" b="1" dirty="0">
                <a:solidFill>
                  <a:schemeClr val="accent6">
                    <a:lumMod val="75000"/>
                  </a:schemeClr>
                </a:solidFill>
                <a:latin typeface="Arial" panose="020B0604020202020204" pitchFamily="34" charset="0"/>
                <a:cs typeface="Arial" panose="020B0604020202020204" pitchFamily="34" charset="0"/>
              </a:rPr>
              <a:t>Liver tissue samples (n=48*) </a:t>
            </a:r>
            <a:br>
              <a:rPr lang="en-NZ" sz="1400" b="1" dirty="0">
                <a:solidFill>
                  <a:schemeClr val="accent6">
                    <a:lumMod val="75000"/>
                  </a:schemeClr>
                </a:solidFill>
                <a:latin typeface="Arial" panose="020B0604020202020204" pitchFamily="34" charset="0"/>
                <a:cs typeface="Arial" panose="020B0604020202020204" pitchFamily="34" charset="0"/>
              </a:rPr>
            </a:br>
            <a:r>
              <a:rPr lang="en-NZ" sz="1400" dirty="0">
                <a:solidFill>
                  <a:srgbClr val="004B87"/>
                </a:solidFill>
                <a:latin typeface="Arial" panose="020B0604020202020204" pitchFamily="34" charset="0"/>
                <a:cs typeface="Arial" panose="020B0604020202020204" pitchFamily="34" charset="0"/>
              </a:rPr>
              <a:t>Taken at BL and Week 48</a:t>
            </a:r>
          </a:p>
        </p:txBody>
      </p:sp>
      <p:grpSp>
        <p:nvGrpSpPr>
          <p:cNvPr id="71" name="Group 70">
            <a:extLst>
              <a:ext uri="{FF2B5EF4-FFF2-40B4-BE49-F238E27FC236}">
                <a16:creationId xmlns:a16="http://schemas.microsoft.com/office/drawing/2014/main" id="{FB93D5E1-3C38-E865-B1C6-B5B470CB6D72}"/>
              </a:ext>
            </a:extLst>
          </p:cNvPr>
          <p:cNvGrpSpPr/>
          <p:nvPr/>
        </p:nvGrpSpPr>
        <p:grpSpPr>
          <a:xfrm>
            <a:off x="8826493" y="2745758"/>
            <a:ext cx="2551456" cy="1273733"/>
            <a:chOff x="8718171" y="3876162"/>
            <a:chExt cx="2551456" cy="1273733"/>
          </a:xfrm>
        </p:grpSpPr>
        <p:pic>
          <p:nvPicPr>
            <p:cNvPr id="45" name="Graphic 44">
              <a:extLst>
                <a:ext uri="{FF2B5EF4-FFF2-40B4-BE49-F238E27FC236}">
                  <a16:creationId xmlns:a16="http://schemas.microsoft.com/office/drawing/2014/main" id="{92EEC086-AFB4-D0BC-D591-03FD446614B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743834" y="3951593"/>
              <a:ext cx="512619" cy="512619"/>
            </a:xfrm>
            <a:prstGeom prst="rect">
              <a:avLst/>
            </a:prstGeom>
          </p:spPr>
        </p:pic>
        <p:sp>
          <p:nvSpPr>
            <p:cNvPr id="55" name="Oval 54">
              <a:extLst>
                <a:ext uri="{FF2B5EF4-FFF2-40B4-BE49-F238E27FC236}">
                  <a16:creationId xmlns:a16="http://schemas.microsoft.com/office/drawing/2014/main" id="{8E74A6BD-C7A3-9ED1-3AA9-046F22AA08E5}"/>
                </a:ext>
              </a:extLst>
            </p:cNvPr>
            <p:cNvSpPr>
              <a:spLocks noChangeAspect="1"/>
            </p:cNvSpPr>
            <p:nvPr/>
          </p:nvSpPr>
          <p:spPr>
            <a:xfrm>
              <a:off x="9676294" y="3876162"/>
              <a:ext cx="647700" cy="647700"/>
            </a:xfrm>
            <a:prstGeom prst="ellipse">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6948AFA-FD58-90B1-F834-36560CC9B0D1}"/>
                </a:ext>
              </a:extLst>
            </p:cNvPr>
            <p:cNvSpPr txBox="1"/>
            <p:nvPr/>
          </p:nvSpPr>
          <p:spPr>
            <a:xfrm>
              <a:off x="8718171" y="4595897"/>
              <a:ext cx="2551456" cy="553998"/>
            </a:xfrm>
            <a:prstGeom prst="rect">
              <a:avLst/>
            </a:prstGeom>
            <a:noFill/>
          </p:spPr>
          <p:txBody>
            <a:bodyPr wrap="square" rtlCol="0">
              <a:spAutoFit/>
            </a:bodyPr>
            <a:lstStyle/>
            <a:p>
              <a:pPr algn="ctr"/>
              <a:r>
                <a:rPr lang="en-NZ" sz="1600" b="1" dirty="0">
                  <a:solidFill>
                    <a:schemeClr val="accent6">
                      <a:lumMod val="75000"/>
                    </a:schemeClr>
                  </a:solidFill>
                  <a:latin typeface="Arial" panose="020B0604020202020204" pitchFamily="34" charset="0"/>
                  <a:cs typeface="Arial" panose="020B0604020202020204" pitchFamily="34" charset="0"/>
                </a:rPr>
                <a:t>RNA extraction libraries </a:t>
              </a:r>
              <a:r>
                <a:rPr lang="en-NZ" sz="1400" dirty="0">
                  <a:solidFill>
                    <a:srgbClr val="004B87"/>
                  </a:solidFill>
                  <a:latin typeface="Arial" panose="020B0604020202020204" pitchFamily="34" charset="0"/>
                  <a:cs typeface="Arial" panose="020B0604020202020204" pitchFamily="34" charset="0"/>
                </a:rPr>
                <a:t>Prepared and sequenced</a:t>
              </a:r>
              <a:r>
                <a:rPr lang="en-NZ" sz="1400" baseline="30000" dirty="0">
                  <a:solidFill>
                    <a:srgbClr val="004B87"/>
                  </a:solidFill>
                  <a:latin typeface="Arial" panose="020B0604020202020204" pitchFamily="34" charset="0"/>
                  <a:cs typeface="Arial" panose="020B0604020202020204" pitchFamily="34" charset="0"/>
                </a:rPr>
                <a:t>†</a:t>
              </a:r>
              <a:endParaRPr lang="en-NZ" sz="1400" b="1" baseline="30000" dirty="0">
                <a:solidFill>
                  <a:srgbClr val="004B87"/>
                </a:solidFill>
                <a:latin typeface="Arial" panose="020B0604020202020204" pitchFamily="34" charset="0"/>
                <a:cs typeface="Arial" panose="020B0604020202020204" pitchFamily="34" charset="0"/>
              </a:endParaRPr>
            </a:p>
          </p:txBody>
        </p:sp>
      </p:grpSp>
      <p:cxnSp>
        <p:nvCxnSpPr>
          <p:cNvPr id="47" name="Straight Connector 46">
            <a:extLst>
              <a:ext uri="{FF2B5EF4-FFF2-40B4-BE49-F238E27FC236}">
                <a16:creationId xmlns:a16="http://schemas.microsoft.com/office/drawing/2014/main" id="{90DA5F88-BBB3-2023-34CA-319C4A6C86DB}"/>
              </a:ext>
            </a:extLst>
          </p:cNvPr>
          <p:cNvCxnSpPr>
            <a:cxnSpLocks/>
            <a:stCxn id="51" idx="6"/>
            <a:endCxn id="55" idx="1"/>
          </p:cNvCxnSpPr>
          <p:nvPr/>
        </p:nvCxnSpPr>
        <p:spPr>
          <a:xfrm flipV="1">
            <a:off x="7215382" y="2840611"/>
            <a:ext cx="2664087" cy="228998"/>
          </a:xfrm>
          <a:prstGeom prst="line">
            <a:avLst/>
          </a:prstGeom>
          <a:ln w="190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03EEDD9-DC1C-8EDD-ACDF-51E33F503C5B}"/>
              </a:ext>
            </a:extLst>
          </p:cNvPr>
          <p:cNvCxnSpPr>
            <a:cxnSpLocks/>
            <a:stCxn id="51" idx="6"/>
            <a:endCxn id="55" idx="3"/>
          </p:cNvCxnSpPr>
          <p:nvPr/>
        </p:nvCxnSpPr>
        <p:spPr>
          <a:xfrm>
            <a:off x="7215382" y="3069609"/>
            <a:ext cx="2664087" cy="228996"/>
          </a:xfrm>
          <a:prstGeom prst="line">
            <a:avLst/>
          </a:prstGeom>
          <a:ln w="190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14">
            <a:extLst>
              <a:ext uri="{FF2B5EF4-FFF2-40B4-BE49-F238E27FC236}">
                <a16:creationId xmlns:a16="http://schemas.microsoft.com/office/drawing/2014/main" id="{A0716359-151F-E7F5-745F-D9F7E5B9D781}"/>
              </a:ext>
            </a:extLst>
          </p:cNvPr>
          <p:cNvCxnSpPr>
            <a:cxnSpLocks/>
            <a:stCxn id="15" idx="2"/>
            <a:endCxn id="29" idx="1"/>
          </p:cNvCxnSpPr>
          <p:nvPr/>
        </p:nvCxnSpPr>
        <p:spPr>
          <a:xfrm rot="5400000">
            <a:off x="7358879" y="1607082"/>
            <a:ext cx="848334" cy="2092502"/>
          </a:xfrm>
          <a:prstGeom prst="bentConnector4">
            <a:avLst>
              <a:gd name="adj1" fmla="val 22645"/>
              <a:gd name="adj2" fmla="val 110925"/>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96" name="Group 95">
            <a:extLst>
              <a:ext uri="{FF2B5EF4-FFF2-40B4-BE49-F238E27FC236}">
                <a16:creationId xmlns:a16="http://schemas.microsoft.com/office/drawing/2014/main" id="{07EB75BB-5755-282F-300D-C143913EDCDF}"/>
              </a:ext>
            </a:extLst>
          </p:cNvPr>
          <p:cNvGrpSpPr/>
          <p:nvPr/>
        </p:nvGrpSpPr>
        <p:grpSpPr>
          <a:xfrm>
            <a:off x="6432429" y="5361105"/>
            <a:ext cx="4955902" cy="730696"/>
            <a:chOff x="6866565" y="5227953"/>
            <a:chExt cx="4955902" cy="730696"/>
          </a:xfrm>
        </p:grpSpPr>
        <p:grpSp>
          <p:nvGrpSpPr>
            <p:cNvPr id="90" name="Group 89">
              <a:extLst>
                <a:ext uri="{FF2B5EF4-FFF2-40B4-BE49-F238E27FC236}">
                  <a16:creationId xmlns:a16="http://schemas.microsoft.com/office/drawing/2014/main" id="{29C4DFF0-9800-6A86-ADC7-44397DA609F2}"/>
                </a:ext>
              </a:extLst>
            </p:cNvPr>
            <p:cNvGrpSpPr/>
            <p:nvPr/>
          </p:nvGrpSpPr>
          <p:grpSpPr>
            <a:xfrm>
              <a:off x="6866565" y="5227953"/>
              <a:ext cx="4955902" cy="730696"/>
              <a:chOff x="6272613" y="4759205"/>
              <a:chExt cx="4955902" cy="730696"/>
            </a:xfrm>
          </p:grpSpPr>
          <p:sp>
            <p:nvSpPr>
              <p:cNvPr id="92" name="Rectangle 91">
                <a:extLst>
                  <a:ext uri="{FF2B5EF4-FFF2-40B4-BE49-F238E27FC236}">
                    <a16:creationId xmlns:a16="http://schemas.microsoft.com/office/drawing/2014/main" id="{47992FDF-2FAA-0A16-845F-D2D9FC3A33DA}"/>
                  </a:ext>
                </a:extLst>
              </p:cNvPr>
              <p:cNvSpPr/>
              <p:nvPr/>
            </p:nvSpPr>
            <p:spPr>
              <a:xfrm>
                <a:off x="6272613" y="4759205"/>
                <a:ext cx="4649902" cy="730696"/>
              </a:xfrm>
              <a:prstGeom prst="rect">
                <a:avLst/>
              </a:prstGeom>
              <a:solidFill>
                <a:srgbClr val="E7F3F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rIns="324000" rtlCol="0" anchor="ctr"/>
              <a:lstStyle/>
              <a:p>
                <a:r>
                  <a:rPr lang="en-NZ" sz="1600" b="1" dirty="0">
                    <a:solidFill>
                      <a:srgbClr val="004B87"/>
                    </a:solidFill>
                    <a:latin typeface="Arial" panose="020B0604020202020204" pitchFamily="34" charset="0"/>
                    <a:cs typeface="Arial" panose="020B0604020202020204" pitchFamily="34" charset="0"/>
                  </a:rPr>
                  <a:t>Pathway analyses </a:t>
                </a:r>
                <a:r>
                  <a:rPr lang="en-NZ" sz="1400" dirty="0">
                    <a:solidFill>
                      <a:srgbClr val="004B87"/>
                    </a:solidFill>
                    <a:latin typeface="Arial" panose="020B0604020202020204" pitchFamily="34" charset="0"/>
                    <a:cs typeface="Arial" panose="020B0604020202020204" pitchFamily="34" charset="0"/>
                  </a:rPr>
                  <a:t>were performed using GSEA, </a:t>
                </a:r>
                <a:r>
                  <a:rPr lang="en-NZ" sz="1400" dirty="0" err="1">
                    <a:solidFill>
                      <a:srgbClr val="004B87"/>
                    </a:solidFill>
                    <a:latin typeface="Arial" panose="020B0604020202020204" pitchFamily="34" charset="0"/>
                    <a:cs typeface="Arial" panose="020B0604020202020204" pitchFamily="34" charset="0"/>
                  </a:rPr>
                  <a:t>ssGSEA</a:t>
                </a:r>
                <a:r>
                  <a:rPr lang="en-NZ" sz="1400" dirty="0">
                    <a:solidFill>
                      <a:srgbClr val="004B87"/>
                    </a:solidFill>
                    <a:latin typeface="Arial" panose="020B0604020202020204" pitchFamily="34" charset="0"/>
                    <a:cs typeface="Arial" panose="020B0604020202020204" pitchFamily="34" charset="0"/>
                  </a:rPr>
                  <a:t> and IPA with REACTOME canonical pathways and curated gene sets from the literature</a:t>
                </a:r>
              </a:p>
            </p:txBody>
          </p:sp>
          <p:sp>
            <p:nvSpPr>
              <p:cNvPr id="93" name="Oval 92">
                <a:extLst>
                  <a:ext uri="{FF2B5EF4-FFF2-40B4-BE49-F238E27FC236}">
                    <a16:creationId xmlns:a16="http://schemas.microsoft.com/office/drawing/2014/main" id="{9A372020-CE38-4909-A688-5836A57DF6B1}"/>
                  </a:ext>
                </a:extLst>
              </p:cNvPr>
              <p:cNvSpPr/>
              <p:nvPr/>
            </p:nvSpPr>
            <p:spPr>
              <a:xfrm>
                <a:off x="10616515" y="4818553"/>
                <a:ext cx="612000" cy="612000"/>
              </a:xfrm>
              <a:prstGeom prst="ellipse">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grpSp>
        <p:pic>
          <p:nvPicPr>
            <p:cNvPr id="95" name="Graphic 94">
              <a:extLst>
                <a:ext uri="{FF2B5EF4-FFF2-40B4-BE49-F238E27FC236}">
                  <a16:creationId xmlns:a16="http://schemas.microsoft.com/office/drawing/2014/main" id="{AD21CB34-ADE8-5B45-3E91-12647B71C6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267959" y="5341765"/>
              <a:ext cx="454064" cy="454064"/>
            </a:xfrm>
            <a:prstGeom prst="rect">
              <a:avLst/>
            </a:prstGeom>
          </p:spPr>
        </p:pic>
      </p:grpSp>
      <p:cxnSp>
        <p:nvCxnSpPr>
          <p:cNvPr id="97" name="Straight Arrow Connector 96">
            <a:extLst>
              <a:ext uri="{FF2B5EF4-FFF2-40B4-BE49-F238E27FC236}">
                <a16:creationId xmlns:a16="http://schemas.microsoft.com/office/drawing/2014/main" id="{AAA5927D-006D-9E3C-B115-699DB34C09D3}"/>
              </a:ext>
            </a:extLst>
          </p:cNvPr>
          <p:cNvCxnSpPr>
            <a:cxnSpLocks/>
            <a:stCxn id="55" idx="6"/>
            <a:endCxn id="14" idx="3"/>
          </p:cNvCxnSpPr>
          <p:nvPr/>
        </p:nvCxnSpPr>
        <p:spPr>
          <a:xfrm>
            <a:off x="10432316" y="3069608"/>
            <a:ext cx="1122375" cy="1742323"/>
          </a:xfrm>
          <a:prstGeom prst="bentConnector3">
            <a:avLst>
              <a:gd name="adj1" fmla="val 120368"/>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196FCDC-0928-0E52-08EF-0845E056CCEA}"/>
              </a:ext>
            </a:extLst>
          </p:cNvPr>
          <p:cNvSpPr txBox="1"/>
          <p:nvPr/>
        </p:nvSpPr>
        <p:spPr>
          <a:xfrm>
            <a:off x="8530937" y="4534932"/>
            <a:ext cx="3023754" cy="553998"/>
          </a:xfrm>
          <a:prstGeom prst="rect">
            <a:avLst/>
          </a:prstGeom>
          <a:noFill/>
        </p:spPr>
        <p:txBody>
          <a:bodyPr wrap="square" rtlCol="0">
            <a:spAutoFit/>
          </a:bodyPr>
          <a:lstStyle/>
          <a:p>
            <a:pPr algn="ctr"/>
            <a:r>
              <a:rPr lang="en-NZ" sz="1600" b="1" dirty="0">
                <a:solidFill>
                  <a:schemeClr val="accent6">
                    <a:lumMod val="75000"/>
                  </a:schemeClr>
                </a:solidFill>
                <a:latin typeface="Arial" panose="020B0604020202020204" pitchFamily="34" charset="0"/>
                <a:cs typeface="Arial" panose="020B0604020202020204" pitchFamily="34" charset="0"/>
              </a:rPr>
              <a:t>Sequencing reads processed </a:t>
            </a:r>
            <a:r>
              <a:rPr lang="en-NZ" sz="1400" dirty="0">
                <a:solidFill>
                  <a:srgbClr val="004B87"/>
                </a:solidFill>
                <a:latin typeface="Arial" panose="020B0604020202020204" pitchFamily="34" charset="0"/>
                <a:cs typeface="Arial" panose="020B0604020202020204" pitchFamily="34" charset="0"/>
              </a:rPr>
              <a:t>Using an internal pipeline</a:t>
            </a:r>
            <a:r>
              <a:rPr lang="en-NZ" sz="1400" baseline="30000" dirty="0">
                <a:solidFill>
                  <a:srgbClr val="004B87"/>
                </a:solidFill>
                <a:latin typeface="Arial" panose="020B0604020202020204" pitchFamily="34" charset="0"/>
                <a:cs typeface="Arial" panose="020B0604020202020204" pitchFamily="34" charset="0"/>
              </a:rPr>
              <a:t>‡</a:t>
            </a:r>
          </a:p>
        </p:txBody>
      </p:sp>
      <p:sp>
        <p:nvSpPr>
          <p:cNvPr id="33" name="TextBox 32">
            <a:extLst>
              <a:ext uri="{FF2B5EF4-FFF2-40B4-BE49-F238E27FC236}">
                <a16:creationId xmlns:a16="http://schemas.microsoft.com/office/drawing/2014/main" id="{2CA0F3AB-8C66-FF3B-CD55-E77E09D1E054}"/>
              </a:ext>
            </a:extLst>
          </p:cNvPr>
          <p:cNvSpPr txBox="1"/>
          <p:nvPr/>
        </p:nvSpPr>
        <p:spPr>
          <a:xfrm>
            <a:off x="6213765" y="4534932"/>
            <a:ext cx="2213543" cy="553998"/>
          </a:xfrm>
          <a:prstGeom prst="rect">
            <a:avLst/>
          </a:prstGeom>
          <a:noFill/>
        </p:spPr>
        <p:txBody>
          <a:bodyPr wrap="square" rtlCol="0">
            <a:spAutoFit/>
          </a:bodyPr>
          <a:lstStyle/>
          <a:p>
            <a:pPr algn="ctr"/>
            <a:r>
              <a:rPr lang="en-NZ" sz="1600" b="1" dirty="0">
                <a:solidFill>
                  <a:schemeClr val="accent6">
                    <a:lumMod val="75000"/>
                  </a:schemeClr>
                </a:solidFill>
                <a:latin typeface="Arial" panose="020B0604020202020204" pitchFamily="34" charset="0"/>
                <a:cs typeface="Arial" panose="020B0604020202020204" pitchFamily="34" charset="0"/>
              </a:rPr>
              <a:t>Differential analysis </a:t>
            </a:r>
            <a:r>
              <a:rPr lang="en-NZ" sz="1400" dirty="0">
                <a:solidFill>
                  <a:srgbClr val="004B87"/>
                </a:solidFill>
                <a:latin typeface="Arial" panose="020B0604020202020204" pitchFamily="34" charset="0"/>
                <a:cs typeface="Arial" panose="020B0604020202020204" pitchFamily="34" charset="0"/>
              </a:rPr>
              <a:t>With </a:t>
            </a:r>
            <a:r>
              <a:rPr lang="en-NZ" sz="1400" dirty="0" err="1">
                <a:solidFill>
                  <a:srgbClr val="004B87"/>
                </a:solidFill>
                <a:latin typeface="Arial" panose="020B0604020202020204" pitchFamily="34" charset="0"/>
                <a:cs typeface="Arial" panose="020B0604020202020204" pitchFamily="34" charset="0"/>
              </a:rPr>
              <a:t>limma</a:t>
            </a:r>
            <a:r>
              <a:rPr lang="en-NZ" sz="1400" dirty="0">
                <a:solidFill>
                  <a:srgbClr val="004B87"/>
                </a:solidFill>
                <a:latin typeface="Arial" panose="020B0604020202020204" pitchFamily="34" charset="0"/>
                <a:cs typeface="Arial" panose="020B0604020202020204" pitchFamily="34" charset="0"/>
              </a:rPr>
              <a:t>/</a:t>
            </a:r>
            <a:r>
              <a:rPr lang="en-NZ" sz="1400" dirty="0" err="1">
                <a:solidFill>
                  <a:srgbClr val="004B87"/>
                </a:solidFill>
                <a:latin typeface="Arial" panose="020B0604020202020204" pitchFamily="34" charset="0"/>
                <a:cs typeface="Arial" panose="020B0604020202020204" pitchFamily="34" charset="0"/>
              </a:rPr>
              <a:t>voom</a:t>
            </a:r>
            <a:endParaRPr lang="en-NZ" sz="1400" b="1" dirty="0">
              <a:solidFill>
                <a:srgbClr val="004B87"/>
              </a:solidFill>
              <a:latin typeface="Arial" panose="020B0604020202020204" pitchFamily="34" charset="0"/>
              <a:cs typeface="Arial" panose="020B0604020202020204" pitchFamily="34" charset="0"/>
            </a:endParaRPr>
          </a:p>
        </p:txBody>
      </p:sp>
      <p:cxnSp>
        <p:nvCxnSpPr>
          <p:cNvPr id="37" name="Straight Arrow Connector 96">
            <a:extLst>
              <a:ext uri="{FF2B5EF4-FFF2-40B4-BE49-F238E27FC236}">
                <a16:creationId xmlns:a16="http://schemas.microsoft.com/office/drawing/2014/main" id="{EDED93F4-027A-7052-A1C0-D3BDBD01A9F8}"/>
              </a:ext>
            </a:extLst>
          </p:cNvPr>
          <p:cNvCxnSpPr>
            <a:cxnSpLocks/>
            <a:stCxn id="33" idx="1"/>
            <a:endCxn id="92" idx="1"/>
          </p:cNvCxnSpPr>
          <p:nvPr/>
        </p:nvCxnSpPr>
        <p:spPr>
          <a:xfrm rot="10800000" flipH="1" flipV="1">
            <a:off x="6213765" y="4811931"/>
            <a:ext cx="218664" cy="914522"/>
          </a:xfrm>
          <a:prstGeom prst="bentConnector3">
            <a:avLst>
              <a:gd name="adj1" fmla="val -104544"/>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0E9FC1F5-046C-3595-A671-929EB6727A29}"/>
              </a:ext>
            </a:extLst>
          </p:cNvPr>
          <p:cNvCxnSpPr>
            <a:cxnSpLocks/>
          </p:cNvCxnSpPr>
          <p:nvPr/>
        </p:nvCxnSpPr>
        <p:spPr>
          <a:xfrm flipH="1">
            <a:off x="8321563" y="4811931"/>
            <a:ext cx="252000"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6" name="Picture 5">
            <a:hlinkClick r:id="rId7" action="ppaction://hlinksldjump"/>
            <a:extLst>
              <a:ext uri="{FF2B5EF4-FFF2-40B4-BE49-F238E27FC236}">
                <a16:creationId xmlns:a16="http://schemas.microsoft.com/office/drawing/2014/main" id="{ADFB8FCB-6045-9D65-D9B8-F35A816B50BE}"/>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08191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58669-6CC2-30C9-380A-D7C372DCFD44}"/>
            </a:ext>
          </a:extLst>
        </p:cNvPr>
        <p:cNvGrpSpPr/>
        <p:nvPr/>
      </p:nvGrpSpPr>
      <p:grpSpPr>
        <a:xfrm>
          <a:off x="0" y="0"/>
          <a:ext cx="0" cy="0"/>
          <a:chOff x="0" y="0"/>
          <a:chExt cx="0" cy="0"/>
        </a:xfrm>
      </p:grpSpPr>
      <p:sp>
        <p:nvSpPr>
          <p:cNvPr id="5" name="Content Placeholder 1">
            <a:extLst>
              <a:ext uri="{FF2B5EF4-FFF2-40B4-BE49-F238E27FC236}">
                <a16:creationId xmlns:a16="http://schemas.microsoft.com/office/drawing/2014/main" id="{5A0E47DC-5806-842D-1332-E8ABBFABBC8A}"/>
              </a:ext>
            </a:extLst>
          </p:cNvPr>
          <p:cNvSpPr txBox="1">
            <a:spLocks/>
          </p:cNvSpPr>
          <p:nvPr/>
        </p:nvSpPr>
        <p:spPr>
          <a:xfrm>
            <a:off x="425748" y="1094797"/>
            <a:ext cx="6673323" cy="50670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RESULTS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spcBef>
                <a:spcPts val="500"/>
              </a:spcBef>
            </a:pPr>
            <a:r>
              <a:rPr lang="en-US" sz="1600" dirty="0">
                <a:latin typeface="Arial" panose="020B0604020202020204" pitchFamily="34" charset="0"/>
                <a:ea typeface="Calibri" panose="020F0502020204030204" pitchFamily="34" charset="0"/>
                <a:cs typeface="Arial" panose="020B0604020202020204" pitchFamily="34" charset="0"/>
              </a:rPr>
              <a:t>Transcriptomic profiling revealed </a:t>
            </a:r>
            <a:r>
              <a:rPr lang="en-US" sz="1600" b="1" dirty="0">
                <a:latin typeface="Arial" panose="020B0604020202020204" pitchFamily="34" charset="0"/>
                <a:ea typeface="Calibri" panose="020F0502020204030204" pitchFamily="34" charset="0"/>
                <a:cs typeface="Arial" panose="020B0604020202020204" pitchFamily="34" charset="0"/>
              </a:rPr>
              <a:t>activation of GCGR </a:t>
            </a:r>
            <a:r>
              <a:rPr lang="en-US" sz="1600" b="1" dirty="0" err="1">
                <a:latin typeface="Arial" panose="020B0604020202020204" pitchFamily="34" charset="0"/>
                <a:ea typeface="Calibri" panose="020F0502020204030204" pitchFamily="34" charset="0"/>
                <a:cs typeface="Arial" panose="020B0604020202020204" pitchFamily="34" charset="0"/>
              </a:rPr>
              <a:t>signalling</a:t>
            </a:r>
            <a:r>
              <a:rPr lang="en-US" sz="1600" b="1" dirty="0">
                <a:latin typeface="Arial" panose="020B0604020202020204" pitchFamily="34" charset="0"/>
                <a:ea typeface="Calibri" panose="020F0502020204030204" pitchFamily="34" charset="0"/>
                <a:cs typeface="Arial" panose="020B0604020202020204" pitchFamily="34" charset="0"/>
              </a:rPr>
              <a:t> in </a:t>
            </a:r>
            <a:br>
              <a:rPr lang="en-US" sz="1600" b="1" dirty="0">
                <a:latin typeface="Arial" panose="020B0604020202020204" pitchFamily="34" charset="0"/>
                <a:ea typeface="Calibri" panose="020F0502020204030204" pitchFamily="34" charset="0"/>
                <a:cs typeface="Arial" panose="020B0604020202020204" pitchFamily="34" charset="0"/>
              </a:rPr>
            </a:br>
            <a:r>
              <a:rPr lang="en-US" sz="1600" b="1" dirty="0">
                <a:latin typeface="Arial" panose="020B0604020202020204" pitchFamily="34" charset="0"/>
                <a:ea typeface="Calibri" panose="020F0502020204030204" pitchFamily="34" charset="0"/>
                <a:cs typeface="Arial" panose="020B0604020202020204" pitchFamily="34" charset="0"/>
              </a:rPr>
              <a:t>liver tissue following survodutide</a:t>
            </a:r>
            <a:r>
              <a:rPr lang="en-US" sz="1600" dirty="0">
                <a:latin typeface="Arial" panose="020B0604020202020204" pitchFamily="34" charset="0"/>
                <a:ea typeface="Calibri" panose="020F0502020204030204" pitchFamily="34" charset="0"/>
                <a:cs typeface="Arial" panose="020B0604020202020204" pitchFamily="34" charset="0"/>
              </a:rPr>
              <a:t> treatment</a:t>
            </a:r>
          </a:p>
          <a:p>
            <a:pPr>
              <a:lnSpc>
                <a:spcPct val="100000"/>
              </a:lnSpc>
              <a:spcBef>
                <a:spcPts val="500"/>
              </a:spcBef>
            </a:pPr>
            <a:r>
              <a:rPr lang="en-US" sz="1600" dirty="0">
                <a:latin typeface="Arial" panose="020B0604020202020204" pitchFamily="34" charset="0"/>
                <a:ea typeface="Calibri" panose="020F0502020204030204" pitchFamily="34" charset="0"/>
                <a:cs typeface="Arial" panose="020B0604020202020204" pitchFamily="34" charset="0"/>
              </a:rPr>
              <a:t>Several </a:t>
            </a:r>
            <a:r>
              <a:rPr lang="en-US" sz="1600" b="1" dirty="0">
                <a:latin typeface="Arial" panose="020B0604020202020204" pitchFamily="34" charset="0"/>
                <a:ea typeface="Calibri" panose="020F0502020204030204" pitchFamily="34" charset="0"/>
                <a:cs typeface="Arial" panose="020B0604020202020204" pitchFamily="34" charset="0"/>
              </a:rPr>
              <a:t>genes associated with fibrosis and inflammation</a:t>
            </a:r>
            <a:r>
              <a:rPr lang="en-US" sz="1600" dirty="0">
                <a:latin typeface="Arial" panose="020B0604020202020204" pitchFamily="34" charset="0"/>
                <a:ea typeface="Calibri" panose="020F0502020204030204" pitchFamily="34" charset="0"/>
                <a:cs typeface="Arial" panose="020B0604020202020204" pitchFamily="34" charset="0"/>
              </a:rPr>
              <a:t>, including those involved in TGFB1-, IL-4-, and IL-13-mediated pathways, </a:t>
            </a:r>
            <a:r>
              <a:rPr lang="en-US" sz="1600" b="1" dirty="0">
                <a:latin typeface="Arial" panose="020B0604020202020204" pitchFamily="34" charset="0"/>
                <a:ea typeface="Calibri" panose="020F0502020204030204" pitchFamily="34" charset="0"/>
                <a:cs typeface="Arial" panose="020B0604020202020204" pitchFamily="34" charset="0"/>
              </a:rPr>
              <a:t>were significantly downregulated </a:t>
            </a:r>
            <a:r>
              <a:rPr lang="en-US" sz="1600" dirty="0">
                <a:latin typeface="Arial" panose="020B0604020202020204" pitchFamily="34" charset="0"/>
                <a:ea typeface="Calibri" panose="020F0502020204030204" pitchFamily="34" charset="0"/>
                <a:cs typeface="Arial" panose="020B0604020202020204" pitchFamily="34" charset="0"/>
              </a:rPr>
              <a:t>compared </a:t>
            </a:r>
            <a:br>
              <a:rPr lang="en-US" sz="1600" dirty="0">
                <a:latin typeface="Arial" panose="020B0604020202020204" pitchFamily="34" charset="0"/>
                <a:ea typeface="Calibri" panose="020F0502020204030204" pitchFamily="34" charset="0"/>
                <a:cs typeface="Arial" panose="020B0604020202020204" pitchFamily="34" charset="0"/>
              </a:rPr>
            </a:br>
            <a:r>
              <a:rPr lang="en-US" sz="1600" dirty="0">
                <a:latin typeface="Arial" panose="020B0604020202020204" pitchFamily="34" charset="0"/>
                <a:ea typeface="Calibri" panose="020F0502020204030204" pitchFamily="34" charset="0"/>
                <a:cs typeface="Arial" panose="020B0604020202020204" pitchFamily="34" charset="0"/>
              </a:rPr>
              <a:t>with baseline</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Notably, expression of </a:t>
            </a:r>
            <a:r>
              <a:rPr lang="en-US" sz="1600" i="1" dirty="0">
                <a:solidFill>
                  <a:srgbClr val="004B87"/>
                </a:solidFill>
                <a:latin typeface="Arial" panose="020B0604020202020204" pitchFamily="34" charset="0"/>
                <a:cs typeface="Arial" panose="020B0604020202020204" pitchFamily="34" charset="0"/>
              </a:rPr>
              <a:t>LOXL1</a:t>
            </a:r>
            <a:r>
              <a:rPr lang="en-US" sz="1600" dirty="0">
                <a:solidFill>
                  <a:srgbClr val="004B87"/>
                </a:solidFill>
                <a:latin typeface="Arial" panose="020B0604020202020204" pitchFamily="34" charset="0"/>
                <a:cs typeface="Arial" panose="020B0604020202020204" pitchFamily="34" charset="0"/>
              </a:rPr>
              <a:t>, </a:t>
            </a:r>
            <a:r>
              <a:rPr lang="en-US" sz="1600" i="1" dirty="0">
                <a:solidFill>
                  <a:srgbClr val="004B87"/>
                </a:solidFill>
                <a:latin typeface="Arial" panose="020B0604020202020204" pitchFamily="34" charset="0"/>
                <a:cs typeface="Arial" panose="020B0604020202020204" pitchFamily="34" charset="0"/>
              </a:rPr>
              <a:t>LAMB1</a:t>
            </a:r>
            <a:r>
              <a:rPr lang="en-US" sz="1600" dirty="0">
                <a:solidFill>
                  <a:srgbClr val="004B87"/>
                </a:solidFill>
                <a:latin typeface="Arial" panose="020B0604020202020204" pitchFamily="34" charset="0"/>
                <a:cs typeface="Arial" panose="020B0604020202020204" pitchFamily="34" charset="0"/>
              </a:rPr>
              <a:t>, </a:t>
            </a:r>
            <a:r>
              <a:rPr lang="en-US" sz="1600" i="1" dirty="0">
                <a:solidFill>
                  <a:srgbClr val="004B87"/>
                </a:solidFill>
                <a:latin typeface="Arial" panose="020B0604020202020204" pitchFamily="34" charset="0"/>
                <a:cs typeface="Arial" panose="020B0604020202020204" pitchFamily="34" charset="0"/>
              </a:rPr>
              <a:t>MMP9</a:t>
            </a:r>
            <a:r>
              <a:rPr lang="en-US" sz="1600" dirty="0">
                <a:solidFill>
                  <a:srgbClr val="004B87"/>
                </a:solidFill>
                <a:latin typeface="Arial" panose="020B0604020202020204" pitchFamily="34" charset="0"/>
                <a:cs typeface="Arial" panose="020B0604020202020204" pitchFamily="34" charset="0"/>
              </a:rPr>
              <a:t>, </a:t>
            </a:r>
            <a:r>
              <a:rPr lang="en-US" sz="1600" i="1" dirty="0">
                <a:solidFill>
                  <a:srgbClr val="004B87"/>
                </a:solidFill>
                <a:latin typeface="Arial" panose="020B0604020202020204" pitchFamily="34" charset="0"/>
                <a:cs typeface="Arial" panose="020B0604020202020204" pitchFamily="34" charset="0"/>
              </a:rPr>
              <a:t>PLEC</a:t>
            </a:r>
            <a:r>
              <a:rPr lang="en-US" sz="1600" dirty="0">
                <a:solidFill>
                  <a:srgbClr val="004B87"/>
                </a:solidFill>
                <a:latin typeface="Arial" panose="020B0604020202020204" pitchFamily="34" charset="0"/>
                <a:cs typeface="Arial" panose="020B0604020202020204" pitchFamily="34" charset="0"/>
              </a:rPr>
              <a:t>, </a:t>
            </a:r>
            <a:r>
              <a:rPr lang="en-US" sz="1600" i="1" dirty="0">
                <a:solidFill>
                  <a:srgbClr val="004B87"/>
                </a:solidFill>
                <a:latin typeface="Arial" panose="020B0604020202020204" pitchFamily="34" charset="0"/>
                <a:cs typeface="Arial" panose="020B0604020202020204" pitchFamily="34" charset="0"/>
              </a:rPr>
              <a:t>TGFB1</a:t>
            </a:r>
            <a:r>
              <a:rPr lang="en-US" sz="1600" dirty="0">
                <a:solidFill>
                  <a:srgbClr val="004B87"/>
                </a:solidFill>
                <a:latin typeface="Arial" panose="020B0604020202020204" pitchFamily="34" charset="0"/>
                <a:cs typeface="Arial" panose="020B0604020202020204" pitchFamily="34" charset="0"/>
              </a:rPr>
              <a:t>, and multiple collagen genes decreased upon treatment</a:t>
            </a:r>
          </a:p>
          <a:p>
            <a:pPr>
              <a:lnSpc>
                <a:spcPct val="100000"/>
              </a:lnSpc>
            </a:pPr>
            <a:r>
              <a:rPr lang="en-US" sz="1600" dirty="0" err="1">
                <a:latin typeface="Arial" panose="020B0604020202020204" pitchFamily="34" charset="0"/>
                <a:ea typeface="Calibri" panose="020F0502020204030204" pitchFamily="34" charset="0"/>
                <a:cs typeface="Arial" panose="020B0604020202020204" pitchFamily="34" charset="0"/>
              </a:rPr>
              <a:t>GSEA</a:t>
            </a:r>
            <a:r>
              <a:rPr lang="en-US" sz="1600" dirty="0">
                <a:latin typeface="Arial" panose="020B0604020202020204" pitchFamily="34" charset="0"/>
                <a:ea typeface="Calibri" panose="020F0502020204030204" pitchFamily="34" charset="0"/>
                <a:cs typeface="Arial" panose="020B0604020202020204" pitchFamily="34" charset="0"/>
              </a:rPr>
              <a:t> indicated that cellular </a:t>
            </a:r>
            <a:r>
              <a:rPr lang="en-US" sz="1600" b="1" dirty="0">
                <a:latin typeface="Arial" panose="020B0604020202020204" pitchFamily="34" charset="0"/>
                <a:ea typeface="Calibri" panose="020F0502020204030204" pitchFamily="34" charset="0"/>
                <a:cs typeface="Arial" panose="020B0604020202020204" pitchFamily="34" charset="0"/>
              </a:rPr>
              <a:t>pathways involved in tissue remodelling, fibrosis, and inflammation were suppressed </a:t>
            </a:r>
          </a:p>
          <a:p>
            <a:pPr>
              <a:lnSpc>
                <a:spcPct val="100000"/>
              </a:lnSpc>
            </a:pPr>
            <a:r>
              <a:rPr lang="en-US" sz="1600" dirty="0">
                <a:latin typeface="Arial" panose="020B0604020202020204" pitchFamily="34" charset="0"/>
                <a:ea typeface="Calibri" panose="020F0502020204030204" pitchFamily="34" charset="0"/>
                <a:cs typeface="Arial" panose="020B0604020202020204" pitchFamily="34" charset="0"/>
              </a:rPr>
              <a:t>IPA suggested that </a:t>
            </a:r>
            <a:r>
              <a:rPr lang="en-US" sz="1600" b="1" dirty="0">
                <a:latin typeface="Arial" panose="020B0604020202020204" pitchFamily="34" charset="0"/>
                <a:ea typeface="Calibri" panose="020F0502020204030204" pitchFamily="34" charset="0"/>
                <a:cs typeface="Arial" panose="020B0604020202020204" pitchFamily="34" charset="0"/>
              </a:rPr>
              <a:t>survodutide may mitigate fibrosis progression by limiting hepatic stellate cells migration, preserving hepatocytes, and supporting regeneration</a:t>
            </a:r>
          </a:p>
          <a:p>
            <a:pPr>
              <a:lnSpc>
                <a:spcPct val="100000"/>
              </a:lnSpc>
            </a:pPr>
            <a:r>
              <a:rPr lang="en-US" sz="1600" i="1" dirty="0">
                <a:latin typeface="Arial" panose="020B0604020202020204" pitchFamily="34" charset="0"/>
                <a:ea typeface="Calibri" panose="020F0502020204030204" pitchFamily="34" charset="0"/>
                <a:cs typeface="Arial" panose="020B0604020202020204" pitchFamily="34" charset="0"/>
              </a:rPr>
              <a:t>TGFB1</a:t>
            </a:r>
            <a:r>
              <a:rPr lang="en-US" sz="1600" dirty="0">
                <a:latin typeface="Arial" panose="020B0604020202020204" pitchFamily="34" charset="0"/>
                <a:ea typeface="Calibri" panose="020F0502020204030204" pitchFamily="34" charset="0"/>
                <a:cs typeface="Arial" panose="020B0604020202020204" pitchFamily="34" charset="0"/>
              </a:rPr>
              <a:t> and </a:t>
            </a:r>
            <a:r>
              <a:rPr lang="en-US" sz="1600" i="1" dirty="0">
                <a:latin typeface="Arial" panose="020B0604020202020204" pitchFamily="34" charset="0"/>
                <a:ea typeface="Calibri" panose="020F0502020204030204" pitchFamily="34" charset="0"/>
                <a:cs typeface="Arial" panose="020B0604020202020204" pitchFamily="34" charset="0"/>
              </a:rPr>
              <a:t>FOXA2</a:t>
            </a:r>
            <a:r>
              <a:rPr lang="en-US" sz="1600" dirty="0">
                <a:latin typeface="Arial" panose="020B0604020202020204" pitchFamily="34" charset="0"/>
                <a:ea typeface="Calibri" panose="020F0502020204030204" pitchFamily="34" charset="0"/>
                <a:cs typeface="Arial" panose="020B0604020202020204" pitchFamily="34" charset="0"/>
              </a:rPr>
              <a:t> were identified as potential upstream regulators of these effects</a:t>
            </a:r>
          </a:p>
          <a:p>
            <a:pPr>
              <a:lnSpc>
                <a:spcPct val="100000"/>
              </a:lnSpc>
              <a:spcBef>
                <a:spcPts val="500"/>
              </a:spcBef>
            </a:pPr>
            <a:endParaRPr lang="en-US" sz="1400" dirty="0">
              <a:solidFill>
                <a:schemeClr val="bg2">
                  <a:lumMod val="25000"/>
                </a:schemeClr>
              </a:solidFill>
              <a:latin typeface="Arial" panose="020B0604020202020204" pitchFamily="34" charset="0"/>
              <a:cs typeface="Arial" panose="020B0604020202020204" pitchFamily="34" charset="0"/>
            </a:endParaRPr>
          </a:p>
        </p:txBody>
      </p:sp>
      <p:sp>
        <p:nvSpPr>
          <p:cNvPr id="32" name="Text Placeholder 3">
            <a:extLst>
              <a:ext uri="{FF2B5EF4-FFF2-40B4-BE49-F238E27FC236}">
                <a16:creationId xmlns:a16="http://schemas.microsoft.com/office/drawing/2014/main" id="{9389B1F2-9241-532B-9023-9B599A1539CE}"/>
              </a:ext>
            </a:extLst>
          </p:cNvPr>
          <p:cNvSpPr txBox="1">
            <a:spLocks/>
          </p:cNvSpPr>
          <p:nvPr/>
        </p:nvSpPr>
        <p:spPr>
          <a:xfrm>
            <a:off x="190499" y="6506746"/>
            <a:ext cx="3320144" cy="23536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Hesse R, et al. EASL Congress 2026; OS-018.</a:t>
            </a:r>
          </a:p>
        </p:txBody>
      </p:sp>
      <p:sp>
        <p:nvSpPr>
          <p:cNvPr id="27" name="Content Placeholder 9">
            <a:extLst>
              <a:ext uri="{FF2B5EF4-FFF2-40B4-BE49-F238E27FC236}">
                <a16:creationId xmlns:a16="http://schemas.microsoft.com/office/drawing/2014/main" id="{DBFF6C09-F888-FD13-D336-E5DB22B72D34}"/>
              </a:ext>
            </a:extLst>
          </p:cNvPr>
          <p:cNvSpPr txBox="1">
            <a:spLocks/>
          </p:cNvSpPr>
          <p:nvPr/>
        </p:nvSpPr>
        <p:spPr>
          <a:xfrm>
            <a:off x="7363325" y="1094220"/>
            <a:ext cx="4334539" cy="2486377"/>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008080"/>
                </a:highlight>
                <a:latin typeface="Arial" panose="020B0604020202020204" pitchFamily="34" charset="0"/>
                <a:cs typeface="Arial" panose="020B0604020202020204" pitchFamily="34" charset="0"/>
              </a:rPr>
              <a:t>CONCLUSIONS</a:t>
            </a:r>
          </a:p>
          <a:p>
            <a:pPr>
              <a:lnSpc>
                <a:spcPct val="100000"/>
              </a:lnSpc>
              <a:buClr>
                <a:schemeClr val="bg2">
                  <a:lumMod val="25000"/>
                </a:schemeClr>
              </a:buClr>
            </a:pPr>
            <a:r>
              <a:rPr lang="en-US" sz="1600" dirty="0">
                <a:solidFill>
                  <a:srgbClr val="004B87"/>
                </a:solidFill>
                <a:latin typeface="Arial" panose="020B0604020202020204" pitchFamily="34" charset="0"/>
                <a:cs typeface="Arial" panose="020B0604020202020204" pitchFamily="34" charset="0"/>
              </a:rPr>
              <a:t>The observed modulation of liver mRNA expression known to be regulated in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fibrotic and inflammatory processes:</a:t>
            </a:r>
          </a:p>
          <a:p>
            <a:pPr marL="538163" lvl="1" indent="-274638">
              <a:lnSpc>
                <a:spcPct val="100000"/>
              </a:lnSpc>
              <a:spcBef>
                <a:spcPts val="1000"/>
              </a:spcBef>
              <a:buClr>
                <a:schemeClr val="bg2">
                  <a:lumMod val="25000"/>
                </a:schemeClr>
              </a:buClr>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Provides a mechanistic basis for the improvement in fibrosis </a:t>
            </a:r>
          </a:p>
          <a:p>
            <a:pPr marL="538163" lvl="1" indent="-274638">
              <a:lnSpc>
                <a:spcPct val="100000"/>
              </a:lnSpc>
              <a:spcBef>
                <a:spcPts val="1000"/>
              </a:spcBef>
              <a:buClr>
                <a:schemeClr val="bg2">
                  <a:lumMod val="25000"/>
                </a:schemeClr>
              </a:buClr>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Supports the biologic plausibility that </a:t>
            </a:r>
            <a:r>
              <a:rPr lang="en-US" sz="1600" b="1" dirty="0" err="1">
                <a:solidFill>
                  <a:srgbClr val="004B87"/>
                </a:solidFill>
                <a:latin typeface="Arial" panose="020B0604020202020204" pitchFamily="34" charset="0"/>
                <a:cs typeface="Arial" panose="020B0604020202020204" pitchFamily="34" charset="0"/>
              </a:rPr>
              <a:t>survodutide</a:t>
            </a:r>
            <a:r>
              <a:rPr lang="en-US" sz="1600" b="1" dirty="0">
                <a:solidFill>
                  <a:srgbClr val="004B87"/>
                </a:solidFill>
                <a:latin typeface="Arial" panose="020B0604020202020204" pitchFamily="34" charset="0"/>
                <a:cs typeface="Arial" panose="020B0604020202020204" pitchFamily="34" charset="0"/>
              </a:rPr>
              <a:t> reduces hepatic inflammation and fibrogenesis</a:t>
            </a:r>
          </a:p>
        </p:txBody>
      </p:sp>
      <p:cxnSp>
        <p:nvCxnSpPr>
          <p:cNvPr id="28" name="Straight Connector 27">
            <a:extLst>
              <a:ext uri="{FF2B5EF4-FFF2-40B4-BE49-F238E27FC236}">
                <a16:creationId xmlns:a16="http://schemas.microsoft.com/office/drawing/2014/main" id="{249BE570-FD24-8E98-F8B2-905A5A1A8BCA}"/>
              </a:ext>
            </a:extLst>
          </p:cNvPr>
          <p:cNvCxnSpPr>
            <a:cxnSpLocks/>
          </p:cNvCxnSpPr>
          <p:nvPr/>
        </p:nvCxnSpPr>
        <p:spPr>
          <a:xfrm>
            <a:off x="7216761" y="1094221"/>
            <a:ext cx="0" cy="496945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ADB0F4-2C71-E19B-B1C2-D2FF0F7E21C8}"/>
              </a:ext>
            </a:extLst>
          </p:cNvPr>
          <p:cNvSpPr>
            <a:spLocks noGrp="1"/>
          </p:cNvSpPr>
          <p:nvPr>
            <p:ph type="title"/>
          </p:nvPr>
        </p:nvSpPr>
        <p:spPr/>
        <p:txBody>
          <a:bodyPr>
            <a:normAutofit/>
          </a:bodyPr>
          <a:lstStyle/>
          <a:p>
            <a:r>
              <a:rPr kumimoji="0" lang="en-NZ"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Transcriptomic analysis of therapeutic responses to </a:t>
            </a:r>
            <a:r>
              <a:rPr kumimoji="0" lang="en-NZ" sz="24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survodutide</a:t>
            </a:r>
            <a:r>
              <a:rPr kumimoji="0" lang="en-NZ"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in a </a:t>
            </a:r>
            <a:br>
              <a:rPr kumimoji="0" lang="en-NZ"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NZ"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Phase 2 trial of patients with MASH</a:t>
            </a:r>
            <a:endParaRPr lang="en-GB" sz="3600" dirty="0">
              <a:latin typeface="Arial" panose="020B0604020202020204" pitchFamily="34" charset="0"/>
              <a:cs typeface="Arial" panose="020B0604020202020204" pitchFamily="34" charset="0"/>
            </a:endParaRPr>
          </a:p>
        </p:txBody>
      </p:sp>
      <p:pic>
        <p:nvPicPr>
          <p:cNvPr id="4" name="Picture 3">
            <a:hlinkClick r:id="rId3" action="ppaction://hlinksldjump"/>
            <a:extLst>
              <a:ext uri="{FF2B5EF4-FFF2-40B4-BE49-F238E27FC236}">
                <a16:creationId xmlns:a16="http://schemas.microsoft.com/office/drawing/2014/main" id="{2EC9072E-BAAD-8845-DDF3-308BF229DBA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375350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E826-9DD5-3D4D-47E0-6C640464D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AE7E5-4591-5553-A967-7A681B0AA734}"/>
              </a:ext>
            </a:extLst>
          </p:cNvPr>
          <p:cNvSpPr>
            <a:spLocks noGrp="1"/>
          </p:cNvSpPr>
          <p:nvPr>
            <p:ph type="title"/>
          </p:nvPr>
        </p:nvSpPr>
        <p:spPr>
          <a:xfrm>
            <a:off x="838199" y="-89087"/>
            <a:ext cx="10723179" cy="838947"/>
          </a:xfrm>
        </p:spPr>
        <p:txBody>
          <a:bodyPr>
            <a:noAutofit/>
          </a:bodyPr>
          <a:lstStyle/>
          <a:p>
            <a:r>
              <a:rPr lang="en-NZ" sz="2400" dirty="0" err="1">
                <a:latin typeface="Arial" panose="020B0604020202020204" pitchFamily="34" charset="0"/>
                <a:cs typeface="Arial" panose="020B0604020202020204" pitchFamily="34" charset="0"/>
              </a:rPr>
              <a:t>Norucholic</a:t>
            </a:r>
            <a:r>
              <a:rPr lang="en-NZ" sz="2400" dirty="0">
                <a:latin typeface="Arial" panose="020B0604020202020204" pitchFamily="34" charset="0"/>
                <a:cs typeface="Arial" panose="020B0604020202020204" pitchFamily="34" charset="0"/>
              </a:rPr>
              <a:t> acid reduces histological and biochemical inflammation in MASH: Results from the Phase 2b randomized clinical trial NUT-3 </a:t>
            </a:r>
            <a:endParaRPr lang="en-US" sz="2400" dirty="0">
              <a:latin typeface="Arial" panose="020B060402020202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FF161499-80E6-DDEF-F410-1A36378C9ADA}"/>
              </a:ext>
            </a:extLst>
          </p:cNvPr>
          <p:cNvSpPr txBox="1">
            <a:spLocks/>
          </p:cNvSpPr>
          <p:nvPr/>
        </p:nvSpPr>
        <p:spPr>
          <a:xfrm>
            <a:off x="425752" y="1094798"/>
            <a:ext cx="5374973"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BACKGROUND &amp; AIMS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The semi-synthetic bile acid homologue </a:t>
            </a:r>
            <a:r>
              <a:rPr lang="en-US" sz="1600" dirty="0" err="1">
                <a:latin typeface="Arial" panose="020B0604020202020204" pitchFamily="34" charset="0"/>
                <a:cs typeface="Arial" panose="020B0604020202020204" pitchFamily="34" charset="0"/>
              </a:rPr>
              <a:t>NCA</a:t>
            </a:r>
            <a:r>
              <a:rPr lang="en-US" sz="1600" dirty="0">
                <a:latin typeface="Arial" panose="020B0604020202020204" pitchFamily="34" charset="0"/>
                <a:cs typeface="Arial" panose="020B0604020202020204" pitchFamily="34" charset="0"/>
              </a:rPr>
              <a:t> was shown in a prior Phase 2a trial to improve liver enzymes in MASH</a:t>
            </a:r>
          </a:p>
          <a:p>
            <a:pPr>
              <a:lnSpc>
                <a:spcPct val="100000"/>
              </a:lnSpc>
            </a:pPr>
            <a:r>
              <a:rPr lang="en-US" sz="1600" b="1" dirty="0">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 evaluate the efficacy of NCA on liver histology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 patients with MASH in a placebo-controlled, randomized, Phase 2b trial</a:t>
            </a:r>
            <a:endParaRPr lang="en-US" sz="1600" b="1" dirty="0">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494F5029-DB6E-EC17-ADD2-C76E4DAF9CA1}"/>
              </a:ext>
            </a:extLst>
          </p:cNvPr>
          <p:cNvSpPr txBox="1">
            <a:spLocks/>
          </p:cNvSpPr>
          <p:nvPr/>
        </p:nvSpPr>
        <p:spPr>
          <a:xfrm>
            <a:off x="6096000" y="109422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008080"/>
                </a:highlight>
                <a:latin typeface="Arial" panose="020B0604020202020204" pitchFamily="34" charset="0"/>
                <a:cs typeface="Arial" panose="020B0604020202020204" pitchFamily="34" charset="0"/>
              </a:rPr>
              <a:t>METHODS</a:t>
            </a:r>
          </a:p>
        </p:txBody>
      </p:sp>
      <p:cxnSp>
        <p:nvCxnSpPr>
          <p:cNvPr id="30" name="Straight Connector 29">
            <a:extLst>
              <a:ext uri="{FF2B5EF4-FFF2-40B4-BE49-F238E27FC236}">
                <a16:creationId xmlns:a16="http://schemas.microsoft.com/office/drawing/2014/main" id="{C8B84488-F22D-C3A3-44F7-33FE45B4845F}"/>
              </a:ext>
            </a:extLst>
          </p:cNvPr>
          <p:cNvCxnSpPr>
            <a:cxnSpLocks/>
          </p:cNvCxnSpPr>
          <p:nvPr/>
        </p:nvCxnSpPr>
        <p:spPr>
          <a:xfrm>
            <a:off x="5994353" y="1107566"/>
            <a:ext cx="0" cy="496945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F4821FD1-6300-6C36-CCBB-3D4C579056F8}"/>
              </a:ext>
            </a:extLst>
          </p:cNvPr>
          <p:cNvSpPr txBox="1">
            <a:spLocks/>
          </p:cNvSpPr>
          <p:nvPr/>
        </p:nvSpPr>
        <p:spPr>
          <a:xfrm>
            <a:off x="190499" y="6368143"/>
            <a:ext cx="3548744" cy="373969"/>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err="1">
                <a:solidFill>
                  <a:srgbClr val="004B87"/>
                </a:solidFill>
                <a:latin typeface="Arial" panose="020B0604020202020204" pitchFamily="34" charset="0"/>
                <a:cs typeface="Arial" panose="020B0604020202020204" pitchFamily="34" charset="0"/>
              </a:rPr>
              <a:t>Halilbasic</a:t>
            </a:r>
            <a:r>
              <a:rPr lang="en-GB" sz="1100" dirty="0">
                <a:solidFill>
                  <a:srgbClr val="004B87"/>
                </a:solidFill>
                <a:latin typeface="Arial" panose="020B0604020202020204" pitchFamily="34" charset="0"/>
                <a:cs typeface="Arial" panose="020B0604020202020204" pitchFamily="34" charset="0"/>
              </a:rPr>
              <a:t> E, et al. EASL </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 2026; OS-100. </a:t>
            </a:r>
          </a:p>
        </p:txBody>
      </p:sp>
      <p:grpSp>
        <p:nvGrpSpPr>
          <p:cNvPr id="3" name="Group 2">
            <a:extLst>
              <a:ext uri="{FF2B5EF4-FFF2-40B4-BE49-F238E27FC236}">
                <a16:creationId xmlns:a16="http://schemas.microsoft.com/office/drawing/2014/main" id="{C346C145-6F16-8025-8D03-F246A5A4B9A8}"/>
              </a:ext>
            </a:extLst>
          </p:cNvPr>
          <p:cNvGrpSpPr/>
          <p:nvPr/>
        </p:nvGrpSpPr>
        <p:grpSpPr>
          <a:xfrm>
            <a:off x="6391277" y="1546659"/>
            <a:ext cx="5236111" cy="2268598"/>
            <a:chOff x="6212816" y="1803834"/>
            <a:chExt cx="5236111" cy="2268598"/>
          </a:xfrm>
        </p:grpSpPr>
        <p:sp>
          <p:nvSpPr>
            <p:cNvPr id="6" name="Rectangle 5">
              <a:extLst>
                <a:ext uri="{FF2B5EF4-FFF2-40B4-BE49-F238E27FC236}">
                  <a16:creationId xmlns:a16="http://schemas.microsoft.com/office/drawing/2014/main" id="{9376A8A0-919B-66EB-019A-62E3DC023237}"/>
                </a:ext>
              </a:extLst>
            </p:cNvPr>
            <p:cNvSpPr/>
            <p:nvPr/>
          </p:nvSpPr>
          <p:spPr>
            <a:xfrm>
              <a:off x="6758504" y="1803834"/>
              <a:ext cx="4136564" cy="722200"/>
            </a:xfrm>
            <a:prstGeom prst="rect">
              <a:avLst/>
            </a:prstGeom>
            <a:solidFill>
              <a:srgbClr val="1A9586">
                <a:alpha val="10196"/>
              </a:srgb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dirty="0">
                  <a:solidFill>
                    <a:schemeClr val="accent6">
                      <a:lumMod val="75000"/>
                    </a:schemeClr>
                  </a:solidFill>
                  <a:latin typeface="Arial" panose="020B0604020202020204" pitchFamily="34" charset="0"/>
                  <a:cs typeface="Arial" panose="020B0604020202020204" pitchFamily="34" charset="0"/>
                </a:rPr>
                <a:t>Patients with a NAS score </a:t>
              </a:r>
              <a:r>
                <a:rPr lang="en-GB" sz="14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≥4 and </a:t>
              </a:r>
              <a:br>
                <a:rPr lang="en-GB" sz="14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br>
              <a:r>
                <a:rPr lang="en-GB" sz="14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F2 or F3</a:t>
              </a:r>
              <a:r>
                <a:rPr lang="en-GB" sz="1400" dirty="0">
                  <a:solidFill>
                    <a:schemeClr val="accent6">
                      <a:lumMod val="75000"/>
                    </a:schemeClr>
                  </a:solidFill>
                  <a:latin typeface="Arial" panose="020B0604020202020204" pitchFamily="34" charset="0"/>
                  <a:cs typeface="Arial" panose="020B0604020202020204" pitchFamily="34" charset="0"/>
                </a:rPr>
                <a:t> fibrosis</a:t>
              </a:r>
            </a:p>
            <a:p>
              <a:pPr lvl="0" algn="ctr">
                <a:defRPr/>
              </a:pPr>
              <a:r>
                <a:rPr lang="en-GB" sz="1400" b="1" dirty="0">
                  <a:solidFill>
                    <a:schemeClr val="accent6">
                      <a:lumMod val="75000"/>
                    </a:schemeClr>
                  </a:solidFill>
                  <a:latin typeface="Arial" panose="020B0604020202020204" pitchFamily="34" charset="0"/>
                  <a:cs typeface="Arial" panose="020B0604020202020204" pitchFamily="34" charset="0"/>
                </a:rPr>
                <a:t>N=216</a:t>
              </a:r>
            </a:p>
          </p:txBody>
        </p:sp>
        <p:sp>
          <p:nvSpPr>
            <p:cNvPr id="7" name="Rectangle 6">
              <a:extLst>
                <a:ext uri="{FF2B5EF4-FFF2-40B4-BE49-F238E27FC236}">
                  <a16:creationId xmlns:a16="http://schemas.microsoft.com/office/drawing/2014/main" id="{8D789A5D-398E-685F-3B19-58FE8E5CC6AB}"/>
                </a:ext>
              </a:extLst>
            </p:cNvPr>
            <p:cNvSpPr/>
            <p:nvPr/>
          </p:nvSpPr>
          <p:spPr>
            <a:xfrm>
              <a:off x="7651479" y="2844370"/>
              <a:ext cx="2350614" cy="325662"/>
            </a:xfrm>
            <a:prstGeom prst="rect">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Randomization</a:t>
              </a:r>
            </a:p>
          </p:txBody>
        </p:sp>
        <p:cxnSp>
          <p:nvCxnSpPr>
            <p:cNvPr id="8" name="Straight Arrow Connector 7">
              <a:extLst>
                <a:ext uri="{FF2B5EF4-FFF2-40B4-BE49-F238E27FC236}">
                  <a16:creationId xmlns:a16="http://schemas.microsoft.com/office/drawing/2014/main" id="{488ED805-7DEE-CF9C-C03C-776D9880C4E7}"/>
                </a:ext>
              </a:extLst>
            </p:cNvPr>
            <p:cNvCxnSpPr>
              <a:cxnSpLocks/>
              <a:stCxn id="6" idx="2"/>
              <a:endCxn id="7" idx="0"/>
            </p:cNvCxnSpPr>
            <p:nvPr/>
          </p:nvCxnSpPr>
          <p:spPr>
            <a:xfrm>
              <a:off x="8826786" y="2526034"/>
              <a:ext cx="0" cy="318336"/>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CB17F47B-3EA5-9DAD-AB80-BFA945F44627}"/>
                </a:ext>
              </a:extLst>
            </p:cNvPr>
            <p:cNvSpPr/>
            <p:nvPr/>
          </p:nvSpPr>
          <p:spPr>
            <a:xfrm>
              <a:off x="6212816" y="3488369"/>
              <a:ext cx="1962150" cy="584062"/>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cs typeface="Arial" panose="020B0604020202020204" pitchFamily="34" charset="0"/>
                </a:rPr>
                <a:t>NCA</a:t>
              </a:r>
              <a:r>
                <a:rPr kumimoji="0" lang="en-GB" sz="1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1,000 mg QD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6">
                      <a:lumMod val="75000"/>
                    </a:schemeClr>
                  </a:solidFill>
                  <a:latin typeface="Arial" panose="020B0604020202020204" pitchFamily="34" charset="0"/>
                  <a:cs typeface="Arial" panose="020B0604020202020204" pitchFamily="34" charset="0"/>
                </a:rPr>
                <a:t>n=70</a:t>
              </a:r>
              <a:endParaRPr kumimoji="0" lang="en-GB" sz="1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2F9B8E4-CA3F-1558-ECDC-248C0FD7E78D}"/>
                </a:ext>
              </a:extLst>
            </p:cNvPr>
            <p:cNvSpPr/>
            <p:nvPr/>
          </p:nvSpPr>
          <p:spPr>
            <a:xfrm>
              <a:off x="8260691" y="3488370"/>
              <a:ext cx="1962150" cy="584062"/>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NCA</a:t>
              </a:r>
              <a:r>
                <a:rPr kumimoji="0" lang="en-GB"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1,500 mg QD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n=83</a:t>
              </a:r>
              <a:endParaRPr lang="en-GB" sz="140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2AC1CBC-D78F-1B1D-7F93-9A59B89D0F7D}"/>
                </a:ext>
              </a:extLst>
            </p:cNvPr>
            <p:cNvSpPr/>
            <p:nvPr/>
          </p:nvSpPr>
          <p:spPr>
            <a:xfrm>
              <a:off x="10308566" y="3488371"/>
              <a:ext cx="1140361" cy="584060"/>
            </a:xfrm>
            <a:prstGeom prst="rect">
              <a:avLst/>
            </a:prstGeom>
            <a:solidFill>
              <a:schemeClr val="bg1">
                <a:lumMod val="9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rPr>
                <a:t>Placebo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2">
                      <a:lumMod val="25000"/>
                    </a:schemeClr>
                  </a:solidFill>
                  <a:latin typeface="Arial" panose="020B0604020202020204" pitchFamily="34" charset="0"/>
                  <a:cs typeface="Arial" panose="020B0604020202020204" pitchFamily="34" charset="0"/>
                </a:rPr>
                <a:t>n=63</a:t>
              </a:r>
              <a:endParaRPr kumimoji="0" lang="en-GB" sz="1400" b="1" i="0" u="none" strike="noStrike" kern="120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endParaRPr>
            </a:p>
          </p:txBody>
        </p:sp>
        <p:cxnSp>
          <p:nvCxnSpPr>
            <p:cNvPr id="12" name="Straight Arrow Connector 14">
              <a:extLst>
                <a:ext uri="{FF2B5EF4-FFF2-40B4-BE49-F238E27FC236}">
                  <a16:creationId xmlns:a16="http://schemas.microsoft.com/office/drawing/2014/main" id="{4DBEE2F5-E97B-C05B-ADC2-2DD58F3248B7}"/>
                </a:ext>
              </a:extLst>
            </p:cNvPr>
            <p:cNvCxnSpPr>
              <a:cxnSpLocks/>
              <a:stCxn id="7" idx="2"/>
              <a:endCxn id="9" idx="0"/>
            </p:cNvCxnSpPr>
            <p:nvPr/>
          </p:nvCxnSpPr>
          <p:spPr>
            <a:xfrm rot="5400000">
              <a:off x="7851171" y="2512753"/>
              <a:ext cx="318337" cy="1632895"/>
            </a:xfrm>
            <a:prstGeom prst="bentConnector3">
              <a:avLst>
                <a:gd name="adj1" fmla="val 50000"/>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4">
              <a:extLst>
                <a:ext uri="{FF2B5EF4-FFF2-40B4-BE49-F238E27FC236}">
                  <a16:creationId xmlns:a16="http://schemas.microsoft.com/office/drawing/2014/main" id="{3127CEE5-25CE-C16E-AA4E-CE7373B1AFEF}"/>
                </a:ext>
              </a:extLst>
            </p:cNvPr>
            <p:cNvCxnSpPr>
              <a:cxnSpLocks/>
              <a:stCxn id="7" idx="2"/>
              <a:endCxn id="10" idx="0"/>
            </p:cNvCxnSpPr>
            <p:nvPr/>
          </p:nvCxnSpPr>
          <p:spPr>
            <a:xfrm rot="16200000" flipH="1">
              <a:off x="8875107" y="3121711"/>
              <a:ext cx="318338" cy="414980"/>
            </a:xfrm>
            <a:prstGeom prst="bentConnector3">
              <a:avLst>
                <a:gd name="adj1" fmla="val 50000"/>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4">
              <a:extLst>
                <a:ext uri="{FF2B5EF4-FFF2-40B4-BE49-F238E27FC236}">
                  <a16:creationId xmlns:a16="http://schemas.microsoft.com/office/drawing/2014/main" id="{98CB0282-6245-E0E4-37E6-960866FFC467}"/>
                </a:ext>
              </a:extLst>
            </p:cNvPr>
            <p:cNvCxnSpPr>
              <a:cxnSpLocks/>
              <a:stCxn id="7" idx="2"/>
              <a:endCxn id="11" idx="0"/>
            </p:cNvCxnSpPr>
            <p:nvPr/>
          </p:nvCxnSpPr>
          <p:spPr>
            <a:xfrm rot="16200000" flipH="1">
              <a:off x="9693597" y="2303220"/>
              <a:ext cx="318339" cy="2051961"/>
            </a:xfrm>
            <a:prstGeom prst="bentConnector3">
              <a:avLst>
                <a:gd name="adj1" fmla="val 50000"/>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25" name="Rectangle 24">
            <a:extLst>
              <a:ext uri="{FF2B5EF4-FFF2-40B4-BE49-F238E27FC236}">
                <a16:creationId xmlns:a16="http://schemas.microsoft.com/office/drawing/2014/main" id="{09045FC0-7B6C-461F-8F55-54985389A1BA}"/>
              </a:ext>
            </a:extLst>
          </p:cNvPr>
          <p:cNvSpPr/>
          <p:nvPr/>
        </p:nvSpPr>
        <p:spPr>
          <a:xfrm>
            <a:off x="6391276" y="3875192"/>
            <a:ext cx="5236107" cy="325662"/>
          </a:xfrm>
          <a:prstGeom prst="rect">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Treatment until Week 72</a:t>
            </a:r>
          </a:p>
        </p:txBody>
      </p:sp>
      <p:grpSp>
        <p:nvGrpSpPr>
          <p:cNvPr id="37" name="Group 36">
            <a:extLst>
              <a:ext uri="{FF2B5EF4-FFF2-40B4-BE49-F238E27FC236}">
                <a16:creationId xmlns:a16="http://schemas.microsoft.com/office/drawing/2014/main" id="{704755FF-5CA9-15BB-0D0D-CA8812BF3A81}"/>
              </a:ext>
            </a:extLst>
          </p:cNvPr>
          <p:cNvGrpSpPr/>
          <p:nvPr/>
        </p:nvGrpSpPr>
        <p:grpSpPr>
          <a:xfrm>
            <a:off x="6324965" y="4337835"/>
            <a:ext cx="5302415" cy="730696"/>
            <a:chOff x="6324965" y="4337835"/>
            <a:chExt cx="5302415" cy="730696"/>
          </a:xfrm>
        </p:grpSpPr>
        <p:grpSp>
          <p:nvGrpSpPr>
            <p:cNvPr id="26" name="Group 25">
              <a:extLst>
                <a:ext uri="{FF2B5EF4-FFF2-40B4-BE49-F238E27FC236}">
                  <a16:creationId xmlns:a16="http://schemas.microsoft.com/office/drawing/2014/main" id="{7411A914-DAD8-E4B6-A4B9-7407390307F9}"/>
                </a:ext>
              </a:extLst>
            </p:cNvPr>
            <p:cNvGrpSpPr/>
            <p:nvPr/>
          </p:nvGrpSpPr>
          <p:grpSpPr>
            <a:xfrm>
              <a:off x="6324965" y="4337835"/>
              <a:ext cx="5302415" cy="730696"/>
              <a:chOff x="5620099" y="4759205"/>
              <a:chExt cx="5302415" cy="730696"/>
            </a:xfrm>
          </p:grpSpPr>
          <p:sp>
            <p:nvSpPr>
              <p:cNvPr id="27" name="Rectangle 26">
                <a:extLst>
                  <a:ext uri="{FF2B5EF4-FFF2-40B4-BE49-F238E27FC236}">
                    <a16:creationId xmlns:a16="http://schemas.microsoft.com/office/drawing/2014/main" id="{3DD6D00F-E65C-BE42-F54D-5D94CB4CE602}"/>
                  </a:ext>
                </a:extLst>
              </p:cNvPr>
              <p:cNvSpPr/>
              <p:nvPr/>
            </p:nvSpPr>
            <p:spPr>
              <a:xfrm>
                <a:off x="5901265" y="4759205"/>
                <a:ext cx="5021249" cy="730696"/>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04000" rIns="324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Primary endpoint: </a:t>
                </a:r>
                <a:r>
                  <a:rPr kumimoji="0" lang="en-GB" sz="140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Resolution of MASH with no worsening of fibrosis, or improvement of fibrosis with no worsening o</a:t>
                </a:r>
                <a:r>
                  <a:rPr lang="en-GB" sz="1400" dirty="0">
                    <a:solidFill>
                      <a:schemeClr val="accent6">
                        <a:lumMod val="75000"/>
                      </a:schemeClr>
                    </a:solidFill>
                    <a:latin typeface="Arial" panose="020B0604020202020204" pitchFamily="34" charset="0"/>
                    <a:cs typeface="Arial" panose="020B0604020202020204" pitchFamily="34" charset="0"/>
                  </a:rPr>
                  <a:t>f MASH, from baseline to Week 72</a:t>
                </a:r>
                <a:endParaRPr kumimoji="0" lang="en-GB" sz="1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6B71A527-7F2F-3522-9126-AEC2206725D3}"/>
                  </a:ext>
                </a:extLst>
              </p:cNvPr>
              <p:cNvSpPr/>
              <p:nvPr/>
            </p:nvSpPr>
            <p:spPr>
              <a:xfrm>
                <a:off x="5620099" y="4823132"/>
                <a:ext cx="612000" cy="612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pic>
          <p:nvPicPr>
            <p:cNvPr id="36" name="Graphic 35">
              <a:extLst>
                <a:ext uri="{FF2B5EF4-FFF2-40B4-BE49-F238E27FC236}">
                  <a16:creationId xmlns:a16="http://schemas.microsoft.com/office/drawing/2014/main" id="{FBBFD7FD-AF8F-4292-B130-B3A3748A5BE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77626" y="4464273"/>
              <a:ext cx="487626" cy="487626"/>
            </a:xfrm>
            <a:prstGeom prst="rect">
              <a:avLst/>
            </a:prstGeom>
          </p:spPr>
        </p:pic>
      </p:grpSp>
      <p:grpSp>
        <p:nvGrpSpPr>
          <p:cNvPr id="40" name="Group 39">
            <a:extLst>
              <a:ext uri="{FF2B5EF4-FFF2-40B4-BE49-F238E27FC236}">
                <a16:creationId xmlns:a16="http://schemas.microsoft.com/office/drawing/2014/main" id="{E6C6CEE4-4913-FE71-4E19-49C6D4DDC847}"/>
              </a:ext>
            </a:extLst>
          </p:cNvPr>
          <p:cNvGrpSpPr/>
          <p:nvPr/>
        </p:nvGrpSpPr>
        <p:grpSpPr>
          <a:xfrm>
            <a:off x="6324965" y="5163748"/>
            <a:ext cx="5302411" cy="730696"/>
            <a:chOff x="6324965" y="5163748"/>
            <a:chExt cx="5302411" cy="730696"/>
          </a:xfrm>
        </p:grpSpPr>
        <p:grpSp>
          <p:nvGrpSpPr>
            <p:cNvPr id="31" name="Group 30">
              <a:extLst>
                <a:ext uri="{FF2B5EF4-FFF2-40B4-BE49-F238E27FC236}">
                  <a16:creationId xmlns:a16="http://schemas.microsoft.com/office/drawing/2014/main" id="{1378DE41-98E8-A8AC-CF5B-996F3D0FE4F3}"/>
                </a:ext>
              </a:extLst>
            </p:cNvPr>
            <p:cNvGrpSpPr/>
            <p:nvPr/>
          </p:nvGrpSpPr>
          <p:grpSpPr>
            <a:xfrm>
              <a:off x="6324965" y="5163748"/>
              <a:ext cx="5302411" cy="730696"/>
              <a:chOff x="5620099" y="4759205"/>
              <a:chExt cx="5302411" cy="730696"/>
            </a:xfrm>
          </p:grpSpPr>
          <p:sp>
            <p:nvSpPr>
              <p:cNvPr id="32" name="Rectangle 31">
                <a:extLst>
                  <a:ext uri="{FF2B5EF4-FFF2-40B4-BE49-F238E27FC236}">
                    <a16:creationId xmlns:a16="http://schemas.microsoft.com/office/drawing/2014/main" id="{3AE5FF61-F8FA-A48D-666D-E9FCDA2D1CD9}"/>
                  </a:ext>
                </a:extLst>
              </p:cNvPr>
              <p:cNvSpPr/>
              <p:nvPr/>
            </p:nvSpPr>
            <p:spPr>
              <a:xfrm>
                <a:off x="5901265" y="4759205"/>
                <a:ext cx="5021245" cy="730696"/>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04000" rIns="324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Secondary endpoints: </a:t>
                </a:r>
                <a:r>
                  <a:rPr kumimoji="0" lang="en-GB" sz="140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Components of the primary endpoint, changes in NAS, change in SAF score, changes in liver biochemistry, and safety </a:t>
                </a:r>
                <a:endParaRPr kumimoji="0" lang="en-GB" sz="1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BCE2B1E6-3811-6036-258A-15379DA1EC7F}"/>
                  </a:ext>
                </a:extLst>
              </p:cNvPr>
              <p:cNvSpPr/>
              <p:nvPr/>
            </p:nvSpPr>
            <p:spPr>
              <a:xfrm>
                <a:off x="5620099" y="4823132"/>
                <a:ext cx="612000" cy="612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pic>
          <p:nvPicPr>
            <p:cNvPr id="38" name="Graphic 37">
              <a:extLst>
                <a:ext uri="{FF2B5EF4-FFF2-40B4-BE49-F238E27FC236}">
                  <a16:creationId xmlns:a16="http://schemas.microsoft.com/office/drawing/2014/main" id="{0B9C37B9-2A95-7793-9260-F34FA39D6B3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77626" y="5285283"/>
              <a:ext cx="487626" cy="487626"/>
            </a:xfrm>
            <a:prstGeom prst="rect">
              <a:avLst/>
            </a:prstGeom>
          </p:spPr>
        </p:pic>
      </p:grpSp>
      <p:pic>
        <p:nvPicPr>
          <p:cNvPr id="16" name="Picture 15">
            <a:hlinkClick r:id="rId4" action="ppaction://hlinksldjump"/>
            <a:extLst>
              <a:ext uri="{FF2B5EF4-FFF2-40B4-BE49-F238E27FC236}">
                <a16:creationId xmlns:a16="http://schemas.microsoft.com/office/drawing/2014/main" id="{1AC273A8-3DB1-AEB7-F5ED-2007752770BB}"/>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10292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8C89E-B00E-F5EE-BE58-3FFB3887ED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215406-F449-7A0E-1D1B-C95145E5D438}"/>
              </a:ext>
            </a:extLst>
          </p:cNvPr>
          <p:cNvSpPr>
            <a:spLocks noGrp="1"/>
          </p:cNvSpPr>
          <p:nvPr>
            <p:ph type="title"/>
          </p:nvPr>
        </p:nvSpPr>
        <p:spPr>
          <a:xfrm>
            <a:off x="838200" y="23148"/>
            <a:ext cx="10515600" cy="603849"/>
          </a:xfrm>
        </p:spPr>
        <p:txBody>
          <a:bodyPr anchor="ctr">
            <a:noAutofit/>
          </a:bodyPr>
          <a:lstStyle/>
          <a:p>
            <a:r>
              <a:rPr lang="en-NZ" sz="2400" dirty="0" err="1">
                <a:latin typeface="Arial" panose="020B0604020202020204" pitchFamily="34" charset="0"/>
                <a:cs typeface="Arial" panose="020B0604020202020204" pitchFamily="34" charset="0"/>
              </a:rPr>
              <a:t>Norucholic</a:t>
            </a:r>
            <a:r>
              <a:rPr lang="en-NZ" sz="2400" dirty="0">
                <a:latin typeface="Arial" panose="020B0604020202020204" pitchFamily="34" charset="0"/>
                <a:cs typeface="Arial" panose="020B0604020202020204" pitchFamily="34" charset="0"/>
              </a:rPr>
              <a:t> acid reduces histological and biochemical inflammation in MASH: Results from the Phase 2b randomized clinical trial NUT-3</a:t>
            </a:r>
            <a:endParaRPr lang="en-US" sz="2400" dirty="0">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99794255-4C1B-5AED-3182-054990CD45C8}"/>
              </a:ext>
            </a:extLst>
          </p:cNvPr>
          <p:cNvSpPr txBox="1">
            <a:spLocks/>
          </p:cNvSpPr>
          <p:nvPr/>
        </p:nvSpPr>
        <p:spPr>
          <a:xfrm>
            <a:off x="425749" y="962818"/>
            <a:ext cx="5097498" cy="38963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RESULTS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spcBef>
                <a:spcPts val="800"/>
              </a:spcBef>
            </a:pPr>
            <a:r>
              <a:rPr lang="en-US" sz="1500" dirty="0">
                <a:latin typeface="Arial" panose="020B0604020202020204" pitchFamily="34" charset="0"/>
                <a:cs typeface="Arial" panose="020B0604020202020204" pitchFamily="34" charset="0"/>
              </a:rPr>
              <a:t>The primary endpoint* results were comparable between NCA and placebo </a:t>
            </a:r>
          </a:p>
          <a:p>
            <a:pPr marL="538163" lvl="1" indent="-274638">
              <a:lnSpc>
                <a:spcPct val="100000"/>
              </a:lnSpc>
              <a:spcBef>
                <a:spcPts val="8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Differences between </a:t>
            </a:r>
            <a:r>
              <a:rPr lang="en-US" sz="1600" dirty="0" err="1">
                <a:solidFill>
                  <a:srgbClr val="004B87"/>
                </a:solidFill>
                <a:latin typeface="Arial" panose="020B0604020202020204" pitchFamily="34" charset="0"/>
                <a:cs typeface="Arial" panose="020B0604020202020204" pitchFamily="34" charset="0"/>
              </a:rPr>
              <a:t>NCA</a:t>
            </a:r>
            <a:r>
              <a:rPr lang="en-US" sz="1600" dirty="0">
                <a:solidFill>
                  <a:srgbClr val="004B87"/>
                </a:solidFill>
                <a:latin typeface="Arial" panose="020B0604020202020204" pitchFamily="34" charset="0"/>
                <a:cs typeface="Arial" panose="020B0604020202020204" pitchFamily="34" charset="0"/>
              </a:rPr>
              <a:t> 1,500 mg and placebo were not statistically significant when evaluating components of the primary endpoint separately (Figures)</a:t>
            </a:r>
          </a:p>
          <a:p>
            <a:pPr>
              <a:lnSpc>
                <a:spcPct val="100000"/>
              </a:lnSpc>
              <a:spcBef>
                <a:spcPts val="800"/>
              </a:spcBef>
            </a:pPr>
            <a:r>
              <a:rPr lang="en-US" sz="1500" dirty="0" err="1">
                <a:latin typeface="Arial" panose="020B0604020202020204" pitchFamily="34" charset="0"/>
                <a:ea typeface="Calibri" panose="020F0502020204030204" pitchFamily="34" charset="0"/>
                <a:cs typeface="Arial" panose="020B0604020202020204" pitchFamily="34" charset="0"/>
              </a:rPr>
              <a:t>NCA</a:t>
            </a:r>
            <a:r>
              <a:rPr lang="en-US" sz="1500" dirty="0">
                <a:latin typeface="Arial" panose="020B0604020202020204" pitchFamily="34" charset="0"/>
                <a:ea typeface="Calibri" panose="020F0502020204030204" pitchFamily="34" charset="0"/>
                <a:cs typeface="Arial" panose="020B0604020202020204" pitchFamily="34" charset="0"/>
              </a:rPr>
              <a:t> was significantly more effective than placebo regarding improvement in NAS and its inflammation </a:t>
            </a:r>
            <a:r>
              <a:rPr lang="en-US" sz="1500" dirty="0" err="1">
                <a:latin typeface="Arial" panose="020B0604020202020204" pitchFamily="34" charset="0"/>
                <a:ea typeface="Calibri" panose="020F0502020204030204" pitchFamily="34" charset="0"/>
                <a:cs typeface="Arial" panose="020B0604020202020204" pitchFamily="34" charset="0"/>
              </a:rPr>
              <a:t>subscore</a:t>
            </a:r>
            <a:r>
              <a:rPr lang="en-US" sz="1500" dirty="0">
                <a:latin typeface="Arial" panose="020B0604020202020204" pitchFamily="34" charset="0"/>
                <a:ea typeface="Calibri" panose="020F0502020204030204" pitchFamily="34" charset="0"/>
                <a:cs typeface="Arial" panose="020B0604020202020204" pitchFamily="34" charset="0"/>
              </a:rPr>
              <a:t>, change in SAF inflammation </a:t>
            </a:r>
            <a:r>
              <a:rPr lang="en-US" sz="1500" dirty="0" err="1">
                <a:latin typeface="Arial" panose="020B0604020202020204" pitchFamily="34" charset="0"/>
                <a:ea typeface="Calibri" panose="020F0502020204030204" pitchFamily="34" charset="0"/>
                <a:cs typeface="Arial" panose="020B0604020202020204" pitchFamily="34" charset="0"/>
              </a:rPr>
              <a:t>subscore</a:t>
            </a:r>
            <a:r>
              <a:rPr lang="en-US" sz="1500" dirty="0">
                <a:latin typeface="Arial" panose="020B0604020202020204" pitchFamily="34" charset="0"/>
                <a:ea typeface="Calibri" panose="020F0502020204030204" pitchFamily="34" charset="0"/>
                <a:cs typeface="Arial" panose="020B0604020202020204" pitchFamily="34" charset="0"/>
              </a:rPr>
              <a:t>, rate of ALT normalization, and GGT levels (Table)</a:t>
            </a:r>
          </a:p>
          <a:p>
            <a:pPr>
              <a:lnSpc>
                <a:spcPct val="100000"/>
              </a:lnSpc>
              <a:spcBef>
                <a:spcPts val="800"/>
              </a:spcBef>
            </a:pPr>
            <a:r>
              <a:rPr lang="en-US" sz="1500" dirty="0">
                <a:latin typeface="Arial" panose="020B0604020202020204" pitchFamily="34" charset="0"/>
                <a:cs typeface="Arial" panose="020B0604020202020204" pitchFamily="34" charset="0"/>
              </a:rPr>
              <a:t>The pooled rates of patients with AEs were 92.8% for NCA and 87.3% with placebo, with SAEs reported for 15.7% of NCA patients and 9.5% of placebo patients</a:t>
            </a:r>
          </a:p>
        </p:txBody>
      </p:sp>
      <p:sp>
        <p:nvSpPr>
          <p:cNvPr id="6" name="Content Placeholder 1">
            <a:extLst>
              <a:ext uri="{FF2B5EF4-FFF2-40B4-BE49-F238E27FC236}">
                <a16:creationId xmlns:a16="http://schemas.microsoft.com/office/drawing/2014/main" id="{9A20E7FA-18E5-DA56-4B9F-A3616F252B35}"/>
              </a:ext>
            </a:extLst>
          </p:cNvPr>
          <p:cNvSpPr txBox="1">
            <a:spLocks/>
          </p:cNvSpPr>
          <p:nvPr/>
        </p:nvSpPr>
        <p:spPr>
          <a:xfrm>
            <a:off x="424752" y="4850592"/>
            <a:ext cx="5760147"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CONCLUSIONS</a:t>
            </a:r>
          </a:p>
          <a:p>
            <a:pPr>
              <a:lnSpc>
                <a:spcPct val="100000"/>
              </a:lnSpc>
              <a:spcBef>
                <a:spcPts val="500"/>
              </a:spcBef>
            </a:pPr>
            <a:r>
              <a:rPr lang="en-US" sz="1500" dirty="0">
                <a:latin typeface="Arial" panose="020B0604020202020204" pitchFamily="34" charset="0"/>
                <a:cs typeface="Arial" panose="020B0604020202020204" pitchFamily="34" charset="0"/>
              </a:rPr>
              <a:t>NCA was not superior to placebo for the composite primary endpoint, but statistical superiority was observed in multiple histologic and biochemical parameters of inflammation</a:t>
            </a:r>
          </a:p>
          <a:p>
            <a:pPr>
              <a:lnSpc>
                <a:spcPct val="100000"/>
              </a:lnSpc>
              <a:spcBef>
                <a:spcPts val="500"/>
              </a:spcBef>
            </a:pPr>
            <a:r>
              <a:rPr lang="en-US" sz="1500" dirty="0">
                <a:latin typeface="Arial" panose="020B0604020202020204" pitchFamily="34" charset="0"/>
                <a:cs typeface="Arial" panose="020B0604020202020204" pitchFamily="34" charset="0"/>
              </a:rPr>
              <a:t>The known favourable safety profile of NCA was confirmed </a:t>
            </a:r>
          </a:p>
        </p:txBody>
      </p:sp>
      <p:sp>
        <p:nvSpPr>
          <p:cNvPr id="32" name="Text Placeholder 3">
            <a:extLst>
              <a:ext uri="{FF2B5EF4-FFF2-40B4-BE49-F238E27FC236}">
                <a16:creationId xmlns:a16="http://schemas.microsoft.com/office/drawing/2014/main" id="{88FEDBFB-52CD-BB56-7C13-355D60E82D15}"/>
              </a:ext>
            </a:extLst>
          </p:cNvPr>
          <p:cNvSpPr txBox="1">
            <a:spLocks/>
          </p:cNvSpPr>
          <p:nvPr/>
        </p:nvSpPr>
        <p:spPr>
          <a:xfrm>
            <a:off x="190499" y="6451600"/>
            <a:ext cx="8491804" cy="28875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100" dirty="0">
                <a:solidFill>
                  <a:srgbClr val="004B87"/>
                </a:solidFill>
                <a:latin typeface="Arial" panose="020B0604020202020204" pitchFamily="34" charset="0"/>
                <a:cs typeface="Arial" panose="020B0604020202020204" pitchFamily="34" charset="0"/>
              </a:rPr>
              <a:t>*</a:t>
            </a:r>
            <a:r>
              <a:rPr lang="en-GB" sz="1100" dirty="0">
                <a:solidFill>
                  <a:srgbClr val="004B87"/>
                </a:solidFill>
                <a:latin typeface="Arial" panose="020B0604020202020204" pitchFamily="34" charset="0"/>
                <a:cs typeface="Arial" panose="020B0604020202020204" pitchFamily="34" charset="0"/>
              </a:rPr>
              <a:t>Resolution of MASH with no worsening of fibrosis, or improvement of fibrosis with no worsening of MASH. </a:t>
            </a:r>
            <a:r>
              <a:rPr lang="en-NZ" sz="1100" baseline="30000" dirty="0">
                <a:solidFill>
                  <a:srgbClr val="004B87"/>
                </a:solidFill>
                <a:latin typeface="Arial" panose="020B0604020202020204" pitchFamily="34" charset="0"/>
                <a:cs typeface="Arial" panose="020B0604020202020204" pitchFamily="34" charset="0"/>
              </a:rPr>
              <a:t>†</a:t>
            </a:r>
            <a:r>
              <a:rPr lang="en-NZ" sz="1100" dirty="0">
                <a:solidFill>
                  <a:srgbClr val="004B87"/>
                </a:solidFill>
                <a:latin typeface="Arial" panose="020B0604020202020204" pitchFamily="34" charset="0"/>
                <a:cs typeface="Arial" panose="020B0604020202020204" pitchFamily="34" charset="0"/>
              </a:rPr>
              <a:t>Compared with placebo. </a:t>
            </a:r>
            <a:br>
              <a:rPr lang="en-NZ" sz="1100" dirty="0">
                <a:solidFill>
                  <a:srgbClr val="004B87"/>
                </a:solidFill>
                <a:latin typeface="Arial" panose="020B0604020202020204" pitchFamily="34" charset="0"/>
                <a:cs typeface="Arial" panose="020B0604020202020204" pitchFamily="34" charset="0"/>
              </a:rPr>
            </a:br>
            <a:r>
              <a:rPr lang="en-GB" sz="1100" dirty="0" err="1">
                <a:solidFill>
                  <a:srgbClr val="004B87"/>
                </a:solidFill>
                <a:latin typeface="Arial" panose="020B0604020202020204" pitchFamily="34" charset="0"/>
                <a:cs typeface="Arial" panose="020B0604020202020204" pitchFamily="34" charset="0"/>
              </a:rPr>
              <a:t>Halilbasic</a:t>
            </a:r>
            <a:r>
              <a:rPr lang="en-GB" sz="1100" dirty="0">
                <a:solidFill>
                  <a:srgbClr val="004B87"/>
                </a:solidFill>
                <a:latin typeface="Arial" panose="020B0604020202020204" pitchFamily="34" charset="0"/>
                <a:cs typeface="Arial" panose="020B0604020202020204" pitchFamily="34" charset="0"/>
              </a:rPr>
              <a:t> E, et al. EASL Congress 2026; OS-100. </a:t>
            </a:r>
          </a:p>
        </p:txBody>
      </p:sp>
      <p:grpSp>
        <p:nvGrpSpPr>
          <p:cNvPr id="23" name="Group 22">
            <a:extLst>
              <a:ext uri="{FF2B5EF4-FFF2-40B4-BE49-F238E27FC236}">
                <a16:creationId xmlns:a16="http://schemas.microsoft.com/office/drawing/2014/main" id="{D562BF17-C4A9-89E5-AEF2-5170BA9999D8}"/>
              </a:ext>
            </a:extLst>
          </p:cNvPr>
          <p:cNvGrpSpPr/>
          <p:nvPr/>
        </p:nvGrpSpPr>
        <p:grpSpPr>
          <a:xfrm>
            <a:off x="6408931" y="2391100"/>
            <a:ext cx="1716314" cy="645000"/>
            <a:chOff x="6468762" y="1484688"/>
            <a:chExt cx="1067462" cy="278263"/>
          </a:xfrm>
        </p:grpSpPr>
        <p:cxnSp>
          <p:nvCxnSpPr>
            <p:cNvPr id="24" name="Connector: Elbow 23">
              <a:extLst>
                <a:ext uri="{FF2B5EF4-FFF2-40B4-BE49-F238E27FC236}">
                  <a16:creationId xmlns:a16="http://schemas.microsoft.com/office/drawing/2014/main" id="{9EBDFE31-2878-F9DF-5C5A-33D5729C2E4B}"/>
                </a:ext>
              </a:extLst>
            </p:cNvPr>
            <p:cNvCxnSpPr>
              <a:cxnSpLocks/>
              <a:stCxn id="25" idx="0"/>
              <a:endCxn id="26" idx="0"/>
            </p:cNvCxnSpPr>
            <p:nvPr/>
          </p:nvCxnSpPr>
          <p:spPr>
            <a:xfrm rot="5400000" flipH="1" flipV="1">
              <a:off x="6893970" y="1116018"/>
              <a:ext cx="224280" cy="961620"/>
            </a:xfrm>
            <a:prstGeom prst="bentConnector3">
              <a:avLst>
                <a:gd name="adj1" fmla="val 208100"/>
              </a:avLst>
            </a:prstGeom>
            <a:ln w="9525">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E0C9ADD5-EC2C-31EC-D4BD-57C8AA7C9259}"/>
                </a:ext>
              </a:extLst>
            </p:cNvPr>
            <p:cNvSpPr/>
            <p:nvPr/>
          </p:nvSpPr>
          <p:spPr>
            <a:xfrm>
              <a:off x="6468762" y="1708968"/>
              <a:ext cx="113077" cy="539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149F51CD-D80D-CF77-BC02-975C0554D04F}"/>
                </a:ext>
              </a:extLst>
            </p:cNvPr>
            <p:cNvSpPr/>
            <p:nvPr/>
          </p:nvSpPr>
          <p:spPr>
            <a:xfrm>
              <a:off x="7437617" y="1484688"/>
              <a:ext cx="98607" cy="61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19F95348-B27E-69FB-CC17-9D48D2489309}"/>
              </a:ext>
            </a:extLst>
          </p:cNvPr>
          <p:cNvGrpSpPr/>
          <p:nvPr/>
        </p:nvGrpSpPr>
        <p:grpSpPr>
          <a:xfrm>
            <a:off x="7165492" y="2200269"/>
            <a:ext cx="810701" cy="287932"/>
            <a:chOff x="5499100" y="1737478"/>
            <a:chExt cx="2072691" cy="151148"/>
          </a:xfrm>
        </p:grpSpPr>
        <p:cxnSp>
          <p:nvCxnSpPr>
            <p:cNvPr id="16" name="Connector: Elbow 15">
              <a:extLst>
                <a:ext uri="{FF2B5EF4-FFF2-40B4-BE49-F238E27FC236}">
                  <a16:creationId xmlns:a16="http://schemas.microsoft.com/office/drawing/2014/main" id="{A7830FD0-80FD-7C2A-30EE-5F1F21312A58}"/>
                </a:ext>
              </a:extLst>
            </p:cNvPr>
            <p:cNvCxnSpPr>
              <a:cxnSpLocks/>
              <a:stCxn id="17" idx="0"/>
              <a:endCxn id="18" idx="0"/>
            </p:cNvCxnSpPr>
            <p:nvPr/>
          </p:nvCxnSpPr>
          <p:spPr>
            <a:xfrm rot="16200000" flipH="1">
              <a:off x="6489641" y="854885"/>
              <a:ext cx="91604" cy="1856791"/>
            </a:xfrm>
            <a:prstGeom prst="bentConnector3">
              <a:avLst>
                <a:gd name="adj1" fmla="val -131001"/>
              </a:avLst>
            </a:prstGeom>
            <a:ln w="9525">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1F6873E1-4325-6D76-B475-033841108CE5}"/>
                </a:ext>
              </a:extLst>
            </p:cNvPr>
            <p:cNvSpPr/>
            <p:nvPr/>
          </p:nvSpPr>
          <p:spPr>
            <a:xfrm>
              <a:off x="5499100" y="1737478"/>
              <a:ext cx="215900" cy="532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9E0E9F6-FCE1-AF58-8506-163C8E560C68}"/>
                </a:ext>
              </a:extLst>
            </p:cNvPr>
            <p:cNvSpPr/>
            <p:nvPr/>
          </p:nvSpPr>
          <p:spPr>
            <a:xfrm>
              <a:off x="7355891" y="1829082"/>
              <a:ext cx="215900" cy="595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2ADC7627-1AA8-8728-D445-9646F581FE53}"/>
              </a:ext>
            </a:extLst>
          </p:cNvPr>
          <p:cNvSpPr txBox="1"/>
          <p:nvPr/>
        </p:nvSpPr>
        <p:spPr>
          <a:xfrm>
            <a:off x="7327316" y="1884239"/>
            <a:ext cx="462293" cy="169277"/>
          </a:xfrm>
          <a:prstGeom prst="rect">
            <a:avLst/>
          </a:prstGeom>
          <a:solidFill>
            <a:schemeClr val="bg1"/>
          </a:solidFill>
        </p:spPr>
        <p:txBody>
          <a:bodyPr wrap="square" lIns="0" tIns="0" rIns="0" bIns="0" rtlCol="0">
            <a:spAutoFit/>
          </a:bodyPr>
          <a:lstStyle/>
          <a:p>
            <a:pPr algn="ctr"/>
            <a:r>
              <a:rPr lang="en-NZ" sz="1100" dirty="0">
                <a:solidFill>
                  <a:schemeClr val="bg2">
                    <a:lumMod val="25000"/>
                  </a:schemeClr>
                </a:solidFill>
                <a:latin typeface="Arial" panose="020B0604020202020204" pitchFamily="34" charset="0"/>
                <a:cs typeface="Arial" panose="020B0604020202020204" pitchFamily="34" charset="0"/>
              </a:rPr>
              <a:t>p=0.30</a:t>
            </a:r>
          </a:p>
        </p:txBody>
      </p:sp>
      <p:sp>
        <p:nvSpPr>
          <p:cNvPr id="14" name="TextBox 13">
            <a:extLst>
              <a:ext uri="{FF2B5EF4-FFF2-40B4-BE49-F238E27FC236}">
                <a16:creationId xmlns:a16="http://schemas.microsoft.com/office/drawing/2014/main" id="{DDE517E9-80EA-2A5B-C8DB-F9F08CEFB9FC}"/>
              </a:ext>
            </a:extLst>
          </p:cNvPr>
          <p:cNvSpPr txBox="1"/>
          <p:nvPr/>
        </p:nvSpPr>
        <p:spPr>
          <a:xfrm>
            <a:off x="7023922" y="1730989"/>
            <a:ext cx="462293" cy="169277"/>
          </a:xfrm>
          <a:prstGeom prst="rect">
            <a:avLst/>
          </a:prstGeom>
          <a:solidFill>
            <a:schemeClr val="bg1"/>
          </a:solidFill>
        </p:spPr>
        <p:txBody>
          <a:bodyPr wrap="square" lIns="0" tIns="0" rIns="0" bIns="0" rtlCol="0">
            <a:spAutoFit/>
          </a:bodyPr>
          <a:lstStyle/>
          <a:p>
            <a:pPr algn="ctr"/>
            <a:r>
              <a:rPr lang="en-NZ" sz="1100" dirty="0">
                <a:solidFill>
                  <a:schemeClr val="bg2">
                    <a:lumMod val="25000"/>
                  </a:schemeClr>
                </a:solidFill>
                <a:latin typeface="Arial" panose="020B0604020202020204" pitchFamily="34" charset="0"/>
                <a:cs typeface="Arial" panose="020B0604020202020204" pitchFamily="34" charset="0"/>
              </a:rPr>
              <a:t>p=0.92</a:t>
            </a:r>
          </a:p>
        </p:txBody>
      </p:sp>
      <p:graphicFrame>
        <p:nvGraphicFramePr>
          <p:cNvPr id="48" name="Table 47">
            <a:extLst>
              <a:ext uri="{FF2B5EF4-FFF2-40B4-BE49-F238E27FC236}">
                <a16:creationId xmlns:a16="http://schemas.microsoft.com/office/drawing/2014/main" id="{02056739-BCAE-49A7-AB8A-709F5C7BDADA}"/>
              </a:ext>
            </a:extLst>
          </p:cNvPr>
          <p:cNvGraphicFramePr>
            <a:graphicFrameLocks noGrp="1"/>
          </p:cNvGraphicFramePr>
          <p:nvPr>
            <p:extLst>
              <p:ext uri="{D42A27DB-BD31-4B8C-83A1-F6EECF244321}">
                <p14:modId xmlns:p14="http://schemas.microsoft.com/office/powerpoint/2010/main" val="2563796531"/>
              </p:ext>
            </p:extLst>
          </p:nvPr>
        </p:nvGraphicFramePr>
        <p:xfrm>
          <a:off x="6095999" y="4976425"/>
          <a:ext cx="5671248" cy="1279081"/>
        </p:xfrm>
        <a:graphic>
          <a:graphicData uri="http://schemas.openxmlformats.org/drawingml/2006/table">
            <a:tbl>
              <a:tblPr firstRow="1" bandRow="1">
                <a:tableStyleId>{5C22544A-7EE6-4342-B048-85BDC9FD1C3A}</a:tableStyleId>
              </a:tblPr>
              <a:tblGrid>
                <a:gridCol w="2804010">
                  <a:extLst>
                    <a:ext uri="{9D8B030D-6E8A-4147-A177-3AD203B41FA5}">
                      <a16:colId xmlns:a16="http://schemas.microsoft.com/office/drawing/2014/main" val="3643770741"/>
                    </a:ext>
                  </a:extLst>
                </a:gridCol>
                <a:gridCol w="1069491">
                  <a:extLst>
                    <a:ext uri="{9D8B030D-6E8A-4147-A177-3AD203B41FA5}">
                      <a16:colId xmlns:a16="http://schemas.microsoft.com/office/drawing/2014/main" val="4258993172"/>
                    </a:ext>
                  </a:extLst>
                </a:gridCol>
                <a:gridCol w="914400">
                  <a:extLst>
                    <a:ext uri="{9D8B030D-6E8A-4147-A177-3AD203B41FA5}">
                      <a16:colId xmlns:a16="http://schemas.microsoft.com/office/drawing/2014/main" val="3057580141"/>
                    </a:ext>
                  </a:extLst>
                </a:gridCol>
                <a:gridCol w="883347">
                  <a:extLst>
                    <a:ext uri="{9D8B030D-6E8A-4147-A177-3AD203B41FA5}">
                      <a16:colId xmlns:a16="http://schemas.microsoft.com/office/drawing/2014/main" val="2669639418"/>
                    </a:ext>
                  </a:extLst>
                </a:gridCol>
              </a:tblGrid>
              <a:tr h="373021">
                <a:tc>
                  <a:txBody>
                    <a:bodyPr/>
                    <a:lstStyle/>
                    <a:p>
                      <a:r>
                        <a:rPr lang="en-NZ" sz="1100" dirty="0">
                          <a:solidFill>
                            <a:schemeClr val="accent6"/>
                          </a:solidFill>
                          <a:latin typeface="Arial" panose="020B0604020202020204" pitchFamily="34" charset="0"/>
                          <a:cs typeface="Arial" panose="020B0604020202020204" pitchFamily="34" charset="0"/>
                        </a:rPr>
                        <a:t>Key histologic and biochemical parameters of inflammation</a:t>
                      </a:r>
                    </a:p>
                  </a:txBody>
                  <a:tcPr marL="36000" marR="36000" marT="0" marB="0" anchor="ctr">
                    <a:solidFill>
                      <a:schemeClr val="bg1"/>
                    </a:solidFill>
                  </a:tcPr>
                </a:tc>
                <a:tc>
                  <a:txBody>
                    <a:bodyPr/>
                    <a:lstStyle/>
                    <a:p>
                      <a:pPr algn="ctr"/>
                      <a:r>
                        <a:rPr lang="en-NZ" sz="1100" dirty="0" err="1">
                          <a:latin typeface="Arial" panose="020B0604020202020204" pitchFamily="34" charset="0"/>
                          <a:cs typeface="Arial" panose="020B0604020202020204" pitchFamily="34" charset="0"/>
                        </a:rPr>
                        <a:t>NCA</a:t>
                      </a:r>
                      <a:r>
                        <a:rPr lang="en-NZ" sz="1100" dirty="0">
                          <a:latin typeface="Arial" panose="020B0604020202020204" pitchFamily="34" charset="0"/>
                          <a:cs typeface="Arial" panose="020B0604020202020204" pitchFamily="34" charset="0"/>
                        </a:rPr>
                        <a:t> 1,500 mg (n=83)</a:t>
                      </a:r>
                    </a:p>
                  </a:txBody>
                  <a:tcPr marL="36000" marR="36000" marT="0" marB="0" anchor="ctr">
                    <a:solidFill>
                      <a:schemeClr val="accent6"/>
                    </a:solidFill>
                  </a:tcPr>
                </a:tc>
                <a:tc>
                  <a:txBody>
                    <a:bodyPr/>
                    <a:lstStyle/>
                    <a:p>
                      <a:pPr algn="ctr"/>
                      <a:r>
                        <a:rPr lang="en-NZ" sz="1100" dirty="0">
                          <a:latin typeface="Arial" panose="020B0604020202020204" pitchFamily="34" charset="0"/>
                          <a:cs typeface="Arial" panose="020B0604020202020204" pitchFamily="34" charset="0"/>
                        </a:rPr>
                        <a:t>Placebo (n=63)</a:t>
                      </a:r>
                    </a:p>
                  </a:txBody>
                  <a:tcPr marL="36000" marR="36000" marT="0" marB="0" anchor="ctr">
                    <a:solidFill>
                      <a:schemeClr val="bg2">
                        <a:lumMod val="50000"/>
                      </a:schemeClr>
                    </a:solidFill>
                  </a:tcPr>
                </a:tc>
                <a:tc>
                  <a:txBody>
                    <a:bodyPr/>
                    <a:lstStyle/>
                    <a:p>
                      <a:pPr algn="ctr"/>
                      <a:r>
                        <a:rPr lang="en-NZ" sz="1100" dirty="0">
                          <a:latin typeface="Arial" panose="020B0604020202020204" pitchFamily="34" charset="0"/>
                          <a:cs typeface="Arial" panose="020B0604020202020204" pitchFamily="34" charset="0"/>
                        </a:rPr>
                        <a:t>p value</a:t>
                      </a:r>
                      <a:r>
                        <a:rPr lang="en-NZ" sz="1100" baseline="30000" dirty="0">
                          <a:latin typeface="Arial" panose="020B0604020202020204" pitchFamily="34" charset="0"/>
                          <a:cs typeface="Arial" panose="020B0604020202020204" pitchFamily="34" charset="0"/>
                        </a:rPr>
                        <a:t>†</a:t>
                      </a:r>
                    </a:p>
                  </a:txBody>
                  <a:tcPr marL="36000" marR="36000" marT="0" marB="0" anchor="ctr">
                    <a:solidFill>
                      <a:schemeClr val="bg2">
                        <a:lumMod val="50000"/>
                      </a:schemeClr>
                    </a:solidFill>
                  </a:tcPr>
                </a:tc>
                <a:extLst>
                  <a:ext uri="{0D108BD9-81ED-4DB2-BD59-A6C34878D82A}">
                    <a16:rowId xmlns:a16="http://schemas.microsoft.com/office/drawing/2014/main" val="1142821847"/>
                  </a:ext>
                </a:extLst>
              </a:tr>
              <a:tr h="423914">
                <a:tc>
                  <a:txBody>
                    <a:bodyPr/>
                    <a:lstStyle/>
                    <a:p>
                      <a:r>
                        <a:rPr lang="en-NZ" sz="1100" b="1" dirty="0">
                          <a:solidFill>
                            <a:schemeClr val="bg2">
                              <a:lumMod val="25000"/>
                            </a:schemeClr>
                          </a:solidFill>
                          <a:latin typeface="Arial" panose="020B0604020202020204" pitchFamily="34" charset="0"/>
                          <a:cs typeface="Arial" panose="020B0604020202020204" pitchFamily="34" charset="0"/>
                        </a:rPr>
                        <a:t>Change in total NAS</a:t>
                      </a:r>
                    </a:p>
                    <a:p>
                      <a:pPr lvl="1"/>
                      <a:r>
                        <a:rPr lang="en-NZ" sz="1100" dirty="0">
                          <a:solidFill>
                            <a:schemeClr val="bg2">
                              <a:lumMod val="25000"/>
                            </a:schemeClr>
                          </a:solidFill>
                          <a:latin typeface="Arial" panose="020B0604020202020204" pitchFamily="34" charset="0"/>
                          <a:cs typeface="Arial" panose="020B0604020202020204" pitchFamily="34" charset="0"/>
                        </a:rPr>
                        <a:t>Inflammation </a:t>
                      </a:r>
                      <a:r>
                        <a:rPr lang="en-NZ" sz="1100" dirty="0" err="1">
                          <a:solidFill>
                            <a:schemeClr val="bg2">
                              <a:lumMod val="25000"/>
                            </a:schemeClr>
                          </a:solidFill>
                          <a:latin typeface="Arial" panose="020B0604020202020204" pitchFamily="34" charset="0"/>
                          <a:cs typeface="Arial" panose="020B0604020202020204" pitchFamily="34" charset="0"/>
                        </a:rPr>
                        <a:t>subscore</a:t>
                      </a:r>
                      <a:endParaRPr lang="en-NZ" sz="1100" dirty="0">
                        <a:solidFill>
                          <a:schemeClr val="bg2">
                            <a:lumMod val="25000"/>
                          </a:schemeClr>
                        </a:solidFill>
                        <a:latin typeface="Arial" panose="020B0604020202020204" pitchFamily="34" charset="0"/>
                        <a:cs typeface="Arial" panose="020B0604020202020204" pitchFamily="34" charset="0"/>
                      </a:endParaRPr>
                    </a:p>
                  </a:txBody>
                  <a:tcPr marL="36000" marR="36000" marT="0" marB="0" anchor="ctr">
                    <a:solidFill>
                      <a:srgbClr val="E7F3F2"/>
                    </a:solidFill>
                  </a:tcPr>
                </a:tc>
                <a:tc>
                  <a:txBody>
                    <a:bodyPr/>
                    <a:lstStyle/>
                    <a:p>
                      <a:pPr algn="ctr"/>
                      <a:r>
                        <a:rPr lang="en-NZ" sz="1100" dirty="0">
                          <a:solidFill>
                            <a:schemeClr val="bg2">
                              <a:lumMod val="25000"/>
                            </a:schemeClr>
                          </a:solidFill>
                          <a:latin typeface="Arial" panose="020B0604020202020204" pitchFamily="34" charset="0"/>
                          <a:cs typeface="Arial" panose="020B0604020202020204" pitchFamily="34" charset="0"/>
                        </a:rPr>
                        <a:t>-1.7</a:t>
                      </a:r>
                    </a:p>
                    <a:p>
                      <a:pPr algn="ctr"/>
                      <a:r>
                        <a:rPr lang="en-NZ" sz="1100" dirty="0">
                          <a:solidFill>
                            <a:schemeClr val="bg2">
                              <a:lumMod val="25000"/>
                            </a:schemeClr>
                          </a:solidFill>
                          <a:latin typeface="Arial" panose="020B0604020202020204" pitchFamily="34" charset="0"/>
                          <a:cs typeface="Arial" panose="020B0604020202020204" pitchFamily="34" charset="0"/>
                        </a:rPr>
                        <a:t>-0.5</a:t>
                      </a:r>
                    </a:p>
                  </a:txBody>
                  <a:tcPr marL="36000" marR="36000" marT="0" marB="0" anchor="ctr">
                    <a:solidFill>
                      <a:srgbClr val="E7F3F2"/>
                    </a:solidFill>
                  </a:tcPr>
                </a:tc>
                <a:tc>
                  <a:txBody>
                    <a:bodyPr/>
                    <a:lstStyle/>
                    <a:p>
                      <a:pPr algn="ctr"/>
                      <a:r>
                        <a:rPr lang="en-NZ" sz="1100" dirty="0">
                          <a:solidFill>
                            <a:schemeClr val="bg2">
                              <a:lumMod val="25000"/>
                            </a:schemeClr>
                          </a:solidFill>
                          <a:latin typeface="Arial" panose="020B0604020202020204" pitchFamily="34" charset="0"/>
                          <a:cs typeface="Arial" panose="020B0604020202020204" pitchFamily="34" charset="0"/>
                        </a:rPr>
                        <a:t>-0.9</a:t>
                      </a:r>
                    </a:p>
                    <a:p>
                      <a:pPr algn="ctr"/>
                      <a:r>
                        <a:rPr lang="en-NZ" sz="1100" dirty="0">
                          <a:solidFill>
                            <a:schemeClr val="bg2">
                              <a:lumMod val="25000"/>
                            </a:schemeClr>
                          </a:solidFill>
                          <a:latin typeface="Arial" panose="020B0604020202020204" pitchFamily="34" charset="0"/>
                          <a:cs typeface="Arial" panose="020B0604020202020204" pitchFamily="34" charset="0"/>
                        </a:rPr>
                        <a:t>-0.1</a:t>
                      </a:r>
                    </a:p>
                  </a:txBody>
                  <a:tcPr marL="36000" marR="36000" marT="0" marB="0" anchor="ctr">
                    <a:solidFill>
                      <a:srgbClr val="E7F3F2"/>
                    </a:solidFill>
                  </a:tcPr>
                </a:tc>
                <a:tc>
                  <a:txBody>
                    <a:bodyPr/>
                    <a:lstStyle/>
                    <a:p>
                      <a:pPr algn="ctr"/>
                      <a:r>
                        <a:rPr lang="en-NZ" sz="1100" dirty="0">
                          <a:solidFill>
                            <a:schemeClr val="bg2">
                              <a:lumMod val="25000"/>
                            </a:schemeClr>
                          </a:solidFill>
                          <a:latin typeface="Arial" panose="020B0604020202020204" pitchFamily="34" charset="0"/>
                          <a:cs typeface="Arial" panose="020B0604020202020204" pitchFamily="34" charset="0"/>
                        </a:rPr>
                        <a:t>0.005</a:t>
                      </a:r>
                    </a:p>
                    <a:p>
                      <a:pPr algn="ctr"/>
                      <a:r>
                        <a:rPr lang="en-NZ" sz="1100" dirty="0">
                          <a:solidFill>
                            <a:schemeClr val="bg2">
                              <a:lumMod val="25000"/>
                            </a:schemeClr>
                          </a:solidFill>
                          <a:latin typeface="Arial" panose="020B0604020202020204" pitchFamily="34" charset="0"/>
                          <a:cs typeface="Arial" panose="020B0604020202020204" pitchFamily="34" charset="0"/>
                        </a:rPr>
                        <a:t>0.002</a:t>
                      </a:r>
                    </a:p>
                  </a:txBody>
                  <a:tcPr marL="36000" marR="36000" marT="0" marB="0" anchor="ctr">
                    <a:solidFill>
                      <a:srgbClr val="E7F3F2"/>
                    </a:solidFill>
                  </a:tcPr>
                </a:tc>
                <a:extLst>
                  <a:ext uri="{0D108BD9-81ED-4DB2-BD59-A6C34878D82A}">
                    <a16:rowId xmlns:a16="http://schemas.microsoft.com/office/drawing/2014/main" val="1616525457"/>
                  </a:ext>
                </a:extLst>
              </a:tr>
              <a:tr h="270189">
                <a:tc>
                  <a:txBody>
                    <a:bodyPr/>
                    <a:lstStyle/>
                    <a:p>
                      <a:r>
                        <a:rPr lang="en-NZ" sz="1100" b="1" dirty="0">
                          <a:solidFill>
                            <a:schemeClr val="bg2">
                              <a:lumMod val="25000"/>
                            </a:schemeClr>
                          </a:solidFill>
                          <a:latin typeface="Arial" panose="020B0604020202020204" pitchFamily="34" charset="0"/>
                          <a:cs typeface="Arial" panose="020B0604020202020204" pitchFamily="34" charset="0"/>
                        </a:rPr>
                        <a:t>Change in SAF inflammation </a:t>
                      </a:r>
                      <a:r>
                        <a:rPr lang="en-NZ" sz="1100" b="1" dirty="0" err="1">
                          <a:solidFill>
                            <a:schemeClr val="bg2">
                              <a:lumMod val="25000"/>
                            </a:schemeClr>
                          </a:solidFill>
                          <a:latin typeface="Arial" panose="020B0604020202020204" pitchFamily="34" charset="0"/>
                          <a:cs typeface="Arial" panose="020B0604020202020204" pitchFamily="34" charset="0"/>
                        </a:rPr>
                        <a:t>subscore</a:t>
                      </a:r>
                      <a:endParaRPr lang="en-NZ" sz="1100" b="1" dirty="0">
                        <a:solidFill>
                          <a:schemeClr val="bg2">
                            <a:lumMod val="25000"/>
                          </a:schemeClr>
                        </a:solidFill>
                        <a:latin typeface="Arial" panose="020B0604020202020204" pitchFamily="34" charset="0"/>
                        <a:cs typeface="Arial" panose="020B0604020202020204" pitchFamily="34" charset="0"/>
                      </a:endParaRPr>
                    </a:p>
                  </a:txBody>
                  <a:tcPr marL="36000" marR="36000" marT="0" marB="0" anchor="ctr">
                    <a:solidFill>
                      <a:schemeClr val="bg1"/>
                    </a:solidFill>
                  </a:tcPr>
                </a:tc>
                <a:tc>
                  <a:txBody>
                    <a:bodyPr/>
                    <a:lstStyle/>
                    <a:p>
                      <a:pPr algn="ctr"/>
                      <a:r>
                        <a:rPr lang="en-NZ" sz="1100" dirty="0">
                          <a:solidFill>
                            <a:schemeClr val="bg2">
                              <a:lumMod val="25000"/>
                            </a:schemeClr>
                          </a:solidFill>
                          <a:latin typeface="Arial" panose="020B0604020202020204" pitchFamily="34" charset="0"/>
                          <a:cs typeface="Arial" panose="020B0604020202020204" pitchFamily="34" charset="0"/>
                        </a:rPr>
                        <a:t>-0.4</a:t>
                      </a:r>
                    </a:p>
                  </a:txBody>
                  <a:tcPr marL="36000" marR="36000" marT="0" marB="0" anchor="ctr">
                    <a:solidFill>
                      <a:schemeClr val="bg1"/>
                    </a:solidFill>
                  </a:tcPr>
                </a:tc>
                <a:tc>
                  <a:txBody>
                    <a:bodyPr/>
                    <a:lstStyle/>
                    <a:p>
                      <a:pPr algn="ctr"/>
                      <a:r>
                        <a:rPr lang="en-NZ" sz="1100" dirty="0">
                          <a:solidFill>
                            <a:schemeClr val="bg2">
                              <a:lumMod val="25000"/>
                            </a:schemeClr>
                          </a:solidFill>
                          <a:latin typeface="Arial" panose="020B0604020202020204" pitchFamily="34" charset="0"/>
                          <a:cs typeface="Arial" panose="020B0604020202020204" pitchFamily="34" charset="0"/>
                        </a:rPr>
                        <a:t>-0.2</a:t>
                      </a:r>
                    </a:p>
                  </a:txBody>
                  <a:tcPr marL="36000" marR="36000" marT="0" marB="0" anchor="ctr">
                    <a:solidFill>
                      <a:schemeClr val="bg1"/>
                    </a:solidFill>
                  </a:tcPr>
                </a:tc>
                <a:tc>
                  <a:txBody>
                    <a:bodyPr/>
                    <a:lstStyle/>
                    <a:p>
                      <a:pPr algn="ctr"/>
                      <a:r>
                        <a:rPr lang="en-NZ" sz="1100" dirty="0">
                          <a:solidFill>
                            <a:schemeClr val="bg2">
                              <a:lumMod val="25000"/>
                            </a:schemeClr>
                          </a:solidFill>
                          <a:latin typeface="Arial" panose="020B0604020202020204" pitchFamily="34" charset="0"/>
                          <a:cs typeface="Arial" panose="020B0604020202020204" pitchFamily="34" charset="0"/>
                        </a:rPr>
                        <a:t>0.02</a:t>
                      </a:r>
                    </a:p>
                  </a:txBody>
                  <a:tcPr marL="36000" marR="36000" marT="0" marB="0" anchor="ctr">
                    <a:solidFill>
                      <a:schemeClr val="bg1"/>
                    </a:solidFill>
                  </a:tcPr>
                </a:tc>
                <a:extLst>
                  <a:ext uri="{0D108BD9-81ED-4DB2-BD59-A6C34878D82A}">
                    <a16:rowId xmlns:a16="http://schemas.microsoft.com/office/drawing/2014/main" val="2078706299"/>
                  </a:ext>
                </a:extLst>
              </a:tr>
              <a:tr h="211957">
                <a:tc>
                  <a:txBody>
                    <a:bodyPr/>
                    <a:lstStyle/>
                    <a:p>
                      <a:r>
                        <a:rPr lang="en-US" sz="1100"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Rate of ALT normalization, %</a:t>
                      </a:r>
                      <a:endParaRPr lang="en-NZ" sz="1100" b="1" dirty="0">
                        <a:solidFill>
                          <a:schemeClr val="bg2">
                            <a:lumMod val="25000"/>
                          </a:schemeClr>
                        </a:solidFill>
                        <a:latin typeface="Arial" panose="020B0604020202020204" pitchFamily="34" charset="0"/>
                        <a:cs typeface="Arial" panose="020B0604020202020204" pitchFamily="34" charset="0"/>
                      </a:endParaRPr>
                    </a:p>
                  </a:txBody>
                  <a:tcPr marL="36000" marR="36000" marT="0" marB="0" anchor="ctr">
                    <a:solidFill>
                      <a:srgbClr val="E7F3F2"/>
                    </a:solidFill>
                  </a:tcPr>
                </a:tc>
                <a:tc>
                  <a:txBody>
                    <a:bodyPr/>
                    <a:lstStyle/>
                    <a:p>
                      <a:pPr algn="ctr"/>
                      <a:r>
                        <a:rPr lang="en-NZ" sz="1100" dirty="0">
                          <a:solidFill>
                            <a:schemeClr val="bg2">
                              <a:lumMod val="25000"/>
                            </a:schemeClr>
                          </a:solidFill>
                          <a:latin typeface="Arial" panose="020B0604020202020204" pitchFamily="34" charset="0"/>
                          <a:cs typeface="Arial" panose="020B0604020202020204" pitchFamily="34" charset="0"/>
                        </a:rPr>
                        <a:t>29.0</a:t>
                      </a:r>
                    </a:p>
                  </a:txBody>
                  <a:tcPr marL="36000" marR="36000" marT="0" marB="0" anchor="ctr">
                    <a:solidFill>
                      <a:srgbClr val="E7F3F2"/>
                    </a:solidFill>
                  </a:tcPr>
                </a:tc>
                <a:tc>
                  <a:txBody>
                    <a:bodyPr/>
                    <a:lstStyle/>
                    <a:p>
                      <a:pPr algn="ctr"/>
                      <a:r>
                        <a:rPr lang="en-NZ" sz="1100" dirty="0">
                          <a:solidFill>
                            <a:schemeClr val="bg2">
                              <a:lumMod val="25000"/>
                            </a:schemeClr>
                          </a:solidFill>
                          <a:latin typeface="Arial" panose="020B0604020202020204" pitchFamily="34" charset="0"/>
                          <a:cs typeface="Arial" panose="020B0604020202020204" pitchFamily="34" charset="0"/>
                        </a:rPr>
                        <a:t>10.5</a:t>
                      </a:r>
                    </a:p>
                  </a:txBody>
                  <a:tcPr marL="36000" marR="36000" marT="0" marB="0" anchor="ctr">
                    <a:solidFill>
                      <a:srgbClr val="E7F3F2"/>
                    </a:solidFill>
                  </a:tcPr>
                </a:tc>
                <a:tc>
                  <a:txBody>
                    <a:bodyPr/>
                    <a:lstStyle/>
                    <a:p>
                      <a:pPr algn="ctr"/>
                      <a:r>
                        <a:rPr lang="en-NZ" sz="1100" dirty="0">
                          <a:solidFill>
                            <a:schemeClr val="bg2">
                              <a:lumMod val="25000"/>
                            </a:schemeClr>
                          </a:solidFill>
                          <a:latin typeface="Arial" panose="020B0604020202020204" pitchFamily="34" charset="0"/>
                          <a:cs typeface="Arial" panose="020B0604020202020204" pitchFamily="34" charset="0"/>
                        </a:rPr>
                        <a:t>0.01</a:t>
                      </a:r>
                    </a:p>
                  </a:txBody>
                  <a:tcPr marL="36000" marR="36000" marT="0" marB="0" anchor="ctr">
                    <a:solidFill>
                      <a:srgbClr val="E7F3F2"/>
                    </a:solidFill>
                  </a:tcPr>
                </a:tc>
                <a:extLst>
                  <a:ext uri="{0D108BD9-81ED-4DB2-BD59-A6C34878D82A}">
                    <a16:rowId xmlns:a16="http://schemas.microsoft.com/office/drawing/2014/main" val="1632594147"/>
                  </a:ext>
                </a:extLst>
              </a:tr>
            </a:tbl>
          </a:graphicData>
        </a:graphic>
      </p:graphicFrame>
      <p:cxnSp>
        <p:nvCxnSpPr>
          <p:cNvPr id="15" name="Straight Connector 14">
            <a:extLst>
              <a:ext uri="{FF2B5EF4-FFF2-40B4-BE49-F238E27FC236}">
                <a16:creationId xmlns:a16="http://schemas.microsoft.com/office/drawing/2014/main" id="{9D845A41-4C7F-E1AD-A343-8037F43F876D}"/>
              </a:ext>
            </a:extLst>
          </p:cNvPr>
          <p:cNvCxnSpPr>
            <a:cxnSpLocks/>
          </p:cNvCxnSpPr>
          <p:nvPr/>
        </p:nvCxnSpPr>
        <p:spPr>
          <a:xfrm>
            <a:off x="517525" y="4810145"/>
            <a:ext cx="53409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D5E8F4-4AE0-6EBD-F229-85D03E0B81A1}"/>
              </a:ext>
            </a:extLst>
          </p:cNvPr>
          <p:cNvCxnSpPr>
            <a:cxnSpLocks/>
          </p:cNvCxnSpPr>
          <p:nvPr/>
        </p:nvCxnSpPr>
        <p:spPr>
          <a:xfrm>
            <a:off x="5858467" y="4810145"/>
            <a:ext cx="0" cy="141793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1FCA8F32-0485-5175-4B9A-3A9C4DEBCFA4}"/>
              </a:ext>
            </a:extLst>
          </p:cNvPr>
          <p:cNvGrpSpPr/>
          <p:nvPr/>
        </p:nvGrpSpPr>
        <p:grpSpPr>
          <a:xfrm>
            <a:off x="9315491" y="1920824"/>
            <a:ext cx="803319" cy="1063971"/>
            <a:chOff x="5098558" y="1724001"/>
            <a:chExt cx="933546" cy="1063971"/>
          </a:xfrm>
        </p:grpSpPr>
        <p:cxnSp>
          <p:nvCxnSpPr>
            <p:cNvPr id="33" name="Connector: Elbow 32">
              <a:extLst>
                <a:ext uri="{FF2B5EF4-FFF2-40B4-BE49-F238E27FC236}">
                  <a16:creationId xmlns:a16="http://schemas.microsoft.com/office/drawing/2014/main" id="{682F4515-5804-4E35-30B7-83212FD64681}"/>
                </a:ext>
              </a:extLst>
            </p:cNvPr>
            <p:cNvCxnSpPr>
              <a:cxnSpLocks/>
              <a:stCxn id="61" idx="0"/>
              <a:endCxn id="35" idx="0"/>
            </p:cNvCxnSpPr>
            <p:nvPr/>
          </p:nvCxnSpPr>
          <p:spPr>
            <a:xfrm rot="16200000" flipH="1">
              <a:off x="5346014" y="2096032"/>
              <a:ext cx="438635" cy="717645"/>
            </a:xfrm>
            <a:prstGeom prst="bentConnector3">
              <a:avLst>
                <a:gd name="adj1" fmla="val -52116"/>
              </a:avLst>
            </a:prstGeom>
            <a:ln w="9525">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9FE868B3-6B99-F4FC-F7A2-770F2D964745}"/>
                </a:ext>
              </a:extLst>
            </p:cNvPr>
            <p:cNvSpPr/>
            <p:nvPr/>
          </p:nvSpPr>
          <p:spPr>
            <a:xfrm>
              <a:off x="5503862" y="1724001"/>
              <a:ext cx="215900" cy="113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47AC6696-5AD8-537D-4AE5-0AA9E6C9363A}"/>
                </a:ext>
              </a:extLst>
            </p:cNvPr>
            <p:cNvSpPr/>
            <p:nvPr/>
          </p:nvSpPr>
          <p:spPr>
            <a:xfrm>
              <a:off x="5816203" y="2674173"/>
              <a:ext cx="215901" cy="113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DB590EF9-DFCB-EA13-F740-48B2AE130B89}"/>
                </a:ext>
              </a:extLst>
            </p:cNvPr>
            <p:cNvSpPr/>
            <p:nvPr/>
          </p:nvSpPr>
          <p:spPr>
            <a:xfrm>
              <a:off x="5098558" y="2235538"/>
              <a:ext cx="215901" cy="113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604DC16E-A7E2-D726-4742-DA2198B7AF60}"/>
              </a:ext>
            </a:extLst>
          </p:cNvPr>
          <p:cNvGrpSpPr/>
          <p:nvPr/>
        </p:nvGrpSpPr>
        <p:grpSpPr>
          <a:xfrm>
            <a:off x="10734000" y="2397333"/>
            <a:ext cx="818414" cy="279566"/>
            <a:chOff x="5522912" y="2260690"/>
            <a:chExt cx="896890" cy="279566"/>
          </a:xfrm>
        </p:grpSpPr>
        <p:sp>
          <p:nvSpPr>
            <p:cNvPr id="41" name="Rectangle 40">
              <a:extLst>
                <a:ext uri="{FF2B5EF4-FFF2-40B4-BE49-F238E27FC236}">
                  <a16:creationId xmlns:a16="http://schemas.microsoft.com/office/drawing/2014/main" id="{658077EF-1EF7-1ABE-B670-D277880E97B2}"/>
                </a:ext>
              </a:extLst>
            </p:cNvPr>
            <p:cNvSpPr/>
            <p:nvPr/>
          </p:nvSpPr>
          <p:spPr>
            <a:xfrm>
              <a:off x="5522912" y="2426457"/>
              <a:ext cx="215900" cy="113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66F2AA8E-44AE-E8AF-556F-29C2731FDB19}"/>
                </a:ext>
              </a:extLst>
            </p:cNvPr>
            <p:cNvSpPr/>
            <p:nvPr/>
          </p:nvSpPr>
          <p:spPr>
            <a:xfrm>
              <a:off x="6203902" y="2260690"/>
              <a:ext cx="215900" cy="113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33EFE874-C020-BB9A-130D-D9DACCD07DAA}"/>
              </a:ext>
            </a:extLst>
          </p:cNvPr>
          <p:cNvSpPr txBox="1"/>
          <p:nvPr/>
        </p:nvSpPr>
        <p:spPr>
          <a:xfrm>
            <a:off x="8617959" y="1174906"/>
            <a:ext cx="3232545" cy="523220"/>
          </a:xfrm>
          <a:prstGeom prst="rect">
            <a:avLst/>
          </a:prstGeom>
          <a:noFill/>
        </p:spPr>
        <p:txBody>
          <a:bodyPr wrap="square" rtlCol="0">
            <a:spAutoFit/>
          </a:bodyPr>
          <a:lstStyle/>
          <a:p>
            <a:pPr algn="ctr"/>
            <a:r>
              <a:rPr lang="en-NZ" sz="1400" b="1" dirty="0">
                <a:solidFill>
                  <a:schemeClr val="accent6"/>
                </a:solidFill>
                <a:latin typeface="Arial" panose="020B0604020202020204" pitchFamily="34" charset="0"/>
                <a:cs typeface="Arial" panose="020B0604020202020204" pitchFamily="34" charset="0"/>
              </a:rPr>
              <a:t>Patients achieving components of the primary endpoint at Week 72</a:t>
            </a:r>
          </a:p>
        </p:txBody>
      </p:sp>
      <p:sp>
        <p:nvSpPr>
          <p:cNvPr id="45" name="TextBox 44">
            <a:extLst>
              <a:ext uri="{FF2B5EF4-FFF2-40B4-BE49-F238E27FC236}">
                <a16:creationId xmlns:a16="http://schemas.microsoft.com/office/drawing/2014/main" id="{78A1C782-4254-6A3E-7F07-B2FF06BD0257}"/>
              </a:ext>
            </a:extLst>
          </p:cNvPr>
          <p:cNvSpPr txBox="1"/>
          <p:nvPr/>
        </p:nvSpPr>
        <p:spPr>
          <a:xfrm>
            <a:off x="9749761" y="2499017"/>
            <a:ext cx="477981" cy="169277"/>
          </a:xfrm>
          <a:prstGeom prst="rect">
            <a:avLst/>
          </a:prstGeom>
          <a:solidFill>
            <a:schemeClr val="bg1"/>
          </a:solidFill>
        </p:spPr>
        <p:txBody>
          <a:bodyPr wrap="square" lIns="0" tIns="0" rIns="0" bIns="0" rtlCol="0">
            <a:spAutoFit/>
          </a:bodyPr>
          <a:lstStyle/>
          <a:p>
            <a:pPr algn="ctr"/>
            <a:r>
              <a:rPr lang="en-NZ" sz="1100" dirty="0">
                <a:solidFill>
                  <a:schemeClr val="bg2">
                    <a:lumMod val="25000"/>
                  </a:schemeClr>
                </a:solidFill>
                <a:latin typeface="Arial" panose="020B0604020202020204" pitchFamily="34" charset="0"/>
                <a:cs typeface="Arial" panose="020B0604020202020204" pitchFamily="34" charset="0"/>
              </a:rPr>
              <a:t>p=0.18</a:t>
            </a:r>
          </a:p>
        </p:txBody>
      </p:sp>
      <p:grpSp>
        <p:nvGrpSpPr>
          <p:cNvPr id="10" name="Group 9">
            <a:extLst>
              <a:ext uri="{FF2B5EF4-FFF2-40B4-BE49-F238E27FC236}">
                <a16:creationId xmlns:a16="http://schemas.microsoft.com/office/drawing/2014/main" id="{640605B1-D34F-F317-034F-BFADB71E86AC}"/>
              </a:ext>
            </a:extLst>
          </p:cNvPr>
          <p:cNvGrpSpPr/>
          <p:nvPr/>
        </p:nvGrpSpPr>
        <p:grpSpPr>
          <a:xfrm>
            <a:off x="5449758" y="1174205"/>
            <a:ext cx="3232544" cy="3546843"/>
            <a:chOff x="6931793" y="532963"/>
            <a:chExt cx="3527655" cy="3546843"/>
          </a:xfrm>
        </p:grpSpPr>
        <p:graphicFrame>
          <p:nvGraphicFramePr>
            <p:cNvPr id="11" name="Chart 10">
              <a:extLst>
                <a:ext uri="{FF2B5EF4-FFF2-40B4-BE49-F238E27FC236}">
                  <a16:creationId xmlns:a16="http://schemas.microsoft.com/office/drawing/2014/main" id="{0067BA9B-7B06-F852-7A38-3B1C05999F73}"/>
                </a:ext>
              </a:extLst>
            </p:cNvPr>
            <p:cNvGraphicFramePr/>
            <p:nvPr>
              <p:extLst>
                <p:ext uri="{D42A27DB-BD31-4B8C-83A1-F6EECF244321}">
                  <p14:modId xmlns:p14="http://schemas.microsoft.com/office/powerpoint/2010/main" val="3767778309"/>
                </p:ext>
              </p:extLst>
            </p:nvPr>
          </p:nvGraphicFramePr>
          <p:xfrm>
            <a:off x="6931793" y="1314548"/>
            <a:ext cx="3372938" cy="27652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53EDBDCB-AD86-EF80-A0DA-1EC2B96709A2}"/>
                </a:ext>
              </a:extLst>
            </p:cNvPr>
            <p:cNvSpPr txBox="1"/>
            <p:nvPr/>
          </p:nvSpPr>
          <p:spPr>
            <a:xfrm>
              <a:off x="7017972" y="532963"/>
              <a:ext cx="3441476" cy="523220"/>
            </a:xfrm>
            <a:prstGeom prst="rect">
              <a:avLst/>
            </a:prstGeom>
            <a:noFill/>
          </p:spPr>
          <p:txBody>
            <a:bodyPr wrap="square" rtlCol="0">
              <a:spAutoFit/>
            </a:bodyPr>
            <a:lstStyle/>
            <a:p>
              <a:pPr algn="ctr"/>
              <a:r>
                <a:rPr lang="en-NZ" sz="1400" b="1" dirty="0">
                  <a:solidFill>
                    <a:schemeClr val="accent6"/>
                  </a:solidFill>
                  <a:latin typeface="Arial" panose="020B0604020202020204" pitchFamily="34" charset="0"/>
                  <a:cs typeface="Arial" panose="020B0604020202020204" pitchFamily="34" charset="0"/>
                </a:rPr>
                <a:t>Patients achieving the composite primary endpoint* at Week 72</a:t>
              </a:r>
            </a:p>
          </p:txBody>
        </p:sp>
      </p:grpSp>
      <p:graphicFrame>
        <p:nvGraphicFramePr>
          <p:cNvPr id="28" name="Chart 27">
            <a:extLst>
              <a:ext uri="{FF2B5EF4-FFF2-40B4-BE49-F238E27FC236}">
                <a16:creationId xmlns:a16="http://schemas.microsoft.com/office/drawing/2014/main" id="{ECF11C2D-BDD3-244D-7A5E-9EFCD216BB22}"/>
              </a:ext>
            </a:extLst>
          </p:cNvPr>
          <p:cNvGraphicFramePr/>
          <p:nvPr>
            <p:extLst>
              <p:ext uri="{D42A27DB-BD31-4B8C-83A1-F6EECF244321}">
                <p14:modId xmlns:p14="http://schemas.microsoft.com/office/powerpoint/2010/main" val="1028375513"/>
              </p:ext>
            </p:extLst>
          </p:nvPr>
        </p:nvGraphicFramePr>
        <p:xfrm>
          <a:off x="8432154" y="1995206"/>
          <a:ext cx="3578648" cy="2906837"/>
        </p:xfrm>
        <a:graphic>
          <a:graphicData uri="http://schemas.openxmlformats.org/drawingml/2006/chart">
            <c:chart xmlns:c="http://schemas.openxmlformats.org/drawingml/2006/chart" xmlns:r="http://schemas.openxmlformats.org/officeDocument/2006/relationships" r:id="rId4"/>
          </a:graphicData>
        </a:graphic>
      </p:graphicFrame>
      <p:pic>
        <p:nvPicPr>
          <p:cNvPr id="69" name="Picture 68">
            <a:hlinkClick r:id="rId5" action="ppaction://hlinksldjump"/>
            <a:extLst>
              <a:ext uri="{FF2B5EF4-FFF2-40B4-BE49-F238E27FC236}">
                <a16:creationId xmlns:a16="http://schemas.microsoft.com/office/drawing/2014/main" id="{504ECD34-0DEA-CC9F-431F-26B15E211D8B}"/>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665767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1CC58-B2E7-C6BA-D018-156942C41B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945E1-4AE4-10E1-3EDE-1F07890CF85B}"/>
              </a:ext>
            </a:extLst>
          </p:cNvPr>
          <p:cNvSpPr>
            <a:spLocks noGrp="1"/>
          </p:cNvSpPr>
          <p:nvPr>
            <p:ph type="ctrTitle"/>
          </p:nvPr>
        </p:nvSpPr>
        <p:spPr>
          <a:xfrm>
            <a:off x="3628562" y="2714624"/>
            <a:ext cx="8429626" cy="1690007"/>
          </a:xfrm>
        </p:spPr>
        <p:txBody>
          <a:bodyPr>
            <a:normAutofit fontScale="90000"/>
          </a:bodyPr>
          <a:lstStyle/>
          <a:p>
            <a:pPr algn="r"/>
            <a:r>
              <a:rPr lang="en-GB" dirty="0">
                <a:latin typeface="Arial" panose="020B0604020202020204" pitchFamily="34" charset="0"/>
                <a:cs typeface="Arial" panose="020B0604020202020204" pitchFamily="34" charset="0"/>
              </a:rPr>
              <a:t>Alcohol-related liver disease and </a:t>
            </a:r>
            <a:r>
              <a:rPr lang="en-GB" dirty="0" err="1">
                <a:latin typeface="Arial" panose="020B0604020202020204" pitchFamily="34" charset="0"/>
                <a:cs typeface="Arial" panose="020B0604020202020204" pitchFamily="34" charset="0"/>
              </a:rPr>
              <a:t>MetALD</a:t>
            </a:r>
            <a:r>
              <a:rPr lang="en-GB" dirty="0">
                <a:latin typeface="Arial" panose="020B0604020202020204" pitchFamily="34" charset="0"/>
                <a:cs typeface="Arial" panose="020B0604020202020204" pitchFamily="34" charset="0"/>
              </a:rPr>
              <a:t>: Clinical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409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8C177740-BD1C-D079-5299-995E04C79E1D}"/>
              </a:ext>
            </a:extLst>
          </p:cNvPr>
          <p:cNvSpPr txBox="1">
            <a:spLocks/>
          </p:cNvSpPr>
          <p:nvPr/>
        </p:nvSpPr>
        <p:spPr>
          <a:xfrm>
            <a:off x="425752" y="1093601"/>
            <a:ext cx="5466952" cy="4622400"/>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dirty="0">
                <a:solidFill>
                  <a:schemeClr val="bg1"/>
                </a:solidFill>
                <a:highlight>
                  <a:srgbClr val="008080"/>
                </a:highlight>
                <a:latin typeface="Arial" panose="020B0604020202020204" pitchFamily="34" charset="0"/>
                <a:cs typeface="Arial" panose="020B0604020202020204" pitchFamily="34" charset="0"/>
              </a:rPr>
              <a:t>BACKGROUND &amp; AIMS</a:t>
            </a:r>
          </a:p>
          <a:p>
            <a:pPr>
              <a:lnSpc>
                <a:spcPct val="100000"/>
              </a:lnSpc>
            </a:pPr>
            <a:r>
              <a:rPr lang="en-US" sz="1600" noProof="0" dirty="0">
                <a:latin typeface="Arial" panose="020B0604020202020204" pitchFamily="34" charset="0"/>
                <a:cs typeface="Arial" panose="020B0604020202020204" pitchFamily="34" charset="0"/>
              </a:rPr>
              <a:t>ALD is a leading cause of morbidity, mortality, and </a:t>
            </a:r>
            <a:br>
              <a:rPr lang="en-US" sz="1600" noProof="0" dirty="0">
                <a:latin typeface="Arial" panose="020B0604020202020204" pitchFamily="34" charset="0"/>
                <a:cs typeface="Arial" panose="020B0604020202020204" pitchFamily="34" charset="0"/>
              </a:rPr>
            </a:br>
            <a:r>
              <a:rPr lang="en-US" sz="1600" noProof="0" dirty="0">
                <a:latin typeface="Arial" panose="020B0604020202020204" pitchFamily="34" charset="0"/>
                <a:cs typeface="Arial" panose="020B0604020202020204" pitchFamily="34" charset="0"/>
              </a:rPr>
              <a:t>liver transplantation</a:t>
            </a:r>
          </a:p>
          <a:p>
            <a:pPr>
              <a:lnSpc>
                <a:spcPct val="100000"/>
              </a:lnSpc>
            </a:pPr>
            <a:r>
              <a:rPr lang="en-US" sz="1600" noProof="0" dirty="0">
                <a:latin typeface="Arial" panose="020B0604020202020204" pitchFamily="34" charset="0"/>
                <a:cs typeface="Arial" panose="020B0604020202020204" pitchFamily="34" charset="0"/>
              </a:rPr>
              <a:t>Silencing of </a:t>
            </a:r>
            <a:r>
              <a:rPr lang="en-US" sz="1600" i="1" noProof="0" dirty="0">
                <a:latin typeface="Arial" panose="020B0604020202020204" pitchFamily="34" charset="0"/>
                <a:cs typeface="Arial" panose="020B0604020202020204" pitchFamily="34" charset="0"/>
              </a:rPr>
              <a:t>HSD17B13</a:t>
            </a:r>
            <a:r>
              <a:rPr lang="en-US" sz="1600" noProof="0" dirty="0">
                <a:latin typeface="Arial" panose="020B0604020202020204" pitchFamily="34" charset="0"/>
                <a:cs typeface="Arial" panose="020B0604020202020204" pitchFamily="34" charset="0"/>
              </a:rPr>
              <a:t> is a promising option </a:t>
            </a:r>
            <a:br>
              <a:rPr lang="en-US" sz="1600" noProof="0" dirty="0">
                <a:latin typeface="Arial" panose="020B0604020202020204" pitchFamily="34" charset="0"/>
                <a:cs typeface="Arial" panose="020B0604020202020204" pitchFamily="34" charset="0"/>
              </a:rPr>
            </a:br>
            <a:r>
              <a:rPr lang="en-US" sz="1600" noProof="0" dirty="0">
                <a:latin typeface="Arial" panose="020B0604020202020204" pitchFamily="34" charset="0"/>
                <a:cs typeface="Arial" panose="020B0604020202020204" pitchFamily="34" charset="0"/>
              </a:rPr>
              <a:t>for treatment </a:t>
            </a:r>
          </a:p>
          <a:p>
            <a:pPr marL="533400" indent="-261938">
              <a:lnSpc>
                <a:spcPct val="100000"/>
              </a:lnSpc>
              <a:buFont typeface="Engravers MT" panose="02090707080505020304" pitchFamily="18" charset="0"/>
              <a:buChar char="–"/>
            </a:pPr>
            <a:r>
              <a:rPr lang="en-US" sz="1600" noProof="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LOF is associated with reduced ALD progression</a:t>
            </a:r>
          </a:p>
          <a:p>
            <a:pPr>
              <a:lnSpc>
                <a:spcPct val="100000"/>
              </a:lnSpc>
            </a:pPr>
            <a:r>
              <a:rPr lang="en-US" sz="1600" dirty="0">
                <a:latin typeface="Arial" panose="020B0604020202020204" pitchFamily="34" charset="0"/>
                <a:cs typeface="Arial" panose="020B0604020202020204" pitchFamily="34" charset="0"/>
              </a:rPr>
              <a:t>Prior research showed that GSK4532990, an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N-</a:t>
            </a:r>
            <a:r>
              <a:rPr lang="en-US" sz="1600" dirty="0" err="1">
                <a:latin typeface="Arial" panose="020B0604020202020204" pitchFamily="34" charset="0"/>
                <a:cs typeface="Arial" panose="020B0604020202020204" pitchFamily="34" charset="0"/>
              </a:rPr>
              <a:t>acetylgalactosamine</a:t>
            </a:r>
            <a:r>
              <a:rPr lang="en-US" sz="1600" dirty="0">
                <a:latin typeface="Arial" panose="020B0604020202020204" pitchFamily="34" charset="0"/>
                <a:cs typeface="Arial" panose="020B0604020202020204" pitchFamily="34" charset="0"/>
              </a:rPr>
              <a:t> conjugated siRNA, selectively targeted </a:t>
            </a:r>
            <a:r>
              <a:rPr lang="en-US" sz="1600" i="1" dirty="0">
                <a:latin typeface="Arial" panose="020B0604020202020204" pitchFamily="34" charset="0"/>
                <a:cs typeface="Arial" panose="020B0604020202020204" pitchFamily="34" charset="0"/>
              </a:rPr>
              <a:t>HSD17B13</a:t>
            </a:r>
            <a:r>
              <a:rPr lang="en-US" sz="1600" dirty="0">
                <a:latin typeface="Arial" panose="020B0604020202020204" pitchFamily="34" charset="0"/>
                <a:cs typeface="Arial" panose="020B0604020202020204" pitchFamily="34" charset="0"/>
              </a:rPr>
              <a:t> in hepatocytes to mimic the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LOF mutation</a:t>
            </a:r>
          </a:p>
          <a:p>
            <a:pPr>
              <a:lnSpc>
                <a:spcPct val="100000"/>
              </a:lnSpc>
            </a:pPr>
            <a:r>
              <a:rPr lang="en-US" sz="1600" b="1" noProof="0" dirty="0">
                <a:latin typeface="Arial" panose="020B0604020202020204" pitchFamily="34" charset="0"/>
                <a:cs typeface="Arial" panose="020B0604020202020204" pitchFamily="34" charset="0"/>
              </a:rPr>
              <a:t>AIM:</a:t>
            </a:r>
            <a:r>
              <a:rPr lang="en-US" sz="1600" noProof="0" dirty="0">
                <a:latin typeface="Arial" panose="020B0604020202020204" pitchFamily="34" charset="0"/>
                <a:cs typeface="Arial" panose="020B0604020202020204" pitchFamily="34" charset="0"/>
              </a:rPr>
              <a:t> To evaluate the safety and PK </a:t>
            </a:r>
            <a:r>
              <a:rPr lang="en-US" sz="1600" dirty="0">
                <a:latin typeface="Arial" panose="020B0604020202020204" pitchFamily="34" charset="0"/>
                <a:cs typeface="Arial" panose="020B0604020202020204" pitchFamily="34" charset="0"/>
              </a:rPr>
              <a:t>of GSK4532990 </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i</a:t>
            </a:r>
            <a:r>
              <a:rPr lang="en-US" sz="1600" noProof="0" dirty="0">
                <a:latin typeface="Arial" panose="020B0604020202020204" pitchFamily="34" charset="0"/>
                <a:cs typeface="Arial" panose="020B0604020202020204" pitchFamily="34" charset="0"/>
              </a:rPr>
              <a:t>n patients with ALD </a:t>
            </a:r>
          </a:p>
          <a:p>
            <a:pPr>
              <a:lnSpc>
                <a:spcPct val="100000"/>
              </a:lnSpc>
            </a:pPr>
            <a:endParaRPr lang="en-GB" sz="1600" noProof="0" dirty="0">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3C2CEECD-E1ED-D1C7-AEA5-D63596F011E9}"/>
              </a:ext>
            </a:extLst>
          </p:cNvPr>
          <p:cNvSpPr txBox="1">
            <a:spLocks/>
          </p:cNvSpPr>
          <p:nvPr/>
        </p:nvSpPr>
        <p:spPr>
          <a:xfrm>
            <a:off x="6096000" y="1100187"/>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dirty="0">
                <a:solidFill>
                  <a:schemeClr val="bg1"/>
                </a:solidFill>
                <a:highlight>
                  <a:srgbClr val="008080"/>
                </a:highlight>
                <a:latin typeface="Arial" panose="020B0604020202020204" pitchFamily="34" charset="0"/>
                <a:cs typeface="Arial" panose="020B0604020202020204" pitchFamily="34" charset="0"/>
              </a:rPr>
              <a:t>METHODS</a:t>
            </a:r>
          </a:p>
        </p:txBody>
      </p:sp>
      <p:cxnSp>
        <p:nvCxnSpPr>
          <p:cNvPr id="6" name="Straight Connector 5">
            <a:extLst>
              <a:ext uri="{FF2B5EF4-FFF2-40B4-BE49-F238E27FC236}">
                <a16:creationId xmlns:a16="http://schemas.microsoft.com/office/drawing/2014/main" id="{0874ADC4-8F89-5993-1B5E-B79A9D8F0274}"/>
              </a:ext>
            </a:extLst>
          </p:cNvPr>
          <p:cNvCxnSpPr>
            <a:cxnSpLocks/>
          </p:cNvCxnSpPr>
          <p:nvPr/>
        </p:nvCxnSpPr>
        <p:spPr>
          <a:xfrm>
            <a:off x="5994353" y="1058406"/>
            <a:ext cx="0" cy="3778916"/>
          </a:xfrm>
          <a:prstGeom prst="line">
            <a:avLst/>
          </a:prstGeom>
          <a:ln>
            <a:solidFill>
              <a:srgbClr val="1A9586"/>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FEAACEDD-6559-C1DB-8536-BC96D1BCCA0E}"/>
              </a:ext>
            </a:extLst>
          </p:cNvPr>
          <p:cNvSpPr txBox="1">
            <a:spLocks/>
          </p:cNvSpPr>
          <p:nvPr/>
        </p:nvSpPr>
        <p:spPr>
          <a:xfrm>
            <a:off x="190499"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noProof="0" dirty="0">
                <a:solidFill>
                  <a:srgbClr val="004B87"/>
                </a:solidFill>
                <a:latin typeface="Arial" panose="020B0604020202020204" pitchFamily="34" charset="0"/>
                <a:cs typeface="Arial" panose="020B0604020202020204" pitchFamily="34" charset="0"/>
              </a:rPr>
              <a:t> </a:t>
            </a:r>
            <a:br>
              <a:rPr lang="en-GB" sz="1100" noProof="0" dirty="0">
                <a:solidFill>
                  <a:srgbClr val="004B87"/>
                </a:solidFill>
                <a:latin typeface="Arial" panose="020B0604020202020204" pitchFamily="34" charset="0"/>
                <a:cs typeface="Arial" panose="020B0604020202020204" pitchFamily="34" charset="0"/>
              </a:rPr>
            </a:br>
            <a:br>
              <a:rPr lang="en-GB" sz="1100" noProof="0" dirty="0">
                <a:solidFill>
                  <a:srgbClr val="004B87"/>
                </a:solidFill>
                <a:latin typeface="Arial" panose="020B0604020202020204" pitchFamily="34" charset="0"/>
                <a:cs typeface="Arial" panose="020B0604020202020204" pitchFamily="34" charset="0"/>
              </a:rPr>
            </a:b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*With a </a:t>
            </a:r>
            <a:r>
              <a:rPr lang="en-US" sz="1100" noProof="0" dirty="0">
                <a:solidFill>
                  <a:srgbClr val="004B87"/>
                </a:solidFill>
                <a:latin typeface="Arial" panose="020B0604020202020204" pitchFamily="34" charset="0"/>
                <a:cs typeface="Arial" panose="020B0604020202020204" pitchFamily="34" charset="0"/>
              </a:rPr>
              <a:t>history of alcohol consumption consistent with ALD/met-ALD.</a:t>
            </a:r>
            <a:br>
              <a:rPr lang="en-US" sz="1100" noProof="0" dirty="0">
                <a:solidFill>
                  <a:srgbClr val="004B87"/>
                </a:solidFill>
                <a:latin typeface="Arial" panose="020B0604020202020204" pitchFamily="34" charset="0"/>
                <a:cs typeface="Arial" panose="020B0604020202020204" pitchFamily="34" charset="0"/>
              </a:rPr>
            </a:br>
            <a:r>
              <a:rPr lang="en-US" sz="1100" baseline="30000" noProof="0" dirty="0">
                <a:solidFill>
                  <a:srgbClr val="004B87"/>
                </a:solidFill>
                <a:latin typeface="Arial" panose="020B0604020202020204" pitchFamily="34" charset="0"/>
                <a:cs typeface="Arial" panose="020B0604020202020204" pitchFamily="34" charset="0"/>
              </a:rPr>
              <a:t>†</a:t>
            </a:r>
            <a:r>
              <a:rPr lang="en-US" sz="1100" dirty="0">
                <a:solidFill>
                  <a:srgbClr val="004B87"/>
                </a:solidFill>
                <a:latin typeface="Arial" panose="020B0604020202020204" pitchFamily="34" charset="0"/>
                <a:cs typeface="Arial" panose="020B0604020202020204" pitchFamily="34" charset="0"/>
              </a:rPr>
              <a:t>A</a:t>
            </a:r>
            <a:r>
              <a:rPr lang="en-US" sz="1100" noProof="0" dirty="0" err="1">
                <a:solidFill>
                  <a:srgbClr val="004B87"/>
                </a:solidFill>
                <a:latin typeface="Arial" panose="020B0604020202020204" pitchFamily="34" charset="0"/>
                <a:cs typeface="Arial" panose="020B0604020202020204" pitchFamily="34" charset="0"/>
              </a:rPr>
              <a:t>nalyzed</a:t>
            </a:r>
            <a:r>
              <a:rPr lang="en-US" sz="1100" noProof="0" dirty="0">
                <a:solidFill>
                  <a:srgbClr val="004B87"/>
                </a:solidFill>
                <a:latin typeface="Arial" panose="020B0604020202020204" pitchFamily="34" charset="0"/>
                <a:cs typeface="Arial" panose="020B0604020202020204" pitchFamily="34" charset="0"/>
              </a:rPr>
              <a:t> non-compartmentally. </a:t>
            </a: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Jung YK,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a:t>
            </a:r>
            <a:r>
              <a:rPr lang="en-GB" sz="1100" noProof="0" dirty="0">
                <a:solidFill>
                  <a:srgbClr val="004B87"/>
                </a:solidFill>
                <a:latin typeface="Arial" panose="020B0604020202020204" pitchFamily="34" charset="0"/>
                <a:cs typeface="Arial" panose="020B0604020202020204" pitchFamily="34" charset="0"/>
              </a:rPr>
              <a:t> 2026; LBP-031.</a:t>
            </a:r>
          </a:p>
        </p:txBody>
      </p:sp>
      <p:sp>
        <p:nvSpPr>
          <p:cNvPr id="3" name="Rectangle 2">
            <a:extLst>
              <a:ext uri="{FF2B5EF4-FFF2-40B4-BE49-F238E27FC236}">
                <a16:creationId xmlns:a16="http://schemas.microsoft.com/office/drawing/2014/main" id="{51B4C9FE-3977-E941-1B40-0ACBDBBF1A69}"/>
              </a:ext>
            </a:extLst>
          </p:cNvPr>
          <p:cNvSpPr/>
          <p:nvPr/>
        </p:nvSpPr>
        <p:spPr>
          <a:xfrm flipH="1">
            <a:off x="7262736" y="3415697"/>
            <a:ext cx="1397788" cy="527600"/>
          </a:xfrm>
          <a:prstGeom prst="rect">
            <a:avLst/>
          </a:prstGeom>
          <a:solidFill>
            <a:srgbClr val="1A958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R="0" lvl="0" algn="ctr" defTabSz="914400" rtl="0" eaLnBrk="1" fontAlgn="auto" latinLnBrk="0" hangingPunct="1">
              <a:lnSpc>
                <a:spcPct val="100000"/>
              </a:lnSpc>
              <a:spcBef>
                <a:spcPts val="0"/>
              </a:spcBef>
              <a:spcAft>
                <a:spcPts val="0"/>
              </a:spcAft>
              <a:buClrTx/>
              <a:buSzTx/>
              <a:tabLst/>
              <a:defRPr/>
            </a:pPr>
            <a:r>
              <a:rPr lang="en-US" sz="1300" b="1" dirty="0">
                <a:solidFill>
                  <a:schemeClr val="bg1"/>
                </a:solidFill>
                <a:latin typeface="Arial" panose="020B0604020202020204" pitchFamily="34" charset="0"/>
                <a:cs typeface="Arial" panose="020B0604020202020204" pitchFamily="34" charset="0"/>
              </a:rPr>
              <a:t>CTP-A</a:t>
            </a:r>
          </a:p>
          <a:p>
            <a:pPr marR="0" lvl="0" algn="ctr" defTabSz="914400" rtl="0" eaLnBrk="1" fontAlgn="auto" latinLnBrk="0" hangingPunct="1">
              <a:lnSpc>
                <a:spcPct val="100000"/>
              </a:lnSpc>
              <a:spcBef>
                <a:spcPts val="0"/>
              </a:spcBef>
              <a:spcAft>
                <a:spcPts val="0"/>
              </a:spcAft>
              <a:buClrTx/>
              <a:buSzTx/>
              <a:tabLst/>
              <a:defRPr/>
            </a:pPr>
            <a:r>
              <a:rPr lang="en-US" sz="1300" b="1" dirty="0">
                <a:solidFill>
                  <a:schemeClr val="bg1"/>
                </a:solidFill>
                <a:latin typeface="Arial" panose="020B0604020202020204" pitchFamily="34" charset="0"/>
                <a:cs typeface="Arial" panose="020B0604020202020204" pitchFamily="34" charset="0"/>
              </a:rPr>
              <a:t>(n=8)</a:t>
            </a:r>
          </a:p>
        </p:txBody>
      </p:sp>
      <p:sp>
        <p:nvSpPr>
          <p:cNvPr id="13" name="Oval 12">
            <a:extLst>
              <a:ext uri="{FF2B5EF4-FFF2-40B4-BE49-F238E27FC236}">
                <a16:creationId xmlns:a16="http://schemas.microsoft.com/office/drawing/2014/main" id="{A9C065A5-4925-F991-825D-2703DA48D37E}"/>
              </a:ext>
            </a:extLst>
          </p:cNvPr>
          <p:cNvSpPr/>
          <p:nvPr/>
        </p:nvSpPr>
        <p:spPr>
          <a:xfrm>
            <a:off x="6884605" y="3360219"/>
            <a:ext cx="694270" cy="651388"/>
          </a:xfrm>
          <a:prstGeom prst="ellipse">
            <a:avLst/>
          </a:prstGeom>
          <a:solidFill>
            <a:srgbClr val="1A95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9" name="Title 3">
            <a:extLst>
              <a:ext uri="{FF2B5EF4-FFF2-40B4-BE49-F238E27FC236}">
                <a16:creationId xmlns:a16="http://schemas.microsoft.com/office/drawing/2014/main" id="{2B21A1A4-10CA-2116-B7F5-04A095199826}"/>
              </a:ext>
            </a:extLst>
          </p:cNvPr>
          <p:cNvSpPr>
            <a:spLocks noGrp="1"/>
          </p:cNvSpPr>
          <p:nvPr>
            <p:ph type="title"/>
          </p:nvPr>
        </p:nvSpPr>
        <p:spPr>
          <a:xfrm>
            <a:off x="838200" y="0"/>
            <a:ext cx="10629480" cy="603849"/>
          </a:xfrm>
        </p:spPr>
        <p:txBody>
          <a:bodyPr>
            <a:noAutofit/>
          </a:bodyPr>
          <a:lstStyle/>
          <a:p>
            <a:r>
              <a:rPr lang="en-US" sz="2400" noProof="0" dirty="0">
                <a:latin typeface="Arial" panose="020B0604020202020204" pitchFamily="34" charset="0"/>
                <a:cs typeface="Arial" panose="020B0604020202020204" pitchFamily="34" charset="0"/>
              </a:rPr>
              <a:t>Safety and PK results from a Phase 2 safety lead-in in participants with hepatic impairment support continued development of GSK4532990 in ALD</a:t>
            </a:r>
            <a:endParaRPr lang="en-GB" sz="2400" noProof="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985EE0F-93E8-D678-9297-79EF6C1948D4}"/>
              </a:ext>
            </a:extLst>
          </p:cNvPr>
          <p:cNvSpPr/>
          <p:nvPr/>
        </p:nvSpPr>
        <p:spPr>
          <a:xfrm>
            <a:off x="7898624" y="1419900"/>
            <a:ext cx="2991934" cy="615269"/>
          </a:xfrm>
          <a:prstGeom prst="rect">
            <a:avLst/>
          </a:prstGeom>
          <a:solidFill>
            <a:schemeClr val="bg1"/>
          </a:solidFill>
          <a:ln>
            <a:solidFill>
              <a:srgbClr val="137064"/>
            </a:solidFill>
          </a:ln>
        </p:spPr>
        <p:style>
          <a:lnRef idx="2">
            <a:schemeClr val="accent1">
              <a:shade val="15000"/>
            </a:schemeClr>
          </a:lnRef>
          <a:fillRef idx="1">
            <a:schemeClr val="accent1"/>
          </a:fillRef>
          <a:effectRef idx="0">
            <a:schemeClr val="accent1"/>
          </a:effectRef>
          <a:fontRef idx="minor">
            <a:schemeClr val="lt1"/>
          </a:fontRef>
        </p:style>
        <p:txBody>
          <a:bodyPr lIns="252000" tIns="36000" rIns="0" rtlCol="0" anchor="ctr"/>
          <a:lstStyle/>
          <a:p>
            <a:pPr algn="ctr"/>
            <a:r>
              <a:rPr lang="en-US" sz="1400" b="1" noProof="0" dirty="0">
                <a:solidFill>
                  <a:schemeClr val="tx1"/>
                </a:solidFill>
                <a:latin typeface="Arial" panose="020B0604020202020204" pitchFamily="34" charset="0"/>
                <a:cs typeface="Arial" panose="020B0604020202020204" pitchFamily="34" charset="0"/>
              </a:rPr>
              <a:t>Phase 2, single-arm study</a:t>
            </a:r>
            <a:br>
              <a:rPr lang="en-GB" sz="1400" b="1" noProof="0" dirty="0">
                <a:solidFill>
                  <a:schemeClr val="tx1"/>
                </a:solidFill>
                <a:latin typeface="Arial" panose="020B0604020202020204" pitchFamily="34" charset="0"/>
                <a:cs typeface="Arial" panose="020B0604020202020204" pitchFamily="34" charset="0"/>
              </a:rPr>
            </a:br>
            <a:r>
              <a:rPr lang="en-GB" sz="1400" b="1" noProof="0" dirty="0">
                <a:solidFill>
                  <a:schemeClr val="tx1"/>
                </a:solidFill>
                <a:latin typeface="Arial" panose="020B0604020202020204" pitchFamily="34" charset="0"/>
                <a:cs typeface="Arial" panose="020B0604020202020204" pitchFamily="34" charset="0"/>
              </a:rPr>
              <a:t>(NCT06613698)</a:t>
            </a:r>
            <a:endParaRPr lang="en-GB" sz="1400" noProof="0" dirty="0">
              <a:solidFill>
                <a:schemeClr val="tx1"/>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239251FF-688D-9CC4-43D5-22EA825DC3A5}"/>
              </a:ext>
            </a:extLst>
          </p:cNvPr>
          <p:cNvSpPr/>
          <p:nvPr/>
        </p:nvSpPr>
        <p:spPr>
          <a:xfrm>
            <a:off x="7505407" y="1326406"/>
            <a:ext cx="777077" cy="769022"/>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C4DD2375-465B-1847-5DC5-64BA7F417945}"/>
              </a:ext>
            </a:extLst>
          </p:cNvPr>
          <p:cNvGrpSpPr/>
          <p:nvPr/>
        </p:nvGrpSpPr>
        <p:grpSpPr>
          <a:xfrm>
            <a:off x="7570166" y="1501621"/>
            <a:ext cx="632701" cy="452438"/>
            <a:chOff x="5326262" y="2874941"/>
            <a:chExt cx="813014" cy="581378"/>
          </a:xfrm>
          <a:solidFill>
            <a:schemeClr val="accent6"/>
          </a:solidFill>
        </p:grpSpPr>
        <p:pic>
          <p:nvPicPr>
            <p:cNvPr id="14" name="Graphic 13">
              <a:extLst>
                <a:ext uri="{FF2B5EF4-FFF2-40B4-BE49-F238E27FC236}">
                  <a16:creationId xmlns:a16="http://schemas.microsoft.com/office/drawing/2014/main" id="{5F116E8E-1265-8FF5-CCA6-70C8D746DA8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26262" y="2874941"/>
              <a:ext cx="424662" cy="424662"/>
            </a:xfrm>
            <a:prstGeom prst="rect">
              <a:avLst/>
            </a:prstGeom>
          </p:spPr>
        </p:pic>
        <p:pic>
          <p:nvPicPr>
            <p:cNvPr id="15" name="Graphic 14">
              <a:extLst>
                <a:ext uri="{FF2B5EF4-FFF2-40B4-BE49-F238E27FC236}">
                  <a16:creationId xmlns:a16="http://schemas.microsoft.com/office/drawing/2014/main" id="{84E7C327-B8DF-9AF1-679B-BA77CFA9513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4614" y="2874941"/>
              <a:ext cx="424662" cy="424662"/>
            </a:xfrm>
            <a:prstGeom prst="rect">
              <a:avLst/>
            </a:prstGeom>
          </p:spPr>
        </p:pic>
        <p:pic>
          <p:nvPicPr>
            <p:cNvPr id="16" name="Graphic 15">
              <a:extLst>
                <a:ext uri="{FF2B5EF4-FFF2-40B4-BE49-F238E27FC236}">
                  <a16:creationId xmlns:a16="http://schemas.microsoft.com/office/drawing/2014/main" id="{F7F00494-2894-04B1-65F0-5220ED2D9B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56036" y="2904588"/>
              <a:ext cx="551731" cy="551731"/>
            </a:xfrm>
            <a:prstGeom prst="rect">
              <a:avLst/>
            </a:prstGeom>
          </p:spPr>
        </p:pic>
      </p:grpSp>
      <p:sp>
        <p:nvSpPr>
          <p:cNvPr id="19" name="Rectangle 18">
            <a:extLst>
              <a:ext uri="{FF2B5EF4-FFF2-40B4-BE49-F238E27FC236}">
                <a16:creationId xmlns:a16="http://schemas.microsoft.com/office/drawing/2014/main" id="{DB09616F-F44E-F200-4615-132FA8D705FC}"/>
              </a:ext>
            </a:extLst>
          </p:cNvPr>
          <p:cNvSpPr/>
          <p:nvPr/>
        </p:nvSpPr>
        <p:spPr>
          <a:xfrm>
            <a:off x="7373153" y="2244357"/>
            <a:ext cx="4117569" cy="808514"/>
          </a:xfrm>
          <a:prstGeom prst="rect">
            <a:avLst/>
          </a:prstGeom>
          <a:solidFill>
            <a:schemeClr val="bg1"/>
          </a:solidFill>
          <a:ln w="19050">
            <a:solidFill>
              <a:srgbClr val="137064"/>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ctr">
              <a:defRPr/>
            </a:pPr>
            <a:r>
              <a:rPr lang="en-GB" sz="1400" dirty="0">
                <a:solidFill>
                  <a:schemeClr val="tx2"/>
                </a:solidFill>
                <a:latin typeface="Arial" panose="020B0604020202020204" pitchFamily="34" charset="0"/>
                <a:cs typeface="Arial" panose="020B0604020202020204" pitchFamily="34" charset="0"/>
              </a:rPr>
              <a:t>Adults (18–70 years) with a history of </a:t>
            </a:r>
            <a:br>
              <a:rPr lang="en-GB" sz="1400" dirty="0">
                <a:solidFill>
                  <a:schemeClr val="tx2"/>
                </a:solidFill>
                <a:latin typeface="Arial" panose="020B0604020202020204" pitchFamily="34" charset="0"/>
                <a:cs typeface="Arial" panose="020B0604020202020204" pitchFamily="34" charset="0"/>
              </a:rPr>
            </a:br>
            <a:r>
              <a:rPr lang="en-GB" sz="1400" dirty="0">
                <a:solidFill>
                  <a:schemeClr val="tx2"/>
                </a:solidFill>
                <a:latin typeface="Arial" panose="020B0604020202020204" pitchFamily="34" charset="0"/>
                <a:cs typeface="Arial" panose="020B0604020202020204" pitchFamily="34" charset="0"/>
              </a:rPr>
              <a:t>alcohol use consistent with ALD/met-ALD</a:t>
            </a:r>
          </a:p>
          <a:p>
            <a:pPr algn="ctr">
              <a:defRPr/>
            </a:pPr>
            <a:r>
              <a:rPr lang="en-US" sz="1400" b="1" dirty="0">
                <a:solidFill>
                  <a:schemeClr val="tx2"/>
                </a:solidFill>
                <a:latin typeface="Arial" panose="020B0604020202020204" pitchFamily="34" charset="0"/>
                <a:cs typeface="Arial" panose="020B0604020202020204" pitchFamily="34" charset="0"/>
              </a:rPr>
              <a:t>Treated with SC GSK4532990 </a:t>
            </a:r>
            <a:r>
              <a:rPr lang="en-GB" sz="1300" b="1" noProof="0" dirty="0">
                <a:solidFill>
                  <a:schemeClr val="tx1"/>
                </a:solidFill>
                <a:latin typeface="Arial" panose="020B0604020202020204" pitchFamily="34" charset="0"/>
                <a:cs typeface="Arial" panose="020B0604020202020204" pitchFamily="34" charset="0"/>
              </a:rPr>
              <a:t>(N=</a:t>
            </a:r>
            <a:r>
              <a:rPr lang="en-GB" sz="1300" b="1" dirty="0">
                <a:solidFill>
                  <a:schemeClr val="tx1"/>
                </a:solidFill>
                <a:latin typeface="Arial" panose="020B0604020202020204" pitchFamily="34" charset="0"/>
                <a:cs typeface="Arial" panose="020B0604020202020204" pitchFamily="34" charset="0"/>
              </a:rPr>
              <a:t>16</a:t>
            </a:r>
            <a:r>
              <a:rPr lang="en-GB" sz="1300" b="1" noProof="0" dirty="0">
                <a:solidFill>
                  <a:schemeClr val="tx1"/>
                </a:solidFill>
                <a:latin typeface="Arial" panose="020B0604020202020204" pitchFamily="34" charset="0"/>
                <a:cs typeface="Arial" panose="020B0604020202020204" pitchFamily="34" charset="0"/>
              </a:rPr>
              <a:t>)</a:t>
            </a:r>
          </a:p>
        </p:txBody>
      </p:sp>
      <p:sp>
        <p:nvSpPr>
          <p:cNvPr id="26" name="Oval 25">
            <a:extLst>
              <a:ext uri="{FF2B5EF4-FFF2-40B4-BE49-F238E27FC236}">
                <a16:creationId xmlns:a16="http://schemas.microsoft.com/office/drawing/2014/main" id="{94CAD76E-2E48-EDF5-B4CC-C9D797A0ECD0}"/>
              </a:ext>
            </a:extLst>
          </p:cNvPr>
          <p:cNvSpPr/>
          <p:nvPr/>
        </p:nvSpPr>
        <p:spPr>
          <a:xfrm>
            <a:off x="6911437" y="2244357"/>
            <a:ext cx="849802" cy="797146"/>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cs typeface="Arial" panose="020B0604020202020204" pitchFamily="34" charset="0"/>
            </a:endParaRPr>
          </a:p>
        </p:txBody>
      </p:sp>
      <p:sp>
        <p:nvSpPr>
          <p:cNvPr id="61" name="Arrow: Pentagon 60">
            <a:extLst>
              <a:ext uri="{FF2B5EF4-FFF2-40B4-BE49-F238E27FC236}">
                <a16:creationId xmlns:a16="http://schemas.microsoft.com/office/drawing/2014/main" id="{C3C092A9-5428-3376-1EB6-460CE4955C00}"/>
              </a:ext>
            </a:extLst>
          </p:cNvPr>
          <p:cNvSpPr/>
          <p:nvPr/>
        </p:nvSpPr>
        <p:spPr>
          <a:xfrm>
            <a:off x="6886319" y="4898970"/>
            <a:ext cx="4604403" cy="309410"/>
          </a:xfrm>
          <a:prstGeom prst="homePlate">
            <a:avLst>
              <a:gd name="adj" fmla="val 45878"/>
            </a:avLst>
          </a:prstGeom>
          <a:solidFill>
            <a:srgbClr val="1A958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id="{604FD654-4C72-0647-2B74-8F1AD70F03BA}"/>
              </a:ext>
            </a:extLst>
          </p:cNvPr>
          <p:cNvSpPr/>
          <p:nvPr/>
        </p:nvSpPr>
        <p:spPr>
          <a:xfrm>
            <a:off x="6764182" y="4893809"/>
            <a:ext cx="332648" cy="332648"/>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9586"/>
                </a:solidFill>
                <a:effectLst/>
                <a:uLnTx/>
                <a:uFillTx/>
                <a:latin typeface="Arial" panose="020B0604020202020204" pitchFamily="34" charset="0"/>
                <a:cs typeface="Arial" panose="020B0604020202020204" pitchFamily="34" charset="0"/>
              </a:rPr>
              <a:t>1</a:t>
            </a:r>
          </a:p>
        </p:txBody>
      </p:sp>
      <p:sp>
        <p:nvSpPr>
          <p:cNvPr id="64" name="Rectangle 63">
            <a:extLst>
              <a:ext uri="{FF2B5EF4-FFF2-40B4-BE49-F238E27FC236}">
                <a16:creationId xmlns:a16="http://schemas.microsoft.com/office/drawing/2014/main" id="{909C3DFC-6AE6-07B4-A8BE-DCBE07209921}"/>
              </a:ext>
            </a:extLst>
          </p:cNvPr>
          <p:cNvSpPr/>
          <p:nvPr/>
        </p:nvSpPr>
        <p:spPr>
          <a:xfrm>
            <a:off x="7061991" y="4906728"/>
            <a:ext cx="860701" cy="24319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sym typeface="Wingdings 2" panose="05020102010507070707" pitchFamily="18" charset="2"/>
              </a:rPr>
              <a:t>Baseline</a:t>
            </a:r>
            <a:endParaRPr kumimoji="0" lang="en-GB"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Wingdings 2" panose="05020102010507070707" pitchFamily="18" charset="2"/>
            </a:endParaRPr>
          </a:p>
        </p:txBody>
      </p:sp>
      <p:cxnSp>
        <p:nvCxnSpPr>
          <p:cNvPr id="67" name="Connector: Elbow 66">
            <a:extLst>
              <a:ext uri="{FF2B5EF4-FFF2-40B4-BE49-F238E27FC236}">
                <a16:creationId xmlns:a16="http://schemas.microsoft.com/office/drawing/2014/main" id="{C33904CC-5C1B-434E-2EAC-7970F2F25D74}"/>
              </a:ext>
            </a:extLst>
          </p:cNvPr>
          <p:cNvCxnSpPr>
            <a:cxnSpLocks/>
            <a:stCxn id="3" idx="2"/>
            <a:endCxn id="62" idx="2"/>
          </p:cNvCxnSpPr>
          <p:nvPr/>
        </p:nvCxnSpPr>
        <p:spPr>
          <a:xfrm rot="5400000">
            <a:off x="6804488" y="3902991"/>
            <a:ext cx="1116836" cy="1197448"/>
          </a:xfrm>
          <a:prstGeom prst="bentConnector4">
            <a:avLst>
              <a:gd name="adj1" fmla="val 22984"/>
              <a:gd name="adj2" fmla="val 11909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59493F51-D242-34EF-10C6-8F3BE2AE9074}"/>
              </a:ext>
            </a:extLst>
          </p:cNvPr>
          <p:cNvSpPr/>
          <p:nvPr/>
        </p:nvSpPr>
        <p:spPr>
          <a:xfrm>
            <a:off x="10069892" y="4896601"/>
            <a:ext cx="332648" cy="332648"/>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9586"/>
                </a:solidFill>
                <a:effectLst/>
                <a:uLnTx/>
                <a:uFillTx/>
                <a:latin typeface="Arial" panose="020B0604020202020204" pitchFamily="34" charset="0"/>
                <a:cs typeface="Arial" panose="020B0604020202020204" pitchFamily="34" charset="0"/>
              </a:rPr>
              <a:t>8</a:t>
            </a:r>
          </a:p>
        </p:txBody>
      </p:sp>
      <p:sp>
        <p:nvSpPr>
          <p:cNvPr id="70" name="Rectangle 69">
            <a:extLst>
              <a:ext uri="{FF2B5EF4-FFF2-40B4-BE49-F238E27FC236}">
                <a16:creationId xmlns:a16="http://schemas.microsoft.com/office/drawing/2014/main" id="{49398EE7-E523-55C5-4711-290A8C6BD99E}"/>
              </a:ext>
            </a:extLst>
          </p:cNvPr>
          <p:cNvSpPr/>
          <p:nvPr/>
        </p:nvSpPr>
        <p:spPr>
          <a:xfrm>
            <a:off x="6683585" y="4624964"/>
            <a:ext cx="1569975" cy="32816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GB" sz="1400" b="1" dirty="0">
                <a:solidFill>
                  <a:schemeClr val="tx2"/>
                </a:solidFill>
                <a:latin typeface="Arial" panose="020B0604020202020204" pitchFamily="34" charset="0"/>
                <a:cs typeface="Arial" panose="020B0604020202020204" pitchFamily="34" charset="0"/>
                <a:sym typeface="Wingdings 2" panose="05020102010507070707" pitchFamily="18" charset="2"/>
              </a:rPr>
              <a:t>Safety evaluation</a:t>
            </a:r>
            <a:endParaRPr kumimoji="0" lang="en-GB"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Wingdings 2" panose="05020102010507070707" pitchFamily="18" charset="2"/>
            </a:endParaRPr>
          </a:p>
        </p:txBody>
      </p:sp>
      <p:sp>
        <p:nvSpPr>
          <p:cNvPr id="72" name="Rectangle 71">
            <a:extLst>
              <a:ext uri="{FF2B5EF4-FFF2-40B4-BE49-F238E27FC236}">
                <a16:creationId xmlns:a16="http://schemas.microsoft.com/office/drawing/2014/main" id="{6F36DB8B-D9E3-2342-D31D-B86CD0886E18}"/>
              </a:ext>
            </a:extLst>
          </p:cNvPr>
          <p:cNvSpPr/>
          <p:nvPr/>
        </p:nvSpPr>
        <p:spPr>
          <a:xfrm>
            <a:off x="10196151" y="4906728"/>
            <a:ext cx="860701" cy="24319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sym typeface="Wingdings 2" panose="05020102010507070707" pitchFamily="18" charset="2"/>
              </a:rPr>
              <a:t>Weeks</a:t>
            </a:r>
            <a:endParaRPr kumimoji="0" lang="en-GB"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Wingdings 2" panose="05020102010507070707" pitchFamily="18" charset="2"/>
            </a:endParaRPr>
          </a:p>
        </p:txBody>
      </p:sp>
      <p:cxnSp>
        <p:nvCxnSpPr>
          <p:cNvPr id="73" name="Straight Connector 72">
            <a:extLst>
              <a:ext uri="{FF2B5EF4-FFF2-40B4-BE49-F238E27FC236}">
                <a16:creationId xmlns:a16="http://schemas.microsoft.com/office/drawing/2014/main" id="{0351C606-02A0-D053-D940-0FA7BB9DE14F}"/>
              </a:ext>
            </a:extLst>
          </p:cNvPr>
          <p:cNvCxnSpPr>
            <a:cxnSpLocks/>
          </p:cNvCxnSpPr>
          <p:nvPr/>
        </p:nvCxnSpPr>
        <p:spPr>
          <a:xfrm>
            <a:off x="10242950" y="5223420"/>
            <a:ext cx="0" cy="320878"/>
          </a:xfrm>
          <a:prstGeom prst="line">
            <a:avLst/>
          </a:prstGeom>
          <a:ln w="28575">
            <a:solidFill>
              <a:schemeClr val="accent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31923324-0C8A-D62D-D3DD-BCC3798D7346}"/>
              </a:ext>
            </a:extLst>
          </p:cNvPr>
          <p:cNvSpPr/>
          <p:nvPr/>
        </p:nvSpPr>
        <p:spPr>
          <a:xfrm>
            <a:off x="10160378" y="5571206"/>
            <a:ext cx="2191160" cy="32816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285750" marR="0" lvl="0" indent="-285750" defTabSz="914400" rtl="0" eaLnBrk="1" fontAlgn="auto" latinLnBrk="0" hangingPunct="1">
              <a:lnSpc>
                <a:spcPct val="100000"/>
              </a:lnSpc>
              <a:spcBef>
                <a:spcPts val="0"/>
              </a:spcBef>
              <a:buClrTx/>
              <a:buSzTx/>
              <a:buFont typeface="Arial" panose="020B0604020202020204" pitchFamily="34" charset="0"/>
              <a:buChar char="•"/>
              <a:tabLst/>
              <a:defRPr/>
            </a:pPr>
            <a:r>
              <a:rPr lang="en-US" sz="1400" dirty="0">
                <a:solidFill>
                  <a:schemeClr val="tx2"/>
                </a:solidFill>
                <a:latin typeface="Arial" panose="020B0604020202020204" pitchFamily="34" charset="0"/>
                <a:cs typeface="Arial" panose="020B0604020202020204" pitchFamily="34" charset="0"/>
                <a:sym typeface="Wingdings 2" panose="05020102010507070707" pitchFamily="18" charset="2"/>
              </a:rPr>
              <a:t>Vital signs</a:t>
            </a:r>
          </a:p>
          <a:p>
            <a:pPr marL="285750" marR="0" lvl="0" indent="-285750" defTabSz="914400" rtl="0" eaLnBrk="1" fontAlgn="auto" latinLnBrk="0" hangingPunct="1">
              <a:lnSpc>
                <a:spcPct val="100000"/>
              </a:lnSpc>
              <a:spcBef>
                <a:spcPts val="0"/>
              </a:spcBef>
              <a:buClrTx/>
              <a:buSzTx/>
              <a:buFont typeface="Arial" panose="020B0604020202020204" pitchFamily="34" charset="0"/>
              <a:buChar char="•"/>
              <a:tabLst/>
              <a:defRPr/>
            </a:pPr>
            <a:r>
              <a:rPr lang="en-US" sz="1400" dirty="0">
                <a:solidFill>
                  <a:schemeClr val="tx2"/>
                </a:solidFill>
                <a:latin typeface="Arial" panose="020B0604020202020204" pitchFamily="34" charset="0"/>
                <a:cs typeface="Arial" panose="020B0604020202020204" pitchFamily="34" charset="0"/>
                <a:sym typeface="Wingdings 2" panose="05020102010507070707" pitchFamily="18" charset="2"/>
              </a:rPr>
              <a:t>ECG</a:t>
            </a:r>
          </a:p>
          <a:p>
            <a:pPr marL="285750" marR="0" lvl="0" indent="-285750" defTabSz="914400" rtl="0" eaLnBrk="1" fontAlgn="auto" latinLnBrk="0" hangingPunct="1">
              <a:lnSpc>
                <a:spcPct val="100000"/>
              </a:lnSpc>
              <a:spcBef>
                <a:spcPts val="0"/>
              </a:spcBef>
              <a:buClrTx/>
              <a:buSzTx/>
              <a:buFont typeface="Arial" panose="020B0604020202020204" pitchFamily="34" charset="0"/>
              <a:buChar char="•"/>
              <a:tabLst/>
              <a:defRPr/>
            </a:pPr>
            <a:r>
              <a:rPr lang="en-US" sz="1400" dirty="0">
                <a:solidFill>
                  <a:schemeClr val="tx2"/>
                </a:solidFill>
                <a:latin typeface="Arial" panose="020B0604020202020204" pitchFamily="34" charset="0"/>
                <a:cs typeface="Arial" panose="020B0604020202020204" pitchFamily="34" charset="0"/>
                <a:sym typeface="Wingdings 2" panose="05020102010507070707" pitchFamily="18" charset="2"/>
              </a:rPr>
              <a:t>Laboratory tests</a:t>
            </a:r>
          </a:p>
          <a:p>
            <a:pPr marL="285750" marR="0" lvl="0" indent="-285750" defTabSz="914400" rtl="0" eaLnBrk="1" fontAlgn="auto" latinLnBrk="0" hangingPunct="1">
              <a:lnSpc>
                <a:spcPct val="100000"/>
              </a:lnSpc>
              <a:spcBef>
                <a:spcPts val="0"/>
              </a:spcBef>
              <a:buClrTx/>
              <a:buSzTx/>
              <a:buFont typeface="Arial" panose="020B0604020202020204" pitchFamily="34" charset="0"/>
              <a:buChar char="•"/>
              <a:tabLst/>
              <a:defRPr/>
            </a:pPr>
            <a:r>
              <a:rPr lang="en-US" sz="1400" dirty="0">
                <a:solidFill>
                  <a:schemeClr val="tx2"/>
                </a:solidFill>
                <a:latin typeface="Arial" panose="020B0604020202020204" pitchFamily="34" charset="0"/>
                <a:cs typeface="Arial" panose="020B0604020202020204" pitchFamily="34" charset="0"/>
                <a:sym typeface="Wingdings 2" panose="05020102010507070707" pitchFamily="18" charset="2"/>
              </a:rPr>
              <a:t>AEs</a:t>
            </a:r>
            <a:endParaRPr kumimoji="0" lang="en-GB" sz="14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Wingdings 2" panose="05020102010507070707" pitchFamily="18" charset="2"/>
            </a:endParaRPr>
          </a:p>
        </p:txBody>
      </p:sp>
      <p:cxnSp>
        <p:nvCxnSpPr>
          <p:cNvPr id="82" name="Straight Connector 81">
            <a:extLst>
              <a:ext uri="{FF2B5EF4-FFF2-40B4-BE49-F238E27FC236}">
                <a16:creationId xmlns:a16="http://schemas.microsoft.com/office/drawing/2014/main" id="{AE5BD7E9-5427-2B2D-DBC2-9EED267E7898}"/>
              </a:ext>
            </a:extLst>
          </p:cNvPr>
          <p:cNvCxnSpPr>
            <a:cxnSpLocks/>
          </p:cNvCxnSpPr>
          <p:nvPr/>
        </p:nvCxnSpPr>
        <p:spPr>
          <a:xfrm>
            <a:off x="6908091" y="5223420"/>
            <a:ext cx="0" cy="320878"/>
          </a:xfrm>
          <a:prstGeom prst="line">
            <a:avLst/>
          </a:prstGeom>
          <a:ln w="28575">
            <a:solidFill>
              <a:schemeClr val="accent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95B63699-00B2-3CB2-F637-E6132B9EA729}"/>
              </a:ext>
            </a:extLst>
          </p:cNvPr>
          <p:cNvSpPr/>
          <p:nvPr/>
        </p:nvSpPr>
        <p:spPr>
          <a:xfrm>
            <a:off x="6854129" y="5571206"/>
            <a:ext cx="2191160" cy="32816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285750" lvl="0" indent="-285750">
              <a:spcAft>
                <a:spcPts val="600"/>
              </a:spcAft>
              <a:buFont typeface="Arial" panose="020B0604020202020204" pitchFamily="34" charset="0"/>
              <a:buChar char="•"/>
              <a:defRPr/>
            </a:pPr>
            <a:r>
              <a:rPr kumimoji="0" lang="en-US" sz="14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Wingdings 2" panose="05020102010507070707" pitchFamily="18" charset="2"/>
              </a:rPr>
              <a:t>PK</a:t>
            </a:r>
            <a:r>
              <a:rPr lang="en-US" sz="1400" baseline="30000" dirty="0">
                <a:solidFill>
                  <a:srgbClr val="004B87"/>
                </a:solidFill>
                <a:latin typeface="Arial" panose="020B0604020202020204" pitchFamily="34" charset="0"/>
                <a:cs typeface="Arial" panose="020B0604020202020204" pitchFamily="34" charset="0"/>
              </a:rPr>
              <a:t>†</a:t>
            </a:r>
            <a:endParaRPr kumimoji="0" lang="en-GB" sz="14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Wingdings 2" panose="05020102010507070707" pitchFamily="18" charset="2"/>
            </a:endParaRPr>
          </a:p>
        </p:txBody>
      </p:sp>
      <p:sp>
        <p:nvSpPr>
          <p:cNvPr id="89" name="Isosceles Triangle 88">
            <a:extLst>
              <a:ext uri="{FF2B5EF4-FFF2-40B4-BE49-F238E27FC236}">
                <a16:creationId xmlns:a16="http://schemas.microsoft.com/office/drawing/2014/main" id="{9B236C85-ECDB-B50C-1FD3-925A4CD022A9}"/>
              </a:ext>
            </a:extLst>
          </p:cNvPr>
          <p:cNvSpPr/>
          <p:nvPr/>
        </p:nvSpPr>
        <p:spPr>
          <a:xfrm rot="10800000">
            <a:off x="9318066" y="2046084"/>
            <a:ext cx="227742" cy="175409"/>
          </a:xfrm>
          <a:prstGeom prs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95" name="Rectangle 94">
            <a:extLst>
              <a:ext uri="{FF2B5EF4-FFF2-40B4-BE49-F238E27FC236}">
                <a16:creationId xmlns:a16="http://schemas.microsoft.com/office/drawing/2014/main" id="{CF0E776E-CBB2-10D1-87C5-76535E61BB24}"/>
              </a:ext>
            </a:extLst>
          </p:cNvPr>
          <p:cNvSpPr/>
          <p:nvPr/>
        </p:nvSpPr>
        <p:spPr>
          <a:xfrm flipH="1">
            <a:off x="10069892" y="3420347"/>
            <a:ext cx="1397788" cy="527600"/>
          </a:xfrm>
          <a:prstGeom prst="rect">
            <a:avLst/>
          </a:prstGeom>
          <a:solidFill>
            <a:srgbClr val="1A958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R="0" lvl="0" algn="ctr" defTabSz="914400" rtl="0" eaLnBrk="1" fontAlgn="auto" latinLnBrk="0" hangingPunct="1">
              <a:lnSpc>
                <a:spcPct val="100000"/>
              </a:lnSpc>
              <a:spcBef>
                <a:spcPts val="0"/>
              </a:spcBef>
              <a:spcAft>
                <a:spcPts val="0"/>
              </a:spcAft>
              <a:buClrTx/>
              <a:buSzTx/>
              <a:tabLst/>
              <a:defRPr/>
            </a:pPr>
            <a:r>
              <a:rPr lang="en-US" sz="1300" b="1" dirty="0">
                <a:solidFill>
                  <a:schemeClr val="bg1"/>
                </a:solidFill>
                <a:latin typeface="Arial" panose="020B0604020202020204" pitchFamily="34" charset="0"/>
                <a:cs typeface="Arial" panose="020B0604020202020204" pitchFamily="34" charset="0"/>
              </a:rPr>
              <a:t>CTP-B</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(n=8)</a:t>
            </a:r>
          </a:p>
        </p:txBody>
      </p:sp>
      <p:sp>
        <p:nvSpPr>
          <p:cNvPr id="96" name="Oval 95">
            <a:extLst>
              <a:ext uri="{FF2B5EF4-FFF2-40B4-BE49-F238E27FC236}">
                <a16:creationId xmlns:a16="http://schemas.microsoft.com/office/drawing/2014/main" id="{B97B4F1E-4D8A-C3EE-7910-A67337885125}"/>
              </a:ext>
            </a:extLst>
          </p:cNvPr>
          <p:cNvSpPr/>
          <p:nvPr/>
        </p:nvSpPr>
        <p:spPr>
          <a:xfrm>
            <a:off x="9691761" y="3364869"/>
            <a:ext cx="694270" cy="651388"/>
          </a:xfrm>
          <a:prstGeom prst="ellipse">
            <a:avLst/>
          </a:prstGeom>
          <a:solidFill>
            <a:srgbClr val="1A95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grpSp>
        <p:nvGrpSpPr>
          <p:cNvPr id="97" name="Group 96">
            <a:extLst>
              <a:ext uri="{FF2B5EF4-FFF2-40B4-BE49-F238E27FC236}">
                <a16:creationId xmlns:a16="http://schemas.microsoft.com/office/drawing/2014/main" id="{E8F13D0B-84AA-F961-4BCD-5A3F02448AA4}"/>
              </a:ext>
            </a:extLst>
          </p:cNvPr>
          <p:cNvGrpSpPr/>
          <p:nvPr/>
        </p:nvGrpSpPr>
        <p:grpSpPr>
          <a:xfrm>
            <a:off x="9836548" y="3538593"/>
            <a:ext cx="417553" cy="347038"/>
            <a:chOff x="6676480" y="3913730"/>
            <a:chExt cx="886568" cy="603248"/>
          </a:xfrm>
        </p:grpSpPr>
        <p:sp>
          <p:nvSpPr>
            <p:cNvPr id="98" name="Freeform: Shape 97">
              <a:extLst>
                <a:ext uri="{FF2B5EF4-FFF2-40B4-BE49-F238E27FC236}">
                  <a16:creationId xmlns:a16="http://schemas.microsoft.com/office/drawing/2014/main" id="{99DF7BBD-99A8-6170-A11C-45CC1BD23E35}"/>
                </a:ext>
              </a:extLst>
            </p:cNvPr>
            <p:cNvSpPr/>
            <p:nvPr/>
          </p:nvSpPr>
          <p:spPr>
            <a:xfrm>
              <a:off x="6847615" y="4376041"/>
              <a:ext cx="93999" cy="67369"/>
            </a:xfrm>
            <a:custGeom>
              <a:avLst/>
              <a:gdLst>
                <a:gd name="csX0" fmla="*/ 16686 w 93999"/>
                <a:gd name="csY0" fmla="*/ 0 h 67369"/>
                <a:gd name="csX1" fmla="*/ 15307 w 93999"/>
                <a:gd name="csY1" fmla="*/ 0 h 67369"/>
                <a:gd name="csX2" fmla="*/ 1124 w 93999"/>
                <a:gd name="csY2" fmla="*/ 3941 h 67369"/>
                <a:gd name="csX3" fmla="*/ 23185 w 93999"/>
                <a:gd name="csY3" fmla="*/ 66875 h 67369"/>
                <a:gd name="csX4" fmla="*/ 23188 w 93999"/>
                <a:gd name="csY4" fmla="*/ 66875 h 67369"/>
                <a:gd name="csX5" fmla="*/ 29292 w 93999"/>
                <a:gd name="csY5" fmla="*/ 67369 h 67369"/>
                <a:gd name="csX6" fmla="*/ 94000 w 93999"/>
                <a:gd name="csY6" fmla="*/ 12411 h 67369"/>
                <a:gd name="csX7" fmla="*/ 66226 w 93999"/>
                <a:gd name="csY7" fmla="*/ 7586 h 67369"/>
                <a:gd name="csX8" fmla="*/ 16686 w 93999"/>
                <a:gd name="csY8" fmla="*/ 1 h 67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3999" h="67369">
                  <a:moveTo>
                    <a:pt x="16686" y="0"/>
                  </a:moveTo>
                  <a:lnTo>
                    <a:pt x="15307" y="0"/>
                  </a:lnTo>
                  <a:cubicBezTo>
                    <a:pt x="10306" y="-25"/>
                    <a:pt x="5394" y="1337"/>
                    <a:pt x="1124" y="3941"/>
                  </a:cubicBezTo>
                  <a:cubicBezTo>
                    <a:pt x="-1438" y="26200"/>
                    <a:pt x="-1633" y="63034"/>
                    <a:pt x="23185" y="66875"/>
                  </a:cubicBezTo>
                  <a:lnTo>
                    <a:pt x="23188" y="66875"/>
                  </a:lnTo>
                  <a:cubicBezTo>
                    <a:pt x="25208" y="67186"/>
                    <a:pt x="27247" y="67350"/>
                    <a:pt x="29292" y="67369"/>
                  </a:cubicBezTo>
                  <a:cubicBezTo>
                    <a:pt x="57066" y="67369"/>
                    <a:pt x="83067" y="36838"/>
                    <a:pt x="94000" y="12411"/>
                  </a:cubicBezTo>
                  <a:cubicBezTo>
                    <a:pt x="84615" y="11639"/>
                    <a:pt x="75321" y="10026"/>
                    <a:pt x="66226" y="7586"/>
                  </a:cubicBezTo>
                  <a:cubicBezTo>
                    <a:pt x="50026" y="3322"/>
                    <a:pt x="33421" y="780"/>
                    <a:pt x="16686" y="1"/>
                  </a:cubicBezTo>
                  <a:close/>
                </a:path>
              </a:pathLst>
            </a:custGeom>
            <a:solidFill>
              <a:schemeClr val="bg1"/>
            </a:solidFill>
            <a:ln w="818" cap="flat">
              <a:noFill/>
              <a:prstDash val="solid"/>
              <a:miter/>
            </a:ln>
          </p:spPr>
          <p:txBody>
            <a:bodyPr/>
            <a:lstStyle/>
            <a:p>
              <a:endParaRPr lang="en-GB" noProof="0" dirty="0">
                <a:latin typeface="Arial" panose="020B0604020202020204" pitchFamily="34" charset="0"/>
                <a:cs typeface="Arial" panose="020B0604020202020204" pitchFamily="34" charset="0"/>
              </a:endParaRPr>
            </a:p>
          </p:txBody>
        </p:sp>
        <p:sp>
          <p:nvSpPr>
            <p:cNvPr id="99" name="Freeform: Shape 98">
              <a:extLst>
                <a:ext uri="{FF2B5EF4-FFF2-40B4-BE49-F238E27FC236}">
                  <a16:creationId xmlns:a16="http://schemas.microsoft.com/office/drawing/2014/main" id="{46F73A01-D896-BA18-1ECE-8A5C7094EF33}"/>
                </a:ext>
              </a:extLst>
            </p:cNvPr>
            <p:cNvSpPr/>
            <p:nvPr/>
          </p:nvSpPr>
          <p:spPr>
            <a:xfrm>
              <a:off x="6676480" y="3913730"/>
              <a:ext cx="462900" cy="603248"/>
            </a:xfrm>
            <a:custGeom>
              <a:avLst/>
              <a:gdLst>
                <a:gd name="csX0" fmla="*/ 462901 w 462900"/>
                <a:gd name="csY0" fmla="*/ 19701 h 603248"/>
                <a:gd name="csX1" fmla="*/ 358108 w 462900"/>
                <a:gd name="csY1" fmla="*/ 3 h 603248"/>
                <a:gd name="csX2" fmla="*/ 325410 w 462900"/>
                <a:gd name="csY2" fmla="*/ 3154 h 603248"/>
                <a:gd name="csX3" fmla="*/ 273898 w 462900"/>
                <a:gd name="csY3" fmla="*/ 8867 h 603248"/>
                <a:gd name="csX4" fmla="*/ 273898 w 462900"/>
                <a:gd name="csY4" fmla="*/ 8864 h 603248"/>
                <a:gd name="csX5" fmla="*/ 273112 w 462900"/>
                <a:gd name="csY5" fmla="*/ 13003 h 603248"/>
                <a:gd name="csX6" fmla="*/ 256271 w 462900"/>
                <a:gd name="csY6" fmla="*/ 98492 h 603248"/>
                <a:gd name="csX7" fmla="*/ 276853 w 462900"/>
                <a:gd name="csY7" fmla="*/ 176399 h 603248"/>
                <a:gd name="csX8" fmla="*/ 276853 w 462900"/>
                <a:gd name="csY8" fmla="*/ 176395 h 603248"/>
                <a:gd name="csX9" fmla="*/ 251936 w 462900"/>
                <a:gd name="csY9" fmla="*/ 197472 h 603248"/>
                <a:gd name="csX10" fmla="*/ 224557 w 462900"/>
                <a:gd name="csY10" fmla="*/ 227019 h 603248"/>
                <a:gd name="csX11" fmla="*/ 203481 w 462900"/>
                <a:gd name="csY11" fmla="*/ 258438 h 603248"/>
                <a:gd name="csX12" fmla="*/ 142219 w 462900"/>
                <a:gd name="csY12" fmla="*/ 279318 h 603248"/>
                <a:gd name="csX13" fmla="*/ 124984 w 462900"/>
                <a:gd name="csY13" fmla="*/ 279318 h 603248"/>
                <a:gd name="csX14" fmla="*/ 115135 w 462900"/>
                <a:gd name="csY14" fmla="*/ 315168 h 603248"/>
                <a:gd name="csX15" fmla="*/ 97800 w 462900"/>
                <a:gd name="csY15" fmla="*/ 374262 h 603248"/>
                <a:gd name="csX16" fmla="*/ 74457 w 462900"/>
                <a:gd name="csY16" fmla="*/ 381844 h 603248"/>
                <a:gd name="csX17" fmla="*/ 65692 w 462900"/>
                <a:gd name="csY17" fmla="*/ 381155 h 603248"/>
                <a:gd name="csX18" fmla="*/ 0 w 462900"/>
                <a:gd name="csY18" fmla="*/ 349835 h 603248"/>
                <a:gd name="csX19" fmla="*/ 85095 w 462900"/>
                <a:gd name="csY19" fmla="*/ 603248 h 603248"/>
                <a:gd name="csX20" fmla="*/ 94450 w 462900"/>
                <a:gd name="csY20" fmla="*/ 599209 h 603248"/>
                <a:gd name="csX21" fmla="*/ 186143 w 462900"/>
                <a:gd name="csY21" fmla="*/ 448028 h 603248"/>
                <a:gd name="csX22" fmla="*/ 188015 w 462900"/>
                <a:gd name="csY22" fmla="*/ 448028 h 603248"/>
                <a:gd name="csX23" fmla="*/ 268974 w 462900"/>
                <a:gd name="csY23" fmla="*/ 460633 h 603248"/>
                <a:gd name="csX24" fmla="*/ 310438 w 462900"/>
                <a:gd name="csY24" fmla="*/ 440936 h 603248"/>
                <a:gd name="csX25" fmla="*/ 361456 w 462900"/>
                <a:gd name="csY25" fmla="*/ 386866 h 603248"/>
                <a:gd name="csX26" fmla="*/ 462900 w 462900"/>
                <a:gd name="csY26" fmla="*/ 19698 h 603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2900" h="603248">
                  <a:moveTo>
                    <a:pt x="462901" y="19701"/>
                  </a:moveTo>
                  <a:cubicBezTo>
                    <a:pt x="429157" y="7909"/>
                    <a:pt x="393830" y="1266"/>
                    <a:pt x="358108" y="3"/>
                  </a:cubicBezTo>
                  <a:cubicBezTo>
                    <a:pt x="347131" y="-61"/>
                    <a:pt x="336172" y="993"/>
                    <a:pt x="325410" y="3154"/>
                  </a:cubicBezTo>
                  <a:cubicBezTo>
                    <a:pt x="312804" y="5716"/>
                    <a:pt x="294879" y="6995"/>
                    <a:pt x="273898" y="8867"/>
                  </a:cubicBezTo>
                  <a:lnTo>
                    <a:pt x="273898" y="8864"/>
                  </a:lnTo>
                  <a:cubicBezTo>
                    <a:pt x="274033" y="10291"/>
                    <a:pt x="273760" y="11724"/>
                    <a:pt x="273112" y="13003"/>
                  </a:cubicBezTo>
                  <a:cubicBezTo>
                    <a:pt x="250853" y="52399"/>
                    <a:pt x="245239" y="80763"/>
                    <a:pt x="256271" y="98492"/>
                  </a:cubicBezTo>
                  <a:cubicBezTo>
                    <a:pt x="277052" y="131880"/>
                    <a:pt x="283945" y="158176"/>
                    <a:pt x="276853" y="176399"/>
                  </a:cubicBezTo>
                  <a:lnTo>
                    <a:pt x="276853" y="176395"/>
                  </a:lnTo>
                  <a:cubicBezTo>
                    <a:pt x="272509" y="187084"/>
                    <a:pt x="263195" y="194961"/>
                    <a:pt x="251936" y="197472"/>
                  </a:cubicBezTo>
                  <a:cubicBezTo>
                    <a:pt x="237557" y="201412"/>
                    <a:pt x="231745" y="212540"/>
                    <a:pt x="224557" y="227019"/>
                  </a:cubicBezTo>
                  <a:cubicBezTo>
                    <a:pt x="219315" y="238586"/>
                    <a:pt x="212195" y="249201"/>
                    <a:pt x="203481" y="258438"/>
                  </a:cubicBezTo>
                  <a:cubicBezTo>
                    <a:pt x="182503" y="278825"/>
                    <a:pt x="166448" y="279020"/>
                    <a:pt x="142219" y="279318"/>
                  </a:cubicBezTo>
                  <a:lnTo>
                    <a:pt x="124984" y="279318"/>
                  </a:lnTo>
                  <a:cubicBezTo>
                    <a:pt x="118681" y="279318"/>
                    <a:pt x="116218" y="294386"/>
                    <a:pt x="115135" y="315168"/>
                  </a:cubicBezTo>
                  <a:cubicBezTo>
                    <a:pt x="114051" y="335950"/>
                    <a:pt x="113067" y="362146"/>
                    <a:pt x="97800" y="374262"/>
                  </a:cubicBezTo>
                  <a:cubicBezTo>
                    <a:pt x="91157" y="379462"/>
                    <a:pt x="82889" y="382149"/>
                    <a:pt x="74457" y="381844"/>
                  </a:cubicBezTo>
                  <a:cubicBezTo>
                    <a:pt x="71524" y="381847"/>
                    <a:pt x="68590" y="381617"/>
                    <a:pt x="65692" y="381155"/>
                  </a:cubicBezTo>
                  <a:cubicBezTo>
                    <a:pt x="41201" y="377372"/>
                    <a:pt x="18358" y="366481"/>
                    <a:pt x="0" y="349835"/>
                  </a:cubicBezTo>
                  <a:cubicBezTo>
                    <a:pt x="4530" y="514510"/>
                    <a:pt x="56436" y="603248"/>
                    <a:pt x="85095" y="603248"/>
                  </a:cubicBezTo>
                  <a:cubicBezTo>
                    <a:pt x="88634" y="603242"/>
                    <a:pt x="92020" y="601783"/>
                    <a:pt x="94450" y="599209"/>
                  </a:cubicBezTo>
                  <a:cubicBezTo>
                    <a:pt x="122913" y="570745"/>
                    <a:pt x="123208" y="448028"/>
                    <a:pt x="186143" y="448028"/>
                  </a:cubicBezTo>
                  <a:lnTo>
                    <a:pt x="188015" y="448028"/>
                  </a:lnTo>
                  <a:cubicBezTo>
                    <a:pt x="227411" y="449506"/>
                    <a:pt x="248981" y="460633"/>
                    <a:pt x="268974" y="460633"/>
                  </a:cubicBezTo>
                  <a:cubicBezTo>
                    <a:pt x="282074" y="460633"/>
                    <a:pt x="294386" y="455905"/>
                    <a:pt x="310438" y="440936"/>
                  </a:cubicBezTo>
                  <a:cubicBezTo>
                    <a:pt x="328562" y="424001"/>
                    <a:pt x="345602" y="405942"/>
                    <a:pt x="361456" y="386866"/>
                  </a:cubicBezTo>
                  <a:cubicBezTo>
                    <a:pt x="307880" y="154825"/>
                    <a:pt x="411983" y="53775"/>
                    <a:pt x="462900" y="19698"/>
                  </a:cubicBezTo>
                  <a:close/>
                </a:path>
              </a:pathLst>
            </a:custGeom>
            <a:solidFill>
              <a:schemeClr val="bg1"/>
            </a:solidFill>
            <a:ln w="818" cap="flat">
              <a:noFill/>
              <a:prstDash val="solid"/>
              <a:miter/>
            </a:ln>
          </p:spPr>
          <p:txBody>
            <a:bodyPr/>
            <a:lstStyle/>
            <a:p>
              <a:endParaRPr lang="en-GB" noProof="0" dirty="0">
                <a:latin typeface="Arial" panose="020B0604020202020204" pitchFamily="34" charset="0"/>
                <a:cs typeface="Arial" panose="020B0604020202020204" pitchFamily="34" charset="0"/>
              </a:endParaRPr>
            </a:p>
          </p:txBody>
        </p:sp>
        <p:sp>
          <p:nvSpPr>
            <p:cNvPr id="101" name="Freeform: Shape 100">
              <a:extLst>
                <a:ext uri="{FF2B5EF4-FFF2-40B4-BE49-F238E27FC236}">
                  <a16:creationId xmlns:a16="http://schemas.microsoft.com/office/drawing/2014/main" id="{F5C48B42-BC46-E1DC-4156-EAC6E1C54499}"/>
                </a:ext>
              </a:extLst>
            </p:cNvPr>
            <p:cNvSpPr/>
            <p:nvPr/>
          </p:nvSpPr>
          <p:spPr>
            <a:xfrm>
              <a:off x="6676556" y="3924466"/>
              <a:ext cx="264687" cy="357508"/>
            </a:xfrm>
            <a:custGeom>
              <a:avLst/>
              <a:gdLst>
                <a:gd name="csX0" fmla="*/ 67685 w 264687"/>
                <a:gd name="csY0" fmla="*/ 356730 h 357508"/>
                <a:gd name="csX1" fmla="*/ 88566 w 264687"/>
                <a:gd name="csY1" fmla="*/ 352989 h 357508"/>
                <a:gd name="csX2" fmla="*/ 100483 w 264687"/>
                <a:gd name="csY2" fmla="*/ 303744 h 357508"/>
                <a:gd name="csX3" fmla="*/ 124221 w 264687"/>
                <a:gd name="csY3" fmla="*/ 253810 h 357508"/>
                <a:gd name="csX4" fmla="*/ 141950 w 264687"/>
                <a:gd name="csY4" fmla="*/ 253810 h 357508"/>
                <a:gd name="csX5" fmla="*/ 193067 w 264687"/>
                <a:gd name="csY5" fmla="*/ 237165 h 357508"/>
                <a:gd name="csX6" fmla="*/ 193064 w 264687"/>
                <a:gd name="csY6" fmla="*/ 237165 h 357508"/>
                <a:gd name="csX7" fmla="*/ 211284 w 264687"/>
                <a:gd name="csY7" fmla="*/ 209586 h 357508"/>
                <a:gd name="csX8" fmla="*/ 247922 w 264687"/>
                <a:gd name="csY8" fmla="*/ 172848 h 357508"/>
                <a:gd name="csX9" fmla="*/ 247922 w 264687"/>
                <a:gd name="csY9" fmla="*/ 172851 h 357508"/>
                <a:gd name="csX10" fmla="*/ 262990 w 264687"/>
                <a:gd name="csY10" fmla="*/ 160735 h 357508"/>
                <a:gd name="csX11" fmla="*/ 243293 w 264687"/>
                <a:gd name="csY11" fmla="*/ 95929 h 357508"/>
                <a:gd name="csX12" fmla="*/ 257377 w 264687"/>
                <a:gd name="csY12" fmla="*/ 0 h 357508"/>
                <a:gd name="csX13" fmla="*/ 3471 w 264687"/>
                <a:gd name="csY13" fmla="*/ 235192 h 357508"/>
                <a:gd name="csX14" fmla="*/ 25 w 264687"/>
                <a:gd name="csY14" fmla="*/ 321075 h 357508"/>
                <a:gd name="csX15" fmla="*/ 5145 w 264687"/>
                <a:gd name="csY15" fmla="*/ 323143 h 357508"/>
                <a:gd name="csX16" fmla="*/ 67685 w 264687"/>
                <a:gd name="csY16" fmla="*/ 356729 h 357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687" h="357508">
                  <a:moveTo>
                    <a:pt x="67685" y="356730"/>
                  </a:moveTo>
                  <a:cubicBezTo>
                    <a:pt x="74860" y="358532"/>
                    <a:pt x="82465" y="357170"/>
                    <a:pt x="88566" y="352989"/>
                  </a:cubicBezTo>
                  <a:cubicBezTo>
                    <a:pt x="98415" y="344519"/>
                    <a:pt x="99694" y="323442"/>
                    <a:pt x="100483" y="303744"/>
                  </a:cubicBezTo>
                  <a:cubicBezTo>
                    <a:pt x="101567" y="279712"/>
                    <a:pt x="102650" y="254500"/>
                    <a:pt x="124221" y="253810"/>
                  </a:cubicBezTo>
                  <a:lnTo>
                    <a:pt x="141950" y="253810"/>
                  </a:lnTo>
                  <a:cubicBezTo>
                    <a:pt x="164899" y="253810"/>
                    <a:pt x="176422" y="253810"/>
                    <a:pt x="193067" y="237165"/>
                  </a:cubicBezTo>
                  <a:lnTo>
                    <a:pt x="193064" y="237165"/>
                  </a:lnTo>
                  <a:cubicBezTo>
                    <a:pt x="200614" y="229037"/>
                    <a:pt x="206770" y="219721"/>
                    <a:pt x="211284" y="209586"/>
                  </a:cubicBezTo>
                  <a:cubicBezTo>
                    <a:pt x="219164" y="194319"/>
                    <a:pt x="227240" y="178462"/>
                    <a:pt x="247922" y="172848"/>
                  </a:cubicBezTo>
                  <a:lnTo>
                    <a:pt x="247922" y="172851"/>
                  </a:lnTo>
                  <a:cubicBezTo>
                    <a:pt x="254661" y="171601"/>
                    <a:pt x="260323" y="167051"/>
                    <a:pt x="262990" y="160735"/>
                  </a:cubicBezTo>
                  <a:cubicBezTo>
                    <a:pt x="268210" y="147440"/>
                    <a:pt x="261317" y="124392"/>
                    <a:pt x="243293" y="95929"/>
                  </a:cubicBezTo>
                  <a:cubicBezTo>
                    <a:pt x="229702" y="74063"/>
                    <a:pt x="234626" y="41759"/>
                    <a:pt x="257377" y="0"/>
                  </a:cubicBezTo>
                  <a:cubicBezTo>
                    <a:pt x="161940" y="9849"/>
                    <a:pt x="20116" y="38312"/>
                    <a:pt x="3471" y="235192"/>
                  </a:cubicBezTo>
                  <a:cubicBezTo>
                    <a:pt x="813" y="265723"/>
                    <a:pt x="-174" y="294286"/>
                    <a:pt x="25" y="321075"/>
                  </a:cubicBezTo>
                  <a:cubicBezTo>
                    <a:pt x="1939" y="321056"/>
                    <a:pt x="3782" y="321800"/>
                    <a:pt x="5145" y="323143"/>
                  </a:cubicBezTo>
                  <a:cubicBezTo>
                    <a:pt x="22056" y="340484"/>
                    <a:pt x="43890" y="352206"/>
                    <a:pt x="67685" y="356729"/>
                  </a:cubicBezTo>
                  <a:close/>
                </a:path>
              </a:pathLst>
            </a:custGeom>
            <a:solidFill>
              <a:srgbClr val="C6F5EF"/>
            </a:solidFill>
            <a:ln w="818" cap="flat">
              <a:noFill/>
              <a:prstDash val="solid"/>
              <a:miter/>
            </a:ln>
          </p:spPr>
          <p:txBody>
            <a:bodyPr/>
            <a:lstStyle/>
            <a:p>
              <a:endParaRPr lang="en-GB" noProof="0" dirty="0">
                <a:latin typeface="Arial" panose="020B0604020202020204" pitchFamily="34" charset="0"/>
                <a:cs typeface="Arial" panose="020B0604020202020204" pitchFamily="34" charset="0"/>
              </a:endParaRPr>
            </a:p>
          </p:txBody>
        </p:sp>
        <p:sp>
          <p:nvSpPr>
            <p:cNvPr id="107" name="Freeform: Shape 106">
              <a:extLst>
                <a:ext uri="{FF2B5EF4-FFF2-40B4-BE49-F238E27FC236}">
                  <a16:creationId xmlns:a16="http://schemas.microsoft.com/office/drawing/2014/main" id="{C100D499-176E-4831-A309-2C99D56C8B26}"/>
                </a:ext>
              </a:extLst>
            </p:cNvPr>
            <p:cNvSpPr/>
            <p:nvPr/>
          </p:nvSpPr>
          <p:spPr>
            <a:xfrm>
              <a:off x="7037593" y="3939436"/>
              <a:ext cx="525455" cy="401047"/>
            </a:xfrm>
            <a:custGeom>
              <a:avLst/>
              <a:gdLst>
                <a:gd name="csX0" fmla="*/ 343284 w 525455"/>
                <a:gd name="csY0" fmla="*/ 7685 h 401047"/>
                <a:gd name="csX1" fmla="*/ 325952 w 525455"/>
                <a:gd name="csY1" fmla="*/ 9063 h 401047"/>
                <a:gd name="csX2" fmla="*/ 274245 w 525455"/>
                <a:gd name="csY2" fmla="*/ 12411 h 401047"/>
                <a:gd name="csX3" fmla="*/ 129663 w 525455"/>
                <a:gd name="csY3" fmla="*/ 4235 h 401047"/>
                <a:gd name="csX4" fmla="*/ 118929 w 525455"/>
                <a:gd name="csY4" fmla="*/ 0 h 401047"/>
                <a:gd name="csX5" fmla="*/ 15220 w 525455"/>
                <a:gd name="csY5" fmla="*/ 357910 h 401047"/>
                <a:gd name="csX6" fmla="*/ 80027 w 525455"/>
                <a:gd name="csY6" fmla="*/ 401048 h 401047"/>
                <a:gd name="csX7" fmla="*/ 112825 w 525455"/>
                <a:gd name="csY7" fmla="*/ 390609 h 401047"/>
                <a:gd name="csX8" fmla="*/ 186592 w 525455"/>
                <a:gd name="csY8" fmla="*/ 343826 h 401047"/>
                <a:gd name="csX9" fmla="*/ 186592 w 525455"/>
                <a:gd name="csY9" fmla="*/ 342643 h 401047"/>
                <a:gd name="csX10" fmla="*/ 172114 w 525455"/>
                <a:gd name="csY10" fmla="*/ 308172 h 401047"/>
                <a:gd name="csX11" fmla="*/ 156158 w 525455"/>
                <a:gd name="csY11" fmla="*/ 244154 h 401047"/>
                <a:gd name="csX12" fmla="*/ 158030 w 525455"/>
                <a:gd name="csY12" fmla="*/ 234305 h 401047"/>
                <a:gd name="csX13" fmla="*/ 166401 w 525455"/>
                <a:gd name="csY13" fmla="*/ 219730 h 401047"/>
                <a:gd name="csX14" fmla="*/ 196931 w 525455"/>
                <a:gd name="csY14" fmla="*/ 218746 h 401047"/>
                <a:gd name="csX15" fmla="*/ 227562 w 525455"/>
                <a:gd name="csY15" fmla="*/ 217367 h 401047"/>
                <a:gd name="csX16" fmla="*/ 232781 w 525455"/>
                <a:gd name="csY16" fmla="*/ 191465 h 401047"/>
                <a:gd name="csX17" fmla="*/ 232784 w 525455"/>
                <a:gd name="csY17" fmla="*/ 191462 h 401047"/>
                <a:gd name="csX18" fmla="*/ 257013 w 525455"/>
                <a:gd name="csY18" fmla="*/ 120057 h 401047"/>
                <a:gd name="csX19" fmla="*/ 312461 w 525455"/>
                <a:gd name="csY19" fmla="*/ 106564 h 401047"/>
                <a:gd name="csX20" fmla="*/ 312461 w 525455"/>
                <a:gd name="csY20" fmla="*/ 106567 h 401047"/>
                <a:gd name="csX21" fmla="*/ 349889 w 525455"/>
                <a:gd name="csY21" fmla="*/ 128233 h 401047"/>
                <a:gd name="csX22" fmla="*/ 376383 w 525455"/>
                <a:gd name="csY22" fmla="*/ 173047 h 401047"/>
                <a:gd name="csX23" fmla="*/ 376380 w 525455"/>
                <a:gd name="csY23" fmla="*/ 173047 h 401047"/>
                <a:gd name="csX24" fmla="*/ 376380 w 525455"/>
                <a:gd name="csY24" fmla="*/ 229579 h 401047"/>
                <a:gd name="csX25" fmla="*/ 386819 w 525455"/>
                <a:gd name="csY25" fmla="*/ 237851 h 401047"/>
                <a:gd name="csX26" fmla="*/ 386822 w 525455"/>
                <a:gd name="csY26" fmla="*/ 237851 h 401047"/>
                <a:gd name="csX27" fmla="*/ 399329 w 525455"/>
                <a:gd name="csY27" fmla="*/ 247700 h 401047"/>
                <a:gd name="csX28" fmla="*/ 448573 w 525455"/>
                <a:gd name="csY28" fmla="*/ 148225 h 401047"/>
                <a:gd name="csX29" fmla="*/ 525397 w 525455"/>
                <a:gd name="csY29" fmla="*/ 64214 h 401047"/>
                <a:gd name="csX30" fmla="*/ 343290 w 525455"/>
                <a:gd name="csY30" fmla="*/ 7682 h 401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25455" h="401047">
                  <a:moveTo>
                    <a:pt x="343284" y="7685"/>
                  </a:moveTo>
                  <a:cubicBezTo>
                    <a:pt x="337478" y="7637"/>
                    <a:pt x="331678" y="8098"/>
                    <a:pt x="325952" y="9063"/>
                  </a:cubicBezTo>
                  <a:cubicBezTo>
                    <a:pt x="308841" y="11638"/>
                    <a:pt x="291545" y="12757"/>
                    <a:pt x="274245" y="12411"/>
                  </a:cubicBezTo>
                  <a:cubicBezTo>
                    <a:pt x="211901" y="12411"/>
                    <a:pt x="129663" y="4235"/>
                    <a:pt x="129663" y="4235"/>
                  </a:cubicBezTo>
                  <a:lnTo>
                    <a:pt x="118929" y="0"/>
                  </a:lnTo>
                  <a:cubicBezTo>
                    <a:pt x="77167" y="23638"/>
                    <a:pt x="-41904" y="114346"/>
                    <a:pt x="15220" y="357910"/>
                  </a:cubicBezTo>
                  <a:cubicBezTo>
                    <a:pt x="25069" y="372783"/>
                    <a:pt x="48807" y="401048"/>
                    <a:pt x="80027" y="401048"/>
                  </a:cubicBezTo>
                  <a:cubicBezTo>
                    <a:pt x="91748" y="400865"/>
                    <a:pt x="103152" y="397233"/>
                    <a:pt x="112825" y="390609"/>
                  </a:cubicBezTo>
                  <a:cubicBezTo>
                    <a:pt x="136514" y="373639"/>
                    <a:pt x="161143" y="358019"/>
                    <a:pt x="186592" y="343826"/>
                  </a:cubicBezTo>
                  <a:cubicBezTo>
                    <a:pt x="186538" y="343435"/>
                    <a:pt x="186538" y="343037"/>
                    <a:pt x="186592" y="342643"/>
                  </a:cubicBezTo>
                  <a:cubicBezTo>
                    <a:pt x="183829" y="330393"/>
                    <a:pt x="178927" y="318723"/>
                    <a:pt x="172114" y="308172"/>
                  </a:cubicBezTo>
                  <a:cubicBezTo>
                    <a:pt x="150838" y="277740"/>
                    <a:pt x="151826" y="267199"/>
                    <a:pt x="156158" y="244154"/>
                  </a:cubicBezTo>
                  <a:cubicBezTo>
                    <a:pt x="156747" y="241102"/>
                    <a:pt x="157437" y="237652"/>
                    <a:pt x="158030" y="234305"/>
                  </a:cubicBezTo>
                  <a:cubicBezTo>
                    <a:pt x="158668" y="228492"/>
                    <a:pt x="161701" y="223208"/>
                    <a:pt x="166401" y="219730"/>
                  </a:cubicBezTo>
                  <a:cubicBezTo>
                    <a:pt x="174672" y="214116"/>
                    <a:pt x="185508" y="216383"/>
                    <a:pt x="196931" y="218746"/>
                  </a:cubicBezTo>
                  <a:cubicBezTo>
                    <a:pt x="208358" y="221109"/>
                    <a:pt x="220570" y="223770"/>
                    <a:pt x="227562" y="217367"/>
                  </a:cubicBezTo>
                  <a:cubicBezTo>
                    <a:pt x="234554" y="210965"/>
                    <a:pt x="233275" y="204761"/>
                    <a:pt x="232781" y="191465"/>
                  </a:cubicBezTo>
                  <a:lnTo>
                    <a:pt x="232784" y="191462"/>
                  </a:lnTo>
                  <a:cubicBezTo>
                    <a:pt x="229389" y="165195"/>
                    <a:pt x="238334" y="138835"/>
                    <a:pt x="257013" y="120057"/>
                  </a:cubicBezTo>
                  <a:cubicBezTo>
                    <a:pt x="284392" y="91299"/>
                    <a:pt x="292962" y="91299"/>
                    <a:pt x="312461" y="106564"/>
                  </a:cubicBezTo>
                  <a:lnTo>
                    <a:pt x="312461" y="106567"/>
                  </a:lnTo>
                  <a:cubicBezTo>
                    <a:pt x="323602" y="115881"/>
                    <a:pt x="336263" y="123209"/>
                    <a:pt x="349889" y="128233"/>
                  </a:cubicBezTo>
                  <a:cubicBezTo>
                    <a:pt x="384360" y="140938"/>
                    <a:pt x="382882" y="153644"/>
                    <a:pt x="376383" y="173047"/>
                  </a:cubicBezTo>
                  <a:lnTo>
                    <a:pt x="376380" y="173047"/>
                  </a:lnTo>
                  <a:cubicBezTo>
                    <a:pt x="369083" y="191184"/>
                    <a:pt x="369083" y="211439"/>
                    <a:pt x="376380" y="229579"/>
                  </a:cubicBezTo>
                  <a:cubicBezTo>
                    <a:pt x="378153" y="231352"/>
                    <a:pt x="383273" y="235193"/>
                    <a:pt x="386819" y="237851"/>
                  </a:cubicBezTo>
                  <a:lnTo>
                    <a:pt x="386822" y="237851"/>
                  </a:lnTo>
                  <a:cubicBezTo>
                    <a:pt x="391167" y="240906"/>
                    <a:pt x="395341" y="244195"/>
                    <a:pt x="399329" y="247700"/>
                  </a:cubicBezTo>
                  <a:cubicBezTo>
                    <a:pt x="422768" y="209881"/>
                    <a:pt x="431832" y="166641"/>
                    <a:pt x="448573" y="148225"/>
                  </a:cubicBezTo>
                  <a:cubicBezTo>
                    <a:pt x="479794" y="114543"/>
                    <a:pt x="527365" y="85785"/>
                    <a:pt x="525397" y="64214"/>
                  </a:cubicBezTo>
                  <a:cubicBezTo>
                    <a:pt x="523031" y="44811"/>
                    <a:pt x="403664" y="7682"/>
                    <a:pt x="343290" y="7682"/>
                  </a:cubicBezTo>
                  <a:close/>
                </a:path>
              </a:pathLst>
            </a:custGeom>
            <a:solidFill>
              <a:schemeClr val="bg1"/>
            </a:solidFill>
            <a:ln w="818" cap="flat">
              <a:noFill/>
              <a:prstDash val="solid"/>
              <a:miter/>
            </a:ln>
          </p:spPr>
          <p:txBody>
            <a:bodyPr/>
            <a:lstStyle/>
            <a:p>
              <a:endParaRPr lang="en-GB" noProof="0" dirty="0">
                <a:latin typeface="Arial" panose="020B0604020202020204" pitchFamily="34" charset="0"/>
                <a:cs typeface="Arial" panose="020B0604020202020204" pitchFamily="34" charset="0"/>
              </a:endParaRPr>
            </a:p>
          </p:txBody>
        </p:sp>
        <p:sp>
          <p:nvSpPr>
            <p:cNvPr id="109" name="Freeform: Shape 108">
              <a:extLst>
                <a:ext uri="{FF2B5EF4-FFF2-40B4-BE49-F238E27FC236}">
                  <a16:creationId xmlns:a16="http://schemas.microsoft.com/office/drawing/2014/main" id="{A339DFF5-D540-A3BF-19C5-04257E9D1936}"/>
                </a:ext>
              </a:extLst>
            </p:cNvPr>
            <p:cNvSpPr/>
            <p:nvPr/>
          </p:nvSpPr>
          <p:spPr>
            <a:xfrm>
              <a:off x="7206211" y="4050916"/>
              <a:ext cx="221646" cy="226636"/>
            </a:xfrm>
            <a:custGeom>
              <a:avLst/>
              <a:gdLst>
                <a:gd name="csX0" fmla="*/ 208940 w 221646"/>
                <a:gd name="csY0" fmla="*/ 138095 h 226636"/>
                <a:gd name="csX1" fmla="*/ 193872 w 221646"/>
                <a:gd name="csY1" fmla="*/ 124206 h 226636"/>
                <a:gd name="csX2" fmla="*/ 193872 w 221646"/>
                <a:gd name="csY2" fmla="*/ 56742 h 226636"/>
                <a:gd name="csX3" fmla="*/ 176242 w 221646"/>
                <a:gd name="csY3" fmla="*/ 30446 h 226636"/>
                <a:gd name="csX4" fmla="*/ 134778 w 221646"/>
                <a:gd name="csY4" fmla="*/ 6612 h 226636"/>
                <a:gd name="csX5" fmla="*/ 99224 w 221646"/>
                <a:gd name="csY5" fmla="*/ 18629 h 226636"/>
                <a:gd name="csX6" fmla="*/ 78936 w 221646"/>
                <a:gd name="csY6" fmla="*/ 79197 h 226636"/>
                <a:gd name="csX7" fmla="*/ 69087 w 221646"/>
                <a:gd name="csY7" fmla="*/ 116625 h 226636"/>
                <a:gd name="csX8" fmla="*/ 25456 w 221646"/>
                <a:gd name="csY8" fmla="*/ 121649 h 226636"/>
                <a:gd name="csX9" fmla="*/ 6348 w 221646"/>
                <a:gd name="csY9" fmla="*/ 120369 h 226636"/>
                <a:gd name="csX10" fmla="*/ 6348 w 221646"/>
                <a:gd name="csY10" fmla="*/ 120366 h 226636"/>
                <a:gd name="csX11" fmla="*/ 4181 w 221646"/>
                <a:gd name="csY11" fmla="*/ 125095 h 226636"/>
                <a:gd name="csX12" fmla="*/ 2213 w 221646"/>
                <a:gd name="csY12" fmla="*/ 135733 h 226636"/>
                <a:gd name="csX13" fmla="*/ 15803 w 221646"/>
                <a:gd name="csY13" fmla="*/ 188523 h 226636"/>
                <a:gd name="csX14" fmla="*/ 31660 w 221646"/>
                <a:gd name="csY14" fmla="*/ 226637 h 226636"/>
                <a:gd name="csX15" fmla="*/ 131430 w 221646"/>
                <a:gd name="csY15" fmla="*/ 202803 h 226636"/>
                <a:gd name="csX16" fmla="*/ 221646 w 221646"/>
                <a:gd name="csY16" fmla="*/ 149323 h 226636"/>
                <a:gd name="csX17" fmla="*/ 219479 w 221646"/>
                <a:gd name="csY17" fmla="*/ 147057 h 226636"/>
                <a:gd name="csX18" fmla="*/ 208940 w 221646"/>
                <a:gd name="csY18" fmla="*/ 138096 h 226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1646" h="226636">
                  <a:moveTo>
                    <a:pt x="208940" y="138095"/>
                  </a:moveTo>
                  <a:cubicBezTo>
                    <a:pt x="198008" y="129823"/>
                    <a:pt x="195051" y="127457"/>
                    <a:pt x="193872" y="124206"/>
                  </a:cubicBezTo>
                  <a:cubicBezTo>
                    <a:pt x="185238" y="102549"/>
                    <a:pt x="185238" y="78401"/>
                    <a:pt x="193872" y="56742"/>
                  </a:cubicBezTo>
                  <a:cubicBezTo>
                    <a:pt x="198697" y="42164"/>
                    <a:pt x="199781" y="39211"/>
                    <a:pt x="176242" y="30446"/>
                  </a:cubicBezTo>
                  <a:cubicBezTo>
                    <a:pt x="161158" y="24935"/>
                    <a:pt x="147131" y="16871"/>
                    <a:pt x="134778" y="6612"/>
                  </a:cubicBezTo>
                  <a:cubicBezTo>
                    <a:pt x="122073" y="-3237"/>
                    <a:pt x="120989" y="-4221"/>
                    <a:pt x="99224" y="18629"/>
                  </a:cubicBezTo>
                  <a:cubicBezTo>
                    <a:pt x="83315" y="34508"/>
                    <a:pt x="75801" y="56941"/>
                    <a:pt x="78936" y="79197"/>
                  </a:cubicBezTo>
                  <a:cubicBezTo>
                    <a:pt x="79526" y="92592"/>
                    <a:pt x="80119" y="106282"/>
                    <a:pt x="69087" y="116625"/>
                  </a:cubicBezTo>
                  <a:cubicBezTo>
                    <a:pt x="58055" y="126968"/>
                    <a:pt x="39540" y="124601"/>
                    <a:pt x="25456" y="121649"/>
                  </a:cubicBezTo>
                  <a:cubicBezTo>
                    <a:pt x="17874" y="120071"/>
                    <a:pt x="9403" y="118302"/>
                    <a:pt x="6348" y="120369"/>
                  </a:cubicBezTo>
                  <a:lnTo>
                    <a:pt x="6348" y="120366"/>
                  </a:lnTo>
                  <a:cubicBezTo>
                    <a:pt x="5076" y="121629"/>
                    <a:pt x="4306" y="123309"/>
                    <a:pt x="4181" y="125095"/>
                  </a:cubicBezTo>
                  <a:cubicBezTo>
                    <a:pt x="3492" y="129035"/>
                    <a:pt x="2902" y="132581"/>
                    <a:pt x="2213" y="135733"/>
                  </a:cubicBezTo>
                  <a:cubicBezTo>
                    <a:pt x="-1433" y="155431"/>
                    <a:pt x="-2712" y="161933"/>
                    <a:pt x="15803" y="188523"/>
                  </a:cubicBezTo>
                  <a:cubicBezTo>
                    <a:pt x="23283" y="200200"/>
                    <a:pt x="28653" y="213100"/>
                    <a:pt x="31660" y="226637"/>
                  </a:cubicBezTo>
                  <a:cubicBezTo>
                    <a:pt x="63855" y="214771"/>
                    <a:pt x="97345" y="206769"/>
                    <a:pt x="131430" y="202803"/>
                  </a:cubicBezTo>
                  <a:cubicBezTo>
                    <a:pt x="167642" y="198331"/>
                    <a:pt x="200344" y="178944"/>
                    <a:pt x="221646" y="149323"/>
                  </a:cubicBezTo>
                  <a:cubicBezTo>
                    <a:pt x="220735" y="148772"/>
                    <a:pt x="219988" y="147993"/>
                    <a:pt x="219479" y="147057"/>
                  </a:cubicBezTo>
                  <a:cubicBezTo>
                    <a:pt x="217905" y="144989"/>
                    <a:pt x="212387" y="140853"/>
                    <a:pt x="208940" y="138096"/>
                  </a:cubicBezTo>
                  <a:close/>
                </a:path>
              </a:pathLst>
            </a:custGeom>
            <a:solidFill>
              <a:srgbClr val="C6F5EF"/>
            </a:solidFill>
            <a:ln w="818" cap="flat">
              <a:noFill/>
              <a:prstDash val="solid"/>
              <a:miter/>
            </a:ln>
          </p:spPr>
          <p:txBody>
            <a:bodyPr/>
            <a:lstStyle/>
            <a:p>
              <a:endParaRPr lang="en-GB" noProof="0" dirty="0">
                <a:latin typeface="Arial" panose="020B0604020202020204" pitchFamily="34" charset="0"/>
                <a:cs typeface="Arial" panose="020B0604020202020204" pitchFamily="34" charset="0"/>
              </a:endParaRPr>
            </a:p>
          </p:txBody>
        </p:sp>
      </p:grpSp>
      <p:grpSp>
        <p:nvGrpSpPr>
          <p:cNvPr id="111" name="Group 110">
            <a:extLst>
              <a:ext uri="{FF2B5EF4-FFF2-40B4-BE49-F238E27FC236}">
                <a16:creationId xmlns:a16="http://schemas.microsoft.com/office/drawing/2014/main" id="{031BFBD6-8BBE-550C-6313-E9DB98C85871}"/>
              </a:ext>
            </a:extLst>
          </p:cNvPr>
          <p:cNvGrpSpPr/>
          <p:nvPr/>
        </p:nvGrpSpPr>
        <p:grpSpPr>
          <a:xfrm>
            <a:off x="7051020" y="3530918"/>
            <a:ext cx="417553" cy="347038"/>
            <a:chOff x="7067793" y="3656047"/>
            <a:chExt cx="417553" cy="347038"/>
          </a:xfrm>
          <a:solidFill>
            <a:schemeClr val="bg1"/>
          </a:solidFill>
        </p:grpSpPr>
        <p:grpSp>
          <p:nvGrpSpPr>
            <p:cNvPr id="51" name="Group 50">
              <a:extLst>
                <a:ext uri="{FF2B5EF4-FFF2-40B4-BE49-F238E27FC236}">
                  <a16:creationId xmlns:a16="http://schemas.microsoft.com/office/drawing/2014/main" id="{274F6F02-D530-D29C-DB0A-4B58B3FB3CB5}"/>
                </a:ext>
              </a:extLst>
            </p:cNvPr>
            <p:cNvGrpSpPr/>
            <p:nvPr/>
          </p:nvGrpSpPr>
          <p:grpSpPr>
            <a:xfrm>
              <a:off x="7067793" y="3656047"/>
              <a:ext cx="417553" cy="347038"/>
              <a:chOff x="6676480" y="3913730"/>
              <a:chExt cx="886568" cy="603248"/>
            </a:xfrm>
            <a:grpFill/>
          </p:grpSpPr>
          <p:sp>
            <p:nvSpPr>
              <p:cNvPr id="54" name="Freeform: Shape 53">
                <a:extLst>
                  <a:ext uri="{FF2B5EF4-FFF2-40B4-BE49-F238E27FC236}">
                    <a16:creationId xmlns:a16="http://schemas.microsoft.com/office/drawing/2014/main" id="{E68727D7-EA55-3441-03BB-45DF03815F3A}"/>
                  </a:ext>
                </a:extLst>
              </p:cNvPr>
              <p:cNvSpPr/>
              <p:nvPr/>
            </p:nvSpPr>
            <p:spPr>
              <a:xfrm>
                <a:off x="6847615" y="4376041"/>
                <a:ext cx="93999" cy="67369"/>
              </a:xfrm>
              <a:custGeom>
                <a:avLst/>
                <a:gdLst>
                  <a:gd name="csX0" fmla="*/ 16686 w 93999"/>
                  <a:gd name="csY0" fmla="*/ 0 h 67369"/>
                  <a:gd name="csX1" fmla="*/ 15307 w 93999"/>
                  <a:gd name="csY1" fmla="*/ 0 h 67369"/>
                  <a:gd name="csX2" fmla="*/ 1124 w 93999"/>
                  <a:gd name="csY2" fmla="*/ 3941 h 67369"/>
                  <a:gd name="csX3" fmla="*/ 23185 w 93999"/>
                  <a:gd name="csY3" fmla="*/ 66875 h 67369"/>
                  <a:gd name="csX4" fmla="*/ 23188 w 93999"/>
                  <a:gd name="csY4" fmla="*/ 66875 h 67369"/>
                  <a:gd name="csX5" fmla="*/ 29292 w 93999"/>
                  <a:gd name="csY5" fmla="*/ 67369 h 67369"/>
                  <a:gd name="csX6" fmla="*/ 94000 w 93999"/>
                  <a:gd name="csY6" fmla="*/ 12411 h 67369"/>
                  <a:gd name="csX7" fmla="*/ 66226 w 93999"/>
                  <a:gd name="csY7" fmla="*/ 7586 h 67369"/>
                  <a:gd name="csX8" fmla="*/ 16686 w 93999"/>
                  <a:gd name="csY8" fmla="*/ 1 h 67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3999" h="67369">
                    <a:moveTo>
                      <a:pt x="16686" y="0"/>
                    </a:moveTo>
                    <a:lnTo>
                      <a:pt x="15307" y="0"/>
                    </a:lnTo>
                    <a:cubicBezTo>
                      <a:pt x="10306" y="-25"/>
                      <a:pt x="5394" y="1337"/>
                      <a:pt x="1124" y="3941"/>
                    </a:cubicBezTo>
                    <a:cubicBezTo>
                      <a:pt x="-1438" y="26200"/>
                      <a:pt x="-1633" y="63034"/>
                      <a:pt x="23185" y="66875"/>
                    </a:cubicBezTo>
                    <a:lnTo>
                      <a:pt x="23188" y="66875"/>
                    </a:lnTo>
                    <a:cubicBezTo>
                      <a:pt x="25208" y="67186"/>
                      <a:pt x="27247" y="67350"/>
                      <a:pt x="29292" y="67369"/>
                    </a:cubicBezTo>
                    <a:cubicBezTo>
                      <a:pt x="57066" y="67369"/>
                      <a:pt x="83067" y="36838"/>
                      <a:pt x="94000" y="12411"/>
                    </a:cubicBezTo>
                    <a:cubicBezTo>
                      <a:pt x="84615" y="11639"/>
                      <a:pt x="75321" y="10026"/>
                      <a:pt x="66226" y="7586"/>
                    </a:cubicBezTo>
                    <a:cubicBezTo>
                      <a:pt x="50026" y="3322"/>
                      <a:pt x="33421" y="780"/>
                      <a:pt x="16686" y="1"/>
                    </a:cubicBezTo>
                    <a:close/>
                  </a:path>
                </a:pathLst>
              </a:custGeom>
              <a:grpFill/>
              <a:ln w="818" cap="flat">
                <a:noFill/>
                <a:prstDash val="solid"/>
                <a:miter/>
              </a:ln>
            </p:spPr>
            <p:txBody>
              <a:bodyPr/>
              <a:lstStyle/>
              <a:p>
                <a:endParaRPr lang="en-GB" noProof="0" dirty="0">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a16="http://schemas.microsoft.com/office/drawing/2014/main" id="{B6558DF6-F918-0B91-1A27-D93C006E7C9B}"/>
                  </a:ext>
                </a:extLst>
              </p:cNvPr>
              <p:cNvSpPr/>
              <p:nvPr/>
            </p:nvSpPr>
            <p:spPr>
              <a:xfrm>
                <a:off x="6676480" y="3913730"/>
                <a:ext cx="462900" cy="603248"/>
              </a:xfrm>
              <a:custGeom>
                <a:avLst/>
                <a:gdLst>
                  <a:gd name="csX0" fmla="*/ 462901 w 462900"/>
                  <a:gd name="csY0" fmla="*/ 19701 h 603248"/>
                  <a:gd name="csX1" fmla="*/ 358108 w 462900"/>
                  <a:gd name="csY1" fmla="*/ 3 h 603248"/>
                  <a:gd name="csX2" fmla="*/ 325410 w 462900"/>
                  <a:gd name="csY2" fmla="*/ 3154 h 603248"/>
                  <a:gd name="csX3" fmla="*/ 273898 w 462900"/>
                  <a:gd name="csY3" fmla="*/ 8867 h 603248"/>
                  <a:gd name="csX4" fmla="*/ 273898 w 462900"/>
                  <a:gd name="csY4" fmla="*/ 8864 h 603248"/>
                  <a:gd name="csX5" fmla="*/ 273112 w 462900"/>
                  <a:gd name="csY5" fmla="*/ 13003 h 603248"/>
                  <a:gd name="csX6" fmla="*/ 256271 w 462900"/>
                  <a:gd name="csY6" fmla="*/ 98492 h 603248"/>
                  <a:gd name="csX7" fmla="*/ 276853 w 462900"/>
                  <a:gd name="csY7" fmla="*/ 176399 h 603248"/>
                  <a:gd name="csX8" fmla="*/ 276853 w 462900"/>
                  <a:gd name="csY8" fmla="*/ 176395 h 603248"/>
                  <a:gd name="csX9" fmla="*/ 251936 w 462900"/>
                  <a:gd name="csY9" fmla="*/ 197472 h 603248"/>
                  <a:gd name="csX10" fmla="*/ 224557 w 462900"/>
                  <a:gd name="csY10" fmla="*/ 227019 h 603248"/>
                  <a:gd name="csX11" fmla="*/ 203481 w 462900"/>
                  <a:gd name="csY11" fmla="*/ 258438 h 603248"/>
                  <a:gd name="csX12" fmla="*/ 142219 w 462900"/>
                  <a:gd name="csY12" fmla="*/ 279318 h 603248"/>
                  <a:gd name="csX13" fmla="*/ 124984 w 462900"/>
                  <a:gd name="csY13" fmla="*/ 279318 h 603248"/>
                  <a:gd name="csX14" fmla="*/ 115135 w 462900"/>
                  <a:gd name="csY14" fmla="*/ 315168 h 603248"/>
                  <a:gd name="csX15" fmla="*/ 97800 w 462900"/>
                  <a:gd name="csY15" fmla="*/ 374262 h 603248"/>
                  <a:gd name="csX16" fmla="*/ 74457 w 462900"/>
                  <a:gd name="csY16" fmla="*/ 381844 h 603248"/>
                  <a:gd name="csX17" fmla="*/ 65692 w 462900"/>
                  <a:gd name="csY17" fmla="*/ 381155 h 603248"/>
                  <a:gd name="csX18" fmla="*/ 0 w 462900"/>
                  <a:gd name="csY18" fmla="*/ 349835 h 603248"/>
                  <a:gd name="csX19" fmla="*/ 85095 w 462900"/>
                  <a:gd name="csY19" fmla="*/ 603248 h 603248"/>
                  <a:gd name="csX20" fmla="*/ 94450 w 462900"/>
                  <a:gd name="csY20" fmla="*/ 599209 h 603248"/>
                  <a:gd name="csX21" fmla="*/ 186143 w 462900"/>
                  <a:gd name="csY21" fmla="*/ 448028 h 603248"/>
                  <a:gd name="csX22" fmla="*/ 188015 w 462900"/>
                  <a:gd name="csY22" fmla="*/ 448028 h 603248"/>
                  <a:gd name="csX23" fmla="*/ 268974 w 462900"/>
                  <a:gd name="csY23" fmla="*/ 460633 h 603248"/>
                  <a:gd name="csX24" fmla="*/ 310438 w 462900"/>
                  <a:gd name="csY24" fmla="*/ 440936 h 603248"/>
                  <a:gd name="csX25" fmla="*/ 361456 w 462900"/>
                  <a:gd name="csY25" fmla="*/ 386866 h 603248"/>
                  <a:gd name="csX26" fmla="*/ 462900 w 462900"/>
                  <a:gd name="csY26" fmla="*/ 19698 h 603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2900" h="603248">
                    <a:moveTo>
                      <a:pt x="462901" y="19701"/>
                    </a:moveTo>
                    <a:cubicBezTo>
                      <a:pt x="429157" y="7909"/>
                      <a:pt x="393830" y="1266"/>
                      <a:pt x="358108" y="3"/>
                    </a:cubicBezTo>
                    <a:cubicBezTo>
                      <a:pt x="347131" y="-61"/>
                      <a:pt x="336172" y="993"/>
                      <a:pt x="325410" y="3154"/>
                    </a:cubicBezTo>
                    <a:cubicBezTo>
                      <a:pt x="312804" y="5716"/>
                      <a:pt x="294879" y="6995"/>
                      <a:pt x="273898" y="8867"/>
                    </a:cubicBezTo>
                    <a:lnTo>
                      <a:pt x="273898" y="8864"/>
                    </a:lnTo>
                    <a:cubicBezTo>
                      <a:pt x="274033" y="10291"/>
                      <a:pt x="273760" y="11724"/>
                      <a:pt x="273112" y="13003"/>
                    </a:cubicBezTo>
                    <a:cubicBezTo>
                      <a:pt x="250853" y="52399"/>
                      <a:pt x="245239" y="80763"/>
                      <a:pt x="256271" y="98492"/>
                    </a:cubicBezTo>
                    <a:cubicBezTo>
                      <a:pt x="277052" y="131880"/>
                      <a:pt x="283945" y="158176"/>
                      <a:pt x="276853" y="176399"/>
                    </a:cubicBezTo>
                    <a:lnTo>
                      <a:pt x="276853" y="176395"/>
                    </a:lnTo>
                    <a:cubicBezTo>
                      <a:pt x="272509" y="187084"/>
                      <a:pt x="263195" y="194961"/>
                      <a:pt x="251936" y="197472"/>
                    </a:cubicBezTo>
                    <a:cubicBezTo>
                      <a:pt x="237557" y="201412"/>
                      <a:pt x="231745" y="212540"/>
                      <a:pt x="224557" y="227019"/>
                    </a:cubicBezTo>
                    <a:cubicBezTo>
                      <a:pt x="219315" y="238586"/>
                      <a:pt x="212195" y="249201"/>
                      <a:pt x="203481" y="258438"/>
                    </a:cubicBezTo>
                    <a:cubicBezTo>
                      <a:pt x="182503" y="278825"/>
                      <a:pt x="166448" y="279020"/>
                      <a:pt x="142219" y="279318"/>
                    </a:cubicBezTo>
                    <a:lnTo>
                      <a:pt x="124984" y="279318"/>
                    </a:lnTo>
                    <a:cubicBezTo>
                      <a:pt x="118681" y="279318"/>
                      <a:pt x="116218" y="294386"/>
                      <a:pt x="115135" y="315168"/>
                    </a:cubicBezTo>
                    <a:cubicBezTo>
                      <a:pt x="114051" y="335950"/>
                      <a:pt x="113067" y="362146"/>
                      <a:pt x="97800" y="374262"/>
                    </a:cubicBezTo>
                    <a:cubicBezTo>
                      <a:pt x="91157" y="379462"/>
                      <a:pt x="82889" y="382149"/>
                      <a:pt x="74457" y="381844"/>
                    </a:cubicBezTo>
                    <a:cubicBezTo>
                      <a:pt x="71524" y="381847"/>
                      <a:pt x="68590" y="381617"/>
                      <a:pt x="65692" y="381155"/>
                    </a:cubicBezTo>
                    <a:cubicBezTo>
                      <a:pt x="41201" y="377372"/>
                      <a:pt x="18358" y="366481"/>
                      <a:pt x="0" y="349835"/>
                    </a:cubicBezTo>
                    <a:cubicBezTo>
                      <a:pt x="4530" y="514510"/>
                      <a:pt x="56436" y="603248"/>
                      <a:pt x="85095" y="603248"/>
                    </a:cubicBezTo>
                    <a:cubicBezTo>
                      <a:pt x="88634" y="603242"/>
                      <a:pt x="92020" y="601783"/>
                      <a:pt x="94450" y="599209"/>
                    </a:cubicBezTo>
                    <a:cubicBezTo>
                      <a:pt x="122913" y="570745"/>
                      <a:pt x="123208" y="448028"/>
                      <a:pt x="186143" y="448028"/>
                    </a:cubicBezTo>
                    <a:lnTo>
                      <a:pt x="188015" y="448028"/>
                    </a:lnTo>
                    <a:cubicBezTo>
                      <a:pt x="227411" y="449506"/>
                      <a:pt x="248981" y="460633"/>
                      <a:pt x="268974" y="460633"/>
                    </a:cubicBezTo>
                    <a:cubicBezTo>
                      <a:pt x="282074" y="460633"/>
                      <a:pt x="294386" y="455905"/>
                      <a:pt x="310438" y="440936"/>
                    </a:cubicBezTo>
                    <a:cubicBezTo>
                      <a:pt x="328562" y="424001"/>
                      <a:pt x="345602" y="405942"/>
                      <a:pt x="361456" y="386866"/>
                    </a:cubicBezTo>
                    <a:cubicBezTo>
                      <a:pt x="307880" y="154825"/>
                      <a:pt x="411983" y="53775"/>
                      <a:pt x="462900" y="19698"/>
                    </a:cubicBezTo>
                    <a:close/>
                  </a:path>
                </a:pathLst>
              </a:custGeom>
              <a:grpFill/>
              <a:ln w="818" cap="flat">
                <a:noFill/>
                <a:prstDash val="solid"/>
                <a:miter/>
              </a:ln>
            </p:spPr>
            <p:txBody>
              <a:bodyPr/>
              <a:lstStyle/>
              <a:p>
                <a:endParaRPr lang="en-GB" noProof="0" dirty="0">
                  <a:latin typeface="Arial" panose="020B0604020202020204"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7F644D77-0ACC-808C-096F-D1202DAD01F3}"/>
                  </a:ext>
                </a:extLst>
              </p:cNvPr>
              <p:cNvSpPr/>
              <p:nvPr/>
            </p:nvSpPr>
            <p:spPr>
              <a:xfrm>
                <a:off x="6676556" y="3924466"/>
                <a:ext cx="264687" cy="357508"/>
              </a:xfrm>
              <a:custGeom>
                <a:avLst/>
                <a:gdLst>
                  <a:gd name="csX0" fmla="*/ 67685 w 264687"/>
                  <a:gd name="csY0" fmla="*/ 356730 h 357508"/>
                  <a:gd name="csX1" fmla="*/ 88566 w 264687"/>
                  <a:gd name="csY1" fmla="*/ 352989 h 357508"/>
                  <a:gd name="csX2" fmla="*/ 100483 w 264687"/>
                  <a:gd name="csY2" fmla="*/ 303744 h 357508"/>
                  <a:gd name="csX3" fmla="*/ 124221 w 264687"/>
                  <a:gd name="csY3" fmla="*/ 253810 h 357508"/>
                  <a:gd name="csX4" fmla="*/ 141950 w 264687"/>
                  <a:gd name="csY4" fmla="*/ 253810 h 357508"/>
                  <a:gd name="csX5" fmla="*/ 193067 w 264687"/>
                  <a:gd name="csY5" fmla="*/ 237165 h 357508"/>
                  <a:gd name="csX6" fmla="*/ 193064 w 264687"/>
                  <a:gd name="csY6" fmla="*/ 237165 h 357508"/>
                  <a:gd name="csX7" fmla="*/ 211284 w 264687"/>
                  <a:gd name="csY7" fmla="*/ 209586 h 357508"/>
                  <a:gd name="csX8" fmla="*/ 247922 w 264687"/>
                  <a:gd name="csY8" fmla="*/ 172848 h 357508"/>
                  <a:gd name="csX9" fmla="*/ 247922 w 264687"/>
                  <a:gd name="csY9" fmla="*/ 172851 h 357508"/>
                  <a:gd name="csX10" fmla="*/ 262990 w 264687"/>
                  <a:gd name="csY10" fmla="*/ 160735 h 357508"/>
                  <a:gd name="csX11" fmla="*/ 243293 w 264687"/>
                  <a:gd name="csY11" fmla="*/ 95929 h 357508"/>
                  <a:gd name="csX12" fmla="*/ 257377 w 264687"/>
                  <a:gd name="csY12" fmla="*/ 0 h 357508"/>
                  <a:gd name="csX13" fmla="*/ 3471 w 264687"/>
                  <a:gd name="csY13" fmla="*/ 235192 h 357508"/>
                  <a:gd name="csX14" fmla="*/ 25 w 264687"/>
                  <a:gd name="csY14" fmla="*/ 321075 h 357508"/>
                  <a:gd name="csX15" fmla="*/ 5145 w 264687"/>
                  <a:gd name="csY15" fmla="*/ 323143 h 357508"/>
                  <a:gd name="csX16" fmla="*/ 67685 w 264687"/>
                  <a:gd name="csY16" fmla="*/ 356729 h 357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687" h="357508">
                    <a:moveTo>
                      <a:pt x="67685" y="356730"/>
                    </a:moveTo>
                    <a:cubicBezTo>
                      <a:pt x="74860" y="358532"/>
                      <a:pt x="82465" y="357170"/>
                      <a:pt x="88566" y="352989"/>
                    </a:cubicBezTo>
                    <a:cubicBezTo>
                      <a:pt x="98415" y="344519"/>
                      <a:pt x="99694" y="323442"/>
                      <a:pt x="100483" y="303744"/>
                    </a:cubicBezTo>
                    <a:cubicBezTo>
                      <a:pt x="101567" y="279712"/>
                      <a:pt x="102650" y="254500"/>
                      <a:pt x="124221" y="253810"/>
                    </a:cubicBezTo>
                    <a:lnTo>
                      <a:pt x="141950" y="253810"/>
                    </a:lnTo>
                    <a:cubicBezTo>
                      <a:pt x="164899" y="253810"/>
                      <a:pt x="176422" y="253810"/>
                      <a:pt x="193067" y="237165"/>
                    </a:cubicBezTo>
                    <a:lnTo>
                      <a:pt x="193064" y="237165"/>
                    </a:lnTo>
                    <a:cubicBezTo>
                      <a:pt x="200614" y="229037"/>
                      <a:pt x="206770" y="219721"/>
                      <a:pt x="211284" y="209586"/>
                    </a:cubicBezTo>
                    <a:cubicBezTo>
                      <a:pt x="219164" y="194319"/>
                      <a:pt x="227240" y="178462"/>
                      <a:pt x="247922" y="172848"/>
                    </a:cubicBezTo>
                    <a:lnTo>
                      <a:pt x="247922" y="172851"/>
                    </a:lnTo>
                    <a:cubicBezTo>
                      <a:pt x="254661" y="171601"/>
                      <a:pt x="260323" y="167051"/>
                      <a:pt x="262990" y="160735"/>
                    </a:cubicBezTo>
                    <a:cubicBezTo>
                      <a:pt x="268210" y="147440"/>
                      <a:pt x="261317" y="124392"/>
                      <a:pt x="243293" y="95929"/>
                    </a:cubicBezTo>
                    <a:cubicBezTo>
                      <a:pt x="229702" y="74063"/>
                      <a:pt x="234626" y="41759"/>
                      <a:pt x="257377" y="0"/>
                    </a:cubicBezTo>
                    <a:cubicBezTo>
                      <a:pt x="161940" y="9849"/>
                      <a:pt x="20116" y="38312"/>
                      <a:pt x="3471" y="235192"/>
                    </a:cubicBezTo>
                    <a:cubicBezTo>
                      <a:pt x="813" y="265723"/>
                      <a:pt x="-174" y="294286"/>
                      <a:pt x="25" y="321075"/>
                    </a:cubicBezTo>
                    <a:cubicBezTo>
                      <a:pt x="1939" y="321056"/>
                      <a:pt x="3782" y="321800"/>
                      <a:pt x="5145" y="323143"/>
                    </a:cubicBezTo>
                    <a:cubicBezTo>
                      <a:pt x="22056" y="340484"/>
                      <a:pt x="43890" y="352206"/>
                      <a:pt x="67685" y="356729"/>
                    </a:cubicBezTo>
                    <a:close/>
                  </a:path>
                </a:pathLst>
              </a:custGeom>
              <a:solidFill>
                <a:srgbClr val="C6F5EF"/>
              </a:solidFill>
              <a:ln w="818" cap="flat">
                <a:noFill/>
                <a:prstDash val="solid"/>
                <a:miter/>
              </a:ln>
            </p:spPr>
            <p:txBody>
              <a:bodyPr/>
              <a:lstStyle/>
              <a:p>
                <a:endParaRPr lang="en-GB" noProof="0" dirty="0">
                  <a:latin typeface="Arial" panose="020B0604020202020204" pitchFamily="34" charset="0"/>
                  <a:cs typeface="Arial" panose="020B0604020202020204" pitchFamily="34" charset="0"/>
                </a:endParaRPr>
              </a:p>
            </p:txBody>
          </p:sp>
          <p:sp>
            <p:nvSpPr>
              <p:cNvPr id="57" name="Freeform: Shape 56">
                <a:extLst>
                  <a:ext uri="{FF2B5EF4-FFF2-40B4-BE49-F238E27FC236}">
                    <a16:creationId xmlns:a16="http://schemas.microsoft.com/office/drawing/2014/main" id="{F9501AB3-8E60-BB36-5FDB-2E000A65F0E9}"/>
                  </a:ext>
                </a:extLst>
              </p:cNvPr>
              <p:cNvSpPr/>
              <p:nvPr/>
            </p:nvSpPr>
            <p:spPr>
              <a:xfrm>
                <a:off x="7037593" y="3939436"/>
                <a:ext cx="525455" cy="401047"/>
              </a:xfrm>
              <a:custGeom>
                <a:avLst/>
                <a:gdLst>
                  <a:gd name="csX0" fmla="*/ 343284 w 525455"/>
                  <a:gd name="csY0" fmla="*/ 7685 h 401047"/>
                  <a:gd name="csX1" fmla="*/ 325952 w 525455"/>
                  <a:gd name="csY1" fmla="*/ 9063 h 401047"/>
                  <a:gd name="csX2" fmla="*/ 274245 w 525455"/>
                  <a:gd name="csY2" fmla="*/ 12411 h 401047"/>
                  <a:gd name="csX3" fmla="*/ 129663 w 525455"/>
                  <a:gd name="csY3" fmla="*/ 4235 h 401047"/>
                  <a:gd name="csX4" fmla="*/ 118929 w 525455"/>
                  <a:gd name="csY4" fmla="*/ 0 h 401047"/>
                  <a:gd name="csX5" fmla="*/ 15220 w 525455"/>
                  <a:gd name="csY5" fmla="*/ 357910 h 401047"/>
                  <a:gd name="csX6" fmla="*/ 80027 w 525455"/>
                  <a:gd name="csY6" fmla="*/ 401048 h 401047"/>
                  <a:gd name="csX7" fmla="*/ 112825 w 525455"/>
                  <a:gd name="csY7" fmla="*/ 390609 h 401047"/>
                  <a:gd name="csX8" fmla="*/ 186592 w 525455"/>
                  <a:gd name="csY8" fmla="*/ 343826 h 401047"/>
                  <a:gd name="csX9" fmla="*/ 186592 w 525455"/>
                  <a:gd name="csY9" fmla="*/ 342643 h 401047"/>
                  <a:gd name="csX10" fmla="*/ 172114 w 525455"/>
                  <a:gd name="csY10" fmla="*/ 308172 h 401047"/>
                  <a:gd name="csX11" fmla="*/ 156158 w 525455"/>
                  <a:gd name="csY11" fmla="*/ 244154 h 401047"/>
                  <a:gd name="csX12" fmla="*/ 158030 w 525455"/>
                  <a:gd name="csY12" fmla="*/ 234305 h 401047"/>
                  <a:gd name="csX13" fmla="*/ 166401 w 525455"/>
                  <a:gd name="csY13" fmla="*/ 219730 h 401047"/>
                  <a:gd name="csX14" fmla="*/ 196931 w 525455"/>
                  <a:gd name="csY14" fmla="*/ 218746 h 401047"/>
                  <a:gd name="csX15" fmla="*/ 227562 w 525455"/>
                  <a:gd name="csY15" fmla="*/ 217367 h 401047"/>
                  <a:gd name="csX16" fmla="*/ 232781 w 525455"/>
                  <a:gd name="csY16" fmla="*/ 191465 h 401047"/>
                  <a:gd name="csX17" fmla="*/ 232784 w 525455"/>
                  <a:gd name="csY17" fmla="*/ 191462 h 401047"/>
                  <a:gd name="csX18" fmla="*/ 257013 w 525455"/>
                  <a:gd name="csY18" fmla="*/ 120057 h 401047"/>
                  <a:gd name="csX19" fmla="*/ 312461 w 525455"/>
                  <a:gd name="csY19" fmla="*/ 106564 h 401047"/>
                  <a:gd name="csX20" fmla="*/ 312461 w 525455"/>
                  <a:gd name="csY20" fmla="*/ 106567 h 401047"/>
                  <a:gd name="csX21" fmla="*/ 349889 w 525455"/>
                  <a:gd name="csY21" fmla="*/ 128233 h 401047"/>
                  <a:gd name="csX22" fmla="*/ 376383 w 525455"/>
                  <a:gd name="csY22" fmla="*/ 173047 h 401047"/>
                  <a:gd name="csX23" fmla="*/ 376380 w 525455"/>
                  <a:gd name="csY23" fmla="*/ 173047 h 401047"/>
                  <a:gd name="csX24" fmla="*/ 376380 w 525455"/>
                  <a:gd name="csY24" fmla="*/ 229579 h 401047"/>
                  <a:gd name="csX25" fmla="*/ 386819 w 525455"/>
                  <a:gd name="csY25" fmla="*/ 237851 h 401047"/>
                  <a:gd name="csX26" fmla="*/ 386822 w 525455"/>
                  <a:gd name="csY26" fmla="*/ 237851 h 401047"/>
                  <a:gd name="csX27" fmla="*/ 399329 w 525455"/>
                  <a:gd name="csY27" fmla="*/ 247700 h 401047"/>
                  <a:gd name="csX28" fmla="*/ 448573 w 525455"/>
                  <a:gd name="csY28" fmla="*/ 148225 h 401047"/>
                  <a:gd name="csX29" fmla="*/ 525397 w 525455"/>
                  <a:gd name="csY29" fmla="*/ 64214 h 401047"/>
                  <a:gd name="csX30" fmla="*/ 343290 w 525455"/>
                  <a:gd name="csY30" fmla="*/ 7682 h 401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25455" h="401047">
                    <a:moveTo>
                      <a:pt x="343284" y="7685"/>
                    </a:moveTo>
                    <a:cubicBezTo>
                      <a:pt x="337478" y="7637"/>
                      <a:pt x="331678" y="8098"/>
                      <a:pt x="325952" y="9063"/>
                    </a:cubicBezTo>
                    <a:cubicBezTo>
                      <a:pt x="308841" y="11638"/>
                      <a:pt x="291545" y="12757"/>
                      <a:pt x="274245" y="12411"/>
                    </a:cubicBezTo>
                    <a:cubicBezTo>
                      <a:pt x="211901" y="12411"/>
                      <a:pt x="129663" y="4235"/>
                      <a:pt x="129663" y="4235"/>
                    </a:cubicBezTo>
                    <a:lnTo>
                      <a:pt x="118929" y="0"/>
                    </a:lnTo>
                    <a:cubicBezTo>
                      <a:pt x="77167" y="23638"/>
                      <a:pt x="-41904" y="114346"/>
                      <a:pt x="15220" y="357910"/>
                    </a:cubicBezTo>
                    <a:cubicBezTo>
                      <a:pt x="25069" y="372783"/>
                      <a:pt x="48807" y="401048"/>
                      <a:pt x="80027" y="401048"/>
                    </a:cubicBezTo>
                    <a:cubicBezTo>
                      <a:pt x="91748" y="400865"/>
                      <a:pt x="103152" y="397233"/>
                      <a:pt x="112825" y="390609"/>
                    </a:cubicBezTo>
                    <a:cubicBezTo>
                      <a:pt x="136514" y="373639"/>
                      <a:pt x="161143" y="358019"/>
                      <a:pt x="186592" y="343826"/>
                    </a:cubicBezTo>
                    <a:cubicBezTo>
                      <a:pt x="186538" y="343435"/>
                      <a:pt x="186538" y="343037"/>
                      <a:pt x="186592" y="342643"/>
                    </a:cubicBezTo>
                    <a:cubicBezTo>
                      <a:pt x="183829" y="330393"/>
                      <a:pt x="178927" y="318723"/>
                      <a:pt x="172114" y="308172"/>
                    </a:cubicBezTo>
                    <a:cubicBezTo>
                      <a:pt x="150838" y="277740"/>
                      <a:pt x="151826" y="267199"/>
                      <a:pt x="156158" y="244154"/>
                    </a:cubicBezTo>
                    <a:cubicBezTo>
                      <a:pt x="156747" y="241102"/>
                      <a:pt x="157437" y="237652"/>
                      <a:pt x="158030" y="234305"/>
                    </a:cubicBezTo>
                    <a:cubicBezTo>
                      <a:pt x="158668" y="228492"/>
                      <a:pt x="161701" y="223208"/>
                      <a:pt x="166401" y="219730"/>
                    </a:cubicBezTo>
                    <a:cubicBezTo>
                      <a:pt x="174672" y="214116"/>
                      <a:pt x="185508" y="216383"/>
                      <a:pt x="196931" y="218746"/>
                    </a:cubicBezTo>
                    <a:cubicBezTo>
                      <a:pt x="208358" y="221109"/>
                      <a:pt x="220570" y="223770"/>
                      <a:pt x="227562" y="217367"/>
                    </a:cubicBezTo>
                    <a:cubicBezTo>
                      <a:pt x="234554" y="210965"/>
                      <a:pt x="233275" y="204761"/>
                      <a:pt x="232781" y="191465"/>
                    </a:cubicBezTo>
                    <a:lnTo>
                      <a:pt x="232784" y="191462"/>
                    </a:lnTo>
                    <a:cubicBezTo>
                      <a:pt x="229389" y="165195"/>
                      <a:pt x="238334" y="138835"/>
                      <a:pt x="257013" y="120057"/>
                    </a:cubicBezTo>
                    <a:cubicBezTo>
                      <a:pt x="284392" y="91299"/>
                      <a:pt x="292962" y="91299"/>
                      <a:pt x="312461" y="106564"/>
                    </a:cubicBezTo>
                    <a:lnTo>
                      <a:pt x="312461" y="106567"/>
                    </a:lnTo>
                    <a:cubicBezTo>
                      <a:pt x="323602" y="115881"/>
                      <a:pt x="336263" y="123209"/>
                      <a:pt x="349889" y="128233"/>
                    </a:cubicBezTo>
                    <a:cubicBezTo>
                      <a:pt x="384360" y="140938"/>
                      <a:pt x="382882" y="153644"/>
                      <a:pt x="376383" y="173047"/>
                    </a:cubicBezTo>
                    <a:lnTo>
                      <a:pt x="376380" y="173047"/>
                    </a:lnTo>
                    <a:cubicBezTo>
                      <a:pt x="369083" y="191184"/>
                      <a:pt x="369083" y="211439"/>
                      <a:pt x="376380" y="229579"/>
                    </a:cubicBezTo>
                    <a:cubicBezTo>
                      <a:pt x="378153" y="231352"/>
                      <a:pt x="383273" y="235193"/>
                      <a:pt x="386819" y="237851"/>
                    </a:cubicBezTo>
                    <a:lnTo>
                      <a:pt x="386822" y="237851"/>
                    </a:lnTo>
                    <a:cubicBezTo>
                      <a:pt x="391167" y="240906"/>
                      <a:pt x="395341" y="244195"/>
                      <a:pt x="399329" y="247700"/>
                    </a:cubicBezTo>
                    <a:cubicBezTo>
                      <a:pt x="422768" y="209881"/>
                      <a:pt x="431832" y="166641"/>
                      <a:pt x="448573" y="148225"/>
                    </a:cubicBezTo>
                    <a:cubicBezTo>
                      <a:pt x="479794" y="114543"/>
                      <a:pt x="527365" y="85785"/>
                      <a:pt x="525397" y="64214"/>
                    </a:cubicBezTo>
                    <a:cubicBezTo>
                      <a:pt x="523031" y="44811"/>
                      <a:pt x="403664" y="7682"/>
                      <a:pt x="343290" y="7682"/>
                    </a:cubicBezTo>
                    <a:close/>
                  </a:path>
                </a:pathLst>
              </a:custGeom>
              <a:grpFill/>
              <a:ln w="818" cap="flat">
                <a:noFill/>
                <a:prstDash val="solid"/>
                <a:miter/>
              </a:ln>
            </p:spPr>
            <p:txBody>
              <a:bodyPr/>
              <a:lstStyle/>
              <a:p>
                <a:endParaRPr lang="en-GB" noProof="0" dirty="0">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C145C906-15E0-82D6-96F9-A63D9938324B}"/>
                  </a:ext>
                </a:extLst>
              </p:cNvPr>
              <p:cNvSpPr/>
              <p:nvPr/>
            </p:nvSpPr>
            <p:spPr>
              <a:xfrm rot="20595414">
                <a:off x="7042859" y="4029583"/>
                <a:ext cx="407619" cy="266681"/>
              </a:xfrm>
              <a:custGeom>
                <a:avLst/>
                <a:gdLst>
                  <a:gd name="csX0" fmla="*/ 208940 w 221646"/>
                  <a:gd name="csY0" fmla="*/ 138095 h 226636"/>
                  <a:gd name="csX1" fmla="*/ 193872 w 221646"/>
                  <a:gd name="csY1" fmla="*/ 124206 h 226636"/>
                  <a:gd name="csX2" fmla="*/ 193872 w 221646"/>
                  <a:gd name="csY2" fmla="*/ 56742 h 226636"/>
                  <a:gd name="csX3" fmla="*/ 176242 w 221646"/>
                  <a:gd name="csY3" fmla="*/ 30446 h 226636"/>
                  <a:gd name="csX4" fmla="*/ 134778 w 221646"/>
                  <a:gd name="csY4" fmla="*/ 6612 h 226636"/>
                  <a:gd name="csX5" fmla="*/ 99224 w 221646"/>
                  <a:gd name="csY5" fmla="*/ 18629 h 226636"/>
                  <a:gd name="csX6" fmla="*/ 78936 w 221646"/>
                  <a:gd name="csY6" fmla="*/ 79197 h 226636"/>
                  <a:gd name="csX7" fmla="*/ 69087 w 221646"/>
                  <a:gd name="csY7" fmla="*/ 116625 h 226636"/>
                  <a:gd name="csX8" fmla="*/ 25456 w 221646"/>
                  <a:gd name="csY8" fmla="*/ 121649 h 226636"/>
                  <a:gd name="csX9" fmla="*/ 6348 w 221646"/>
                  <a:gd name="csY9" fmla="*/ 120369 h 226636"/>
                  <a:gd name="csX10" fmla="*/ 6348 w 221646"/>
                  <a:gd name="csY10" fmla="*/ 120366 h 226636"/>
                  <a:gd name="csX11" fmla="*/ 4181 w 221646"/>
                  <a:gd name="csY11" fmla="*/ 125095 h 226636"/>
                  <a:gd name="csX12" fmla="*/ 2213 w 221646"/>
                  <a:gd name="csY12" fmla="*/ 135733 h 226636"/>
                  <a:gd name="csX13" fmla="*/ 15803 w 221646"/>
                  <a:gd name="csY13" fmla="*/ 188523 h 226636"/>
                  <a:gd name="csX14" fmla="*/ 31660 w 221646"/>
                  <a:gd name="csY14" fmla="*/ 226637 h 226636"/>
                  <a:gd name="csX15" fmla="*/ 131430 w 221646"/>
                  <a:gd name="csY15" fmla="*/ 202803 h 226636"/>
                  <a:gd name="csX16" fmla="*/ 221646 w 221646"/>
                  <a:gd name="csY16" fmla="*/ 149323 h 226636"/>
                  <a:gd name="csX17" fmla="*/ 219479 w 221646"/>
                  <a:gd name="csY17" fmla="*/ 147057 h 226636"/>
                  <a:gd name="csX18" fmla="*/ 208940 w 221646"/>
                  <a:gd name="csY18" fmla="*/ 138096 h 226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1646" h="226636">
                    <a:moveTo>
                      <a:pt x="208940" y="138095"/>
                    </a:moveTo>
                    <a:cubicBezTo>
                      <a:pt x="198008" y="129823"/>
                      <a:pt x="195051" y="127457"/>
                      <a:pt x="193872" y="124206"/>
                    </a:cubicBezTo>
                    <a:cubicBezTo>
                      <a:pt x="185238" y="102549"/>
                      <a:pt x="185238" y="78401"/>
                      <a:pt x="193872" y="56742"/>
                    </a:cubicBezTo>
                    <a:cubicBezTo>
                      <a:pt x="198697" y="42164"/>
                      <a:pt x="199781" y="39211"/>
                      <a:pt x="176242" y="30446"/>
                    </a:cubicBezTo>
                    <a:cubicBezTo>
                      <a:pt x="161158" y="24935"/>
                      <a:pt x="147131" y="16871"/>
                      <a:pt x="134778" y="6612"/>
                    </a:cubicBezTo>
                    <a:cubicBezTo>
                      <a:pt x="122073" y="-3237"/>
                      <a:pt x="120989" y="-4221"/>
                      <a:pt x="99224" y="18629"/>
                    </a:cubicBezTo>
                    <a:cubicBezTo>
                      <a:pt x="83315" y="34508"/>
                      <a:pt x="75801" y="56941"/>
                      <a:pt x="78936" y="79197"/>
                    </a:cubicBezTo>
                    <a:cubicBezTo>
                      <a:pt x="79526" y="92592"/>
                      <a:pt x="80119" y="106282"/>
                      <a:pt x="69087" y="116625"/>
                    </a:cubicBezTo>
                    <a:cubicBezTo>
                      <a:pt x="58055" y="126968"/>
                      <a:pt x="39540" y="124601"/>
                      <a:pt x="25456" y="121649"/>
                    </a:cubicBezTo>
                    <a:cubicBezTo>
                      <a:pt x="17874" y="120071"/>
                      <a:pt x="9403" y="118302"/>
                      <a:pt x="6348" y="120369"/>
                    </a:cubicBezTo>
                    <a:lnTo>
                      <a:pt x="6348" y="120366"/>
                    </a:lnTo>
                    <a:cubicBezTo>
                      <a:pt x="5076" y="121629"/>
                      <a:pt x="4306" y="123309"/>
                      <a:pt x="4181" y="125095"/>
                    </a:cubicBezTo>
                    <a:cubicBezTo>
                      <a:pt x="3492" y="129035"/>
                      <a:pt x="2902" y="132581"/>
                      <a:pt x="2213" y="135733"/>
                    </a:cubicBezTo>
                    <a:cubicBezTo>
                      <a:pt x="-1433" y="155431"/>
                      <a:pt x="-2712" y="161933"/>
                      <a:pt x="15803" y="188523"/>
                    </a:cubicBezTo>
                    <a:cubicBezTo>
                      <a:pt x="23283" y="200200"/>
                      <a:pt x="28653" y="213100"/>
                      <a:pt x="31660" y="226637"/>
                    </a:cubicBezTo>
                    <a:cubicBezTo>
                      <a:pt x="63855" y="214771"/>
                      <a:pt x="97345" y="206769"/>
                      <a:pt x="131430" y="202803"/>
                    </a:cubicBezTo>
                    <a:cubicBezTo>
                      <a:pt x="167642" y="198331"/>
                      <a:pt x="200344" y="178944"/>
                      <a:pt x="221646" y="149323"/>
                    </a:cubicBezTo>
                    <a:cubicBezTo>
                      <a:pt x="220735" y="148772"/>
                      <a:pt x="219988" y="147993"/>
                      <a:pt x="219479" y="147057"/>
                    </a:cubicBezTo>
                    <a:cubicBezTo>
                      <a:pt x="217905" y="144989"/>
                      <a:pt x="212387" y="140853"/>
                      <a:pt x="208940" y="138096"/>
                    </a:cubicBezTo>
                    <a:close/>
                  </a:path>
                </a:pathLst>
              </a:custGeom>
              <a:grpFill/>
              <a:ln w="818" cap="flat">
                <a:noFill/>
                <a:prstDash val="solid"/>
                <a:miter/>
              </a:ln>
            </p:spPr>
            <p:txBody>
              <a:bodyPr/>
              <a:lstStyle/>
              <a:p>
                <a:endParaRPr lang="en-GB" noProof="0" dirty="0">
                  <a:latin typeface="Arial" panose="020B0604020202020204" pitchFamily="34" charset="0"/>
                  <a:cs typeface="Arial" panose="020B0604020202020204" pitchFamily="34" charset="0"/>
                </a:endParaRPr>
              </a:p>
            </p:txBody>
          </p:sp>
        </p:grpSp>
        <p:sp>
          <p:nvSpPr>
            <p:cNvPr id="110" name="Oval 109">
              <a:extLst>
                <a:ext uri="{FF2B5EF4-FFF2-40B4-BE49-F238E27FC236}">
                  <a16:creationId xmlns:a16="http://schemas.microsoft.com/office/drawing/2014/main" id="{D02699E4-845C-0EA4-6D4E-03C826F74053}"/>
                </a:ext>
              </a:extLst>
            </p:cNvPr>
            <p:cNvSpPr/>
            <p:nvPr/>
          </p:nvSpPr>
          <p:spPr>
            <a:xfrm>
              <a:off x="7336338" y="3698294"/>
              <a:ext cx="91245" cy="11023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cxnSp>
        <p:nvCxnSpPr>
          <p:cNvPr id="112" name="Connector: Elbow 111">
            <a:extLst>
              <a:ext uri="{FF2B5EF4-FFF2-40B4-BE49-F238E27FC236}">
                <a16:creationId xmlns:a16="http://schemas.microsoft.com/office/drawing/2014/main" id="{8FBEA806-A3F7-15B3-1394-8A2F802F208D}"/>
              </a:ext>
            </a:extLst>
          </p:cNvPr>
          <p:cNvCxnSpPr>
            <a:cxnSpLocks/>
            <a:stCxn id="19" idx="2"/>
            <a:endCxn id="95" idx="0"/>
          </p:cNvCxnSpPr>
          <p:nvPr/>
        </p:nvCxnSpPr>
        <p:spPr>
          <a:xfrm rot="16200000" flipH="1">
            <a:off x="9916624" y="2568185"/>
            <a:ext cx="367476" cy="1336848"/>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nector: Elbow 115">
            <a:extLst>
              <a:ext uri="{FF2B5EF4-FFF2-40B4-BE49-F238E27FC236}">
                <a16:creationId xmlns:a16="http://schemas.microsoft.com/office/drawing/2014/main" id="{E1C5198B-658E-4EEE-E947-73B22ED75678}"/>
              </a:ext>
            </a:extLst>
          </p:cNvPr>
          <p:cNvCxnSpPr>
            <a:cxnSpLocks/>
            <a:stCxn id="19" idx="2"/>
            <a:endCxn id="3" idx="0"/>
          </p:cNvCxnSpPr>
          <p:nvPr/>
        </p:nvCxnSpPr>
        <p:spPr>
          <a:xfrm rot="5400000">
            <a:off x="8515371" y="2499130"/>
            <a:ext cx="362826" cy="1470308"/>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21" name="Graphic 120">
            <a:extLst>
              <a:ext uri="{FF2B5EF4-FFF2-40B4-BE49-F238E27FC236}">
                <a16:creationId xmlns:a16="http://schemas.microsoft.com/office/drawing/2014/main" id="{3B5E916F-80B1-68CB-B022-2E708EFDFCE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058559" y="2330353"/>
            <a:ext cx="511607" cy="511607"/>
          </a:xfrm>
          <a:prstGeom prst="rect">
            <a:avLst/>
          </a:prstGeom>
        </p:spPr>
      </p:pic>
      <p:cxnSp>
        <p:nvCxnSpPr>
          <p:cNvPr id="17" name="Connector: Elbow 16">
            <a:extLst>
              <a:ext uri="{FF2B5EF4-FFF2-40B4-BE49-F238E27FC236}">
                <a16:creationId xmlns:a16="http://schemas.microsoft.com/office/drawing/2014/main" id="{08D2B941-C29A-0A91-C514-630F27DE12E2}"/>
              </a:ext>
            </a:extLst>
          </p:cNvPr>
          <p:cNvCxnSpPr>
            <a:cxnSpLocks/>
            <a:stCxn id="95" idx="2"/>
            <a:endCxn id="62" idx="2"/>
          </p:cNvCxnSpPr>
          <p:nvPr/>
        </p:nvCxnSpPr>
        <p:spPr>
          <a:xfrm rot="5400000">
            <a:off x="8210391" y="2501738"/>
            <a:ext cx="1112186" cy="4004604"/>
          </a:xfrm>
          <a:prstGeom prst="bentConnector4">
            <a:avLst>
              <a:gd name="adj1" fmla="val 22871"/>
              <a:gd name="adj2" fmla="val 105708"/>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hlinkClick r:id="rId5" action="ppaction://hlinksldjump"/>
            <a:extLst>
              <a:ext uri="{FF2B5EF4-FFF2-40B4-BE49-F238E27FC236}">
                <a16:creationId xmlns:a16="http://schemas.microsoft.com/office/drawing/2014/main" id="{15BE47B9-FB7B-2ABA-4C2F-4B811EA3564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861812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ontent Placeholder 1">
            <a:extLst>
              <a:ext uri="{FF2B5EF4-FFF2-40B4-BE49-F238E27FC236}">
                <a16:creationId xmlns:a16="http://schemas.microsoft.com/office/drawing/2014/main" id="{5D621796-5B52-9DAF-256B-4CA8FBC93E60}"/>
              </a:ext>
            </a:extLst>
          </p:cNvPr>
          <p:cNvSpPr txBox="1">
            <a:spLocks/>
          </p:cNvSpPr>
          <p:nvPr/>
        </p:nvSpPr>
        <p:spPr>
          <a:xfrm>
            <a:off x="497801" y="2968107"/>
            <a:ext cx="5367489"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600" dirty="0">
                <a:solidFill>
                  <a:schemeClr val="accent1"/>
                </a:solidFill>
                <a:latin typeface="Arial" panose="020B0604020202020204" pitchFamily="34" charset="0"/>
                <a:cs typeface="Arial" panose="020B0604020202020204" pitchFamily="34" charset="0"/>
              </a:rPr>
              <a:t>The most common </a:t>
            </a:r>
            <a:r>
              <a:rPr lang="en-US" sz="1600" dirty="0">
                <a:solidFill>
                  <a:schemeClr val="accent1"/>
                </a:solidFill>
                <a:latin typeface="Arial" panose="020B0604020202020204" pitchFamily="34" charset="0"/>
                <a:cs typeface="Arial" panose="020B0604020202020204" pitchFamily="34" charset="0"/>
              </a:rPr>
              <a:t>TRAEs were injection-site reactions</a:t>
            </a:r>
          </a:p>
          <a:p>
            <a:pPr>
              <a:lnSpc>
                <a:spcPct val="100000"/>
              </a:lnSpc>
              <a:spcBef>
                <a:spcPts val="600"/>
              </a:spcBef>
            </a:pPr>
            <a:r>
              <a:rPr lang="en-US" sz="1600" dirty="0">
                <a:solidFill>
                  <a:schemeClr val="accent1"/>
                </a:solidFill>
                <a:latin typeface="Arial" panose="020B0604020202020204" pitchFamily="34" charset="0"/>
                <a:cs typeface="Arial" panose="020B0604020202020204" pitchFamily="34" charset="0"/>
              </a:rPr>
              <a:t>There were no safety findings regarding laboratory parameters, ECG, and vital-sign changes from baseline</a:t>
            </a:r>
          </a:p>
          <a:p>
            <a:pPr>
              <a:lnSpc>
                <a:spcPct val="100000"/>
              </a:lnSpc>
              <a:spcBef>
                <a:spcPts val="600"/>
              </a:spcBef>
            </a:pPr>
            <a:r>
              <a:rPr lang="en-US" sz="1600" dirty="0">
                <a:solidFill>
                  <a:schemeClr val="accent1"/>
                </a:solidFill>
                <a:latin typeface="Arial" panose="020B0604020202020204" pitchFamily="34" charset="0"/>
                <a:cs typeface="Arial" panose="020B0604020202020204" pitchFamily="34" charset="0"/>
              </a:rPr>
              <a:t>No patients withdrew from the study</a:t>
            </a:r>
            <a:endParaRPr lang="en-GB" sz="1600" dirty="0">
              <a:solidFill>
                <a:schemeClr val="accent1"/>
              </a:solidFill>
              <a:latin typeface="Arial" panose="020B0604020202020204" pitchFamily="34" charset="0"/>
              <a:cs typeface="Arial" panose="020B0604020202020204" pitchFamily="34" charset="0"/>
            </a:endParaRPr>
          </a:p>
          <a:p>
            <a:pPr>
              <a:lnSpc>
                <a:spcPct val="100000"/>
              </a:lnSpc>
              <a:spcBef>
                <a:spcPts val="500"/>
              </a:spcBef>
            </a:pPr>
            <a:endParaRPr lang="en-GB" sz="1800" noProof="0" dirty="0">
              <a:latin typeface="Arial" panose="020B0604020202020204" pitchFamily="34" charset="0"/>
              <a:cs typeface="Arial" panose="020B0604020202020204" pitchFamily="34" charset="0"/>
            </a:endParaRPr>
          </a:p>
          <a:p>
            <a:pPr>
              <a:lnSpc>
                <a:spcPct val="100000"/>
              </a:lnSpc>
              <a:spcBef>
                <a:spcPts val="500"/>
              </a:spcBef>
            </a:pPr>
            <a:endParaRPr lang="en-GB" sz="1800" noProof="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838200" y="0"/>
            <a:ext cx="10515600" cy="603849"/>
          </a:xfrm>
        </p:spPr>
        <p:txBody>
          <a:bodyPr>
            <a:noAutofit/>
          </a:bodyPr>
          <a:lstStyle/>
          <a:p>
            <a:r>
              <a:rPr lang="en-US" sz="2400" noProof="0" dirty="0">
                <a:latin typeface="Arial" panose="020B0604020202020204" pitchFamily="34" charset="0"/>
                <a:cs typeface="Arial" panose="020B0604020202020204" pitchFamily="34" charset="0"/>
              </a:rPr>
              <a:t>Safety and PK results from a Phase 2 safety lead-in in participants with hepatic impairment support continued development of GSK4532990 in ALD</a:t>
            </a:r>
            <a:endParaRPr lang="en-GB" sz="2400" noProof="0" dirty="0">
              <a:latin typeface="Arial" panose="020B0604020202020204" pitchFamily="34" charset="0"/>
              <a:cs typeface="Arial" panose="020B0604020202020204" pitchFamily="34" charset="0"/>
            </a:endParaRPr>
          </a:p>
        </p:txBody>
      </p:sp>
      <p:sp>
        <p:nvSpPr>
          <p:cNvPr id="6" name="Content Placeholder 1">
            <a:extLst>
              <a:ext uri="{FF2B5EF4-FFF2-40B4-BE49-F238E27FC236}">
                <a16:creationId xmlns:a16="http://schemas.microsoft.com/office/drawing/2014/main" id="{F43BC32F-D4C0-CD7A-3A6D-5093703DE1B3}"/>
              </a:ext>
            </a:extLst>
          </p:cNvPr>
          <p:cNvSpPr txBox="1">
            <a:spLocks/>
          </p:cNvSpPr>
          <p:nvPr/>
        </p:nvSpPr>
        <p:spPr>
          <a:xfrm>
            <a:off x="253621" y="4540249"/>
            <a:ext cx="11915159"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1A9586"/>
                </a:highlight>
                <a:latin typeface="Arial" panose="020B0604020202020204" pitchFamily="34" charset="0"/>
                <a:cs typeface="Arial" panose="020B0604020202020204" pitchFamily="34" charset="0"/>
              </a:rPr>
              <a:t>CONCLUSIONS</a:t>
            </a:r>
          </a:p>
          <a:p>
            <a:pPr>
              <a:lnSpc>
                <a:spcPct val="100000"/>
              </a:lnSpc>
              <a:spcBef>
                <a:spcPts val="600"/>
              </a:spcBef>
            </a:pPr>
            <a:r>
              <a:rPr lang="en-US" sz="1600" dirty="0">
                <a:latin typeface="Arial" panose="020B0604020202020204" pitchFamily="34" charset="0"/>
                <a:cs typeface="Arial" panose="020B0604020202020204" pitchFamily="34" charset="0"/>
              </a:rPr>
              <a:t>No safety concerns were identified after a single dose of GSK4532990 in patients with CTP-A and CTP-B hepatic impairment</a:t>
            </a:r>
          </a:p>
          <a:p>
            <a:pPr>
              <a:lnSpc>
                <a:spcPct val="100000"/>
              </a:lnSpc>
              <a:spcBef>
                <a:spcPts val="600"/>
              </a:spcBef>
            </a:pPr>
            <a:r>
              <a:rPr lang="en-US" sz="1600" dirty="0">
                <a:latin typeface="Arial" panose="020B0604020202020204" pitchFamily="34" charset="0"/>
                <a:cs typeface="Arial" panose="020B0604020202020204" pitchFamily="34" charset="0"/>
              </a:rPr>
              <a:t>Liver biochemistry improved in both cohorts, despite ongoing alcohol consumption</a:t>
            </a:r>
          </a:p>
          <a:p>
            <a:pPr>
              <a:lnSpc>
                <a:spcPct val="100000"/>
              </a:lnSpc>
              <a:spcBef>
                <a:spcPts val="600"/>
              </a:spcBef>
            </a:pPr>
            <a:r>
              <a:rPr lang="en-US" sz="1600" dirty="0">
                <a:latin typeface="Arial" panose="020B0604020202020204" pitchFamily="34" charset="0"/>
                <a:cs typeface="Arial" panose="020B0604020202020204" pitchFamily="34" charset="0"/>
              </a:rPr>
              <a:t>GSK4532990 PK were comparable between patients with CTP-A and CTP-B hepatic impairment</a:t>
            </a:r>
          </a:p>
          <a:p>
            <a:pPr>
              <a:lnSpc>
                <a:spcPct val="100000"/>
              </a:lnSpc>
              <a:spcBef>
                <a:spcPts val="600"/>
              </a:spcBef>
            </a:pPr>
            <a:r>
              <a:rPr lang="en-US" sz="1600" dirty="0">
                <a:latin typeface="Arial" panose="020B0604020202020204" pitchFamily="34" charset="0"/>
                <a:cs typeface="Arial" panose="020B0604020202020204" pitchFamily="34" charset="0"/>
              </a:rPr>
              <a:t>Results supported the continued development of GSK4532990 in ALD</a:t>
            </a:r>
          </a:p>
          <a:p>
            <a:pPr>
              <a:lnSpc>
                <a:spcPct val="100000"/>
              </a:lnSpc>
              <a:spcBef>
                <a:spcPts val="500"/>
              </a:spcBef>
            </a:pPr>
            <a:endParaRPr lang="en-GB" sz="1600" noProof="0" dirty="0">
              <a:latin typeface="Arial" panose="020B0604020202020204" pitchFamily="34" charset="0"/>
              <a:cs typeface="Arial" panose="020B0604020202020204" pitchFamily="34" charset="0"/>
            </a:endParaRPr>
          </a:p>
          <a:p>
            <a:pPr>
              <a:lnSpc>
                <a:spcPct val="100000"/>
              </a:lnSpc>
              <a:spcBef>
                <a:spcPts val="500"/>
              </a:spcBef>
            </a:pPr>
            <a:endParaRPr lang="en-GB" sz="1600" noProof="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1E44DCCE-DFB4-FCCD-B47F-7BFCC33BCC42}"/>
              </a:ext>
            </a:extLst>
          </p:cNvPr>
          <p:cNvCxnSpPr>
            <a:cxnSpLocks/>
          </p:cNvCxnSpPr>
          <p:nvPr/>
        </p:nvCxnSpPr>
        <p:spPr>
          <a:xfrm>
            <a:off x="330200" y="4441682"/>
            <a:ext cx="11482113" cy="0"/>
          </a:xfrm>
          <a:prstGeom prst="line">
            <a:avLst/>
          </a:prstGeom>
          <a:ln>
            <a:solidFill>
              <a:srgbClr val="1A9586"/>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B5A9818F-0DA0-8E20-AE9E-B22420D72CC7}"/>
              </a:ext>
            </a:extLst>
          </p:cNvPr>
          <p:cNvSpPr txBox="1">
            <a:spLocks/>
          </p:cNvSpPr>
          <p:nvPr/>
        </p:nvSpPr>
        <p:spPr>
          <a:xfrm>
            <a:off x="213706"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br>
              <a:rPr lang="en-GB" sz="1100" noProof="0" dirty="0">
                <a:solidFill>
                  <a:srgbClr val="004B87"/>
                </a:solidFill>
                <a:latin typeface="Arial" panose="020B0604020202020204" pitchFamily="34" charset="0"/>
                <a:cs typeface="Arial" panose="020B0604020202020204" pitchFamily="34" charset="0"/>
              </a:rPr>
            </a:b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*Not related to GSK4532990 treatment. </a:t>
            </a:r>
            <a:r>
              <a:rPr lang="en-GB" sz="1100" baseline="30000" noProof="0" dirty="0">
                <a:solidFill>
                  <a:srgbClr val="004B87"/>
                </a:solidFill>
                <a:latin typeface="Arial" panose="020B0604020202020204" pitchFamily="34" charset="0"/>
                <a:cs typeface="Arial" panose="020B0604020202020204" pitchFamily="34" charset="0"/>
              </a:rPr>
              <a:t>†</a:t>
            </a:r>
            <a:r>
              <a:rPr lang="en-GB" sz="1100" noProof="0" dirty="0">
                <a:solidFill>
                  <a:srgbClr val="004B87"/>
                </a:solidFill>
                <a:latin typeface="Arial" panose="020B0604020202020204" pitchFamily="34" charset="0"/>
                <a:cs typeface="Arial" panose="020B0604020202020204" pitchFamily="34" charset="0"/>
              </a:rPr>
              <a:t>8 events were recorded. </a:t>
            </a:r>
            <a:r>
              <a:rPr lang="en-GB" sz="1100" baseline="30000" noProof="0" dirty="0">
                <a:solidFill>
                  <a:srgbClr val="004B87"/>
                </a:solidFill>
                <a:latin typeface="Arial" panose="020B0604020202020204" pitchFamily="34" charset="0"/>
                <a:cs typeface="Arial" panose="020B0604020202020204" pitchFamily="34" charset="0"/>
              </a:rPr>
              <a:t>‡</a:t>
            </a:r>
            <a:r>
              <a:rPr lang="en-GB" sz="1100" noProof="0" dirty="0">
                <a:solidFill>
                  <a:srgbClr val="004B87"/>
                </a:solidFill>
                <a:latin typeface="Arial" panose="020B0604020202020204" pitchFamily="34" charset="0"/>
                <a:cs typeface="Arial" panose="020B0604020202020204" pitchFamily="34" charset="0"/>
              </a:rPr>
              <a:t>Both in the CTP-A group.</a:t>
            </a:r>
            <a:br>
              <a:rPr lang="en-GB" sz="1100" noProof="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Jung YK,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Congress2026; LBP-031.</a:t>
            </a:r>
            <a:endParaRPr lang="en-GB" sz="1100" noProof="0" dirty="0">
              <a:solidFill>
                <a:srgbClr val="004B87"/>
              </a:solidFill>
              <a:latin typeface="Arial" panose="020B0604020202020204" pitchFamily="34" charset="0"/>
              <a:cs typeface="Arial" panose="020B0604020202020204" pitchFamily="34" charset="0"/>
            </a:endParaRPr>
          </a:p>
        </p:txBody>
      </p:sp>
      <p:graphicFrame>
        <p:nvGraphicFramePr>
          <p:cNvPr id="18" name="Table 17">
            <a:extLst>
              <a:ext uri="{FF2B5EF4-FFF2-40B4-BE49-F238E27FC236}">
                <a16:creationId xmlns:a16="http://schemas.microsoft.com/office/drawing/2014/main" id="{1D0A3576-2664-DA47-7D1D-B672C1BCBCC2}"/>
              </a:ext>
            </a:extLst>
          </p:cNvPr>
          <p:cNvGraphicFramePr>
            <a:graphicFrameLocks noGrp="1"/>
          </p:cNvGraphicFramePr>
          <p:nvPr>
            <p:extLst>
              <p:ext uri="{D42A27DB-BD31-4B8C-83A1-F6EECF244321}">
                <p14:modId xmlns:p14="http://schemas.microsoft.com/office/powerpoint/2010/main" val="2848413354"/>
              </p:ext>
            </p:extLst>
          </p:nvPr>
        </p:nvGraphicFramePr>
        <p:xfrm>
          <a:off x="532657" y="1296732"/>
          <a:ext cx="4653052" cy="1706880"/>
        </p:xfrm>
        <a:graphic>
          <a:graphicData uri="http://schemas.openxmlformats.org/drawingml/2006/table">
            <a:tbl>
              <a:tblPr firstRow="1" bandRow="1">
                <a:tableStyleId>{5C22544A-7EE6-4342-B048-85BDC9FD1C3A}</a:tableStyleId>
              </a:tblPr>
              <a:tblGrid>
                <a:gridCol w="3545910">
                  <a:extLst>
                    <a:ext uri="{9D8B030D-6E8A-4147-A177-3AD203B41FA5}">
                      <a16:colId xmlns:a16="http://schemas.microsoft.com/office/drawing/2014/main" val="2350095507"/>
                    </a:ext>
                  </a:extLst>
                </a:gridCol>
                <a:gridCol w="1107142">
                  <a:extLst>
                    <a:ext uri="{9D8B030D-6E8A-4147-A177-3AD203B41FA5}">
                      <a16:colId xmlns:a16="http://schemas.microsoft.com/office/drawing/2014/main" val="1442077296"/>
                    </a:ext>
                  </a:extLst>
                </a:gridCol>
              </a:tblGrid>
              <a:tr h="182526">
                <a:tc>
                  <a:txBody>
                    <a:bodyPr/>
                    <a:lstStyle/>
                    <a:p>
                      <a:r>
                        <a:rPr lang="en-GB" sz="1400" noProof="0" dirty="0">
                          <a:solidFill>
                            <a:schemeClr val="accent6"/>
                          </a:solidFill>
                          <a:latin typeface="Arial" panose="020B0604020202020204" pitchFamily="34" charset="0"/>
                          <a:cs typeface="Arial" panose="020B0604020202020204" pitchFamily="34" charset="0"/>
                        </a:rPr>
                        <a:t>Patients experiencing TEAEs, n (%)</a:t>
                      </a:r>
                      <a:endParaRPr lang="en-GB" sz="1400" baseline="30000" noProof="0" dirty="0">
                        <a:solidFill>
                          <a:schemeClr val="accent6"/>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1300" noProof="0" dirty="0">
                          <a:latin typeface="Arial" panose="020B0604020202020204" pitchFamily="34" charset="0"/>
                          <a:cs typeface="Arial" panose="020B0604020202020204" pitchFamily="34" charset="0"/>
                        </a:rPr>
                        <a:t>All cohorts</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(n=16)</a:t>
                      </a:r>
                    </a:p>
                  </a:txBody>
                  <a:tcPr anchor="ctr">
                    <a:solidFill>
                      <a:schemeClr val="accent6"/>
                    </a:solidFill>
                  </a:tcPr>
                </a:tc>
                <a:extLst>
                  <a:ext uri="{0D108BD9-81ED-4DB2-BD59-A6C34878D82A}">
                    <a16:rowId xmlns:a16="http://schemas.microsoft.com/office/drawing/2014/main" val="672096379"/>
                  </a:ext>
                </a:extLst>
              </a:tr>
              <a:tr h="0">
                <a:tc>
                  <a:txBody>
                    <a:bodyPr/>
                    <a:lstStyle/>
                    <a:p>
                      <a:r>
                        <a:rPr lang="en-GB" sz="1400" b="0" noProof="0" dirty="0">
                          <a:solidFill>
                            <a:schemeClr val="tx2"/>
                          </a:solidFill>
                          <a:latin typeface="Arial" panose="020B0604020202020204" pitchFamily="34" charset="0"/>
                          <a:cs typeface="Arial" panose="020B0604020202020204" pitchFamily="34" charset="0"/>
                        </a:rPr>
                        <a:t>All TEAEs, n (%)</a:t>
                      </a:r>
                    </a:p>
                  </a:txBody>
                  <a:tcPr anchor="ctr">
                    <a:solidFill>
                      <a:schemeClr val="bg1">
                        <a:lumMod val="95000"/>
                      </a:schemeClr>
                    </a:solidFill>
                  </a:tcPr>
                </a:tc>
                <a:tc>
                  <a:txBody>
                    <a:bodyPr/>
                    <a:lstStyle/>
                    <a:p>
                      <a:pPr algn="ctr"/>
                      <a:r>
                        <a:rPr lang="en-GB" sz="1400" noProof="0" dirty="0">
                          <a:solidFill>
                            <a:schemeClr val="accent1"/>
                          </a:solidFill>
                          <a:latin typeface="Arial" panose="020B0604020202020204" pitchFamily="34" charset="0"/>
                          <a:cs typeface="Arial" panose="020B0604020202020204" pitchFamily="34" charset="0"/>
                        </a:rPr>
                        <a:t>11</a:t>
                      </a:r>
                    </a:p>
                  </a:txBody>
                  <a:tcPr anchor="ctr">
                    <a:solidFill>
                      <a:schemeClr val="bg1">
                        <a:lumMod val="95000"/>
                      </a:schemeClr>
                    </a:solidFill>
                  </a:tcPr>
                </a:tc>
                <a:extLst>
                  <a:ext uri="{0D108BD9-81ED-4DB2-BD59-A6C34878D82A}">
                    <a16:rowId xmlns:a16="http://schemas.microsoft.com/office/drawing/2014/main" val="3955119680"/>
                  </a:ext>
                </a:extLst>
              </a:tr>
              <a:tr h="148574">
                <a:tc>
                  <a:txBody>
                    <a:bodyPr/>
                    <a:lstStyle/>
                    <a:p>
                      <a:r>
                        <a:rPr lang="en-GB" sz="1400" b="0" noProof="0" dirty="0">
                          <a:solidFill>
                            <a:schemeClr val="tx2"/>
                          </a:solidFill>
                          <a:latin typeface="Arial" panose="020B0604020202020204" pitchFamily="34" charset="0"/>
                          <a:cs typeface="Arial" panose="020B0604020202020204" pitchFamily="34" charset="0"/>
                        </a:rPr>
                        <a:t>TEAEs related to study treatment, n (%)</a:t>
                      </a:r>
                      <a:endParaRPr lang="en-GB" sz="1400" b="0" noProof="0" dirty="0">
                        <a:solidFill>
                          <a:schemeClr val="accent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1400" noProof="0" dirty="0">
                          <a:solidFill>
                            <a:schemeClr val="accent1"/>
                          </a:solidFill>
                          <a:latin typeface="Arial" panose="020B0604020202020204" pitchFamily="34" charset="0"/>
                          <a:cs typeface="Arial" panose="020B0604020202020204" pitchFamily="34" charset="0"/>
                        </a:rPr>
                        <a:t>4</a:t>
                      </a:r>
                    </a:p>
                  </a:txBody>
                  <a:tcPr anchor="ctr">
                    <a:solidFill>
                      <a:schemeClr val="bg1"/>
                    </a:solidFill>
                  </a:tcPr>
                </a:tc>
                <a:extLst>
                  <a:ext uri="{0D108BD9-81ED-4DB2-BD59-A6C34878D82A}">
                    <a16:rowId xmlns:a16="http://schemas.microsoft.com/office/drawing/2014/main" val="2087262494"/>
                  </a:ext>
                </a:extLst>
              </a:tr>
              <a:tr h="0">
                <a:tc>
                  <a:txBody>
                    <a:bodyPr/>
                    <a:lstStyle/>
                    <a:p>
                      <a:r>
                        <a:rPr lang="en-GB" sz="1400" b="0" noProof="0" dirty="0">
                          <a:solidFill>
                            <a:schemeClr val="accent1"/>
                          </a:solidFill>
                          <a:latin typeface="Arial" panose="020B0604020202020204" pitchFamily="34" charset="0"/>
                          <a:cs typeface="Arial" panose="020B0604020202020204" pitchFamily="34" charset="0"/>
                        </a:rPr>
                        <a:t>Serious AEs, events/patients*</a:t>
                      </a:r>
                      <a:r>
                        <a:rPr lang="en-GB" sz="1400" b="0" baseline="30000" noProof="0" dirty="0">
                          <a:solidFill>
                            <a:schemeClr val="accent1"/>
                          </a:solidFill>
                          <a:latin typeface="Arial" panose="020B0604020202020204" pitchFamily="34" charset="0"/>
                          <a:cs typeface="Arial" panose="020B0604020202020204" pitchFamily="34" charset="0"/>
                        </a:rPr>
                        <a:t>†</a:t>
                      </a:r>
                    </a:p>
                  </a:txBody>
                  <a:tcPr anchor="ctr">
                    <a:solidFill>
                      <a:srgbClr val="F2F2F2"/>
                    </a:solidFill>
                  </a:tcPr>
                </a:tc>
                <a:tc>
                  <a:txBody>
                    <a:bodyPr/>
                    <a:lstStyle/>
                    <a:p>
                      <a:pPr algn="ctr"/>
                      <a:r>
                        <a:rPr lang="en-GB" sz="1400" noProof="0" dirty="0">
                          <a:solidFill>
                            <a:schemeClr val="accent1"/>
                          </a:solidFill>
                          <a:latin typeface="Arial" panose="020B0604020202020204" pitchFamily="34" charset="0"/>
                          <a:cs typeface="Arial" panose="020B0604020202020204" pitchFamily="34" charset="0"/>
                        </a:rPr>
                        <a:t>5</a:t>
                      </a:r>
                    </a:p>
                  </a:txBody>
                  <a:tcPr anchor="ctr">
                    <a:solidFill>
                      <a:srgbClr val="F2F2F2"/>
                    </a:solidFill>
                  </a:tcPr>
                </a:tc>
                <a:extLst>
                  <a:ext uri="{0D108BD9-81ED-4DB2-BD59-A6C34878D82A}">
                    <a16:rowId xmlns:a16="http://schemas.microsoft.com/office/drawing/2014/main" val="1996236174"/>
                  </a:ext>
                </a:extLst>
              </a:tr>
              <a:tr h="148574">
                <a:tc>
                  <a:txBody>
                    <a:bodyPr/>
                    <a:lstStyle/>
                    <a:p>
                      <a:r>
                        <a:rPr lang="en-GB" sz="1400" b="0" noProof="0" dirty="0">
                          <a:solidFill>
                            <a:schemeClr val="accent1"/>
                          </a:solidFill>
                          <a:latin typeface="Arial" panose="020B0604020202020204" pitchFamily="34" charset="0"/>
                          <a:cs typeface="Arial" panose="020B0604020202020204" pitchFamily="34" charset="0"/>
                        </a:rPr>
                        <a:t>Protocol-defined liver events*</a:t>
                      </a:r>
                      <a:r>
                        <a:rPr lang="en-GB" sz="1400" b="0" baseline="30000" noProof="0" dirty="0">
                          <a:solidFill>
                            <a:schemeClr val="accent1"/>
                          </a:solidFill>
                          <a:latin typeface="Arial" panose="020B0604020202020204" pitchFamily="34" charset="0"/>
                          <a:cs typeface="Arial" panose="020B0604020202020204" pitchFamily="34" charset="0"/>
                        </a:rPr>
                        <a:t>‡</a:t>
                      </a:r>
                    </a:p>
                  </a:txBody>
                  <a:tcPr anchor="ctr">
                    <a:solidFill>
                      <a:schemeClr val="bg1"/>
                    </a:solidFill>
                  </a:tcPr>
                </a:tc>
                <a:tc>
                  <a:txBody>
                    <a:bodyPr/>
                    <a:lstStyle/>
                    <a:p>
                      <a:pPr algn="ctr"/>
                      <a:r>
                        <a:rPr lang="en-GB" sz="1400" noProof="0" dirty="0">
                          <a:solidFill>
                            <a:schemeClr val="accent1"/>
                          </a:solidFill>
                          <a:latin typeface="Arial" panose="020B0604020202020204" pitchFamily="34" charset="0"/>
                          <a:cs typeface="Arial" panose="020B0604020202020204" pitchFamily="34" charset="0"/>
                        </a:rPr>
                        <a:t>2</a:t>
                      </a:r>
                    </a:p>
                  </a:txBody>
                  <a:tcPr anchor="ctr">
                    <a:solidFill>
                      <a:schemeClr val="bg1"/>
                    </a:solidFill>
                  </a:tcPr>
                </a:tc>
                <a:extLst>
                  <a:ext uri="{0D108BD9-81ED-4DB2-BD59-A6C34878D82A}">
                    <a16:rowId xmlns:a16="http://schemas.microsoft.com/office/drawing/2014/main" val="620074596"/>
                  </a:ext>
                </a:extLst>
              </a:tr>
            </a:tbl>
          </a:graphicData>
        </a:graphic>
      </p:graphicFrame>
      <p:sp>
        <p:nvSpPr>
          <p:cNvPr id="66" name="Content Placeholder 1">
            <a:extLst>
              <a:ext uri="{FF2B5EF4-FFF2-40B4-BE49-F238E27FC236}">
                <a16:creationId xmlns:a16="http://schemas.microsoft.com/office/drawing/2014/main" id="{A0F3B4A2-687A-2F78-B055-54F13EECF795}"/>
              </a:ext>
            </a:extLst>
          </p:cNvPr>
          <p:cNvSpPr txBox="1">
            <a:spLocks/>
          </p:cNvSpPr>
          <p:nvPr/>
        </p:nvSpPr>
        <p:spPr>
          <a:xfrm>
            <a:off x="5717041" y="3205458"/>
            <a:ext cx="6451739"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600" dirty="0">
                <a:solidFill>
                  <a:schemeClr val="accent1"/>
                </a:solidFill>
                <a:latin typeface="Arial" panose="020B0604020202020204" pitchFamily="34" charset="0"/>
                <a:cs typeface="Arial" panose="020B0604020202020204" pitchFamily="34" charset="0"/>
              </a:rPr>
              <a:t>Median ALT was reduced, </a:t>
            </a:r>
            <a:r>
              <a:rPr lang="en-US" sz="1600" dirty="0">
                <a:solidFill>
                  <a:schemeClr val="accent1"/>
                </a:solidFill>
                <a:latin typeface="Arial" panose="020B0604020202020204" pitchFamily="34" charset="0"/>
                <a:cs typeface="Arial" panose="020B0604020202020204" pitchFamily="34" charset="0"/>
              </a:rPr>
              <a:t>despite similar median </a:t>
            </a:r>
            <a:r>
              <a:rPr lang="en-US" sz="1600" dirty="0" err="1">
                <a:solidFill>
                  <a:schemeClr val="accent1"/>
                </a:solidFill>
                <a:latin typeface="Arial" panose="020B0604020202020204" pitchFamily="34" charset="0"/>
                <a:cs typeface="Arial" panose="020B0604020202020204" pitchFamily="34" charset="0"/>
              </a:rPr>
              <a:t>PeTH</a:t>
            </a:r>
            <a:r>
              <a:rPr lang="en-US" sz="1600" dirty="0">
                <a:solidFill>
                  <a:schemeClr val="accent1"/>
                </a:solidFill>
                <a:latin typeface="Arial" panose="020B0604020202020204" pitchFamily="34" charset="0"/>
                <a:cs typeface="Arial" panose="020B0604020202020204" pitchFamily="34" charset="0"/>
              </a:rPr>
              <a:t> at Week 8</a:t>
            </a:r>
          </a:p>
          <a:p>
            <a:pPr>
              <a:lnSpc>
                <a:spcPct val="100000"/>
              </a:lnSpc>
              <a:spcBef>
                <a:spcPts val="600"/>
              </a:spcBef>
            </a:pPr>
            <a:r>
              <a:rPr lang="en-US" sz="1600" dirty="0">
                <a:solidFill>
                  <a:schemeClr val="accent1"/>
                </a:solidFill>
                <a:latin typeface="Arial" panose="020B0604020202020204" pitchFamily="34" charset="0"/>
                <a:cs typeface="Arial" panose="020B0604020202020204" pitchFamily="34" charset="0"/>
              </a:rPr>
              <a:t>Geometric mean </a:t>
            </a:r>
            <a:r>
              <a:rPr lang="en-US" sz="1600" dirty="0" err="1">
                <a:solidFill>
                  <a:schemeClr val="accent1"/>
                </a:solidFill>
                <a:latin typeface="Arial" panose="020B0604020202020204" pitchFamily="34" charset="0"/>
                <a:cs typeface="Arial" panose="020B0604020202020204" pitchFamily="34" charset="0"/>
              </a:rPr>
              <a:t>C</a:t>
            </a:r>
            <a:r>
              <a:rPr lang="en-US" sz="1600" baseline="-25000" dirty="0" err="1">
                <a:solidFill>
                  <a:schemeClr val="accent1"/>
                </a:solidFill>
                <a:latin typeface="Arial" panose="020B0604020202020204" pitchFamily="34" charset="0"/>
                <a:cs typeface="Arial" panose="020B0604020202020204" pitchFamily="34" charset="0"/>
              </a:rPr>
              <a:t>max</a:t>
            </a:r>
            <a:r>
              <a:rPr lang="en-US" sz="1600" dirty="0">
                <a:solidFill>
                  <a:schemeClr val="accent1"/>
                </a:solidFill>
                <a:latin typeface="Arial" panose="020B0604020202020204" pitchFamily="34" charset="0"/>
                <a:cs typeface="Arial" panose="020B0604020202020204" pitchFamily="34" charset="0"/>
              </a:rPr>
              <a:t> and AUC</a:t>
            </a:r>
            <a:r>
              <a:rPr lang="en-US" sz="1600" baseline="-25000" dirty="0">
                <a:solidFill>
                  <a:schemeClr val="accent1"/>
                </a:solidFill>
                <a:latin typeface="Arial" panose="020B0604020202020204" pitchFamily="34" charset="0"/>
                <a:cs typeface="Arial" panose="020B0604020202020204" pitchFamily="34" charset="0"/>
              </a:rPr>
              <a:t>0–24h</a:t>
            </a:r>
            <a:r>
              <a:rPr lang="en-US" sz="1600" dirty="0">
                <a:solidFill>
                  <a:schemeClr val="accent1"/>
                </a:solidFill>
                <a:latin typeface="Arial" panose="020B0604020202020204" pitchFamily="34" charset="0"/>
                <a:cs typeface="Arial" panose="020B0604020202020204" pitchFamily="34" charset="0"/>
              </a:rPr>
              <a:t> were ≥19- and ≥24-fold lower</a:t>
            </a:r>
            <a:r>
              <a:rPr lang="en-GB" sz="1600" dirty="0">
                <a:solidFill>
                  <a:schemeClr val="tx1"/>
                </a:solidFill>
                <a:latin typeface="Arial" panose="020B0604020202020204" pitchFamily="34" charset="0"/>
                <a:cs typeface="Arial" panose="020B0604020202020204" pitchFamily="34" charset="0"/>
              </a:rPr>
              <a:t> vs corresponding exposures’ maximum tolerated dose in monkey toxicology studies</a:t>
            </a:r>
            <a:r>
              <a:rPr lang="en-US" sz="1600" dirty="0">
                <a:solidFill>
                  <a:schemeClr val="accent1"/>
                </a:solidFill>
                <a:latin typeface="Arial" panose="020B0604020202020204" pitchFamily="34" charset="0"/>
                <a:cs typeface="Arial" panose="020B0604020202020204" pitchFamily="34" charset="0"/>
              </a:rPr>
              <a:t> for both cohorts</a:t>
            </a:r>
            <a:endParaRPr lang="en-GB" sz="1600" dirty="0">
              <a:solidFill>
                <a:schemeClr val="accent1"/>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C6CBC0B6-FFE3-18D0-C4DF-FCAD66AF0152}"/>
              </a:ext>
            </a:extLst>
          </p:cNvPr>
          <p:cNvGraphicFramePr>
            <a:graphicFrameLocks noGrp="1"/>
          </p:cNvGraphicFramePr>
          <p:nvPr>
            <p:extLst>
              <p:ext uri="{D42A27DB-BD31-4B8C-83A1-F6EECF244321}">
                <p14:modId xmlns:p14="http://schemas.microsoft.com/office/powerpoint/2010/main" val="1957328488"/>
              </p:ext>
            </p:extLst>
          </p:nvPr>
        </p:nvGraphicFramePr>
        <p:xfrm>
          <a:off x="5892800" y="1282107"/>
          <a:ext cx="6045200" cy="1675426"/>
        </p:xfrm>
        <a:graphic>
          <a:graphicData uri="http://schemas.openxmlformats.org/drawingml/2006/table">
            <a:tbl>
              <a:tblPr firstRow="1" bandRow="1">
                <a:tableStyleId>{5C22544A-7EE6-4342-B048-85BDC9FD1C3A}</a:tableStyleId>
              </a:tblPr>
              <a:tblGrid>
                <a:gridCol w="3517900">
                  <a:extLst>
                    <a:ext uri="{9D8B030D-6E8A-4147-A177-3AD203B41FA5}">
                      <a16:colId xmlns:a16="http://schemas.microsoft.com/office/drawing/2014/main" val="2350095507"/>
                    </a:ext>
                  </a:extLst>
                </a:gridCol>
                <a:gridCol w="1282700">
                  <a:extLst>
                    <a:ext uri="{9D8B030D-6E8A-4147-A177-3AD203B41FA5}">
                      <a16:colId xmlns:a16="http://schemas.microsoft.com/office/drawing/2014/main" val="1442077296"/>
                    </a:ext>
                  </a:extLst>
                </a:gridCol>
                <a:gridCol w="1244600">
                  <a:extLst>
                    <a:ext uri="{9D8B030D-6E8A-4147-A177-3AD203B41FA5}">
                      <a16:colId xmlns:a16="http://schemas.microsoft.com/office/drawing/2014/main" val="2636663855"/>
                    </a:ext>
                  </a:extLst>
                </a:gridCol>
              </a:tblGrid>
              <a:tr h="582757">
                <a:tc>
                  <a:txBody>
                    <a:bodyPr/>
                    <a:lstStyle/>
                    <a:p>
                      <a:r>
                        <a:rPr lang="en-GB" sz="1400" noProof="0" dirty="0">
                          <a:solidFill>
                            <a:schemeClr val="accent6"/>
                          </a:solidFill>
                          <a:latin typeface="Arial" panose="020B0604020202020204" pitchFamily="34" charset="0"/>
                          <a:cs typeface="Arial" panose="020B0604020202020204" pitchFamily="34" charset="0"/>
                        </a:rPr>
                        <a:t>PK results</a:t>
                      </a:r>
                      <a:endParaRPr lang="en-GB" sz="1400" baseline="30000" noProof="0" dirty="0">
                        <a:solidFill>
                          <a:schemeClr val="accent6"/>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1300" noProof="0" dirty="0">
                          <a:latin typeface="Arial" panose="020B0604020202020204" pitchFamily="34" charset="0"/>
                          <a:cs typeface="Arial" panose="020B0604020202020204" pitchFamily="34" charset="0"/>
                        </a:rPr>
                        <a:t>CTP-A</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(n=8)</a:t>
                      </a:r>
                    </a:p>
                  </a:txBody>
                  <a:tcPr marL="0" marR="0" anchor="ctr">
                    <a:solidFill>
                      <a:schemeClr val="accent6"/>
                    </a:solidFill>
                  </a:tcPr>
                </a:tc>
                <a:tc>
                  <a:txBody>
                    <a:bodyPr/>
                    <a:lstStyle/>
                    <a:p>
                      <a:pPr algn="ctr"/>
                      <a:r>
                        <a:rPr lang="en-GB" sz="1300" noProof="0" dirty="0">
                          <a:latin typeface="Arial" panose="020B0604020202020204" pitchFamily="34" charset="0"/>
                          <a:cs typeface="Arial" panose="020B0604020202020204" pitchFamily="34" charset="0"/>
                        </a:rPr>
                        <a:t>CTP-B</a:t>
                      </a:r>
                    </a:p>
                    <a:p>
                      <a:pPr algn="ctr"/>
                      <a:r>
                        <a:rPr lang="en-GB" sz="1300" noProof="0" dirty="0">
                          <a:latin typeface="Arial" panose="020B0604020202020204" pitchFamily="34" charset="0"/>
                          <a:cs typeface="Arial" panose="020B0604020202020204" pitchFamily="34" charset="0"/>
                        </a:rPr>
                        <a:t>(n=8)</a:t>
                      </a:r>
                    </a:p>
                  </a:txBody>
                  <a:tcPr marL="0" marR="0" anchor="ctr">
                    <a:solidFill>
                      <a:schemeClr val="accent6"/>
                    </a:solidFill>
                  </a:tcPr>
                </a:tc>
                <a:extLst>
                  <a:ext uri="{0D108BD9-81ED-4DB2-BD59-A6C34878D82A}">
                    <a16:rowId xmlns:a16="http://schemas.microsoft.com/office/drawing/2014/main" val="672096379"/>
                  </a:ext>
                </a:extLst>
              </a:tr>
              <a:tr h="364223">
                <a:tc>
                  <a:txBody>
                    <a:bodyPr/>
                    <a:lstStyle/>
                    <a:p>
                      <a:r>
                        <a:rPr lang="en-GB" sz="1400" b="0" noProof="0" dirty="0">
                          <a:solidFill>
                            <a:schemeClr val="tx2"/>
                          </a:solidFill>
                          <a:latin typeface="Arial" panose="020B0604020202020204" pitchFamily="34" charset="0"/>
                          <a:cs typeface="Arial" panose="020B0604020202020204" pitchFamily="34" charset="0"/>
                        </a:rPr>
                        <a:t>Median AST, U/L (range)</a:t>
                      </a:r>
                    </a:p>
                  </a:txBody>
                  <a:tcPr anchor="ctr">
                    <a:solidFill>
                      <a:schemeClr val="bg1">
                        <a:lumMod val="95000"/>
                      </a:schemeClr>
                    </a:solidFill>
                  </a:tcPr>
                </a:tc>
                <a:tc>
                  <a:txBody>
                    <a:bodyPr/>
                    <a:lstStyle/>
                    <a:p>
                      <a:pPr algn="ctr"/>
                      <a:r>
                        <a:rPr lang="en-GB" sz="1400" noProof="0" dirty="0">
                          <a:solidFill>
                            <a:schemeClr val="accent1"/>
                          </a:solidFill>
                          <a:latin typeface="Arial" panose="020B0604020202020204" pitchFamily="34" charset="0"/>
                          <a:cs typeface="Arial" panose="020B0604020202020204" pitchFamily="34" charset="0"/>
                        </a:rPr>
                        <a:t>120 (45–194)</a:t>
                      </a:r>
                    </a:p>
                  </a:txBody>
                  <a:tcPr marL="0" marR="0" anchor="ctr">
                    <a:solidFill>
                      <a:schemeClr val="bg1">
                        <a:lumMod val="95000"/>
                      </a:schemeClr>
                    </a:solidFill>
                  </a:tcPr>
                </a:tc>
                <a:tc>
                  <a:txBody>
                    <a:bodyPr/>
                    <a:lstStyle/>
                    <a:p>
                      <a:pPr algn="ctr"/>
                      <a:r>
                        <a:rPr lang="en-GB" sz="1400" noProof="0" dirty="0">
                          <a:solidFill>
                            <a:schemeClr val="accent1"/>
                          </a:solidFill>
                          <a:latin typeface="Arial" panose="020B0604020202020204" pitchFamily="34" charset="0"/>
                          <a:cs typeface="Arial" panose="020B0604020202020204" pitchFamily="34" charset="0"/>
                        </a:rPr>
                        <a:t>56 (42–120)</a:t>
                      </a:r>
                    </a:p>
                  </a:txBody>
                  <a:tcPr marL="0" marR="0" anchor="ctr">
                    <a:solidFill>
                      <a:schemeClr val="bg1">
                        <a:lumMod val="95000"/>
                      </a:schemeClr>
                    </a:solidFill>
                  </a:tcPr>
                </a:tc>
                <a:extLst>
                  <a:ext uri="{0D108BD9-81ED-4DB2-BD59-A6C34878D82A}">
                    <a16:rowId xmlns:a16="http://schemas.microsoft.com/office/drawing/2014/main" val="3955119680"/>
                  </a:ext>
                </a:extLst>
              </a:tr>
              <a:tr h="364223">
                <a:tc>
                  <a:txBody>
                    <a:bodyPr/>
                    <a:lstStyle/>
                    <a:p>
                      <a:r>
                        <a:rPr lang="en-GB" sz="1400" b="0" noProof="0" dirty="0">
                          <a:solidFill>
                            <a:schemeClr val="tx2"/>
                          </a:solidFill>
                          <a:latin typeface="Arial" panose="020B0604020202020204" pitchFamily="34" charset="0"/>
                          <a:cs typeface="Arial" panose="020B0604020202020204" pitchFamily="34" charset="0"/>
                        </a:rPr>
                        <a:t>Median </a:t>
                      </a:r>
                      <a:r>
                        <a:rPr lang="el-GR" sz="1400" b="0" noProof="0" dirty="0">
                          <a:solidFill>
                            <a:schemeClr val="tx2"/>
                          </a:solidFill>
                          <a:latin typeface="Arial" panose="020B0604020202020204" pitchFamily="34" charset="0"/>
                          <a:cs typeface="Arial" panose="020B0604020202020204" pitchFamily="34" charset="0"/>
                        </a:rPr>
                        <a:t>Δ</a:t>
                      </a:r>
                      <a:r>
                        <a:rPr lang="en-GB" sz="1400" b="0" noProof="0" dirty="0">
                          <a:solidFill>
                            <a:schemeClr val="tx2"/>
                          </a:solidFill>
                          <a:latin typeface="Arial" panose="020B0604020202020204" pitchFamily="34" charset="0"/>
                          <a:cs typeface="Arial" panose="020B0604020202020204" pitchFamily="34" charset="0"/>
                        </a:rPr>
                        <a:t>AST at Week 8, U/L (range)</a:t>
                      </a:r>
                      <a:endParaRPr lang="en-GB" sz="1400" b="0" noProof="0" dirty="0">
                        <a:solidFill>
                          <a:schemeClr val="accent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1400" noProof="0" dirty="0">
                          <a:solidFill>
                            <a:schemeClr val="accent1"/>
                          </a:solidFill>
                          <a:latin typeface="Arial" panose="020B0604020202020204" pitchFamily="34" charset="0"/>
                          <a:cs typeface="Arial" panose="020B0604020202020204" pitchFamily="34" charset="0"/>
                        </a:rPr>
                        <a:t>–44 (-102–201) </a:t>
                      </a:r>
                    </a:p>
                  </a:txBody>
                  <a:tcPr marL="0" marR="0" anchor="ctr">
                    <a:solidFill>
                      <a:schemeClr val="bg1"/>
                    </a:solidFill>
                  </a:tcPr>
                </a:tc>
                <a:tc>
                  <a:txBody>
                    <a:bodyPr/>
                    <a:lstStyle/>
                    <a:p>
                      <a:pPr algn="ctr"/>
                      <a:r>
                        <a:rPr lang="en-GB" sz="1400" noProof="0" dirty="0">
                          <a:solidFill>
                            <a:schemeClr val="accent1"/>
                          </a:solidFill>
                          <a:latin typeface="Arial" panose="020B0604020202020204" pitchFamily="34" charset="0"/>
                          <a:cs typeface="Arial" panose="020B0604020202020204" pitchFamily="34" charset="0"/>
                        </a:rPr>
                        <a:t>–7 (-67–9)</a:t>
                      </a:r>
                    </a:p>
                  </a:txBody>
                  <a:tcPr marL="0" marR="0" anchor="ctr">
                    <a:solidFill>
                      <a:schemeClr val="bg1"/>
                    </a:solidFill>
                  </a:tcPr>
                </a:tc>
                <a:extLst>
                  <a:ext uri="{0D108BD9-81ED-4DB2-BD59-A6C34878D82A}">
                    <a16:rowId xmlns:a16="http://schemas.microsoft.com/office/drawing/2014/main" val="2087262494"/>
                  </a:ext>
                </a:extLst>
              </a:tr>
              <a:tr h="364223">
                <a:tc>
                  <a:txBody>
                    <a:bodyPr/>
                    <a:lstStyle/>
                    <a:p>
                      <a:r>
                        <a:rPr lang="en-GB" sz="1400" b="0" noProof="0" dirty="0">
                          <a:solidFill>
                            <a:schemeClr val="accent1"/>
                          </a:solidFill>
                          <a:latin typeface="Arial" panose="020B0604020202020204" pitchFamily="34" charset="0"/>
                          <a:cs typeface="Arial" panose="020B0604020202020204" pitchFamily="34" charset="0"/>
                        </a:rPr>
                        <a:t>Geometric mean apparent t</a:t>
                      </a:r>
                      <a:r>
                        <a:rPr lang="en-GB" sz="1400" b="0" baseline="-25000" noProof="0" dirty="0">
                          <a:solidFill>
                            <a:schemeClr val="accent1"/>
                          </a:solidFill>
                          <a:latin typeface="Arial" panose="020B0604020202020204" pitchFamily="34" charset="0"/>
                          <a:cs typeface="Arial" panose="020B0604020202020204" pitchFamily="34" charset="0"/>
                        </a:rPr>
                        <a:t>½</a:t>
                      </a:r>
                      <a:r>
                        <a:rPr lang="en-GB" sz="1400" b="0" baseline="0" noProof="0" dirty="0">
                          <a:solidFill>
                            <a:schemeClr val="accent1"/>
                          </a:solidFill>
                          <a:latin typeface="Arial" panose="020B0604020202020204" pitchFamily="34" charset="0"/>
                          <a:cs typeface="Arial" panose="020B0604020202020204" pitchFamily="34" charset="0"/>
                        </a:rPr>
                        <a:t>,</a:t>
                      </a:r>
                      <a:r>
                        <a:rPr lang="en-GB" sz="1400" b="0" noProof="0" dirty="0">
                          <a:solidFill>
                            <a:schemeClr val="accent1"/>
                          </a:solidFill>
                          <a:latin typeface="Arial" panose="020B0604020202020204" pitchFamily="34" charset="0"/>
                          <a:cs typeface="Arial" panose="020B0604020202020204" pitchFamily="34" charset="0"/>
                        </a:rPr>
                        <a:t> hours (CV%)</a:t>
                      </a:r>
                      <a:endParaRPr lang="en-GB" sz="1400" b="0" baseline="30000" noProof="0" dirty="0">
                        <a:solidFill>
                          <a:schemeClr val="accent1"/>
                        </a:solidFill>
                        <a:latin typeface="Arial" panose="020B0604020202020204" pitchFamily="34" charset="0"/>
                        <a:cs typeface="Arial" panose="020B0604020202020204" pitchFamily="34" charset="0"/>
                      </a:endParaRPr>
                    </a:p>
                  </a:txBody>
                  <a:tcPr marR="0" anchor="ctr">
                    <a:solidFill>
                      <a:srgbClr val="F2F2F2"/>
                    </a:solidFill>
                  </a:tcPr>
                </a:tc>
                <a:tc>
                  <a:txBody>
                    <a:bodyPr/>
                    <a:lstStyle/>
                    <a:p>
                      <a:pPr algn="ctr"/>
                      <a:r>
                        <a:rPr lang="en-GB" sz="1400" noProof="0" dirty="0">
                          <a:solidFill>
                            <a:schemeClr val="accent1"/>
                          </a:solidFill>
                          <a:latin typeface="Arial" panose="020B0604020202020204" pitchFamily="34" charset="0"/>
                          <a:cs typeface="Arial" panose="020B0604020202020204" pitchFamily="34" charset="0"/>
                        </a:rPr>
                        <a:t>6.4 (10.4)</a:t>
                      </a:r>
                    </a:p>
                  </a:txBody>
                  <a:tcPr marL="0" marR="0" anchor="ctr">
                    <a:solidFill>
                      <a:srgbClr val="F2F2F2"/>
                    </a:solidFill>
                  </a:tcPr>
                </a:tc>
                <a:tc>
                  <a:txBody>
                    <a:bodyPr/>
                    <a:lstStyle/>
                    <a:p>
                      <a:pPr algn="ctr"/>
                      <a:r>
                        <a:rPr lang="en-GB" sz="1400" noProof="0" dirty="0">
                          <a:solidFill>
                            <a:schemeClr val="accent1"/>
                          </a:solidFill>
                          <a:latin typeface="Arial" panose="020B0604020202020204" pitchFamily="34" charset="0"/>
                          <a:cs typeface="Arial" panose="020B0604020202020204" pitchFamily="34" charset="0"/>
                        </a:rPr>
                        <a:t>7.2 (19.8)</a:t>
                      </a:r>
                    </a:p>
                  </a:txBody>
                  <a:tcPr marL="0" marR="0" anchor="ctr">
                    <a:solidFill>
                      <a:srgbClr val="F2F2F2"/>
                    </a:solidFill>
                  </a:tcPr>
                </a:tc>
                <a:extLst>
                  <a:ext uri="{0D108BD9-81ED-4DB2-BD59-A6C34878D82A}">
                    <a16:rowId xmlns:a16="http://schemas.microsoft.com/office/drawing/2014/main" val="1996236174"/>
                  </a:ext>
                </a:extLst>
              </a:tr>
            </a:tbl>
          </a:graphicData>
        </a:graphic>
      </p:graphicFrame>
      <p:pic>
        <p:nvPicPr>
          <p:cNvPr id="9" name="Picture 8">
            <a:hlinkClick r:id="rId3" action="ppaction://hlinksldjump"/>
            <a:extLst>
              <a:ext uri="{FF2B5EF4-FFF2-40B4-BE49-F238E27FC236}">
                <a16:creationId xmlns:a16="http://schemas.microsoft.com/office/drawing/2014/main" id="{1CD7C456-75AD-0A22-12C3-57BE2A547F6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5" name="Content Placeholder 1">
            <a:extLst>
              <a:ext uri="{FF2B5EF4-FFF2-40B4-BE49-F238E27FC236}">
                <a16:creationId xmlns:a16="http://schemas.microsoft.com/office/drawing/2014/main" id="{7E2CA1DA-947F-3102-36B8-E50047E44D20}"/>
              </a:ext>
            </a:extLst>
          </p:cNvPr>
          <p:cNvSpPr txBox="1">
            <a:spLocks/>
          </p:cNvSpPr>
          <p:nvPr/>
        </p:nvSpPr>
        <p:spPr>
          <a:xfrm>
            <a:off x="425753" y="973479"/>
            <a:ext cx="5670247" cy="3693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dirty="0">
                <a:solidFill>
                  <a:schemeClr val="bg1"/>
                </a:solidFill>
                <a:highlight>
                  <a:srgbClr val="008080"/>
                </a:highlight>
                <a:latin typeface="Arial" panose="020B0604020202020204" pitchFamily="34" charset="0"/>
                <a:cs typeface="Arial" panose="020B0604020202020204" pitchFamily="34" charset="0"/>
              </a:rPr>
              <a:t>RESULTS</a:t>
            </a:r>
          </a:p>
          <a:p>
            <a:pPr>
              <a:lnSpc>
                <a:spcPct val="100000"/>
              </a:lnSpc>
            </a:pPr>
            <a:endParaRPr lang="en-GB" sz="1400" noProof="0" dirty="0">
              <a:solidFill>
                <a:schemeClr val="accent1"/>
              </a:solidFill>
              <a:latin typeface="Arial" panose="020B0604020202020204" pitchFamily="34" charset="0"/>
              <a:cs typeface="Arial" panose="020B0604020202020204" pitchFamily="34" charset="0"/>
            </a:endParaRPr>
          </a:p>
          <a:p>
            <a:pPr>
              <a:lnSpc>
                <a:spcPct val="100000"/>
              </a:lnSpc>
            </a:pPr>
            <a:endParaRPr lang="en-GB" sz="1400" dirty="0">
              <a:solidFill>
                <a:schemeClr val="accent1"/>
              </a:solidFill>
              <a:latin typeface="Arial" panose="020B0604020202020204" pitchFamily="34" charset="0"/>
              <a:cs typeface="Arial" panose="020B0604020202020204" pitchFamily="34" charset="0"/>
            </a:endParaRPr>
          </a:p>
          <a:p>
            <a:pPr>
              <a:lnSpc>
                <a:spcPct val="100000"/>
              </a:lnSpc>
            </a:pPr>
            <a:endParaRPr lang="en-GB" sz="1600" noProof="0" dirty="0">
              <a:solidFill>
                <a:schemeClr val="accent1"/>
              </a:solidFill>
              <a:latin typeface="Arial" panose="020B0604020202020204" pitchFamily="34" charset="0"/>
              <a:cs typeface="Arial" panose="020B0604020202020204" pitchFamily="34" charset="0"/>
            </a:endParaRPr>
          </a:p>
          <a:p>
            <a:pPr>
              <a:lnSpc>
                <a:spcPct val="100000"/>
              </a:lnSpc>
            </a:pPr>
            <a:endParaRPr lang="en-GB" sz="1600" noProof="0" dirty="0">
              <a:solidFill>
                <a:schemeClr val="accent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287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E826-9DD5-3D4D-47E0-6C640464D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AE7E5-4591-5553-A967-7A681B0AA734}"/>
              </a:ext>
            </a:extLst>
          </p:cNvPr>
          <p:cNvSpPr>
            <a:spLocks noGrp="1"/>
          </p:cNvSpPr>
          <p:nvPr>
            <p:ph type="title"/>
          </p:nvPr>
        </p:nvSpPr>
        <p:spPr>
          <a:xfrm>
            <a:off x="838199" y="-89087"/>
            <a:ext cx="11353800" cy="838947"/>
          </a:xfrm>
        </p:spPr>
        <p:txBody>
          <a:bodyPr>
            <a:noAutofit/>
          </a:bodyPr>
          <a:lstStyle/>
          <a:p>
            <a:r>
              <a:rPr lang="en-NZ" sz="2400" dirty="0">
                <a:latin typeface="Arial" panose="020B0604020202020204" pitchFamily="34" charset="0"/>
                <a:cs typeface="Arial" panose="020B0604020202020204" pitchFamily="34" charset="0"/>
              </a:rPr>
              <a:t>The burden of ALD and </a:t>
            </a:r>
            <a:r>
              <a:rPr lang="en-NZ" sz="2400" dirty="0" err="1">
                <a:latin typeface="Arial" panose="020B0604020202020204" pitchFamily="34" charset="0"/>
                <a:cs typeface="Arial" panose="020B0604020202020204" pitchFamily="34" charset="0"/>
              </a:rPr>
              <a:t>metALD</a:t>
            </a:r>
            <a:r>
              <a:rPr lang="en-NZ" sz="2400" dirty="0">
                <a:latin typeface="Arial" panose="020B0604020202020204" pitchFamily="34" charset="0"/>
                <a:cs typeface="Arial" panose="020B0604020202020204" pitchFamily="34" charset="0"/>
              </a:rPr>
              <a:t> in the European population: Analysis of </a:t>
            </a:r>
            <a:br>
              <a:rPr lang="en-NZ" sz="2400" dirty="0">
                <a:latin typeface="Arial" panose="020B0604020202020204" pitchFamily="34" charset="0"/>
                <a:cs typeface="Arial" panose="020B0604020202020204" pitchFamily="34" charset="0"/>
              </a:rPr>
            </a:br>
            <a:r>
              <a:rPr lang="en-NZ" sz="2400" dirty="0">
                <a:latin typeface="Arial" panose="020B0604020202020204" pitchFamily="34" charset="0"/>
                <a:cs typeface="Arial" panose="020B0604020202020204" pitchFamily="34" charset="0"/>
              </a:rPr>
              <a:t>30,199 patients from the </a:t>
            </a:r>
            <a:r>
              <a:rPr lang="en-NZ" sz="2400" dirty="0" err="1">
                <a:latin typeface="Arial" panose="020B0604020202020204" pitchFamily="34" charset="0"/>
                <a:cs typeface="Arial" panose="020B0604020202020204" pitchFamily="34" charset="0"/>
              </a:rPr>
              <a:t>LiverScreen</a:t>
            </a:r>
            <a:r>
              <a:rPr lang="en-NZ" sz="2400" dirty="0">
                <a:latin typeface="Arial" panose="020B0604020202020204" pitchFamily="34" charset="0"/>
                <a:cs typeface="Arial" panose="020B0604020202020204" pitchFamily="34" charset="0"/>
              </a:rPr>
              <a:t> cohort</a:t>
            </a:r>
            <a:endParaRPr lang="en-US" sz="2400" dirty="0">
              <a:latin typeface="Arial" panose="020B060402020202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FF161499-80E6-DDEF-F410-1A36378C9ADA}"/>
              </a:ext>
            </a:extLst>
          </p:cNvPr>
          <p:cNvSpPr txBox="1">
            <a:spLocks/>
          </p:cNvSpPr>
          <p:nvPr/>
        </p:nvSpPr>
        <p:spPr>
          <a:xfrm>
            <a:off x="425752" y="1094798"/>
            <a:ext cx="5374973"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BACKGROUND &amp; AIMS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ALD and </a:t>
            </a:r>
            <a:r>
              <a:rPr lang="en-US" sz="1600" dirty="0" err="1">
                <a:latin typeface="Arial" panose="020B0604020202020204" pitchFamily="34" charset="0"/>
                <a:cs typeface="Arial" panose="020B0604020202020204" pitchFamily="34" charset="0"/>
              </a:rPr>
              <a:t>metALD</a:t>
            </a:r>
            <a:r>
              <a:rPr lang="en-US" sz="1600" dirty="0">
                <a:latin typeface="Arial" panose="020B0604020202020204" pitchFamily="34" charset="0"/>
                <a:cs typeface="Arial" panose="020B0604020202020204" pitchFamily="34" charset="0"/>
              </a:rPr>
              <a:t> represent an under-recognized part of the SLD spectrum, particularly at early, asymptomatic stages</a:t>
            </a:r>
          </a:p>
          <a:p>
            <a:pPr>
              <a:lnSpc>
                <a:spcPct val="100000"/>
              </a:lnSpc>
            </a:pPr>
            <a:r>
              <a:rPr lang="en-US" sz="1600" dirty="0">
                <a:latin typeface="Arial" panose="020B0604020202020204" pitchFamily="34" charset="0"/>
                <a:cs typeface="Arial" panose="020B0604020202020204" pitchFamily="34" charset="0"/>
              </a:rPr>
              <a:t>Population-level data on the prevalence and fibrosis severity of ALD and </a:t>
            </a:r>
            <a:r>
              <a:rPr lang="en-US" sz="1600" dirty="0" err="1">
                <a:latin typeface="Arial" panose="020B0604020202020204" pitchFamily="34" charset="0"/>
                <a:cs typeface="Arial" panose="020B0604020202020204" pitchFamily="34" charset="0"/>
              </a:rPr>
              <a:t>metALD</a:t>
            </a:r>
            <a:r>
              <a:rPr lang="en-US" sz="1600" dirty="0">
                <a:latin typeface="Arial" panose="020B0604020202020204" pitchFamily="34" charset="0"/>
                <a:cs typeface="Arial" panose="020B0604020202020204" pitchFamily="34" charset="0"/>
              </a:rPr>
              <a:t> are limited</a:t>
            </a:r>
          </a:p>
          <a:p>
            <a:pPr>
              <a:lnSpc>
                <a:spcPct val="100000"/>
              </a:lnSpc>
            </a:pPr>
            <a:r>
              <a:rPr lang="en-US" sz="1600" dirty="0">
                <a:latin typeface="Arial" panose="020B0604020202020204" pitchFamily="34" charset="0"/>
                <a:cs typeface="Arial" panose="020B0604020202020204" pitchFamily="34" charset="0"/>
              </a:rPr>
              <a:t>The joint impact of alcohol and cardiometabolic risk factors remains poorly defined</a:t>
            </a:r>
          </a:p>
          <a:p>
            <a:pPr>
              <a:lnSpc>
                <a:spcPct val="100000"/>
              </a:lnSpc>
            </a:pPr>
            <a:r>
              <a:rPr lang="en-US" sz="1600" b="1" dirty="0">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Estimate the prevalence and severity of ALD and </a:t>
            </a:r>
            <a:r>
              <a:rPr lang="en-US" sz="1600" dirty="0" err="1">
                <a:latin typeface="Arial" panose="020B0604020202020204" pitchFamily="34" charset="0"/>
                <a:cs typeface="Arial" panose="020B0604020202020204" pitchFamily="34" charset="0"/>
              </a:rPr>
              <a:t>metALD</a:t>
            </a:r>
            <a:r>
              <a:rPr lang="en-US" sz="1600" dirty="0">
                <a:latin typeface="Arial" panose="020B0604020202020204" pitchFamily="34" charset="0"/>
                <a:cs typeface="Arial" panose="020B0604020202020204" pitchFamily="34" charset="0"/>
              </a:rPr>
              <a:t> in the European general population using the </a:t>
            </a:r>
            <a:r>
              <a:rPr lang="en-US" sz="1600" dirty="0" err="1">
                <a:latin typeface="Arial" panose="020B0604020202020204" pitchFamily="34" charset="0"/>
                <a:cs typeface="Arial" panose="020B0604020202020204" pitchFamily="34" charset="0"/>
              </a:rPr>
              <a:t>LiverScreen</a:t>
            </a:r>
            <a:r>
              <a:rPr lang="en-US" sz="1600" dirty="0">
                <a:latin typeface="Arial" panose="020B0604020202020204" pitchFamily="34" charset="0"/>
                <a:cs typeface="Arial" panose="020B0604020202020204" pitchFamily="34" charset="0"/>
              </a:rPr>
              <a:t> cohort</a:t>
            </a:r>
            <a:endParaRPr lang="en-US" sz="1600" b="1" dirty="0">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494F5029-DB6E-EC17-ADD2-C76E4DAF9CA1}"/>
              </a:ext>
            </a:extLst>
          </p:cNvPr>
          <p:cNvSpPr txBox="1">
            <a:spLocks/>
          </p:cNvSpPr>
          <p:nvPr/>
        </p:nvSpPr>
        <p:spPr>
          <a:xfrm>
            <a:off x="6096001" y="1094220"/>
            <a:ext cx="5574632" cy="5090011"/>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008080"/>
                </a:highlight>
                <a:latin typeface="Arial" panose="020B0604020202020204" pitchFamily="34" charset="0"/>
                <a:cs typeface="Arial" panose="020B0604020202020204" pitchFamily="34" charset="0"/>
              </a:rPr>
              <a:t>METHODS</a:t>
            </a:r>
          </a:p>
          <a:p>
            <a:pPr>
              <a:lnSpc>
                <a:spcPct val="100000"/>
              </a:lnSpc>
            </a:pPr>
            <a:r>
              <a:rPr lang="en-US" sz="1600" dirty="0">
                <a:solidFill>
                  <a:srgbClr val="004B87"/>
                </a:solidFill>
                <a:latin typeface="Arial" panose="020B0604020202020204" pitchFamily="34" charset="0"/>
                <a:cs typeface="Arial" panose="020B0604020202020204" pitchFamily="34" charset="0"/>
              </a:rPr>
              <a:t>Prospective screening study in individuals aged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≥40 years from the general population in 9 European countries (N=30,199)  </a:t>
            </a:r>
          </a:p>
        </p:txBody>
      </p:sp>
      <p:cxnSp>
        <p:nvCxnSpPr>
          <p:cNvPr id="30" name="Straight Connector 29">
            <a:extLst>
              <a:ext uri="{FF2B5EF4-FFF2-40B4-BE49-F238E27FC236}">
                <a16:creationId xmlns:a16="http://schemas.microsoft.com/office/drawing/2014/main" id="{C8B84488-F22D-C3A3-44F7-33FE45B4845F}"/>
              </a:ext>
            </a:extLst>
          </p:cNvPr>
          <p:cNvCxnSpPr>
            <a:cxnSpLocks/>
          </p:cNvCxnSpPr>
          <p:nvPr/>
        </p:nvCxnSpPr>
        <p:spPr>
          <a:xfrm>
            <a:off x="5994353" y="1107566"/>
            <a:ext cx="0" cy="496945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F4552B6-FA27-C46C-1A7F-500CDDEBC7BE}"/>
              </a:ext>
            </a:extLst>
          </p:cNvPr>
          <p:cNvSpPr/>
          <p:nvPr/>
        </p:nvSpPr>
        <p:spPr>
          <a:xfrm>
            <a:off x="6719456" y="2631528"/>
            <a:ext cx="4605309" cy="873955"/>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04000" rIns="324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Demographic, clinical, and standard laboratory parameters recorded</a:t>
            </a:r>
          </a:p>
        </p:txBody>
      </p:sp>
      <p:sp>
        <p:nvSpPr>
          <p:cNvPr id="22" name="Oval 21">
            <a:extLst>
              <a:ext uri="{FF2B5EF4-FFF2-40B4-BE49-F238E27FC236}">
                <a16:creationId xmlns:a16="http://schemas.microsoft.com/office/drawing/2014/main" id="{D8D293B7-7E08-E802-94A4-5C9327BB5FE8}"/>
              </a:ext>
            </a:extLst>
          </p:cNvPr>
          <p:cNvSpPr/>
          <p:nvPr/>
        </p:nvSpPr>
        <p:spPr>
          <a:xfrm>
            <a:off x="6438291" y="2748470"/>
            <a:ext cx="612000" cy="612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4F53246-F9AD-6BE3-53FE-CA16D498D7D1}"/>
              </a:ext>
            </a:extLst>
          </p:cNvPr>
          <p:cNvSpPr/>
          <p:nvPr/>
        </p:nvSpPr>
        <p:spPr>
          <a:xfrm>
            <a:off x="6714625" y="3738766"/>
            <a:ext cx="4605307" cy="873955"/>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04000" r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Liver fibrosis assessed using LS measurements (LSM)</a:t>
            </a:r>
          </a:p>
        </p:txBody>
      </p:sp>
      <p:sp>
        <p:nvSpPr>
          <p:cNvPr id="27" name="Oval 26">
            <a:extLst>
              <a:ext uri="{FF2B5EF4-FFF2-40B4-BE49-F238E27FC236}">
                <a16:creationId xmlns:a16="http://schemas.microsoft.com/office/drawing/2014/main" id="{C41D535C-B9F6-66A1-6BDF-8EE2EF8C4CBB}"/>
              </a:ext>
            </a:extLst>
          </p:cNvPr>
          <p:cNvSpPr/>
          <p:nvPr/>
        </p:nvSpPr>
        <p:spPr>
          <a:xfrm>
            <a:off x="6433459" y="3865369"/>
            <a:ext cx="612000" cy="612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0A324902-620B-188C-FCB6-35CB8DB7026D}"/>
              </a:ext>
            </a:extLst>
          </p:cNvPr>
          <p:cNvSpPr/>
          <p:nvPr/>
        </p:nvSpPr>
        <p:spPr>
          <a:xfrm>
            <a:off x="6714624" y="4781779"/>
            <a:ext cx="4605307" cy="873954"/>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04000" rIns="324000" rtlCol="0" anchor="ctr"/>
          <a:lstStyle/>
          <a:p>
            <a:pPr>
              <a:defRPr/>
            </a:pPr>
            <a:r>
              <a:rPr lang="en-NZ" sz="1600" dirty="0">
                <a:solidFill>
                  <a:srgbClr val="004B87"/>
                </a:solidFill>
                <a:latin typeface="Arial" panose="020B0604020202020204" pitchFamily="34" charset="0"/>
                <a:cs typeface="Arial" panose="020B0604020202020204" pitchFamily="34" charset="0"/>
              </a:rPr>
              <a:t>Individuals with LSM </a:t>
            </a:r>
            <a:r>
              <a:rPr lang="en-NZ" sz="1600" dirty="0">
                <a:solidFill>
                  <a:srgbClr val="004B87"/>
                </a:solidFill>
                <a:latin typeface="Arial" panose="020B0604020202020204" pitchFamily="34" charset="0"/>
                <a:ea typeface="Calibri" panose="020F0502020204030204" pitchFamily="34" charset="0"/>
                <a:cs typeface="Arial" panose="020B0604020202020204" pitchFamily="34" charset="0"/>
              </a:rPr>
              <a:t>≥8 kPa and/or ALT ≥1.5× ULN referred for h</a:t>
            </a:r>
            <a:r>
              <a:rPr kumimoji="0" lang="en-US" sz="1600" i="0" u="none" strike="noStrike" kern="1200" cap="none" spc="0" normalizeH="0" baseline="0" noProof="0" dirty="0" err="1">
                <a:ln>
                  <a:noFill/>
                </a:ln>
                <a:solidFill>
                  <a:srgbClr val="004B87"/>
                </a:solidFill>
                <a:effectLst/>
                <a:uLnTx/>
                <a:uFillTx/>
                <a:latin typeface="Arial" panose="020B0604020202020204" pitchFamily="34" charset="0"/>
                <a:cs typeface="Arial" panose="020B0604020202020204" pitchFamily="34" charset="0"/>
              </a:rPr>
              <a:t>epatology</a:t>
            </a:r>
            <a:r>
              <a:rPr kumimoji="0" lang="en-US" sz="16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 consultation, including liver biopsy</a:t>
            </a:r>
            <a:r>
              <a:rPr lang="en-US" sz="1600" dirty="0">
                <a:solidFill>
                  <a:schemeClr val="accent6">
                    <a:lumMod val="75000"/>
                  </a:schemeClr>
                </a:solidFill>
                <a:latin typeface="Arial" panose="020B0604020202020204" pitchFamily="34" charset="0"/>
                <a:cs typeface="Arial" panose="020B0604020202020204" pitchFamily="34" charset="0"/>
              </a:rPr>
              <a:t>*</a:t>
            </a:r>
            <a:endParaRPr kumimoji="0" lang="en-US" sz="160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3EC55647-0177-63E0-8DB5-FEDFC5D4E3E5}"/>
              </a:ext>
            </a:extLst>
          </p:cNvPr>
          <p:cNvSpPr/>
          <p:nvPr/>
        </p:nvSpPr>
        <p:spPr>
          <a:xfrm>
            <a:off x="6433459" y="4907015"/>
            <a:ext cx="612000" cy="612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pic>
        <p:nvPicPr>
          <p:cNvPr id="52" name="Graphic 51">
            <a:extLst>
              <a:ext uri="{FF2B5EF4-FFF2-40B4-BE49-F238E27FC236}">
                <a16:creationId xmlns:a16="http://schemas.microsoft.com/office/drawing/2014/main" id="{EDA0F5F1-21A4-076E-399E-C563726D208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541091" y="2828856"/>
            <a:ext cx="406400" cy="406400"/>
          </a:xfrm>
          <a:prstGeom prst="rect">
            <a:avLst/>
          </a:prstGeom>
        </p:spPr>
      </p:pic>
      <p:pic>
        <p:nvPicPr>
          <p:cNvPr id="53" name="Graphic 52">
            <a:extLst>
              <a:ext uri="{FF2B5EF4-FFF2-40B4-BE49-F238E27FC236}">
                <a16:creationId xmlns:a16="http://schemas.microsoft.com/office/drawing/2014/main" id="{5F313DF4-4BDF-D08B-E938-14A43CD9613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22718" y="3945793"/>
            <a:ext cx="451152" cy="451152"/>
          </a:xfrm>
          <a:prstGeom prst="rect">
            <a:avLst/>
          </a:prstGeom>
        </p:spPr>
      </p:pic>
      <p:pic>
        <p:nvPicPr>
          <p:cNvPr id="54" name="Graphic 53">
            <a:extLst>
              <a:ext uri="{FF2B5EF4-FFF2-40B4-BE49-F238E27FC236}">
                <a16:creationId xmlns:a16="http://schemas.microsoft.com/office/drawing/2014/main" id="{C2F8CD1E-90A3-D2FB-518F-9D5DDF877EC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49095" y="5000943"/>
            <a:ext cx="398397" cy="398397"/>
          </a:xfrm>
          <a:prstGeom prst="rect">
            <a:avLst/>
          </a:prstGeom>
        </p:spPr>
      </p:pic>
      <p:pic>
        <p:nvPicPr>
          <p:cNvPr id="3" name="Picture 2">
            <a:hlinkClick r:id="rId6" action="ppaction://hlinksldjump"/>
            <a:extLst>
              <a:ext uri="{FF2B5EF4-FFF2-40B4-BE49-F238E27FC236}">
                <a16:creationId xmlns:a16="http://schemas.microsoft.com/office/drawing/2014/main" id="{5356ADD3-DAF5-2D9B-4A3C-D3C472C3C3BD}"/>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9" name="Text Placeholder 3">
            <a:extLst>
              <a:ext uri="{FF2B5EF4-FFF2-40B4-BE49-F238E27FC236}">
                <a16:creationId xmlns:a16="http://schemas.microsoft.com/office/drawing/2014/main" id="{384CCE46-D95B-1EBF-40BF-1EB021F152CD}"/>
              </a:ext>
            </a:extLst>
          </p:cNvPr>
          <p:cNvSpPr txBox="1">
            <a:spLocks/>
          </p:cNvSpPr>
          <p:nvPr/>
        </p:nvSpPr>
        <p:spPr>
          <a:xfrm>
            <a:off x="213706"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*In patients who agreed to the procedure. </a:t>
            </a:r>
            <a:br>
              <a:rPr lang="en-GB"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Johansen S,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 2026; OS-032-YI. </a:t>
            </a:r>
          </a:p>
        </p:txBody>
      </p:sp>
    </p:spTree>
    <p:extLst>
      <p:ext uri="{BB962C8B-B14F-4D97-AF65-F5344CB8AC3E}">
        <p14:creationId xmlns:p14="http://schemas.microsoft.com/office/powerpoint/2010/main" val="2344963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58669-6CC2-30C9-380A-D7C372DCFD44}"/>
            </a:ext>
          </a:extLst>
        </p:cNvPr>
        <p:cNvGrpSpPr/>
        <p:nvPr/>
      </p:nvGrpSpPr>
      <p:grpSpPr>
        <a:xfrm>
          <a:off x="0" y="0"/>
          <a:ext cx="0" cy="0"/>
          <a:chOff x="0" y="0"/>
          <a:chExt cx="0" cy="0"/>
        </a:xfrm>
      </p:grpSpPr>
      <p:sp>
        <p:nvSpPr>
          <p:cNvPr id="5" name="Content Placeholder 1">
            <a:extLst>
              <a:ext uri="{FF2B5EF4-FFF2-40B4-BE49-F238E27FC236}">
                <a16:creationId xmlns:a16="http://schemas.microsoft.com/office/drawing/2014/main" id="{5A0E47DC-5806-842D-1332-E8ABBFABBC8A}"/>
              </a:ext>
            </a:extLst>
          </p:cNvPr>
          <p:cNvSpPr txBox="1">
            <a:spLocks/>
          </p:cNvSpPr>
          <p:nvPr/>
        </p:nvSpPr>
        <p:spPr>
          <a:xfrm>
            <a:off x="425748" y="1094797"/>
            <a:ext cx="5771898" cy="12907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RESULTS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marL="0" indent="0">
              <a:lnSpc>
                <a:spcPct val="100000"/>
              </a:lnSpc>
              <a:spcBef>
                <a:spcPts val="500"/>
              </a:spcBef>
              <a:buNone/>
            </a:pPr>
            <a:endParaRPr lang="en-US" sz="1400" dirty="0">
              <a:solidFill>
                <a:schemeClr val="bg2">
                  <a:lumMod val="25000"/>
                </a:schemeClr>
              </a:solidFill>
              <a:latin typeface="Arial" panose="020B0604020202020204" pitchFamily="34" charset="0"/>
              <a:cs typeface="Arial" panose="020B0604020202020204" pitchFamily="34" charset="0"/>
            </a:endParaRPr>
          </a:p>
          <a:p>
            <a:pPr marL="0" indent="0">
              <a:lnSpc>
                <a:spcPct val="100000"/>
              </a:lnSpc>
              <a:spcBef>
                <a:spcPts val="500"/>
              </a:spcBef>
              <a:buNone/>
            </a:pPr>
            <a:endParaRPr lang="en-US" sz="1400" dirty="0">
              <a:solidFill>
                <a:schemeClr val="bg2">
                  <a:lumMod val="25000"/>
                </a:schemeClr>
              </a:solidFill>
              <a:latin typeface="Arial" panose="020B0604020202020204" pitchFamily="34" charset="0"/>
              <a:cs typeface="Arial" panose="020B0604020202020204" pitchFamily="34" charset="0"/>
            </a:endParaRPr>
          </a:p>
          <a:p>
            <a:pPr marL="0" indent="0">
              <a:lnSpc>
                <a:spcPct val="100000"/>
              </a:lnSpc>
              <a:spcBef>
                <a:spcPts val="500"/>
              </a:spcBef>
              <a:buNone/>
            </a:pPr>
            <a:endParaRPr lang="en-US" sz="1400" dirty="0">
              <a:solidFill>
                <a:schemeClr val="bg2">
                  <a:lumMod val="25000"/>
                </a:schemeClr>
              </a:solidFill>
              <a:latin typeface="Arial" panose="020B0604020202020204" pitchFamily="34" charset="0"/>
              <a:cs typeface="Arial" panose="020B0604020202020204" pitchFamily="34" charset="0"/>
            </a:endParaRPr>
          </a:p>
          <a:p>
            <a:pPr marL="0" indent="0">
              <a:lnSpc>
                <a:spcPct val="100000"/>
              </a:lnSpc>
              <a:buNone/>
            </a:pPr>
            <a:endParaRPr lang="en-US" sz="1800"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500"/>
              </a:spcBef>
            </a:pPr>
            <a:endParaRPr lang="en-US" sz="1400" dirty="0">
              <a:solidFill>
                <a:schemeClr val="bg2">
                  <a:lumMod val="25000"/>
                </a:schemeClr>
              </a:solidFill>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3EB1037A-7379-372E-BB59-808BD6F9620E}"/>
              </a:ext>
            </a:extLst>
          </p:cNvPr>
          <p:cNvSpPr>
            <a:spLocks noGrp="1"/>
          </p:cNvSpPr>
          <p:nvPr>
            <p:ph type="title"/>
          </p:nvPr>
        </p:nvSpPr>
        <p:spPr>
          <a:xfrm>
            <a:off x="838199" y="-89087"/>
            <a:ext cx="11353800" cy="838947"/>
          </a:xfrm>
        </p:spPr>
        <p:txBody>
          <a:bodyPr>
            <a:noAutofit/>
          </a:bodyPr>
          <a:lstStyle/>
          <a:p>
            <a:r>
              <a:rPr lang="en-US" sz="2400" dirty="0">
                <a:latin typeface="Arial" panose="020B0604020202020204" pitchFamily="34" charset="0"/>
                <a:cs typeface="Arial" panose="020B0604020202020204" pitchFamily="34" charset="0"/>
              </a:rPr>
              <a:t>The burden of ALD and </a:t>
            </a:r>
            <a:r>
              <a:rPr lang="en-US" sz="2400" dirty="0" err="1">
                <a:latin typeface="Arial" panose="020B0604020202020204" pitchFamily="34" charset="0"/>
                <a:cs typeface="Arial" panose="020B0604020202020204" pitchFamily="34" charset="0"/>
              </a:rPr>
              <a:t>metALD</a:t>
            </a:r>
            <a:r>
              <a:rPr lang="en-US" sz="2400" dirty="0">
                <a:latin typeface="Arial" panose="020B0604020202020204" pitchFamily="34" charset="0"/>
                <a:cs typeface="Arial" panose="020B0604020202020204" pitchFamily="34" charset="0"/>
              </a:rPr>
              <a:t> in the European population: Analysis of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30,199 patients from the </a:t>
            </a:r>
            <a:r>
              <a:rPr lang="en-US" sz="2400" dirty="0" err="1">
                <a:latin typeface="Arial" panose="020B0604020202020204" pitchFamily="34" charset="0"/>
                <a:cs typeface="Arial" panose="020B0604020202020204" pitchFamily="34" charset="0"/>
              </a:rPr>
              <a:t>LiverScreen</a:t>
            </a:r>
            <a:r>
              <a:rPr lang="en-US" sz="2400" dirty="0">
                <a:latin typeface="Arial" panose="020B0604020202020204" pitchFamily="34" charset="0"/>
                <a:cs typeface="Arial" panose="020B0604020202020204" pitchFamily="34" charset="0"/>
              </a:rPr>
              <a:t> cohort</a:t>
            </a:r>
          </a:p>
        </p:txBody>
      </p:sp>
      <p:sp>
        <p:nvSpPr>
          <p:cNvPr id="27" name="Content Placeholder 9">
            <a:extLst>
              <a:ext uri="{FF2B5EF4-FFF2-40B4-BE49-F238E27FC236}">
                <a16:creationId xmlns:a16="http://schemas.microsoft.com/office/drawing/2014/main" id="{DBFF6C09-F888-FD13-D336-E5DB22B72D34}"/>
              </a:ext>
            </a:extLst>
          </p:cNvPr>
          <p:cNvSpPr txBox="1">
            <a:spLocks/>
          </p:cNvSpPr>
          <p:nvPr/>
        </p:nvSpPr>
        <p:spPr>
          <a:xfrm>
            <a:off x="6420719" y="3427074"/>
            <a:ext cx="5225788" cy="1711324"/>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008080"/>
                </a:highlight>
                <a:latin typeface="Arial" panose="020B0604020202020204" pitchFamily="34" charset="0"/>
                <a:cs typeface="Arial" panose="020B0604020202020204" pitchFamily="34" charset="0"/>
              </a:rPr>
              <a:t>CONCLUSIONS</a:t>
            </a:r>
          </a:p>
          <a:p>
            <a:pPr>
              <a:lnSpc>
                <a:spcPct val="100000"/>
              </a:lnSpc>
              <a:buClr>
                <a:schemeClr val="bg2">
                  <a:lumMod val="25000"/>
                </a:schemeClr>
              </a:buClr>
            </a:pPr>
            <a:r>
              <a:rPr lang="en-US" sz="1600" dirty="0">
                <a:solidFill>
                  <a:srgbClr val="004B87"/>
                </a:solidFill>
                <a:latin typeface="Arial" panose="020B0604020202020204" pitchFamily="34" charset="0"/>
                <a:cs typeface="Arial" panose="020B0604020202020204" pitchFamily="34" charset="0"/>
              </a:rPr>
              <a:t>In this large, population-based cohort, ALD and </a:t>
            </a:r>
            <a:r>
              <a:rPr lang="en-US" sz="1600" dirty="0" err="1">
                <a:solidFill>
                  <a:srgbClr val="004B87"/>
                </a:solidFill>
                <a:latin typeface="Arial" panose="020B0604020202020204" pitchFamily="34" charset="0"/>
                <a:cs typeface="Arial" panose="020B0604020202020204" pitchFamily="34" charset="0"/>
              </a:rPr>
              <a:t>metALD</a:t>
            </a:r>
            <a:r>
              <a:rPr lang="en-US" sz="1600" dirty="0">
                <a:solidFill>
                  <a:srgbClr val="004B87"/>
                </a:solidFill>
                <a:latin typeface="Arial" panose="020B0604020202020204" pitchFamily="34" charset="0"/>
                <a:cs typeface="Arial" panose="020B0604020202020204" pitchFamily="34" charset="0"/>
              </a:rPr>
              <a:t> accounted for a small proportion of patients with SLD, but were associated with a higher burden of advanced fibrosis </a:t>
            </a:r>
          </a:p>
          <a:p>
            <a:pPr>
              <a:lnSpc>
                <a:spcPct val="100000"/>
              </a:lnSpc>
              <a:buClr>
                <a:schemeClr val="bg2">
                  <a:lumMod val="25000"/>
                </a:schemeClr>
              </a:buClr>
            </a:pPr>
            <a:r>
              <a:rPr lang="en-US" sz="1600" dirty="0">
                <a:solidFill>
                  <a:srgbClr val="004B87"/>
                </a:solidFill>
                <a:latin typeface="Arial" panose="020B0604020202020204" pitchFamily="34" charset="0"/>
                <a:cs typeface="Arial" panose="020B0604020202020204" pitchFamily="34" charset="0"/>
              </a:rPr>
              <a:t>These findings underscore a substantial yet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under-recognized burden of ALD and </a:t>
            </a:r>
            <a:r>
              <a:rPr lang="en-US" sz="1600" dirty="0" err="1">
                <a:solidFill>
                  <a:srgbClr val="004B87"/>
                </a:solidFill>
                <a:latin typeface="Arial" panose="020B0604020202020204" pitchFamily="34" charset="0"/>
                <a:cs typeface="Arial" panose="020B0604020202020204" pitchFamily="34" charset="0"/>
              </a:rPr>
              <a:t>MetALD</a:t>
            </a:r>
            <a:r>
              <a:rPr lang="en-US" sz="1600" dirty="0">
                <a:solidFill>
                  <a:srgbClr val="004B87"/>
                </a:solidFill>
                <a:latin typeface="Arial" panose="020B0604020202020204" pitchFamily="34" charset="0"/>
                <a:cs typeface="Arial" panose="020B0604020202020204" pitchFamily="34" charset="0"/>
              </a:rPr>
              <a:t> in the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general population, highlighting the need for earlier and more systematic identification</a:t>
            </a:r>
          </a:p>
        </p:txBody>
      </p:sp>
      <p:sp>
        <p:nvSpPr>
          <p:cNvPr id="53" name="Content Placeholder 1">
            <a:extLst>
              <a:ext uri="{FF2B5EF4-FFF2-40B4-BE49-F238E27FC236}">
                <a16:creationId xmlns:a16="http://schemas.microsoft.com/office/drawing/2014/main" id="{BEF4B25D-8A6F-C778-6F1F-59CDD8D4F48F}"/>
              </a:ext>
            </a:extLst>
          </p:cNvPr>
          <p:cNvSpPr txBox="1">
            <a:spLocks/>
          </p:cNvSpPr>
          <p:nvPr/>
        </p:nvSpPr>
        <p:spPr>
          <a:xfrm>
            <a:off x="350969" y="4352674"/>
            <a:ext cx="5921455" cy="19051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pPr>
            <a:r>
              <a:rPr lang="en-US" sz="1600" dirty="0">
                <a:latin typeface="Arial" panose="020B0604020202020204" pitchFamily="34" charset="0"/>
                <a:cs typeface="Arial" panose="020B0604020202020204" pitchFamily="34" charset="0"/>
              </a:rPr>
              <a:t>The prevalence of significant fibrosis (LSM ≥10 kPa) was highest in ALD (10.9%), followed by </a:t>
            </a:r>
            <a:r>
              <a:rPr lang="en-US" sz="1600" dirty="0" err="1">
                <a:latin typeface="Arial" panose="020B0604020202020204" pitchFamily="34" charset="0"/>
                <a:cs typeface="Arial" panose="020B0604020202020204" pitchFamily="34" charset="0"/>
              </a:rPr>
              <a:t>MetALD</a:t>
            </a:r>
            <a:r>
              <a:rPr lang="en-US" sz="1600" dirty="0">
                <a:latin typeface="Arial" panose="020B0604020202020204" pitchFamily="34" charset="0"/>
                <a:cs typeface="Arial" panose="020B0604020202020204" pitchFamily="34" charset="0"/>
              </a:rPr>
              <a:t> (7.5%) and MASLD (4.3%)</a:t>
            </a:r>
          </a:p>
          <a:p>
            <a:pPr>
              <a:lnSpc>
                <a:spcPct val="100000"/>
              </a:lnSpc>
              <a:spcBef>
                <a:spcPts val="500"/>
              </a:spcBef>
            </a:pPr>
            <a:r>
              <a:rPr lang="en-US" sz="1600" dirty="0">
                <a:latin typeface="Arial" panose="020B0604020202020204" pitchFamily="34" charset="0"/>
                <a:ea typeface="Calibri" panose="020F0502020204030204" pitchFamily="34" charset="0"/>
                <a:cs typeface="Arial" panose="020B0604020202020204" pitchFamily="34" charset="0"/>
              </a:rPr>
              <a:t>5.2% of patients with </a:t>
            </a:r>
            <a:r>
              <a:rPr lang="en-US" sz="1600" dirty="0" err="1">
                <a:latin typeface="Arial" panose="020B0604020202020204" pitchFamily="34" charset="0"/>
                <a:ea typeface="Calibri" panose="020F0502020204030204" pitchFamily="34" charset="0"/>
                <a:cs typeface="Arial" panose="020B0604020202020204" pitchFamily="34" charset="0"/>
              </a:rPr>
              <a:t>MetALD</a:t>
            </a:r>
            <a:r>
              <a:rPr lang="en-US" sz="1600" dirty="0">
                <a:latin typeface="Arial" panose="020B0604020202020204" pitchFamily="34" charset="0"/>
                <a:ea typeface="Calibri" panose="020F0502020204030204" pitchFamily="34" charset="0"/>
                <a:cs typeface="Arial" panose="020B0604020202020204" pitchFamily="34" charset="0"/>
              </a:rPr>
              <a:t> or ALD had ALT ≥1.5× ULN</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Exceeding this threshold was associated with a markedly higher risk of </a:t>
            </a:r>
            <a:r>
              <a:rPr lang="en-US" sz="1600" dirty="0" err="1">
                <a:solidFill>
                  <a:srgbClr val="004B87"/>
                </a:solidFill>
                <a:latin typeface="Arial" panose="020B0604020202020204" pitchFamily="34" charset="0"/>
                <a:cs typeface="Arial" panose="020B0604020202020204" pitchFamily="34" charset="0"/>
              </a:rPr>
              <a:t>MetALD</a:t>
            </a:r>
            <a:r>
              <a:rPr lang="en-US" sz="1600" dirty="0">
                <a:solidFill>
                  <a:srgbClr val="004B87"/>
                </a:solidFill>
                <a:latin typeface="Arial" panose="020B0604020202020204" pitchFamily="34" charset="0"/>
                <a:cs typeface="Arial" panose="020B0604020202020204" pitchFamily="34" charset="0"/>
              </a:rPr>
              <a:t> or ALD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(OR, 3.4; 95% CI, 2.4–4.5; p&lt;0.001)</a:t>
            </a:r>
          </a:p>
        </p:txBody>
      </p:sp>
      <p:sp>
        <p:nvSpPr>
          <p:cNvPr id="57" name="Content Placeholder 1">
            <a:extLst>
              <a:ext uri="{FF2B5EF4-FFF2-40B4-BE49-F238E27FC236}">
                <a16:creationId xmlns:a16="http://schemas.microsoft.com/office/drawing/2014/main" id="{F583E5BB-FE78-A606-FA2B-1582EC2BAD21}"/>
              </a:ext>
            </a:extLst>
          </p:cNvPr>
          <p:cNvSpPr txBox="1">
            <a:spLocks/>
          </p:cNvSpPr>
          <p:nvPr/>
        </p:nvSpPr>
        <p:spPr>
          <a:xfrm>
            <a:off x="6277056" y="1436373"/>
            <a:ext cx="5543296" cy="17311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pPr>
            <a:r>
              <a:rPr lang="en-US" sz="1600" dirty="0">
                <a:latin typeface="Arial" panose="020B0604020202020204" pitchFamily="34" charset="0"/>
                <a:ea typeface="Calibri" panose="020F0502020204030204" pitchFamily="34" charset="0"/>
                <a:cs typeface="Arial" panose="020B0604020202020204" pitchFamily="34" charset="0"/>
              </a:rPr>
              <a:t>Among the 2,457 individuals referred for hepatology consultation, 331 underwent liver biopsy</a:t>
            </a:r>
          </a:p>
          <a:p>
            <a:pPr lvl="1">
              <a:lnSpc>
                <a:spcPct val="100000"/>
              </a:lnSpc>
            </a:pPr>
            <a:r>
              <a:rPr lang="en-US" sz="1600" dirty="0">
                <a:solidFill>
                  <a:srgbClr val="004B87"/>
                </a:solidFill>
                <a:latin typeface="Arial" panose="020B0604020202020204" pitchFamily="34" charset="0"/>
                <a:ea typeface="Calibri" panose="020F0502020204030204" pitchFamily="34" charset="0"/>
                <a:cs typeface="Arial" panose="020B0604020202020204" pitchFamily="34" charset="0"/>
              </a:rPr>
              <a:t>28% (n/N=93/331) had advanced fibrosis (≥F3)</a:t>
            </a:r>
          </a:p>
          <a:p>
            <a:pPr lvl="1">
              <a:lnSpc>
                <a:spcPct val="100000"/>
              </a:lnSpc>
            </a:pPr>
            <a:r>
              <a:rPr lang="en-US" sz="1600" dirty="0">
                <a:solidFill>
                  <a:srgbClr val="004B87"/>
                </a:solidFill>
                <a:latin typeface="Arial" panose="020B0604020202020204" pitchFamily="34" charset="0"/>
                <a:ea typeface="Calibri" panose="020F0502020204030204" pitchFamily="34" charset="0"/>
                <a:cs typeface="Arial" panose="020B0604020202020204" pitchFamily="34" charset="0"/>
              </a:rPr>
              <a:t>Of biopsied patients with ALD or </a:t>
            </a:r>
            <a:r>
              <a:rPr lang="en-US" sz="1600" dirty="0" err="1">
                <a:solidFill>
                  <a:srgbClr val="004B87"/>
                </a:solidFill>
                <a:latin typeface="Arial" panose="020B0604020202020204" pitchFamily="34" charset="0"/>
                <a:ea typeface="Calibri" panose="020F0502020204030204" pitchFamily="34" charset="0"/>
                <a:cs typeface="Arial" panose="020B0604020202020204" pitchFamily="34" charset="0"/>
              </a:rPr>
              <a:t>metALD</a:t>
            </a:r>
            <a:r>
              <a:rPr lang="en-US" sz="1600" dirty="0">
                <a:solidFill>
                  <a:srgbClr val="004B87"/>
                </a:solidFill>
                <a:latin typeface="Arial" panose="020B0604020202020204" pitchFamily="34" charset="0"/>
                <a:ea typeface="Calibri" panose="020F0502020204030204" pitchFamily="34" charset="0"/>
                <a:cs typeface="Arial" panose="020B0604020202020204" pitchFamily="34" charset="0"/>
              </a:rPr>
              <a:t>, 39% had advanced fibrosis, which was significantly higher than in those with MASLD (27%)</a:t>
            </a:r>
          </a:p>
          <a:p>
            <a:pPr marL="0" indent="0">
              <a:lnSpc>
                <a:spcPct val="100000"/>
              </a:lnSpc>
              <a:spcBef>
                <a:spcPts val="500"/>
              </a:spcBef>
              <a:buNone/>
            </a:pPr>
            <a:endParaRPr lang="en-US" sz="1600" dirty="0">
              <a:latin typeface="Arial" panose="020B0604020202020204" pitchFamily="34" charset="0"/>
              <a:cs typeface="Arial" panose="020B0604020202020204" pitchFamily="34" charset="0"/>
            </a:endParaRPr>
          </a:p>
        </p:txBody>
      </p:sp>
      <p:cxnSp>
        <p:nvCxnSpPr>
          <p:cNvPr id="58" name="Straight Connector 57">
            <a:extLst>
              <a:ext uri="{FF2B5EF4-FFF2-40B4-BE49-F238E27FC236}">
                <a16:creationId xmlns:a16="http://schemas.microsoft.com/office/drawing/2014/main" id="{C5419C3D-DC4E-BC4B-2E85-F7B740FA8B54}"/>
              </a:ext>
            </a:extLst>
          </p:cNvPr>
          <p:cNvCxnSpPr>
            <a:cxnSpLocks/>
          </p:cNvCxnSpPr>
          <p:nvPr/>
        </p:nvCxnSpPr>
        <p:spPr>
          <a:xfrm flipH="1">
            <a:off x="6383338" y="3297282"/>
            <a:ext cx="522578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61FB7733-0F7F-6B5E-92E4-17913FCE73B4}"/>
              </a:ext>
            </a:extLst>
          </p:cNvPr>
          <p:cNvCxnSpPr>
            <a:cxnSpLocks/>
          </p:cNvCxnSpPr>
          <p:nvPr/>
        </p:nvCxnSpPr>
        <p:spPr>
          <a:xfrm flipV="1">
            <a:off x="6383338" y="3297282"/>
            <a:ext cx="0" cy="275807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C36D721-5F64-93D5-3363-E839C270A12C}"/>
              </a:ext>
            </a:extLst>
          </p:cNvPr>
          <p:cNvGrpSpPr/>
          <p:nvPr/>
        </p:nvGrpSpPr>
        <p:grpSpPr>
          <a:xfrm>
            <a:off x="743460" y="1842012"/>
            <a:ext cx="4762470" cy="1205984"/>
            <a:chOff x="274976" y="2198266"/>
            <a:chExt cx="4908633" cy="1246894"/>
          </a:xfrm>
        </p:grpSpPr>
        <p:grpSp>
          <p:nvGrpSpPr>
            <p:cNvPr id="7" name="Group 6">
              <a:extLst>
                <a:ext uri="{FF2B5EF4-FFF2-40B4-BE49-F238E27FC236}">
                  <a16:creationId xmlns:a16="http://schemas.microsoft.com/office/drawing/2014/main" id="{83AB7A50-1052-91E0-5861-139EDE658E95}"/>
                </a:ext>
              </a:extLst>
            </p:cNvPr>
            <p:cNvGrpSpPr/>
            <p:nvPr/>
          </p:nvGrpSpPr>
          <p:grpSpPr>
            <a:xfrm>
              <a:off x="274976" y="2220358"/>
              <a:ext cx="1114425" cy="1052295"/>
              <a:chOff x="6421475" y="1592181"/>
              <a:chExt cx="1114425" cy="1052295"/>
            </a:xfrm>
          </p:grpSpPr>
          <p:sp>
            <p:nvSpPr>
              <p:cNvPr id="37" name="TextBox 36">
                <a:extLst>
                  <a:ext uri="{FF2B5EF4-FFF2-40B4-BE49-F238E27FC236}">
                    <a16:creationId xmlns:a16="http://schemas.microsoft.com/office/drawing/2014/main" id="{ABCDE42E-55BB-B7FB-6602-AAAD6BE608A9}"/>
                  </a:ext>
                </a:extLst>
              </p:cNvPr>
              <p:cNvSpPr txBox="1"/>
              <p:nvPr/>
            </p:nvSpPr>
            <p:spPr>
              <a:xfrm>
                <a:off x="6421475" y="2167150"/>
                <a:ext cx="1114425" cy="477326"/>
              </a:xfrm>
              <a:prstGeom prst="rect">
                <a:avLst/>
              </a:prstGeom>
              <a:noFill/>
            </p:spPr>
            <p:txBody>
              <a:bodyPr wrap="square" rtlCol="0">
                <a:spAutoFit/>
              </a:bodyPr>
              <a:lstStyle/>
              <a:p>
                <a:pPr algn="ctr"/>
                <a:r>
                  <a:rPr lang="en-NZ" sz="1200" dirty="0">
                    <a:solidFill>
                      <a:srgbClr val="004B87"/>
                    </a:solidFill>
                    <a:latin typeface="Arial" panose="020B0604020202020204" pitchFamily="34" charset="0"/>
                    <a:cs typeface="Arial" panose="020B0604020202020204" pitchFamily="34" charset="0"/>
                  </a:rPr>
                  <a:t>Mean age, </a:t>
                </a:r>
                <a:br>
                  <a:rPr lang="en-NZ" sz="1200" dirty="0">
                    <a:solidFill>
                      <a:srgbClr val="004B87"/>
                    </a:solidFill>
                    <a:latin typeface="Arial" panose="020B0604020202020204" pitchFamily="34" charset="0"/>
                    <a:cs typeface="Arial" panose="020B0604020202020204" pitchFamily="34" charset="0"/>
                  </a:rPr>
                </a:br>
                <a:r>
                  <a:rPr lang="en-NZ" sz="1200" dirty="0">
                    <a:solidFill>
                      <a:srgbClr val="004B87"/>
                    </a:solidFill>
                    <a:latin typeface="Arial" panose="020B0604020202020204" pitchFamily="34" charset="0"/>
                    <a:cs typeface="Arial" panose="020B0604020202020204" pitchFamily="34" charset="0"/>
                  </a:rPr>
                  <a:t>years</a:t>
                </a:r>
              </a:p>
            </p:txBody>
          </p:sp>
          <p:sp>
            <p:nvSpPr>
              <p:cNvPr id="39" name="Oval 38">
                <a:extLst>
                  <a:ext uri="{FF2B5EF4-FFF2-40B4-BE49-F238E27FC236}">
                    <a16:creationId xmlns:a16="http://schemas.microsoft.com/office/drawing/2014/main" id="{B2A89BDB-8D72-76A1-1EF5-C7045622051D}"/>
                  </a:ext>
                </a:extLst>
              </p:cNvPr>
              <p:cNvSpPr/>
              <p:nvPr/>
            </p:nvSpPr>
            <p:spPr>
              <a:xfrm>
                <a:off x="6519122" y="1592181"/>
                <a:ext cx="850456" cy="558318"/>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58</a:t>
                </a:r>
                <a:r>
                  <a:rPr lang="en-US" sz="1400" b="1" dirty="0">
                    <a:solidFill>
                      <a:schemeClr val="bg1"/>
                    </a:solidFill>
                    <a:latin typeface="Arial" panose="020B0604020202020204" pitchFamily="34" charset="0"/>
                    <a:cs typeface="Arial" panose="020B0604020202020204" pitchFamily="34" charset="0"/>
                  </a:rPr>
                  <a:t>±10</a:t>
                </a:r>
                <a:r>
                  <a:rPr lang="en-NZ" sz="1400" b="1" dirty="0">
                    <a:solidFill>
                      <a:schemeClr val="bg1"/>
                    </a:solidFill>
                    <a:latin typeface="Arial" panose="020B0604020202020204" pitchFamily="34" charset="0"/>
                    <a:cs typeface="Arial" panose="020B0604020202020204" pitchFamily="34" charset="0"/>
                  </a:rPr>
                  <a:t> </a:t>
                </a:r>
              </a:p>
            </p:txBody>
          </p:sp>
        </p:grpSp>
        <p:grpSp>
          <p:nvGrpSpPr>
            <p:cNvPr id="8" name="Group 7">
              <a:extLst>
                <a:ext uri="{FF2B5EF4-FFF2-40B4-BE49-F238E27FC236}">
                  <a16:creationId xmlns:a16="http://schemas.microsoft.com/office/drawing/2014/main" id="{DC29993A-FDAC-D498-4A8C-1ADF38090C2D}"/>
                </a:ext>
              </a:extLst>
            </p:cNvPr>
            <p:cNvGrpSpPr/>
            <p:nvPr/>
          </p:nvGrpSpPr>
          <p:grpSpPr>
            <a:xfrm>
              <a:off x="1441348" y="2220358"/>
              <a:ext cx="1114425" cy="861364"/>
              <a:chOff x="6549624" y="1592181"/>
              <a:chExt cx="1114425" cy="861364"/>
            </a:xfrm>
          </p:grpSpPr>
          <p:sp>
            <p:nvSpPr>
              <p:cNvPr id="15" name="TextBox 14">
                <a:extLst>
                  <a:ext uri="{FF2B5EF4-FFF2-40B4-BE49-F238E27FC236}">
                    <a16:creationId xmlns:a16="http://schemas.microsoft.com/office/drawing/2014/main" id="{A28747DE-FC8D-C539-1D4F-B9395F6B9920}"/>
                  </a:ext>
                </a:extLst>
              </p:cNvPr>
              <p:cNvSpPr txBox="1"/>
              <p:nvPr/>
            </p:nvSpPr>
            <p:spPr>
              <a:xfrm>
                <a:off x="6549624" y="2167150"/>
                <a:ext cx="1114425" cy="286395"/>
              </a:xfrm>
              <a:prstGeom prst="rect">
                <a:avLst/>
              </a:prstGeom>
              <a:noFill/>
            </p:spPr>
            <p:txBody>
              <a:bodyPr wrap="square" rtlCol="0">
                <a:spAutoFit/>
              </a:bodyPr>
              <a:lstStyle/>
              <a:p>
                <a:pPr algn="ctr"/>
                <a:r>
                  <a:rPr lang="en-NZ" sz="1200" dirty="0">
                    <a:solidFill>
                      <a:srgbClr val="004B87"/>
                    </a:solidFill>
                    <a:latin typeface="Arial" panose="020B0604020202020204" pitchFamily="34" charset="0"/>
                    <a:cs typeface="Arial" panose="020B0604020202020204" pitchFamily="34" charset="0"/>
                  </a:rPr>
                  <a:t>Female</a:t>
                </a:r>
                <a:endParaRPr lang="en-NZ" sz="1400" dirty="0">
                  <a:solidFill>
                    <a:srgbClr val="004B87"/>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6151A28C-6854-CC77-5A46-E8CB8E77FB6E}"/>
                  </a:ext>
                </a:extLst>
              </p:cNvPr>
              <p:cNvSpPr/>
              <p:nvPr/>
            </p:nvSpPr>
            <p:spPr>
              <a:xfrm>
                <a:off x="6676115" y="1592181"/>
                <a:ext cx="850456" cy="558318"/>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57% </a:t>
                </a:r>
              </a:p>
            </p:txBody>
          </p:sp>
        </p:grpSp>
        <p:grpSp>
          <p:nvGrpSpPr>
            <p:cNvPr id="9" name="Group 8">
              <a:extLst>
                <a:ext uri="{FF2B5EF4-FFF2-40B4-BE49-F238E27FC236}">
                  <a16:creationId xmlns:a16="http://schemas.microsoft.com/office/drawing/2014/main" id="{76642894-0B15-82C1-2B06-A181A08CC9D3}"/>
                </a:ext>
              </a:extLst>
            </p:cNvPr>
            <p:cNvGrpSpPr/>
            <p:nvPr/>
          </p:nvGrpSpPr>
          <p:grpSpPr>
            <a:xfrm>
              <a:off x="2475175" y="2220357"/>
              <a:ext cx="1427505" cy="1052296"/>
              <a:chOff x="6545228" y="1592180"/>
              <a:chExt cx="1427505" cy="1052296"/>
            </a:xfrm>
          </p:grpSpPr>
          <p:sp>
            <p:nvSpPr>
              <p:cNvPr id="13" name="TextBox 12">
                <a:extLst>
                  <a:ext uri="{FF2B5EF4-FFF2-40B4-BE49-F238E27FC236}">
                    <a16:creationId xmlns:a16="http://schemas.microsoft.com/office/drawing/2014/main" id="{8576D2C5-3AA8-BE0C-156E-FC25F50A2B38}"/>
                  </a:ext>
                </a:extLst>
              </p:cNvPr>
              <p:cNvSpPr txBox="1"/>
              <p:nvPr/>
            </p:nvSpPr>
            <p:spPr>
              <a:xfrm>
                <a:off x="6545228" y="2167150"/>
                <a:ext cx="1427505" cy="477326"/>
              </a:xfrm>
              <a:prstGeom prst="rect">
                <a:avLst/>
              </a:prstGeom>
              <a:noFill/>
            </p:spPr>
            <p:txBody>
              <a:bodyPr wrap="square" rtlCol="0">
                <a:spAutoFit/>
              </a:bodyPr>
              <a:lstStyle/>
              <a:p>
                <a:pPr algn="ctr"/>
                <a:r>
                  <a:rPr lang="en-NZ" sz="1200" dirty="0">
                    <a:solidFill>
                      <a:srgbClr val="004B87"/>
                    </a:solidFill>
                    <a:latin typeface="Arial" panose="020B0604020202020204" pitchFamily="34" charset="0"/>
                    <a:cs typeface="Arial" panose="020B0604020202020204" pitchFamily="34" charset="0"/>
                  </a:rPr>
                  <a:t>Reported harmful alcohol use* </a:t>
                </a:r>
              </a:p>
            </p:txBody>
          </p:sp>
          <p:sp>
            <p:nvSpPr>
              <p:cNvPr id="14" name="Oval 13">
                <a:extLst>
                  <a:ext uri="{FF2B5EF4-FFF2-40B4-BE49-F238E27FC236}">
                    <a16:creationId xmlns:a16="http://schemas.microsoft.com/office/drawing/2014/main" id="{352FA2C9-0E88-FA90-12D5-7A9710580686}"/>
                  </a:ext>
                </a:extLst>
              </p:cNvPr>
              <p:cNvSpPr/>
              <p:nvPr/>
            </p:nvSpPr>
            <p:spPr>
              <a:xfrm>
                <a:off x="6833107" y="1592180"/>
                <a:ext cx="851749" cy="558318"/>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7.1% </a:t>
                </a:r>
              </a:p>
            </p:txBody>
          </p:sp>
        </p:grpSp>
        <p:grpSp>
          <p:nvGrpSpPr>
            <p:cNvPr id="10" name="Group 9">
              <a:extLst>
                <a:ext uri="{FF2B5EF4-FFF2-40B4-BE49-F238E27FC236}">
                  <a16:creationId xmlns:a16="http://schemas.microsoft.com/office/drawing/2014/main" id="{18E4D71C-01CA-7521-AFF6-2268A7E0D825}"/>
                </a:ext>
              </a:extLst>
            </p:cNvPr>
            <p:cNvGrpSpPr/>
            <p:nvPr/>
          </p:nvGrpSpPr>
          <p:grpSpPr>
            <a:xfrm>
              <a:off x="3627280" y="2198266"/>
              <a:ext cx="1556329" cy="1246894"/>
              <a:chOff x="6582913" y="1570089"/>
              <a:chExt cx="1556329" cy="1246894"/>
            </a:xfrm>
          </p:grpSpPr>
          <p:sp>
            <p:nvSpPr>
              <p:cNvPr id="11" name="TextBox 10">
                <a:extLst>
                  <a:ext uri="{FF2B5EF4-FFF2-40B4-BE49-F238E27FC236}">
                    <a16:creationId xmlns:a16="http://schemas.microsoft.com/office/drawing/2014/main" id="{75DF5CDB-DE32-691C-4E75-DC89A001D299}"/>
                  </a:ext>
                </a:extLst>
              </p:cNvPr>
              <p:cNvSpPr txBox="1"/>
              <p:nvPr/>
            </p:nvSpPr>
            <p:spPr>
              <a:xfrm>
                <a:off x="6582913" y="2148727"/>
                <a:ext cx="1556329" cy="668256"/>
              </a:xfrm>
              <a:prstGeom prst="rect">
                <a:avLst/>
              </a:prstGeom>
              <a:noFill/>
            </p:spPr>
            <p:txBody>
              <a:bodyPr wrap="square" rtlCol="0">
                <a:spAutoFit/>
              </a:bodyPr>
              <a:lstStyle/>
              <a:p>
                <a:pPr algn="ctr"/>
                <a:r>
                  <a:rPr lang="en-NZ" sz="1200" dirty="0">
                    <a:solidFill>
                      <a:srgbClr val="004B87"/>
                    </a:solidFill>
                    <a:latin typeface="Arial" panose="020B0604020202020204" pitchFamily="34" charset="0"/>
                    <a:cs typeface="Arial" panose="020B0604020202020204" pitchFamily="34" charset="0"/>
                  </a:rPr>
                  <a:t>Had ≥1 </a:t>
                </a:r>
                <a:br>
                  <a:rPr lang="en-NZ" sz="1200" dirty="0">
                    <a:solidFill>
                      <a:srgbClr val="004B87"/>
                    </a:solidFill>
                    <a:latin typeface="Arial" panose="020B0604020202020204" pitchFamily="34" charset="0"/>
                    <a:cs typeface="Arial" panose="020B0604020202020204" pitchFamily="34" charset="0"/>
                  </a:rPr>
                </a:br>
                <a:r>
                  <a:rPr lang="en-NZ" sz="1200" dirty="0">
                    <a:solidFill>
                      <a:srgbClr val="004B87"/>
                    </a:solidFill>
                    <a:latin typeface="Arial" panose="020B0604020202020204" pitchFamily="34" charset="0"/>
                    <a:cs typeface="Arial" panose="020B0604020202020204" pitchFamily="34" charset="0"/>
                  </a:rPr>
                  <a:t>cardiometabolic risk factor</a:t>
                </a:r>
              </a:p>
            </p:txBody>
          </p:sp>
          <p:sp>
            <p:nvSpPr>
              <p:cNvPr id="12" name="Oval 11">
                <a:extLst>
                  <a:ext uri="{FF2B5EF4-FFF2-40B4-BE49-F238E27FC236}">
                    <a16:creationId xmlns:a16="http://schemas.microsoft.com/office/drawing/2014/main" id="{AFE3766E-66D5-E44E-E51C-632575F2122D}"/>
                  </a:ext>
                </a:extLst>
              </p:cNvPr>
              <p:cNvSpPr/>
              <p:nvPr/>
            </p:nvSpPr>
            <p:spPr>
              <a:xfrm>
                <a:off x="6915195" y="1570089"/>
                <a:ext cx="851749" cy="558318"/>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70% </a:t>
                </a:r>
              </a:p>
            </p:txBody>
          </p:sp>
        </p:grpSp>
      </p:grpSp>
      <p:sp>
        <p:nvSpPr>
          <p:cNvPr id="40" name="TextBox 39">
            <a:extLst>
              <a:ext uri="{FF2B5EF4-FFF2-40B4-BE49-F238E27FC236}">
                <a16:creationId xmlns:a16="http://schemas.microsoft.com/office/drawing/2014/main" id="{9607D253-29F3-ED6F-FF70-399EF5311F77}"/>
              </a:ext>
            </a:extLst>
          </p:cNvPr>
          <p:cNvSpPr txBox="1"/>
          <p:nvPr/>
        </p:nvSpPr>
        <p:spPr>
          <a:xfrm>
            <a:off x="838200" y="1511355"/>
            <a:ext cx="4250628" cy="307777"/>
          </a:xfrm>
          <a:prstGeom prst="rect">
            <a:avLst/>
          </a:prstGeom>
          <a:noFill/>
        </p:spPr>
        <p:txBody>
          <a:bodyPr wrap="square" rtlCol="0">
            <a:spAutoFit/>
          </a:bodyPr>
          <a:lstStyle/>
          <a:p>
            <a:pPr algn="ctr"/>
            <a:r>
              <a:rPr lang="en-US" sz="1400" b="1" dirty="0">
                <a:solidFill>
                  <a:schemeClr val="accent6">
                    <a:lumMod val="75000"/>
                  </a:schemeClr>
                </a:solidFill>
                <a:latin typeface="Arial" panose="020B0604020202020204" pitchFamily="34" charset="0"/>
                <a:cs typeface="Arial" panose="020B0604020202020204" pitchFamily="34" charset="0"/>
              </a:rPr>
              <a:t>Key demographic and clinical characteristics</a:t>
            </a:r>
          </a:p>
        </p:txBody>
      </p:sp>
      <p:grpSp>
        <p:nvGrpSpPr>
          <p:cNvPr id="41" name="Group 40">
            <a:extLst>
              <a:ext uri="{FF2B5EF4-FFF2-40B4-BE49-F238E27FC236}">
                <a16:creationId xmlns:a16="http://schemas.microsoft.com/office/drawing/2014/main" id="{E05BC60C-0E05-C66C-912C-4DC33270A841}"/>
              </a:ext>
            </a:extLst>
          </p:cNvPr>
          <p:cNvGrpSpPr/>
          <p:nvPr/>
        </p:nvGrpSpPr>
        <p:grpSpPr>
          <a:xfrm>
            <a:off x="752261" y="3139438"/>
            <a:ext cx="4582307" cy="878980"/>
            <a:chOff x="274976" y="2198266"/>
            <a:chExt cx="4722939" cy="908797"/>
          </a:xfrm>
        </p:grpSpPr>
        <p:grpSp>
          <p:nvGrpSpPr>
            <p:cNvPr id="42" name="Group 41">
              <a:extLst>
                <a:ext uri="{FF2B5EF4-FFF2-40B4-BE49-F238E27FC236}">
                  <a16:creationId xmlns:a16="http://schemas.microsoft.com/office/drawing/2014/main" id="{313AAA62-4222-68C4-BF3A-7E591EA90FDB}"/>
                </a:ext>
              </a:extLst>
            </p:cNvPr>
            <p:cNvGrpSpPr/>
            <p:nvPr/>
          </p:nvGrpSpPr>
          <p:grpSpPr>
            <a:xfrm>
              <a:off x="274976" y="2220358"/>
              <a:ext cx="1114425" cy="861365"/>
              <a:chOff x="6421475" y="1592181"/>
              <a:chExt cx="1114425" cy="861365"/>
            </a:xfrm>
          </p:grpSpPr>
          <p:sp>
            <p:nvSpPr>
              <p:cNvPr id="60" name="TextBox 59">
                <a:extLst>
                  <a:ext uri="{FF2B5EF4-FFF2-40B4-BE49-F238E27FC236}">
                    <a16:creationId xmlns:a16="http://schemas.microsoft.com/office/drawing/2014/main" id="{53205B11-B17B-294A-8F03-51FFFC4C0F36}"/>
                  </a:ext>
                </a:extLst>
              </p:cNvPr>
              <p:cNvSpPr txBox="1"/>
              <p:nvPr/>
            </p:nvSpPr>
            <p:spPr>
              <a:xfrm>
                <a:off x="6421475" y="2167150"/>
                <a:ext cx="1114425" cy="286396"/>
              </a:xfrm>
              <a:prstGeom prst="rect">
                <a:avLst/>
              </a:prstGeom>
              <a:noFill/>
            </p:spPr>
            <p:txBody>
              <a:bodyPr wrap="square" rtlCol="0">
                <a:spAutoFit/>
              </a:bodyPr>
              <a:lstStyle/>
              <a:p>
                <a:pPr algn="ctr"/>
                <a:r>
                  <a:rPr lang="en-NZ" sz="1200" dirty="0">
                    <a:solidFill>
                      <a:srgbClr val="004B87"/>
                    </a:solidFill>
                    <a:latin typeface="Arial" panose="020B0604020202020204" pitchFamily="34" charset="0"/>
                    <a:cs typeface="Arial" panose="020B0604020202020204" pitchFamily="34" charset="0"/>
                  </a:rPr>
                  <a:t>Had SLD</a:t>
                </a:r>
              </a:p>
            </p:txBody>
          </p:sp>
          <p:sp>
            <p:nvSpPr>
              <p:cNvPr id="61" name="Oval 60">
                <a:extLst>
                  <a:ext uri="{FF2B5EF4-FFF2-40B4-BE49-F238E27FC236}">
                    <a16:creationId xmlns:a16="http://schemas.microsoft.com/office/drawing/2014/main" id="{A8D72DE4-1C6E-441D-AFBA-3BFA1A3EE57D}"/>
                  </a:ext>
                </a:extLst>
              </p:cNvPr>
              <p:cNvSpPr/>
              <p:nvPr/>
            </p:nvSpPr>
            <p:spPr>
              <a:xfrm>
                <a:off x="6519122" y="1592181"/>
                <a:ext cx="850456" cy="558318"/>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31%</a:t>
                </a:r>
              </a:p>
            </p:txBody>
          </p:sp>
        </p:grpSp>
        <p:grpSp>
          <p:nvGrpSpPr>
            <p:cNvPr id="44" name="Group 43">
              <a:extLst>
                <a:ext uri="{FF2B5EF4-FFF2-40B4-BE49-F238E27FC236}">
                  <a16:creationId xmlns:a16="http://schemas.microsoft.com/office/drawing/2014/main" id="{4E2497DE-E1FC-74F1-484F-695AF802CDA0}"/>
                </a:ext>
              </a:extLst>
            </p:cNvPr>
            <p:cNvGrpSpPr/>
            <p:nvPr/>
          </p:nvGrpSpPr>
          <p:grpSpPr>
            <a:xfrm>
              <a:off x="1441347" y="2220358"/>
              <a:ext cx="1114425" cy="861365"/>
              <a:chOff x="6549624" y="1592181"/>
              <a:chExt cx="1114425" cy="861365"/>
            </a:xfrm>
          </p:grpSpPr>
          <p:sp>
            <p:nvSpPr>
              <p:cNvPr id="52" name="TextBox 51">
                <a:extLst>
                  <a:ext uri="{FF2B5EF4-FFF2-40B4-BE49-F238E27FC236}">
                    <a16:creationId xmlns:a16="http://schemas.microsoft.com/office/drawing/2014/main" id="{0A6E700C-5D5F-715E-BB7F-782309C3A601}"/>
                  </a:ext>
                </a:extLst>
              </p:cNvPr>
              <p:cNvSpPr txBox="1"/>
              <p:nvPr/>
            </p:nvSpPr>
            <p:spPr>
              <a:xfrm>
                <a:off x="6549624" y="2167150"/>
                <a:ext cx="1114425" cy="286396"/>
              </a:xfrm>
              <a:prstGeom prst="rect">
                <a:avLst/>
              </a:prstGeom>
              <a:noFill/>
            </p:spPr>
            <p:txBody>
              <a:bodyPr wrap="square" rtlCol="0">
                <a:spAutoFit/>
              </a:bodyPr>
              <a:lstStyle/>
              <a:p>
                <a:pPr algn="ctr"/>
                <a:r>
                  <a:rPr lang="en-NZ" sz="1200" dirty="0">
                    <a:solidFill>
                      <a:srgbClr val="004B87"/>
                    </a:solidFill>
                    <a:latin typeface="Arial" panose="020B0604020202020204" pitchFamily="34" charset="0"/>
                    <a:cs typeface="Arial" panose="020B0604020202020204" pitchFamily="34" charset="0"/>
                  </a:rPr>
                  <a:t>ALD</a:t>
                </a:r>
                <a:endParaRPr lang="en-NZ" sz="1400" dirty="0">
                  <a:solidFill>
                    <a:srgbClr val="004B87"/>
                  </a:solidFill>
                  <a:latin typeface="Arial" panose="020B0604020202020204" pitchFamily="34" charset="0"/>
                  <a:cs typeface="Arial" panose="020B0604020202020204" pitchFamily="34" charset="0"/>
                </a:endParaRPr>
              </a:p>
            </p:txBody>
          </p:sp>
          <p:sp>
            <p:nvSpPr>
              <p:cNvPr id="59" name="Oval 58">
                <a:extLst>
                  <a:ext uri="{FF2B5EF4-FFF2-40B4-BE49-F238E27FC236}">
                    <a16:creationId xmlns:a16="http://schemas.microsoft.com/office/drawing/2014/main" id="{95E3F383-1E84-1DDB-FB60-2129BD9D5BAE}"/>
                  </a:ext>
                </a:extLst>
              </p:cNvPr>
              <p:cNvSpPr/>
              <p:nvPr/>
            </p:nvSpPr>
            <p:spPr>
              <a:xfrm>
                <a:off x="6676115" y="1592181"/>
                <a:ext cx="850456" cy="558318"/>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0.4%</a:t>
                </a:r>
              </a:p>
            </p:txBody>
          </p:sp>
        </p:grpSp>
        <p:grpSp>
          <p:nvGrpSpPr>
            <p:cNvPr id="45" name="Group 44">
              <a:extLst>
                <a:ext uri="{FF2B5EF4-FFF2-40B4-BE49-F238E27FC236}">
                  <a16:creationId xmlns:a16="http://schemas.microsoft.com/office/drawing/2014/main" id="{C647180C-7F53-3AAB-0B45-BE58428192A7}"/>
                </a:ext>
              </a:extLst>
            </p:cNvPr>
            <p:cNvGrpSpPr/>
            <p:nvPr/>
          </p:nvGrpSpPr>
          <p:grpSpPr>
            <a:xfrm>
              <a:off x="2631715" y="2220357"/>
              <a:ext cx="1114425" cy="861366"/>
              <a:chOff x="6701769" y="1592180"/>
              <a:chExt cx="1114425" cy="861366"/>
            </a:xfrm>
          </p:grpSpPr>
          <p:sp>
            <p:nvSpPr>
              <p:cNvPr id="50" name="TextBox 49">
                <a:extLst>
                  <a:ext uri="{FF2B5EF4-FFF2-40B4-BE49-F238E27FC236}">
                    <a16:creationId xmlns:a16="http://schemas.microsoft.com/office/drawing/2014/main" id="{63DEBD0C-76D0-3A40-094F-213E935DC7CD}"/>
                  </a:ext>
                </a:extLst>
              </p:cNvPr>
              <p:cNvSpPr txBox="1"/>
              <p:nvPr/>
            </p:nvSpPr>
            <p:spPr>
              <a:xfrm>
                <a:off x="6701769" y="2167150"/>
                <a:ext cx="1114425" cy="286396"/>
              </a:xfrm>
              <a:prstGeom prst="rect">
                <a:avLst/>
              </a:prstGeom>
              <a:noFill/>
            </p:spPr>
            <p:txBody>
              <a:bodyPr wrap="square" rtlCol="0">
                <a:spAutoFit/>
              </a:bodyPr>
              <a:lstStyle/>
              <a:p>
                <a:pPr algn="ctr"/>
                <a:r>
                  <a:rPr lang="en-NZ" sz="1200" dirty="0" err="1">
                    <a:solidFill>
                      <a:srgbClr val="004B87"/>
                    </a:solidFill>
                    <a:latin typeface="Arial" panose="020B0604020202020204" pitchFamily="34" charset="0"/>
                    <a:cs typeface="Arial" panose="020B0604020202020204" pitchFamily="34" charset="0"/>
                  </a:rPr>
                  <a:t>metALD</a:t>
                </a:r>
                <a:endParaRPr lang="en-NZ" sz="1200" dirty="0">
                  <a:solidFill>
                    <a:srgbClr val="004B87"/>
                  </a:solidFill>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AC1BA020-D2A7-A5BC-6F99-2C74550C7A43}"/>
                  </a:ext>
                </a:extLst>
              </p:cNvPr>
              <p:cNvSpPr/>
              <p:nvPr/>
            </p:nvSpPr>
            <p:spPr>
              <a:xfrm>
                <a:off x="6833107" y="1592180"/>
                <a:ext cx="851749" cy="558318"/>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2%</a:t>
                </a:r>
              </a:p>
            </p:txBody>
          </p:sp>
        </p:grpSp>
        <p:grpSp>
          <p:nvGrpSpPr>
            <p:cNvPr id="47" name="Group 46">
              <a:extLst>
                <a:ext uri="{FF2B5EF4-FFF2-40B4-BE49-F238E27FC236}">
                  <a16:creationId xmlns:a16="http://schemas.microsoft.com/office/drawing/2014/main" id="{6EFDAF78-2FEE-0ADC-4796-0D9995CDF753}"/>
                </a:ext>
              </a:extLst>
            </p:cNvPr>
            <p:cNvGrpSpPr/>
            <p:nvPr/>
          </p:nvGrpSpPr>
          <p:grpSpPr>
            <a:xfrm>
              <a:off x="3772955" y="2198266"/>
              <a:ext cx="1224960" cy="908797"/>
              <a:chOff x="6728588" y="1570089"/>
              <a:chExt cx="1224960" cy="908797"/>
            </a:xfrm>
          </p:grpSpPr>
          <p:sp>
            <p:nvSpPr>
              <p:cNvPr id="48" name="TextBox 47">
                <a:extLst>
                  <a:ext uri="{FF2B5EF4-FFF2-40B4-BE49-F238E27FC236}">
                    <a16:creationId xmlns:a16="http://schemas.microsoft.com/office/drawing/2014/main" id="{686E8ADE-A02D-F88C-7CC8-18188FC73C8F}"/>
                  </a:ext>
                </a:extLst>
              </p:cNvPr>
              <p:cNvSpPr txBox="1"/>
              <p:nvPr/>
            </p:nvSpPr>
            <p:spPr>
              <a:xfrm>
                <a:off x="6728588" y="2192491"/>
                <a:ext cx="1224960" cy="286395"/>
              </a:xfrm>
              <a:prstGeom prst="rect">
                <a:avLst/>
              </a:prstGeom>
              <a:noFill/>
            </p:spPr>
            <p:txBody>
              <a:bodyPr wrap="square" rtlCol="0">
                <a:spAutoFit/>
              </a:bodyPr>
              <a:lstStyle/>
              <a:p>
                <a:pPr algn="ctr"/>
                <a:r>
                  <a:rPr lang="en-NZ" sz="1200" dirty="0">
                    <a:solidFill>
                      <a:srgbClr val="004B87"/>
                    </a:solidFill>
                    <a:latin typeface="Arial" panose="020B0604020202020204" pitchFamily="34" charset="0"/>
                    <a:cs typeface="Arial" panose="020B0604020202020204" pitchFamily="34" charset="0"/>
                  </a:rPr>
                  <a:t>MASLD</a:t>
                </a:r>
              </a:p>
            </p:txBody>
          </p:sp>
          <p:sp>
            <p:nvSpPr>
              <p:cNvPr id="49" name="Oval 48">
                <a:extLst>
                  <a:ext uri="{FF2B5EF4-FFF2-40B4-BE49-F238E27FC236}">
                    <a16:creationId xmlns:a16="http://schemas.microsoft.com/office/drawing/2014/main" id="{00A9A190-A759-5EFB-08E4-1B8E55985FE9}"/>
                  </a:ext>
                </a:extLst>
              </p:cNvPr>
              <p:cNvSpPr/>
              <p:nvPr/>
            </p:nvSpPr>
            <p:spPr>
              <a:xfrm>
                <a:off x="6915195" y="1570089"/>
                <a:ext cx="851749" cy="558318"/>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400" b="1" dirty="0">
                    <a:solidFill>
                      <a:schemeClr val="bg1"/>
                    </a:solidFill>
                    <a:latin typeface="Arial" panose="020B0604020202020204" pitchFamily="34" charset="0"/>
                    <a:cs typeface="Arial" panose="020B0604020202020204" pitchFamily="34" charset="0"/>
                  </a:rPr>
                  <a:t>28% </a:t>
                </a:r>
              </a:p>
            </p:txBody>
          </p:sp>
        </p:grpSp>
      </p:grpSp>
      <p:cxnSp>
        <p:nvCxnSpPr>
          <p:cNvPr id="63" name="Connector: Elbow 62">
            <a:extLst>
              <a:ext uri="{FF2B5EF4-FFF2-40B4-BE49-F238E27FC236}">
                <a16:creationId xmlns:a16="http://schemas.microsoft.com/office/drawing/2014/main" id="{025D554A-9B03-FFF7-7000-E4C17F1CA987}"/>
              </a:ext>
            </a:extLst>
          </p:cNvPr>
          <p:cNvCxnSpPr>
            <a:cxnSpLocks/>
            <a:stCxn id="61" idx="6"/>
            <a:endCxn id="52" idx="2"/>
          </p:cNvCxnSpPr>
          <p:nvPr/>
        </p:nvCxnSpPr>
        <p:spPr>
          <a:xfrm>
            <a:off x="1672132" y="3430805"/>
            <a:ext cx="752391" cy="563104"/>
          </a:xfrm>
          <a:prstGeom prst="bentConnector4">
            <a:avLst>
              <a:gd name="adj1" fmla="val 14073"/>
              <a:gd name="adj2" fmla="val 140596"/>
            </a:avLst>
          </a:prstGeom>
          <a:ln>
            <a:solidFill>
              <a:srgbClr val="1A9586"/>
            </a:solidFill>
            <a:tailEnd type="triangle"/>
          </a:ln>
        </p:spPr>
        <p:style>
          <a:lnRef idx="2">
            <a:schemeClr val="accent1"/>
          </a:lnRef>
          <a:fillRef idx="0">
            <a:schemeClr val="accent1"/>
          </a:fillRef>
          <a:effectRef idx="1">
            <a:schemeClr val="accent1"/>
          </a:effectRef>
          <a:fontRef idx="minor">
            <a:schemeClr val="tx1"/>
          </a:fontRef>
        </p:style>
      </p:cxnSp>
      <p:cxnSp>
        <p:nvCxnSpPr>
          <p:cNvPr id="65" name="Connector: Elbow 64">
            <a:extLst>
              <a:ext uri="{FF2B5EF4-FFF2-40B4-BE49-F238E27FC236}">
                <a16:creationId xmlns:a16="http://schemas.microsoft.com/office/drawing/2014/main" id="{482E27CB-C949-6CBB-AF3C-3902C07CF01F}"/>
              </a:ext>
            </a:extLst>
          </p:cNvPr>
          <p:cNvCxnSpPr>
            <a:cxnSpLocks/>
          </p:cNvCxnSpPr>
          <p:nvPr/>
        </p:nvCxnSpPr>
        <p:spPr>
          <a:xfrm flipV="1">
            <a:off x="2424525" y="4006608"/>
            <a:ext cx="1161270" cy="216141"/>
          </a:xfrm>
          <a:prstGeom prst="bentConnector3">
            <a:avLst>
              <a:gd name="adj1" fmla="val 100033"/>
            </a:avLst>
          </a:prstGeom>
          <a:ln>
            <a:solidFill>
              <a:srgbClr val="1A9586"/>
            </a:solidFill>
            <a:tailEnd type="triangle"/>
          </a:ln>
        </p:spPr>
        <p:style>
          <a:lnRef idx="2">
            <a:schemeClr val="accent1"/>
          </a:lnRef>
          <a:fillRef idx="0">
            <a:schemeClr val="accent1"/>
          </a:fillRef>
          <a:effectRef idx="1">
            <a:schemeClr val="accent1"/>
          </a:effectRef>
          <a:fontRef idx="minor">
            <a:schemeClr val="tx1"/>
          </a:fontRef>
        </p:style>
      </p:cxnSp>
      <p:cxnSp>
        <p:nvCxnSpPr>
          <p:cNvPr id="69" name="Connector: Elbow 68">
            <a:extLst>
              <a:ext uri="{FF2B5EF4-FFF2-40B4-BE49-F238E27FC236}">
                <a16:creationId xmlns:a16="http://schemas.microsoft.com/office/drawing/2014/main" id="{61CD6E39-2B73-AEE1-2AFD-43FB5D401336}"/>
              </a:ext>
            </a:extLst>
          </p:cNvPr>
          <p:cNvCxnSpPr>
            <a:cxnSpLocks/>
          </p:cNvCxnSpPr>
          <p:nvPr/>
        </p:nvCxnSpPr>
        <p:spPr>
          <a:xfrm flipV="1">
            <a:off x="3585402" y="4015242"/>
            <a:ext cx="1154924" cy="207507"/>
          </a:xfrm>
          <a:prstGeom prst="bentConnector2">
            <a:avLst/>
          </a:prstGeom>
          <a:ln>
            <a:solidFill>
              <a:srgbClr val="1A9586"/>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a:hlinkClick r:id="rId3" action="ppaction://hlinksldjump"/>
            <a:extLst>
              <a:ext uri="{FF2B5EF4-FFF2-40B4-BE49-F238E27FC236}">
                <a16:creationId xmlns:a16="http://schemas.microsoft.com/office/drawing/2014/main" id="{7463931D-94E1-E0A8-39E3-04D9FF9D4E6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
        <p:nvSpPr>
          <p:cNvPr id="18" name="Text Placeholder 3">
            <a:extLst>
              <a:ext uri="{FF2B5EF4-FFF2-40B4-BE49-F238E27FC236}">
                <a16:creationId xmlns:a16="http://schemas.microsoft.com/office/drawing/2014/main" id="{3503A154-8BE4-34EE-085A-1CA87BE17442}"/>
              </a:ext>
            </a:extLst>
          </p:cNvPr>
          <p:cNvSpPr txBox="1">
            <a:spLocks/>
          </p:cNvSpPr>
          <p:nvPr/>
        </p:nvSpPr>
        <p:spPr>
          <a:xfrm>
            <a:off x="213706"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*Women/men: ≥14/21 standard drinks/week.</a:t>
            </a:r>
            <a:br>
              <a:rPr lang="en-GB" sz="110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Johansen S,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 2026; OS-032-YI. </a:t>
            </a:r>
          </a:p>
        </p:txBody>
      </p:sp>
    </p:spTree>
    <p:extLst>
      <p:ext uri="{BB962C8B-B14F-4D97-AF65-F5344CB8AC3E}">
        <p14:creationId xmlns:p14="http://schemas.microsoft.com/office/powerpoint/2010/main" val="1063665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E826-9DD5-3D4D-47E0-6C640464D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AE7E5-4591-5553-A967-7A681B0AA734}"/>
              </a:ext>
            </a:extLst>
          </p:cNvPr>
          <p:cNvSpPr>
            <a:spLocks noGrp="1"/>
          </p:cNvSpPr>
          <p:nvPr>
            <p:ph type="title"/>
          </p:nvPr>
        </p:nvSpPr>
        <p:spPr>
          <a:xfrm>
            <a:off x="829733" y="-56919"/>
            <a:ext cx="11074400" cy="838947"/>
          </a:xfrm>
        </p:spPr>
        <p:txBody>
          <a:bodyPr>
            <a:noAutofit/>
          </a:bodyPr>
          <a:lstStyle/>
          <a:p>
            <a:r>
              <a:rPr lang="en-NZ" sz="2400" dirty="0">
                <a:latin typeface="Arial" panose="020B0604020202020204" pitchFamily="34" charset="0"/>
                <a:cs typeface="Arial" panose="020B0604020202020204" pitchFamily="34" charset="0"/>
              </a:rPr>
              <a:t>Real-world impact of GLP-1 agonists on alcohol-related outcomes in cirrhosis</a:t>
            </a:r>
            <a:endParaRPr lang="en-US" sz="2400" dirty="0">
              <a:latin typeface="Arial" panose="020B060402020202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FF161499-80E6-DDEF-F410-1A36378C9ADA}"/>
              </a:ext>
            </a:extLst>
          </p:cNvPr>
          <p:cNvSpPr txBox="1">
            <a:spLocks/>
          </p:cNvSpPr>
          <p:nvPr/>
        </p:nvSpPr>
        <p:spPr>
          <a:xfrm>
            <a:off x="425752" y="1094798"/>
            <a:ext cx="5374973"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BACKGROUND &amp; AIMS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AUD is a major contributor to ALD-related complications, including hepatic decompensation and liver-transplant waitlist removal</a:t>
            </a:r>
          </a:p>
          <a:p>
            <a:pPr>
              <a:lnSpc>
                <a:spcPct val="100000"/>
              </a:lnSpc>
            </a:pPr>
            <a:r>
              <a:rPr lang="en-US" sz="1600" dirty="0">
                <a:latin typeface="Arial" panose="020B0604020202020204" pitchFamily="34" charset="0"/>
                <a:cs typeface="Arial" panose="020B0604020202020204" pitchFamily="34" charset="0"/>
              </a:rPr>
              <a:t>Sustained abstinence is central to improving outcomes, and current pharmacological strategies for preventing relapse show limited effectiveness</a:t>
            </a:r>
          </a:p>
          <a:p>
            <a:pPr>
              <a:lnSpc>
                <a:spcPct val="100000"/>
              </a:lnSpc>
            </a:pPr>
            <a:r>
              <a:rPr lang="en-US" sz="1600" dirty="0">
                <a:latin typeface="Arial" panose="020B0604020202020204" pitchFamily="34" charset="0"/>
                <a:cs typeface="Arial" panose="020B0604020202020204" pitchFamily="34" charset="0"/>
              </a:rPr>
              <a:t>GLP-1 receptor agonists may reduce alcohol cravings through central reward modulation and improve metabolic dysfunction, which often co-exists with ALD</a:t>
            </a:r>
          </a:p>
          <a:p>
            <a:pPr marL="538163" lvl="1" indent="-274638">
              <a:lnSpc>
                <a:spcPct val="100000"/>
              </a:lnSpc>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RWE evaluating their clinical impact is limited</a:t>
            </a:r>
          </a:p>
          <a:p>
            <a:pPr>
              <a:lnSpc>
                <a:spcPct val="100000"/>
              </a:lnSpc>
            </a:pPr>
            <a:r>
              <a:rPr lang="en-US" sz="1600" b="1" dirty="0">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To evaluate the effects of GLP-1 receptor agonists on alcohol relapse and liver-related complications among individuals with ALD using the TriNetX United States Collaborative Network</a:t>
            </a:r>
            <a:endParaRPr lang="en-US" sz="1600" b="1" dirty="0">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494F5029-DB6E-EC17-ADD2-C76E4DAF9CA1}"/>
              </a:ext>
            </a:extLst>
          </p:cNvPr>
          <p:cNvSpPr txBox="1">
            <a:spLocks/>
          </p:cNvSpPr>
          <p:nvPr/>
        </p:nvSpPr>
        <p:spPr>
          <a:xfrm>
            <a:off x="6096000" y="109422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008080"/>
                </a:highlight>
                <a:latin typeface="Arial" panose="020B0604020202020204" pitchFamily="34" charset="0"/>
                <a:cs typeface="Arial" panose="020B0604020202020204" pitchFamily="34" charset="0"/>
              </a:rPr>
              <a:t>METHODS</a:t>
            </a:r>
          </a:p>
        </p:txBody>
      </p:sp>
      <p:cxnSp>
        <p:nvCxnSpPr>
          <p:cNvPr id="30" name="Straight Connector 29">
            <a:extLst>
              <a:ext uri="{FF2B5EF4-FFF2-40B4-BE49-F238E27FC236}">
                <a16:creationId xmlns:a16="http://schemas.microsoft.com/office/drawing/2014/main" id="{C8B84488-F22D-C3A3-44F7-33FE45B4845F}"/>
              </a:ext>
            </a:extLst>
          </p:cNvPr>
          <p:cNvCxnSpPr>
            <a:cxnSpLocks/>
          </p:cNvCxnSpPr>
          <p:nvPr/>
        </p:nvCxnSpPr>
        <p:spPr>
          <a:xfrm>
            <a:off x="5994353" y="1107566"/>
            <a:ext cx="0" cy="496945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F4821FD1-6300-6C36-CCBB-3D4C579056F8}"/>
              </a:ext>
            </a:extLst>
          </p:cNvPr>
          <p:cNvSpPr txBox="1">
            <a:spLocks/>
          </p:cNvSpPr>
          <p:nvPr/>
        </p:nvSpPr>
        <p:spPr>
          <a:xfrm>
            <a:off x="190499" y="6118460"/>
            <a:ext cx="10642598" cy="60198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*The index date was the first prescription for GLP-1 receptor agonist-exposed patients and the corresponding diagnosis date for controls. </a:t>
            </a:r>
            <a:br>
              <a:rPr lang="en-GB" sz="1100" dirty="0">
                <a:solidFill>
                  <a:srgbClr val="004B87"/>
                </a:solidFill>
                <a:latin typeface="Arial" panose="020B0604020202020204" pitchFamily="34" charset="0"/>
                <a:cs typeface="Arial" panose="020B0604020202020204" pitchFamily="34" charset="0"/>
              </a:rPr>
            </a:br>
            <a:r>
              <a:rPr lang="en-GB" sz="1100" baseline="30000" dirty="0">
                <a:solidFill>
                  <a:srgbClr val="004B87"/>
                </a:solidFill>
                <a:latin typeface="Arial" panose="020B0604020202020204" pitchFamily="34" charset="0"/>
                <a:cs typeface="Arial" panose="020B0604020202020204" pitchFamily="34" charset="0"/>
              </a:rPr>
              <a:t>†</a:t>
            </a:r>
            <a:r>
              <a:rPr lang="en-GB" sz="1100" dirty="0">
                <a:solidFill>
                  <a:srgbClr val="004B87"/>
                </a:solidFill>
                <a:latin typeface="Arial" panose="020B0604020202020204" pitchFamily="34" charset="0"/>
                <a:cs typeface="Arial" panose="020B0604020202020204" pitchFamily="34" charset="0"/>
              </a:rPr>
              <a:t>Propensity score matching balanced clinical and laboratory factors. </a:t>
            </a:r>
          </a:p>
          <a:p>
            <a:pPr marL="0" indent="0">
              <a:spcBef>
                <a:spcPts val="0"/>
              </a:spcBef>
              <a:buNone/>
            </a:pPr>
            <a:r>
              <a:rPr lang="en-GB" sz="1100" dirty="0">
                <a:solidFill>
                  <a:srgbClr val="004B87"/>
                </a:solidFill>
                <a:latin typeface="Arial" panose="020B0604020202020204" pitchFamily="34" charset="0"/>
                <a:cs typeface="Arial" panose="020B0604020202020204" pitchFamily="34" charset="0"/>
              </a:rPr>
              <a:t>Mohamed I, et al. EASL Congress2026; OS-035. </a:t>
            </a:r>
          </a:p>
        </p:txBody>
      </p:sp>
      <p:pic>
        <p:nvPicPr>
          <p:cNvPr id="16" name="Graphic 15">
            <a:extLst>
              <a:ext uri="{FF2B5EF4-FFF2-40B4-BE49-F238E27FC236}">
                <a16:creationId xmlns:a16="http://schemas.microsoft.com/office/drawing/2014/main" id="{B6496666-7CAC-DC3C-E57A-9F0E6A9587B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50434" y="1574021"/>
            <a:ext cx="737913" cy="737913"/>
          </a:xfrm>
          <a:prstGeom prst="rect">
            <a:avLst/>
          </a:prstGeom>
        </p:spPr>
      </p:pic>
      <p:sp>
        <p:nvSpPr>
          <p:cNvPr id="17" name="TextBox 16">
            <a:extLst>
              <a:ext uri="{FF2B5EF4-FFF2-40B4-BE49-F238E27FC236}">
                <a16:creationId xmlns:a16="http://schemas.microsoft.com/office/drawing/2014/main" id="{6C61CD40-A155-822E-2D9C-C29EE0B104CC}"/>
              </a:ext>
            </a:extLst>
          </p:cNvPr>
          <p:cNvSpPr txBox="1"/>
          <p:nvPr/>
        </p:nvSpPr>
        <p:spPr>
          <a:xfrm>
            <a:off x="8388347" y="1681367"/>
            <a:ext cx="2546353" cy="523220"/>
          </a:xfrm>
          <a:prstGeom prst="rect">
            <a:avLst/>
          </a:prstGeom>
          <a:noFill/>
        </p:spPr>
        <p:txBody>
          <a:bodyPr wrap="square" rtlCol="0">
            <a:spAutoFit/>
          </a:bodyPr>
          <a:lstStyle/>
          <a:p>
            <a:r>
              <a:rPr lang="en-NZ" sz="1400" b="1" dirty="0">
                <a:solidFill>
                  <a:schemeClr val="accent6">
                    <a:lumMod val="75000"/>
                  </a:schemeClr>
                </a:solidFill>
                <a:latin typeface="Arial" panose="020B0604020202020204" pitchFamily="34" charset="0"/>
                <a:cs typeface="Arial" panose="020B0604020202020204" pitchFamily="34" charset="0"/>
              </a:rPr>
              <a:t>TriNetX global network </a:t>
            </a:r>
            <a:r>
              <a:rPr lang="en-NZ" sz="1400" dirty="0">
                <a:solidFill>
                  <a:schemeClr val="accent6">
                    <a:lumMod val="75000"/>
                  </a:schemeClr>
                </a:solidFill>
                <a:latin typeface="Arial" panose="020B0604020202020204" pitchFamily="34" charset="0"/>
                <a:cs typeface="Arial" panose="020B0604020202020204" pitchFamily="34" charset="0"/>
              </a:rPr>
              <a:t>of </a:t>
            </a:r>
            <a:r>
              <a:rPr lang="en-NZ" sz="1400" dirty="0">
                <a:solidFill>
                  <a:srgbClr val="004B87"/>
                </a:solidFill>
                <a:latin typeface="Arial" panose="020B0604020202020204" pitchFamily="34" charset="0"/>
                <a:cs typeface="Arial" panose="020B0604020202020204" pitchFamily="34" charset="0"/>
              </a:rPr>
              <a:t>111 healthcare organizations</a:t>
            </a:r>
          </a:p>
        </p:txBody>
      </p:sp>
      <p:grpSp>
        <p:nvGrpSpPr>
          <p:cNvPr id="22" name="Group 21">
            <a:extLst>
              <a:ext uri="{FF2B5EF4-FFF2-40B4-BE49-F238E27FC236}">
                <a16:creationId xmlns:a16="http://schemas.microsoft.com/office/drawing/2014/main" id="{5FE33D45-9E22-94BA-A574-EBCCBCA35E0B}"/>
              </a:ext>
            </a:extLst>
          </p:cNvPr>
          <p:cNvGrpSpPr/>
          <p:nvPr/>
        </p:nvGrpSpPr>
        <p:grpSpPr>
          <a:xfrm>
            <a:off x="7593480" y="2671447"/>
            <a:ext cx="844875" cy="551731"/>
            <a:chOff x="7593480" y="2513464"/>
            <a:chExt cx="844875" cy="551731"/>
          </a:xfrm>
        </p:grpSpPr>
        <p:pic>
          <p:nvPicPr>
            <p:cNvPr id="19" name="Graphic 18">
              <a:extLst>
                <a:ext uri="{FF2B5EF4-FFF2-40B4-BE49-F238E27FC236}">
                  <a16:creationId xmlns:a16="http://schemas.microsoft.com/office/drawing/2014/main" id="{8C312485-967F-C440-52FA-74EA20C49FC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740052" y="2513464"/>
              <a:ext cx="551731" cy="551731"/>
            </a:xfrm>
            <a:prstGeom prst="rect">
              <a:avLst/>
            </a:prstGeom>
          </p:spPr>
        </p:pic>
        <p:pic>
          <p:nvPicPr>
            <p:cNvPr id="20" name="Graphic 19">
              <a:extLst>
                <a:ext uri="{FF2B5EF4-FFF2-40B4-BE49-F238E27FC236}">
                  <a16:creationId xmlns:a16="http://schemas.microsoft.com/office/drawing/2014/main" id="{E21348D5-AE4D-4059-8920-13C84914BDB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065925" y="2535603"/>
              <a:ext cx="372430" cy="372430"/>
            </a:xfrm>
            <a:prstGeom prst="rect">
              <a:avLst/>
            </a:prstGeom>
          </p:spPr>
        </p:pic>
        <p:pic>
          <p:nvPicPr>
            <p:cNvPr id="21" name="Graphic 20">
              <a:extLst>
                <a:ext uri="{FF2B5EF4-FFF2-40B4-BE49-F238E27FC236}">
                  <a16:creationId xmlns:a16="http://schemas.microsoft.com/office/drawing/2014/main" id="{2985D4D0-386A-A36A-BB8A-B619F3D4136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593480" y="2535603"/>
              <a:ext cx="372430" cy="372430"/>
            </a:xfrm>
            <a:prstGeom prst="rect">
              <a:avLst/>
            </a:prstGeom>
          </p:spPr>
        </p:pic>
      </p:grpSp>
      <p:sp>
        <p:nvSpPr>
          <p:cNvPr id="23" name="TextBox 22">
            <a:extLst>
              <a:ext uri="{FF2B5EF4-FFF2-40B4-BE49-F238E27FC236}">
                <a16:creationId xmlns:a16="http://schemas.microsoft.com/office/drawing/2014/main" id="{5F933EEF-4FFE-972F-BCA0-BAB679573C39}"/>
              </a:ext>
            </a:extLst>
          </p:cNvPr>
          <p:cNvSpPr txBox="1"/>
          <p:nvPr/>
        </p:nvSpPr>
        <p:spPr>
          <a:xfrm>
            <a:off x="8388347" y="2764002"/>
            <a:ext cx="2546353" cy="307777"/>
          </a:xfrm>
          <a:prstGeom prst="rect">
            <a:avLst/>
          </a:prstGeom>
          <a:noFill/>
        </p:spPr>
        <p:txBody>
          <a:bodyPr wrap="square" rtlCol="0">
            <a:spAutoFit/>
          </a:bodyPr>
          <a:lstStyle/>
          <a:p>
            <a:r>
              <a:rPr lang="en-NZ" sz="1400" b="1" dirty="0">
                <a:solidFill>
                  <a:schemeClr val="accent6">
                    <a:lumMod val="75000"/>
                  </a:schemeClr>
                </a:solidFill>
                <a:latin typeface="Arial" panose="020B0604020202020204" pitchFamily="34" charset="0"/>
                <a:cs typeface="Arial" panose="020B0604020202020204" pitchFamily="34" charset="0"/>
              </a:rPr>
              <a:t>Identify adults with ALD</a:t>
            </a:r>
            <a:endParaRPr lang="en-NZ" sz="1400" dirty="0">
              <a:solidFill>
                <a:schemeClr val="accent6">
                  <a:lumMod val="75000"/>
                </a:schemeClr>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25569871-87A8-3345-3117-A9AB26BC127E}"/>
              </a:ext>
            </a:extLst>
          </p:cNvPr>
          <p:cNvCxnSpPr>
            <a:cxnSpLocks/>
            <a:stCxn id="16" idx="2"/>
            <a:endCxn id="19" idx="0"/>
          </p:cNvCxnSpPr>
          <p:nvPr/>
        </p:nvCxnSpPr>
        <p:spPr>
          <a:xfrm flipH="1">
            <a:off x="8015918" y="2311934"/>
            <a:ext cx="3473" cy="35951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F42369BF-9240-CA5E-5538-29796DA9BD70}"/>
              </a:ext>
            </a:extLst>
          </p:cNvPr>
          <p:cNvSpPr/>
          <p:nvPr/>
        </p:nvSpPr>
        <p:spPr>
          <a:xfrm>
            <a:off x="6669359" y="3505208"/>
            <a:ext cx="1962150" cy="745011"/>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Exposed to GLP-1 receptor agonists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n=9,293</a:t>
            </a:r>
            <a:endParaRPr kumimoji="0" lang="en-GB"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3B41AC65-6B1C-93BF-6A34-A98297A4FEF3}"/>
              </a:ext>
            </a:extLst>
          </p:cNvPr>
          <p:cNvSpPr/>
          <p:nvPr/>
        </p:nvSpPr>
        <p:spPr>
          <a:xfrm>
            <a:off x="9213847" y="3505208"/>
            <a:ext cx="1962150" cy="745010"/>
          </a:xfrm>
          <a:prstGeom prst="rect">
            <a:avLst/>
          </a:prstGeom>
          <a:solidFill>
            <a:schemeClr val="bg2">
              <a:lumMod val="9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Unexposed controls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4B87"/>
                </a:solidFill>
                <a:latin typeface="Arial" panose="020B0604020202020204" pitchFamily="34" charset="0"/>
                <a:cs typeface="Arial" panose="020B0604020202020204" pitchFamily="34" charset="0"/>
              </a:rPr>
              <a:t>n=9,293</a:t>
            </a:r>
          </a:p>
        </p:txBody>
      </p:sp>
      <p:cxnSp>
        <p:nvCxnSpPr>
          <p:cNvPr id="42" name="Straight Arrow Connector 41">
            <a:extLst>
              <a:ext uri="{FF2B5EF4-FFF2-40B4-BE49-F238E27FC236}">
                <a16:creationId xmlns:a16="http://schemas.microsoft.com/office/drawing/2014/main" id="{DCFD40EF-D89A-D731-30D2-2E743A14DA5B}"/>
              </a:ext>
            </a:extLst>
          </p:cNvPr>
          <p:cNvCxnSpPr>
            <a:cxnSpLocks/>
            <a:stCxn id="19" idx="2"/>
            <a:endCxn id="35" idx="0"/>
          </p:cNvCxnSpPr>
          <p:nvPr/>
        </p:nvCxnSpPr>
        <p:spPr>
          <a:xfrm rot="5400000">
            <a:off x="7692161" y="3181451"/>
            <a:ext cx="282030" cy="365484"/>
          </a:xfrm>
          <a:prstGeom prst="bentConnector3">
            <a:avLst>
              <a:gd name="adj1" fmla="val 50000"/>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1">
            <a:extLst>
              <a:ext uri="{FF2B5EF4-FFF2-40B4-BE49-F238E27FC236}">
                <a16:creationId xmlns:a16="http://schemas.microsoft.com/office/drawing/2014/main" id="{529F629F-56B3-24F1-C252-DBD8655BD2D6}"/>
              </a:ext>
            </a:extLst>
          </p:cNvPr>
          <p:cNvCxnSpPr>
            <a:cxnSpLocks/>
            <a:stCxn id="19" idx="2"/>
            <a:endCxn id="41" idx="0"/>
          </p:cNvCxnSpPr>
          <p:nvPr/>
        </p:nvCxnSpPr>
        <p:spPr>
          <a:xfrm rot="16200000" flipH="1">
            <a:off x="8964405" y="2274691"/>
            <a:ext cx="282030" cy="2179004"/>
          </a:xfrm>
          <a:prstGeom prst="bentConnector3">
            <a:avLst>
              <a:gd name="adj1" fmla="val 50000"/>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0FB9DDA2-E115-70C4-B637-0D3E17233C1D}"/>
              </a:ext>
            </a:extLst>
          </p:cNvPr>
          <p:cNvGrpSpPr/>
          <p:nvPr/>
        </p:nvGrpSpPr>
        <p:grpSpPr>
          <a:xfrm>
            <a:off x="6197648" y="4523799"/>
            <a:ext cx="5403802" cy="730696"/>
            <a:chOff x="6324965" y="4337835"/>
            <a:chExt cx="5302415" cy="730696"/>
          </a:xfrm>
        </p:grpSpPr>
        <p:grpSp>
          <p:nvGrpSpPr>
            <p:cNvPr id="50" name="Group 49">
              <a:extLst>
                <a:ext uri="{FF2B5EF4-FFF2-40B4-BE49-F238E27FC236}">
                  <a16:creationId xmlns:a16="http://schemas.microsoft.com/office/drawing/2014/main" id="{244507F1-C4B1-81AF-CE82-5BECB84D2656}"/>
                </a:ext>
              </a:extLst>
            </p:cNvPr>
            <p:cNvGrpSpPr/>
            <p:nvPr/>
          </p:nvGrpSpPr>
          <p:grpSpPr>
            <a:xfrm>
              <a:off x="6324965" y="4337835"/>
              <a:ext cx="5302415" cy="730696"/>
              <a:chOff x="5620099" y="4759205"/>
              <a:chExt cx="5302415" cy="730696"/>
            </a:xfrm>
          </p:grpSpPr>
          <p:sp>
            <p:nvSpPr>
              <p:cNvPr id="52" name="Rectangle 51">
                <a:extLst>
                  <a:ext uri="{FF2B5EF4-FFF2-40B4-BE49-F238E27FC236}">
                    <a16:creationId xmlns:a16="http://schemas.microsoft.com/office/drawing/2014/main" id="{D8152EA0-68B5-CFC5-9838-A52BAF13BD5F}"/>
                  </a:ext>
                </a:extLst>
              </p:cNvPr>
              <p:cNvSpPr/>
              <p:nvPr/>
            </p:nvSpPr>
            <p:spPr>
              <a:xfrm>
                <a:off x="5901265" y="4759205"/>
                <a:ext cx="5021249" cy="730696"/>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04000" rIns="324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Primary endpoints: </a:t>
                </a:r>
                <a:r>
                  <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Alcohol-related events, liver disease progression, hospitalization, transplant listing,</a:t>
                </a:r>
                <a:r>
                  <a:rPr lang="en-GB" sz="1400" dirty="0">
                    <a:solidFill>
                      <a:srgbClr val="004B87"/>
                    </a:solidFill>
                    <a:latin typeface="Arial" panose="020B0604020202020204" pitchFamily="34" charset="0"/>
                    <a:cs typeface="Arial" panose="020B0604020202020204" pitchFamily="34" charset="0"/>
                  </a:rPr>
                  <a:t> and </a:t>
                </a:r>
                <a:r>
                  <a:rPr kumimoji="0" lang="en-GB" sz="1400" i="0" u="none" strike="noStrike" kern="1200" cap="none" spc="0" normalizeH="0" baseline="0" noProof="0" dirty="0" err="1">
                    <a:ln>
                      <a:noFill/>
                    </a:ln>
                    <a:solidFill>
                      <a:srgbClr val="004B87"/>
                    </a:solidFill>
                    <a:effectLst/>
                    <a:uLnTx/>
                    <a:uFillTx/>
                    <a:latin typeface="Arial" panose="020B0604020202020204" pitchFamily="34" charset="0"/>
                    <a:cs typeface="Arial" panose="020B0604020202020204" pitchFamily="34" charset="0"/>
                  </a:rPr>
                  <a:t>PEth</a:t>
                </a:r>
                <a:r>
                  <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 positivity from 30–365 days post index*</a:t>
                </a:r>
                <a:r>
                  <a:rPr kumimoji="0" lang="en-GB" sz="1400" i="0" u="none" strike="noStrike" kern="1200" cap="none" spc="0" normalizeH="0" baseline="30000" noProof="0" dirty="0">
                    <a:ln>
                      <a:noFill/>
                    </a:ln>
                    <a:solidFill>
                      <a:srgbClr val="004B87"/>
                    </a:solidFill>
                    <a:effectLst/>
                    <a:uLnTx/>
                    <a:uFillTx/>
                    <a:latin typeface="Arial" panose="020B0604020202020204" pitchFamily="34" charset="0"/>
                    <a:cs typeface="Arial" panose="020B0604020202020204" pitchFamily="34" charset="0"/>
                  </a:rPr>
                  <a:t>,†</a:t>
                </a:r>
                <a:endParaRPr kumimoji="0" lang="en-GB" sz="1400" b="1" i="0" u="none" strike="noStrike" kern="1200" cap="none" spc="0" normalizeH="0" baseline="30000" noProof="0" dirty="0">
                  <a:ln>
                    <a:noFill/>
                  </a:ln>
                  <a:solidFill>
                    <a:srgbClr val="004B87"/>
                  </a:solidFill>
                  <a:effectLst/>
                  <a:uLnTx/>
                  <a:uFillTx/>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583A1F97-767C-FD84-FABD-426D7991EBA7}"/>
                  </a:ext>
                </a:extLst>
              </p:cNvPr>
              <p:cNvSpPr/>
              <p:nvPr/>
            </p:nvSpPr>
            <p:spPr>
              <a:xfrm>
                <a:off x="5620099" y="4823132"/>
                <a:ext cx="612000" cy="612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pic>
          <p:nvPicPr>
            <p:cNvPr id="51" name="Graphic 50">
              <a:extLst>
                <a:ext uri="{FF2B5EF4-FFF2-40B4-BE49-F238E27FC236}">
                  <a16:creationId xmlns:a16="http://schemas.microsoft.com/office/drawing/2014/main" id="{047F6DB8-7B0E-613D-4E4F-3FA26980EC2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7626" y="4464273"/>
              <a:ext cx="487626" cy="487626"/>
            </a:xfrm>
            <a:prstGeom prst="rect">
              <a:avLst/>
            </a:prstGeom>
          </p:spPr>
        </p:pic>
      </p:grpSp>
      <p:sp>
        <p:nvSpPr>
          <p:cNvPr id="58" name="Rectangle 57">
            <a:extLst>
              <a:ext uri="{FF2B5EF4-FFF2-40B4-BE49-F238E27FC236}">
                <a16:creationId xmlns:a16="http://schemas.microsoft.com/office/drawing/2014/main" id="{39A5A36F-CBFA-EC28-C7BB-EEB514BBB0F2}"/>
              </a:ext>
            </a:extLst>
          </p:cNvPr>
          <p:cNvSpPr/>
          <p:nvPr/>
        </p:nvSpPr>
        <p:spPr>
          <a:xfrm>
            <a:off x="6478813" y="5347321"/>
            <a:ext cx="5117260" cy="536460"/>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04000" rIns="324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Time-to-event analyses used Kaplan–Meier methods with hazard ratios</a:t>
            </a:r>
            <a:endParaRPr kumimoji="0" lang="en-GB" sz="1400" i="0" u="none" strike="noStrike" kern="1200" cap="none" spc="0" normalizeH="0" baseline="30000" noProof="0" dirty="0">
              <a:ln>
                <a:noFill/>
              </a:ln>
              <a:solidFill>
                <a:srgbClr val="004B87"/>
              </a:solidFill>
              <a:effectLst/>
              <a:uLnTx/>
              <a:uFillTx/>
              <a:latin typeface="Arial" panose="020B0604020202020204" pitchFamily="34" charset="0"/>
              <a:cs typeface="Arial" panose="020B0604020202020204" pitchFamily="34" charset="0"/>
            </a:endParaRPr>
          </a:p>
        </p:txBody>
      </p:sp>
      <p:sp>
        <p:nvSpPr>
          <p:cNvPr id="60" name="Oval 59">
            <a:extLst>
              <a:ext uri="{FF2B5EF4-FFF2-40B4-BE49-F238E27FC236}">
                <a16:creationId xmlns:a16="http://schemas.microsoft.com/office/drawing/2014/main" id="{610B3251-5DA1-2BC7-BF54-7B75A024E839}"/>
              </a:ext>
            </a:extLst>
          </p:cNvPr>
          <p:cNvSpPr/>
          <p:nvPr/>
        </p:nvSpPr>
        <p:spPr>
          <a:xfrm>
            <a:off x="6191443" y="5309551"/>
            <a:ext cx="612000" cy="612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5AEACD0B-506B-60C6-B365-51DF705C387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240454" y="5376446"/>
            <a:ext cx="507335" cy="507335"/>
          </a:xfrm>
          <a:prstGeom prst="rect">
            <a:avLst/>
          </a:prstGeom>
        </p:spPr>
      </p:pic>
      <p:pic>
        <p:nvPicPr>
          <p:cNvPr id="7" name="Picture 6">
            <a:hlinkClick r:id="rId7" action="ppaction://hlinksldjump"/>
            <a:extLst>
              <a:ext uri="{FF2B5EF4-FFF2-40B4-BE49-F238E27FC236}">
                <a16:creationId xmlns:a16="http://schemas.microsoft.com/office/drawing/2014/main" id="{FDD34430-A828-45F3-F2C8-67A4CC7C3544}"/>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93231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09F6-5878-848C-DA11-41341CE6B44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2376028-0CA8-54D3-8AEC-DD4B089A50FF}"/>
              </a:ext>
            </a:extLst>
          </p:cNvPr>
          <p:cNvSpPr>
            <a:spLocks noGrp="1"/>
          </p:cNvSpPr>
          <p:nvPr>
            <p:ph type="title"/>
          </p:nvPr>
        </p:nvSpPr>
        <p:spPr/>
        <p:txBody>
          <a:bodyPr/>
          <a:lstStyle/>
          <a:p>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Contents</a:t>
            </a:r>
            <a:endParaRPr lang="en-US" noProof="0" dirty="0">
              <a:latin typeface="Arial" panose="020B0604020202020204" pitchFamily="34" charset="0"/>
              <a:cs typeface="Arial" panose="020B0604020202020204" pitchFamily="34" charset="0"/>
            </a:endParaRPr>
          </a:p>
        </p:txBody>
      </p:sp>
      <p:graphicFrame>
        <p:nvGraphicFramePr>
          <p:cNvPr id="20" name="Content Placeholder 13">
            <a:extLst>
              <a:ext uri="{FF2B5EF4-FFF2-40B4-BE49-F238E27FC236}">
                <a16:creationId xmlns:a16="http://schemas.microsoft.com/office/drawing/2014/main" id="{467F2812-A7A8-F892-FBAE-7457D7B0D707}"/>
              </a:ext>
            </a:extLst>
          </p:cNvPr>
          <p:cNvGraphicFramePr>
            <a:graphicFrameLocks/>
          </p:cNvGraphicFramePr>
          <p:nvPr>
            <p:extLst>
              <p:ext uri="{D42A27DB-BD31-4B8C-83A1-F6EECF244321}">
                <p14:modId xmlns:p14="http://schemas.microsoft.com/office/powerpoint/2010/main" val="3550072516"/>
              </p:ext>
            </p:extLst>
          </p:nvPr>
        </p:nvGraphicFramePr>
        <p:xfrm>
          <a:off x="432269" y="1059225"/>
          <a:ext cx="11327462" cy="920750"/>
        </p:xfrm>
        <a:graphic>
          <a:graphicData uri="http://schemas.openxmlformats.org/drawingml/2006/table">
            <a:tbl>
              <a:tblPr/>
              <a:tblGrid>
                <a:gridCol w="1516210">
                  <a:extLst>
                    <a:ext uri="{9D8B030D-6E8A-4147-A177-3AD203B41FA5}">
                      <a16:colId xmlns:a16="http://schemas.microsoft.com/office/drawing/2014/main" val="3279649220"/>
                    </a:ext>
                  </a:extLst>
                </a:gridCol>
                <a:gridCol w="9811252">
                  <a:extLst>
                    <a:ext uri="{9D8B030D-6E8A-4147-A177-3AD203B41FA5}">
                      <a16:colId xmlns:a16="http://schemas.microsoft.com/office/drawing/2014/main" val="867203975"/>
                    </a:ext>
                  </a:extLst>
                </a:gridCol>
              </a:tblGrid>
              <a:tr h="318929">
                <a:tc gridSpan="2">
                  <a:txBody>
                    <a:bodyPr/>
                    <a:lstStyle/>
                    <a:p>
                      <a:pPr algn="l" fontAlgn="base"/>
                      <a:r>
                        <a:rPr lang="en-US" sz="1800" b="1" i="0" noProof="0" dirty="0">
                          <a:solidFill>
                            <a:srgbClr val="FFFFFF"/>
                          </a:solidFill>
                          <a:effectLst/>
                          <a:latin typeface="Arial" panose="020B0604020202020204" pitchFamily="34" charset="0"/>
                          <a:cs typeface="Arial" panose="020B0604020202020204" pitchFamily="34" charset="0"/>
                        </a:rPr>
                        <a:t>1. MASLD: Experimental and pathophysiology</a:t>
                      </a: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hMerge="1">
                  <a:txBody>
                    <a:bodyPr/>
                    <a:lstStyle/>
                    <a:p>
                      <a:pPr algn="l" fontAlgn="base"/>
                      <a:endParaRPr lang="en-US" sz="1800" b="1" i="0" noProof="0" dirty="0">
                        <a:solidFill>
                          <a:srgbClr val="FFFFFF"/>
                        </a:solidFill>
                        <a:effectLst/>
                        <a:latin typeface="Arial" panose="020B0604020202020204" pitchFamily="34" charset="0"/>
                        <a:cs typeface="Arial" panose="020B0604020202020204" pitchFamily="34" charset="0"/>
                      </a:endParaRP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extLst>
                  <a:ext uri="{0D108BD9-81ED-4DB2-BD59-A6C34878D82A}">
                    <a16:rowId xmlns:a16="http://schemas.microsoft.com/office/drawing/2014/main" val="2467454531"/>
                  </a:ext>
                </a:extLst>
              </a:tr>
              <a:tr h="0">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OS-038</a:t>
                      </a:r>
                      <a:endParaRPr lang="en-US" sz="1800" b="0" i="0" u="none" strike="noStrike" noProof="0" dirty="0">
                        <a:solidFill>
                          <a:srgbClr val="000000"/>
                        </a:solidFill>
                        <a:effectLst/>
                        <a:latin typeface="Arial" panose="020B0604020202020204" pitchFamily="34" charset="0"/>
                        <a:cs typeface="Arial" panose="020B0604020202020204" pitchFamily="34" charset="0"/>
                      </a:endParaRP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fontAlgn="ctr">
                        <a:buNone/>
                      </a:pPr>
                      <a:r>
                        <a:rPr lang="en-GB" sz="1800" b="0" i="0" u="none" strike="noStrike" noProof="0" dirty="0">
                          <a:solidFill>
                            <a:srgbClr val="003057"/>
                          </a:solidFill>
                          <a:effectLst/>
                          <a:latin typeface="Arial" panose="020B0604020202020204" pitchFamily="34" charset="0"/>
                          <a:cs typeface="Arial" panose="020B0604020202020204" pitchFamily="34" charset="0"/>
                        </a:rPr>
                        <a:t>Environmental chemical exposure as a modifier of disease severity in metabolic </a:t>
                      </a:r>
                    </a:p>
                    <a:p>
                      <a:pPr algn="l" fontAlgn="ctr">
                        <a:buNone/>
                      </a:pPr>
                      <a:r>
                        <a:rPr lang="en-GB" sz="1800" b="0" i="0" u="none" strike="noStrike" noProof="0" dirty="0">
                          <a:solidFill>
                            <a:srgbClr val="003057"/>
                          </a:solidFill>
                          <a:effectLst/>
                          <a:latin typeface="Arial" panose="020B0604020202020204" pitchFamily="34" charset="0"/>
                          <a:cs typeface="Arial" panose="020B0604020202020204" pitchFamily="34" charset="0"/>
                        </a:rPr>
                        <a:t>dysfunction-associated steatotic liver disease</a:t>
                      </a:r>
                      <a:endParaRPr lang="en-US" sz="1800" b="0" i="0" u="none" strike="noStrike" noProof="0" dirty="0">
                        <a:solidFill>
                          <a:srgbClr val="003057"/>
                        </a:solidFill>
                        <a:effectLst/>
                        <a:latin typeface="Arial" panose="020B0604020202020204" pitchFamily="34" charset="0"/>
                        <a:cs typeface="Arial" panose="020B0604020202020204" pitchFamily="34" charset="0"/>
                      </a:endParaRP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bl>
          </a:graphicData>
        </a:graphic>
      </p:graphicFrame>
      <p:sp>
        <p:nvSpPr>
          <p:cNvPr id="21" name="TextBox 20">
            <a:hlinkClick r:id="rId3" action="ppaction://hlinksldjump"/>
            <a:extLst>
              <a:ext uri="{FF2B5EF4-FFF2-40B4-BE49-F238E27FC236}">
                <a16:creationId xmlns:a16="http://schemas.microsoft.com/office/drawing/2014/main" id="{8A6E48B8-B603-D5FE-362B-5C69F5CCC760}"/>
              </a:ext>
            </a:extLst>
          </p:cNvPr>
          <p:cNvSpPr txBox="1"/>
          <p:nvPr/>
        </p:nvSpPr>
        <p:spPr>
          <a:xfrm>
            <a:off x="4072393" y="2135650"/>
            <a:ext cx="4047214" cy="369332"/>
          </a:xfrm>
          <a:prstGeom prst="rect">
            <a:avLst/>
          </a:prstGeom>
          <a:noFill/>
          <a:ln w="38100">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Click here to go to this section</a:t>
            </a:r>
          </a:p>
        </p:txBody>
      </p:sp>
      <p:sp>
        <p:nvSpPr>
          <p:cNvPr id="23" name="TextBox 22">
            <a:hlinkClick r:id="rId4" action="ppaction://hlinksldjump"/>
            <a:extLst>
              <a:ext uri="{FF2B5EF4-FFF2-40B4-BE49-F238E27FC236}">
                <a16:creationId xmlns:a16="http://schemas.microsoft.com/office/drawing/2014/main" id="{8FDA1FBE-DA11-F7E5-A614-8B5005236DCB}"/>
              </a:ext>
            </a:extLst>
          </p:cNvPr>
          <p:cNvSpPr txBox="1"/>
          <p:nvPr/>
        </p:nvSpPr>
        <p:spPr>
          <a:xfrm>
            <a:off x="4072393" y="6181639"/>
            <a:ext cx="4047214" cy="369332"/>
          </a:xfrm>
          <a:prstGeom prst="rect">
            <a:avLst/>
          </a:prstGeom>
          <a:noFill/>
          <a:ln w="38100">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Click here to go to this section</a:t>
            </a:r>
          </a:p>
        </p:txBody>
      </p:sp>
      <p:graphicFrame>
        <p:nvGraphicFramePr>
          <p:cNvPr id="28" name="Content Placeholder 13">
            <a:extLst>
              <a:ext uri="{FF2B5EF4-FFF2-40B4-BE49-F238E27FC236}">
                <a16:creationId xmlns:a16="http://schemas.microsoft.com/office/drawing/2014/main" id="{B6014318-1826-7500-F9CF-012C71B0E00B}"/>
              </a:ext>
            </a:extLst>
          </p:cNvPr>
          <p:cNvGraphicFramePr>
            <a:graphicFrameLocks/>
          </p:cNvGraphicFramePr>
          <p:nvPr>
            <p:extLst>
              <p:ext uri="{D42A27DB-BD31-4B8C-83A1-F6EECF244321}">
                <p14:modId xmlns:p14="http://schemas.microsoft.com/office/powerpoint/2010/main" val="315758232"/>
              </p:ext>
            </p:extLst>
          </p:nvPr>
        </p:nvGraphicFramePr>
        <p:xfrm>
          <a:off x="432269" y="2680127"/>
          <a:ext cx="11327462" cy="1726476"/>
        </p:xfrm>
        <a:graphic>
          <a:graphicData uri="http://schemas.openxmlformats.org/drawingml/2006/table">
            <a:tbl>
              <a:tblPr/>
              <a:tblGrid>
                <a:gridCol w="1516210">
                  <a:extLst>
                    <a:ext uri="{9D8B030D-6E8A-4147-A177-3AD203B41FA5}">
                      <a16:colId xmlns:a16="http://schemas.microsoft.com/office/drawing/2014/main" val="3279649220"/>
                    </a:ext>
                  </a:extLst>
                </a:gridCol>
                <a:gridCol w="9811252">
                  <a:extLst>
                    <a:ext uri="{9D8B030D-6E8A-4147-A177-3AD203B41FA5}">
                      <a16:colId xmlns:a16="http://schemas.microsoft.com/office/drawing/2014/main" val="867203975"/>
                    </a:ext>
                  </a:extLst>
                </a:gridCol>
              </a:tblGrid>
              <a:tr h="342248">
                <a:tc gridSpan="2">
                  <a:txBody>
                    <a:bodyPr/>
                    <a:lstStyle/>
                    <a:p>
                      <a:pPr algn="l" fontAlgn="base"/>
                      <a:r>
                        <a:rPr lang="en-GB" sz="1800" b="1" i="0" noProof="0" dirty="0">
                          <a:solidFill>
                            <a:srgbClr val="FFFFFF"/>
                          </a:solidFill>
                          <a:effectLst/>
                          <a:latin typeface="Arial" panose="020B0604020202020204" pitchFamily="34" charset="0"/>
                          <a:cs typeface="Arial" panose="020B0604020202020204" pitchFamily="34" charset="0"/>
                        </a:rPr>
                        <a:t>2. MASLD: Diagnostics and non-invasive assessment</a:t>
                      </a:r>
                      <a:endParaRPr lang="en-US" sz="1800" b="1" i="0" noProof="0" dirty="0">
                        <a:solidFill>
                          <a:srgbClr val="FFFFFF"/>
                        </a:solidFill>
                        <a:effectLst/>
                        <a:latin typeface="Arial" panose="020B0604020202020204" pitchFamily="34" charset="0"/>
                        <a:cs typeface="Arial" panose="020B0604020202020204" pitchFamily="34" charset="0"/>
                      </a:endParaRP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hMerge="1">
                  <a:txBody>
                    <a:bodyPr/>
                    <a:lstStyle/>
                    <a:p>
                      <a:endParaRPr lang="en-GB" dirty="0"/>
                    </a:p>
                  </a:txBody>
                  <a:tcPr/>
                </a:tc>
                <a:extLst>
                  <a:ext uri="{0D108BD9-81ED-4DB2-BD59-A6C34878D82A}">
                    <a16:rowId xmlns:a16="http://schemas.microsoft.com/office/drawing/2014/main" val="2467454531"/>
                  </a:ext>
                </a:extLst>
              </a:tr>
              <a:tr h="68035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OS-017</a:t>
                      </a:r>
                      <a:r>
                        <a:rPr lang="en-US" sz="1800" b="0" i="0" u="none" strike="noStrike" noProof="0" dirty="0">
                          <a:solidFill>
                            <a:srgbClr val="000000"/>
                          </a:solidFill>
                          <a:effectLst/>
                          <a:latin typeface="Arial" panose="020B0604020202020204" pitchFamily="34" charset="0"/>
                          <a:cs typeface="Arial" panose="020B0604020202020204" pitchFamily="34" charset="0"/>
                        </a:rPr>
                        <a:t> </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pPr algn="l" fontAlgn="ctr">
                        <a:buNone/>
                      </a:pPr>
                      <a:r>
                        <a:rPr lang="en-GB" sz="1800" b="0" i="0" u="none" strike="noStrike" noProof="0" dirty="0">
                          <a:solidFill>
                            <a:srgbClr val="003057"/>
                          </a:solidFill>
                          <a:effectLst/>
                          <a:latin typeface="Arial" panose="020B0604020202020204" pitchFamily="34" charset="0"/>
                          <a:cs typeface="Arial" panose="020B0604020202020204" pitchFamily="34" charset="0"/>
                        </a:rPr>
                        <a:t>CAP-LS-ALT3+ and 4 scores for the prediction of MASLD-related liver-related events: A derivation and global validation study</a:t>
                      </a:r>
                      <a:endParaRPr lang="en-US" sz="1800" b="0" i="0" u="none" strike="noStrike" noProof="0" dirty="0">
                        <a:solidFill>
                          <a:srgbClr val="003057"/>
                        </a:solidFill>
                        <a:effectLst/>
                        <a:latin typeface="Arial" panose="020B0604020202020204" pitchFamily="34" charset="0"/>
                        <a:cs typeface="Arial" panose="020B0604020202020204" pitchFamily="34" charset="0"/>
                      </a:endParaRP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r h="680358">
                <a:tc>
                  <a:txBody>
                    <a:bodyPr/>
                    <a:lstStyle/>
                    <a:p>
                      <a:pPr algn="ctr">
                        <a:buNone/>
                      </a:pPr>
                      <a:r>
                        <a:rPr lang="en-GB" b="1" dirty="0">
                          <a:solidFill>
                            <a:schemeClr val="bg1"/>
                          </a:solidFill>
                          <a:latin typeface="Arial" panose="020B0604020202020204" pitchFamily="34" charset="0"/>
                          <a:cs typeface="Arial" panose="020B0604020202020204" pitchFamily="34" charset="0"/>
                        </a:rPr>
                        <a:t>OS-099</a:t>
                      </a:r>
                    </a:p>
                  </a:txBody>
                  <a:tcPr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buNone/>
                      </a:pPr>
                      <a:r>
                        <a:rPr lang="en-GB" dirty="0">
                          <a:solidFill>
                            <a:srgbClr val="003057"/>
                          </a:solidFill>
                          <a:latin typeface="Arial" panose="020B0604020202020204" pitchFamily="34" charset="0"/>
                          <a:cs typeface="Arial" panose="020B0604020202020204" pitchFamily="34" charset="0"/>
                        </a:rPr>
                        <a:t>AI-powered cell-free DNA methylation profiling for identification of treatment-eligible MASLD patients: A multi-cohort validation study</a:t>
                      </a:r>
                    </a:p>
                  </a:txBody>
                  <a:tcPr marL="144000" marR="1440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557485"/>
                  </a:ext>
                </a:extLst>
              </a:tr>
            </a:tbl>
          </a:graphicData>
        </a:graphic>
      </p:graphicFrame>
      <p:graphicFrame>
        <p:nvGraphicFramePr>
          <p:cNvPr id="2" name="Table 1">
            <a:extLst>
              <a:ext uri="{FF2B5EF4-FFF2-40B4-BE49-F238E27FC236}">
                <a16:creationId xmlns:a16="http://schemas.microsoft.com/office/drawing/2014/main" id="{FE46B02D-9505-9439-2FB5-1F3DFB40A839}"/>
              </a:ext>
            </a:extLst>
          </p:cNvPr>
          <p:cNvGraphicFramePr>
            <a:graphicFrameLocks noGrp="1"/>
          </p:cNvGraphicFramePr>
          <p:nvPr>
            <p:extLst>
              <p:ext uri="{D42A27DB-BD31-4B8C-83A1-F6EECF244321}">
                <p14:modId xmlns:p14="http://schemas.microsoft.com/office/powerpoint/2010/main" val="4266120629"/>
              </p:ext>
            </p:extLst>
          </p:nvPr>
        </p:nvGraphicFramePr>
        <p:xfrm>
          <a:off x="432269" y="5085744"/>
          <a:ext cx="11327462" cy="920750"/>
        </p:xfrm>
        <a:graphic>
          <a:graphicData uri="http://schemas.openxmlformats.org/drawingml/2006/table">
            <a:tbl>
              <a:tblPr/>
              <a:tblGrid>
                <a:gridCol w="1516210">
                  <a:extLst>
                    <a:ext uri="{9D8B030D-6E8A-4147-A177-3AD203B41FA5}">
                      <a16:colId xmlns:a16="http://schemas.microsoft.com/office/drawing/2014/main" val="793137127"/>
                    </a:ext>
                  </a:extLst>
                </a:gridCol>
                <a:gridCol w="9811252">
                  <a:extLst>
                    <a:ext uri="{9D8B030D-6E8A-4147-A177-3AD203B41FA5}">
                      <a16:colId xmlns:a16="http://schemas.microsoft.com/office/drawing/2014/main" val="3108708775"/>
                    </a:ext>
                  </a:extLst>
                </a:gridCol>
              </a:tblGrid>
              <a:tr h="318929">
                <a:tc gridSpan="2">
                  <a:txBody>
                    <a:bodyPr/>
                    <a:lstStyle/>
                    <a:p>
                      <a:pPr algn="l" fontAlgn="base"/>
                      <a:r>
                        <a:rPr lang="en-US" sz="1800" b="1" i="0" noProof="0" dirty="0">
                          <a:solidFill>
                            <a:srgbClr val="FFFFFF"/>
                          </a:solidFill>
                          <a:effectLst/>
                          <a:latin typeface="Arial" panose="020B0604020202020204" pitchFamily="34" charset="0"/>
                          <a:cs typeface="Arial" panose="020B0604020202020204" pitchFamily="34" charset="0"/>
                        </a:rPr>
                        <a:t>3. </a:t>
                      </a:r>
                      <a:r>
                        <a:rPr lang="en-GB" sz="1800" b="1" i="0" noProof="0" dirty="0">
                          <a:solidFill>
                            <a:srgbClr val="FFFFFF"/>
                          </a:solidFill>
                          <a:effectLst/>
                          <a:latin typeface="Arial" panose="020B0604020202020204" pitchFamily="34" charset="0"/>
                          <a:cs typeface="Arial" panose="020B0604020202020204" pitchFamily="34" charset="0"/>
                        </a:rPr>
                        <a:t>MASLD: Clinical aspects except therapy</a:t>
                      </a:r>
                      <a:endParaRPr lang="en-US" sz="1800" b="1" i="0" noProof="0" dirty="0">
                        <a:solidFill>
                          <a:srgbClr val="FFFFFF"/>
                        </a:solidFill>
                        <a:effectLst/>
                        <a:latin typeface="Arial" panose="020B0604020202020204" pitchFamily="34" charset="0"/>
                        <a:cs typeface="Arial" panose="020B0604020202020204" pitchFamily="34" charset="0"/>
                      </a:endParaRP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hMerge="1">
                  <a:txBody>
                    <a:bodyPr/>
                    <a:lstStyle/>
                    <a:p>
                      <a:pPr algn="l" fontAlgn="base"/>
                      <a:endParaRPr lang="en-US" sz="1800" b="1" i="0" noProof="0" dirty="0">
                        <a:solidFill>
                          <a:srgbClr val="FFFFFF"/>
                        </a:solidFill>
                        <a:effectLst/>
                        <a:latin typeface="Arial" panose="020B0604020202020204" pitchFamily="34" charset="0"/>
                        <a:cs typeface="Arial" panose="020B0604020202020204" pitchFamily="34" charset="0"/>
                      </a:endParaRP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extLst>
                  <a:ext uri="{0D108BD9-81ED-4DB2-BD59-A6C34878D82A}">
                    <a16:rowId xmlns:a16="http://schemas.microsoft.com/office/drawing/2014/main" val="124040613"/>
                  </a:ext>
                </a:extLst>
              </a:tr>
              <a:tr h="0">
                <a:tc>
                  <a:txBody>
                    <a:bodyPr/>
                    <a:lstStyle/>
                    <a:p>
                      <a:pPr algn="ctr"/>
                      <a:r>
                        <a:rPr lang="en-US" b="1" dirty="0">
                          <a:solidFill>
                            <a:schemeClr val="bg1"/>
                          </a:solidFill>
                          <a:latin typeface="Arial" panose="020B0604020202020204" pitchFamily="34" charset="0"/>
                          <a:cs typeface="Arial" panose="020B0604020202020204" pitchFamily="34" charset="0"/>
                        </a:rPr>
                        <a:t>OS-097</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fontAlgn="ctr">
                        <a:buNone/>
                      </a:pPr>
                      <a:r>
                        <a:rPr lang="en-GB" sz="1800" b="0" i="0" u="none" strike="noStrike" noProof="0" dirty="0">
                          <a:solidFill>
                            <a:srgbClr val="003057"/>
                          </a:solidFill>
                          <a:effectLst/>
                          <a:latin typeface="Arial" panose="020B0604020202020204" pitchFamily="34" charset="0"/>
                          <a:cs typeface="Arial" panose="020B0604020202020204" pitchFamily="34" charset="0"/>
                        </a:rPr>
                        <a:t>Liver fibrosis is the only predictor of adverse outcomes: Time to remove metabolic </a:t>
                      </a:r>
                      <a:br>
                        <a:rPr lang="en-GB" sz="1800" b="0" i="0" u="none" strike="noStrike" noProof="0" dirty="0">
                          <a:solidFill>
                            <a:srgbClr val="003057"/>
                          </a:solidFill>
                          <a:effectLst/>
                          <a:latin typeface="Arial" panose="020B0604020202020204" pitchFamily="34" charset="0"/>
                          <a:cs typeface="Arial" panose="020B0604020202020204" pitchFamily="34" charset="0"/>
                        </a:rPr>
                      </a:br>
                      <a:r>
                        <a:rPr lang="en-GB" sz="1800" b="0" i="0" u="none" strike="noStrike" noProof="0" dirty="0">
                          <a:solidFill>
                            <a:srgbClr val="003057"/>
                          </a:solidFill>
                          <a:effectLst/>
                          <a:latin typeface="Arial" panose="020B0604020202020204" pitchFamily="34" charset="0"/>
                          <a:cs typeface="Arial" panose="020B0604020202020204" pitchFamily="34" charset="0"/>
                        </a:rPr>
                        <a:t>dysfunction-associated steatohepatitis (MASH) resolution as a clinical trial endpoint</a:t>
                      </a:r>
                      <a:endParaRPr lang="en-US" sz="1800" b="0" i="0" u="none" strike="noStrike" noProof="0" dirty="0">
                        <a:solidFill>
                          <a:srgbClr val="003057"/>
                        </a:solidFill>
                        <a:effectLst/>
                        <a:latin typeface="Arial" panose="020B0604020202020204" pitchFamily="34" charset="0"/>
                        <a:cs typeface="Arial" panose="020B0604020202020204" pitchFamily="34" charset="0"/>
                      </a:endParaRP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7964146"/>
                  </a:ext>
                </a:extLst>
              </a:tr>
            </a:tbl>
          </a:graphicData>
        </a:graphic>
      </p:graphicFrame>
      <p:sp>
        <p:nvSpPr>
          <p:cNvPr id="3" name="TextBox 2">
            <a:hlinkClick r:id="rId5" action="ppaction://hlinksldjump"/>
            <a:extLst>
              <a:ext uri="{FF2B5EF4-FFF2-40B4-BE49-F238E27FC236}">
                <a16:creationId xmlns:a16="http://schemas.microsoft.com/office/drawing/2014/main" id="{8DC432F9-E0C1-E606-37DA-0E2F682B931A}"/>
              </a:ext>
            </a:extLst>
          </p:cNvPr>
          <p:cNvSpPr txBox="1"/>
          <p:nvPr/>
        </p:nvSpPr>
        <p:spPr>
          <a:xfrm>
            <a:off x="4072393" y="4581748"/>
            <a:ext cx="4047214" cy="369332"/>
          </a:xfrm>
          <a:prstGeom prst="rect">
            <a:avLst/>
          </a:prstGeom>
          <a:noFill/>
          <a:ln w="38100">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Click here to go to this section</a:t>
            </a:r>
          </a:p>
        </p:txBody>
      </p:sp>
    </p:spTree>
    <p:extLst>
      <p:ext uri="{BB962C8B-B14F-4D97-AF65-F5344CB8AC3E}">
        <p14:creationId xmlns:p14="http://schemas.microsoft.com/office/powerpoint/2010/main" val="2763408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20CB4-389E-9043-730A-FC016E62AB75}"/>
            </a:ext>
          </a:extLst>
        </p:cNvPr>
        <p:cNvGrpSpPr/>
        <p:nvPr/>
      </p:nvGrpSpPr>
      <p:grpSpPr>
        <a:xfrm>
          <a:off x="0" y="0"/>
          <a:ext cx="0" cy="0"/>
          <a:chOff x="0" y="0"/>
          <a:chExt cx="0" cy="0"/>
        </a:xfrm>
      </p:grpSpPr>
      <p:sp>
        <p:nvSpPr>
          <p:cNvPr id="32" name="Text Placeholder 3">
            <a:extLst>
              <a:ext uri="{FF2B5EF4-FFF2-40B4-BE49-F238E27FC236}">
                <a16:creationId xmlns:a16="http://schemas.microsoft.com/office/drawing/2014/main" id="{FD26B0DD-09A8-08EF-CC3C-D949348D23B8}"/>
              </a:ext>
            </a:extLst>
          </p:cNvPr>
          <p:cNvSpPr txBox="1">
            <a:spLocks/>
          </p:cNvSpPr>
          <p:nvPr/>
        </p:nvSpPr>
        <p:spPr>
          <a:xfrm>
            <a:off x="187913" y="6441364"/>
            <a:ext cx="8491804" cy="28875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Mohamed I,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 2026; OS-035. </a:t>
            </a:r>
          </a:p>
        </p:txBody>
      </p:sp>
      <p:sp>
        <p:nvSpPr>
          <p:cNvPr id="5" name="Content Placeholder 1">
            <a:extLst>
              <a:ext uri="{FF2B5EF4-FFF2-40B4-BE49-F238E27FC236}">
                <a16:creationId xmlns:a16="http://schemas.microsoft.com/office/drawing/2014/main" id="{B2C43345-868D-4580-6052-463BCB22D522}"/>
              </a:ext>
            </a:extLst>
          </p:cNvPr>
          <p:cNvSpPr txBox="1">
            <a:spLocks/>
          </p:cNvSpPr>
          <p:nvPr/>
        </p:nvSpPr>
        <p:spPr>
          <a:xfrm>
            <a:off x="411719" y="950786"/>
            <a:ext cx="4560920" cy="30384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RESULTS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spcBef>
                <a:spcPts val="500"/>
              </a:spcBef>
            </a:pPr>
            <a:r>
              <a:rPr lang="en-US" sz="1600" dirty="0">
                <a:latin typeface="Arial" panose="020B0604020202020204" pitchFamily="34" charset="0"/>
                <a:cs typeface="Arial" panose="020B0604020202020204" pitchFamily="34" charset="0"/>
              </a:rPr>
              <a:t>GLP-1 receptor agonist exposure was associated with a significantly reduced risk of:</a:t>
            </a:r>
          </a:p>
          <a:p>
            <a:pPr marL="538163" lvl="1" indent="-274638">
              <a:lnSpc>
                <a:spcPct val="100000"/>
              </a:lnSpc>
              <a:spcBef>
                <a:spcPts val="8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Alcohol remission events</a:t>
            </a:r>
          </a:p>
          <a:p>
            <a:pPr marL="538163" lvl="1" indent="-274638">
              <a:lnSpc>
                <a:spcPct val="100000"/>
              </a:lnSpc>
              <a:spcBef>
                <a:spcPts val="8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Alcohol withdrawal</a:t>
            </a:r>
          </a:p>
          <a:p>
            <a:pPr marL="538163" lvl="1" indent="-274638">
              <a:lnSpc>
                <a:spcPct val="100000"/>
              </a:lnSpc>
              <a:spcBef>
                <a:spcPts val="8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Alcohol intoxication</a:t>
            </a:r>
          </a:p>
          <a:p>
            <a:pPr marL="538163" lvl="1" indent="-274638">
              <a:lnSpc>
                <a:spcPct val="100000"/>
              </a:lnSpc>
              <a:spcBef>
                <a:spcPts val="8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Alcohol-associated hepatitis</a:t>
            </a:r>
          </a:p>
          <a:p>
            <a:pPr marL="538163" lvl="1" indent="-274638">
              <a:lnSpc>
                <a:spcPct val="100000"/>
              </a:lnSpc>
              <a:spcBef>
                <a:spcPts val="8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Cirrhosis progression</a:t>
            </a:r>
          </a:p>
          <a:p>
            <a:pPr marL="538163" lvl="1" indent="-274638">
              <a:lnSpc>
                <a:spcPct val="100000"/>
              </a:lnSpc>
              <a:spcBef>
                <a:spcPts val="8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All-cause hospitalization </a:t>
            </a:r>
          </a:p>
          <a:p>
            <a:pPr marL="538163" lvl="1" indent="-274638">
              <a:lnSpc>
                <a:spcPct val="100000"/>
              </a:lnSpc>
              <a:spcBef>
                <a:spcPts val="8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Hepatic decompensation</a:t>
            </a:r>
          </a:p>
          <a:p>
            <a:pPr>
              <a:lnSpc>
                <a:spcPct val="100000"/>
              </a:lnSpc>
              <a:spcBef>
                <a:spcPts val="500"/>
              </a:spcBef>
            </a:pPr>
            <a:r>
              <a:rPr lang="en-US" sz="1600" dirty="0">
                <a:latin typeface="Arial" panose="020B0604020202020204" pitchFamily="34" charset="0"/>
                <a:cs typeface="Arial" panose="020B0604020202020204" pitchFamily="34" charset="0"/>
              </a:rPr>
              <a:t>No significant differences were observed in liver-transplant listing or </a:t>
            </a:r>
            <a:r>
              <a:rPr lang="en-US" sz="1600" dirty="0" err="1">
                <a:latin typeface="Arial" panose="020B0604020202020204" pitchFamily="34" charset="0"/>
                <a:cs typeface="Arial" panose="020B0604020202020204" pitchFamily="34" charset="0"/>
              </a:rPr>
              <a:t>PEth</a:t>
            </a:r>
            <a:r>
              <a:rPr lang="en-US" sz="1600" dirty="0">
                <a:latin typeface="Arial" panose="020B0604020202020204" pitchFamily="34" charset="0"/>
                <a:cs typeface="Arial" panose="020B0604020202020204" pitchFamily="34" charset="0"/>
              </a:rPr>
              <a:t> positivity </a:t>
            </a:r>
          </a:p>
        </p:txBody>
      </p:sp>
      <p:graphicFrame>
        <p:nvGraphicFramePr>
          <p:cNvPr id="2" name="Table 1">
            <a:extLst>
              <a:ext uri="{FF2B5EF4-FFF2-40B4-BE49-F238E27FC236}">
                <a16:creationId xmlns:a16="http://schemas.microsoft.com/office/drawing/2014/main" id="{6A7C53D1-551D-6A18-76C0-2330E00093FF}"/>
              </a:ext>
            </a:extLst>
          </p:cNvPr>
          <p:cNvGraphicFramePr>
            <a:graphicFrameLocks noGrp="1"/>
          </p:cNvGraphicFramePr>
          <p:nvPr>
            <p:extLst>
              <p:ext uri="{D42A27DB-BD31-4B8C-83A1-F6EECF244321}">
                <p14:modId xmlns:p14="http://schemas.microsoft.com/office/powerpoint/2010/main" val="1418733059"/>
              </p:ext>
            </p:extLst>
          </p:nvPr>
        </p:nvGraphicFramePr>
        <p:xfrm>
          <a:off x="5371310" y="1468238"/>
          <a:ext cx="6676928" cy="2482472"/>
        </p:xfrm>
        <a:graphic>
          <a:graphicData uri="http://schemas.openxmlformats.org/drawingml/2006/table">
            <a:tbl>
              <a:tblPr firstRow="1" bandRow="1">
                <a:tableStyleId>{5C22544A-7EE6-4342-B048-85BDC9FD1C3A}</a:tableStyleId>
              </a:tblPr>
              <a:tblGrid>
                <a:gridCol w="2808783">
                  <a:extLst>
                    <a:ext uri="{9D8B030D-6E8A-4147-A177-3AD203B41FA5}">
                      <a16:colId xmlns:a16="http://schemas.microsoft.com/office/drawing/2014/main" val="4268344248"/>
                    </a:ext>
                  </a:extLst>
                </a:gridCol>
                <a:gridCol w="2101815">
                  <a:extLst>
                    <a:ext uri="{9D8B030D-6E8A-4147-A177-3AD203B41FA5}">
                      <a16:colId xmlns:a16="http://schemas.microsoft.com/office/drawing/2014/main" val="476145063"/>
                    </a:ext>
                  </a:extLst>
                </a:gridCol>
                <a:gridCol w="1766330">
                  <a:extLst>
                    <a:ext uri="{9D8B030D-6E8A-4147-A177-3AD203B41FA5}">
                      <a16:colId xmlns:a16="http://schemas.microsoft.com/office/drawing/2014/main" val="924307928"/>
                    </a:ext>
                  </a:extLst>
                </a:gridCol>
              </a:tblGrid>
              <a:tr h="310309">
                <a:tc>
                  <a:txBody>
                    <a:bodyPr/>
                    <a:lstStyle/>
                    <a:p>
                      <a:pPr algn="l"/>
                      <a:r>
                        <a:rPr lang="en-NZ" sz="1400" b="1" dirty="0">
                          <a:solidFill>
                            <a:srgbClr val="004B87"/>
                          </a:solidFill>
                          <a:latin typeface="Arial" panose="020B0604020202020204" pitchFamily="34" charset="0"/>
                          <a:cs typeface="Arial" panose="020B0604020202020204" pitchFamily="34" charset="0"/>
                        </a:rPr>
                        <a:t>Event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NZ" sz="1400" b="1" dirty="0">
                          <a:solidFill>
                            <a:srgbClr val="004B87"/>
                          </a:solidFill>
                          <a:latin typeface="Arial" panose="020B0604020202020204" pitchFamily="34" charset="0"/>
                          <a:cs typeface="Arial" panose="020B0604020202020204" pitchFamily="34" charset="0"/>
                        </a:rPr>
                        <a:t>HR (95% CI)</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5879120"/>
                  </a:ext>
                </a:extLst>
              </a:tr>
              <a:tr h="310309">
                <a:tc>
                  <a:txBody>
                    <a:bodyPr/>
                    <a:lstStyle/>
                    <a:p>
                      <a:pPr algn="l"/>
                      <a:r>
                        <a:rPr lang="en-NZ" sz="1400" b="0" dirty="0">
                          <a:solidFill>
                            <a:srgbClr val="004B87"/>
                          </a:solidFill>
                          <a:latin typeface="Arial" panose="020B0604020202020204" pitchFamily="34" charset="0"/>
                          <a:cs typeface="Arial" panose="020B0604020202020204" pitchFamily="34" charset="0"/>
                        </a:rPr>
                        <a:t>Alcohol remission</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NZ" sz="1400" b="0" dirty="0">
                          <a:solidFill>
                            <a:srgbClr val="004B87"/>
                          </a:solidFill>
                          <a:latin typeface="Arial" panose="020B0604020202020204" pitchFamily="34" charset="0"/>
                          <a:cs typeface="Arial" panose="020B0604020202020204" pitchFamily="34" charset="0"/>
                        </a:rPr>
                        <a:t>0.76 (0.69–0.84)</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5205300"/>
                  </a:ext>
                </a:extLst>
              </a:tr>
              <a:tr h="310309">
                <a:tc>
                  <a:txBody>
                    <a:bodyPr/>
                    <a:lstStyle/>
                    <a:p>
                      <a:pPr algn="l"/>
                      <a:r>
                        <a:rPr lang="en-NZ" sz="1400" b="0" dirty="0">
                          <a:solidFill>
                            <a:srgbClr val="004B87"/>
                          </a:solidFill>
                          <a:latin typeface="Arial" panose="020B0604020202020204" pitchFamily="34" charset="0"/>
                          <a:cs typeface="Arial" panose="020B0604020202020204" pitchFamily="34" charset="0"/>
                        </a:rPr>
                        <a:t>Alcohol withdrawal</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NZ" sz="1400" dirty="0">
                          <a:solidFill>
                            <a:srgbClr val="004B87"/>
                          </a:solidFill>
                          <a:latin typeface="Arial" panose="020B0604020202020204" pitchFamily="34" charset="0"/>
                          <a:cs typeface="Arial" panose="020B0604020202020204" pitchFamily="34" charset="0"/>
                        </a:rPr>
                        <a:t>0.43 (0.37</a:t>
                      </a:r>
                      <a:r>
                        <a:rPr lang="en-NZ" sz="1400" b="0" dirty="0">
                          <a:solidFill>
                            <a:srgbClr val="004B87"/>
                          </a:solidFill>
                          <a:latin typeface="Arial" panose="020B0604020202020204" pitchFamily="34" charset="0"/>
                          <a:cs typeface="Arial" panose="020B0604020202020204" pitchFamily="34" charset="0"/>
                        </a:rPr>
                        <a:t>–0.51)</a:t>
                      </a:r>
                      <a:endParaRPr lang="en-NZ" sz="1400" dirty="0">
                        <a:solidFill>
                          <a:srgbClr val="004B87"/>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1488032"/>
                  </a:ext>
                </a:extLst>
              </a:tr>
              <a:tr h="310309">
                <a:tc>
                  <a:txBody>
                    <a:bodyPr/>
                    <a:lstStyle/>
                    <a:p>
                      <a:pPr algn="l"/>
                      <a:r>
                        <a:rPr lang="en-NZ" sz="1400" b="0" dirty="0">
                          <a:solidFill>
                            <a:srgbClr val="004B87"/>
                          </a:solidFill>
                          <a:latin typeface="Arial" panose="020B0604020202020204" pitchFamily="34" charset="0"/>
                          <a:cs typeface="Arial" panose="020B0604020202020204" pitchFamily="34" charset="0"/>
                        </a:rPr>
                        <a:t>Alcohol intoxication</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NZ" sz="1400" dirty="0">
                          <a:solidFill>
                            <a:srgbClr val="004B87"/>
                          </a:solidFill>
                          <a:latin typeface="Arial" panose="020B0604020202020204" pitchFamily="34" charset="0"/>
                          <a:cs typeface="Arial" panose="020B0604020202020204" pitchFamily="34" charset="0"/>
                        </a:rPr>
                        <a:t>0.37 (0.31</a:t>
                      </a:r>
                      <a:r>
                        <a:rPr lang="en-NZ" sz="1400" b="0" dirty="0">
                          <a:solidFill>
                            <a:srgbClr val="004B87"/>
                          </a:solidFill>
                          <a:latin typeface="Arial" panose="020B0604020202020204" pitchFamily="34" charset="0"/>
                          <a:cs typeface="Arial" panose="020B0604020202020204" pitchFamily="34" charset="0"/>
                        </a:rPr>
                        <a:t>–0.45)</a:t>
                      </a:r>
                      <a:endParaRPr lang="en-NZ" sz="1400" dirty="0">
                        <a:solidFill>
                          <a:srgbClr val="004B87"/>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5194315"/>
                  </a:ext>
                </a:extLst>
              </a:tr>
              <a:tr h="310309">
                <a:tc>
                  <a:txBody>
                    <a:bodyPr/>
                    <a:lstStyle/>
                    <a:p>
                      <a:pPr marL="0" lvl="0" indent="-280987" algn="l"/>
                      <a:r>
                        <a:rPr lang="en-NZ" sz="1400" b="0" dirty="0">
                          <a:solidFill>
                            <a:srgbClr val="004B87"/>
                          </a:solidFill>
                          <a:latin typeface="Arial" panose="020B0604020202020204" pitchFamily="34" charset="0"/>
                          <a:cs typeface="Arial" panose="020B0604020202020204" pitchFamily="34" charset="0"/>
                        </a:rPr>
                        <a:t>Alcohol-associated hepatitis</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lvl="1" indent="0" algn="ctr"/>
                      <a:endParaRPr lang="en-NZ" sz="1400" dirty="0">
                        <a:solidFill>
                          <a:srgbClr val="004B87"/>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NZ" sz="1400" dirty="0">
                          <a:solidFill>
                            <a:srgbClr val="004B87"/>
                          </a:solidFill>
                          <a:latin typeface="Arial" panose="020B0604020202020204" pitchFamily="34" charset="0"/>
                          <a:cs typeface="Arial" panose="020B0604020202020204" pitchFamily="34" charset="0"/>
                        </a:rPr>
                        <a:t>0.49 (0.43</a:t>
                      </a:r>
                      <a:r>
                        <a:rPr lang="en-NZ" sz="1400" b="0" dirty="0">
                          <a:solidFill>
                            <a:srgbClr val="004B87"/>
                          </a:solidFill>
                          <a:latin typeface="Arial" panose="020B0604020202020204" pitchFamily="34" charset="0"/>
                          <a:cs typeface="Arial" panose="020B0604020202020204" pitchFamily="34" charset="0"/>
                        </a:rPr>
                        <a:t>–0.57)</a:t>
                      </a:r>
                      <a:endParaRPr lang="en-NZ" sz="1400" dirty="0">
                        <a:solidFill>
                          <a:srgbClr val="004B87"/>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4427557"/>
                  </a:ext>
                </a:extLst>
              </a:tr>
              <a:tr h="310309">
                <a:tc>
                  <a:txBody>
                    <a:bodyPr/>
                    <a:lstStyle/>
                    <a:p>
                      <a:pPr algn="l"/>
                      <a:r>
                        <a:rPr lang="en-NZ" sz="1400" b="0" dirty="0">
                          <a:solidFill>
                            <a:srgbClr val="004B87"/>
                          </a:solidFill>
                          <a:latin typeface="Arial" panose="020B0604020202020204" pitchFamily="34" charset="0"/>
                          <a:cs typeface="Arial" panose="020B0604020202020204" pitchFamily="34" charset="0"/>
                        </a:rPr>
                        <a:t>Cirrhosis progression</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NZ" sz="1400" dirty="0">
                          <a:solidFill>
                            <a:srgbClr val="004B87"/>
                          </a:solidFill>
                          <a:latin typeface="Arial" panose="020B0604020202020204" pitchFamily="34" charset="0"/>
                          <a:cs typeface="Arial" panose="020B0604020202020204" pitchFamily="34" charset="0"/>
                        </a:rPr>
                        <a:t>0.58 (0.46</a:t>
                      </a:r>
                      <a:r>
                        <a:rPr lang="en-NZ" sz="1400" b="0" dirty="0">
                          <a:solidFill>
                            <a:srgbClr val="004B87"/>
                          </a:solidFill>
                          <a:latin typeface="Arial" panose="020B0604020202020204" pitchFamily="34" charset="0"/>
                          <a:cs typeface="Arial" panose="020B0604020202020204" pitchFamily="34" charset="0"/>
                        </a:rPr>
                        <a:t>–0.72)</a:t>
                      </a:r>
                      <a:endParaRPr lang="en-NZ" sz="1400" dirty="0">
                        <a:solidFill>
                          <a:srgbClr val="004B87"/>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1320373"/>
                  </a:ext>
                </a:extLst>
              </a:tr>
              <a:tr h="310309">
                <a:tc>
                  <a:txBody>
                    <a:bodyPr/>
                    <a:lstStyle/>
                    <a:p>
                      <a:pPr algn="l"/>
                      <a:r>
                        <a:rPr lang="en-NZ" sz="1400" b="0" dirty="0">
                          <a:solidFill>
                            <a:srgbClr val="004B87"/>
                          </a:solidFill>
                          <a:latin typeface="Arial" panose="020B0604020202020204" pitchFamily="34" charset="0"/>
                          <a:cs typeface="Arial" panose="020B0604020202020204" pitchFamily="34" charset="0"/>
                        </a:rPr>
                        <a:t>All-cause hospitalization</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NZ" sz="1400" dirty="0">
                          <a:solidFill>
                            <a:srgbClr val="004B87"/>
                          </a:solidFill>
                          <a:latin typeface="Arial" panose="020B0604020202020204" pitchFamily="34" charset="0"/>
                          <a:cs typeface="Arial" panose="020B0604020202020204" pitchFamily="34" charset="0"/>
                        </a:rPr>
                        <a:t>0.46 (0.39</a:t>
                      </a:r>
                      <a:r>
                        <a:rPr lang="en-NZ" sz="1400" b="0" dirty="0">
                          <a:solidFill>
                            <a:srgbClr val="004B87"/>
                          </a:solidFill>
                          <a:latin typeface="Arial" panose="020B0604020202020204" pitchFamily="34" charset="0"/>
                          <a:cs typeface="Arial" panose="020B0604020202020204" pitchFamily="34" charset="0"/>
                        </a:rPr>
                        <a:t>–0.55)</a:t>
                      </a:r>
                      <a:endParaRPr lang="en-NZ" sz="1400" dirty="0">
                        <a:solidFill>
                          <a:srgbClr val="004B87"/>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5310441"/>
                  </a:ext>
                </a:extLst>
              </a:tr>
              <a:tr h="310309">
                <a:tc>
                  <a:txBody>
                    <a:bodyPr/>
                    <a:lstStyle/>
                    <a:p>
                      <a:pPr algn="l"/>
                      <a:r>
                        <a:rPr lang="en-NZ" sz="1400" b="0" dirty="0">
                          <a:solidFill>
                            <a:srgbClr val="004B87"/>
                          </a:solidFill>
                          <a:latin typeface="Arial" panose="020B0604020202020204" pitchFamily="34" charset="0"/>
                          <a:cs typeface="Arial" panose="020B0604020202020204" pitchFamily="34" charset="0"/>
                        </a:rPr>
                        <a:t>Hepatic decompensation</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NZ" sz="1400" dirty="0">
                        <a:solidFill>
                          <a:srgbClr val="004B87"/>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NZ" sz="1400" dirty="0">
                          <a:solidFill>
                            <a:srgbClr val="004B87"/>
                          </a:solidFill>
                          <a:latin typeface="Arial" panose="020B0604020202020204" pitchFamily="34" charset="0"/>
                          <a:cs typeface="Arial" panose="020B0604020202020204" pitchFamily="34" charset="0"/>
                        </a:rPr>
                        <a:t>0.58 (0.51</a:t>
                      </a:r>
                      <a:r>
                        <a:rPr lang="en-NZ" sz="1400" b="0" dirty="0">
                          <a:solidFill>
                            <a:srgbClr val="004B87"/>
                          </a:solidFill>
                          <a:latin typeface="Arial" panose="020B0604020202020204" pitchFamily="34" charset="0"/>
                          <a:cs typeface="Arial" panose="020B0604020202020204" pitchFamily="34" charset="0"/>
                        </a:rPr>
                        <a:t>–0.66)</a:t>
                      </a:r>
                      <a:endParaRPr lang="en-NZ" sz="1400" dirty="0">
                        <a:solidFill>
                          <a:srgbClr val="004B87"/>
                        </a:solidFill>
                        <a:latin typeface="Arial" panose="020B0604020202020204" pitchFamily="34" charset="0"/>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4266399"/>
                  </a:ext>
                </a:extLst>
              </a:tr>
            </a:tbl>
          </a:graphicData>
        </a:graphic>
      </p:graphicFrame>
      <p:graphicFrame>
        <p:nvGraphicFramePr>
          <p:cNvPr id="3" name="Chart 2">
            <a:extLst>
              <a:ext uri="{FF2B5EF4-FFF2-40B4-BE49-F238E27FC236}">
                <a16:creationId xmlns:a16="http://schemas.microsoft.com/office/drawing/2014/main" id="{B406B17F-5D3E-D270-A759-21E30AD61B3B}"/>
              </a:ext>
            </a:extLst>
          </p:cNvPr>
          <p:cNvGraphicFramePr/>
          <p:nvPr>
            <p:extLst>
              <p:ext uri="{D42A27DB-BD31-4B8C-83A1-F6EECF244321}">
                <p14:modId xmlns:p14="http://schemas.microsoft.com/office/powerpoint/2010/main" val="2208423376"/>
              </p:ext>
            </p:extLst>
          </p:nvPr>
        </p:nvGraphicFramePr>
        <p:xfrm>
          <a:off x="7384665" y="1489634"/>
          <a:ext cx="2939774" cy="272792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75901DA-2985-42C7-45AE-B622C89CF94A}"/>
              </a:ext>
            </a:extLst>
          </p:cNvPr>
          <p:cNvSpPr txBox="1"/>
          <p:nvPr/>
        </p:nvSpPr>
        <p:spPr>
          <a:xfrm>
            <a:off x="4986670" y="1198905"/>
            <a:ext cx="7061567" cy="307777"/>
          </a:xfrm>
          <a:prstGeom prst="rect">
            <a:avLst/>
          </a:prstGeom>
          <a:noFill/>
        </p:spPr>
        <p:txBody>
          <a:bodyPr wrap="square" rtlCol="0">
            <a:spAutoFit/>
          </a:bodyPr>
          <a:lstStyle/>
          <a:p>
            <a:pPr algn="ctr"/>
            <a:r>
              <a:rPr lang="en-NZ" sz="1400" b="1" dirty="0">
                <a:solidFill>
                  <a:schemeClr val="accent6">
                    <a:lumMod val="75000"/>
                  </a:schemeClr>
                </a:solidFill>
                <a:latin typeface="Arial" panose="020B0604020202020204" pitchFamily="34" charset="0"/>
                <a:cs typeface="Arial" panose="020B0604020202020204" pitchFamily="34" charset="0"/>
              </a:rPr>
              <a:t>Association between GLP-1 receptor agonist exposure and clinical outcomes </a:t>
            </a:r>
          </a:p>
        </p:txBody>
      </p:sp>
      <p:cxnSp>
        <p:nvCxnSpPr>
          <p:cNvPr id="12" name="Straight Arrow Connector 11">
            <a:extLst>
              <a:ext uri="{FF2B5EF4-FFF2-40B4-BE49-F238E27FC236}">
                <a16:creationId xmlns:a16="http://schemas.microsoft.com/office/drawing/2014/main" id="{0BC28C06-2B40-8239-823F-8228AB3DA62A}"/>
              </a:ext>
            </a:extLst>
          </p:cNvPr>
          <p:cNvCxnSpPr>
            <a:cxnSpLocks/>
          </p:cNvCxnSpPr>
          <p:nvPr/>
        </p:nvCxnSpPr>
        <p:spPr>
          <a:xfrm flipH="1" flipV="1">
            <a:off x="7161444" y="4303023"/>
            <a:ext cx="1049503" cy="3819"/>
          </a:xfrm>
          <a:prstGeom prst="straightConnector1">
            <a:avLst/>
          </a:prstGeom>
          <a:ln>
            <a:solidFill>
              <a:schemeClr val="accent6">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6E6987F8-6386-E4EB-9F6E-84CC4FF7B7B9}"/>
              </a:ext>
            </a:extLst>
          </p:cNvPr>
          <p:cNvSpPr txBox="1"/>
          <p:nvPr/>
        </p:nvSpPr>
        <p:spPr>
          <a:xfrm>
            <a:off x="7123525" y="4321292"/>
            <a:ext cx="1412205" cy="276999"/>
          </a:xfrm>
          <a:prstGeom prst="rect">
            <a:avLst/>
          </a:prstGeom>
          <a:noFill/>
        </p:spPr>
        <p:txBody>
          <a:bodyPr wrap="square" rtlCol="0">
            <a:spAutoFit/>
          </a:bodyPr>
          <a:lstStyle/>
          <a:p>
            <a:r>
              <a:rPr lang="en-NZ" sz="1200" dirty="0">
                <a:solidFill>
                  <a:schemeClr val="accent6">
                    <a:lumMod val="75000"/>
                  </a:schemeClr>
                </a:solidFill>
                <a:latin typeface="Arial" panose="020B0604020202020204" pitchFamily="34" charset="0"/>
                <a:cs typeface="Arial" panose="020B0604020202020204" pitchFamily="34" charset="0"/>
              </a:rPr>
              <a:t>Decreased risk</a:t>
            </a:r>
          </a:p>
        </p:txBody>
      </p:sp>
      <p:sp>
        <p:nvSpPr>
          <p:cNvPr id="18" name="TextBox 17">
            <a:extLst>
              <a:ext uri="{FF2B5EF4-FFF2-40B4-BE49-F238E27FC236}">
                <a16:creationId xmlns:a16="http://schemas.microsoft.com/office/drawing/2014/main" id="{A5CDC9AF-A927-1139-6C2B-2C7DED22E725}"/>
              </a:ext>
            </a:extLst>
          </p:cNvPr>
          <p:cNvSpPr txBox="1"/>
          <p:nvPr/>
        </p:nvSpPr>
        <p:spPr>
          <a:xfrm>
            <a:off x="8997089" y="4321292"/>
            <a:ext cx="1571625" cy="276999"/>
          </a:xfrm>
          <a:prstGeom prst="rect">
            <a:avLst/>
          </a:prstGeom>
          <a:noFill/>
        </p:spPr>
        <p:txBody>
          <a:bodyPr wrap="square" rtlCol="0">
            <a:spAutoFit/>
          </a:bodyPr>
          <a:lstStyle/>
          <a:p>
            <a:pPr algn="r"/>
            <a:r>
              <a:rPr lang="en-NZ" sz="1200" dirty="0">
                <a:solidFill>
                  <a:schemeClr val="accent6">
                    <a:lumMod val="75000"/>
                  </a:schemeClr>
                </a:solidFill>
                <a:latin typeface="Arial" panose="020B0604020202020204" pitchFamily="34" charset="0"/>
                <a:cs typeface="Arial" panose="020B0604020202020204" pitchFamily="34" charset="0"/>
              </a:rPr>
              <a:t>Increased risk</a:t>
            </a:r>
          </a:p>
        </p:txBody>
      </p:sp>
      <p:sp>
        <p:nvSpPr>
          <p:cNvPr id="4" name="Content Placeholder 1">
            <a:extLst>
              <a:ext uri="{FF2B5EF4-FFF2-40B4-BE49-F238E27FC236}">
                <a16:creationId xmlns:a16="http://schemas.microsoft.com/office/drawing/2014/main" id="{55D16DE4-DD0B-38A2-5A1E-6D079C749676}"/>
              </a:ext>
            </a:extLst>
          </p:cNvPr>
          <p:cNvSpPr txBox="1">
            <a:spLocks/>
          </p:cNvSpPr>
          <p:nvPr/>
        </p:nvSpPr>
        <p:spPr>
          <a:xfrm>
            <a:off x="411719" y="4958146"/>
            <a:ext cx="11169351"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CONCLUSIONS</a:t>
            </a:r>
          </a:p>
          <a:p>
            <a:pPr>
              <a:lnSpc>
                <a:spcPct val="100000"/>
              </a:lnSpc>
              <a:spcBef>
                <a:spcPts val="500"/>
              </a:spcBef>
            </a:pPr>
            <a:r>
              <a:rPr lang="en-GB" sz="1600" dirty="0">
                <a:latin typeface="Arial" panose="020B0604020202020204" pitchFamily="34" charset="0"/>
                <a:cs typeface="Arial" panose="020B0604020202020204" pitchFamily="34" charset="0"/>
              </a:rPr>
              <a:t>In this large real-world cohort with alcohol-related liver disease, GLP-1 receptor agonists were associated with reduced alcohol-related events, slower liver disease progression, and fewer hospitalizations</a:t>
            </a:r>
            <a:endParaRPr lang="en-US" sz="1600" dirty="0">
              <a:latin typeface="Arial" panose="020B0604020202020204" pitchFamily="34" charset="0"/>
              <a:cs typeface="Arial" panose="020B0604020202020204" pitchFamily="34" charset="0"/>
            </a:endParaRPr>
          </a:p>
          <a:p>
            <a:pPr>
              <a:lnSpc>
                <a:spcPct val="100000"/>
              </a:lnSpc>
              <a:spcBef>
                <a:spcPts val="500"/>
              </a:spcBef>
            </a:pPr>
            <a:r>
              <a:rPr lang="en-US" sz="1600" dirty="0">
                <a:latin typeface="Arial" panose="020B0604020202020204" pitchFamily="34" charset="0"/>
                <a:cs typeface="Arial" panose="020B0604020202020204" pitchFamily="34" charset="0"/>
              </a:rPr>
              <a:t>These findings suggest a potential adjunctive role for GLP-1 therapy in mitigating relapse and improving outcomes, warranting further prospective evaluation</a:t>
            </a:r>
          </a:p>
        </p:txBody>
      </p:sp>
      <p:cxnSp>
        <p:nvCxnSpPr>
          <p:cNvPr id="7" name="Straight Connector 6">
            <a:extLst>
              <a:ext uri="{FF2B5EF4-FFF2-40B4-BE49-F238E27FC236}">
                <a16:creationId xmlns:a16="http://schemas.microsoft.com/office/drawing/2014/main" id="{14219D22-B0FD-F490-AF95-8DE8775CC8C1}"/>
              </a:ext>
            </a:extLst>
          </p:cNvPr>
          <p:cNvCxnSpPr>
            <a:cxnSpLocks/>
          </p:cNvCxnSpPr>
          <p:nvPr/>
        </p:nvCxnSpPr>
        <p:spPr>
          <a:xfrm>
            <a:off x="517526" y="4893830"/>
            <a:ext cx="110775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DFAD7BA-E0BA-34A2-D7B8-5AC56D78ADAB}"/>
              </a:ext>
            </a:extLst>
          </p:cNvPr>
          <p:cNvSpPr txBox="1"/>
          <p:nvPr/>
        </p:nvSpPr>
        <p:spPr>
          <a:xfrm>
            <a:off x="8223179" y="4163300"/>
            <a:ext cx="1262743" cy="307777"/>
          </a:xfrm>
          <a:prstGeom prst="rect">
            <a:avLst/>
          </a:prstGeom>
          <a:noFill/>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HR (95% CI)</a:t>
            </a:r>
            <a:endParaRPr lang="en-NZ" sz="1400" dirty="0">
              <a:solidFill>
                <a:schemeClr val="bg2">
                  <a:lumMod val="25000"/>
                </a:schemeClr>
              </a:solidFill>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183B8874-A60F-21D8-0440-C91C3F21377D}"/>
              </a:ext>
            </a:extLst>
          </p:cNvPr>
          <p:cNvCxnSpPr>
            <a:cxnSpLocks/>
          </p:cNvCxnSpPr>
          <p:nvPr/>
        </p:nvCxnSpPr>
        <p:spPr>
          <a:xfrm flipH="1">
            <a:off x="9463410" y="4305752"/>
            <a:ext cx="1063927" cy="0"/>
          </a:xfrm>
          <a:prstGeom prst="straightConnector1">
            <a:avLst/>
          </a:prstGeom>
          <a:ln>
            <a:solidFill>
              <a:schemeClr val="accent6">
                <a:lumMod val="75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9F43FC59-DEFB-CCBB-C448-5F5A73E33AD8}"/>
              </a:ext>
            </a:extLst>
          </p:cNvPr>
          <p:cNvSpPr>
            <a:spLocks noGrp="1"/>
          </p:cNvSpPr>
          <p:nvPr>
            <p:ph type="title"/>
          </p:nvPr>
        </p:nvSpPr>
        <p:spPr>
          <a:xfrm>
            <a:off x="829733" y="-56919"/>
            <a:ext cx="11074400" cy="838947"/>
          </a:xfrm>
        </p:spPr>
        <p:txBody>
          <a:bodyPr>
            <a:noAutofit/>
          </a:bodyPr>
          <a:lstStyle/>
          <a:p>
            <a:r>
              <a:rPr lang="en-NZ" sz="2400" dirty="0">
                <a:latin typeface="Arial" panose="020B0604020202020204" pitchFamily="34" charset="0"/>
                <a:cs typeface="Arial" panose="020B0604020202020204" pitchFamily="34" charset="0"/>
              </a:rPr>
              <a:t>Real-world impact of GLP-1 agonists on alcohol-related outcomes in cirrhosis</a:t>
            </a:r>
            <a:endParaRPr lang="en-US" sz="2400" dirty="0">
              <a:latin typeface="Arial" panose="020B0604020202020204" pitchFamily="34" charset="0"/>
              <a:cs typeface="Arial" panose="020B0604020202020204" pitchFamily="34" charset="0"/>
            </a:endParaRPr>
          </a:p>
        </p:txBody>
      </p:sp>
      <p:pic>
        <p:nvPicPr>
          <p:cNvPr id="9" name="Picture 8">
            <a:hlinkClick r:id="rId4" action="ppaction://hlinksldjump"/>
            <a:extLst>
              <a:ext uri="{FF2B5EF4-FFF2-40B4-BE49-F238E27FC236}">
                <a16:creationId xmlns:a16="http://schemas.microsoft.com/office/drawing/2014/main" id="{A154868D-4A8A-485F-152C-019D9CA9E48F}"/>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00038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B7908-2C52-90B3-AB43-A00DCE631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DBBBF-432D-AA0A-752A-DCB3FC070AED}"/>
              </a:ext>
            </a:extLst>
          </p:cNvPr>
          <p:cNvSpPr>
            <a:spLocks noGrp="1"/>
          </p:cNvSpPr>
          <p:nvPr>
            <p:ph type="ctrTitle"/>
          </p:nvPr>
        </p:nvSpPr>
        <p:spPr>
          <a:xfrm>
            <a:off x="2365829" y="2714624"/>
            <a:ext cx="9692359" cy="1428751"/>
          </a:xfrm>
        </p:spPr>
        <p:txBody>
          <a:bodyPr>
            <a:normAutofit fontScale="90000"/>
          </a:bodyPr>
          <a:lstStyle/>
          <a:p>
            <a:pPr algn="r"/>
            <a:r>
              <a:rPr lang="en-GB" dirty="0">
                <a:latin typeface="Arial" panose="020B0604020202020204" pitchFamily="34" charset="0"/>
                <a:cs typeface="Arial" panose="020B0604020202020204" pitchFamily="34" charset="0"/>
              </a:rPr>
              <a:t>Acute liver failure and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drug-induced liver injury: Clinical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12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E826-9DD5-3D4D-47E0-6C640464D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AE7E5-4591-5553-A967-7A681B0AA734}"/>
              </a:ext>
            </a:extLst>
          </p:cNvPr>
          <p:cNvSpPr>
            <a:spLocks noGrp="1"/>
          </p:cNvSpPr>
          <p:nvPr>
            <p:ph type="title"/>
          </p:nvPr>
        </p:nvSpPr>
        <p:spPr>
          <a:xfrm>
            <a:off x="838199" y="-89087"/>
            <a:ext cx="10723179" cy="838947"/>
          </a:xfrm>
        </p:spPr>
        <p:txBody>
          <a:bodyPr>
            <a:noAutofit/>
          </a:bodyPr>
          <a:lstStyle/>
          <a:p>
            <a:r>
              <a:rPr lang="en-GB" sz="2400" dirty="0">
                <a:latin typeface="Arial" panose="020B0604020202020204" pitchFamily="34" charset="0"/>
                <a:cs typeface="Arial" panose="020B0604020202020204" pitchFamily="34" charset="0"/>
              </a:rPr>
              <a:t>Incidence, clinical characteristics, and outcomes of checkpoint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inhibitor-induced liver injury: A multicentre UK-wide retrospective cohort study</a:t>
            </a:r>
            <a:endParaRPr lang="en-US" sz="2400" dirty="0">
              <a:latin typeface="Arial" panose="020B060402020202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FF161499-80E6-DDEF-F410-1A36378C9ADA}"/>
              </a:ext>
            </a:extLst>
          </p:cNvPr>
          <p:cNvSpPr txBox="1">
            <a:spLocks/>
          </p:cNvSpPr>
          <p:nvPr/>
        </p:nvSpPr>
        <p:spPr>
          <a:xfrm>
            <a:off x="425752" y="1094798"/>
            <a:ext cx="5374973"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BACKGROUND &amp; AIMS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Immune checkpoint inhibitors (CPIs) have become the leading cause of drug induced liver injury (DILI) cases in national registries</a:t>
            </a:r>
          </a:p>
          <a:p>
            <a:pPr>
              <a:lnSpc>
                <a:spcPct val="100000"/>
              </a:lnSpc>
            </a:pPr>
            <a:r>
              <a:rPr lang="en-US" sz="1600" dirty="0">
                <a:latin typeface="Arial" panose="020B0604020202020204" pitchFamily="34" charset="0"/>
                <a:cs typeface="Arial" panose="020B0604020202020204" pitchFamily="34" charset="0"/>
              </a:rPr>
              <a:t>Current evidence on the incidence and outcomes of checkpoint inhibitor-induced liver injury (</a:t>
            </a:r>
            <a:r>
              <a:rPr lang="en-US" sz="1600" dirty="0" err="1">
                <a:latin typeface="Arial" panose="020B0604020202020204" pitchFamily="34" charset="0"/>
                <a:cs typeface="Arial" panose="020B0604020202020204" pitchFamily="34" charset="0"/>
              </a:rPr>
              <a:t>ChILI</a:t>
            </a:r>
            <a:r>
              <a:rPr lang="en-US" sz="1600" dirty="0">
                <a:latin typeface="Arial" panose="020B0604020202020204" pitchFamily="34" charset="0"/>
                <a:cs typeface="Arial" panose="020B0604020202020204" pitchFamily="34" charset="0"/>
              </a:rPr>
              <a:t>) is derived from studies with small sample sizes, and lacks systemic evaluation</a:t>
            </a:r>
          </a:p>
          <a:p>
            <a:pPr>
              <a:lnSpc>
                <a:spcPct val="100000"/>
              </a:lnSpc>
            </a:pPr>
            <a:r>
              <a:rPr lang="en-US" sz="1600" b="1" dirty="0">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 conduct a national real-world analysis of the incidence, clinical characteristics, and outcomes of </a:t>
            </a:r>
            <a:r>
              <a:rPr lang="en-US" sz="1600" dirty="0" err="1">
                <a:latin typeface="Arial" panose="020B0604020202020204" pitchFamily="34" charset="0"/>
                <a:cs typeface="Arial" panose="020B0604020202020204" pitchFamily="34" charset="0"/>
              </a:rPr>
              <a:t>ChILI</a:t>
            </a:r>
            <a:r>
              <a:rPr lang="en-US" sz="1600" dirty="0">
                <a:latin typeface="Arial" panose="020B0604020202020204" pitchFamily="34" charset="0"/>
                <a:cs typeface="Arial" panose="020B0604020202020204" pitchFamily="34" charset="0"/>
              </a:rPr>
              <a:t> </a:t>
            </a:r>
            <a:endParaRPr lang="en-US" sz="1600" b="1" dirty="0">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494F5029-DB6E-EC17-ADD2-C76E4DAF9CA1}"/>
              </a:ext>
            </a:extLst>
          </p:cNvPr>
          <p:cNvSpPr txBox="1">
            <a:spLocks/>
          </p:cNvSpPr>
          <p:nvPr/>
        </p:nvSpPr>
        <p:spPr>
          <a:xfrm>
            <a:off x="6096000" y="109422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008080"/>
                </a:highlight>
                <a:latin typeface="Arial" panose="020B0604020202020204" pitchFamily="34" charset="0"/>
                <a:cs typeface="Arial" panose="020B0604020202020204" pitchFamily="34" charset="0"/>
              </a:rPr>
              <a:t>METHODS</a:t>
            </a:r>
          </a:p>
        </p:txBody>
      </p:sp>
      <p:cxnSp>
        <p:nvCxnSpPr>
          <p:cNvPr id="30" name="Straight Connector 29">
            <a:extLst>
              <a:ext uri="{FF2B5EF4-FFF2-40B4-BE49-F238E27FC236}">
                <a16:creationId xmlns:a16="http://schemas.microsoft.com/office/drawing/2014/main" id="{C8B84488-F22D-C3A3-44F7-33FE45B4845F}"/>
              </a:ext>
            </a:extLst>
          </p:cNvPr>
          <p:cNvCxnSpPr>
            <a:cxnSpLocks/>
          </p:cNvCxnSpPr>
          <p:nvPr/>
        </p:nvCxnSpPr>
        <p:spPr>
          <a:xfrm>
            <a:off x="5994353" y="1107566"/>
            <a:ext cx="0" cy="496945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F4821FD1-6300-6C36-CCBB-3D4C579056F8}"/>
              </a:ext>
            </a:extLst>
          </p:cNvPr>
          <p:cNvSpPr txBox="1">
            <a:spLocks/>
          </p:cNvSpPr>
          <p:nvPr/>
        </p:nvSpPr>
        <p:spPr>
          <a:xfrm>
            <a:off x="425752" y="6126279"/>
            <a:ext cx="3705377" cy="665094"/>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GB" sz="1100" dirty="0">
                <a:solidFill>
                  <a:srgbClr val="004B87"/>
                </a:solidFill>
                <a:latin typeface="Arial" panose="020B0604020202020204" pitchFamily="34" charset="0"/>
                <a:cs typeface="Arial" panose="020B0604020202020204" pitchFamily="34" charset="0"/>
              </a:rPr>
              <a:t>*By the CTCAE v5.0.</a:t>
            </a:r>
          </a:p>
          <a:p>
            <a:pPr marL="0" indent="0">
              <a:spcBef>
                <a:spcPts val="0"/>
              </a:spcBef>
              <a:spcAft>
                <a:spcPts val="300"/>
              </a:spcAft>
              <a:buNone/>
            </a:pPr>
            <a:r>
              <a:rPr lang="en-GB" sz="1100" dirty="0">
                <a:solidFill>
                  <a:srgbClr val="004B87"/>
                </a:solidFill>
                <a:latin typeface="Arial" panose="020B0604020202020204" pitchFamily="34" charset="0"/>
                <a:cs typeface="Arial" panose="020B0604020202020204" pitchFamily="34" charset="0"/>
              </a:rPr>
              <a:t>Atallah E,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 2026; OS-060. </a:t>
            </a:r>
          </a:p>
        </p:txBody>
      </p:sp>
      <p:grpSp>
        <p:nvGrpSpPr>
          <p:cNvPr id="81" name="Group 80">
            <a:extLst>
              <a:ext uri="{FF2B5EF4-FFF2-40B4-BE49-F238E27FC236}">
                <a16:creationId xmlns:a16="http://schemas.microsoft.com/office/drawing/2014/main" id="{85B48E7C-95A6-A621-38DD-FA97B24FCE35}"/>
              </a:ext>
            </a:extLst>
          </p:cNvPr>
          <p:cNvGrpSpPr/>
          <p:nvPr/>
        </p:nvGrpSpPr>
        <p:grpSpPr>
          <a:xfrm>
            <a:off x="6316456" y="1622934"/>
            <a:ext cx="5434537" cy="2959920"/>
            <a:chOff x="6200922" y="1604625"/>
            <a:chExt cx="5434537" cy="2848409"/>
          </a:xfrm>
        </p:grpSpPr>
        <p:grpSp>
          <p:nvGrpSpPr>
            <p:cNvPr id="46" name="Group 45">
              <a:extLst>
                <a:ext uri="{FF2B5EF4-FFF2-40B4-BE49-F238E27FC236}">
                  <a16:creationId xmlns:a16="http://schemas.microsoft.com/office/drawing/2014/main" id="{B9236CBE-85DB-63F9-B137-D5BB774D09EB}"/>
                </a:ext>
              </a:extLst>
            </p:cNvPr>
            <p:cNvGrpSpPr/>
            <p:nvPr/>
          </p:nvGrpSpPr>
          <p:grpSpPr>
            <a:xfrm>
              <a:off x="6201947" y="1610844"/>
              <a:ext cx="841544" cy="782392"/>
              <a:chOff x="6772130" y="3692130"/>
              <a:chExt cx="841544" cy="782392"/>
            </a:xfrm>
          </p:grpSpPr>
          <p:sp>
            <p:nvSpPr>
              <p:cNvPr id="44" name="Flowchart: Process 43">
                <a:extLst>
                  <a:ext uri="{FF2B5EF4-FFF2-40B4-BE49-F238E27FC236}">
                    <a16:creationId xmlns:a16="http://schemas.microsoft.com/office/drawing/2014/main" id="{281CB136-F197-AEC9-76E0-3405182BD94A}"/>
                  </a:ext>
                </a:extLst>
              </p:cNvPr>
              <p:cNvSpPr/>
              <p:nvPr/>
            </p:nvSpPr>
            <p:spPr>
              <a:xfrm>
                <a:off x="6772130" y="3692130"/>
                <a:ext cx="841544" cy="551731"/>
              </a:xfrm>
              <a:prstGeom prst="flowChartProcess">
                <a:avLst/>
              </a:prstGeom>
              <a:solidFill>
                <a:srgbClr val="D6EA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45" name="Isosceles Triangle 44">
                <a:extLst>
                  <a:ext uri="{FF2B5EF4-FFF2-40B4-BE49-F238E27FC236}">
                    <a16:creationId xmlns:a16="http://schemas.microsoft.com/office/drawing/2014/main" id="{99757F0B-3FAC-470B-4658-B60CE4A7B58E}"/>
                  </a:ext>
                </a:extLst>
              </p:cNvPr>
              <p:cNvSpPr/>
              <p:nvPr/>
            </p:nvSpPr>
            <p:spPr>
              <a:xfrm rot="10800000">
                <a:off x="6772130" y="4243861"/>
                <a:ext cx="841543" cy="230661"/>
              </a:xfrm>
              <a:prstGeom prst="triangle">
                <a:avLst/>
              </a:prstGeom>
              <a:solidFill>
                <a:srgbClr val="D6EA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pic>
          <p:nvPicPr>
            <p:cNvPr id="16" name="Graphic 15">
              <a:extLst>
                <a:ext uri="{FF2B5EF4-FFF2-40B4-BE49-F238E27FC236}">
                  <a16:creationId xmlns:a16="http://schemas.microsoft.com/office/drawing/2014/main" id="{48CC3E0E-D457-9290-DCEC-59C5C47B81E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12866" y="1604625"/>
              <a:ext cx="609127" cy="609127"/>
            </a:xfrm>
            <a:prstGeom prst="rect">
              <a:avLst/>
            </a:prstGeom>
          </p:spPr>
        </p:pic>
        <p:sp>
          <p:nvSpPr>
            <p:cNvPr id="17" name="TextBox 16">
              <a:extLst>
                <a:ext uri="{FF2B5EF4-FFF2-40B4-BE49-F238E27FC236}">
                  <a16:creationId xmlns:a16="http://schemas.microsoft.com/office/drawing/2014/main" id="{21AD232C-19F4-5704-3812-5D028AD5E12E}"/>
                </a:ext>
              </a:extLst>
            </p:cNvPr>
            <p:cNvSpPr txBox="1"/>
            <p:nvPr/>
          </p:nvSpPr>
          <p:spPr>
            <a:xfrm>
              <a:off x="7043490" y="1629410"/>
              <a:ext cx="4517888" cy="523220"/>
            </a:xfrm>
            <a:prstGeom prst="rect">
              <a:avLst/>
            </a:prstGeom>
            <a:noFill/>
          </p:spPr>
          <p:txBody>
            <a:bodyPr wrap="square" lIns="91440" tIns="45720" rIns="91440" bIns="45720" rtlCol="0" anchor="t">
              <a:spAutoFit/>
            </a:bodyPr>
            <a:lstStyle/>
            <a:p>
              <a:r>
                <a:rPr lang="en-NZ" sz="1400" dirty="0">
                  <a:solidFill>
                    <a:srgbClr val="004B87"/>
                  </a:solidFill>
                  <a:latin typeface="Arial" panose="020B0604020202020204" pitchFamily="34" charset="0"/>
                  <a:cs typeface="Arial" panose="020B0604020202020204" pitchFamily="34" charset="0"/>
                </a:rPr>
                <a:t>Prospective electronic prescribing </a:t>
              </a:r>
              <a:br>
                <a:rPr lang="en-NZ" sz="1400" dirty="0">
                  <a:solidFill>
                    <a:srgbClr val="004B87"/>
                  </a:solidFill>
                  <a:latin typeface="Arial" panose="020B0604020202020204" pitchFamily="34" charset="0"/>
                  <a:cs typeface="Arial" panose="020B0604020202020204" pitchFamily="34" charset="0"/>
                </a:rPr>
              </a:br>
              <a:r>
                <a:rPr lang="en-NZ" sz="1400" dirty="0">
                  <a:solidFill>
                    <a:srgbClr val="004B87"/>
                  </a:solidFill>
                  <a:latin typeface="Arial" panose="020B0604020202020204" pitchFamily="34" charset="0"/>
                  <a:cs typeface="Arial" panose="020B0604020202020204" pitchFamily="34" charset="0"/>
                </a:rPr>
                <a:t>and management system for cancer therapy</a:t>
              </a:r>
            </a:p>
          </p:txBody>
        </p:sp>
        <p:sp>
          <p:nvSpPr>
            <p:cNvPr id="18" name="TextBox 17">
              <a:extLst>
                <a:ext uri="{FF2B5EF4-FFF2-40B4-BE49-F238E27FC236}">
                  <a16:creationId xmlns:a16="http://schemas.microsoft.com/office/drawing/2014/main" id="{B6107B05-B474-2054-9ED7-146365B0DAE8}"/>
                </a:ext>
              </a:extLst>
            </p:cNvPr>
            <p:cNvSpPr txBox="1"/>
            <p:nvPr/>
          </p:nvSpPr>
          <p:spPr>
            <a:xfrm>
              <a:off x="7022201" y="2175493"/>
              <a:ext cx="4611523" cy="918162"/>
            </a:xfrm>
            <a:prstGeom prst="rect">
              <a:avLst/>
            </a:prstGeom>
            <a:noFill/>
          </p:spPr>
          <p:txBody>
            <a:bodyPr wrap="square" lIns="91440" tIns="45720" rIns="91440" bIns="45720" rtlCol="0" anchor="t">
              <a:spAutoFit/>
            </a:bodyPr>
            <a:lstStyle/>
            <a:p>
              <a:r>
                <a:rPr lang="en-NZ" sz="1400" dirty="0">
                  <a:solidFill>
                    <a:srgbClr val="004B87"/>
                  </a:solidFill>
                  <a:latin typeface="Arial" panose="020B0604020202020204" pitchFamily="34" charset="0"/>
                  <a:cs typeface="Arial" panose="020B0604020202020204" pitchFamily="34" charset="0"/>
                </a:rPr>
                <a:t>All adult melanoma and renal cancer patients who received CPI with or without concurrent targeted therapy between Jan 2018 and Dec 2022 at 20 centres were screened (</a:t>
              </a:r>
              <a:r>
                <a:rPr lang="en-NZ" sz="1400" b="1" dirty="0">
                  <a:solidFill>
                    <a:srgbClr val="004B87"/>
                  </a:solidFill>
                  <a:latin typeface="Arial" panose="020B0604020202020204" pitchFamily="34" charset="0"/>
                  <a:cs typeface="Arial" panose="020B0604020202020204" pitchFamily="34" charset="0"/>
                </a:rPr>
                <a:t>N=8,080)</a:t>
              </a:r>
              <a:endParaRPr lang="en-NZ" sz="1400" dirty="0">
                <a:solidFill>
                  <a:srgbClr val="004B87"/>
                </a:solidFill>
                <a:latin typeface="Arial" panose="020B060402020202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id="{4E537DE5-BE3E-4BD3-994F-50938D6698F1}"/>
                </a:ext>
              </a:extLst>
            </p:cNvPr>
            <p:cNvGrpSpPr/>
            <p:nvPr/>
          </p:nvGrpSpPr>
          <p:grpSpPr>
            <a:xfrm>
              <a:off x="6201947" y="2198917"/>
              <a:ext cx="841544" cy="1099800"/>
              <a:chOff x="6356647" y="2260344"/>
              <a:chExt cx="841544" cy="1099800"/>
            </a:xfrm>
          </p:grpSpPr>
          <p:grpSp>
            <p:nvGrpSpPr>
              <p:cNvPr id="47" name="Group 46">
                <a:extLst>
                  <a:ext uri="{FF2B5EF4-FFF2-40B4-BE49-F238E27FC236}">
                    <a16:creationId xmlns:a16="http://schemas.microsoft.com/office/drawing/2014/main" id="{CAD3A11A-1FA2-CE63-D88A-CD823D559CFE}"/>
                  </a:ext>
                </a:extLst>
              </p:cNvPr>
              <p:cNvGrpSpPr/>
              <p:nvPr/>
            </p:nvGrpSpPr>
            <p:grpSpPr>
              <a:xfrm>
                <a:off x="6356647" y="2486646"/>
                <a:ext cx="841544" cy="873498"/>
                <a:chOff x="6772130" y="3692130"/>
                <a:chExt cx="841544" cy="782392"/>
              </a:xfrm>
              <a:solidFill>
                <a:srgbClr val="A6D2CE"/>
              </a:solidFill>
            </p:grpSpPr>
            <p:sp>
              <p:nvSpPr>
                <p:cNvPr id="48" name="Flowchart: Process 47">
                  <a:extLst>
                    <a:ext uri="{FF2B5EF4-FFF2-40B4-BE49-F238E27FC236}">
                      <a16:creationId xmlns:a16="http://schemas.microsoft.com/office/drawing/2014/main" id="{9EB2F0CF-2A09-2D75-BF66-8E564E54E793}"/>
                    </a:ext>
                  </a:extLst>
                </p:cNvPr>
                <p:cNvSpPr/>
                <p:nvPr/>
              </p:nvSpPr>
              <p:spPr>
                <a:xfrm>
                  <a:off x="6772130" y="3692130"/>
                  <a:ext cx="841544" cy="551731"/>
                </a:xfrm>
                <a:prstGeom prst="flowChartProces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49" name="Isosceles Triangle 48">
                  <a:extLst>
                    <a:ext uri="{FF2B5EF4-FFF2-40B4-BE49-F238E27FC236}">
                      <a16:creationId xmlns:a16="http://schemas.microsoft.com/office/drawing/2014/main" id="{8FB7684F-C267-4ECB-0D1E-223C24CAF6F5}"/>
                    </a:ext>
                  </a:extLst>
                </p:cNvPr>
                <p:cNvSpPr/>
                <p:nvPr/>
              </p:nvSpPr>
              <p:spPr>
                <a:xfrm rot="10800000">
                  <a:off x="6772130" y="4243861"/>
                  <a:ext cx="841543" cy="23066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sp>
            <p:nvSpPr>
              <p:cNvPr id="50" name="Isosceles Triangle 49">
                <a:extLst>
                  <a:ext uri="{FF2B5EF4-FFF2-40B4-BE49-F238E27FC236}">
                    <a16:creationId xmlns:a16="http://schemas.microsoft.com/office/drawing/2014/main" id="{9D1537CE-0312-FCFB-0354-ABC4C952123B}"/>
                  </a:ext>
                </a:extLst>
              </p:cNvPr>
              <p:cNvSpPr/>
              <p:nvPr/>
            </p:nvSpPr>
            <p:spPr>
              <a:xfrm>
                <a:off x="6356652" y="2260344"/>
                <a:ext cx="424659" cy="230660"/>
              </a:xfrm>
              <a:prstGeom prst="triangle">
                <a:avLst>
                  <a:gd name="adj" fmla="val 0"/>
                </a:avLst>
              </a:prstGeom>
              <a:solidFill>
                <a:srgbClr val="A6D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51" name="Isosceles Triangle 50">
                <a:extLst>
                  <a:ext uri="{FF2B5EF4-FFF2-40B4-BE49-F238E27FC236}">
                    <a16:creationId xmlns:a16="http://schemas.microsoft.com/office/drawing/2014/main" id="{716FFF1A-CFFF-822B-3235-F2387E863734}"/>
                  </a:ext>
                </a:extLst>
              </p:cNvPr>
              <p:cNvSpPr/>
              <p:nvPr/>
            </p:nvSpPr>
            <p:spPr>
              <a:xfrm flipH="1">
                <a:off x="6773529" y="2260985"/>
                <a:ext cx="424662" cy="230660"/>
              </a:xfrm>
              <a:prstGeom prst="triangle">
                <a:avLst>
                  <a:gd name="adj" fmla="val 0"/>
                </a:avLst>
              </a:prstGeom>
              <a:solidFill>
                <a:srgbClr val="A6D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31F3F250-0E65-EEAD-57E3-5133008D7171}"/>
                </a:ext>
              </a:extLst>
            </p:cNvPr>
            <p:cNvGrpSpPr>
              <a:grpSpLocks noChangeAspect="1"/>
            </p:cNvGrpSpPr>
            <p:nvPr/>
          </p:nvGrpSpPr>
          <p:grpSpPr>
            <a:xfrm>
              <a:off x="6210922" y="2486538"/>
              <a:ext cx="813014" cy="581378"/>
              <a:chOff x="6148077" y="2342773"/>
              <a:chExt cx="1099414" cy="786180"/>
            </a:xfrm>
          </p:grpSpPr>
          <p:pic>
            <p:nvPicPr>
              <p:cNvPr id="35" name="Graphic 34">
                <a:extLst>
                  <a:ext uri="{FF2B5EF4-FFF2-40B4-BE49-F238E27FC236}">
                    <a16:creationId xmlns:a16="http://schemas.microsoft.com/office/drawing/2014/main" id="{64213A3C-7896-7938-0F78-B3B1F6B2C08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148077" y="2342773"/>
                <a:ext cx="574258" cy="574258"/>
              </a:xfrm>
              <a:prstGeom prst="rect">
                <a:avLst/>
              </a:prstGeom>
            </p:spPr>
          </p:pic>
          <p:pic>
            <p:nvPicPr>
              <p:cNvPr id="41" name="Graphic 40">
                <a:extLst>
                  <a:ext uri="{FF2B5EF4-FFF2-40B4-BE49-F238E27FC236}">
                    <a16:creationId xmlns:a16="http://schemas.microsoft.com/office/drawing/2014/main" id="{60CFF6D6-EDE8-FFD8-33E9-042E54807BE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673233" y="2342773"/>
                <a:ext cx="574258" cy="574258"/>
              </a:xfrm>
              <a:prstGeom prst="rect">
                <a:avLst/>
              </a:prstGeom>
            </p:spPr>
          </p:pic>
          <p:pic>
            <p:nvPicPr>
              <p:cNvPr id="42" name="Graphic 41">
                <a:extLst>
                  <a:ext uri="{FF2B5EF4-FFF2-40B4-BE49-F238E27FC236}">
                    <a16:creationId xmlns:a16="http://schemas.microsoft.com/office/drawing/2014/main" id="{72FF59FA-1CC5-B5FE-2376-D93D23EC003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323566" y="2382864"/>
                <a:ext cx="746089" cy="746089"/>
              </a:xfrm>
              <a:prstGeom prst="rect">
                <a:avLst/>
              </a:prstGeom>
            </p:spPr>
          </p:pic>
        </p:grpSp>
        <p:grpSp>
          <p:nvGrpSpPr>
            <p:cNvPr id="53" name="Group 52">
              <a:extLst>
                <a:ext uri="{FF2B5EF4-FFF2-40B4-BE49-F238E27FC236}">
                  <a16:creationId xmlns:a16="http://schemas.microsoft.com/office/drawing/2014/main" id="{3624A352-1559-1E28-0D8B-6F83972277A9}"/>
                </a:ext>
              </a:extLst>
            </p:cNvPr>
            <p:cNvGrpSpPr/>
            <p:nvPr/>
          </p:nvGrpSpPr>
          <p:grpSpPr>
            <a:xfrm>
              <a:off x="6201829" y="3088295"/>
              <a:ext cx="841661" cy="862600"/>
              <a:chOff x="6356530" y="2219644"/>
              <a:chExt cx="841661" cy="862600"/>
            </a:xfrm>
            <a:solidFill>
              <a:schemeClr val="accent6"/>
            </a:solidFill>
          </p:grpSpPr>
          <p:grpSp>
            <p:nvGrpSpPr>
              <p:cNvPr id="54" name="Group 53">
                <a:extLst>
                  <a:ext uri="{FF2B5EF4-FFF2-40B4-BE49-F238E27FC236}">
                    <a16:creationId xmlns:a16="http://schemas.microsoft.com/office/drawing/2014/main" id="{D949DF51-FF41-4137-18FA-5F814A50D738}"/>
                  </a:ext>
                </a:extLst>
              </p:cNvPr>
              <p:cNvGrpSpPr/>
              <p:nvPr/>
            </p:nvGrpSpPr>
            <p:grpSpPr>
              <a:xfrm>
                <a:off x="6356530" y="2486647"/>
                <a:ext cx="841661" cy="595597"/>
                <a:chOff x="6772013" y="3692130"/>
                <a:chExt cx="841661" cy="533476"/>
              </a:xfrm>
              <a:grpFill/>
            </p:grpSpPr>
            <p:sp>
              <p:nvSpPr>
                <p:cNvPr id="57" name="Flowchart: Process 56">
                  <a:extLst>
                    <a:ext uri="{FF2B5EF4-FFF2-40B4-BE49-F238E27FC236}">
                      <a16:creationId xmlns:a16="http://schemas.microsoft.com/office/drawing/2014/main" id="{7B2E8870-FD2B-4272-60CF-5E005CDFDDAB}"/>
                    </a:ext>
                  </a:extLst>
                </p:cNvPr>
                <p:cNvSpPr/>
                <p:nvPr/>
              </p:nvSpPr>
              <p:spPr>
                <a:xfrm>
                  <a:off x="6772130" y="3692130"/>
                  <a:ext cx="841544" cy="302583"/>
                </a:xfrm>
                <a:prstGeom prst="flowChartProces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58" name="Isosceles Triangle 57">
                  <a:extLst>
                    <a:ext uri="{FF2B5EF4-FFF2-40B4-BE49-F238E27FC236}">
                      <a16:creationId xmlns:a16="http://schemas.microsoft.com/office/drawing/2014/main" id="{5EE8547E-450C-AB81-5919-3F0859541B5F}"/>
                    </a:ext>
                  </a:extLst>
                </p:cNvPr>
                <p:cNvSpPr/>
                <p:nvPr/>
              </p:nvSpPr>
              <p:spPr>
                <a:xfrm rot="10800000">
                  <a:off x="6772013" y="3994945"/>
                  <a:ext cx="841545" cy="23066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sp>
            <p:nvSpPr>
              <p:cNvPr id="55" name="Isosceles Triangle 54">
                <a:extLst>
                  <a:ext uri="{FF2B5EF4-FFF2-40B4-BE49-F238E27FC236}">
                    <a16:creationId xmlns:a16="http://schemas.microsoft.com/office/drawing/2014/main" id="{149AC890-FA0B-1BD3-6CA5-E1FFD620CA2D}"/>
                  </a:ext>
                </a:extLst>
              </p:cNvPr>
              <p:cNvSpPr/>
              <p:nvPr/>
            </p:nvSpPr>
            <p:spPr>
              <a:xfrm>
                <a:off x="6356652" y="2228866"/>
                <a:ext cx="424659" cy="262138"/>
              </a:xfrm>
              <a:prstGeom prst="triangle">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56" name="Isosceles Triangle 55">
                <a:extLst>
                  <a:ext uri="{FF2B5EF4-FFF2-40B4-BE49-F238E27FC236}">
                    <a16:creationId xmlns:a16="http://schemas.microsoft.com/office/drawing/2014/main" id="{FDB68E2A-52FE-C062-7C6D-C340B88595AE}"/>
                  </a:ext>
                </a:extLst>
              </p:cNvPr>
              <p:cNvSpPr/>
              <p:nvPr/>
            </p:nvSpPr>
            <p:spPr>
              <a:xfrm flipH="1">
                <a:off x="6773529" y="2219644"/>
                <a:ext cx="424662" cy="272001"/>
              </a:xfrm>
              <a:prstGeom prst="triangle">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pic>
          <p:nvPicPr>
            <p:cNvPr id="59" name="Graphic 58">
              <a:extLst>
                <a:ext uri="{FF2B5EF4-FFF2-40B4-BE49-F238E27FC236}">
                  <a16:creationId xmlns:a16="http://schemas.microsoft.com/office/drawing/2014/main" id="{8847A0F8-DF44-C72E-3FC3-B1E781DBDF7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86945" y="3378789"/>
              <a:ext cx="424658" cy="424658"/>
            </a:xfrm>
            <a:prstGeom prst="rect">
              <a:avLst/>
            </a:prstGeom>
          </p:spPr>
        </p:pic>
        <p:grpSp>
          <p:nvGrpSpPr>
            <p:cNvPr id="61" name="Group 60">
              <a:extLst>
                <a:ext uri="{FF2B5EF4-FFF2-40B4-BE49-F238E27FC236}">
                  <a16:creationId xmlns:a16="http://schemas.microsoft.com/office/drawing/2014/main" id="{5D4FBB57-15B8-9474-1BAD-C5D2AD0EDA74}"/>
                </a:ext>
              </a:extLst>
            </p:cNvPr>
            <p:cNvGrpSpPr/>
            <p:nvPr/>
          </p:nvGrpSpPr>
          <p:grpSpPr>
            <a:xfrm>
              <a:off x="6200922" y="3733525"/>
              <a:ext cx="841544" cy="719509"/>
              <a:chOff x="6359631" y="2217053"/>
              <a:chExt cx="841544" cy="719509"/>
            </a:xfrm>
            <a:solidFill>
              <a:schemeClr val="accent6">
                <a:lumMod val="75000"/>
              </a:schemeClr>
            </a:solidFill>
          </p:grpSpPr>
          <p:sp>
            <p:nvSpPr>
              <p:cNvPr id="65" name="Flowchart: Process 64">
                <a:extLst>
                  <a:ext uri="{FF2B5EF4-FFF2-40B4-BE49-F238E27FC236}">
                    <a16:creationId xmlns:a16="http://schemas.microsoft.com/office/drawing/2014/main" id="{0BAEFD70-553D-58C9-4F9D-AAC8AFA5B4E9}"/>
                  </a:ext>
                </a:extLst>
              </p:cNvPr>
              <p:cNvSpPr/>
              <p:nvPr/>
            </p:nvSpPr>
            <p:spPr>
              <a:xfrm>
                <a:off x="6359631" y="2484055"/>
                <a:ext cx="841544" cy="452507"/>
              </a:xfrm>
              <a:prstGeom prst="flowChartProces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63" name="Isosceles Triangle 62">
                <a:extLst>
                  <a:ext uri="{FF2B5EF4-FFF2-40B4-BE49-F238E27FC236}">
                    <a16:creationId xmlns:a16="http://schemas.microsoft.com/office/drawing/2014/main" id="{5AF02B7D-2833-CC29-7F59-79E7001E8A95}"/>
                  </a:ext>
                </a:extLst>
              </p:cNvPr>
              <p:cNvSpPr/>
              <p:nvPr/>
            </p:nvSpPr>
            <p:spPr>
              <a:xfrm>
                <a:off x="6359636" y="2226275"/>
                <a:ext cx="424659" cy="262138"/>
              </a:xfrm>
              <a:prstGeom prst="triangle">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64" name="Isosceles Triangle 63">
                <a:extLst>
                  <a:ext uri="{FF2B5EF4-FFF2-40B4-BE49-F238E27FC236}">
                    <a16:creationId xmlns:a16="http://schemas.microsoft.com/office/drawing/2014/main" id="{ACB832EC-CCB1-286C-12CE-9CC3038F53B6}"/>
                  </a:ext>
                </a:extLst>
              </p:cNvPr>
              <p:cNvSpPr/>
              <p:nvPr/>
            </p:nvSpPr>
            <p:spPr>
              <a:xfrm flipH="1">
                <a:off x="6776513" y="2217053"/>
                <a:ext cx="424662" cy="272001"/>
              </a:xfrm>
              <a:prstGeom prst="triangle">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sp>
          <p:nvSpPr>
            <p:cNvPr id="67" name="TextBox 66">
              <a:extLst>
                <a:ext uri="{FF2B5EF4-FFF2-40B4-BE49-F238E27FC236}">
                  <a16:creationId xmlns:a16="http://schemas.microsoft.com/office/drawing/2014/main" id="{78B17A74-C1D6-E4BC-7BB6-FBF4C09F2AB6}"/>
                </a:ext>
              </a:extLst>
            </p:cNvPr>
            <p:cNvSpPr txBox="1"/>
            <p:nvPr/>
          </p:nvSpPr>
          <p:spPr>
            <a:xfrm>
              <a:off x="7023936" y="3219527"/>
              <a:ext cx="4611523" cy="503508"/>
            </a:xfrm>
            <a:prstGeom prst="rect">
              <a:avLst/>
            </a:prstGeom>
            <a:noFill/>
          </p:spPr>
          <p:txBody>
            <a:bodyPr wrap="square" lIns="91440" tIns="45720" rIns="91440" bIns="45720" rtlCol="0" anchor="t">
              <a:spAutoFit/>
            </a:bodyPr>
            <a:lstStyle/>
            <a:p>
              <a:r>
                <a:rPr lang="en-NZ" sz="1400" dirty="0">
                  <a:solidFill>
                    <a:srgbClr val="004B87"/>
                  </a:solidFill>
                  <a:latin typeface="Arial" panose="020B0604020202020204" pitchFamily="34" charset="0"/>
                  <a:cs typeface="Arial" panose="020B0604020202020204" pitchFamily="34" charset="0"/>
                </a:rPr>
                <a:t>Systematic evaluation of all who developed acute liver injury defined as Grade </a:t>
              </a:r>
              <a:r>
                <a:rPr lang="en-NZ" sz="1400" dirty="0">
                  <a:solidFill>
                    <a:srgbClr val="004B87"/>
                  </a:solidFill>
                  <a:latin typeface="Arial" panose="020B0604020202020204" pitchFamily="34" charset="0"/>
                  <a:ea typeface="Calibri"/>
                  <a:cs typeface="Arial" panose="020B0604020202020204" pitchFamily="34" charset="0"/>
                </a:rPr>
                <a:t>≥2* </a:t>
              </a:r>
              <a:r>
                <a:rPr lang="en-NZ" sz="1400" b="1" dirty="0">
                  <a:solidFill>
                    <a:srgbClr val="004B87"/>
                  </a:solidFill>
                  <a:latin typeface="Arial" panose="020B0604020202020204" pitchFamily="34" charset="0"/>
                  <a:ea typeface="Calibri"/>
                  <a:cs typeface="Arial" panose="020B0604020202020204" pitchFamily="34" charset="0"/>
                </a:rPr>
                <a:t>(n=724)</a:t>
              </a:r>
            </a:p>
          </p:txBody>
        </p:sp>
        <p:sp>
          <p:nvSpPr>
            <p:cNvPr id="68" name="TextBox 67">
              <a:extLst>
                <a:ext uri="{FF2B5EF4-FFF2-40B4-BE49-F238E27FC236}">
                  <a16:creationId xmlns:a16="http://schemas.microsoft.com/office/drawing/2014/main" id="{7E17ED00-3EF1-A940-15F2-3D4316A3E6BF}"/>
                </a:ext>
              </a:extLst>
            </p:cNvPr>
            <p:cNvSpPr txBox="1"/>
            <p:nvPr/>
          </p:nvSpPr>
          <p:spPr>
            <a:xfrm>
              <a:off x="7023936" y="3870433"/>
              <a:ext cx="4611523" cy="523220"/>
            </a:xfrm>
            <a:prstGeom prst="rect">
              <a:avLst/>
            </a:prstGeom>
            <a:noFill/>
          </p:spPr>
          <p:txBody>
            <a:bodyPr wrap="square" lIns="91440" tIns="45720" rIns="91440" bIns="45720" rtlCol="0" anchor="t">
              <a:spAutoFit/>
            </a:bodyPr>
            <a:lstStyle/>
            <a:p>
              <a:r>
                <a:rPr lang="en-NZ" sz="1400" dirty="0">
                  <a:solidFill>
                    <a:srgbClr val="004B87"/>
                  </a:solidFill>
                  <a:latin typeface="Arial" panose="020B0604020202020204" pitchFamily="34" charset="0"/>
                  <a:cs typeface="Arial" panose="020B0604020202020204" pitchFamily="34" charset="0"/>
                </a:rPr>
                <a:t>Detailed clinical data was collected, including investigations, treatment, side effects, and outcomes </a:t>
              </a:r>
            </a:p>
          </p:txBody>
        </p:sp>
        <p:pic>
          <p:nvPicPr>
            <p:cNvPr id="70" name="Graphic 69">
              <a:extLst>
                <a:ext uri="{FF2B5EF4-FFF2-40B4-BE49-F238E27FC236}">
                  <a16:creationId xmlns:a16="http://schemas.microsoft.com/office/drawing/2014/main" id="{AE7AA6E2-44D6-11E7-6BB0-4938DE97A77D}"/>
                </a:ext>
              </a:extLst>
            </p:cNvPr>
            <p:cNvPicPr>
              <a:picLocks noChangeAspect="1"/>
            </p:cNvPicPr>
            <p:nvPr/>
          </p:nvPicPr>
          <p:blipFill>
            <a:blip>
              <a:extLst>
                <a:ext uri="{96DAC541-7B7A-43D3-8B79-37D633B846F1}">
                  <asvg:svgBlip xmlns:asvg="http://schemas.microsoft.com/office/drawing/2016/SVG/main" r:embed="rId6"/>
                </a:ext>
              </a:extLst>
            </a:blip>
            <a:srcRect t="50000"/>
            <a:stretch>
              <a:fillRect/>
            </a:stretch>
          </p:blipFill>
          <p:spPr>
            <a:xfrm>
              <a:off x="6278979" y="4050858"/>
              <a:ext cx="687246" cy="343623"/>
            </a:xfrm>
            <a:prstGeom prst="rect">
              <a:avLst/>
            </a:prstGeom>
          </p:spPr>
        </p:pic>
      </p:grpSp>
      <p:sp>
        <p:nvSpPr>
          <p:cNvPr id="74" name="Rectangle 73">
            <a:extLst>
              <a:ext uri="{FF2B5EF4-FFF2-40B4-BE49-F238E27FC236}">
                <a16:creationId xmlns:a16="http://schemas.microsoft.com/office/drawing/2014/main" id="{9DAABA24-704D-67EE-6491-3370EFEDA994}"/>
              </a:ext>
            </a:extLst>
          </p:cNvPr>
          <p:cNvSpPr/>
          <p:nvPr/>
        </p:nvSpPr>
        <p:spPr>
          <a:xfrm>
            <a:off x="7435891" y="4751744"/>
            <a:ext cx="4061159" cy="620363"/>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04000" tIns="45720" rIns="324000" bIns="45720" rtlCol="0" anchor="ctr"/>
          <a:lstStyle/>
          <a:p>
            <a:pPr>
              <a:defRPr/>
            </a:pPr>
            <a:r>
              <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Causality assessment and adjudication</a:t>
            </a:r>
            <a:r>
              <a:rPr lang="en-GB" sz="1400" dirty="0">
                <a:solidFill>
                  <a:srgbClr val="004B87"/>
                </a:solidFill>
                <a:latin typeface="Arial" panose="020B0604020202020204" pitchFamily="34" charset="0"/>
                <a:cs typeface="Arial" panose="020B0604020202020204" pitchFamily="34" charset="0"/>
              </a:rPr>
              <a:t> </a:t>
            </a:r>
            <a:endParaRPr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endParaRPr>
          </a:p>
        </p:txBody>
      </p:sp>
      <p:sp>
        <p:nvSpPr>
          <p:cNvPr id="75" name="Oval 74">
            <a:extLst>
              <a:ext uri="{FF2B5EF4-FFF2-40B4-BE49-F238E27FC236}">
                <a16:creationId xmlns:a16="http://schemas.microsoft.com/office/drawing/2014/main" id="{588E714F-882A-EA96-175E-3AB2A7D4F71C}"/>
              </a:ext>
            </a:extLst>
          </p:cNvPr>
          <p:cNvSpPr/>
          <p:nvPr/>
        </p:nvSpPr>
        <p:spPr>
          <a:xfrm>
            <a:off x="7154725" y="4755925"/>
            <a:ext cx="612000" cy="612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79" name="Rectangle 78">
            <a:extLst>
              <a:ext uri="{FF2B5EF4-FFF2-40B4-BE49-F238E27FC236}">
                <a16:creationId xmlns:a16="http://schemas.microsoft.com/office/drawing/2014/main" id="{365CAFF8-F03E-530E-5A4E-D6C191696C6A}"/>
              </a:ext>
            </a:extLst>
          </p:cNvPr>
          <p:cNvSpPr/>
          <p:nvPr/>
        </p:nvSpPr>
        <p:spPr>
          <a:xfrm>
            <a:off x="7429766" y="5450352"/>
            <a:ext cx="4066230" cy="730696"/>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04000" tIns="45720" rIns="324000" bIns="45720" rtlCol="0" anchor="ctr"/>
          <a:lstStyle/>
          <a:p>
            <a:pPr>
              <a:defRPr/>
            </a:pPr>
            <a:r>
              <a:rPr kumimoji="0" lang="en-GB" sz="1400" i="0" u="none" strike="noStrike" kern="1200" cap="none" spc="0" normalizeH="0" baseline="0" noProof="0" dirty="0" err="1">
                <a:ln>
                  <a:noFill/>
                </a:ln>
                <a:solidFill>
                  <a:srgbClr val="004B87"/>
                </a:solidFill>
                <a:effectLst/>
                <a:uLnTx/>
                <a:uFillTx/>
                <a:latin typeface="Arial" panose="020B0604020202020204" pitchFamily="34" charset="0"/>
                <a:cs typeface="Arial" panose="020B0604020202020204" pitchFamily="34" charset="0"/>
              </a:rPr>
              <a:t>ChILI</a:t>
            </a:r>
            <a:r>
              <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 pattern and severity grading </a:t>
            </a:r>
            <a:r>
              <a:rPr lang="en-GB" sz="1400" dirty="0">
                <a:solidFill>
                  <a:srgbClr val="004B87"/>
                </a:solidFill>
                <a:latin typeface="Arial" panose="020B0604020202020204" pitchFamily="34" charset="0"/>
                <a:cs typeface="Arial" panose="020B0604020202020204" pitchFamily="34" charset="0"/>
              </a:rPr>
              <a:t>by DILI</a:t>
            </a:r>
            <a:r>
              <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 and </a:t>
            </a:r>
            <a:r>
              <a:rPr kumimoji="0" lang="en-GB" sz="1400" i="0" u="none" strike="noStrike" kern="1200" cap="none" spc="0" normalizeH="0" baseline="0" noProof="0" dirty="0" err="1">
                <a:ln>
                  <a:noFill/>
                </a:ln>
                <a:solidFill>
                  <a:srgbClr val="004B87"/>
                </a:solidFill>
                <a:effectLst/>
                <a:uLnTx/>
                <a:uFillTx/>
                <a:latin typeface="Arial" panose="020B0604020202020204" pitchFamily="34" charset="0"/>
                <a:cs typeface="Arial" panose="020B0604020202020204" pitchFamily="34" charset="0"/>
              </a:rPr>
              <a:t>CTCAE</a:t>
            </a:r>
            <a:r>
              <a:rPr lang="en-GB" sz="1400" dirty="0">
                <a:solidFill>
                  <a:srgbClr val="004B87"/>
                </a:solidFill>
                <a:latin typeface="Arial" panose="020B0604020202020204" pitchFamily="34" charset="0"/>
                <a:cs typeface="Arial" panose="020B0604020202020204" pitchFamily="34" charset="0"/>
              </a:rPr>
              <a:t> criteria</a:t>
            </a:r>
            <a:endPar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endParaRPr>
          </a:p>
        </p:txBody>
      </p:sp>
      <p:sp>
        <p:nvSpPr>
          <p:cNvPr id="80" name="Oval 79">
            <a:extLst>
              <a:ext uri="{FF2B5EF4-FFF2-40B4-BE49-F238E27FC236}">
                <a16:creationId xmlns:a16="http://schemas.microsoft.com/office/drawing/2014/main" id="{70FFBB92-C1FE-948B-00EF-9369171FFC0C}"/>
              </a:ext>
            </a:extLst>
          </p:cNvPr>
          <p:cNvSpPr/>
          <p:nvPr/>
        </p:nvSpPr>
        <p:spPr>
          <a:xfrm>
            <a:off x="7154726" y="5514279"/>
            <a:ext cx="598665" cy="612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pic>
        <p:nvPicPr>
          <p:cNvPr id="83" name="Graphic 82">
            <a:extLst>
              <a:ext uri="{FF2B5EF4-FFF2-40B4-BE49-F238E27FC236}">
                <a16:creationId xmlns:a16="http://schemas.microsoft.com/office/drawing/2014/main" id="{5A248FD2-BBAC-876D-520A-0B6674DDE22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276575" y="4877775"/>
            <a:ext cx="368300" cy="368300"/>
          </a:xfrm>
          <a:prstGeom prst="rect">
            <a:avLst/>
          </a:prstGeom>
        </p:spPr>
      </p:pic>
      <p:pic>
        <p:nvPicPr>
          <p:cNvPr id="84" name="Graphic 83">
            <a:extLst>
              <a:ext uri="{FF2B5EF4-FFF2-40B4-BE49-F238E27FC236}">
                <a16:creationId xmlns:a16="http://schemas.microsoft.com/office/drawing/2014/main" id="{5D7D2866-1B55-0411-B5B3-53BB8E6B180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262106" y="5631550"/>
            <a:ext cx="368300" cy="368300"/>
          </a:xfrm>
          <a:prstGeom prst="rect">
            <a:avLst/>
          </a:prstGeom>
        </p:spPr>
      </p:pic>
      <p:cxnSp>
        <p:nvCxnSpPr>
          <p:cNvPr id="6" name="Connector: Elbow 5">
            <a:extLst>
              <a:ext uri="{FF2B5EF4-FFF2-40B4-BE49-F238E27FC236}">
                <a16:creationId xmlns:a16="http://schemas.microsoft.com/office/drawing/2014/main" id="{4182225C-F64E-C370-C857-05D98477DDD4}"/>
              </a:ext>
            </a:extLst>
          </p:cNvPr>
          <p:cNvCxnSpPr>
            <a:stCxn id="65" idx="2"/>
            <a:endCxn id="75" idx="2"/>
          </p:cNvCxnSpPr>
          <p:nvPr/>
        </p:nvCxnSpPr>
        <p:spPr>
          <a:xfrm rot="16200000" flipH="1">
            <a:off x="6706441" y="4613640"/>
            <a:ext cx="479071" cy="417497"/>
          </a:xfrm>
          <a:prstGeom prst="bentConnector2">
            <a:avLst/>
          </a:prstGeom>
          <a:ln>
            <a:solidFill>
              <a:srgbClr val="008080"/>
            </a:solidFill>
            <a:tailEnd type="triangle"/>
          </a:ln>
        </p:spPr>
        <p:style>
          <a:lnRef idx="2">
            <a:schemeClr val="accent1"/>
          </a:lnRef>
          <a:fillRef idx="0">
            <a:schemeClr val="accent1"/>
          </a:fillRef>
          <a:effectRef idx="1">
            <a:schemeClr val="accent1"/>
          </a:effectRef>
          <a:fontRef idx="minor">
            <a:schemeClr val="tx1"/>
          </a:fontRef>
        </p:style>
      </p:cxnSp>
      <p:cxnSp>
        <p:nvCxnSpPr>
          <p:cNvPr id="7" name="Connector: Elbow 6">
            <a:extLst>
              <a:ext uri="{FF2B5EF4-FFF2-40B4-BE49-F238E27FC236}">
                <a16:creationId xmlns:a16="http://schemas.microsoft.com/office/drawing/2014/main" id="{9C17204C-B7F4-462C-7ED1-274603E158FE}"/>
              </a:ext>
            </a:extLst>
          </p:cNvPr>
          <p:cNvCxnSpPr>
            <a:cxnSpLocks/>
            <a:stCxn id="65" idx="2"/>
            <a:endCxn id="80" idx="2"/>
          </p:cNvCxnSpPr>
          <p:nvPr/>
        </p:nvCxnSpPr>
        <p:spPr>
          <a:xfrm rot="16200000" flipH="1">
            <a:off x="6327265" y="4992817"/>
            <a:ext cx="1237425" cy="417498"/>
          </a:xfrm>
          <a:prstGeom prst="bentConnector2">
            <a:avLst/>
          </a:prstGeom>
          <a:ln>
            <a:solidFill>
              <a:srgbClr val="008080"/>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hlinkClick r:id="rId8" action="ppaction://hlinksldjump"/>
            <a:extLst>
              <a:ext uri="{FF2B5EF4-FFF2-40B4-BE49-F238E27FC236}">
                <a16:creationId xmlns:a16="http://schemas.microsoft.com/office/drawing/2014/main" id="{4D25DF63-3E3E-BF92-F8A0-4C2401D62353}"/>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436355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8B800-DE67-5949-8DE9-D7BE08B59428}"/>
            </a:ext>
          </a:extLst>
        </p:cNvPr>
        <p:cNvGrpSpPr/>
        <p:nvPr/>
      </p:nvGrpSpPr>
      <p:grpSpPr>
        <a:xfrm>
          <a:off x="0" y="0"/>
          <a:ext cx="0" cy="0"/>
          <a:chOff x="0" y="0"/>
          <a:chExt cx="0" cy="0"/>
        </a:xfrm>
      </p:grpSpPr>
      <p:sp>
        <p:nvSpPr>
          <p:cNvPr id="32" name="Text Placeholder 3">
            <a:extLst>
              <a:ext uri="{FF2B5EF4-FFF2-40B4-BE49-F238E27FC236}">
                <a16:creationId xmlns:a16="http://schemas.microsoft.com/office/drawing/2014/main" id="{76E0CDFE-1795-9933-FB46-B6FBFF2971F8}"/>
              </a:ext>
            </a:extLst>
          </p:cNvPr>
          <p:cNvSpPr txBox="1">
            <a:spLocks/>
          </p:cNvSpPr>
          <p:nvPr/>
        </p:nvSpPr>
        <p:spPr>
          <a:xfrm>
            <a:off x="424195" y="6168003"/>
            <a:ext cx="8491804" cy="615789"/>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solidFill>
                  <a:srgbClr val="004B87"/>
                </a:solidFill>
                <a:latin typeface="Arial" panose="020B0604020202020204" pitchFamily="34" charset="0"/>
                <a:cs typeface="Arial" panose="020B0604020202020204" pitchFamily="34" charset="0"/>
              </a:rPr>
              <a:t>Atallah E,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 2026; OS-060. </a:t>
            </a:r>
          </a:p>
        </p:txBody>
      </p:sp>
      <p:sp>
        <p:nvSpPr>
          <p:cNvPr id="4" name="Title 3">
            <a:extLst>
              <a:ext uri="{FF2B5EF4-FFF2-40B4-BE49-F238E27FC236}">
                <a16:creationId xmlns:a16="http://schemas.microsoft.com/office/drawing/2014/main" id="{D6C24C09-8461-76A6-7746-304C5E4B7BB9}"/>
              </a:ext>
            </a:extLst>
          </p:cNvPr>
          <p:cNvSpPr>
            <a:spLocks noGrp="1"/>
          </p:cNvSpPr>
          <p:nvPr>
            <p:ph type="title"/>
          </p:nvPr>
        </p:nvSpPr>
        <p:spPr>
          <a:xfrm>
            <a:off x="838200" y="9881"/>
            <a:ext cx="10745243" cy="614287"/>
          </a:xfrm>
        </p:spPr>
        <p:txBody>
          <a:bodyPr anchor="ctr">
            <a:noAutofit/>
          </a:bodyPr>
          <a:lstStyle/>
          <a:p>
            <a:r>
              <a:rPr lang="en-GB" sz="2400" dirty="0">
                <a:latin typeface="Arial" panose="020B0604020202020204" pitchFamily="34" charset="0"/>
                <a:cs typeface="Arial" panose="020B0604020202020204" pitchFamily="34" charset="0"/>
              </a:rPr>
              <a:t>Incidence, clinical characteristics, and outcomes of checkpoint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inhibitor-induced liver injury: A multicentre UK-wide retrospective cohort study </a:t>
            </a:r>
            <a:endParaRPr lang="en-US" sz="2400" dirty="0">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2E80B840-4B30-B6EF-6808-880BFA9387A3}"/>
              </a:ext>
            </a:extLst>
          </p:cNvPr>
          <p:cNvSpPr txBox="1">
            <a:spLocks/>
          </p:cNvSpPr>
          <p:nvPr/>
        </p:nvSpPr>
        <p:spPr>
          <a:xfrm>
            <a:off x="402984" y="1091606"/>
            <a:ext cx="5746080" cy="38943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RESULTS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marL="271463" lvl="1" indent="-271463">
              <a:lnSpc>
                <a:spcPct val="100000"/>
              </a:lnSpc>
              <a:spcBef>
                <a:spcPts val="300"/>
              </a:spcBef>
              <a:spcAft>
                <a:spcPts val="300"/>
              </a:spcAft>
            </a:pPr>
            <a:r>
              <a:rPr lang="en-US" sz="1600" b="1" dirty="0">
                <a:latin typeface="Arial" panose="020B0604020202020204" pitchFamily="34" charset="0"/>
                <a:cs typeface="Arial" panose="020B0604020202020204" pitchFamily="34" charset="0"/>
              </a:rPr>
              <a:t>535 </a:t>
            </a:r>
            <a:r>
              <a:rPr lang="en-US" sz="1600" dirty="0">
                <a:latin typeface="Arial" panose="020B0604020202020204" pitchFamily="34" charset="0"/>
                <a:cs typeface="Arial" panose="020B0604020202020204" pitchFamily="34" charset="0"/>
              </a:rPr>
              <a:t>patients had confirmed </a:t>
            </a:r>
            <a:r>
              <a:rPr lang="en-US" sz="1600" dirty="0" err="1">
                <a:latin typeface="Arial" panose="020B0604020202020204" pitchFamily="34" charset="0"/>
                <a:cs typeface="Arial" panose="020B0604020202020204" pitchFamily="34" charset="0"/>
              </a:rPr>
              <a:t>ChILI</a:t>
            </a:r>
            <a:r>
              <a:rPr lang="en-US" sz="1600" dirty="0">
                <a:latin typeface="Arial" panose="020B0604020202020204" pitchFamily="34" charset="0"/>
                <a:cs typeface="Arial" panose="020B0604020202020204" pitchFamily="34" charset="0"/>
              </a:rPr>
              <a:t> </a:t>
            </a:r>
          </a:p>
          <a:p>
            <a:pPr marL="271463" lvl="1" indent="-271463">
              <a:lnSpc>
                <a:spcPct val="100000"/>
              </a:lnSpc>
              <a:spcBef>
                <a:spcPts val="300"/>
              </a:spcBef>
              <a:spcAft>
                <a:spcPts val="300"/>
              </a:spcAft>
            </a:pPr>
            <a:r>
              <a:rPr lang="en-US" sz="1600" dirty="0">
                <a:latin typeface="Arial" panose="020B0604020202020204" pitchFamily="34" charset="0"/>
                <a:cs typeface="Arial" panose="020B0604020202020204" pitchFamily="34" charset="0"/>
              </a:rPr>
              <a:t>Risk </a:t>
            </a:r>
            <a:r>
              <a:rPr lang="en-US" sz="1600" dirty="0" err="1">
                <a:latin typeface="Arial" panose="020B0604020202020204" pitchFamily="34" charset="0"/>
                <a:cs typeface="Arial" panose="020B0604020202020204" pitchFamily="34" charset="0"/>
              </a:rPr>
              <a:t>ChILI</a:t>
            </a:r>
            <a:r>
              <a:rPr lang="en-US" sz="1600" dirty="0">
                <a:latin typeface="Arial" panose="020B0604020202020204" pitchFamily="34" charset="0"/>
                <a:cs typeface="Arial" panose="020B0604020202020204" pitchFamily="34" charset="0"/>
              </a:rPr>
              <a:t> was </a:t>
            </a:r>
            <a:r>
              <a:rPr lang="en-US" sz="1600" b="1" dirty="0">
                <a:latin typeface="Arial" panose="020B0604020202020204" pitchFamily="34" charset="0"/>
                <a:cs typeface="Arial" panose="020B0604020202020204" pitchFamily="34" charset="0"/>
              </a:rPr>
              <a:t>7% </a:t>
            </a:r>
            <a:r>
              <a:rPr lang="en-US" sz="1600" dirty="0">
                <a:latin typeface="Arial" panose="020B0604020202020204" pitchFamily="34" charset="0"/>
                <a:cs typeface="Arial" panose="020B0604020202020204" pitchFamily="34" charset="0"/>
              </a:rPr>
              <a:t>among all patients receiving a CPI</a:t>
            </a:r>
          </a:p>
          <a:p>
            <a:pPr marL="271463" lvl="1" indent="-271463">
              <a:lnSpc>
                <a:spcPct val="100000"/>
              </a:lnSpc>
              <a:spcBef>
                <a:spcPts val="300"/>
              </a:spcBef>
              <a:spcAft>
                <a:spcPts val="300"/>
              </a:spcAft>
            </a:pPr>
            <a:r>
              <a:rPr lang="en-US" sz="1600" dirty="0">
                <a:latin typeface="Arial" panose="020B0604020202020204" pitchFamily="34" charset="0"/>
                <a:cs typeface="Arial" panose="020B0604020202020204" pitchFamily="34" charset="0"/>
              </a:rPr>
              <a:t>Hepatocellular was the most common pattern (41%)</a:t>
            </a:r>
          </a:p>
          <a:p>
            <a:pPr marL="271463" lvl="1" indent="-271463">
              <a:lnSpc>
                <a:spcPct val="100000"/>
              </a:lnSpc>
              <a:spcBef>
                <a:spcPts val="300"/>
              </a:spcBef>
              <a:spcAft>
                <a:spcPts val="300"/>
              </a:spcAft>
            </a:pPr>
            <a:r>
              <a:rPr lang="en-US" sz="1600" dirty="0">
                <a:latin typeface="Arial" panose="020B0604020202020204" pitchFamily="34" charset="0"/>
                <a:cs typeface="Arial" panose="020B0604020202020204" pitchFamily="34" charset="0"/>
              </a:rPr>
              <a:t>Severe </a:t>
            </a:r>
            <a:r>
              <a:rPr lang="en-US" sz="1600" dirty="0" err="1">
                <a:latin typeface="Arial" panose="020B0604020202020204" pitchFamily="34" charset="0"/>
                <a:cs typeface="Arial" panose="020B0604020202020204" pitchFamily="34" charset="0"/>
              </a:rPr>
              <a:t>ChILI</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76%</a:t>
            </a:r>
            <a:r>
              <a:rPr lang="en-US" sz="1600" dirty="0">
                <a:latin typeface="Arial" panose="020B0604020202020204" pitchFamily="34" charset="0"/>
                <a:cs typeface="Arial" panose="020B0604020202020204" pitchFamily="34" charset="0"/>
              </a:rPr>
              <a:t> (Grade 3/4) compared to </a:t>
            </a:r>
            <a:r>
              <a:rPr lang="en-US" sz="1600" b="1"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 (DILI)</a:t>
            </a:r>
          </a:p>
          <a:p>
            <a:pPr marL="271463" lvl="1" indent="-271463">
              <a:lnSpc>
                <a:spcPct val="100000"/>
              </a:lnSpc>
              <a:spcBef>
                <a:spcPts val="300"/>
              </a:spcBef>
              <a:spcAft>
                <a:spcPts val="300"/>
              </a:spcAft>
            </a:pPr>
            <a:r>
              <a:rPr lang="en-US" sz="1600" dirty="0">
                <a:latin typeface="Arial" panose="020B0604020202020204" pitchFamily="34" charset="0"/>
                <a:cs typeface="Arial" panose="020B0604020202020204" pitchFamily="34" charset="0"/>
              </a:rPr>
              <a:t>No</a:t>
            </a:r>
            <a:r>
              <a:rPr lang="en-US" sz="1600" dirty="0">
                <a:solidFill>
                  <a:srgbClr val="004B87"/>
                </a:solidFill>
                <a:latin typeface="Arial" panose="020B0604020202020204" pitchFamily="34" charset="0"/>
                <a:cs typeface="Arial" panose="020B0604020202020204" pitchFamily="34" charset="0"/>
              </a:rPr>
              <a:t> patients </a:t>
            </a:r>
            <a:r>
              <a:rPr lang="en-US" sz="1600" dirty="0">
                <a:latin typeface="Arial" panose="020B0604020202020204" pitchFamily="34" charset="0"/>
                <a:cs typeface="Arial" panose="020B0604020202020204" pitchFamily="34" charset="0"/>
              </a:rPr>
              <a:t>developed </a:t>
            </a:r>
            <a:r>
              <a:rPr lang="en-US" sz="1600" dirty="0">
                <a:solidFill>
                  <a:srgbClr val="004B87"/>
                </a:solidFill>
                <a:latin typeface="Arial" panose="020B0604020202020204" pitchFamily="34" charset="0"/>
                <a:cs typeface="Arial" panose="020B0604020202020204" pitchFamily="34" charset="0"/>
              </a:rPr>
              <a:t>ALF or died </a:t>
            </a:r>
            <a:r>
              <a:rPr lang="en-US" sz="1600" dirty="0">
                <a:latin typeface="Arial" panose="020B0604020202020204" pitchFamily="34" charset="0"/>
                <a:cs typeface="Arial" panose="020B0604020202020204" pitchFamily="34" charset="0"/>
              </a:rPr>
              <a:t>from</a:t>
            </a:r>
            <a:r>
              <a:rPr lang="en-US" sz="1600" dirty="0">
                <a:solidFill>
                  <a:srgbClr val="004B87"/>
                </a:solidFill>
                <a:latin typeface="Arial" panose="020B0604020202020204" pitchFamily="34" charset="0"/>
                <a:cs typeface="Arial" panose="020B0604020202020204" pitchFamily="34" charset="0"/>
              </a:rPr>
              <a:t> </a:t>
            </a:r>
            <a:r>
              <a:rPr lang="en-US" sz="1600" dirty="0" err="1">
                <a:solidFill>
                  <a:srgbClr val="004B87"/>
                </a:solidFill>
                <a:latin typeface="Arial" panose="020B0604020202020204" pitchFamily="34" charset="0"/>
                <a:cs typeface="Arial" panose="020B0604020202020204" pitchFamily="34" charset="0"/>
              </a:rPr>
              <a:t>ChILI</a:t>
            </a:r>
            <a:endParaRPr lang="en-US" sz="1600" dirty="0">
              <a:solidFill>
                <a:srgbClr val="004B87"/>
              </a:solidFill>
              <a:latin typeface="Arial" panose="020B0604020202020204" pitchFamily="34" charset="0"/>
              <a:cs typeface="Arial" panose="020B0604020202020204" pitchFamily="34" charset="0"/>
            </a:endParaRPr>
          </a:p>
          <a:p>
            <a:pPr marL="271463" lvl="1" indent="-271463">
              <a:lnSpc>
                <a:spcPct val="100000"/>
              </a:lnSpc>
              <a:spcBef>
                <a:spcPts val="300"/>
              </a:spcBef>
              <a:spcAft>
                <a:spcPts val="300"/>
              </a:spcAft>
            </a:pPr>
            <a:r>
              <a:rPr lang="en-US" sz="1600" dirty="0">
                <a:latin typeface="Arial" panose="020B0604020202020204" pitchFamily="34" charset="0"/>
                <a:cs typeface="Arial" panose="020B0604020202020204" pitchFamily="34" charset="0"/>
              </a:rPr>
              <a:t>46/535 (9%) </a:t>
            </a:r>
            <a:r>
              <a:rPr lang="en-US" sz="1600" dirty="0" err="1">
                <a:latin typeface="Arial" panose="020B0604020202020204" pitchFamily="34" charset="0"/>
                <a:cs typeface="Arial" panose="020B0604020202020204" pitchFamily="34" charset="0"/>
              </a:rPr>
              <a:t>ChILI</a:t>
            </a:r>
            <a:r>
              <a:rPr lang="en-US" sz="1600" dirty="0">
                <a:latin typeface="Arial" panose="020B0604020202020204" pitchFamily="34" charset="0"/>
                <a:cs typeface="Arial" panose="020B0604020202020204" pitchFamily="34" charset="0"/>
              </a:rPr>
              <a:t> patients improved without receiving steroid therapy</a:t>
            </a:r>
          </a:p>
          <a:p>
            <a:pPr marL="271463" lvl="1" indent="-271463">
              <a:lnSpc>
                <a:spcPct val="100000"/>
              </a:lnSpc>
              <a:spcBef>
                <a:spcPts val="300"/>
              </a:spcBef>
              <a:spcAft>
                <a:spcPts val="300"/>
              </a:spcAft>
            </a:pPr>
            <a:r>
              <a:rPr lang="en-US" sz="1600" dirty="0">
                <a:latin typeface="Arial" panose="020B0604020202020204" pitchFamily="34" charset="0"/>
                <a:cs typeface="Arial" panose="020B0604020202020204" pitchFamily="34" charset="0"/>
              </a:rPr>
              <a:t>Among patients who received steroids (n=489):</a:t>
            </a:r>
          </a:p>
          <a:p>
            <a:pPr marL="623888" lvl="3" indent="-271463">
              <a:lnSpc>
                <a:spcPct val="100000"/>
              </a:lnSpc>
              <a:spcBef>
                <a:spcPts val="1000"/>
              </a:spcBef>
              <a:spcAft>
                <a:spcPts val="300"/>
              </a:spcAft>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143 (29%) had &gt;3 months of treatment</a:t>
            </a:r>
          </a:p>
          <a:p>
            <a:pPr marL="623888" lvl="3" indent="-271463">
              <a:lnSpc>
                <a:spcPct val="100000"/>
              </a:lnSpc>
              <a:spcBef>
                <a:spcPts val="1000"/>
              </a:spcBef>
              <a:spcAft>
                <a:spcPts val="300"/>
              </a:spcAft>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122 (25%) had additional immunosuppression</a:t>
            </a:r>
          </a:p>
          <a:p>
            <a:pPr marL="623888" lvl="3" indent="-271463">
              <a:lnSpc>
                <a:spcPct val="100000"/>
              </a:lnSpc>
              <a:spcBef>
                <a:spcPts val="1000"/>
              </a:spcBef>
              <a:spcAft>
                <a:spcPts val="300"/>
              </a:spcAft>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89 (18%) had significant steroid-related side effects</a:t>
            </a:r>
          </a:p>
          <a:p>
            <a:pPr marL="271463" lvl="1" indent="-271463">
              <a:lnSpc>
                <a:spcPct val="100000"/>
              </a:lnSpc>
              <a:spcBef>
                <a:spcPts val="300"/>
              </a:spcBef>
              <a:spcAft>
                <a:spcPts val="300"/>
              </a:spcAft>
            </a:pPr>
            <a:r>
              <a:rPr lang="en-US" sz="1600" dirty="0">
                <a:latin typeface="Arial" panose="020B0604020202020204" pitchFamily="34" charset="0"/>
                <a:cs typeface="Arial" panose="020B0604020202020204" pitchFamily="34" charset="0"/>
              </a:rPr>
              <a:t>Among the 250 (47%) patients who were challenged with a CPI, </a:t>
            </a:r>
            <a:r>
              <a:rPr lang="en-US" sz="1600" dirty="0" err="1">
                <a:latin typeface="Arial" panose="020B0604020202020204" pitchFamily="34" charset="0"/>
                <a:cs typeface="Arial" panose="020B0604020202020204" pitchFamily="34" charset="0"/>
              </a:rPr>
              <a:t>ChILI</a:t>
            </a:r>
            <a:r>
              <a:rPr lang="en-US" sz="1600" dirty="0">
                <a:latin typeface="Arial" panose="020B0604020202020204" pitchFamily="34" charset="0"/>
                <a:cs typeface="Arial" panose="020B0604020202020204" pitchFamily="34" charset="0"/>
              </a:rPr>
              <a:t> recurred in 67 patients (27%) </a:t>
            </a:r>
          </a:p>
          <a:p>
            <a:pPr>
              <a:lnSpc>
                <a:spcPct val="100000"/>
              </a:lnSpc>
              <a:spcAft>
                <a:spcPts val="600"/>
              </a:spcAft>
            </a:pPr>
            <a:endParaRPr lang="en-US" sz="1400" dirty="0">
              <a:solidFill>
                <a:schemeClr val="bg2">
                  <a:lumMod val="25000"/>
                </a:schemeClr>
              </a:solidFill>
              <a:latin typeface="Arial" panose="020B0604020202020204" pitchFamily="34" charset="0"/>
              <a:cs typeface="Arial" panose="020B0604020202020204" pitchFamily="34" charset="0"/>
            </a:endParaRPr>
          </a:p>
        </p:txBody>
      </p:sp>
      <p:sp>
        <p:nvSpPr>
          <p:cNvPr id="6" name="Content Placeholder 1">
            <a:extLst>
              <a:ext uri="{FF2B5EF4-FFF2-40B4-BE49-F238E27FC236}">
                <a16:creationId xmlns:a16="http://schemas.microsoft.com/office/drawing/2014/main" id="{0E6C91D8-4964-23A4-1646-B7AAA217B876}"/>
              </a:ext>
            </a:extLst>
          </p:cNvPr>
          <p:cNvSpPr txBox="1">
            <a:spLocks/>
          </p:cNvSpPr>
          <p:nvPr/>
        </p:nvSpPr>
        <p:spPr>
          <a:xfrm>
            <a:off x="6103471" y="4084364"/>
            <a:ext cx="6007844" cy="20192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CONCLUSIONS</a:t>
            </a:r>
          </a:p>
          <a:p>
            <a:pPr>
              <a:lnSpc>
                <a:spcPct val="100000"/>
              </a:lnSpc>
              <a:spcBef>
                <a:spcPts val="300"/>
              </a:spcBef>
            </a:pPr>
            <a:r>
              <a:rPr lang="en-US" sz="1600" dirty="0">
                <a:latin typeface="Arial" panose="020B0604020202020204" pitchFamily="34" charset="0"/>
                <a:cs typeface="Arial" panose="020B0604020202020204" pitchFamily="34" charset="0"/>
              </a:rPr>
              <a:t>In this largest real-world cohort of </a:t>
            </a:r>
            <a:r>
              <a:rPr lang="en-US" sz="1600" dirty="0" err="1">
                <a:latin typeface="Arial" panose="020B0604020202020204" pitchFamily="34" charset="0"/>
                <a:cs typeface="Arial" panose="020B0604020202020204" pitchFamily="34" charset="0"/>
              </a:rPr>
              <a:t>ChILI</a:t>
            </a:r>
            <a:r>
              <a:rPr lang="en-US" sz="1600" dirty="0">
                <a:latin typeface="Arial" panose="020B0604020202020204" pitchFamily="34" charset="0"/>
                <a:cs typeface="Arial" panose="020B0604020202020204" pitchFamily="34" charset="0"/>
              </a:rPr>
              <a:t> to date, no patients developed ALF or died due to </a:t>
            </a:r>
            <a:r>
              <a:rPr lang="en-US" sz="1600" dirty="0" err="1">
                <a:latin typeface="Arial" panose="020B0604020202020204" pitchFamily="34" charset="0"/>
                <a:cs typeface="Arial" panose="020B0604020202020204" pitchFamily="34" charset="0"/>
              </a:rPr>
              <a:t>ChILI</a:t>
            </a:r>
            <a:endParaRPr lang="en-US" sz="1600" dirty="0">
              <a:latin typeface="Arial" panose="020B0604020202020204" pitchFamily="34" charset="0"/>
              <a:cs typeface="Arial" panose="020B0604020202020204" pitchFamily="34" charset="0"/>
            </a:endParaRPr>
          </a:p>
          <a:p>
            <a:pPr>
              <a:lnSpc>
                <a:spcPct val="100000"/>
              </a:lnSpc>
              <a:spcBef>
                <a:spcPts val="300"/>
              </a:spcBef>
            </a:pPr>
            <a:r>
              <a:rPr lang="en-US" sz="1600" dirty="0">
                <a:latin typeface="Arial" panose="020B0604020202020204" pitchFamily="34" charset="0"/>
                <a:cs typeface="Arial" panose="020B0604020202020204" pitchFamily="34" charset="0"/>
              </a:rPr>
              <a:t>Cholangiopathy and SOS are distinctive phenotypes of </a:t>
            </a:r>
            <a:r>
              <a:rPr lang="en-US" sz="1600" dirty="0" err="1">
                <a:latin typeface="Arial" panose="020B0604020202020204" pitchFamily="34" charset="0"/>
                <a:cs typeface="Arial" panose="020B0604020202020204" pitchFamily="34" charset="0"/>
              </a:rPr>
              <a:t>ChILI</a:t>
            </a:r>
            <a:r>
              <a:rPr lang="en-US" sz="1600" dirty="0">
                <a:latin typeface="Arial" panose="020B0604020202020204" pitchFamily="34" charset="0"/>
                <a:cs typeface="Arial" panose="020B0604020202020204" pitchFamily="34" charset="0"/>
              </a:rPr>
              <a:t> </a:t>
            </a:r>
          </a:p>
          <a:p>
            <a:pPr>
              <a:lnSpc>
                <a:spcPct val="100000"/>
              </a:lnSpc>
              <a:spcBef>
                <a:spcPts val="300"/>
              </a:spcBef>
            </a:pPr>
            <a:r>
              <a:rPr lang="en-US" sz="1600" dirty="0">
                <a:latin typeface="Arial" panose="020B0604020202020204" pitchFamily="34" charset="0"/>
                <a:cs typeface="Arial" panose="020B0604020202020204" pitchFamily="34" charset="0"/>
              </a:rPr>
              <a:t>There is significant heterogeneity in </a:t>
            </a:r>
            <a:r>
              <a:rPr lang="en-US" sz="1600" dirty="0" err="1">
                <a:latin typeface="Arial" panose="020B0604020202020204" pitchFamily="34" charset="0"/>
                <a:cs typeface="Arial" panose="020B0604020202020204" pitchFamily="34" charset="0"/>
              </a:rPr>
              <a:t>ChILI</a:t>
            </a:r>
            <a:r>
              <a:rPr lang="en-US" sz="1600" dirty="0">
                <a:latin typeface="Arial" panose="020B0604020202020204" pitchFamily="34" charset="0"/>
                <a:cs typeface="Arial" panose="020B0604020202020204" pitchFamily="34" charset="0"/>
              </a:rPr>
              <a:t> management</a:t>
            </a:r>
          </a:p>
          <a:p>
            <a:pPr>
              <a:lnSpc>
                <a:spcPct val="100000"/>
              </a:lnSpc>
              <a:spcBef>
                <a:spcPts val="300"/>
              </a:spcBef>
            </a:pPr>
            <a:r>
              <a:rPr lang="en-US" sz="1600" dirty="0">
                <a:latin typeface="Arial" panose="020B0604020202020204" pitchFamily="34" charset="0"/>
                <a:cs typeface="Arial" panose="020B0604020202020204" pitchFamily="34" charset="0"/>
              </a:rPr>
              <a:t>Prolonged steroid use is seen in &gt;25% of </a:t>
            </a:r>
            <a:r>
              <a:rPr lang="en-US" sz="1600" dirty="0" err="1">
                <a:latin typeface="Arial" panose="020B0604020202020204" pitchFamily="34" charset="0"/>
                <a:cs typeface="Arial" panose="020B0604020202020204" pitchFamily="34" charset="0"/>
              </a:rPr>
              <a:t>ChILI</a:t>
            </a:r>
            <a:r>
              <a:rPr lang="en-US" sz="1600" dirty="0">
                <a:latin typeface="Arial" panose="020B0604020202020204" pitchFamily="34" charset="0"/>
                <a:cs typeface="Arial" panose="020B0604020202020204" pitchFamily="34" charset="0"/>
              </a:rPr>
              <a:t> patients with morbidity and mortality related to steroids </a:t>
            </a:r>
            <a:endParaRPr lang="en-US" dirty="0">
              <a:latin typeface="Arial" panose="020B0604020202020204" pitchFamily="34" charset="0"/>
              <a:cs typeface="Arial" panose="020B0604020202020204" pitchFamily="34" charset="0"/>
            </a:endParaRPr>
          </a:p>
          <a:p>
            <a:pPr>
              <a:lnSpc>
                <a:spcPct val="100000"/>
              </a:lnSpc>
              <a:spcBef>
                <a:spcPts val="300"/>
              </a:spcBef>
            </a:pPr>
            <a:r>
              <a:rPr lang="en-US" sz="1600" dirty="0">
                <a:latin typeface="Arial" panose="020B0604020202020204" pitchFamily="34" charset="0"/>
                <a:cs typeface="Arial" panose="020B0604020202020204" pitchFamily="34" charset="0"/>
              </a:rPr>
              <a:t>A prospective clinical trial is needed to inform clinical practice</a:t>
            </a:r>
          </a:p>
        </p:txBody>
      </p:sp>
      <p:cxnSp>
        <p:nvCxnSpPr>
          <p:cNvPr id="15" name="Straight Connector 14">
            <a:extLst>
              <a:ext uri="{FF2B5EF4-FFF2-40B4-BE49-F238E27FC236}">
                <a16:creationId xmlns:a16="http://schemas.microsoft.com/office/drawing/2014/main" id="{2711620C-C37E-4A79-823F-3277399890CE}"/>
              </a:ext>
            </a:extLst>
          </p:cNvPr>
          <p:cNvCxnSpPr>
            <a:cxnSpLocks/>
          </p:cNvCxnSpPr>
          <p:nvPr/>
        </p:nvCxnSpPr>
        <p:spPr>
          <a:xfrm>
            <a:off x="6054246" y="4007761"/>
            <a:ext cx="584247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29" name="Table 28">
            <a:extLst>
              <a:ext uri="{FF2B5EF4-FFF2-40B4-BE49-F238E27FC236}">
                <a16:creationId xmlns:a16="http://schemas.microsoft.com/office/drawing/2014/main" id="{C7E0AF97-B046-94C2-3092-F059A436F8E4}"/>
              </a:ext>
            </a:extLst>
          </p:cNvPr>
          <p:cNvGraphicFramePr>
            <a:graphicFrameLocks noGrp="1"/>
          </p:cNvGraphicFramePr>
          <p:nvPr>
            <p:extLst>
              <p:ext uri="{D42A27DB-BD31-4B8C-83A1-F6EECF244321}">
                <p14:modId xmlns:p14="http://schemas.microsoft.com/office/powerpoint/2010/main" val="4120327506"/>
              </p:ext>
            </p:extLst>
          </p:nvPr>
        </p:nvGraphicFramePr>
        <p:xfrm>
          <a:off x="6054246" y="970767"/>
          <a:ext cx="5943813" cy="2631645"/>
        </p:xfrm>
        <a:graphic>
          <a:graphicData uri="http://schemas.openxmlformats.org/drawingml/2006/table">
            <a:tbl>
              <a:tblPr firstRow="1" bandRow="1">
                <a:tableStyleId>{5C22544A-7EE6-4342-B048-85BDC9FD1C3A}</a:tableStyleId>
              </a:tblPr>
              <a:tblGrid>
                <a:gridCol w="3862191">
                  <a:extLst>
                    <a:ext uri="{9D8B030D-6E8A-4147-A177-3AD203B41FA5}">
                      <a16:colId xmlns:a16="http://schemas.microsoft.com/office/drawing/2014/main" val="3785508636"/>
                    </a:ext>
                  </a:extLst>
                </a:gridCol>
                <a:gridCol w="2081622">
                  <a:extLst>
                    <a:ext uri="{9D8B030D-6E8A-4147-A177-3AD203B41FA5}">
                      <a16:colId xmlns:a16="http://schemas.microsoft.com/office/drawing/2014/main" val="679576335"/>
                    </a:ext>
                  </a:extLst>
                </a:gridCol>
              </a:tblGrid>
              <a:tr h="596710">
                <a:tc>
                  <a:txBody>
                    <a:bodyPr/>
                    <a:lstStyle/>
                    <a:p>
                      <a:r>
                        <a:rPr lang="en-NZ" sz="1600" dirty="0" err="1">
                          <a:solidFill>
                            <a:schemeClr val="accent6"/>
                          </a:solidFill>
                        </a:rPr>
                        <a:t>ChILI</a:t>
                      </a:r>
                      <a:r>
                        <a:rPr lang="en-NZ" sz="1600" dirty="0">
                          <a:solidFill>
                            <a:schemeClr val="accent6"/>
                          </a:solidFill>
                        </a:rPr>
                        <a:t> severity and phenotypes, n (%) </a:t>
                      </a:r>
                    </a:p>
                  </a:txBody>
                  <a:tcPr marL="72000" marR="36000" marT="36000" marB="36000" anchor="ctr">
                    <a:solidFill>
                      <a:schemeClr val="bg1"/>
                    </a:solidFill>
                  </a:tcPr>
                </a:tc>
                <a:tc>
                  <a:txBody>
                    <a:bodyPr/>
                    <a:lstStyle/>
                    <a:p>
                      <a:pPr algn="ctr"/>
                      <a:r>
                        <a:rPr lang="en-NZ" sz="1600" dirty="0"/>
                        <a:t>Patients with </a:t>
                      </a:r>
                      <a:r>
                        <a:rPr lang="en-NZ" sz="1600" dirty="0" err="1"/>
                        <a:t>ChILI</a:t>
                      </a:r>
                      <a:r>
                        <a:rPr lang="en-NZ" sz="1600" dirty="0"/>
                        <a:t> (n=535)</a:t>
                      </a:r>
                    </a:p>
                  </a:txBody>
                  <a:tcPr marL="72000" marR="36000" marT="36000" marB="36000" anchor="ctr">
                    <a:solidFill>
                      <a:schemeClr val="accent6"/>
                    </a:solidFill>
                  </a:tcPr>
                </a:tc>
                <a:extLst>
                  <a:ext uri="{0D108BD9-81ED-4DB2-BD59-A6C34878D82A}">
                    <a16:rowId xmlns:a16="http://schemas.microsoft.com/office/drawing/2014/main" val="953226468"/>
                  </a:ext>
                </a:extLst>
              </a:tr>
              <a:tr h="397807">
                <a:tc>
                  <a:txBody>
                    <a:bodyPr/>
                    <a:lstStyle/>
                    <a:p>
                      <a:r>
                        <a:rPr lang="en-NZ" sz="1600" dirty="0">
                          <a:solidFill>
                            <a:srgbClr val="004B87"/>
                          </a:solidFill>
                          <a:latin typeface="Arial" panose="020B0604020202020204" pitchFamily="34" charset="0"/>
                          <a:cs typeface="Arial" panose="020B0604020202020204" pitchFamily="34" charset="0"/>
                        </a:rPr>
                        <a:t>Grade 3/4 liver injury</a:t>
                      </a:r>
                    </a:p>
                  </a:txBody>
                  <a:tcPr marL="72000" marR="36000" marT="36000" marB="36000" anchor="ctr">
                    <a:solidFill>
                      <a:srgbClr val="E7F3F2"/>
                    </a:solidFill>
                  </a:tcPr>
                </a:tc>
                <a:tc>
                  <a:txBody>
                    <a:bodyPr/>
                    <a:lstStyle/>
                    <a:p>
                      <a:pPr algn="ctr"/>
                      <a:r>
                        <a:rPr lang="en-NZ" sz="1600">
                          <a:solidFill>
                            <a:srgbClr val="004B87"/>
                          </a:solidFill>
                          <a:latin typeface="Arial" panose="020B0604020202020204" pitchFamily="34" charset="0"/>
                          <a:cs typeface="Arial" panose="020B0604020202020204" pitchFamily="34" charset="0"/>
                        </a:rPr>
                        <a:t>404 (75.5)</a:t>
                      </a:r>
                    </a:p>
                  </a:txBody>
                  <a:tcPr marL="72000" marR="36000" marT="36000" marB="36000" anchor="ctr">
                    <a:solidFill>
                      <a:srgbClr val="E7F3F2"/>
                    </a:solidFill>
                  </a:tcPr>
                </a:tc>
                <a:extLst>
                  <a:ext uri="{0D108BD9-81ED-4DB2-BD59-A6C34878D82A}">
                    <a16:rowId xmlns:a16="http://schemas.microsoft.com/office/drawing/2014/main" val="2402018943"/>
                  </a:ext>
                </a:extLst>
              </a:tr>
              <a:tr h="413107">
                <a:tc>
                  <a:txBody>
                    <a:bodyPr/>
                    <a:lstStyle/>
                    <a:p>
                      <a:r>
                        <a:rPr lang="en-NZ" sz="1600" dirty="0">
                          <a:solidFill>
                            <a:srgbClr val="004B87"/>
                          </a:solidFill>
                          <a:latin typeface="Arial" panose="020B0604020202020204" pitchFamily="34" charset="0"/>
                          <a:cs typeface="Arial" panose="020B0604020202020204" pitchFamily="34" charset="0"/>
                        </a:rPr>
                        <a:t>Jaundice</a:t>
                      </a:r>
                    </a:p>
                  </a:txBody>
                  <a:tcPr marL="72000" marR="36000" marT="36000" marB="36000" anchor="ctr">
                    <a:solidFill>
                      <a:schemeClr val="bg1"/>
                    </a:solidFill>
                  </a:tcPr>
                </a:tc>
                <a:tc>
                  <a:txBody>
                    <a:bodyPr/>
                    <a:lstStyle/>
                    <a:p>
                      <a:pPr algn="ctr"/>
                      <a:r>
                        <a:rPr lang="en-NZ" sz="1600">
                          <a:solidFill>
                            <a:srgbClr val="004B87"/>
                          </a:solidFill>
                          <a:latin typeface="Arial" panose="020B0604020202020204" pitchFamily="34" charset="0"/>
                          <a:cs typeface="Arial" panose="020B0604020202020204" pitchFamily="34" charset="0"/>
                        </a:rPr>
                        <a:t>89 (16.6)</a:t>
                      </a:r>
                    </a:p>
                  </a:txBody>
                  <a:tcPr marL="72000" marR="36000" marT="36000" marB="36000" anchor="ctr">
                    <a:solidFill>
                      <a:schemeClr val="bg1"/>
                    </a:solidFill>
                  </a:tcPr>
                </a:tc>
                <a:extLst>
                  <a:ext uri="{0D108BD9-81ED-4DB2-BD59-A6C34878D82A}">
                    <a16:rowId xmlns:a16="http://schemas.microsoft.com/office/drawing/2014/main" val="1037277951"/>
                  </a:ext>
                </a:extLst>
              </a:tr>
              <a:tr h="428407">
                <a:tc>
                  <a:txBody>
                    <a:bodyPr/>
                    <a:lstStyle/>
                    <a:p>
                      <a:r>
                        <a:rPr lang="en-NZ" sz="1600" dirty="0">
                          <a:solidFill>
                            <a:srgbClr val="004B87"/>
                          </a:solidFill>
                          <a:latin typeface="Arial" panose="020B0604020202020204" pitchFamily="34" charset="0"/>
                          <a:cs typeface="Arial" panose="020B0604020202020204" pitchFamily="34" charset="0"/>
                        </a:rPr>
                        <a:t>Severe DILI</a:t>
                      </a:r>
                    </a:p>
                  </a:txBody>
                  <a:tcPr marL="72000" marR="36000" marT="36000" marB="36000" anchor="ctr">
                    <a:solidFill>
                      <a:srgbClr val="E7F3F2"/>
                    </a:solidFill>
                  </a:tcPr>
                </a:tc>
                <a:tc>
                  <a:txBody>
                    <a:bodyPr/>
                    <a:lstStyle/>
                    <a:p>
                      <a:pPr algn="ctr"/>
                      <a:r>
                        <a:rPr lang="en-NZ" sz="1600">
                          <a:solidFill>
                            <a:srgbClr val="004B87"/>
                          </a:solidFill>
                          <a:latin typeface="Arial" panose="020B0604020202020204" pitchFamily="34" charset="0"/>
                          <a:cs typeface="Arial" panose="020B0604020202020204" pitchFamily="34" charset="0"/>
                        </a:rPr>
                        <a:t>14 (2.6)</a:t>
                      </a:r>
                    </a:p>
                  </a:txBody>
                  <a:tcPr marL="72000" marR="36000" marT="36000" marB="36000" anchor="ctr">
                    <a:solidFill>
                      <a:srgbClr val="E7F3F2"/>
                    </a:solidFill>
                  </a:tcPr>
                </a:tc>
                <a:extLst>
                  <a:ext uri="{0D108BD9-81ED-4DB2-BD59-A6C34878D82A}">
                    <a16:rowId xmlns:a16="http://schemas.microsoft.com/office/drawing/2014/main" val="296941012"/>
                  </a:ext>
                </a:extLst>
              </a:tr>
              <a:tr h="397807">
                <a:tc>
                  <a:txBody>
                    <a:bodyPr/>
                    <a:lstStyle/>
                    <a:p>
                      <a:r>
                        <a:rPr lang="en-NZ" sz="1600" dirty="0">
                          <a:solidFill>
                            <a:srgbClr val="004B87"/>
                          </a:solidFill>
                          <a:latin typeface="Arial" panose="020B0604020202020204" pitchFamily="34" charset="0"/>
                          <a:cs typeface="Arial" panose="020B0604020202020204" pitchFamily="34" charset="0"/>
                        </a:rPr>
                        <a:t>Cholangiopathy</a:t>
                      </a:r>
                    </a:p>
                  </a:txBody>
                  <a:tcPr marL="72000" marR="36000" marT="36000" marB="36000" anchor="ctr">
                    <a:solidFill>
                      <a:schemeClr val="bg1"/>
                    </a:solidFill>
                  </a:tcPr>
                </a:tc>
                <a:tc>
                  <a:txBody>
                    <a:bodyPr/>
                    <a:lstStyle/>
                    <a:p>
                      <a:pPr algn="ctr"/>
                      <a:r>
                        <a:rPr lang="en-NZ" sz="1600" dirty="0">
                          <a:solidFill>
                            <a:srgbClr val="004B87"/>
                          </a:solidFill>
                          <a:latin typeface="Arial" panose="020B0604020202020204" pitchFamily="34" charset="0"/>
                          <a:cs typeface="Arial" panose="020B0604020202020204" pitchFamily="34" charset="0"/>
                        </a:rPr>
                        <a:t>10 (1.9)</a:t>
                      </a:r>
                    </a:p>
                  </a:txBody>
                  <a:tcPr marL="72000" marR="36000" marT="36000" marB="36000" anchor="ctr">
                    <a:solidFill>
                      <a:schemeClr val="bg1"/>
                    </a:solidFill>
                  </a:tcPr>
                </a:tc>
                <a:extLst>
                  <a:ext uri="{0D108BD9-81ED-4DB2-BD59-A6C34878D82A}">
                    <a16:rowId xmlns:a16="http://schemas.microsoft.com/office/drawing/2014/main" val="1667489206"/>
                  </a:ext>
                </a:extLst>
              </a:tr>
              <a:tr h="397807">
                <a:tc>
                  <a:txBody>
                    <a:bodyPr/>
                    <a:lstStyle/>
                    <a:p>
                      <a:pPr lvl="0">
                        <a:buNone/>
                      </a:pPr>
                      <a:r>
                        <a:rPr lang="en-NZ" sz="1600" b="0" i="0" u="none" strike="noStrike" baseline="0" noProof="0" dirty="0">
                          <a:solidFill>
                            <a:srgbClr val="004B87"/>
                          </a:solidFill>
                          <a:latin typeface="Arial" panose="020B0604020202020204" pitchFamily="34" charset="0"/>
                          <a:cs typeface="Arial" panose="020B0604020202020204" pitchFamily="34" charset="0"/>
                        </a:rPr>
                        <a:t>Sinusoidal obstruction syndrome (</a:t>
                      </a:r>
                      <a:r>
                        <a:rPr lang="en-NZ" sz="1600" dirty="0">
                          <a:solidFill>
                            <a:srgbClr val="004B87"/>
                          </a:solidFill>
                          <a:latin typeface="Arial" panose="020B0604020202020204" pitchFamily="34" charset="0"/>
                          <a:cs typeface="Arial" panose="020B0604020202020204" pitchFamily="34" charset="0"/>
                        </a:rPr>
                        <a:t>SOS)</a:t>
                      </a:r>
                    </a:p>
                  </a:txBody>
                  <a:tcPr marL="72000" marR="36000" marT="36000" marB="36000" anchor="ctr">
                    <a:solidFill>
                      <a:srgbClr val="E7F3F2"/>
                    </a:solidFill>
                  </a:tcPr>
                </a:tc>
                <a:tc>
                  <a:txBody>
                    <a:bodyPr/>
                    <a:lstStyle/>
                    <a:p>
                      <a:pPr algn="ctr"/>
                      <a:r>
                        <a:rPr lang="en-NZ" sz="1600" dirty="0">
                          <a:solidFill>
                            <a:srgbClr val="004B87"/>
                          </a:solidFill>
                          <a:latin typeface="Arial" panose="020B0604020202020204" pitchFamily="34" charset="0"/>
                          <a:cs typeface="Arial" panose="020B0604020202020204" pitchFamily="34" charset="0"/>
                        </a:rPr>
                        <a:t>2 (0.4)</a:t>
                      </a:r>
                    </a:p>
                  </a:txBody>
                  <a:tcPr marL="72000" marR="36000" marT="36000" marB="36000" anchor="ctr">
                    <a:solidFill>
                      <a:srgbClr val="E7F3F2"/>
                    </a:solidFill>
                  </a:tcPr>
                </a:tc>
                <a:extLst>
                  <a:ext uri="{0D108BD9-81ED-4DB2-BD59-A6C34878D82A}">
                    <a16:rowId xmlns:a16="http://schemas.microsoft.com/office/drawing/2014/main" val="3949494958"/>
                  </a:ext>
                </a:extLst>
              </a:tr>
            </a:tbl>
          </a:graphicData>
        </a:graphic>
      </p:graphicFrame>
      <p:cxnSp>
        <p:nvCxnSpPr>
          <p:cNvPr id="2" name="Straight Connector 1">
            <a:extLst>
              <a:ext uri="{FF2B5EF4-FFF2-40B4-BE49-F238E27FC236}">
                <a16:creationId xmlns:a16="http://schemas.microsoft.com/office/drawing/2014/main" id="{431AA21E-0EF7-4850-1AA8-BDE047E41774}"/>
              </a:ext>
            </a:extLst>
          </p:cNvPr>
          <p:cNvCxnSpPr>
            <a:cxnSpLocks/>
          </p:cNvCxnSpPr>
          <p:nvPr/>
        </p:nvCxnSpPr>
        <p:spPr>
          <a:xfrm flipV="1">
            <a:off x="6054247" y="4007761"/>
            <a:ext cx="0" cy="241208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Picture 2">
            <a:hlinkClick r:id="rId3" action="ppaction://hlinksldjump"/>
            <a:extLst>
              <a:ext uri="{FF2B5EF4-FFF2-40B4-BE49-F238E27FC236}">
                <a16:creationId xmlns:a16="http://schemas.microsoft.com/office/drawing/2014/main" id="{D119F5DE-2ED8-D480-A2B3-F33C32DA11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666822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2BD8A-357B-FB24-4D5A-F1DC81912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93A84-E057-03C9-9693-EE0DF59C30E5}"/>
              </a:ext>
            </a:extLst>
          </p:cNvPr>
          <p:cNvSpPr>
            <a:spLocks noGrp="1"/>
          </p:cNvSpPr>
          <p:nvPr>
            <p:ph type="ctrTitle"/>
          </p:nvPr>
        </p:nvSpPr>
        <p:spPr>
          <a:xfrm>
            <a:off x="7152812" y="2990849"/>
            <a:ext cx="4905375" cy="876301"/>
          </a:xfrm>
        </p:spPr>
        <p:txBody>
          <a:bodyPr>
            <a:normAutofit/>
          </a:bodyPr>
          <a:lstStyle/>
          <a:p>
            <a:pPr algn="r"/>
            <a:r>
              <a:rPr lang="en-GB" sz="4900" dirty="0">
                <a:latin typeface="Arial" panose="020B0604020202020204" pitchFamily="34" charset="0"/>
                <a:cs typeface="Arial" panose="020B0604020202020204" pitchFamily="34" charset="0"/>
              </a:rPr>
              <a:t>Late breakers</a:t>
            </a:r>
            <a:endParaRPr lang="en-US" sz="4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173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8C177740-BD1C-D079-5299-995E04C79E1D}"/>
              </a:ext>
            </a:extLst>
          </p:cNvPr>
          <p:cNvSpPr txBox="1">
            <a:spLocks/>
          </p:cNvSpPr>
          <p:nvPr/>
        </p:nvSpPr>
        <p:spPr>
          <a:xfrm>
            <a:off x="425752" y="1045205"/>
            <a:ext cx="5352045" cy="4622400"/>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dirty="0">
                <a:solidFill>
                  <a:schemeClr val="bg1"/>
                </a:solidFill>
                <a:highlight>
                  <a:srgbClr val="008080"/>
                </a:highlight>
                <a:latin typeface="Arial" panose="020B0604020202020204" pitchFamily="34" charset="0"/>
                <a:cs typeface="Arial" panose="020B0604020202020204" pitchFamily="34" charset="0"/>
              </a:rPr>
              <a:t>BACKGROUND &amp; AIM</a:t>
            </a:r>
          </a:p>
          <a:p>
            <a:pPr>
              <a:lnSpc>
                <a:spcPct val="100000"/>
              </a:lnSpc>
            </a:pPr>
            <a:r>
              <a:rPr lang="en-US" sz="1600" noProof="0" dirty="0">
                <a:latin typeface="Arial" panose="020B0604020202020204" pitchFamily="34" charset="0"/>
                <a:cs typeface="Arial" panose="020B0604020202020204" pitchFamily="34" charset="0"/>
              </a:rPr>
              <a:t>Cellular senescence, a stress-induced </a:t>
            </a:r>
            <a:r>
              <a:rPr lang="en-US" sz="1600" noProof="0" dirty="0" err="1">
                <a:latin typeface="Arial" panose="020B0604020202020204" pitchFamily="34" charset="0"/>
                <a:cs typeface="Arial" panose="020B0604020202020204" pitchFamily="34" charset="0"/>
              </a:rPr>
              <a:t>programme</a:t>
            </a:r>
            <a:r>
              <a:rPr lang="en-US" sz="1600" noProof="0" dirty="0">
                <a:latin typeface="Arial" panose="020B0604020202020204" pitchFamily="34" charset="0"/>
                <a:cs typeface="Arial" panose="020B0604020202020204" pitchFamily="34" charset="0"/>
              </a:rPr>
              <a:t> characterized by stable cell-cycle arrest, is a hallmark of ageing and a key driver of liver inflammation </a:t>
            </a:r>
            <a:br>
              <a:rPr lang="en-US" sz="1600" noProof="0" dirty="0">
                <a:latin typeface="Arial" panose="020B0604020202020204" pitchFamily="34" charset="0"/>
                <a:cs typeface="Arial" panose="020B0604020202020204" pitchFamily="34" charset="0"/>
              </a:rPr>
            </a:br>
            <a:r>
              <a:rPr lang="en-US" sz="1600" noProof="0" dirty="0">
                <a:latin typeface="Arial" panose="020B0604020202020204" pitchFamily="34" charset="0"/>
                <a:cs typeface="Arial" panose="020B0604020202020204" pitchFamily="34" charset="0"/>
              </a:rPr>
              <a:t>and fibrosis</a:t>
            </a:r>
          </a:p>
          <a:p>
            <a:pPr>
              <a:lnSpc>
                <a:spcPct val="100000"/>
              </a:lnSpc>
            </a:pPr>
            <a:r>
              <a:rPr lang="en-US" sz="1600" noProof="0" dirty="0" err="1">
                <a:latin typeface="Arial" panose="020B0604020202020204" pitchFamily="34" charset="0"/>
                <a:cs typeface="Arial" panose="020B0604020202020204" pitchFamily="34" charset="0"/>
              </a:rPr>
              <a:t>Senolytic</a:t>
            </a:r>
            <a:r>
              <a:rPr lang="en-US" sz="1600" noProof="0" dirty="0">
                <a:latin typeface="Arial" panose="020B0604020202020204" pitchFamily="34" charset="0"/>
                <a:cs typeface="Arial" panose="020B0604020202020204" pitchFamily="34" charset="0"/>
              </a:rPr>
              <a:t> agents that selectively eliminate senescent cells may modify or reverse key features of MASH</a:t>
            </a:r>
          </a:p>
          <a:p>
            <a:pPr>
              <a:lnSpc>
                <a:spcPct val="100000"/>
              </a:lnSpc>
            </a:pPr>
            <a:r>
              <a:rPr lang="en-US" sz="1600" noProof="0" dirty="0" err="1">
                <a:latin typeface="Arial" panose="020B0604020202020204" pitchFamily="34" charset="0"/>
                <a:cs typeface="Arial" panose="020B0604020202020204" pitchFamily="34" charset="0"/>
              </a:rPr>
              <a:t>Dasatinib</a:t>
            </a:r>
            <a:r>
              <a:rPr lang="en-US" sz="1600" noProof="0" dirty="0">
                <a:latin typeface="Arial" panose="020B0604020202020204" pitchFamily="34" charset="0"/>
                <a:cs typeface="Arial" panose="020B0604020202020204" pitchFamily="34" charset="0"/>
              </a:rPr>
              <a:t> plus quercetin (D+Q) is a candidate </a:t>
            </a:r>
            <a:br>
              <a:rPr lang="en-US" sz="1600" noProof="0" dirty="0">
                <a:latin typeface="Arial" panose="020B0604020202020204" pitchFamily="34" charset="0"/>
                <a:cs typeface="Arial" panose="020B0604020202020204" pitchFamily="34" charset="0"/>
              </a:rPr>
            </a:br>
            <a:r>
              <a:rPr lang="en-US" sz="1600" noProof="0" dirty="0" err="1">
                <a:latin typeface="Arial" panose="020B0604020202020204" pitchFamily="34" charset="0"/>
                <a:cs typeface="Arial" panose="020B0604020202020204" pitchFamily="34" charset="0"/>
              </a:rPr>
              <a:t>senolytic</a:t>
            </a:r>
            <a:r>
              <a:rPr lang="en-US" sz="1600" noProof="0" dirty="0">
                <a:latin typeface="Arial" panose="020B0604020202020204" pitchFamily="34" charset="0"/>
                <a:cs typeface="Arial" panose="020B0604020202020204" pitchFamily="34" charset="0"/>
              </a:rPr>
              <a:t> therapy for fibrotic MASH</a:t>
            </a:r>
          </a:p>
          <a:p>
            <a:pPr>
              <a:lnSpc>
                <a:spcPct val="100000"/>
              </a:lnSpc>
            </a:pPr>
            <a:r>
              <a:rPr lang="en-NZ" sz="1600" b="1" dirty="0">
                <a:latin typeface="Arial" panose="020B0604020202020204" pitchFamily="34" charset="0"/>
                <a:cs typeface="Arial" panose="020B0604020202020204" pitchFamily="34" charset="0"/>
              </a:rPr>
              <a:t>AIM: </a:t>
            </a:r>
            <a:r>
              <a:rPr lang="en-NZ" sz="1600" dirty="0">
                <a:latin typeface="Arial" panose="020B0604020202020204" pitchFamily="34" charset="0"/>
                <a:cs typeface="Arial" panose="020B0604020202020204" pitchFamily="34" charset="0"/>
              </a:rPr>
              <a:t>To </a:t>
            </a:r>
            <a:r>
              <a:rPr lang="en-US" sz="1600" dirty="0">
                <a:latin typeface="Arial" panose="020B0604020202020204" pitchFamily="34" charset="0"/>
                <a:cs typeface="Arial" panose="020B0604020202020204" pitchFamily="34" charset="0"/>
              </a:rPr>
              <a:t>evaluate the efficacy and safety of D+Q in patients with fibrotic MASH</a:t>
            </a:r>
            <a:endParaRPr lang="en-GB" sz="1600" noProof="0" dirty="0">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3C2CEECD-E1ED-D1C7-AEA5-D63596F011E9}"/>
              </a:ext>
            </a:extLst>
          </p:cNvPr>
          <p:cNvSpPr txBox="1">
            <a:spLocks/>
          </p:cNvSpPr>
          <p:nvPr/>
        </p:nvSpPr>
        <p:spPr>
          <a:xfrm>
            <a:off x="6096000" y="105179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b="1" dirty="0">
                <a:solidFill>
                  <a:schemeClr val="bg1"/>
                </a:solidFill>
                <a:highlight>
                  <a:srgbClr val="008080"/>
                </a:highlight>
                <a:latin typeface="Arial" panose="020B0604020202020204" pitchFamily="34" charset="0"/>
                <a:cs typeface="Arial" panose="020B0604020202020204" pitchFamily="34" charset="0"/>
              </a:rPr>
              <a:t>METHODS</a:t>
            </a:r>
          </a:p>
        </p:txBody>
      </p:sp>
      <p:cxnSp>
        <p:nvCxnSpPr>
          <p:cNvPr id="6" name="Straight Connector 5">
            <a:extLst>
              <a:ext uri="{FF2B5EF4-FFF2-40B4-BE49-F238E27FC236}">
                <a16:creationId xmlns:a16="http://schemas.microsoft.com/office/drawing/2014/main" id="{0874ADC4-8F89-5993-1B5E-B79A9D8F0274}"/>
              </a:ext>
            </a:extLst>
          </p:cNvPr>
          <p:cNvCxnSpPr>
            <a:cxnSpLocks/>
          </p:cNvCxnSpPr>
          <p:nvPr/>
        </p:nvCxnSpPr>
        <p:spPr>
          <a:xfrm>
            <a:off x="5994353" y="1058406"/>
            <a:ext cx="0" cy="496945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FEAACEDD-6559-C1DB-8536-BC96D1BCCA0E}"/>
              </a:ext>
            </a:extLst>
          </p:cNvPr>
          <p:cNvSpPr txBox="1">
            <a:spLocks/>
          </p:cNvSpPr>
          <p:nvPr/>
        </p:nvSpPr>
        <p:spPr>
          <a:xfrm>
            <a:off x="191194" y="5506014"/>
            <a:ext cx="5904806" cy="1237673"/>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noProof="0" dirty="0">
                <a:solidFill>
                  <a:srgbClr val="004B87"/>
                </a:solidFill>
                <a:latin typeface="Arial" panose="020B0604020202020204" pitchFamily="34" charset="0"/>
                <a:cs typeface="Arial" panose="020B0604020202020204" pitchFamily="34" charset="0"/>
              </a:rPr>
              <a:t> </a:t>
            </a:r>
            <a:br>
              <a:rPr lang="en-GB" sz="1100" noProof="0" dirty="0">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ea typeface="Calibri"/>
                <a:cs typeface="Arial" panose="020B0604020202020204" pitchFamily="34" charset="0"/>
              </a:rPr>
              <a:t>*F2/F3.</a:t>
            </a:r>
          </a:p>
          <a:p>
            <a:pPr marL="0" indent="0">
              <a:spcBef>
                <a:spcPts val="0"/>
              </a:spcBef>
              <a:buNone/>
            </a:pPr>
            <a:r>
              <a:rPr lang="en-GB" sz="1100" baseline="30000" dirty="0">
                <a:solidFill>
                  <a:srgbClr val="004B87"/>
                </a:solidFill>
                <a:latin typeface="Arial" panose="020B0604020202020204" pitchFamily="34" charset="0"/>
                <a:ea typeface="Calibri"/>
                <a:cs typeface="Arial" panose="020B0604020202020204" pitchFamily="34" charset="0"/>
              </a:rPr>
              <a:t>†</a:t>
            </a:r>
            <a:r>
              <a:rPr lang="en-GB" sz="1100" dirty="0">
                <a:solidFill>
                  <a:srgbClr val="004B87"/>
                </a:solidFill>
                <a:latin typeface="Arial" panose="020B0604020202020204" pitchFamily="34" charset="0"/>
                <a:ea typeface="Calibri"/>
                <a:cs typeface="Arial" panose="020B0604020202020204" pitchFamily="34" charset="0"/>
              </a:rPr>
              <a:t>D</a:t>
            </a:r>
            <a:r>
              <a:rPr lang="en-US" sz="1100" dirty="0" err="1">
                <a:solidFill>
                  <a:srgbClr val="004B87"/>
                </a:solidFill>
                <a:latin typeface="Arial" panose="020B0604020202020204" pitchFamily="34" charset="0"/>
                <a:ea typeface="Calibri"/>
                <a:cs typeface="Arial" panose="020B0604020202020204" pitchFamily="34" charset="0"/>
              </a:rPr>
              <a:t>asatinib</a:t>
            </a:r>
            <a:r>
              <a:rPr lang="en-US" sz="1100" dirty="0">
                <a:solidFill>
                  <a:srgbClr val="004B87"/>
                </a:solidFill>
                <a:latin typeface="Arial" panose="020B0604020202020204" pitchFamily="34" charset="0"/>
                <a:ea typeface="Calibri"/>
                <a:cs typeface="Arial" panose="020B0604020202020204" pitchFamily="34" charset="0"/>
              </a:rPr>
              <a:t> 100 mg/day + quercetin 1,000 mg/day for 3 consecutive days per week.</a:t>
            </a:r>
            <a:br>
              <a:rPr lang="en-US" sz="1100" dirty="0">
                <a:latin typeface="Arial" panose="020B0604020202020204" pitchFamily="34" charset="0"/>
                <a:ea typeface="Calibri"/>
                <a:cs typeface="Arial" panose="020B0604020202020204" pitchFamily="34" charset="0"/>
              </a:rPr>
            </a:br>
            <a:r>
              <a:rPr lang="en-US" sz="1100" dirty="0">
                <a:solidFill>
                  <a:srgbClr val="004B87"/>
                </a:solidFill>
                <a:latin typeface="Arial" panose="020B0604020202020204" pitchFamily="34" charset="0"/>
                <a:ea typeface="Calibri"/>
                <a:cs typeface="Arial" panose="020B0604020202020204" pitchFamily="34" charset="0"/>
              </a:rPr>
              <a:t>for 3 weeks, followed by a 4-week drug-free period; this 7-week cycle was repeated 3 times.</a:t>
            </a:r>
          </a:p>
          <a:p>
            <a:pPr marL="0" indent="0">
              <a:spcBef>
                <a:spcPts val="0"/>
              </a:spcBef>
              <a:buNone/>
            </a:pPr>
            <a:r>
              <a:rPr lang="en-US" sz="1100" baseline="30000" dirty="0">
                <a:solidFill>
                  <a:schemeClr val="accent1"/>
                </a:solidFill>
                <a:latin typeface="Arial" panose="020B0604020202020204" pitchFamily="34" charset="0"/>
                <a:ea typeface="Calibri"/>
                <a:cs typeface="Arial" panose="020B0604020202020204" pitchFamily="34" charset="0"/>
              </a:rPr>
              <a:t>‡</a:t>
            </a:r>
            <a:r>
              <a:rPr lang="en-US" sz="1100" dirty="0">
                <a:solidFill>
                  <a:schemeClr val="accent1"/>
                </a:solidFill>
                <a:latin typeface="Arial" panose="020B0604020202020204" pitchFamily="34" charset="0"/>
                <a:ea typeface="Calibri"/>
                <a:cs typeface="Arial" panose="020B0604020202020204" pitchFamily="34" charset="0"/>
              </a:rPr>
              <a:t>On paired biopsies obtained at baseline and end of treatment. All biopsies were centrally scored by 3 independent pathologists blinded to timepoint and treatment allocation.</a:t>
            </a:r>
          </a:p>
          <a:p>
            <a:pPr marL="0" indent="0">
              <a:spcBef>
                <a:spcPts val="0"/>
              </a:spcBef>
              <a:buNone/>
            </a:pPr>
            <a:br>
              <a:rPr lang="en-GB" sz="1100" noProof="0" dirty="0">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Koning M,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a:t>
            </a:r>
            <a:r>
              <a:rPr lang="en-GB" sz="1100" noProof="0" dirty="0">
                <a:solidFill>
                  <a:srgbClr val="004B87"/>
                </a:solidFill>
                <a:latin typeface="Arial" panose="020B0604020202020204" pitchFamily="34" charset="0"/>
                <a:cs typeface="Arial" panose="020B0604020202020204" pitchFamily="34" charset="0"/>
              </a:rPr>
              <a:t> 2026; </a:t>
            </a:r>
            <a:r>
              <a:rPr lang="en-GB" sz="1100" dirty="0">
                <a:solidFill>
                  <a:srgbClr val="004B87"/>
                </a:solidFill>
                <a:latin typeface="Arial" panose="020B0604020202020204" pitchFamily="34" charset="0"/>
                <a:cs typeface="Arial" panose="020B0604020202020204" pitchFamily="34" charset="0"/>
              </a:rPr>
              <a:t>LBO-005.</a:t>
            </a:r>
            <a:endParaRPr lang="en-GB" sz="1100" noProof="0" dirty="0">
              <a:solidFill>
                <a:srgbClr val="004B87"/>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7DE92EC-E460-B45B-969E-72FCB9E66574}"/>
              </a:ext>
            </a:extLst>
          </p:cNvPr>
          <p:cNvSpPr/>
          <p:nvPr/>
        </p:nvSpPr>
        <p:spPr>
          <a:xfrm>
            <a:off x="7102842" y="1565065"/>
            <a:ext cx="4482783" cy="745704"/>
          </a:xfrm>
          <a:prstGeom prst="rect">
            <a:avLst/>
          </a:prstGeom>
          <a:solidFill>
            <a:schemeClr val="bg1"/>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lIns="252000" tIns="36000" rIns="0" rtlCol="0" anchor="ctr"/>
          <a:lstStyle/>
          <a:p>
            <a:pPr algn="ctr"/>
            <a:r>
              <a:rPr lang="en-US" sz="1400" b="1" noProof="0" dirty="0">
                <a:solidFill>
                  <a:schemeClr val="tx1"/>
                </a:solidFill>
                <a:latin typeface="Arial" panose="020B0604020202020204" pitchFamily="34" charset="0"/>
                <a:cs typeface="Arial" panose="020B0604020202020204" pitchFamily="34" charset="0"/>
              </a:rPr>
              <a:t>Phase 2 double-blind, randomized,</a:t>
            </a:r>
            <a:br>
              <a:rPr lang="en-US" sz="1400" b="1" noProof="0" dirty="0">
                <a:solidFill>
                  <a:schemeClr val="tx1"/>
                </a:solidFill>
                <a:latin typeface="Arial" panose="020B0604020202020204" pitchFamily="34" charset="0"/>
                <a:cs typeface="Arial" panose="020B0604020202020204" pitchFamily="34" charset="0"/>
              </a:rPr>
            </a:br>
            <a:r>
              <a:rPr lang="en-US" sz="1400" b="1" noProof="0" dirty="0">
                <a:solidFill>
                  <a:schemeClr val="tx1"/>
                </a:solidFill>
                <a:latin typeface="Arial" panose="020B0604020202020204" pitchFamily="34" charset="0"/>
                <a:cs typeface="Arial" panose="020B0604020202020204" pitchFamily="34" charset="0"/>
              </a:rPr>
              <a:t>placebo-controlled trial</a:t>
            </a:r>
            <a:br>
              <a:rPr lang="en-GB" sz="1400" b="1" noProof="0" dirty="0">
                <a:solidFill>
                  <a:schemeClr val="tx1"/>
                </a:solidFill>
                <a:latin typeface="Arial" panose="020B0604020202020204" pitchFamily="34" charset="0"/>
                <a:cs typeface="Arial" panose="020B0604020202020204" pitchFamily="34" charset="0"/>
              </a:rPr>
            </a:br>
            <a:r>
              <a:rPr lang="en-GB" sz="1400" b="1" noProof="0" dirty="0">
                <a:solidFill>
                  <a:schemeClr val="tx1"/>
                </a:solidFill>
                <a:latin typeface="Arial" panose="020B0604020202020204" pitchFamily="34" charset="0"/>
                <a:cs typeface="Arial" panose="020B0604020202020204" pitchFamily="34" charset="0"/>
              </a:rPr>
              <a:t>(NCT05506488)</a:t>
            </a:r>
            <a:endParaRPr lang="en-GB" sz="1400" noProof="0" dirty="0">
              <a:solidFill>
                <a:schemeClr val="tx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E4143260-A892-FF01-1F1E-30AD0ED30B8C}"/>
              </a:ext>
            </a:extLst>
          </p:cNvPr>
          <p:cNvSpPr/>
          <p:nvPr/>
        </p:nvSpPr>
        <p:spPr>
          <a:xfrm>
            <a:off x="6687855" y="1504229"/>
            <a:ext cx="860294" cy="851376"/>
          </a:xfrm>
          <a:prstGeom prst="ellipse">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06DF3F17-1313-C1F3-D756-1A771A934122}"/>
              </a:ext>
            </a:extLst>
          </p:cNvPr>
          <p:cNvGrpSpPr/>
          <p:nvPr/>
        </p:nvGrpSpPr>
        <p:grpSpPr>
          <a:xfrm>
            <a:off x="6752613" y="1679444"/>
            <a:ext cx="700458" cy="500890"/>
            <a:chOff x="5326262" y="2874941"/>
            <a:chExt cx="813014" cy="581378"/>
          </a:xfrm>
          <a:solidFill>
            <a:schemeClr val="bg1"/>
          </a:solidFill>
        </p:grpSpPr>
        <p:pic>
          <p:nvPicPr>
            <p:cNvPr id="17" name="Graphic 16">
              <a:extLst>
                <a:ext uri="{FF2B5EF4-FFF2-40B4-BE49-F238E27FC236}">
                  <a16:creationId xmlns:a16="http://schemas.microsoft.com/office/drawing/2014/main" id="{B13C85A8-F29C-DB71-6D7E-E8BCB207955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26262" y="2874941"/>
              <a:ext cx="424662" cy="424662"/>
            </a:xfrm>
            <a:prstGeom prst="rect">
              <a:avLst/>
            </a:prstGeom>
          </p:spPr>
        </p:pic>
        <p:pic>
          <p:nvPicPr>
            <p:cNvPr id="18" name="Graphic 17">
              <a:extLst>
                <a:ext uri="{FF2B5EF4-FFF2-40B4-BE49-F238E27FC236}">
                  <a16:creationId xmlns:a16="http://schemas.microsoft.com/office/drawing/2014/main" id="{4405F30D-1D48-4565-4A83-6B382DC3D5F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4614" y="2874941"/>
              <a:ext cx="424662" cy="424662"/>
            </a:xfrm>
            <a:prstGeom prst="rect">
              <a:avLst/>
            </a:prstGeom>
          </p:spPr>
        </p:pic>
        <p:pic>
          <p:nvPicPr>
            <p:cNvPr id="19" name="Graphic 18">
              <a:extLst>
                <a:ext uri="{FF2B5EF4-FFF2-40B4-BE49-F238E27FC236}">
                  <a16:creationId xmlns:a16="http://schemas.microsoft.com/office/drawing/2014/main" id="{12DF1DF6-0504-6128-D1D9-D9C19947D4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56036" y="2904588"/>
              <a:ext cx="551731" cy="551731"/>
            </a:xfrm>
            <a:prstGeom prst="rect">
              <a:avLst/>
            </a:prstGeom>
          </p:spPr>
        </p:pic>
      </p:grpSp>
      <p:sp>
        <p:nvSpPr>
          <p:cNvPr id="20" name="Rectangle 19">
            <a:extLst>
              <a:ext uri="{FF2B5EF4-FFF2-40B4-BE49-F238E27FC236}">
                <a16:creationId xmlns:a16="http://schemas.microsoft.com/office/drawing/2014/main" id="{D1A41883-27F1-742C-1A0D-19007C2A5BDB}"/>
              </a:ext>
            </a:extLst>
          </p:cNvPr>
          <p:cNvSpPr/>
          <p:nvPr/>
        </p:nvSpPr>
        <p:spPr>
          <a:xfrm>
            <a:off x="7304386" y="2497345"/>
            <a:ext cx="4281239" cy="576956"/>
          </a:xfrm>
          <a:prstGeom prst="rect">
            <a:avLst/>
          </a:prstGeom>
          <a:solidFill>
            <a:srgbClr val="1A958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300" b="1" dirty="0">
                <a:solidFill>
                  <a:schemeClr val="bg1"/>
                </a:solidFill>
                <a:latin typeface="Arial" panose="020B0604020202020204" pitchFamily="34" charset="0"/>
                <a:cs typeface="Arial" panose="020B0604020202020204" pitchFamily="34" charset="0"/>
              </a:rPr>
              <a:t>Patients with biopsy-confirmed fibrotic MASH* </a:t>
            </a:r>
            <a:r>
              <a:rPr lang="en-GB" sz="1300" b="1" noProof="0" dirty="0">
                <a:solidFill>
                  <a:schemeClr val="bg1"/>
                </a:solidFill>
                <a:latin typeface="Arial" panose="020B0604020202020204" pitchFamily="34" charset="0"/>
                <a:cs typeface="Arial" panose="020B0604020202020204" pitchFamily="34" charset="0"/>
              </a:rPr>
              <a:t>(N=31)</a:t>
            </a:r>
          </a:p>
        </p:txBody>
      </p:sp>
      <p:sp>
        <p:nvSpPr>
          <p:cNvPr id="21" name="Oval 20">
            <a:extLst>
              <a:ext uri="{FF2B5EF4-FFF2-40B4-BE49-F238E27FC236}">
                <a16:creationId xmlns:a16="http://schemas.microsoft.com/office/drawing/2014/main" id="{56A8200A-C7E9-A8C6-504F-EA854E05FDB0}"/>
              </a:ext>
            </a:extLst>
          </p:cNvPr>
          <p:cNvSpPr/>
          <p:nvPr/>
        </p:nvSpPr>
        <p:spPr>
          <a:xfrm>
            <a:off x="6918253" y="2465445"/>
            <a:ext cx="658212" cy="651388"/>
          </a:xfrm>
          <a:prstGeom prst="ellipse">
            <a:avLst/>
          </a:prstGeom>
          <a:solidFill>
            <a:srgbClr val="1A95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20EB721A-719B-E8D4-EB76-60768A513C25}"/>
              </a:ext>
            </a:extLst>
          </p:cNvPr>
          <p:cNvSpPr/>
          <p:nvPr/>
        </p:nvSpPr>
        <p:spPr>
          <a:xfrm flipH="1">
            <a:off x="6732956" y="3604007"/>
            <a:ext cx="2110706" cy="527600"/>
          </a:xfrm>
          <a:prstGeom prst="rect">
            <a:avLst/>
          </a:prstGeom>
          <a:solidFill>
            <a:srgbClr val="1A9586"/>
          </a:solidFill>
          <a:ln w="12700">
            <a:solidFill>
              <a:srgbClr val="1A9586"/>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dirty="0">
                <a:solidFill>
                  <a:schemeClr val="bg1"/>
                </a:solidFill>
                <a:latin typeface="Arial" panose="020B0604020202020204" pitchFamily="34" charset="0"/>
                <a:cs typeface="Arial" panose="020B0604020202020204" pitchFamily="34" charset="0"/>
              </a:rPr>
              <a:t>D + Q</a:t>
            </a:r>
            <a:r>
              <a:rPr lang="en-GB" sz="1300" b="1" baseline="30000" noProof="0" dirty="0">
                <a:solidFill>
                  <a:schemeClr val="bg1"/>
                </a:solidFill>
                <a:latin typeface="Arial" panose="020B0604020202020204" pitchFamily="34" charset="0"/>
                <a:cs typeface="Arial" panose="020B0604020202020204" pitchFamily="34" charset="0"/>
              </a:rPr>
              <a:t>†</a:t>
            </a:r>
            <a:br>
              <a:rPr lang="en-GB" sz="1300" b="1" noProof="0" dirty="0">
                <a:solidFill>
                  <a:schemeClr val="bg1"/>
                </a:solidFill>
                <a:latin typeface="Arial" panose="020B0604020202020204" pitchFamily="34" charset="0"/>
                <a:cs typeface="Arial" panose="020B0604020202020204" pitchFamily="34" charset="0"/>
              </a:rPr>
            </a:br>
            <a:r>
              <a:rPr lang="en-GB" sz="1300" noProof="0" dirty="0">
                <a:solidFill>
                  <a:schemeClr val="bg1"/>
                </a:solidFill>
                <a:latin typeface="Arial" panose="020B0604020202020204" pitchFamily="34" charset="0"/>
                <a:cs typeface="Arial" panose="020B0604020202020204" pitchFamily="34" charset="0"/>
              </a:rPr>
              <a:t>(n=17) </a:t>
            </a:r>
          </a:p>
        </p:txBody>
      </p:sp>
      <p:sp>
        <p:nvSpPr>
          <p:cNvPr id="23" name="Oval 22">
            <a:extLst>
              <a:ext uri="{FF2B5EF4-FFF2-40B4-BE49-F238E27FC236}">
                <a16:creationId xmlns:a16="http://schemas.microsoft.com/office/drawing/2014/main" id="{7603FD47-00D3-5315-9F10-B2EF6BA40AC2}"/>
              </a:ext>
            </a:extLst>
          </p:cNvPr>
          <p:cNvSpPr/>
          <p:nvPr/>
        </p:nvSpPr>
        <p:spPr>
          <a:xfrm>
            <a:off x="6275683" y="3550483"/>
            <a:ext cx="658212" cy="651388"/>
          </a:xfrm>
          <a:prstGeom prst="ellipse">
            <a:avLst/>
          </a:prstGeom>
          <a:solidFill>
            <a:srgbClr val="1A95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cs typeface="Arial" panose="020B0604020202020204" pitchFamily="34" charset="0"/>
            </a:endParaRPr>
          </a:p>
        </p:txBody>
      </p:sp>
      <p:cxnSp>
        <p:nvCxnSpPr>
          <p:cNvPr id="24" name="Connector: Elbow 23">
            <a:extLst>
              <a:ext uri="{FF2B5EF4-FFF2-40B4-BE49-F238E27FC236}">
                <a16:creationId xmlns:a16="http://schemas.microsoft.com/office/drawing/2014/main" id="{745D20F3-2C5B-345C-1C97-DD4A1B26C9DB}"/>
              </a:ext>
            </a:extLst>
          </p:cNvPr>
          <p:cNvCxnSpPr>
            <a:cxnSpLocks/>
          </p:cNvCxnSpPr>
          <p:nvPr/>
        </p:nvCxnSpPr>
        <p:spPr>
          <a:xfrm rot="5400000">
            <a:off x="8275753" y="2516471"/>
            <a:ext cx="529706" cy="1656697"/>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1085A3D-FADC-1822-01C8-0875DC2B3140}"/>
              </a:ext>
            </a:extLst>
          </p:cNvPr>
          <p:cNvSpPr/>
          <p:nvPr/>
        </p:nvSpPr>
        <p:spPr>
          <a:xfrm flipH="1">
            <a:off x="9810749" y="3575045"/>
            <a:ext cx="2265027" cy="527600"/>
          </a:xfrm>
          <a:prstGeom prst="rect">
            <a:avLst/>
          </a:prstGeom>
          <a:solidFill>
            <a:srgbClr val="74747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pPr algn="ctr"/>
            <a:r>
              <a:rPr lang="en-GB" sz="1300" b="1" dirty="0">
                <a:solidFill>
                  <a:schemeClr val="bg1"/>
                </a:solidFill>
                <a:latin typeface="Arial" panose="020B0604020202020204"/>
              </a:rPr>
              <a:t>PBO</a:t>
            </a:r>
          </a:p>
          <a:p>
            <a:pPr algn="ctr"/>
            <a:r>
              <a:rPr lang="en-GB" sz="1300" b="1" dirty="0">
                <a:solidFill>
                  <a:schemeClr val="bg1"/>
                </a:solidFill>
                <a:latin typeface="Arial" panose="020B0604020202020204"/>
              </a:rPr>
              <a:t>(n=14) </a:t>
            </a:r>
          </a:p>
        </p:txBody>
      </p:sp>
      <p:sp>
        <p:nvSpPr>
          <p:cNvPr id="26" name="Oval 25">
            <a:extLst>
              <a:ext uri="{FF2B5EF4-FFF2-40B4-BE49-F238E27FC236}">
                <a16:creationId xmlns:a16="http://schemas.microsoft.com/office/drawing/2014/main" id="{15B0D921-BA91-10C8-45ED-BE976508B9D0}"/>
              </a:ext>
            </a:extLst>
          </p:cNvPr>
          <p:cNvSpPr/>
          <p:nvPr/>
        </p:nvSpPr>
        <p:spPr>
          <a:xfrm>
            <a:off x="9397919" y="3529749"/>
            <a:ext cx="658212" cy="651388"/>
          </a:xfrm>
          <a:prstGeom prst="ellipse">
            <a:avLst/>
          </a:prstGeom>
          <a:solidFill>
            <a:srgbClr val="74747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cs typeface="Arial" panose="020B0604020202020204" pitchFamily="34" charset="0"/>
            </a:endParaRPr>
          </a:p>
        </p:txBody>
      </p:sp>
      <p:cxnSp>
        <p:nvCxnSpPr>
          <p:cNvPr id="27" name="Connector: Elbow 26">
            <a:extLst>
              <a:ext uri="{FF2B5EF4-FFF2-40B4-BE49-F238E27FC236}">
                <a16:creationId xmlns:a16="http://schemas.microsoft.com/office/drawing/2014/main" id="{3E89C897-87AF-480E-2137-82FF0B22F018}"/>
              </a:ext>
            </a:extLst>
          </p:cNvPr>
          <p:cNvCxnSpPr>
            <a:cxnSpLocks/>
          </p:cNvCxnSpPr>
          <p:nvPr/>
        </p:nvCxnSpPr>
        <p:spPr>
          <a:xfrm rot="16200000" flipH="1">
            <a:off x="9905846" y="2536905"/>
            <a:ext cx="500744" cy="1574525"/>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7FAA6ADE-F676-AA8C-C1A2-9189B7E69EAB}"/>
              </a:ext>
            </a:extLst>
          </p:cNvPr>
          <p:cNvGrpSpPr/>
          <p:nvPr/>
        </p:nvGrpSpPr>
        <p:grpSpPr>
          <a:xfrm>
            <a:off x="6993122" y="2586030"/>
            <a:ext cx="524353" cy="422093"/>
            <a:chOff x="6676480" y="3913730"/>
            <a:chExt cx="886568" cy="603248"/>
          </a:xfrm>
          <a:solidFill>
            <a:schemeClr val="bg1"/>
          </a:solidFill>
        </p:grpSpPr>
        <p:sp>
          <p:nvSpPr>
            <p:cNvPr id="29" name="Freeform: Shape 28">
              <a:extLst>
                <a:ext uri="{FF2B5EF4-FFF2-40B4-BE49-F238E27FC236}">
                  <a16:creationId xmlns:a16="http://schemas.microsoft.com/office/drawing/2014/main" id="{5E6134AF-B3BA-8049-4929-A472A754EAEB}"/>
                </a:ext>
              </a:extLst>
            </p:cNvPr>
            <p:cNvSpPr/>
            <p:nvPr/>
          </p:nvSpPr>
          <p:spPr>
            <a:xfrm>
              <a:off x="6847615" y="4376041"/>
              <a:ext cx="93999" cy="67369"/>
            </a:xfrm>
            <a:custGeom>
              <a:avLst/>
              <a:gdLst>
                <a:gd name="csX0" fmla="*/ 16686 w 93999"/>
                <a:gd name="csY0" fmla="*/ 0 h 67369"/>
                <a:gd name="csX1" fmla="*/ 15307 w 93999"/>
                <a:gd name="csY1" fmla="*/ 0 h 67369"/>
                <a:gd name="csX2" fmla="*/ 1124 w 93999"/>
                <a:gd name="csY2" fmla="*/ 3941 h 67369"/>
                <a:gd name="csX3" fmla="*/ 23185 w 93999"/>
                <a:gd name="csY3" fmla="*/ 66875 h 67369"/>
                <a:gd name="csX4" fmla="*/ 23188 w 93999"/>
                <a:gd name="csY4" fmla="*/ 66875 h 67369"/>
                <a:gd name="csX5" fmla="*/ 29292 w 93999"/>
                <a:gd name="csY5" fmla="*/ 67369 h 67369"/>
                <a:gd name="csX6" fmla="*/ 94000 w 93999"/>
                <a:gd name="csY6" fmla="*/ 12411 h 67369"/>
                <a:gd name="csX7" fmla="*/ 66226 w 93999"/>
                <a:gd name="csY7" fmla="*/ 7586 h 67369"/>
                <a:gd name="csX8" fmla="*/ 16686 w 93999"/>
                <a:gd name="csY8" fmla="*/ 1 h 67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3999" h="67369">
                  <a:moveTo>
                    <a:pt x="16686" y="0"/>
                  </a:moveTo>
                  <a:lnTo>
                    <a:pt x="15307" y="0"/>
                  </a:lnTo>
                  <a:cubicBezTo>
                    <a:pt x="10306" y="-25"/>
                    <a:pt x="5394" y="1337"/>
                    <a:pt x="1124" y="3941"/>
                  </a:cubicBezTo>
                  <a:cubicBezTo>
                    <a:pt x="-1438" y="26200"/>
                    <a:pt x="-1633" y="63034"/>
                    <a:pt x="23185" y="66875"/>
                  </a:cubicBezTo>
                  <a:lnTo>
                    <a:pt x="23188" y="66875"/>
                  </a:lnTo>
                  <a:cubicBezTo>
                    <a:pt x="25208" y="67186"/>
                    <a:pt x="27247" y="67350"/>
                    <a:pt x="29292" y="67369"/>
                  </a:cubicBezTo>
                  <a:cubicBezTo>
                    <a:pt x="57066" y="67369"/>
                    <a:pt x="83067" y="36838"/>
                    <a:pt x="94000" y="12411"/>
                  </a:cubicBezTo>
                  <a:cubicBezTo>
                    <a:pt x="84615" y="11639"/>
                    <a:pt x="75321" y="10026"/>
                    <a:pt x="66226" y="7586"/>
                  </a:cubicBezTo>
                  <a:cubicBezTo>
                    <a:pt x="50026" y="3322"/>
                    <a:pt x="33421" y="780"/>
                    <a:pt x="16686" y="1"/>
                  </a:cubicBezTo>
                  <a:close/>
                </a:path>
              </a:pathLst>
            </a:custGeom>
            <a:solidFill>
              <a:srgbClr val="C6F5EF"/>
            </a:solidFill>
            <a:ln w="818" cap="flat">
              <a:noFill/>
              <a:prstDash val="solid"/>
              <a:miter/>
            </a:ln>
          </p:spPr>
          <p:txBody>
            <a:bodyPr/>
            <a:lstStyle/>
            <a:p>
              <a:endParaRPr lang="en-GB" noProof="0" dirty="0">
                <a:latin typeface="Arial" panose="020B0604020202020204" pitchFamily="34" charset="0"/>
                <a:cs typeface="Arial" panose="020B0604020202020204" pitchFamily="34" charset="0"/>
              </a:endParaRPr>
            </a:p>
          </p:txBody>
        </p:sp>
        <p:sp>
          <p:nvSpPr>
            <p:cNvPr id="30" name="Freeform: Shape 29">
              <a:extLst>
                <a:ext uri="{FF2B5EF4-FFF2-40B4-BE49-F238E27FC236}">
                  <a16:creationId xmlns:a16="http://schemas.microsoft.com/office/drawing/2014/main" id="{62E67917-6E77-4DF9-DD5D-894EE1FB114E}"/>
                </a:ext>
              </a:extLst>
            </p:cNvPr>
            <p:cNvSpPr/>
            <p:nvPr/>
          </p:nvSpPr>
          <p:spPr>
            <a:xfrm>
              <a:off x="6676480" y="3913730"/>
              <a:ext cx="462900" cy="603248"/>
            </a:xfrm>
            <a:custGeom>
              <a:avLst/>
              <a:gdLst>
                <a:gd name="csX0" fmla="*/ 462901 w 462900"/>
                <a:gd name="csY0" fmla="*/ 19701 h 603248"/>
                <a:gd name="csX1" fmla="*/ 358108 w 462900"/>
                <a:gd name="csY1" fmla="*/ 3 h 603248"/>
                <a:gd name="csX2" fmla="*/ 325410 w 462900"/>
                <a:gd name="csY2" fmla="*/ 3154 h 603248"/>
                <a:gd name="csX3" fmla="*/ 273898 w 462900"/>
                <a:gd name="csY3" fmla="*/ 8867 h 603248"/>
                <a:gd name="csX4" fmla="*/ 273898 w 462900"/>
                <a:gd name="csY4" fmla="*/ 8864 h 603248"/>
                <a:gd name="csX5" fmla="*/ 273112 w 462900"/>
                <a:gd name="csY5" fmla="*/ 13003 h 603248"/>
                <a:gd name="csX6" fmla="*/ 256271 w 462900"/>
                <a:gd name="csY6" fmla="*/ 98492 h 603248"/>
                <a:gd name="csX7" fmla="*/ 276853 w 462900"/>
                <a:gd name="csY7" fmla="*/ 176399 h 603248"/>
                <a:gd name="csX8" fmla="*/ 276853 w 462900"/>
                <a:gd name="csY8" fmla="*/ 176395 h 603248"/>
                <a:gd name="csX9" fmla="*/ 251936 w 462900"/>
                <a:gd name="csY9" fmla="*/ 197472 h 603248"/>
                <a:gd name="csX10" fmla="*/ 224557 w 462900"/>
                <a:gd name="csY10" fmla="*/ 227019 h 603248"/>
                <a:gd name="csX11" fmla="*/ 203481 w 462900"/>
                <a:gd name="csY11" fmla="*/ 258438 h 603248"/>
                <a:gd name="csX12" fmla="*/ 142219 w 462900"/>
                <a:gd name="csY12" fmla="*/ 279318 h 603248"/>
                <a:gd name="csX13" fmla="*/ 124984 w 462900"/>
                <a:gd name="csY13" fmla="*/ 279318 h 603248"/>
                <a:gd name="csX14" fmla="*/ 115135 w 462900"/>
                <a:gd name="csY14" fmla="*/ 315168 h 603248"/>
                <a:gd name="csX15" fmla="*/ 97800 w 462900"/>
                <a:gd name="csY15" fmla="*/ 374262 h 603248"/>
                <a:gd name="csX16" fmla="*/ 74457 w 462900"/>
                <a:gd name="csY16" fmla="*/ 381844 h 603248"/>
                <a:gd name="csX17" fmla="*/ 65692 w 462900"/>
                <a:gd name="csY17" fmla="*/ 381155 h 603248"/>
                <a:gd name="csX18" fmla="*/ 0 w 462900"/>
                <a:gd name="csY18" fmla="*/ 349835 h 603248"/>
                <a:gd name="csX19" fmla="*/ 85095 w 462900"/>
                <a:gd name="csY19" fmla="*/ 603248 h 603248"/>
                <a:gd name="csX20" fmla="*/ 94450 w 462900"/>
                <a:gd name="csY20" fmla="*/ 599209 h 603248"/>
                <a:gd name="csX21" fmla="*/ 186143 w 462900"/>
                <a:gd name="csY21" fmla="*/ 448028 h 603248"/>
                <a:gd name="csX22" fmla="*/ 188015 w 462900"/>
                <a:gd name="csY22" fmla="*/ 448028 h 603248"/>
                <a:gd name="csX23" fmla="*/ 268974 w 462900"/>
                <a:gd name="csY23" fmla="*/ 460633 h 603248"/>
                <a:gd name="csX24" fmla="*/ 310438 w 462900"/>
                <a:gd name="csY24" fmla="*/ 440936 h 603248"/>
                <a:gd name="csX25" fmla="*/ 361456 w 462900"/>
                <a:gd name="csY25" fmla="*/ 386866 h 603248"/>
                <a:gd name="csX26" fmla="*/ 462900 w 462900"/>
                <a:gd name="csY26" fmla="*/ 19698 h 603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2900" h="603248">
                  <a:moveTo>
                    <a:pt x="462901" y="19701"/>
                  </a:moveTo>
                  <a:cubicBezTo>
                    <a:pt x="429157" y="7909"/>
                    <a:pt x="393830" y="1266"/>
                    <a:pt x="358108" y="3"/>
                  </a:cubicBezTo>
                  <a:cubicBezTo>
                    <a:pt x="347131" y="-61"/>
                    <a:pt x="336172" y="993"/>
                    <a:pt x="325410" y="3154"/>
                  </a:cubicBezTo>
                  <a:cubicBezTo>
                    <a:pt x="312804" y="5716"/>
                    <a:pt x="294879" y="6995"/>
                    <a:pt x="273898" y="8867"/>
                  </a:cubicBezTo>
                  <a:lnTo>
                    <a:pt x="273898" y="8864"/>
                  </a:lnTo>
                  <a:cubicBezTo>
                    <a:pt x="274033" y="10291"/>
                    <a:pt x="273760" y="11724"/>
                    <a:pt x="273112" y="13003"/>
                  </a:cubicBezTo>
                  <a:cubicBezTo>
                    <a:pt x="250853" y="52399"/>
                    <a:pt x="245239" y="80763"/>
                    <a:pt x="256271" y="98492"/>
                  </a:cubicBezTo>
                  <a:cubicBezTo>
                    <a:pt x="277052" y="131880"/>
                    <a:pt x="283945" y="158176"/>
                    <a:pt x="276853" y="176399"/>
                  </a:cubicBezTo>
                  <a:lnTo>
                    <a:pt x="276853" y="176395"/>
                  </a:lnTo>
                  <a:cubicBezTo>
                    <a:pt x="272509" y="187084"/>
                    <a:pt x="263195" y="194961"/>
                    <a:pt x="251936" y="197472"/>
                  </a:cubicBezTo>
                  <a:cubicBezTo>
                    <a:pt x="237557" y="201412"/>
                    <a:pt x="231745" y="212540"/>
                    <a:pt x="224557" y="227019"/>
                  </a:cubicBezTo>
                  <a:cubicBezTo>
                    <a:pt x="219315" y="238586"/>
                    <a:pt x="212195" y="249201"/>
                    <a:pt x="203481" y="258438"/>
                  </a:cubicBezTo>
                  <a:cubicBezTo>
                    <a:pt x="182503" y="278825"/>
                    <a:pt x="166448" y="279020"/>
                    <a:pt x="142219" y="279318"/>
                  </a:cubicBezTo>
                  <a:lnTo>
                    <a:pt x="124984" y="279318"/>
                  </a:lnTo>
                  <a:cubicBezTo>
                    <a:pt x="118681" y="279318"/>
                    <a:pt x="116218" y="294386"/>
                    <a:pt x="115135" y="315168"/>
                  </a:cubicBezTo>
                  <a:cubicBezTo>
                    <a:pt x="114051" y="335950"/>
                    <a:pt x="113067" y="362146"/>
                    <a:pt x="97800" y="374262"/>
                  </a:cubicBezTo>
                  <a:cubicBezTo>
                    <a:pt x="91157" y="379462"/>
                    <a:pt x="82889" y="382149"/>
                    <a:pt x="74457" y="381844"/>
                  </a:cubicBezTo>
                  <a:cubicBezTo>
                    <a:pt x="71524" y="381847"/>
                    <a:pt x="68590" y="381617"/>
                    <a:pt x="65692" y="381155"/>
                  </a:cubicBezTo>
                  <a:cubicBezTo>
                    <a:pt x="41201" y="377372"/>
                    <a:pt x="18358" y="366481"/>
                    <a:pt x="0" y="349835"/>
                  </a:cubicBezTo>
                  <a:cubicBezTo>
                    <a:pt x="4530" y="514510"/>
                    <a:pt x="56436" y="603248"/>
                    <a:pt x="85095" y="603248"/>
                  </a:cubicBezTo>
                  <a:cubicBezTo>
                    <a:pt x="88634" y="603242"/>
                    <a:pt x="92020" y="601783"/>
                    <a:pt x="94450" y="599209"/>
                  </a:cubicBezTo>
                  <a:cubicBezTo>
                    <a:pt x="122913" y="570745"/>
                    <a:pt x="123208" y="448028"/>
                    <a:pt x="186143" y="448028"/>
                  </a:cubicBezTo>
                  <a:lnTo>
                    <a:pt x="188015" y="448028"/>
                  </a:lnTo>
                  <a:cubicBezTo>
                    <a:pt x="227411" y="449506"/>
                    <a:pt x="248981" y="460633"/>
                    <a:pt x="268974" y="460633"/>
                  </a:cubicBezTo>
                  <a:cubicBezTo>
                    <a:pt x="282074" y="460633"/>
                    <a:pt x="294386" y="455905"/>
                    <a:pt x="310438" y="440936"/>
                  </a:cubicBezTo>
                  <a:cubicBezTo>
                    <a:pt x="328562" y="424001"/>
                    <a:pt x="345602" y="405942"/>
                    <a:pt x="361456" y="386866"/>
                  </a:cubicBezTo>
                  <a:cubicBezTo>
                    <a:pt x="307880" y="154825"/>
                    <a:pt x="411983" y="53775"/>
                    <a:pt x="462900" y="19698"/>
                  </a:cubicBezTo>
                  <a:close/>
                </a:path>
              </a:pathLst>
            </a:custGeom>
            <a:grpFill/>
            <a:ln w="818" cap="flat">
              <a:noFill/>
              <a:prstDash val="solid"/>
              <a:miter/>
            </a:ln>
          </p:spPr>
          <p:txBody>
            <a:bodyPr/>
            <a:lstStyle/>
            <a:p>
              <a:endParaRPr lang="en-GB" noProof="0" dirty="0">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615B069A-E527-A12F-EB92-95958B7D5A47}"/>
                </a:ext>
              </a:extLst>
            </p:cNvPr>
            <p:cNvSpPr/>
            <p:nvPr/>
          </p:nvSpPr>
          <p:spPr>
            <a:xfrm>
              <a:off x="6676556" y="3924466"/>
              <a:ext cx="264687" cy="357508"/>
            </a:xfrm>
            <a:custGeom>
              <a:avLst/>
              <a:gdLst>
                <a:gd name="csX0" fmla="*/ 67685 w 264687"/>
                <a:gd name="csY0" fmla="*/ 356730 h 357508"/>
                <a:gd name="csX1" fmla="*/ 88566 w 264687"/>
                <a:gd name="csY1" fmla="*/ 352989 h 357508"/>
                <a:gd name="csX2" fmla="*/ 100483 w 264687"/>
                <a:gd name="csY2" fmla="*/ 303744 h 357508"/>
                <a:gd name="csX3" fmla="*/ 124221 w 264687"/>
                <a:gd name="csY3" fmla="*/ 253810 h 357508"/>
                <a:gd name="csX4" fmla="*/ 141950 w 264687"/>
                <a:gd name="csY4" fmla="*/ 253810 h 357508"/>
                <a:gd name="csX5" fmla="*/ 193067 w 264687"/>
                <a:gd name="csY5" fmla="*/ 237165 h 357508"/>
                <a:gd name="csX6" fmla="*/ 193064 w 264687"/>
                <a:gd name="csY6" fmla="*/ 237165 h 357508"/>
                <a:gd name="csX7" fmla="*/ 211284 w 264687"/>
                <a:gd name="csY7" fmla="*/ 209586 h 357508"/>
                <a:gd name="csX8" fmla="*/ 247922 w 264687"/>
                <a:gd name="csY8" fmla="*/ 172848 h 357508"/>
                <a:gd name="csX9" fmla="*/ 247922 w 264687"/>
                <a:gd name="csY9" fmla="*/ 172851 h 357508"/>
                <a:gd name="csX10" fmla="*/ 262990 w 264687"/>
                <a:gd name="csY10" fmla="*/ 160735 h 357508"/>
                <a:gd name="csX11" fmla="*/ 243293 w 264687"/>
                <a:gd name="csY11" fmla="*/ 95929 h 357508"/>
                <a:gd name="csX12" fmla="*/ 257377 w 264687"/>
                <a:gd name="csY12" fmla="*/ 0 h 357508"/>
                <a:gd name="csX13" fmla="*/ 3471 w 264687"/>
                <a:gd name="csY13" fmla="*/ 235192 h 357508"/>
                <a:gd name="csX14" fmla="*/ 25 w 264687"/>
                <a:gd name="csY14" fmla="*/ 321075 h 357508"/>
                <a:gd name="csX15" fmla="*/ 5145 w 264687"/>
                <a:gd name="csY15" fmla="*/ 323143 h 357508"/>
                <a:gd name="csX16" fmla="*/ 67685 w 264687"/>
                <a:gd name="csY16" fmla="*/ 356729 h 357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687" h="357508">
                  <a:moveTo>
                    <a:pt x="67685" y="356730"/>
                  </a:moveTo>
                  <a:cubicBezTo>
                    <a:pt x="74860" y="358532"/>
                    <a:pt x="82465" y="357170"/>
                    <a:pt x="88566" y="352989"/>
                  </a:cubicBezTo>
                  <a:cubicBezTo>
                    <a:pt x="98415" y="344519"/>
                    <a:pt x="99694" y="323442"/>
                    <a:pt x="100483" y="303744"/>
                  </a:cubicBezTo>
                  <a:cubicBezTo>
                    <a:pt x="101567" y="279712"/>
                    <a:pt x="102650" y="254500"/>
                    <a:pt x="124221" y="253810"/>
                  </a:cubicBezTo>
                  <a:lnTo>
                    <a:pt x="141950" y="253810"/>
                  </a:lnTo>
                  <a:cubicBezTo>
                    <a:pt x="164899" y="253810"/>
                    <a:pt x="176422" y="253810"/>
                    <a:pt x="193067" y="237165"/>
                  </a:cubicBezTo>
                  <a:lnTo>
                    <a:pt x="193064" y="237165"/>
                  </a:lnTo>
                  <a:cubicBezTo>
                    <a:pt x="200614" y="229037"/>
                    <a:pt x="206770" y="219721"/>
                    <a:pt x="211284" y="209586"/>
                  </a:cubicBezTo>
                  <a:cubicBezTo>
                    <a:pt x="219164" y="194319"/>
                    <a:pt x="227240" y="178462"/>
                    <a:pt x="247922" y="172848"/>
                  </a:cubicBezTo>
                  <a:lnTo>
                    <a:pt x="247922" y="172851"/>
                  </a:lnTo>
                  <a:cubicBezTo>
                    <a:pt x="254661" y="171601"/>
                    <a:pt x="260323" y="167051"/>
                    <a:pt x="262990" y="160735"/>
                  </a:cubicBezTo>
                  <a:cubicBezTo>
                    <a:pt x="268210" y="147440"/>
                    <a:pt x="261317" y="124392"/>
                    <a:pt x="243293" y="95929"/>
                  </a:cubicBezTo>
                  <a:cubicBezTo>
                    <a:pt x="229702" y="74063"/>
                    <a:pt x="234626" y="41759"/>
                    <a:pt x="257377" y="0"/>
                  </a:cubicBezTo>
                  <a:cubicBezTo>
                    <a:pt x="161940" y="9849"/>
                    <a:pt x="20116" y="38312"/>
                    <a:pt x="3471" y="235192"/>
                  </a:cubicBezTo>
                  <a:cubicBezTo>
                    <a:pt x="813" y="265723"/>
                    <a:pt x="-174" y="294286"/>
                    <a:pt x="25" y="321075"/>
                  </a:cubicBezTo>
                  <a:cubicBezTo>
                    <a:pt x="1939" y="321056"/>
                    <a:pt x="3782" y="321800"/>
                    <a:pt x="5145" y="323143"/>
                  </a:cubicBezTo>
                  <a:cubicBezTo>
                    <a:pt x="22056" y="340484"/>
                    <a:pt x="43890" y="352206"/>
                    <a:pt x="67685" y="356729"/>
                  </a:cubicBezTo>
                  <a:close/>
                </a:path>
              </a:pathLst>
            </a:custGeom>
            <a:solidFill>
              <a:srgbClr val="C6F5EF"/>
            </a:solidFill>
            <a:ln w="818" cap="flat">
              <a:noFill/>
              <a:prstDash val="solid"/>
              <a:miter/>
            </a:ln>
          </p:spPr>
          <p:txBody>
            <a:bodyPr/>
            <a:lstStyle/>
            <a:p>
              <a:endParaRPr lang="en-GB" noProof="0" dirty="0">
                <a:latin typeface="Arial" panose="020B0604020202020204" pitchFamily="34" charset="0"/>
                <a:cs typeface="Arial" panose="020B0604020202020204" pitchFamily="34" charset="0"/>
              </a:endParaRPr>
            </a:p>
          </p:txBody>
        </p:sp>
        <p:sp>
          <p:nvSpPr>
            <p:cNvPr id="32" name="Freeform: Shape 31">
              <a:extLst>
                <a:ext uri="{FF2B5EF4-FFF2-40B4-BE49-F238E27FC236}">
                  <a16:creationId xmlns:a16="http://schemas.microsoft.com/office/drawing/2014/main" id="{40BA1DE4-128E-43DA-BD28-5D67CDE2D19D}"/>
                </a:ext>
              </a:extLst>
            </p:cNvPr>
            <p:cNvSpPr/>
            <p:nvPr/>
          </p:nvSpPr>
          <p:spPr>
            <a:xfrm>
              <a:off x="7037593" y="3939436"/>
              <a:ext cx="525455" cy="401047"/>
            </a:xfrm>
            <a:custGeom>
              <a:avLst/>
              <a:gdLst>
                <a:gd name="csX0" fmla="*/ 343284 w 525455"/>
                <a:gd name="csY0" fmla="*/ 7685 h 401047"/>
                <a:gd name="csX1" fmla="*/ 325952 w 525455"/>
                <a:gd name="csY1" fmla="*/ 9063 h 401047"/>
                <a:gd name="csX2" fmla="*/ 274245 w 525455"/>
                <a:gd name="csY2" fmla="*/ 12411 h 401047"/>
                <a:gd name="csX3" fmla="*/ 129663 w 525455"/>
                <a:gd name="csY3" fmla="*/ 4235 h 401047"/>
                <a:gd name="csX4" fmla="*/ 118929 w 525455"/>
                <a:gd name="csY4" fmla="*/ 0 h 401047"/>
                <a:gd name="csX5" fmla="*/ 15220 w 525455"/>
                <a:gd name="csY5" fmla="*/ 357910 h 401047"/>
                <a:gd name="csX6" fmla="*/ 80027 w 525455"/>
                <a:gd name="csY6" fmla="*/ 401048 h 401047"/>
                <a:gd name="csX7" fmla="*/ 112825 w 525455"/>
                <a:gd name="csY7" fmla="*/ 390609 h 401047"/>
                <a:gd name="csX8" fmla="*/ 186592 w 525455"/>
                <a:gd name="csY8" fmla="*/ 343826 h 401047"/>
                <a:gd name="csX9" fmla="*/ 186592 w 525455"/>
                <a:gd name="csY9" fmla="*/ 342643 h 401047"/>
                <a:gd name="csX10" fmla="*/ 172114 w 525455"/>
                <a:gd name="csY10" fmla="*/ 308172 h 401047"/>
                <a:gd name="csX11" fmla="*/ 156158 w 525455"/>
                <a:gd name="csY11" fmla="*/ 244154 h 401047"/>
                <a:gd name="csX12" fmla="*/ 158030 w 525455"/>
                <a:gd name="csY12" fmla="*/ 234305 h 401047"/>
                <a:gd name="csX13" fmla="*/ 166401 w 525455"/>
                <a:gd name="csY13" fmla="*/ 219730 h 401047"/>
                <a:gd name="csX14" fmla="*/ 196931 w 525455"/>
                <a:gd name="csY14" fmla="*/ 218746 h 401047"/>
                <a:gd name="csX15" fmla="*/ 227562 w 525455"/>
                <a:gd name="csY15" fmla="*/ 217367 h 401047"/>
                <a:gd name="csX16" fmla="*/ 232781 w 525455"/>
                <a:gd name="csY16" fmla="*/ 191465 h 401047"/>
                <a:gd name="csX17" fmla="*/ 232784 w 525455"/>
                <a:gd name="csY17" fmla="*/ 191462 h 401047"/>
                <a:gd name="csX18" fmla="*/ 257013 w 525455"/>
                <a:gd name="csY18" fmla="*/ 120057 h 401047"/>
                <a:gd name="csX19" fmla="*/ 312461 w 525455"/>
                <a:gd name="csY19" fmla="*/ 106564 h 401047"/>
                <a:gd name="csX20" fmla="*/ 312461 w 525455"/>
                <a:gd name="csY20" fmla="*/ 106567 h 401047"/>
                <a:gd name="csX21" fmla="*/ 349889 w 525455"/>
                <a:gd name="csY21" fmla="*/ 128233 h 401047"/>
                <a:gd name="csX22" fmla="*/ 376383 w 525455"/>
                <a:gd name="csY22" fmla="*/ 173047 h 401047"/>
                <a:gd name="csX23" fmla="*/ 376380 w 525455"/>
                <a:gd name="csY23" fmla="*/ 173047 h 401047"/>
                <a:gd name="csX24" fmla="*/ 376380 w 525455"/>
                <a:gd name="csY24" fmla="*/ 229579 h 401047"/>
                <a:gd name="csX25" fmla="*/ 386819 w 525455"/>
                <a:gd name="csY25" fmla="*/ 237851 h 401047"/>
                <a:gd name="csX26" fmla="*/ 386822 w 525455"/>
                <a:gd name="csY26" fmla="*/ 237851 h 401047"/>
                <a:gd name="csX27" fmla="*/ 399329 w 525455"/>
                <a:gd name="csY27" fmla="*/ 247700 h 401047"/>
                <a:gd name="csX28" fmla="*/ 448573 w 525455"/>
                <a:gd name="csY28" fmla="*/ 148225 h 401047"/>
                <a:gd name="csX29" fmla="*/ 525397 w 525455"/>
                <a:gd name="csY29" fmla="*/ 64214 h 401047"/>
                <a:gd name="csX30" fmla="*/ 343290 w 525455"/>
                <a:gd name="csY30" fmla="*/ 7682 h 401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25455" h="401047">
                  <a:moveTo>
                    <a:pt x="343284" y="7685"/>
                  </a:moveTo>
                  <a:cubicBezTo>
                    <a:pt x="337478" y="7637"/>
                    <a:pt x="331678" y="8098"/>
                    <a:pt x="325952" y="9063"/>
                  </a:cubicBezTo>
                  <a:cubicBezTo>
                    <a:pt x="308841" y="11638"/>
                    <a:pt x="291545" y="12757"/>
                    <a:pt x="274245" y="12411"/>
                  </a:cubicBezTo>
                  <a:cubicBezTo>
                    <a:pt x="211901" y="12411"/>
                    <a:pt x="129663" y="4235"/>
                    <a:pt x="129663" y="4235"/>
                  </a:cubicBezTo>
                  <a:lnTo>
                    <a:pt x="118929" y="0"/>
                  </a:lnTo>
                  <a:cubicBezTo>
                    <a:pt x="77167" y="23638"/>
                    <a:pt x="-41904" y="114346"/>
                    <a:pt x="15220" y="357910"/>
                  </a:cubicBezTo>
                  <a:cubicBezTo>
                    <a:pt x="25069" y="372783"/>
                    <a:pt x="48807" y="401048"/>
                    <a:pt x="80027" y="401048"/>
                  </a:cubicBezTo>
                  <a:cubicBezTo>
                    <a:pt x="91748" y="400865"/>
                    <a:pt x="103152" y="397233"/>
                    <a:pt x="112825" y="390609"/>
                  </a:cubicBezTo>
                  <a:cubicBezTo>
                    <a:pt x="136514" y="373639"/>
                    <a:pt x="161143" y="358019"/>
                    <a:pt x="186592" y="343826"/>
                  </a:cubicBezTo>
                  <a:cubicBezTo>
                    <a:pt x="186538" y="343435"/>
                    <a:pt x="186538" y="343037"/>
                    <a:pt x="186592" y="342643"/>
                  </a:cubicBezTo>
                  <a:cubicBezTo>
                    <a:pt x="183829" y="330393"/>
                    <a:pt x="178927" y="318723"/>
                    <a:pt x="172114" y="308172"/>
                  </a:cubicBezTo>
                  <a:cubicBezTo>
                    <a:pt x="150838" y="277740"/>
                    <a:pt x="151826" y="267199"/>
                    <a:pt x="156158" y="244154"/>
                  </a:cubicBezTo>
                  <a:cubicBezTo>
                    <a:pt x="156747" y="241102"/>
                    <a:pt x="157437" y="237652"/>
                    <a:pt x="158030" y="234305"/>
                  </a:cubicBezTo>
                  <a:cubicBezTo>
                    <a:pt x="158668" y="228492"/>
                    <a:pt x="161701" y="223208"/>
                    <a:pt x="166401" y="219730"/>
                  </a:cubicBezTo>
                  <a:cubicBezTo>
                    <a:pt x="174672" y="214116"/>
                    <a:pt x="185508" y="216383"/>
                    <a:pt x="196931" y="218746"/>
                  </a:cubicBezTo>
                  <a:cubicBezTo>
                    <a:pt x="208358" y="221109"/>
                    <a:pt x="220570" y="223770"/>
                    <a:pt x="227562" y="217367"/>
                  </a:cubicBezTo>
                  <a:cubicBezTo>
                    <a:pt x="234554" y="210965"/>
                    <a:pt x="233275" y="204761"/>
                    <a:pt x="232781" y="191465"/>
                  </a:cubicBezTo>
                  <a:lnTo>
                    <a:pt x="232784" y="191462"/>
                  </a:lnTo>
                  <a:cubicBezTo>
                    <a:pt x="229389" y="165195"/>
                    <a:pt x="238334" y="138835"/>
                    <a:pt x="257013" y="120057"/>
                  </a:cubicBezTo>
                  <a:cubicBezTo>
                    <a:pt x="284392" y="91299"/>
                    <a:pt x="292962" y="91299"/>
                    <a:pt x="312461" y="106564"/>
                  </a:cubicBezTo>
                  <a:lnTo>
                    <a:pt x="312461" y="106567"/>
                  </a:lnTo>
                  <a:cubicBezTo>
                    <a:pt x="323602" y="115881"/>
                    <a:pt x="336263" y="123209"/>
                    <a:pt x="349889" y="128233"/>
                  </a:cubicBezTo>
                  <a:cubicBezTo>
                    <a:pt x="384360" y="140938"/>
                    <a:pt x="382882" y="153644"/>
                    <a:pt x="376383" y="173047"/>
                  </a:cubicBezTo>
                  <a:lnTo>
                    <a:pt x="376380" y="173047"/>
                  </a:lnTo>
                  <a:cubicBezTo>
                    <a:pt x="369083" y="191184"/>
                    <a:pt x="369083" y="211439"/>
                    <a:pt x="376380" y="229579"/>
                  </a:cubicBezTo>
                  <a:cubicBezTo>
                    <a:pt x="378153" y="231352"/>
                    <a:pt x="383273" y="235193"/>
                    <a:pt x="386819" y="237851"/>
                  </a:cubicBezTo>
                  <a:lnTo>
                    <a:pt x="386822" y="237851"/>
                  </a:lnTo>
                  <a:cubicBezTo>
                    <a:pt x="391167" y="240906"/>
                    <a:pt x="395341" y="244195"/>
                    <a:pt x="399329" y="247700"/>
                  </a:cubicBezTo>
                  <a:cubicBezTo>
                    <a:pt x="422768" y="209881"/>
                    <a:pt x="431832" y="166641"/>
                    <a:pt x="448573" y="148225"/>
                  </a:cubicBezTo>
                  <a:cubicBezTo>
                    <a:pt x="479794" y="114543"/>
                    <a:pt x="527365" y="85785"/>
                    <a:pt x="525397" y="64214"/>
                  </a:cubicBezTo>
                  <a:cubicBezTo>
                    <a:pt x="523031" y="44811"/>
                    <a:pt x="403664" y="7682"/>
                    <a:pt x="343290" y="7682"/>
                  </a:cubicBezTo>
                  <a:close/>
                </a:path>
              </a:pathLst>
            </a:custGeom>
            <a:grpFill/>
            <a:ln w="818" cap="flat">
              <a:noFill/>
              <a:prstDash val="solid"/>
              <a:miter/>
            </a:ln>
          </p:spPr>
          <p:txBody>
            <a:bodyPr/>
            <a:lstStyle/>
            <a:p>
              <a:endParaRPr lang="en-GB" noProof="0" dirty="0">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2204E89E-B20E-C789-60FE-760BBEAE8AAA}"/>
                </a:ext>
              </a:extLst>
            </p:cNvPr>
            <p:cNvSpPr/>
            <p:nvPr/>
          </p:nvSpPr>
          <p:spPr>
            <a:xfrm>
              <a:off x="7206211" y="4050916"/>
              <a:ext cx="221646" cy="226636"/>
            </a:xfrm>
            <a:custGeom>
              <a:avLst/>
              <a:gdLst>
                <a:gd name="csX0" fmla="*/ 208940 w 221646"/>
                <a:gd name="csY0" fmla="*/ 138095 h 226636"/>
                <a:gd name="csX1" fmla="*/ 193872 w 221646"/>
                <a:gd name="csY1" fmla="*/ 124206 h 226636"/>
                <a:gd name="csX2" fmla="*/ 193872 w 221646"/>
                <a:gd name="csY2" fmla="*/ 56742 h 226636"/>
                <a:gd name="csX3" fmla="*/ 176242 w 221646"/>
                <a:gd name="csY3" fmla="*/ 30446 h 226636"/>
                <a:gd name="csX4" fmla="*/ 134778 w 221646"/>
                <a:gd name="csY4" fmla="*/ 6612 h 226636"/>
                <a:gd name="csX5" fmla="*/ 99224 w 221646"/>
                <a:gd name="csY5" fmla="*/ 18629 h 226636"/>
                <a:gd name="csX6" fmla="*/ 78936 w 221646"/>
                <a:gd name="csY6" fmla="*/ 79197 h 226636"/>
                <a:gd name="csX7" fmla="*/ 69087 w 221646"/>
                <a:gd name="csY7" fmla="*/ 116625 h 226636"/>
                <a:gd name="csX8" fmla="*/ 25456 w 221646"/>
                <a:gd name="csY8" fmla="*/ 121649 h 226636"/>
                <a:gd name="csX9" fmla="*/ 6348 w 221646"/>
                <a:gd name="csY9" fmla="*/ 120369 h 226636"/>
                <a:gd name="csX10" fmla="*/ 6348 w 221646"/>
                <a:gd name="csY10" fmla="*/ 120366 h 226636"/>
                <a:gd name="csX11" fmla="*/ 4181 w 221646"/>
                <a:gd name="csY11" fmla="*/ 125095 h 226636"/>
                <a:gd name="csX12" fmla="*/ 2213 w 221646"/>
                <a:gd name="csY12" fmla="*/ 135733 h 226636"/>
                <a:gd name="csX13" fmla="*/ 15803 w 221646"/>
                <a:gd name="csY13" fmla="*/ 188523 h 226636"/>
                <a:gd name="csX14" fmla="*/ 31660 w 221646"/>
                <a:gd name="csY14" fmla="*/ 226637 h 226636"/>
                <a:gd name="csX15" fmla="*/ 131430 w 221646"/>
                <a:gd name="csY15" fmla="*/ 202803 h 226636"/>
                <a:gd name="csX16" fmla="*/ 221646 w 221646"/>
                <a:gd name="csY16" fmla="*/ 149323 h 226636"/>
                <a:gd name="csX17" fmla="*/ 219479 w 221646"/>
                <a:gd name="csY17" fmla="*/ 147057 h 226636"/>
                <a:gd name="csX18" fmla="*/ 208940 w 221646"/>
                <a:gd name="csY18" fmla="*/ 138096 h 226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1646" h="226636">
                  <a:moveTo>
                    <a:pt x="208940" y="138095"/>
                  </a:moveTo>
                  <a:cubicBezTo>
                    <a:pt x="198008" y="129823"/>
                    <a:pt x="195051" y="127457"/>
                    <a:pt x="193872" y="124206"/>
                  </a:cubicBezTo>
                  <a:cubicBezTo>
                    <a:pt x="185238" y="102549"/>
                    <a:pt x="185238" y="78401"/>
                    <a:pt x="193872" y="56742"/>
                  </a:cubicBezTo>
                  <a:cubicBezTo>
                    <a:pt x="198697" y="42164"/>
                    <a:pt x="199781" y="39211"/>
                    <a:pt x="176242" y="30446"/>
                  </a:cubicBezTo>
                  <a:cubicBezTo>
                    <a:pt x="161158" y="24935"/>
                    <a:pt x="147131" y="16871"/>
                    <a:pt x="134778" y="6612"/>
                  </a:cubicBezTo>
                  <a:cubicBezTo>
                    <a:pt x="122073" y="-3237"/>
                    <a:pt x="120989" y="-4221"/>
                    <a:pt x="99224" y="18629"/>
                  </a:cubicBezTo>
                  <a:cubicBezTo>
                    <a:pt x="83315" y="34508"/>
                    <a:pt x="75801" y="56941"/>
                    <a:pt x="78936" y="79197"/>
                  </a:cubicBezTo>
                  <a:cubicBezTo>
                    <a:pt x="79526" y="92592"/>
                    <a:pt x="80119" y="106282"/>
                    <a:pt x="69087" y="116625"/>
                  </a:cubicBezTo>
                  <a:cubicBezTo>
                    <a:pt x="58055" y="126968"/>
                    <a:pt x="39540" y="124601"/>
                    <a:pt x="25456" y="121649"/>
                  </a:cubicBezTo>
                  <a:cubicBezTo>
                    <a:pt x="17874" y="120071"/>
                    <a:pt x="9403" y="118302"/>
                    <a:pt x="6348" y="120369"/>
                  </a:cubicBezTo>
                  <a:lnTo>
                    <a:pt x="6348" y="120366"/>
                  </a:lnTo>
                  <a:cubicBezTo>
                    <a:pt x="5076" y="121629"/>
                    <a:pt x="4306" y="123309"/>
                    <a:pt x="4181" y="125095"/>
                  </a:cubicBezTo>
                  <a:cubicBezTo>
                    <a:pt x="3492" y="129035"/>
                    <a:pt x="2902" y="132581"/>
                    <a:pt x="2213" y="135733"/>
                  </a:cubicBezTo>
                  <a:cubicBezTo>
                    <a:pt x="-1433" y="155431"/>
                    <a:pt x="-2712" y="161933"/>
                    <a:pt x="15803" y="188523"/>
                  </a:cubicBezTo>
                  <a:cubicBezTo>
                    <a:pt x="23283" y="200200"/>
                    <a:pt x="28653" y="213100"/>
                    <a:pt x="31660" y="226637"/>
                  </a:cubicBezTo>
                  <a:cubicBezTo>
                    <a:pt x="63855" y="214771"/>
                    <a:pt x="97345" y="206769"/>
                    <a:pt x="131430" y="202803"/>
                  </a:cubicBezTo>
                  <a:cubicBezTo>
                    <a:pt x="167642" y="198331"/>
                    <a:pt x="200344" y="178944"/>
                    <a:pt x="221646" y="149323"/>
                  </a:cubicBezTo>
                  <a:cubicBezTo>
                    <a:pt x="220735" y="148772"/>
                    <a:pt x="219988" y="147993"/>
                    <a:pt x="219479" y="147057"/>
                  </a:cubicBezTo>
                  <a:cubicBezTo>
                    <a:pt x="217905" y="144989"/>
                    <a:pt x="212387" y="140853"/>
                    <a:pt x="208940" y="138096"/>
                  </a:cubicBezTo>
                  <a:close/>
                </a:path>
              </a:pathLst>
            </a:custGeom>
            <a:solidFill>
              <a:srgbClr val="C6F5EF"/>
            </a:solidFill>
            <a:ln w="818" cap="flat">
              <a:noFill/>
              <a:prstDash val="solid"/>
              <a:miter/>
            </a:ln>
          </p:spPr>
          <p:txBody>
            <a:bodyPr/>
            <a:lstStyle/>
            <a:p>
              <a:endParaRPr lang="en-GB" noProof="0" dirty="0">
                <a:latin typeface="Arial" panose="020B0604020202020204" pitchFamily="34" charset="0"/>
                <a:cs typeface="Arial" panose="020B0604020202020204" pitchFamily="34" charset="0"/>
              </a:endParaRPr>
            </a:p>
          </p:txBody>
        </p:sp>
      </p:grpSp>
      <p:sp>
        <p:nvSpPr>
          <p:cNvPr id="40" name="Oval 39">
            <a:extLst>
              <a:ext uri="{FF2B5EF4-FFF2-40B4-BE49-F238E27FC236}">
                <a16:creationId xmlns:a16="http://schemas.microsoft.com/office/drawing/2014/main" id="{85321F1C-2D5D-6B7A-26F8-7E0E295AF70D}"/>
              </a:ext>
            </a:extLst>
          </p:cNvPr>
          <p:cNvSpPr/>
          <p:nvPr/>
        </p:nvSpPr>
        <p:spPr>
          <a:xfrm>
            <a:off x="9086401" y="3106201"/>
            <a:ext cx="572711" cy="52019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b="1" dirty="0">
                <a:solidFill>
                  <a:schemeClr val="bg1"/>
                </a:solidFill>
                <a:latin typeface="Arial" panose="020B0604020202020204" pitchFamily="34" charset="0"/>
                <a:cs typeface="Arial" panose="020B0604020202020204" pitchFamily="34" charset="0"/>
              </a:rPr>
              <a:t>R</a:t>
            </a:r>
            <a:endParaRPr lang="en-NZ" sz="1200" b="1" baseline="30000" dirty="0">
              <a:solidFill>
                <a:schemeClr val="bg1"/>
              </a:solidFill>
              <a:latin typeface="Arial" panose="020B0604020202020204" pitchFamily="34" charset="0"/>
              <a:cs typeface="Arial" panose="020B0604020202020204" pitchFamily="34" charset="0"/>
            </a:endParaRPr>
          </a:p>
          <a:p>
            <a:pPr algn="ctr"/>
            <a:r>
              <a:rPr lang="en-NZ" sz="1200" b="1" dirty="0">
                <a:solidFill>
                  <a:schemeClr val="bg1"/>
                </a:solidFill>
                <a:latin typeface="Arial" panose="020B0604020202020204" pitchFamily="34" charset="0"/>
                <a:cs typeface="Arial" panose="020B0604020202020204" pitchFamily="34" charset="0"/>
              </a:rPr>
              <a:t>1:1</a:t>
            </a:r>
          </a:p>
        </p:txBody>
      </p:sp>
      <p:pic>
        <p:nvPicPr>
          <p:cNvPr id="42" name="Graphic 41">
            <a:extLst>
              <a:ext uri="{FF2B5EF4-FFF2-40B4-BE49-F238E27FC236}">
                <a16:creationId xmlns:a16="http://schemas.microsoft.com/office/drawing/2014/main" id="{54A53989-5C6A-37F9-6EF2-EEE5367BBB6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47308" y="3663550"/>
            <a:ext cx="406400" cy="406400"/>
          </a:xfrm>
          <a:prstGeom prst="rect">
            <a:avLst/>
          </a:prstGeom>
        </p:spPr>
      </p:pic>
      <p:pic>
        <p:nvPicPr>
          <p:cNvPr id="43" name="Graphic 42">
            <a:extLst>
              <a:ext uri="{FF2B5EF4-FFF2-40B4-BE49-F238E27FC236}">
                <a16:creationId xmlns:a16="http://schemas.microsoft.com/office/drawing/2014/main" id="{1D6019AB-579B-5711-58C2-9257D18DA42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649731" y="3655697"/>
            <a:ext cx="406400" cy="406400"/>
          </a:xfrm>
          <a:prstGeom prst="rect">
            <a:avLst/>
          </a:prstGeom>
        </p:spPr>
      </p:pic>
      <p:sp>
        <p:nvSpPr>
          <p:cNvPr id="44" name="Isosceles Triangle 43">
            <a:extLst>
              <a:ext uri="{FF2B5EF4-FFF2-40B4-BE49-F238E27FC236}">
                <a16:creationId xmlns:a16="http://schemas.microsoft.com/office/drawing/2014/main" id="{42180F65-6605-28DD-B370-34440EB9C24D}"/>
              </a:ext>
            </a:extLst>
          </p:cNvPr>
          <p:cNvSpPr/>
          <p:nvPr/>
        </p:nvSpPr>
        <p:spPr>
          <a:xfrm rot="10800000">
            <a:off x="9264253" y="2317507"/>
            <a:ext cx="216020" cy="166324"/>
          </a:xfrm>
          <a:prstGeom prs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870F0BA8-F754-31A1-7E64-04A8F4B62DE4}"/>
              </a:ext>
            </a:extLst>
          </p:cNvPr>
          <p:cNvSpPr/>
          <p:nvPr/>
        </p:nvSpPr>
        <p:spPr>
          <a:xfrm>
            <a:off x="6604789" y="4331691"/>
            <a:ext cx="5318935" cy="704020"/>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rIns="324000" rtlCol="0" anchor="ctr"/>
          <a:lstStyle/>
          <a:p>
            <a:pPr marL="271463"/>
            <a:r>
              <a:rPr lang="en-GB" sz="1400" b="1" noProof="0" dirty="0">
                <a:solidFill>
                  <a:srgbClr val="1A9586"/>
                </a:solidFill>
                <a:latin typeface="Arial" panose="020B0604020202020204" pitchFamily="34" charset="0"/>
                <a:cs typeface="Arial" panose="020B0604020202020204" pitchFamily="34" charset="0"/>
              </a:rPr>
              <a:t>Primary endpoint: </a:t>
            </a:r>
            <a:r>
              <a:rPr lang="en-US" sz="1400" dirty="0">
                <a:solidFill>
                  <a:schemeClr val="accent1"/>
                </a:solidFill>
                <a:latin typeface="Arial" panose="020B0604020202020204" pitchFamily="34" charset="0"/>
                <a:cs typeface="Arial" panose="020B0604020202020204" pitchFamily="34" charset="0"/>
              </a:rPr>
              <a:t>1-stage fibrosis improvement without worsening of MASH, assessed by liver histology using the Steatosis-Activity-Fibrosis score</a:t>
            </a:r>
            <a:r>
              <a:rPr lang="en-US" sz="1400" baseline="30000" dirty="0">
                <a:solidFill>
                  <a:schemeClr val="accent1"/>
                </a:solidFill>
                <a:latin typeface="Arial" panose="020B0604020202020204" pitchFamily="34" charset="0"/>
                <a:cs typeface="Arial" panose="020B0604020202020204" pitchFamily="34" charset="0"/>
              </a:rPr>
              <a:t>‡</a:t>
            </a:r>
            <a:endParaRPr lang="en-GB" sz="1400" noProof="0" dirty="0">
              <a:solidFill>
                <a:schemeClr val="accent1"/>
              </a:solidFill>
              <a:latin typeface="Arial" panose="020B0604020202020204" pitchFamily="34" charset="0"/>
              <a:cs typeface="Arial" panose="020B0604020202020204" pitchFamily="34" charset="0"/>
            </a:endParaRPr>
          </a:p>
        </p:txBody>
      </p:sp>
      <p:sp>
        <p:nvSpPr>
          <p:cNvPr id="63" name="Oval 62">
            <a:extLst>
              <a:ext uri="{FF2B5EF4-FFF2-40B4-BE49-F238E27FC236}">
                <a16:creationId xmlns:a16="http://schemas.microsoft.com/office/drawing/2014/main" id="{F2C4FC76-3BBC-C8A9-5972-EBC2C0267591}"/>
              </a:ext>
            </a:extLst>
          </p:cNvPr>
          <p:cNvSpPr/>
          <p:nvPr/>
        </p:nvSpPr>
        <p:spPr>
          <a:xfrm>
            <a:off x="6287507" y="4377701"/>
            <a:ext cx="612000" cy="612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D8245C5D-2E2C-1A81-B4FE-675AAE86208F}"/>
              </a:ext>
            </a:extLst>
          </p:cNvPr>
          <p:cNvSpPr/>
          <p:nvPr/>
        </p:nvSpPr>
        <p:spPr>
          <a:xfrm>
            <a:off x="6571918" y="5115686"/>
            <a:ext cx="5318935" cy="704020"/>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rIns="324000" rtlCol="0" anchor="ctr"/>
          <a:lstStyle/>
          <a:p>
            <a:pPr marL="271463"/>
            <a:r>
              <a:rPr lang="en-GB" sz="1400" b="1" noProof="0" dirty="0">
                <a:solidFill>
                  <a:srgbClr val="1A9586"/>
                </a:solidFill>
                <a:latin typeface="Arial" panose="020B0604020202020204" pitchFamily="34" charset="0"/>
                <a:cs typeface="Arial" panose="020B0604020202020204" pitchFamily="34" charset="0"/>
              </a:rPr>
              <a:t>Secondary endpoints: </a:t>
            </a:r>
            <a:r>
              <a:rPr lang="en-US" sz="1400" dirty="0">
                <a:solidFill>
                  <a:schemeClr val="accent1"/>
                </a:solidFill>
                <a:latin typeface="Arial" panose="020B0604020202020204" pitchFamily="34" charset="0"/>
                <a:cs typeface="Arial" panose="020B0604020202020204" pitchFamily="34" charset="0"/>
              </a:rPr>
              <a:t>MASH resolution, safety</a:t>
            </a:r>
            <a:endParaRPr lang="en-GB" sz="1400" noProof="0" dirty="0">
              <a:solidFill>
                <a:schemeClr val="accent1"/>
              </a:solidFill>
              <a:latin typeface="Arial" panose="020B0604020202020204" pitchFamily="34" charset="0"/>
              <a:cs typeface="Arial" panose="020B0604020202020204" pitchFamily="34" charset="0"/>
            </a:endParaRPr>
          </a:p>
        </p:txBody>
      </p:sp>
      <p:sp>
        <p:nvSpPr>
          <p:cNvPr id="75" name="Oval 74">
            <a:extLst>
              <a:ext uri="{FF2B5EF4-FFF2-40B4-BE49-F238E27FC236}">
                <a16:creationId xmlns:a16="http://schemas.microsoft.com/office/drawing/2014/main" id="{05B39092-03E1-4872-A25A-29F61F48510F}"/>
              </a:ext>
            </a:extLst>
          </p:cNvPr>
          <p:cNvSpPr/>
          <p:nvPr/>
        </p:nvSpPr>
        <p:spPr>
          <a:xfrm>
            <a:off x="6265884" y="5151462"/>
            <a:ext cx="612000" cy="612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cs typeface="Arial" panose="020B0604020202020204" pitchFamily="34" charset="0"/>
            </a:endParaRPr>
          </a:p>
        </p:txBody>
      </p:sp>
      <p:sp>
        <p:nvSpPr>
          <p:cNvPr id="94" name="Content Placeholder 1">
            <a:extLst>
              <a:ext uri="{FF2B5EF4-FFF2-40B4-BE49-F238E27FC236}">
                <a16:creationId xmlns:a16="http://schemas.microsoft.com/office/drawing/2014/main" id="{D40C79BC-B015-0BC0-25D2-2FAD68EBC474}"/>
              </a:ext>
            </a:extLst>
          </p:cNvPr>
          <p:cNvSpPr txBox="1">
            <a:spLocks/>
          </p:cNvSpPr>
          <p:nvPr/>
        </p:nvSpPr>
        <p:spPr>
          <a:xfrm>
            <a:off x="6285030" y="5892239"/>
            <a:ext cx="5352045" cy="465225"/>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noProof="0" dirty="0">
                <a:latin typeface="Arial" panose="020B0604020202020204" pitchFamily="34" charset="0"/>
                <a:cs typeface="Arial" panose="020B0604020202020204" pitchFamily="34" charset="0"/>
              </a:rPr>
              <a:t>Efficacy was analyzed by ITT using a chi-squared test</a:t>
            </a:r>
            <a:endParaRPr lang="en-GB" sz="1600" noProof="0" dirty="0">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94DDB6F1-2D39-AB9D-BFDC-C77883DEF3A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68386" y="4447793"/>
            <a:ext cx="452438" cy="452438"/>
          </a:xfrm>
          <a:prstGeom prst="rect">
            <a:avLst/>
          </a:prstGeom>
        </p:spPr>
      </p:pic>
      <p:pic>
        <p:nvPicPr>
          <p:cNvPr id="65" name="Graphic 64">
            <a:extLst>
              <a:ext uri="{FF2B5EF4-FFF2-40B4-BE49-F238E27FC236}">
                <a16:creationId xmlns:a16="http://schemas.microsoft.com/office/drawing/2014/main" id="{9BEC9D72-379B-0145-68D9-E962C3EEE5F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323498" y="5195273"/>
            <a:ext cx="480186" cy="480186"/>
          </a:xfrm>
          <a:prstGeom prst="rect">
            <a:avLst/>
          </a:prstGeom>
        </p:spPr>
      </p:pic>
      <p:sp>
        <p:nvSpPr>
          <p:cNvPr id="12" name="Title 3">
            <a:extLst>
              <a:ext uri="{FF2B5EF4-FFF2-40B4-BE49-F238E27FC236}">
                <a16:creationId xmlns:a16="http://schemas.microsoft.com/office/drawing/2014/main" id="{0CB8119C-3ABB-48E4-E93E-E11CCE84E724}"/>
              </a:ext>
            </a:extLst>
          </p:cNvPr>
          <p:cNvSpPr>
            <a:spLocks noGrp="1"/>
          </p:cNvSpPr>
          <p:nvPr>
            <p:ph type="title"/>
          </p:nvPr>
        </p:nvSpPr>
        <p:spPr>
          <a:xfrm>
            <a:off x="838207" y="-50722"/>
            <a:ext cx="10847994" cy="734914"/>
          </a:xfrm>
        </p:spPr>
        <p:txBody>
          <a:bodyPr>
            <a:noAutofit/>
          </a:bodyPr>
          <a:lstStyle/>
          <a:p>
            <a:r>
              <a:rPr kumimoji="0" lang="en-US" sz="21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The combination of </a:t>
            </a:r>
            <a:r>
              <a:rPr kumimoji="0" lang="en-US" sz="21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senolytic</a:t>
            </a:r>
            <a:r>
              <a:rPr kumimoji="0" lang="en-US" sz="21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drugs, dasatinib + quercetin, reduces liver fibrosis in MASH: A </a:t>
            </a:r>
            <a:r>
              <a:rPr lang="en-US" sz="2100" dirty="0">
                <a:solidFill>
                  <a:prstClr val="white"/>
                </a:solidFill>
                <a:latin typeface="Arial" panose="020B0604020202020204" pitchFamily="34" charset="0"/>
                <a:cs typeface="Arial" panose="020B0604020202020204" pitchFamily="34" charset="0"/>
              </a:rPr>
              <a:t>P</a:t>
            </a:r>
            <a:r>
              <a:rPr kumimoji="0" lang="en-US" sz="21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hase</a:t>
            </a:r>
            <a:r>
              <a:rPr kumimoji="0" lang="en-US" sz="21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2 randomized double‐blind placebo-controlled study</a:t>
            </a:r>
            <a:r>
              <a:rPr lang="en-US" sz="2100" dirty="0">
                <a:solidFill>
                  <a:prstClr val="white"/>
                </a:solidFill>
                <a:latin typeface="Arial" panose="020B0604020202020204" pitchFamily="34" charset="0"/>
                <a:cs typeface="Arial" panose="020B0604020202020204" pitchFamily="34" charset="0"/>
              </a:rPr>
              <a:t> – </a:t>
            </a:r>
            <a:r>
              <a:rPr kumimoji="0" lang="en-US" sz="21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The TRUTH study</a:t>
            </a:r>
          </a:p>
        </p:txBody>
      </p:sp>
      <p:pic>
        <p:nvPicPr>
          <p:cNvPr id="3" name="Picture 2">
            <a:hlinkClick r:id="rId8" action="ppaction://hlinksldjump"/>
            <a:extLst>
              <a:ext uri="{FF2B5EF4-FFF2-40B4-BE49-F238E27FC236}">
                <a16:creationId xmlns:a16="http://schemas.microsoft.com/office/drawing/2014/main" id="{8CD6FE32-B7DA-C41E-13B4-CBB0869420E1}"/>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139202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838199" y="0"/>
            <a:ext cx="10757813" cy="603849"/>
          </a:xfrm>
        </p:spPr>
        <p:txBody>
          <a:bodyPr>
            <a:noAutofit/>
          </a:bodyPr>
          <a:lstStyle/>
          <a:p>
            <a:r>
              <a:rPr lang="en-US" sz="2100" dirty="0">
                <a:solidFill>
                  <a:prstClr val="white"/>
                </a:solidFill>
                <a:latin typeface="Arial" panose="020B0604020202020204" pitchFamily="34" charset="0"/>
                <a:cs typeface="Arial" panose="020B0604020202020204" pitchFamily="34" charset="0"/>
              </a:rPr>
              <a:t>The combination of </a:t>
            </a:r>
            <a:r>
              <a:rPr lang="en-US" sz="2100" dirty="0" err="1">
                <a:solidFill>
                  <a:prstClr val="white"/>
                </a:solidFill>
                <a:latin typeface="Arial" panose="020B0604020202020204" pitchFamily="34" charset="0"/>
                <a:cs typeface="Arial" panose="020B0604020202020204" pitchFamily="34" charset="0"/>
              </a:rPr>
              <a:t>senolytic</a:t>
            </a:r>
            <a:r>
              <a:rPr lang="en-US" sz="2100" dirty="0">
                <a:solidFill>
                  <a:prstClr val="white"/>
                </a:solidFill>
                <a:latin typeface="Arial" panose="020B0604020202020204" pitchFamily="34" charset="0"/>
                <a:cs typeface="Arial" panose="020B0604020202020204" pitchFamily="34" charset="0"/>
              </a:rPr>
              <a:t> drugs, dasatinib + quercetin, reduces liver fibrosis in MASH: A Phase 2 randomized double‐blind placebo-controlled study – The TRUTH study</a:t>
            </a:r>
            <a:endParaRPr kumimoji="0" lang="en-US" sz="21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Content Placeholder 1">
            <a:extLst>
              <a:ext uri="{FF2B5EF4-FFF2-40B4-BE49-F238E27FC236}">
                <a16:creationId xmlns:a16="http://schemas.microsoft.com/office/drawing/2014/main" id="{7E2CA1DA-947F-3102-36B8-E50047E44D20}"/>
              </a:ext>
            </a:extLst>
          </p:cNvPr>
          <p:cNvSpPr txBox="1">
            <a:spLocks/>
          </p:cNvSpPr>
          <p:nvPr/>
        </p:nvSpPr>
        <p:spPr>
          <a:xfrm>
            <a:off x="425752" y="826393"/>
            <a:ext cx="5670247" cy="3693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dirty="0">
                <a:solidFill>
                  <a:schemeClr val="bg1"/>
                </a:solidFill>
                <a:highlight>
                  <a:srgbClr val="008080"/>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p:txBody>
      </p:sp>
      <p:sp>
        <p:nvSpPr>
          <p:cNvPr id="6" name="Content Placeholder 1">
            <a:extLst>
              <a:ext uri="{FF2B5EF4-FFF2-40B4-BE49-F238E27FC236}">
                <a16:creationId xmlns:a16="http://schemas.microsoft.com/office/drawing/2014/main" id="{F43BC32F-D4C0-CD7A-3A6D-5093703DE1B3}"/>
              </a:ext>
            </a:extLst>
          </p:cNvPr>
          <p:cNvSpPr txBox="1">
            <a:spLocks/>
          </p:cNvSpPr>
          <p:nvPr/>
        </p:nvSpPr>
        <p:spPr>
          <a:xfrm>
            <a:off x="437011" y="5356142"/>
            <a:ext cx="11560188" cy="8988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b="1" dirty="0">
                <a:solidFill>
                  <a:schemeClr val="bg1"/>
                </a:solidFill>
                <a:highlight>
                  <a:srgbClr val="008080"/>
                </a:highlight>
                <a:latin typeface="Arial" panose="020B0604020202020204" pitchFamily="34" charset="0"/>
                <a:cs typeface="Arial" panose="020B0604020202020204" pitchFamily="34" charset="0"/>
              </a:rPr>
              <a:t>CONCLUSIONS</a:t>
            </a:r>
          </a:p>
          <a:p>
            <a:pPr>
              <a:lnSpc>
                <a:spcPct val="100000"/>
              </a:lnSpc>
              <a:spcBef>
                <a:spcPts val="500"/>
              </a:spcBef>
            </a:pPr>
            <a:r>
              <a:rPr lang="en-US" sz="1600" dirty="0">
                <a:latin typeface="Arial"/>
                <a:cs typeface="Arial"/>
              </a:rPr>
              <a:t>These findings suggest short-term </a:t>
            </a:r>
            <a:r>
              <a:rPr lang="en-US" sz="1600" noProof="0" dirty="0" err="1">
                <a:latin typeface="Arial"/>
                <a:cs typeface="Arial"/>
              </a:rPr>
              <a:t>senolytic</a:t>
            </a:r>
            <a:r>
              <a:rPr lang="en-US" sz="1600" noProof="0" dirty="0">
                <a:latin typeface="Arial"/>
                <a:cs typeface="Arial"/>
              </a:rPr>
              <a:t> </a:t>
            </a:r>
            <a:r>
              <a:rPr lang="en-US" sz="1600" dirty="0">
                <a:latin typeface="Arial"/>
                <a:cs typeface="Arial"/>
              </a:rPr>
              <a:t>therapy is safe </a:t>
            </a:r>
            <a:r>
              <a:rPr lang="en-US" sz="1600" noProof="0" dirty="0">
                <a:latin typeface="Arial"/>
                <a:cs typeface="Arial"/>
              </a:rPr>
              <a:t>and </a:t>
            </a:r>
            <a:r>
              <a:rPr lang="en-US" sz="1600" dirty="0">
                <a:latin typeface="Arial"/>
                <a:cs typeface="Arial"/>
              </a:rPr>
              <a:t>can improve key histological features of </a:t>
            </a:r>
            <a:r>
              <a:rPr lang="en-US" sz="1600" noProof="0" dirty="0">
                <a:latin typeface="Arial"/>
                <a:cs typeface="Arial"/>
              </a:rPr>
              <a:t>fibrotic MASH</a:t>
            </a:r>
            <a:r>
              <a:rPr lang="en-US" sz="1600" dirty="0">
                <a:latin typeface="Arial"/>
                <a:cs typeface="Arial"/>
              </a:rPr>
              <a:t> </a:t>
            </a:r>
            <a:endParaRPr lang="en-US" sz="1600" noProof="0" dirty="0">
              <a:latin typeface="Arial"/>
              <a:cs typeface="Arial"/>
            </a:endParaRPr>
          </a:p>
          <a:p>
            <a:pPr>
              <a:lnSpc>
                <a:spcPct val="100000"/>
              </a:lnSpc>
              <a:spcBef>
                <a:spcPts val="500"/>
              </a:spcBef>
            </a:pPr>
            <a:endParaRPr lang="en-US" sz="1600" noProof="0" dirty="0">
              <a:latin typeface="Arial" panose="020B0604020202020204" pitchFamily="34" charset="0"/>
              <a:cs typeface="Arial" panose="020B0604020202020204" pitchFamily="34" charset="0"/>
            </a:endParaRPr>
          </a:p>
        </p:txBody>
      </p:sp>
      <p:sp>
        <p:nvSpPr>
          <p:cNvPr id="2" name="Text Placeholder 3">
            <a:extLst>
              <a:ext uri="{FF2B5EF4-FFF2-40B4-BE49-F238E27FC236}">
                <a16:creationId xmlns:a16="http://schemas.microsoft.com/office/drawing/2014/main" id="{B5A9818F-0DA0-8E20-AE9E-B22420D72CC7}"/>
              </a:ext>
            </a:extLst>
          </p:cNvPr>
          <p:cNvSpPr txBox="1">
            <a:spLocks/>
          </p:cNvSpPr>
          <p:nvPr/>
        </p:nvSpPr>
        <p:spPr>
          <a:xfrm>
            <a:off x="190499"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noProof="0" dirty="0">
                <a:solidFill>
                  <a:srgbClr val="004B87"/>
                </a:solidFill>
                <a:latin typeface="Arial" panose="020B0604020202020204" pitchFamily="34" charset="0"/>
                <a:cs typeface="Arial" panose="020B0604020202020204" pitchFamily="34" charset="0"/>
              </a:rPr>
              <a:t> </a:t>
            </a:r>
            <a:br>
              <a:rPr lang="en-GB" sz="1100" noProof="0" dirty="0">
                <a:solidFill>
                  <a:srgbClr val="004B87"/>
                </a:solidFill>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Koning M,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 2026; LBO-005.</a:t>
            </a:r>
            <a:endParaRPr lang="en-GB" sz="1100" noProof="0" dirty="0">
              <a:solidFill>
                <a:srgbClr val="004B87"/>
              </a:solidFill>
              <a:latin typeface="Arial" panose="020B0604020202020204" pitchFamily="34" charset="0"/>
              <a:cs typeface="Arial" panose="020B0604020202020204" pitchFamily="34" charset="0"/>
            </a:endParaRPr>
          </a:p>
        </p:txBody>
      </p:sp>
      <p:sp>
        <p:nvSpPr>
          <p:cNvPr id="37" name="TextBox 42">
            <a:extLst>
              <a:ext uri="{FF2B5EF4-FFF2-40B4-BE49-F238E27FC236}">
                <a16:creationId xmlns:a16="http://schemas.microsoft.com/office/drawing/2014/main" id="{69C0B4E9-A54C-7B39-3D0B-864AFE62BE53}"/>
              </a:ext>
            </a:extLst>
          </p:cNvPr>
          <p:cNvSpPr txBox="1"/>
          <p:nvPr/>
        </p:nvSpPr>
        <p:spPr>
          <a:xfrm>
            <a:off x="295986" y="3457705"/>
            <a:ext cx="7965750" cy="1949252"/>
          </a:xfrm>
          <a:prstGeom prst="rect">
            <a:avLst/>
          </a:prstGeom>
          <a:noFill/>
        </p:spPr>
        <p:txBody>
          <a:bodyPr wrap="square" lIns="91440" tIns="45720" rIns="91440" bIns="45720" rtlCol="0" anchor="t">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latin typeface="Arial"/>
                <a:cs typeface="Arial"/>
              </a:rPr>
              <a:t>In the D + Q group, 14 (82.4%) participants reported AEs compared to 6 (42.9%) in the placebo group</a:t>
            </a:r>
            <a:endParaRPr lang="en-US" dirty="0"/>
          </a:p>
          <a:p>
            <a:pPr marL="538163" lvl="1" indent="-274638">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Most-reported side effects of D + Q were headache and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gastrointestinal complaints</a:t>
            </a:r>
          </a:p>
          <a:p>
            <a:pPr marL="538163" lvl="1" indent="-274638">
              <a:spcBef>
                <a:spcPts val="10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Most AEs were mild or moderate in severity and all of them were self-limiting</a:t>
            </a:r>
          </a:p>
          <a:p>
            <a:pPr marL="285750" indent="-285750">
              <a:buFont typeface="Arial" panose="020B0604020202020204" pitchFamily="34" charset="0"/>
              <a:buChar char="•"/>
            </a:pPr>
            <a:r>
              <a:rPr lang="en-US" sz="1600" dirty="0">
                <a:latin typeface="Arial"/>
                <a:cs typeface="Arial"/>
              </a:rPr>
              <a:t>There were 4 drop-outs during the study (D + Q, n=3 [17.6%]; placebo, n=1 [7.1%])</a:t>
            </a:r>
            <a:br>
              <a:rPr lang="en-US" sz="1600" dirty="0"/>
            </a:br>
            <a:endParaRPr lang="en-NZ" sz="800" b="1" dirty="0">
              <a:solidFill>
                <a:schemeClr val="accent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1E44DCCE-DFB4-FCCD-B47F-7BFCC33BCC42}"/>
              </a:ext>
            </a:extLst>
          </p:cNvPr>
          <p:cNvCxnSpPr>
            <a:cxnSpLocks/>
          </p:cNvCxnSpPr>
          <p:nvPr/>
        </p:nvCxnSpPr>
        <p:spPr>
          <a:xfrm>
            <a:off x="410857" y="5283826"/>
            <a:ext cx="1137028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D85B3C51-77F8-6EE9-FD84-BA9D1C2A6EE4}"/>
              </a:ext>
            </a:extLst>
          </p:cNvPr>
          <p:cNvGrpSpPr/>
          <p:nvPr/>
        </p:nvGrpSpPr>
        <p:grpSpPr>
          <a:xfrm>
            <a:off x="8031038" y="3457704"/>
            <a:ext cx="4234320" cy="1671144"/>
            <a:chOff x="8279998" y="3350494"/>
            <a:chExt cx="3702696" cy="1461330"/>
          </a:xfrm>
        </p:grpSpPr>
        <p:sp>
          <p:nvSpPr>
            <p:cNvPr id="25" name="Rectangle 24">
              <a:extLst>
                <a:ext uri="{FF2B5EF4-FFF2-40B4-BE49-F238E27FC236}">
                  <a16:creationId xmlns:a16="http://schemas.microsoft.com/office/drawing/2014/main" id="{C47D9A4A-1FE5-F953-28DD-12BF61A3F120}"/>
                </a:ext>
              </a:extLst>
            </p:cNvPr>
            <p:cNvSpPr/>
            <p:nvPr/>
          </p:nvSpPr>
          <p:spPr>
            <a:xfrm>
              <a:off x="8311579" y="3350494"/>
              <a:ext cx="3594702" cy="146133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8E2EFE3-9313-74AB-D9E4-2BF9A0B634E8}"/>
                </a:ext>
              </a:extLst>
            </p:cNvPr>
            <p:cNvGrpSpPr/>
            <p:nvPr/>
          </p:nvGrpSpPr>
          <p:grpSpPr>
            <a:xfrm>
              <a:off x="8279998" y="3408651"/>
              <a:ext cx="3702696" cy="1286061"/>
              <a:chOff x="4039563" y="755151"/>
              <a:chExt cx="3702696" cy="1286061"/>
            </a:xfrm>
          </p:grpSpPr>
          <p:sp>
            <p:nvSpPr>
              <p:cNvPr id="58" name="TextBox 57">
                <a:extLst>
                  <a:ext uri="{FF2B5EF4-FFF2-40B4-BE49-F238E27FC236}">
                    <a16:creationId xmlns:a16="http://schemas.microsoft.com/office/drawing/2014/main" id="{6BEDAF6A-7E91-39FF-DA07-56C7D1C4A364}"/>
                  </a:ext>
                </a:extLst>
              </p:cNvPr>
              <p:cNvSpPr txBox="1"/>
              <p:nvPr/>
            </p:nvSpPr>
            <p:spPr>
              <a:xfrm>
                <a:off x="4265682" y="1637509"/>
                <a:ext cx="1319435" cy="403703"/>
              </a:xfrm>
              <a:prstGeom prst="rect">
                <a:avLst/>
              </a:prstGeom>
              <a:noFill/>
            </p:spPr>
            <p:txBody>
              <a:bodyPr wrap="square" lIns="91440" tIns="45720" rIns="91440" bIns="45720" rtlCol="0" anchor="t">
                <a:spAutoFit/>
              </a:bodyPr>
              <a:lstStyle/>
              <a:p>
                <a:pPr algn="ctr"/>
                <a:r>
                  <a:rPr lang="en-GB" sz="1200" dirty="0">
                    <a:solidFill>
                      <a:schemeClr val="accent1"/>
                    </a:solidFill>
                    <a:latin typeface="Arial"/>
                    <a:cs typeface="Arial"/>
                  </a:rPr>
                  <a:t>Median</a:t>
                </a:r>
                <a:r>
                  <a:rPr lang="en-GB" sz="1200" noProof="0" dirty="0">
                    <a:solidFill>
                      <a:schemeClr val="accent1"/>
                    </a:solidFill>
                    <a:latin typeface="Arial"/>
                    <a:cs typeface="Arial"/>
                  </a:rPr>
                  <a:t> age </a:t>
                </a:r>
                <a:br>
                  <a:rPr lang="en-GB" sz="1200" noProof="0" dirty="0">
                    <a:solidFill>
                      <a:schemeClr val="accent1"/>
                    </a:solidFill>
                    <a:latin typeface="Arial"/>
                    <a:cs typeface="Arial"/>
                  </a:rPr>
                </a:br>
                <a:r>
                  <a:rPr lang="en-GB" sz="1200" noProof="0" dirty="0">
                    <a:solidFill>
                      <a:schemeClr val="accent1"/>
                    </a:solidFill>
                    <a:latin typeface="Arial" panose="020B0604020202020204" pitchFamily="34" charset="0"/>
                    <a:cs typeface="Arial" panose="020B0604020202020204" pitchFamily="34" charset="0"/>
                  </a:rPr>
                  <a:t>(IQR, 47–62.5)</a:t>
                </a:r>
              </a:p>
            </p:txBody>
          </p:sp>
          <p:grpSp>
            <p:nvGrpSpPr>
              <p:cNvPr id="7" name="Group 6">
                <a:extLst>
                  <a:ext uri="{FF2B5EF4-FFF2-40B4-BE49-F238E27FC236}">
                    <a16:creationId xmlns:a16="http://schemas.microsoft.com/office/drawing/2014/main" id="{1C7DC555-EB84-2845-3175-A8B2C19B8A92}"/>
                  </a:ext>
                </a:extLst>
              </p:cNvPr>
              <p:cNvGrpSpPr/>
              <p:nvPr/>
            </p:nvGrpSpPr>
            <p:grpSpPr>
              <a:xfrm>
                <a:off x="4039563" y="755151"/>
                <a:ext cx="3702696" cy="1124583"/>
                <a:chOff x="4039563" y="755151"/>
                <a:chExt cx="3702696" cy="1124583"/>
              </a:xfrm>
            </p:grpSpPr>
            <p:sp>
              <p:nvSpPr>
                <p:cNvPr id="50" name="TextBox 49">
                  <a:extLst>
                    <a:ext uri="{FF2B5EF4-FFF2-40B4-BE49-F238E27FC236}">
                      <a16:creationId xmlns:a16="http://schemas.microsoft.com/office/drawing/2014/main" id="{FBAF53E5-FADB-CD70-D773-3AD68B173407}"/>
                    </a:ext>
                  </a:extLst>
                </p:cNvPr>
                <p:cNvSpPr txBox="1"/>
                <p:nvPr/>
              </p:nvSpPr>
              <p:spPr>
                <a:xfrm>
                  <a:off x="4039563" y="755151"/>
                  <a:ext cx="3702696" cy="269135"/>
                </a:xfrm>
                <a:prstGeom prst="rect">
                  <a:avLst/>
                </a:prstGeom>
                <a:noFill/>
              </p:spPr>
              <p:txBody>
                <a:bodyPr wrap="square" rtlCol="0">
                  <a:spAutoFit/>
                </a:bodyPr>
                <a:lstStyle/>
                <a:p>
                  <a:pPr algn="ctr"/>
                  <a:r>
                    <a:rPr lang="en-GB" sz="1400" b="1" noProof="0" dirty="0">
                      <a:solidFill>
                        <a:schemeClr val="accent1"/>
                      </a:solidFill>
                      <a:latin typeface="Arial" panose="020B0604020202020204" pitchFamily="34" charset="0"/>
                      <a:cs typeface="Arial" panose="020B0604020202020204" pitchFamily="34" charset="0"/>
                    </a:rPr>
                    <a:t>Key baseline characteristics (N=31)</a:t>
                  </a:r>
                </a:p>
              </p:txBody>
            </p:sp>
            <p:sp>
              <p:nvSpPr>
                <p:cNvPr id="51" name="Oval 50">
                  <a:extLst>
                    <a:ext uri="{FF2B5EF4-FFF2-40B4-BE49-F238E27FC236}">
                      <a16:creationId xmlns:a16="http://schemas.microsoft.com/office/drawing/2014/main" id="{8C5EAB15-6828-6D67-9251-EEE1E5A3D0CC}"/>
                    </a:ext>
                  </a:extLst>
                </p:cNvPr>
                <p:cNvSpPr/>
                <p:nvPr/>
              </p:nvSpPr>
              <p:spPr>
                <a:xfrm>
                  <a:off x="4645123" y="1091609"/>
                  <a:ext cx="540000" cy="540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bg1"/>
                      </a:solidFill>
                      <a:latin typeface="Arial" panose="020B0604020202020204" pitchFamily="34" charset="0"/>
                      <a:cs typeface="Arial" panose="020B0604020202020204" pitchFamily="34" charset="0"/>
                    </a:rPr>
                    <a:t>56</a:t>
                  </a:r>
                  <a:endParaRPr lang="en-GB" sz="1400" b="1" noProof="0" dirty="0">
                    <a:solidFill>
                      <a:schemeClr val="bg1"/>
                    </a:solidFill>
                    <a:latin typeface="Arial" panose="020B0604020202020204" pitchFamily="34" charset="0"/>
                    <a:cs typeface="Arial" panose="020B0604020202020204" pitchFamily="34" charset="0"/>
                  </a:endParaRPr>
                </a:p>
                <a:p>
                  <a:pPr algn="ctr"/>
                  <a:r>
                    <a:rPr lang="en-GB" sz="900" b="1" noProof="0" dirty="0">
                      <a:solidFill>
                        <a:schemeClr val="bg1"/>
                      </a:solidFill>
                      <a:latin typeface="Arial" panose="020B0604020202020204" pitchFamily="34" charset="0"/>
                      <a:cs typeface="Arial" panose="020B0604020202020204" pitchFamily="34" charset="0"/>
                    </a:rPr>
                    <a:t>years</a:t>
                  </a:r>
                </a:p>
              </p:txBody>
            </p:sp>
            <p:sp>
              <p:nvSpPr>
                <p:cNvPr id="52" name="TextBox 51">
                  <a:extLst>
                    <a:ext uri="{FF2B5EF4-FFF2-40B4-BE49-F238E27FC236}">
                      <a16:creationId xmlns:a16="http://schemas.microsoft.com/office/drawing/2014/main" id="{08E7693B-6811-26DF-2557-AA252F32EDBA}"/>
                    </a:ext>
                  </a:extLst>
                </p:cNvPr>
                <p:cNvSpPr txBox="1"/>
                <p:nvPr/>
              </p:nvSpPr>
              <p:spPr>
                <a:xfrm>
                  <a:off x="5559393" y="1637513"/>
                  <a:ext cx="663037" cy="242221"/>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Male</a:t>
                  </a:r>
                </a:p>
              </p:txBody>
            </p:sp>
            <p:sp>
              <p:nvSpPr>
                <p:cNvPr id="53" name="Oval 52">
                  <a:extLst>
                    <a:ext uri="{FF2B5EF4-FFF2-40B4-BE49-F238E27FC236}">
                      <a16:creationId xmlns:a16="http://schemas.microsoft.com/office/drawing/2014/main" id="{CAFE94DB-B340-4705-45AF-A7791AFF76E6}"/>
                    </a:ext>
                  </a:extLst>
                </p:cNvPr>
                <p:cNvSpPr/>
                <p:nvPr/>
              </p:nvSpPr>
              <p:spPr>
                <a:xfrm>
                  <a:off x="5620911" y="1084961"/>
                  <a:ext cx="540000" cy="54000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Arial" panose="020B0604020202020204" pitchFamily="34" charset="0"/>
                      <a:cs typeface="Arial" panose="020B0604020202020204" pitchFamily="34" charset="0"/>
                    </a:rPr>
                    <a:t>76</a:t>
                  </a:r>
                </a:p>
                <a:p>
                  <a:pPr algn="ctr"/>
                  <a:r>
                    <a:rPr lang="en-GB" sz="900" b="1" noProof="0" dirty="0">
                      <a:solidFill>
                        <a:schemeClr val="bg1"/>
                      </a:solidFill>
                      <a:latin typeface="Arial" panose="020B0604020202020204" pitchFamily="34" charset="0"/>
                      <a:cs typeface="Arial" panose="020B0604020202020204" pitchFamily="34" charset="0"/>
                    </a:rPr>
                    <a:t>%</a:t>
                  </a:r>
                </a:p>
              </p:txBody>
            </p:sp>
            <p:sp>
              <p:nvSpPr>
                <p:cNvPr id="54" name="TextBox 53">
                  <a:extLst>
                    <a:ext uri="{FF2B5EF4-FFF2-40B4-BE49-F238E27FC236}">
                      <a16:creationId xmlns:a16="http://schemas.microsoft.com/office/drawing/2014/main" id="{B1C3DA8F-D9E1-9EA3-F63F-909B8495DB39}"/>
                    </a:ext>
                  </a:extLst>
                </p:cNvPr>
                <p:cNvSpPr txBox="1"/>
                <p:nvPr/>
              </p:nvSpPr>
              <p:spPr>
                <a:xfrm>
                  <a:off x="6554032" y="1637513"/>
                  <a:ext cx="649590" cy="242221"/>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T2DM</a:t>
                  </a:r>
                </a:p>
              </p:txBody>
            </p:sp>
            <p:sp>
              <p:nvSpPr>
                <p:cNvPr id="61" name="Oval 60">
                  <a:extLst>
                    <a:ext uri="{FF2B5EF4-FFF2-40B4-BE49-F238E27FC236}">
                      <a16:creationId xmlns:a16="http://schemas.microsoft.com/office/drawing/2014/main" id="{0ED7D58A-9940-4F7C-A872-FFF42F9591D6}"/>
                    </a:ext>
                  </a:extLst>
                </p:cNvPr>
                <p:cNvSpPr/>
                <p:nvPr/>
              </p:nvSpPr>
              <p:spPr>
                <a:xfrm>
                  <a:off x="6557088" y="1084398"/>
                  <a:ext cx="599863" cy="54964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Arial" panose="020B0604020202020204" pitchFamily="34" charset="0"/>
                      <a:cs typeface="Arial" panose="020B0604020202020204" pitchFamily="34" charset="0"/>
                    </a:rPr>
                    <a:t>58</a:t>
                  </a:r>
                </a:p>
                <a:p>
                  <a:pPr algn="ctr"/>
                  <a:r>
                    <a:rPr lang="en-GB" sz="900" b="1" noProof="0" dirty="0">
                      <a:solidFill>
                        <a:schemeClr val="bg1"/>
                      </a:solidFill>
                      <a:latin typeface="Arial" panose="020B0604020202020204" pitchFamily="34" charset="0"/>
                      <a:cs typeface="Arial" panose="020B0604020202020204" pitchFamily="34" charset="0"/>
                    </a:rPr>
                    <a:t>%</a:t>
                  </a:r>
                </a:p>
              </p:txBody>
            </p:sp>
          </p:grpSp>
        </p:grpSp>
      </p:grpSp>
      <p:grpSp>
        <p:nvGrpSpPr>
          <p:cNvPr id="13" name="Group 12">
            <a:extLst>
              <a:ext uri="{FF2B5EF4-FFF2-40B4-BE49-F238E27FC236}">
                <a16:creationId xmlns:a16="http://schemas.microsoft.com/office/drawing/2014/main" id="{C2F0C08C-4A80-EC63-32EE-744D4ADE5D50}"/>
              </a:ext>
            </a:extLst>
          </p:cNvPr>
          <p:cNvGrpSpPr/>
          <p:nvPr/>
        </p:nvGrpSpPr>
        <p:grpSpPr>
          <a:xfrm>
            <a:off x="-109859" y="1198825"/>
            <a:ext cx="4117496" cy="2307703"/>
            <a:chOff x="-116079" y="2143604"/>
            <a:chExt cx="4117496" cy="2307703"/>
          </a:xfrm>
        </p:grpSpPr>
        <p:graphicFrame>
          <p:nvGraphicFramePr>
            <p:cNvPr id="14" name="Chart 13">
              <a:extLst>
                <a:ext uri="{FF2B5EF4-FFF2-40B4-BE49-F238E27FC236}">
                  <a16:creationId xmlns:a16="http://schemas.microsoft.com/office/drawing/2014/main" id="{72B61AF7-5F0D-BB0C-53D2-BDDDE276B769}"/>
                </a:ext>
              </a:extLst>
            </p:cNvPr>
            <p:cNvGraphicFramePr/>
            <p:nvPr>
              <p:extLst>
                <p:ext uri="{D42A27DB-BD31-4B8C-83A1-F6EECF244321}">
                  <p14:modId xmlns:p14="http://schemas.microsoft.com/office/powerpoint/2010/main" val="1679773887"/>
                </p:ext>
              </p:extLst>
            </p:nvPr>
          </p:nvGraphicFramePr>
          <p:xfrm>
            <a:off x="-116079" y="2858784"/>
            <a:ext cx="4117496" cy="159252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6B10CF68-B7E2-5941-8035-07CFFDABCF7D}"/>
                </a:ext>
              </a:extLst>
            </p:cNvPr>
            <p:cNvSpPr txBox="1"/>
            <p:nvPr/>
          </p:nvSpPr>
          <p:spPr>
            <a:xfrm>
              <a:off x="979302" y="2143604"/>
              <a:ext cx="2804839" cy="461665"/>
            </a:xfrm>
            <a:prstGeom prst="rect">
              <a:avLst/>
            </a:prstGeom>
            <a:noFill/>
          </p:spPr>
          <p:txBody>
            <a:bodyPr wrap="square" rtlCol="0">
              <a:spAutoFit/>
            </a:bodyPr>
            <a:lstStyle/>
            <a:p>
              <a:pPr algn="ctr"/>
              <a:r>
                <a:rPr lang="en-NZ" sz="1200" b="1" dirty="0">
                  <a:latin typeface="Arial" panose="020B0604020202020204" pitchFamily="34" charset="0"/>
                  <a:cs typeface="Arial" panose="020B0604020202020204" pitchFamily="34" charset="0"/>
                </a:rPr>
                <a:t>Improvement in fibrosis without worsening of MASH</a:t>
              </a:r>
            </a:p>
          </p:txBody>
        </p:sp>
        <p:sp>
          <p:nvSpPr>
            <p:cNvPr id="9" name="Rectangle 8">
              <a:extLst>
                <a:ext uri="{FF2B5EF4-FFF2-40B4-BE49-F238E27FC236}">
                  <a16:creationId xmlns:a16="http://schemas.microsoft.com/office/drawing/2014/main" id="{F6612C92-C510-6CEA-3E75-9839B8366982}"/>
                </a:ext>
              </a:extLst>
            </p:cNvPr>
            <p:cNvSpPr/>
            <p:nvPr/>
          </p:nvSpPr>
          <p:spPr>
            <a:xfrm>
              <a:off x="2110388" y="2639928"/>
              <a:ext cx="691325" cy="254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noProof="0" dirty="0">
                  <a:solidFill>
                    <a:srgbClr val="004B87"/>
                  </a:solidFill>
                  <a:latin typeface="Arial"/>
                  <a:cs typeface="Arial"/>
                </a:rPr>
                <a:t>p=</a:t>
              </a:r>
              <a:r>
                <a:rPr lang="en-GB" sz="1200" dirty="0">
                  <a:solidFill>
                    <a:srgbClr val="004B87"/>
                  </a:solidFill>
                  <a:latin typeface="Arial"/>
                  <a:cs typeface="Arial"/>
                </a:rPr>
                <a:t>0.021</a:t>
              </a:r>
              <a:endParaRPr lang="en-US" dirty="0"/>
            </a:p>
          </p:txBody>
        </p:sp>
        <p:sp>
          <p:nvSpPr>
            <p:cNvPr id="15" name="TextBox 14">
              <a:extLst>
                <a:ext uri="{FF2B5EF4-FFF2-40B4-BE49-F238E27FC236}">
                  <a16:creationId xmlns:a16="http://schemas.microsoft.com/office/drawing/2014/main" id="{8DC6AD06-32A6-B8E9-FA23-1279BB244352}"/>
                </a:ext>
              </a:extLst>
            </p:cNvPr>
            <p:cNvSpPr txBox="1"/>
            <p:nvPr/>
          </p:nvSpPr>
          <p:spPr>
            <a:xfrm>
              <a:off x="1503615" y="3916670"/>
              <a:ext cx="878107" cy="276999"/>
            </a:xfrm>
            <a:prstGeom prst="rect">
              <a:avLst/>
            </a:prstGeom>
            <a:noFill/>
          </p:spPr>
          <p:txBody>
            <a:bodyPr wrap="square" rtlCol="0">
              <a:spAutoFit/>
            </a:bodyPr>
            <a:lstStyle/>
            <a:p>
              <a:pPr algn="ctr"/>
              <a:r>
                <a:rPr lang="en-NZ" sz="1200" b="1" dirty="0">
                  <a:latin typeface="Arial" panose="020B0604020202020204" pitchFamily="34" charset="0"/>
                  <a:cs typeface="Arial" panose="020B0604020202020204" pitchFamily="34" charset="0"/>
                </a:rPr>
                <a:t>D + Q</a:t>
              </a:r>
            </a:p>
          </p:txBody>
        </p:sp>
        <p:sp>
          <p:nvSpPr>
            <p:cNvPr id="16" name="TextBox 15">
              <a:extLst>
                <a:ext uri="{FF2B5EF4-FFF2-40B4-BE49-F238E27FC236}">
                  <a16:creationId xmlns:a16="http://schemas.microsoft.com/office/drawing/2014/main" id="{0FC6AA1B-AC39-78A9-BECA-70352C6A8331}"/>
                </a:ext>
              </a:extLst>
            </p:cNvPr>
            <p:cNvSpPr txBox="1"/>
            <p:nvPr/>
          </p:nvSpPr>
          <p:spPr>
            <a:xfrm>
              <a:off x="2427967" y="3926012"/>
              <a:ext cx="878107" cy="276999"/>
            </a:xfrm>
            <a:prstGeom prst="rect">
              <a:avLst/>
            </a:prstGeom>
            <a:noFill/>
          </p:spPr>
          <p:txBody>
            <a:bodyPr wrap="square" rtlCol="0">
              <a:spAutoFit/>
            </a:bodyPr>
            <a:lstStyle/>
            <a:p>
              <a:pPr algn="ctr"/>
              <a:r>
                <a:rPr lang="en-NZ" sz="1200" b="1" dirty="0">
                  <a:latin typeface="Arial" panose="020B0604020202020204" pitchFamily="34" charset="0"/>
                  <a:cs typeface="Arial" panose="020B0604020202020204" pitchFamily="34" charset="0"/>
                </a:rPr>
                <a:t>PBO</a:t>
              </a:r>
            </a:p>
          </p:txBody>
        </p:sp>
      </p:grpSp>
      <p:grpSp>
        <p:nvGrpSpPr>
          <p:cNvPr id="22" name="Group 21">
            <a:extLst>
              <a:ext uri="{FF2B5EF4-FFF2-40B4-BE49-F238E27FC236}">
                <a16:creationId xmlns:a16="http://schemas.microsoft.com/office/drawing/2014/main" id="{34BF7C55-3261-1ACA-8E9F-BFD3EF63F203}"/>
              </a:ext>
            </a:extLst>
          </p:cNvPr>
          <p:cNvGrpSpPr/>
          <p:nvPr/>
        </p:nvGrpSpPr>
        <p:grpSpPr>
          <a:xfrm>
            <a:off x="3632266" y="1235346"/>
            <a:ext cx="4117496" cy="2234661"/>
            <a:chOff x="3717185" y="2235937"/>
            <a:chExt cx="4117496" cy="2234661"/>
          </a:xfrm>
        </p:grpSpPr>
        <p:sp>
          <p:nvSpPr>
            <p:cNvPr id="3" name="TextBox 2">
              <a:extLst>
                <a:ext uri="{FF2B5EF4-FFF2-40B4-BE49-F238E27FC236}">
                  <a16:creationId xmlns:a16="http://schemas.microsoft.com/office/drawing/2014/main" id="{C5A6732F-CA81-1FD7-0124-0098B9DDF40A}"/>
                </a:ext>
              </a:extLst>
            </p:cNvPr>
            <p:cNvSpPr txBox="1"/>
            <p:nvPr/>
          </p:nvSpPr>
          <p:spPr>
            <a:xfrm>
              <a:off x="4736586" y="2235937"/>
              <a:ext cx="2804839" cy="276999"/>
            </a:xfrm>
            <a:prstGeom prst="rect">
              <a:avLst/>
            </a:prstGeom>
            <a:noFill/>
          </p:spPr>
          <p:txBody>
            <a:bodyPr wrap="square" rtlCol="0">
              <a:spAutoFit/>
            </a:bodyPr>
            <a:lstStyle/>
            <a:p>
              <a:pPr algn="ctr"/>
              <a:r>
                <a:rPr lang="en-NZ" sz="1200" b="1" dirty="0">
                  <a:latin typeface="Arial" panose="020B0604020202020204" pitchFamily="34" charset="0"/>
                  <a:cs typeface="Arial" panose="020B0604020202020204" pitchFamily="34" charset="0"/>
                </a:rPr>
                <a:t>Resolution of MASH</a:t>
              </a:r>
            </a:p>
          </p:txBody>
        </p:sp>
        <p:graphicFrame>
          <p:nvGraphicFramePr>
            <p:cNvPr id="41" name="Chart 40">
              <a:extLst>
                <a:ext uri="{FF2B5EF4-FFF2-40B4-BE49-F238E27FC236}">
                  <a16:creationId xmlns:a16="http://schemas.microsoft.com/office/drawing/2014/main" id="{B43A0E87-7773-A3E2-18C2-38BEBF000C31}"/>
                </a:ext>
              </a:extLst>
            </p:cNvPr>
            <p:cNvGraphicFramePr/>
            <p:nvPr>
              <p:extLst>
                <p:ext uri="{D42A27DB-BD31-4B8C-83A1-F6EECF244321}">
                  <p14:modId xmlns:p14="http://schemas.microsoft.com/office/powerpoint/2010/main" val="4001699310"/>
                </p:ext>
              </p:extLst>
            </p:nvPr>
          </p:nvGraphicFramePr>
          <p:xfrm>
            <a:off x="3717185" y="2878075"/>
            <a:ext cx="4117496" cy="1592523"/>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CA48CD18-7977-DD93-F7FB-AC6C82F12413}"/>
                </a:ext>
              </a:extLst>
            </p:cNvPr>
            <p:cNvSpPr/>
            <p:nvPr/>
          </p:nvSpPr>
          <p:spPr>
            <a:xfrm>
              <a:off x="5838338" y="2659054"/>
              <a:ext cx="691325" cy="254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noProof="0" dirty="0">
                  <a:solidFill>
                    <a:srgbClr val="004B87"/>
                  </a:solidFill>
                  <a:latin typeface="Arial"/>
                  <a:cs typeface="Arial"/>
                </a:rPr>
                <a:t>p=</a:t>
              </a:r>
              <a:r>
                <a:rPr lang="en-GB" sz="1200" dirty="0">
                  <a:solidFill>
                    <a:srgbClr val="004B87"/>
                  </a:solidFill>
                  <a:latin typeface="Arial"/>
                  <a:cs typeface="Arial"/>
                </a:rPr>
                <a:t>0.03</a:t>
              </a:r>
              <a:endParaRPr lang="en-GB" sz="1200" noProof="0" dirty="0">
                <a:solidFill>
                  <a:srgbClr val="004B87"/>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56C1E33-FBAC-0A7F-B662-B9A446D9487A}"/>
                </a:ext>
              </a:extLst>
            </p:cNvPr>
            <p:cNvSpPr txBox="1"/>
            <p:nvPr/>
          </p:nvSpPr>
          <p:spPr>
            <a:xfrm>
              <a:off x="5249872" y="3925177"/>
              <a:ext cx="878107" cy="276999"/>
            </a:xfrm>
            <a:prstGeom prst="rect">
              <a:avLst/>
            </a:prstGeom>
            <a:noFill/>
          </p:spPr>
          <p:txBody>
            <a:bodyPr wrap="square" rtlCol="0">
              <a:spAutoFit/>
            </a:bodyPr>
            <a:lstStyle/>
            <a:p>
              <a:pPr algn="ctr"/>
              <a:r>
                <a:rPr lang="en-NZ" sz="1200" b="1" dirty="0">
                  <a:latin typeface="Arial" panose="020B0604020202020204" pitchFamily="34" charset="0"/>
                  <a:cs typeface="Arial" panose="020B0604020202020204" pitchFamily="34" charset="0"/>
                </a:rPr>
                <a:t>D + Q</a:t>
              </a:r>
            </a:p>
          </p:txBody>
        </p:sp>
        <p:sp>
          <p:nvSpPr>
            <p:cNvPr id="19" name="TextBox 18">
              <a:extLst>
                <a:ext uri="{FF2B5EF4-FFF2-40B4-BE49-F238E27FC236}">
                  <a16:creationId xmlns:a16="http://schemas.microsoft.com/office/drawing/2014/main" id="{616B724E-1CE1-2136-6325-657C079C9CED}"/>
                </a:ext>
              </a:extLst>
            </p:cNvPr>
            <p:cNvSpPr txBox="1"/>
            <p:nvPr/>
          </p:nvSpPr>
          <p:spPr>
            <a:xfrm>
              <a:off x="6190266" y="3934519"/>
              <a:ext cx="878107" cy="276999"/>
            </a:xfrm>
            <a:prstGeom prst="rect">
              <a:avLst/>
            </a:prstGeom>
            <a:noFill/>
          </p:spPr>
          <p:txBody>
            <a:bodyPr wrap="square" rtlCol="0">
              <a:spAutoFit/>
            </a:bodyPr>
            <a:lstStyle/>
            <a:p>
              <a:pPr algn="ctr"/>
              <a:r>
                <a:rPr lang="en-NZ" sz="1200" b="1" dirty="0">
                  <a:latin typeface="Arial" panose="020B0604020202020204" pitchFamily="34" charset="0"/>
                  <a:cs typeface="Arial" panose="020B0604020202020204" pitchFamily="34" charset="0"/>
                </a:rPr>
                <a:t>PBO</a:t>
              </a:r>
            </a:p>
          </p:txBody>
        </p:sp>
      </p:grpSp>
      <p:grpSp>
        <p:nvGrpSpPr>
          <p:cNvPr id="23" name="Group 22">
            <a:extLst>
              <a:ext uri="{FF2B5EF4-FFF2-40B4-BE49-F238E27FC236}">
                <a16:creationId xmlns:a16="http://schemas.microsoft.com/office/drawing/2014/main" id="{4747A790-81B7-44B8-EFCC-9DB720045C23}"/>
              </a:ext>
            </a:extLst>
          </p:cNvPr>
          <p:cNvGrpSpPr/>
          <p:nvPr/>
        </p:nvGrpSpPr>
        <p:grpSpPr>
          <a:xfrm>
            <a:off x="7633544" y="1291151"/>
            <a:ext cx="4117496" cy="2123050"/>
            <a:chOff x="7381633" y="2404376"/>
            <a:chExt cx="4117496" cy="2123050"/>
          </a:xfrm>
        </p:grpSpPr>
        <p:sp>
          <p:nvSpPr>
            <p:cNvPr id="42" name="TextBox 41">
              <a:extLst>
                <a:ext uri="{FF2B5EF4-FFF2-40B4-BE49-F238E27FC236}">
                  <a16:creationId xmlns:a16="http://schemas.microsoft.com/office/drawing/2014/main" id="{5D6D7608-644B-F29F-97DD-38662C4DDC4B}"/>
                </a:ext>
              </a:extLst>
            </p:cNvPr>
            <p:cNvSpPr txBox="1"/>
            <p:nvPr/>
          </p:nvSpPr>
          <p:spPr>
            <a:xfrm>
              <a:off x="8335119" y="2404376"/>
              <a:ext cx="2804839" cy="276999"/>
            </a:xfrm>
            <a:prstGeom prst="rect">
              <a:avLst/>
            </a:prstGeom>
            <a:noFill/>
          </p:spPr>
          <p:txBody>
            <a:bodyPr wrap="square" rtlCol="0">
              <a:spAutoFit/>
            </a:bodyPr>
            <a:lstStyle/>
            <a:p>
              <a:pPr algn="ctr"/>
              <a:r>
                <a:rPr lang="en-NZ" sz="1200" b="1" dirty="0">
                  <a:latin typeface="Arial" panose="020B0604020202020204" pitchFamily="34" charset="0"/>
                  <a:cs typeface="Arial" panose="020B0604020202020204" pitchFamily="34" charset="0"/>
                </a:rPr>
                <a:t>NAS</a:t>
              </a:r>
            </a:p>
          </p:txBody>
        </p:sp>
        <p:graphicFrame>
          <p:nvGraphicFramePr>
            <p:cNvPr id="43" name="Chart 42">
              <a:extLst>
                <a:ext uri="{FF2B5EF4-FFF2-40B4-BE49-F238E27FC236}">
                  <a16:creationId xmlns:a16="http://schemas.microsoft.com/office/drawing/2014/main" id="{05C2CFEE-94E6-35A1-D316-47E451A0BAFF}"/>
                </a:ext>
              </a:extLst>
            </p:cNvPr>
            <p:cNvGraphicFramePr/>
            <p:nvPr>
              <p:extLst>
                <p:ext uri="{D42A27DB-BD31-4B8C-83A1-F6EECF244321}">
                  <p14:modId xmlns:p14="http://schemas.microsoft.com/office/powerpoint/2010/main" val="3578095796"/>
                </p:ext>
              </p:extLst>
            </p:nvPr>
          </p:nvGraphicFramePr>
          <p:xfrm>
            <a:off x="7381633" y="2934903"/>
            <a:ext cx="4117496" cy="1592523"/>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D5F69E33-9DFF-2A78-B889-8F19D4B6A839}"/>
                </a:ext>
              </a:extLst>
            </p:cNvPr>
            <p:cNvSpPr/>
            <p:nvPr/>
          </p:nvSpPr>
          <p:spPr>
            <a:xfrm>
              <a:off x="9550625" y="4035459"/>
              <a:ext cx="691325" cy="254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noProof="0" dirty="0">
                  <a:solidFill>
                    <a:srgbClr val="004B87"/>
                  </a:solidFill>
                  <a:latin typeface="Arial" panose="020B0604020202020204" pitchFamily="34" charset="0"/>
                  <a:cs typeface="Arial" panose="020B0604020202020204" pitchFamily="34" charset="0"/>
                </a:rPr>
                <a:t>p=0.0</a:t>
              </a:r>
              <a:r>
                <a:rPr lang="en-GB" sz="1200" dirty="0">
                  <a:solidFill>
                    <a:srgbClr val="004B87"/>
                  </a:solidFill>
                  <a:latin typeface="Arial" panose="020B0604020202020204" pitchFamily="34" charset="0"/>
                  <a:cs typeface="Arial" panose="020B0604020202020204" pitchFamily="34" charset="0"/>
                </a:rPr>
                <a:t>12</a:t>
              </a:r>
              <a:endParaRPr lang="en-GB" sz="1200" noProof="0" dirty="0">
                <a:solidFill>
                  <a:srgbClr val="004B87"/>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2885F36-9006-C3AE-985D-9A5F906B1435}"/>
                </a:ext>
              </a:extLst>
            </p:cNvPr>
            <p:cNvSpPr txBox="1"/>
            <p:nvPr/>
          </p:nvSpPr>
          <p:spPr>
            <a:xfrm>
              <a:off x="9001328" y="2870043"/>
              <a:ext cx="878107" cy="276999"/>
            </a:xfrm>
            <a:prstGeom prst="rect">
              <a:avLst/>
            </a:prstGeom>
            <a:noFill/>
          </p:spPr>
          <p:txBody>
            <a:bodyPr wrap="square" rtlCol="0">
              <a:spAutoFit/>
            </a:bodyPr>
            <a:lstStyle/>
            <a:p>
              <a:pPr algn="ctr"/>
              <a:r>
                <a:rPr lang="en-NZ" sz="1200" b="1" dirty="0">
                  <a:latin typeface="Arial" panose="020B0604020202020204" pitchFamily="34" charset="0"/>
                  <a:cs typeface="Arial" panose="020B0604020202020204" pitchFamily="34" charset="0"/>
                </a:rPr>
                <a:t>D + Q</a:t>
              </a:r>
            </a:p>
          </p:txBody>
        </p:sp>
        <p:sp>
          <p:nvSpPr>
            <p:cNvPr id="21" name="TextBox 20">
              <a:extLst>
                <a:ext uri="{FF2B5EF4-FFF2-40B4-BE49-F238E27FC236}">
                  <a16:creationId xmlns:a16="http://schemas.microsoft.com/office/drawing/2014/main" id="{E63AE86C-DFC8-7EF1-C687-AC7ACE30ADA6}"/>
                </a:ext>
              </a:extLst>
            </p:cNvPr>
            <p:cNvSpPr txBox="1"/>
            <p:nvPr/>
          </p:nvSpPr>
          <p:spPr>
            <a:xfrm>
              <a:off x="9941722" y="2879385"/>
              <a:ext cx="878107" cy="276999"/>
            </a:xfrm>
            <a:prstGeom prst="rect">
              <a:avLst/>
            </a:prstGeom>
            <a:noFill/>
          </p:spPr>
          <p:txBody>
            <a:bodyPr wrap="square" rtlCol="0">
              <a:spAutoFit/>
            </a:bodyPr>
            <a:lstStyle/>
            <a:p>
              <a:pPr algn="ctr"/>
              <a:r>
                <a:rPr lang="en-NZ" sz="1200" b="1" dirty="0">
                  <a:latin typeface="Arial" panose="020B0604020202020204" pitchFamily="34" charset="0"/>
                  <a:cs typeface="Arial" panose="020B0604020202020204" pitchFamily="34" charset="0"/>
                </a:rPr>
                <a:t>PBO</a:t>
              </a:r>
            </a:p>
          </p:txBody>
        </p:sp>
      </p:grpSp>
      <p:pic>
        <p:nvPicPr>
          <p:cNvPr id="24" name="Picture 23">
            <a:hlinkClick r:id="rId6" action="ppaction://hlinksldjump"/>
            <a:extLst>
              <a:ext uri="{FF2B5EF4-FFF2-40B4-BE49-F238E27FC236}">
                <a16:creationId xmlns:a16="http://schemas.microsoft.com/office/drawing/2014/main" id="{A33154D7-60E8-E195-3AFA-E31DD42D68EC}"/>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272287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8C177740-BD1C-D079-5299-995E04C79E1D}"/>
              </a:ext>
            </a:extLst>
          </p:cNvPr>
          <p:cNvSpPr txBox="1">
            <a:spLocks/>
          </p:cNvSpPr>
          <p:nvPr/>
        </p:nvSpPr>
        <p:spPr>
          <a:xfrm>
            <a:off x="425752" y="1045205"/>
            <a:ext cx="11338070" cy="1876884"/>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dirty="0">
                <a:solidFill>
                  <a:schemeClr val="bg1"/>
                </a:solidFill>
                <a:highlight>
                  <a:srgbClr val="008080"/>
                </a:highlight>
                <a:latin typeface="Arial" panose="020B0604020202020204" pitchFamily="34" charset="0"/>
                <a:cs typeface="Arial" panose="020B0604020202020204" pitchFamily="34" charset="0"/>
              </a:rPr>
              <a:t>BACKGROUND &amp; AIM</a:t>
            </a:r>
          </a:p>
          <a:p>
            <a:pPr>
              <a:lnSpc>
                <a:spcPct val="100000"/>
              </a:lnSpc>
            </a:pPr>
            <a:r>
              <a:rPr lang="en-GB" sz="1600" noProof="0" dirty="0">
                <a:latin typeface="Arial" panose="020B0604020202020204" pitchFamily="34" charset="0"/>
                <a:cs typeface="Arial" panose="020B0604020202020204" pitchFamily="34" charset="0"/>
              </a:rPr>
              <a:t>Weight loss (WL) has been shown to reduce liver stiffness and collagen markers in patients without significant liver fibrosis who have obesity/metabolic risk. VCTE and ELF have been proposed as surrogate endpoints for MASH trials as measures of liver fibrosis improvement (FI)</a:t>
            </a:r>
          </a:p>
          <a:p>
            <a:pPr>
              <a:lnSpc>
                <a:spcPct val="100000"/>
              </a:lnSpc>
            </a:pPr>
            <a:r>
              <a:rPr lang="en-GB" sz="1600" b="1" noProof="0" dirty="0">
                <a:latin typeface="Arial" panose="020B0604020202020204" pitchFamily="34" charset="0"/>
                <a:cs typeface="Arial" panose="020B0604020202020204" pitchFamily="34" charset="0"/>
              </a:rPr>
              <a:t>AIM:</a:t>
            </a:r>
            <a:r>
              <a:rPr lang="en-GB" sz="1600" noProof="0" dirty="0">
                <a:latin typeface="Arial" panose="020B0604020202020204" pitchFamily="34" charset="0"/>
                <a:cs typeface="Arial" panose="020B0604020202020204" pitchFamily="34" charset="0"/>
              </a:rPr>
              <a:t> To assess the independent effects of WL and FI on ELF and </a:t>
            </a:r>
            <a:r>
              <a:rPr lang="en-GB" sz="1600" noProof="0" dirty="0" err="1">
                <a:latin typeface="Arial" panose="020B0604020202020204" pitchFamily="34" charset="0"/>
                <a:cs typeface="Arial" panose="020B0604020202020204" pitchFamily="34" charset="0"/>
              </a:rPr>
              <a:t>VCTE</a:t>
            </a:r>
            <a:r>
              <a:rPr lang="en-GB" sz="1600" noProof="0" dirty="0">
                <a:latin typeface="Arial" panose="020B0604020202020204" pitchFamily="34" charset="0"/>
                <a:cs typeface="Arial" panose="020B0604020202020204" pitchFamily="34" charset="0"/>
              </a:rPr>
              <a:t>, and determine how these associations impact the assessment of FI based on change in ELF or VCTE</a:t>
            </a:r>
            <a:endParaRPr lang="en-GB" sz="1600" baseline="30000" noProof="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874ADC4-8F89-5993-1B5E-B79A9D8F0274}"/>
              </a:ext>
            </a:extLst>
          </p:cNvPr>
          <p:cNvCxnSpPr>
            <a:cxnSpLocks/>
          </p:cNvCxnSpPr>
          <p:nvPr/>
        </p:nvCxnSpPr>
        <p:spPr>
          <a:xfrm flipH="1" flipV="1">
            <a:off x="425752" y="3054833"/>
            <a:ext cx="11119475" cy="1874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C0D58AC-5A88-D8D8-9659-D1622E3AE73A}"/>
              </a:ext>
            </a:extLst>
          </p:cNvPr>
          <p:cNvSpPr>
            <a:spLocks noGrp="1"/>
          </p:cNvSpPr>
          <p:nvPr>
            <p:ph type="title"/>
          </p:nvPr>
        </p:nvSpPr>
        <p:spPr>
          <a:xfrm>
            <a:off x="868481" y="-89645"/>
            <a:ext cx="10515600" cy="838947"/>
          </a:xfrm>
        </p:spPr>
        <p:txBody>
          <a:bodyPr>
            <a:noAutofit/>
          </a:bodyPr>
          <a:lstStyle/>
          <a:p>
            <a:r>
              <a:rPr lang="en-GB" sz="2400" noProof="0" dirty="0" err="1">
                <a:latin typeface="Arial" panose="020B0604020202020204" pitchFamily="34" charset="0"/>
                <a:cs typeface="Arial" panose="020B0604020202020204" pitchFamily="34" charset="0"/>
              </a:rPr>
              <a:t>Resmetirom</a:t>
            </a:r>
            <a:r>
              <a:rPr lang="en-GB" sz="2400" noProof="0" dirty="0">
                <a:latin typeface="Arial" panose="020B0604020202020204" pitchFamily="34" charset="0"/>
                <a:cs typeface="Arial" panose="020B0604020202020204" pitchFamily="34" charset="0"/>
              </a:rPr>
              <a:t> and placebo mediated improvement in fibrosis are associated with ELF and VCTE reduction in patients without weight loss</a:t>
            </a:r>
            <a:endParaRPr lang="en-GB" sz="2400" baseline="30000" noProof="0" dirty="0">
              <a:latin typeface="Arial" panose="020B0604020202020204" pitchFamily="34" charset="0"/>
              <a:cs typeface="Arial" panose="020B0604020202020204" pitchFamily="34" charset="0"/>
            </a:endParaRPr>
          </a:p>
        </p:txBody>
      </p:sp>
      <p:sp>
        <p:nvSpPr>
          <p:cNvPr id="2" name="Text Placeholder 3">
            <a:extLst>
              <a:ext uri="{FF2B5EF4-FFF2-40B4-BE49-F238E27FC236}">
                <a16:creationId xmlns:a16="http://schemas.microsoft.com/office/drawing/2014/main" id="{FEAACEDD-6559-C1DB-8536-BC96D1BCCA0E}"/>
              </a:ext>
            </a:extLst>
          </p:cNvPr>
          <p:cNvSpPr txBox="1">
            <a:spLocks/>
          </p:cNvSpPr>
          <p:nvPr/>
        </p:nvSpPr>
        <p:spPr>
          <a:xfrm>
            <a:off x="190499" y="6071272"/>
            <a:ext cx="11105670" cy="67084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noProof="0" dirty="0">
                <a:solidFill>
                  <a:srgbClr val="004B87"/>
                </a:solidFill>
                <a:latin typeface="Arial" panose="020B0604020202020204" pitchFamily="34" charset="0"/>
                <a:cs typeface="Arial" panose="020B0604020202020204" pitchFamily="34" charset="0"/>
              </a:rPr>
              <a:t> </a:t>
            </a: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a:t>
            </a:r>
            <a:r>
              <a:rPr lang="en-US" sz="1100" dirty="0">
                <a:solidFill>
                  <a:srgbClr val="004B87"/>
                </a:solidFill>
                <a:latin typeface="Arial" panose="020B0604020202020204" pitchFamily="34" charset="0"/>
                <a:cs typeface="Arial" panose="020B0604020202020204" pitchFamily="34" charset="0"/>
              </a:rPr>
              <a:t>A</a:t>
            </a:r>
            <a:r>
              <a:rPr lang="en-US" sz="1100" noProof="0" dirty="0" err="1">
                <a:solidFill>
                  <a:srgbClr val="004B87"/>
                </a:solidFill>
                <a:latin typeface="Arial" panose="020B0604020202020204" pitchFamily="34" charset="0"/>
                <a:cs typeface="Arial" panose="020B0604020202020204" pitchFamily="34" charset="0"/>
              </a:rPr>
              <a:t>bsolute</a:t>
            </a:r>
            <a:r>
              <a:rPr lang="en-US" sz="1100" noProof="0" dirty="0">
                <a:solidFill>
                  <a:srgbClr val="004B87"/>
                </a:solidFill>
                <a:latin typeface="Arial" panose="020B0604020202020204" pitchFamily="34" charset="0"/>
                <a:cs typeface="Arial" panose="020B0604020202020204" pitchFamily="34" charset="0"/>
              </a:rPr>
              <a:t> difference for ELF and difference of log-transformed for VCTE.</a:t>
            </a:r>
          </a:p>
          <a:p>
            <a:pPr>
              <a:spcBef>
                <a:spcPts val="0"/>
              </a:spcBef>
              <a:buAutoNum type="arabicPeriod"/>
            </a:pPr>
            <a:r>
              <a:rPr lang="en-GB" sz="1100" dirty="0">
                <a:solidFill>
                  <a:srgbClr val="004B87"/>
                </a:solidFill>
                <a:latin typeface="Arial" panose="020B0604020202020204" pitchFamily="34" charset="0"/>
                <a:cs typeface="Arial" panose="020B0604020202020204" pitchFamily="34" charset="0"/>
              </a:rPr>
              <a:t>Harrison SA, et al. </a:t>
            </a:r>
            <a:r>
              <a:rPr lang="en-GB" sz="1100" i="1" dirty="0">
                <a:solidFill>
                  <a:srgbClr val="004B87"/>
                </a:solidFill>
                <a:latin typeface="Arial" panose="020B0604020202020204" pitchFamily="34" charset="0"/>
                <a:cs typeface="Arial" panose="020B0604020202020204" pitchFamily="34" charset="0"/>
              </a:rPr>
              <a:t>N Engl J Med </a:t>
            </a:r>
            <a:r>
              <a:rPr lang="en-GB" sz="1100" dirty="0">
                <a:solidFill>
                  <a:srgbClr val="004B87"/>
                </a:solidFill>
                <a:latin typeface="Arial" panose="020B0604020202020204" pitchFamily="34" charset="0"/>
                <a:cs typeface="Arial" panose="020B0604020202020204" pitchFamily="34" charset="0"/>
              </a:rPr>
              <a:t>2024;390:497–504.</a:t>
            </a:r>
          </a:p>
          <a:p>
            <a:pPr marL="0" indent="0">
              <a:spcBef>
                <a:spcPts val="0"/>
              </a:spcBef>
              <a:buNone/>
            </a:pPr>
            <a:endParaRPr lang="en-GB" sz="1100" dirty="0">
              <a:solidFill>
                <a:srgbClr val="004B87"/>
              </a:solidFill>
              <a:latin typeface="Arial" panose="020B0604020202020204" pitchFamily="34" charset="0"/>
              <a:cs typeface="Arial" panose="020B0604020202020204" pitchFamily="34" charset="0"/>
            </a:endParaRPr>
          </a:p>
          <a:p>
            <a:pPr marL="0" indent="0">
              <a:spcBef>
                <a:spcPts val="0"/>
              </a:spcBef>
              <a:buNone/>
            </a:pPr>
            <a:r>
              <a:rPr lang="en-GB" sz="1100" noProof="0" dirty="0">
                <a:solidFill>
                  <a:srgbClr val="004B87"/>
                </a:solidFill>
                <a:latin typeface="Arial" panose="020B0604020202020204" pitchFamily="34" charset="0"/>
                <a:cs typeface="Arial" panose="020B0604020202020204" pitchFamily="34" charset="0"/>
              </a:rPr>
              <a:t>Loomba </a:t>
            </a:r>
            <a:r>
              <a:rPr lang="en-GB" sz="1100" dirty="0">
                <a:solidFill>
                  <a:srgbClr val="004B87"/>
                </a:solidFill>
                <a:latin typeface="Arial" panose="020B0604020202020204" pitchFamily="34" charset="0"/>
                <a:cs typeface="Arial" panose="020B0604020202020204" pitchFamily="34" charset="0"/>
              </a:rPr>
              <a:t>R</a:t>
            </a:r>
            <a:r>
              <a:rPr lang="en-GB" sz="1100" noProof="0" dirty="0">
                <a:solidFill>
                  <a:srgbClr val="004B87"/>
                </a:solidFill>
                <a:latin typeface="Arial" panose="020B0604020202020204" pitchFamily="34" charset="0"/>
                <a:cs typeface="Arial" panose="020B0604020202020204" pitchFamily="34" charset="0"/>
              </a:rPr>
              <a:t>,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a:t>
            </a:r>
            <a:r>
              <a:rPr lang="en-GB" sz="1100" noProof="0" dirty="0">
                <a:solidFill>
                  <a:srgbClr val="004B87"/>
                </a:solidFill>
                <a:latin typeface="Arial" panose="020B0604020202020204" pitchFamily="34" charset="0"/>
                <a:cs typeface="Arial" panose="020B0604020202020204" pitchFamily="34" charset="0"/>
              </a:rPr>
              <a:t> 2026; </a:t>
            </a:r>
            <a:r>
              <a:rPr lang="en-GB" sz="1100" dirty="0">
                <a:solidFill>
                  <a:srgbClr val="004B87"/>
                </a:solidFill>
                <a:latin typeface="Arial" panose="020B0604020202020204" pitchFamily="34" charset="0"/>
                <a:cs typeface="Arial" panose="020B0604020202020204" pitchFamily="34" charset="0"/>
              </a:rPr>
              <a:t>LBP-024. </a:t>
            </a:r>
            <a:endParaRPr lang="en-GB" sz="1100" noProof="0" dirty="0">
              <a:solidFill>
                <a:srgbClr val="004B87"/>
              </a:solidFill>
              <a:latin typeface="Arial" panose="020B0604020202020204" pitchFamily="34" charset="0"/>
              <a:cs typeface="Arial" panose="020B0604020202020204" pitchFamily="34" charset="0"/>
            </a:endParaRPr>
          </a:p>
        </p:txBody>
      </p:sp>
      <p:sp>
        <p:nvSpPr>
          <p:cNvPr id="13" name="Content Placeholder 1">
            <a:extLst>
              <a:ext uri="{FF2B5EF4-FFF2-40B4-BE49-F238E27FC236}">
                <a16:creationId xmlns:a16="http://schemas.microsoft.com/office/drawing/2014/main" id="{A5A9B5A4-E41E-7EA6-24DD-4FEBC8D46BD3}"/>
              </a:ext>
            </a:extLst>
          </p:cNvPr>
          <p:cNvSpPr txBox="1">
            <a:spLocks/>
          </p:cNvSpPr>
          <p:nvPr/>
        </p:nvSpPr>
        <p:spPr>
          <a:xfrm>
            <a:off x="425752" y="3167746"/>
            <a:ext cx="11338070" cy="2130699"/>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b="1" dirty="0">
                <a:solidFill>
                  <a:schemeClr val="bg1"/>
                </a:solidFill>
                <a:highlight>
                  <a:srgbClr val="008080"/>
                </a:highlight>
                <a:latin typeface="Arial" panose="020B0604020202020204" pitchFamily="34" charset="0"/>
                <a:cs typeface="Arial" panose="020B0604020202020204" pitchFamily="34" charset="0"/>
              </a:rPr>
              <a:t>METHODS</a:t>
            </a:r>
          </a:p>
          <a:p>
            <a:pPr>
              <a:lnSpc>
                <a:spcPct val="100000"/>
              </a:lnSpc>
            </a:pPr>
            <a:r>
              <a:rPr lang="en-GB" sz="1600" noProof="0" dirty="0">
                <a:latin typeface="Arial" panose="020B0604020202020204" pitchFamily="34" charset="0"/>
                <a:cs typeface="Arial" panose="020B0604020202020204" pitchFamily="34" charset="0"/>
              </a:rPr>
              <a:t>The impact of ≥5% WL on VCTE and ELF and the association of changes in VCTE and ELF with WL and FI were examined in </a:t>
            </a:r>
            <a:r>
              <a:rPr lang="en-GB" sz="1600" noProof="0" dirty="0" err="1">
                <a:latin typeface="Arial" panose="020B0604020202020204" pitchFamily="34" charset="0"/>
                <a:cs typeface="Arial" panose="020B0604020202020204" pitchFamily="34" charset="0"/>
              </a:rPr>
              <a:t>resmetirom</a:t>
            </a:r>
            <a:r>
              <a:rPr lang="en-GB" sz="1600" noProof="0" dirty="0">
                <a:latin typeface="Arial" panose="020B0604020202020204" pitchFamily="34" charset="0"/>
                <a:cs typeface="Arial" panose="020B0604020202020204" pitchFamily="34" charset="0"/>
              </a:rPr>
              <a:t> and placebo-treated patients with MASH and F2–F3 fibrosis from the MAESTRO-NASH trial</a:t>
            </a:r>
            <a:r>
              <a:rPr lang="en-GB" sz="1600" baseline="30000" noProof="0" dirty="0">
                <a:latin typeface="Arial" panose="020B0604020202020204" pitchFamily="34" charset="0"/>
                <a:cs typeface="Arial" panose="020B0604020202020204" pitchFamily="34" charset="0"/>
              </a:rPr>
              <a:t>1</a:t>
            </a:r>
            <a:r>
              <a:rPr lang="en-GB" sz="1600" noProof="0" dirty="0">
                <a:latin typeface="Arial" panose="020B0604020202020204" pitchFamily="34" charset="0"/>
                <a:cs typeface="Arial" panose="020B0604020202020204" pitchFamily="34" charset="0"/>
              </a:rPr>
              <a:t> </a:t>
            </a:r>
          </a:p>
          <a:p>
            <a:pPr marL="538163" lvl="1" indent="-274638">
              <a:lnSpc>
                <a:spcPct val="100000"/>
              </a:lnSpc>
              <a:spcBef>
                <a:spcPts val="10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Across the trial groups, 17% (80 mg </a:t>
            </a:r>
            <a:r>
              <a:rPr lang="en-GB" sz="1600" dirty="0" err="1">
                <a:solidFill>
                  <a:srgbClr val="004B87"/>
                </a:solidFill>
                <a:latin typeface="Arial" panose="020B0604020202020204" pitchFamily="34" charset="0"/>
                <a:cs typeface="Arial" panose="020B0604020202020204" pitchFamily="34" charset="0"/>
              </a:rPr>
              <a:t>resmetirom</a:t>
            </a:r>
            <a:r>
              <a:rPr lang="en-GB" sz="1600" dirty="0">
                <a:solidFill>
                  <a:srgbClr val="004B87"/>
                </a:solidFill>
                <a:latin typeface="Arial" panose="020B0604020202020204" pitchFamily="34" charset="0"/>
                <a:cs typeface="Arial" panose="020B0604020202020204" pitchFamily="34" charset="0"/>
              </a:rPr>
              <a:t>), 22% (100 mg </a:t>
            </a:r>
            <a:r>
              <a:rPr lang="en-GB" sz="1600" dirty="0" err="1">
                <a:solidFill>
                  <a:srgbClr val="004B87"/>
                </a:solidFill>
                <a:latin typeface="Arial" panose="020B0604020202020204" pitchFamily="34" charset="0"/>
                <a:cs typeface="Arial" panose="020B0604020202020204" pitchFamily="34" charset="0"/>
              </a:rPr>
              <a:t>resmetirom</a:t>
            </a:r>
            <a:r>
              <a:rPr lang="en-GB" sz="1600" dirty="0">
                <a:solidFill>
                  <a:srgbClr val="004B87"/>
                </a:solidFill>
                <a:latin typeface="Arial" panose="020B0604020202020204" pitchFamily="34" charset="0"/>
                <a:cs typeface="Arial" panose="020B0604020202020204" pitchFamily="34" charset="0"/>
              </a:rPr>
              <a:t>), and 12% (PBO) of patients </a:t>
            </a:r>
            <a:br>
              <a:rPr lang="en-GB" sz="1600" dirty="0">
                <a:solidFill>
                  <a:srgbClr val="004B87"/>
                </a:solidFill>
                <a:latin typeface="Arial" panose="020B0604020202020204" pitchFamily="34" charset="0"/>
                <a:cs typeface="Arial" panose="020B0604020202020204" pitchFamily="34" charset="0"/>
              </a:rPr>
            </a:br>
            <a:r>
              <a:rPr lang="en-GB" sz="1600" dirty="0">
                <a:solidFill>
                  <a:srgbClr val="004B87"/>
                </a:solidFill>
                <a:latin typeface="Arial" panose="020B0604020202020204" pitchFamily="34" charset="0"/>
                <a:cs typeface="Arial" panose="020B0604020202020204" pitchFamily="34" charset="0"/>
              </a:rPr>
              <a:t>had ≥5% WL </a:t>
            </a:r>
          </a:p>
          <a:p>
            <a:pPr>
              <a:lnSpc>
                <a:spcPct val="100000"/>
              </a:lnSpc>
            </a:pPr>
            <a:r>
              <a:rPr lang="en-GB" sz="1600" noProof="0" dirty="0">
                <a:latin typeface="Arial" panose="020B0604020202020204" pitchFamily="34" charset="0"/>
                <a:cs typeface="Arial" panose="020B0604020202020204" pitchFamily="34" charset="0"/>
              </a:rPr>
              <a:t>Associations involving VCTE (log-transformed), ELF (absolute), WL (≥5% vs &lt;5%), and histologic FI </a:t>
            </a:r>
            <a:r>
              <a:rPr lang="en-GB" sz="1600" dirty="0">
                <a:latin typeface="Arial" panose="020B0604020202020204" pitchFamily="34" charset="0"/>
                <a:cs typeface="Arial" panose="020B0604020202020204" pitchFamily="34" charset="0"/>
              </a:rPr>
              <a:t>were explored with linear and logistic regression models </a:t>
            </a:r>
            <a:endParaRPr lang="en-GB" sz="1600" noProof="0" dirty="0">
              <a:latin typeface="Arial" panose="020B0604020202020204" pitchFamily="34" charset="0"/>
              <a:cs typeface="Arial" panose="020B0604020202020204" pitchFamily="34" charset="0"/>
            </a:endParaRPr>
          </a:p>
        </p:txBody>
      </p:sp>
      <p:pic>
        <p:nvPicPr>
          <p:cNvPr id="3" name="Picture 2">
            <a:hlinkClick r:id="rId3" action="ppaction://hlinksldjump"/>
            <a:extLst>
              <a:ext uri="{FF2B5EF4-FFF2-40B4-BE49-F238E27FC236}">
                <a16:creationId xmlns:a16="http://schemas.microsoft.com/office/drawing/2014/main" id="{4BD456AE-494D-460B-E751-83E4919A236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44755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7E2CA1DA-947F-3102-36B8-E50047E44D20}"/>
              </a:ext>
            </a:extLst>
          </p:cNvPr>
          <p:cNvSpPr txBox="1">
            <a:spLocks/>
          </p:cNvSpPr>
          <p:nvPr/>
        </p:nvSpPr>
        <p:spPr>
          <a:xfrm>
            <a:off x="425752" y="1113933"/>
            <a:ext cx="5670247" cy="3693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b="1" dirty="0">
                <a:solidFill>
                  <a:schemeClr val="bg1"/>
                </a:solidFill>
                <a:highlight>
                  <a:srgbClr val="008080"/>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p:txBody>
      </p:sp>
      <p:sp>
        <p:nvSpPr>
          <p:cNvPr id="2" name="Text Placeholder 3">
            <a:extLst>
              <a:ext uri="{FF2B5EF4-FFF2-40B4-BE49-F238E27FC236}">
                <a16:creationId xmlns:a16="http://schemas.microsoft.com/office/drawing/2014/main" id="{B5A9818F-0DA0-8E20-AE9E-B22420D72CC7}"/>
              </a:ext>
            </a:extLst>
          </p:cNvPr>
          <p:cNvSpPr txBox="1">
            <a:spLocks/>
          </p:cNvSpPr>
          <p:nvPr/>
        </p:nvSpPr>
        <p:spPr>
          <a:xfrm>
            <a:off x="190499"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100" noProof="0" dirty="0">
                <a:solidFill>
                  <a:srgbClr val="004B87"/>
                </a:solidFill>
                <a:latin typeface="Arial" panose="020B0604020202020204" pitchFamily="34" charset="0"/>
                <a:cs typeface="Arial" panose="020B0604020202020204" pitchFamily="34" charset="0"/>
              </a:rPr>
              <a:t>*Based on modelled data.</a:t>
            </a: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Loomba </a:t>
            </a:r>
            <a:r>
              <a:rPr lang="en-GB" sz="1100" dirty="0">
                <a:solidFill>
                  <a:srgbClr val="004B87"/>
                </a:solidFill>
                <a:latin typeface="Arial" panose="020B0604020202020204" pitchFamily="34" charset="0"/>
                <a:cs typeface="Arial" panose="020B0604020202020204" pitchFamily="34" charset="0"/>
              </a:rPr>
              <a:t>R</a:t>
            </a:r>
            <a:r>
              <a:rPr lang="en-GB" sz="1100" noProof="0" dirty="0">
                <a:solidFill>
                  <a:srgbClr val="004B87"/>
                </a:solidFill>
                <a:latin typeface="Arial" panose="020B0604020202020204" pitchFamily="34" charset="0"/>
                <a:cs typeface="Arial" panose="020B0604020202020204" pitchFamily="34" charset="0"/>
              </a:rPr>
              <a:t>,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a:t>
            </a:r>
            <a:r>
              <a:rPr lang="en-GB" sz="1100" noProof="0" dirty="0">
                <a:solidFill>
                  <a:srgbClr val="004B87"/>
                </a:solidFill>
                <a:latin typeface="Arial" panose="020B0604020202020204" pitchFamily="34" charset="0"/>
                <a:cs typeface="Arial" panose="020B0604020202020204" pitchFamily="34" charset="0"/>
              </a:rPr>
              <a:t> 2026; </a:t>
            </a:r>
            <a:r>
              <a:rPr lang="en-GB" sz="1100" dirty="0">
                <a:solidFill>
                  <a:srgbClr val="004B87"/>
                </a:solidFill>
                <a:latin typeface="Arial" panose="020B0604020202020204" pitchFamily="34" charset="0"/>
                <a:cs typeface="Arial" panose="020B0604020202020204" pitchFamily="34" charset="0"/>
              </a:rPr>
              <a:t>LBP-024</a:t>
            </a:r>
            <a:r>
              <a:rPr lang="en-GB" sz="1100" noProof="0" dirty="0">
                <a:solidFill>
                  <a:srgbClr val="004B87"/>
                </a:solidFill>
                <a:latin typeface="Arial" panose="020B0604020202020204" pitchFamily="34" charset="0"/>
                <a:cs typeface="Arial" panose="020B0604020202020204" pitchFamily="34" charset="0"/>
              </a:rPr>
              <a:t>.</a:t>
            </a:r>
          </a:p>
        </p:txBody>
      </p:sp>
      <p:sp>
        <p:nvSpPr>
          <p:cNvPr id="13" name="TextBox 42">
            <a:extLst>
              <a:ext uri="{FF2B5EF4-FFF2-40B4-BE49-F238E27FC236}">
                <a16:creationId xmlns:a16="http://schemas.microsoft.com/office/drawing/2014/main" id="{932C2792-E6B6-1B13-1EC3-E26B290A4A9E}"/>
              </a:ext>
            </a:extLst>
          </p:cNvPr>
          <p:cNvSpPr txBox="1"/>
          <p:nvPr/>
        </p:nvSpPr>
        <p:spPr>
          <a:xfrm>
            <a:off x="425752" y="1542461"/>
            <a:ext cx="11340496" cy="959237"/>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WL and FI were independently associated with changes in ELF (Figure 1) or VCTE (Figure 2)</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associations of change in ELF or VCTE with WL were more pronounced than the respective associations with FI</a:t>
            </a:r>
          </a:p>
          <a:p>
            <a:pPr marL="538163" lvl="1" indent="-274638">
              <a:spcBef>
                <a:spcPts val="10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Changes in ELF with WL were greatest in patients with F3 fibrosis</a:t>
            </a:r>
          </a:p>
        </p:txBody>
      </p:sp>
      <p:sp>
        <p:nvSpPr>
          <p:cNvPr id="42" name="Title 1">
            <a:extLst>
              <a:ext uri="{FF2B5EF4-FFF2-40B4-BE49-F238E27FC236}">
                <a16:creationId xmlns:a16="http://schemas.microsoft.com/office/drawing/2014/main" id="{DAD939BA-9E88-CC35-023F-A898E1DEE420}"/>
              </a:ext>
            </a:extLst>
          </p:cNvPr>
          <p:cNvSpPr>
            <a:spLocks noGrp="1"/>
          </p:cNvSpPr>
          <p:nvPr>
            <p:ph type="title"/>
          </p:nvPr>
        </p:nvSpPr>
        <p:spPr>
          <a:xfrm>
            <a:off x="868481" y="-89645"/>
            <a:ext cx="10515600" cy="838947"/>
          </a:xfrm>
        </p:spPr>
        <p:txBody>
          <a:bodyPr>
            <a:noAutofit/>
          </a:bodyPr>
          <a:lstStyle/>
          <a:p>
            <a:r>
              <a:rPr lang="en-GB" sz="2400" dirty="0" err="1">
                <a:latin typeface="Arial" panose="020B0604020202020204" pitchFamily="34" charset="0"/>
                <a:cs typeface="Arial" panose="020B0604020202020204" pitchFamily="34" charset="0"/>
              </a:rPr>
              <a:t>Resmetirom</a:t>
            </a:r>
            <a:r>
              <a:rPr lang="en-GB" sz="2400" dirty="0">
                <a:latin typeface="Arial" panose="020B0604020202020204" pitchFamily="34" charset="0"/>
                <a:cs typeface="Arial" panose="020B0604020202020204" pitchFamily="34" charset="0"/>
              </a:rPr>
              <a:t> and placebo mediated improvement in fibrosis are associated with ELF and VCTE reduction in patients without weight loss</a:t>
            </a:r>
            <a:endParaRPr lang="en-GB" sz="2400" baseline="30000" noProof="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800E355-F44E-8027-F180-D5254F7FAAFD}"/>
              </a:ext>
            </a:extLst>
          </p:cNvPr>
          <p:cNvSpPr txBox="1"/>
          <p:nvPr/>
        </p:nvSpPr>
        <p:spPr>
          <a:xfrm>
            <a:off x="393721" y="2709594"/>
            <a:ext cx="5734307" cy="276999"/>
          </a:xfrm>
          <a:prstGeom prst="rect">
            <a:avLst/>
          </a:prstGeom>
          <a:noFill/>
        </p:spPr>
        <p:txBody>
          <a:bodyPr wrap="square" lIns="0" rtlCol="0">
            <a:spAutoFit/>
          </a:bodyPr>
          <a:lstStyle/>
          <a:p>
            <a:pPr marL="0" marR="0" lvl="0" indent="0" algn="l" defTabSz="36100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3057"/>
                </a:solidFill>
                <a:effectLst/>
                <a:uLnTx/>
                <a:uFillTx/>
                <a:latin typeface="Arial" panose="020B0604020202020204"/>
              </a:rPr>
              <a:t>Figure 1. </a:t>
            </a:r>
            <a:r>
              <a:rPr kumimoji="0" lang="en-US" sz="1200" b="1" i="0" u="none" strike="noStrike" kern="0" cap="none" spc="0" normalizeH="0" baseline="0" noProof="0" dirty="0">
                <a:ln>
                  <a:noFill/>
                </a:ln>
                <a:solidFill>
                  <a:srgbClr val="003057"/>
                </a:solidFill>
                <a:effectLst/>
                <a:uLnTx/>
                <a:uFillTx/>
                <a:latin typeface="Arial" panose="020B0604020202020204" pitchFamily="34" charset="0"/>
                <a:cs typeface="Arial" panose="020B0604020202020204" pitchFamily="34" charset="0"/>
              </a:rPr>
              <a:t>Absolute change in ELF (F2–F3). </a:t>
            </a:r>
            <a:r>
              <a:rPr kumimoji="0" lang="en-US" sz="1200" u="none" strike="noStrike" kern="0" cap="none" spc="0" normalizeH="0" baseline="0" noProof="0" dirty="0">
                <a:ln>
                  <a:noFill/>
                </a:ln>
                <a:solidFill>
                  <a:srgbClr val="003057"/>
                </a:solidFill>
                <a:effectLst/>
                <a:uLnTx/>
                <a:uFillTx/>
                <a:latin typeface="Arial" panose="020B0604020202020204" pitchFamily="34" charset="0"/>
                <a:cs typeface="Arial" panose="020B0604020202020204" pitchFamily="34" charset="0"/>
              </a:rPr>
              <a:t>Paired fibrosis/weight/ELF data* </a:t>
            </a:r>
          </a:p>
        </p:txBody>
      </p:sp>
      <p:sp>
        <p:nvSpPr>
          <p:cNvPr id="41" name="TextBox 40">
            <a:extLst>
              <a:ext uri="{FF2B5EF4-FFF2-40B4-BE49-F238E27FC236}">
                <a16:creationId xmlns:a16="http://schemas.microsoft.com/office/drawing/2014/main" id="{EF169551-AD2D-C218-8541-2DEA2F1CA608}"/>
              </a:ext>
            </a:extLst>
          </p:cNvPr>
          <p:cNvSpPr txBox="1"/>
          <p:nvPr/>
        </p:nvSpPr>
        <p:spPr>
          <a:xfrm>
            <a:off x="6126281" y="2709594"/>
            <a:ext cx="6416795" cy="276999"/>
          </a:xfrm>
          <a:prstGeom prst="rect">
            <a:avLst/>
          </a:prstGeom>
          <a:noFill/>
        </p:spPr>
        <p:txBody>
          <a:bodyPr wrap="square" lIns="0" rtlCol="0">
            <a:spAutoFit/>
          </a:bodyPr>
          <a:lstStyle/>
          <a:p>
            <a:pPr marR="0" lvl="0" indent="0" defTabSz="361003" fontAlgn="auto">
              <a:lnSpc>
                <a:spcPct val="100000"/>
              </a:lnSpc>
              <a:spcBef>
                <a:spcPts val="0"/>
              </a:spcBef>
              <a:spcAft>
                <a:spcPts val="0"/>
              </a:spcAft>
              <a:buClrTx/>
              <a:buSzTx/>
              <a:buFontTx/>
              <a:buNone/>
              <a:tabLst/>
              <a:defRPr/>
            </a:pPr>
            <a:r>
              <a:rPr lang="en-US" sz="1200" b="1" kern="0" dirty="0">
                <a:solidFill>
                  <a:srgbClr val="003057"/>
                </a:solidFill>
                <a:latin typeface="Arial" panose="020B0604020202020204"/>
              </a:rPr>
              <a:t>Figure 2. </a:t>
            </a:r>
            <a:r>
              <a:rPr lang="en-US" sz="1200" b="1" kern="0" dirty="0" err="1">
                <a:solidFill>
                  <a:srgbClr val="003057"/>
                </a:solidFill>
                <a:latin typeface="Arial" panose="020B0604020202020204"/>
              </a:rPr>
              <a:t>Geometic</a:t>
            </a:r>
            <a:r>
              <a:rPr lang="en-US" sz="1200" b="1" kern="0" dirty="0">
                <a:solidFill>
                  <a:srgbClr val="003057"/>
                </a:solidFill>
                <a:latin typeface="Arial" panose="020B0604020202020204"/>
              </a:rPr>
              <a:t> mean change in VCTE (F2–F3). </a:t>
            </a:r>
            <a:r>
              <a:rPr lang="en-US" sz="1200" kern="0" dirty="0">
                <a:solidFill>
                  <a:srgbClr val="003057"/>
                </a:solidFill>
                <a:latin typeface="Arial" panose="020B0604020202020204"/>
              </a:rPr>
              <a:t>Paired fibrosis/weight/VCTE data*</a:t>
            </a:r>
          </a:p>
        </p:txBody>
      </p:sp>
      <p:pic>
        <p:nvPicPr>
          <p:cNvPr id="43" name="Picture 42">
            <a:extLst>
              <a:ext uri="{FF2B5EF4-FFF2-40B4-BE49-F238E27FC236}">
                <a16:creationId xmlns:a16="http://schemas.microsoft.com/office/drawing/2014/main" id="{EC36E2EB-9675-B30F-E04A-F10EA37935FA}"/>
              </a:ext>
            </a:extLst>
          </p:cNvPr>
          <p:cNvPicPr>
            <a:picLocks noChangeAspect="1"/>
          </p:cNvPicPr>
          <p:nvPr/>
        </p:nvPicPr>
        <p:blipFill>
          <a:blip r:embed="rId3"/>
          <a:srcRect b="5753"/>
          <a:stretch>
            <a:fillRect/>
          </a:stretch>
        </p:blipFill>
        <p:spPr>
          <a:xfrm>
            <a:off x="425752" y="3119666"/>
            <a:ext cx="5297212" cy="3023960"/>
          </a:xfrm>
          <a:prstGeom prst="rect">
            <a:avLst/>
          </a:prstGeom>
        </p:spPr>
      </p:pic>
      <p:pic>
        <p:nvPicPr>
          <p:cNvPr id="44" name="Picture 43">
            <a:extLst>
              <a:ext uri="{FF2B5EF4-FFF2-40B4-BE49-F238E27FC236}">
                <a16:creationId xmlns:a16="http://schemas.microsoft.com/office/drawing/2014/main" id="{A4957670-BC15-C6C3-5526-215490AD8CCA}"/>
              </a:ext>
            </a:extLst>
          </p:cNvPr>
          <p:cNvPicPr>
            <a:picLocks noChangeAspect="1"/>
          </p:cNvPicPr>
          <p:nvPr/>
        </p:nvPicPr>
        <p:blipFill>
          <a:blip r:embed="rId4"/>
          <a:srcRect b="5753"/>
          <a:stretch>
            <a:fillRect/>
          </a:stretch>
        </p:blipFill>
        <p:spPr>
          <a:xfrm>
            <a:off x="6126281" y="3119666"/>
            <a:ext cx="5456244" cy="3023961"/>
          </a:xfrm>
          <a:prstGeom prst="rect">
            <a:avLst/>
          </a:prstGeom>
        </p:spPr>
      </p:pic>
      <p:pic>
        <p:nvPicPr>
          <p:cNvPr id="3" name="Picture 2">
            <a:hlinkClick r:id="rId5" action="ppaction://hlinksldjump"/>
            <a:extLst>
              <a:ext uri="{FF2B5EF4-FFF2-40B4-BE49-F238E27FC236}">
                <a16:creationId xmlns:a16="http://schemas.microsoft.com/office/drawing/2014/main" id="{C4D8747C-5D19-F6D1-629B-47B4B64C034A}"/>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000107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1E3F8-4DB2-466E-32C2-6A28C6E0A38E}"/>
            </a:ext>
          </a:extLst>
        </p:cNvPr>
        <p:cNvGrpSpPr/>
        <p:nvPr/>
      </p:nvGrpSpPr>
      <p:grpSpPr>
        <a:xfrm>
          <a:off x="0" y="0"/>
          <a:ext cx="0" cy="0"/>
          <a:chOff x="0" y="0"/>
          <a:chExt cx="0" cy="0"/>
        </a:xfrm>
      </p:grpSpPr>
      <p:sp>
        <p:nvSpPr>
          <p:cNvPr id="5" name="Content Placeholder 1">
            <a:extLst>
              <a:ext uri="{FF2B5EF4-FFF2-40B4-BE49-F238E27FC236}">
                <a16:creationId xmlns:a16="http://schemas.microsoft.com/office/drawing/2014/main" id="{FD2CCC82-F23F-3CC1-DCB7-6AF5A2373A74}"/>
              </a:ext>
            </a:extLst>
          </p:cNvPr>
          <p:cNvSpPr txBox="1">
            <a:spLocks/>
          </p:cNvSpPr>
          <p:nvPr/>
        </p:nvSpPr>
        <p:spPr>
          <a:xfrm>
            <a:off x="425752" y="703129"/>
            <a:ext cx="5670247" cy="3693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dirty="0">
                <a:solidFill>
                  <a:schemeClr val="bg1"/>
                </a:solidFill>
                <a:highlight>
                  <a:srgbClr val="008080"/>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p:txBody>
      </p:sp>
      <p:sp>
        <p:nvSpPr>
          <p:cNvPr id="6" name="Content Placeholder 1">
            <a:extLst>
              <a:ext uri="{FF2B5EF4-FFF2-40B4-BE49-F238E27FC236}">
                <a16:creationId xmlns:a16="http://schemas.microsoft.com/office/drawing/2014/main" id="{6ED44BB1-4992-68DB-4A1C-B38361731A6A}"/>
              </a:ext>
            </a:extLst>
          </p:cNvPr>
          <p:cNvSpPr txBox="1">
            <a:spLocks/>
          </p:cNvSpPr>
          <p:nvPr/>
        </p:nvSpPr>
        <p:spPr>
          <a:xfrm>
            <a:off x="6739697" y="3466101"/>
            <a:ext cx="4811312"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b="1" dirty="0">
                <a:solidFill>
                  <a:schemeClr val="bg1"/>
                </a:solidFill>
                <a:highlight>
                  <a:srgbClr val="008080"/>
                </a:highlight>
                <a:latin typeface="Arial" panose="020B0604020202020204" pitchFamily="34" charset="0"/>
                <a:cs typeface="Arial" panose="020B0604020202020204" pitchFamily="34" charset="0"/>
              </a:rPr>
              <a:t>CONCLUSIONS</a:t>
            </a:r>
          </a:p>
          <a:p>
            <a:pPr>
              <a:lnSpc>
                <a:spcPct val="100000"/>
              </a:lnSpc>
              <a:spcBef>
                <a:spcPts val="500"/>
              </a:spcBef>
            </a:pPr>
            <a:r>
              <a:rPr lang="en-GB" sz="1600" noProof="0" dirty="0">
                <a:latin typeface="Arial" panose="020B0604020202020204" pitchFamily="34" charset="0"/>
                <a:cs typeface="Arial" panose="020B0604020202020204" pitchFamily="34" charset="0"/>
              </a:rPr>
              <a:t>In patients with F2–F3 MASH, WL ≥5% and FI independently associated with reductions in VCTE and ELF</a:t>
            </a:r>
          </a:p>
          <a:p>
            <a:pPr>
              <a:lnSpc>
                <a:spcPct val="100000"/>
              </a:lnSpc>
              <a:spcBef>
                <a:spcPts val="500"/>
              </a:spcBef>
            </a:pPr>
            <a:r>
              <a:rPr lang="en-GB" sz="1600" noProof="0" dirty="0">
                <a:latin typeface="Arial" panose="020B0604020202020204" pitchFamily="34" charset="0"/>
                <a:cs typeface="Arial" panose="020B0604020202020204" pitchFamily="34" charset="0"/>
              </a:rPr>
              <a:t>FI was associated with VCTE (F2–F3) and ELF (F3) reduction in patients without WL treated with </a:t>
            </a:r>
            <a:r>
              <a:rPr lang="en-GB" sz="1600" noProof="0" dirty="0" err="1">
                <a:latin typeface="Arial" panose="020B0604020202020204" pitchFamily="34" charset="0"/>
                <a:cs typeface="Arial" panose="020B0604020202020204" pitchFamily="34" charset="0"/>
              </a:rPr>
              <a:t>resmetirom</a:t>
            </a:r>
            <a:r>
              <a:rPr lang="en-GB" sz="1600" noProof="0" dirty="0">
                <a:latin typeface="Arial" panose="020B0604020202020204" pitchFamily="34" charset="0"/>
                <a:cs typeface="Arial" panose="020B0604020202020204" pitchFamily="34" charset="0"/>
              </a:rPr>
              <a:t> or placebo</a:t>
            </a:r>
          </a:p>
          <a:p>
            <a:pPr>
              <a:lnSpc>
                <a:spcPct val="100000"/>
              </a:lnSpc>
              <a:spcBef>
                <a:spcPts val="500"/>
              </a:spcBef>
            </a:pPr>
            <a:r>
              <a:rPr lang="en-GB" sz="1600" noProof="0" dirty="0">
                <a:latin typeface="Arial" panose="020B0604020202020204" pitchFamily="34" charset="0"/>
                <a:cs typeface="Arial" panose="020B0604020202020204" pitchFamily="34" charset="0"/>
              </a:rPr>
              <a:t>Confounding effects of WL on ELF and VCTE, independent of histologic FI, should be considered when evaluating MASH treatments</a:t>
            </a:r>
            <a:endParaRPr lang="en-GB" sz="2000" noProof="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0585CF71-9588-B715-1308-ACDA6403D6DA}"/>
              </a:ext>
            </a:extLst>
          </p:cNvPr>
          <p:cNvCxnSpPr>
            <a:cxnSpLocks/>
          </p:cNvCxnSpPr>
          <p:nvPr/>
        </p:nvCxnSpPr>
        <p:spPr>
          <a:xfrm>
            <a:off x="6705437" y="3450006"/>
            <a:ext cx="0" cy="300159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B9D7E0F1-5F53-5B02-B8DB-8CF05FA2D7C0}"/>
              </a:ext>
            </a:extLst>
          </p:cNvPr>
          <p:cNvSpPr txBox="1">
            <a:spLocks/>
          </p:cNvSpPr>
          <p:nvPr/>
        </p:nvSpPr>
        <p:spPr>
          <a:xfrm>
            <a:off x="190499"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noProof="0" dirty="0">
                <a:solidFill>
                  <a:srgbClr val="004B87"/>
                </a:solidFill>
                <a:latin typeface="Arial" panose="020B0604020202020204" pitchFamily="34" charset="0"/>
                <a:cs typeface="Arial" panose="020B0604020202020204" pitchFamily="34" charset="0"/>
              </a:rPr>
              <a:t> </a:t>
            </a: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Loomba </a:t>
            </a:r>
            <a:r>
              <a:rPr lang="en-GB" sz="1100" dirty="0">
                <a:solidFill>
                  <a:srgbClr val="004B87"/>
                </a:solidFill>
                <a:latin typeface="Arial" panose="020B0604020202020204" pitchFamily="34" charset="0"/>
                <a:cs typeface="Arial" panose="020B0604020202020204" pitchFamily="34" charset="0"/>
              </a:rPr>
              <a:t>R</a:t>
            </a:r>
            <a:r>
              <a:rPr lang="en-GB" sz="1100" noProof="0" dirty="0">
                <a:solidFill>
                  <a:srgbClr val="004B87"/>
                </a:solidFill>
                <a:latin typeface="Arial" panose="020B0604020202020204" pitchFamily="34" charset="0"/>
                <a:cs typeface="Arial" panose="020B0604020202020204" pitchFamily="34" charset="0"/>
              </a:rPr>
              <a:t>,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a:t>
            </a:r>
            <a:r>
              <a:rPr lang="en-GB" sz="1100" noProof="0" dirty="0">
                <a:solidFill>
                  <a:srgbClr val="004B87"/>
                </a:solidFill>
                <a:latin typeface="Arial" panose="020B0604020202020204" pitchFamily="34" charset="0"/>
                <a:cs typeface="Arial" panose="020B0604020202020204" pitchFamily="34" charset="0"/>
              </a:rPr>
              <a:t> 2026; </a:t>
            </a:r>
            <a:r>
              <a:rPr lang="en-GB" sz="1100" dirty="0">
                <a:solidFill>
                  <a:srgbClr val="004B87"/>
                </a:solidFill>
                <a:latin typeface="Arial" panose="020B0604020202020204" pitchFamily="34" charset="0"/>
                <a:cs typeface="Arial" panose="020B0604020202020204" pitchFamily="34" charset="0"/>
              </a:rPr>
              <a:t>LBP-024</a:t>
            </a:r>
            <a:r>
              <a:rPr lang="en-GB" sz="1100" noProof="0" dirty="0">
                <a:solidFill>
                  <a:srgbClr val="004B87"/>
                </a:solidFill>
                <a:latin typeface="Arial" panose="020B0604020202020204" pitchFamily="34" charset="0"/>
                <a:cs typeface="Arial" panose="020B0604020202020204" pitchFamily="34" charset="0"/>
              </a:rPr>
              <a:t>.</a:t>
            </a:r>
          </a:p>
        </p:txBody>
      </p:sp>
      <p:sp>
        <p:nvSpPr>
          <p:cNvPr id="13" name="TextBox 42">
            <a:extLst>
              <a:ext uri="{FF2B5EF4-FFF2-40B4-BE49-F238E27FC236}">
                <a16:creationId xmlns:a16="http://schemas.microsoft.com/office/drawing/2014/main" id="{A86D8437-9036-0CA8-AC91-7E5315BE7774}"/>
              </a:ext>
            </a:extLst>
          </p:cNvPr>
          <p:cNvSpPr txBox="1"/>
          <p:nvPr/>
        </p:nvSpPr>
        <p:spPr>
          <a:xfrm>
            <a:off x="6705436" y="1120676"/>
            <a:ext cx="5368521" cy="2318583"/>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Fibrosis improvement on biopsy was strongly related to changes in: </a:t>
            </a:r>
          </a:p>
          <a:p>
            <a:pPr marL="628650" lvl="1" indent="-274638">
              <a:spcBef>
                <a:spcPts val="10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ELF: Only in patients with F3 fibrosis and &lt;5% WL (Figure 3). In patients with ≥5% WL, change in ELF showed a weak association with FI in F3 and no association in F2</a:t>
            </a:r>
          </a:p>
          <a:p>
            <a:pPr marL="628650" lvl="1" indent="-274638">
              <a:spcBef>
                <a:spcPts val="1000"/>
              </a:spcBef>
              <a:buFont typeface="Engravers MT" panose="02090707080505020304" pitchFamily="18" charset="0"/>
              <a:buChar char="–"/>
            </a:pPr>
            <a:r>
              <a:rPr lang="en-GB" sz="1600" dirty="0">
                <a:solidFill>
                  <a:srgbClr val="004B87"/>
                </a:solidFill>
                <a:latin typeface="Arial" panose="020B0604020202020204" pitchFamily="34" charset="0"/>
                <a:cs typeface="Arial" panose="020B0604020202020204" pitchFamily="34" charset="0"/>
              </a:rPr>
              <a:t>VCTE: Only in patients with F2–F3 fibrosis and &lt;5% WL, and in patients with ≥5% WL (Figure 4)</a:t>
            </a:r>
          </a:p>
        </p:txBody>
      </p:sp>
      <p:cxnSp>
        <p:nvCxnSpPr>
          <p:cNvPr id="8" name="Straight Connector 7">
            <a:extLst>
              <a:ext uri="{FF2B5EF4-FFF2-40B4-BE49-F238E27FC236}">
                <a16:creationId xmlns:a16="http://schemas.microsoft.com/office/drawing/2014/main" id="{962B31E6-400D-B464-7646-2E96E492A25F}"/>
              </a:ext>
            </a:extLst>
          </p:cNvPr>
          <p:cNvCxnSpPr>
            <a:cxnSpLocks/>
          </p:cNvCxnSpPr>
          <p:nvPr/>
        </p:nvCxnSpPr>
        <p:spPr>
          <a:xfrm>
            <a:off x="6706925" y="3450006"/>
            <a:ext cx="498177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itle 1">
            <a:extLst>
              <a:ext uri="{FF2B5EF4-FFF2-40B4-BE49-F238E27FC236}">
                <a16:creationId xmlns:a16="http://schemas.microsoft.com/office/drawing/2014/main" id="{B93C764D-BA7C-0D99-7D95-A26771C4CD0C}"/>
              </a:ext>
            </a:extLst>
          </p:cNvPr>
          <p:cNvSpPr>
            <a:spLocks noGrp="1"/>
          </p:cNvSpPr>
          <p:nvPr>
            <p:ph type="title"/>
          </p:nvPr>
        </p:nvSpPr>
        <p:spPr>
          <a:xfrm>
            <a:off x="868481" y="-89645"/>
            <a:ext cx="10515600" cy="838947"/>
          </a:xfrm>
        </p:spPr>
        <p:txBody>
          <a:bodyPr>
            <a:noAutofit/>
          </a:bodyPr>
          <a:lstStyle/>
          <a:p>
            <a:r>
              <a:rPr lang="en-GB" sz="2400" dirty="0" err="1">
                <a:latin typeface="Arial" panose="020B0604020202020204" pitchFamily="34" charset="0"/>
                <a:cs typeface="Arial" panose="020B0604020202020204" pitchFamily="34" charset="0"/>
              </a:rPr>
              <a:t>Resmetirom</a:t>
            </a:r>
            <a:r>
              <a:rPr lang="en-GB" sz="2400" dirty="0">
                <a:latin typeface="Arial" panose="020B0604020202020204" pitchFamily="34" charset="0"/>
                <a:cs typeface="Arial" panose="020B0604020202020204" pitchFamily="34" charset="0"/>
              </a:rPr>
              <a:t> and placebo mediated improvement in fibrosis are associated with ELF and VCTE reduction in patients without weight loss</a:t>
            </a:r>
            <a:endParaRPr lang="en-GB" sz="2400" baseline="30000" noProof="0"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EB134C3B-E4AC-7ABF-020C-AA2A678F19C6}"/>
              </a:ext>
            </a:extLst>
          </p:cNvPr>
          <p:cNvGrpSpPr/>
          <p:nvPr/>
        </p:nvGrpSpPr>
        <p:grpSpPr>
          <a:xfrm>
            <a:off x="315906" y="1233057"/>
            <a:ext cx="6649768" cy="5041626"/>
            <a:chOff x="577039" y="723054"/>
            <a:chExt cx="7242584" cy="5491079"/>
          </a:xfrm>
        </p:grpSpPr>
        <p:pic>
          <p:nvPicPr>
            <p:cNvPr id="9" name="Picture 8">
              <a:extLst>
                <a:ext uri="{FF2B5EF4-FFF2-40B4-BE49-F238E27FC236}">
                  <a16:creationId xmlns:a16="http://schemas.microsoft.com/office/drawing/2014/main" id="{1824AD78-0C7D-8BE6-45C8-03127E90513B}"/>
                </a:ext>
              </a:extLst>
            </p:cNvPr>
            <p:cNvPicPr>
              <a:picLocks noChangeAspect="1"/>
            </p:cNvPicPr>
            <p:nvPr/>
          </p:nvPicPr>
          <p:blipFill>
            <a:blip r:embed="rId3"/>
            <a:stretch>
              <a:fillRect/>
            </a:stretch>
          </p:blipFill>
          <p:spPr>
            <a:xfrm>
              <a:off x="931105" y="1143000"/>
              <a:ext cx="6089430" cy="2286000"/>
            </a:xfrm>
            <a:prstGeom prst="rect">
              <a:avLst/>
            </a:prstGeom>
          </p:spPr>
        </p:pic>
        <p:pic>
          <p:nvPicPr>
            <p:cNvPr id="10" name="Picture 9">
              <a:extLst>
                <a:ext uri="{FF2B5EF4-FFF2-40B4-BE49-F238E27FC236}">
                  <a16:creationId xmlns:a16="http://schemas.microsoft.com/office/drawing/2014/main" id="{7711F9D5-2529-3DC7-6677-2C97ED684CA5}"/>
                </a:ext>
              </a:extLst>
            </p:cNvPr>
            <p:cNvPicPr>
              <a:picLocks noChangeAspect="1"/>
            </p:cNvPicPr>
            <p:nvPr/>
          </p:nvPicPr>
          <p:blipFill>
            <a:blip r:embed="rId4"/>
            <a:stretch>
              <a:fillRect/>
            </a:stretch>
          </p:blipFill>
          <p:spPr>
            <a:xfrm>
              <a:off x="1121782" y="3928133"/>
              <a:ext cx="6153096" cy="2286000"/>
            </a:xfrm>
            <a:prstGeom prst="rect">
              <a:avLst/>
            </a:prstGeom>
          </p:spPr>
        </p:pic>
        <p:sp>
          <p:nvSpPr>
            <p:cNvPr id="11" name="TextBox 10">
              <a:extLst>
                <a:ext uri="{FF2B5EF4-FFF2-40B4-BE49-F238E27FC236}">
                  <a16:creationId xmlns:a16="http://schemas.microsoft.com/office/drawing/2014/main" id="{94756221-646B-7DB3-2701-087852A8B871}"/>
                </a:ext>
              </a:extLst>
            </p:cNvPr>
            <p:cNvSpPr txBox="1"/>
            <p:nvPr/>
          </p:nvSpPr>
          <p:spPr>
            <a:xfrm>
              <a:off x="577039" y="723054"/>
              <a:ext cx="7242584" cy="307777"/>
            </a:xfrm>
            <a:prstGeom prst="rect">
              <a:avLst/>
            </a:prstGeom>
            <a:noFill/>
          </p:spPr>
          <p:txBody>
            <a:bodyPr wrap="square" lIns="0" rtlCol="0">
              <a:spAutoFit/>
            </a:bodyPr>
            <a:lstStyle/>
            <a:p>
              <a:pPr marL="0" marR="0" lvl="0" indent="0" algn="l" defTabSz="361003" rtl="0" eaLnBrk="1" fontAlgn="auto" latinLnBrk="0" hangingPunct="1">
                <a:lnSpc>
                  <a:spcPct val="100000"/>
                </a:lnSpc>
                <a:spcBef>
                  <a:spcPts val="0"/>
                </a:spcBef>
                <a:spcAft>
                  <a:spcPts val="0"/>
                </a:spcAft>
                <a:buClrTx/>
                <a:buSzTx/>
                <a:buFontTx/>
                <a:buNone/>
                <a:tabLst/>
                <a:defRPr/>
              </a:pPr>
              <a:r>
                <a:rPr lang="en-US" sz="1200" b="1" kern="0" dirty="0">
                  <a:solidFill>
                    <a:srgbClr val="003057"/>
                  </a:solidFill>
                  <a:latin typeface="Arial" panose="020B0604020202020204" pitchFamily="34" charset="0"/>
                  <a:cs typeface="Arial" panose="020B0604020202020204" pitchFamily="34" charset="0"/>
                </a:rPr>
                <a:t>Figure 3. Effect of weight loss and change in ELF on fibrosis improvement </a:t>
              </a:r>
            </a:p>
          </p:txBody>
        </p:sp>
        <p:sp>
          <p:nvSpPr>
            <p:cNvPr id="12" name="TextBox 11">
              <a:extLst>
                <a:ext uri="{FF2B5EF4-FFF2-40B4-BE49-F238E27FC236}">
                  <a16:creationId xmlns:a16="http://schemas.microsoft.com/office/drawing/2014/main" id="{F9587D93-4A6A-DD4B-4237-E73A6D113D10}"/>
                </a:ext>
              </a:extLst>
            </p:cNvPr>
            <p:cNvSpPr txBox="1"/>
            <p:nvPr/>
          </p:nvSpPr>
          <p:spPr>
            <a:xfrm>
              <a:off x="577039" y="3541169"/>
              <a:ext cx="6941776" cy="301693"/>
            </a:xfrm>
            <a:prstGeom prst="rect">
              <a:avLst/>
            </a:prstGeom>
            <a:noFill/>
          </p:spPr>
          <p:txBody>
            <a:bodyPr wrap="square" lIns="0" rtlCol="0">
              <a:spAutoFit/>
            </a:bodyPr>
            <a:lstStyle/>
            <a:p>
              <a:pPr defTabSz="361003">
                <a:defRPr/>
              </a:pPr>
              <a:r>
                <a:rPr lang="en-US" sz="1200" b="1" kern="0" dirty="0">
                  <a:solidFill>
                    <a:srgbClr val="003057"/>
                  </a:solidFill>
                  <a:latin typeface="Arial" panose="020B0604020202020204" pitchFamily="34" charset="0"/>
                  <a:cs typeface="Arial" panose="020B0604020202020204" pitchFamily="34" charset="0"/>
                </a:rPr>
                <a:t>Figure 4. Effect of weight loss and change in VCTE on fibrosis improvement </a:t>
              </a:r>
            </a:p>
          </p:txBody>
        </p:sp>
      </p:grpSp>
      <p:pic>
        <p:nvPicPr>
          <p:cNvPr id="3" name="Picture 2">
            <a:hlinkClick r:id="rId5" action="ppaction://hlinksldjump"/>
            <a:extLst>
              <a:ext uri="{FF2B5EF4-FFF2-40B4-BE49-F238E27FC236}">
                <a16:creationId xmlns:a16="http://schemas.microsoft.com/office/drawing/2014/main" id="{ADE5D4DB-D191-2E6C-E87D-D96FE61028B7}"/>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8092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C290A-01E4-4725-F296-3FA51A2C59A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B6A4496-D358-12C5-42C2-23A610976A43}"/>
              </a:ext>
            </a:extLst>
          </p:cNvPr>
          <p:cNvSpPr>
            <a:spLocks noGrp="1"/>
          </p:cNvSpPr>
          <p:nvPr>
            <p:ph type="title"/>
          </p:nvPr>
        </p:nvSpPr>
        <p:spPr/>
        <p:txBody>
          <a:bodyPr/>
          <a:lstStyle/>
          <a:p>
            <a:r>
              <a:rPr kumimoji="0" lang="en-US" sz="2400" b="0" i="0" u="none" strike="noStrike" kern="1200" cap="none" spc="0" normalizeH="0" baseline="0" noProof="0" dirty="0">
                <a:ln>
                  <a:noFill/>
                </a:ln>
                <a:solidFill>
                  <a:prstClr val="white"/>
                </a:solidFill>
                <a:effectLst/>
                <a:uLnTx/>
                <a:uFillTx/>
                <a:latin typeface="Arial" panose="020B0604020202020204"/>
                <a:ea typeface="+mj-ea"/>
                <a:cs typeface="+mj-cs"/>
              </a:rPr>
              <a:t>Contents</a:t>
            </a:r>
            <a:endParaRPr lang="en-US" noProof="0" dirty="0"/>
          </a:p>
        </p:txBody>
      </p:sp>
      <p:graphicFrame>
        <p:nvGraphicFramePr>
          <p:cNvPr id="8" name="Content Placeholder 13">
            <a:extLst>
              <a:ext uri="{FF2B5EF4-FFF2-40B4-BE49-F238E27FC236}">
                <a16:creationId xmlns:a16="http://schemas.microsoft.com/office/drawing/2014/main" id="{828DB93E-3B91-197A-D0EA-AB7258F59EFB}"/>
              </a:ext>
            </a:extLst>
          </p:cNvPr>
          <p:cNvGraphicFramePr>
            <a:graphicFrameLocks/>
          </p:cNvGraphicFramePr>
          <p:nvPr>
            <p:extLst>
              <p:ext uri="{D42A27DB-BD31-4B8C-83A1-F6EECF244321}">
                <p14:modId xmlns:p14="http://schemas.microsoft.com/office/powerpoint/2010/main" val="2856449453"/>
              </p:ext>
            </p:extLst>
          </p:nvPr>
        </p:nvGraphicFramePr>
        <p:xfrm>
          <a:off x="432269" y="3944451"/>
          <a:ext cx="11329200" cy="2344375"/>
        </p:xfrm>
        <a:graphic>
          <a:graphicData uri="http://schemas.openxmlformats.org/drawingml/2006/table">
            <a:tbl>
              <a:tblPr/>
              <a:tblGrid>
                <a:gridCol w="1501306">
                  <a:extLst>
                    <a:ext uri="{9D8B030D-6E8A-4147-A177-3AD203B41FA5}">
                      <a16:colId xmlns:a16="http://schemas.microsoft.com/office/drawing/2014/main" val="3279649220"/>
                    </a:ext>
                  </a:extLst>
                </a:gridCol>
                <a:gridCol w="9827894">
                  <a:extLst>
                    <a:ext uri="{9D8B030D-6E8A-4147-A177-3AD203B41FA5}">
                      <a16:colId xmlns:a16="http://schemas.microsoft.com/office/drawing/2014/main" val="867203975"/>
                    </a:ext>
                  </a:extLst>
                </a:gridCol>
              </a:tblGrid>
              <a:tr h="422251">
                <a:tc gridSpan="2">
                  <a:txBody>
                    <a:bodyPr/>
                    <a:lstStyle/>
                    <a:p>
                      <a:pPr algn="l" fontAlgn="base"/>
                      <a:r>
                        <a:rPr lang="en-GB" sz="1800" b="1" i="0" noProof="0" dirty="0">
                          <a:solidFill>
                            <a:srgbClr val="FFFFFF"/>
                          </a:solidFill>
                          <a:effectLst/>
                          <a:latin typeface="Arial" panose="020B0604020202020204" pitchFamily="34" charset="0"/>
                          <a:cs typeface="Arial" panose="020B0604020202020204" pitchFamily="34" charset="0"/>
                        </a:rPr>
                        <a:t>5. Alcohol-related liver disease and </a:t>
                      </a:r>
                      <a:r>
                        <a:rPr lang="en-GB" sz="1800" b="1" i="0" noProof="0" dirty="0" err="1">
                          <a:solidFill>
                            <a:srgbClr val="FFFFFF"/>
                          </a:solidFill>
                          <a:effectLst/>
                          <a:latin typeface="Arial" panose="020B0604020202020204" pitchFamily="34" charset="0"/>
                          <a:cs typeface="Arial" panose="020B0604020202020204" pitchFamily="34" charset="0"/>
                        </a:rPr>
                        <a:t>MetALD</a:t>
                      </a:r>
                      <a:r>
                        <a:rPr lang="en-GB" sz="1800" b="1" i="0" noProof="0" dirty="0">
                          <a:solidFill>
                            <a:srgbClr val="FFFFFF"/>
                          </a:solidFill>
                          <a:effectLst/>
                          <a:latin typeface="Arial" panose="020B0604020202020204" pitchFamily="34" charset="0"/>
                          <a:cs typeface="Arial" panose="020B0604020202020204" pitchFamily="34" charset="0"/>
                        </a:rPr>
                        <a:t>: Clinical</a:t>
                      </a:r>
                      <a:endParaRPr lang="en-US" sz="1800" b="1" i="0" noProof="0" dirty="0">
                        <a:solidFill>
                          <a:srgbClr val="FFFFFF"/>
                        </a:solidFill>
                        <a:effectLst/>
                        <a:latin typeface="Arial" panose="020B0604020202020204" pitchFamily="34" charset="0"/>
                        <a:cs typeface="Arial" panose="020B0604020202020204" pitchFamily="34" charset="0"/>
                      </a:endParaRP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hMerge="1">
                  <a:txBody>
                    <a:bodyPr/>
                    <a:lstStyle/>
                    <a:p>
                      <a:endParaRPr lang="en-GB" dirty="0"/>
                    </a:p>
                  </a:txBody>
                  <a:tcPr/>
                </a:tc>
                <a:extLst>
                  <a:ext uri="{0D108BD9-81ED-4DB2-BD59-A6C34878D82A}">
                    <a16:rowId xmlns:a16="http://schemas.microsoft.com/office/drawing/2014/main" val="2467454531"/>
                  </a:ext>
                </a:extLst>
              </a:tr>
              <a:tr h="64070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OS-031</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pPr algn="l" fontAlgn="ctr">
                        <a:buNone/>
                      </a:pPr>
                      <a:r>
                        <a:rPr lang="en-US" sz="1800" b="0" i="0" u="none" strike="noStrike" kern="1200" noProof="0" dirty="0">
                          <a:solidFill>
                            <a:srgbClr val="003057"/>
                          </a:solidFill>
                          <a:effectLst/>
                          <a:latin typeface="Arial" panose="020B0604020202020204" pitchFamily="34" charset="0"/>
                          <a:ea typeface="+mn-ea"/>
                          <a:cs typeface="Arial" panose="020B0604020202020204" pitchFamily="34" charset="0"/>
                        </a:rPr>
                        <a:t>Safety and PK results from a Phase 2 safety lead-in in participants with hepatic impairment support continued development of GSK4532990 in ALD</a:t>
                      </a: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3884270"/>
                  </a:ext>
                </a:extLst>
              </a:tr>
              <a:tr h="64070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OS-032-YI</a:t>
                      </a:r>
                      <a:r>
                        <a:rPr lang="en-US" sz="1800" b="0" i="0" u="none" strike="noStrike" noProof="0" dirty="0">
                          <a:solidFill>
                            <a:srgbClr val="000000"/>
                          </a:solidFill>
                          <a:effectLst/>
                          <a:latin typeface="Arial" panose="020B0604020202020204" pitchFamily="34" charset="0"/>
                          <a:cs typeface="Arial" panose="020B0604020202020204" pitchFamily="34" charset="0"/>
                        </a:rPr>
                        <a:t> </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pPr algn="l" fontAlgn="ctr">
                        <a:buNone/>
                      </a:pPr>
                      <a:r>
                        <a:rPr lang="en-GB" sz="1800" b="0" i="0" u="none" strike="noStrike" noProof="0" dirty="0">
                          <a:solidFill>
                            <a:srgbClr val="003057"/>
                          </a:solidFill>
                          <a:effectLst/>
                          <a:latin typeface="Arial" panose="020B0604020202020204" pitchFamily="34" charset="0"/>
                          <a:cs typeface="Arial" panose="020B0604020202020204" pitchFamily="34" charset="0"/>
                        </a:rPr>
                        <a:t>Burden of </a:t>
                      </a:r>
                      <a:r>
                        <a:rPr lang="en-GB" sz="1800" b="0" i="0" u="none" strike="noStrike" noProof="0" dirty="0" err="1">
                          <a:solidFill>
                            <a:srgbClr val="003057"/>
                          </a:solidFill>
                          <a:effectLst/>
                          <a:latin typeface="Arial" panose="020B0604020202020204" pitchFamily="34" charset="0"/>
                          <a:cs typeface="Arial" panose="020B0604020202020204" pitchFamily="34" charset="0"/>
                        </a:rPr>
                        <a:t>MetALD</a:t>
                      </a:r>
                      <a:r>
                        <a:rPr lang="en-GB" sz="1800" b="0" i="0" u="none" strike="noStrike" noProof="0" dirty="0">
                          <a:solidFill>
                            <a:srgbClr val="003057"/>
                          </a:solidFill>
                          <a:effectLst/>
                          <a:latin typeface="Arial" panose="020B0604020202020204" pitchFamily="34" charset="0"/>
                          <a:cs typeface="Arial" panose="020B0604020202020204" pitchFamily="34" charset="0"/>
                        </a:rPr>
                        <a:t> and alcohol-related liver disease in the European general population: Insights from the 30,199-patient </a:t>
                      </a:r>
                      <a:r>
                        <a:rPr lang="en-GB" sz="1800" b="0" i="0" u="none" strike="noStrike" noProof="0" dirty="0" err="1">
                          <a:solidFill>
                            <a:srgbClr val="003057"/>
                          </a:solidFill>
                          <a:effectLst/>
                          <a:latin typeface="Arial" panose="020B0604020202020204" pitchFamily="34" charset="0"/>
                          <a:cs typeface="Arial" panose="020B0604020202020204" pitchFamily="34" charset="0"/>
                        </a:rPr>
                        <a:t>LiverScreen</a:t>
                      </a:r>
                      <a:r>
                        <a:rPr lang="en-GB" sz="1800" b="0" i="0" u="none" strike="noStrike" noProof="0" dirty="0">
                          <a:solidFill>
                            <a:srgbClr val="003057"/>
                          </a:solidFill>
                          <a:effectLst/>
                          <a:latin typeface="Arial" panose="020B0604020202020204" pitchFamily="34" charset="0"/>
                          <a:cs typeface="Arial" panose="020B0604020202020204" pitchFamily="34" charset="0"/>
                        </a:rPr>
                        <a:t> cohort</a:t>
                      </a:r>
                      <a:endParaRPr lang="en-US" sz="1800" b="0" i="0" u="none" strike="noStrike" noProof="0" dirty="0">
                        <a:solidFill>
                          <a:srgbClr val="003057"/>
                        </a:solidFill>
                        <a:effectLst/>
                        <a:latin typeface="Arial" panose="020B0604020202020204" pitchFamily="34" charset="0"/>
                        <a:cs typeface="Arial" panose="020B0604020202020204" pitchFamily="34" charset="0"/>
                      </a:endParaRP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r h="64070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OS-035</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pPr algn="l" fontAlgn="ctr">
                        <a:buNone/>
                      </a:pPr>
                      <a:r>
                        <a:rPr lang="en-GB" sz="1800" b="0" i="0" u="none" strike="noStrike" noProof="0" dirty="0">
                          <a:solidFill>
                            <a:srgbClr val="003057"/>
                          </a:solidFill>
                          <a:effectLst/>
                          <a:latin typeface="Arial" panose="020B0604020202020204" pitchFamily="34" charset="0"/>
                          <a:cs typeface="Arial" panose="020B0604020202020204" pitchFamily="34" charset="0"/>
                        </a:rPr>
                        <a:t>Impact of glucagon-like peptide-1 therapy on alcohol-related outcomes in cirrhosis: Real-world evidence from a multicentre United States cohort</a:t>
                      </a:r>
                      <a:endParaRPr lang="en-US" sz="1800" b="0" i="0" u="none" strike="noStrike" noProof="0" dirty="0">
                        <a:solidFill>
                          <a:srgbClr val="003057"/>
                        </a:solidFill>
                        <a:effectLst/>
                        <a:latin typeface="Arial" panose="020B0604020202020204" pitchFamily="34" charset="0"/>
                        <a:cs typeface="Arial" panose="020B0604020202020204" pitchFamily="34" charset="0"/>
                      </a:endParaRP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631312312"/>
                  </a:ext>
                </a:extLst>
              </a:tr>
            </a:tbl>
          </a:graphicData>
        </a:graphic>
      </p:graphicFrame>
      <p:graphicFrame>
        <p:nvGraphicFramePr>
          <p:cNvPr id="9" name="Content Placeholder 13">
            <a:extLst>
              <a:ext uri="{FF2B5EF4-FFF2-40B4-BE49-F238E27FC236}">
                <a16:creationId xmlns:a16="http://schemas.microsoft.com/office/drawing/2014/main" id="{C1CF1A79-E08A-C21C-3317-6247C715FFC7}"/>
              </a:ext>
            </a:extLst>
          </p:cNvPr>
          <p:cNvGraphicFramePr>
            <a:graphicFrameLocks/>
          </p:cNvGraphicFramePr>
          <p:nvPr>
            <p:extLst>
              <p:ext uri="{D42A27DB-BD31-4B8C-83A1-F6EECF244321}">
                <p14:modId xmlns:p14="http://schemas.microsoft.com/office/powerpoint/2010/main" val="3004677478"/>
              </p:ext>
            </p:extLst>
          </p:nvPr>
        </p:nvGraphicFramePr>
        <p:xfrm>
          <a:off x="432269" y="833913"/>
          <a:ext cx="11327462" cy="2555786"/>
        </p:xfrm>
        <a:graphic>
          <a:graphicData uri="http://schemas.openxmlformats.org/drawingml/2006/table">
            <a:tbl>
              <a:tblPr/>
              <a:tblGrid>
                <a:gridCol w="1516210">
                  <a:extLst>
                    <a:ext uri="{9D8B030D-6E8A-4147-A177-3AD203B41FA5}">
                      <a16:colId xmlns:a16="http://schemas.microsoft.com/office/drawing/2014/main" val="3279649220"/>
                    </a:ext>
                  </a:extLst>
                </a:gridCol>
                <a:gridCol w="9811252">
                  <a:extLst>
                    <a:ext uri="{9D8B030D-6E8A-4147-A177-3AD203B41FA5}">
                      <a16:colId xmlns:a16="http://schemas.microsoft.com/office/drawing/2014/main" val="867203975"/>
                    </a:ext>
                  </a:extLst>
                </a:gridCol>
              </a:tblGrid>
              <a:tr h="342248">
                <a:tc gridSpan="2">
                  <a:txBody>
                    <a:bodyPr/>
                    <a:lstStyle/>
                    <a:p>
                      <a:pPr algn="l" fontAlgn="base"/>
                      <a:r>
                        <a:rPr lang="en-US" sz="1800" b="1" i="0" noProof="0" dirty="0">
                          <a:solidFill>
                            <a:srgbClr val="FFFFFF"/>
                          </a:solidFill>
                          <a:effectLst/>
                          <a:latin typeface="Arial" panose="020B0604020202020204" pitchFamily="34" charset="0"/>
                          <a:cs typeface="Arial" panose="020B0604020202020204" pitchFamily="34" charset="0"/>
                        </a:rPr>
                        <a:t>4. MASLD: Therapy</a:t>
                      </a: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hMerge="1">
                  <a:txBody>
                    <a:bodyPr/>
                    <a:lstStyle/>
                    <a:p>
                      <a:endParaRPr lang="en-GB" dirty="0"/>
                    </a:p>
                  </a:txBody>
                  <a:tcPr/>
                </a:tc>
                <a:extLst>
                  <a:ext uri="{0D108BD9-81ED-4DB2-BD59-A6C34878D82A}">
                    <a16:rowId xmlns:a16="http://schemas.microsoft.com/office/drawing/2014/main" val="2467454531"/>
                  </a:ext>
                </a:extLst>
              </a:tr>
              <a:tr h="68035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OS-016</a:t>
                      </a:r>
                      <a:r>
                        <a:rPr lang="en-US" sz="1800" b="0" i="0" u="none" strike="noStrike" noProof="0" dirty="0">
                          <a:solidFill>
                            <a:srgbClr val="000000"/>
                          </a:solidFill>
                          <a:effectLst/>
                          <a:latin typeface="Arial" panose="020B0604020202020204" pitchFamily="34" charset="0"/>
                          <a:cs typeface="Arial" panose="020B0604020202020204" pitchFamily="34" charset="0"/>
                        </a:rPr>
                        <a:t> </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pPr algn="l" fontAlgn="ctr">
                        <a:buNone/>
                      </a:pPr>
                      <a:r>
                        <a:rPr lang="en-GB" sz="1800" b="0" i="0" u="none" strike="noStrike" noProof="0" dirty="0">
                          <a:solidFill>
                            <a:srgbClr val="003057"/>
                          </a:solidFill>
                          <a:effectLst/>
                          <a:latin typeface="Arial" panose="020B0604020202020204" pitchFamily="34" charset="0"/>
                          <a:cs typeface="Arial" panose="020B0604020202020204" pitchFamily="34" charset="0"/>
                        </a:rPr>
                        <a:t>Week 48 top-line results from the Phase 2b, multicentre, randomized, placebo-controlled IMPACT trial of </a:t>
                      </a:r>
                      <a:r>
                        <a:rPr lang="en-GB" sz="1800" b="0" i="0" u="none" strike="noStrike" noProof="0" dirty="0" err="1">
                          <a:solidFill>
                            <a:srgbClr val="003057"/>
                          </a:solidFill>
                          <a:effectLst/>
                          <a:latin typeface="Arial" panose="020B0604020202020204" pitchFamily="34" charset="0"/>
                          <a:cs typeface="Arial" panose="020B0604020202020204" pitchFamily="34" charset="0"/>
                        </a:rPr>
                        <a:t>pemvidutide</a:t>
                      </a:r>
                      <a:r>
                        <a:rPr lang="en-GB" sz="1800" b="0" i="0" u="none" strike="noStrike" noProof="0" dirty="0">
                          <a:solidFill>
                            <a:srgbClr val="003057"/>
                          </a:solidFill>
                          <a:effectLst/>
                          <a:latin typeface="Arial" panose="020B0604020202020204" pitchFamily="34" charset="0"/>
                          <a:cs typeface="Arial" panose="020B0604020202020204" pitchFamily="34" charset="0"/>
                        </a:rPr>
                        <a:t> in metabolic dysfunction-associated steatohepatitis</a:t>
                      </a:r>
                      <a:endParaRPr lang="en-US" sz="1800" b="0" i="0" u="none" strike="noStrike" noProof="0" dirty="0">
                        <a:solidFill>
                          <a:srgbClr val="003057"/>
                        </a:solidFill>
                        <a:effectLst/>
                        <a:latin typeface="Arial" panose="020B0604020202020204" pitchFamily="34" charset="0"/>
                        <a:cs typeface="Arial" panose="020B0604020202020204" pitchFamily="34" charset="0"/>
                      </a:endParaRP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r h="68035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OS-018 </a:t>
                      </a:r>
                      <a:r>
                        <a:rPr lang="en-US" sz="1800" b="0" i="0" u="none" strike="noStrike" noProof="0" dirty="0">
                          <a:solidFill>
                            <a:srgbClr val="000000"/>
                          </a:solidFill>
                          <a:effectLst/>
                          <a:latin typeface="Arial" panose="020B0604020202020204" pitchFamily="34" charset="0"/>
                          <a:cs typeface="Arial" panose="020B0604020202020204" pitchFamily="34" charset="0"/>
                        </a:rPr>
                        <a:t> </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pPr algn="l" fontAlgn="ctr">
                        <a:buNone/>
                      </a:pPr>
                      <a:r>
                        <a:rPr lang="en-US" sz="1800" b="0" i="0" u="none" strike="noStrike" noProof="0" dirty="0">
                          <a:solidFill>
                            <a:srgbClr val="003057"/>
                          </a:solidFill>
                          <a:effectLst/>
                          <a:latin typeface="Arial" panose="020B0604020202020204" pitchFamily="34" charset="0"/>
                          <a:cs typeface="Arial" panose="020B0604020202020204" pitchFamily="34" charset="0"/>
                        </a:rPr>
                        <a:t>Hepatic transcriptomic signatures reveal mechanistic insights underlying improved metabolic dysfunction-associated steatohepatitis histology with </a:t>
                      </a:r>
                      <a:r>
                        <a:rPr lang="en-US" sz="1800" b="0" i="0" u="none" strike="noStrike" noProof="0" dirty="0" err="1">
                          <a:solidFill>
                            <a:srgbClr val="003057"/>
                          </a:solidFill>
                          <a:effectLst/>
                          <a:latin typeface="Arial" panose="020B0604020202020204" pitchFamily="34" charset="0"/>
                          <a:cs typeface="Arial" panose="020B0604020202020204" pitchFamily="34" charset="0"/>
                        </a:rPr>
                        <a:t>survodutide</a:t>
                      </a:r>
                      <a:r>
                        <a:rPr lang="en-US" sz="1800" b="0" i="0" u="none" strike="noStrike" noProof="0" dirty="0">
                          <a:solidFill>
                            <a:srgbClr val="003057"/>
                          </a:solidFill>
                          <a:effectLst/>
                          <a:latin typeface="Arial" panose="020B0604020202020204" pitchFamily="34" charset="0"/>
                          <a:cs typeface="Arial" panose="020B0604020202020204" pitchFamily="34" charset="0"/>
                        </a:rPr>
                        <a:t>, a glucagon/glucagon-like peptide-1 receptor dual agonist, in a Phase 2 trial</a:t>
                      </a: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2087557485"/>
                  </a:ext>
                </a:extLst>
              </a:tr>
              <a:tr h="68035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OS-100 </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fontAlgn="ctr">
                        <a:buNone/>
                      </a:pPr>
                      <a:r>
                        <a:rPr lang="en-US" sz="1800" b="0" i="0" u="none" strike="noStrike" noProof="0" dirty="0" err="1">
                          <a:solidFill>
                            <a:srgbClr val="003057"/>
                          </a:solidFill>
                          <a:effectLst/>
                          <a:latin typeface="Arial" panose="020B0604020202020204" pitchFamily="34" charset="0"/>
                          <a:cs typeface="Arial" panose="020B0604020202020204" pitchFamily="34" charset="0"/>
                        </a:rPr>
                        <a:t>Norucholic</a:t>
                      </a:r>
                      <a:r>
                        <a:rPr lang="en-US" sz="1800" b="0" i="0" u="none" strike="noStrike" noProof="0" dirty="0">
                          <a:solidFill>
                            <a:srgbClr val="003057"/>
                          </a:solidFill>
                          <a:effectLst/>
                          <a:latin typeface="Arial" panose="020B0604020202020204" pitchFamily="34" charset="0"/>
                          <a:cs typeface="Arial" panose="020B0604020202020204" pitchFamily="34" charset="0"/>
                        </a:rPr>
                        <a:t> acid reduces histological and biochemical inflammation in metabolic dysfunction-associated steatohepatitis: Results from the Phase 2b randomized clinical trial NUT-3</a:t>
                      </a: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12700" cap="flat" cmpd="sng" algn="ctr">
                      <a:solidFill>
                        <a:srgbClr val="004B87"/>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218092"/>
                  </a:ext>
                </a:extLst>
              </a:tr>
            </a:tbl>
          </a:graphicData>
        </a:graphic>
      </p:graphicFrame>
      <p:sp>
        <p:nvSpPr>
          <p:cNvPr id="10" name="TextBox 9">
            <a:hlinkClick r:id="rId3" action="ppaction://hlinksldjump"/>
            <a:extLst>
              <a:ext uri="{FF2B5EF4-FFF2-40B4-BE49-F238E27FC236}">
                <a16:creationId xmlns:a16="http://schemas.microsoft.com/office/drawing/2014/main" id="{DE640414-7646-D5BE-C2B5-B37D9C75704B}"/>
              </a:ext>
            </a:extLst>
          </p:cNvPr>
          <p:cNvSpPr txBox="1"/>
          <p:nvPr/>
        </p:nvSpPr>
        <p:spPr>
          <a:xfrm>
            <a:off x="4072393" y="6313290"/>
            <a:ext cx="4047214" cy="369332"/>
          </a:xfrm>
          <a:prstGeom prst="rect">
            <a:avLst/>
          </a:prstGeom>
          <a:noFill/>
          <a:ln w="38100">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Click here to go to this section</a:t>
            </a:r>
          </a:p>
        </p:txBody>
      </p:sp>
      <p:sp>
        <p:nvSpPr>
          <p:cNvPr id="11" name="TextBox 10">
            <a:hlinkClick r:id="rId4" action="ppaction://hlinksldjump"/>
            <a:extLst>
              <a:ext uri="{FF2B5EF4-FFF2-40B4-BE49-F238E27FC236}">
                <a16:creationId xmlns:a16="http://schemas.microsoft.com/office/drawing/2014/main" id="{8B54584C-F3A4-3269-D382-BF98C371D8EF}"/>
              </a:ext>
            </a:extLst>
          </p:cNvPr>
          <p:cNvSpPr txBox="1"/>
          <p:nvPr/>
        </p:nvSpPr>
        <p:spPr>
          <a:xfrm>
            <a:off x="4072393" y="3479724"/>
            <a:ext cx="4047214" cy="369332"/>
          </a:xfrm>
          <a:prstGeom prst="rect">
            <a:avLst/>
          </a:prstGeom>
          <a:noFill/>
          <a:ln w="38100">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rPr>
              <a:t>Click here to go to this section</a:t>
            </a:r>
          </a:p>
        </p:txBody>
      </p:sp>
    </p:spTree>
    <p:extLst>
      <p:ext uri="{BB962C8B-B14F-4D97-AF65-F5344CB8AC3E}">
        <p14:creationId xmlns:p14="http://schemas.microsoft.com/office/powerpoint/2010/main" val="888893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8C177740-BD1C-D079-5299-995E04C79E1D}"/>
              </a:ext>
            </a:extLst>
          </p:cNvPr>
          <p:cNvSpPr txBox="1">
            <a:spLocks/>
          </p:cNvSpPr>
          <p:nvPr/>
        </p:nvSpPr>
        <p:spPr>
          <a:xfrm>
            <a:off x="425752" y="1091598"/>
            <a:ext cx="5466952" cy="4622400"/>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dirty="0">
                <a:solidFill>
                  <a:schemeClr val="bg1"/>
                </a:solidFill>
                <a:highlight>
                  <a:srgbClr val="008080"/>
                </a:highlight>
                <a:latin typeface="Arial" panose="020B0604020202020204" pitchFamily="34" charset="0"/>
                <a:cs typeface="Arial" panose="020B0604020202020204" pitchFamily="34" charset="0"/>
              </a:rPr>
              <a:t>BACKGROUND &amp; AIM</a:t>
            </a:r>
          </a:p>
          <a:p>
            <a:pPr>
              <a:lnSpc>
                <a:spcPct val="100000"/>
              </a:lnSpc>
            </a:pPr>
            <a:r>
              <a:rPr lang="en-US" sz="1600" noProof="0" dirty="0">
                <a:latin typeface="Arial" panose="020B0604020202020204" pitchFamily="34" charset="0"/>
                <a:cs typeface="Arial" panose="020B0604020202020204" pitchFamily="34" charset="0"/>
              </a:rPr>
              <a:t>Increased </a:t>
            </a:r>
            <a:r>
              <a:rPr lang="en-US" sz="1600" i="1" noProof="0" dirty="0">
                <a:latin typeface="Arial" panose="020B0604020202020204" pitchFamily="34" charset="0"/>
                <a:cs typeface="Arial" panose="020B0604020202020204" pitchFamily="34" charset="0"/>
              </a:rPr>
              <a:t>de novo </a:t>
            </a:r>
            <a:r>
              <a:rPr lang="en-US" sz="1600" noProof="0" dirty="0">
                <a:latin typeface="Arial" panose="020B0604020202020204" pitchFamily="34" charset="0"/>
                <a:cs typeface="Arial" panose="020B0604020202020204" pitchFamily="34" charset="0"/>
              </a:rPr>
              <a:t>lipogenesis drives development</a:t>
            </a:r>
            <a:br>
              <a:rPr lang="en-US" sz="1600" noProof="0" dirty="0">
                <a:latin typeface="Arial" panose="020B0604020202020204" pitchFamily="34" charset="0"/>
                <a:cs typeface="Arial" panose="020B0604020202020204" pitchFamily="34" charset="0"/>
              </a:rPr>
            </a:br>
            <a:r>
              <a:rPr lang="en-US" sz="1600" noProof="0" dirty="0">
                <a:latin typeface="Arial" panose="020B0604020202020204" pitchFamily="34" charset="0"/>
                <a:cs typeface="Arial" panose="020B0604020202020204" pitchFamily="34" charset="0"/>
              </a:rPr>
              <a:t>of MASH</a:t>
            </a:r>
          </a:p>
          <a:p>
            <a:pPr marL="538163" indent="-274638">
              <a:lnSpc>
                <a:spcPct val="100000"/>
              </a:lnSpc>
              <a:buFont typeface="Engravers MT" panose="02090707080505020304" pitchFamily="18" charset="0"/>
              <a:buChar char="–"/>
            </a:pPr>
            <a:r>
              <a:rPr lang="en-US" sz="1600" dirty="0">
                <a:latin typeface="Arial" panose="020B0604020202020204" pitchFamily="34" charset="0"/>
                <a:cs typeface="Arial" panose="020B0604020202020204" pitchFamily="34" charset="0"/>
              </a:rPr>
              <a:t>FASN is the key enzyme</a:t>
            </a:r>
          </a:p>
          <a:p>
            <a:pPr>
              <a:lnSpc>
                <a:spcPct val="100000"/>
              </a:lnSpc>
            </a:pPr>
            <a:r>
              <a:rPr lang="en-US" sz="1600" noProof="0" dirty="0">
                <a:latin typeface="Arial" panose="020B0604020202020204" pitchFamily="34" charset="0"/>
                <a:cs typeface="Arial" panose="020B0604020202020204" pitchFamily="34" charset="0"/>
              </a:rPr>
              <a:t>In a Phase 2b trial, </a:t>
            </a:r>
            <a:r>
              <a:rPr lang="en-US" sz="1600" dirty="0">
                <a:latin typeface="Arial" panose="020B0604020202020204" pitchFamily="34" charset="0"/>
                <a:cs typeface="Arial" panose="020B0604020202020204" pitchFamily="34" charset="0"/>
              </a:rPr>
              <a:t>d</a:t>
            </a:r>
            <a:r>
              <a:rPr lang="en-US" sz="1600" noProof="0" dirty="0">
                <a:latin typeface="Arial" panose="020B0604020202020204" pitchFamily="34" charset="0"/>
                <a:cs typeface="Arial" panose="020B0604020202020204" pitchFamily="34" charset="0"/>
              </a:rPr>
              <a:t>enifanstat</a:t>
            </a:r>
            <a:r>
              <a:rPr lang="en-US" sz="1600" dirty="0">
                <a:latin typeface="Arial" panose="020B0604020202020204" pitchFamily="34" charset="0"/>
                <a:cs typeface="Arial" panose="020B0604020202020204" pitchFamily="34" charset="0"/>
              </a:rPr>
              <a:t>, a FASN inhibitor, </a:t>
            </a:r>
            <a:r>
              <a:rPr lang="en-US" sz="1600" noProof="0" dirty="0">
                <a:latin typeface="Arial" panose="020B0604020202020204" pitchFamily="34" charset="0"/>
                <a:cs typeface="Arial" panose="020B0604020202020204" pitchFamily="34" charset="0"/>
              </a:rPr>
              <a:t>improved fibrosis and MASH resolution, preventing progression to cirrhosis</a:t>
            </a:r>
          </a:p>
          <a:p>
            <a:pPr>
              <a:lnSpc>
                <a:spcPct val="100000"/>
              </a:lnSpc>
            </a:pPr>
            <a:r>
              <a:rPr lang="en-US" sz="1600" dirty="0">
                <a:latin typeface="Arial" panose="020B0604020202020204" pitchFamily="34" charset="0"/>
                <a:cs typeface="Arial" panose="020B0604020202020204" pitchFamily="34" charset="0"/>
              </a:rPr>
              <a:t>Additionally, resmetirom, an FDA-approved THR-</a:t>
            </a:r>
            <a:r>
              <a:rPr lang="en-US" sz="1600" dirty="0">
                <a:latin typeface="Arial" panose="020B0604020202020204" pitchFamily="34" charset="0"/>
                <a:cs typeface="Arial" panose="020B0604020202020204" pitchFamily="34" charset="0"/>
                <a:sym typeface="Symbol" panose="05050102010706020507" pitchFamily="18" charset="2"/>
              </a:rPr>
              <a:t></a:t>
            </a:r>
            <a:r>
              <a:rPr lang="en-US" sz="1600" dirty="0">
                <a:latin typeface="Arial" panose="020B0604020202020204" pitchFamily="34" charset="0"/>
                <a:cs typeface="Arial" panose="020B0604020202020204" pitchFamily="34" charset="0"/>
              </a:rPr>
              <a:t> agonist for MASH with F2/F3 fibrosis, reduced liver fat by increasing lipid oxidation</a:t>
            </a:r>
          </a:p>
          <a:p>
            <a:pPr marL="538163" indent="-274638">
              <a:lnSpc>
                <a:spcPct val="100000"/>
              </a:lnSpc>
              <a:buFont typeface="Engravers MT" panose="02090707080505020304" pitchFamily="18" charset="0"/>
              <a:buChar char="–"/>
            </a:pPr>
            <a:r>
              <a:rPr lang="en-US" sz="1600" dirty="0">
                <a:latin typeface="Arial" panose="020B0604020202020204" pitchFamily="34" charset="0"/>
                <a:cs typeface="Arial" panose="020B0604020202020204" pitchFamily="34" charset="0"/>
              </a:rPr>
              <a:t>Combination therapy may increase efficacy through complementary mechanisms of liver fat reduction and denifanstat’s direct antifibrotic effect, as demonstrated in preclinical MASH models</a:t>
            </a:r>
          </a:p>
          <a:p>
            <a:pPr>
              <a:lnSpc>
                <a:spcPct val="100000"/>
              </a:lnSpc>
            </a:pPr>
            <a:r>
              <a:rPr lang="en-US" sz="1600" b="1" noProof="0" dirty="0">
                <a:latin typeface="Arial" panose="020B0604020202020204" pitchFamily="34" charset="0"/>
                <a:cs typeface="Arial" panose="020B0604020202020204" pitchFamily="34" charset="0"/>
              </a:rPr>
              <a:t>AIM:</a:t>
            </a:r>
            <a:r>
              <a:rPr lang="en-US" sz="1600" noProof="0" dirty="0">
                <a:latin typeface="Arial" panose="020B0604020202020204" pitchFamily="34" charset="0"/>
                <a:cs typeface="Arial" panose="020B0604020202020204" pitchFamily="34" charset="0"/>
              </a:rPr>
              <a:t> To conduct a Phase 1 trial to evaluate the safety, PD, and PK of </a:t>
            </a:r>
            <a:r>
              <a:rPr lang="en-US" sz="1600" dirty="0">
                <a:latin typeface="Arial" panose="020B0604020202020204" pitchFamily="34" charset="0"/>
                <a:cs typeface="Arial" panose="020B0604020202020204" pitchFamily="34" charset="0"/>
              </a:rPr>
              <a:t>denifanstat + resmetirom in healthy adults</a:t>
            </a:r>
            <a:endParaRPr lang="en-GB" sz="1600" noProof="0" dirty="0">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3C2CEECD-E1ED-D1C7-AEA5-D63596F011E9}"/>
              </a:ext>
            </a:extLst>
          </p:cNvPr>
          <p:cNvSpPr txBox="1">
            <a:spLocks/>
          </p:cNvSpPr>
          <p:nvPr/>
        </p:nvSpPr>
        <p:spPr>
          <a:xfrm>
            <a:off x="6096000" y="1098184"/>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b="1" dirty="0">
                <a:solidFill>
                  <a:schemeClr val="bg1"/>
                </a:solidFill>
                <a:highlight>
                  <a:srgbClr val="008080"/>
                </a:highlight>
                <a:latin typeface="Arial" panose="020B0604020202020204" pitchFamily="34" charset="0"/>
                <a:cs typeface="Arial" panose="020B0604020202020204" pitchFamily="34" charset="0"/>
              </a:rPr>
              <a:t>METHODS</a:t>
            </a:r>
          </a:p>
        </p:txBody>
      </p:sp>
      <p:cxnSp>
        <p:nvCxnSpPr>
          <p:cNvPr id="6" name="Straight Connector 5">
            <a:extLst>
              <a:ext uri="{FF2B5EF4-FFF2-40B4-BE49-F238E27FC236}">
                <a16:creationId xmlns:a16="http://schemas.microsoft.com/office/drawing/2014/main" id="{0874ADC4-8F89-5993-1B5E-B79A9D8F0274}"/>
              </a:ext>
            </a:extLst>
          </p:cNvPr>
          <p:cNvCxnSpPr>
            <a:cxnSpLocks/>
          </p:cNvCxnSpPr>
          <p:nvPr/>
        </p:nvCxnSpPr>
        <p:spPr>
          <a:xfrm>
            <a:off x="5994353" y="1058406"/>
            <a:ext cx="0" cy="4969452"/>
          </a:xfrm>
          <a:prstGeom prst="line">
            <a:avLst/>
          </a:prstGeom>
          <a:ln>
            <a:solidFill>
              <a:srgbClr val="1A9586"/>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FEAACEDD-6559-C1DB-8536-BC96D1BCCA0E}"/>
              </a:ext>
            </a:extLst>
          </p:cNvPr>
          <p:cNvSpPr txBox="1">
            <a:spLocks/>
          </p:cNvSpPr>
          <p:nvPr/>
        </p:nvSpPr>
        <p:spPr>
          <a:xfrm>
            <a:off x="190499"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noProof="0" dirty="0">
                <a:solidFill>
                  <a:srgbClr val="004B87"/>
                </a:solidFill>
                <a:latin typeface="Arial" panose="020B0604020202020204" pitchFamily="34" charset="0"/>
                <a:cs typeface="Arial" panose="020B0604020202020204" pitchFamily="34" charset="0"/>
              </a:rPr>
              <a:t> </a:t>
            </a: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*Based on weight. </a:t>
            </a: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Rinella ME,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a:t>
            </a:r>
            <a:r>
              <a:rPr lang="en-GB" sz="1100" noProof="0" dirty="0">
                <a:solidFill>
                  <a:srgbClr val="004B87"/>
                </a:solidFill>
                <a:latin typeface="Arial" panose="020B0604020202020204" pitchFamily="34" charset="0"/>
                <a:cs typeface="Arial" panose="020B0604020202020204" pitchFamily="34" charset="0"/>
              </a:rPr>
              <a:t> 2026; LBP-032.</a:t>
            </a:r>
          </a:p>
        </p:txBody>
      </p:sp>
      <p:sp>
        <p:nvSpPr>
          <p:cNvPr id="18" name="Title 3">
            <a:extLst>
              <a:ext uri="{FF2B5EF4-FFF2-40B4-BE49-F238E27FC236}">
                <a16:creationId xmlns:a16="http://schemas.microsoft.com/office/drawing/2014/main" id="{6852968E-FB83-2C28-A1B1-8B393AF50E3C}"/>
              </a:ext>
            </a:extLst>
          </p:cNvPr>
          <p:cNvSpPr>
            <a:spLocks noGrp="1"/>
          </p:cNvSpPr>
          <p:nvPr>
            <p:ph type="title"/>
          </p:nvPr>
        </p:nvSpPr>
        <p:spPr>
          <a:xfrm>
            <a:off x="838200" y="0"/>
            <a:ext cx="10515600" cy="603849"/>
          </a:xfrm>
        </p:spPr>
        <p:txBody>
          <a:bodyPr>
            <a:noAutofit/>
          </a:bodyPr>
          <a:lstStyle/>
          <a:p>
            <a:r>
              <a:rPr lang="en-US" sz="2400" dirty="0">
                <a:latin typeface="Arial" panose="020B0604020202020204" pitchFamily="34" charset="0"/>
                <a:cs typeface="Arial" panose="020B0604020202020204" pitchFamily="34" charset="0"/>
              </a:rPr>
              <a:t>Denifanstat and resmetirom combination therapy rapidly decreased atherogenic lipids in healthy adults: A Phase 1 open-label trial</a:t>
            </a:r>
          </a:p>
        </p:txBody>
      </p:sp>
      <p:sp>
        <p:nvSpPr>
          <p:cNvPr id="3" name="Rectangle 2">
            <a:extLst>
              <a:ext uri="{FF2B5EF4-FFF2-40B4-BE49-F238E27FC236}">
                <a16:creationId xmlns:a16="http://schemas.microsoft.com/office/drawing/2014/main" id="{51B4C9FE-3977-E941-1B40-0ACBDBBF1A69}"/>
              </a:ext>
            </a:extLst>
          </p:cNvPr>
          <p:cNvSpPr/>
          <p:nvPr/>
        </p:nvSpPr>
        <p:spPr>
          <a:xfrm flipH="1">
            <a:off x="6824558" y="2906559"/>
            <a:ext cx="2166419" cy="527600"/>
          </a:xfrm>
          <a:prstGeom prst="rect">
            <a:avLst/>
          </a:prstGeom>
          <a:solidFill>
            <a:schemeClr val="accent6">
              <a:lumMod val="20000"/>
              <a:lumOff val="80000"/>
            </a:schemeClr>
          </a:solidFill>
          <a:ln w="127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R="0" lvl="0" algn="ctr" defTabSz="914400" rtl="0" eaLnBrk="1" fontAlgn="auto" latinLnBrk="0" hangingPunct="1">
              <a:lnSpc>
                <a:spcPct val="100000"/>
              </a:lnSpc>
              <a:spcBef>
                <a:spcPts val="0"/>
              </a:spcBef>
              <a:spcAft>
                <a:spcPts val="0"/>
              </a:spcAft>
              <a:buClrTx/>
              <a:buSzTx/>
              <a:tabLst/>
              <a:defRPr/>
            </a:pPr>
            <a:r>
              <a:rPr lang="en-US" sz="1300" b="1" dirty="0">
                <a:solidFill>
                  <a:schemeClr val="accent1"/>
                </a:solidFill>
                <a:latin typeface="Arial" panose="020B0604020202020204" pitchFamily="34" charset="0"/>
                <a:cs typeface="Arial" panose="020B0604020202020204" pitchFamily="34" charset="0"/>
              </a:rPr>
              <a:t>Denifanstat 50 mg</a:t>
            </a:r>
            <a:br>
              <a:rPr lang="en-US" sz="1300" b="1" dirty="0">
                <a:solidFill>
                  <a:schemeClr val="accent1"/>
                </a:solidFill>
                <a:latin typeface="Arial" panose="020B0604020202020204" pitchFamily="34" charset="0"/>
                <a:cs typeface="Arial" panose="020B0604020202020204" pitchFamily="34" charset="0"/>
              </a:rPr>
            </a:br>
            <a:r>
              <a:rPr lang="en-US" sz="1300" dirty="0">
                <a:solidFill>
                  <a:schemeClr val="accent1"/>
                </a:solidFill>
                <a:latin typeface="Arial" panose="020B0604020202020204" pitchFamily="34" charset="0"/>
                <a:cs typeface="Arial" panose="020B0604020202020204" pitchFamily="34" charset="0"/>
              </a:rPr>
              <a:t>(</a:t>
            </a:r>
            <a:r>
              <a:rPr lang="en-US" sz="1400" dirty="0">
                <a:solidFill>
                  <a:schemeClr val="accent1"/>
                </a:solidFill>
                <a:latin typeface="Arial" panose="020B0604020202020204" pitchFamily="34" charset="0"/>
                <a:cs typeface="Arial" panose="020B0604020202020204" pitchFamily="34" charset="0"/>
              </a:rPr>
              <a:t>n=20)</a:t>
            </a:r>
            <a:endParaRPr lang="en-US" sz="1300" b="1" dirty="0">
              <a:solidFill>
                <a:schemeClr val="accent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A9C065A5-4925-F991-825D-2703DA48D37E}"/>
              </a:ext>
            </a:extLst>
          </p:cNvPr>
          <p:cNvSpPr/>
          <p:nvPr/>
        </p:nvSpPr>
        <p:spPr>
          <a:xfrm>
            <a:off x="6381495" y="2851081"/>
            <a:ext cx="658212" cy="651388"/>
          </a:xfrm>
          <a:prstGeom prst="ellipse">
            <a:avLst/>
          </a:prstGeom>
          <a:solidFill>
            <a:srgbClr val="1A95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21" name="Arrow: Pentagon 20">
            <a:extLst>
              <a:ext uri="{FF2B5EF4-FFF2-40B4-BE49-F238E27FC236}">
                <a16:creationId xmlns:a16="http://schemas.microsoft.com/office/drawing/2014/main" id="{50988B98-20F4-C316-6F22-ED18D57BAE4D}"/>
              </a:ext>
            </a:extLst>
          </p:cNvPr>
          <p:cNvSpPr/>
          <p:nvPr/>
        </p:nvSpPr>
        <p:spPr>
          <a:xfrm>
            <a:off x="7161844" y="4439064"/>
            <a:ext cx="4604403" cy="309410"/>
          </a:xfrm>
          <a:prstGeom prst="homePlate">
            <a:avLst>
              <a:gd name="adj" fmla="val 45878"/>
            </a:avLst>
          </a:prstGeom>
          <a:solidFill>
            <a:srgbClr val="1A958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E835801E-2894-9CB4-3894-1E5F948EE6D5}"/>
              </a:ext>
            </a:extLst>
          </p:cNvPr>
          <p:cNvSpPr/>
          <p:nvPr/>
        </p:nvSpPr>
        <p:spPr>
          <a:xfrm>
            <a:off x="7039707" y="4433140"/>
            <a:ext cx="332648" cy="332648"/>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rPr>
              <a:t>1</a:t>
            </a:r>
          </a:p>
        </p:txBody>
      </p:sp>
      <p:sp>
        <p:nvSpPr>
          <p:cNvPr id="23" name="Rectangle 22">
            <a:extLst>
              <a:ext uri="{FF2B5EF4-FFF2-40B4-BE49-F238E27FC236}">
                <a16:creationId xmlns:a16="http://schemas.microsoft.com/office/drawing/2014/main" id="{AF99E976-540A-F9E2-7509-711416CF9A04}"/>
              </a:ext>
            </a:extLst>
          </p:cNvPr>
          <p:cNvSpPr/>
          <p:nvPr/>
        </p:nvSpPr>
        <p:spPr>
          <a:xfrm>
            <a:off x="6531468" y="4806079"/>
            <a:ext cx="967879" cy="29051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GB" sz="1400" b="1" dirty="0">
                <a:solidFill>
                  <a:schemeClr val="tx2"/>
                </a:solidFill>
                <a:latin typeface="Arial" panose="020B0604020202020204" pitchFamily="34" charset="0"/>
                <a:cs typeface="Arial" panose="020B0604020202020204" pitchFamily="34" charset="0"/>
                <a:sym typeface="Wingdings 2" panose="05020102010507070707" pitchFamily="18" charset="2"/>
              </a:rPr>
              <a:t>Days</a:t>
            </a:r>
            <a:endParaRPr kumimoji="0" lang="en-GB" sz="1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Wingdings 2" panose="05020102010507070707" pitchFamily="18" charset="2"/>
            </a:endParaRPr>
          </a:p>
        </p:txBody>
      </p:sp>
      <p:sp>
        <p:nvSpPr>
          <p:cNvPr id="24" name="Oval 23">
            <a:extLst>
              <a:ext uri="{FF2B5EF4-FFF2-40B4-BE49-F238E27FC236}">
                <a16:creationId xmlns:a16="http://schemas.microsoft.com/office/drawing/2014/main" id="{A04ACB0F-9FBF-E08F-3654-7E72F73E5F9C}"/>
              </a:ext>
            </a:extLst>
          </p:cNvPr>
          <p:cNvSpPr/>
          <p:nvPr/>
        </p:nvSpPr>
        <p:spPr>
          <a:xfrm>
            <a:off x="9084776" y="4438724"/>
            <a:ext cx="332648" cy="332648"/>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6"/>
                </a:solidFill>
                <a:latin typeface="Arial" panose="020B0604020202020204" pitchFamily="34" charset="0"/>
                <a:cs typeface="Arial" panose="020B0604020202020204" pitchFamily="34" charset="0"/>
              </a:rPr>
              <a:t>7</a:t>
            </a:r>
            <a:endParaRPr kumimoji="0" lang="en-GB" sz="14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endParaRPr>
          </a:p>
        </p:txBody>
      </p:sp>
      <p:cxnSp>
        <p:nvCxnSpPr>
          <p:cNvPr id="25" name="Connector: Elbow 24">
            <a:extLst>
              <a:ext uri="{FF2B5EF4-FFF2-40B4-BE49-F238E27FC236}">
                <a16:creationId xmlns:a16="http://schemas.microsoft.com/office/drawing/2014/main" id="{671F013E-C265-7661-7656-E0A3838A25D4}"/>
              </a:ext>
            </a:extLst>
          </p:cNvPr>
          <p:cNvCxnSpPr>
            <a:cxnSpLocks/>
            <a:stCxn id="13" idx="2"/>
            <a:endCxn id="22" idx="2"/>
          </p:cNvCxnSpPr>
          <p:nvPr/>
        </p:nvCxnSpPr>
        <p:spPr>
          <a:xfrm rot="10800000" flipH="1" flipV="1">
            <a:off x="6381495" y="3176774"/>
            <a:ext cx="658212" cy="1422689"/>
          </a:xfrm>
          <a:prstGeom prst="bentConnector3">
            <a:avLst>
              <a:gd name="adj1" fmla="val -3473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099D7D95-DE3C-BA02-E026-C42B52754522}"/>
              </a:ext>
            </a:extLst>
          </p:cNvPr>
          <p:cNvSpPr/>
          <p:nvPr/>
        </p:nvSpPr>
        <p:spPr>
          <a:xfrm>
            <a:off x="9427068" y="2860160"/>
            <a:ext cx="658212" cy="6513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9E32BBD3-65C5-6AB3-0D1A-1F86BCF34248}"/>
              </a:ext>
            </a:extLst>
          </p:cNvPr>
          <p:cNvSpPr/>
          <p:nvPr/>
        </p:nvSpPr>
        <p:spPr>
          <a:xfrm flipH="1">
            <a:off x="9434038" y="2909596"/>
            <a:ext cx="2538505" cy="527600"/>
          </a:xfrm>
          <a:prstGeom prst="rect">
            <a:avLst/>
          </a:prstGeom>
          <a:solidFill>
            <a:schemeClr val="accent6">
              <a:lumMod val="60000"/>
              <a:lumOff val="4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R="0" lvl="0" algn="ctr" defTabSz="914400" rtl="0" eaLnBrk="1" fontAlgn="auto" latinLnBrk="0" hangingPunct="1">
              <a:lnSpc>
                <a:spcPct val="100000"/>
              </a:lnSpc>
              <a:spcBef>
                <a:spcPts val="0"/>
              </a:spcBef>
              <a:spcAft>
                <a:spcPts val="0"/>
              </a:spcAft>
              <a:buClrTx/>
              <a:buSzTx/>
              <a:tabLst/>
              <a:defRPr/>
            </a:pPr>
            <a:r>
              <a:rPr lang="en-US" sz="1300" b="1" dirty="0">
                <a:solidFill>
                  <a:schemeClr val="accent1"/>
                </a:solidFill>
                <a:latin typeface="Arial" panose="020B0604020202020204" pitchFamily="34" charset="0"/>
                <a:cs typeface="Arial" panose="020B0604020202020204" pitchFamily="34" charset="0"/>
              </a:rPr>
              <a:t>Resmetirom 80 or 100 mg* </a:t>
            </a:r>
            <a:br>
              <a:rPr lang="en-US" sz="1300" b="1" dirty="0">
                <a:solidFill>
                  <a:schemeClr val="accent1"/>
                </a:solidFill>
                <a:latin typeface="Arial" panose="020B0604020202020204" pitchFamily="34" charset="0"/>
                <a:cs typeface="Arial" panose="020B0604020202020204" pitchFamily="34" charset="0"/>
              </a:rPr>
            </a:br>
            <a:r>
              <a:rPr lang="en-US" sz="1300" dirty="0">
                <a:solidFill>
                  <a:schemeClr val="accent1"/>
                </a:solidFill>
                <a:latin typeface="Arial" panose="020B0604020202020204" pitchFamily="34" charset="0"/>
                <a:cs typeface="Arial" panose="020B0604020202020204" pitchFamily="34" charset="0"/>
              </a:rPr>
              <a:t>(</a:t>
            </a:r>
            <a:r>
              <a:rPr lang="en-US" sz="1400" dirty="0">
                <a:solidFill>
                  <a:schemeClr val="accent1"/>
                </a:solidFill>
                <a:latin typeface="Arial" panose="020B0604020202020204" pitchFamily="34" charset="0"/>
                <a:cs typeface="Arial" panose="020B0604020202020204" pitchFamily="34" charset="0"/>
              </a:rPr>
              <a:t>n=20)</a:t>
            </a:r>
            <a:endParaRPr lang="en-US" sz="1300" b="1" dirty="0">
              <a:solidFill>
                <a:schemeClr val="accent1"/>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BD4A6876-6D7B-2C81-EC65-56DA58B78A37}"/>
              </a:ext>
            </a:extLst>
          </p:cNvPr>
          <p:cNvSpPr/>
          <p:nvPr/>
        </p:nvSpPr>
        <p:spPr>
          <a:xfrm>
            <a:off x="8291783" y="1461768"/>
            <a:ext cx="1965823" cy="647891"/>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324000" rtlCol="0" anchor="ctr"/>
          <a:lstStyle/>
          <a:p>
            <a:pPr lvl="0" algn="ctr">
              <a:defRPr/>
            </a:pPr>
            <a:r>
              <a:rPr lang="en-GB" noProof="0" dirty="0">
                <a:latin typeface="Arial" panose="020B0604020202020204" pitchFamily="34" charset="0"/>
                <a:cs typeface="Arial" panose="020B0604020202020204" pitchFamily="34" charset="0"/>
              </a:rPr>
              <a:t> </a:t>
            </a:r>
            <a:r>
              <a:rPr lang="en-GB" sz="1400" b="1" dirty="0">
                <a:solidFill>
                  <a:schemeClr val="accent1"/>
                </a:solidFill>
                <a:latin typeface="Arial" panose="020B0604020202020204" pitchFamily="34" charset="0"/>
                <a:cs typeface="Arial" panose="020B0604020202020204" pitchFamily="34" charset="0"/>
              </a:rPr>
              <a:t>Healthy adults</a:t>
            </a:r>
          </a:p>
          <a:p>
            <a:pPr lvl="0" algn="ctr">
              <a:defRPr/>
            </a:pPr>
            <a:r>
              <a:rPr lang="en-GB" sz="1400" dirty="0">
                <a:solidFill>
                  <a:schemeClr val="accent1"/>
                </a:solidFill>
                <a:latin typeface="Arial" panose="020B0604020202020204" pitchFamily="34" charset="0"/>
                <a:cs typeface="Arial" panose="020B0604020202020204" pitchFamily="34" charset="0"/>
              </a:rPr>
              <a:t>(N=40)</a:t>
            </a:r>
          </a:p>
        </p:txBody>
      </p:sp>
      <p:pic>
        <p:nvPicPr>
          <p:cNvPr id="53" name="Graphic 52">
            <a:extLst>
              <a:ext uri="{FF2B5EF4-FFF2-40B4-BE49-F238E27FC236}">
                <a16:creationId xmlns:a16="http://schemas.microsoft.com/office/drawing/2014/main" id="{E48A7FBE-BB66-1D2F-596B-DC7157AB7C2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704036" y="1111023"/>
            <a:ext cx="1236619" cy="1236619"/>
          </a:xfrm>
          <a:prstGeom prst="rect">
            <a:avLst/>
          </a:prstGeom>
        </p:spPr>
      </p:pic>
      <p:cxnSp>
        <p:nvCxnSpPr>
          <p:cNvPr id="63" name="Connector: Elbow 62">
            <a:extLst>
              <a:ext uri="{FF2B5EF4-FFF2-40B4-BE49-F238E27FC236}">
                <a16:creationId xmlns:a16="http://schemas.microsoft.com/office/drawing/2014/main" id="{47295CB5-53B0-88EC-F585-690781DC9CF2}"/>
              </a:ext>
            </a:extLst>
          </p:cNvPr>
          <p:cNvCxnSpPr>
            <a:cxnSpLocks/>
            <a:stCxn id="52" idx="2"/>
            <a:endCxn id="3" idx="0"/>
          </p:cNvCxnSpPr>
          <p:nvPr/>
        </p:nvCxnSpPr>
        <p:spPr>
          <a:xfrm rot="5400000">
            <a:off x="8192781" y="1824645"/>
            <a:ext cx="796900" cy="1366928"/>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A2B91C1C-D9BB-CC75-988D-E59A50398C18}"/>
              </a:ext>
            </a:extLst>
          </p:cNvPr>
          <p:cNvCxnSpPr>
            <a:cxnSpLocks/>
            <a:stCxn id="52" idx="2"/>
            <a:endCxn id="42" idx="0"/>
          </p:cNvCxnSpPr>
          <p:nvPr/>
        </p:nvCxnSpPr>
        <p:spPr>
          <a:xfrm rot="16200000" flipH="1">
            <a:off x="9589024" y="1795329"/>
            <a:ext cx="799937" cy="1428595"/>
          </a:xfrm>
          <a:prstGeom prst="bentConnector3">
            <a:avLst>
              <a:gd name="adj1" fmla="val 5000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58259A06-AE75-C55A-AFEA-E2E67091524A}"/>
              </a:ext>
            </a:extLst>
          </p:cNvPr>
          <p:cNvSpPr/>
          <p:nvPr/>
        </p:nvSpPr>
        <p:spPr>
          <a:xfrm>
            <a:off x="9045824" y="2860160"/>
            <a:ext cx="658212" cy="651388"/>
          </a:xfrm>
          <a:prstGeom prst="ellipse">
            <a:avLst/>
          </a:prstGeom>
          <a:solidFill>
            <a:srgbClr val="1A95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76" name="Oval 75">
            <a:extLst>
              <a:ext uri="{FF2B5EF4-FFF2-40B4-BE49-F238E27FC236}">
                <a16:creationId xmlns:a16="http://schemas.microsoft.com/office/drawing/2014/main" id="{5D3711E2-0A49-A0B8-3C14-B3BF998FF75A}"/>
              </a:ext>
            </a:extLst>
          </p:cNvPr>
          <p:cNvSpPr/>
          <p:nvPr/>
        </p:nvSpPr>
        <p:spPr>
          <a:xfrm>
            <a:off x="11129845" y="4435932"/>
            <a:ext cx="332648" cy="332648"/>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rPr>
              <a:t>14</a:t>
            </a:r>
          </a:p>
        </p:txBody>
      </p:sp>
      <p:sp>
        <p:nvSpPr>
          <p:cNvPr id="77" name="Arrow: Pentagon 76">
            <a:extLst>
              <a:ext uri="{FF2B5EF4-FFF2-40B4-BE49-F238E27FC236}">
                <a16:creationId xmlns:a16="http://schemas.microsoft.com/office/drawing/2014/main" id="{38E816ED-1F00-1BDF-E903-94853B950FE8}"/>
              </a:ext>
            </a:extLst>
          </p:cNvPr>
          <p:cNvSpPr/>
          <p:nvPr/>
        </p:nvSpPr>
        <p:spPr>
          <a:xfrm>
            <a:off x="7161845" y="3775637"/>
            <a:ext cx="2085792" cy="295478"/>
          </a:xfrm>
          <a:prstGeom prst="homePlate">
            <a:avLst>
              <a:gd name="adj" fmla="val 45878"/>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8" name="Arrow: Pentagon 77">
            <a:extLst>
              <a:ext uri="{FF2B5EF4-FFF2-40B4-BE49-F238E27FC236}">
                <a16:creationId xmlns:a16="http://schemas.microsoft.com/office/drawing/2014/main" id="{DA3C6A51-4E92-2300-9466-F6FAB9CDD007}"/>
              </a:ext>
            </a:extLst>
          </p:cNvPr>
          <p:cNvSpPr/>
          <p:nvPr/>
        </p:nvSpPr>
        <p:spPr>
          <a:xfrm>
            <a:off x="7161845" y="4071366"/>
            <a:ext cx="2085792" cy="295478"/>
          </a:xfrm>
          <a:prstGeom prst="homePlate">
            <a:avLst>
              <a:gd name="adj" fmla="val 45878"/>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79" name="Group 78">
            <a:extLst>
              <a:ext uri="{FF2B5EF4-FFF2-40B4-BE49-F238E27FC236}">
                <a16:creationId xmlns:a16="http://schemas.microsoft.com/office/drawing/2014/main" id="{452DB593-0992-DB62-1DF1-FDAF644B0D08}"/>
              </a:ext>
            </a:extLst>
          </p:cNvPr>
          <p:cNvGrpSpPr/>
          <p:nvPr/>
        </p:nvGrpSpPr>
        <p:grpSpPr>
          <a:xfrm>
            <a:off x="6143155" y="3749760"/>
            <a:ext cx="2441446" cy="548098"/>
            <a:chOff x="3456445" y="294528"/>
            <a:chExt cx="2441446" cy="548098"/>
          </a:xfrm>
        </p:grpSpPr>
        <p:sp>
          <p:nvSpPr>
            <p:cNvPr id="80" name="TextBox 79">
              <a:extLst>
                <a:ext uri="{FF2B5EF4-FFF2-40B4-BE49-F238E27FC236}">
                  <a16:creationId xmlns:a16="http://schemas.microsoft.com/office/drawing/2014/main" id="{3C2ED29A-B1FE-EE61-B72E-C303123D62CB}"/>
                </a:ext>
              </a:extLst>
            </p:cNvPr>
            <p:cNvSpPr txBox="1"/>
            <p:nvPr/>
          </p:nvSpPr>
          <p:spPr>
            <a:xfrm>
              <a:off x="3456445" y="313784"/>
              <a:ext cx="1018689" cy="307777"/>
            </a:xfrm>
            <a:prstGeom prst="rect">
              <a:avLst/>
            </a:prstGeom>
            <a:noFill/>
          </p:spPr>
          <p:txBody>
            <a:bodyPr wrap="square" rtlCol="0" anchor="ctr">
              <a:spAutoFit/>
            </a:bodyPr>
            <a:lstStyle/>
            <a:p>
              <a:pPr algn="r"/>
              <a:r>
                <a:rPr lang="en-US" sz="1400" dirty="0">
                  <a:solidFill>
                    <a:schemeClr val="tx2"/>
                  </a:solidFill>
                  <a:latin typeface="Arial" panose="020B0604020202020204" pitchFamily="34" charset="0"/>
                  <a:cs typeface="Arial" panose="020B0604020202020204" pitchFamily="34" charset="0"/>
                </a:rPr>
                <a:t>Cohort 1</a:t>
              </a:r>
            </a:p>
          </p:txBody>
        </p:sp>
        <p:sp>
          <p:nvSpPr>
            <p:cNvPr id="88" name="Rectangle 87">
              <a:extLst>
                <a:ext uri="{FF2B5EF4-FFF2-40B4-BE49-F238E27FC236}">
                  <a16:creationId xmlns:a16="http://schemas.microsoft.com/office/drawing/2014/main" id="{638EC9F9-FC21-7FAC-6EB4-EAC4DDD69A6C}"/>
                </a:ext>
              </a:extLst>
            </p:cNvPr>
            <p:cNvSpPr/>
            <p:nvPr/>
          </p:nvSpPr>
          <p:spPr>
            <a:xfrm>
              <a:off x="4572043" y="603935"/>
              <a:ext cx="1325848" cy="23869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Wingdings 2" panose="05020102010507070707" pitchFamily="18" charset="2"/>
                </a:rPr>
                <a:t>Resmetirom</a:t>
              </a:r>
              <a:r>
                <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Wingdings 2" panose="05020102010507070707" pitchFamily="18" charset="2"/>
                </a:rPr>
                <a:t> </a:t>
              </a:r>
            </a:p>
          </p:txBody>
        </p:sp>
        <p:sp>
          <p:nvSpPr>
            <p:cNvPr id="90" name="Rectangle 89">
              <a:extLst>
                <a:ext uri="{FF2B5EF4-FFF2-40B4-BE49-F238E27FC236}">
                  <a16:creationId xmlns:a16="http://schemas.microsoft.com/office/drawing/2014/main" id="{B6B5D48F-23AE-F49B-71FB-FDDB15993837}"/>
                </a:ext>
              </a:extLst>
            </p:cNvPr>
            <p:cNvSpPr/>
            <p:nvPr/>
          </p:nvSpPr>
          <p:spPr>
            <a:xfrm>
              <a:off x="4572042" y="294528"/>
              <a:ext cx="1325849" cy="2592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Wingdings 2" panose="05020102010507070707" pitchFamily="18" charset="2"/>
                </a:rPr>
                <a:t>Denifanstat</a:t>
              </a:r>
            </a:p>
          </p:txBody>
        </p:sp>
      </p:grpSp>
      <p:sp>
        <p:nvSpPr>
          <p:cNvPr id="100" name="Arrow: Pentagon 99">
            <a:extLst>
              <a:ext uri="{FF2B5EF4-FFF2-40B4-BE49-F238E27FC236}">
                <a16:creationId xmlns:a16="http://schemas.microsoft.com/office/drawing/2014/main" id="{0621FD0D-6D93-2C91-8575-7AAC6FB19EEC}"/>
              </a:ext>
            </a:extLst>
          </p:cNvPr>
          <p:cNvSpPr/>
          <p:nvPr/>
        </p:nvSpPr>
        <p:spPr>
          <a:xfrm>
            <a:off x="9288071" y="3755463"/>
            <a:ext cx="2085792" cy="295478"/>
          </a:xfrm>
          <a:prstGeom prst="homePlate">
            <a:avLst>
              <a:gd name="adj" fmla="val 45878"/>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defRPr/>
            </a:pPr>
            <a:r>
              <a:rPr lang="en-US" sz="1600" b="1" dirty="0">
                <a:solidFill>
                  <a:prstClr val="white"/>
                </a:solidFill>
                <a:latin typeface="Arial" panose="020B0604020202020204" pitchFamily="34" charset="0"/>
                <a:cs typeface="Arial" panose="020B0604020202020204" pitchFamily="34" charset="0"/>
              </a:rPr>
              <a:t>Combination</a:t>
            </a:r>
          </a:p>
        </p:txBody>
      </p:sp>
      <p:pic>
        <p:nvPicPr>
          <p:cNvPr id="102" name="Graphic 101">
            <a:extLst>
              <a:ext uri="{FF2B5EF4-FFF2-40B4-BE49-F238E27FC236}">
                <a16:creationId xmlns:a16="http://schemas.microsoft.com/office/drawing/2014/main" id="{E962CCB6-68D3-FCC7-3E8D-723C785A98F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39630" y="2982654"/>
            <a:ext cx="406400" cy="406400"/>
          </a:xfrm>
          <a:prstGeom prst="rect">
            <a:avLst/>
          </a:prstGeom>
        </p:spPr>
      </p:pic>
      <p:pic>
        <p:nvPicPr>
          <p:cNvPr id="103" name="Graphic 102">
            <a:extLst>
              <a:ext uri="{FF2B5EF4-FFF2-40B4-BE49-F238E27FC236}">
                <a16:creationId xmlns:a16="http://schemas.microsoft.com/office/drawing/2014/main" id="{8F0E080A-D907-7814-482E-3387F59408D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223868" y="2985671"/>
            <a:ext cx="406400" cy="406400"/>
          </a:xfrm>
          <a:prstGeom prst="rect">
            <a:avLst/>
          </a:prstGeom>
        </p:spPr>
      </p:pic>
      <p:grpSp>
        <p:nvGrpSpPr>
          <p:cNvPr id="104" name="Group 103">
            <a:extLst>
              <a:ext uri="{FF2B5EF4-FFF2-40B4-BE49-F238E27FC236}">
                <a16:creationId xmlns:a16="http://schemas.microsoft.com/office/drawing/2014/main" id="{964A022B-98F8-54FC-78CC-3FEA71439617}"/>
              </a:ext>
            </a:extLst>
          </p:cNvPr>
          <p:cNvGrpSpPr/>
          <p:nvPr/>
        </p:nvGrpSpPr>
        <p:grpSpPr>
          <a:xfrm>
            <a:off x="6541734" y="5247390"/>
            <a:ext cx="4812066" cy="730696"/>
            <a:chOff x="6416449" y="4759205"/>
            <a:chExt cx="4812066" cy="730696"/>
          </a:xfrm>
        </p:grpSpPr>
        <p:sp>
          <p:nvSpPr>
            <p:cNvPr id="105" name="Rectangle 104">
              <a:extLst>
                <a:ext uri="{FF2B5EF4-FFF2-40B4-BE49-F238E27FC236}">
                  <a16:creationId xmlns:a16="http://schemas.microsoft.com/office/drawing/2014/main" id="{85107FEE-245B-A24E-7908-B2A3992B7FAC}"/>
                </a:ext>
              </a:extLst>
            </p:cNvPr>
            <p:cNvSpPr/>
            <p:nvPr/>
          </p:nvSpPr>
          <p:spPr>
            <a:xfrm>
              <a:off x="6416449" y="4759205"/>
              <a:ext cx="4506066" cy="730696"/>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rIns="324000" rtlCol="0" anchor="ctr"/>
            <a:lstStyle/>
            <a:p>
              <a:r>
                <a:rPr lang="en-GB" sz="1400" b="1" noProof="0" dirty="0">
                  <a:solidFill>
                    <a:schemeClr val="accent1"/>
                  </a:solidFill>
                  <a:latin typeface="Arial" panose="020B0604020202020204" pitchFamily="34" charset="0"/>
                  <a:cs typeface="Arial" panose="020B0604020202020204" pitchFamily="34" charset="0"/>
                </a:rPr>
                <a:t>Blood analysis: </a:t>
              </a:r>
              <a:endParaRPr lang="en-GB" sz="1400" noProof="0" dirty="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accent1"/>
                  </a:solidFill>
                  <a:latin typeface="Arial" panose="020B0604020202020204" pitchFamily="34" charset="0"/>
                  <a:cs typeface="Arial" panose="020B0604020202020204" pitchFamily="34" charset="0"/>
                </a:rPr>
                <a:t>M</a:t>
              </a:r>
              <a:r>
                <a:rPr lang="en-GB" sz="1400" noProof="0" dirty="0" err="1">
                  <a:solidFill>
                    <a:schemeClr val="accent1"/>
                  </a:solidFill>
                  <a:latin typeface="Arial" panose="020B0604020202020204" pitchFamily="34" charset="0"/>
                  <a:cs typeface="Arial" panose="020B0604020202020204" pitchFamily="34" charset="0"/>
                </a:rPr>
                <a:t>ulti-omic</a:t>
              </a:r>
              <a:r>
                <a:rPr lang="en-GB" sz="1400" noProof="0" dirty="0">
                  <a:solidFill>
                    <a:schemeClr val="accent1"/>
                  </a:solidFill>
                  <a:latin typeface="Arial" panose="020B0604020202020204" pitchFamily="34" charset="0"/>
                  <a:cs typeface="Arial" panose="020B0604020202020204" pitchFamily="34" charset="0"/>
                </a:rPr>
                <a:t> profiling</a:t>
              </a:r>
            </a:p>
            <a:p>
              <a:pPr marL="285750" indent="-285750">
                <a:buFont typeface="Arial" panose="020B0604020202020204" pitchFamily="34" charset="0"/>
                <a:buChar char="•"/>
              </a:pPr>
              <a:r>
                <a:rPr lang="en-GB" sz="1400" dirty="0">
                  <a:solidFill>
                    <a:schemeClr val="accent1"/>
                  </a:solidFill>
                  <a:latin typeface="Arial" panose="020B0604020202020204" pitchFamily="34" charset="0"/>
                  <a:cs typeface="Arial" panose="020B0604020202020204" pitchFamily="34" charset="0"/>
                </a:rPr>
                <a:t>PK of denifanstat and resmetirom </a:t>
              </a:r>
              <a:endParaRPr lang="en-GB" sz="1400" noProof="0" dirty="0">
                <a:solidFill>
                  <a:schemeClr val="accent1"/>
                </a:solidFill>
                <a:latin typeface="Arial" panose="020B0604020202020204" pitchFamily="34" charset="0"/>
                <a:cs typeface="Arial" panose="020B0604020202020204" pitchFamily="34" charset="0"/>
              </a:endParaRPr>
            </a:p>
          </p:txBody>
        </p:sp>
        <p:sp>
          <p:nvSpPr>
            <p:cNvPr id="106" name="Oval 105">
              <a:extLst>
                <a:ext uri="{FF2B5EF4-FFF2-40B4-BE49-F238E27FC236}">
                  <a16:creationId xmlns:a16="http://schemas.microsoft.com/office/drawing/2014/main" id="{D305CA90-5942-6313-B0A9-57A66F534674}"/>
                </a:ext>
              </a:extLst>
            </p:cNvPr>
            <p:cNvSpPr/>
            <p:nvPr/>
          </p:nvSpPr>
          <p:spPr>
            <a:xfrm>
              <a:off x="10616515" y="4818553"/>
              <a:ext cx="612000" cy="612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cs typeface="Arial" panose="020B0604020202020204" pitchFamily="34" charset="0"/>
              </a:endParaRPr>
            </a:p>
          </p:txBody>
        </p:sp>
      </p:grpSp>
      <p:cxnSp>
        <p:nvCxnSpPr>
          <p:cNvPr id="108" name="Connector: Elbow 107">
            <a:extLst>
              <a:ext uri="{FF2B5EF4-FFF2-40B4-BE49-F238E27FC236}">
                <a16:creationId xmlns:a16="http://schemas.microsoft.com/office/drawing/2014/main" id="{20F24E13-7084-6D65-43D5-F55D24EFF732}"/>
              </a:ext>
            </a:extLst>
          </p:cNvPr>
          <p:cNvCxnSpPr>
            <a:cxnSpLocks/>
            <a:stCxn id="21" idx="3"/>
            <a:endCxn id="106" idx="6"/>
          </p:cNvCxnSpPr>
          <p:nvPr/>
        </p:nvCxnSpPr>
        <p:spPr>
          <a:xfrm flipH="1">
            <a:off x="11353800" y="4593769"/>
            <a:ext cx="412447" cy="1018969"/>
          </a:xfrm>
          <a:prstGeom prst="bentConnector3">
            <a:avLst>
              <a:gd name="adj1" fmla="val -55425"/>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13" name="Graphic 112">
            <a:extLst>
              <a:ext uri="{FF2B5EF4-FFF2-40B4-BE49-F238E27FC236}">
                <a16:creationId xmlns:a16="http://schemas.microsoft.com/office/drawing/2014/main" id="{1017FDC2-9C20-B4AB-BF41-76EB531C51D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746075" y="5271518"/>
            <a:ext cx="692333" cy="692333"/>
          </a:xfrm>
          <a:prstGeom prst="rect">
            <a:avLst/>
          </a:prstGeom>
        </p:spPr>
      </p:pic>
      <p:sp>
        <p:nvSpPr>
          <p:cNvPr id="7" name="Arrow: Pentagon 6">
            <a:extLst>
              <a:ext uri="{FF2B5EF4-FFF2-40B4-BE49-F238E27FC236}">
                <a16:creationId xmlns:a16="http://schemas.microsoft.com/office/drawing/2014/main" id="{AB3A0E13-9847-C002-CB98-616A0B406D1B}"/>
              </a:ext>
            </a:extLst>
          </p:cNvPr>
          <p:cNvSpPr/>
          <p:nvPr/>
        </p:nvSpPr>
        <p:spPr>
          <a:xfrm>
            <a:off x="9291641" y="4070099"/>
            <a:ext cx="2085792" cy="307776"/>
          </a:xfrm>
          <a:prstGeom prst="homePlate">
            <a:avLst>
              <a:gd name="adj" fmla="val 45878"/>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a:defRPr/>
            </a:pPr>
            <a:r>
              <a:rPr lang="en-US" sz="1600" b="1" dirty="0">
                <a:solidFill>
                  <a:prstClr val="white"/>
                </a:solidFill>
                <a:latin typeface="Arial" panose="020B0604020202020204" pitchFamily="34" charset="0"/>
                <a:cs typeface="Arial" panose="020B0604020202020204" pitchFamily="34" charset="0"/>
              </a:rPr>
              <a:t>Combination</a:t>
            </a:r>
          </a:p>
        </p:txBody>
      </p:sp>
      <p:sp>
        <p:nvSpPr>
          <p:cNvPr id="8" name="TextBox 7">
            <a:extLst>
              <a:ext uri="{FF2B5EF4-FFF2-40B4-BE49-F238E27FC236}">
                <a16:creationId xmlns:a16="http://schemas.microsoft.com/office/drawing/2014/main" id="{6BC6439A-7D4B-58F7-224F-2DA429A23655}"/>
              </a:ext>
            </a:extLst>
          </p:cNvPr>
          <p:cNvSpPr txBox="1"/>
          <p:nvPr/>
        </p:nvSpPr>
        <p:spPr>
          <a:xfrm>
            <a:off x="6151274" y="4072635"/>
            <a:ext cx="1018689" cy="307777"/>
          </a:xfrm>
          <a:prstGeom prst="rect">
            <a:avLst/>
          </a:prstGeom>
          <a:noFill/>
        </p:spPr>
        <p:txBody>
          <a:bodyPr wrap="square" rtlCol="0" anchor="ctr">
            <a:spAutoFit/>
          </a:bodyPr>
          <a:lstStyle/>
          <a:p>
            <a:pPr algn="r"/>
            <a:r>
              <a:rPr lang="en-US" sz="1400" dirty="0">
                <a:solidFill>
                  <a:schemeClr val="tx2"/>
                </a:solidFill>
                <a:latin typeface="Arial" panose="020B0604020202020204" pitchFamily="34" charset="0"/>
                <a:cs typeface="Arial" panose="020B0604020202020204" pitchFamily="34" charset="0"/>
              </a:rPr>
              <a:t>Cohort 2</a:t>
            </a:r>
          </a:p>
        </p:txBody>
      </p:sp>
      <p:pic>
        <p:nvPicPr>
          <p:cNvPr id="9" name="Picture 8">
            <a:hlinkClick r:id="rId7" action="ppaction://hlinksldjump"/>
            <a:extLst>
              <a:ext uri="{FF2B5EF4-FFF2-40B4-BE49-F238E27FC236}">
                <a16:creationId xmlns:a16="http://schemas.microsoft.com/office/drawing/2014/main" id="{64507CD8-B0CE-45F9-CD43-9146FAD8FF73}"/>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484075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939800" y="19179"/>
            <a:ext cx="10515600" cy="603849"/>
          </a:xfrm>
        </p:spPr>
        <p:txBody>
          <a:bodyPr>
            <a:noAutofit/>
          </a:bodyPr>
          <a:lstStyle/>
          <a:p>
            <a:r>
              <a:rPr lang="en-GB" sz="2400" noProof="0" dirty="0">
                <a:latin typeface="Arial" panose="020B0604020202020204" pitchFamily="34" charset="0"/>
                <a:cs typeface="Arial" panose="020B0604020202020204" pitchFamily="34" charset="0"/>
              </a:rPr>
              <a:t>Denifanstat and resmetirom combination therapy rapidly decreased atherogenic lipids in healthy adults: A Phase 1 open-label trial</a:t>
            </a:r>
          </a:p>
        </p:txBody>
      </p:sp>
      <p:sp>
        <p:nvSpPr>
          <p:cNvPr id="5" name="Content Placeholder 1">
            <a:extLst>
              <a:ext uri="{FF2B5EF4-FFF2-40B4-BE49-F238E27FC236}">
                <a16:creationId xmlns:a16="http://schemas.microsoft.com/office/drawing/2014/main" id="{7E2CA1DA-947F-3102-36B8-E50047E44D20}"/>
              </a:ext>
            </a:extLst>
          </p:cNvPr>
          <p:cNvSpPr txBox="1">
            <a:spLocks/>
          </p:cNvSpPr>
          <p:nvPr/>
        </p:nvSpPr>
        <p:spPr>
          <a:xfrm>
            <a:off x="434162" y="862301"/>
            <a:ext cx="5670247" cy="3693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dirty="0">
                <a:solidFill>
                  <a:schemeClr val="bg1"/>
                </a:solidFill>
                <a:highlight>
                  <a:srgbClr val="008080"/>
                </a:highlight>
                <a:latin typeface="Arial" panose="020B0604020202020204" pitchFamily="34" charset="0"/>
                <a:cs typeface="Arial" panose="020B0604020202020204" pitchFamily="34" charset="0"/>
              </a:rPr>
              <a:t>RESULTS</a:t>
            </a:r>
          </a:p>
          <a:p>
            <a:pPr>
              <a:lnSpc>
                <a:spcPct val="100000"/>
              </a:lnSpc>
            </a:pPr>
            <a:r>
              <a:rPr lang="en-GB" sz="1600" noProof="0" dirty="0">
                <a:solidFill>
                  <a:schemeClr val="accent1"/>
                </a:solidFill>
                <a:latin typeface="Arial" panose="020B0604020202020204" pitchFamily="34" charset="0"/>
                <a:cs typeface="Arial" panose="020B0604020202020204" pitchFamily="34" charset="0"/>
              </a:rPr>
              <a:t>All treatments were generally well tolerated</a:t>
            </a:r>
          </a:p>
          <a:p>
            <a:pPr>
              <a:lnSpc>
                <a:spcPct val="100000"/>
              </a:lnSpc>
            </a:pPr>
            <a:endParaRPr lang="en-GB" sz="1600" noProof="0" dirty="0">
              <a:solidFill>
                <a:schemeClr val="accent1"/>
              </a:solidFill>
              <a:latin typeface="Arial" panose="020B0604020202020204" pitchFamily="34" charset="0"/>
              <a:cs typeface="Arial" panose="020B0604020202020204" pitchFamily="34" charset="0"/>
            </a:endParaRPr>
          </a:p>
          <a:p>
            <a:pPr>
              <a:lnSpc>
                <a:spcPct val="100000"/>
              </a:lnSpc>
            </a:pPr>
            <a:endParaRPr lang="en-GB" sz="1600" noProof="0" dirty="0">
              <a:solidFill>
                <a:schemeClr val="accent1"/>
              </a:solidFill>
              <a:latin typeface="Arial" panose="020B0604020202020204" pitchFamily="34" charset="0"/>
              <a:cs typeface="Arial" panose="020B0604020202020204" pitchFamily="34" charset="0"/>
            </a:endParaRPr>
          </a:p>
          <a:p>
            <a:pPr>
              <a:lnSpc>
                <a:spcPct val="100000"/>
              </a:lnSpc>
            </a:pPr>
            <a:endParaRPr lang="en-GB" sz="1600" noProof="0" dirty="0">
              <a:solidFill>
                <a:schemeClr val="accent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dirty="0">
              <a:solidFill>
                <a:schemeClr val="bg1"/>
              </a:solidFill>
              <a:highlight>
                <a:srgbClr val="DB0B5B"/>
              </a:highlight>
              <a:latin typeface="Arial" panose="020B0604020202020204" pitchFamily="34" charset="0"/>
              <a:cs typeface="Arial" panose="020B0604020202020204" pitchFamily="34" charset="0"/>
            </a:endParaRPr>
          </a:p>
        </p:txBody>
      </p:sp>
      <p:sp>
        <p:nvSpPr>
          <p:cNvPr id="6" name="Content Placeholder 1">
            <a:extLst>
              <a:ext uri="{FF2B5EF4-FFF2-40B4-BE49-F238E27FC236}">
                <a16:creationId xmlns:a16="http://schemas.microsoft.com/office/drawing/2014/main" id="{F43BC32F-D4C0-CD7A-3A6D-5093703DE1B3}"/>
              </a:ext>
            </a:extLst>
          </p:cNvPr>
          <p:cNvSpPr txBox="1">
            <a:spLocks/>
          </p:cNvSpPr>
          <p:nvPr/>
        </p:nvSpPr>
        <p:spPr>
          <a:xfrm>
            <a:off x="6097944" y="3700155"/>
            <a:ext cx="5890973" cy="262083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b="1" dirty="0">
                <a:solidFill>
                  <a:schemeClr val="bg1"/>
                </a:solidFill>
                <a:highlight>
                  <a:srgbClr val="008080"/>
                </a:highlight>
                <a:latin typeface="Arial" panose="020B0604020202020204" pitchFamily="34" charset="0"/>
                <a:cs typeface="Arial" panose="020B0604020202020204" pitchFamily="34" charset="0"/>
              </a:rPr>
              <a:t>CONCLUSIONS</a:t>
            </a:r>
          </a:p>
          <a:p>
            <a:pPr>
              <a:lnSpc>
                <a:spcPct val="100000"/>
              </a:lnSpc>
              <a:spcBef>
                <a:spcPts val="500"/>
              </a:spcBef>
            </a:pPr>
            <a:r>
              <a:rPr lang="en-GB" sz="1600" noProof="0" dirty="0">
                <a:latin typeface="Arial" panose="020B0604020202020204" pitchFamily="34" charset="0"/>
                <a:cs typeface="Arial" panose="020B0604020202020204" pitchFamily="34" charset="0"/>
              </a:rPr>
              <a:t>The results from this Phase 1 clinical trial showed strong target engagement for denifanstat and resmetirom, alone or in combination*</a:t>
            </a:r>
          </a:p>
          <a:p>
            <a:pPr>
              <a:lnSpc>
                <a:spcPct val="100000"/>
              </a:lnSpc>
              <a:spcBef>
                <a:spcPts val="500"/>
              </a:spcBef>
            </a:pPr>
            <a:r>
              <a:rPr lang="en-GB" sz="1600" noProof="0" dirty="0">
                <a:latin typeface="Arial" panose="020B0604020202020204" pitchFamily="34" charset="0"/>
                <a:cs typeface="Arial" panose="020B0604020202020204" pitchFamily="34" charset="0"/>
              </a:rPr>
              <a:t>Combination therapy significantly reduced atherogenic lipids, which may result in future cardiovascular benefit</a:t>
            </a:r>
          </a:p>
          <a:p>
            <a:pPr>
              <a:lnSpc>
                <a:spcPct val="100000"/>
              </a:lnSpc>
              <a:spcBef>
                <a:spcPts val="500"/>
              </a:spcBef>
            </a:pPr>
            <a:r>
              <a:rPr lang="en-US" sz="1600" dirty="0">
                <a:latin typeface="Arial" panose="020B0604020202020204" pitchFamily="34" charset="0"/>
                <a:cs typeface="Arial" panose="020B0604020202020204" pitchFamily="34" charset="0"/>
              </a:rPr>
              <a:t>All treatments were generally well tolerated</a:t>
            </a:r>
            <a:endParaRPr lang="en-GB" sz="1600" noProof="0" dirty="0">
              <a:latin typeface="Arial" panose="020B0604020202020204" pitchFamily="34" charset="0"/>
              <a:cs typeface="Arial" panose="020B0604020202020204" pitchFamily="34" charset="0"/>
            </a:endParaRPr>
          </a:p>
          <a:p>
            <a:pPr>
              <a:lnSpc>
                <a:spcPct val="100000"/>
              </a:lnSpc>
              <a:spcBef>
                <a:spcPts val="500"/>
              </a:spcBef>
            </a:pPr>
            <a:r>
              <a:rPr lang="en-GB" sz="1600" noProof="0" dirty="0">
                <a:latin typeface="Arial" panose="020B0604020202020204" pitchFamily="34" charset="0"/>
                <a:cs typeface="Arial" panose="020B0604020202020204" pitchFamily="34" charset="0"/>
              </a:rPr>
              <a:t>This study supports further clinical evaluation of </a:t>
            </a:r>
            <a:br>
              <a:rPr lang="en-GB" sz="1600" noProof="0" dirty="0">
                <a:latin typeface="Arial" panose="020B0604020202020204" pitchFamily="34" charset="0"/>
                <a:cs typeface="Arial" panose="020B0604020202020204" pitchFamily="34" charset="0"/>
              </a:rPr>
            </a:br>
            <a:r>
              <a:rPr lang="en-GB" sz="1600" noProof="0" dirty="0" err="1">
                <a:latin typeface="Arial" panose="020B0604020202020204" pitchFamily="34" charset="0"/>
                <a:cs typeface="Arial" panose="020B0604020202020204" pitchFamily="34" charset="0"/>
              </a:rPr>
              <a:t>denifanstat</a:t>
            </a:r>
            <a:r>
              <a:rPr lang="en-GB" sz="1600" noProof="0" dirty="0">
                <a:latin typeface="Arial" panose="020B0604020202020204" pitchFamily="34" charset="0"/>
                <a:cs typeface="Arial" panose="020B0604020202020204" pitchFamily="34" charset="0"/>
              </a:rPr>
              <a:t> + resmetirom in patients with MASH and fibrosis</a:t>
            </a:r>
          </a:p>
          <a:p>
            <a:pPr>
              <a:lnSpc>
                <a:spcPct val="100000"/>
              </a:lnSpc>
              <a:spcBef>
                <a:spcPts val="500"/>
              </a:spcBef>
            </a:pPr>
            <a:endParaRPr lang="en-GB" sz="1600" noProof="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575965AE-2798-F0B2-729F-C43795EF3021}"/>
              </a:ext>
            </a:extLst>
          </p:cNvPr>
          <p:cNvCxnSpPr>
            <a:cxnSpLocks/>
          </p:cNvCxnSpPr>
          <p:nvPr/>
        </p:nvCxnSpPr>
        <p:spPr>
          <a:xfrm>
            <a:off x="6025734" y="3627867"/>
            <a:ext cx="0" cy="2693119"/>
          </a:xfrm>
          <a:prstGeom prst="line">
            <a:avLst/>
          </a:prstGeom>
          <a:ln>
            <a:solidFill>
              <a:srgbClr val="1A958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44DCCE-DFB4-FCCD-B47F-7BFCC33BCC42}"/>
              </a:ext>
            </a:extLst>
          </p:cNvPr>
          <p:cNvCxnSpPr>
            <a:cxnSpLocks/>
          </p:cNvCxnSpPr>
          <p:nvPr/>
        </p:nvCxnSpPr>
        <p:spPr>
          <a:xfrm>
            <a:off x="6025734" y="3627867"/>
            <a:ext cx="5963183" cy="0"/>
          </a:xfrm>
          <a:prstGeom prst="line">
            <a:avLst/>
          </a:prstGeom>
          <a:ln>
            <a:solidFill>
              <a:srgbClr val="1A958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2A8582E-1A10-6888-B177-C8ABF6350C54}"/>
              </a:ext>
            </a:extLst>
          </p:cNvPr>
          <p:cNvSpPr txBox="1"/>
          <p:nvPr/>
        </p:nvSpPr>
        <p:spPr>
          <a:xfrm>
            <a:off x="2657909" y="1740600"/>
            <a:ext cx="4237991" cy="553998"/>
          </a:xfrm>
          <a:prstGeom prst="rect">
            <a:avLst/>
          </a:prstGeom>
          <a:noFill/>
        </p:spPr>
        <p:txBody>
          <a:bodyPr wrap="square" rtlCol="0">
            <a:spAutoFit/>
          </a:bodyPr>
          <a:lstStyle/>
          <a:p>
            <a:pPr algn="ctr">
              <a:spcAft>
                <a:spcPts val="600"/>
              </a:spcAft>
            </a:pPr>
            <a:r>
              <a:rPr lang="en-GB" sz="1600" b="1" noProof="0" dirty="0">
                <a:latin typeface="Arial" panose="020B0604020202020204" pitchFamily="34" charset="0"/>
                <a:cs typeface="Arial" panose="020B0604020202020204" pitchFamily="34" charset="0"/>
              </a:rPr>
              <a:t>Total cholesterol change</a:t>
            </a:r>
            <a:br>
              <a:rPr lang="en-GB" sz="1600" b="1" noProof="0" dirty="0">
                <a:latin typeface="Arial" panose="020B0604020202020204" pitchFamily="34" charset="0"/>
                <a:cs typeface="Arial" panose="020B0604020202020204" pitchFamily="34" charset="0"/>
              </a:rPr>
            </a:br>
            <a:r>
              <a:rPr lang="en-GB" sz="1400" noProof="0" dirty="0">
                <a:solidFill>
                  <a:srgbClr val="004B87"/>
                </a:solidFill>
                <a:latin typeface="Arial" panose="020B0604020202020204" pitchFamily="34" charset="0"/>
                <a:cs typeface="Arial" panose="020B0604020202020204" pitchFamily="34" charset="0"/>
              </a:rPr>
              <a:t>(Combination therapy, </a:t>
            </a:r>
            <a:r>
              <a:rPr lang="en-GB" sz="1400" dirty="0">
                <a:solidFill>
                  <a:srgbClr val="004B87"/>
                </a:solidFill>
                <a:latin typeface="Arial" panose="020B0604020202020204" pitchFamily="34" charset="0"/>
                <a:cs typeface="Arial" panose="020B0604020202020204" pitchFamily="34" charset="0"/>
              </a:rPr>
              <a:t>EOT</a:t>
            </a:r>
            <a:r>
              <a:rPr lang="en-GB" sz="1400" noProof="0" dirty="0">
                <a:solidFill>
                  <a:srgbClr val="004B87"/>
                </a:solidFill>
                <a:latin typeface="Arial" panose="020B0604020202020204" pitchFamily="34" charset="0"/>
                <a:cs typeface="Arial" panose="020B0604020202020204" pitchFamily="34" charset="0"/>
              </a:rPr>
              <a:t>) </a:t>
            </a:r>
          </a:p>
        </p:txBody>
      </p:sp>
      <p:graphicFrame>
        <p:nvGraphicFramePr>
          <p:cNvPr id="9" name="Chart 8">
            <a:extLst>
              <a:ext uri="{FF2B5EF4-FFF2-40B4-BE49-F238E27FC236}">
                <a16:creationId xmlns:a16="http://schemas.microsoft.com/office/drawing/2014/main" id="{2B549A05-AA91-C6AE-A94D-C4EBE6FFD049}"/>
              </a:ext>
            </a:extLst>
          </p:cNvPr>
          <p:cNvGraphicFramePr/>
          <p:nvPr>
            <p:extLst>
              <p:ext uri="{D42A27DB-BD31-4B8C-83A1-F6EECF244321}">
                <p14:modId xmlns:p14="http://schemas.microsoft.com/office/powerpoint/2010/main" val="3108139992"/>
              </p:ext>
            </p:extLst>
          </p:nvPr>
        </p:nvGraphicFramePr>
        <p:xfrm>
          <a:off x="3435870" y="2363970"/>
          <a:ext cx="2351158" cy="145892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82957E2-C565-0CAA-883B-8276C53EDF3D}"/>
              </a:ext>
            </a:extLst>
          </p:cNvPr>
          <p:cNvSpPr txBox="1"/>
          <p:nvPr/>
        </p:nvSpPr>
        <p:spPr>
          <a:xfrm rot="16200000">
            <a:off x="2347795" y="2861234"/>
            <a:ext cx="1924020" cy="276999"/>
          </a:xfrm>
          <a:prstGeom prst="rect">
            <a:avLst/>
          </a:prstGeom>
          <a:noFill/>
        </p:spPr>
        <p:txBody>
          <a:bodyPr wrap="square" rtlCol="0">
            <a:spAutoFit/>
          </a:bodyPr>
          <a:lstStyle/>
          <a:p>
            <a:pPr algn="ctr"/>
            <a:r>
              <a:rPr lang="en-GB" sz="1200" b="1" noProof="0" dirty="0">
                <a:latin typeface="Arial" panose="020B0604020202020204" pitchFamily="34" charset="0"/>
                <a:cs typeface="Arial" panose="020B0604020202020204" pitchFamily="34" charset="0"/>
              </a:rPr>
              <a:t>Cholesterol, mg/dL</a:t>
            </a:r>
          </a:p>
        </p:txBody>
      </p:sp>
      <p:sp>
        <p:nvSpPr>
          <p:cNvPr id="11" name="TextBox 10">
            <a:extLst>
              <a:ext uri="{FF2B5EF4-FFF2-40B4-BE49-F238E27FC236}">
                <a16:creationId xmlns:a16="http://schemas.microsoft.com/office/drawing/2014/main" id="{102C38B1-7F03-D5D5-8773-9244CC87B41B}"/>
              </a:ext>
            </a:extLst>
          </p:cNvPr>
          <p:cNvSpPr txBox="1"/>
          <p:nvPr/>
        </p:nvSpPr>
        <p:spPr>
          <a:xfrm>
            <a:off x="4007934" y="3268723"/>
            <a:ext cx="586582" cy="307777"/>
          </a:xfrm>
          <a:prstGeom prst="rect">
            <a:avLst/>
          </a:prstGeom>
          <a:noFill/>
        </p:spPr>
        <p:txBody>
          <a:bodyPr wrap="square" rtlCol="0">
            <a:spAutoFit/>
          </a:bodyPr>
          <a:lstStyle/>
          <a:p>
            <a:r>
              <a:rPr lang="en-GB" sz="1400" b="1" noProof="0" dirty="0">
                <a:solidFill>
                  <a:schemeClr val="accent6"/>
                </a:solidFill>
                <a:latin typeface="Arial" panose="020B0604020202020204" pitchFamily="34" charset="0"/>
                <a:cs typeface="Arial" panose="020B0604020202020204" pitchFamily="34" charset="0"/>
              </a:rPr>
              <a:t>-23.4</a:t>
            </a:r>
          </a:p>
        </p:txBody>
      </p:sp>
      <p:sp>
        <p:nvSpPr>
          <p:cNvPr id="12" name="TextBox 11">
            <a:extLst>
              <a:ext uri="{FF2B5EF4-FFF2-40B4-BE49-F238E27FC236}">
                <a16:creationId xmlns:a16="http://schemas.microsoft.com/office/drawing/2014/main" id="{51AE6287-4818-F305-4BED-55F6760DBF7A}"/>
              </a:ext>
            </a:extLst>
          </p:cNvPr>
          <p:cNvSpPr txBox="1"/>
          <p:nvPr/>
        </p:nvSpPr>
        <p:spPr>
          <a:xfrm>
            <a:off x="5004673" y="3074983"/>
            <a:ext cx="586582" cy="307777"/>
          </a:xfrm>
          <a:prstGeom prst="rect">
            <a:avLst/>
          </a:prstGeom>
          <a:noFill/>
        </p:spPr>
        <p:txBody>
          <a:bodyPr wrap="square" rtlCol="0">
            <a:spAutoFit/>
          </a:bodyPr>
          <a:lstStyle/>
          <a:p>
            <a:r>
              <a:rPr lang="en-GB" sz="1400" b="1" noProof="0" dirty="0">
                <a:solidFill>
                  <a:schemeClr val="accent6"/>
                </a:solidFill>
                <a:latin typeface="Arial" panose="020B0604020202020204" pitchFamily="34" charset="0"/>
                <a:cs typeface="Arial" panose="020B0604020202020204" pitchFamily="34" charset="0"/>
              </a:rPr>
              <a:t>-16.4</a:t>
            </a:r>
          </a:p>
        </p:txBody>
      </p:sp>
      <p:sp>
        <p:nvSpPr>
          <p:cNvPr id="13" name="Rectangle 12">
            <a:extLst>
              <a:ext uri="{FF2B5EF4-FFF2-40B4-BE49-F238E27FC236}">
                <a16:creationId xmlns:a16="http://schemas.microsoft.com/office/drawing/2014/main" id="{5A81B40F-DE61-8BEA-9C32-76052D5572E9}"/>
              </a:ext>
            </a:extLst>
          </p:cNvPr>
          <p:cNvSpPr/>
          <p:nvPr/>
        </p:nvSpPr>
        <p:spPr>
          <a:xfrm>
            <a:off x="4475600" y="3498062"/>
            <a:ext cx="691325" cy="254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noProof="0" dirty="0">
                <a:solidFill>
                  <a:srgbClr val="004B87"/>
                </a:solidFill>
                <a:latin typeface="Arial" panose="020B0604020202020204" pitchFamily="34" charset="0"/>
                <a:cs typeface="Arial" panose="020B0604020202020204" pitchFamily="34" charset="0"/>
              </a:rPr>
              <a:t>p=0.001</a:t>
            </a:r>
          </a:p>
        </p:txBody>
      </p:sp>
      <p:sp>
        <p:nvSpPr>
          <p:cNvPr id="20" name="TextBox 19">
            <a:extLst>
              <a:ext uri="{FF2B5EF4-FFF2-40B4-BE49-F238E27FC236}">
                <a16:creationId xmlns:a16="http://schemas.microsoft.com/office/drawing/2014/main" id="{61015A0A-E178-A580-F1D2-39F7C95E3C0F}"/>
              </a:ext>
            </a:extLst>
          </p:cNvPr>
          <p:cNvSpPr txBox="1"/>
          <p:nvPr/>
        </p:nvSpPr>
        <p:spPr>
          <a:xfrm>
            <a:off x="-209508" y="1725463"/>
            <a:ext cx="4237991" cy="553998"/>
          </a:xfrm>
          <a:prstGeom prst="rect">
            <a:avLst/>
          </a:prstGeom>
          <a:noFill/>
        </p:spPr>
        <p:txBody>
          <a:bodyPr wrap="square" rtlCol="0">
            <a:spAutoFit/>
          </a:bodyPr>
          <a:lstStyle/>
          <a:p>
            <a:pPr algn="ctr">
              <a:spcAft>
                <a:spcPts val="600"/>
              </a:spcAft>
            </a:pPr>
            <a:r>
              <a:rPr lang="en-GB" sz="1600" b="1" noProof="0" dirty="0">
                <a:solidFill>
                  <a:srgbClr val="004B87"/>
                </a:solidFill>
                <a:latin typeface="Arial" panose="020B0604020202020204" pitchFamily="34" charset="0"/>
                <a:cs typeface="Arial" panose="020B0604020202020204" pitchFamily="34" charset="0"/>
              </a:rPr>
              <a:t>Total cholesterol change </a:t>
            </a:r>
            <a:br>
              <a:rPr lang="en-GB" sz="1600" b="1" noProof="0" dirty="0">
                <a:solidFill>
                  <a:srgbClr val="FF0000"/>
                </a:solidFill>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(Monotherapy, Day 7) </a:t>
            </a:r>
          </a:p>
        </p:txBody>
      </p:sp>
      <p:graphicFrame>
        <p:nvGraphicFramePr>
          <p:cNvPr id="21" name="Chart 20">
            <a:extLst>
              <a:ext uri="{FF2B5EF4-FFF2-40B4-BE49-F238E27FC236}">
                <a16:creationId xmlns:a16="http://schemas.microsoft.com/office/drawing/2014/main" id="{0E8F234B-F3D8-E1D7-AA24-22F09B4C0F3C}"/>
              </a:ext>
            </a:extLst>
          </p:cNvPr>
          <p:cNvGraphicFramePr/>
          <p:nvPr>
            <p:extLst>
              <p:ext uri="{D42A27DB-BD31-4B8C-83A1-F6EECF244321}">
                <p14:modId xmlns:p14="http://schemas.microsoft.com/office/powerpoint/2010/main" val="3029762011"/>
              </p:ext>
            </p:extLst>
          </p:nvPr>
        </p:nvGraphicFramePr>
        <p:xfrm>
          <a:off x="556878" y="2360408"/>
          <a:ext cx="2351158" cy="1458922"/>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D1945763-24D8-CFC1-F567-5CBAFCEA2829}"/>
              </a:ext>
            </a:extLst>
          </p:cNvPr>
          <p:cNvSpPr txBox="1"/>
          <p:nvPr/>
        </p:nvSpPr>
        <p:spPr>
          <a:xfrm rot="16200000">
            <a:off x="-541358" y="2896897"/>
            <a:ext cx="1924020" cy="276999"/>
          </a:xfrm>
          <a:prstGeom prst="rect">
            <a:avLst/>
          </a:prstGeom>
          <a:noFill/>
        </p:spPr>
        <p:txBody>
          <a:bodyPr wrap="square" rtlCol="0">
            <a:spAutoFit/>
          </a:bodyPr>
          <a:lstStyle/>
          <a:p>
            <a:pPr algn="ctr"/>
            <a:r>
              <a:rPr lang="en-GB" sz="1200" b="1" noProof="0" dirty="0">
                <a:latin typeface="Arial" panose="020B0604020202020204" pitchFamily="34" charset="0"/>
                <a:cs typeface="Arial" panose="020B0604020202020204" pitchFamily="34" charset="0"/>
              </a:rPr>
              <a:t>Cholesterol, mg/dL</a:t>
            </a:r>
          </a:p>
        </p:txBody>
      </p:sp>
      <p:sp>
        <p:nvSpPr>
          <p:cNvPr id="23" name="TextBox 22">
            <a:extLst>
              <a:ext uri="{FF2B5EF4-FFF2-40B4-BE49-F238E27FC236}">
                <a16:creationId xmlns:a16="http://schemas.microsoft.com/office/drawing/2014/main" id="{5A906B39-31E8-BF9F-060C-B817B6CB7003}"/>
              </a:ext>
            </a:extLst>
          </p:cNvPr>
          <p:cNvSpPr txBox="1"/>
          <p:nvPr/>
        </p:nvSpPr>
        <p:spPr>
          <a:xfrm>
            <a:off x="1173836" y="2942702"/>
            <a:ext cx="586582" cy="307777"/>
          </a:xfrm>
          <a:prstGeom prst="rect">
            <a:avLst/>
          </a:prstGeom>
          <a:noFill/>
        </p:spPr>
        <p:txBody>
          <a:bodyPr wrap="square" rtlCol="0">
            <a:spAutoFit/>
          </a:bodyPr>
          <a:lstStyle/>
          <a:p>
            <a:r>
              <a:rPr lang="en-GB" sz="1400" b="1" noProof="0" dirty="0">
                <a:solidFill>
                  <a:schemeClr val="accent6">
                    <a:lumMod val="60000"/>
                    <a:lumOff val="40000"/>
                  </a:schemeClr>
                </a:solidFill>
                <a:latin typeface="Arial" panose="020B0604020202020204" pitchFamily="34" charset="0"/>
                <a:cs typeface="Arial" panose="020B0604020202020204" pitchFamily="34" charset="0"/>
              </a:rPr>
              <a:t>-6.6</a:t>
            </a:r>
          </a:p>
        </p:txBody>
      </p:sp>
      <p:sp>
        <p:nvSpPr>
          <p:cNvPr id="24" name="TextBox 23">
            <a:extLst>
              <a:ext uri="{FF2B5EF4-FFF2-40B4-BE49-F238E27FC236}">
                <a16:creationId xmlns:a16="http://schemas.microsoft.com/office/drawing/2014/main" id="{61A6A889-D47F-A730-6303-65676AFFC1E1}"/>
              </a:ext>
            </a:extLst>
          </p:cNvPr>
          <p:cNvSpPr txBox="1"/>
          <p:nvPr/>
        </p:nvSpPr>
        <p:spPr>
          <a:xfrm>
            <a:off x="2125934" y="3222424"/>
            <a:ext cx="586582" cy="307777"/>
          </a:xfrm>
          <a:prstGeom prst="rect">
            <a:avLst/>
          </a:prstGeom>
          <a:noFill/>
        </p:spPr>
        <p:txBody>
          <a:bodyPr wrap="square" rtlCol="0">
            <a:spAutoFit/>
          </a:bodyPr>
          <a:lstStyle/>
          <a:p>
            <a:r>
              <a:rPr lang="en-GB" sz="1400" b="1" noProof="0" dirty="0">
                <a:solidFill>
                  <a:schemeClr val="accent6">
                    <a:lumMod val="60000"/>
                    <a:lumOff val="40000"/>
                  </a:schemeClr>
                </a:solidFill>
                <a:latin typeface="Arial" panose="020B0604020202020204" pitchFamily="34" charset="0"/>
                <a:cs typeface="Arial" panose="020B0604020202020204" pitchFamily="34" charset="0"/>
              </a:rPr>
              <a:t>-13.2</a:t>
            </a:r>
          </a:p>
        </p:txBody>
      </p:sp>
      <p:sp>
        <p:nvSpPr>
          <p:cNvPr id="30" name="TextBox 29">
            <a:extLst>
              <a:ext uri="{FF2B5EF4-FFF2-40B4-BE49-F238E27FC236}">
                <a16:creationId xmlns:a16="http://schemas.microsoft.com/office/drawing/2014/main" id="{529EAEF7-5294-9511-3FF7-A255150E27E7}"/>
              </a:ext>
            </a:extLst>
          </p:cNvPr>
          <p:cNvSpPr txBox="1"/>
          <p:nvPr/>
        </p:nvSpPr>
        <p:spPr>
          <a:xfrm>
            <a:off x="3427302" y="4031254"/>
            <a:ext cx="2648071" cy="553998"/>
          </a:xfrm>
          <a:prstGeom prst="rect">
            <a:avLst/>
          </a:prstGeom>
          <a:noFill/>
        </p:spPr>
        <p:txBody>
          <a:bodyPr wrap="square" rtlCol="0">
            <a:spAutoFit/>
          </a:bodyPr>
          <a:lstStyle/>
          <a:p>
            <a:pPr algn="ctr">
              <a:spcAft>
                <a:spcPts val="600"/>
              </a:spcAft>
            </a:pPr>
            <a:r>
              <a:rPr lang="en-GB" sz="1600" b="1" noProof="0" dirty="0">
                <a:latin typeface="Arial" panose="020B0604020202020204" pitchFamily="34" charset="0"/>
                <a:cs typeface="Arial" panose="020B0604020202020204" pitchFamily="34" charset="0"/>
              </a:rPr>
              <a:t>LDL-cholesterol change </a:t>
            </a:r>
            <a:br>
              <a:rPr lang="en-GB" sz="1600" b="1" noProof="0" dirty="0">
                <a:latin typeface="Arial" panose="020B0604020202020204" pitchFamily="34" charset="0"/>
                <a:cs typeface="Arial" panose="020B0604020202020204" pitchFamily="34" charset="0"/>
              </a:rPr>
            </a:br>
            <a:r>
              <a:rPr lang="en-GB" sz="1400" noProof="0" dirty="0">
                <a:solidFill>
                  <a:srgbClr val="004B87"/>
                </a:solidFill>
                <a:latin typeface="Arial" panose="020B0604020202020204" pitchFamily="34" charset="0"/>
                <a:cs typeface="Arial" panose="020B0604020202020204" pitchFamily="34" charset="0"/>
              </a:rPr>
              <a:t>(Combination therapy</a:t>
            </a:r>
            <a:r>
              <a:rPr lang="en-GB" sz="1400" dirty="0">
                <a:solidFill>
                  <a:srgbClr val="004B87"/>
                </a:solidFill>
                <a:latin typeface="Arial" panose="020B0604020202020204" pitchFamily="34" charset="0"/>
                <a:cs typeface="Arial" panose="020B0604020202020204" pitchFamily="34" charset="0"/>
              </a:rPr>
              <a:t>, EOT</a:t>
            </a:r>
            <a:r>
              <a:rPr lang="en-GB" sz="1400" noProof="0" dirty="0">
                <a:solidFill>
                  <a:srgbClr val="004B87"/>
                </a:solidFill>
                <a:latin typeface="Arial" panose="020B0604020202020204" pitchFamily="34" charset="0"/>
                <a:cs typeface="Arial" panose="020B0604020202020204" pitchFamily="34" charset="0"/>
              </a:rPr>
              <a:t>) </a:t>
            </a:r>
          </a:p>
        </p:txBody>
      </p:sp>
      <p:graphicFrame>
        <p:nvGraphicFramePr>
          <p:cNvPr id="31" name="Chart 30">
            <a:extLst>
              <a:ext uri="{FF2B5EF4-FFF2-40B4-BE49-F238E27FC236}">
                <a16:creationId xmlns:a16="http://schemas.microsoft.com/office/drawing/2014/main" id="{CF0B4BFB-C23C-FAB4-7C82-4256CC9FE726}"/>
              </a:ext>
            </a:extLst>
          </p:cNvPr>
          <p:cNvGraphicFramePr/>
          <p:nvPr>
            <p:extLst>
              <p:ext uri="{D42A27DB-BD31-4B8C-83A1-F6EECF244321}">
                <p14:modId xmlns:p14="http://schemas.microsoft.com/office/powerpoint/2010/main" val="2489893718"/>
              </p:ext>
            </p:extLst>
          </p:nvPr>
        </p:nvGraphicFramePr>
        <p:xfrm>
          <a:off x="3435870" y="4666199"/>
          <a:ext cx="2351158" cy="1458922"/>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Box 31">
            <a:extLst>
              <a:ext uri="{FF2B5EF4-FFF2-40B4-BE49-F238E27FC236}">
                <a16:creationId xmlns:a16="http://schemas.microsoft.com/office/drawing/2014/main" id="{5AE7B298-1C47-7FAD-4369-BAB701632781}"/>
              </a:ext>
            </a:extLst>
          </p:cNvPr>
          <p:cNvSpPr txBox="1"/>
          <p:nvPr/>
        </p:nvSpPr>
        <p:spPr>
          <a:xfrm rot="16200000">
            <a:off x="2337634" y="5151888"/>
            <a:ext cx="1924020" cy="276999"/>
          </a:xfrm>
          <a:prstGeom prst="rect">
            <a:avLst/>
          </a:prstGeom>
          <a:noFill/>
        </p:spPr>
        <p:txBody>
          <a:bodyPr wrap="square" rtlCol="0">
            <a:spAutoFit/>
          </a:bodyPr>
          <a:lstStyle/>
          <a:p>
            <a:pPr algn="ctr"/>
            <a:r>
              <a:rPr lang="en-GB" sz="1200" b="1" noProof="0" dirty="0">
                <a:latin typeface="Arial" panose="020B0604020202020204" pitchFamily="34" charset="0"/>
                <a:cs typeface="Arial" panose="020B0604020202020204" pitchFamily="34" charset="0"/>
              </a:rPr>
              <a:t>LDL-c, mg/dL</a:t>
            </a:r>
          </a:p>
        </p:txBody>
      </p:sp>
      <p:sp>
        <p:nvSpPr>
          <p:cNvPr id="33" name="TextBox 32">
            <a:extLst>
              <a:ext uri="{FF2B5EF4-FFF2-40B4-BE49-F238E27FC236}">
                <a16:creationId xmlns:a16="http://schemas.microsoft.com/office/drawing/2014/main" id="{FF35F0A4-6DDD-BF64-D609-273A63165ED1}"/>
              </a:ext>
            </a:extLst>
          </p:cNvPr>
          <p:cNvSpPr txBox="1"/>
          <p:nvPr/>
        </p:nvSpPr>
        <p:spPr>
          <a:xfrm>
            <a:off x="4024867" y="5376890"/>
            <a:ext cx="586582" cy="307777"/>
          </a:xfrm>
          <a:prstGeom prst="rect">
            <a:avLst/>
          </a:prstGeom>
          <a:noFill/>
        </p:spPr>
        <p:txBody>
          <a:bodyPr wrap="square" rtlCol="0">
            <a:spAutoFit/>
          </a:bodyPr>
          <a:lstStyle/>
          <a:p>
            <a:r>
              <a:rPr lang="en-GB" sz="1400" b="1" noProof="0" dirty="0">
                <a:solidFill>
                  <a:schemeClr val="accent6"/>
                </a:solidFill>
                <a:latin typeface="Arial" panose="020B0604020202020204" pitchFamily="34" charset="0"/>
                <a:cs typeface="Arial" panose="020B0604020202020204" pitchFamily="34" charset="0"/>
              </a:rPr>
              <a:t>-16.7</a:t>
            </a:r>
          </a:p>
        </p:txBody>
      </p:sp>
      <p:sp>
        <p:nvSpPr>
          <p:cNvPr id="34" name="TextBox 33">
            <a:extLst>
              <a:ext uri="{FF2B5EF4-FFF2-40B4-BE49-F238E27FC236}">
                <a16:creationId xmlns:a16="http://schemas.microsoft.com/office/drawing/2014/main" id="{C0EF95BB-84E8-E72B-E56E-D2CA2557EDA7}"/>
              </a:ext>
            </a:extLst>
          </p:cNvPr>
          <p:cNvSpPr txBox="1"/>
          <p:nvPr/>
        </p:nvSpPr>
        <p:spPr>
          <a:xfrm>
            <a:off x="4997708" y="5286496"/>
            <a:ext cx="586582" cy="307777"/>
          </a:xfrm>
          <a:prstGeom prst="rect">
            <a:avLst/>
          </a:prstGeom>
          <a:noFill/>
        </p:spPr>
        <p:txBody>
          <a:bodyPr wrap="square" rtlCol="0">
            <a:spAutoFit/>
          </a:bodyPr>
          <a:lstStyle/>
          <a:p>
            <a:r>
              <a:rPr lang="en-GB" sz="1400" b="1" noProof="0" dirty="0">
                <a:solidFill>
                  <a:schemeClr val="accent6"/>
                </a:solidFill>
                <a:latin typeface="Arial" panose="020B0604020202020204" pitchFamily="34" charset="0"/>
                <a:cs typeface="Arial" panose="020B0604020202020204" pitchFamily="34" charset="0"/>
              </a:rPr>
              <a:t>-13.6</a:t>
            </a:r>
          </a:p>
        </p:txBody>
      </p:sp>
      <p:sp>
        <p:nvSpPr>
          <p:cNvPr id="35" name="Rectangle 34">
            <a:extLst>
              <a:ext uri="{FF2B5EF4-FFF2-40B4-BE49-F238E27FC236}">
                <a16:creationId xmlns:a16="http://schemas.microsoft.com/office/drawing/2014/main" id="{8CD09900-63CA-3B98-E9DE-56AAD3B1B784}"/>
              </a:ext>
            </a:extLst>
          </p:cNvPr>
          <p:cNvSpPr/>
          <p:nvPr/>
        </p:nvSpPr>
        <p:spPr>
          <a:xfrm>
            <a:off x="4497729" y="5618126"/>
            <a:ext cx="691325" cy="254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noProof="0" dirty="0">
                <a:solidFill>
                  <a:srgbClr val="004B87"/>
                </a:solidFill>
                <a:latin typeface="Arial" panose="020B0604020202020204" pitchFamily="34" charset="0"/>
                <a:cs typeface="Arial" panose="020B0604020202020204" pitchFamily="34" charset="0"/>
              </a:rPr>
              <a:t>p=0.001</a:t>
            </a:r>
          </a:p>
        </p:txBody>
      </p:sp>
      <p:sp>
        <p:nvSpPr>
          <p:cNvPr id="36" name="Content Placeholder 1">
            <a:extLst>
              <a:ext uri="{FF2B5EF4-FFF2-40B4-BE49-F238E27FC236}">
                <a16:creationId xmlns:a16="http://schemas.microsoft.com/office/drawing/2014/main" id="{1D4CE489-ED01-9A4B-FEDA-67450A9F10E6}"/>
              </a:ext>
            </a:extLst>
          </p:cNvPr>
          <p:cNvSpPr txBox="1">
            <a:spLocks/>
          </p:cNvSpPr>
          <p:nvPr/>
        </p:nvSpPr>
        <p:spPr>
          <a:xfrm>
            <a:off x="6158903" y="922112"/>
            <a:ext cx="5830019"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pPr>
            <a:r>
              <a:rPr lang="en-GB" sz="1600" noProof="0" dirty="0">
                <a:latin typeface="Arial" panose="020B0604020202020204" pitchFamily="34" charset="0"/>
                <a:cs typeface="Arial" panose="020B0604020202020204" pitchFamily="34" charset="0"/>
              </a:rPr>
              <a:t>With 2-week denifanstat treatment, polyunsaturated triglycerides were increased in Cohort 1 subjects</a:t>
            </a:r>
          </a:p>
          <a:p>
            <a:pPr marL="538163" indent="-274638">
              <a:lnSpc>
                <a:spcPct val="100000"/>
              </a:lnSpc>
              <a:buFont typeface="Engravers MT" panose="02090707080505020304" pitchFamily="18" charset="0"/>
              <a:buChar char="–"/>
            </a:pPr>
            <a:r>
              <a:rPr lang="en-GB" sz="1600" dirty="0">
                <a:latin typeface="Arial" panose="020B0604020202020204" pitchFamily="34" charset="0"/>
                <a:cs typeface="Arial" panose="020B0604020202020204" pitchFamily="34" charset="0"/>
              </a:rPr>
              <a:t>S</a:t>
            </a:r>
            <a:r>
              <a:rPr lang="en-GB" sz="1600" dirty="0" err="1">
                <a:latin typeface="Arial" panose="020B0604020202020204" pitchFamily="34" charset="0"/>
                <a:cs typeface="Arial" panose="020B0604020202020204" pitchFamily="34" charset="0"/>
              </a:rPr>
              <a:t>aturated</a:t>
            </a:r>
            <a:r>
              <a:rPr lang="en-GB" sz="1600" dirty="0">
                <a:latin typeface="Arial" panose="020B0604020202020204" pitchFamily="34" charset="0"/>
                <a:cs typeface="Arial" panose="020B0604020202020204" pitchFamily="34" charset="0"/>
              </a:rPr>
              <a:t> triglycerides were decreased with denifanstat or resmetirom monotherapy and in combination</a:t>
            </a:r>
          </a:p>
        </p:txBody>
      </p:sp>
      <p:grpSp>
        <p:nvGrpSpPr>
          <p:cNvPr id="42" name="Group 41">
            <a:extLst>
              <a:ext uri="{FF2B5EF4-FFF2-40B4-BE49-F238E27FC236}">
                <a16:creationId xmlns:a16="http://schemas.microsoft.com/office/drawing/2014/main" id="{D0EDC5F7-F11E-24C2-4DBC-47E124975C26}"/>
              </a:ext>
            </a:extLst>
          </p:cNvPr>
          <p:cNvGrpSpPr/>
          <p:nvPr/>
        </p:nvGrpSpPr>
        <p:grpSpPr>
          <a:xfrm>
            <a:off x="6519256" y="2402000"/>
            <a:ext cx="1011382" cy="1194598"/>
            <a:chOff x="9414833" y="2009595"/>
            <a:chExt cx="1323235" cy="1489934"/>
          </a:xfrm>
        </p:grpSpPr>
        <p:graphicFrame>
          <p:nvGraphicFramePr>
            <p:cNvPr id="43" name="Chart 42">
              <a:extLst>
                <a:ext uri="{FF2B5EF4-FFF2-40B4-BE49-F238E27FC236}">
                  <a16:creationId xmlns:a16="http://schemas.microsoft.com/office/drawing/2014/main" id="{4AC85902-8520-1483-EB20-4FE9EF1FD8C8}"/>
                </a:ext>
              </a:extLst>
            </p:cNvPr>
            <p:cNvGraphicFramePr/>
            <p:nvPr/>
          </p:nvGraphicFramePr>
          <p:xfrm>
            <a:off x="9414833" y="2009595"/>
            <a:ext cx="1323234" cy="1489934"/>
          </p:xfrm>
          <a:graphic>
            <a:graphicData uri="http://schemas.openxmlformats.org/drawingml/2006/chart">
              <c:chart xmlns:c="http://schemas.openxmlformats.org/drawingml/2006/chart" xmlns:r="http://schemas.openxmlformats.org/officeDocument/2006/relationships" r:id="rId6"/>
            </a:graphicData>
          </a:graphic>
        </p:graphicFrame>
        <p:sp>
          <p:nvSpPr>
            <p:cNvPr id="44" name="TextBox 43">
              <a:extLst>
                <a:ext uri="{FF2B5EF4-FFF2-40B4-BE49-F238E27FC236}">
                  <a16:creationId xmlns:a16="http://schemas.microsoft.com/office/drawing/2014/main" id="{58A59CAD-128B-388A-FF02-E20ACE4061D6}"/>
                </a:ext>
              </a:extLst>
            </p:cNvPr>
            <p:cNvSpPr txBox="1"/>
            <p:nvPr/>
          </p:nvSpPr>
          <p:spPr>
            <a:xfrm>
              <a:off x="9490284" y="2680800"/>
              <a:ext cx="1247784" cy="422253"/>
            </a:xfrm>
            <a:prstGeom prst="rect">
              <a:avLst/>
            </a:prstGeom>
            <a:noFill/>
          </p:spPr>
          <p:txBody>
            <a:bodyPr wrap="square" rtlCol="0">
              <a:spAutoFit/>
            </a:bodyPr>
            <a:lstStyle/>
            <a:p>
              <a:pPr algn="ctr"/>
              <a:r>
                <a:rPr lang="en-GB" sz="1600" b="1" noProof="0" dirty="0">
                  <a:solidFill>
                    <a:schemeClr val="accent6">
                      <a:lumMod val="75000"/>
                    </a:schemeClr>
                  </a:solidFill>
                  <a:latin typeface="Arial" panose="020B0604020202020204" pitchFamily="34" charset="0"/>
                  <a:cs typeface="Arial" panose="020B0604020202020204" pitchFamily="34" charset="0"/>
                </a:rPr>
                <a:t>40%</a:t>
              </a:r>
            </a:p>
          </p:txBody>
        </p:sp>
      </p:grpSp>
      <p:sp>
        <p:nvSpPr>
          <p:cNvPr id="46" name="TextBox 45">
            <a:extLst>
              <a:ext uri="{FF2B5EF4-FFF2-40B4-BE49-F238E27FC236}">
                <a16:creationId xmlns:a16="http://schemas.microsoft.com/office/drawing/2014/main" id="{8F358744-BD79-8D4D-C388-31FA03971021}"/>
              </a:ext>
            </a:extLst>
          </p:cNvPr>
          <p:cNvSpPr txBox="1"/>
          <p:nvPr/>
        </p:nvSpPr>
        <p:spPr>
          <a:xfrm>
            <a:off x="6078943" y="2072304"/>
            <a:ext cx="1864105" cy="492443"/>
          </a:xfrm>
          <a:prstGeom prst="rect">
            <a:avLst/>
          </a:prstGeom>
          <a:noFill/>
        </p:spPr>
        <p:txBody>
          <a:bodyPr wrap="square" rtlCol="0">
            <a:spAutoFit/>
          </a:bodyPr>
          <a:lstStyle/>
          <a:p>
            <a:pPr algn="ctr">
              <a:spcAft>
                <a:spcPts val="600"/>
              </a:spcAft>
            </a:pPr>
            <a:r>
              <a:rPr lang="en-GB" sz="1300" b="1" noProof="0" dirty="0">
                <a:solidFill>
                  <a:schemeClr val="accent6">
                    <a:lumMod val="75000"/>
                  </a:schemeClr>
                </a:solidFill>
                <a:latin typeface="Arial" panose="020B0604020202020204" pitchFamily="34" charset="0"/>
                <a:cs typeface="Arial" panose="020B0604020202020204" pitchFamily="34" charset="0"/>
              </a:rPr>
              <a:t>Serum sex hormone </a:t>
            </a:r>
            <a:br>
              <a:rPr lang="en-GB" sz="1300" b="1" noProof="0" dirty="0">
                <a:solidFill>
                  <a:schemeClr val="accent6">
                    <a:lumMod val="75000"/>
                  </a:schemeClr>
                </a:solidFill>
                <a:latin typeface="Arial" panose="020B0604020202020204" pitchFamily="34" charset="0"/>
                <a:cs typeface="Arial" panose="020B0604020202020204" pitchFamily="34" charset="0"/>
              </a:rPr>
            </a:br>
            <a:r>
              <a:rPr lang="en-GB" sz="1300" b="1" noProof="0" dirty="0">
                <a:solidFill>
                  <a:schemeClr val="accent6">
                    <a:lumMod val="75000"/>
                  </a:schemeClr>
                </a:solidFill>
                <a:latin typeface="Arial" panose="020B0604020202020204" pitchFamily="34" charset="0"/>
                <a:cs typeface="Arial" panose="020B0604020202020204" pitchFamily="34" charset="0"/>
              </a:rPr>
              <a:t>binding globulin</a:t>
            </a:r>
          </a:p>
        </p:txBody>
      </p:sp>
      <p:sp>
        <p:nvSpPr>
          <p:cNvPr id="47" name="Content Placeholder 1">
            <a:extLst>
              <a:ext uri="{FF2B5EF4-FFF2-40B4-BE49-F238E27FC236}">
                <a16:creationId xmlns:a16="http://schemas.microsoft.com/office/drawing/2014/main" id="{59EC33DC-8F60-AEB2-1E1A-FAA893DEF072}"/>
              </a:ext>
            </a:extLst>
          </p:cNvPr>
          <p:cNvSpPr txBox="1">
            <a:spLocks/>
          </p:cNvSpPr>
          <p:nvPr/>
        </p:nvSpPr>
        <p:spPr>
          <a:xfrm>
            <a:off x="7530637" y="2641723"/>
            <a:ext cx="2086012"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500"/>
              </a:spcBef>
              <a:buNone/>
            </a:pPr>
            <a:r>
              <a:rPr lang="en-GB" sz="1300" dirty="0">
                <a:latin typeface="Arial" panose="020B0604020202020204" pitchFamily="34" charset="0"/>
                <a:cs typeface="Arial" panose="020B0604020202020204" pitchFamily="34" charset="0"/>
              </a:rPr>
              <a:t>I</a:t>
            </a:r>
            <a:r>
              <a:rPr lang="en-GB" sz="1300" noProof="0" dirty="0" err="1">
                <a:latin typeface="Arial" panose="020B0604020202020204" pitchFamily="34" charset="0"/>
                <a:cs typeface="Arial" panose="020B0604020202020204" pitchFamily="34" charset="0"/>
              </a:rPr>
              <a:t>ncrease</a:t>
            </a:r>
            <a:r>
              <a:rPr lang="en-GB" sz="1300" noProof="0" dirty="0">
                <a:latin typeface="Arial" panose="020B0604020202020204" pitchFamily="34" charset="0"/>
                <a:cs typeface="Arial" panose="020B0604020202020204" pitchFamily="34" charset="0"/>
              </a:rPr>
              <a:t> with</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resmetirom </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monotherapy</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(p&lt;0.001)</a:t>
            </a:r>
          </a:p>
        </p:txBody>
      </p:sp>
      <p:sp>
        <p:nvSpPr>
          <p:cNvPr id="48" name="Arrow: Striped Right 47">
            <a:extLst>
              <a:ext uri="{FF2B5EF4-FFF2-40B4-BE49-F238E27FC236}">
                <a16:creationId xmlns:a16="http://schemas.microsoft.com/office/drawing/2014/main" id="{D4E999DF-EF94-C8BB-AAF4-20A89F76AF90}"/>
              </a:ext>
            </a:extLst>
          </p:cNvPr>
          <p:cNvSpPr/>
          <p:nvPr/>
        </p:nvSpPr>
        <p:spPr>
          <a:xfrm>
            <a:off x="8054809" y="2109003"/>
            <a:ext cx="2191251" cy="418790"/>
          </a:xfrm>
          <a:prstGeom prst="stripedRightArrow">
            <a:avLst>
              <a:gd name="adj1" fmla="val 59648"/>
              <a:gd name="adj2" fmla="val 65431"/>
            </a:avLst>
          </a:prstGeom>
          <a:gradFill flip="none" rotWithShape="1">
            <a:gsLst>
              <a:gs pos="0">
                <a:schemeClr val="accent6"/>
              </a:gs>
              <a:gs pos="100000">
                <a:schemeClr val="accent6">
                  <a:lumMod val="20000"/>
                  <a:lumOff val="8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0" dirty="0">
                <a:solidFill>
                  <a:srgbClr val="004B87"/>
                </a:solidFill>
                <a:latin typeface="Arial" panose="020B0604020202020204" pitchFamily="34" charset="0"/>
                <a:cs typeface="Arial" panose="020B0604020202020204" pitchFamily="34" charset="0"/>
              </a:rPr>
              <a:t>EOT</a:t>
            </a:r>
          </a:p>
        </p:txBody>
      </p:sp>
      <p:grpSp>
        <p:nvGrpSpPr>
          <p:cNvPr id="49" name="Group 48">
            <a:extLst>
              <a:ext uri="{FF2B5EF4-FFF2-40B4-BE49-F238E27FC236}">
                <a16:creationId xmlns:a16="http://schemas.microsoft.com/office/drawing/2014/main" id="{D8B97565-00E8-833B-E6FF-A2A926EDD96E}"/>
              </a:ext>
            </a:extLst>
          </p:cNvPr>
          <p:cNvGrpSpPr/>
          <p:nvPr/>
        </p:nvGrpSpPr>
        <p:grpSpPr>
          <a:xfrm>
            <a:off x="9685684" y="2393887"/>
            <a:ext cx="1011382" cy="1194598"/>
            <a:chOff x="9414833" y="2009595"/>
            <a:chExt cx="1323235" cy="1489934"/>
          </a:xfrm>
        </p:grpSpPr>
        <p:graphicFrame>
          <p:nvGraphicFramePr>
            <p:cNvPr id="50" name="Chart 49">
              <a:extLst>
                <a:ext uri="{FF2B5EF4-FFF2-40B4-BE49-F238E27FC236}">
                  <a16:creationId xmlns:a16="http://schemas.microsoft.com/office/drawing/2014/main" id="{B7600CC9-C58C-A60B-C286-152061C4BDFC}"/>
                </a:ext>
              </a:extLst>
            </p:cNvPr>
            <p:cNvGraphicFramePr/>
            <p:nvPr/>
          </p:nvGraphicFramePr>
          <p:xfrm>
            <a:off x="9414833" y="2009595"/>
            <a:ext cx="1323234" cy="1489934"/>
          </p:xfrm>
          <a:graphic>
            <a:graphicData uri="http://schemas.openxmlformats.org/drawingml/2006/chart">
              <c:chart xmlns:c="http://schemas.openxmlformats.org/drawingml/2006/chart" xmlns:r="http://schemas.openxmlformats.org/officeDocument/2006/relationships" r:id="rId7"/>
            </a:graphicData>
          </a:graphic>
        </p:graphicFrame>
        <p:sp>
          <p:nvSpPr>
            <p:cNvPr id="51" name="TextBox 50">
              <a:extLst>
                <a:ext uri="{FF2B5EF4-FFF2-40B4-BE49-F238E27FC236}">
                  <a16:creationId xmlns:a16="http://schemas.microsoft.com/office/drawing/2014/main" id="{2743B0C9-97E9-D6C1-F182-09B1E4AA96EC}"/>
                </a:ext>
              </a:extLst>
            </p:cNvPr>
            <p:cNvSpPr txBox="1"/>
            <p:nvPr/>
          </p:nvSpPr>
          <p:spPr>
            <a:xfrm>
              <a:off x="9490284" y="2680800"/>
              <a:ext cx="1247784" cy="422253"/>
            </a:xfrm>
            <a:prstGeom prst="rect">
              <a:avLst/>
            </a:prstGeom>
            <a:noFill/>
          </p:spPr>
          <p:txBody>
            <a:bodyPr wrap="square" rtlCol="0">
              <a:spAutoFit/>
            </a:bodyPr>
            <a:lstStyle/>
            <a:p>
              <a:pPr algn="ctr"/>
              <a:r>
                <a:rPr lang="en-GB" sz="1600" b="1" noProof="0" dirty="0">
                  <a:solidFill>
                    <a:schemeClr val="accent6">
                      <a:lumMod val="75000"/>
                    </a:schemeClr>
                  </a:solidFill>
                  <a:latin typeface="Arial" panose="020B0604020202020204" pitchFamily="34" charset="0"/>
                  <a:cs typeface="Arial" panose="020B0604020202020204" pitchFamily="34" charset="0"/>
                </a:rPr>
                <a:t>58%</a:t>
              </a:r>
            </a:p>
          </p:txBody>
        </p:sp>
      </p:grpSp>
      <p:sp>
        <p:nvSpPr>
          <p:cNvPr id="53" name="Content Placeholder 1">
            <a:extLst>
              <a:ext uri="{FF2B5EF4-FFF2-40B4-BE49-F238E27FC236}">
                <a16:creationId xmlns:a16="http://schemas.microsoft.com/office/drawing/2014/main" id="{D2BB1729-780C-9B2F-24CD-4E78E5205B14}"/>
              </a:ext>
            </a:extLst>
          </p:cNvPr>
          <p:cNvSpPr txBox="1">
            <a:spLocks/>
          </p:cNvSpPr>
          <p:nvPr/>
        </p:nvSpPr>
        <p:spPr>
          <a:xfrm>
            <a:off x="10697065" y="2714635"/>
            <a:ext cx="2086012"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500"/>
              </a:spcBef>
              <a:buNone/>
            </a:pPr>
            <a:r>
              <a:rPr lang="en-GB" sz="1300" dirty="0">
                <a:latin typeface="Arial" panose="020B0604020202020204" pitchFamily="34" charset="0"/>
                <a:cs typeface="Arial" panose="020B0604020202020204" pitchFamily="34" charset="0"/>
              </a:rPr>
              <a:t>I</a:t>
            </a:r>
            <a:r>
              <a:rPr lang="en-GB" sz="1300" noProof="0" dirty="0" err="1">
                <a:latin typeface="Arial" panose="020B0604020202020204" pitchFamily="34" charset="0"/>
                <a:cs typeface="Arial" panose="020B0604020202020204" pitchFamily="34" charset="0"/>
              </a:rPr>
              <a:t>ncrease</a:t>
            </a:r>
            <a:r>
              <a:rPr lang="en-GB" sz="1300" noProof="0" dirty="0">
                <a:latin typeface="Arial" panose="020B0604020202020204" pitchFamily="34" charset="0"/>
                <a:cs typeface="Arial" panose="020B0604020202020204" pitchFamily="34" charset="0"/>
              </a:rPr>
              <a:t> with</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combination  </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therapy</a:t>
            </a:r>
            <a:br>
              <a:rPr lang="en-GB" sz="1300" noProof="0" dirty="0">
                <a:latin typeface="Arial" panose="020B0604020202020204" pitchFamily="34" charset="0"/>
                <a:cs typeface="Arial" panose="020B0604020202020204" pitchFamily="34" charset="0"/>
              </a:rPr>
            </a:br>
            <a:r>
              <a:rPr lang="en-GB" sz="1300" noProof="0" dirty="0">
                <a:latin typeface="Arial" panose="020B0604020202020204" pitchFamily="34" charset="0"/>
                <a:cs typeface="Arial" panose="020B0604020202020204" pitchFamily="34" charset="0"/>
              </a:rPr>
              <a:t>(p&lt;0.001)</a:t>
            </a:r>
          </a:p>
        </p:txBody>
      </p:sp>
      <p:pic>
        <p:nvPicPr>
          <p:cNvPr id="14" name="Picture 13">
            <a:hlinkClick r:id="rId8" action="ppaction://hlinksldjump"/>
            <a:extLst>
              <a:ext uri="{FF2B5EF4-FFF2-40B4-BE49-F238E27FC236}">
                <a16:creationId xmlns:a16="http://schemas.microsoft.com/office/drawing/2014/main" id="{DB3FDAF2-D80E-E244-2962-B054EAC87B3A}"/>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787800" y="151716"/>
            <a:ext cx="328608" cy="325439"/>
          </a:xfrm>
          <a:prstGeom prst="rect">
            <a:avLst/>
          </a:prstGeom>
        </p:spPr>
      </p:pic>
      <p:sp>
        <p:nvSpPr>
          <p:cNvPr id="2" name="Text Placeholder 3">
            <a:extLst>
              <a:ext uri="{FF2B5EF4-FFF2-40B4-BE49-F238E27FC236}">
                <a16:creationId xmlns:a16="http://schemas.microsoft.com/office/drawing/2014/main" id="{B5A9818F-0DA0-8E20-AE9E-B22420D72CC7}"/>
              </a:ext>
            </a:extLst>
          </p:cNvPr>
          <p:cNvSpPr txBox="1">
            <a:spLocks/>
          </p:cNvSpPr>
          <p:nvPr/>
        </p:nvSpPr>
        <p:spPr>
          <a:xfrm>
            <a:off x="199055" y="6248211"/>
            <a:ext cx="11105670" cy="59099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*At Day 7 (monotherapy) and Day 14 (combination), plasma AUC</a:t>
            </a:r>
            <a:r>
              <a:rPr lang="en-GB" sz="1100" baseline="-25000" noProof="0" dirty="0">
                <a:solidFill>
                  <a:srgbClr val="004B87"/>
                </a:solidFill>
                <a:latin typeface="Arial" panose="020B0604020202020204" pitchFamily="34" charset="0"/>
                <a:cs typeface="Arial" panose="020B0604020202020204" pitchFamily="34" charset="0"/>
              </a:rPr>
              <a:t>0-tau</a:t>
            </a:r>
            <a:r>
              <a:rPr lang="en-GB" sz="1100" noProof="0" dirty="0">
                <a:solidFill>
                  <a:srgbClr val="004B87"/>
                </a:solidFill>
                <a:latin typeface="Arial" panose="020B0604020202020204" pitchFamily="34" charset="0"/>
                <a:cs typeface="Arial" panose="020B0604020202020204" pitchFamily="34" charset="0"/>
              </a:rPr>
              <a:t> for </a:t>
            </a:r>
            <a:r>
              <a:rPr lang="en-GB" sz="1100" noProof="0" dirty="0">
                <a:latin typeface="Arial" panose="020B0604020202020204" pitchFamily="34" charset="0"/>
                <a:cs typeface="Arial" panose="020B0604020202020204" pitchFamily="34" charset="0"/>
              </a:rPr>
              <a:t>denifanstat</a:t>
            </a:r>
            <a:r>
              <a:rPr lang="en-GB" sz="1100" noProof="0" dirty="0">
                <a:solidFill>
                  <a:srgbClr val="004B87"/>
                </a:solidFill>
                <a:latin typeface="Arial" panose="020B0604020202020204" pitchFamily="34" charset="0"/>
                <a:cs typeface="Arial" panose="020B0604020202020204" pitchFamily="34" charset="0"/>
              </a:rPr>
              <a:t> was 13,110 and 14,970 ng*h/mL; for </a:t>
            </a:r>
            <a:r>
              <a:rPr lang="en-GB" sz="1100" noProof="0" dirty="0" err="1">
                <a:latin typeface="Arial" panose="020B0604020202020204" pitchFamily="34" charset="0"/>
                <a:cs typeface="Arial" panose="020B0604020202020204" pitchFamily="34" charset="0"/>
              </a:rPr>
              <a:t>resmetirom</a:t>
            </a:r>
            <a:r>
              <a:rPr lang="en-GB" sz="1100" noProof="0" dirty="0">
                <a:latin typeface="Arial" panose="020B0604020202020204" pitchFamily="34" charset="0"/>
                <a:cs typeface="Arial" panose="020B0604020202020204" pitchFamily="34" charset="0"/>
              </a:rPr>
              <a:t> </a:t>
            </a:r>
            <a:r>
              <a:rPr lang="en-GB" sz="1100" noProof="0" dirty="0">
                <a:solidFill>
                  <a:srgbClr val="004B87"/>
                </a:solidFill>
                <a:latin typeface="Arial" panose="020B0604020202020204" pitchFamily="34" charset="0"/>
                <a:cs typeface="Arial" panose="020B0604020202020204" pitchFamily="34" charset="0"/>
              </a:rPr>
              <a:t>AUC</a:t>
            </a:r>
            <a:r>
              <a:rPr lang="en-GB" sz="1100" baseline="-25000" noProof="0" dirty="0">
                <a:solidFill>
                  <a:srgbClr val="004B87"/>
                </a:solidFill>
                <a:latin typeface="Arial" panose="020B0604020202020204" pitchFamily="34" charset="0"/>
                <a:cs typeface="Arial" panose="020B0604020202020204" pitchFamily="34" charset="0"/>
              </a:rPr>
              <a:t>0-tau</a:t>
            </a:r>
            <a:r>
              <a:rPr lang="en-GB" sz="1100" noProof="0" dirty="0">
                <a:solidFill>
                  <a:srgbClr val="004B87"/>
                </a:solidFill>
                <a:latin typeface="Arial" panose="020B0604020202020204" pitchFamily="34" charset="0"/>
                <a:cs typeface="Arial" panose="020B0604020202020204" pitchFamily="34" charset="0"/>
              </a:rPr>
              <a:t> was 7,054 and 4,580 ng*h/mL</a:t>
            </a:r>
            <a:endParaRPr lang="en-GB" sz="1100" dirty="0">
              <a:solidFill>
                <a:srgbClr val="004B87"/>
              </a:solidFill>
              <a:latin typeface="Arial" panose="020B0604020202020204" pitchFamily="34" charset="0"/>
              <a:cs typeface="Arial" panose="020B0604020202020204" pitchFamily="34" charset="0"/>
            </a:endParaRPr>
          </a:p>
          <a:p>
            <a:pPr marL="0" indent="0">
              <a:spcBef>
                <a:spcPts val="0"/>
              </a:spcBef>
              <a:buNone/>
            </a:pPr>
            <a:br>
              <a:rPr lang="en-GB" sz="1100" noProof="0" dirty="0">
                <a:solidFill>
                  <a:srgbClr val="004B87"/>
                </a:solidFill>
                <a:latin typeface="Arial" panose="020B0604020202020204" pitchFamily="34" charset="0"/>
                <a:cs typeface="Arial" panose="020B0604020202020204" pitchFamily="34" charset="0"/>
              </a:rPr>
            </a:br>
            <a:r>
              <a:rPr lang="en-GB" sz="1100" noProof="0" dirty="0">
                <a:solidFill>
                  <a:srgbClr val="004B87"/>
                </a:solidFill>
                <a:latin typeface="Arial" panose="020B0604020202020204" pitchFamily="34" charset="0"/>
                <a:cs typeface="Arial" panose="020B0604020202020204" pitchFamily="34" charset="0"/>
              </a:rPr>
              <a:t>Rinella ME, et al. EASL</a:t>
            </a:r>
            <a:r>
              <a:rPr lang="en-NZ" sz="1100" dirty="0">
                <a:solidFill>
                  <a:srgbClr val="004B87"/>
                </a:solidFill>
                <a:latin typeface="Arial"/>
                <a:ea typeface="Arial"/>
                <a:cs typeface="Arial"/>
                <a:sym typeface="Arial"/>
              </a:rPr>
              <a:t> </a:t>
            </a:r>
            <a:r>
              <a:rPr lang="en-GB" sz="1100" dirty="0">
                <a:solidFill>
                  <a:srgbClr val="004B87"/>
                </a:solidFill>
                <a:latin typeface="Arial" panose="020B0604020202020204" pitchFamily="34" charset="0"/>
                <a:cs typeface="Arial" panose="020B0604020202020204" pitchFamily="34" charset="0"/>
              </a:rPr>
              <a:t>Congress</a:t>
            </a:r>
            <a:r>
              <a:rPr lang="en-GB" sz="1100" noProof="0" dirty="0">
                <a:solidFill>
                  <a:srgbClr val="004B87"/>
                </a:solidFill>
                <a:latin typeface="Arial" panose="020B0604020202020204" pitchFamily="34" charset="0"/>
                <a:cs typeface="Arial" panose="020B0604020202020204" pitchFamily="34" charset="0"/>
              </a:rPr>
              <a:t> 2026; LBP-032. </a:t>
            </a:r>
          </a:p>
        </p:txBody>
      </p:sp>
      <p:sp>
        <p:nvSpPr>
          <p:cNvPr id="16" name="Speech Bubble: Rectangle with Corners Rounded 15">
            <a:extLst>
              <a:ext uri="{FF2B5EF4-FFF2-40B4-BE49-F238E27FC236}">
                <a16:creationId xmlns:a16="http://schemas.microsoft.com/office/drawing/2014/main" id="{57B45F72-20C0-EB09-FB45-89D5D49B5DD4}"/>
              </a:ext>
            </a:extLst>
          </p:cNvPr>
          <p:cNvSpPr/>
          <p:nvPr/>
        </p:nvSpPr>
        <p:spPr>
          <a:xfrm>
            <a:off x="99987" y="4066636"/>
            <a:ext cx="2824726" cy="1686140"/>
          </a:xfrm>
          <a:prstGeom prst="wedgeRoundRectCallout">
            <a:avLst>
              <a:gd name="adj1" fmla="val 23809"/>
              <a:gd name="adj2" fmla="val -76428"/>
              <a:gd name="adj3" fmla="val 16667"/>
            </a:avLst>
          </a:prstGeom>
          <a:solidFill>
            <a:srgbClr val="1A9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~1.1-fold–2.4-fold EOT decrease in total cholesterol across cohorts with combination compared to sum of monotherapy effects, suggesting a potential synergistic lipid lowering effect</a:t>
            </a:r>
          </a:p>
        </p:txBody>
      </p:sp>
    </p:spTree>
    <p:extLst>
      <p:ext uri="{BB962C8B-B14F-4D97-AF65-F5344CB8AC3E}">
        <p14:creationId xmlns:p14="http://schemas.microsoft.com/office/powerpoint/2010/main" val="414200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B7F90-C695-5290-EB8C-F8FEEC84C2E8}"/>
            </a:ext>
          </a:extLst>
        </p:cNvPr>
        <p:cNvGrpSpPr/>
        <p:nvPr/>
      </p:nvGrpSpPr>
      <p:grpSpPr>
        <a:xfrm>
          <a:off x="0" y="0"/>
          <a:ext cx="0" cy="0"/>
          <a:chOff x="0" y="0"/>
          <a:chExt cx="0" cy="0"/>
        </a:xfrm>
      </p:grpSpPr>
      <p:graphicFrame>
        <p:nvGraphicFramePr>
          <p:cNvPr id="9" name="Content Placeholder 13">
            <a:extLst>
              <a:ext uri="{FF2B5EF4-FFF2-40B4-BE49-F238E27FC236}">
                <a16:creationId xmlns:a16="http://schemas.microsoft.com/office/drawing/2014/main" id="{FB2C4B11-3331-D732-403F-E5D3BB38695F}"/>
              </a:ext>
            </a:extLst>
          </p:cNvPr>
          <p:cNvGraphicFramePr>
            <a:graphicFrameLocks/>
          </p:cNvGraphicFramePr>
          <p:nvPr>
            <p:extLst>
              <p:ext uri="{D42A27DB-BD31-4B8C-83A1-F6EECF244321}">
                <p14:modId xmlns:p14="http://schemas.microsoft.com/office/powerpoint/2010/main" val="926650629"/>
              </p:ext>
            </p:extLst>
          </p:nvPr>
        </p:nvGraphicFramePr>
        <p:xfrm>
          <a:off x="433138" y="1167735"/>
          <a:ext cx="11327462" cy="1046118"/>
        </p:xfrm>
        <a:graphic>
          <a:graphicData uri="http://schemas.openxmlformats.org/drawingml/2006/table">
            <a:tbl>
              <a:tblPr/>
              <a:tblGrid>
                <a:gridCol w="1516210">
                  <a:extLst>
                    <a:ext uri="{9D8B030D-6E8A-4147-A177-3AD203B41FA5}">
                      <a16:colId xmlns:a16="http://schemas.microsoft.com/office/drawing/2014/main" val="3279649220"/>
                    </a:ext>
                  </a:extLst>
                </a:gridCol>
                <a:gridCol w="9811252">
                  <a:extLst>
                    <a:ext uri="{9D8B030D-6E8A-4147-A177-3AD203B41FA5}">
                      <a16:colId xmlns:a16="http://schemas.microsoft.com/office/drawing/2014/main" val="867203975"/>
                    </a:ext>
                  </a:extLst>
                </a:gridCol>
              </a:tblGrid>
              <a:tr h="342248">
                <a:tc gridSpan="2">
                  <a:txBody>
                    <a:bodyPr/>
                    <a:lstStyle/>
                    <a:p>
                      <a:pPr algn="l" fontAlgn="base"/>
                      <a:r>
                        <a:rPr lang="en-GB" sz="1800" b="1" i="0" noProof="0" dirty="0">
                          <a:solidFill>
                            <a:srgbClr val="FFFFFF"/>
                          </a:solidFill>
                          <a:effectLst/>
                          <a:latin typeface="Arial" panose="020B0604020202020204" pitchFamily="34" charset="0"/>
                          <a:cs typeface="Arial" panose="020B0604020202020204" pitchFamily="34" charset="0"/>
                        </a:rPr>
                        <a:t>6. Acute liver failure and drug-induced liver injury: Clinical</a:t>
                      </a:r>
                      <a:endParaRPr lang="en-US" sz="1800" b="1" i="0" noProof="0" dirty="0">
                        <a:solidFill>
                          <a:srgbClr val="FFFFFF"/>
                        </a:solidFill>
                        <a:effectLst/>
                        <a:latin typeface="Arial" panose="020B0604020202020204" pitchFamily="34" charset="0"/>
                        <a:cs typeface="Arial" panose="020B0604020202020204" pitchFamily="34" charset="0"/>
                      </a:endParaRP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hMerge="1">
                  <a:txBody>
                    <a:bodyPr/>
                    <a:lstStyle/>
                    <a:p>
                      <a:endParaRPr lang="en-GB" dirty="0"/>
                    </a:p>
                  </a:txBody>
                  <a:tcPr/>
                </a:tc>
                <a:extLst>
                  <a:ext uri="{0D108BD9-81ED-4DB2-BD59-A6C34878D82A}">
                    <a16:rowId xmlns:a16="http://schemas.microsoft.com/office/drawing/2014/main" val="2467454531"/>
                  </a:ext>
                </a:extLst>
              </a:tr>
              <a:tr h="68035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OS-060</a:t>
                      </a:r>
                      <a:r>
                        <a:rPr lang="en-US" sz="1800" b="0" i="0" u="none" strike="noStrike" noProof="0" dirty="0">
                          <a:solidFill>
                            <a:srgbClr val="000000"/>
                          </a:solidFill>
                          <a:effectLst/>
                          <a:latin typeface="Arial" panose="020B0604020202020204" pitchFamily="34" charset="0"/>
                          <a:cs typeface="Arial" panose="020B0604020202020204" pitchFamily="34" charset="0"/>
                        </a:rPr>
                        <a:t> </a:t>
                      </a: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fontAlgn="ctr">
                        <a:buNone/>
                      </a:pPr>
                      <a:r>
                        <a:rPr lang="en-GB" sz="1800" b="0" i="0" u="none" strike="noStrike" noProof="0" dirty="0">
                          <a:solidFill>
                            <a:srgbClr val="003057"/>
                          </a:solidFill>
                          <a:effectLst/>
                          <a:latin typeface="Arial" panose="020B0604020202020204" pitchFamily="34" charset="0"/>
                          <a:cs typeface="Arial" panose="020B0604020202020204" pitchFamily="34" charset="0"/>
                        </a:rPr>
                        <a:t>Incidence, clinical characteristics, and outcomes of checkpoint inhibitor-induced liver injury (</a:t>
                      </a:r>
                      <a:r>
                        <a:rPr lang="en-GB" sz="1800" b="0" i="0" u="none" strike="noStrike" noProof="0" dirty="0" err="1">
                          <a:solidFill>
                            <a:srgbClr val="003057"/>
                          </a:solidFill>
                          <a:effectLst/>
                          <a:latin typeface="Arial" panose="020B0604020202020204" pitchFamily="34" charset="0"/>
                          <a:cs typeface="Arial" panose="020B0604020202020204" pitchFamily="34" charset="0"/>
                        </a:rPr>
                        <a:t>ChILI</a:t>
                      </a:r>
                      <a:r>
                        <a:rPr lang="en-GB" sz="1800" b="0" i="0" u="none" strike="noStrike" noProof="0" dirty="0">
                          <a:solidFill>
                            <a:srgbClr val="003057"/>
                          </a:solidFill>
                          <a:effectLst/>
                          <a:latin typeface="Arial" panose="020B0604020202020204" pitchFamily="34" charset="0"/>
                          <a:cs typeface="Arial" panose="020B0604020202020204" pitchFamily="34" charset="0"/>
                        </a:rPr>
                        <a:t>): A multicentre UK-wide retrospective cohort study</a:t>
                      </a:r>
                      <a:endParaRPr lang="en-US" sz="1800" b="0" i="0" u="none" strike="noStrike" noProof="0" dirty="0">
                        <a:solidFill>
                          <a:srgbClr val="003057"/>
                        </a:solidFill>
                        <a:effectLst/>
                        <a:latin typeface="Arial" panose="020B0604020202020204" pitchFamily="34" charset="0"/>
                        <a:cs typeface="Arial" panose="020B0604020202020204" pitchFamily="34" charset="0"/>
                      </a:endParaRP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bl>
          </a:graphicData>
        </a:graphic>
      </p:graphicFrame>
      <p:sp>
        <p:nvSpPr>
          <p:cNvPr id="6" name="Title 5">
            <a:extLst>
              <a:ext uri="{FF2B5EF4-FFF2-40B4-BE49-F238E27FC236}">
                <a16:creationId xmlns:a16="http://schemas.microsoft.com/office/drawing/2014/main" id="{6D99F0A7-F5F8-2391-81E0-6295C8C6E0EF}"/>
              </a:ext>
            </a:extLst>
          </p:cNvPr>
          <p:cNvSpPr>
            <a:spLocks noGrp="1"/>
          </p:cNvSpPr>
          <p:nvPr>
            <p:ph type="title"/>
          </p:nvPr>
        </p:nvSpPr>
        <p:spPr/>
        <p:txBody>
          <a:bodyPr/>
          <a:lstStyle/>
          <a:p>
            <a:r>
              <a:rPr kumimoji="0" lang="en-US" sz="2400" b="0" i="0" u="none" strike="noStrike" kern="1200" cap="none" spc="0" normalizeH="0" baseline="0" noProof="0" dirty="0">
                <a:ln>
                  <a:noFill/>
                </a:ln>
                <a:solidFill>
                  <a:prstClr val="white"/>
                </a:solidFill>
                <a:effectLst/>
                <a:uLnTx/>
                <a:uFillTx/>
                <a:latin typeface="Arial" panose="020B0604020202020204"/>
                <a:ea typeface="+mj-ea"/>
                <a:cs typeface="+mj-cs"/>
              </a:rPr>
              <a:t>Contents</a:t>
            </a:r>
            <a:endParaRPr lang="en-US" noProof="0" dirty="0"/>
          </a:p>
        </p:txBody>
      </p:sp>
      <p:sp>
        <p:nvSpPr>
          <p:cNvPr id="21" name="TextBox 20">
            <a:hlinkClick r:id="rId3" action="ppaction://hlinksldjump"/>
            <a:extLst>
              <a:ext uri="{FF2B5EF4-FFF2-40B4-BE49-F238E27FC236}">
                <a16:creationId xmlns:a16="http://schemas.microsoft.com/office/drawing/2014/main" id="{7FB8739D-C6E5-6624-4198-F4239CBCB2BD}"/>
              </a:ext>
            </a:extLst>
          </p:cNvPr>
          <p:cNvSpPr txBox="1"/>
          <p:nvPr/>
        </p:nvSpPr>
        <p:spPr>
          <a:xfrm>
            <a:off x="4061882" y="5828307"/>
            <a:ext cx="4047214" cy="369332"/>
          </a:xfrm>
          <a:prstGeom prst="rect">
            <a:avLst/>
          </a:prstGeom>
          <a:noFill/>
          <a:ln w="38100">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B87"/>
                </a:solidFill>
                <a:effectLst/>
                <a:uLnTx/>
                <a:uFillTx/>
                <a:latin typeface="Arial" panose="020B0604020202020204"/>
                <a:ea typeface="+mn-ea"/>
                <a:cs typeface="+mn-cs"/>
              </a:rPr>
              <a:t>Click here to go to this section</a:t>
            </a:r>
          </a:p>
        </p:txBody>
      </p:sp>
      <p:sp>
        <p:nvSpPr>
          <p:cNvPr id="5" name="TextBox 4">
            <a:hlinkClick r:id="rId4" action="ppaction://hlinksldjump"/>
            <a:extLst>
              <a:ext uri="{FF2B5EF4-FFF2-40B4-BE49-F238E27FC236}">
                <a16:creationId xmlns:a16="http://schemas.microsoft.com/office/drawing/2014/main" id="{017250FB-D3BE-335D-7F53-F3AAFBA4FC22}"/>
              </a:ext>
            </a:extLst>
          </p:cNvPr>
          <p:cNvSpPr txBox="1"/>
          <p:nvPr/>
        </p:nvSpPr>
        <p:spPr>
          <a:xfrm>
            <a:off x="4061882" y="2447062"/>
            <a:ext cx="4047214" cy="369332"/>
          </a:xfrm>
          <a:prstGeom prst="rect">
            <a:avLst/>
          </a:prstGeom>
          <a:noFill/>
          <a:ln w="38100">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B87"/>
                </a:solidFill>
                <a:effectLst/>
                <a:uLnTx/>
                <a:uFillTx/>
                <a:latin typeface="Arial" panose="020B0604020202020204"/>
                <a:ea typeface="+mn-ea"/>
                <a:cs typeface="+mn-cs"/>
              </a:rPr>
              <a:t>Click here to go to this section</a:t>
            </a:r>
          </a:p>
        </p:txBody>
      </p:sp>
      <p:graphicFrame>
        <p:nvGraphicFramePr>
          <p:cNvPr id="8" name="Content Placeholder 13">
            <a:extLst>
              <a:ext uri="{FF2B5EF4-FFF2-40B4-BE49-F238E27FC236}">
                <a16:creationId xmlns:a16="http://schemas.microsoft.com/office/drawing/2014/main" id="{5BD94476-D4AE-0DE9-3D6D-64B88D6BEEA6}"/>
              </a:ext>
            </a:extLst>
          </p:cNvPr>
          <p:cNvGraphicFramePr>
            <a:graphicFrameLocks/>
          </p:cNvGraphicFramePr>
          <p:nvPr>
            <p:extLst>
              <p:ext uri="{D42A27DB-BD31-4B8C-83A1-F6EECF244321}">
                <p14:modId xmlns:p14="http://schemas.microsoft.com/office/powerpoint/2010/main" val="1588878261"/>
              </p:ext>
            </p:extLst>
          </p:nvPr>
        </p:nvGraphicFramePr>
        <p:xfrm>
          <a:off x="433138" y="3169563"/>
          <a:ext cx="11327462" cy="2392406"/>
        </p:xfrm>
        <a:graphic>
          <a:graphicData uri="http://schemas.openxmlformats.org/drawingml/2006/table">
            <a:tbl>
              <a:tblPr/>
              <a:tblGrid>
                <a:gridCol w="1452812">
                  <a:extLst>
                    <a:ext uri="{9D8B030D-6E8A-4147-A177-3AD203B41FA5}">
                      <a16:colId xmlns:a16="http://schemas.microsoft.com/office/drawing/2014/main" val="3279649220"/>
                    </a:ext>
                  </a:extLst>
                </a:gridCol>
                <a:gridCol w="9874650">
                  <a:extLst>
                    <a:ext uri="{9D8B030D-6E8A-4147-A177-3AD203B41FA5}">
                      <a16:colId xmlns:a16="http://schemas.microsoft.com/office/drawing/2014/main" val="867203975"/>
                    </a:ext>
                  </a:extLst>
                </a:gridCol>
              </a:tblGrid>
              <a:tr h="326253">
                <a:tc gridSpan="2">
                  <a:txBody>
                    <a:bodyPr/>
                    <a:lstStyle/>
                    <a:p>
                      <a:pPr algn="l" fontAlgn="base"/>
                      <a:r>
                        <a:rPr lang="en-US" sz="1800" b="1" i="0" noProof="0" dirty="0">
                          <a:solidFill>
                            <a:srgbClr val="FFFFFF"/>
                          </a:solidFill>
                          <a:effectLst/>
                          <a:latin typeface="Arial" panose="020B0604020202020204" pitchFamily="34" charset="0"/>
                          <a:cs typeface="Arial" panose="020B0604020202020204" pitchFamily="34" charset="0"/>
                        </a:rPr>
                        <a:t>7. Late breakers</a:t>
                      </a:r>
                    </a:p>
                  </a:txBody>
                  <a:tcPr marL="144000" marR="1440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3057"/>
                    </a:solidFill>
                  </a:tcPr>
                </a:tc>
                <a:tc hMerge="1">
                  <a:txBody>
                    <a:bodyPr/>
                    <a:lstStyle/>
                    <a:p>
                      <a:endParaRPr lang="en-GB"/>
                    </a:p>
                  </a:txBody>
                  <a:tcPr/>
                </a:tc>
                <a:extLst>
                  <a:ext uri="{0D108BD9-81ED-4DB2-BD59-A6C34878D82A}">
                    <a16:rowId xmlns:a16="http://schemas.microsoft.com/office/drawing/2014/main" val="2467454531"/>
                  </a:ext>
                </a:extLst>
              </a:tr>
              <a:tr h="59866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LBO-005-YI</a:t>
                      </a:r>
                      <a:endParaRPr lang="en-US" sz="1800" b="0" i="0" u="none" strike="noStrike" noProof="0" dirty="0">
                        <a:solidFill>
                          <a:srgbClr val="000000"/>
                        </a:solidFill>
                        <a:effectLst/>
                        <a:latin typeface="Arial" panose="020B0604020202020204" pitchFamily="34" charset="0"/>
                        <a:cs typeface="Arial" panose="020B0604020202020204" pitchFamily="34" charset="0"/>
                      </a:endParaRPr>
                    </a:p>
                  </a:txBody>
                  <a:tcPr marL="72000" marR="72000" marT="6350" marB="0" anchor="ctr">
                    <a:lnL w="6420" cap="flat" cmpd="sng" algn="ctr">
                      <a:solidFill>
                        <a:srgbClr val="004B87"/>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pPr algn="l" fontAlgn="ctr">
                        <a:buNone/>
                      </a:pPr>
                      <a:r>
                        <a:rPr lang="en-GB" sz="1800" b="0" i="0" u="none" strike="noStrike" noProof="0" dirty="0">
                          <a:solidFill>
                            <a:srgbClr val="003057"/>
                          </a:solidFill>
                          <a:effectLst/>
                          <a:latin typeface="Arial" panose="020B0604020202020204" pitchFamily="34" charset="0"/>
                          <a:cs typeface="Arial" panose="020B0604020202020204" pitchFamily="34" charset="0"/>
                        </a:rPr>
                        <a:t>The combination of </a:t>
                      </a:r>
                      <a:r>
                        <a:rPr lang="en-GB" sz="1800" b="0" i="0" u="none" strike="noStrike" noProof="0" dirty="0" err="1">
                          <a:solidFill>
                            <a:srgbClr val="003057"/>
                          </a:solidFill>
                          <a:effectLst/>
                          <a:latin typeface="Arial" panose="020B0604020202020204" pitchFamily="34" charset="0"/>
                          <a:cs typeface="Arial" panose="020B0604020202020204" pitchFamily="34" charset="0"/>
                        </a:rPr>
                        <a:t>senolytic</a:t>
                      </a:r>
                      <a:r>
                        <a:rPr lang="en-GB" sz="1800" b="0" i="0" u="none" strike="noStrike" noProof="0" dirty="0">
                          <a:solidFill>
                            <a:srgbClr val="003057"/>
                          </a:solidFill>
                          <a:effectLst/>
                          <a:latin typeface="Arial" panose="020B0604020202020204" pitchFamily="34" charset="0"/>
                          <a:cs typeface="Arial" panose="020B0604020202020204" pitchFamily="34" charset="0"/>
                        </a:rPr>
                        <a:t> drugs, dasatinib + quercetin, reduces liver fibrosis in MASH: A Phase 2 randomized double‐blind placebo-controlled study – The TRUTH study</a:t>
                      </a:r>
                      <a:endParaRPr lang="en-US" sz="1800" b="0" i="0" u="none" strike="noStrike" noProof="0" dirty="0">
                        <a:solidFill>
                          <a:srgbClr val="003057"/>
                        </a:solidFill>
                        <a:effectLst/>
                        <a:latin typeface="Arial" panose="020B0604020202020204" pitchFamily="34" charset="0"/>
                        <a:cs typeface="Arial" panose="020B0604020202020204" pitchFamily="34" charset="0"/>
                      </a:endParaRPr>
                    </a:p>
                  </a:txBody>
                  <a:tcPr marL="144000" marR="144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7752180"/>
                  </a:ext>
                </a:extLst>
              </a:tr>
              <a:tr h="59866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LBP-024</a:t>
                      </a:r>
                      <a:r>
                        <a:rPr lang="en-US" sz="1800" b="0" i="0" u="none" strike="noStrike" noProof="0" dirty="0">
                          <a:solidFill>
                            <a:srgbClr val="000000"/>
                          </a:solidFill>
                          <a:effectLst/>
                          <a:latin typeface="Arial" panose="020B0604020202020204" pitchFamily="34" charset="0"/>
                          <a:cs typeface="Arial" panose="020B0604020202020204" pitchFamily="34" charset="0"/>
                        </a:rPr>
                        <a:t> </a:t>
                      </a:r>
                    </a:p>
                  </a:txBody>
                  <a:tcPr marL="72000" marR="72000" marT="6350" marB="0" anchor="ctr">
                    <a:lnL w="6420" cap="flat" cmpd="sng" algn="ctr">
                      <a:solidFill>
                        <a:srgbClr val="004B87"/>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pPr algn="l" fontAlgn="ctr">
                        <a:buNone/>
                      </a:pPr>
                      <a:r>
                        <a:rPr lang="en-GB" sz="1800" b="0" i="0" u="none" strike="noStrike" noProof="0" dirty="0">
                          <a:solidFill>
                            <a:srgbClr val="003057"/>
                          </a:solidFill>
                          <a:effectLst/>
                          <a:latin typeface="Arial" panose="020B0604020202020204" pitchFamily="34" charset="0"/>
                          <a:cs typeface="Arial" panose="020B0604020202020204" pitchFamily="34" charset="0"/>
                        </a:rPr>
                        <a:t>In F0-F1 and F2-F3 MASH, ≥5% weight loss (WL) significantly lowers VCTE and ELF independent of biopsy fibrosis improvement; </a:t>
                      </a:r>
                      <a:r>
                        <a:rPr lang="en-GB" sz="1800" b="0" i="0" u="none" strike="noStrike" noProof="0" dirty="0" err="1">
                          <a:solidFill>
                            <a:srgbClr val="003057"/>
                          </a:solidFill>
                          <a:effectLst/>
                          <a:latin typeface="Arial" panose="020B0604020202020204" pitchFamily="34" charset="0"/>
                          <a:cs typeface="Arial" panose="020B0604020202020204" pitchFamily="34" charset="0"/>
                        </a:rPr>
                        <a:t>resmetirom</a:t>
                      </a:r>
                      <a:r>
                        <a:rPr lang="en-GB" sz="1800" b="0" i="0" u="none" strike="noStrike" noProof="0" dirty="0">
                          <a:solidFill>
                            <a:srgbClr val="003057"/>
                          </a:solidFill>
                          <a:effectLst/>
                          <a:latin typeface="Arial" panose="020B0604020202020204" pitchFamily="34" charset="0"/>
                          <a:cs typeface="Arial" panose="020B0604020202020204" pitchFamily="34" charset="0"/>
                        </a:rPr>
                        <a:t> and not placebo reduction of ELF and VCTE are associated with biopsy improvement of fibrosis, independent of WL</a:t>
                      </a:r>
                      <a:endParaRPr lang="en-US" sz="1800" b="0" i="0" u="none" strike="noStrike" noProof="0" dirty="0">
                        <a:solidFill>
                          <a:srgbClr val="003057"/>
                        </a:solidFill>
                        <a:effectLst/>
                        <a:latin typeface="Arial" panose="020B0604020202020204" pitchFamily="34" charset="0"/>
                        <a:cs typeface="Arial" panose="020B0604020202020204" pitchFamily="34" charset="0"/>
                      </a:endParaRPr>
                    </a:p>
                  </a:txBody>
                  <a:tcPr marL="144000" marR="144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r h="598668">
                <a:tc>
                  <a:txBody>
                    <a:bodyPr/>
                    <a:lstStyle/>
                    <a:p>
                      <a:pPr algn="ctr" fontAlgn="ctr">
                        <a:buNone/>
                      </a:pPr>
                      <a:r>
                        <a:rPr lang="en-US" sz="1800" b="1" i="0" u="none" strike="noStrike" noProof="0" dirty="0">
                          <a:solidFill>
                            <a:schemeClr val="bg1"/>
                          </a:solidFill>
                          <a:effectLst/>
                          <a:latin typeface="Arial" panose="020B0604020202020204" pitchFamily="34" charset="0"/>
                          <a:cs typeface="Arial" panose="020B0604020202020204" pitchFamily="34" charset="0"/>
                        </a:rPr>
                        <a:t>LBP-032</a:t>
                      </a:r>
                      <a:endParaRPr lang="en-US" sz="1800" b="0" i="0" u="none" strike="noStrike" noProof="0" dirty="0">
                        <a:solidFill>
                          <a:srgbClr val="000000"/>
                        </a:solidFill>
                        <a:effectLst/>
                        <a:latin typeface="Arial" panose="020B0604020202020204" pitchFamily="34" charset="0"/>
                        <a:cs typeface="Arial" panose="020B0604020202020204" pitchFamily="34" charset="0"/>
                      </a:endParaRPr>
                    </a:p>
                  </a:txBody>
                  <a:tcPr marL="72000" marR="72000" marT="6350"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solidFill>
                  </a:tcPr>
                </a:tc>
                <a:tc>
                  <a:txBody>
                    <a:bodyPr/>
                    <a:lstStyle/>
                    <a:p>
                      <a:pPr algn="l" fontAlgn="ctr">
                        <a:buNone/>
                      </a:pPr>
                      <a:r>
                        <a:rPr lang="en-GB" sz="1800" b="0" i="0" u="none" strike="noStrike" noProof="0" dirty="0" err="1">
                          <a:solidFill>
                            <a:srgbClr val="003057"/>
                          </a:solidFill>
                          <a:effectLst/>
                          <a:latin typeface="Arial" panose="020B0604020202020204" pitchFamily="34" charset="0"/>
                          <a:cs typeface="Arial" panose="020B0604020202020204" pitchFamily="34" charset="0"/>
                        </a:rPr>
                        <a:t>Denifanstat</a:t>
                      </a:r>
                      <a:r>
                        <a:rPr lang="en-GB" sz="1800" b="0" i="0" u="none" strike="noStrike" noProof="0" dirty="0">
                          <a:solidFill>
                            <a:srgbClr val="003057"/>
                          </a:solidFill>
                          <a:effectLst/>
                          <a:latin typeface="Arial" panose="020B0604020202020204" pitchFamily="34" charset="0"/>
                          <a:cs typeface="Arial" panose="020B0604020202020204" pitchFamily="34" charset="0"/>
                        </a:rPr>
                        <a:t> and </a:t>
                      </a:r>
                      <a:r>
                        <a:rPr lang="en-GB" sz="1800" b="0" i="0" u="none" strike="noStrike" noProof="0" dirty="0" err="1">
                          <a:solidFill>
                            <a:srgbClr val="003057"/>
                          </a:solidFill>
                          <a:effectLst/>
                          <a:latin typeface="Arial" panose="020B0604020202020204" pitchFamily="34" charset="0"/>
                          <a:cs typeface="Arial" panose="020B0604020202020204" pitchFamily="34" charset="0"/>
                        </a:rPr>
                        <a:t>resmetirom</a:t>
                      </a:r>
                      <a:r>
                        <a:rPr lang="en-GB" sz="1800" b="0" i="0" u="none" strike="noStrike" noProof="0" dirty="0">
                          <a:solidFill>
                            <a:srgbClr val="003057"/>
                          </a:solidFill>
                          <a:effectLst/>
                          <a:latin typeface="Arial" panose="020B0604020202020204" pitchFamily="34" charset="0"/>
                          <a:cs typeface="Arial" panose="020B0604020202020204" pitchFamily="34" charset="0"/>
                        </a:rPr>
                        <a:t> combination therapy rapidly decreased atherogenic lipids in healthy adults in Phase 1 open-label trial</a:t>
                      </a:r>
                      <a:endParaRPr lang="en-US" sz="1800" b="0" i="0" u="none" strike="noStrike" noProof="0" dirty="0">
                        <a:solidFill>
                          <a:srgbClr val="003057"/>
                        </a:solidFill>
                        <a:effectLst/>
                        <a:latin typeface="Arial" panose="020B0604020202020204" pitchFamily="34" charset="0"/>
                        <a:cs typeface="Arial" panose="020B0604020202020204" pitchFamily="34" charset="0"/>
                      </a:endParaRPr>
                    </a:p>
                  </a:txBody>
                  <a:tcPr marL="144000" marR="144000" marT="635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2226097040"/>
                  </a:ext>
                </a:extLst>
              </a:tr>
            </a:tbl>
          </a:graphicData>
        </a:graphic>
      </p:graphicFrame>
    </p:spTree>
    <p:extLst>
      <p:ext uri="{BB962C8B-B14F-4D97-AF65-F5344CB8AC3E}">
        <p14:creationId xmlns:p14="http://schemas.microsoft.com/office/powerpoint/2010/main" val="59543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5512-85E3-96EE-3961-0FE2386A3E22}"/>
              </a:ext>
            </a:extLst>
          </p:cNvPr>
          <p:cNvSpPr>
            <a:spLocks noGrp="1"/>
          </p:cNvSpPr>
          <p:nvPr>
            <p:ph type="ctrTitle"/>
          </p:nvPr>
        </p:nvSpPr>
        <p:spPr>
          <a:xfrm>
            <a:off x="5381163" y="2220686"/>
            <a:ext cx="6677025" cy="2189389"/>
          </a:xfrm>
        </p:spPr>
        <p:txBody>
          <a:bodyPr>
            <a:normAutofit fontScale="90000"/>
          </a:bodyPr>
          <a:lstStyle/>
          <a:p>
            <a:pPr algn="r"/>
            <a:r>
              <a:rPr lang="en-US" dirty="0">
                <a:latin typeface="Arial" panose="020B0604020202020204" pitchFamily="34" charset="0"/>
                <a:cs typeface="Arial" panose="020B0604020202020204" pitchFamily="34" charset="0"/>
              </a:rPr>
              <a:t>MASLD: Experimental and pathophysiology</a:t>
            </a:r>
          </a:p>
        </p:txBody>
      </p:sp>
    </p:spTree>
    <p:extLst>
      <p:ext uri="{BB962C8B-B14F-4D97-AF65-F5344CB8AC3E}">
        <p14:creationId xmlns:p14="http://schemas.microsoft.com/office/powerpoint/2010/main" val="2460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E826-9DD5-3D4D-47E0-6C640464D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AE7E5-4591-5553-A967-7A681B0AA734}"/>
              </a:ext>
            </a:extLst>
          </p:cNvPr>
          <p:cNvSpPr>
            <a:spLocks noGrp="1"/>
          </p:cNvSpPr>
          <p:nvPr>
            <p:ph type="title"/>
          </p:nvPr>
        </p:nvSpPr>
        <p:spPr>
          <a:xfrm>
            <a:off x="838199" y="-89087"/>
            <a:ext cx="10723179" cy="838947"/>
          </a:xfrm>
        </p:spPr>
        <p:txBody>
          <a:bodyPr>
            <a:noAutofit/>
          </a:bodyPr>
          <a:lstStyle/>
          <a:p>
            <a:r>
              <a:rPr lang="en-NZ" sz="2400" dirty="0">
                <a:latin typeface="Arial" panose="020B0604020202020204" pitchFamily="34" charset="0"/>
                <a:cs typeface="Arial" panose="020B0604020202020204" pitchFamily="34" charset="0"/>
              </a:rPr>
              <a:t>Environmental chemical exposure as a modifier of disease severity in MASLD</a:t>
            </a:r>
            <a:endParaRPr lang="en-US" sz="2400" dirty="0">
              <a:latin typeface="Arial" panose="020B060402020202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FF161499-80E6-DDEF-F410-1A36378C9ADA}"/>
              </a:ext>
            </a:extLst>
          </p:cNvPr>
          <p:cNvSpPr txBox="1">
            <a:spLocks/>
          </p:cNvSpPr>
          <p:nvPr/>
        </p:nvSpPr>
        <p:spPr>
          <a:xfrm>
            <a:off x="425752" y="1094798"/>
            <a:ext cx="5374973" cy="4622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BACKGROUND &amp; AIMS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MASLD is the most prevalent chronic liver disease worldwide, yet excess adiposity alone does not explain interindividual susceptibility or disease progression</a:t>
            </a:r>
          </a:p>
          <a:p>
            <a:pPr>
              <a:lnSpc>
                <a:spcPct val="100000"/>
              </a:lnSpc>
            </a:pPr>
            <a:r>
              <a:rPr lang="en-US" sz="1600" dirty="0">
                <a:latin typeface="Arial" panose="020B0604020202020204" pitchFamily="34" charset="0"/>
                <a:cs typeface="Arial" panose="020B0604020202020204" pitchFamily="34" charset="0"/>
              </a:rPr>
              <a:t>Environmental exposures, particularly PFAS, may act as disease modifiers by exacerbating metabolic stress and impairing hepatic adaptive capacity</a:t>
            </a:r>
          </a:p>
          <a:p>
            <a:pPr>
              <a:lnSpc>
                <a:spcPct val="100000"/>
              </a:lnSpc>
            </a:pPr>
            <a:r>
              <a:rPr lang="en-US" sz="1600" b="1" dirty="0">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 identify associations between real-life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chemical exposures and MASLD severity, and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identify underlying metabolic pathways relevant to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liver pathology</a:t>
            </a:r>
            <a:endParaRPr lang="en-US" sz="1600" b="1" dirty="0">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494F5029-DB6E-EC17-ADD2-C76E4DAF9CA1}"/>
              </a:ext>
            </a:extLst>
          </p:cNvPr>
          <p:cNvSpPr txBox="1">
            <a:spLocks/>
          </p:cNvSpPr>
          <p:nvPr/>
        </p:nvSpPr>
        <p:spPr>
          <a:xfrm>
            <a:off x="6096000" y="109422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008080"/>
                </a:highlight>
                <a:latin typeface="Arial" panose="020B0604020202020204" pitchFamily="34" charset="0"/>
                <a:cs typeface="Arial" panose="020B0604020202020204" pitchFamily="34" charset="0"/>
              </a:rPr>
              <a:t>METHODS</a:t>
            </a:r>
          </a:p>
        </p:txBody>
      </p:sp>
      <p:cxnSp>
        <p:nvCxnSpPr>
          <p:cNvPr id="30" name="Straight Connector 29">
            <a:extLst>
              <a:ext uri="{FF2B5EF4-FFF2-40B4-BE49-F238E27FC236}">
                <a16:creationId xmlns:a16="http://schemas.microsoft.com/office/drawing/2014/main" id="{C8B84488-F22D-C3A3-44F7-33FE45B4845F}"/>
              </a:ext>
            </a:extLst>
          </p:cNvPr>
          <p:cNvCxnSpPr>
            <a:cxnSpLocks/>
          </p:cNvCxnSpPr>
          <p:nvPr/>
        </p:nvCxnSpPr>
        <p:spPr>
          <a:xfrm>
            <a:off x="5994353" y="1107566"/>
            <a:ext cx="0" cy="496945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F4821FD1-6300-6C36-CCBB-3D4C579056F8}"/>
              </a:ext>
            </a:extLst>
          </p:cNvPr>
          <p:cNvSpPr txBox="1">
            <a:spLocks/>
          </p:cNvSpPr>
          <p:nvPr/>
        </p:nvSpPr>
        <p:spPr>
          <a:xfrm>
            <a:off x="190499" y="6451600"/>
            <a:ext cx="3630387" cy="40640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err="1">
                <a:solidFill>
                  <a:srgbClr val="004B87"/>
                </a:solidFill>
                <a:latin typeface="Arial" panose="020B0604020202020204" pitchFamily="34" charset="0"/>
                <a:cs typeface="Arial" panose="020B0604020202020204" pitchFamily="34" charset="0"/>
              </a:rPr>
              <a:t>Hyötyläinen</a:t>
            </a:r>
            <a:r>
              <a:rPr lang="en-GB" sz="1100" dirty="0">
                <a:solidFill>
                  <a:srgbClr val="004B87"/>
                </a:solidFill>
                <a:latin typeface="Arial" panose="020B0604020202020204" pitchFamily="34" charset="0"/>
                <a:cs typeface="Arial" panose="020B0604020202020204" pitchFamily="34" charset="0"/>
              </a:rPr>
              <a:t> T, et al. EASL Congress 2026; OS-038. </a:t>
            </a:r>
          </a:p>
        </p:txBody>
      </p:sp>
      <p:sp>
        <p:nvSpPr>
          <p:cNvPr id="63" name="Rectangle 62">
            <a:extLst>
              <a:ext uri="{FF2B5EF4-FFF2-40B4-BE49-F238E27FC236}">
                <a16:creationId xmlns:a16="http://schemas.microsoft.com/office/drawing/2014/main" id="{ED66F2BA-2A83-35C9-C5F5-E5A5F93E297E}"/>
              </a:ext>
            </a:extLst>
          </p:cNvPr>
          <p:cNvSpPr/>
          <p:nvPr/>
        </p:nvSpPr>
        <p:spPr>
          <a:xfrm>
            <a:off x="7348390" y="1547587"/>
            <a:ext cx="3409778" cy="838946"/>
          </a:xfrm>
          <a:prstGeom prst="rect">
            <a:avLst/>
          </a:prstGeom>
          <a:solidFill>
            <a:srgbClr val="E7F3F2"/>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dirty="0">
                <a:solidFill>
                  <a:srgbClr val="004B87"/>
                </a:solidFill>
                <a:latin typeface="Arial" panose="020B0604020202020204" pitchFamily="34" charset="0"/>
                <a:cs typeface="Arial" panose="020B0604020202020204" pitchFamily="34" charset="0"/>
              </a:rPr>
              <a:t>Adult patients with steatosis, inflammation, and fibrosis </a:t>
            </a:r>
          </a:p>
          <a:p>
            <a:pPr lvl="0" algn="ctr">
              <a:defRPr/>
            </a:pPr>
            <a:r>
              <a:rPr lang="en-GB" sz="1400" i="1" dirty="0">
                <a:solidFill>
                  <a:srgbClr val="004B87"/>
                </a:solidFill>
                <a:latin typeface="Arial" panose="020B0604020202020204" pitchFamily="34" charset="0"/>
                <a:cs typeface="Arial" panose="020B0604020202020204" pitchFamily="34" charset="0"/>
              </a:rPr>
              <a:t>European SLD Registry </a:t>
            </a:r>
          </a:p>
          <a:p>
            <a:pPr lvl="0" algn="ctr">
              <a:defRPr/>
            </a:pPr>
            <a:r>
              <a:rPr lang="en-GB" sz="1400" b="1" dirty="0">
                <a:solidFill>
                  <a:srgbClr val="004B87"/>
                </a:solidFill>
                <a:latin typeface="Arial" panose="020B0604020202020204" pitchFamily="34" charset="0"/>
                <a:cs typeface="Arial" panose="020B0604020202020204" pitchFamily="34" charset="0"/>
              </a:rPr>
              <a:t>(n=1,521)</a:t>
            </a:r>
          </a:p>
        </p:txBody>
      </p:sp>
      <p:grpSp>
        <p:nvGrpSpPr>
          <p:cNvPr id="84" name="Group 83">
            <a:extLst>
              <a:ext uri="{FF2B5EF4-FFF2-40B4-BE49-F238E27FC236}">
                <a16:creationId xmlns:a16="http://schemas.microsoft.com/office/drawing/2014/main" id="{F8828336-8D0A-106A-BF75-7E4807EA1FD1}"/>
              </a:ext>
            </a:extLst>
          </p:cNvPr>
          <p:cNvGrpSpPr/>
          <p:nvPr/>
        </p:nvGrpSpPr>
        <p:grpSpPr>
          <a:xfrm>
            <a:off x="6307053" y="3383807"/>
            <a:ext cx="1705200" cy="2293093"/>
            <a:chOff x="6436752" y="3230140"/>
            <a:chExt cx="1705200" cy="2293093"/>
          </a:xfrm>
        </p:grpSpPr>
        <p:sp>
          <p:nvSpPr>
            <p:cNvPr id="77" name="Rectangle 76">
              <a:extLst>
                <a:ext uri="{FF2B5EF4-FFF2-40B4-BE49-F238E27FC236}">
                  <a16:creationId xmlns:a16="http://schemas.microsoft.com/office/drawing/2014/main" id="{519E4D44-27F2-25A4-EAF8-D3C753F46D0E}"/>
                </a:ext>
              </a:extLst>
            </p:cNvPr>
            <p:cNvSpPr/>
            <p:nvPr/>
          </p:nvSpPr>
          <p:spPr>
            <a:xfrm>
              <a:off x="6436752" y="3668948"/>
              <a:ext cx="1705200" cy="1854285"/>
            </a:xfrm>
            <a:prstGeom prst="rect">
              <a:avLst/>
            </a:prstGeom>
            <a:solidFill>
              <a:srgbClr val="D6EAE8"/>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33FBE417-6871-68AC-4524-30F9BC1D33C5}"/>
                </a:ext>
              </a:extLst>
            </p:cNvPr>
            <p:cNvSpPr/>
            <p:nvPr/>
          </p:nvSpPr>
          <p:spPr>
            <a:xfrm>
              <a:off x="6498588" y="4600458"/>
              <a:ext cx="1561019" cy="365348"/>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Plasma PFAS</a:t>
              </a:r>
              <a:endParaRPr kumimoji="0" lang="en-GB"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C3C9A6E1-F138-7DC8-09E0-37545F146AB3}"/>
                </a:ext>
              </a:extLst>
            </p:cNvPr>
            <p:cNvSpPr/>
            <p:nvPr/>
          </p:nvSpPr>
          <p:spPr>
            <a:xfrm>
              <a:off x="6821408" y="3230140"/>
              <a:ext cx="928253" cy="3399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lumMod val="75000"/>
                    </a:schemeClr>
                  </a:solidFill>
                  <a:latin typeface="Arial" panose="020B0604020202020204" pitchFamily="34" charset="0"/>
                  <a:cs typeface="Arial" panose="020B0604020202020204" pitchFamily="34" charset="0"/>
                </a:rPr>
                <a:t>LC–MS</a:t>
              </a:r>
              <a:endParaRPr kumimoji="0" lang="en-GB" sz="12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pic>
          <p:nvPicPr>
            <p:cNvPr id="82" name="Graphic 81">
              <a:extLst>
                <a:ext uri="{FF2B5EF4-FFF2-40B4-BE49-F238E27FC236}">
                  <a16:creationId xmlns:a16="http://schemas.microsoft.com/office/drawing/2014/main" id="{E5F9B909-8339-5D39-F330-5EF5A5A837D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93347" y="3848953"/>
              <a:ext cx="571500" cy="571500"/>
            </a:xfrm>
            <a:prstGeom prst="rect">
              <a:avLst/>
            </a:prstGeom>
          </p:spPr>
        </p:pic>
        <p:sp>
          <p:nvSpPr>
            <p:cNvPr id="83" name="Rectangle 82">
              <a:extLst>
                <a:ext uri="{FF2B5EF4-FFF2-40B4-BE49-F238E27FC236}">
                  <a16:creationId xmlns:a16="http://schemas.microsoft.com/office/drawing/2014/main" id="{295D8F0C-CC48-C52B-BB9E-F4F39154B53C}"/>
                </a:ext>
              </a:extLst>
            </p:cNvPr>
            <p:cNvSpPr/>
            <p:nvPr/>
          </p:nvSpPr>
          <p:spPr>
            <a:xfrm>
              <a:off x="6498588" y="5090664"/>
              <a:ext cx="1561019" cy="365348"/>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Metabolic profiles</a:t>
              </a:r>
              <a:endParaRPr kumimoji="0" lang="en-GB"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93" name="Group 92">
            <a:extLst>
              <a:ext uri="{FF2B5EF4-FFF2-40B4-BE49-F238E27FC236}">
                <a16:creationId xmlns:a16="http://schemas.microsoft.com/office/drawing/2014/main" id="{382DFB13-30FB-934D-4BAB-B0156375FC66}"/>
              </a:ext>
            </a:extLst>
          </p:cNvPr>
          <p:cNvGrpSpPr/>
          <p:nvPr/>
        </p:nvGrpSpPr>
        <p:grpSpPr>
          <a:xfrm>
            <a:off x="7988334" y="3380987"/>
            <a:ext cx="2123802" cy="2295913"/>
            <a:chOff x="8092297" y="3380987"/>
            <a:chExt cx="2123802" cy="2295913"/>
          </a:xfrm>
        </p:grpSpPr>
        <p:grpSp>
          <p:nvGrpSpPr>
            <p:cNvPr id="85" name="Group 84">
              <a:extLst>
                <a:ext uri="{FF2B5EF4-FFF2-40B4-BE49-F238E27FC236}">
                  <a16:creationId xmlns:a16="http://schemas.microsoft.com/office/drawing/2014/main" id="{18D1C338-23E2-CEF4-27D8-7316485BA8B2}"/>
                </a:ext>
              </a:extLst>
            </p:cNvPr>
            <p:cNvGrpSpPr/>
            <p:nvPr/>
          </p:nvGrpSpPr>
          <p:grpSpPr>
            <a:xfrm>
              <a:off x="8092297" y="3380987"/>
              <a:ext cx="2123802" cy="2295913"/>
              <a:chOff x="6229740" y="3236219"/>
              <a:chExt cx="2123802" cy="2295913"/>
            </a:xfrm>
          </p:grpSpPr>
          <p:sp>
            <p:nvSpPr>
              <p:cNvPr id="86" name="Rectangle 85">
                <a:extLst>
                  <a:ext uri="{FF2B5EF4-FFF2-40B4-BE49-F238E27FC236}">
                    <a16:creationId xmlns:a16="http://schemas.microsoft.com/office/drawing/2014/main" id="{A054E19A-35D1-3DAA-7BD2-413B74D53368}"/>
                  </a:ext>
                </a:extLst>
              </p:cNvPr>
              <p:cNvSpPr/>
              <p:nvPr/>
            </p:nvSpPr>
            <p:spPr>
              <a:xfrm>
                <a:off x="6428960" y="3668947"/>
                <a:ext cx="1699680" cy="1863185"/>
              </a:xfrm>
              <a:prstGeom prst="rect">
                <a:avLst/>
              </a:prstGeom>
              <a:solidFill>
                <a:srgbClr val="D6EAE8"/>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C4D765F0-18BA-E0D3-9819-2E15D151137E}"/>
                  </a:ext>
                </a:extLst>
              </p:cNvPr>
              <p:cNvSpPr/>
              <p:nvPr/>
            </p:nvSpPr>
            <p:spPr>
              <a:xfrm>
                <a:off x="6498588" y="4600457"/>
                <a:ext cx="1561019" cy="864453"/>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Associations </a:t>
                </a:r>
                <a:br>
                  <a:rPr kumimoji="0" lang="en-NZ"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NZ"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with liver-related phenotypes</a:t>
                </a:r>
                <a:endParaRPr kumimoji="0" lang="en-GB"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1A374B3C-1286-1181-998C-6B96CAE38561}"/>
                  </a:ext>
                </a:extLst>
              </p:cNvPr>
              <p:cNvSpPr/>
              <p:nvPr/>
            </p:nvSpPr>
            <p:spPr>
              <a:xfrm>
                <a:off x="6229740" y="3236219"/>
                <a:ext cx="2123802" cy="3399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lumMod val="75000"/>
                      </a:schemeClr>
                    </a:solidFill>
                    <a:latin typeface="Arial" panose="020B0604020202020204" pitchFamily="34" charset="0"/>
                    <a:cs typeface="Arial" panose="020B0604020202020204" pitchFamily="34" charset="0"/>
                  </a:rPr>
                  <a:t>Multivariable and </a:t>
                </a:r>
                <a:br>
                  <a:rPr lang="en-GB" sz="1200" b="1" dirty="0">
                    <a:solidFill>
                      <a:schemeClr val="accent6">
                        <a:lumMod val="75000"/>
                      </a:schemeClr>
                    </a:solidFill>
                    <a:latin typeface="Arial" panose="020B0604020202020204" pitchFamily="34" charset="0"/>
                    <a:cs typeface="Arial" panose="020B0604020202020204" pitchFamily="34" charset="0"/>
                  </a:rPr>
                </a:br>
                <a:r>
                  <a:rPr lang="en-GB" sz="1200" b="1" dirty="0">
                    <a:solidFill>
                      <a:schemeClr val="accent6">
                        <a:lumMod val="75000"/>
                      </a:schemeClr>
                    </a:solidFill>
                    <a:latin typeface="Arial" panose="020B0604020202020204" pitchFamily="34" charset="0"/>
                    <a:cs typeface="Arial" panose="020B0604020202020204" pitchFamily="34" charset="0"/>
                  </a:rPr>
                  <a:t>sex-stratified analyses</a:t>
                </a:r>
                <a:endParaRPr kumimoji="0" lang="en-GB" sz="12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grpSp>
        <p:pic>
          <p:nvPicPr>
            <p:cNvPr id="92" name="Graphic 91">
              <a:extLst>
                <a:ext uri="{FF2B5EF4-FFF2-40B4-BE49-F238E27FC236}">
                  <a16:creationId xmlns:a16="http://schemas.microsoft.com/office/drawing/2014/main" id="{A086CB88-17E4-40E6-724E-22A602127DA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91063" y="3960474"/>
              <a:ext cx="682048" cy="682048"/>
            </a:xfrm>
            <a:prstGeom prst="rect">
              <a:avLst/>
            </a:prstGeom>
          </p:spPr>
        </p:pic>
      </p:grpSp>
      <p:grpSp>
        <p:nvGrpSpPr>
          <p:cNvPr id="95" name="Group 94">
            <a:extLst>
              <a:ext uri="{FF2B5EF4-FFF2-40B4-BE49-F238E27FC236}">
                <a16:creationId xmlns:a16="http://schemas.microsoft.com/office/drawing/2014/main" id="{DADA2A9B-83F9-14A4-1FF4-36EE464B8630}"/>
              </a:ext>
            </a:extLst>
          </p:cNvPr>
          <p:cNvGrpSpPr/>
          <p:nvPr/>
        </p:nvGrpSpPr>
        <p:grpSpPr>
          <a:xfrm>
            <a:off x="10096922" y="3380988"/>
            <a:ext cx="1699680" cy="2295912"/>
            <a:chOff x="6428960" y="3236220"/>
            <a:chExt cx="1699680" cy="2295912"/>
          </a:xfrm>
        </p:grpSpPr>
        <p:sp>
          <p:nvSpPr>
            <p:cNvPr id="97" name="Rectangle 96">
              <a:extLst>
                <a:ext uri="{FF2B5EF4-FFF2-40B4-BE49-F238E27FC236}">
                  <a16:creationId xmlns:a16="http://schemas.microsoft.com/office/drawing/2014/main" id="{C5D1BECA-415E-F60D-F5AD-330397A8A8AB}"/>
                </a:ext>
              </a:extLst>
            </p:cNvPr>
            <p:cNvSpPr/>
            <p:nvPr/>
          </p:nvSpPr>
          <p:spPr>
            <a:xfrm>
              <a:off x="6428960" y="3668947"/>
              <a:ext cx="1699680" cy="1863185"/>
            </a:xfrm>
            <a:prstGeom prst="rect">
              <a:avLst/>
            </a:prstGeom>
            <a:solidFill>
              <a:srgbClr val="D6EAE8"/>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A0D67138-4A21-FF68-0000-2369F7B8001E}"/>
                </a:ext>
              </a:extLst>
            </p:cNvPr>
            <p:cNvSpPr/>
            <p:nvPr/>
          </p:nvSpPr>
          <p:spPr>
            <a:xfrm>
              <a:off x="6498588" y="4600457"/>
              <a:ext cx="1561019" cy="864454"/>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200" dirty="0">
                  <a:solidFill>
                    <a:srgbClr val="FFFFFF"/>
                  </a:solidFill>
                  <a:latin typeface="Arial" panose="020B0604020202020204" pitchFamily="34" charset="0"/>
                  <a:cs typeface="Arial" panose="020B0604020202020204" pitchFamily="34" charset="0"/>
                </a:rPr>
                <a:t>Conducted in </a:t>
              </a:r>
              <a:br>
                <a:rPr lang="en-NZ" sz="1200" dirty="0">
                  <a:solidFill>
                    <a:srgbClr val="FFFFFF"/>
                  </a:solidFill>
                  <a:latin typeface="Arial" panose="020B0604020202020204" pitchFamily="34" charset="0"/>
                  <a:cs typeface="Arial" panose="020B0604020202020204" pitchFamily="34" charset="0"/>
                </a:rPr>
              </a:br>
              <a:r>
                <a:rPr lang="en-NZ" sz="1200" dirty="0">
                  <a:solidFill>
                    <a:srgbClr val="FFFFFF"/>
                  </a:solidFill>
                  <a:latin typeface="Arial" panose="020B0604020202020204" pitchFamily="34" charset="0"/>
                  <a:cs typeface="Arial" panose="020B0604020202020204" pitchFamily="34" charset="0"/>
                </a:rPr>
                <a:t>murine and hepatocyte-like </a:t>
              </a:r>
              <a:r>
                <a:rPr lang="en-NZ" sz="1200" dirty="0" err="1">
                  <a:solidFill>
                    <a:srgbClr val="FFFFFF"/>
                  </a:solidFill>
                  <a:latin typeface="Arial" panose="020B0604020202020204" pitchFamily="34" charset="0"/>
                  <a:cs typeface="Arial" panose="020B0604020202020204" pitchFamily="34" charset="0"/>
                </a:rPr>
                <a:t>HepaRG</a:t>
              </a:r>
              <a:r>
                <a:rPr lang="en-NZ" sz="1200" dirty="0">
                  <a:solidFill>
                    <a:srgbClr val="FFFFFF"/>
                  </a:solidFill>
                  <a:latin typeface="Arial" panose="020B0604020202020204" pitchFamily="34" charset="0"/>
                  <a:cs typeface="Arial" panose="020B0604020202020204" pitchFamily="34" charset="0"/>
                </a:rPr>
                <a:t> cell models</a:t>
              </a:r>
              <a:endParaRPr kumimoji="0" lang="en-GB" sz="12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9" name="Rectangle 98">
              <a:extLst>
                <a:ext uri="{FF2B5EF4-FFF2-40B4-BE49-F238E27FC236}">
                  <a16:creationId xmlns:a16="http://schemas.microsoft.com/office/drawing/2014/main" id="{970D50BF-CB91-5C0B-7F58-F73D008D3AD0}"/>
                </a:ext>
              </a:extLst>
            </p:cNvPr>
            <p:cNvSpPr/>
            <p:nvPr/>
          </p:nvSpPr>
          <p:spPr>
            <a:xfrm>
              <a:off x="6428960" y="3236220"/>
              <a:ext cx="1699680" cy="3399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lumMod val="75000"/>
                    </a:schemeClr>
                  </a:solidFill>
                  <a:latin typeface="Arial" panose="020B0604020202020204" pitchFamily="34" charset="0"/>
                  <a:cs typeface="Arial" panose="020B0604020202020204" pitchFamily="34" charset="0"/>
                </a:rPr>
                <a:t>PFAS exposure experiments</a:t>
              </a:r>
              <a:endParaRPr kumimoji="0" lang="en-GB" sz="12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grpSp>
      <p:cxnSp>
        <p:nvCxnSpPr>
          <p:cNvPr id="100" name="Straight Arrow Connector 14">
            <a:extLst>
              <a:ext uri="{FF2B5EF4-FFF2-40B4-BE49-F238E27FC236}">
                <a16:creationId xmlns:a16="http://schemas.microsoft.com/office/drawing/2014/main" id="{4AD24523-3336-A4A3-BDBF-A79A8D63D6D5}"/>
              </a:ext>
            </a:extLst>
          </p:cNvPr>
          <p:cNvCxnSpPr>
            <a:cxnSpLocks/>
            <a:stCxn id="63" idx="2"/>
            <a:endCxn id="80" idx="0"/>
          </p:cNvCxnSpPr>
          <p:nvPr/>
        </p:nvCxnSpPr>
        <p:spPr>
          <a:xfrm rot="5400000">
            <a:off x="7605921" y="1936449"/>
            <a:ext cx="997274" cy="1897443"/>
          </a:xfrm>
          <a:prstGeom prst="bentConnector3">
            <a:avLst>
              <a:gd name="adj1" fmla="val 50000"/>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4">
            <a:extLst>
              <a:ext uri="{FF2B5EF4-FFF2-40B4-BE49-F238E27FC236}">
                <a16:creationId xmlns:a16="http://schemas.microsoft.com/office/drawing/2014/main" id="{02B6CEC0-CE9B-13C4-34EB-E373986EC6FF}"/>
              </a:ext>
            </a:extLst>
          </p:cNvPr>
          <p:cNvCxnSpPr>
            <a:cxnSpLocks/>
            <a:stCxn id="63" idx="2"/>
            <a:endCxn id="88" idx="0"/>
          </p:cNvCxnSpPr>
          <p:nvPr/>
        </p:nvCxnSpPr>
        <p:spPr>
          <a:xfrm flipH="1">
            <a:off x="9050235" y="2386533"/>
            <a:ext cx="3044" cy="99445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4">
            <a:extLst>
              <a:ext uri="{FF2B5EF4-FFF2-40B4-BE49-F238E27FC236}">
                <a16:creationId xmlns:a16="http://schemas.microsoft.com/office/drawing/2014/main" id="{630AAAE6-E486-B58D-A120-7F51BABDC97A}"/>
              </a:ext>
            </a:extLst>
          </p:cNvPr>
          <p:cNvCxnSpPr>
            <a:cxnSpLocks/>
            <a:stCxn id="63" idx="2"/>
            <a:endCxn id="99" idx="0"/>
          </p:cNvCxnSpPr>
          <p:nvPr/>
        </p:nvCxnSpPr>
        <p:spPr>
          <a:xfrm rot="16200000" flipH="1">
            <a:off x="9502793" y="1937018"/>
            <a:ext cx="994455" cy="1893483"/>
          </a:xfrm>
          <a:prstGeom prst="bentConnector3">
            <a:avLst>
              <a:gd name="adj1" fmla="val 50000"/>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114" name="Graphic 113">
            <a:extLst>
              <a:ext uri="{FF2B5EF4-FFF2-40B4-BE49-F238E27FC236}">
                <a16:creationId xmlns:a16="http://schemas.microsoft.com/office/drawing/2014/main" id="{EA5C4300-7D19-0407-ED45-F26E4E49F34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501080" y="4134863"/>
            <a:ext cx="406400" cy="406400"/>
          </a:xfrm>
          <a:prstGeom prst="rect">
            <a:avLst/>
          </a:prstGeom>
        </p:spPr>
      </p:pic>
      <p:pic>
        <p:nvPicPr>
          <p:cNvPr id="120" name="Graphic 119">
            <a:extLst>
              <a:ext uri="{FF2B5EF4-FFF2-40B4-BE49-F238E27FC236}">
                <a16:creationId xmlns:a16="http://schemas.microsoft.com/office/drawing/2014/main" id="{485AB9FA-98A3-7F70-A94A-5488343C17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973501" y="4116476"/>
            <a:ext cx="443174" cy="443174"/>
          </a:xfrm>
          <a:prstGeom prst="rect">
            <a:avLst/>
          </a:prstGeom>
        </p:spPr>
      </p:pic>
      <p:pic>
        <p:nvPicPr>
          <p:cNvPr id="6" name="Picture 5">
            <a:hlinkClick r:id="rId7" action="ppaction://hlinksldjump"/>
            <a:extLst>
              <a:ext uri="{FF2B5EF4-FFF2-40B4-BE49-F238E27FC236}">
                <a16:creationId xmlns:a16="http://schemas.microsoft.com/office/drawing/2014/main" id="{706DF043-6E5F-2855-E21B-9256A17979EA}"/>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113780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8C89E-B00E-F5EE-BE58-3FFB3887ED25}"/>
            </a:ext>
          </a:extLst>
        </p:cNvPr>
        <p:cNvGrpSpPr/>
        <p:nvPr/>
      </p:nvGrpSpPr>
      <p:grpSpPr>
        <a:xfrm>
          <a:off x="0" y="0"/>
          <a:ext cx="0" cy="0"/>
          <a:chOff x="0" y="0"/>
          <a:chExt cx="0" cy="0"/>
        </a:xfrm>
      </p:grpSpPr>
      <p:sp>
        <p:nvSpPr>
          <p:cNvPr id="5" name="Content Placeholder 1">
            <a:extLst>
              <a:ext uri="{FF2B5EF4-FFF2-40B4-BE49-F238E27FC236}">
                <a16:creationId xmlns:a16="http://schemas.microsoft.com/office/drawing/2014/main" id="{99794255-4C1B-5AED-3182-054990CD45C8}"/>
              </a:ext>
            </a:extLst>
          </p:cNvPr>
          <p:cNvSpPr txBox="1">
            <a:spLocks/>
          </p:cNvSpPr>
          <p:nvPr/>
        </p:nvSpPr>
        <p:spPr>
          <a:xfrm>
            <a:off x="425748" y="1094797"/>
            <a:ext cx="5734419" cy="46075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008080"/>
                </a:highlight>
                <a:latin typeface="Arial" panose="020B0604020202020204" pitchFamily="34" charset="0"/>
                <a:cs typeface="Arial" panose="020B0604020202020204" pitchFamily="34" charset="0"/>
              </a:rPr>
              <a:t>RESULTS</a:t>
            </a:r>
            <a:endParaRPr lang="en-US" sz="2000" dirty="0">
              <a:solidFill>
                <a:schemeClr val="bg1"/>
              </a:solidFill>
              <a:highlight>
                <a:srgbClr val="008080"/>
              </a:highlight>
              <a:latin typeface="Arial" panose="020B0604020202020204" pitchFamily="34" charset="0"/>
              <a:cs typeface="Arial" panose="020B0604020202020204" pitchFamily="34" charset="0"/>
            </a:endParaRPr>
          </a:p>
          <a:p>
            <a:pPr>
              <a:lnSpc>
                <a:spcPct val="100000"/>
              </a:lnSpc>
              <a:spcBef>
                <a:spcPts val="800"/>
              </a:spcBef>
            </a:pPr>
            <a:r>
              <a:rPr lang="en-US" sz="1600" dirty="0">
                <a:latin typeface="Arial" panose="020B0604020202020204" pitchFamily="34" charset="0"/>
                <a:cs typeface="Arial" panose="020B0604020202020204" pitchFamily="34" charset="0"/>
              </a:rPr>
              <a:t>PFAS and parabens were associated with MASLD severity, correlating with histologically characterized steatosis, ballooning, and fibrosis, with non-invasive fibrosis measures (Fib-4 and </a:t>
            </a:r>
            <a:r>
              <a:rPr lang="en-US" sz="1600" dirty="0" err="1">
                <a:latin typeface="Arial" panose="020B0604020202020204" pitchFamily="34" charset="0"/>
                <a:cs typeface="Arial" panose="020B0604020202020204" pitchFamily="34" charset="0"/>
              </a:rPr>
              <a:t>Fibroscan</a:t>
            </a:r>
            <a:r>
              <a:rPr lang="en-US" sz="1600" baseline="300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as well as markers of insulin resistance in a sex-specific manner</a:t>
            </a:r>
          </a:p>
          <a:p>
            <a:pPr>
              <a:lnSpc>
                <a:spcPct val="100000"/>
              </a:lnSpc>
              <a:spcBef>
                <a:spcPts val="800"/>
              </a:spcBef>
            </a:pPr>
            <a:r>
              <a:rPr lang="en-US" sz="1600" dirty="0">
                <a:latin typeface="Arial" panose="020B0604020202020204" pitchFamily="34" charset="0"/>
                <a:cs typeface="Arial" panose="020B0604020202020204" pitchFamily="34" charset="0"/>
              </a:rPr>
              <a:t>PFAS exposure was linked to disturbances in bile acid metabolism, lipid metabolism,* amino acids, and gut microbiota-derived metabolites, with a stronger association in males</a:t>
            </a:r>
          </a:p>
          <a:p>
            <a:pPr>
              <a:lnSpc>
                <a:spcPct val="100000"/>
              </a:lnSpc>
              <a:spcBef>
                <a:spcPts val="800"/>
              </a:spcBef>
            </a:pPr>
            <a:r>
              <a:rPr lang="en-US" sz="1600" dirty="0">
                <a:latin typeface="Arial" panose="020B0604020202020204" pitchFamily="34" charset="0"/>
                <a:cs typeface="Arial" panose="020B0604020202020204" pitchFamily="34" charset="0"/>
              </a:rPr>
              <a:t>Fibrosis was associated with upregulation of:</a:t>
            </a:r>
          </a:p>
          <a:p>
            <a:pPr marL="538163" lvl="1" indent="-274638">
              <a:lnSpc>
                <a:spcPct val="100000"/>
              </a:lnSpc>
              <a:spcBef>
                <a:spcPts val="8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9 bile acids in males (adjusted p&lt;0.1)</a:t>
            </a:r>
          </a:p>
          <a:p>
            <a:pPr marL="538163" lvl="1" indent="-274638">
              <a:lnSpc>
                <a:spcPct val="100000"/>
              </a:lnSpc>
              <a:spcBef>
                <a:spcPts val="800"/>
              </a:spcBef>
              <a:buFont typeface="Engravers MT" panose="02090707080505020304" pitchFamily="18" charset="0"/>
              <a:buChar char="–"/>
            </a:pPr>
            <a:r>
              <a:rPr lang="en-US" sz="1600" dirty="0">
                <a:solidFill>
                  <a:srgbClr val="004B87"/>
                </a:solidFill>
                <a:latin typeface="Arial" panose="020B0604020202020204" pitchFamily="34" charset="0"/>
                <a:cs typeface="Arial" panose="020B0604020202020204" pitchFamily="34" charset="0"/>
              </a:rPr>
              <a:t>182 lipids in females and 167 lipids in males </a:t>
            </a:r>
            <a:br>
              <a:rPr lang="en-US" sz="1600" dirty="0">
                <a:solidFill>
                  <a:srgbClr val="004B87"/>
                </a:solidFill>
                <a:latin typeface="Arial" panose="020B0604020202020204" pitchFamily="34" charset="0"/>
                <a:cs typeface="Arial" panose="020B0604020202020204" pitchFamily="34" charset="0"/>
              </a:rPr>
            </a:br>
            <a:r>
              <a:rPr lang="en-US" sz="1600" dirty="0">
                <a:solidFill>
                  <a:srgbClr val="004B87"/>
                </a:solidFill>
                <a:latin typeface="Arial" panose="020B0604020202020204" pitchFamily="34" charset="0"/>
                <a:cs typeface="Arial" panose="020B0604020202020204" pitchFamily="34" charset="0"/>
              </a:rPr>
              <a:t>(adjusted p&lt;0.01)</a:t>
            </a:r>
          </a:p>
          <a:p>
            <a:pPr>
              <a:lnSpc>
                <a:spcPct val="100000"/>
              </a:lnSpc>
              <a:spcBef>
                <a:spcPts val="800"/>
              </a:spcBef>
            </a:pPr>
            <a:r>
              <a:rPr lang="en-US" sz="1600" dirty="0">
                <a:latin typeface="Arial" panose="020B0604020202020204" pitchFamily="34" charset="0"/>
                <a:cs typeface="Arial" panose="020B0604020202020204" pitchFamily="34" charset="0"/>
              </a:rPr>
              <a:t>These metabolic signatures were directionally consistent across human, </a:t>
            </a:r>
            <a:r>
              <a:rPr lang="en-US" sz="1600" i="1" dirty="0">
                <a:latin typeface="Arial" panose="020B0604020202020204" pitchFamily="34" charset="0"/>
                <a:cs typeface="Arial" panose="020B0604020202020204" pitchFamily="34" charset="0"/>
              </a:rPr>
              <a:t>in vivo</a:t>
            </a:r>
            <a:r>
              <a:rPr lang="en-US" sz="1600"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and </a:t>
            </a:r>
            <a:r>
              <a:rPr lang="en-US" sz="1600" i="1" dirty="0">
                <a:latin typeface="Arial" panose="020B0604020202020204" pitchFamily="34" charset="0"/>
                <a:cs typeface="Arial" panose="020B0604020202020204" pitchFamily="34" charset="0"/>
              </a:rPr>
              <a:t>in vitro </a:t>
            </a:r>
            <a:r>
              <a:rPr lang="en-US" sz="1600" dirty="0">
                <a:latin typeface="Arial" panose="020B0604020202020204" pitchFamily="34" charset="0"/>
                <a:cs typeface="Arial" panose="020B0604020202020204" pitchFamily="34" charset="0"/>
              </a:rPr>
              <a:t>models, and were most pronounced under steatotic conditions, suggesting synergistic effects</a:t>
            </a:r>
          </a:p>
        </p:txBody>
      </p:sp>
      <p:sp>
        <p:nvSpPr>
          <p:cNvPr id="32" name="Text Placeholder 3">
            <a:extLst>
              <a:ext uri="{FF2B5EF4-FFF2-40B4-BE49-F238E27FC236}">
                <a16:creationId xmlns:a16="http://schemas.microsoft.com/office/drawing/2014/main" id="{88FEDBFB-52CD-BB56-7C13-355D60E82D15}"/>
              </a:ext>
            </a:extLst>
          </p:cNvPr>
          <p:cNvSpPr txBox="1">
            <a:spLocks/>
          </p:cNvSpPr>
          <p:nvPr/>
        </p:nvSpPr>
        <p:spPr>
          <a:xfrm>
            <a:off x="190499" y="6235140"/>
            <a:ext cx="8491804" cy="50521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n-GB" sz="1100" dirty="0">
                <a:solidFill>
                  <a:srgbClr val="004B87"/>
                </a:solidFill>
                <a:latin typeface="Arial" panose="020B0604020202020204" pitchFamily="34" charset="0"/>
                <a:cs typeface="Arial" panose="020B0604020202020204" pitchFamily="34" charset="0"/>
              </a:rPr>
              <a:t>*Phosphatidylcholines and sphingolipids.</a:t>
            </a:r>
          </a:p>
          <a:p>
            <a:pPr marL="0" indent="0">
              <a:spcBef>
                <a:spcPts val="300"/>
              </a:spcBef>
              <a:buNone/>
            </a:pPr>
            <a:r>
              <a:rPr lang="en-GB" sz="1100" dirty="0" err="1">
                <a:solidFill>
                  <a:srgbClr val="004B87"/>
                </a:solidFill>
                <a:latin typeface="Arial" panose="020B0604020202020204" pitchFamily="34" charset="0"/>
                <a:cs typeface="Arial" panose="020B0604020202020204" pitchFamily="34" charset="0"/>
              </a:rPr>
              <a:t>Hyötyläinen</a:t>
            </a:r>
            <a:r>
              <a:rPr lang="en-GB" sz="1100" dirty="0">
                <a:solidFill>
                  <a:srgbClr val="004B87"/>
                </a:solidFill>
                <a:latin typeface="Arial" panose="020B0604020202020204" pitchFamily="34" charset="0"/>
                <a:cs typeface="Arial" panose="020B0604020202020204" pitchFamily="34" charset="0"/>
              </a:rPr>
              <a:t> T, et al. EASL Congress 2026; OS-038. </a:t>
            </a:r>
          </a:p>
        </p:txBody>
      </p:sp>
      <p:sp>
        <p:nvSpPr>
          <p:cNvPr id="20" name="Content Placeholder 9">
            <a:extLst>
              <a:ext uri="{FF2B5EF4-FFF2-40B4-BE49-F238E27FC236}">
                <a16:creationId xmlns:a16="http://schemas.microsoft.com/office/drawing/2014/main" id="{01F23680-3A35-1DCC-9718-3652B65872AB}"/>
              </a:ext>
            </a:extLst>
          </p:cNvPr>
          <p:cNvSpPr txBox="1">
            <a:spLocks/>
          </p:cNvSpPr>
          <p:nvPr/>
        </p:nvSpPr>
        <p:spPr>
          <a:xfrm>
            <a:off x="6352582" y="1094220"/>
            <a:ext cx="5125042" cy="2715780"/>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008080"/>
                </a:highlight>
                <a:latin typeface="Arial" panose="020B0604020202020204" pitchFamily="34" charset="0"/>
                <a:cs typeface="Arial" panose="020B0604020202020204" pitchFamily="34" charset="0"/>
              </a:rPr>
              <a:t>CONCLUSIONS</a:t>
            </a:r>
          </a:p>
          <a:p>
            <a:pPr>
              <a:lnSpc>
                <a:spcPct val="100000"/>
              </a:lnSpc>
              <a:spcBef>
                <a:spcPts val="800"/>
              </a:spcBef>
              <a:buClr>
                <a:schemeClr val="bg2">
                  <a:lumMod val="25000"/>
                </a:schemeClr>
              </a:buClr>
            </a:pPr>
            <a:r>
              <a:rPr lang="en-US" sz="1600" dirty="0">
                <a:solidFill>
                  <a:srgbClr val="004B87"/>
                </a:solidFill>
                <a:latin typeface="Arial" panose="020B0604020202020204" pitchFamily="34" charset="0"/>
                <a:cs typeface="Arial" panose="020B0604020202020204" pitchFamily="34" charset="0"/>
              </a:rPr>
              <a:t>Integrated human and experimental data indicate that PFAS exposure is associated with more advanced MASLD through disruption of bile acid homeostasis, lipid metabolism, mitochondrial pathways, and the gut–liver axis</a:t>
            </a:r>
          </a:p>
          <a:p>
            <a:pPr>
              <a:lnSpc>
                <a:spcPct val="100000"/>
              </a:lnSpc>
              <a:spcBef>
                <a:spcPts val="800"/>
              </a:spcBef>
              <a:buClr>
                <a:schemeClr val="bg2">
                  <a:lumMod val="25000"/>
                </a:schemeClr>
              </a:buClr>
            </a:pPr>
            <a:r>
              <a:rPr lang="en-US" sz="1600" dirty="0">
                <a:solidFill>
                  <a:srgbClr val="004B87"/>
                </a:solidFill>
                <a:latin typeface="Arial" panose="020B0604020202020204" pitchFamily="34" charset="0"/>
                <a:cs typeface="Arial" panose="020B0604020202020204" pitchFamily="34" charset="0"/>
              </a:rPr>
              <a:t>Environmental chemical exposure may therefore represent a clinically relevant modifier of MASLD progression, supporting the inclusion of exposome-informed perspectives in risk stratification and preventive strategies in hepatology</a:t>
            </a:r>
          </a:p>
        </p:txBody>
      </p:sp>
      <p:sp>
        <p:nvSpPr>
          <p:cNvPr id="29" name="Title 1">
            <a:extLst>
              <a:ext uri="{FF2B5EF4-FFF2-40B4-BE49-F238E27FC236}">
                <a16:creationId xmlns:a16="http://schemas.microsoft.com/office/drawing/2014/main" id="{EB5469E1-72CF-EC42-7344-812D38EE12E4}"/>
              </a:ext>
            </a:extLst>
          </p:cNvPr>
          <p:cNvSpPr>
            <a:spLocks noGrp="1"/>
          </p:cNvSpPr>
          <p:nvPr>
            <p:ph type="title"/>
          </p:nvPr>
        </p:nvSpPr>
        <p:spPr>
          <a:xfrm>
            <a:off x="838199" y="-89087"/>
            <a:ext cx="10723179" cy="838947"/>
          </a:xfrm>
        </p:spPr>
        <p:txBody>
          <a:bodyPr>
            <a:noAutofit/>
          </a:bodyPr>
          <a:lstStyle/>
          <a:p>
            <a:r>
              <a:rPr lang="en-NZ" sz="2400" dirty="0">
                <a:latin typeface="Arial" panose="020B0604020202020204" pitchFamily="34" charset="0"/>
                <a:cs typeface="Arial" panose="020B0604020202020204" pitchFamily="34" charset="0"/>
              </a:rPr>
              <a:t>Environmental chemical exposure as a modifier of disease severity in MASLD</a:t>
            </a:r>
            <a:endParaRPr lang="en-US" sz="2400" dirty="0">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0EB0D6FA-C476-8E18-E36E-48FAFB7B2491}"/>
              </a:ext>
            </a:extLst>
          </p:cNvPr>
          <p:cNvCxnSpPr>
            <a:cxnSpLocks/>
          </p:cNvCxnSpPr>
          <p:nvPr/>
        </p:nvCxnSpPr>
        <p:spPr>
          <a:xfrm>
            <a:off x="6256374" y="1094220"/>
            <a:ext cx="0" cy="496945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Picture 2">
            <a:hlinkClick r:id="rId3" action="ppaction://hlinksldjump"/>
            <a:extLst>
              <a:ext uri="{FF2B5EF4-FFF2-40B4-BE49-F238E27FC236}">
                <a16:creationId xmlns:a16="http://schemas.microsoft.com/office/drawing/2014/main" id="{6DAAFD00-BCC0-A347-CFC7-57DA2AB7EBD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614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EA98A-BCFA-04B2-E2AE-BE641C288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90BADE-9CF7-4F07-E9BC-C1AB38506FB8}"/>
              </a:ext>
            </a:extLst>
          </p:cNvPr>
          <p:cNvSpPr>
            <a:spLocks noGrp="1"/>
          </p:cNvSpPr>
          <p:nvPr>
            <p:ph type="ctrTitle"/>
          </p:nvPr>
        </p:nvSpPr>
        <p:spPr>
          <a:xfrm>
            <a:off x="3628562" y="2714624"/>
            <a:ext cx="8429626" cy="1690007"/>
          </a:xfrm>
        </p:spPr>
        <p:txBody>
          <a:bodyPr>
            <a:normAutofit/>
          </a:bodyPr>
          <a:lstStyle/>
          <a:p>
            <a:pPr algn="r"/>
            <a:r>
              <a:rPr lang="en-GB" sz="4900" dirty="0" err="1">
                <a:latin typeface="Arial" panose="020B0604020202020204" pitchFamily="34" charset="0"/>
                <a:cs typeface="Arial" panose="020B0604020202020204" pitchFamily="34" charset="0"/>
              </a:rPr>
              <a:t>MASLD</a:t>
            </a:r>
            <a:r>
              <a:rPr lang="en-GB" sz="4900" dirty="0">
                <a:latin typeface="Arial" panose="020B0604020202020204" pitchFamily="34" charset="0"/>
                <a:cs typeface="Arial" panose="020B0604020202020204" pitchFamily="34" charset="0"/>
              </a:rPr>
              <a:t>: Diagnostics and non-invasive assessment</a:t>
            </a:r>
            <a:endParaRPr lang="en-US" sz="4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402826"/>
      </p:ext>
    </p:extLst>
  </p:cSld>
  <p:clrMapOvr>
    <a:masterClrMapping/>
  </p:clrMapOvr>
</p:sld>
</file>

<file path=ppt/theme/theme1.xml><?xml version="1.0" encoding="utf-8"?>
<a:theme xmlns:a="http://schemas.openxmlformats.org/drawingml/2006/main" name="Office Theme">
  <a:themeElements>
    <a:clrScheme name="Custom 1">
      <a:dk1>
        <a:srgbClr val="004B87"/>
      </a:dk1>
      <a:lt1>
        <a:sysClr val="window" lastClr="FFFFFF"/>
      </a:lt1>
      <a:dk2>
        <a:srgbClr val="004B87"/>
      </a:dk2>
      <a:lt2>
        <a:srgbClr val="E8E8E8"/>
      </a:lt2>
      <a:accent1>
        <a:srgbClr val="004B87"/>
      </a:accent1>
      <a:accent2>
        <a:srgbClr val="FF6720"/>
      </a:accent2>
      <a:accent3>
        <a:srgbClr val="5BC2E7"/>
      </a:accent3>
      <a:accent4>
        <a:srgbClr val="DB0B5B"/>
      </a:accent4>
      <a:accent5>
        <a:srgbClr val="826B6A"/>
      </a:accent5>
      <a:accent6>
        <a:srgbClr val="1A9586"/>
      </a:accent6>
      <a:hlink>
        <a:srgbClr val="5BC2E7"/>
      </a:hlink>
      <a:folHlink>
        <a:srgbClr val="004B87"/>
      </a:folHlink>
    </a:clrScheme>
    <a:fontScheme name="Custom 1">
      <a:majorFont>
        <a:latin typeface="HelveticaNeueLT Pro 65 Md"/>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est of EASL Congress 2026 slide deck - Liver  Tumours" id="{E5F8704D-7A63-4FC3-AF2F-619A44FBDCD7}" vid="{57734B79-DFCD-4734-A623-26E98A29B3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1740004AFE6F49AE1B2D93850204F8" ma:contentTypeVersion="19" ma:contentTypeDescription="Create a new document." ma:contentTypeScope="" ma:versionID="0b561b17f7c21f93afa062037f26231d">
  <xsd:schema xmlns:xsd="http://www.w3.org/2001/XMLSchema" xmlns:xs="http://www.w3.org/2001/XMLSchema" xmlns:p="http://schemas.microsoft.com/office/2006/metadata/properties" xmlns:ns2="a2d59425-1cce-4a4f-9336-2a5f75205b93" xmlns:ns3="4222ee06-a7a1-4582-887c-e371f583a6cc" targetNamespace="http://schemas.microsoft.com/office/2006/metadata/properties" ma:root="true" ma:fieldsID="6c0f4c0e66902de7cd30dab334f64cac" ns2:_="" ns3:_="">
    <xsd:import namespace="a2d59425-1cce-4a4f-9336-2a5f75205b93"/>
    <xsd:import namespace="4222ee06-a7a1-4582-887c-e371f583a6cc"/>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59425-1cce-4a4f-9336-2a5f75205b93" elementFormDefault="qualified">
    <xsd:import namespace="http://schemas.microsoft.com/office/2006/documentManagement/types"/>
    <xsd:import namespace="http://schemas.microsoft.com/office/infopath/2007/PartnerControls"/>
    <xsd:element name="Test" ma:index="4" nillable="true" ma:displayName="Test" ma:format="DateOnly" ma:internalName="Test"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e16c-5f0f-4439-8be6-da866814b8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2ee06-a7a1-4582-887c-e371f583a6c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58232b-d97f-4412-9e9f-0b86dcec4898}" ma:internalName="TaxCatchAll" ma:showField="CatchAllData" ma:web="4222ee06-a7a1-4582-887c-e371f583a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222ee06-a7a1-4582-887c-e371f583a6cc">
      <UserInfo>
        <DisplayName>Patricia Pochelon</DisplayName>
        <AccountId>26</AccountId>
        <AccountType/>
      </UserInfo>
      <UserInfo>
        <DisplayName>Rocio Davina-Nunez</DisplayName>
        <AccountId>51</AccountId>
        <AccountType/>
      </UserInfo>
    </SharedWithUsers>
    <TaxCatchAll xmlns="4222ee06-a7a1-4582-887c-e371f583a6cc" xsi:nil="true"/>
    <lcf76f155ced4ddcb4097134ff3c332f xmlns="a2d59425-1cce-4a4f-9336-2a5f75205b93">
      <Terms xmlns="http://schemas.microsoft.com/office/infopath/2007/PartnerControls"/>
    </lcf76f155ced4ddcb4097134ff3c332f>
    <Test xmlns="a2d59425-1cce-4a4f-9336-2a5f75205b93" xsi:nil="true"/>
  </documentManagement>
</p:properties>
</file>

<file path=customXml/itemProps1.xml><?xml version="1.0" encoding="utf-8"?>
<ds:datastoreItem xmlns:ds="http://schemas.openxmlformats.org/officeDocument/2006/customXml" ds:itemID="{289E42C7-6655-46BC-B471-945B00204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d59425-1cce-4a4f-9336-2a5f75205b93"/>
    <ds:schemaRef ds:uri="4222ee06-a7a1-4582-887c-e371f583a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C79616-789B-4623-BD39-5F23410887FD}">
  <ds:schemaRefs>
    <ds:schemaRef ds:uri="http://schemas.microsoft.com/sharepoint/v3/contenttype/forms"/>
  </ds:schemaRefs>
</ds:datastoreItem>
</file>

<file path=customXml/itemProps3.xml><?xml version="1.0" encoding="utf-8"?>
<ds:datastoreItem xmlns:ds="http://schemas.openxmlformats.org/officeDocument/2006/customXml" ds:itemID="{939A2E0B-04AD-4E58-9FDD-31B5B5A55E1D}">
  <ds:schemaRefs>
    <ds:schemaRef ds:uri="http://schemas.microsoft.com/office/2006/metadata/properties"/>
    <ds:schemaRef ds:uri="http://schemas.microsoft.com/office/infopath/2007/PartnerControls"/>
    <ds:schemaRef ds:uri="4222ee06-a7a1-4582-887c-e371f583a6cc"/>
    <ds:schemaRef ds:uri="a2d59425-1cce-4a4f-9336-2a5f75205b93"/>
    <ds:schemaRef ds:uri="e07dbf77-e1aa-43f5-ad2d-f2c388585f24"/>
    <ds:schemaRef ds:uri="544159a2-a4f6-44a7-a8f4-79f07ee0b71a"/>
  </ds:schemaRefs>
</ds:datastoreItem>
</file>

<file path=docMetadata/LabelInfo.xml><?xml version="1.0" encoding="utf-8"?>
<clbl:labelList xmlns:clbl="http://schemas.microsoft.com/office/2020/mipLabelMetadata">
  <clbl:label id="{daab1027-8f87-431c-a71c-724abb67cd7b}" enabled="0" method="" siteId="{daab1027-8f87-431c-a71c-724abb67cd7b}" removed="1"/>
</clbl:labelList>
</file>

<file path=docProps/app.xml><?xml version="1.0" encoding="utf-8"?>
<Properties xmlns="http://schemas.openxmlformats.org/officeDocument/2006/extended-properties" xmlns:vt="http://schemas.openxmlformats.org/officeDocument/2006/docPropsVTypes">
  <Template>Best of EASL Congress 2026 slide deck - Metabolism</Template>
  <TotalTime>0</TotalTime>
  <Words>30162</Words>
  <Application>Microsoft Office PowerPoint</Application>
  <PresentationFormat>Widescreen</PresentationFormat>
  <Paragraphs>1305</Paragraphs>
  <Slides>41</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Arial</vt:lpstr>
      <vt:lpstr>Engravers MT</vt:lpstr>
      <vt:lpstr>Helvetica Neue</vt:lpstr>
      <vt:lpstr>HelveticaNeueLT Pro 55 Roman</vt:lpstr>
      <vt:lpstr>HelveticaNeueLT Pro 65 Md</vt:lpstr>
      <vt:lpstr>Office Theme</vt:lpstr>
      <vt:lpstr>PowerPoint Presentation</vt:lpstr>
      <vt:lpstr>About these slides </vt:lpstr>
      <vt:lpstr>Contents</vt:lpstr>
      <vt:lpstr>Contents</vt:lpstr>
      <vt:lpstr>Contents</vt:lpstr>
      <vt:lpstr>MASLD: Experimental and pathophysiology</vt:lpstr>
      <vt:lpstr>Environmental chemical exposure as a modifier of disease severity in MASLD</vt:lpstr>
      <vt:lpstr>Environmental chemical exposure as a modifier of disease severity in MASLD</vt:lpstr>
      <vt:lpstr>MASLD: Diagnostics and non-invasive assessment</vt:lpstr>
      <vt:lpstr>CAP-LS-ALT3+ and 4 scores for the prediction of MASLD-related liver-related events</vt:lpstr>
      <vt:lpstr>CAP-LS-ALT3+ and 4 scores for the prediction of MASLD-related liver-related events</vt:lpstr>
      <vt:lpstr>AI-powered cfDNA methylation profiling for identification of treatment-eligible MASLD patients</vt:lpstr>
      <vt:lpstr>AI-powered cfDNA methylation profiling for identification of treatment-eligible MASLD patients</vt:lpstr>
      <vt:lpstr>MASLD: Clinical aspects except therapy</vt:lpstr>
      <vt:lpstr>Liver fibrosis is the only predictor of adverse outcomes: Time to remove MASH resolution as a clinical trial endpoint</vt:lpstr>
      <vt:lpstr>Liver fibrosis is the only predictor of adverse outcomes: Time to remove MASH resolution as a clinical trial endpoint</vt:lpstr>
      <vt:lpstr>MASLD: Therapy </vt:lpstr>
      <vt:lpstr>Top-line results of the Phase 2b IMPACT trial of pemvidutide in MASH</vt:lpstr>
      <vt:lpstr>Top-line results of the Phase 2b IMPACT trial of pemvidutide in MASH</vt:lpstr>
      <vt:lpstr>Transcriptomic analysis of therapeutic responses to survodutide in a Phase 2 trial of patients with MASH</vt:lpstr>
      <vt:lpstr>Transcriptomic analysis of therapeutic responses to survodutide in a  Phase 2 trial of patients with MASH</vt:lpstr>
      <vt:lpstr>Norucholic acid reduces histological and biochemical inflammation in MASH: Results from the Phase 2b randomized clinical trial NUT-3 </vt:lpstr>
      <vt:lpstr>Norucholic acid reduces histological and biochemical inflammation in MASH: Results from the Phase 2b randomized clinical trial NUT-3</vt:lpstr>
      <vt:lpstr>Alcohol-related liver disease and MetALD: Clinical</vt:lpstr>
      <vt:lpstr>Safety and PK results from a Phase 2 safety lead-in in participants with hepatic impairment support continued development of GSK4532990 in ALD</vt:lpstr>
      <vt:lpstr>Safety and PK results from a Phase 2 safety lead-in in participants with hepatic impairment support continued development of GSK4532990 in ALD</vt:lpstr>
      <vt:lpstr>The burden of ALD and metALD in the European population: Analysis of  30,199 patients from the LiverScreen cohort</vt:lpstr>
      <vt:lpstr>The burden of ALD and metALD in the European population: Analysis of  30,199 patients from the LiverScreen cohort</vt:lpstr>
      <vt:lpstr>Real-world impact of GLP-1 agonists on alcohol-related outcomes in cirrhosis</vt:lpstr>
      <vt:lpstr>Real-world impact of GLP-1 agonists on alcohol-related outcomes in cirrhosis</vt:lpstr>
      <vt:lpstr>Acute liver failure and  drug-induced liver injury: Clinical</vt:lpstr>
      <vt:lpstr>Incidence, clinical characteristics, and outcomes of checkpoint  inhibitor-induced liver injury: A multicentre UK-wide retrospective cohort study</vt:lpstr>
      <vt:lpstr>Incidence, clinical characteristics, and outcomes of checkpoint  inhibitor-induced liver injury: A multicentre UK-wide retrospective cohort study </vt:lpstr>
      <vt:lpstr>Late breakers</vt:lpstr>
      <vt:lpstr>The combination of senolytic drugs, dasatinib + quercetin, reduces liver fibrosis in MASH: A Phase 2 randomized double‐blind placebo-controlled study – The TRUTH study</vt:lpstr>
      <vt:lpstr>The combination of senolytic drugs, dasatinib + quercetin, reduces liver fibrosis in MASH: A Phase 2 randomized double‐blind placebo-controlled study – The TRUTH study</vt:lpstr>
      <vt:lpstr>Resmetirom and placebo mediated improvement in fibrosis are associated with ELF and VCTE reduction in patients without weight loss</vt:lpstr>
      <vt:lpstr>Resmetirom and placebo mediated improvement in fibrosis are associated with ELF and VCTE reduction in patients without weight loss</vt:lpstr>
      <vt:lpstr>Resmetirom and placebo mediated improvement in fibrosis are associated with ELF and VCTE reduction in patients without weight loss</vt:lpstr>
      <vt:lpstr>Denifanstat and resmetirom combination therapy rapidly decreased atherogenic lipids in healthy adults: A Phase 1 open-label trial</vt:lpstr>
      <vt:lpstr>Denifanstat and resmetirom combination therapy rapidly decreased atherogenic lipids in healthy adults: A Phase 1 open-label trial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Alice Zundo</dc:creator>
  <cp:lastModifiedBy>Elinam Gayi</cp:lastModifiedBy>
  <cp:revision>29</cp:revision>
  <dcterms:created xsi:type="dcterms:W3CDTF">2026-05-13T14:06:58Z</dcterms:created>
  <dcterms:modified xsi:type="dcterms:W3CDTF">2026-05-24T19:44:47Z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0x010100BD1740004AFE6F49AE1B2D93850204F8</vt:lpwstr>
  </property>
  <property fmtid="{D5CDD505-2E9C-101B-9397-08002B2CF9AE}" pid="3" name="MediaServiceImageTags">
    <vt:lpwstr/>
  </property>
</Properties>
</file>