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0" r:id="rId5"/>
    <p:sldId id="258" r:id="rId6"/>
    <p:sldId id="261" r:id="rId7"/>
    <p:sldId id="262" r:id="rId8"/>
    <p:sldId id="263" r:id="rId9"/>
    <p:sldId id="257" r:id="rId10"/>
    <p:sldId id="267" r:id="rId11"/>
    <p:sldId id="268" r:id="rId12"/>
    <p:sldId id="269" r:id="rId13"/>
    <p:sldId id="270" r:id="rId14"/>
    <p:sldId id="271" r:id="rId15"/>
    <p:sldId id="272" r:id="rId16"/>
    <p:sldId id="264" r:id="rId17"/>
    <p:sldId id="273" r:id="rId18"/>
    <p:sldId id="274" r:id="rId19"/>
    <p:sldId id="275" r:id="rId20"/>
    <p:sldId id="276" r:id="rId21"/>
    <p:sldId id="277" r:id="rId22"/>
    <p:sldId id="278" r:id="rId23"/>
    <p:sldId id="279" r:id="rId24"/>
    <p:sldId id="280" r:id="rId25"/>
    <p:sldId id="281" r:id="rId26"/>
    <p:sldId id="282" r:id="rId27"/>
    <p:sldId id="265" r:id="rId28"/>
    <p:sldId id="291" r:id="rId29"/>
    <p:sldId id="292" r:id="rId30"/>
    <p:sldId id="293" r:id="rId31"/>
    <p:sldId id="294"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BD37052F-E485-15BD-1499-765761EE4C95}" name="Jamil Bacha" initials="JB" userId="S::jamil@rise-scientific.com::1b12df93-8345-41b4-9dbb-6495ec6766bf" providerId="AD"/>
  <p188:author id="{B925693E-D435-498C-1CFC-433C4848A734}" name="lorenz.balcar@meduniwien.ac.at" initials="lo" userId="S::urn:spo:guest#lorenz.balcar@meduniwien.ac.at::" providerId="AD"/>
  <p188:author id="{ADFC6A79-E9A6-E17F-4FF1-BC4A04AFFC45}" name="matthias.pinter@meduniwien.ac.at" initials="ma" userId="S::urn:spo:guest#matthias.pinter@meduniwien.ac.at::" providerId="AD"/>
  <p188:author id="{9B2541B1-3E86-64AB-9023-BC9E50F5671E}" name="Annotations" initials="A" userId="Annotations" providerId="None"/>
  <p188:author id="{8A33FFB8-4877-12DB-84D4-1E90D4A4F4BD}" name="frederik.1.peeters@uzleuven.be" initials="fr" userId="S::urn:spo:guest#frederik.1.peeters@uzleuven.be::" providerId="AD"/>
  <p188:author id="{6DB392D2-A8C8-7B63-3D64-8343A8B0D5EF}" name="sykim.radiology@gmail.com" initials="sy" userId="S::urn:spo:guest#sykim.radiology@gmail.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B5B"/>
    <a:srgbClr val="170811"/>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96116-95E7-4E92-8DB0-FB7AF96EF357}" v="1" dt="2026-05-20T07:24:27.604"/>
    <p1510:client id="{FEBDE4BB-C048-4ECB-A2E9-90D3553AD40B}" v="12" dt="2026-05-20T07:25:44.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t Perrin" userId="b7baff0c-9dd7-4f5b-bf63-e6158de9cc34" providerId="ADAL" clId="{7A478E46-0BEB-49F0-9E39-F9871FBDD1F3}"/>
    <pc:docChg chg="modSld">
      <pc:chgData name="Laurent Perrin" userId="b7baff0c-9dd7-4f5b-bf63-e6158de9cc34" providerId="ADAL" clId="{7A478E46-0BEB-49F0-9E39-F9871FBDD1F3}" dt="2026-05-20T07:24:27.604" v="0" actId="14100"/>
      <pc:docMkLst>
        <pc:docMk/>
      </pc:docMkLst>
      <pc:sldChg chg="modSp mod">
        <pc:chgData name="Laurent Perrin" userId="b7baff0c-9dd7-4f5b-bf63-e6158de9cc34" providerId="ADAL" clId="{7A478E46-0BEB-49F0-9E39-F9871FBDD1F3}" dt="2026-05-20T07:24:27.604" v="0" actId="14100"/>
        <pc:sldMkLst>
          <pc:docMk/>
          <pc:sldMk cId="2017419972" sldId="290"/>
        </pc:sldMkLst>
        <pc:cxnChg chg="mod">
          <ac:chgData name="Laurent Perrin" userId="b7baff0c-9dd7-4f5b-bf63-e6158de9cc34" providerId="ADAL" clId="{7A478E46-0BEB-49F0-9E39-F9871FBDD1F3}" dt="2026-05-20T07:24:27.604" v="0" actId="14100"/>
          <ac:cxnSpMkLst>
            <pc:docMk/>
            <pc:sldMk cId="2017419972" sldId="290"/>
            <ac:cxnSpMk id="3" creationId="{3058CF05-8DC0-A46E-D5F5-2943B6F9669F}"/>
          </ac:cxnSpMkLst>
        </pc:cxnChg>
      </pc:sldChg>
    </pc:docChg>
  </pc:docChgLst>
  <pc:docChgLst>
    <pc:chgData name="Elinam Gayi" userId="8124cf83-9da0-43b0-95e5-7455ce53a5f1" providerId="ADAL" clId="{BCC195DE-47C6-4086-A362-558C3DBA5DC0}"/>
    <pc:docChg chg="undo custSel modSld">
      <pc:chgData name="Elinam Gayi" userId="8124cf83-9da0-43b0-95e5-7455ce53a5f1" providerId="ADAL" clId="{BCC195DE-47C6-4086-A362-558C3DBA5DC0}" dt="2026-05-20T07:25:44.949" v="29" actId="208"/>
      <pc:docMkLst>
        <pc:docMk/>
      </pc:docMkLst>
      <pc:sldChg chg="modSp mod">
        <pc:chgData name="Elinam Gayi" userId="8124cf83-9da0-43b0-95e5-7455ce53a5f1" providerId="ADAL" clId="{BCC195DE-47C6-4086-A362-558C3DBA5DC0}" dt="2026-05-20T07:23:33.050" v="27" actId="207"/>
        <pc:sldMkLst>
          <pc:docMk/>
          <pc:sldMk cId="2520339804" sldId="261"/>
        </pc:sldMkLst>
        <pc:graphicFrameChg chg="modGraphic">
          <ac:chgData name="Elinam Gayi" userId="8124cf83-9da0-43b0-95e5-7455ce53a5f1" providerId="ADAL" clId="{BCC195DE-47C6-4086-A362-558C3DBA5DC0}" dt="2026-05-20T07:23:33.050" v="27" actId="207"/>
          <ac:graphicFrameMkLst>
            <pc:docMk/>
            <pc:sldMk cId="2520339804" sldId="261"/>
            <ac:graphicFrameMk id="4" creationId="{B237AF73-F556-2398-3239-104543ADDBC4}"/>
          </ac:graphicFrameMkLst>
        </pc:graphicFrameChg>
      </pc:sldChg>
      <pc:sldChg chg="modSp mod">
        <pc:chgData name="Elinam Gayi" userId="8124cf83-9da0-43b0-95e5-7455ce53a5f1" providerId="ADAL" clId="{BCC195DE-47C6-4086-A362-558C3DBA5DC0}" dt="2026-05-20T07:23:11.697" v="25" actId="207"/>
        <pc:sldMkLst>
          <pc:docMk/>
          <pc:sldMk cId="3852683353" sldId="268"/>
        </pc:sldMkLst>
        <pc:spChg chg="mod">
          <ac:chgData name="Elinam Gayi" userId="8124cf83-9da0-43b0-95e5-7455ce53a5f1" providerId="ADAL" clId="{BCC195DE-47C6-4086-A362-558C3DBA5DC0}" dt="2026-05-20T07:23:11.697" v="25" actId="207"/>
          <ac:spMkLst>
            <pc:docMk/>
            <pc:sldMk cId="3852683353" sldId="268"/>
            <ac:spMk id="5" creationId="{DC41DA02-0DA5-7BC3-C87E-7E11429DD65A}"/>
          </ac:spMkLst>
        </pc:spChg>
        <pc:spChg chg="mod">
          <ac:chgData name="Elinam Gayi" userId="8124cf83-9da0-43b0-95e5-7455ce53a5f1" providerId="ADAL" clId="{BCC195DE-47C6-4086-A362-558C3DBA5DC0}" dt="2026-05-20T07:16:02.680" v="0" actId="790"/>
          <ac:spMkLst>
            <pc:docMk/>
            <pc:sldMk cId="3852683353" sldId="268"/>
            <ac:spMk id="6" creationId="{C84DE836-3CBC-861D-AB22-EED71185A4E4}"/>
          </ac:spMkLst>
        </pc:spChg>
        <pc:spChg chg="mod">
          <ac:chgData name="Elinam Gayi" userId="8124cf83-9da0-43b0-95e5-7455ce53a5f1" providerId="ADAL" clId="{BCC195DE-47C6-4086-A362-558C3DBA5DC0}" dt="2026-05-20T07:16:02.680" v="0" actId="790"/>
          <ac:spMkLst>
            <pc:docMk/>
            <pc:sldMk cId="3852683353" sldId="268"/>
            <ac:spMk id="11" creationId="{325F9411-E0C8-59EE-E7B2-5AD60D440A46}"/>
          </ac:spMkLst>
        </pc:spChg>
        <pc:spChg chg="mod">
          <ac:chgData name="Elinam Gayi" userId="8124cf83-9da0-43b0-95e5-7455ce53a5f1" providerId="ADAL" clId="{BCC195DE-47C6-4086-A362-558C3DBA5DC0}" dt="2026-05-20T07:22:56.013" v="21" actId="13926"/>
          <ac:spMkLst>
            <pc:docMk/>
            <pc:sldMk cId="3852683353" sldId="268"/>
            <ac:spMk id="12" creationId="{E00F1D72-EBA5-A792-78DD-3D526B9431AD}"/>
          </ac:spMkLst>
        </pc:spChg>
        <pc:spChg chg="mod">
          <ac:chgData name="Elinam Gayi" userId="8124cf83-9da0-43b0-95e5-7455ce53a5f1" providerId="ADAL" clId="{BCC195DE-47C6-4086-A362-558C3DBA5DC0}" dt="2026-05-20T07:16:02.680" v="0" actId="790"/>
          <ac:spMkLst>
            <pc:docMk/>
            <pc:sldMk cId="3852683353" sldId="268"/>
            <ac:spMk id="19" creationId="{9070E906-3579-4720-324F-F8D1BD5C44A2}"/>
          </ac:spMkLst>
        </pc:spChg>
        <pc:spChg chg="mod">
          <ac:chgData name="Elinam Gayi" userId="8124cf83-9da0-43b0-95e5-7455ce53a5f1" providerId="ADAL" clId="{BCC195DE-47C6-4086-A362-558C3DBA5DC0}" dt="2026-05-20T07:16:02.680" v="0" actId="790"/>
          <ac:spMkLst>
            <pc:docMk/>
            <pc:sldMk cId="3852683353" sldId="268"/>
            <ac:spMk id="23" creationId="{EEAA07A3-4BB2-97C9-4F5D-705C53746849}"/>
          </ac:spMkLst>
        </pc:spChg>
        <pc:spChg chg="mod">
          <ac:chgData name="Elinam Gayi" userId="8124cf83-9da0-43b0-95e5-7455ce53a5f1" providerId="ADAL" clId="{BCC195DE-47C6-4086-A362-558C3DBA5DC0}" dt="2026-05-20T07:16:02.680" v="0" actId="790"/>
          <ac:spMkLst>
            <pc:docMk/>
            <pc:sldMk cId="3852683353" sldId="268"/>
            <ac:spMk id="30" creationId="{AD07553C-F62A-927E-8EC7-4D6D8BEB03BA}"/>
          </ac:spMkLst>
        </pc:spChg>
        <pc:spChg chg="mod">
          <ac:chgData name="Elinam Gayi" userId="8124cf83-9da0-43b0-95e5-7455ce53a5f1" providerId="ADAL" clId="{BCC195DE-47C6-4086-A362-558C3DBA5DC0}" dt="2026-05-20T07:16:02.680" v="0" actId="790"/>
          <ac:spMkLst>
            <pc:docMk/>
            <pc:sldMk cId="3852683353" sldId="268"/>
            <ac:spMk id="61" creationId="{E7D3A27F-4490-B994-2D7E-856CD89E2237}"/>
          </ac:spMkLst>
        </pc:spChg>
        <pc:spChg chg="mod">
          <ac:chgData name="Elinam Gayi" userId="8124cf83-9da0-43b0-95e5-7455ce53a5f1" providerId="ADAL" clId="{BCC195DE-47C6-4086-A362-558C3DBA5DC0}" dt="2026-05-20T07:16:02.680" v="0" actId="790"/>
          <ac:spMkLst>
            <pc:docMk/>
            <pc:sldMk cId="3852683353" sldId="268"/>
            <ac:spMk id="68" creationId="{9C082BB7-8509-32D5-AB5B-734D03AF4FDD}"/>
          </ac:spMkLst>
        </pc:spChg>
        <pc:spChg chg="mod">
          <ac:chgData name="Elinam Gayi" userId="8124cf83-9da0-43b0-95e5-7455ce53a5f1" providerId="ADAL" clId="{BCC195DE-47C6-4086-A362-558C3DBA5DC0}" dt="2026-05-20T07:16:02.680" v="0" actId="790"/>
          <ac:spMkLst>
            <pc:docMk/>
            <pc:sldMk cId="3852683353" sldId="268"/>
            <ac:spMk id="75" creationId="{4821D7F3-9A3B-8064-8537-96FD44BDA7DE}"/>
          </ac:spMkLst>
        </pc:spChg>
        <pc:spChg chg="mod">
          <ac:chgData name="Elinam Gayi" userId="8124cf83-9da0-43b0-95e5-7455ce53a5f1" providerId="ADAL" clId="{BCC195DE-47C6-4086-A362-558C3DBA5DC0}" dt="2026-05-20T07:16:02.680" v="0" actId="790"/>
          <ac:spMkLst>
            <pc:docMk/>
            <pc:sldMk cId="3852683353" sldId="268"/>
            <ac:spMk id="76" creationId="{A21D1327-3718-0A17-A457-4E0E9D612A85}"/>
          </ac:spMkLst>
        </pc:spChg>
      </pc:sldChg>
      <pc:sldChg chg="modSp mod">
        <pc:chgData name="Elinam Gayi" userId="8124cf83-9da0-43b0-95e5-7455ce53a5f1" providerId="ADAL" clId="{BCC195DE-47C6-4086-A362-558C3DBA5DC0}" dt="2026-05-20T07:25:41.129" v="28" actId="208"/>
        <pc:sldMkLst>
          <pc:docMk/>
          <pc:sldMk cId="101760174" sldId="287"/>
        </pc:sldMkLst>
        <pc:cxnChg chg="mod">
          <ac:chgData name="Elinam Gayi" userId="8124cf83-9da0-43b0-95e5-7455ce53a5f1" providerId="ADAL" clId="{BCC195DE-47C6-4086-A362-558C3DBA5DC0}" dt="2026-05-20T07:25:41.129" v="28" actId="208"/>
          <ac:cxnSpMkLst>
            <pc:docMk/>
            <pc:sldMk cId="101760174" sldId="287"/>
            <ac:cxnSpMk id="6" creationId="{ECC1CED2-E418-C4F7-2695-4A5B627F69BB}"/>
          </ac:cxnSpMkLst>
        </pc:cxnChg>
      </pc:sldChg>
      <pc:sldChg chg="modSp mod">
        <pc:chgData name="Elinam Gayi" userId="8124cf83-9da0-43b0-95e5-7455ce53a5f1" providerId="ADAL" clId="{BCC195DE-47C6-4086-A362-558C3DBA5DC0}" dt="2026-05-20T07:25:44.949" v="29" actId="208"/>
        <pc:sldMkLst>
          <pc:docMk/>
          <pc:sldMk cId="1377646968" sldId="289"/>
        </pc:sldMkLst>
        <pc:spChg chg="mod">
          <ac:chgData name="Elinam Gayi" userId="8124cf83-9da0-43b0-95e5-7455ce53a5f1" providerId="ADAL" clId="{BCC195DE-47C6-4086-A362-558C3DBA5DC0}" dt="2026-05-20T07:16:16.261" v="1" actId="790"/>
          <ac:spMkLst>
            <pc:docMk/>
            <pc:sldMk cId="1377646968" sldId="289"/>
            <ac:spMk id="2" creationId="{F1D6D6F3-6955-FCB3-EDEC-0392F61A2826}"/>
          </ac:spMkLst>
        </pc:spChg>
        <pc:spChg chg="mod">
          <ac:chgData name="Elinam Gayi" userId="8124cf83-9da0-43b0-95e5-7455ce53a5f1" providerId="ADAL" clId="{BCC195DE-47C6-4086-A362-558C3DBA5DC0}" dt="2026-05-20T07:16:16.261" v="1" actId="790"/>
          <ac:spMkLst>
            <pc:docMk/>
            <pc:sldMk cId="1377646968" sldId="289"/>
            <ac:spMk id="5" creationId="{7AFAA636-0359-249E-75F3-6B5FAECC14B8}"/>
          </ac:spMkLst>
        </pc:spChg>
        <pc:spChg chg="mod">
          <ac:chgData name="Elinam Gayi" userId="8124cf83-9da0-43b0-95e5-7455ce53a5f1" providerId="ADAL" clId="{BCC195DE-47C6-4086-A362-558C3DBA5DC0}" dt="2026-05-20T07:16:16.261" v="1" actId="790"/>
          <ac:spMkLst>
            <pc:docMk/>
            <pc:sldMk cId="1377646968" sldId="289"/>
            <ac:spMk id="14" creationId="{4AB7C14D-5C64-7D1B-C508-1AD79F394D00}"/>
          </ac:spMkLst>
        </pc:spChg>
        <pc:spChg chg="mod">
          <ac:chgData name="Elinam Gayi" userId="8124cf83-9da0-43b0-95e5-7455ce53a5f1" providerId="ADAL" clId="{BCC195DE-47C6-4086-A362-558C3DBA5DC0}" dt="2026-05-20T07:16:16.261" v="1" actId="790"/>
          <ac:spMkLst>
            <pc:docMk/>
            <pc:sldMk cId="1377646968" sldId="289"/>
            <ac:spMk id="15" creationId="{EEAEC0DB-CEE8-D8A5-69E8-72B9F2AE1688}"/>
          </ac:spMkLst>
        </pc:spChg>
        <pc:spChg chg="mod">
          <ac:chgData name="Elinam Gayi" userId="8124cf83-9da0-43b0-95e5-7455ce53a5f1" providerId="ADAL" clId="{BCC195DE-47C6-4086-A362-558C3DBA5DC0}" dt="2026-05-20T07:16:16.261" v="1" actId="790"/>
          <ac:spMkLst>
            <pc:docMk/>
            <pc:sldMk cId="1377646968" sldId="289"/>
            <ac:spMk id="48" creationId="{3D28911A-56EE-F6B3-F249-5F3F26221C33}"/>
          </ac:spMkLst>
        </pc:spChg>
        <pc:spChg chg="mod">
          <ac:chgData name="Elinam Gayi" userId="8124cf83-9da0-43b0-95e5-7455ce53a5f1" providerId="ADAL" clId="{BCC195DE-47C6-4086-A362-558C3DBA5DC0}" dt="2026-05-20T07:16:16.261" v="1" actId="790"/>
          <ac:spMkLst>
            <pc:docMk/>
            <pc:sldMk cId="1377646968" sldId="289"/>
            <ac:spMk id="52" creationId="{0E1DC625-DF3F-AE4C-19D4-2747C720FBC5}"/>
          </ac:spMkLst>
        </pc:spChg>
        <pc:spChg chg="mod">
          <ac:chgData name="Elinam Gayi" userId="8124cf83-9da0-43b0-95e5-7455ce53a5f1" providerId="ADAL" clId="{BCC195DE-47C6-4086-A362-558C3DBA5DC0}" dt="2026-05-20T07:16:16.261" v="1" actId="790"/>
          <ac:spMkLst>
            <pc:docMk/>
            <pc:sldMk cId="1377646968" sldId="289"/>
            <ac:spMk id="53" creationId="{79FD4265-A42F-4632-6C66-E913A7D606CD}"/>
          </ac:spMkLst>
        </pc:spChg>
        <pc:spChg chg="mod">
          <ac:chgData name="Elinam Gayi" userId="8124cf83-9da0-43b0-95e5-7455ce53a5f1" providerId="ADAL" clId="{BCC195DE-47C6-4086-A362-558C3DBA5DC0}" dt="2026-05-20T07:16:16.261" v="1" actId="790"/>
          <ac:spMkLst>
            <pc:docMk/>
            <pc:sldMk cId="1377646968" sldId="289"/>
            <ac:spMk id="54" creationId="{63B7A33B-B44A-0609-2543-1B3FAA15B274}"/>
          </ac:spMkLst>
        </pc:spChg>
        <pc:spChg chg="mod">
          <ac:chgData name="Elinam Gayi" userId="8124cf83-9da0-43b0-95e5-7455ce53a5f1" providerId="ADAL" clId="{BCC195DE-47C6-4086-A362-558C3DBA5DC0}" dt="2026-05-20T07:16:16.261" v="1" actId="790"/>
          <ac:spMkLst>
            <pc:docMk/>
            <pc:sldMk cId="1377646968" sldId="289"/>
            <ac:spMk id="85" creationId="{FCE24057-DDEA-0E02-65B5-7132BBC98447}"/>
          </ac:spMkLst>
        </pc:spChg>
        <pc:spChg chg="mod">
          <ac:chgData name="Elinam Gayi" userId="8124cf83-9da0-43b0-95e5-7455ce53a5f1" providerId="ADAL" clId="{BCC195DE-47C6-4086-A362-558C3DBA5DC0}" dt="2026-05-20T07:16:16.261" v="1" actId="790"/>
          <ac:spMkLst>
            <pc:docMk/>
            <pc:sldMk cId="1377646968" sldId="289"/>
            <ac:spMk id="87" creationId="{FE772DC0-FE1E-1F61-420B-0C91AB7AFFD8}"/>
          </ac:spMkLst>
        </pc:spChg>
        <pc:cxnChg chg="mod">
          <ac:chgData name="Elinam Gayi" userId="8124cf83-9da0-43b0-95e5-7455ce53a5f1" providerId="ADAL" clId="{BCC195DE-47C6-4086-A362-558C3DBA5DC0}" dt="2026-05-20T07:25:44.949" v="29" actId="208"/>
          <ac:cxnSpMkLst>
            <pc:docMk/>
            <pc:sldMk cId="1377646968" sldId="289"/>
            <ac:cxnSpMk id="6" creationId="{ECC1CED2-E418-C4F7-2695-4A5B627F69BB}"/>
          </ac:cxnSpMkLst>
        </pc:cxnChg>
      </pc:sldChg>
      <pc:sldChg chg="modSp mod">
        <pc:chgData name="Elinam Gayi" userId="8124cf83-9da0-43b0-95e5-7455ce53a5f1" providerId="ADAL" clId="{BCC195DE-47C6-4086-A362-558C3DBA5DC0}" dt="2026-05-20T07:16:52.896" v="17" actId="20577"/>
        <pc:sldMkLst>
          <pc:docMk/>
          <pc:sldMk cId="2017419972" sldId="290"/>
        </pc:sldMkLst>
        <pc:spChg chg="mod">
          <ac:chgData name="Elinam Gayi" userId="8124cf83-9da0-43b0-95e5-7455ce53a5f1" providerId="ADAL" clId="{BCC195DE-47C6-4086-A362-558C3DBA5DC0}" dt="2026-05-20T07:16:52.896" v="17" actId="20577"/>
          <ac:spMkLst>
            <pc:docMk/>
            <pc:sldMk cId="2017419972" sldId="290"/>
            <ac:spMk id="52" creationId="{0448D5CE-597A-232D-C2CA-EA8CA6F2290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C_E5A34859.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0E_1DE0B9CD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10_66282BCC.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10_66282BCC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12_7FEE2D0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12_7FEE2D04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14_9AD7093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16_52DE199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116_52DE199111.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1A_C63AF9CD.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11A_C63AF9CD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C_E5A34859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24_3BC076E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20_46E3988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_120_46E3988313.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C_E5A34859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0C_E5A34859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0C_E5A34859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0E_1DE0B9CD.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0E_1DE0B9CD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0E_1DE0B9CD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0E_1DE0B9CD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B87"/>
                </a:solidFill>
                <a:latin typeface="+mn-lt"/>
                <a:ea typeface="+mn-ea"/>
                <a:cs typeface="+mn-cs"/>
              </a:defRPr>
            </a:pPr>
            <a:r>
              <a:rPr lang="en-GB" sz="1600" b="1" noProof="0"/>
              <a:t>SBRT</a:t>
            </a:r>
            <a:r>
              <a:rPr lang="en-GB" sz="1600" b="1" baseline="0" noProof="0"/>
              <a:t> </a:t>
            </a:r>
            <a:endParaRPr lang="en-GB" sz="1600" b="1" noProof="0"/>
          </a:p>
        </c:rich>
      </c:tx>
      <c:layout>
        <c:manualLayout>
          <c:xMode val="edge"/>
          <c:yMode val="edge"/>
          <c:x val="0.3469113736526658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B87"/>
              </a:solidFill>
              <a:latin typeface="+mn-lt"/>
              <a:ea typeface="+mn-ea"/>
              <a:cs typeface="+mn-cs"/>
            </a:defRPr>
          </a:pPr>
          <a:endParaRPr lang="en-GB"/>
        </a:p>
      </c:txPr>
    </c:title>
    <c:autoTitleDeleted val="0"/>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SBRT (n=102)</c:v>
                </c:pt>
              </c:strCache>
            </c:strRef>
          </c:tx>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B8AB-4880-A0D1-5DC0819F7A9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8AB-4880-A0D1-5DC0819F7A9D}"/>
              </c:ext>
            </c:extLst>
          </c:dPt>
          <c:cat>
            <c:strRef>
              <c:f>Sheet1!$A$2:$A$3</c:f>
              <c:strCache>
                <c:ptCount val="2"/>
                <c:pt idx="0">
                  <c:v>Recurrence</c:v>
                </c:pt>
                <c:pt idx="1">
                  <c:v>No recurrence</c:v>
                </c:pt>
              </c:strCache>
            </c:strRef>
          </c:cat>
          <c:val>
            <c:numRef>
              <c:f>Sheet1!$B$2:$B$3</c:f>
              <c:numCache>
                <c:formatCode>General</c:formatCode>
                <c:ptCount val="2"/>
                <c:pt idx="0">
                  <c:v>2</c:v>
                </c:pt>
                <c:pt idx="1">
                  <c:v>98</c:v>
                </c:pt>
              </c:numCache>
            </c:numRef>
          </c:val>
          <c:extLst>
            <c:ext xmlns:c16="http://schemas.microsoft.com/office/drawing/2014/chart" uri="{C3380CC4-5D6E-409C-BE32-E72D297353CC}">
              <c16:uniqueId val="{00000004-B8AB-4880-A0D1-5DC0819F7A9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TRAE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661D-4139-AB48-F59EA5319D7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61D-4139-AB48-F59EA5319D73}"/>
              </c:ext>
            </c:extLst>
          </c:dPt>
          <c:cat>
            <c:strRef>
              <c:f>Sheet1!$A$2:$A$3</c:f>
              <c:strCache>
                <c:ptCount val="2"/>
                <c:pt idx="0">
                  <c:v>Yes</c:v>
                </c:pt>
                <c:pt idx="1">
                  <c:v>No</c:v>
                </c:pt>
              </c:strCache>
            </c:strRef>
          </c:cat>
          <c:val>
            <c:numRef>
              <c:f>Sheet1!$B$2:$B$3</c:f>
              <c:numCache>
                <c:formatCode>General</c:formatCode>
                <c:ptCount val="2"/>
                <c:pt idx="0">
                  <c:v>8.3000000000000007</c:v>
                </c:pt>
                <c:pt idx="1">
                  <c:v>91.7</c:v>
                </c:pt>
              </c:numCache>
            </c:numRef>
          </c:val>
          <c:extLst>
            <c:ext xmlns:c16="http://schemas.microsoft.com/office/drawing/2014/chart" uri="{C3380CC4-5D6E-409C-BE32-E72D297353CC}">
              <c16:uniqueId val="{00000004-661D-4139-AB48-F59EA5319D7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477146984035"/>
          <c:y val="0.18963765326706203"/>
          <c:w val="0.87506995477409133"/>
          <c:h val="0.64313438628490383"/>
        </c:manualLayout>
      </c:layout>
      <c:barChart>
        <c:barDir val="col"/>
        <c:grouping val="clustered"/>
        <c:varyColors val="0"/>
        <c:ser>
          <c:idx val="0"/>
          <c:order val="0"/>
          <c:tx>
            <c:strRef>
              <c:f>Sheet1!$B$1</c:f>
              <c:strCache>
                <c:ptCount val="1"/>
                <c:pt idx="0">
                  <c:v>OLN+NC</c:v>
                </c:pt>
              </c:strCache>
            </c:strRef>
          </c:tx>
          <c:spPr>
            <a:solidFill>
              <a:schemeClr val="accent4">
                <a:lumMod val="60000"/>
                <a:lumOff val="40000"/>
              </a:schemeClr>
            </a:solidFill>
            <a:ln>
              <a:noFill/>
            </a:ln>
            <a:effectLst/>
          </c:spPr>
          <c:invertIfNegative val="0"/>
          <c:dLbls>
            <c:dLbl>
              <c:idx val="0"/>
              <c:tx>
                <c:rich>
                  <a:bodyPr/>
                  <a:lstStyle/>
                  <a:p>
                    <a:r>
                      <a:rPr lang="en-US"/>
                      <a:t>39.7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26-4945-8878-5F4D7694400A}"/>
                </c:ext>
              </c:extLst>
            </c:dLbl>
            <c:dLbl>
              <c:idx val="1"/>
              <c:tx>
                <c:rich>
                  <a:bodyPr/>
                  <a:lstStyle/>
                  <a:p>
                    <a:r>
                      <a:rPr lang="en-US"/>
                      <a:t>36.5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26-4945-8878-5F4D7694400A}"/>
                </c:ext>
              </c:extLst>
            </c:dLbl>
            <c:dLbl>
              <c:idx val="2"/>
              <c:tx>
                <c:rich>
                  <a:bodyPr/>
                  <a:lstStyle/>
                  <a:p>
                    <a:r>
                      <a:rPr lang="en-US"/>
                      <a:t>46.2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A26-4945-8878-5F4D7694400A}"/>
                </c:ext>
              </c:extLst>
            </c:dLbl>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accent4">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Weight gain</c:v>
                </c:pt>
                <c:pt idx="1">
                  <c:v>Reduction in anorexia</c:v>
                </c:pt>
                <c:pt idx="2">
                  <c:v>Improved QoL</c:v>
                </c:pt>
              </c:strCache>
            </c:strRef>
          </c:cat>
          <c:val>
            <c:numRef>
              <c:f>Sheet1!$B$2:$B$4</c:f>
              <c:numCache>
                <c:formatCode>General</c:formatCode>
                <c:ptCount val="3"/>
                <c:pt idx="0">
                  <c:v>39.700000000000003</c:v>
                </c:pt>
                <c:pt idx="1">
                  <c:v>36.5</c:v>
                </c:pt>
                <c:pt idx="2">
                  <c:v>46.2</c:v>
                </c:pt>
              </c:numCache>
            </c:numRef>
          </c:val>
          <c:extLst>
            <c:ext xmlns:c16="http://schemas.microsoft.com/office/drawing/2014/chart" uri="{C3380CC4-5D6E-409C-BE32-E72D297353CC}">
              <c16:uniqueId val="{00000000-DB8F-46A0-9615-CCB51FD91FD4}"/>
            </c:ext>
          </c:extLst>
        </c:ser>
        <c:ser>
          <c:idx val="1"/>
          <c:order val="1"/>
          <c:tx>
            <c:strRef>
              <c:f>Sheet1!$C$1</c:f>
              <c:strCache>
                <c:ptCount val="1"/>
                <c:pt idx="0">
                  <c:v>NC</c:v>
                </c:pt>
              </c:strCache>
            </c:strRef>
          </c:tx>
          <c:spPr>
            <a:solidFill>
              <a:schemeClr val="bg2">
                <a:lumMod val="50000"/>
              </a:schemeClr>
            </a:solidFill>
            <a:ln>
              <a:noFill/>
            </a:ln>
            <a:effectLst/>
          </c:spPr>
          <c:invertIfNegative val="0"/>
          <c:dLbls>
            <c:dLbl>
              <c:idx val="0"/>
              <c:tx>
                <c:rich>
                  <a:bodyPr/>
                  <a:lstStyle/>
                  <a:p>
                    <a:r>
                      <a:rPr lang="en-US"/>
                      <a:t>15.3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A26-4945-8878-5F4D7694400A}"/>
                </c:ext>
              </c:extLst>
            </c:dLbl>
            <c:dLbl>
              <c:idx val="1"/>
              <c:tx>
                <c:rich>
                  <a:bodyPr/>
                  <a:lstStyle/>
                  <a:p>
                    <a:r>
                      <a:rPr lang="en-US"/>
                      <a:t>15.1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A26-4945-8878-5F4D7694400A}"/>
                </c:ext>
              </c:extLst>
            </c:dLbl>
            <c:dLbl>
              <c:idx val="2"/>
              <c:tx>
                <c:rich>
                  <a:bodyPr/>
                  <a:lstStyle/>
                  <a:p>
                    <a:r>
                      <a:rPr lang="en-US"/>
                      <a:t>28.2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26-4945-8878-5F4D7694400A}"/>
                </c:ext>
              </c:extLst>
            </c:dLbl>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Weight gain</c:v>
                </c:pt>
                <c:pt idx="1">
                  <c:v>Reduction in anorexia</c:v>
                </c:pt>
                <c:pt idx="2">
                  <c:v>Improved QoL</c:v>
                </c:pt>
              </c:strCache>
            </c:strRef>
          </c:cat>
          <c:val>
            <c:numRef>
              <c:f>Sheet1!$C$2:$C$4</c:f>
              <c:numCache>
                <c:formatCode>General</c:formatCode>
                <c:ptCount val="3"/>
                <c:pt idx="0">
                  <c:v>15.3</c:v>
                </c:pt>
                <c:pt idx="1">
                  <c:v>15.1</c:v>
                </c:pt>
                <c:pt idx="2">
                  <c:v>28.2</c:v>
                </c:pt>
              </c:numCache>
            </c:numRef>
          </c:val>
          <c:extLst>
            <c:ext xmlns:c16="http://schemas.microsoft.com/office/drawing/2014/chart" uri="{C3380CC4-5D6E-409C-BE32-E72D297353CC}">
              <c16:uniqueId val="{00000001-DB8F-46A0-9615-CCB51FD91FD4}"/>
            </c:ext>
          </c:extLst>
        </c:ser>
        <c:dLbls>
          <c:dLblPos val="outEnd"/>
          <c:showLegendKey val="0"/>
          <c:showVal val="1"/>
          <c:showCatName val="0"/>
          <c:showSerName val="0"/>
          <c:showPercent val="0"/>
          <c:showBubbleSize val="0"/>
        </c:dLbls>
        <c:gapWidth val="100"/>
        <c:overlap val="-10"/>
        <c:axId val="124501855"/>
        <c:axId val="124501375"/>
      </c:barChart>
      <c:catAx>
        <c:axId val="124501855"/>
        <c:scaling>
          <c:orientation val="minMax"/>
        </c:scaling>
        <c:delete val="0"/>
        <c:axPos val="b"/>
        <c:numFmt formatCode="General" sourceLinked="1"/>
        <c:majorTickMark val="none"/>
        <c:minorTickMark val="none"/>
        <c:tickLblPos val="nextTo"/>
        <c:spPr>
          <a:noFill/>
          <a:ln w="9525" cap="flat" cmpd="sng" algn="ctr">
            <a:solidFill>
              <a:srgbClr val="004B87"/>
            </a:solidFill>
            <a:round/>
          </a:ln>
          <a:effectLst/>
        </c:spPr>
        <c:txPr>
          <a:bodyPr rot="-600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crossAx val="124501375"/>
        <c:crosses val="autoZero"/>
        <c:auto val="1"/>
        <c:lblAlgn val="ctr"/>
        <c:lblOffset val="100"/>
        <c:noMultiLvlLbl val="0"/>
      </c:catAx>
      <c:valAx>
        <c:axId val="124501375"/>
        <c:scaling>
          <c:orientation val="minMax"/>
        </c:scaling>
        <c:delete val="0"/>
        <c:axPos val="l"/>
        <c:title>
          <c:tx>
            <c:rich>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r>
                  <a:rPr lang="en-NZ" b="1"/>
                  <a:t>Patients, %</a:t>
                </a:r>
              </a:p>
            </c:rich>
          </c:tx>
          <c:layout>
            <c:manualLayout>
              <c:xMode val="edge"/>
              <c:yMode val="edge"/>
              <c:x val="0"/>
              <c:y val="0.2933974020566181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4B87"/>
                  </a:solidFill>
                  <a:latin typeface="+mn-lt"/>
                  <a:ea typeface="+mn-ea"/>
                  <a:cs typeface="+mn-cs"/>
                </a:defRPr>
              </a:pPr>
              <a:endParaRPr lang="en-US"/>
            </a:p>
          </c:txPr>
        </c:title>
        <c:numFmt formatCode="General" sourceLinked="1"/>
        <c:majorTickMark val="out"/>
        <c:minorTickMark val="none"/>
        <c:tickLblPos val="nextTo"/>
        <c:spPr>
          <a:noFill/>
          <a:ln>
            <a:solidFill>
              <a:srgbClr val="004B87"/>
            </a:solidFill>
          </a:ln>
          <a:effectLst/>
        </c:spPr>
        <c:txPr>
          <a:bodyPr rot="-6000000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crossAx val="124501855"/>
        <c:crosses val="autoZero"/>
        <c:crossBetween val="between"/>
        <c:majorUnit val="10"/>
      </c:valAx>
      <c:spPr>
        <a:noFill/>
        <a:ln w="25400">
          <a:noFill/>
        </a:ln>
        <a:effectLst/>
      </c:spPr>
    </c:plotArea>
    <c:legend>
      <c:legendPos val="b"/>
      <c:layout>
        <c:manualLayout>
          <c:xMode val="edge"/>
          <c:yMode val="edge"/>
          <c:x val="0.37919935013236233"/>
          <c:y val="2.586434078193553E-2"/>
          <c:w val="0.33039340779227949"/>
          <c:h val="7.29614477765460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4B87"/>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004B87"/>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7905986174476"/>
          <c:y val="0.11577058732387251"/>
          <c:w val="0.81913376363591639"/>
          <c:h val="0.83797192353908057"/>
        </c:manualLayout>
      </c:layout>
      <c:barChart>
        <c:barDir val="col"/>
        <c:grouping val="clustered"/>
        <c:varyColors val="0"/>
        <c:ser>
          <c:idx val="0"/>
          <c:order val="0"/>
          <c:tx>
            <c:strRef>
              <c:f>Sheet1!$B$1</c:f>
              <c:strCache>
                <c:ptCount val="1"/>
                <c:pt idx="0">
                  <c:v>Median caloric intake</c:v>
                </c:pt>
              </c:strCache>
            </c:strRef>
          </c:tx>
          <c:spPr>
            <a:solidFill>
              <a:schemeClr val="accent1"/>
            </a:solidFill>
            <a:ln>
              <a:solidFill>
                <a:schemeClr val="accent4">
                  <a:lumMod val="60000"/>
                  <a:lumOff val="40000"/>
                </a:schemeClr>
              </a:solidFill>
            </a:ln>
            <a:effectLst/>
          </c:spPr>
          <c:invertIfNegative val="0"/>
          <c:dPt>
            <c:idx val="0"/>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1-1F7C-4044-9E12-2F7FE17E058B}"/>
              </c:ext>
            </c:extLst>
          </c:dPt>
          <c:dPt>
            <c:idx val="1"/>
            <c:invertIfNegative val="0"/>
            <c:bubble3D val="0"/>
            <c:spPr>
              <a:solidFill>
                <a:schemeClr val="bg2">
                  <a:lumMod val="50000"/>
                </a:schemeClr>
              </a:solidFill>
              <a:ln>
                <a:solidFill>
                  <a:srgbClr val="747474"/>
                </a:solidFill>
              </a:ln>
              <a:effectLst/>
            </c:spPr>
            <c:extLst>
              <c:ext xmlns:c16="http://schemas.microsoft.com/office/drawing/2014/chart" uri="{C3380CC4-5D6E-409C-BE32-E72D297353CC}">
                <c16:uniqueId val="{00000003-1F7C-4044-9E12-2F7FE17E058B}"/>
              </c:ext>
            </c:extLst>
          </c:dPt>
          <c:dLbls>
            <c:dLbl>
              <c:idx val="0"/>
              <c:layout>
                <c:manualLayout>
                  <c:x val="7.1726679016928904E-2"/>
                  <c:y val="5.9954608022144088E-3"/>
                </c:manualLayout>
              </c:layout>
              <c:tx>
                <c:rich>
                  <a:bodyPr rot="0" spcFirstLastPara="1" vertOverflow="ellipsis" vert="horz" wrap="square" lIns="38100" tIns="19050" rIns="38100" bIns="19050" anchor="ctr" anchorCtr="0">
                    <a:noAutofit/>
                  </a:bodyPr>
                  <a:lstStyle/>
                  <a:p>
                    <a:pPr algn="l">
                      <a:defRPr sz="1200" b="1" i="0" u="none" strike="noStrike" kern="1200" baseline="0">
                        <a:solidFill>
                          <a:schemeClr val="accent4"/>
                        </a:solidFill>
                        <a:latin typeface="Arial" panose="020B0604020202020204" pitchFamily="34" charset="0"/>
                        <a:ea typeface="+mn-ea"/>
                        <a:cs typeface="Arial" panose="020B0604020202020204" pitchFamily="34" charset="0"/>
                      </a:defRPr>
                    </a:pPr>
                    <a:fld id="{04FD4CB9-812E-42C3-874E-A227C86BAFEA}" type="VALUE">
                      <a:rPr lang="en-US" smtClean="0">
                        <a:solidFill>
                          <a:schemeClr val="accent4">
                            <a:lumMod val="60000"/>
                            <a:lumOff val="40000"/>
                          </a:schemeClr>
                        </a:solidFill>
                      </a:rPr>
                      <a:pPr algn="l">
                        <a:defRPr b="1">
                          <a:solidFill>
                            <a:schemeClr val="accent4"/>
                          </a:solidFill>
                        </a:defRPr>
                      </a:pPr>
                      <a:t>[VALUE]</a:t>
                    </a:fld>
                    <a:endParaRPr lang="en-US"/>
                  </a:p>
                </c:rich>
              </c:tx>
              <c:spPr>
                <a:noFill/>
                <a:ln>
                  <a:noFill/>
                </a:ln>
                <a:effectLst/>
              </c:spPr>
              <c:txPr>
                <a:bodyPr rot="0" spcFirstLastPara="1" vertOverflow="ellipsis" vert="horz" wrap="square" lIns="38100" tIns="19050" rIns="38100" bIns="19050" anchor="ctr" anchorCtr="0">
                  <a:noAutofit/>
                </a:bodyPr>
                <a:lstStyle/>
                <a:p>
                  <a:pPr algn="l">
                    <a:defRPr sz="12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layout>
                    <c:manualLayout>
                      <c:w val="0.12140958830505329"/>
                      <c:h val="0.1086255825683009"/>
                    </c:manualLayout>
                  </c15:layout>
                  <c15:dlblFieldTable/>
                  <c15:showDataLabelsRange val="0"/>
                </c:ext>
                <c:ext xmlns:c16="http://schemas.microsoft.com/office/drawing/2014/chart" uri="{C3380CC4-5D6E-409C-BE32-E72D297353CC}">
                  <c16:uniqueId val="{00000001-1F7C-4044-9E12-2F7FE17E058B}"/>
                </c:ext>
              </c:extLst>
            </c:dLbl>
            <c:dLbl>
              <c:idx val="1"/>
              <c:layout>
                <c:manualLayout>
                  <c:x val="3.3205179775331314E-2"/>
                  <c:y val="-1.1417807788097572E-2"/>
                </c:manualLayout>
              </c:layout>
              <c:spPr>
                <a:noFill/>
                <a:ln>
                  <a:noFill/>
                </a:ln>
                <a:effectLst/>
              </c:spPr>
              <c:txPr>
                <a:bodyPr rot="0" spcFirstLastPara="1" vertOverflow="ellipsis" vert="horz" wrap="square" lIns="38100" tIns="19050" rIns="38100" bIns="19050" anchor="ctr" anchorCtr="0">
                  <a:spAutoFit/>
                </a:bodyPr>
                <a:lstStyle/>
                <a:p>
                  <a:pPr algn="l">
                    <a:defRPr sz="12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7C-4044-9E12-2F7FE17E05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Sheet1!$H$2:$H$3</c:f>
                <c:numCache>
                  <c:formatCode>General</c:formatCode>
                  <c:ptCount val="2"/>
                  <c:pt idx="0">
                    <c:v>177.5</c:v>
                  </c:pt>
                  <c:pt idx="1">
                    <c:v>-180</c:v>
                  </c:pt>
                </c:numCache>
              </c:numRef>
            </c:plus>
            <c:minus>
              <c:numRef>
                <c:f>Sheet1!$I$2:$I$3</c:f>
                <c:numCache>
                  <c:formatCode>General</c:formatCode>
                  <c:ptCount val="2"/>
                  <c:pt idx="0">
                    <c:v>181</c:v>
                  </c:pt>
                  <c:pt idx="1">
                    <c:v>-384</c:v>
                  </c:pt>
                </c:numCache>
              </c:numRef>
            </c:minus>
            <c:spPr>
              <a:noFill/>
              <a:ln w="9525" cap="flat" cmpd="sng" algn="ctr">
                <a:solidFill>
                  <a:srgbClr val="004B87"/>
                </a:solidFill>
                <a:round/>
              </a:ln>
              <a:effectLst/>
            </c:spPr>
          </c:errBars>
          <c:cat>
            <c:strRef>
              <c:f>Sheet1!$A$2:$A$3</c:f>
              <c:strCache>
                <c:ptCount val="2"/>
                <c:pt idx="0">
                  <c:v>OLN+NC</c:v>
                </c:pt>
                <c:pt idx="1">
                  <c:v>NC</c:v>
                </c:pt>
              </c:strCache>
            </c:strRef>
          </c:cat>
          <c:val>
            <c:numRef>
              <c:f>Sheet1!$B$2:$B$3</c:f>
              <c:numCache>
                <c:formatCode>General</c:formatCode>
                <c:ptCount val="2"/>
                <c:pt idx="0">
                  <c:v>135</c:v>
                </c:pt>
                <c:pt idx="1">
                  <c:v>-29</c:v>
                </c:pt>
              </c:numCache>
            </c:numRef>
          </c:val>
          <c:extLst>
            <c:ext xmlns:c16="http://schemas.microsoft.com/office/drawing/2014/chart" uri="{C3380CC4-5D6E-409C-BE32-E72D297353CC}">
              <c16:uniqueId val="{00000004-1F7C-4044-9E12-2F7FE17E058B}"/>
            </c:ext>
          </c:extLst>
        </c:ser>
        <c:dLbls>
          <c:showLegendKey val="0"/>
          <c:showVal val="0"/>
          <c:showCatName val="0"/>
          <c:showSerName val="0"/>
          <c:showPercent val="0"/>
          <c:showBubbleSize val="0"/>
        </c:dLbls>
        <c:gapWidth val="100"/>
        <c:overlap val="-27"/>
        <c:axId val="92745663"/>
        <c:axId val="92742783"/>
      </c:barChart>
      <c:catAx>
        <c:axId val="92745663"/>
        <c:scaling>
          <c:orientation val="minMax"/>
        </c:scaling>
        <c:delete val="0"/>
        <c:axPos val="b"/>
        <c:numFmt formatCode="General" sourceLinked="1"/>
        <c:majorTickMark val="none"/>
        <c:minorTickMark val="none"/>
        <c:tickLblPos val="high"/>
        <c:spPr>
          <a:noFill/>
          <a:ln w="9525" cap="flat" cmpd="sng" algn="ctr">
            <a:solidFill>
              <a:srgbClr val="004B87"/>
            </a:solidFill>
            <a:round/>
          </a:ln>
          <a:effectLst/>
        </c:spPr>
        <c:txPr>
          <a:bodyPr rot="-60000000" spcFirstLastPara="1" vertOverflow="ellipsis" vert="horz" wrap="square" anchor="ctr" anchorCtr="1"/>
          <a:lstStyle/>
          <a:p>
            <a:pPr>
              <a:defRPr sz="120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92742783"/>
        <c:crosses val="autoZero"/>
        <c:auto val="1"/>
        <c:lblAlgn val="ctr"/>
        <c:lblOffset val="100"/>
        <c:noMultiLvlLbl val="0"/>
      </c:catAx>
      <c:valAx>
        <c:axId val="92742783"/>
        <c:scaling>
          <c:orientation val="minMax"/>
          <c:max val="400"/>
          <c:min val="-300"/>
        </c:scaling>
        <c:delete val="0"/>
        <c:axPos val="l"/>
        <c:title>
          <c:tx>
            <c:rich>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r>
                  <a:rPr lang="en-NZ" b="1"/>
                  <a:t>Change from</a:t>
                </a:r>
                <a:r>
                  <a:rPr lang="en-NZ" b="1" baseline="0"/>
                  <a:t> baseline, kcal, median</a:t>
                </a:r>
                <a:endParaRPr lang="en-NZ" b="1"/>
              </a:p>
            </c:rich>
          </c:tx>
          <c:layout>
            <c:manualLayout>
              <c:xMode val="edge"/>
              <c:yMode val="edge"/>
              <c:x val="0"/>
              <c:y val="0.1388459129922275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rgbClr val="004B87"/>
            </a:solidFill>
          </a:ln>
          <a:effectLst/>
        </c:spPr>
        <c:txPr>
          <a:bodyPr rot="-60000000" spcFirstLastPara="1" vertOverflow="ellipsis" vert="horz" wrap="square" anchor="ctr" anchorCtr="1"/>
          <a:lstStyle/>
          <a:p>
            <a:pPr>
              <a:defRPr sz="12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92745663"/>
        <c:crosses val="autoZero"/>
        <c:crossBetween val="between"/>
        <c:majorUnit val="10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rgbClr val="004B87"/>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87568451456137E-2"/>
          <c:y val="8.806612587215093E-2"/>
          <c:w val="0.89294136225402054"/>
          <c:h val="0.91004142953323064"/>
        </c:manualLayout>
      </c:layout>
      <c:barChart>
        <c:barDir val="bar"/>
        <c:grouping val="percentStacked"/>
        <c:varyColors val="0"/>
        <c:ser>
          <c:idx val="0"/>
          <c:order val="0"/>
          <c:tx>
            <c:strRef>
              <c:f>Sheet1!$B$1</c:f>
              <c:strCache>
                <c:ptCount val="1"/>
                <c:pt idx="0">
                  <c:v>Stage 0</c:v>
                </c:pt>
              </c:strCache>
            </c:strRef>
          </c:tx>
          <c:spPr>
            <a:solidFill>
              <a:schemeClr val="accent4">
                <a:lumMod val="20000"/>
                <a:lumOff val="80000"/>
              </a:schemeClr>
            </a:solidFill>
            <a:ln>
              <a:noFill/>
            </a:ln>
            <a:effectLst/>
          </c:spPr>
          <c:invertIfNegative val="0"/>
          <c:dLbls>
            <c:dLbl>
              <c:idx val="0"/>
              <c:tx>
                <c:rich>
                  <a:bodyPr/>
                  <a:lstStyle/>
                  <a:p>
                    <a:fld id="{0C856028-40EE-4379-985A-4B0C0994F7A7}" type="VALUE">
                      <a:rPr lang="en-US" smtClean="0"/>
                      <a:pPr/>
                      <a:t>[VALUE]</a:t>
                    </a:fld>
                    <a:r>
                      <a:rPr lang="en-US"/>
                      <a:t>% (n=26)</a:t>
                    </a:r>
                  </a:p>
                </c:rich>
              </c:tx>
              <c:dLblPos val="ctr"/>
              <c:showLegendKey val="0"/>
              <c:showVal val="1"/>
              <c:showCatName val="0"/>
              <c:showSerName val="0"/>
              <c:showPercent val="0"/>
              <c:showBubbleSize val="0"/>
              <c:extLst>
                <c:ext xmlns:c15="http://schemas.microsoft.com/office/drawing/2012/chart" uri="{CE6537A1-D6FC-4f65-9D91-7224C49458BB}">
                  <c15:layout>
                    <c:manualLayout>
                      <c:w val="0.21953947509901547"/>
                      <c:h val="0.24434346923800421"/>
                    </c:manualLayout>
                  </c15:layout>
                  <c15:dlblFieldTable/>
                  <c15:showDataLabelsRange val="0"/>
                </c:ext>
                <c:ext xmlns:c16="http://schemas.microsoft.com/office/drawing/2014/chart" uri="{C3380CC4-5D6E-409C-BE32-E72D297353CC}">
                  <c16:uniqueId val="{00000006-396C-46EA-93BD-D8C437C281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BCLC stage at diagnosis</c:v>
                </c:pt>
              </c:strCache>
            </c:strRef>
          </c:cat>
          <c:val>
            <c:numRef>
              <c:f>Sheet1!$B$2</c:f>
              <c:numCache>
                <c:formatCode>General</c:formatCode>
                <c:ptCount val="1"/>
                <c:pt idx="0">
                  <c:v>59.1</c:v>
                </c:pt>
              </c:numCache>
            </c:numRef>
          </c:val>
          <c:extLst>
            <c:ext xmlns:c16="http://schemas.microsoft.com/office/drawing/2014/chart" uri="{C3380CC4-5D6E-409C-BE32-E72D297353CC}">
              <c16:uniqueId val="{00000000-396C-46EA-93BD-D8C437C2819B}"/>
            </c:ext>
          </c:extLst>
        </c:ser>
        <c:ser>
          <c:idx val="1"/>
          <c:order val="1"/>
          <c:tx>
            <c:strRef>
              <c:f>Sheet1!$C$1</c:f>
              <c:strCache>
                <c:ptCount val="1"/>
                <c:pt idx="0">
                  <c:v>Stage A</c:v>
                </c:pt>
              </c:strCache>
            </c:strRef>
          </c:tx>
          <c:spPr>
            <a:solidFill>
              <a:schemeClr val="accent4">
                <a:lumMod val="60000"/>
                <a:lumOff val="40000"/>
              </a:schemeClr>
            </a:solidFill>
            <a:ln>
              <a:noFill/>
            </a:ln>
            <a:effectLst/>
          </c:spPr>
          <c:invertIfNegative val="0"/>
          <c:dLbls>
            <c:dLbl>
              <c:idx val="0"/>
              <c:tx>
                <c:rich>
                  <a:bodyPr/>
                  <a:lstStyle/>
                  <a:p>
                    <a:fld id="{AB0299F4-4982-46CB-852A-52314771D73E}" type="VALUE">
                      <a:rPr lang="en-US" smtClean="0"/>
                      <a:pPr/>
                      <a:t>[VALUE]</a:t>
                    </a:fld>
                    <a:r>
                      <a:rPr lang="en-US"/>
                      <a:t>% (n=14)</a:t>
                    </a:r>
                  </a:p>
                </c:rich>
              </c:tx>
              <c:dLblPos val="ctr"/>
              <c:showLegendKey val="0"/>
              <c:showVal val="1"/>
              <c:showCatName val="0"/>
              <c:showSerName val="0"/>
              <c:showPercent val="0"/>
              <c:showBubbleSize val="0"/>
              <c:extLst>
                <c:ext xmlns:c15="http://schemas.microsoft.com/office/drawing/2012/chart" uri="{CE6537A1-D6FC-4f65-9D91-7224C49458BB}">
                  <c15:layout>
                    <c:manualLayout>
                      <c:w val="0.23609183562419886"/>
                      <c:h val="0.24434346923800421"/>
                    </c:manualLayout>
                  </c15:layout>
                  <c15:dlblFieldTable/>
                  <c15:showDataLabelsRange val="0"/>
                </c:ext>
                <c:ext xmlns:c16="http://schemas.microsoft.com/office/drawing/2014/chart" uri="{C3380CC4-5D6E-409C-BE32-E72D297353CC}">
                  <c16:uniqueId val="{00000009-396C-46EA-93BD-D8C437C281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BCLC stage at diagnosis</c:v>
                </c:pt>
              </c:strCache>
            </c:strRef>
          </c:cat>
          <c:val>
            <c:numRef>
              <c:f>Sheet1!$C$2</c:f>
              <c:numCache>
                <c:formatCode>General</c:formatCode>
                <c:ptCount val="1"/>
                <c:pt idx="0">
                  <c:v>31.8</c:v>
                </c:pt>
              </c:numCache>
            </c:numRef>
          </c:val>
          <c:extLst>
            <c:ext xmlns:c16="http://schemas.microsoft.com/office/drawing/2014/chart" uri="{C3380CC4-5D6E-409C-BE32-E72D297353CC}">
              <c16:uniqueId val="{00000003-396C-46EA-93BD-D8C437C2819B}"/>
            </c:ext>
          </c:extLst>
        </c:ser>
        <c:ser>
          <c:idx val="2"/>
          <c:order val="2"/>
          <c:tx>
            <c:strRef>
              <c:f>Sheet1!$D$1</c:f>
              <c:strCache>
                <c:ptCount val="1"/>
                <c:pt idx="0">
                  <c:v>Stage B</c:v>
                </c:pt>
              </c:strCache>
            </c:strRef>
          </c:tx>
          <c:spPr>
            <a:solidFill>
              <a:schemeClr val="accent4"/>
            </a:solidFill>
            <a:ln>
              <a:noFill/>
            </a:ln>
            <a:effectLst/>
          </c:spPr>
          <c:invertIfNegative val="0"/>
          <c:dLbls>
            <c:dLbl>
              <c:idx val="0"/>
              <c:layout>
                <c:manualLayout>
                  <c:x val="-9.4884295986946828E-17"/>
                  <c:y val="-0.33625248060275809"/>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Arial" panose="020B0604020202020204" pitchFamily="34" charset="0"/>
                        <a:ea typeface="+mn-ea"/>
                        <a:cs typeface="Arial" panose="020B0604020202020204" pitchFamily="34" charset="0"/>
                      </a:defRPr>
                    </a:pPr>
                    <a:fld id="{87882D15-A379-44E2-8D70-A66FD4B3D64E}" type="VALUE">
                      <a:rPr lang="en-US" smtClean="0">
                        <a:solidFill>
                          <a:schemeClr val="accent4"/>
                        </a:solidFill>
                        <a:latin typeface="Arial" panose="020B0604020202020204" pitchFamily="34" charset="0"/>
                        <a:cs typeface="Arial" panose="020B0604020202020204" pitchFamily="34" charset="0"/>
                      </a:rPr>
                      <a:pPr>
                        <a:defRPr b="1">
                          <a:solidFill>
                            <a:schemeClr val="accent4"/>
                          </a:solidFill>
                          <a:latin typeface="Arial" panose="020B0604020202020204" pitchFamily="34" charset="0"/>
                          <a:cs typeface="Arial" panose="020B0604020202020204" pitchFamily="34" charset="0"/>
                        </a:defRPr>
                      </a:pPr>
                      <a:t>[VALUE]</a:t>
                    </a:fld>
                    <a:r>
                      <a:rPr lang="en-US">
                        <a:solidFill>
                          <a:schemeClr val="accent4"/>
                        </a:solidFill>
                        <a:latin typeface="Arial" panose="020B0604020202020204" pitchFamily="34" charset="0"/>
                        <a:cs typeface="Arial" panose="020B0604020202020204" pitchFamily="34" charset="0"/>
                      </a:rPr>
                      <a:t>% (n=2)</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96C-46EA-93BD-D8C437C281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BCLC stage at diagnosis</c:v>
                </c:pt>
              </c:strCache>
            </c:strRef>
          </c:cat>
          <c:val>
            <c:numRef>
              <c:f>Sheet1!$D$2</c:f>
              <c:numCache>
                <c:formatCode>General</c:formatCode>
                <c:ptCount val="1"/>
                <c:pt idx="0">
                  <c:v>4.5</c:v>
                </c:pt>
              </c:numCache>
            </c:numRef>
          </c:val>
          <c:extLst>
            <c:ext xmlns:c16="http://schemas.microsoft.com/office/drawing/2014/chart" uri="{C3380CC4-5D6E-409C-BE32-E72D297353CC}">
              <c16:uniqueId val="{00000004-396C-46EA-93BD-D8C437C2819B}"/>
            </c:ext>
          </c:extLst>
        </c:ser>
        <c:ser>
          <c:idx val="3"/>
          <c:order val="3"/>
          <c:tx>
            <c:strRef>
              <c:f>Sheet1!$E$1</c:f>
              <c:strCache>
                <c:ptCount val="1"/>
                <c:pt idx="0">
                  <c:v>Stage C</c:v>
                </c:pt>
              </c:strCache>
            </c:strRef>
          </c:tx>
          <c:spPr>
            <a:solidFill>
              <a:schemeClr val="accent4">
                <a:lumMod val="75000"/>
              </a:schemeClr>
            </a:solidFill>
            <a:ln>
              <a:noFill/>
            </a:ln>
            <a:effectLst/>
          </c:spPr>
          <c:invertIfNegative val="0"/>
          <c:dLbls>
            <c:dLbl>
              <c:idx val="0"/>
              <c:layout>
                <c:manualLayout>
                  <c:x val="0"/>
                  <c:y val="0.3202404577169124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fld id="{7534F190-DA52-47DE-A5D4-EA5DFB304D39}" type="VALUE">
                      <a:rPr lang="en-US" smtClean="0">
                        <a:solidFill>
                          <a:schemeClr val="accent4">
                            <a:lumMod val="75000"/>
                          </a:schemeClr>
                        </a:solidFill>
                        <a:latin typeface="Arial" panose="020B0604020202020204" pitchFamily="34" charset="0"/>
                        <a:cs typeface="Arial" panose="020B0604020202020204" pitchFamily="34" charset="0"/>
                      </a:rPr>
                      <a:pPr>
                        <a:defRPr b="1">
                          <a:solidFill>
                            <a:schemeClr val="accent4">
                              <a:lumMod val="75000"/>
                            </a:schemeClr>
                          </a:solidFill>
                          <a:latin typeface="Arial" panose="020B0604020202020204" pitchFamily="34" charset="0"/>
                          <a:cs typeface="Arial" panose="020B0604020202020204" pitchFamily="34" charset="0"/>
                        </a:defRPr>
                      </a:pPr>
                      <a:t>[VALUE]</a:t>
                    </a:fld>
                    <a:r>
                      <a:rPr lang="en-US">
                        <a:solidFill>
                          <a:schemeClr val="accent4">
                            <a:lumMod val="75000"/>
                          </a:schemeClr>
                        </a:solidFill>
                        <a:latin typeface="Arial" panose="020B0604020202020204" pitchFamily="34" charset="0"/>
                        <a:cs typeface="Arial" panose="020B0604020202020204" pitchFamily="34" charset="0"/>
                      </a:rPr>
                      <a:t>%</a:t>
                    </a:r>
                    <a:r>
                      <a:rPr lang="en-US" baseline="0">
                        <a:solidFill>
                          <a:schemeClr val="accent4">
                            <a:lumMod val="75000"/>
                          </a:schemeClr>
                        </a:solidFill>
                        <a:latin typeface="Arial" panose="020B0604020202020204" pitchFamily="34" charset="0"/>
                        <a:cs typeface="Arial" panose="020B0604020202020204" pitchFamily="34" charset="0"/>
                      </a:rPr>
                      <a:t> (n=2)</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96C-46EA-93BD-D8C437C281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BCLC stage at diagnosis</c:v>
                </c:pt>
              </c:strCache>
            </c:strRef>
          </c:cat>
          <c:val>
            <c:numRef>
              <c:f>Sheet1!$E$2</c:f>
              <c:numCache>
                <c:formatCode>General</c:formatCode>
                <c:ptCount val="1"/>
                <c:pt idx="0">
                  <c:v>4.5</c:v>
                </c:pt>
              </c:numCache>
            </c:numRef>
          </c:val>
          <c:extLst>
            <c:ext xmlns:c16="http://schemas.microsoft.com/office/drawing/2014/chart" uri="{C3380CC4-5D6E-409C-BE32-E72D297353CC}">
              <c16:uniqueId val="{00000005-396C-46EA-93BD-D8C437C2819B}"/>
            </c:ext>
          </c:extLst>
        </c:ser>
        <c:dLbls>
          <c:dLblPos val="ctr"/>
          <c:showLegendKey val="0"/>
          <c:showVal val="1"/>
          <c:showCatName val="0"/>
          <c:showSerName val="0"/>
          <c:showPercent val="0"/>
          <c:showBubbleSize val="0"/>
        </c:dLbls>
        <c:gapWidth val="150"/>
        <c:overlap val="100"/>
        <c:axId val="263675407"/>
        <c:axId val="263669167"/>
      </c:barChart>
      <c:catAx>
        <c:axId val="263675407"/>
        <c:scaling>
          <c:orientation val="minMax"/>
        </c:scaling>
        <c:delete val="1"/>
        <c:axPos val="l"/>
        <c:numFmt formatCode="General" sourceLinked="1"/>
        <c:majorTickMark val="none"/>
        <c:minorTickMark val="none"/>
        <c:tickLblPos val="nextTo"/>
        <c:crossAx val="263669167"/>
        <c:crosses val="autoZero"/>
        <c:auto val="1"/>
        <c:lblAlgn val="ctr"/>
        <c:lblOffset val="100"/>
        <c:noMultiLvlLbl val="0"/>
      </c:catAx>
      <c:valAx>
        <c:axId val="263669167"/>
        <c:scaling>
          <c:orientation val="minMax"/>
        </c:scaling>
        <c:delete val="1"/>
        <c:axPos val="b"/>
        <c:numFmt formatCode="0%" sourceLinked="1"/>
        <c:majorTickMark val="none"/>
        <c:minorTickMark val="none"/>
        <c:tickLblPos val="nextTo"/>
        <c:crossAx val="263675407"/>
        <c:crosses val="autoZero"/>
        <c:crossBetween val="between"/>
      </c:valAx>
      <c:spPr>
        <a:noFill/>
        <a:ln>
          <a:noFill/>
        </a:ln>
        <a:effectLst/>
      </c:spPr>
    </c:plotArea>
    <c:legend>
      <c:legendPos val="b"/>
      <c:layout>
        <c:manualLayout>
          <c:xMode val="edge"/>
          <c:yMode val="edge"/>
          <c:x val="0.13245640756570065"/>
          <c:y val="1.6012022885845623E-2"/>
          <c:w val="0.67635346676379349"/>
          <c:h val="0.15400666201015187"/>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16788269767848E-2"/>
          <c:y val="0.14868033978592393"/>
          <c:w val="0.89860446460453292"/>
          <c:h val="0.6413059346546045"/>
        </c:manualLayout>
      </c:layout>
      <c:barChart>
        <c:barDir val="col"/>
        <c:grouping val="clustered"/>
        <c:varyColors val="0"/>
        <c:ser>
          <c:idx val="0"/>
          <c:order val="0"/>
          <c:tx>
            <c:strRef>
              <c:f>Sheet1!$B$1</c:f>
              <c:strCache>
                <c:ptCount val="1"/>
                <c:pt idx="0">
                  <c:v>HBP-AMRI</c:v>
                </c:pt>
              </c:strCache>
            </c:strRef>
          </c:tx>
          <c:spPr>
            <a:solidFill>
              <a:schemeClr val="accent4">
                <a:lumMod val="60000"/>
                <a:lumOff val="40000"/>
              </a:schemeClr>
            </a:solidFill>
            <a:ln>
              <a:noFill/>
            </a:ln>
            <a:effectLst/>
          </c:spPr>
          <c:invertIfNegative val="0"/>
          <c:dLbls>
            <c:dLbl>
              <c:idx val="0"/>
              <c:tx>
                <c:rich>
                  <a:bodyPr/>
                  <a:lstStyle/>
                  <a:p>
                    <a:r>
                      <a:rPr lang="en-US"/>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67-484D-9C13-ACB408E8450C}"/>
                </c:ext>
              </c:extLst>
            </c:dLbl>
            <c:dLbl>
              <c:idx val="1"/>
              <c:tx>
                <c:rich>
                  <a:bodyPr/>
                  <a:lstStyle/>
                  <a:p>
                    <a:r>
                      <a:rPr lang="en-US"/>
                      <a:t>6.1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767-484D-9C13-ACB408E8450C}"/>
                </c:ext>
              </c:extLst>
            </c:dLbl>
            <c:dLbl>
              <c:idx val="2"/>
              <c:tx>
                <c:rich>
                  <a:bodyPr/>
                  <a:lstStyle/>
                  <a:p>
                    <a:r>
                      <a:rPr lang="en-US"/>
                      <a:t>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767-484D-9C13-ACB408E8450C}"/>
                </c:ext>
              </c:extLst>
            </c:dLbl>
            <c:dLbl>
              <c:idx val="3"/>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767-484D-9C13-ACB408E8450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60000"/>
                        <a:lumOff val="4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Detection rate of BCLC stage 0 
or stage A HCC</c:v>
                </c:pt>
                <c:pt idx="1">
                  <c:v>Detection rate of BCLC stage 0</c:v>
                </c:pt>
                <c:pt idx="2">
                  <c:v>Detection rate of 
all-stage HCC</c:v>
                </c:pt>
                <c:pt idx="3">
                  <c:v>False
referral rate</c:v>
                </c:pt>
              </c:strCache>
            </c:strRef>
          </c:cat>
          <c:val>
            <c:numRef>
              <c:f>Sheet1!$B$2:$B$5</c:f>
              <c:numCache>
                <c:formatCode>General</c:formatCode>
                <c:ptCount val="4"/>
                <c:pt idx="0">
                  <c:v>7.7</c:v>
                </c:pt>
                <c:pt idx="1">
                  <c:v>6.1</c:v>
                </c:pt>
                <c:pt idx="2">
                  <c:v>8.5</c:v>
                </c:pt>
                <c:pt idx="3">
                  <c:v>2.1</c:v>
                </c:pt>
              </c:numCache>
            </c:numRef>
          </c:val>
          <c:extLst>
            <c:ext xmlns:c16="http://schemas.microsoft.com/office/drawing/2014/chart" uri="{C3380CC4-5D6E-409C-BE32-E72D297353CC}">
              <c16:uniqueId val="{00000000-A3AC-4B48-8D2F-680557E627EC}"/>
            </c:ext>
          </c:extLst>
        </c:ser>
        <c:ser>
          <c:idx val="1"/>
          <c:order val="1"/>
          <c:tx>
            <c:strRef>
              <c:f>Sheet1!$C$1</c:f>
              <c:strCache>
                <c:ptCount val="1"/>
                <c:pt idx="0">
                  <c:v>BCLC</c:v>
                </c:pt>
              </c:strCache>
            </c:strRef>
          </c:tx>
          <c:spPr>
            <a:solidFill>
              <a:schemeClr val="accent4">
                <a:lumMod val="75000"/>
              </a:schemeClr>
            </a:solidFill>
            <a:ln>
              <a:noFill/>
            </a:ln>
            <a:effectLst/>
          </c:spPr>
          <c:invertIfNegative val="0"/>
          <c:dLbls>
            <c:dLbl>
              <c:idx val="0"/>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67-484D-9C13-ACB408E8450C}"/>
                </c:ext>
              </c:extLst>
            </c:dLbl>
            <c:dLbl>
              <c:idx val="1"/>
              <c:tx>
                <c:rich>
                  <a:bodyPr/>
                  <a:lstStyle/>
                  <a:p>
                    <a:r>
                      <a:rPr lang="en-US"/>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767-484D-9C13-ACB408E8450C}"/>
                </c:ext>
              </c:extLst>
            </c:dLbl>
            <c:dLbl>
              <c:idx val="2"/>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767-484D-9C13-ACB408E8450C}"/>
                </c:ext>
              </c:extLst>
            </c:dLbl>
            <c:dLbl>
              <c:idx val="3"/>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767-484D-9C13-ACB408E8450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Detection rate of BCLC stage 0 
or stage A HCC</c:v>
                </c:pt>
                <c:pt idx="1">
                  <c:v>Detection rate of BCLC stage 0</c:v>
                </c:pt>
                <c:pt idx="2">
                  <c:v>Detection rate of 
all-stage HCC</c:v>
                </c:pt>
                <c:pt idx="3">
                  <c:v>False
referral rate</c:v>
                </c:pt>
              </c:strCache>
            </c:strRef>
          </c:cat>
          <c:val>
            <c:numRef>
              <c:f>Sheet1!$C$2:$C$5</c:f>
              <c:numCache>
                <c:formatCode>General</c:formatCode>
                <c:ptCount val="4"/>
                <c:pt idx="0">
                  <c:v>2.9</c:v>
                </c:pt>
                <c:pt idx="1">
                  <c:v>0.8</c:v>
                </c:pt>
                <c:pt idx="2">
                  <c:v>3.1</c:v>
                </c:pt>
                <c:pt idx="3">
                  <c:v>4.4000000000000004</c:v>
                </c:pt>
              </c:numCache>
            </c:numRef>
          </c:val>
          <c:extLst>
            <c:ext xmlns:c16="http://schemas.microsoft.com/office/drawing/2014/chart" uri="{C3380CC4-5D6E-409C-BE32-E72D297353CC}">
              <c16:uniqueId val="{00000001-A3AC-4B48-8D2F-680557E627EC}"/>
            </c:ext>
          </c:extLst>
        </c:ser>
        <c:dLbls>
          <c:dLblPos val="outEnd"/>
          <c:showLegendKey val="0"/>
          <c:showVal val="1"/>
          <c:showCatName val="0"/>
          <c:showSerName val="0"/>
          <c:showPercent val="0"/>
          <c:showBubbleSize val="0"/>
        </c:dLbls>
        <c:gapWidth val="100"/>
        <c:overlap val="-10"/>
        <c:axId val="124501855"/>
        <c:axId val="124501375"/>
      </c:barChart>
      <c:catAx>
        <c:axId val="124501855"/>
        <c:scaling>
          <c:orientation val="minMax"/>
        </c:scaling>
        <c:delete val="0"/>
        <c:axPos val="b"/>
        <c:numFmt formatCode="General" sourceLinked="1"/>
        <c:majorTickMark val="none"/>
        <c:minorTickMark val="none"/>
        <c:tickLblPos val="nextTo"/>
        <c:spPr>
          <a:noFill/>
          <a:ln w="9525" cap="flat" cmpd="sng" algn="ctr">
            <a:solidFill>
              <a:srgbClr val="004B87"/>
            </a:solidFill>
            <a:round/>
          </a:ln>
          <a:effectLst/>
        </c:spPr>
        <c:txPr>
          <a:bodyPr rot="-60000000" spcFirstLastPara="1" vertOverflow="ellipsis" vert="horz" wrap="square" anchor="ctr" anchorCtr="1"/>
          <a:lstStyle/>
          <a:p>
            <a:pPr>
              <a:defRPr sz="1197"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124501375"/>
        <c:crosses val="autoZero"/>
        <c:auto val="1"/>
        <c:lblAlgn val="ctr"/>
        <c:lblOffset val="100"/>
        <c:noMultiLvlLbl val="0"/>
      </c:catAx>
      <c:valAx>
        <c:axId val="124501375"/>
        <c:scaling>
          <c:orientation val="minMax"/>
          <c:max val="10"/>
        </c:scaling>
        <c:delete val="0"/>
        <c:axPos val="l"/>
        <c:title>
          <c:tx>
            <c:rich>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r>
                  <a:rPr lang="en-NZ" b="1">
                    <a:latin typeface="Arial" panose="020B0604020202020204" pitchFamily="34" charset="0"/>
                    <a:cs typeface="Arial" panose="020B0604020202020204" pitchFamily="34" charset="0"/>
                  </a:rPr>
                  <a:t>Rate, %</a:t>
                </a:r>
              </a:p>
            </c:rich>
          </c:tx>
          <c:layout>
            <c:manualLayout>
              <c:xMode val="edge"/>
              <c:yMode val="edge"/>
              <c:x val="6.9772832716024219E-3"/>
              <c:y val="0.35495770007886029"/>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rgbClr val="004B87"/>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124501855"/>
        <c:crosses val="autoZero"/>
        <c:crossBetween val="between"/>
        <c:majorUnit val="2"/>
      </c:valAx>
      <c:spPr>
        <a:noFill/>
        <a:ln>
          <a:noFill/>
        </a:ln>
        <a:effectLst/>
      </c:spPr>
    </c:plotArea>
    <c:legend>
      <c:legendPos val="b"/>
      <c:layout>
        <c:manualLayout>
          <c:xMode val="edge"/>
          <c:yMode val="edge"/>
          <c:x val="0.81993548493609658"/>
          <c:y val="8.1422098617378202E-2"/>
          <c:w val="0.1742102143909563"/>
          <c:h val="0.1745532527042818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4B87"/>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Tier</c:v>
                </c:pt>
              </c:strCache>
            </c:strRef>
          </c:tx>
          <c:spPr>
            <a:solidFill>
              <a:srgbClr val="508541"/>
            </a:solidFill>
            <a:ln>
              <a:solidFill>
                <a:srgbClr val="508541"/>
              </a:solidFill>
            </a:ln>
            <a:effectLst/>
          </c:spPr>
          <c:invertIfNegative val="0"/>
          <c:dPt>
            <c:idx val="0"/>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1-B179-49B6-8D86-CDAC4B05A8F3}"/>
              </c:ext>
            </c:extLst>
          </c:dPt>
          <c:dPt>
            <c:idx val="1"/>
            <c:invertIfNegative val="0"/>
            <c:bubble3D val="0"/>
            <c:spPr>
              <a:solidFill>
                <a:schemeClr val="accent4">
                  <a:lumMod val="50000"/>
                </a:schemeClr>
              </a:solidFill>
              <a:ln>
                <a:solidFill>
                  <a:schemeClr val="accent4">
                    <a:lumMod val="50000"/>
                  </a:schemeClr>
                </a:solidFill>
              </a:ln>
              <a:effectLst/>
            </c:spPr>
            <c:extLst>
              <c:ext xmlns:c16="http://schemas.microsoft.com/office/drawing/2014/chart" uri="{C3380CC4-5D6E-409C-BE32-E72D297353CC}">
                <c16:uniqueId val="{00000003-B179-49B6-8D86-CDAC4B05A8F3}"/>
              </c:ext>
            </c:extLst>
          </c:dPt>
          <c:dLbls>
            <c:delete val="1"/>
          </c:dLbls>
          <c:cat>
            <c:strRef>
              <c:f>Sheet1!$A$2:$A$3</c:f>
              <c:strCache>
                <c:ptCount val="2"/>
                <c:pt idx="0">
                  <c:v>Tier 1a </c:v>
                </c:pt>
                <c:pt idx="1">
                  <c:v>AFP</c:v>
                </c:pt>
              </c:strCache>
            </c:strRef>
          </c:cat>
          <c:val>
            <c:numRef>
              <c:f>Sheet1!$B$2:$B$3</c:f>
              <c:numCache>
                <c:formatCode>General</c:formatCode>
                <c:ptCount val="2"/>
                <c:pt idx="0">
                  <c:v>74.5</c:v>
                </c:pt>
                <c:pt idx="1">
                  <c:v>23.5</c:v>
                </c:pt>
              </c:numCache>
            </c:numRef>
          </c:val>
          <c:extLst>
            <c:ext xmlns:c16="http://schemas.microsoft.com/office/drawing/2014/chart" uri="{C3380CC4-5D6E-409C-BE32-E72D297353CC}">
              <c16:uniqueId val="{00000004-B179-49B6-8D86-CDAC4B05A8F3}"/>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Serum PCT </c:v>
                </c:pt>
              </c:strCache>
            </c:strRef>
          </c:tx>
          <c:spPr>
            <a:solidFill>
              <a:srgbClr val="508541"/>
            </a:solidFill>
            <a:ln>
              <a:solidFill>
                <a:srgbClr val="508541"/>
              </a:solidFill>
            </a:ln>
            <a:effectLst/>
          </c:spPr>
          <c:invertIfNegative val="0"/>
          <c:dPt>
            <c:idx val="0"/>
            <c:invertIfNegative val="0"/>
            <c:bubble3D val="0"/>
            <c:spPr>
              <a:solidFill>
                <a:srgbClr val="FA94BB"/>
              </a:solidFill>
              <a:ln>
                <a:solidFill>
                  <a:schemeClr val="accent4">
                    <a:lumMod val="40000"/>
                    <a:lumOff val="60000"/>
                  </a:schemeClr>
                </a:solidFill>
              </a:ln>
              <a:effectLst/>
            </c:spPr>
            <c:extLst>
              <c:ext xmlns:c16="http://schemas.microsoft.com/office/drawing/2014/chart" uri="{C3380CC4-5D6E-409C-BE32-E72D297353CC}">
                <c16:uniqueId val="{00000001-17C7-48DE-913D-17EA1A920BA4}"/>
              </c:ext>
            </c:extLst>
          </c:dPt>
          <c:dPt>
            <c:idx val="1"/>
            <c:invertIfNegative val="0"/>
            <c:bubble3D val="0"/>
            <c:spPr>
              <a:solidFill>
                <a:srgbClr val="F75F99"/>
              </a:solidFill>
              <a:ln>
                <a:solidFill>
                  <a:schemeClr val="accent4">
                    <a:lumMod val="60000"/>
                    <a:lumOff val="40000"/>
                  </a:schemeClr>
                </a:solidFill>
              </a:ln>
              <a:effectLst/>
            </c:spPr>
            <c:extLst>
              <c:ext xmlns:c16="http://schemas.microsoft.com/office/drawing/2014/chart" uri="{C3380CC4-5D6E-409C-BE32-E72D297353CC}">
                <c16:uniqueId val="{00000003-17C7-48DE-913D-17EA1A920BA4}"/>
              </c:ext>
            </c:extLst>
          </c:dPt>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5-17C7-48DE-913D-17EA1A920BA4}"/>
              </c:ext>
            </c:extLst>
          </c:dPt>
          <c:dPt>
            <c:idx val="3"/>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6-17C7-48DE-913D-17EA1A920BA4}"/>
              </c:ext>
            </c:extLst>
          </c:dPt>
          <c:dLbls>
            <c:delete val="1"/>
          </c:dLbls>
          <c:cat>
            <c:strRef>
              <c:f>Sheet1!$A$2:$A$5</c:f>
              <c:strCache>
                <c:ptCount val="4"/>
                <c:pt idx="0">
                  <c:v>FLC</c:v>
                </c:pt>
                <c:pt idx="1">
                  <c:v>HCC</c:v>
                </c:pt>
                <c:pt idx="2">
                  <c:v>CCA</c:v>
                </c:pt>
                <c:pt idx="3">
                  <c:v>Cirrhosis</c:v>
                </c:pt>
              </c:strCache>
            </c:strRef>
          </c:cat>
          <c:val>
            <c:numRef>
              <c:f>Sheet1!$B$2:$B$5</c:f>
              <c:numCache>
                <c:formatCode>General</c:formatCode>
                <c:ptCount val="4"/>
                <c:pt idx="0">
                  <c:v>55.2</c:v>
                </c:pt>
                <c:pt idx="1">
                  <c:v>0.14000000000000001</c:v>
                </c:pt>
                <c:pt idx="2">
                  <c:v>0.16</c:v>
                </c:pt>
                <c:pt idx="3">
                  <c:v>0.11</c:v>
                </c:pt>
              </c:numCache>
            </c:numRef>
          </c:val>
          <c:extLst>
            <c:ext xmlns:c16="http://schemas.microsoft.com/office/drawing/2014/chart" uri="{C3380CC4-5D6E-409C-BE32-E72D297353CC}">
              <c16:uniqueId val="{00000004-17C7-48DE-913D-17EA1A920BA4}"/>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6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rgbClr val="FA94BB"/>
              </a:solidFill>
              <a:ln>
                <a:solidFill>
                  <a:schemeClr val="accent4">
                    <a:lumMod val="40000"/>
                    <a:lumOff val="60000"/>
                  </a:schemeClr>
                </a:solidFill>
              </a:ln>
              <a:effectLst/>
            </c:spPr>
            <c:extLst>
              <c:ext xmlns:c16="http://schemas.microsoft.com/office/drawing/2014/chart" uri="{C3380CC4-5D6E-409C-BE32-E72D297353CC}">
                <c16:uniqueId val="{00000001-30CF-46BC-9540-D2AF8D3574EF}"/>
              </c:ext>
            </c:extLst>
          </c:dPt>
          <c:dPt>
            <c:idx val="1"/>
            <c:invertIfNegative val="0"/>
            <c:bubble3D val="0"/>
            <c:spPr>
              <a:solidFill>
                <a:schemeClr val="accent4">
                  <a:lumMod val="60000"/>
                  <a:lumOff val="40000"/>
                </a:schemeClr>
              </a:solidFill>
              <a:ln>
                <a:solidFill>
                  <a:schemeClr val="accent4">
                    <a:lumMod val="60000"/>
                    <a:lumOff val="40000"/>
                  </a:schemeClr>
                </a:solidFill>
              </a:ln>
              <a:effectLst/>
            </c:spPr>
            <c:extLst>
              <c:ext xmlns:c16="http://schemas.microsoft.com/office/drawing/2014/chart" uri="{C3380CC4-5D6E-409C-BE32-E72D297353CC}">
                <c16:uniqueId val="{00000003-30CF-46BC-9540-D2AF8D3574EF}"/>
              </c:ext>
            </c:extLst>
          </c:dPt>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5-30CF-46BC-9540-D2AF8D3574EF}"/>
              </c:ext>
            </c:extLst>
          </c:dPt>
          <c:dLbls>
            <c:delete val="1"/>
          </c:dLbls>
          <c:cat>
            <c:strRef>
              <c:f>Sheet1!$A$2:$A$4</c:f>
              <c:strCache>
                <c:ptCount val="3"/>
                <c:pt idx="0">
                  <c:v>FLC</c:v>
                </c:pt>
                <c:pt idx="1">
                  <c:v>HCC</c:v>
                </c:pt>
                <c:pt idx="2">
                  <c:v>CCA</c:v>
                </c:pt>
              </c:strCache>
            </c:strRef>
          </c:cat>
          <c:val>
            <c:numRef>
              <c:f>Sheet1!$B$2:$B$4</c:f>
              <c:numCache>
                <c:formatCode>General</c:formatCode>
                <c:ptCount val="3"/>
                <c:pt idx="0">
                  <c:v>83</c:v>
                </c:pt>
                <c:pt idx="1">
                  <c:v>3</c:v>
                </c:pt>
                <c:pt idx="2">
                  <c:v>3</c:v>
                </c:pt>
              </c:numCache>
            </c:numRef>
          </c:val>
          <c:extLst>
            <c:ext xmlns:c16="http://schemas.microsoft.com/office/drawing/2014/chart" uri="{C3380CC4-5D6E-409C-BE32-E72D297353CC}">
              <c16:uniqueId val="{00000004-30CF-46BC-9540-D2AF8D3574EF}"/>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Predicted</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8CE1-4CFB-918B-DADB99E6FFC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CE1-4CFB-918B-DADB99E6FFCE}"/>
              </c:ext>
            </c:extLst>
          </c:dPt>
          <c:cat>
            <c:strRef>
              <c:f>Sheet1!$A$2:$A$3</c:f>
              <c:strCache>
                <c:ptCount val="2"/>
                <c:pt idx="0">
                  <c:v>Yes</c:v>
                </c:pt>
                <c:pt idx="1">
                  <c:v>No</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4-8CE1-4CFB-918B-DADB99E6FFC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predicted</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7C57-45D4-8BF5-68529756D93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C57-45D4-8BF5-68529756D93F}"/>
              </c:ext>
            </c:extLst>
          </c:dPt>
          <c:cat>
            <c:strRef>
              <c:f>Sheet1!$A$2:$A$3</c:f>
              <c:strCache>
                <c:ptCount val="2"/>
                <c:pt idx="0">
                  <c:v>Yes</c:v>
                </c:pt>
                <c:pt idx="1">
                  <c:v>No</c:v>
                </c:pt>
              </c:strCache>
            </c:strRef>
          </c:cat>
          <c:val>
            <c:numRef>
              <c:f>Sheet1!$B$2:$B$3</c:f>
              <c:numCache>
                <c:formatCode>General</c:formatCode>
                <c:ptCount val="2"/>
                <c:pt idx="0">
                  <c:v>23.5</c:v>
                </c:pt>
                <c:pt idx="1">
                  <c:v>76.5</c:v>
                </c:pt>
              </c:numCache>
            </c:numRef>
          </c:val>
          <c:extLst>
            <c:ext xmlns:c16="http://schemas.microsoft.com/office/drawing/2014/chart" uri="{C3380CC4-5D6E-409C-BE32-E72D297353CC}">
              <c16:uniqueId val="{00000004-7C57-45D4-8BF5-68529756D93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B87"/>
                </a:solidFill>
                <a:latin typeface="+mn-lt"/>
                <a:ea typeface="+mn-ea"/>
                <a:cs typeface="+mn-cs"/>
              </a:defRPr>
            </a:pPr>
            <a:r>
              <a:rPr lang="en-GB" sz="1600" b="1" noProof="0"/>
              <a:t>RFA</a:t>
            </a:r>
            <a:r>
              <a:rPr lang="en-GB" sz="1600" noProof="0"/>
              <a:t> </a:t>
            </a:r>
          </a:p>
        </c:rich>
      </c:tx>
      <c:layout>
        <c:manualLayout>
          <c:xMode val="edge"/>
          <c:yMode val="edge"/>
          <c:x val="0.3594972929524257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4B87"/>
              </a:solidFill>
              <a:latin typeface="+mn-lt"/>
              <a:ea typeface="+mn-ea"/>
              <a:cs typeface="+mn-cs"/>
            </a:defRPr>
          </a:pPr>
          <a:endParaRPr lang="en-US"/>
        </a:p>
      </c:txPr>
    </c:title>
    <c:autoTitleDeleted val="0"/>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RFA (n=68)</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2EB8-4D46-B794-5FE12E106E4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EB8-4D46-B794-5FE12E106E40}"/>
              </c:ext>
            </c:extLst>
          </c:dPt>
          <c:cat>
            <c:strRef>
              <c:f>Sheet1!$A$2:$A$3</c:f>
              <c:strCache>
                <c:ptCount val="2"/>
                <c:pt idx="0">
                  <c:v>Recurrence</c:v>
                </c:pt>
                <c:pt idx="1">
                  <c:v>No recurrence</c:v>
                </c:pt>
              </c:strCache>
            </c:strRef>
          </c:cat>
          <c:val>
            <c:numRef>
              <c:f>Sheet1!$B$2:$B$3</c:f>
              <c:numCache>
                <c:formatCode>General</c:formatCode>
                <c:ptCount val="2"/>
                <c:pt idx="0">
                  <c:v>4.4000000000000004</c:v>
                </c:pt>
                <c:pt idx="1">
                  <c:v>95.6</c:v>
                </c:pt>
              </c:numCache>
            </c:numRef>
          </c:val>
          <c:extLst>
            <c:ext xmlns:c16="http://schemas.microsoft.com/office/drawing/2014/chart" uri="{C3380CC4-5D6E-409C-BE32-E72D297353CC}">
              <c16:uniqueId val="{00000004-2EB8-4D46-B794-5FE12E106E4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TAS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0635-4EA9-B30A-420C9B51220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635-4EA9-B30A-420C9B512206}"/>
              </c:ext>
            </c:extLst>
          </c:dPt>
          <c:cat>
            <c:strRef>
              <c:f>Sheet1!$A$2:$A$3</c:f>
              <c:strCache>
                <c:ptCount val="2"/>
                <c:pt idx="0">
                  <c:v>Yes</c:v>
                </c:pt>
                <c:pt idx="1">
                  <c:v>No</c:v>
                </c:pt>
              </c:strCache>
            </c:strRef>
          </c:cat>
          <c:val>
            <c:numRef>
              <c:f>Sheet1!$B$2:$B$3</c:f>
              <c:numCache>
                <c:formatCode>General</c:formatCode>
                <c:ptCount val="2"/>
                <c:pt idx="0">
                  <c:v>52.6</c:v>
                </c:pt>
                <c:pt idx="1">
                  <c:v>47.4</c:v>
                </c:pt>
              </c:numCache>
            </c:numRef>
          </c:val>
          <c:extLst>
            <c:ext xmlns:c16="http://schemas.microsoft.com/office/drawing/2014/chart" uri="{C3380CC4-5D6E-409C-BE32-E72D297353CC}">
              <c16:uniqueId val="{00000004-0635-4EA9-B30A-420C9B51220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RP</c:v>
                </c:pt>
              </c:strCache>
            </c:strRef>
          </c:tx>
          <c:explosion val="4"/>
          <c:dPt>
            <c:idx val="0"/>
            <c:bubble3D val="0"/>
            <c:explosion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191E-40A8-802E-87B0D415231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91E-40A8-802E-87B0D4152314}"/>
              </c:ext>
            </c:extLst>
          </c:dPt>
          <c:cat>
            <c:strRef>
              <c:f>Sheet1!$A$2:$A$3</c:f>
              <c:strCache>
                <c:ptCount val="2"/>
                <c:pt idx="0">
                  <c:v>Yes</c:v>
                </c:pt>
                <c:pt idx="1">
                  <c:v>No</c:v>
                </c:pt>
              </c:strCache>
            </c:strRef>
          </c:cat>
          <c:val>
            <c:numRef>
              <c:f>Sheet1!$B$2:$B$3</c:f>
              <c:numCache>
                <c:formatCode>General</c:formatCode>
                <c:ptCount val="2"/>
                <c:pt idx="0">
                  <c:v>29</c:v>
                </c:pt>
                <c:pt idx="1">
                  <c:v>71</c:v>
                </c:pt>
              </c:numCache>
            </c:numRef>
          </c:val>
          <c:extLst>
            <c:ext xmlns:c16="http://schemas.microsoft.com/office/drawing/2014/chart" uri="{C3380CC4-5D6E-409C-BE32-E72D297353CC}">
              <c16:uniqueId val="{00000004-191E-40A8-802E-87B0D415231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DEFF-45E4-BD7E-6691ED5CBAB0}"/>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DEFF-45E4-BD7E-6691ED5CBAB0}"/>
              </c:ext>
            </c:extLst>
          </c:dPt>
          <c:dLbls>
            <c:delete val="1"/>
          </c:dLbls>
          <c:cat>
            <c:strRef>
              <c:f>Sheet1!$A$2:$A$3</c:f>
              <c:strCache>
                <c:ptCount val="2"/>
                <c:pt idx="0">
                  <c:v>Controlled disease</c:v>
                </c:pt>
                <c:pt idx="1">
                  <c:v>Uncontrolled disease</c:v>
                </c:pt>
              </c:strCache>
            </c:strRef>
          </c:cat>
          <c:val>
            <c:numRef>
              <c:f>Sheet1!$B$2:$B$3</c:f>
              <c:numCache>
                <c:formatCode>General</c:formatCode>
                <c:ptCount val="2"/>
                <c:pt idx="0">
                  <c:v>2.2000000000000002</c:v>
                </c:pt>
                <c:pt idx="1">
                  <c:v>0.7</c:v>
                </c:pt>
              </c:numCache>
            </c:numRef>
          </c:val>
          <c:extLst>
            <c:ext xmlns:c16="http://schemas.microsoft.com/office/drawing/2014/chart" uri="{C3380CC4-5D6E-409C-BE32-E72D297353CC}">
              <c16:uniqueId val="{00000004-DEFF-45E4-BD7E-6691ED5CBAB0}"/>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5"/>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7814-46A4-9C34-D7E0A8449981}"/>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7814-46A4-9C34-D7E0A8449981}"/>
              </c:ext>
            </c:extLst>
          </c:dPt>
          <c:dLbls>
            <c:delete val="1"/>
          </c:dLbls>
          <c:cat>
            <c:strRef>
              <c:f>Sheet1!$A$2:$A$3</c:f>
              <c:strCache>
                <c:ptCount val="2"/>
                <c:pt idx="0">
                  <c:v>SBRT (n=102)</c:v>
                </c:pt>
                <c:pt idx="1">
                  <c:v>RFA (n=68)</c:v>
                </c:pt>
              </c:strCache>
            </c:strRef>
          </c:cat>
          <c:val>
            <c:numRef>
              <c:f>Sheet1!$B$2:$B$3</c:f>
              <c:numCache>
                <c:formatCode>General</c:formatCode>
                <c:ptCount val="2"/>
                <c:pt idx="0">
                  <c:v>92</c:v>
                </c:pt>
                <c:pt idx="1">
                  <c:v>89.7</c:v>
                </c:pt>
              </c:numCache>
            </c:numRef>
          </c:val>
          <c:extLst>
            <c:ext xmlns:c16="http://schemas.microsoft.com/office/drawing/2014/chart" uri="{C3380CC4-5D6E-409C-BE32-E72D297353CC}">
              <c16:uniqueId val="{00000004-7814-46A4-9C34-D7E0A8449981}"/>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0EC7-484C-BFD5-1F54A879F7BA}"/>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0EC7-484C-BFD5-1F54A879F7BA}"/>
              </c:ext>
            </c:extLst>
          </c:dPt>
          <c:dLbls>
            <c:delete val="1"/>
          </c:dLbls>
          <c:cat>
            <c:strRef>
              <c:f>Sheet1!$A$2:$A$3</c:f>
              <c:strCache>
                <c:ptCount val="2"/>
                <c:pt idx="0">
                  <c:v>SBRT (n=102)</c:v>
                </c:pt>
                <c:pt idx="1">
                  <c:v>RFA (n=68)</c:v>
                </c:pt>
              </c:strCache>
            </c:strRef>
          </c:cat>
          <c:val>
            <c:numRef>
              <c:f>Sheet1!$B$2:$B$3</c:f>
              <c:numCache>
                <c:formatCode>General</c:formatCode>
                <c:ptCount val="2"/>
                <c:pt idx="0">
                  <c:v>94</c:v>
                </c:pt>
                <c:pt idx="1">
                  <c:v>94.1</c:v>
                </c:pt>
              </c:numCache>
            </c:numRef>
          </c:val>
          <c:extLst>
            <c:ext xmlns:c16="http://schemas.microsoft.com/office/drawing/2014/chart" uri="{C3380CC4-5D6E-409C-BE32-E72D297353CC}">
              <c16:uniqueId val="{00000004-0EC7-484C-BFD5-1F54A879F7BA}"/>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332B-4448-B4F3-133A059CD8A5}"/>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332B-4448-B4F3-133A059CD8A5}"/>
              </c:ext>
            </c:extLst>
          </c:dPt>
          <c:dLbls>
            <c:delete val="1"/>
          </c:dLbls>
          <c:cat>
            <c:strRef>
              <c:f>Sheet1!$A$2:$A$3</c:f>
              <c:strCache>
                <c:ptCount val="2"/>
                <c:pt idx="0">
                  <c:v>SBRT (n=102)</c:v>
                </c:pt>
                <c:pt idx="1">
                  <c:v>RFA (n=68)</c:v>
                </c:pt>
              </c:strCache>
            </c:strRef>
          </c:cat>
          <c:val>
            <c:numRef>
              <c:f>Sheet1!$B$2:$B$3</c:f>
              <c:numCache>
                <c:formatCode>General</c:formatCode>
                <c:ptCount val="2"/>
                <c:pt idx="0">
                  <c:v>55.6</c:v>
                </c:pt>
                <c:pt idx="1">
                  <c:v>51.5</c:v>
                </c:pt>
              </c:numCache>
            </c:numRef>
          </c:val>
          <c:extLst>
            <c:ext xmlns:c16="http://schemas.microsoft.com/office/drawing/2014/chart" uri="{C3380CC4-5D6E-409C-BE32-E72D297353CC}">
              <c16:uniqueId val="{00000004-332B-4448-B4F3-133A059CD8A5}"/>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9EB8-4A14-8B45-CABDBDAFDCE3}"/>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9EB8-4A14-8B45-CABDBDAFDCE3}"/>
              </c:ext>
            </c:extLst>
          </c:dPt>
          <c:dLbls>
            <c:delete val="1"/>
          </c:dLbls>
          <c:cat>
            <c:strRef>
              <c:f>Sheet1!$A$2:$A$3</c:f>
              <c:strCache>
                <c:ptCount val="2"/>
                <c:pt idx="0">
                  <c:v>mRECIST</c:v>
                </c:pt>
                <c:pt idx="1">
                  <c:v>RECIST v1.1 </c:v>
                </c:pt>
              </c:strCache>
            </c:strRef>
          </c:cat>
          <c:val>
            <c:numRef>
              <c:f>Sheet1!$B$2:$B$3</c:f>
              <c:numCache>
                <c:formatCode>General</c:formatCode>
                <c:ptCount val="2"/>
                <c:pt idx="0">
                  <c:v>33</c:v>
                </c:pt>
                <c:pt idx="1">
                  <c:v>25</c:v>
                </c:pt>
              </c:numCache>
            </c:numRef>
          </c:val>
          <c:extLst>
            <c:ext xmlns:c16="http://schemas.microsoft.com/office/drawing/2014/chart" uri="{C3380CC4-5D6E-409C-BE32-E72D297353CC}">
              <c16:uniqueId val="{00000004-9EB8-4A14-8B45-CABDBDAFDCE3}"/>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4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53400615396"/>
          <c:y val="5.9018559477712708E-2"/>
          <c:w val="0.88467038345801763"/>
          <c:h val="0.73307137976636982"/>
        </c:manualLayout>
      </c:layout>
      <c:barChart>
        <c:barDir val="col"/>
        <c:grouping val="clustered"/>
        <c:varyColors val="0"/>
        <c:ser>
          <c:idx val="0"/>
          <c:order val="0"/>
          <c:tx>
            <c:strRef>
              <c:f>Sheet1!$B$1</c:f>
              <c:strCache>
                <c:ptCount val="1"/>
                <c:pt idx="0">
                  <c:v>Treatment </c:v>
                </c:pt>
              </c:strCache>
            </c:strRef>
          </c:tx>
          <c:spPr>
            <a:solidFill>
              <a:srgbClr val="508541"/>
            </a:solidFill>
            <a:ln>
              <a:solidFill>
                <a:srgbClr val="508541"/>
              </a:solidFill>
            </a:ln>
            <a:effectLst/>
          </c:spPr>
          <c:invertIfNegative val="0"/>
          <c:dPt>
            <c:idx val="0"/>
            <c:invertIfNegative val="0"/>
            <c:bubble3D val="0"/>
            <c:spPr>
              <a:solidFill>
                <a:schemeClr val="accent4">
                  <a:lumMod val="60000"/>
                  <a:lumOff val="40000"/>
                </a:schemeClr>
              </a:solidFill>
              <a:ln>
                <a:solidFill>
                  <a:schemeClr val="accent4">
                    <a:lumMod val="20000"/>
                    <a:lumOff val="80000"/>
                  </a:schemeClr>
                </a:solidFill>
              </a:ln>
              <a:effectLst/>
            </c:spPr>
            <c:extLst>
              <c:ext xmlns:c16="http://schemas.microsoft.com/office/drawing/2014/chart" uri="{C3380CC4-5D6E-409C-BE32-E72D297353CC}">
                <c16:uniqueId val="{00000001-C47B-46D0-AB0D-09FFE0944FC7}"/>
              </c:ext>
            </c:extLst>
          </c:dPt>
          <c:dPt>
            <c:idx val="1"/>
            <c:invertIfNegative val="0"/>
            <c:bubble3D val="0"/>
            <c:spPr>
              <a:solidFill>
                <a:schemeClr val="accent4">
                  <a:lumMod val="75000"/>
                </a:schemeClr>
              </a:solidFill>
              <a:ln>
                <a:solidFill>
                  <a:schemeClr val="accent4">
                    <a:lumMod val="75000"/>
                  </a:schemeClr>
                </a:solidFill>
              </a:ln>
              <a:effectLst/>
            </c:spPr>
            <c:extLst>
              <c:ext xmlns:c16="http://schemas.microsoft.com/office/drawing/2014/chart" uri="{C3380CC4-5D6E-409C-BE32-E72D297353CC}">
                <c16:uniqueId val="{00000003-C47B-46D0-AB0D-09FFE0944FC7}"/>
              </c:ext>
            </c:extLst>
          </c:dPt>
          <c:dLbls>
            <c:delete val="1"/>
          </c:dLbls>
          <c:cat>
            <c:strRef>
              <c:f>Sheet1!$A$2:$A$3</c:f>
              <c:strCache>
                <c:ptCount val="2"/>
                <c:pt idx="0">
                  <c:v>mRECIST</c:v>
                </c:pt>
                <c:pt idx="1">
                  <c:v>RECIST v1.1</c:v>
                </c:pt>
              </c:strCache>
            </c:strRef>
          </c:cat>
          <c:val>
            <c:numRef>
              <c:f>Sheet1!$B$2:$B$3</c:f>
              <c:numCache>
                <c:formatCode>General</c:formatCode>
                <c:ptCount val="2"/>
                <c:pt idx="0">
                  <c:v>6.9</c:v>
                </c:pt>
                <c:pt idx="1">
                  <c:v>4.3</c:v>
                </c:pt>
              </c:numCache>
            </c:numRef>
          </c:val>
          <c:extLst>
            <c:ext xmlns:c16="http://schemas.microsoft.com/office/drawing/2014/chart" uri="{C3380CC4-5D6E-409C-BE32-E72D297353CC}">
              <c16:uniqueId val="{00000004-C47B-46D0-AB0D-09FFE0944FC7}"/>
            </c:ext>
          </c:extLst>
        </c:ser>
        <c:dLbls>
          <c:dLblPos val="outEnd"/>
          <c:showLegendKey val="0"/>
          <c:showVal val="1"/>
          <c:showCatName val="0"/>
          <c:showSerName val="0"/>
          <c:showPercent val="0"/>
          <c:showBubbleSize val="0"/>
        </c:dLbls>
        <c:gapWidth val="100"/>
        <c:overlap val="-15"/>
        <c:axId val="1240788400"/>
        <c:axId val="1240789360"/>
      </c:barChart>
      <c:catAx>
        <c:axId val="1240788400"/>
        <c:scaling>
          <c:orientation val="minMax"/>
        </c:scaling>
        <c:delete val="0"/>
        <c:axPos val="b"/>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40789360"/>
        <c:crosses val="autoZero"/>
        <c:auto val="1"/>
        <c:lblAlgn val="ctr"/>
        <c:lblOffset val="100"/>
        <c:noMultiLvlLbl val="0"/>
      </c:catAx>
      <c:valAx>
        <c:axId val="1240789360"/>
        <c:scaling>
          <c:orientation val="minMax"/>
          <c:max val="10"/>
          <c:min val="0"/>
        </c:scaling>
        <c:delete val="0"/>
        <c:axPos val="l"/>
        <c:numFmt formatCode="General" sourceLinked="0"/>
        <c:majorTickMark val="out"/>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24078840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2">
              <a:lumMod val="25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TRAE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AD4C-492E-8BDE-DB207974919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D4C-492E-8BDE-DB2079749199}"/>
              </c:ext>
            </c:extLst>
          </c:dPt>
          <c:cat>
            <c:strRef>
              <c:f>Sheet1!$A$2:$A$3</c:f>
              <c:strCache>
                <c:ptCount val="2"/>
                <c:pt idx="0">
                  <c:v>Yes</c:v>
                </c:pt>
                <c:pt idx="1">
                  <c:v>No</c:v>
                </c:pt>
              </c:strCache>
            </c:strRef>
          </c:cat>
          <c:val>
            <c:numRef>
              <c:f>Sheet1!$B$2:$B$3</c:f>
              <c:numCache>
                <c:formatCode>General</c:formatCode>
                <c:ptCount val="2"/>
                <c:pt idx="0">
                  <c:v>41.7</c:v>
                </c:pt>
                <c:pt idx="1">
                  <c:v>58.3</c:v>
                </c:pt>
              </c:numCache>
            </c:numRef>
          </c:val>
          <c:extLst>
            <c:ext xmlns:c16="http://schemas.microsoft.com/office/drawing/2014/chart" uri="{C3380CC4-5D6E-409C-BE32-E72D297353CC}">
              <c16:uniqueId val="{00000004-AD4C-492E-8BDE-DB207974919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29101230203422E-2"/>
          <c:y val="0.17051376973760815"/>
          <c:w val="0.92269444677098167"/>
          <c:h val="0.82241097010730435"/>
        </c:manualLayout>
      </c:layout>
      <c:doughnutChart>
        <c:varyColors val="1"/>
        <c:ser>
          <c:idx val="0"/>
          <c:order val="0"/>
          <c:tx>
            <c:strRef>
              <c:f>Sheet1!$B$1</c:f>
              <c:strCache>
                <c:ptCount val="1"/>
                <c:pt idx="0">
                  <c:v>TRAE</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17F7-4ECB-B2CF-009452BF0B2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7F7-4ECB-B2CF-009452BF0B28}"/>
              </c:ext>
            </c:extLst>
          </c:dPt>
          <c:cat>
            <c:strRef>
              <c:f>Sheet1!$A$2:$A$3</c:f>
              <c:strCache>
                <c:ptCount val="2"/>
                <c:pt idx="0">
                  <c:v>Yes</c:v>
                </c:pt>
                <c:pt idx="1">
                  <c:v>No</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7F7-4ECB-B2CF-009452BF0B2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9A90E-834A-FD53-5361-1DD23BC12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99A9C-89F7-47B9-54C9-D1AB993E567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08FE3CE-189B-0575-AFEC-CC3884877AA8}"/>
              </a:ext>
            </a:extLst>
          </p:cNvPr>
          <p:cNvSpPr>
            <a:spLocks noGrp="1"/>
          </p:cNvSpPr>
          <p:nvPr>
            <p:ph type="body" idx="1"/>
          </p:nvPr>
        </p:nvSpPr>
        <p:spPr/>
        <p:txBody>
          <a:bodyPr/>
          <a:lstStyle/>
          <a:p>
            <a:r>
              <a:rPr lang="en-NZ" b="1" i="1"/>
              <a:t>Abbreviations: </a:t>
            </a:r>
            <a:r>
              <a:rPr lang="en-NZ" i="1"/>
              <a:t>HCC, hepatocellular carcinoma; LPFS, local progression-free survival; mITT, modified intention-to-treat; OS, overall survival; PFS, progression-free survival; PP, per-protocol; R, randomization; RFA, radiofrequency ablation; SBRT, stereotactic body radiotherapy.</a:t>
            </a:r>
          </a:p>
          <a:p>
            <a:endParaRPr lang="en-NZ" i="1"/>
          </a:p>
          <a:p>
            <a:r>
              <a:rPr lang="en-GB" sz="1200" b="1" kern="1200">
                <a:solidFill>
                  <a:schemeClr val="tx1"/>
                </a:solidFill>
                <a:effectLst/>
                <a:latin typeface="+mn-lt"/>
                <a:ea typeface="+mn-ea"/>
                <a:cs typeface="+mn-cs"/>
              </a:rPr>
              <a:t>Stereotactic body radiotherapy versus radiofrequency ablation for small (≤3 cm) hepatocellular carcinoma (STEREO): A randomized, non-inferiority, phase 3 trial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GS-006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a:solidFill>
                  <a:schemeClr val="tx1"/>
                </a:solidFill>
                <a:effectLst/>
                <a:latin typeface="+mn-lt"/>
                <a:ea typeface="+mn-ea"/>
                <a:cs typeface="+mn-cs"/>
              </a:rPr>
              <a:t>Jinhong Jung</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Jonggi Choi</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So Yeon Kim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So Jung Lee</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Hyung Jin Won</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Yong Moon Shin</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Won- Mook Choi</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Sung Won Chung</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Danbi Lee</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Ju Hyun Shim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Kang Mo Kim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Young-Suk Lim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Han Chu Lee</a:t>
            </a:r>
            <a:r>
              <a:rPr lang="en-NZ" sz="1200" kern="1200" baseline="3000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a:solidFill>
                  <a:schemeClr val="tx1"/>
                </a:solidFill>
                <a:effectLst/>
                <a:latin typeface="+mn-lt"/>
                <a:ea typeface="+mn-ea"/>
                <a:cs typeface="+mn-cs"/>
              </a:rPr>
              <a:t>1</a:t>
            </a:r>
            <a:r>
              <a:rPr lang="en-NZ" sz="1200" i="1" kern="1200" baseline="0">
                <a:solidFill>
                  <a:schemeClr val="tx1"/>
                </a:solidFill>
                <a:effectLst/>
                <a:latin typeface="+mn-lt"/>
                <a:ea typeface="+mn-ea"/>
                <a:cs typeface="+mn-cs"/>
              </a:rPr>
              <a:t>Asan Medical Center, Seoul, Korea, Rep. of South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NZ" sz="1200" kern="1200">
                <a:solidFill>
                  <a:schemeClr val="tx1"/>
                </a:solidFill>
                <a:effectLst/>
                <a:latin typeface="+mn-lt"/>
                <a:ea typeface="+mn-ea"/>
                <a:cs typeface="+mn-cs"/>
              </a:rPr>
              <a:t>Radiofrequency ablation (RFA) is a well-established curative treatment for hepatocellular carcinoma (HCC) but is limited by tumour location and visibility. While stereotactic body radiotherapy (SBRT) may overcome these technical limitations, prospective randomised evidence comparing SBRT with RFA for HCC measuring ≤3 cm is lacking. </a:t>
            </a:r>
          </a:p>
          <a:p>
            <a:r>
              <a:rPr lang="en-NZ" sz="1200" b="1" kern="1200">
                <a:solidFill>
                  <a:schemeClr val="tx1"/>
                </a:solidFill>
                <a:effectLst/>
                <a:latin typeface="+mn-lt"/>
                <a:ea typeface="+mn-ea"/>
                <a:cs typeface="+mn-cs"/>
              </a:rPr>
              <a:t>Method: </a:t>
            </a:r>
            <a:r>
              <a:rPr lang="en-NZ" sz="1200" kern="1200">
                <a:solidFill>
                  <a:schemeClr val="tx1"/>
                </a:solidFill>
                <a:effectLst/>
                <a:latin typeface="+mn-lt"/>
                <a:ea typeface="+mn-ea"/>
                <a:cs typeface="+mn-cs"/>
              </a:rPr>
              <a:t>In this phase 3, randomised, non-inferiority trial, adults with unresectable primary or recurrent HCC presenting with one to two lesions measuring 1–3 cm were randomly assigned (1:1) to receive SBRT or RFA. Technical feasibility was assessed prior to treatment, with a predefined crossover allowed if the assigned procedure was not feasible. The per-protocol (PP) population served as the primary analytic cohort. The modified intention-to-treat (mITT) population included all participants who received treatment for the target lesion. The primary endpoint was 2-year local progression-free survival (LPFS), evaluated using a non-inferiority margin of -15%. Secondary endpoints included local control, progression-free survival (PFS), and overall survival (OS) (ClinicalTrials.gov identifier: NCT05433701). </a:t>
            </a:r>
          </a:p>
          <a:p>
            <a:r>
              <a:rPr lang="en-NZ" sz="1200" b="1" kern="1200">
                <a:solidFill>
                  <a:schemeClr val="tx1"/>
                </a:solidFill>
                <a:effectLst/>
                <a:latin typeface="+mn-lt"/>
                <a:ea typeface="+mn-ea"/>
                <a:cs typeface="+mn-cs"/>
              </a:rPr>
              <a:t>Results: </a:t>
            </a:r>
            <a:r>
              <a:rPr lang="en-NZ" sz="1200" kern="1200">
                <a:solidFill>
                  <a:schemeClr val="tx1"/>
                </a:solidFill>
                <a:effectLst/>
                <a:latin typeface="+mn-lt"/>
                <a:ea typeface="+mn-ea"/>
                <a:cs typeface="+mn-cs"/>
              </a:rPr>
              <a:t>Among 178 randomised participants, 170 comprised the PP population (RFA n=68; SBRT n=102). The median follow-up duration for LPFS was 31 months. The 2-year LPFS rates were 92·0% with SBRT and 89·7% with RFA (difference 2·3%; 90% confidence interval [CI] -5·2%–9·9%), meeting the non-inferiority criterion. Local recurrence at two years occurred in 4·4% of RFA-treated patients and 2·0% of SBRT-treated patients. The 2-year PFS rates in the PP population were 55·6% for SBRT and 51·5% for RFA (HR 0·96; 95% CI 0·64–1·44). The 2-year OS rates were 94·0% for SBRT and 94·1% for RFA. Most adverse events were grade 1–2, and no treatment-related deaths occurred. </a:t>
            </a:r>
          </a:p>
          <a:p>
            <a:r>
              <a:rPr lang="en-NZ" sz="1200" b="1" kern="1200">
                <a:solidFill>
                  <a:schemeClr val="tx1"/>
                </a:solidFill>
                <a:effectLst/>
                <a:latin typeface="+mn-lt"/>
                <a:ea typeface="+mn-ea"/>
                <a:cs typeface="+mn-cs"/>
              </a:rPr>
              <a:t>Conclusion: </a:t>
            </a:r>
            <a:r>
              <a:rPr lang="en-NZ" sz="1200" kern="1200">
                <a:solidFill>
                  <a:schemeClr val="tx1"/>
                </a:solidFill>
                <a:effectLst/>
                <a:latin typeface="+mn-lt"/>
                <a:ea typeface="+mn-ea"/>
                <a:cs typeface="+mn-cs"/>
              </a:rPr>
              <a:t>SBRT was non-inferior to RFA for local tumour control in patients with small, unresectable HCC and represents an effective alternative local therapy. </a:t>
            </a:r>
          </a:p>
          <a:p>
            <a:endParaRPr lang="en-NZ" i="1"/>
          </a:p>
        </p:txBody>
      </p:sp>
      <p:sp>
        <p:nvSpPr>
          <p:cNvPr id="4" name="Slide Number Placeholder 3">
            <a:extLst>
              <a:ext uri="{FF2B5EF4-FFF2-40B4-BE49-F238E27FC236}">
                <a16:creationId xmlns:a16="http://schemas.microsoft.com/office/drawing/2014/main" id="{CFA84CD9-2255-F6E5-E2CE-13FD555FDA98}"/>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23411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 </a:t>
            </a:r>
            <a:r>
              <a:rPr lang="en-NZ" b="0" i="1"/>
              <a:t>AFP, alpha-fetoprotein; AUROC, </a:t>
            </a:r>
            <a:r>
              <a:rPr lang="en-US" b="0" i="1"/>
              <a:t>Area Under the Receiver Operating Characteristic curve; </a:t>
            </a:r>
            <a:r>
              <a:rPr lang="en-NZ" b="0" i="1"/>
              <a:t>BCLC, Barcelona Clinic Liver Cancer; </a:t>
            </a:r>
            <a:r>
              <a:rPr lang="en-US" b="0" i="1"/>
              <a:t>CI, confidence interval; </a:t>
            </a:r>
            <a:r>
              <a:rPr lang="en-NZ" b="0" i="1"/>
              <a:t>HCC, hepatocellular carcinoma; </a:t>
            </a:r>
            <a:r>
              <a:rPr lang="en-US" sz="1200" b="0" i="1">
                <a:latin typeface="Arial" panose="020B0604020202020204" pitchFamily="34" charset="0"/>
                <a:cs typeface="Arial" panose="020B0604020202020204" pitchFamily="34" charset="0"/>
              </a:rPr>
              <a:t>mSEPT9, methylated SEPT9.</a:t>
            </a:r>
            <a:endParaRPr lang="en-NZ" b="0" i="1"/>
          </a:p>
          <a:p>
            <a:endParaRPr lang="en-NZ" i="1"/>
          </a:p>
          <a:p>
            <a:r>
              <a:rPr lang="en-GB" sz="1200" b="1" kern="1200">
                <a:solidFill>
                  <a:schemeClr val="tx1"/>
                </a:solidFill>
                <a:effectLst/>
                <a:latin typeface="+mn-lt"/>
                <a:ea typeface="+mn-ea"/>
                <a:cs typeface="+mn-cs"/>
              </a:rPr>
              <a:t>Circulating methylated SEPT9 for detection of hepatocellular carcinoma in patients with cirrhosis: A prospective multicentre Phase 3 diagnostic validation study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OS-052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Abderrahim Oussalah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Maël Silva Rodriguez</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Guillaume Conroy</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Mouni Bensenane</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Hélène Rousseau</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Ahmet Ayav</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Jean-Louis Guéant</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Houda Camara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Cédric Baumann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Valérie Laurent</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Jean-Pierre Bronowicki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University Hospital of Nancy, Department of Genomic Medicine, Division of Biochemistry, Molecular Biology and Nutrition, Faculty of Medicine of Nancy, INSERM UMR_S 1256,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Mercy Hospital, Department of Gastroenterology and Hepatology, Metz,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University Hospital of Nancy, Department of Gastroenterology and Liver Diseases,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University Hospital of Nancy, Methodology, Data Management and Statistics Unit,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University Hospital of Nancy, Department of Hepato-Pancreato-Biliary Surgery,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Joan Klein Jacobs Center for Precision Nutrition and Health, Cornell University, Ithaca,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University Hospital of Nancy, Department of Radiology, Nancy,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Hepatocellular carcinoma (HCC) surveillance in patients with cirrhosis remains suboptimal, with inadequate early-stage detection. Alpha-fetoprotein (AFP) demonstrates insufficient sensitivity. We previously showed promising diagnostic accuracy for methylated </a:t>
            </a:r>
            <a:r>
              <a:rPr lang="en-GB" sz="1200" i="1" kern="1200">
                <a:solidFill>
                  <a:schemeClr val="tx1"/>
                </a:solidFill>
                <a:effectLst/>
                <a:latin typeface="+mn-lt"/>
                <a:ea typeface="+mn-ea"/>
                <a:cs typeface="+mn-cs"/>
              </a:rPr>
              <a:t>SEPT9 </a:t>
            </a:r>
            <a:r>
              <a:rPr lang="en-GB" sz="1200" kern="1200">
                <a:solidFill>
                  <a:schemeClr val="tx1"/>
                </a:solidFill>
                <a:effectLst/>
                <a:latin typeface="+mn-lt"/>
                <a:ea typeface="+mn-ea"/>
                <a:cs typeface="+mn-cs"/>
              </a:rPr>
              <a:t>(mSEPT9), a cell-free DNA-based epigenetic biomarker. The primary objective was to evaluate the diagnostic accuracy of plasma mSEPT9 compared with AFP for detecting HCC in patients with cirrhosis undergoing surveillance. Exploratory objectives included evaluation of combination strategies and assessment of the relationship between replicate positivity and circulating methylated DNA load.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prospective, multicentre, phase 3 diagnostic validation study (NCT03311152), we enrolled 574 patients with cirrhosis undergoing HCC surveillance at two tertiary centres in France. HCC was diagnosed according to AASLD and EASL criteria by hepatologists unaware of mSEPT9 results. We compared mSEPT9 testing (triple-negative, single-positive, double-positive, or triple-positive based on three biological replicates) with AFP greater than 20 ng/mL. Combination strategies included Tier 1 (either biomarker positive, prioritizing sensitivity) and Tier 2 (both biomarkers positive, prioritizing specificity). The primary endpoint was diagnostic accuracy assessed by AUROC, sensitivity, specificity, predictive values, and likelihood ratios using frequentist and Bayesian approaches.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574 participants (median age 63 years; 72% male; median Child-Pugh score 5), 118 had HCC, with 51 (43.2%) at BCLC stage 0 or A. mSEPT9 achieved an AUROC of 0.79 (95% CI 0.74 to 0.84), compared with 0.71 (95% CI 0.66 to 0.76) for AFP (p = 0.002; Bayes factor 713, extreme evidence). Tier 1a (at least single-positive mSEPT9 or AFP greater than 20 ng/mL) achieved 87.8% sensitivity and 95.0% negative predictive value. Tier 2 (triple-positive mSEPT9 and AFP greater than 20 ng/mL) achieved 99.6% specificity and 95.1% positive predictive value. Tier 1c (triple-positive mSEPT9 or AFP greater than 20 ng/mL) achieved 74.8% sensitivity with 85.9% specificity. For early-stage disease (BCLC 0-A), Tier 1a achieved 74.5% sensitivity versus 23.5% for AFP alone (3.2-fold improvement).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Circulating mSEPT9 combined with AFP substantially improved HCC detection in patients with cirrhosis, particularly for early-stage disease amenable to curative treatment. These findings support integrating mSEPT9 into surveillance algorithms to enhance early detection.</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CALCA, calcitonin related polypeptide alpha;</a:t>
            </a:r>
            <a:r>
              <a:rPr lang="en-NZ" b="1" i="1"/>
              <a:t> </a:t>
            </a:r>
            <a:r>
              <a:rPr lang="en-NZ" b="0" i="1"/>
              <a:t>CCA, cholangiocarcinoma; FLC, fibrolamellar carcinoma; HCC, hepatocellular carcinoma; IHC, immunohistochemistry; PCT, serum procalcitonin; RNA, ribonucleic acid; RNA-seq, RNA sequencing; US, United States. </a:t>
            </a:r>
          </a:p>
          <a:p>
            <a:endParaRPr lang="en-NZ" i="1"/>
          </a:p>
          <a:p>
            <a:r>
              <a:rPr lang="en-GB" sz="1200" b="1" kern="1200">
                <a:solidFill>
                  <a:schemeClr val="tx1"/>
                </a:solidFill>
                <a:effectLst/>
                <a:latin typeface="+mn-lt"/>
                <a:ea typeface="+mn-ea"/>
                <a:cs typeface="+mn-cs"/>
              </a:rPr>
              <a:t>Serum procalcitonin: A new tumour biomarker for the diagnosis and monitoring of fibrolamellar hepatocellular carcinoma </a:t>
            </a:r>
            <a:endParaRPr lang="en-NZ" sz="1200" kern="1200">
              <a:solidFill>
                <a:schemeClr val="tx1"/>
              </a:solidFill>
              <a:effectLst/>
              <a:latin typeface="+mn-lt"/>
              <a:ea typeface="+mn-ea"/>
              <a:cs typeface="+mn-cs"/>
            </a:endParaRPr>
          </a:p>
          <a:p>
            <a:endParaRPr lang="en-GB" sz="1200" b="1" i="0" kern="1200">
              <a:solidFill>
                <a:schemeClr val="tx1"/>
              </a:solidFill>
              <a:effectLst/>
              <a:latin typeface="+mn-lt"/>
              <a:ea typeface="+mn-ea"/>
              <a:cs typeface="+mn-cs"/>
            </a:endParaRPr>
          </a:p>
          <a:p>
            <a:r>
              <a:rPr lang="en-NZ" b="1" i="0"/>
              <a:t>OS-055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u="sng" kern="1200">
                <a:solidFill>
                  <a:schemeClr val="tx1"/>
                </a:solidFill>
                <a:effectLst/>
                <a:latin typeface="+mn-lt"/>
                <a:ea typeface="+mn-ea"/>
                <a:cs typeface="+mn-cs"/>
              </a:rPr>
              <a:t>Jean Charles Nault</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Claudia Campani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Théo Hirsch</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Ethan Neumann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Waqar Arif</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Sandrine Imbeaud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Marina Baretti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Marianne Ziol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Sabrina SIDALI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Pauline Roger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Mohamed Bouattour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Fabio Marra</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Brice Fresneau</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Neus Llarch</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Jean Marie Peron</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René Gerolami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Eric Nguyen Khac</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Pierre Nahon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Nathalie Ganne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Julien Calderaro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Aurélie Beaufrère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Valérie Paradis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Catherine Guettier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Angela Sutton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Mark Yarchoan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Jessica Zucman- Rossi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APHP,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Centre de Recherche Des Cordeliers,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John Hopkins Hospital, Baltimore,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AP-HP, Hôpital Beaujon, Liver Cancer and Innovative Therapy, Clichy,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Department of Experimental and Clinical Medicine, Internal Medicine and Hepatology Unit, University of Firenze, Firenze,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Institut Gustave Roussy, Villejuif,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Barcelona Clinic Liver Cancer (BCLC) Group,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Dpartment of Hepatogastroenterology, Rangueil University Hospital 31059, Toulouse,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Unité hépatologie, Hôpital de la Timone, Marseille, France; Assistance Publique-Hôpitaux de Marseille (APHM), Marseille,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Hepato-Gastroenterology Department, CHU Amiens, Amiens,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Fibrolamellar carcinoma (FLC) is a rare primary liver cancer that develops in non-cirrhotic livers, typically affecting young patients who usually present with normal levels of known serum tumour biomarkers. The observation of markedly elevated serum procalcitonin (PCT) in one patient led us to investigate the potential role of PCT as a biomarker in a larger cohort of FLC cases.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Serum PCT concentrations were measured in 34 samples from 18 patients with metastatic FLC, as well as in 64 patients with hepatocellular carcinoma (HCC), 24 with cholangiocarcinoma (CCA), and 20 patients with cirrhosis without HCC, from European and U.S. cohorts. Using RNA sequencing, we analyzed the expression of the CALCA gene, which encodes PCT, in 27 FLCs, 331 HCCs, 39 CCAs, 71 hepatoblastomas, 34 hepatocellular adenomas, and 55 non-tumoral liver samples. Spatial transcriptomic analysis was performed on three FLCs, and PCT immunohistochemistry (IHC) was conducted on 13 FLCs and 34 other primary or secondary liver cancers.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The median serum PCT level was significantly elevated in 8 FLC patients (55.2 μg/L) compared with HCC (0.14 μg/L), CCA (0.16 μg/L), and cirrhosis (0.11 μg/L; P = 0.0005) in the European cohort. These findings were independently validated in a U.S. cohort of 10 FLC patients compared with HCC and CCA cases (P = 0.0002). Across cohorts, elevated serum PCT was observed in 83% of FLC cases versus only 3% of HCC and CCA patients (P &lt; 0.0001). In four patients followed longitudinally, PCT levels correlated with radiological response, stability, or progression according to RECIST 1.1 criteria. For example, serum PCT increased from 51 μg/L (102× the upper limit of normal) to 581 μg/L (1,162× ULN) following tumour progression under immunotherapy. RNA sequencing revealed significant CALCA overexpression in FLC compared to other primary liver tumours (P &lt; 0.0001), with an AUC of 0.975 versus CCA, and 0.994 versus HCC, demonstrating excellent diagnostic sensitivity and specificity for this rare liver cancer. Spatial transcriptomics localized CALCA expression specifically to tumour cells harbouring the DNAJB1-PRKACA fusion gene. Immunohistochemistry confirmed PCT overexpression in tumour cells in 77% of FLCs, but not in other primary or secondary liver cancers (P &lt; 0.0001).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Procalcitonin is a sensitive and specific biomarker for fibrolamellar hepatocellular carcinoma, both in serum and tumour tissue, with potential clinical utility for diagnosis and monitoring of treatment response.</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 </a:t>
            </a:r>
            <a:r>
              <a:rPr lang="en-NZ" b="0" i="1"/>
              <a:t>AUC, area under the curve;</a:t>
            </a:r>
            <a:r>
              <a:rPr lang="en-NZ" b="1" i="1"/>
              <a:t> </a:t>
            </a:r>
            <a:r>
              <a:rPr lang="en-NZ" b="0" i="1"/>
              <a:t>CAA, </a:t>
            </a:r>
            <a:r>
              <a:rPr lang="en-NZ" b="0" i="1" err="1"/>
              <a:t>xxxxxx</a:t>
            </a:r>
            <a:r>
              <a:rPr lang="en-NZ" b="0" i="1"/>
              <a:t>; CALCA, calcitonin related polypeptide alpha; CCA, cholangiocarcinoma; FLC, fibrolamellar carcinoma; HCC, hepatocellular carcinoma; IHC, immunohistochemistry; PCT, serum procalcitonin; RECIST, Response Evaluation Criteria In Solid Tumors; ULN, upper limit of normal; US, United States. </a:t>
            </a:r>
          </a:p>
          <a:p>
            <a:endParaRPr lang="en-NZ" i="1"/>
          </a:p>
          <a:p>
            <a:r>
              <a:rPr lang="en-GB" sz="1200" b="1" kern="1200">
                <a:solidFill>
                  <a:schemeClr val="tx1"/>
                </a:solidFill>
                <a:effectLst/>
                <a:latin typeface="+mn-lt"/>
                <a:ea typeface="+mn-ea"/>
                <a:cs typeface="+mn-cs"/>
              </a:rPr>
              <a:t>Serum procalcitonin: A new tumour biomarker for the diagnosis and monitoring of fibrolamellar hepatocellular carcinoma </a:t>
            </a:r>
            <a:endParaRPr lang="en-NZ" sz="1200" kern="1200">
              <a:solidFill>
                <a:schemeClr val="tx1"/>
              </a:solidFill>
              <a:effectLst/>
              <a:latin typeface="+mn-lt"/>
              <a:ea typeface="+mn-ea"/>
              <a:cs typeface="+mn-cs"/>
            </a:endParaRPr>
          </a:p>
          <a:p>
            <a:endParaRPr lang="en-GB" sz="1200" b="1" i="0" kern="1200">
              <a:solidFill>
                <a:schemeClr val="tx1"/>
              </a:solidFill>
              <a:effectLst/>
              <a:latin typeface="+mn-lt"/>
              <a:ea typeface="+mn-ea"/>
              <a:cs typeface="+mn-cs"/>
            </a:endParaRPr>
          </a:p>
          <a:p>
            <a:r>
              <a:rPr lang="en-NZ" b="1" i="0"/>
              <a:t>OS-055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u="sng" kern="1200">
                <a:solidFill>
                  <a:schemeClr val="tx1"/>
                </a:solidFill>
                <a:effectLst/>
                <a:latin typeface="+mn-lt"/>
                <a:ea typeface="+mn-ea"/>
                <a:cs typeface="+mn-cs"/>
              </a:rPr>
              <a:t>Jean Charles Nault</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Claudia Campani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Théo Hirsch</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Ethan Neumann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Waqar Arif</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Sandrine Imbeaud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Marina Baretti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Marianne Ziol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Sabrina SIDALI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Pauline Roger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Mohamed Bouattour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Fabio Marra</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Brice Fresneau</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Neus Llarch</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Jean Marie Peron</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René Gerolami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Eric Nguyen Khac</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Pierre Nahon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Nathalie Ganne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Julien Calderaro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Aurélie Beaufrère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Valérie Paradis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Catherine Guettier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Angela Sutton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Mark Yarchoan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Jessica Zucman- Rossi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APHP,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Centre de Recherche Des Cordeliers,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John Hopkins Hospital, Baltimore,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AP-HP, Hôpital Beaujon, Liver Cancer and Innovative Therapy, Clichy,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Department of Experimental and Clinical Medicine, Internal Medicine and Hepatology Unit, University of Firenze, Firenze,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Institut Gustave Roussy, Villejuif,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Barcelona Clinic Liver Cancer (BCLC) Group,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Dpartment of Hepatogastroenterology, Rangueil University Hospital 31059, Toulouse,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Unité hépatologie, Hôpital de la Timone, Marseille, France; Assistance Publique-Hôpitaux de Marseille (APHM), Marseille,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Hepato-Gastroenterology Department, CHU Amiens, Amiens,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Fibrolamellar carcinoma (FLC) is a rare primary liver cancer that develops in non-cirrhotic livers, typically affecting young patients who usually present with normal levels of known serum tumour biomarkers. The observation of markedly elevated serum procalcitonin (PCT) in one patient led us to investigate the potential role of PCT as a biomarker in a larger cohort of FLC cases.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Serum PCT concentrations were measured in 34 samples from 18 patients with metastatic FLC, as well as in 64 patients with hepatocellular carcinoma (HCC), 24 with cholangiocarcinoma (CCA), and 20 patients with cirrhosis without HCC, from European and U.S. cohorts. Using RNA sequencing, we analyzed the expression of the CALCA gene, which encodes PCT, in 27 FLCs, 331 HCCs, 39 CCAs, 71 hepatoblastomas, 34 hepatocellular adenomas, and 55 non-tumoral liver samples. Spatial transcriptomic analysis was performed on three FLCs, and PCT immunohistochemistry (IHC) was conducted on 13 FLCs and 34 other primary or secondary liver cancers.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The median serum PCT level was significantly elevated in 8 FLC patients (55.2 μg/L) compared with HCC (0.14 μg/L), CCA (0.16 μg/L), and cirrhosis (0.11 μg/L; P = 0.0005) in the European cohort. These findings were independently validated in a U.S. cohort of 10 FLC patients compared with HCC and CCA cases (P = 0.0002). Across cohorts, elevated serum PCT was observed in 83% of FLC cases versus only 3% of HCC and CCA patients (P &lt; 0.0001). In four patients followed longitudinally, PCT levels correlated with radiological response, stability, or progression according to RECIST 1.1 criteria. For example, serum PCT increased from 51 μg/L (102× the upper limit of normal) to 581 μg/L (1,162× ULN) following tumour progression under immunotherapy. RNA sequencing revealed significant CALCA overexpression in FLC compared to other primary liver tumours (P &lt; 0.0001), with an AUC of 0.975 versus CCA, and 0.994 versus HCC, demonstrating excellent diagnostic sensitivity and specificity for this rare liver cancer. Spatial transcriptomics localized CALCA expression specifically to tumour cells harbouring the DNAJB1-PRKACA fusion gene. Immunohistochemistry confirmed PCT overexpression in tumour cells in 77% of FLCs, but not in other primary or secondary liver cancers (P &lt; 0.0001).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Procalcitonin is a sensitive and specific biomarker for fibrolamellar hepatocellular carcinoma, both in serum and tumour tissue, with potential clinical utility for diagnosis and monitoring of treatment response.</a:t>
            </a: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ACLD, advanced chronic liver disease;</a:t>
            </a:r>
            <a:r>
              <a:rPr lang="en-NZ" b="1" i="1"/>
              <a:t> </a:t>
            </a:r>
            <a:r>
              <a:rPr lang="en-NZ" b="0" i="1"/>
              <a:t>CSPH, clinically significant portal hypertension; HCC, hepatocellular carcinoma; HVPG, hepatic venous-portal gradient; LRD, liver-related death; LSM, liver stiffness measurement; NIT, non-invasive test; PH, portal hypertension. </a:t>
            </a:r>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Diagnostic and prognostic performance of non-invasive tests for portal hypertension in patients with advanced chronic liver disease and hepatocellular carcinoma – A </a:t>
            </a:r>
            <a:r>
              <a:rPr lang="en-GB" sz="1200" b="1" kern="1200" err="1">
                <a:solidFill>
                  <a:schemeClr val="tx1"/>
                </a:solidFill>
                <a:effectLst/>
                <a:latin typeface="+mn-lt"/>
                <a:ea typeface="+mn-ea"/>
                <a:cs typeface="+mn-cs"/>
              </a:rPr>
              <a:t>Baveno</a:t>
            </a:r>
            <a:r>
              <a:rPr lang="en-GB" sz="1200" b="1" kern="1200">
                <a:solidFill>
                  <a:schemeClr val="tx1"/>
                </a:solidFill>
                <a:effectLst/>
                <a:latin typeface="+mn-lt"/>
                <a:ea typeface="+mn-ea"/>
                <a:cs typeface="+mn-cs"/>
              </a:rPr>
              <a:t> Cooperation-endorsed European study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THU-220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Lorenz Balcar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Andres Conthe</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Cosmina Sutac</a:t>
            </a:r>
            <a:r>
              <a:rPr lang="en-GB" sz="1200" kern="1200" baseline="30000">
                <a:solidFill>
                  <a:schemeClr val="tx1"/>
                </a:solidFill>
                <a:effectLst/>
                <a:latin typeface="+mn-lt"/>
                <a:ea typeface="+mn-ea"/>
                <a:cs typeface="+mn-cs"/>
              </a:rPr>
              <a:t>4,5</a:t>
            </a:r>
            <a:r>
              <a:rPr lang="en-GB" sz="1200" kern="1200">
                <a:solidFill>
                  <a:schemeClr val="tx1"/>
                </a:solidFill>
                <a:effectLst/>
                <a:latin typeface="+mn-lt"/>
                <a:ea typeface="+mn-ea"/>
                <a:cs typeface="+mn-cs"/>
              </a:rPr>
              <a:t>, Víctor Holguín</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Elton Dajti</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Lucile Moga</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Kamela Gjini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Alessandra Pivetti</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Giulia Manni</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Beatriz Minguez11,12, Agnes Soriano</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Ángela Antón</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Angela Puente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Frane Pastrovic</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Petr Urbanek</a:t>
            </a:r>
            <a:r>
              <a:rPr lang="en-GB" sz="1200" kern="1200" baseline="30000">
                <a:solidFill>
                  <a:schemeClr val="tx1"/>
                </a:solidFill>
                <a:effectLst/>
                <a:latin typeface="+mn-lt"/>
                <a:ea typeface="+mn-ea"/>
                <a:cs typeface="+mn-cs"/>
              </a:rPr>
              <a:t>15</a:t>
            </a:r>
            <a:r>
              <a:rPr lang="en-GB" sz="1200" kern="1200">
                <a:solidFill>
                  <a:schemeClr val="tx1"/>
                </a:solidFill>
                <a:effectLst/>
                <a:latin typeface="+mn-lt"/>
                <a:ea typeface="+mn-ea"/>
                <a:cs typeface="+mn-cs"/>
              </a:rPr>
              <a:t>, Matteo Cescon</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Matteo Serenari</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Tassos Grammatikopoulos</a:t>
            </a:r>
            <a:r>
              <a:rPr lang="en-GB" sz="1200" kern="1200" baseline="30000">
                <a:solidFill>
                  <a:schemeClr val="tx1"/>
                </a:solidFill>
                <a:effectLst/>
                <a:latin typeface="+mn-lt"/>
                <a:ea typeface="+mn-ea"/>
                <a:cs typeface="+mn-cs"/>
              </a:rPr>
              <a:t>16</a:t>
            </a:r>
            <a:r>
              <a:rPr lang="en-GB" sz="1200" kern="1200">
                <a:solidFill>
                  <a:schemeClr val="tx1"/>
                </a:solidFill>
                <a:effectLst/>
                <a:latin typeface="+mn-lt"/>
                <a:ea typeface="+mn-ea"/>
                <a:cs typeface="+mn-cs"/>
              </a:rPr>
              <a:t>, Juan Abraldes</a:t>
            </a:r>
            <a:r>
              <a:rPr lang="en-GB" sz="1200" kern="1200" baseline="30000">
                <a:solidFill>
                  <a:schemeClr val="tx1"/>
                </a:solidFill>
                <a:effectLst/>
                <a:latin typeface="+mn-lt"/>
                <a:ea typeface="+mn-ea"/>
                <a:cs typeface="+mn-cs"/>
              </a:rPr>
              <a:t>17</a:t>
            </a:r>
            <a:r>
              <a:rPr lang="en-GB" sz="1200" kern="1200">
                <a:solidFill>
                  <a:schemeClr val="tx1"/>
                </a:solidFill>
                <a:effectLst/>
                <a:latin typeface="+mn-lt"/>
                <a:ea typeface="+mn-ea"/>
                <a:cs typeface="+mn-cs"/>
              </a:rPr>
              <a:t>, Ana M Matilla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Georg Semmler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Mathias Jachs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Monica Pons</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Michael Trauner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Ivica Grgurević</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Jose Ignacio Fortea</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Joan Genesca</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Antonio Colecchia</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Emmanuel Tsochatzis</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Pierre-Emmanuel Rautou</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Bernhard Scheiner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Thomas Reiberger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Matthias Pinter</a:t>
            </a:r>
            <a:r>
              <a:rPr lang="en-GB" sz="1200" strike="noStrike"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Joana Ferrer</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Marco Sanduzzi Zamparelli</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Bogdan Procopet</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Annalisa Berzigotti</a:t>
            </a:r>
            <a:r>
              <a:rPr lang="en-GB" sz="1200" kern="1200" baseline="30000">
                <a:solidFill>
                  <a:schemeClr val="tx1"/>
                </a:solidFill>
                <a:effectLst/>
                <a:latin typeface="+mn-lt"/>
                <a:ea typeface="+mn-ea"/>
                <a:cs typeface="+mn-cs"/>
              </a:rPr>
              <a:t>18</a:t>
            </a:r>
            <a:r>
              <a:rPr lang="en-GB" sz="1200" kern="1200">
                <a:solidFill>
                  <a:schemeClr val="tx1"/>
                </a:solidFill>
                <a:effectLst/>
                <a:latin typeface="+mn-lt"/>
                <a:ea typeface="+mn-ea"/>
                <a:cs typeface="+mn-cs"/>
              </a:rPr>
              <a:t>, Dominique Thabut</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Rafael Bañares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Mattias Mandorfer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Medical University of Vienna,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Hospital General Universitario Gregorio Marañón, Madrid,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Pitié-Salpêtrière University Hospital,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Iuliu Hatieganu University of Medicine and Pharmacy, Cluj-Napoca, Romania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Regional Institute of Gastroenterology and Hepatology "Prof. Dr. Octavian Fodor", Hepatology, Cluj-Napoca, Romania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Hospital Clinic, University of Barcelona,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University of Bologna, Bologna,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AP-HP, Hôpital Beaujon, Clichy,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Royal Free Hospital and UCL,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University Hospital of Modena, Modena,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Vall d'Hebron University Hospital,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Liver Cancer Research Group, Liver Diseases, Vall d’Hebron Institut de Recerca (VHIR), Vall d’Hebron Barcelona Hospital Campus,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Marqués de Valdecilla University Hospital, Santander,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14</a:t>
            </a:r>
            <a:r>
              <a:rPr lang="en-GB" sz="1200" i="1" kern="1200">
                <a:solidFill>
                  <a:schemeClr val="tx1"/>
                </a:solidFill>
                <a:effectLst/>
                <a:latin typeface="+mn-lt"/>
                <a:ea typeface="+mn-ea"/>
                <a:cs typeface="+mn-cs"/>
              </a:rPr>
              <a:t>University Hospital Dubrava, Zagreb, Croatia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15</a:t>
            </a:r>
            <a:r>
              <a:rPr lang="en-GB" sz="1200" i="1" kern="1200">
                <a:solidFill>
                  <a:schemeClr val="tx1"/>
                </a:solidFill>
                <a:effectLst/>
                <a:latin typeface="+mn-lt"/>
                <a:ea typeface="+mn-ea"/>
                <a:cs typeface="+mn-cs"/>
              </a:rPr>
              <a:t>Military University Hospital Prague, Prague, Czech Republic</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16</a:t>
            </a:r>
            <a:r>
              <a:rPr lang="en-GB" sz="1200" i="1" kern="1200">
                <a:solidFill>
                  <a:schemeClr val="tx1"/>
                </a:solidFill>
                <a:effectLst/>
                <a:latin typeface="+mn-lt"/>
                <a:ea typeface="+mn-ea"/>
                <a:cs typeface="+mn-cs"/>
              </a:rPr>
              <a:t>King's College Hospital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17</a:t>
            </a:r>
            <a:r>
              <a:rPr lang="en-GB" sz="1200" i="1" kern="1200">
                <a:solidFill>
                  <a:schemeClr val="tx1"/>
                </a:solidFill>
                <a:effectLst/>
                <a:latin typeface="+mn-lt"/>
                <a:ea typeface="+mn-ea"/>
                <a:cs typeface="+mn-cs"/>
              </a:rPr>
              <a:t>University of Alberta, Edmonton, Canada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18</a:t>
            </a:r>
            <a:r>
              <a:rPr lang="en-GB" sz="1200" i="1" kern="1200">
                <a:solidFill>
                  <a:schemeClr val="tx1"/>
                </a:solidFill>
                <a:effectLst/>
                <a:latin typeface="+mn-lt"/>
                <a:ea typeface="+mn-ea"/>
                <a:cs typeface="+mn-cs"/>
              </a:rPr>
              <a:t>Inselspital, Bern University Hospital, Bern, Switzerland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diagnostic and prognostic utility of non-invasive tests (NITs) for clinically significant portal hypertension (CSPH) in patients with hepatocellular carcinoma (HCC) remains controversial and robust data on this topic are urgently needed.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We conducted a retrospective Baveno Cooperation-endorsed multicentre European study in patients with HCC who underwent HVPG measurement and NITs (i.e., liver stiffness measurement [LSM] by transient elastography, platelet count [PLT]) from 13 centres. First, the diagnostic performance of CSPH-NITs was evaluated. Second, the prognostic role of NITs for first hepatic decompensation and liver-related death was evaluated by competing risk regression analyses with liver transplantation/non-liver-related death as competing events.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710 patients with compensated advanced chronic liver disease (cACLD, mean age 65 years, 82% male, 31%/44% steatotic/viral), most were BCLC 0/A (75%, B 16%, C 9%). The CSPH prevalence was 41%, the median LSM was 16 kPa (IQR: 11-26), and median HVPG was 8 mmHg (IQR: 6-12).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yielded the highest discriminative ability to detect CSPH (AUC 0.81[95%CI:0.78-0.84]), followed by LSM (AUC 0.77[95%CI:0.74-0.81]), and PLT (AUC 0.76[95%CI:0.72-0.80]). Notably, HCC localisation (right lobe, i.e., potential LSM measurement site involvement, vs. left lobe) did not interfere with CSPH-NITs accuracy. The Baveno VII criteria (LSM&lt;15kPa &amp; PLT&gt;150G/L) showed an excellent performance for ruling out CSPH (sensitivity 95.8%, NPV 92.5%), while for ruling in CSPH (&gt;25kPa), performance was modest (specificity 85.7%, PPV 70.4%).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&gt;75% attained a specificity/PPV of 89.3%/74.7%. Additional data on SSM-100Hz/the NICER model were available in 53 patients (AUC 0.86[95%CI:0.75-0.96]). LSM was independently associated with first decompensation and liver-related death, even after adjusting for relevant baseline characteristics/time-dependent covariables. In time-dependent AUROC analyses, LSM exhibited a numerically higher discriminative ability than HVPG.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show a good discriminative ability for CSPH in patients with cACLD and HCC. While Baveno VII criteria are capable of ruling-out CSPH, the PPVs of LSM &gt;25kPa/</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&gt;75% were suboptimal, likely owing to the low prevalence of CSPH/pre-test probability in this cohort. LSM is independently associated with liver-related outcomes; its prognostic performance is comparable to HVPG and thus, it may be applied for risk prediction.</a:t>
            </a:r>
            <a:endParaRPr lang="en-NZ" sz="1200" kern="1200">
              <a:solidFill>
                <a:schemeClr val="tx1"/>
              </a:solidFill>
              <a:effectLst/>
              <a:latin typeface="+mn-lt"/>
              <a:ea typeface="+mn-ea"/>
              <a:cs typeface="+mn-cs"/>
            </a:endParaRPr>
          </a:p>
          <a:p>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a:t>
            </a:r>
            <a:r>
              <a:rPr lang="en-US" b="1" i="1"/>
              <a:t> </a:t>
            </a:r>
            <a:r>
              <a:rPr lang="en-US" b="0" i="1" err="1"/>
              <a:t>ACLD</a:t>
            </a:r>
            <a:r>
              <a:rPr lang="en-US" b="0" i="1"/>
              <a:t>, advanced chronic liver disease; AUC, area under the curve; AUROC, Area Under the Receiver Operating Characteristic curve; BCLC, Barcelona Clinic Liver Cancer; </a:t>
            </a:r>
            <a:r>
              <a:rPr lang="en-NZ" b="0" i="1"/>
              <a:t>cACLD, </a:t>
            </a:r>
            <a:r>
              <a:rPr lang="en-US" b="0" i="1"/>
              <a:t>compensated advanced chronic liver disease; CI, confidence interval; </a:t>
            </a:r>
            <a:r>
              <a:rPr lang="en-NZ" b="0" i="1"/>
              <a:t>CSPH, clinically significant portal hypertension; HCC, hepatocellular carcinoma; HVPG, hepatic venous-portal gradient; IQR, interquartile range; LRD, liver-related death; LSM, liver stiffness measurement; MASH, metabolic dysfunction–associated steatohepatitis; NIT, non-invasive test;</a:t>
            </a:r>
            <a:r>
              <a:rPr lang="en-NZ" b="1" i="1"/>
              <a:t> </a:t>
            </a:r>
            <a:r>
              <a:rPr lang="en-NZ" b="0" i="1"/>
              <a:t>NPV, net present value; PH, portal hypertension; PPV, positive predictive value; SSM, spleen stiffness measurement. </a:t>
            </a:r>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Diagnostic and prognostic performance of non-invasive tests for portal hypertension in patients with advanced chronic liver disease and hepatocellular carcinoma – A </a:t>
            </a:r>
            <a:r>
              <a:rPr lang="en-GB" sz="1200" b="1" kern="1200" err="1">
                <a:solidFill>
                  <a:schemeClr val="tx1"/>
                </a:solidFill>
                <a:effectLst/>
                <a:latin typeface="+mn-lt"/>
                <a:ea typeface="+mn-ea"/>
                <a:cs typeface="+mn-cs"/>
              </a:rPr>
              <a:t>Baveno</a:t>
            </a:r>
            <a:r>
              <a:rPr lang="en-GB" sz="1200" b="1" kern="1200">
                <a:solidFill>
                  <a:schemeClr val="tx1"/>
                </a:solidFill>
                <a:effectLst/>
                <a:latin typeface="+mn-lt"/>
                <a:ea typeface="+mn-ea"/>
                <a:cs typeface="+mn-cs"/>
              </a:rPr>
              <a:t> Cooperation-endorsed European study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THU-220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Lorenz Balcar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Andres Conthe</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Cosmina Sutac</a:t>
            </a:r>
            <a:r>
              <a:rPr lang="en-GB" sz="1200" kern="1200" baseline="30000">
                <a:solidFill>
                  <a:schemeClr val="tx1"/>
                </a:solidFill>
                <a:effectLst/>
                <a:latin typeface="+mn-lt"/>
                <a:ea typeface="+mn-ea"/>
                <a:cs typeface="+mn-cs"/>
              </a:rPr>
              <a:t>4,5</a:t>
            </a:r>
            <a:r>
              <a:rPr lang="en-GB" sz="1200" kern="1200">
                <a:solidFill>
                  <a:schemeClr val="tx1"/>
                </a:solidFill>
                <a:effectLst/>
                <a:latin typeface="+mn-lt"/>
                <a:ea typeface="+mn-ea"/>
                <a:cs typeface="+mn-cs"/>
              </a:rPr>
              <a:t>, Víctor Holguín</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Elton Dajti</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Lucile Moga</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Kamela Gjini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Alessandra Pivetti</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Giulia Manni</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Beatriz Minguez11,12, Agnes Soriano</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Ángela Antón</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Angela Puente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Frane Pastrovic</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Petr Urbanek</a:t>
            </a:r>
            <a:r>
              <a:rPr lang="en-GB" sz="1200" kern="1200" baseline="30000">
                <a:solidFill>
                  <a:schemeClr val="tx1"/>
                </a:solidFill>
                <a:effectLst/>
                <a:latin typeface="+mn-lt"/>
                <a:ea typeface="+mn-ea"/>
                <a:cs typeface="+mn-cs"/>
              </a:rPr>
              <a:t>15</a:t>
            </a:r>
            <a:r>
              <a:rPr lang="en-GB" sz="1200" kern="1200">
                <a:solidFill>
                  <a:schemeClr val="tx1"/>
                </a:solidFill>
                <a:effectLst/>
                <a:latin typeface="+mn-lt"/>
                <a:ea typeface="+mn-ea"/>
                <a:cs typeface="+mn-cs"/>
              </a:rPr>
              <a:t>, Matteo Cescon</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Matteo Serenari</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Tassos Grammatikopoulos</a:t>
            </a:r>
            <a:r>
              <a:rPr lang="en-GB" sz="1200" kern="1200" baseline="30000">
                <a:solidFill>
                  <a:schemeClr val="tx1"/>
                </a:solidFill>
                <a:effectLst/>
                <a:latin typeface="+mn-lt"/>
                <a:ea typeface="+mn-ea"/>
                <a:cs typeface="+mn-cs"/>
              </a:rPr>
              <a:t>16</a:t>
            </a:r>
            <a:r>
              <a:rPr lang="en-GB" sz="1200" kern="1200">
                <a:solidFill>
                  <a:schemeClr val="tx1"/>
                </a:solidFill>
                <a:effectLst/>
                <a:latin typeface="+mn-lt"/>
                <a:ea typeface="+mn-ea"/>
                <a:cs typeface="+mn-cs"/>
              </a:rPr>
              <a:t>, Juan Abraldes</a:t>
            </a:r>
            <a:r>
              <a:rPr lang="en-GB" sz="1200" kern="1200" baseline="30000">
                <a:solidFill>
                  <a:schemeClr val="tx1"/>
                </a:solidFill>
                <a:effectLst/>
                <a:latin typeface="+mn-lt"/>
                <a:ea typeface="+mn-ea"/>
                <a:cs typeface="+mn-cs"/>
              </a:rPr>
              <a:t>17</a:t>
            </a:r>
            <a:r>
              <a:rPr lang="en-GB" sz="1200" kern="1200">
                <a:solidFill>
                  <a:schemeClr val="tx1"/>
                </a:solidFill>
                <a:effectLst/>
                <a:latin typeface="+mn-lt"/>
                <a:ea typeface="+mn-ea"/>
                <a:cs typeface="+mn-cs"/>
              </a:rPr>
              <a:t>, Ana M Matilla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Georg Semmler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Mathias Jachs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Monica Pons</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Michael Trauner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Ivica Grgurević</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Jose Ignacio Fortea</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Joan Genesca</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Antonio Colecchia</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Emmanuel Tsochatzis</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Pierre-Emmanuel Rautou</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Bernhard Scheiner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Thomas Reiberger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Matthias Pinter</a:t>
            </a:r>
            <a:r>
              <a:rPr lang="en-GB" sz="1200" strike="noStrike"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Joana Ferrer</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Marco Sanduzzi Zamparelli</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Bogdan Procopet</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Annalisa Berzigotti</a:t>
            </a:r>
            <a:r>
              <a:rPr lang="en-GB" sz="1200" kern="1200" baseline="30000">
                <a:solidFill>
                  <a:schemeClr val="tx1"/>
                </a:solidFill>
                <a:effectLst/>
                <a:latin typeface="+mn-lt"/>
                <a:ea typeface="+mn-ea"/>
                <a:cs typeface="+mn-cs"/>
              </a:rPr>
              <a:t>18</a:t>
            </a:r>
            <a:r>
              <a:rPr lang="en-GB" sz="1200" kern="1200">
                <a:solidFill>
                  <a:schemeClr val="tx1"/>
                </a:solidFill>
                <a:effectLst/>
                <a:latin typeface="+mn-lt"/>
                <a:ea typeface="+mn-ea"/>
                <a:cs typeface="+mn-cs"/>
              </a:rPr>
              <a:t>, Dominique Thabut</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Rafael Bañares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Mattias Mandorfer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Medical University of Vienna,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Hospital General Universitario Gregorio Marañón, Madrid,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Pitié-Salpêtrière University Hospital,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Iuliu Hatieganu University of Medicine and Pharmacy, Cluj-Napoca, Romania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Regional Institute of Gastroenterology and Hepatology "Prof. Dr. Octavian Fodor", Hepatology, Cluj-Napoca, Romania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Hospital Clinic, University of Barcelona,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University of Bologna, Bologna,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AP-HP, Hôpital Beaujon, Clichy,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Royal Free Hospital and UCL,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University Hospital of Modena, Modena,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Vall d'Hebron University Hospital,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Liver Cancer Research Group, Liver Diseases, Vall d’Hebron Institut de Recerca (VHIR), Vall d’Hebron Barcelona Hospital Campus,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Marqués de Valdecilla University Hospital, Santander,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14</a:t>
            </a:r>
            <a:r>
              <a:rPr lang="en-GB" sz="1200" i="1" kern="1200">
                <a:solidFill>
                  <a:schemeClr val="tx1"/>
                </a:solidFill>
                <a:effectLst/>
                <a:latin typeface="+mn-lt"/>
                <a:ea typeface="+mn-ea"/>
                <a:cs typeface="+mn-cs"/>
              </a:rPr>
              <a:t>University Hospital Dubrava, Zagreb, Croatia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15</a:t>
            </a:r>
            <a:r>
              <a:rPr lang="en-GB" sz="1200" i="1" kern="1200">
                <a:solidFill>
                  <a:schemeClr val="tx1"/>
                </a:solidFill>
                <a:effectLst/>
                <a:latin typeface="+mn-lt"/>
                <a:ea typeface="+mn-ea"/>
                <a:cs typeface="+mn-cs"/>
              </a:rPr>
              <a:t>Military University Hospital Prague, Prague, Czech Republic</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16</a:t>
            </a:r>
            <a:r>
              <a:rPr lang="en-GB" sz="1200" i="1" kern="1200">
                <a:solidFill>
                  <a:schemeClr val="tx1"/>
                </a:solidFill>
                <a:effectLst/>
                <a:latin typeface="+mn-lt"/>
                <a:ea typeface="+mn-ea"/>
                <a:cs typeface="+mn-cs"/>
              </a:rPr>
              <a:t>King's College Hospital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17</a:t>
            </a:r>
            <a:r>
              <a:rPr lang="en-GB" sz="1200" i="1" kern="1200">
                <a:solidFill>
                  <a:schemeClr val="tx1"/>
                </a:solidFill>
                <a:effectLst/>
                <a:latin typeface="+mn-lt"/>
                <a:ea typeface="+mn-ea"/>
                <a:cs typeface="+mn-cs"/>
              </a:rPr>
              <a:t>University of Alberta, Edmonton, Canada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18</a:t>
            </a:r>
            <a:r>
              <a:rPr lang="en-GB" sz="1200" i="1" kern="1200">
                <a:solidFill>
                  <a:schemeClr val="tx1"/>
                </a:solidFill>
                <a:effectLst/>
                <a:latin typeface="+mn-lt"/>
                <a:ea typeface="+mn-ea"/>
                <a:cs typeface="+mn-cs"/>
              </a:rPr>
              <a:t>Inselspital, Bern University Hospital, Bern, Switzerland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diagnostic and prognostic utility of non-invasive tests (NITs) for clinically significant portal hypertension (CSPH) in patients with hepatocellular carcinoma (HCC) remains controversial and robust data on this topic are urgently needed.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We conducted a retrospective Baveno Cooperation-endorsed multicentre European study in patients with HCC who underwent HVPG measurement and NITs (i.e., liver stiffness measurement [LSM] by transient elastography, platelet count [PLT]) from 13 centres. First, the diagnostic performance of CSPH-NITs was evaluated. Second, the prognostic role of NITs for first hepatic decompensation and liver-related death was evaluated by competing risk regression analyses with liver transplantation/non-liver-related death as competing events.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710 patients with compensated advanced chronic liver disease (cACLD, mean age 65 years, 82% male, 31%/44% steatotic/viral), most were BCLC 0/A (75%, B 16%, C 9%). The CSPH prevalence was 41%, the median LSM was 16 kPa (IQR: 11-26), and median HVPG was 8 mmHg (IQR: 6-12).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yielded the highest discriminative ability to detect CSPH (AUC 0.81[95%CI:0.78-0.84]), followed by LSM (AUC 0.77[95%CI:0.74-0.81]), and PLT (AUC 0.76[95%CI:0.72-0.80]). Notably, HCC localisation (right lobe, i.e., potential LSM measurement site involvement, vs. left lobe) did not interfere with CSPH-NITs accuracy. The Baveno VII criteria (LSM&lt;15kPa &amp; PLT&gt;150G/L) showed an excellent performance for ruling out CSPH (sensitivity 95.8%, NPV 92.5%), while for ruling in CSPH (&gt;25kPa), performance was modest (specificity 85.7%, PPV 70.4%).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&gt;75% attained a specificity/PPV of 89.3%/74.7%. Additional data on SSM-100Hz/the NICER model were available in 53 patients (AUC 0.86[95%CI:0.75-0.96]). LSM was independently associated with first decompensation and liver-related death, even after adjusting for relevant baseline characteristics/time-dependent covariables. In time-dependent AUROC analyses, LSM exhibited a numerically higher discriminative ability than HVPG.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show a good discriminative ability for CSPH in patients with cACLD and HCC. While Baveno VII criteria are capable of ruling-out CSPH, the PPVs of LSM &gt;25kPa/</a:t>
            </a:r>
            <a:r>
              <a:rPr lang="en-GB" sz="1200" kern="1200" err="1">
                <a:solidFill>
                  <a:schemeClr val="tx1"/>
                </a:solidFill>
                <a:effectLst/>
                <a:latin typeface="+mn-lt"/>
                <a:ea typeface="+mn-ea"/>
                <a:cs typeface="+mn-cs"/>
              </a:rPr>
              <a:t>ANTICIPATE±MASH</a:t>
            </a:r>
            <a:r>
              <a:rPr lang="en-GB" sz="1200" kern="1200">
                <a:solidFill>
                  <a:schemeClr val="tx1"/>
                </a:solidFill>
                <a:effectLst/>
                <a:latin typeface="+mn-lt"/>
                <a:ea typeface="+mn-ea"/>
                <a:cs typeface="+mn-cs"/>
              </a:rPr>
              <a:t> &gt;75% were suboptimal, likely owing to the low prevalence of CSPH/pre-test probability in this cohort. LSM is independently associated with liver-related outcomes; its prognostic performance is comparable to HVPG and thus, it may be applied for risk prediction.</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AI, artificial intelligence; </a:t>
            </a:r>
            <a:r>
              <a:rPr lang="en-US" sz="1200" b="0" i="1" noProof="0" err="1">
                <a:solidFill>
                  <a:schemeClr val="accent1"/>
                </a:solidFill>
                <a:latin typeface="Arial" panose="020B0604020202020204" pitchFamily="34" charset="0"/>
                <a:cs typeface="Arial" panose="020B0604020202020204" pitchFamily="34" charset="0"/>
              </a:rPr>
              <a:t>AUROC</a:t>
            </a:r>
            <a:r>
              <a:rPr lang="en-US" sz="1200" b="0" i="1" noProof="0">
                <a:solidFill>
                  <a:schemeClr val="accent1"/>
                </a:solidFill>
                <a:latin typeface="Arial" panose="020B0604020202020204" pitchFamily="34" charset="0"/>
                <a:cs typeface="Arial" panose="020B0604020202020204" pitchFamily="34" charset="0"/>
              </a:rPr>
              <a:t>, Area Under the Receiver Operating Characteristic curve; </a:t>
            </a:r>
            <a:r>
              <a:rPr lang="en-NZ" b="0" i="1"/>
              <a:t>FPR, false positive rate; ICCA, intrahepatic cholangiocarcinoma; PE, predictive entropy. </a:t>
            </a:r>
          </a:p>
          <a:p>
            <a:endParaRPr lang="en-NZ" i="1"/>
          </a:p>
          <a:p>
            <a:r>
              <a:rPr lang="en-GB" sz="1200" b="1" kern="1200">
                <a:solidFill>
                  <a:schemeClr val="tx1"/>
                </a:solidFill>
                <a:effectLst/>
                <a:latin typeface="+mn-lt"/>
                <a:ea typeface="+mn-ea"/>
                <a:cs typeface="+mn-cs"/>
              </a:rPr>
              <a:t>A confidence-aware artificial intelligence pathology model for cholangiocarcinoma diagnosis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b="1" kern="1200">
                <a:solidFill>
                  <a:schemeClr val="tx1"/>
                </a:solidFill>
                <a:effectLst/>
                <a:latin typeface="+mn-lt"/>
                <a:ea typeface="+mn-ea"/>
                <a:cs typeface="+mn-cs"/>
              </a:rPr>
              <a:t>TOP-373-YI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Yue Cheng</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Nael Azouzi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Astrid Laurent Bellue</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Zhuxian Guo</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Taek Chung</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Qinghe Zeng</a:t>
            </a:r>
            <a:r>
              <a:rPr lang="en-GB" sz="1200" kern="1200" baseline="0">
                <a:solidFill>
                  <a:schemeClr val="tx1"/>
                </a:solidFill>
                <a:effectLst/>
                <a:latin typeface="+mn-lt"/>
                <a:ea typeface="+mn-ea"/>
                <a:cs typeface="+mn-cs"/>
              </a:rPr>
              <a:t>7</a:t>
            </a:r>
            <a:r>
              <a:rPr lang="en-GB" sz="1200" kern="1200">
                <a:solidFill>
                  <a:schemeClr val="tx1"/>
                </a:solidFill>
                <a:effectLst/>
                <a:latin typeface="+mn-lt"/>
                <a:ea typeface="+mn-ea"/>
                <a:cs typeface="+mn-cs"/>
              </a:rPr>
              <a:t>, Arezoo Ghodsifard</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Thomas Albrecht</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Stephanie Roessler</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Camille Boulagnon-Rombi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Mukul Vij</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Mohamed Rela</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Reha Akpinar</a:t>
            </a:r>
            <a:r>
              <a:rPr lang="en-GB" sz="1200" kern="1200" baseline="30000">
                <a:solidFill>
                  <a:schemeClr val="tx1"/>
                </a:solidFill>
                <a:effectLst/>
                <a:latin typeface="+mn-lt"/>
                <a:ea typeface="+mn-ea"/>
                <a:cs typeface="+mn-cs"/>
              </a:rPr>
              <a:t>11,12</a:t>
            </a:r>
            <a:r>
              <a:rPr lang="en-GB" sz="1200" kern="1200">
                <a:solidFill>
                  <a:schemeClr val="tx1"/>
                </a:solidFill>
                <a:effectLst/>
                <a:latin typeface="+mn-lt"/>
                <a:ea typeface="+mn-ea"/>
                <a:cs typeface="+mn-cs"/>
              </a:rPr>
              <a:t>, Jeremy Augustin</a:t>
            </a:r>
            <a:r>
              <a:rPr lang="en-GB" sz="1200" kern="1200" baseline="30000">
                <a:solidFill>
                  <a:schemeClr val="tx1"/>
                </a:solidFill>
                <a:effectLst/>
                <a:latin typeface="+mn-lt"/>
                <a:ea typeface="+mn-ea"/>
                <a:cs typeface="+mn-cs"/>
              </a:rPr>
              <a:t>1,2,3,4</a:t>
            </a:r>
            <a:r>
              <a:rPr lang="en-GB" sz="1200" kern="1200">
                <a:solidFill>
                  <a:schemeClr val="tx1"/>
                </a:solidFill>
                <a:effectLst/>
                <a:latin typeface="+mn-lt"/>
                <a:ea typeface="+mn-ea"/>
                <a:cs typeface="+mn-cs"/>
              </a:rPr>
              <a:t>, Celine Bazille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Shaodian Xu</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Shenhong Kong</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Emmanuele Lechapt-Zalcman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Christophe Tournigand</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Emmanuelle Kempf</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Brustia Raffaele</a:t>
            </a:r>
            <a:r>
              <a:rPr lang="en-GB" sz="1200" kern="1200" baseline="30000">
                <a:solidFill>
                  <a:schemeClr val="tx1"/>
                </a:solidFill>
                <a:effectLst/>
                <a:latin typeface="+mn-lt"/>
                <a:ea typeface="+mn-ea"/>
                <a:cs typeface="+mn-cs"/>
              </a:rPr>
              <a:t>1,2,3,15</a:t>
            </a:r>
            <a:r>
              <a:rPr lang="en-GB" sz="1200" kern="1200">
                <a:solidFill>
                  <a:schemeClr val="tx1"/>
                </a:solidFill>
                <a:effectLst/>
                <a:latin typeface="+mn-lt"/>
                <a:ea typeface="+mn-ea"/>
                <a:cs typeface="+mn-cs"/>
              </a:rPr>
              <a:t>, Jean-Michel Pawlotsky</a:t>
            </a:r>
            <a:r>
              <a:rPr lang="en-GB" sz="1200" kern="1200" baseline="30000">
                <a:solidFill>
                  <a:schemeClr val="tx1"/>
                </a:solidFill>
                <a:effectLst/>
                <a:latin typeface="+mn-lt"/>
                <a:ea typeface="+mn-ea"/>
                <a:cs typeface="+mn-cs"/>
              </a:rPr>
              <a:t>1,3,16</a:t>
            </a:r>
            <a:r>
              <a:rPr lang="en-GB" sz="1200" kern="1200">
                <a:solidFill>
                  <a:schemeClr val="tx1"/>
                </a:solidFill>
                <a:effectLst/>
                <a:latin typeface="+mn-lt"/>
                <a:ea typeface="+mn-ea"/>
                <a:cs typeface="+mn-cs"/>
              </a:rPr>
              <a:t>, Chiara Braconi</a:t>
            </a:r>
            <a:r>
              <a:rPr lang="en-GB" sz="1200" kern="1200" baseline="30000">
                <a:solidFill>
                  <a:schemeClr val="tx1"/>
                </a:solidFill>
                <a:effectLst/>
                <a:latin typeface="+mn-lt"/>
                <a:ea typeface="+mn-ea"/>
                <a:cs typeface="+mn-cs"/>
              </a:rPr>
              <a:t>17</a:t>
            </a:r>
            <a:r>
              <a:rPr lang="en-GB" sz="1200" kern="1200">
                <a:solidFill>
                  <a:schemeClr val="tx1"/>
                </a:solidFill>
                <a:effectLst/>
                <a:latin typeface="+mn-lt"/>
                <a:ea typeface="+mn-ea"/>
                <a:cs typeface="+mn-cs"/>
              </a:rPr>
              <a:t>, Stefano Caruso</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Marianne Ziol</a:t>
            </a:r>
            <a:r>
              <a:rPr lang="en-GB" sz="1200" kern="1200" baseline="30000">
                <a:solidFill>
                  <a:schemeClr val="tx1"/>
                </a:solidFill>
                <a:effectLst/>
                <a:latin typeface="+mn-lt"/>
                <a:ea typeface="+mn-ea"/>
                <a:cs typeface="+mn-cs"/>
              </a:rPr>
              <a:t>18</a:t>
            </a:r>
            <a:r>
              <a:rPr lang="en-GB" sz="1200" kern="1200">
                <a:solidFill>
                  <a:schemeClr val="tx1"/>
                </a:solidFill>
                <a:effectLst/>
                <a:latin typeface="+mn-lt"/>
                <a:ea typeface="+mn-ea"/>
                <a:cs typeface="+mn-cs"/>
              </a:rPr>
              <a:t>, Benjamin Goeppert</a:t>
            </a:r>
            <a:r>
              <a:rPr lang="en-GB" sz="1200" kern="1200" baseline="30000">
                <a:solidFill>
                  <a:schemeClr val="tx1"/>
                </a:solidFill>
                <a:effectLst/>
                <a:latin typeface="+mn-lt"/>
                <a:ea typeface="+mn-ea"/>
                <a:cs typeface="+mn-cs"/>
              </a:rPr>
              <a:t>19</a:t>
            </a:r>
            <a:r>
              <a:rPr lang="en-GB" sz="1200" kern="1200">
                <a:solidFill>
                  <a:schemeClr val="tx1"/>
                </a:solidFill>
                <a:effectLst/>
                <a:latin typeface="+mn-lt"/>
                <a:ea typeface="+mn-ea"/>
                <a:cs typeface="+mn-cs"/>
              </a:rPr>
              <a:t>, Luca Di Tommaso</a:t>
            </a:r>
            <a:r>
              <a:rPr lang="en-GB" sz="1200" kern="1200" baseline="30000">
                <a:solidFill>
                  <a:schemeClr val="tx1"/>
                </a:solidFill>
                <a:effectLst/>
                <a:latin typeface="+mn-lt"/>
                <a:ea typeface="+mn-ea"/>
                <a:cs typeface="+mn-cs"/>
              </a:rPr>
              <a:t>11,12</a:t>
            </a:r>
            <a:r>
              <a:rPr lang="en-GB" sz="1200" kern="1200">
                <a:solidFill>
                  <a:schemeClr val="tx1"/>
                </a:solidFill>
                <a:effectLst/>
                <a:latin typeface="+mn-lt"/>
                <a:ea typeface="+mn-ea"/>
                <a:cs typeface="+mn-cs"/>
              </a:rPr>
              <a:t>, Young Nyun Park</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Julien Calderaro</a:t>
            </a:r>
            <a:r>
              <a:rPr lang="en-GB" sz="1200" kern="1200" baseline="30000">
                <a:solidFill>
                  <a:schemeClr val="tx1"/>
                </a:solidFill>
                <a:effectLst/>
                <a:latin typeface="+mn-lt"/>
                <a:ea typeface="+mn-ea"/>
                <a:cs typeface="+mn-cs"/>
              </a:rPr>
              <a:t>1,2,3,4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Institut Mondor, INSERM, U955,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MINT-Hep, Mondor Integrative Hepatology,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Université Paris-Est,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 of Pathology,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Department of Pathology, Bicêtre Hospital, Assistance Publique-Hôpitaux Paris (AP-HP), Université Paris-Saclay, Le Kremlin-Bicêtre,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Department of Pathology, Graduate School of Medical Science, Brain Korea 21 Project, Yonsei University College of Medicine, Seoul, Korea, Rep. of South</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Else Kroener Fresenius Center for Digital Health, Faculty of Medicine and University Hospital Carl Gustav Carus, TUD Dresden University of Technology, Dresden,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Institute of Pathology, Heidelberg University, Medical Faculty, University Hospital Heidelberg, Liver Cancer Center Heidelberg (LCCH), Heidelberg,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Pathology, Centre Hospitalier Universitaire de Reims, Hôpital Robert-Debré, Reims,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The Institute of Liver Disease &amp; Transplantation, Dr Rela Institute &amp; Medical Centre, Bharath Institute of Higher Education and Research, Chennai,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Biomedical Sciences, Humanitas University, Pieve Emanuele, Milan,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Department of Pathology, IRCSS Humanitas Research Hospital, Rozzano, Milan,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Department of Pathology, CHU de Caen, 14000 Caen, ISTCT, GIP CYCERON, CNRS, UNICAEN, Normandie Université, Caen,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14</a:t>
            </a:r>
            <a:r>
              <a:rPr lang="en-GB" sz="1200" i="1" kern="1200">
                <a:solidFill>
                  <a:schemeClr val="tx1"/>
                </a:solidFill>
                <a:effectLst/>
                <a:latin typeface="+mn-lt"/>
                <a:ea typeface="+mn-ea"/>
                <a:cs typeface="+mn-cs"/>
              </a:rPr>
              <a:t>Medical Oncology Department,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15</a:t>
            </a:r>
            <a:r>
              <a:rPr lang="en-GB" sz="1200" i="1" kern="1200">
                <a:solidFill>
                  <a:schemeClr val="tx1"/>
                </a:solidFill>
                <a:effectLst/>
                <a:latin typeface="+mn-lt"/>
                <a:ea typeface="+mn-ea"/>
                <a:cs typeface="+mn-cs"/>
              </a:rPr>
              <a:t>Department of Digestive and Hepato-pancreatic-biliary Surgery,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16</a:t>
            </a:r>
            <a:r>
              <a:rPr lang="en-GB" sz="1200" i="1" kern="1200">
                <a:solidFill>
                  <a:schemeClr val="tx1"/>
                </a:solidFill>
                <a:effectLst/>
                <a:latin typeface="+mn-lt"/>
                <a:ea typeface="+mn-ea"/>
                <a:cs typeface="+mn-cs"/>
              </a:rPr>
              <a:t>Department of Virology, Hôpitaux Universitaires Henri Mondor, Assistance Publique-Hôpitaux de Paris,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17</a:t>
            </a:r>
            <a:r>
              <a:rPr lang="en-GB" sz="1200" i="1" kern="1200">
                <a:solidFill>
                  <a:schemeClr val="tx1"/>
                </a:solidFill>
                <a:effectLst/>
                <a:latin typeface="+mn-lt"/>
                <a:ea typeface="+mn-ea"/>
                <a:cs typeface="+mn-cs"/>
              </a:rPr>
              <a:t>Beatson West of Scotland Cancer Centre, Gartnavel General Hospital, 1053 Great Western Rd, Glasgow, United Kingdom</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18AP-HP, Hôpitaux Universitaires Paris Seine Saint-Denis, Pathology Unit; Inserm, UMR-1138 “Functional Genomics of Solid Tumors”, Centre de Recherche des Cordeliers, Université de Paris; Biological Resource Center liver biobank GH Paris-Seine-Saint-Denis, Saint- Denis,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19</a:t>
            </a:r>
            <a:r>
              <a:rPr lang="en-GB" sz="1200" i="1" kern="1200">
                <a:solidFill>
                  <a:schemeClr val="tx1"/>
                </a:solidFill>
                <a:effectLst/>
                <a:latin typeface="+mn-lt"/>
                <a:ea typeface="+mn-ea"/>
                <a:cs typeface="+mn-cs"/>
              </a:rPr>
              <a:t>Institute of Pathology, RKH Hospital Ludwigsburg, Ludwigsburg, Germany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Intrahepatic cholangiocarcinoma (ICCA) is a highly lethal primary liver cancer. Histologically, ICCA is difficult to diagnose as its morphological and immunohistochemical features significantly overlap with those of metastatic adenocarcinomas. This leads to additional workup and treatment delays. We aimed to develop and prospectively validate a clinically oriented artificial intelligence (AI) model that differentiates ICCA from metastatic cancers on routine liver biopsy whole-slide images (WSIs) and provides case-level confidence estimates.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The retrospective cohort comprised 544 adults with ICCA (n = 281) or liver metastases (n = 263) from five European liver centres, split into training and internal test sets. The model was obtained by applying pathology foundation models and training the slide-level aggregators. To quantify prediction confidence, an out-of-distribution detection module (G-ODIN) was added and case-level confidence scores were derived from predictive entropy (PE). Diagnostic performance was assessed by area under the receiver operating characteristic curve (AUC) and false positive rate (FPR). PE distributions were compared using Mann–Whitney U tests. The model was further prospectively validated in two independent cohorts from France (</a:t>
            </a:r>
            <a:r>
              <a:rPr lang="en-GB" sz="1200" kern="1200" err="1">
                <a:solidFill>
                  <a:schemeClr val="tx1"/>
                </a:solidFill>
                <a:effectLst/>
                <a:latin typeface="+mn-lt"/>
                <a:ea typeface="+mn-ea"/>
                <a:cs typeface="+mn-cs"/>
              </a:rPr>
              <a:t>Avicenne</a:t>
            </a:r>
            <a:r>
              <a:rPr lang="en-GB" sz="1200" kern="1200">
                <a:solidFill>
                  <a:schemeClr val="tx1"/>
                </a:solidFill>
                <a:effectLst/>
                <a:latin typeface="+mn-lt"/>
                <a:ea typeface="+mn-ea"/>
                <a:cs typeface="+mn-cs"/>
              </a:rPr>
              <a:t> and Reims University Hospitals) and Asia (Rela Institute, India and Yonsei University of Medicine, South Korea).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On the internal test set, the model achieved an AUC of 0.86 and an FPR of 0.19 (best performance using CONCH/TITAN). After addition of the G-ODIN module, we observed that PE was lower in correctly classified cases vs misclassified cases, confirming that it could be used as a confidence metric (p = 0.003). After PE thresholding (threshold of 0.54), AUC reached 0.944 with an FPR of 0. The model was further prospectively validated using the PE threshold. In the French prospective cohort (n=25), all samples were correctly classified (AUC of 1, 32% of patients could be predicted according to PE thresholding). In the Asian cohort (n=136), all but one patient were correctly classified (AUC of 0.965, 23.5% of patients could be predicted according to PE thresholding).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We developed and prospectively validated a confidence-based artificial intelligence model to assist the differential diagnosis between ICCA and liver metastases on routine liver biopsies. Our approach may help reduce unnecessary investigations and treatment delays for patients with suspected ICCA. </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AI, artificial intelligence; AUC, area under the curve; FPR, false positive rate; ICCA, intrahepatic cholangiocarcinoma; PE, predictive entropy. </a:t>
            </a:r>
          </a:p>
          <a:p>
            <a:endParaRPr lang="en-NZ" i="1"/>
          </a:p>
          <a:p>
            <a:r>
              <a:rPr lang="en-GB" sz="1200" b="1" kern="1200">
                <a:solidFill>
                  <a:schemeClr val="tx1"/>
                </a:solidFill>
                <a:effectLst/>
                <a:latin typeface="+mn-lt"/>
                <a:ea typeface="+mn-ea"/>
                <a:cs typeface="+mn-cs"/>
              </a:rPr>
              <a:t>A confidence-aware artificial intelligence pathology model for cholangiocarcinoma diagnosis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b="1" kern="1200">
                <a:solidFill>
                  <a:schemeClr val="tx1"/>
                </a:solidFill>
                <a:effectLst/>
                <a:latin typeface="+mn-lt"/>
                <a:ea typeface="+mn-ea"/>
                <a:cs typeface="+mn-cs"/>
              </a:rPr>
              <a:t>TOP-373-YI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Yue Cheng</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Nael Azouzi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Astrid Laurent Bellue</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Zhuxian Guo</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Taek Chung</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Qinghe Zeng</a:t>
            </a:r>
            <a:r>
              <a:rPr lang="en-GB" sz="1200" kern="1200" baseline="0">
                <a:solidFill>
                  <a:schemeClr val="tx1"/>
                </a:solidFill>
                <a:effectLst/>
                <a:latin typeface="+mn-lt"/>
                <a:ea typeface="+mn-ea"/>
                <a:cs typeface="+mn-cs"/>
              </a:rPr>
              <a:t>7</a:t>
            </a:r>
            <a:r>
              <a:rPr lang="en-GB" sz="1200" kern="1200">
                <a:solidFill>
                  <a:schemeClr val="tx1"/>
                </a:solidFill>
                <a:effectLst/>
                <a:latin typeface="+mn-lt"/>
                <a:ea typeface="+mn-ea"/>
                <a:cs typeface="+mn-cs"/>
              </a:rPr>
              <a:t>, Arezoo Ghodsifard</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Thomas Albrecht</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Stephanie Roessler</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Camille Boulagnon-Rombi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Mukul Vij</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Mohamed Rela</a:t>
            </a:r>
            <a:r>
              <a:rPr lang="en-GB" sz="1200" kern="1200" baseline="30000">
                <a:solidFill>
                  <a:schemeClr val="tx1"/>
                </a:solidFill>
                <a:effectLst/>
                <a:latin typeface="+mn-lt"/>
                <a:ea typeface="+mn-ea"/>
                <a:cs typeface="+mn-cs"/>
              </a:rPr>
              <a:t>10</a:t>
            </a:r>
            <a:r>
              <a:rPr lang="en-GB" sz="1200" kern="1200">
                <a:solidFill>
                  <a:schemeClr val="tx1"/>
                </a:solidFill>
                <a:effectLst/>
                <a:latin typeface="+mn-lt"/>
                <a:ea typeface="+mn-ea"/>
                <a:cs typeface="+mn-cs"/>
              </a:rPr>
              <a:t>, Reha Akpinar</a:t>
            </a:r>
            <a:r>
              <a:rPr lang="en-GB" sz="1200" kern="1200" baseline="30000">
                <a:solidFill>
                  <a:schemeClr val="tx1"/>
                </a:solidFill>
                <a:effectLst/>
                <a:latin typeface="+mn-lt"/>
                <a:ea typeface="+mn-ea"/>
                <a:cs typeface="+mn-cs"/>
              </a:rPr>
              <a:t>11,12</a:t>
            </a:r>
            <a:r>
              <a:rPr lang="en-GB" sz="1200" kern="1200">
                <a:solidFill>
                  <a:schemeClr val="tx1"/>
                </a:solidFill>
                <a:effectLst/>
                <a:latin typeface="+mn-lt"/>
                <a:ea typeface="+mn-ea"/>
                <a:cs typeface="+mn-cs"/>
              </a:rPr>
              <a:t>, Jeremy Augustin</a:t>
            </a:r>
            <a:r>
              <a:rPr lang="en-GB" sz="1200" kern="1200" baseline="30000">
                <a:solidFill>
                  <a:schemeClr val="tx1"/>
                </a:solidFill>
                <a:effectLst/>
                <a:latin typeface="+mn-lt"/>
                <a:ea typeface="+mn-ea"/>
                <a:cs typeface="+mn-cs"/>
              </a:rPr>
              <a:t>1,2,3,4</a:t>
            </a:r>
            <a:r>
              <a:rPr lang="en-GB" sz="1200" kern="1200">
                <a:solidFill>
                  <a:schemeClr val="tx1"/>
                </a:solidFill>
                <a:effectLst/>
                <a:latin typeface="+mn-lt"/>
                <a:ea typeface="+mn-ea"/>
                <a:cs typeface="+mn-cs"/>
              </a:rPr>
              <a:t>, Celine Bazille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Shaodian Xu</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Shenhong Kong</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Emmanuele Lechapt-Zalcman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Christophe Tournigand</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Emmanuelle Kempf</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Brustia Raffaele</a:t>
            </a:r>
            <a:r>
              <a:rPr lang="en-GB" sz="1200" kern="1200" baseline="30000">
                <a:solidFill>
                  <a:schemeClr val="tx1"/>
                </a:solidFill>
                <a:effectLst/>
                <a:latin typeface="+mn-lt"/>
                <a:ea typeface="+mn-ea"/>
                <a:cs typeface="+mn-cs"/>
              </a:rPr>
              <a:t>1,2,3,15</a:t>
            </a:r>
            <a:r>
              <a:rPr lang="en-GB" sz="1200" kern="1200">
                <a:solidFill>
                  <a:schemeClr val="tx1"/>
                </a:solidFill>
                <a:effectLst/>
                <a:latin typeface="+mn-lt"/>
                <a:ea typeface="+mn-ea"/>
                <a:cs typeface="+mn-cs"/>
              </a:rPr>
              <a:t>, Jean-Michel Pawlotsky</a:t>
            </a:r>
            <a:r>
              <a:rPr lang="en-GB" sz="1200" kern="1200" baseline="30000">
                <a:solidFill>
                  <a:schemeClr val="tx1"/>
                </a:solidFill>
                <a:effectLst/>
                <a:latin typeface="+mn-lt"/>
                <a:ea typeface="+mn-ea"/>
                <a:cs typeface="+mn-cs"/>
              </a:rPr>
              <a:t>1,3,16</a:t>
            </a:r>
            <a:r>
              <a:rPr lang="en-GB" sz="1200" kern="1200">
                <a:solidFill>
                  <a:schemeClr val="tx1"/>
                </a:solidFill>
                <a:effectLst/>
                <a:latin typeface="+mn-lt"/>
                <a:ea typeface="+mn-ea"/>
                <a:cs typeface="+mn-cs"/>
              </a:rPr>
              <a:t>, Chiara Braconi</a:t>
            </a:r>
            <a:r>
              <a:rPr lang="en-GB" sz="1200" kern="1200" baseline="30000">
                <a:solidFill>
                  <a:schemeClr val="tx1"/>
                </a:solidFill>
                <a:effectLst/>
                <a:latin typeface="+mn-lt"/>
                <a:ea typeface="+mn-ea"/>
                <a:cs typeface="+mn-cs"/>
              </a:rPr>
              <a:t>17</a:t>
            </a:r>
            <a:r>
              <a:rPr lang="en-GB" sz="1200" kern="1200">
                <a:solidFill>
                  <a:schemeClr val="tx1"/>
                </a:solidFill>
                <a:effectLst/>
                <a:latin typeface="+mn-lt"/>
                <a:ea typeface="+mn-ea"/>
                <a:cs typeface="+mn-cs"/>
              </a:rPr>
              <a:t>, Stefano Caruso</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Marianne Ziol</a:t>
            </a:r>
            <a:r>
              <a:rPr lang="en-GB" sz="1200" kern="1200" baseline="30000">
                <a:solidFill>
                  <a:schemeClr val="tx1"/>
                </a:solidFill>
                <a:effectLst/>
                <a:latin typeface="+mn-lt"/>
                <a:ea typeface="+mn-ea"/>
                <a:cs typeface="+mn-cs"/>
              </a:rPr>
              <a:t>18</a:t>
            </a:r>
            <a:r>
              <a:rPr lang="en-GB" sz="1200" kern="1200">
                <a:solidFill>
                  <a:schemeClr val="tx1"/>
                </a:solidFill>
                <a:effectLst/>
                <a:latin typeface="+mn-lt"/>
                <a:ea typeface="+mn-ea"/>
                <a:cs typeface="+mn-cs"/>
              </a:rPr>
              <a:t>, Benjamin Goeppert</a:t>
            </a:r>
            <a:r>
              <a:rPr lang="en-GB" sz="1200" kern="1200" baseline="30000">
                <a:solidFill>
                  <a:schemeClr val="tx1"/>
                </a:solidFill>
                <a:effectLst/>
                <a:latin typeface="+mn-lt"/>
                <a:ea typeface="+mn-ea"/>
                <a:cs typeface="+mn-cs"/>
              </a:rPr>
              <a:t>19</a:t>
            </a:r>
            <a:r>
              <a:rPr lang="en-GB" sz="1200" kern="1200">
                <a:solidFill>
                  <a:schemeClr val="tx1"/>
                </a:solidFill>
                <a:effectLst/>
                <a:latin typeface="+mn-lt"/>
                <a:ea typeface="+mn-ea"/>
                <a:cs typeface="+mn-cs"/>
              </a:rPr>
              <a:t>, Luca Di Tommaso</a:t>
            </a:r>
            <a:r>
              <a:rPr lang="en-GB" sz="1200" kern="1200" baseline="30000">
                <a:solidFill>
                  <a:schemeClr val="tx1"/>
                </a:solidFill>
                <a:effectLst/>
                <a:latin typeface="+mn-lt"/>
                <a:ea typeface="+mn-ea"/>
                <a:cs typeface="+mn-cs"/>
              </a:rPr>
              <a:t>11,12</a:t>
            </a:r>
            <a:r>
              <a:rPr lang="en-GB" sz="1200" kern="1200">
                <a:solidFill>
                  <a:schemeClr val="tx1"/>
                </a:solidFill>
                <a:effectLst/>
                <a:latin typeface="+mn-lt"/>
                <a:ea typeface="+mn-ea"/>
                <a:cs typeface="+mn-cs"/>
              </a:rPr>
              <a:t>, Young Nyun Park</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Julien Calderaro</a:t>
            </a:r>
            <a:r>
              <a:rPr lang="en-GB" sz="1200" kern="1200" baseline="30000">
                <a:solidFill>
                  <a:schemeClr val="tx1"/>
                </a:solidFill>
                <a:effectLst/>
                <a:latin typeface="+mn-lt"/>
                <a:ea typeface="+mn-ea"/>
                <a:cs typeface="+mn-cs"/>
              </a:rPr>
              <a:t>1,2,3,4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Institut Mondor, INSERM, U955,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MINT-Hep, Mondor Integrative Hepatology,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Université Paris-Est,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 of Pathology,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Department of Pathology, Bicêtre Hospital, Assistance Publique-Hôpitaux Paris (AP-HP), Université Paris-Saclay, Le Kremlin-Bicêtre,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Department of Pathology, Graduate School of Medical Science, Brain Korea 21 Project, Yonsei University College of Medicine, Seoul, Korea, Rep. of South</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Else Kroener Fresenius Center for Digital Health, Faculty of Medicine and University Hospital Carl Gustav Carus, TUD Dresden University of Technology, Dresden,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Institute of Pathology, Heidelberg University, Medical Faculty, University Hospital Heidelberg, Liver Cancer Center Heidelberg (LCCH), Heidelberg,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Pathology, Centre Hospitalier Universitaire de Reims, Hôpital Robert-Debré, Reims,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The Institute of Liver Disease &amp; Transplantation, Dr Rela Institute &amp; Medical Centre, Bharath Institute of Higher Education and Research, Chennai,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Biomedical Sciences, Humanitas University, Pieve Emanuele, Milan,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Department of Pathology, IRCSS Humanitas Research Hospital, Rozzano, Milan,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Department of Pathology, CHU de Caen, 14000 Caen, ISTCT, GIP CYCERON, CNRS, UNICAEN, Normandie Université, Caen,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14</a:t>
            </a:r>
            <a:r>
              <a:rPr lang="en-GB" sz="1200" i="1" kern="1200">
                <a:solidFill>
                  <a:schemeClr val="tx1"/>
                </a:solidFill>
                <a:effectLst/>
                <a:latin typeface="+mn-lt"/>
                <a:ea typeface="+mn-ea"/>
                <a:cs typeface="+mn-cs"/>
              </a:rPr>
              <a:t>Medical Oncology Department,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15</a:t>
            </a:r>
            <a:r>
              <a:rPr lang="en-GB" sz="1200" i="1" kern="1200">
                <a:solidFill>
                  <a:schemeClr val="tx1"/>
                </a:solidFill>
                <a:effectLst/>
                <a:latin typeface="+mn-lt"/>
                <a:ea typeface="+mn-ea"/>
                <a:cs typeface="+mn-cs"/>
              </a:rPr>
              <a:t>Department of Digestive and Hepato-pancreatic-biliary Surgery, Henri-Mondor Hospital, Assistance Publique-Hôpitaux Paris (AP-HP),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16</a:t>
            </a:r>
            <a:r>
              <a:rPr lang="en-GB" sz="1200" i="1" kern="1200">
                <a:solidFill>
                  <a:schemeClr val="tx1"/>
                </a:solidFill>
                <a:effectLst/>
                <a:latin typeface="+mn-lt"/>
                <a:ea typeface="+mn-ea"/>
                <a:cs typeface="+mn-cs"/>
              </a:rPr>
              <a:t>Department of Virology, Hôpitaux Universitaires Henri Mondor, Assistance Publique-Hôpitaux de Paris, Créteil,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17</a:t>
            </a:r>
            <a:r>
              <a:rPr lang="en-GB" sz="1200" i="1" kern="1200">
                <a:solidFill>
                  <a:schemeClr val="tx1"/>
                </a:solidFill>
                <a:effectLst/>
                <a:latin typeface="+mn-lt"/>
                <a:ea typeface="+mn-ea"/>
                <a:cs typeface="+mn-cs"/>
              </a:rPr>
              <a:t>Beatson West of Scotland Cancer Centre, Gartnavel General Hospital, 1053 Great Western Rd, Glasgow, United Kingdom</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18AP-HP, Hôpitaux Universitaires Paris Seine Saint-Denis, Pathology Unit; Inserm, UMR-1138 “Functional Genomics of Solid Tumors”, Centre de Recherche des Cordeliers, Université de Paris; Biological Resource Center liver biobank GH Paris-Seine-Saint-Denis, Saint- Denis,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19</a:t>
            </a:r>
            <a:r>
              <a:rPr lang="en-GB" sz="1200" i="1" kern="1200">
                <a:solidFill>
                  <a:schemeClr val="tx1"/>
                </a:solidFill>
                <a:effectLst/>
                <a:latin typeface="+mn-lt"/>
                <a:ea typeface="+mn-ea"/>
                <a:cs typeface="+mn-cs"/>
              </a:rPr>
              <a:t>Institute of Pathology, RKH Hospital Ludwigsburg, Ludwigsburg, Germany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Intrahepatic cholangiocarcinoma (ICCA) is a highly lethal primary liver cancer. Histologically, ICCA is difficult to diagnose as its morphological and immunohistochemical features significantly overlap with those of metastatic adenocarcinomas. This leads to additional workup and treatment delays. We aimed to develop and prospectively validate a clinically oriented artificial intelligence (AI) model that differentiates ICCA from metastatic cancers on routine liver biopsy whole-slide images (WSIs) and provides case-level confidence estimates.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The retrospective cohort comprised 544 adults with ICCA (n = 281) or liver metastases (n = 263) from five European liver centres, split into training and internal test sets. The model was obtained by applying pathology foundation models and training the slide-level aggregators. To quantify prediction confidence, an out-of-distribution detection module (G-ODIN) was added and case-level confidence scores were derived from predictive entropy (PE). Diagnostic performance was assessed by area under the receiver operating characteristic curve (AUC) and false positive rate (FPR). PE distributions were compared using Mann–Whitney U tests. The model was further prospectively validated in two independent cohorts from France (</a:t>
            </a:r>
            <a:r>
              <a:rPr lang="en-GB" sz="1200" kern="1200" err="1">
                <a:solidFill>
                  <a:schemeClr val="tx1"/>
                </a:solidFill>
                <a:effectLst/>
                <a:latin typeface="+mn-lt"/>
                <a:ea typeface="+mn-ea"/>
                <a:cs typeface="+mn-cs"/>
              </a:rPr>
              <a:t>Avicenne</a:t>
            </a:r>
            <a:r>
              <a:rPr lang="en-GB" sz="1200" kern="1200">
                <a:solidFill>
                  <a:schemeClr val="tx1"/>
                </a:solidFill>
                <a:effectLst/>
                <a:latin typeface="+mn-lt"/>
                <a:ea typeface="+mn-ea"/>
                <a:cs typeface="+mn-cs"/>
              </a:rPr>
              <a:t> and Reims University Hospitals) and Asia (Rela Institute, India and Yonsei University of Medicine, South Korea).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On the internal test set, the model achieved an AUC of 0.86 and an FPR of 0.19 (best performance using CONCH/TITAN). After addition of the G-ODIN module, we observed that PE was lower in correctly classified cases vs misclassified cases, confirming that it could be used as a confidence metric (p = 0.003). After PE thresholding (threshold of 0.54), AUC reached 0.944 with an FPR of 0. The model was further prospectively validated using the PE threshold. In the French prospective cohort (n=25), all samples were correctly classified (AUC of 1, 32% of patients could be predicted according to PE thresholding). In the Asian cohort (n=136), all but one patient were correctly classified (AUC of 0.965, 23.5% of patients could be predicted according to PE thresholding).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We developed and prospectively validated a confidence-based artificial intelligence model to assist the differential diagnosis between ICCA and liver metastases on routine liver biopsies. Our approach may help reduce unnecessary investigations and treatment delays for patients with suspected ICCA. </a:t>
            </a: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APC, antigen-presenting cell; CD8, cluster of differentiation 8; HCC, hepatocellular carcinoma; HLA, human leukocyte antigen; </a:t>
            </a:r>
            <a:r>
              <a:rPr lang="en-NZ" b="0" i="1" err="1"/>
              <a:t>pCR</a:t>
            </a:r>
            <a:r>
              <a:rPr lang="en-NZ" b="0" i="1"/>
              <a:t>, pathological complete response; RNA, ribonucleic acid; </a:t>
            </a:r>
            <a:r>
              <a:rPr lang="en-NZ" b="0" i="1" err="1"/>
              <a:t>seq</a:t>
            </a:r>
            <a:r>
              <a:rPr lang="en-NZ" b="0" i="1"/>
              <a:t>, sequencing; TCR, T-cell receptor.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a:solidFill>
                  <a:schemeClr val="tx1"/>
                </a:solidFill>
                <a:effectLst/>
                <a:latin typeface="+mn-lt"/>
                <a:ea typeface="+mn-ea"/>
                <a:cs typeface="+mn-cs"/>
              </a:rPr>
              <a:t>In vitro</a:t>
            </a:r>
            <a:r>
              <a:rPr lang="en-GB" sz="1200" b="1" kern="1200">
                <a:solidFill>
                  <a:schemeClr val="tx1"/>
                </a:solidFill>
                <a:effectLst/>
                <a:latin typeface="+mn-lt"/>
                <a:ea typeface="+mn-ea"/>
                <a:cs typeface="+mn-cs"/>
              </a:rPr>
              <a:t> identification of immunogenic </a:t>
            </a:r>
            <a:r>
              <a:rPr lang="en-GB" sz="1200" b="1" kern="1200" err="1">
                <a:solidFill>
                  <a:schemeClr val="tx1"/>
                </a:solidFill>
                <a:effectLst/>
                <a:latin typeface="+mn-lt"/>
                <a:ea typeface="+mn-ea"/>
                <a:cs typeface="+mn-cs"/>
              </a:rPr>
              <a:t>tumoural</a:t>
            </a:r>
            <a:r>
              <a:rPr lang="en-GB" sz="1200" b="1" kern="1200">
                <a:solidFill>
                  <a:schemeClr val="tx1"/>
                </a:solidFill>
                <a:effectLst/>
                <a:latin typeface="+mn-lt"/>
                <a:ea typeface="+mn-ea"/>
                <a:cs typeface="+mn-cs"/>
              </a:rPr>
              <a:t> antigens in advanced hepatocellular carcinoma reveals new opportunities for therapeutic applications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OS-012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Frederik Peeters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Orian Bricard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Razgar Seyed Rahmani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Jieyi Xiong</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Gino Philips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Evy Vanderheyden</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Thomas Van Brussel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Rogier Schepers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Sarah Cappuyns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Chris Verslype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Diether Lambrechts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Jeroen Dekervel</a:t>
            </a:r>
            <a:r>
              <a:rPr lang="en-GB" sz="1200" kern="1200" baseline="30000">
                <a:solidFill>
                  <a:schemeClr val="tx1"/>
                </a:solidFill>
                <a:effectLst/>
                <a:latin typeface="+mn-lt"/>
                <a:ea typeface="+mn-ea"/>
                <a:cs typeface="+mn-cs"/>
              </a:rPr>
              <a:t>1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Department of Digestive Oncology, UZ Leuven, Leuven, Belgium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Laboratory for Translational Genetics, Center for Cancer Biology, VIB, Leuven, Belgium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KU Leuven, Oncology, Leuven, Belgium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antigenic landscape underlying the antitumuor immune response remains poorly characterized. Existing methods for antigen identification or prediction are limited in accuracy, often restricted to exonic mutations, and frequently lack experimental validation of immunogenicity. Systematic identification of tumoral antigens is critical for the development of novel immunotherapy strategies in advanced HCC (aHCC). We aimed to map the antigenic repertoire in aHCC using a novel unbiased, transcriptome-wide approach which includes functional validation.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Pre-treatment and on-treatment tumour biopsies were obtained from a patient with aHCC who achieved a complete pathological response following treatment with durvalumab plus tremelimumab. By applying single-cell RNA and T cell receptor (TCR) sequencing, we identified the TCRs of the 12 most expanded CD8+ T cell clones in each tissue sample. After excluding duplicate TCRs between timepoints, 19 patient-specific, potentially tumour-antigen directed TCRs were selected. Each TCR was transfected in a T cell line and cocultured with an HLA matched antigen-presenting cell (APC) line expressing the patient-specific tumour transcriptome library. Clusters of APCs with activated T cells were isolated, expanded and the antigenic sequence incorporated in the APC was retrieved by sanger sequencing.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We identified a tumoral antigenic sequence for 10 out of 19 TCRs analyzed. Only 2 of the antigens were based on a mutation, whereas the others represented the reactivation of a novel cancer-testis antigen, overexpressed genes and alternative open reading frames. Expression of several of the detected antigens identified in this patient was also detected in tumours from other HCC patients and across other tumour types within the TCGA dataset, indicating the presence of shared tumour antigens between cancer patients. Remarkably, 4 different TCRs were found to recognize the same antigen. For 9 out of 10 TCRs with an identified tumoral antigen, the corresponding T cell clonotype was detected in the tumour biopsy prior to immune checkpoint inhibition (ICI), indicating an ongoing immune response against these antigens before ICI.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Using a novel antigen detection platform, we confirmed that diverse genomic alterations, ranging from exonic mutations to events in the dark genome, can give rise to immunogenic antigens capable of eliciting T cell responses. The identification of shared tumoral antigens opens new opportunities for therapeutic applications.</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 </a:t>
            </a:r>
            <a:r>
              <a:rPr lang="en-NZ" b="0" i="1"/>
              <a:t>HCC, hepatocellular carcinoma; ICI, immune checkpoint inhibition; </a:t>
            </a:r>
            <a:r>
              <a:rPr lang="en-NZ" b="0" i="1" err="1"/>
              <a:t>TCR</a:t>
            </a:r>
            <a:r>
              <a:rPr lang="en-NZ" b="0" i="1"/>
              <a:t>, T-cell receptor.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a:solidFill>
                  <a:schemeClr val="tx1"/>
                </a:solidFill>
                <a:effectLst/>
                <a:latin typeface="+mn-lt"/>
                <a:ea typeface="+mn-ea"/>
                <a:cs typeface="+mn-cs"/>
              </a:rPr>
              <a:t>In vitro</a:t>
            </a:r>
            <a:r>
              <a:rPr lang="en-GB" sz="1200" b="1" kern="1200">
                <a:solidFill>
                  <a:schemeClr val="tx1"/>
                </a:solidFill>
                <a:effectLst/>
                <a:latin typeface="+mn-lt"/>
                <a:ea typeface="+mn-ea"/>
                <a:cs typeface="+mn-cs"/>
              </a:rPr>
              <a:t> identification of immunogenic </a:t>
            </a:r>
            <a:r>
              <a:rPr lang="en-GB" sz="1200" b="1" kern="1200" err="1">
                <a:solidFill>
                  <a:schemeClr val="tx1"/>
                </a:solidFill>
                <a:effectLst/>
                <a:latin typeface="+mn-lt"/>
                <a:ea typeface="+mn-ea"/>
                <a:cs typeface="+mn-cs"/>
              </a:rPr>
              <a:t>tumoural</a:t>
            </a:r>
            <a:r>
              <a:rPr lang="en-GB" sz="1200" b="1" kern="1200">
                <a:solidFill>
                  <a:schemeClr val="tx1"/>
                </a:solidFill>
                <a:effectLst/>
                <a:latin typeface="+mn-lt"/>
                <a:ea typeface="+mn-ea"/>
                <a:cs typeface="+mn-cs"/>
              </a:rPr>
              <a:t> antigens in advanced hepatocellular carcinoma reveals new opportunities for therapeutic applications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OS-012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Frederik Peeters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Orian Bricard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Razgar Seyed Rahmani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Jieyi Xiong</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Gino Philips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Evy Vanderheyden</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Thomas Van Brussel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Rogier Schepers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Sarah Cappuyns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Chris Verslype</a:t>
            </a:r>
            <a:r>
              <a:rPr lang="en-GB" sz="1200" kern="1200" baseline="30000">
                <a:solidFill>
                  <a:schemeClr val="tx1"/>
                </a:solidFill>
                <a:effectLst/>
                <a:latin typeface="+mn-lt"/>
                <a:ea typeface="+mn-ea"/>
                <a:cs typeface="+mn-cs"/>
              </a:rPr>
              <a:t>1,3</a:t>
            </a:r>
            <a:r>
              <a:rPr lang="en-GB" sz="1200" kern="1200">
                <a:solidFill>
                  <a:schemeClr val="tx1"/>
                </a:solidFill>
                <a:effectLst/>
                <a:latin typeface="+mn-lt"/>
                <a:ea typeface="+mn-ea"/>
                <a:cs typeface="+mn-cs"/>
              </a:rPr>
              <a:t>, Diether Lambrechts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Jeroen Dekervel</a:t>
            </a:r>
            <a:r>
              <a:rPr lang="en-GB" sz="1200" kern="1200" baseline="30000">
                <a:solidFill>
                  <a:schemeClr val="tx1"/>
                </a:solidFill>
                <a:effectLst/>
                <a:latin typeface="+mn-lt"/>
                <a:ea typeface="+mn-ea"/>
                <a:cs typeface="+mn-cs"/>
              </a:rPr>
              <a:t>1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Department of Digestive Oncology, UZ Leuven, Leuven, Belgium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Laboratory for Translational Genetics, Center for Cancer Biology, VIB, Leuven, Belgium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KU Leuven, Oncology, Leuven, Belgium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antigenic landscape underlying the antitumuor immune response remains poorly characterized. Existing methods for antigen identification or prediction are limited in accuracy, often restricted to exonic mutations, and frequently lack experimental validation of immunogenicity. Systematic identification of tumoral antigens is critical for the development of novel immunotherapy strategies in advanced HCC (aHCC). We aimed to map the antigenic repertoire in aHCC using a novel unbiased, transcriptome-wide approach which includes functional validation.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Pre-treatment and on-treatment tumour biopsies were obtained from a patient with aHCC who achieved a complete pathological response following treatment with durvalumab plus tremelimumab. By applying single-cell RNA and T cell receptor (TCR) sequencing, we identified the TCRs of the 12 most expanded CD8+ T cell clones in each tissue sample. After excluding duplicate TCRs between timepoints, 19 patient-specific, potentially tumour-antigen directed TCRs were selected. Each TCR was transfected in a T cell line and cocultured with an HLA matched antigen-presenting cell (APC) line expressing the patient-specific tumour transcriptome library. Clusters of APCs with activated T cells were isolated, expanded and the antigenic sequence incorporated in the APC was retrieved by sanger sequencing.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We identified a tumoral antigenic sequence for 10 out of 19 TCRs analyzed. Only 2 of the antigens were based on a mutation, whereas the others represented the reactivation of a novel cancer-testis antigen, overexpressed genes and alternative open reading frames. Expression of several of the detected antigens identified in this patient was also detected in tumours from other HCC patients and across other tumour types within the TCGA dataset, indicating the presence of shared tumour antigens between cancer patients. Remarkably, 4 different TCRs were found to recognize the same antigen. For 9 out of 10 TCRs with an identified tumoral antigen, the corresponding T cell clonotype was detected in the tumour biopsy prior to immune checkpoint inhibition (ICI), indicating an ongoing immune response against these antigens before ICI.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Using a novel antigen detection platform, we confirmed that diverse genomic alterations, ranging from exonic mutations to events in the dark genome, can give rise to immunogenic antigens capable of eliciting T cell responses. The identification of shared tumoral antigens opens new opportunities for therapeutic applications.</a:t>
            </a: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BCLC, Barcelona Clinic Liver Cancer; CD8, cluster of differentiation 8; HCC, hepatocellular carcinoma; ICI, immune checkpoint inhibition; PD-1, programmed cell death protein 1; TCF-1, T cell factor 1; TEX, </a:t>
            </a:r>
            <a:r>
              <a:rPr lang="en-US" sz="1200" b="0" i="1">
                <a:latin typeface="Arial" panose="020B0604020202020204" pitchFamily="34" charset="0"/>
                <a:cs typeface="Arial" panose="020B0604020202020204" pitchFamily="34" charset="0"/>
              </a:rPr>
              <a:t>terminally exhausted T cells; </a:t>
            </a:r>
            <a:r>
              <a:rPr lang="en-NZ" b="0" i="1"/>
              <a:t>TOX, </a:t>
            </a:r>
            <a:r>
              <a:rPr lang="en-US" b="0" i="1"/>
              <a:t>thymocyte selection-associated high mobility group box protein; </a:t>
            </a:r>
            <a:r>
              <a:rPr lang="en-US" sz="1200" b="0" i="1" err="1">
                <a:latin typeface="Arial" panose="020B0604020202020204" pitchFamily="34" charset="0"/>
                <a:cs typeface="Arial" panose="020B0604020202020204" pitchFamily="34" charset="0"/>
              </a:rPr>
              <a:t>TPEX</a:t>
            </a:r>
            <a:r>
              <a:rPr lang="en-US" sz="1200" b="0" i="1">
                <a:latin typeface="Arial" panose="020B0604020202020204" pitchFamily="34" charset="0"/>
                <a:cs typeface="Arial" panose="020B0604020202020204" pitchFamily="34" charset="0"/>
              </a:rPr>
              <a:t>, progenitor exhausted T cells</a:t>
            </a:r>
            <a:r>
              <a:rPr lang="en-NZ" b="0" i="1"/>
              <a:t>. </a:t>
            </a:r>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Spatial immune classification reflects CD8 T cell exhaustion states and predicts response to neoadjuvant immunotherapy in hepatocellular carcinoma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TOP-406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u="sng" kern="1200">
                <a:solidFill>
                  <a:schemeClr val="tx1"/>
                </a:solidFill>
                <a:effectLst/>
                <a:latin typeface="+mn-lt"/>
                <a:ea typeface="+mn-ea"/>
                <a:cs typeface="+mn-cs"/>
              </a:rPr>
              <a:t>Alexandra Emilia Schlaak</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Ira Godbole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Antonio D'Alessio</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Claudia Fulgenzi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Madhava Pai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Duncan Spalding</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Patricia Otto-Mora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Günter Päth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Robert D. Goldin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Nicole Acuti</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Caroline Ward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Georgios Nteliopoulos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Vincent Yip</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Sarah Slater</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Mikael Sodergren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Paul Tait</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Nagy Habib</a:t>
            </a:r>
            <a:r>
              <a:rPr lang="en-GB" sz="1200" kern="1200" baseline="30000">
                <a:solidFill>
                  <a:schemeClr val="tx1"/>
                </a:solidFill>
                <a:effectLst/>
                <a:latin typeface="+mn-lt"/>
                <a:ea typeface="+mn-ea"/>
                <a:cs typeface="+mn-cs"/>
              </a:rPr>
              <a:t>3 9 10</a:t>
            </a:r>
            <a:r>
              <a:rPr lang="en-GB" sz="1200" kern="1200">
                <a:solidFill>
                  <a:schemeClr val="tx1"/>
                </a:solidFill>
                <a:effectLst/>
                <a:latin typeface="+mn-lt"/>
                <a:ea typeface="+mn-ea"/>
                <a:cs typeface="+mn-cs"/>
              </a:rPr>
              <a:t>, Robert Thomas</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Eslam Maher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Francesco Mauri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Alessio Cortellini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Julian R. Marchesi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Robert Thimme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Rohini Sharma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David J. Pinato</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Bertram Bengsch</a:t>
            </a:r>
            <a:r>
              <a:rPr lang="en-GB" sz="1200" kern="1200" baseline="30000">
                <a:solidFill>
                  <a:schemeClr val="tx1"/>
                </a:solidFill>
                <a:effectLst/>
                <a:latin typeface="+mn-lt"/>
                <a:ea typeface="+mn-ea"/>
                <a:cs typeface="+mn-cs"/>
              </a:rPr>
              <a:t>1 12 13</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University Medical </a:t>
            </a:r>
            <a:r>
              <a:rPr lang="en-GB" sz="1200" i="1" kern="1200" err="1">
                <a:solidFill>
                  <a:schemeClr val="tx1"/>
                </a:solidFill>
                <a:effectLst/>
                <a:latin typeface="+mn-lt"/>
                <a:ea typeface="+mn-ea"/>
                <a:cs typeface="+mn-cs"/>
              </a:rPr>
              <a:t>Center</a:t>
            </a:r>
            <a:r>
              <a:rPr lang="en-GB" sz="1200" i="1" kern="1200">
                <a:solidFill>
                  <a:schemeClr val="tx1"/>
                </a:solidFill>
                <a:effectLst/>
                <a:latin typeface="+mn-lt"/>
                <a:ea typeface="+mn-ea"/>
                <a:cs typeface="+mn-cs"/>
              </a:rPr>
              <a:t> Freiburg, Clinic for Internal Medicine II, Freiburg </a:t>
            </a:r>
            <a:r>
              <a:rPr lang="en-GB" sz="1200" i="1" kern="1200" err="1">
                <a:solidFill>
                  <a:schemeClr val="tx1"/>
                </a:solidFill>
                <a:effectLst/>
                <a:latin typeface="+mn-lt"/>
                <a:ea typeface="+mn-ea"/>
                <a:cs typeface="+mn-cs"/>
              </a:rPr>
              <a:t>im</a:t>
            </a:r>
            <a:r>
              <a:rPr lang="en-GB" sz="1200" i="1" kern="1200">
                <a:solidFill>
                  <a:schemeClr val="tx1"/>
                </a:solidFill>
                <a:effectLst/>
                <a:latin typeface="+mn-lt"/>
                <a:ea typeface="+mn-ea"/>
                <a:cs typeface="+mn-cs"/>
              </a:rPr>
              <a:t> Breisgau,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Division of Cancer, Department of Surgery &amp; Cancer, Imperial College London,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Division of Surgery, Department of Surgery &amp; Cancer, Imperial College London,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 of Metabolism, Digestion and Reproduction, Imperial College London,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The Francis Crick Institute,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Barts and The London HPB Centre, The Royal London Hospital, Barts Health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Department of Medical Oncology, Barts Health NHS Trust, London, United Kingdom,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Department of Radiology, Imperial College NHS Trust,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Radiology, Imperial College NHS Trust, Hammersmith Hospital, Du Cane Road, W120HS, London, United Kingdom</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9Imperial College London, Surgery &amp; Cancer, Londo,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Imperial, Surgery &amp; Cancer,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Histopathology, University College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Signaling </a:t>
            </a:r>
            <a:r>
              <a:rPr lang="en-GB" sz="1200" i="1" kern="1200" err="1">
                <a:solidFill>
                  <a:schemeClr val="tx1"/>
                </a:solidFill>
                <a:effectLst/>
                <a:latin typeface="+mn-lt"/>
                <a:ea typeface="+mn-ea"/>
                <a:cs typeface="+mn-cs"/>
              </a:rPr>
              <a:t>Centers</a:t>
            </a:r>
            <a:r>
              <a:rPr lang="en-GB" sz="1200" i="1" kern="1200">
                <a:solidFill>
                  <a:schemeClr val="tx1"/>
                </a:solidFill>
                <a:effectLst/>
                <a:latin typeface="+mn-lt"/>
                <a:ea typeface="+mn-ea"/>
                <a:cs typeface="+mn-cs"/>
              </a:rPr>
              <a:t> CIBSS and BIOSS, Freiburg,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German Cancer Consortium (DKTK), Partner site Freiburg, Freiburg, Germany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Response to immune checkpoint inhibition (ICI) in hepatocellular carcinoma (HCC) depends on the functional state of intratumoral CD8⁺ T cells. Progenitor exhausted T cells (Tpex) sustain immune reinvigoration, whereas terminally exhausted T cells (Tex) are largely refractory to checkpoint blockade. Whether a spatial immune architecture captures these functional exhaustion states and predicts pathological response to neoadjuvant ICI in early-stage HCC remains unclear.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Paired baseline biopsies and post-treatment resection specimens from the PRIME-HCC trial (NCT03682276), evaluating neoadjuvant nivolumab plus ipilimumab in resectable BCLC A HCC, were analysed (n = 27). Tumors were assigned to immune-enriched, immune-compartmentalised, or immune-depleted immunotypes based on CD8⁺ T cell density and spatial distribution. Imaging mass cytometry enabled spatially resolved single-cell profiling of CD8⁺ T cell exhaustion states, including Tpex (PD-1⁺TCF-1⁺) and Tex (PD-1⁺TOX⁺). Radiological response was available in n = 25 patients and pathological response in n = 20 patients.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Immune-enriched tumours demonstrated markedly superior pathological responses, with frequent pathological complete response, compared with immune-compartmentalised and immune-depleted tumours. Patients with a radiological response showed significantly higher intratumoural CD8 T cell counts following therapy. Mechanistically, immune-enriched tumours were characterised at baseline by intratumoural enrichment of progenitor exhausted CD8 T cells, whereas non-responding tumours were predominantly enriched in terminally exhausted CD8 T cells. Following neoadjuvant immune checkpoint inhibition, responders exhibited an expansion of proliferating PD-1+ CD8 T cells within the tumour microenvironment, whereas non-responding tumours failed to show effective immune reinvigoration.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 simplified immune classification reflects the spatial availability of progenitor exhausted CD8⁺ T cells and serves as a surrogate of the Tex/Tpex balance in HCC. This immune architecture determines the capacity for immune reinvigoration and pathological response to neoadjuvant ICI. Immune classification-guided patient stratification may therefore enable the selection of neoadjuvant immunotherapy strategies in early-stage HCC but remains to be validated in prospective studies.</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i="1"/>
              <a:t>CI, confidence interval; HCC, hepatocellular carcinoma; HR, hazard ratio; LPFS, local progression-free survival; OS, overall survival; PFS, progression-free survival; PP, per-protocol; RFA, radiofrequency ablation; SBRT, stereotactic body radiotherapy.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b="1" kern="1200">
                <a:solidFill>
                  <a:schemeClr val="tx1"/>
                </a:solidFill>
                <a:effectLst/>
                <a:latin typeface="+mn-lt"/>
                <a:ea typeface="+mn-ea"/>
                <a:cs typeface="+mn-cs"/>
              </a:rPr>
              <a:t>Stereotactic body radiotherapy versus radiofrequency ablation for small (≤3 cm) hepatocellular carcinoma (STEREO): a randomized, non-inferiority, phase 3 trial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GS-006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a:solidFill>
                  <a:schemeClr val="tx1"/>
                </a:solidFill>
                <a:effectLst/>
                <a:latin typeface="+mn-lt"/>
                <a:ea typeface="+mn-ea"/>
                <a:cs typeface="+mn-cs"/>
              </a:rPr>
              <a:t>Jinhong Jung</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Jonggi Choi</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So Yeon Kim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So Jung Lee</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Hyung Jin Won</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Yong Moon Shin</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Won- Mook Choi</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Sung Won Chung</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Danbi Lee</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Ju Hyun Shim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Kang Mo Kim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Young-Suk Lim</a:t>
            </a:r>
            <a:r>
              <a:rPr lang="en-NZ" sz="1200" kern="1200" baseline="30000">
                <a:solidFill>
                  <a:schemeClr val="tx1"/>
                </a:solidFill>
                <a:effectLst/>
                <a:latin typeface="+mn-lt"/>
                <a:ea typeface="+mn-ea"/>
                <a:cs typeface="+mn-cs"/>
              </a:rPr>
              <a:t>1</a:t>
            </a:r>
            <a:r>
              <a:rPr lang="en-NZ" sz="1200" kern="1200">
                <a:solidFill>
                  <a:schemeClr val="tx1"/>
                </a:solidFill>
                <a:effectLst/>
                <a:latin typeface="+mn-lt"/>
                <a:ea typeface="+mn-ea"/>
                <a:cs typeface="+mn-cs"/>
              </a:rPr>
              <a:t>, Han Chu Lee</a:t>
            </a:r>
            <a:r>
              <a:rPr lang="en-NZ" sz="1200" kern="1200" baseline="3000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a:solidFill>
                  <a:schemeClr val="tx1"/>
                </a:solidFill>
                <a:effectLst/>
                <a:latin typeface="+mn-lt"/>
                <a:ea typeface="+mn-ea"/>
                <a:cs typeface="+mn-cs"/>
              </a:rPr>
              <a:t>1</a:t>
            </a:r>
            <a:r>
              <a:rPr lang="en-NZ" sz="1200" i="1" kern="1200" baseline="0">
                <a:solidFill>
                  <a:schemeClr val="tx1"/>
                </a:solidFill>
                <a:effectLst/>
                <a:latin typeface="+mn-lt"/>
                <a:ea typeface="+mn-ea"/>
                <a:cs typeface="+mn-cs"/>
              </a:rPr>
              <a:t>Asan Medical Center, Seoul, Korea, Rep. of South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NZ" sz="1200" kern="1200">
                <a:solidFill>
                  <a:schemeClr val="tx1"/>
                </a:solidFill>
                <a:effectLst/>
                <a:latin typeface="+mn-lt"/>
                <a:ea typeface="+mn-ea"/>
                <a:cs typeface="+mn-cs"/>
              </a:rPr>
              <a:t>Radiofrequency ablation (RFA) is a well-established curative treatment for hepatocellular carcinoma (HCC) but is limited by tumour location and visibility. While stereotactic body radiotherapy (SBRT) may overcome these technical limitations, prospective randomised evidence comparing SBRT with RFA for HCC measuring ≤3 cm is lacking. </a:t>
            </a:r>
          </a:p>
          <a:p>
            <a:r>
              <a:rPr lang="en-NZ" sz="1200" b="1" kern="1200">
                <a:solidFill>
                  <a:schemeClr val="tx1"/>
                </a:solidFill>
                <a:effectLst/>
                <a:latin typeface="+mn-lt"/>
                <a:ea typeface="+mn-ea"/>
                <a:cs typeface="+mn-cs"/>
              </a:rPr>
              <a:t>Method: </a:t>
            </a:r>
            <a:r>
              <a:rPr lang="en-NZ" sz="1200" kern="1200">
                <a:solidFill>
                  <a:schemeClr val="tx1"/>
                </a:solidFill>
                <a:effectLst/>
                <a:latin typeface="+mn-lt"/>
                <a:ea typeface="+mn-ea"/>
                <a:cs typeface="+mn-cs"/>
              </a:rPr>
              <a:t>In this phase 3, randomised, non-inferiority trial, adults with unresectable primary or recurrent HCC presenting with one to two lesions measuring 1–3 cm were randomly assigned (1:1) to receive SBRT or RFA. Technical feasibility was assessed prior to treatment, with a predefined crossover allowed if the assigned procedure was not feasible. The per-protocol (PP) population served as the primary analytic cohort. The modified intention-to-treat (mITT) population included all participants who received treatment for the target lesion. The primary endpoint was 2-year local progression-free survival (LPFS), evaluated using a non-inferiority margin of -15%. Secondary endpoints included local control, progression-free survival (PFS), and overall survival (OS) (ClinicalTrials.gov identifier: NCT05433701). </a:t>
            </a:r>
          </a:p>
          <a:p>
            <a:r>
              <a:rPr lang="en-NZ" sz="1200" b="1" kern="1200">
                <a:solidFill>
                  <a:schemeClr val="tx1"/>
                </a:solidFill>
                <a:effectLst/>
                <a:latin typeface="+mn-lt"/>
                <a:ea typeface="+mn-ea"/>
                <a:cs typeface="+mn-cs"/>
              </a:rPr>
              <a:t>Results: </a:t>
            </a:r>
            <a:r>
              <a:rPr lang="en-NZ" sz="1200" kern="1200">
                <a:solidFill>
                  <a:schemeClr val="tx1"/>
                </a:solidFill>
                <a:effectLst/>
                <a:latin typeface="+mn-lt"/>
                <a:ea typeface="+mn-ea"/>
                <a:cs typeface="+mn-cs"/>
              </a:rPr>
              <a:t>Among 178 randomised participants, 170 comprised the PP population (RFA n=68; SBRT n=102). The median follow-up duration for LPFS was 31 months. The 2-year LPFS rates were 92·0% with SBRT and 89·7% with RFA (difference 2·3%; 90% confidence interval [CI] -5·2%–9·9%), meeting the non-inferiority criterion. Local recurrence at two years occurred in 4·4% of RFA-treated patients and 2·0% of SBRT-treated patients. The 2-year PFS rates in the PP population were 55·6% for SBRT and 51·5% for RFA (HR 0·96; 95% CI 0·64–1·44). The 2-year OS rates were 94·0% for SBRT and 94·1% for RFA. Most adverse events were grade 1–2, and no treatment-related deaths occurred. </a:t>
            </a:r>
          </a:p>
          <a:p>
            <a:r>
              <a:rPr lang="en-NZ" sz="1200" b="1" kern="1200">
                <a:solidFill>
                  <a:schemeClr val="tx1"/>
                </a:solidFill>
                <a:effectLst/>
                <a:latin typeface="+mn-lt"/>
                <a:ea typeface="+mn-ea"/>
                <a:cs typeface="+mn-cs"/>
              </a:rPr>
              <a:t>Conclusion: </a:t>
            </a:r>
            <a:r>
              <a:rPr lang="en-NZ" sz="1200" kern="1200">
                <a:solidFill>
                  <a:schemeClr val="tx1"/>
                </a:solidFill>
                <a:effectLst/>
                <a:latin typeface="+mn-lt"/>
                <a:ea typeface="+mn-ea"/>
                <a:cs typeface="+mn-cs"/>
              </a:rPr>
              <a:t>SBRT was non-inferior to RFA for local tumour control in patients with small, unresectable HCC and represents an effective alternative local therapy. </a:t>
            </a: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 </a:t>
            </a:r>
            <a:r>
              <a:rPr lang="en-NZ" b="0" i="1"/>
              <a:t>CD8, cluster of differentiation 8; HCC, hepatocellular carcinoma; ICI, immune checkpoint inhibition; PD-1, programmed cell death protein 1; TEX, </a:t>
            </a:r>
            <a:r>
              <a:rPr lang="en-US" sz="1200" b="0" i="1">
                <a:latin typeface="Arial" panose="020B0604020202020204" pitchFamily="34" charset="0"/>
                <a:cs typeface="Arial" panose="020B0604020202020204" pitchFamily="34" charset="0"/>
              </a:rPr>
              <a:t>terminally exhausted T cells; TPEX, progenitor exhausted T cells.</a:t>
            </a:r>
            <a:endParaRPr lang="en-NZ" b="0" i="1"/>
          </a:p>
          <a:p>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Spatial immune classification reflects CD8 T cell exhaustion states and predicts response to neoadjuvant immunotherapy in hepatocellular carcinoma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TOP-406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u="sng" kern="1200">
                <a:solidFill>
                  <a:schemeClr val="tx1"/>
                </a:solidFill>
                <a:effectLst/>
                <a:latin typeface="+mn-lt"/>
                <a:ea typeface="+mn-ea"/>
                <a:cs typeface="+mn-cs"/>
              </a:rPr>
              <a:t>Alexandra Emilia Schlaak</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Ira Godbole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Antonio D'Alessio</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Claudia Fulgenzi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Madhava Pai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Duncan Spalding</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Patricia Otto-Mora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Günter Päth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Robert D. Goldin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Nicole Acuti</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Caroline Ward</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Georgios Nteliopoulos</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Vincent Yip</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Sarah Slater</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Mikael Sodergren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Paul Tait</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Nagy Habib</a:t>
            </a:r>
            <a:r>
              <a:rPr lang="en-GB" sz="1200" kern="1200" baseline="30000">
                <a:solidFill>
                  <a:schemeClr val="tx1"/>
                </a:solidFill>
                <a:effectLst/>
                <a:latin typeface="+mn-lt"/>
                <a:ea typeface="+mn-ea"/>
                <a:cs typeface="+mn-cs"/>
              </a:rPr>
              <a:t>3 9 10</a:t>
            </a:r>
            <a:r>
              <a:rPr lang="en-GB" sz="1200" kern="1200">
                <a:solidFill>
                  <a:schemeClr val="tx1"/>
                </a:solidFill>
                <a:effectLst/>
                <a:latin typeface="+mn-lt"/>
                <a:ea typeface="+mn-ea"/>
                <a:cs typeface="+mn-cs"/>
              </a:rPr>
              <a:t>, Robert Thomas</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Eslam Maher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Francesco Mauri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Alessio Cortellini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Julian R. Marchesi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Robert Thimme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Rohini Sharma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David J. Pinato</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Bertram Bengsch</a:t>
            </a:r>
            <a:r>
              <a:rPr lang="en-GB" sz="1200" kern="1200" baseline="30000">
                <a:solidFill>
                  <a:schemeClr val="tx1"/>
                </a:solidFill>
                <a:effectLst/>
                <a:latin typeface="+mn-lt"/>
                <a:ea typeface="+mn-ea"/>
                <a:cs typeface="+mn-cs"/>
              </a:rPr>
              <a:t>1 12 13</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University Medical Center Freiburg, Clinic for Internal Medicine II, Freiburg im Breisgau,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Division of Cancer, Department of Surgery &amp; Cancer, Imperial College London,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Division of Surgery, Department of Surgery &amp; Cancer, Imperial College London,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 of Metabolism, Digestion and Reproduction, Imperial College London,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The Francis Crick Institute,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Barts and The London HPB Centre, The Royal London Hospital, Barts Health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Department of Medical Oncology, Barts Health NHS Trust, London, United Kingdom,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Department of Radiology, Imperial College NHS Trust, Hammersmith Hospital, Du Cane Road, W120HS,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Radiology, Imperial College NHS Trust, Hammersmith Hospital, Du Cane Road, W120HS, London, United Kingdom</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9Imperial College London, Surgery &amp; Cancer, Londo,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Imperial, Surgery &amp; Cancer,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Histopathology, University College NHS Trust, London, United Kingdom</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Signaling Centers CIBSS and BIOSS, Freiburg, Germany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German Cancer Consortium (DKTK), Partner site Freiburg, Freiburg, Germany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Response to immune checkpoint inhibition (ICI) in hepatocellular carcinoma (HCC) depends on the functional state of intratumoral CD8⁺ T cells. Progenitor exhausted T cells (Tpex) sustain immune reinvigoration, whereas terminally exhausted T cells (Tex) are largely refractory to checkpoint blockade. Whether a spatial immune architecture captures these functional exhaustion states and predicts pathological response to neoadjuvant ICI in early-stage HCC remains unclear.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Paired baseline biopsies and post-treatment resection specimens from the PRIME-HCC trial (NCT03682276), evaluating neoadjuvant nivolumab plus ipilimumab in resectable BCLC A HCC, were analysed (n = 27). Tumors were assigned to immune-enriched, immune-compartmentalised, or immune-depleted immunotypes based on CD8⁺ T cell density and spatial distribution. Imaging mass cytometry enabled spatially resolved single-cell profiling of CD8⁺ T cell exhaustion states, including Tpex (PD-1⁺TCF-1⁺) and Tex (PD-1⁺TOX⁺). Radiological response was available in n = 25 patients and pathological response in n = 20 patients.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Immune-enriched tumours demonstrated markedly superior pathological responses, with frequent pathological complete response, compared with immune-compartmentalised and immune-depleted tumours. Patients with a radiological response showed significantly higher intratumoural CD8 T cell counts following therapy. Mechanistically, immune-enriched tumours were characterised at baseline by intratumoural enrichment of progenitor exhausted CD8 T cells, whereas non-responding tumours were predominantly enriched in terminally exhausted CD8 T cells. Following neoadjuvant immune checkpoint inhibition, responders exhibited an expansion of proliferating PD-1+ CD8 T cells within the tumour microenvironment, whereas non-responding tumours failed to show effective immune reinvigoration.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 simplified immune classification reflects the spatial availability of progenitor exhausted CD8⁺ T cells and serves as a surrogate of the Tex/Tpex balance in HCC. This immune architecture determines the capacity for immune reinvigoration and pathological response to neoadjuvant ICI. Immune classification-guided patient stratification may therefore enable the selection of neoadjuvant immunotherapy strategies in early-stage HCC but remains to be validated in prospective studies.</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1L, first line;</a:t>
            </a:r>
            <a:r>
              <a:rPr lang="en-NZ" b="1" i="1"/>
              <a:t> </a:t>
            </a:r>
            <a:r>
              <a:rPr lang="en-NZ" b="0" i="1"/>
              <a:t>CD8, cluster of differentiation 8; HCC, hepatocellular carcinoma; MSI-H, microsatellite instability-high; PBMC, peripheral blood mononuclear cells; PD-1, programmed cell death protein 1; RNA, ribonucleic acid. </a:t>
            </a:r>
          </a:p>
          <a:p>
            <a:endParaRPr lang="en-NZ" i="1"/>
          </a:p>
          <a:p>
            <a:r>
              <a:rPr lang="en-GB" sz="1200" b="1" kern="1200">
                <a:solidFill>
                  <a:schemeClr val="tx1"/>
                </a:solidFill>
                <a:effectLst/>
                <a:latin typeface="+mn-lt"/>
                <a:ea typeface="+mn-ea"/>
                <a:cs typeface="+mn-cs"/>
              </a:rPr>
              <a:t>Baseline tumour and circulating gamma/delta T cell signatures and early on-treatment CD8</a:t>
            </a:r>
            <a:r>
              <a:rPr lang="en-GB" sz="1200" kern="1200">
                <a:solidFill>
                  <a:schemeClr val="tx1"/>
                </a:solidFill>
                <a:effectLst/>
                <a:latin typeface="+mn-lt"/>
                <a:ea typeface="+mn-ea"/>
                <a:cs typeface="+mn-cs"/>
              </a:rPr>
              <a:t>⁺</a:t>
            </a:r>
            <a:r>
              <a:rPr lang="en-GB" sz="1200" b="1" kern="1200">
                <a:solidFill>
                  <a:schemeClr val="tx1"/>
                </a:solidFill>
                <a:effectLst/>
                <a:latin typeface="+mn-lt"/>
                <a:ea typeface="+mn-ea"/>
                <a:cs typeface="+mn-cs"/>
              </a:rPr>
              <a:t>PD- 1</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T cell expansion predict response to atezolizumab–bevacizumab in hepatocellular carcinoma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WED-236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Isabelle Galy-Fauroux</a:t>
            </a:r>
            <a:r>
              <a:rPr lang="en-GB" sz="1200" kern="1200" baseline="0">
                <a:solidFill>
                  <a:schemeClr val="tx1"/>
                </a:solidFill>
                <a:effectLst/>
                <a:latin typeface="+mn-lt"/>
                <a:ea typeface="+mn-ea"/>
                <a:cs typeface="+mn-cs"/>
              </a:rPr>
              <a:t>1</a:t>
            </a:r>
            <a:r>
              <a:rPr lang="en-GB" sz="1200" kern="1200">
                <a:solidFill>
                  <a:schemeClr val="tx1"/>
                </a:solidFill>
                <a:effectLst/>
                <a:latin typeface="+mn-lt"/>
                <a:ea typeface="+mn-ea"/>
                <a:cs typeface="+mn-cs"/>
              </a:rPr>
              <a:t>, Amna Asif-Laidin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Manon Evain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Joana Gonçalves Araujo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Claudia Campani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Edouard Larrey</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Sayma Chaibi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Ludovic Furia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Pierre Laurent Puig</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Jessica Zucman- Rossi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Chantal Desdouets</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Jean Charles Nault</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Jean-Pierre Couty</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Centre de Recherche des Cordeliers, Université Paris Cité, Sorbonne Université, Inserm, F-75006,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Centre de Recherche des Cordeliers, Université Paris Cité, Sorbonne Université, Inserm, F-75006, AP-HP Sorbonne Paris Nord, </a:t>
            </a:r>
            <a:r>
              <a:rPr lang="en-GB" sz="1200" i="1" kern="1200" err="1">
                <a:solidFill>
                  <a:schemeClr val="tx1"/>
                </a:solidFill>
                <a:effectLst/>
                <a:latin typeface="+mn-lt"/>
                <a:ea typeface="+mn-ea"/>
                <a:cs typeface="+mn-cs"/>
              </a:rPr>
              <a:t>Hôpitaux</a:t>
            </a:r>
            <a:r>
              <a:rPr lang="en-GB" sz="1200" i="1" kern="1200">
                <a:solidFill>
                  <a:schemeClr val="tx1"/>
                </a:solidFill>
                <a:effectLst/>
                <a:latin typeface="+mn-lt"/>
                <a:ea typeface="+mn-ea"/>
                <a:cs typeface="+mn-cs"/>
              </a:rPr>
              <a:t> Universitaire Paris Seine Saint-Denis, Service </a:t>
            </a:r>
            <a:r>
              <a:rPr lang="en-GB" sz="1200" i="1" kern="1200" err="1">
                <a:solidFill>
                  <a:schemeClr val="tx1"/>
                </a:solidFill>
                <a:effectLst/>
                <a:latin typeface="+mn-lt"/>
                <a:ea typeface="+mn-ea"/>
                <a:cs typeface="+mn-cs"/>
              </a:rPr>
              <a:t>d’Hépatologie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AP-HP Sorbonne Université,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Universitaire </a:t>
            </a:r>
            <a:r>
              <a:rPr lang="en-GB" sz="1200" i="1" kern="1200" err="1">
                <a:solidFill>
                  <a:schemeClr val="tx1"/>
                </a:solidFill>
                <a:effectLst/>
                <a:latin typeface="+mn-lt"/>
                <a:ea typeface="+mn-ea"/>
                <a:cs typeface="+mn-cs"/>
              </a:rPr>
              <a:t>Pitié</a:t>
            </a:r>
            <a:r>
              <a:rPr lang="en-GB" sz="1200" i="1" kern="1200">
                <a:solidFill>
                  <a:schemeClr val="tx1"/>
                </a:solidFill>
                <a:effectLst/>
                <a:latin typeface="+mn-lt"/>
                <a:ea typeface="+mn-ea"/>
                <a:cs typeface="+mn-cs"/>
              </a:rPr>
              <a:t>- Salpêtrière, Service </a:t>
            </a:r>
            <a:r>
              <a:rPr lang="en-GB" sz="1200" i="1" kern="1200" err="1">
                <a:solidFill>
                  <a:schemeClr val="tx1"/>
                </a:solidFill>
                <a:effectLst/>
                <a:latin typeface="+mn-lt"/>
                <a:ea typeface="+mn-ea"/>
                <a:cs typeface="+mn-cs"/>
              </a:rPr>
              <a:t>d’Hépato-gastroentérologie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Centre de Recherche des Cordeliers, Université Paris Cité, Sorbonne Université, Inserm, F-75006,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Institut du Cancer Paris </a:t>
            </a:r>
            <a:r>
              <a:rPr lang="en-GB" sz="1200" i="1" kern="1200" err="1">
                <a:solidFill>
                  <a:schemeClr val="tx1"/>
                </a:solidFill>
                <a:effectLst/>
                <a:latin typeface="+mn-lt"/>
                <a:ea typeface="+mn-ea"/>
                <a:cs typeface="+mn-cs"/>
              </a:rPr>
              <a:t>CARPEM</a:t>
            </a:r>
            <a:r>
              <a:rPr lang="en-GB" sz="1200" i="1" kern="1200">
                <a:solidFill>
                  <a:schemeClr val="tx1"/>
                </a:solidFill>
                <a:effectLst/>
                <a:latin typeface="+mn-lt"/>
                <a:ea typeface="+mn-ea"/>
                <a:cs typeface="+mn-cs"/>
              </a:rPr>
              <a:t>, AP-HP, Department of Genetics and Molecular Medicine,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a:t>
            </a:r>
            <a:r>
              <a:rPr lang="en-GB" sz="1200" i="1" kern="1200" err="1">
                <a:solidFill>
                  <a:schemeClr val="tx1"/>
                </a:solidFill>
                <a:effectLst/>
                <a:latin typeface="+mn-lt"/>
                <a:ea typeface="+mn-ea"/>
                <a:cs typeface="+mn-cs"/>
              </a:rPr>
              <a:t>Européen</a:t>
            </a:r>
            <a:r>
              <a:rPr lang="en-GB" sz="1200" i="1" kern="1200">
                <a:solidFill>
                  <a:schemeClr val="tx1"/>
                </a:solidFill>
                <a:effectLst/>
                <a:latin typeface="+mn-lt"/>
                <a:ea typeface="+mn-ea"/>
                <a:cs typeface="+mn-cs"/>
              </a:rPr>
              <a:t> Georges Pompidou, Department of Oncology, Assistance </a:t>
            </a:r>
            <a:r>
              <a:rPr lang="en-GB" sz="1200" i="1" kern="1200" err="1">
                <a:solidFill>
                  <a:schemeClr val="tx1"/>
                </a:solidFill>
                <a:effectLst/>
                <a:latin typeface="+mn-lt"/>
                <a:ea typeface="+mn-ea"/>
                <a:cs typeface="+mn-cs"/>
              </a:rPr>
              <a:t>Publique-Hôpitaux</a:t>
            </a:r>
            <a:r>
              <a:rPr lang="en-GB" sz="1200" i="1" kern="1200">
                <a:solidFill>
                  <a:schemeClr val="tx1"/>
                </a:solidFill>
                <a:effectLst/>
                <a:latin typeface="+mn-lt"/>
                <a:ea typeface="+mn-ea"/>
                <a:cs typeface="+mn-cs"/>
              </a:rPr>
              <a:t> Paris (AP-HP), </a:t>
            </a:r>
            <a:r>
              <a:rPr lang="en-GB" sz="1200" i="1" kern="1200" err="1">
                <a:solidFill>
                  <a:schemeClr val="tx1"/>
                </a:solidFill>
                <a:effectLst/>
                <a:latin typeface="+mn-lt"/>
                <a:ea typeface="+mn-ea"/>
                <a:cs typeface="+mn-cs"/>
              </a:rPr>
              <a:t>HEGP</a:t>
            </a:r>
            <a:r>
              <a:rPr lang="en-GB" sz="1200" i="1" kern="1200">
                <a:solidFill>
                  <a:schemeClr val="tx1"/>
                </a:solidFill>
                <a:effectLst/>
                <a:latin typeface="+mn-lt"/>
                <a:ea typeface="+mn-ea"/>
                <a:cs typeface="+mn-cs"/>
              </a:rPr>
              <a:t>; </a:t>
            </a:r>
            <a:r>
              <a:rPr lang="en-GB" sz="1200" i="1" kern="1200" err="1">
                <a:solidFill>
                  <a:schemeClr val="tx1"/>
                </a:solidFill>
                <a:effectLst/>
                <a:latin typeface="+mn-lt"/>
                <a:ea typeface="+mn-ea"/>
                <a:cs typeface="+mn-cs"/>
              </a:rPr>
              <a:t>Institut</a:t>
            </a:r>
            <a:r>
              <a:rPr lang="en-GB" sz="1200" i="1" kern="1200">
                <a:solidFill>
                  <a:schemeClr val="tx1"/>
                </a:solidFill>
                <a:effectLst/>
                <a:latin typeface="+mn-lt"/>
                <a:ea typeface="+mn-ea"/>
                <a:cs typeface="+mn-cs"/>
              </a:rPr>
              <a:t> du Cancer Paris </a:t>
            </a:r>
            <a:r>
              <a:rPr lang="en-GB" sz="1200" i="1" kern="1200" err="1">
                <a:solidFill>
                  <a:schemeClr val="tx1"/>
                </a:solidFill>
                <a:effectLst/>
                <a:latin typeface="+mn-lt"/>
                <a:ea typeface="+mn-ea"/>
                <a:cs typeface="+mn-cs"/>
              </a:rPr>
              <a:t>CARPEM</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Centre de Recherche des Cordeliers, Université Paris Cité, Sorbonne Université, Inserm, F-75006,, AP-HP Sorbonne Paris Nord, </a:t>
            </a:r>
            <a:r>
              <a:rPr lang="en-GB" sz="1200" i="1" kern="1200" err="1">
                <a:solidFill>
                  <a:schemeClr val="tx1"/>
                </a:solidFill>
                <a:effectLst/>
                <a:latin typeface="+mn-lt"/>
                <a:ea typeface="+mn-ea"/>
                <a:cs typeface="+mn-cs"/>
              </a:rPr>
              <a:t>Hôpitaux</a:t>
            </a:r>
            <a:r>
              <a:rPr lang="en-GB" sz="1200" i="1" kern="1200">
                <a:solidFill>
                  <a:schemeClr val="tx1"/>
                </a:solidFill>
                <a:effectLst/>
                <a:latin typeface="+mn-lt"/>
                <a:ea typeface="+mn-ea"/>
                <a:cs typeface="+mn-cs"/>
              </a:rPr>
              <a:t> Universitaire Paris Seine Saint-Denis, Service </a:t>
            </a:r>
            <a:r>
              <a:rPr lang="en-GB" sz="1200" i="1" kern="1200" err="1">
                <a:solidFill>
                  <a:schemeClr val="tx1"/>
                </a:solidFill>
                <a:effectLst/>
                <a:latin typeface="+mn-lt"/>
                <a:ea typeface="+mn-ea"/>
                <a:cs typeface="+mn-cs"/>
              </a:rPr>
              <a:t>d’Hépatologie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Centre de Recherche des Cordeliers, Université Paris Cité, Sorbonne Université, Inserm, F-75006, AP-HP Sorbonne Université,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Universitaire </a:t>
            </a:r>
            <a:r>
              <a:rPr lang="en-GB" sz="1200" i="1" kern="1200" err="1">
                <a:solidFill>
                  <a:schemeClr val="tx1"/>
                </a:solidFill>
                <a:effectLst/>
                <a:latin typeface="+mn-lt"/>
                <a:ea typeface="+mn-ea"/>
                <a:cs typeface="+mn-cs"/>
              </a:rPr>
              <a:t>Pitié</a:t>
            </a:r>
            <a:r>
              <a:rPr lang="en-GB" sz="1200" i="1" kern="1200">
                <a:solidFill>
                  <a:schemeClr val="tx1"/>
                </a:solidFill>
                <a:effectLst/>
                <a:latin typeface="+mn-lt"/>
                <a:ea typeface="+mn-ea"/>
                <a:cs typeface="+mn-cs"/>
              </a:rPr>
              <a:t>-Salpêtrière, Service </a:t>
            </a:r>
            <a:r>
              <a:rPr lang="en-GB" sz="1200" i="1" kern="1200" err="1">
                <a:solidFill>
                  <a:schemeClr val="tx1"/>
                </a:solidFill>
                <a:effectLst/>
                <a:latin typeface="+mn-lt"/>
                <a:ea typeface="+mn-ea"/>
                <a:cs typeface="+mn-cs"/>
              </a:rPr>
              <a:t>d’Hépato-gastroentérologie</a:t>
            </a:r>
            <a:r>
              <a:rPr lang="en-GB" sz="1200" i="1" kern="1200">
                <a:solidFill>
                  <a:schemeClr val="tx1"/>
                </a:solidFill>
                <a:effectLst/>
                <a:latin typeface="+mn-lt"/>
                <a:ea typeface="+mn-ea"/>
                <a:cs typeface="+mn-cs"/>
              </a:rPr>
              <a:t>, Paris,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Atezolizumab–bevacizumab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is the standard first-line therapy for unresectable hepatocellular carcinoma (HCC), but predictive biomarkers of response are lacking. We aimed to identify baseline and early immune features associated with treatment outcomes.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We conducted a prospective study of patients receiving first-line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integrating longitudinal immune profiling at baseline and 3 weeks after treatment initiation, including peripheral blood mononuclear cell (PBMC) immunophenotyping (17 markers), serum cytokine profiling (31 proteins), and paired whole-blood RNA sequencing. </a:t>
            </a:r>
            <a:r>
              <a:rPr lang="en-GB" sz="1200" kern="1200" err="1">
                <a:solidFill>
                  <a:schemeClr val="tx1"/>
                </a:solidFill>
                <a:effectLst/>
                <a:latin typeface="+mn-lt"/>
                <a:ea typeface="+mn-ea"/>
                <a:cs typeface="+mn-cs"/>
              </a:rPr>
              <a:t>Tumor</a:t>
            </a:r>
            <a:r>
              <a:rPr lang="en-GB" sz="1200" kern="1200">
                <a:solidFill>
                  <a:schemeClr val="tx1"/>
                </a:solidFill>
                <a:effectLst/>
                <a:latin typeface="+mn-lt"/>
                <a:ea typeface="+mn-ea"/>
                <a:cs typeface="+mn-cs"/>
              </a:rPr>
              <a:t> RNA-sequencing data from the GO30140 and IMbrave150 trials were </a:t>
            </a:r>
            <a:r>
              <a:rPr lang="en-GB" sz="1200" kern="1200" err="1">
                <a:solidFill>
                  <a:schemeClr val="tx1"/>
                </a:solidFill>
                <a:effectLst/>
                <a:latin typeface="+mn-lt"/>
                <a:ea typeface="+mn-ea"/>
                <a:cs typeface="+mn-cs"/>
              </a:rPr>
              <a:t>analyzed</a:t>
            </a:r>
            <a:r>
              <a:rPr lang="en-GB" sz="1200" kern="1200">
                <a:solidFill>
                  <a:schemeClr val="tx1"/>
                </a:solidFill>
                <a:effectLst/>
                <a:latin typeface="+mn-lt"/>
                <a:ea typeface="+mn-ea"/>
                <a:cs typeface="+mn-cs"/>
              </a:rPr>
              <a:t> (209 patients treated with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and 58 with sorafenib), with external validation in an independent cohort of metastatic </a:t>
            </a:r>
            <a:r>
              <a:rPr lang="en-GB" sz="1200" kern="1200" err="1">
                <a:solidFill>
                  <a:schemeClr val="tx1"/>
                </a:solidFill>
                <a:effectLst/>
                <a:latin typeface="+mn-lt"/>
                <a:ea typeface="+mn-ea"/>
                <a:cs typeface="+mn-cs"/>
              </a:rPr>
              <a:t>MSI</a:t>
            </a:r>
            <a:r>
              <a:rPr lang="en-GB" sz="1200" kern="1200">
                <a:solidFill>
                  <a:schemeClr val="tx1"/>
                </a:solidFill>
                <a:effectLst/>
                <a:latin typeface="+mn-lt"/>
                <a:ea typeface="+mn-ea"/>
                <a:cs typeface="+mn-cs"/>
              </a:rPr>
              <a:t>-H colorectal cancer (n=163).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Longitudinal blood samples were available for 31 patients (median age 65 years; 87% male); 29% experienced radiological progression at 6 months. Patients with disease control had higher baseline circulating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levels (2.2% vs. 0.7%, p=0.008), which were associated with longer progression-free survival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HR 0.71, 95% CI 0.55–0.92; p=0.009), as well as higher baseline IL-18 plasma levels (p = 0.01). At the tumour level, a high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transcriptional signature was associated with higher response rates (p&lt;0.01), longer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(p&lt;0.001), and longer overall survival (OS; p=0.003) in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-treated patients, but not in those receiving sorafenib. This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signature outperformed the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Response Score (</a:t>
            </a:r>
            <a:r>
              <a:rPr lang="en-GB" sz="1200" kern="1200" err="1">
                <a:solidFill>
                  <a:schemeClr val="tx1"/>
                </a:solidFill>
                <a:effectLst/>
                <a:latin typeface="+mn-lt"/>
                <a:ea typeface="+mn-ea"/>
                <a:cs typeface="+mn-cs"/>
              </a:rPr>
              <a:t>ABRS</a:t>
            </a:r>
            <a:r>
              <a:rPr lang="en-GB" sz="1200" kern="1200">
                <a:solidFill>
                  <a:schemeClr val="tx1"/>
                </a:solidFill>
                <a:effectLst/>
                <a:latin typeface="+mn-lt"/>
                <a:ea typeface="+mn-ea"/>
                <a:cs typeface="+mn-cs"/>
              </a:rPr>
              <a:t>) for OS and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prediction. Consistently, in an independent </a:t>
            </a:r>
            <a:r>
              <a:rPr lang="en-GB" sz="1200" kern="1200" err="1">
                <a:solidFill>
                  <a:schemeClr val="tx1"/>
                </a:solidFill>
                <a:effectLst/>
                <a:latin typeface="+mn-lt"/>
                <a:ea typeface="+mn-ea"/>
                <a:cs typeface="+mn-cs"/>
              </a:rPr>
              <a:t>MSI</a:t>
            </a:r>
            <a:r>
              <a:rPr lang="en-GB" sz="1200" kern="1200">
                <a:solidFill>
                  <a:schemeClr val="tx1"/>
                </a:solidFill>
                <a:effectLst/>
                <a:latin typeface="+mn-lt"/>
                <a:ea typeface="+mn-ea"/>
                <a:cs typeface="+mn-cs"/>
              </a:rPr>
              <a:t>-H colorectal cancer cohort, a high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signature was associated with longer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(p=0.034). During treatment, an early increase in circulating CD8⁺PD-1⁺ T cells was associated with longer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whereas an increase in CD8⁺TIGIT⁺ T cells predicted shorter </a:t>
            </a:r>
            <a:r>
              <a:rPr lang="en-GB" sz="1200" kern="1200" err="1">
                <a:solidFill>
                  <a:schemeClr val="tx1"/>
                </a:solidFill>
                <a:effectLst/>
                <a:latin typeface="+mn-lt"/>
                <a:ea typeface="+mn-ea"/>
                <a:cs typeface="+mn-cs"/>
              </a:rPr>
              <a:t>PFS</a:t>
            </a:r>
            <a:r>
              <a:rPr lang="en-GB" sz="1200" kern="1200">
                <a:solidFill>
                  <a:schemeClr val="tx1"/>
                </a:solidFill>
                <a:effectLst/>
                <a:latin typeface="+mn-lt"/>
                <a:ea typeface="+mn-ea"/>
                <a:cs typeface="+mn-cs"/>
              </a:rPr>
              <a:t>. Paired transcriptomic analyses revealed early induction of T cell–associated interferon-γ signalling in responders, with higher circulating IFN-γ levels compared with progressors.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High baseline circulating and intratumoral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levels, together with early CD8⁺PD-1⁺ T cell expansion before the second infusion, predict response to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supporting immune profiling as a valuable tool to guide early treatment decisions in HCC.</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r>
              <a:rPr lang="en-NZ" b="1" i="1"/>
              <a:t>Abbreviations: </a:t>
            </a:r>
            <a:r>
              <a:rPr lang="en-NZ" b="0" i="1"/>
              <a:t>ABRS, </a:t>
            </a:r>
            <a:r>
              <a:rPr lang="en-NZ" b="0" i="1" err="1"/>
              <a:t>AtezoBev</a:t>
            </a:r>
            <a:r>
              <a:rPr lang="en-NZ" b="0" i="1"/>
              <a:t> Response Score; CD8, cluster of differentiation 8; CI, confidence interval; HCC, hepatocellular carcinoma; HR, hazard ratio; IFN-</a:t>
            </a:r>
            <a:r>
              <a:rPr lang="en-NZ" b="0" i="1">
                <a:sym typeface="Symbol" panose="05050102010706020507" pitchFamily="18" charset="2"/>
              </a:rPr>
              <a:t></a:t>
            </a:r>
            <a:r>
              <a:rPr lang="en-NZ" b="0" i="1"/>
              <a:t>, interferon gamma; IL-18, interleukin-18; MSI-H, microsatellite instability-high; OS, overall survival; PD-1, programmed cell death protein1; PFS, progression-free survival; </a:t>
            </a:r>
            <a:r>
              <a:rPr lang="en-US" b="0" i="1"/>
              <a:t>RECIST, Response Evaluation Criteria in Solid Tumor; </a:t>
            </a:r>
            <a:r>
              <a:rPr lang="en-GB" sz="1200" i="1">
                <a:latin typeface="Arial"/>
                <a:cs typeface="Arial"/>
              </a:rPr>
              <a:t>RNA-</a:t>
            </a:r>
            <a:r>
              <a:rPr lang="en-GB" sz="1200" i="1" err="1">
                <a:latin typeface="Arial"/>
                <a:cs typeface="Arial"/>
              </a:rPr>
              <a:t>seq</a:t>
            </a:r>
            <a:r>
              <a:rPr lang="en-GB" sz="1200" i="1">
                <a:latin typeface="Arial"/>
                <a:cs typeface="Arial"/>
              </a:rPr>
              <a:t>, RNA sequencing</a:t>
            </a:r>
            <a:r>
              <a:rPr lang="en-US" sz="1200" b="0" i="1">
                <a:latin typeface="Arial"/>
                <a:cs typeface="Arial"/>
              </a:rPr>
              <a:t>; </a:t>
            </a:r>
            <a:r>
              <a:rPr lang="en-NZ" b="0" i="1"/>
              <a:t>TIGIT, </a:t>
            </a:r>
            <a:r>
              <a:rPr lang="en-US" b="0" i="1"/>
              <a:t>T-cell immunoreceptor with immunoglobulin and immunoreceptor tyrosine-based inhibitory motif domains.</a:t>
            </a:r>
            <a:endParaRPr lang="en-NZ" b="1" i="1"/>
          </a:p>
          <a:p>
            <a:endParaRPr lang="en-NZ" i="1"/>
          </a:p>
          <a:p>
            <a:r>
              <a:rPr lang="en-GB" sz="1200" b="1" kern="1200">
                <a:solidFill>
                  <a:schemeClr val="tx1"/>
                </a:solidFill>
                <a:effectLst/>
                <a:latin typeface="+mn-lt"/>
                <a:ea typeface="+mn-ea"/>
                <a:cs typeface="+mn-cs"/>
              </a:rPr>
              <a:t>Baseline tumour and circulating gamma/delta T cell signatures and early on-treatment CD8</a:t>
            </a:r>
            <a:r>
              <a:rPr lang="en-GB" sz="1200" kern="1200">
                <a:solidFill>
                  <a:schemeClr val="tx1"/>
                </a:solidFill>
                <a:effectLst/>
                <a:latin typeface="+mn-lt"/>
                <a:ea typeface="+mn-ea"/>
                <a:cs typeface="+mn-cs"/>
              </a:rPr>
              <a:t>⁺</a:t>
            </a:r>
            <a:r>
              <a:rPr lang="en-GB" sz="1200" b="1" kern="1200">
                <a:solidFill>
                  <a:schemeClr val="tx1"/>
                </a:solidFill>
                <a:effectLst/>
                <a:latin typeface="+mn-lt"/>
                <a:ea typeface="+mn-ea"/>
                <a:cs typeface="+mn-cs"/>
              </a:rPr>
              <a:t>PD- 1</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T cell expansion predict response to atezolizumab–bevacizumab in hepatocellular carcinoma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WED-236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Isabelle Galy-Fauroux</a:t>
            </a:r>
            <a:r>
              <a:rPr lang="en-GB" sz="1200" kern="1200" baseline="0">
                <a:solidFill>
                  <a:schemeClr val="tx1"/>
                </a:solidFill>
                <a:effectLst/>
                <a:latin typeface="+mn-lt"/>
                <a:ea typeface="+mn-ea"/>
                <a:cs typeface="+mn-cs"/>
              </a:rPr>
              <a:t>1</a:t>
            </a:r>
            <a:r>
              <a:rPr lang="en-GB" sz="1200" kern="1200">
                <a:solidFill>
                  <a:schemeClr val="tx1"/>
                </a:solidFill>
                <a:effectLst/>
                <a:latin typeface="+mn-lt"/>
                <a:ea typeface="+mn-ea"/>
                <a:cs typeface="+mn-cs"/>
              </a:rPr>
              <a:t>, Amna Asif-Laidin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Manon Evain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Joana Gonçalves Araujo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Claudia Campani</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Edouard Larrey</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Sayma Chaibi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Ludovic Furia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Pierre Laurent Puig</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Jessica Zucman- Rossi</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Chantal Desdouets</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Jean Charles Nault</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Jean-Pierre Couty</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Manon Allaire</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Centre de Recherche des Cordeliers, Université Paris Cité, Sorbonne Université, Inserm, F-75006,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Centre de Recherche des Cordeliers, Université Paris Cité, Sorbonne Université, Inserm, F-75006, AP-HP Sorbonne Paris Nord, </a:t>
            </a:r>
            <a:r>
              <a:rPr lang="en-GB" sz="1200" i="1" kern="1200" err="1">
                <a:solidFill>
                  <a:schemeClr val="tx1"/>
                </a:solidFill>
                <a:effectLst/>
                <a:latin typeface="+mn-lt"/>
                <a:ea typeface="+mn-ea"/>
                <a:cs typeface="+mn-cs"/>
              </a:rPr>
              <a:t>Hôpitaux</a:t>
            </a:r>
            <a:r>
              <a:rPr lang="en-GB" sz="1200" i="1" kern="1200">
                <a:solidFill>
                  <a:schemeClr val="tx1"/>
                </a:solidFill>
                <a:effectLst/>
                <a:latin typeface="+mn-lt"/>
                <a:ea typeface="+mn-ea"/>
                <a:cs typeface="+mn-cs"/>
              </a:rPr>
              <a:t> Universitaire Paris Seine Saint-Denis, Service </a:t>
            </a:r>
            <a:r>
              <a:rPr lang="en-GB" sz="1200" i="1" kern="1200" err="1">
                <a:solidFill>
                  <a:schemeClr val="tx1"/>
                </a:solidFill>
                <a:effectLst/>
                <a:latin typeface="+mn-lt"/>
                <a:ea typeface="+mn-ea"/>
                <a:cs typeface="+mn-cs"/>
              </a:rPr>
              <a:t>d’Hépatologie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AP-HP Sorbonne Université,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Universitaire </a:t>
            </a:r>
            <a:r>
              <a:rPr lang="en-GB" sz="1200" i="1" kern="1200" err="1">
                <a:solidFill>
                  <a:schemeClr val="tx1"/>
                </a:solidFill>
                <a:effectLst/>
                <a:latin typeface="+mn-lt"/>
                <a:ea typeface="+mn-ea"/>
                <a:cs typeface="+mn-cs"/>
              </a:rPr>
              <a:t>Pitié</a:t>
            </a:r>
            <a:r>
              <a:rPr lang="en-GB" sz="1200" i="1" kern="1200">
                <a:solidFill>
                  <a:schemeClr val="tx1"/>
                </a:solidFill>
                <a:effectLst/>
                <a:latin typeface="+mn-lt"/>
                <a:ea typeface="+mn-ea"/>
                <a:cs typeface="+mn-cs"/>
              </a:rPr>
              <a:t>- Salpêtrière, Service </a:t>
            </a:r>
            <a:r>
              <a:rPr lang="en-GB" sz="1200" i="1" kern="1200" err="1">
                <a:solidFill>
                  <a:schemeClr val="tx1"/>
                </a:solidFill>
                <a:effectLst/>
                <a:latin typeface="+mn-lt"/>
                <a:ea typeface="+mn-ea"/>
                <a:cs typeface="+mn-cs"/>
              </a:rPr>
              <a:t>d’Hépato-gastroentérologie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Centre de Recherche des Cordeliers, Université Paris Cité, Sorbonne Université, Inserm, F-75006,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Institut du Cancer Paris CARPEM, AP-HP, Department of Genetics and Molecular Medicine,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a:t>
            </a:r>
            <a:r>
              <a:rPr lang="en-GB" sz="1200" i="1" kern="1200" err="1">
                <a:solidFill>
                  <a:schemeClr val="tx1"/>
                </a:solidFill>
                <a:effectLst/>
                <a:latin typeface="+mn-lt"/>
                <a:ea typeface="+mn-ea"/>
                <a:cs typeface="+mn-cs"/>
              </a:rPr>
              <a:t>Européen</a:t>
            </a:r>
            <a:r>
              <a:rPr lang="en-GB" sz="1200" i="1" kern="1200">
                <a:solidFill>
                  <a:schemeClr val="tx1"/>
                </a:solidFill>
                <a:effectLst/>
                <a:latin typeface="+mn-lt"/>
                <a:ea typeface="+mn-ea"/>
                <a:cs typeface="+mn-cs"/>
              </a:rPr>
              <a:t> Georges Pompidou, Department of Oncology, Assistance Publique-Hôpitaux Paris (AP-HP), HEGP; </a:t>
            </a:r>
            <a:r>
              <a:rPr lang="en-GB" sz="1200" i="1" kern="1200" err="1">
                <a:solidFill>
                  <a:schemeClr val="tx1"/>
                </a:solidFill>
                <a:effectLst/>
                <a:latin typeface="+mn-lt"/>
                <a:ea typeface="+mn-ea"/>
                <a:cs typeface="+mn-cs"/>
              </a:rPr>
              <a:t>Institut</a:t>
            </a:r>
            <a:r>
              <a:rPr lang="en-GB" sz="1200" i="1" kern="1200">
                <a:solidFill>
                  <a:schemeClr val="tx1"/>
                </a:solidFill>
                <a:effectLst/>
                <a:latin typeface="+mn-lt"/>
                <a:ea typeface="+mn-ea"/>
                <a:cs typeface="+mn-cs"/>
              </a:rPr>
              <a:t> du Cancer Paris CARPEM,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Centre de Recherche des Cordeliers, Université Paris Cité, Sorbonne Université, Inserm, F-75006,, AP-HP Sorbonne Paris Nord, </a:t>
            </a:r>
            <a:r>
              <a:rPr lang="en-GB" sz="1200" i="1" kern="1200" err="1">
                <a:solidFill>
                  <a:schemeClr val="tx1"/>
                </a:solidFill>
                <a:effectLst/>
                <a:latin typeface="+mn-lt"/>
                <a:ea typeface="+mn-ea"/>
                <a:cs typeface="+mn-cs"/>
              </a:rPr>
              <a:t>Hôpitaux</a:t>
            </a:r>
            <a:r>
              <a:rPr lang="en-GB" sz="1200" i="1" kern="1200">
                <a:solidFill>
                  <a:schemeClr val="tx1"/>
                </a:solidFill>
                <a:effectLst/>
                <a:latin typeface="+mn-lt"/>
                <a:ea typeface="+mn-ea"/>
                <a:cs typeface="+mn-cs"/>
              </a:rPr>
              <a:t> Universitaire Paris Seine Saint-Denis, Service </a:t>
            </a:r>
            <a:r>
              <a:rPr lang="en-GB" sz="1200" i="1" kern="1200" err="1">
                <a:solidFill>
                  <a:schemeClr val="tx1"/>
                </a:solidFill>
                <a:effectLst/>
                <a:latin typeface="+mn-lt"/>
                <a:ea typeface="+mn-ea"/>
                <a:cs typeface="+mn-cs"/>
              </a:rPr>
              <a:t>d’Hépatologie</a:t>
            </a:r>
            <a:r>
              <a:rPr lang="en-GB" sz="1200" i="1" kern="1200">
                <a:solidFill>
                  <a:schemeClr val="tx1"/>
                </a:solidFill>
                <a:effectLst/>
                <a:latin typeface="+mn-lt"/>
                <a:ea typeface="+mn-ea"/>
                <a:cs typeface="+mn-cs"/>
              </a:rPr>
              <a:t>, Paris,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Centre de Recherche des Cordeliers, Université Paris Cité, Sorbonne Université, Inserm, F-75006, AP-HP Sorbonne Université, </a:t>
            </a:r>
            <a:r>
              <a:rPr lang="en-GB" sz="1200" i="1" kern="1200" err="1">
                <a:solidFill>
                  <a:schemeClr val="tx1"/>
                </a:solidFill>
                <a:effectLst/>
                <a:latin typeface="+mn-lt"/>
                <a:ea typeface="+mn-ea"/>
                <a:cs typeface="+mn-cs"/>
              </a:rPr>
              <a:t>Hôpital</a:t>
            </a:r>
            <a:r>
              <a:rPr lang="en-GB" sz="1200" i="1" kern="1200">
                <a:solidFill>
                  <a:schemeClr val="tx1"/>
                </a:solidFill>
                <a:effectLst/>
                <a:latin typeface="+mn-lt"/>
                <a:ea typeface="+mn-ea"/>
                <a:cs typeface="+mn-cs"/>
              </a:rPr>
              <a:t> Universitaire </a:t>
            </a:r>
            <a:r>
              <a:rPr lang="en-GB" sz="1200" i="1" kern="1200" err="1">
                <a:solidFill>
                  <a:schemeClr val="tx1"/>
                </a:solidFill>
                <a:effectLst/>
                <a:latin typeface="+mn-lt"/>
                <a:ea typeface="+mn-ea"/>
                <a:cs typeface="+mn-cs"/>
              </a:rPr>
              <a:t>Pitié</a:t>
            </a:r>
            <a:r>
              <a:rPr lang="en-GB" sz="1200" i="1" kern="1200">
                <a:solidFill>
                  <a:schemeClr val="tx1"/>
                </a:solidFill>
                <a:effectLst/>
                <a:latin typeface="+mn-lt"/>
                <a:ea typeface="+mn-ea"/>
                <a:cs typeface="+mn-cs"/>
              </a:rPr>
              <a:t>-Salpêtrière, Service </a:t>
            </a:r>
            <a:r>
              <a:rPr lang="en-GB" sz="1200" i="1" kern="1200" err="1">
                <a:solidFill>
                  <a:schemeClr val="tx1"/>
                </a:solidFill>
                <a:effectLst/>
                <a:latin typeface="+mn-lt"/>
                <a:ea typeface="+mn-ea"/>
                <a:cs typeface="+mn-cs"/>
              </a:rPr>
              <a:t>d’Hépato-gastroentérologie</a:t>
            </a:r>
            <a:r>
              <a:rPr lang="en-GB" sz="1200" i="1" kern="1200">
                <a:solidFill>
                  <a:schemeClr val="tx1"/>
                </a:solidFill>
                <a:effectLst/>
                <a:latin typeface="+mn-lt"/>
                <a:ea typeface="+mn-ea"/>
                <a:cs typeface="+mn-cs"/>
              </a:rPr>
              <a:t>, Paris,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Atezolizumab–bevacizumab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is the standard first-line therapy for unresectable hepatocellular carcinoma (HCC), but predictive biomarkers of response are lacking. We aimed to identify baseline and early immune features associated with treatment outcomes.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We conducted a prospective study of patients receiving first-line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integrating longitudinal immune profiling at baseline and 3 weeks after treatment initiation, including peripheral blood mononuclear cell (PBMC) immunophenotyping (17 markers), serum cytokine profiling (31 proteins), and paired whole-blood RNA sequencing. </a:t>
            </a:r>
            <a:r>
              <a:rPr lang="en-GB" sz="1200" kern="1200" err="1">
                <a:solidFill>
                  <a:schemeClr val="tx1"/>
                </a:solidFill>
                <a:effectLst/>
                <a:latin typeface="+mn-lt"/>
                <a:ea typeface="+mn-ea"/>
                <a:cs typeface="+mn-cs"/>
              </a:rPr>
              <a:t>Tumor</a:t>
            </a:r>
            <a:r>
              <a:rPr lang="en-GB" sz="1200" kern="1200">
                <a:solidFill>
                  <a:schemeClr val="tx1"/>
                </a:solidFill>
                <a:effectLst/>
                <a:latin typeface="+mn-lt"/>
                <a:ea typeface="+mn-ea"/>
                <a:cs typeface="+mn-cs"/>
              </a:rPr>
              <a:t> RNA-sequencing data from the GO30140 and IMbrave150 trials were </a:t>
            </a:r>
            <a:r>
              <a:rPr lang="en-GB" sz="1200" kern="1200" err="1">
                <a:solidFill>
                  <a:schemeClr val="tx1"/>
                </a:solidFill>
                <a:effectLst/>
                <a:latin typeface="+mn-lt"/>
                <a:ea typeface="+mn-ea"/>
                <a:cs typeface="+mn-cs"/>
              </a:rPr>
              <a:t>analyzed</a:t>
            </a:r>
            <a:r>
              <a:rPr lang="en-GB" sz="1200" kern="1200">
                <a:solidFill>
                  <a:schemeClr val="tx1"/>
                </a:solidFill>
                <a:effectLst/>
                <a:latin typeface="+mn-lt"/>
                <a:ea typeface="+mn-ea"/>
                <a:cs typeface="+mn-cs"/>
              </a:rPr>
              <a:t> (209 patients treated with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and 58 with sorafenib), with external validation in an independent cohort of metastatic MSI-H colorectal cancer (n=163).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Longitudinal blood samples were available for 31 patients (median age 65 years; 87% male); 29% experienced radiological progression at 6 months. Patients with disease control had higher baseline circulating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levels (2.2% vs. 0.7%, p=0.008), which were associated with longer progression-free survival (PFS; HR 0.71, 95% CI 0.55–0.92; p=0.009), as well as higher baseline IL-18 plasma levels (p = 0.01). At the tumour level, a high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transcriptional signature was associated with higher response rates (p&lt;0.01), longer PFS (p&lt;0.001), and longer overall survival (OS; p=0.003) in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-treated patients, but not in those receiving sorafenib. This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signature outperformed the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Response Score (ABRS) for OS and PFS prediction. Consistently, in an independent MSI-H colorectal cancer cohort, a high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signature was associated with longer PFS (p=0.034). During treatment, an early increase in circulating CD8⁺PD-1⁺ T cells was associated with longer PFS, whereas an increase in CD8⁺TIGIT⁺ T cells predicted shorter PFS. Paired transcriptomic analyses revealed early induction of T cell–associated interferon-γ signalling in responders, with higher circulating IFN-γ levels compared with progressors.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High baseline circulating and intratumoral </a:t>
            </a:r>
            <a:r>
              <a:rPr lang="en-GB" sz="1200" kern="1200" err="1">
                <a:solidFill>
                  <a:schemeClr val="tx1"/>
                </a:solidFill>
                <a:effectLst/>
                <a:latin typeface="+mn-lt"/>
                <a:ea typeface="+mn-ea"/>
                <a:cs typeface="+mn-cs"/>
              </a:rPr>
              <a:t>γδ</a:t>
            </a:r>
            <a:r>
              <a:rPr lang="en-GB" sz="1200" kern="1200">
                <a:solidFill>
                  <a:schemeClr val="tx1"/>
                </a:solidFill>
                <a:effectLst/>
                <a:latin typeface="+mn-lt"/>
                <a:ea typeface="+mn-ea"/>
                <a:cs typeface="+mn-cs"/>
              </a:rPr>
              <a:t> T cell levels, together with early CD8⁺PD-1⁺ T cell expansion before the second infusion, predict response to </a:t>
            </a:r>
            <a:r>
              <a:rPr lang="en-GB" sz="1200" kern="1200" err="1">
                <a:solidFill>
                  <a:schemeClr val="tx1"/>
                </a:solidFill>
                <a:effectLst/>
                <a:latin typeface="+mn-lt"/>
                <a:ea typeface="+mn-ea"/>
                <a:cs typeface="+mn-cs"/>
              </a:rPr>
              <a:t>AtezoBev</a:t>
            </a:r>
            <a:r>
              <a:rPr lang="en-GB" sz="1200" kern="1200">
                <a:solidFill>
                  <a:schemeClr val="tx1"/>
                </a:solidFill>
                <a:effectLst/>
                <a:latin typeface="+mn-lt"/>
                <a:ea typeface="+mn-ea"/>
                <a:cs typeface="+mn-cs"/>
              </a:rPr>
              <a:t>, supporting immune profiling as a valuable tool to guide early treatment decisions in HCC.</a:t>
            </a: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CAA, cholangiocarcinoma; mRNA; messenger RNA; OS, overall survival; PH, proportional hazards; RFS, recurrence-free survival; RT-qPCR, </a:t>
            </a:r>
            <a:r>
              <a:rPr lang="fr-FR" b="0" i="1"/>
              <a:t>reverse transcription-quantitative polymerase chain </a:t>
            </a:r>
            <a:r>
              <a:rPr lang="fr-FR" b="0" i="1" err="1"/>
              <a:t>reaction</a:t>
            </a:r>
            <a:r>
              <a:rPr lang="fr-FR" b="0" i="1"/>
              <a:t>.</a:t>
            </a:r>
            <a:endParaRPr lang="en-NZ" b="0" i="1"/>
          </a:p>
          <a:p>
            <a:endParaRPr lang="en-NZ" i="1"/>
          </a:p>
          <a:p>
            <a:r>
              <a:rPr lang="en-GB" sz="1200" b="1" kern="1200">
                <a:solidFill>
                  <a:schemeClr val="tx1"/>
                </a:solidFill>
                <a:effectLst/>
                <a:latin typeface="+mn-lt"/>
                <a:ea typeface="+mn-ea"/>
                <a:cs typeface="+mn-cs"/>
              </a:rPr>
              <a:t>Prognostic tissue biomarkers for cholangiocarcinoma after tumor resection: From literature review to multicenter international validation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WED-393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Beatriz Val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Ainhoa Lapitz</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Tania Pasto</a:t>
            </a:r>
            <a:r>
              <a:rPr lang="en-GB" sz="1200" kern="1200" baseline="30000">
                <a:solidFill>
                  <a:schemeClr val="tx1"/>
                </a:solidFill>
                <a:effectLst/>
                <a:latin typeface="+mn-lt"/>
                <a:ea typeface="+mn-ea"/>
                <a:cs typeface="+mn-cs"/>
              </a:rPr>
              <a:t>r1,4</a:t>
            </a:r>
            <a:r>
              <a:rPr lang="en-GB" sz="1200" kern="1200">
                <a:solidFill>
                  <a:schemeClr val="tx1"/>
                </a:solidFill>
                <a:effectLst/>
                <a:latin typeface="+mn-lt"/>
                <a:ea typeface="+mn-ea"/>
                <a:cs typeface="+mn-cs"/>
              </a:rPr>
              <a:t>, Laura Izquierdo-Sánchez</a:t>
            </a:r>
            <a:r>
              <a:rPr lang="en-GB" sz="1200" kern="1200" baseline="30000">
                <a:solidFill>
                  <a:schemeClr val="tx1"/>
                </a:solidFill>
                <a:effectLst/>
                <a:latin typeface="+mn-lt"/>
                <a:ea typeface="+mn-ea"/>
                <a:cs typeface="+mn-cs"/>
              </a:rPr>
              <a:t>1,2</a:t>
            </a:r>
            <a:r>
              <a:rPr lang="en-GB" sz="1200" kern="1200">
                <a:solidFill>
                  <a:schemeClr val="tx1"/>
                </a:solidFill>
                <a:effectLst/>
                <a:latin typeface="+mn-lt"/>
                <a:ea typeface="+mn-ea"/>
                <a:cs typeface="+mn-cs"/>
              </a:rPr>
              <a:t>, Colm O Rourke</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Alejandro Forner</a:t>
            </a:r>
            <a:r>
              <a:rPr lang="en-GB" sz="1200" kern="1200" baseline="30000">
                <a:solidFill>
                  <a:schemeClr val="tx1"/>
                </a:solidFill>
                <a:effectLst/>
                <a:latin typeface="+mn-lt"/>
                <a:ea typeface="+mn-ea"/>
                <a:cs typeface="+mn-cs"/>
              </a:rPr>
              <a:t>2,6</a:t>
            </a:r>
            <a:r>
              <a:rPr lang="en-GB" sz="1200" kern="1200">
                <a:solidFill>
                  <a:schemeClr val="tx1"/>
                </a:solidFill>
                <a:effectLst/>
                <a:latin typeface="+mn-lt"/>
                <a:ea typeface="+mn-ea"/>
                <a:cs typeface="+mn-cs"/>
              </a:rPr>
              <a:t>, Cedric Coulouarn</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Cedric Menard</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Giovanni Brandi</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Simona Tavolari</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Lewis Roberts</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Ahmed Fowsiyo</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Mohamed A. Mohamed Ali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Rocio Macias</a:t>
            </a:r>
            <a:r>
              <a:rPr lang="en-GB" sz="1200" kern="1200" baseline="30000">
                <a:solidFill>
                  <a:schemeClr val="tx1"/>
                </a:solidFill>
                <a:effectLst/>
                <a:latin typeface="+mn-lt"/>
                <a:ea typeface="+mn-ea"/>
                <a:cs typeface="+mn-cs"/>
              </a:rPr>
              <a:t>2,10</a:t>
            </a:r>
            <a:r>
              <a:rPr lang="en-GB" sz="1200" kern="1200">
                <a:solidFill>
                  <a:schemeClr val="tx1"/>
                </a:solidFill>
                <a:effectLst/>
                <a:latin typeface="+mn-lt"/>
                <a:ea typeface="+mn-ea"/>
                <a:cs typeface="+mn-cs"/>
              </a:rPr>
              <a:t>, Vincenzo Cardinale</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Jesper Andersen</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Adelaida La Casta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Luis Bujanda</a:t>
            </a:r>
            <a:r>
              <a:rPr lang="en-GB" sz="1200" kern="1200" baseline="30000">
                <a:solidFill>
                  <a:schemeClr val="tx1"/>
                </a:solidFill>
                <a:effectLst/>
                <a:latin typeface="+mn-lt"/>
                <a:ea typeface="+mn-ea"/>
                <a:cs typeface="+mn-cs"/>
              </a:rPr>
              <a:t>1,2,4</a:t>
            </a:r>
            <a:r>
              <a:rPr lang="en-GB" sz="1200" kern="1200">
                <a:solidFill>
                  <a:schemeClr val="tx1"/>
                </a:solidFill>
                <a:effectLst/>
                <a:latin typeface="+mn-lt"/>
                <a:ea typeface="+mn-ea"/>
                <a:cs typeface="+mn-cs"/>
              </a:rPr>
              <a:t>, Maria Jesus Perugorria</a:t>
            </a:r>
            <a:r>
              <a:rPr lang="en-GB" sz="1200" strike="noStrike" kern="1200" baseline="30000">
                <a:solidFill>
                  <a:schemeClr val="tx1"/>
                </a:solidFill>
                <a:effectLst/>
                <a:latin typeface="+mn-lt"/>
                <a:ea typeface="+mn-ea"/>
                <a:cs typeface="+mn-cs"/>
              </a:rPr>
              <a:t>1,2,4</a:t>
            </a:r>
            <a:r>
              <a:rPr lang="en-GB" sz="1200" kern="1200">
                <a:solidFill>
                  <a:schemeClr val="tx1"/>
                </a:solidFill>
                <a:effectLst/>
                <a:latin typeface="+mn-lt"/>
                <a:ea typeface="+mn-ea"/>
                <a:cs typeface="+mn-cs"/>
              </a:rPr>
              <a:t>, Raul Jimenez- Aguero</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Jesus M Banales</a:t>
            </a:r>
            <a:r>
              <a:rPr lang="en-GB" sz="1200" kern="1200" baseline="30000">
                <a:solidFill>
                  <a:schemeClr val="tx1"/>
                </a:solidFill>
                <a:effectLst/>
                <a:latin typeface="+mn-lt"/>
                <a:ea typeface="+mn-ea"/>
                <a:cs typeface="+mn-cs"/>
              </a:rPr>
              <a:t>1,2,12,13</a:t>
            </a:r>
            <a:r>
              <a:rPr lang="en-GB" sz="1200" kern="1200">
                <a:solidFill>
                  <a:schemeClr val="tx1"/>
                </a:solidFill>
                <a:effectLst/>
                <a:latin typeface="+mn-lt"/>
                <a:ea typeface="+mn-ea"/>
                <a:cs typeface="+mn-cs"/>
              </a:rPr>
              <a:t>, Pedro Rodrigues</a:t>
            </a:r>
            <a:r>
              <a:rPr lang="en-GB" sz="1200" kern="1200" baseline="30000">
                <a:solidFill>
                  <a:schemeClr val="tx1"/>
                </a:solidFill>
                <a:effectLst/>
                <a:latin typeface="+mn-lt"/>
                <a:ea typeface="+mn-ea"/>
                <a:cs typeface="+mn-cs"/>
              </a:rPr>
              <a:t>1,2,12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Department of Liver and Gastrointestinal Diseases, Biogipuzkoa Health Research Institute, Donostia University Hospital, University of the Basque Country (UPV/EHU), Donostia-San Sebastian, Spain</a:t>
            </a:r>
            <a:r>
              <a:rPr lang="en-GB" sz="1200" kern="1200">
                <a:solidFill>
                  <a:schemeClr val="tx1"/>
                </a:solidFill>
                <a:effectLst/>
                <a:latin typeface="+mn-lt"/>
                <a:ea typeface="+mn-ea"/>
                <a:cs typeface="+mn-cs"/>
              </a:rPr>
              <a:t>, </a:t>
            </a:r>
            <a:r>
              <a:rPr lang="en-GB" sz="1200" i="1" strike="noStrike"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National Institute for the Study of Liver and Gastrointestinal Diseases (CIBERehd, “Instituto de Salud Carlos III”), Madrid,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Department of Biochemistry and Molecular Biology, Faculty of Science and Technology, University of the Basque Country (UPV/EHU), Leioa,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Departments of Medicine and Physiology, Faculty of Medicine and Nursing, University of the Basque Country UPV/EHU, Leioa,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Biotech Research and Innovation Centre (BRIC), Department of Health and Medical Sciences, University of Copenhagen, Copenhagen, Denmark</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Barcelona Clinic Liver Cancer (BCLC) group, Liver Unit, Hospital Clínic of Barcelona, Fundació Clínic per a la Recerca Biomédica (FCRB), IDIBAPS, University of Barcelona,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Centre de Lutte contre le Cancer Eugène Marquis, Inserm, Univ Rennes, COSS (Chemistry, Oncogenesis Stress Signaling), UMR_S 1242, Rennes,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Department of Experimental, Diagnostic and Specialty Medicine (DIMES), Alma Mater Studiorum-University of Bologna, Bologna,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Medicine, Mayo Clinic, Rochester,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Experimental Hepatology and Drug Targeting (HEVEPHARM) group, University of Salamanca, IBSAL, Salamanca,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Medico-Surgical Sciences and Biotechnologies, Sapienza University of Rome, Rome,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Ikerbasque Basque Foundation For Science, San Sebastián,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Department of Biochemistry and Genetics, School of Sciences, University of Navarra, Pamplona, Spain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Cholangiocarcinoma (CCA) is a heterogeneous group of biliary tumors with poor prognosis and limited treatment options. Potentially curative options include surgical resection; however, recurrence rates remain high. Robust tissue biomarkers to predict patient prognosis after tumor resection are urgently needed. This study aimed to identify and validate prognostic tissue biomarkers by combining mRNA expression and clinical information into machine learning (ML) models.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A literature review was conducted to identify potential CCA tissue prognostic biomarkers, further validated through Cox PH overall survival (OS) analysis in five transcriptomic cohorts. An international cohort including tumor tissue from 221 patients undergoing tumor resection was assembled, and mRNA expression was analyzed by high-throughput TaqMan OpenArray RT-qPCR. Feature association with recurrence-free survival (RFS) and OS were obtained by Cox PH analyses. Six ML models were trained and evaluated using nested cross-validation, followed by feature reduction. Shapley Additive exPlanations values were used for interpretability.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496 candidate biomarkers for CCA identified in the literature, 52 harboured prognostic value in the Cox PH analysis in transcriptomic cohorts. In the multicenter validation cohort, Cox PH analyses, integrating relevant clinical features and gene expression, revealed 11 genes significantly associated with RFS and 25 with OS. The 11 RFS-associated genes, combined with 5 clinical variables, were used to train six predictive ML models, where the random survival forest (RSF) model showed the highest predictive accuracy. After feature importance–based selection, a final model incorporating 3 genes -</a:t>
            </a:r>
            <a:r>
              <a:rPr lang="en-GB" sz="1200" i="1" kern="1200">
                <a:solidFill>
                  <a:schemeClr val="tx1"/>
                </a:solidFill>
                <a:effectLst/>
                <a:latin typeface="+mn-lt"/>
                <a:ea typeface="+mn-ea"/>
                <a:cs typeface="+mn-cs"/>
              </a:rPr>
              <a:t>FSCN1</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LDHA</a:t>
            </a:r>
            <a:r>
              <a:rPr lang="en-GB" sz="1200" kern="1200">
                <a:solidFill>
                  <a:schemeClr val="tx1"/>
                </a:solidFill>
                <a:effectLst/>
                <a:latin typeface="+mn-lt"/>
                <a:ea typeface="+mn-ea"/>
                <a:cs typeface="+mn-cs"/>
              </a:rPr>
              <a:t>, and </a:t>
            </a:r>
            <a:r>
              <a:rPr lang="en-GB" sz="1200" i="1" kern="1200">
                <a:solidFill>
                  <a:schemeClr val="tx1"/>
                </a:solidFill>
                <a:effectLst/>
                <a:latin typeface="+mn-lt"/>
                <a:ea typeface="+mn-ea"/>
                <a:cs typeface="+mn-cs"/>
              </a:rPr>
              <a:t>SLC2A1- </a:t>
            </a:r>
            <a:r>
              <a:rPr lang="en-GB" sz="1200" kern="1200">
                <a:solidFill>
                  <a:schemeClr val="tx1"/>
                </a:solidFill>
                <a:effectLst/>
                <a:latin typeface="+mn-lt"/>
                <a:ea typeface="+mn-ea"/>
                <a:cs typeface="+mn-cs"/>
              </a:rPr>
              <a:t>and 4 clinical variables achieved a test AUC of 0.748. This model significantly stratified patients into 2-years recurrence risk groups. In addition, a model for OS prediction using the same feature set achieved a test AUC of 0.69 and significantly stratified patients into risk groups of 5-year OS risk. </a:t>
            </a:r>
            <a:r>
              <a:rPr lang="en-GB" sz="1200" i="1" kern="1200">
                <a:solidFill>
                  <a:schemeClr val="tx1"/>
                </a:solidFill>
                <a:effectLst/>
                <a:latin typeface="+mn-lt"/>
                <a:ea typeface="+mn-ea"/>
                <a:cs typeface="+mn-cs"/>
              </a:rPr>
              <a:t>SLC2A1 </a:t>
            </a:r>
            <a:r>
              <a:rPr lang="en-GB" sz="1200" kern="1200">
                <a:solidFill>
                  <a:schemeClr val="tx1"/>
                </a:solidFill>
                <a:effectLst/>
                <a:latin typeface="+mn-lt"/>
                <a:ea typeface="+mn-ea"/>
                <a:cs typeface="+mn-cs"/>
              </a:rPr>
              <a:t>was the top predictor in both models.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We identified and validated a robust panel of prognostic tissue biomarkers in CCA patients undergoing surgery. Integration of these biomarkers with clinical variables into ML-based prognostic models enabled accurate prediction of patient RFS and OS. These models hold promise for improving postoperative risk stratification and guiding personalized surveillance and therapeutic strategies in CCA.</a:t>
            </a:r>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CC1-8308-ABA7-01E1-902E323A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8E274-CCE3-D978-6C48-70CDA8CA752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342D189-E08B-1D30-0FCB-9F194B45BD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AUC, area under the curve; CAA, cholangiocarcinoma; ML, machine learning; OS, overall survival; PH, proportional hazards; RFS, recurrence-free survival; RSF, random survival forest</a:t>
            </a:r>
            <a:r>
              <a:rPr lang="fr-FR" b="0" i="1"/>
              <a:t>.</a:t>
            </a:r>
            <a:endParaRPr lang="en-NZ" b="0" i="1"/>
          </a:p>
          <a:p>
            <a:endParaRPr lang="en-NZ" i="1"/>
          </a:p>
          <a:p>
            <a:r>
              <a:rPr lang="en-GB" sz="1200" b="1" kern="1200">
                <a:solidFill>
                  <a:schemeClr val="tx1"/>
                </a:solidFill>
                <a:effectLst/>
                <a:latin typeface="+mn-lt"/>
                <a:ea typeface="+mn-ea"/>
                <a:cs typeface="+mn-cs"/>
              </a:rPr>
              <a:t>Prognostic tissue biomarkers for cholangiocarcinoma after tumor resection: From literature review to multicenter international validation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WED-393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Beatriz Val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Ainhoa Lapitz</a:t>
            </a:r>
            <a:r>
              <a:rPr lang="en-GB" sz="1200" kern="1200" baseline="30000">
                <a:solidFill>
                  <a:schemeClr val="tx1"/>
                </a:solidFill>
                <a:effectLst/>
                <a:latin typeface="+mn-lt"/>
                <a:ea typeface="+mn-ea"/>
                <a:cs typeface="+mn-cs"/>
              </a:rPr>
              <a:t>1,2,3</a:t>
            </a:r>
            <a:r>
              <a:rPr lang="en-GB" sz="1200" kern="1200">
                <a:solidFill>
                  <a:schemeClr val="tx1"/>
                </a:solidFill>
                <a:effectLst/>
                <a:latin typeface="+mn-lt"/>
                <a:ea typeface="+mn-ea"/>
                <a:cs typeface="+mn-cs"/>
              </a:rPr>
              <a:t>, Tania Pasto</a:t>
            </a:r>
            <a:r>
              <a:rPr lang="en-GB" sz="1200" kern="1200" baseline="30000">
                <a:solidFill>
                  <a:schemeClr val="tx1"/>
                </a:solidFill>
                <a:effectLst/>
                <a:latin typeface="+mn-lt"/>
                <a:ea typeface="+mn-ea"/>
                <a:cs typeface="+mn-cs"/>
              </a:rPr>
              <a:t>r1,4</a:t>
            </a:r>
            <a:r>
              <a:rPr lang="en-GB" sz="1200" kern="1200">
                <a:solidFill>
                  <a:schemeClr val="tx1"/>
                </a:solidFill>
                <a:effectLst/>
                <a:latin typeface="+mn-lt"/>
                <a:ea typeface="+mn-ea"/>
                <a:cs typeface="+mn-cs"/>
              </a:rPr>
              <a:t>, Laura Izquierdo-Sánchez</a:t>
            </a:r>
            <a:r>
              <a:rPr lang="en-GB" sz="1200" kern="1200" baseline="30000">
                <a:solidFill>
                  <a:schemeClr val="tx1"/>
                </a:solidFill>
                <a:effectLst/>
                <a:latin typeface="+mn-lt"/>
                <a:ea typeface="+mn-ea"/>
                <a:cs typeface="+mn-cs"/>
              </a:rPr>
              <a:t>1,2</a:t>
            </a:r>
            <a:r>
              <a:rPr lang="en-GB" sz="1200" kern="1200">
                <a:solidFill>
                  <a:schemeClr val="tx1"/>
                </a:solidFill>
                <a:effectLst/>
                <a:latin typeface="+mn-lt"/>
                <a:ea typeface="+mn-ea"/>
                <a:cs typeface="+mn-cs"/>
              </a:rPr>
              <a:t>, Colm O Rourke</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Alejandro Forner</a:t>
            </a:r>
            <a:r>
              <a:rPr lang="en-GB" sz="1200" kern="1200" baseline="30000">
                <a:solidFill>
                  <a:schemeClr val="tx1"/>
                </a:solidFill>
                <a:effectLst/>
                <a:latin typeface="+mn-lt"/>
                <a:ea typeface="+mn-ea"/>
                <a:cs typeface="+mn-cs"/>
              </a:rPr>
              <a:t>2,6</a:t>
            </a:r>
            <a:r>
              <a:rPr lang="en-GB" sz="1200" kern="1200">
                <a:solidFill>
                  <a:schemeClr val="tx1"/>
                </a:solidFill>
                <a:effectLst/>
                <a:latin typeface="+mn-lt"/>
                <a:ea typeface="+mn-ea"/>
                <a:cs typeface="+mn-cs"/>
              </a:rPr>
              <a:t>, Cedric Coulouarn</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Cedric Menard</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Giovanni Brandi</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Simona Tavolari</a:t>
            </a:r>
            <a:r>
              <a:rPr lang="en-GB" sz="1200" kern="1200" baseline="30000">
                <a:solidFill>
                  <a:schemeClr val="tx1"/>
                </a:solidFill>
                <a:effectLst/>
                <a:latin typeface="+mn-lt"/>
                <a:ea typeface="+mn-ea"/>
                <a:cs typeface="+mn-cs"/>
              </a:rPr>
              <a:t>8</a:t>
            </a:r>
            <a:r>
              <a:rPr lang="en-GB" sz="1200" kern="1200">
                <a:solidFill>
                  <a:schemeClr val="tx1"/>
                </a:solidFill>
                <a:effectLst/>
                <a:latin typeface="+mn-lt"/>
                <a:ea typeface="+mn-ea"/>
                <a:cs typeface="+mn-cs"/>
              </a:rPr>
              <a:t>, Lewis Roberts</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Ahmed Fowsiyo</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Mohamed A. Mohamed Ali</a:t>
            </a:r>
            <a:r>
              <a:rPr lang="en-GB" sz="1200" kern="1200" baseline="30000">
                <a:solidFill>
                  <a:schemeClr val="tx1"/>
                </a:solidFill>
                <a:effectLst/>
                <a:latin typeface="+mn-lt"/>
                <a:ea typeface="+mn-ea"/>
                <a:cs typeface="+mn-cs"/>
              </a:rPr>
              <a:t>9</a:t>
            </a:r>
            <a:r>
              <a:rPr lang="en-GB" sz="1200" kern="1200">
                <a:solidFill>
                  <a:schemeClr val="tx1"/>
                </a:solidFill>
                <a:effectLst/>
                <a:latin typeface="+mn-lt"/>
                <a:ea typeface="+mn-ea"/>
                <a:cs typeface="+mn-cs"/>
              </a:rPr>
              <a:t>, Rocio Macias</a:t>
            </a:r>
            <a:r>
              <a:rPr lang="en-GB" sz="1200" kern="1200" baseline="30000">
                <a:solidFill>
                  <a:schemeClr val="tx1"/>
                </a:solidFill>
                <a:effectLst/>
                <a:latin typeface="+mn-lt"/>
                <a:ea typeface="+mn-ea"/>
                <a:cs typeface="+mn-cs"/>
              </a:rPr>
              <a:t>2,10</a:t>
            </a:r>
            <a:r>
              <a:rPr lang="en-GB" sz="1200" kern="1200">
                <a:solidFill>
                  <a:schemeClr val="tx1"/>
                </a:solidFill>
                <a:effectLst/>
                <a:latin typeface="+mn-lt"/>
                <a:ea typeface="+mn-ea"/>
                <a:cs typeface="+mn-cs"/>
              </a:rPr>
              <a:t>, Vincenzo Cardinale</a:t>
            </a:r>
            <a:r>
              <a:rPr lang="en-GB" sz="1200" kern="1200" baseline="30000">
                <a:solidFill>
                  <a:schemeClr val="tx1"/>
                </a:solidFill>
                <a:effectLst/>
                <a:latin typeface="+mn-lt"/>
                <a:ea typeface="+mn-ea"/>
                <a:cs typeface="+mn-cs"/>
              </a:rPr>
              <a:t>11</a:t>
            </a:r>
            <a:r>
              <a:rPr lang="en-GB" sz="1200" kern="1200">
                <a:solidFill>
                  <a:schemeClr val="tx1"/>
                </a:solidFill>
                <a:effectLst/>
                <a:latin typeface="+mn-lt"/>
                <a:ea typeface="+mn-ea"/>
                <a:cs typeface="+mn-cs"/>
              </a:rPr>
              <a:t>, Jesper Andersen</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Adelaida La Casta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Luis Bujanda</a:t>
            </a:r>
            <a:r>
              <a:rPr lang="en-GB" sz="1200" kern="1200" baseline="30000">
                <a:solidFill>
                  <a:schemeClr val="tx1"/>
                </a:solidFill>
                <a:effectLst/>
                <a:latin typeface="+mn-lt"/>
                <a:ea typeface="+mn-ea"/>
                <a:cs typeface="+mn-cs"/>
              </a:rPr>
              <a:t>1,2,4</a:t>
            </a:r>
            <a:r>
              <a:rPr lang="en-GB" sz="1200" kern="1200">
                <a:solidFill>
                  <a:schemeClr val="tx1"/>
                </a:solidFill>
                <a:effectLst/>
                <a:latin typeface="+mn-lt"/>
                <a:ea typeface="+mn-ea"/>
                <a:cs typeface="+mn-cs"/>
              </a:rPr>
              <a:t>, Maria Jesus Perugorria</a:t>
            </a:r>
            <a:r>
              <a:rPr lang="en-GB" sz="1200" strike="noStrike" kern="1200" baseline="30000">
                <a:solidFill>
                  <a:schemeClr val="tx1"/>
                </a:solidFill>
                <a:effectLst/>
                <a:latin typeface="+mn-lt"/>
                <a:ea typeface="+mn-ea"/>
                <a:cs typeface="+mn-cs"/>
              </a:rPr>
              <a:t>1,2,4</a:t>
            </a:r>
            <a:r>
              <a:rPr lang="en-GB" sz="1200" kern="1200">
                <a:solidFill>
                  <a:schemeClr val="tx1"/>
                </a:solidFill>
                <a:effectLst/>
                <a:latin typeface="+mn-lt"/>
                <a:ea typeface="+mn-ea"/>
                <a:cs typeface="+mn-cs"/>
              </a:rPr>
              <a:t>, Raul Jimenez- Aguero</a:t>
            </a:r>
            <a:r>
              <a:rPr lang="en-GB" sz="1200" kern="1200" baseline="30000">
                <a:solidFill>
                  <a:schemeClr val="tx1"/>
                </a:solidFill>
                <a:effectLst/>
                <a:latin typeface="+mn-lt"/>
                <a:ea typeface="+mn-ea"/>
                <a:cs typeface="+mn-cs"/>
              </a:rPr>
              <a:t>1,4</a:t>
            </a:r>
            <a:r>
              <a:rPr lang="en-GB" sz="1200" kern="1200">
                <a:solidFill>
                  <a:schemeClr val="tx1"/>
                </a:solidFill>
                <a:effectLst/>
                <a:latin typeface="+mn-lt"/>
                <a:ea typeface="+mn-ea"/>
                <a:cs typeface="+mn-cs"/>
              </a:rPr>
              <a:t>, Jesus M Banales</a:t>
            </a:r>
            <a:r>
              <a:rPr lang="en-GB" sz="1200" kern="1200" baseline="30000">
                <a:solidFill>
                  <a:schemeClr val="tx1"/>
                </a:solidFill>
                <a:effectLst/>
                <a:latin typeface="+mn-lt"/>
                <a:ea typeface="+mn-ea"/>
                <a:cs typeface="+mn-cs"/>
              </a:rPr>
              <a:t>1,2,12,13</a:t>
            </a:r>
            <a:r>
              <a:rPr lang="en-GB" sz="1200" kern="1200">
                <a:solidFill>
                  <a:schemeClr val="tx1"/>
                </a:solidFill>
                <a:effectLst/>
                <a:latin typeface="+mn-lt"/>
                <a:ea typeface="+mn-ea"/>
                <a:cs typeface="+mn-cs"/>
              </a:rPr>
              <a:t>, Pedro Rodrigues</a:t>
            </a:r>
            <a:r>
              <a:rPr lang="en-GB" sz="1200" kern="1200" baseline="30000">
                <a:solidFill>
                  <a:schemeClr val="tx1"/>
                </a:solidFill>
                <a:effectLst/>
                <a:latin typeface="+mn-lt"/>
                <a:ea typeface="+mn-ea"/>
                <a:cs typeface="+mn-cs"/>
              </a:rPr>
              <a:t>1,2,12 </a:t>
            </a:r>
            <a:endParaRPr lang="en-NZ" sz="1200" kern="1200" baseline="300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Department of Liver and Gastrointestinal Diseases, Biogipuzkoa Health Research Institute, Donostia University Hospital, University of the Basque Country (UPV/EHU), Donostia-San Sebastian, Spain</a:t>
            </a:r>
            <a:r>
              <a:rPr lang="en-GB" sz="1200" kern="1200">
                <a:solidFill>
                  <a:schemeClr val="tx1"/>
                </a:solidFill>
                <a:effectLst/>
                <a:latin typeface="+mn-lt"/>
                <a:ea typeface="+mn-ea"/>
                <a:cs typeface="+mn-cs"/>
              </a:rPr>
              <a:t>, </a:t>
            </a:r>
            <a:r>
              <a:rPr lang="en-GB" sz="1200" i="1" strike="noStrike"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National Institute for the Study of Liver and Gastrointestinal Diseases (CIBERehd, “Instituto de Salud Carlos III”), Madrid,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Department of Biochemistry and Molecular Biology, Faculty of Science and Technology, University of the Basque Country (UPV/EHU), Leioa,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Departments of Medicine and Physiology, Faculty of Medicine and Nursing, University of the Basque Country UPV/EHU, Leioa,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Biotech Research and Innovation Centre (BRIC), Department of Health and Medical Sciences, University of Copenhagen, Copenhagen, Denmark</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Barcelona Clinic Liver Cancer (BCLC) group, Liver Unit, Hospital Clínic of Barcelona, Fundació Clínic per a la Recerca Biomédica (FCRB), IDIBAPS, University of Barcelona, Barcelona,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Centre de Lutte contre le Cancer Eugène Marquis, Inserm, Univ Rennes, COSS (Chemistry, Oncogenesis Stress Signaling), UMR_S 1242, Rennes,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8</a:t>
            </a:r>
            <a:r>
              <a:rPr lang="en-GB" sz="1200" i="1" kern="1200">
                <a:solidFill>
                  <a:schemeClr val="tx1"/>
                </a:solidFill>
                <a:effectLst/>
                <a:latin typeface="+mn-lt"/>
                <a:ea typeface="+mn-ea"/>
                <a:cs typeface="+mn-cs"/>
              </a:rPr>
              <a:t>Department of Experimental, Diagnostic and Specialty Medicine (DIMES), Alma Mater Studiorum-University of Bologna, Bologna,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9</a:t>
            </a:r>
            <a:r>
              <a:rPr lang="en-GB" sz="1200" i="1" kern="1200">
                <a:solidFill>
                  <a:schemeClr val="tx1"/>
                </a:solidFill>
                <a:effectLst/>
                <a:latin typeface="+mn-lt"/>
                <a:ea typeface="+mn-ea"/>
                <a:cs typeface="+mn-cs"/>
              </a:rPr>
              <a:t>Department of Medicine, Mayo Clinic, Rochester,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10</a:t>
            </a:r>
            <a:r>
              <a:rPr lang="en-GB" sz="1200" i="1" kern="1200">
                <a:solidFill>
                  <a:schemeClr val="tx1"/>
                </a:solidFill>
                <a:effectLst/>
                <a:latin typeface="+mn-lt"/>
                <a:ea typeface="+mn-ea"/>
                <a:cs typeface="+mn-cs"/>
              </a:rPr>
              <a:t>Experimental Hepatology and Drug Targeting (HEVEPHARM) group, University of Salamanca, IBSAL, Salamanca,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11</a:t>
            </a:r>
            <a:r>
              <a:rPr lang="en-GB" sz="1200" i="1" kern="1200">
                <a:solidFill>
                  <a:schemeClr val="tx1"/>
                </a:solidFill>
                <a:effectLst/>
                <a:latin typeface="+mn-lt"/>
                <a:ea typeface="+mn-ea"/>
                <a:cs typeface="+mn-cs"/>
              </a:rPr>
              <a:t>Department of Medico-Surgical Sciences and Biotechnologies, Sapienza University of Rome, Rome, Italy</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12</a:t>
            </a:r>
            <a:r>
              <a:rPr lang="en-GB" sz="1200" i="1" kern="1200">
                <a:solidFill>
                  <a:schemeClr val="tx1"/>
                </a:solidFill>
                <a:effectLst/>
                <a:latin typeface="+mn-lt"/>
                <a:ea typeface="+mn-ea"/>
                <a:cs typeface="+mn-cs"/>
              </a:rPr>
              <a:t>Ikerbasque Basque Foundation For Science, San Sebastián, Spain</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13</a:t>
            </a:r>
            <a:r>
              <a:rPr lang="en-GB" sz="1200" i="1" kern="1200">
                <a:solidFill>
                  <a:schemeClr val="tx1"/>
                </a:solidFill>
                <a:effectLst/>
                <a:latin typeface="+mn-lt"/>
                <a:ea typeface="+mn-ea"/>
                <a:cs typeface="+mn-cs"/>
              </a:rPr>
              <a:t>Department of Biochemistry and Genetics, School of Sciences, University of Navarra, Pamplona, Spain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Cholangiocarcinoma (CCA) is a heterogeneous group of biliary tumors with poor prognosis and limited treatment options. Potentially curative options include surgical resection; however, recurrence rates remain high. Robust tissue biomarkers to predict patient prognosis after tumor resection are urgently needed. This study aimed to identify and validate prognostic tissue biomarkers by combining mRNA expression and clinical information into machine learning (ML) models.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A literature review was conducted to identify potential CCA tissue prognostic biomarkers, further validated through Cox PH overall survival (OS) analysis in five transcriptomic cohorts. An international cohort including tumor tissue from 221 patients undergoing tumor resection was assembled, and mRNA expression was analyzed by high-throughput TaqMan OpenArray RT-qPCR. Feature association with recurrence-free survival (RFS) and OS were obtained by Cox PH analyses. Six ML models were trained and evaluated using nested cross-validation, followed by feature reduction. Shapley Additive exPlanations values were used for interpretability.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496 candidate biomarkers for CCA identified in the literature, 52 harboured prognostic value in the Cox PH analysis in transcriptomic cohorts. In the multicenter validation cohort, Cox PH analyses, integrating relevant clinical features and gene expression, revealed 11 genes significantly associated with RFS and 25 with OS. The 11 RFS-associated genes, combined with 5 clinical variables, were used to train six predictive ML models, where the random survival forest (RSF) model showed the highest predictive accuracy. After feature importance–based selection, a final model incorporating 3 genes -</a:t>
            </a:r>
            <a:r>
              <a:rPr lang="en-GB" sz="1200" i="1" kern="1200">
                <a:solidFill>
                  <a:schemeClr val="tx1"/>
                </a:solidFill>
                <a:effectLst/>
                <a:latin typeface="+mn-lt"/>
                <a:ea typeface="+mn-ea"/>
                <a:cs typeface="+mn-cs"/>
              </a:rPr>
              <a:t>FSCN1</a:t>
            </a:r>
            <a:r>
              <a:rPr lang="en-GB" sz="1200" kern="1200">
                <a:solidFill>
                  <a:schemeClr val="tx1"/>
                </a:solidFill>
                <a:effectLst/>
                <a:latin typeface="+mn-lt"/>
                <a:ea typeface="+mn-ea"/>
                <a:cs typeface="+mn-cs"/>
              </a:rPr>
              <a:t>, </a:t>
            </a:r>
            <a:r>
              <a:rPr lang="en-GB" sz="1200" i="1" kern="1200">
                <a:solidFill>
                  <a:schemeClr val="tx1"/>
                </a:solidFill>
                <a:effectLst/>
                <a:latin typeface="+mn-lt"/>
                <a:ea typeface="+mn-ea"/>
                <a:cs typeface="+mn-cs"/>
              </a:rPr>
              <a:t>LDHA</a:t>
            </a:r>
            <a:r>
              <a:rPr lang="en-GB" sz="1200" kern="1200">
                <a:solidFill>
                  <a:schemeClr val="tx1"/>
                </a:solidFill>
                <a:effectLst/>
                <a:latin typeface="+mn-lt"/>
                <a:ea typeface="+mn-ea"/>
                <a:cs typeface="+mn-cs"/>
              </a:rPr>
              <a:t>, and </a:t>
            </a:r>
            <a:r>
              <a:rPr lang="en-GB" sz="1200" i="1" kern="1200">
                <a:solidFill>
                  <a:schemeClr val="tx1"/>
                </a:solidFill>
                <a:effectLst/>
                <a:latin typeface="+mn-lt"/>
                <a:ea typeface="+mn-ea"/>
                <a:cs typeface="+mn-cs"/>
              </a:rPr>
              <a:t>SLC2A1- </a:t>
            </a:r>
            <a:r>
              <a:rPr lang="en-GB" sz="1200" kern="1200">
                <a:solidFill>
                  <a:schemeClr val="tx1"/>
                </a:solidFill>
                <a:effectLst/>
                <a:latin typeface="+mn-lt"/>
                <a:ea typeface="+mn-ea"/>
                <a:cs typeface="+mn-cs"/>
              </a:rPr>
              <a:t>and 4 clinical variables achieved a test AUC of 0.748. This model significantly stratified patients into 2-years recurrence risk groups. In addition, a model for OS prediction using the same feature set achieved a test AUC of 0.69 and significantly stratified patients into risk groups of 5-year OS risk. </a:t>
            </a:r>
            <a:r>
              <a:rPr lang="en-GB" sz="1200" i="1" kern="1200">
                <a:solidFill>
                  <a:schemeClr val="tx1"/>
                </a:solidFill>
                <a:effectLst/>
                <a:latin typeface="+mn-lt"/>
                <a:ea typeface="+mn-ea"/>
                <a:cs typeface="+mn-cs"/>
              </a:rPr>
              <a:t>SLC2A1 </a:t>
            </a:r>
            <a:r>
              <a:rPr lang="en-GB" sz="1200" kern="1200">
                <a:solidFill>
                  <a:schemeClr val="tx1"/>
                </a:solidFill>
                <a:effectLst/>
                <a:latin typeface="+mn-lt"/>
                <a:ea typeface="+mn-ea"/>
                <a:cs typeface="+mn-cs"/>
              </a:rPr>
              <a:t>was the top predictor in both models. </a:t>
            </a:r>
            <a:endParaRPr lang="en-NZ" sz="1200" kern="1200">
              <a:solidFill>
                <a:schemeClr val="tx1"/>
              </a:solidFill>
              <a:effectLst/>
              <a:latin typeface="+mn-lt"/>
              <a:ea typeface="+mn-ea"/>
              <a:cs typeface="+mn-cs"/>
            </a:endParaRP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We identified and validated a robust panel of prognostic tissue biomarkers in CCA patients undergoing surgery. Integration of these biomarkers with clinical variables into ML-based prognostic models enabled accurate prediction of patient RFS and OS. These models hold promise for improving postoperative risk stratification and guiding personalized surveillance and therapeutic strategies in CCA.</a:t>
            </a: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7F716E4-5F9E-EF99-4B44-BC983A3663C9}"/>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22756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i="1"/>
              <a:t>FMT, faecal microbiota transplant; HCC, hepatocellular carcinoma; </a:t>
            </a:r>
            <a:r>
              <a:rPr lang="en-US" i="1"/>
              <a:t>IgG, immunoglobulin G; </a:t>
            </a:r>
            <a:r>
              <a:rPr lang="en-NZ" i="1"/>
              <a:t>mRECIST, modified Response Evaluation Criteria in Solid Tumors; </a:t>
            </a:r>
            <a:r>
              <a:rPr kumimoji="0" lang="en-US" sz="1200" i="1"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PBMC, peripheral blood mononuclear cell; </a:t>
            </a:r>
            <a:r>
              <a:rPr lang="en-NZ" i="1"/>
              <a:t>PD-1, </a:t>
            </a:r>
            <a:r>
              <a:rPr lang="en-US" i="1"/>
              <a:t>programmed cell death protein 1;</a:t>
            </a:r>
            <a:r>
              <a:rPr kumimoji="0" lang="en-US" sz="1200" i="1"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 </a:t>
            </a:r>
            <a:r>
              <a:rPr lang="en-NZ" i="1"/>
              <a:t>q3w, every 3 weeks; RECIST, Response Evaluation Criteria in Solid Tumors; TRAE, treatment-related adverse event.</a:t>
            </a:r>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Faecal microbiota transplantation combined with atezolizumab plus bevacizumab in hepatocellular carcinoma refractory to atezolizumab plus bevacizumab: final results of the open label, single-arm, FAB-HCC pilot study </a:t>
            </a:r>
            <a:endParaRPr lang="en-NZ" sz="1200" kern="1200">
              <a:solidFill>
                <a:schemeClr val="tx1"/>
              </a:solidFill>
              <a:effectLst/>
              <a:latin typeface="+mn-lt"/>
              <a:ea typeface="+mn-ea"/>
              <a:cs typeface="+mn-cs"/>
            </a:endParaRPr>
          </a:p>
          <a:p>
            <a:endParaRPr lang="en-NZ" i="1"/>
          </a:p>
          <a:p>
            <a:r>
              <a:rPr lang="en-NZ" b="1" i="0"/>
              <a:t>OS-053</a:t>
            </a:r>
          </a:p>
          <a:p>
            <a:endParaRPr lang="en-NZ" sz="1200" i="1" kern="1200">
              <a:solidFill>
                <a:schemeClr val="tx1"/>
              </a:solidFill>
              <a:effectLst/>
              <a:latin typeface="+mn-lt"/>
              <a:ea typeface="+mn-ea"/>
              <a:cs typeface="+mn-cs"/>
            </a:endParaRPr>
          </a:p>
          <a:p>
            <a:r>
              <a:rPr lang="en-GB" sz="1200" kern="1200">
                <a:solidFill>
                  <a:schemeClr val="tx1"/>
                </a:solidFill>
                <a:effectLst/>
                <a:latin typeface="+mn-lt"/>
                <a:ea typeface="+mn-ea"/>
                <a:cs typeface="+mn-cs"/>
              </a:rPr>
              <a:t>Katharina Pomej</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Adrian Frick</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Bernhard Scheiner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Maximilian Baumgartner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Klaus Schmetterer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Lorenz Balcar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Larissa Pajancic</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Abelina Kreuter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Petra Pjevac</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Joana Silva</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Bela Hausmann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Thomas Köcher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Carlos Reyna-Blanco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Katharina Lampichler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Nataliya Rohr-Udilova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Adrija Chakrabarty</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Anton Klotz</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Annika Lampl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Kerstin Zinober</a:t>
            </a:r>
            <a:r>
              <a:rPr lang="en-GB" sz="1200" strike="noStrike"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Katharina Regnat</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Michael Trauner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David Berry</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Thomas Vogl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Dietmar Tamandl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Christoph Gasche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rPr>
              <a:t>Matthias Pinter</a:t>
            </a:r>
            <a:r>
              <a:rPr lang="en-GB" sz="1200" u="sng" kern="1200" baseline="30000">
                <a:solidFill>
                  <a:schemeClr val="tx1"/>
                </a:solidFill>
                <a:effectLst/>
                <a:latin typeface="+mn-lt"/>
                <a:ea typeface="+mn-ea"/>
                <a:cs typeface="+mn-cs"/>
              </a:rPr>
              <a:t>1</a:t>
            </a:r>
            <a:r>
              <a:rPr lang="en-GB" sz="1200" u="sng" kern="1200">
                <a:solidFill>
                  <a:schemeClr val="tx1"/>
                </a:solidFill>
                <a:effectLst/>
                <a:latin typeface="+mn-lt"/>
                <a:ea typeface="+mn-ea"/>
                <a:cs typeface="+mn-cs"/>
              </a:rPr>
              <a:t> </a:t>
            </a:r>
            <a:endParaRPr lang="en-NZ" sz="1200" u="sng"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Medical University of Vienna,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CeMM Research Centre for Molecular Medicine of the Austrian Academy of Sciences,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University of Vienna, Centre for Microbiology and Environmental Systems Science,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Metabolomics Service and Research Facility, Vienna Biocentre Core Facilities, Vienna, Austria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Modulation of the gut microbiome (i.e., faecal microbiota transplant (FMT)) may help to overcome resistance to immune checkpoint inhibitors. </a:t>
            </a:r>
            <a:endParaRPr lang="en-NZ" sz="1200" b="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single-centre, single-arm pilot study (ClinicalTrials.gov ID: NCT05750030), we included patients with advanced HCC who progressed on atezolizumab/bevacizumab. Patients received a single FMT via colonoscopy from an anti-PD-1-responding HCC donor or a healthy donor, combined with atezolizumab/bevacizumab q3w. The primary endpoint was safety, measured by incidence and severity of treatment-related adverse events (TRAEs). The main secondary endpoint was best overall response according to mRECIST and RECISTv1.1. For exploratory analyses, blood and stool samples were collected longitudinally. Stool samples were processed for 16S rRNA sequencing and HPLC-MS metabolomics; amplicon-sequencing-variants were analyzed using DESeq2, differential abundance of metabolites and bacterial taxa were assessed using Maaslin2. Peripheral blood mononuclear cells were analyzed on CYTOFlex flow cytometer. Phage-display immunoprecipitation sequencing was performed on plasma samples to profile systemic IgG-epitope repertoires against gut microbiota and environmental antigens using a phage library comprising 357,000 peptides. </a:t>
            </a: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Between August 2023 and November 2024, 12 patients were included (male, n=10; Child-Pugh A, n=11; BCLC C, n=10). Grade 3-4 TRAEs included arterial hypertension (n=5) and proteinuria (n=3), both related to bevacizumab, and diarrhoea (n=1), related to FMT. No serious TRAEs were observed. Objective response rate according to mRECIST and RECISTv1.1 was 33% and 25%, respectively. Median progression-free survival was 6.9 (95%CI, 3.0-10.8) months (mRECIST) and 4.3 (95%CI, 0.2-8.5) months (RECISTv1.1). FMT resulted in a significant shift of recipient microbiome towards donor microbiome. Healthy-donor FMT was associated with higher engraftment compared with anti-PD-1-responder-FMT, and increased recipient faecal and plasma concentrations of certain bile acids. Responders had a higher proportion of peripheral naïve CD4+ CD45RA+ T cells at baseline, and we observed trends in certain T cell and monocyte populations after FMT. Responders showed greater shifts in systemic IgG antibody reactivity after FMT, consistent with a more pronounced early remodelling of humoral immune responses.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FMT combined with atezolizumab/bevacizumab was safe and achieved a high response rate in patients with atezolizumab/bevacizumab-refractory HCC.</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5744-C0D2-B39F-ED76-76A54D0D7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48AE-FAB0-1C1C-413F-7C5F8664E0F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5FD6C30-DAE3-878A-E5A7-E87DBA9238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BCLC, Barcelona Clinic Liver Cancer; CI, confidence interval; FMT, faecal microbiota transplant; HCC, hepatocellular carcinoma</a:t>
            </a:r>
            <a:r>
              <a:rPr lang="en-US" b="0" i="1"/>
              <a:t>; IgG, immunoglobulin G; </a:t>
            </a:r>
            <a:r>
              <a:rPr lang="en-NZ" b="0" i="1"/>
              <a:t>mRECIST, modified Response Evaluation Criteria in Solid Tumors; ORR, objective response rate; PD-1, </a:t>
            </a:r>
            <a:r>
              <a:rPr lang="en-US" b="0" i="1"/>
              <a:t>programmed cell death protein 1; </a:t>
            </a:r>
            <a:r>
              <a:rPr lang="en-NZ" b="0" i="1" err="1"/>
              <a:t>PFS</a:t>
            </a:r>
            <a:r>
              <a:rPr lang="en-NZ" b="0" i="1"/>
              <a:t>, progression-free survival; RECIST, Response Evaluation Criteria in Solid Tumors; TRAE, treatment-related adverse event.</a:t>
            </a:r>
            <a:r>
              <a:rPr lang="en-NZ" b="1" i="1"/>
              <a:t> </a:t>
            </a:r>
          </a:p>
          <a:p>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Faecal microbiota transplantation combined with atezolizumab plus bevacizumab in hepatocellular carcinoma refractory to atezolizumab plus bevacizumab: Final results of the open label, single-arm, FAB-HCC pilot study </a:t>
            </a:r>
            <a:endParaRPr lang="en-NZ" sz="1200" kern="1200">
              <a:solidFill>
                <a:schemeClr val="tx1"/>
              </a:solidFill>
              <a:effectLst/>
              <a:latin typeface="+mn-lt"/>
              <a:ea typeface="+mn-ea"/>
              <a:cs typeface="+mn-cs"/>
            </a:endParaRPr>
          </a:p>
          <a:p>
            <a:endParaRPr lang="en-NZ" i="1"/>
          </a:p>
          <a:p>
            <a:r>
              <a:rPr lang="en-NZ" b="1" i="0"/>
              <a:t>OS-053</a:t>
            </a:r>
          </a:p>
          <a:p>
            <a:endParaRPr lang="en-NZ" sz="1200" i="1" kern="1200">
              <a:solidFill>
                <a:schemeClr val="tx1"/>
              </a:solidFill>
              <a:effectLst/>
              <a:latin typeface="+mn-lt"/>
              <a:ea typeface="+mn-ea"/>
              <a:cs typeface="+mn-cs"/>
            </a:endParaRPr>
          </a:p>
          <a:p>
            <a:r>
              <a:rPr lang="en-GB" sz="1200" kern="1200">
                <a:solidFill>
                  <a:schemeClr val="tx1"/>
                </a:solidFill>
                <a:effectLst/>
                <a:latin typeface="+mn-lt"/>
                <a:ea typeface="+mn-ea"/>
                <a:cs typeface="+mn-cs"/>
              </a:rPr>
              <a:t>Katharina Pomej</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Adrian Frick</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Bernhard Scheiner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Maximilian Baumgartner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Klaus Schmetterer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Lorenz Balcar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Larissa Pajancic</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Abelina Kreuter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Petra Pjevac</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Joana Silva</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Bela Hausmann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Thomas Köcher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Carlos Reyna-Blanco</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Katharina Lampichler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Nataliya Rohr-Udilova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Adrija Chakrabarty</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Anton Klotz</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Annika Lampl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Kerstin Zinober</a:t>
            </a:r>
            <a:r>
              <a:rPr lang="en-GB" sz="1200" strike="noStrike"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Katharina Regnat</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Michael Trauner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David Berry</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Thomas Vogl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Dietmar Tamandl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Christoph Gasche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Matthias Pinter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Medical University of Vienna,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CeMM Research Centre for Molecular Medicine of the Austrian Academy of Sciences,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University of Vienna, Centre for Microbiology and Environmental Systems Science, Vienna, Austria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Metabolomics Service and Research Facility, Vienna Biocentre Core Facilities, Vienna, Austria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Modulation of the gut microbiome (i.e., faecal microbiota transplant (FMT)) may help to overcome resistance to immune checkpoint inhibitors. </a:t>
            </a:r>
            <a:endParaRPr lang="en-NZ" sz="1200" b="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single-centre, single-arm pilot study (ClinicalTrials.gov ID: NCT05750030), we included patients with advanced HCC who progressed on atezolizumab/bevacizumab. Patients received a single FMT via colonoscopy from an anti-PD-1-responding HCC donor or a healthy donor, combined with atezolizumab/bevacizumab q3w. The primary endpoint was safety, measured by incidence and severity of treatment-related adverse events (TRAEs). The main secondary endpoint was best overall response according to mRECIST and RECISTv1.1. For exploratory analyses, blood and stool samples were collected longitudinally. Stool samples were processed for 16S rRNA sequencing and HPLC-MS metabolomics; amplicon-sequencing-variants were analyzed using DESeq2, differential abundance of metabolites and bacterial taxa were assessed using Maaslin2. Peripheral blood mononuclear cells were analyzed on CYTOFlex flow cytometer. Phage-display immunoprecipitation sequencing was performed on plasma samples to profile systemic IgG-epitope repertoires against gut microbiota and environmental antigens using a phage library comprising 357,000 peptides. </a:t>
            </a: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Between August 2023 and November 2024, 12 patients were included (male, n=10; Child-Pugh A, n=11; BCLC C, n=10). Grade 3-4 TRAEs included arterial hypertension (n=5) and proteinuria (n=3), both related to bevacizumab, and diarrhoea (n=1), related to FMT. No serious TRAEs were observed. Objective response rate according to mRECIST and RECISTv1.1 was 33% and 25%, respectively. Median progression-free survival was 6.9 (95%CI, 3.0-10.8) months (mRECIST) and 4.3 (95%CI, 0.2-8.5) months (RECISTv1.1). FMT resulted in a significant shift of recipient microbiome towards donor microbiome. Healthy-donor FMT was associated with higher engraftment compared with anti-PD-1-responder-FMT, and increased recipient faecal and plasma concentrations of certain bile acids. Responders had a higher proportion of peripheral naïve CD4+ CD45RA+ T cells at baseline, and we observed trends in certain T cell and monocyte populations after FMT. Responders showed greater shifts in systemic IgG antibody reactivity after FMT, consistent with a more pronounced early remodelling of humoral immune responses.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FMT combined with atezolizumab/bevacizumab was safe and achieved a high response rate in patients with atezolizumab/bevacizumab-refractory HCC.</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A9E9F73-6317-7213-A6F1-5B720E4E7F1D}"/>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63302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E7BE4-79B8-6169-9545-4A0CEDF1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13618-1411-0675-CC73-5676BAE81659}"/>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82C816C-3753-3068-E78E-0D03827617FB}"/>
              </a:ext>
            </a:extLst>
          </p:cNvPr>
          <p:cNvSpPr>
            <a:spLocks noGrp="1"/>
          </p:cNvSpPr>
          <p:nvPr>
            <p:ph type="body" idx="1"/>
          </p:nvPr>
        </p:nvSpPr>
        <p:spPr/>
        <p:txBody>
          <a:bodyPr/>
          <a:lstStyle/>
          <a:p>
            <a:r>
              <a:rPr lang="en-NZ" b="1" i="1"/>
              <a:t>Abbreviations: </a:t>
            </a:r>
            <a:r>
              <a:rPr lang="en-NZ" b="0" i="1"/>
              <a:t>CT, computed tomography; FAACT, Functional Assessment of Anorexia/Cachexia Therapy</a:t>
            </a:r>
            <a:r>
              <a:rPr lang="en-GB" sz="1200" b="0" i="1" kern="1200">
                <a:solidFill>
                  <a:schemeClr val="tx1"/>
                </a:solidFill>
                <a:effectLst/>
                <a:latin typeface="+mn-lt"/>
                <a:ea typeface="+mn-ea"/>
                <a:cs typeface="+mn-cs"/>
              </a:rPr>
              <a:t>; </a:t>
            </a:r>
            <a:r>
              <a:rPr lang="en-NZ" b="0" i="1"/>
              <a:t>FACT-Hep, Functional Assessment of Cancer Therapy-Hepatobiliary; HCC, hepatocellular carcinoma; NC, nutritional counselling; QD, once daily; QoL, quality of life; R, randomization.</a:t>
            </a:r>
          </a:p>
          <a:p>
            <a:endParaRPr lang="en-NZ" b="1"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Olanzapine improves appetite, weight and quality of life in patients with hepatocellular carcinoma: a multicentre, randomized controlled trial </a:t>
            </a:r>
            <a:endParaRPr lang="en-NZ" sz="1200" kern="1200">
              <a:solidFill>
                <a:schemeClr val="tx1"/>
              </a:solidFill>
              <a:effectLst/>
              <a:latin typeface="+mn-lt"/>
              <a:ea typeface="+mn-ea"/>
              <a:cs typeface="+mn-cs"/>
            </a:endParaRPr>
          </a:p>
          <a:p>
            <a:endParaRPr lang="en-NZ" i="1"/>
          </a:p>
          <a:p>
            <a:r>
              <a:rPr lang="en-NZ" b="1" i="0"/>
              <a:t>OS-051-YI</a:t>
            </a:r>
          </a:p>
          <a:p>
            <a:endParaRPr lang="en-NZ" sz="1200" i="1" kern="1200">
              <a:solidFill>
                <a:schemeClr val="tx1"/>
              </a:solidFill>
              <a:effectLst/>
              <a:latin typeface="+mn-lt"/>
              <a:ea typeface="+mn-ea"/>
              <a:cs typeface="+mn-cs"/>
            </a:endParaRPr>
          </a:p>
          <a:p>
            <a:r>
              <a:rPr lang="en-GB" sz="1200" b="1" u="sng" kern="1200">
                <a:solidFill>
                  <a:schemeClr val="tx1"/>
                </a:solidFill>
                <a:effectLst/>
                <a:latin typeface="+mn-lt"/>
                <a:ea typeface="+mn-ea"/>
                <a:cs typeface="+mn-cs"/>
              </a:rPr>
              <a:t>Sagnik Biswas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Vijay Alexander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Vignesh Dwarkanathan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Sanchita Gupta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Arun Valsan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Gurasis Boparai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Amruthavarshini Nagabhushana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Santhosh Kumar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Arnav Aggarwal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Goldwin Cecil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Sarthak Saxena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Arathi Venu</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Monita Gahlot</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George Puthusseril</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Shubham Jain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Ayush Agarwal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Anoop Koshy</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Shrinkhala Verma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Amitabha Mandal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Naman Singh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Samagra Agarwal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Soumyadeep Choudhury</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Priya Nair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Sudhindran S</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Ashish Singh</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Ankur Goyal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Raju Sharma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Shivanand Gamangatti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Ashish Goel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Shalimar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All India Institute of Medical Science, New Delhi,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Christian Medical College, Vellore,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ESIC Hospital, Chennai,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Amrita Institute Of Medical Sciences, Kochi, India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To assess the role of olanzapine (OLN) in improving weight, appetite and quality-of-life (QoL) in patients with intermediate/advanced HCC and cachexia along with its safety in this patient group.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multicentre, open-label randomized controlled trial (December 2024-May 2025), 166 adult (18-70 years) patients with intermediate/advanced HCC and cachexia (defined as involuntary loss of ≥5% weight over the prior 6 months) were randomly assigned (1:1) to receive OLN (5 mg/day) with nutritional counselling (OLN+NC) or NC alone. We included patients who were treatment naïve or those who received prior therapy but had progressive disease with ongoing weight loss. Treatment modality for HCC was decided based on stage of disease and suitability for locoregional/systemic therapy. Primary outcome was to compare the proportion of patients reporting improvement in weight (&gt;5% from baseline) over 12 weeks between the two groups (modified intention-to-treat analysis). Secondary outcomes included change in anorexia (Visual analogue and Functional Assessment of Anorexia/Cachexia Therapy scale), muscle mass (assessed by computerized tomography scan), handgrip strength (dynamometry), exercise tolerance (6-minute walk test), caloric intake and QoL (Functional Assessment of Cancer Therapy-Hepatobiliary questionnaire).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Baseline characteristics were comparable in both groups. A higher proportion of patients in the OLN+NC group (39.7%) reported weight gain (&gt;5%) as compared to 15.3% in the NC alone group (absolute risk difference [ARD]: 24.4% [95% CI: 10.9 to 37.9]; p&lt;0.001). Weight gain was noted in both treatment-naïve and experienced patients. A higher number of patients in the OLN+NC group reported reduction in anorexia (36.5% vs NC: 15.1%, ARD: 21.4 [95% CI: 5.3-37.7]; p=0.01) accompanied by improved median daily caloric intake (OLN+NC: +135 [-45 to 312.5] kcal vs NC: -29 [-355 to 210] kcal; p=0.002). Patients using OLN also reported improved QoL (46.2% vs NC: 28.2%, ARD: 17.9 [95% CI: 3.5 to 32.4]; p=0.02) with significantly better sense of physical well-being and lower incidence of negative symptoms due to HCC. No significant between-group differences were observed in muscle mass, handgrip strength or exercise tolerance. OLN was not associated with any major drug related adverse events.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 12-week course of olanzapine improves weight, appetite and QoL in patients with intermediate/advanced HCC with cachexia and is well tolerated in this patient group (CTRI:2024/12/077603)</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C1B6B86-1602-DD27-B87C-9B333B9523C8}"/>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372531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5744-C0D2-B39F-ED76-76A54D0D7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48AE-FAB0-1C1C-413F-7C5F8664E0F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5FD6C30-DAE3-878A-E5A7-E87DBA9238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i="1"/>
              <a:t>Abbreviations: </a:t>
            </a:r>
            <a:r>
              <a:rPr lang="en-NZ" b="0" i="1"/>
              <a:t>ARD, absolute risk difference; CI, confidence interval; HCC, hepatocellular carcinoma;</a:t>
            </a:r>
            <a:r>
              <a:rPr lang="en-NZ" b="1" i="1"/>
              <a:t> </a:t>
            </a:r>
            <a:r>
              <a:rPr lang="en-NZ" b="0" i="1"/>
              <a:t>NC, nutritional counselling; OLN, olanzapine; QoL, quality of life.</a:t>
            </a:r>
            <a:endParaRPr lang="en-NZ" sz="1200" b="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Olanzapine improves appetite, weight and quality of life in patients with hepatocellular carcinoma: A multicentre, randomized controlled trial </a:t>
            </a:r>
            <a:endParaRPr lang="en-NZ" sz="1200" kern="1200">
              <a:solidFill>
                <a:schemeClr val="tx1"/>
              </a:solidFill>
              <a:effectLst/>
              <a:latin typeface="+mn-lt"/>
              <a:ea typeface="+mn-ea"/>
              <a:cs typeface="+mn-cs"/>
            </a:endParaRPr>
          </a:p>
          <a:p>
            <a:endParaRPr lang="en-NZ" i="1"/>
          </a:p>
          <a:p>
            <a:r>
              <a:rPr lang="en-NZ" b="1" i="0"/>
              <a:t>OS-051-YI</a:t>
            </a:r>
          </a:p>
          <a:p>
            <a:endParaRPr lang="en-NZ" sz="1200" i="1" kern="1200">
              <a:solidFill>
                <a:schemeClr val="tx1"/>
              </a:solidFill>
              <a:effectLst/>
              <a:latin typeface="+mn-lt"/>
              <a:ea typeface="+mn-ea"/>
              <a:cs typeface="+mn-cs"/>
            </a:endParaRPr>
          </a:p>
          <a:p>
            <a:r>
              <a:rPr lang="en-GB" sz="1200" kern="1200">
                <a:solidFill>
                  <a:schemeClr val="tx1"/>
                </a:solidFill>
                <a:effectLst/>
                <a:latin typeface="+mn-lt"/>
                <a:ea typeface="+mn-ea"/>
                <a:cs typeface="+mn-cs"/>
              </a:rPr>
              <a:t>Sagnik Biswas</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Vijay Alexander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Vignesh Dwarkanathan</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Sanchita Gupta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Arun Valsan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Gurasis Boparai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Amruthavarshini Nagabhushana</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Santhosh Kumar</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Arnav Aggarwal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Goldwin Cecil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Sarthak Saxena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Arathi Venu</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Monita Gahlot</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George Puthusseril</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Shubham Jain</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Ayush Agarwal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Anoop Koshy</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Shrinkhala Verma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Amitabha Mandal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Naman Singh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Samagra Agarwal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Soumyadeep Choudhury</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Priya Nair</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Sudhindran S</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Ashish Singh</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Ankur Goyal</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Raju Sharma</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Shivanand Gamangatti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Ashish Goel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Shalimar</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All India Institute of Medical Science, New Delhi,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Christian Medical College, Vellore,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ESIC Hospital, Chennai, India</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Amrita Institute Of Medical Sciences, Kochi, India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To assess the role of olanzapine (OLN) in improving weight, appetite and quality-of-life (QoL) in patients with intermediate/advanced HCC and cachexia along with its safety in this patient group.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multicentre, open-label randomized controlled trial (December 2024-May 2025), 166 adult (18-70 years) patients with intermediate/advanced HCC and cachexia (defined as involuntary loss of ≥5% weight over the prior 6 months) were randomly assigned (1:1) to receive OLN (5 mg/day) with nutritional counselling (OLN+NC) or NC alone. We included patients who were treatment naïve or those who received prior therapy but had progressive disease with ongoing weight loss. Treatment modality for HCC was decided based on stage of disease and suitability for locoregional/systemic therapy. Primary outcome was to compare the proportion of patients reporting improvement in weight (&gt;5% from baseline) over 12 weeks between the two groups (modified intention-to-treat analysis). Secondary outcomes included change in anorexia (Visual analogue and Functional Assessment of Anorexia/Cachexia Therapy scale), muscle mass (assessed by computerized tomography scan), handgrip strength (dynamometry), exercise tolerance (6-minute walk test), caloric intake and QoL (Functional Assessment of Cancer Therapy-Hepatobiliary questionnaire).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Baseline characteristics were comparable in both groups. A higher proportion of patients in the OLN+NC group (39.7%) reported weight gain (&gt;5%) as compared to 15.3% in the NC alone group (absolute risk difference [ARD]: 24.4% [95% CI: 10.9 to 37.9]; p&lt;0.001). Weight gain was noted in both treatment-naïve and experienced patients. A higher number of patients in the OLN+NC group reported reduction in anorexia (36.5% vs NC: 15.1%, ARD: 21.4 [95% CI: 5.3-37.7]; p=0.01) accompanied by improved median daily caloric intake (OLN+NC: +135 [-45 to 312.5] kcal vs NC: -29 [-355 to 210] kcal; p=0.002). Patients using OLN also reported improved QoL (46.2% vs NC: 28.2%, ARD: 17.9 [95% CI: 3.5 to 32.4]; p=0.02) with significantly better sense of physical well-being and lower incidence of negative symptoms due to HCC. No significant between-group differences were observed in muscle mass, handgrip strength or exercise tolerance. OLN was not associated with any major drug related adverse events.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 12-week course of olanzapine improves weight, appetite and QoL in patients with intermediate/advanced HCC with cachexia and is well tolerated in this patient group (CTRI:2024/12/077603)</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A9E9F73-6317-7213-A6F1-5B720E4E7F1D}"/>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63302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BCLC, Barcelona Clinic Liver Cancer; ECOG PS, Eastern Cooperative Oncology Group performance status; HBP-AMRI, </a:t>
            </a:r>
            <a:r>
              <a:rPr lang="en-NZ" b="0" i="1" err="1"/>
              <a:t>gadoxetic</a:t>
            </a:r>
            <a:r>
              <a:rPr lang="en-NZ" b="0" i="1"/>
              <a:t> acid-enhanced abbreviated magnetic resonance imaging; HCC, hepatocellular carcinoma; MRI, magnetic resonance imaging; R, randomization; US, ultrasonography.</a:t>
            </a:r>
          </a:p>
          <a:p>
            <a:endParaRPr lang="en-NZ" i="1"/>
          </a:p>
          <a:p>
            <a:r>
              <a:rPr lang="en-GB" sz="1200" b="1" kern="1200">
                <a:solidFill>
                  <a:schemeClr val="tx1"/>
                </a:solidFill>
                <a:effectLst/>
                <a:latin typeface="+mn-lt"/>
                <a:ea typeface="+mn-ea"/>
                <a:cs typeface="+mn-cs"/>
              </a:rPr>
              <a:t>Abbreviated </a:t>
            </a:r>
            <a:r>
              <a:rPr lang="en-GB" sz="1200" b="1" kern="1200" err="1">
                <a:solidFill>
                  <a:schemeClr val="tx1"/>
                </a:solidFill>
                <a:effectLst/>
                <a:latin typeface="+mn-lt"/>
                <a:ea typeface="+mn-ea"/>
                <a:cs typeface="+mn-cs"/>
              </a:rPr>
              <a:t>gadoxetic</a:t>
            </a:r>
            <a:r>
              <a:rPr lang="en-GB" sz="1200" b="1" kern="1200">
                <a:solidFill>
                  <a:schemeClr val="tx1"/>
                </a:solidFill>
                <a:effectLst/>
                <a:latin typeface="+mn-lt"/>
                <a:ea typeface="+mn-ea"/>
                <a:cs typeface="+mn-cs"/>
              </a:rPr>
              <a:t> acid-enhanced magnetic resonance imaging versus ultrasonography for hepatocellular carcinoma surveillance in high-risk patients: A randomized controlled trial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GS-007</a:t>
            </a:r>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Hyo Jung Park</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Jonggi</a:t>
            </a:r>
            <a:r>
              <a:rPr lang="en-GB" sz="1200" kern="1200">
                <a:solidFill>
                  <a:schemeClr val="tx1"/>
                </a:solidFill>
                <a:effectLst/>
                <a:latin typeface="+mn-lt"/>
                <a:ea typeface="+mn-ea"/>
                <a:cs typeface="+mn-cs"/>
              </a:rPr>
              <a:t>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Dong Wook Kim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Sang Hyun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Won-Mook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rPr>
              <a:t>Sung Won Chung</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Danbi</a:t>
            </a:r>
            <a:r>
              <a:rPr lang="en-GB" sz="1200" kern="1200">
                <a:solidFill>
                  <a:schemeClr val="tx1"/>
                </a:solidFill>
                <a:effectLst/>
                <a:latin typeface="+mn-lt"/>
                <a:ea typeface="+mn-ea"/>
                <a:cs typeface="+mn-cs"/>
              </a:rPr>
              <a:t> Lee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Ju Hyun Shim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Han Chu Lee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Young-Suk Lim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Amit Singal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So Yeon Kim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Asan Medical </a:t>
            </a:r>
            <a:r>
              <a:rPr lang="en-GB" sz="1200" i="1" kern="1200" err="1">
                <a:solidFill>
                  <a:schemeClr val="tx1"/>
                </a:solidFill>
                <a:effectLst/>
                <a:latin typeface="+mn-lt"/>
                <a:ea typeface="+mn-ea"/>
                <a:cs typeface="+mn-cs"/>
              </a:rPr>
              <a:t>Center</a:t>
            </a:r>
            <a:r>
              <a:rPr lang="en-GB" sz="1200" i="1" kern="1200">
                <a:solidFill>
                  <a:schemeClr val="tx1"/>
                </a:solidFill>
                <a:effectLst/>
                <a:latin typeface="+mn-lt"/>
                <a:ea typeface="+mn-ea"/>
                <a:cs typeface="+mn-cs"/>
              </a:rPr>
              <a:t>, Seoul, Korea, Rep. of South</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University of Texas Southwestern Medical </a:t>
            </a:r>
            <a:r>
              <a:rPr lang="en-GB" sz="1200" i="1" kern="1200" err="1">
                <a:solidFill>
                  <a:schemeClr val="tx1"/>
                </a:solidFill>
                <a:effectLst/>
                <a:latin typeface="+mn-lt"/>
                <a:ea typeface="+mn-ea"/>
                <a:cs typeface="+mn-cs"/>
              </a:rPr>
              <a:t>Center</a:t>
            </a:r>
            <a:r>
              <a:rPr lang="en-GB" sz="1200" i="1" kern="1200">
                <a:solidFill>
                  <a:schemeClr val="tx1"/>
                </a:solidFill>
                <a:effectLst/>
                <a:latin typeface="+mn-lt"/>
                <a:ea typeface="+mn-ea"/>
                <a:cs typeface="+mn-cs"/>
              </a:rPr>
              <a:t>, Dallas, Texas, United States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AMRIUS trial (Abbreviated Magnetic Resonance imaging using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 versus Ultrasonography for Surveillance of early-stage hepatocellular carcinoma in high-risk patients) aimed to prospectively compare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acid-enhanced abbreviated MRI (HBP-AMRI) and ultrasonography (US) for hepatocellular carcinoma (HCC) surveillance in high-risk patients with cirrhosis.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This open-label, randomized controlled trial was conducted at a tertiary referral centre in South Korea. Adults (≥ 20 years) with high-risk cirrhosis (annual HCC incidence &gt; 5%), Eastern Cooperative Oncology Group performance status 0–2, Child–Pugh class A or B, and no prior liver cancer or recent malignancy were enrolled. Participants were randomized 1:1 to biannual HBP-AMRI or US for two surveillance rounds. The primary endpoint was the detection rate of Barcelona Clinic Liver Cancer (BCLC) stage 0 or A HCC. Secondary endpoints included detection rates of BCLC stage 0 and all-stage HCC, false referral rate, and BCLC stage distribution at initial HCC diagnosis.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Between August 2022 and October 2024, 806 patients were randomized to the HBP-AMRI (n = 403) or US (n = 403) group. A total of 44 participants (5.5%) were diagnosed with HCC (32 in the HBP-AMRI group and 12 in the US group). BCLC stages at diagnosis were stage 0 in 59.1% (26/44), stage A in 31.8% (14/44), stage B in 4.5% (2/44) and stage C in 4.5% (2/44).The median size of detected HCCs was 1.5 cm (range, 1.0–5.0 cm). The detection rate of BCLC stage 0 or A HCC was significantly higher in the HBP-AMRI group (7.7% [29/377]) than in the US group (2.9% [11/382], p = 0.003). HBP-AMRI also showed higher detection rates of BCLC stage 0 HCC than US (6.1% [23/377] vs. 0.8% [3/382], p &lt; 0.001) and all-stage HCC (8.5% [32/377] vs. 3.1% [12/382], p = 0.002). The false referral rate was lower in the HBP-AMRI group (2.1% [15/704]) group than in the US group (4.4% [32/731], p = 0.02). The HBP-AMRI group demonstrated an earlier BCLC stage distribution compared with the US group (p = 0.04).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HBP-AMRI using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 demonstrated superior performance to US for HCC surveillance in high-risk cirrhotic patients, with higher detection rate of early-stage HCC and fewer false referrals (ClinicalTrials.gov, NCT06312826).</a:t>
            </a:r>
            <a:endParaRPr lang="en-NZ" sz="1200" kern="1200">
              <a:solidFill>
                <a:schemeClr val="tx1"/>
              </a:solidFill>
              <a:effectLst/>
              <a:latin typeface="+mn-lt"/>
              <a:ea typeface="+mn-ea"/>
              <a:cs typeface="+mn-cs"/>
            </a:endParaRPr>
          </a:p>
          <a:p>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69462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5744-C0D2-B39F-ED76-76A54D0D7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48AE-FAB0-1C1C-413F-7C5F8664E0F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35FD6C30-DAE3-878A-E5A7-E87DBA9238DC}"/>
              </a:ext>
            </a:extLst>
          </p:cNvPr>
          <p:cNvSpPr>
            <a:spLocks noGrp="1"/>
          </p:cNvSpPr>
          <p:nvPr>
            <p:ph type="body" idx="1"/>
          </p:nvPr>
        </p:nvSpPr>
        <p:spPr/>
        <p:txBody>
          <a:bodyPr/>
          <a:lstStyle/>
          <a:p>
            <a:r>
              <a:rPr lang="en-NZ" b="1" i="1"/>
              <a:t>Abbreviations: </a:t>
            </a:r>
            <a:r>
              <a:rPr lang="en-NZ" b="0" i="1"/>
              <a:t>BCLC, Barcelona Clinic Liver Cancer; HBP-AMRI, </a:t>
            </a:r>
            <a:r>
              <a:rPr lang="en-NZ" b="0" i="1" err="1"/>
              <a:t>gadoxetic</a:t>
            </a:r>
            <a:r>
              <a:rPr lang="en-NZ" b="0" i="1"/>
              <a:t> acid-enhanced abbreviated magnetic resonance imaging; HCC, hepatocellular carcinoma; MRI, magnetic resonance imaging; US, ultrasonography.</a:t>
            </a:r>
          </a:p>
          <a:p>
            <a:endParaRPr lang="en-NZ" i="1"/>
          </a:p>
          <a:p>
            <a:r>
              <a:rPr lang="en-GB" sz="1200" b="1" kern="1200">
                <a:solidFill>
                  <a:schemeClr val="tx1"/>
                </a:solidFill>
                <a:effectLst/>
                <a:latin typeface="+mn-lt"/>
                <a:ea typeface="+mn-ea"/>
                <a:cs typeface="+mn-cs"/>
              </a:rPr>
              <a:t>Abbreviated </a:t>
            </a:r>
            <a:r>
              <a:rPr lang="en-GB" sz="1200" b="1" kern="1200" err="1">
                <a:solidFill>
                  <a:schemeClr val="tx1"/>
                </a:solidFill>
                <a:effectLst/>
                <a:latin typeface="+mn-lt"/>
                <a:ea typeface="+mn-ea"/>
                <a:cs typeface="+mn-cs"/>
              </a:rPr>
              <a:t>gadoxetic</a:t>
            </a:r>
            <a:r>
              <a:rPr lang="en-GB" sz="1200" b="1" kern="1200">
                <a:solidFill>
                  <a:schemeClr val="tx1"/>
                </a:solidFill>
                <a:effectLst/>
                <a:latin typeface="+mn-lt"/>
                <a:ea typeface="+mn-ea"/>
                <a:cs typeface="+mn-cs"/>
              </a:rPr>
              <a:t> acid-enhanced magnetic resonance imaging versus ultrasonography for hepatocellular carcinoma surveillance in high-risk patients: A randomized controlled trial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GS-007</a:t>
            </a:r>
            <a:endParaRPr lang="en-NZ" i="1"/>
          </a:p>
          <a:p>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Hyo Jung Park</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Jonggi</a:t>
            </a:r>
            <a:r>
              <a:rPr lang="en-GB" sz="1200" kern="1200">
                <a:solidFill>
                  <a:schemeClr val="tx1"/>
                </a:solidFill>
                <a:effectLst/>
                <a:latin typeface="+mn-lt"/>
                <a:ea typeface="+mn-ea"/>
                <a:cs typeface="+mn-cs"/>
              </a:rPr>
              <a:t>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Dong Wook Kim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Sang Hyun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Won-Mook Choi</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u="sng" kern="1200">
                <a:solidFill>
                  <a:schemeClr val="tx1"/>
                </a:solidFill>
                <a:effectLst/>
                <a:latin typeface="+mn-lt"/>
                <a:ea typeface="+mn-ea"/>
                <a:cs typeface="+mn-cs"/>
              </a:rPr>
              <a:t>Sung Won Chung</a:t>
            </a:r>
            <a:r>
              <a:rPr lang="en-GB" sz="1200" u="sng"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Danbi</a:t>
            </a:r>
            <a:r>
              <a:rPr lang="en-GB" sz="1200" kern="1200">
                <a:solidFill>
                  <a:schemeClr val="tx1"/>
                </a:solidFill>
                <a:effectLst/>
                <a:latin typeface="+mn-lt"/>
                <a:ea typeface="+mn-ea"/>
                <a:cs typeface="+mn-cs"/>
              </a:rPr>
              <a:t> Lee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Ju Hyun Shim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Han Chu Lee</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Young-Suk Lim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Amit Singal</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So Yeon Kim</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Asan Medical </a:t>
            </a:r>
            <a:r>
              <a:rPr lang="en-GB" sz="1200" i="1" kern="1200" err="1">
                <a:solidFill>
                  <a:schemeClr val="tx1"/>
                </a:solidFill>
                <a:effectLst/>
                <a:latin typeface="+mn-lt"/>
                <a:ea typeface="+mn-ea"/>
                <a:cs typeface="+mn-cs"/>
              </a:rPr>
              <a:t>Center</a:t>
            </a:r>
            <a:r>
              <a:rPr lang="en-GB" sz="1200" i="1" kern="1200">
                <a:solidFill>
                  <a:schemeClr val="tx1"/>
                </a:solidFill>
                <a:effectLst/>
                <a:latin typeface="+mn-lt"/>
                <a:ea typeface="+mn-ea"/>
                <a:cs typeface="+mn-cs"/>
              </a:rPr>
              <a:t>, Seoul, Korea, Rep. of South</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University of Texas Southwestern Medical </a:t>
            </a:r>
            <a:r>
              <a:rPr lang="en-GB" sz="1200" i="1" kern="1200" err="1">
                <a:solidFill>
                  <a:schemeClr val="tx1"/>
                </a:solidFill>
                <a:effectLst/>
                <a:latin typeface="+mn-lt"/>
                <a:ea typeface="+mn-ea"/>
                <a:cs typeface="+mn-cs"/>
              </a:rPr>
              <a:t>Center</a:t>
            </a:r>
            <a:r>
              <a:rPr lang="en-GB" sz="1200" i="1" kern="1200">
                <a:solidFill>
                  <a:schemeClr val="tx1"/>
                </a:solidFill>
                <a:effectLst/>
                <a:latin typeface="+mn-lt"/>
                <a:ea typeface="+mn-ea"/>
                <a:cs typeface="+mn-cs"/>
              </a:rPr>
              <a:t>, Dallas, Texas, United States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AMRIUS trial (Abbreviated Magnetic Resonance imaging using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 versus Ultrasonography for Surveillance of early-stage hepatocellular carcinoma in high-risk patients) aimed to prospectively compare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acid-enhanced abbreviated MRI (HBP-AMRI) and ultrasonography (US) for hepatocellular carcinoma (HCC) surveillance in high-risk patients with cirrhosis.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This open-label, randomized controlled trial was conducted at a tertiary referral centre in South Korea. Adults (≥ 20 years) with high-risk cirrhosis (annual HCC incidence &gt; 5%), Eastern Cooperative Oncology Group performance status 0–2, Child–Pugh class A or B, and no prior liver cancer or recent malignancy were enrolled. Participants were randomized 1:1 to biannual HBP-AMRI or US for two surveillance rounds. The primary endpoint was the detection rate of Barcelona Clinic Liver Cancer (BCLC) stage 0 or A HCC. Secondary endpoints included detection rates of BCLC stage 0 and all-stage HCC, false referral rate, and BCLC stage distribution at initial HCC diagnosis.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Between August 2022 and October 2024, 806 patients were randomized to the HBP-AMRI (n = 403) or US (n = 403) group. A total of 44 participants (5.5%) were diagnosed with HCC (32 in the HBP-AMRI group and 12 in the US group). BCLC stages at diagnosis were stage 0 in 59.1% (26/44), stage A in 31.8% (14/44), stage B in 4.5% (2/44) and stage C in 4.5% (2/44).The median size of detected HCCs was 1.5 cm (range, 1.0–5.0 cm). The detection rate of BCLC stage 0 or A HCC was significantly higher in the HBP-AMRI group (7.7% [29/377]) than in the US group (2.9% [11/382], p = 0.003). HBP-AMRI also showed higher detection rates of BCLC stage 0 HCC than US (6.1% [23/377] vs. 0.8% [3/382], p &lt; 0.001) and all-stage HCC (8.5% [32/377] vs. 3.1% [12/382], p = 0.002). The false referral rate was lower in the HBP-AMRI group (2.1% [15/704]) group than in the US group (4.4% [32/731], p = 0.02). The HBP-AMRI group demonstrated an earlier BCLC stage distribution compared with the US group (p = 0.04). </a:t>
            </a:r>
            <a:endParaRPr lang="en-NZ"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HBP-AMRI using </a:t>
            </a:r>
            <a:r>
              <a:rPr lang="en-GB" sz="1200" kern="1200" err="1">
                <a:solidFill>
                  <a:schemeClr val="tx1"/>
                </a:solidFill>
                <a:effectLst/>
                <a:latin typeface="+mn-lt"/>
                <a:ea typeface="+mn-ea"/>
                <a:cs typeface="+mn-cs"/>
              </a:rPr>
              <a:t>gadoxetic</a:t>
            </a:r>
            <a:r>
              <a:rPr lang="en-GB" sz="1200" kern="1200">
                <a:solidFill>
                  <a:schemeClr val="tx1"/>
                </a:solidFill>
                <a:effectLst/>
                <a:latin typeface="+mn-lt"/>
                <a:ea typeface="+mn-ea"/>
                <a:cs typeface="+mn-cs"/>
              </a:rPr>
              <a:t> acid demonstrated superior performance to US for HCC surveillance in high-risk cirrhotic patients, with higher detection rate of early-stage HCC and fewer false referrals (ClinicalTrials.gov, NCT06312826).</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A9E9F73-6317-7213-A6F1-5B720E4E7F1D}"/>
              </a:ext>
            </a:extLst>
          </p:cNvPr>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63302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NZ" b="1" i="1"/>
              <a:t>Abbreviations: </a:t>
            </a:r>
            <a:r>
              <a:rPr lang="en-NZ" b="0" i="1"/>
              <a:t>AASLD, </a:t>
            </a:r>
            <a:r>
              <a:rPr lang="en-US" b="0" i="1"/>
              <a:t>American Association for the Study of Liver Diseases; </a:t>
            </a:r>
            <a:r>
              <a:rPr lang="en-NZ" b="0" i="1"/>
              <a:t>AFP, alpha-fetoprotein; AUROC, </a:t>
            </a:r>
            <a:r>
              <a:rPr lang="en-GB" b="0" i="1"/>
              <a:t>Area Under the Receiver Operating Characteristic curve; </a:t>
            </a:r>
            <a:r>
              <a:rPr lang="en-NZ" b="0" i="1"/>
              <a:t>EASL, </a:t>
            </a:r>
            <a:r>
              <a:rPr lang="en-US" b="0" i="1"/>
              <a:t>European Association for the Study of the Liver; </a:t>
            </a:r>
            <a:r>
              <a:rPr lang="en-NZ" b="0" i="1"/>
              <a:t>HCC, hepatocellular carcinoma;</a:t>
            </a:r>
            <a:r>
              <a:rPr lang="en-NZ" b="1" i="1"/>
              <a:t> </a:t>
            </a:r>
            <a:r>
              <a:rPr lang="en-NZ" b="0" i="1"/>
              <a:t>mDNA, </a:t>
            </a:r>
            <a:r>
              <a:rPr lang="en-US" sz="1200" b="0" i="1">
                <a:latin typeface="Arial" panose="020B0604020202020204" pitchFamily="34" charset="0"/>
                <a:cs typeface="Arial" panose="020B0604020202020204" pitchFamily="34" charset="0"/>
              </a:rPr>
              <a:t>methylated DNA; </a:t>
            </a:r>
            <a:r>
              <a:rPr lang="en-US" sz="1200" b="0">
                <a:latin typeface="Arial" panose="020B0604020202020204" pitchFamily="34" charset="0"/>
                <a:cs typeface="Arial" panose="020B0604020202020204" pitchFamily="34" charset="0"/>
              </a:rPr>
              <a:t>mSEPT9, methylated SEPT9. </a:t>
            </a:r>
            <a:endParaRPr lang="en-NZ" b="0" i="1"/>
          </a:p>
          <a:p>
            <a:endParaRPr lang="en-NZ" i="1"/>
          </a:p>
          <a:p>
            <a:r>
              <a:rPr lang="en-GB" sz="1200" b="1" kern="1200">
                <a:solidFill>
                  <a:schemeClr val="tx1"/>
                </a:solidFill>
                <a:effectLst/>
                <a:latin typeface="+mn-lt"/>
                <a:ea typeface="+mn-ea"/>
                <a:cs typeface="+mn-cs"/>
              </a:rPr>
              <a:t>Circulating methylated SEPT9 for detection of hepatocellular carcinoma in patients with cirrhosis: A prospective multicentre Phase 3 diagnostic validation study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a:t>OS-052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i="1"/>
          </a:p>
          <a:p>
            <a:r>
              <a:rPr lang="en-GB" sz="1200" kern="1200">
                <a:solidFill>
                  <a:schemeClr val="tx1"/>
                </a:solidFill>
                <a:effectLst/>
                <a:latin typeface="+mn-lt"/>
                <a:ea typeface="+mn-ea"/>
                <a:cs typeface="+mn-cs"/>
              </a:rPr>
              <a:t>Abderrahim Oussalah</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Maël Silva Rodriguez</a:t>
            </a:r>
            <a:r>
              <a:rPr lang="en-GB" sz="1200" kern="1200" baseline="30000">
                <a:solidFill>
                  <a:schemeClr val="tx1"/>
                </a:solidFill>
                <a:effectLst/>
                <a:latin typeface="+mn-lt"/>
                <a:ea typeface="+mn-ea"/>
                <a:cs typeface="+mn-cs"/>
              </a:rPr>
              <a:t>1</a:t>
            </a:r>
            <a:r>
              <a:rPr lang="en-GB" sz="1200" kern="1200">
                <a:solidFill>
                  <a:schemeClr val="tx1"/>
                </a:solidFill>
                <a:effectLst/>
                <a:latin typeface="+mn-lt"/>
                <a:ea typeface="+mn-ea"/>
                <a:cs typeface="+mn-cs"/>
              </a:rPr>
              <a:t>, Guillaume Conroy</a:t>
            </a:r>
            <a:r>
              <a:rPr lang="en-GB" sz="1200" kern="1200" baseline="30000">
                <a:solidFill>
                  <a:schemeClr val="tx1"/>
                </a:solidFill>
                <a:effectLst/>
                <a:latin typeface="+mn-lt"/>
                <a:ea typeface="+mn-ea"/>
                <a:cs typeface="+mn-cs"/>
              </a:rPr>
              <a:t>2</a:t>
            </a:r>
            <a:r>
              <a:rPr lang="en-GB" sz="1200" kern="1200">
                <a:solidFill>
                  <a:schemeClr val="tx1"/>
                </a:solidFill>
                <a:effectLst/>
                <a:latin typeface="+mn-lt"/>
                <a:ea typeface="+mn-ea"/>
                <a:cs typeface="+mn-cs"/>
              </a:rPr>
              <a:t>, Mouni Bensenane</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Hélène Rousseau</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Ahmet Ayav</a:t>
            </a:r>
            <a:r>
              <a:rPr lang="en-GB" sz="1200" kern="1200" baseline="30000">
                <a:solidFill>
                  <a:schemeClr val="tx1"/>
                </a:solidFill>
                <a:effectLst/>
                <a:latin typeface="+mn-lt"/>
                <a:ea typeface="+mn-ea"/>
                <a:cs typeface="+mn-cs"/>
              </a:rPr>
              <a:t>5</a:t>
            </a:r>
            <a:r>
              <a:rPr lang="en-GB" sz="1200" kern="1200">
                <a:solidFill>
                  <a:schemeClr val="tx1"/>
                </a:solidFill>
                <a:effectLst/>
                <a:latin typeface="+mn-lt"/>
                <a:ea typeface="+mn-ea"/>
                <a:cs typeface="+mn-cs"/>
              </a:rPr>
              <a:t>, Jean-Louis Guéant</a:t>
            </a:r>
            <a:r>
              <a:rPr lang="en-GB" sz="1200" kern="1200" baseline="30000">
                <a:solidFill>
                  <a:schemeClr val="tx1"/>
                </a:solidFill>
                <a:effectLst/>
                <a:latin typeface="+mn-lt"/>
                <a:ea typeface="+mn-ea"/>
                <a:cs typeface="+mn-cs"/>
              </a:rPr>
              <a:t>6</a:t>
            </a:r>
            <a:r>
              <a:rPr lang="en-GB" sz="1200" kern="1200">
                <a:solidFill>
                  <a:schemeClr val="tx1"/>
                </a:solidFill>
                <a:effectLst/>
                <a:latin typeface="+mn-lt"/>
                <a:ea typeface="+mn-ea"/>
                <a:cs typeface="+mn-cs"/>
              </a:rPr>
              <a:t>, Houda Camara</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Cédric Baumann</a:t>
            </a:r>
            <a:r>
              <a:rPr lang="en-GB" sz="1200" kern="1200" baseline="30000">
                <a:solidFill>
                  <a:schemeClr val="tx1"/>
                </a:solidFill>
                <a:effectLst/>
                <a:latin typeface="+mn-lt"/>
                <a:ea typeface="+mn-ea"/>
                <a:cs typeface="+mn-cs"/>
              </a:rPr>
              <a:t>4</a:t>
            </a:r>
            <a:r>
              <a:rPr lang="en-GB" sz="1200" kern="1200">
                <a:solidFill>
                  <a:schemeClr val="tx1"/>
                </a:solidFill>
                <a:effectLst/>
                <a:latin typeface="+mn-lt"/>
                <a:ea typeface="+mn-ea"/>
                <a:cs typeface="+mn-cs"/>
              </a:rPr>
              <a:t>, Valérie Laurent</a:t>
            </a:r>
            <a:r>
              <a:rPr lang="en-GB" sz="1200" kern="1200" baseline="30000">
                <a:solidFill>
                  <a:schemeClr val="tx1"/>
                </a:solidFill>
                <a:effectLst/>
                <a:latin typeface="+mn-lt"/>
                <a:ea typeface="+mn-ea"/>
                <a:cs typeface="+mn-cs"/>
              </a:rPr>
              <a:t>7</a:t>
            </a:r>
            <a:r>
              <a:rPr lang="en-GB" sz="1200" kern="1200">
                <a:solidFill>
                  <a:schemeClr val="tx1"/>
                </a:solidFill>
                <a:effectLst/>
                <a:latin typeface="+mn-lt"/>
                <a:ea typeface="+mn-ea"/>
                <a:cs typeface="+mn-cs"/>
              </a:rPr>
              <a:t>, Jean-Pierre Bronowicki</a:t>
            </a:r>
            <a:r>
              <a:rPr lang="en-GB" sz="1200" kern="1200" baseline="30000">
                <a:solidFill>
                  <a:schemeClr val="tx1"/>
                </a:solidFill>
                <a:effectLst/>
                <a:latin typeface="+mn-lt"/>
                <a:ea typeface="+mn-ea"/>
                <a:cs typeface="+mn-cs"/>
              </a:rPr>
              <a:t>3</a:t>
            </a:r>
            <a:r>
              <a:rPr lang="en-GB"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30000">
              <a:solidFill>
                <a:schemeClr val="tx1"/>
              </a:solidFill>
              <a:effectLst/>
              <a:latin typeface="+mn-lt"/>
              <a:ea typeface="+mn-ea"/>
              <a:cs typeface="+mn-cs"/>
            </a:endParaRPr>
          </a:p>
          <a:p>
            <a:r>
              <a:rPr lang="en-GB" sz="1200" i="1" kern="1200" baseline="30000">
                <a:solidFill>
                  <a:schemeClr val="tx1"/>
                </a:solidFill>
                <a:effectLst/>
                <a:latin typeface="+mn-lt"/>
                <a:ea typeface="+mn-ea"/>
                <a:cs typeface="+mn-cs"/>
              </a:rPr>
              <a:t>1</a:t>
            </a:r>
            <a:r>
              <a:rPr lang="en-GB" sz="1200" i="1" kern="1200">
                <a:solidFill>
                  <a:schemeClr val="tx1"/>
                </a:solidFill>
                <a:effectLst/>
                <a:latin typeface="+mn-lt"/>
                <a:ea typeface="+mn-ea"/>
                <a:cs typeface="+mn-cs"/>
              </a:rPr>
              <a:t>University Hospital of Nancy, Department of Genomic Medicine, Division of Biochemistry, Molecular Biology and Nutrition, Faculty of Medicine of Nancy, INSERM UMR_S 1256,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2</a:t>
            </a:r>
            <a:r>
              <a:rPr lang="en-GB" sz="1200" i="1" kern="1200">
                <a:solidFill>
                  <a:schemeClr val="tx1"/>
                </a:solidFill>
                <a:effectLst/>
                <a:latin typeface="+mn-lt"/>
                <a:ea typeface="+mn-ea"/>
                <a:cs typeface="+mn-cs"/>
              </a:rPr>
              <a:t>Mercy Hospital, Department of Gastroenterology and Hepatology, Metz,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3</a:t>
            </a:r>
            <a:r>
              <a:rPr lang="en-GB" sz="1200" i="1" kern="1200">
                <a:solidFill>
                  <a:schemeClr val="tx1"/>
                </a:solidFill>
                <a:effectLst/>
                <a:latin typeface="+mn-lt"/>
                <a:ea typeface="+mn-ea"/>
                <a:cs typeface="+mn-cs"/>
              </a:rPr>
              <a:t>University Hospital of Nancy, Department of Gastroenterology and Liver Diseases,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4</a:t>
            </a:r>
            <a:r>
              <a:rPr lang="en-GB" sz="1200" i="1" kern="1200">
                <a:solidFill>
                  <a:schemeClr val="tx1"/>
                </a:solidFill>
                <a:effectLst/>
                <a:latin typeface="+mn-lt"/>
                <a:ea typeface="+mn-ea"/>
                <a:cs typeface="+mn-cs"/>
              </a:rPr>
              <a:t>University Hospital of Nancy, Methodology, Data Management and Statistics Unit,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5</a:t>
            </a:r>
            <a:r>
              <a:rPr lang="en-GB" sz="1200" i="1" kern="1200">
                <a:solidFill>
                  <a:schemeClr val="tx1"/>
                </a:solidFill>
                <a:effectLst/>
                <a:latin typeface="+mn-lt"/>
                <a:ea typeface="+mn-ea"/>
                <a:cs typeface="+mn-cs"/>
              </a:rPr>
              <a:t>University Hospital of Nancy, Department of Hepato-Pancreato-Biliary Surgery, Nancy, France</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6</a:t>
            </a:r>
            <a:r>
              <a:rPr lang="en-GB" sz="1200" i="1" kern="1200">
                <a:solidFill>
                  <a:schemeClr val="tx1"/>
                </a:solidFill>
                <a:effectLst/>
                <a:latin typeface="+mn-lt"/>
                <a:ea typeface="+mn-ea"/>
                <a:cs typeface="+mn-cs"/>
              </a:rPr>
              <a:t>Joan Klein Jacobs Center for Precision Nutrition and Health, Cornell University, Ithaca, United States</a:t>
            </a:r>
            <a:r>
              <a:rPr lang="en-GB" sz="1200" kern="1200">
                <a:solidFill>
                  <a:schemeClr val="tx1"/>
                </a:solidFill>
                <a:effectLst/>
                <a:latin typeface="+mn-lt"/>
                <a:ea typeface="+mn-ea"/>
                <a:cs typeface="+mn-cs"/>
              </a:rPr>
              <a:t>, </a:t>
            </a:r>
            <a:r>
              <a:rPr lang="en-GB" sz="1200" i="1" kern="1200" baseline="30000">
                <a:solidFill>
                  <a:schemeClr val="tx1"/>
                </a:solidFill>
                <a:effectLst/>
                <a:latin typeface="+mn-lt"/>
                <a:ea typeface="+mn-ea"/>
                <a:cs typeface="+mn-cs"/>
              </a:rPr>
              <a:t>7</a:t>
            </a:r>
            <a:r>
              <a:rPr lang="en-GB" sz="1200" i="1" kern="1200">
                <a:solidFill>
                  <a:schemeClr val="tx1"/>
                </a:solidFill>
                <a:effectLst/>
                <a:latin typeface="+mn-lt"/>
                <a:ea typeface="+mn-ea"/>
                <a:cs typeface="+mn-cs"/>
              </a:rPr>
              <a:t>University Hospital of Nancy, Department of Radiology, Nancy, France </a:t>
            </a:r>
            <a:endParaRPr lang="en-NZ"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baseline="0">
              <a:solidFill>
                <a:schemeClr val="tx1"/>
              </a:solidFill>
              <a:effectLst/>
              <a:latin typeface="+mn-lt"/>
              <a:ea typeface="+mn-ea"/>
              <a:cs typeface="+mn-cs"/>
            </a:endParaRPr>
          </a:p>
          <a:p>
            <a:r>
              <a:rPr lang="en-NZ"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Hepatocellular carcinoma (HCC) surveillance in patients with cirrhosis remains suboptimal, with inadequate early-stage detection. Alpha-fetoprotein (AFP) demonstrates insufficient sensitivity. We previously showed promising diagnostic accuracy for methylated </a:t>
            </a:r>
            <a:r>
              <a:rPr lang="en-GB" sz="1200" i="1" kern="1200">
                <a:solidFill>
                  <a:schemeClr val="tx1"/>
                </a:solidFill>
                <a:effectLst/>
                <a:latin typeface="+mn-lt"/>
                <a:ea typeface="+mn-ea"/>
                <a:cs typeface="+mn-cs"/>
              </a:rPr>
              <a:t>SEPT9 </a:t>
            </a:r>
            <a:r>
              <a:rPr lang="en-GB" sz="1200" kern="1200">
                <a:solidFill>
                  <a:schemeClr val="tx1"/>
                </a:solidFill>
                <a:effectLst/>
                <a:latin typeface="+mn-lt"/>
                <a:ea typeface="+mn-ea"/>
                <a:cs typeface="+mn-cs"/>
              </a:rPr>
              <a:t>(mSEPT9), a cell-free DNA-based epigenetic biomarker. The primary objective was to evaluate the diagnostic accuracy of plasma mSEPT9 compared with AFP for detecting HCC in patients with cirrhosis undergoing surveillance. Exploratory objectives included evaluation of combination strategies and assessment of the relationship between replicate positivity and circulating methylated DNA load. </a:t>
            </a:r>
          </a:p>
          <a:p>
            <a:r>
              <a:rPr lang="en-NZ"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In this prospective, multicentre, phase 3 diagnostic validation study (NCT03311152), we enrolled 574 patients with cirrhosis undergoing HCC surveillance at two tertiary centres in France. HCC was diagnosed according to AASLD and EASL criteria by hepatologists unaware of mSEPT9 results. We compared mSEPT9 testing (triple-negative, single-positive, double-positive, or triple-positive based on three biological replicates) with AFP greater than 20 ng/mL. Combination strategies included Tier 1 (either biomarker positive, prioritizing sensitivity) and Tier 2 (both biomarkers positive, prioritizing specificity). The primary endpoint was diagnostic accuracy assessed by AUROC, sensitivity, specificity, predictive values, and likelihood ratios using frequentist and Bayesian approaches. </a:t>
            </a:r>
          </a:p>
          <a:p>
            <a:r>
              <a:rPr lang="en-NZ"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Among 574 participants (median age 63 years; 72% male; median Child-Pugh score 5), 118 had HCC, with 51 (43.2%) at BCLC stage 0 or A. mSEPT9 achieved an AUROC of 0.79 (95% CI 0.74 to 0.84), compared with 0.71 (95% CI 0.66 to 0.76) for AFP (p = 0.002; Bayes factor 713, extreme evidence). Tier 1a (at least single-positive mSEPT9 or AFP greater than 20 ng/mL) achieved 87.8% sensitivity and 95.0% negative predictive value. Tier 2 (triple-positive mSEPT9 and AFP greater than 20 ng/mL) achieved 99.6% specificity and 95.1% positive predictive value. Tier 1c (triple-positive mSEPT9 or AFP greater than 20 ng/mL) achieved 74.8% sensitivity with 85.9% specificity. For early-stage disease (BCLC 0-A), Tier 1a achieved 74.5% sensitivity versus 23.5% for AFP alone (3.2-fold improvement). </a:t>
            </a:r>
          </a:p>
          <a:p>
            <a:r>
              <a:rPr lang="en-NZ"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Circulating mSEPT9 combined with AFP substantially improved HCC detection in patients with cirrhosis, particularly for early-stage disease amenable to curative treatment. These findings support integrating mSEPT9 into surveillance algorithms to enhance early detection.</a:t>
            </a:r>
            <a:endParaRPr lang="en-NZ" sz="1200" kern="1200">
              <a:solidFill>
                <a:schemeClr val="tx1"/>
              </a:solidFill>
              <a:effectLst/>
              <a:latin typeface="+mn-lt"/>
              <a:ea typeface="+mn-ea"/>
              <a:cs typeface="+mn-cs"/>
            </a:endParaRPr>
          </a:p>
          <a:p>
            <a:endParaRPr lang="en-NZ" i="1"/>
          </a:p>
        </p:txBody>
      </p:sp>
      <p:sp>
        <p:nvSpPr>
          <p:cNvPr id="4" name="Slide Number Placeholder 3"/>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694622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pink cover with white text and a liver&#10;&#10;AI-generated content may be incorrect.">
            <a:extLst>
              <a:ext uri="{FF2B5EF4-FFF2-40B4-BE49-F238E27FC236}">
                <a16:creationId xmlns:a16="http://schemas.microsoft.com/office/drawing/2014/main" id="{F2928C81-CF30-41EC-C924-A9385600E1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A pink and white rectangle with a white rectangle&#10;&#10;AI-generated content may be incorrect.">
            <a:extLst>
              <a:ext uri="{FF2B5EF4-FFF2-40B4-BE49-F238E27FC236}">
                <a16:creationId xmlns:a16="http://schemas.microsoft.com/office/drawing/2014/main" id="{2D57CD3B-55E4-8DFD-BDAE-335DC602D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mn-lt"/>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 white rectangular object with a red border&#10;&#10;AI-generated content may be incorrect.">
            <a:extLst>
              <a:ext uri="{FF2B5EF4-FFF2-40B4-BE49-F238E27FC236}">
                <a16:creationId xmlns:a16="http://schemas.microsoft.com/office/drawing/2014/main" id="{95F69015-CEC0-B5BD-7478-C0CF3BCA1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mn-lt"/>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normAutofit/>
          </a:bodyPr>
          <a:lstStyle>
            <a:lvl1pPr>
              <a:defRPr sz="1600">
                <a:solidFill>
                  <a:srgbClr val="004B87"/>
                </a:solidFill>
                <a:latin typeface="+mn-lt"/>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7" name="Picture 6" descr="A white rectangular object with a red border&#10;&#10;AI-generated content may be incorrect.">
            <a:extLst>
              <a:ext uri="{FF2B5EF4-FFF2-40B4-BE49-F238E27FC236}">
                <a16:creationId xmlns:a16="http://schemas.microsoft.com/office/drawing/2014/main" id="{03A3A69B-5A42-433E-6882-6EC06BB0B4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normAutofit/>
          </a:bodyPr>
          <a:lstStyle>
            <a:lvl1pPr>
              <a:defRPr sz="1600">
                <a:solidFill>
                  <a:srgbClr val="004B87"/>
                </a:solidFill>
                <a:latin typeface="+mn-lt"/>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normAutofit/>
          </a:bodyPr>
          <a:lstStyle>
            <a:lvl1pPr>
              <a:defRPr sz="1600">
                <a:solidFill>
                  <a:srgbClr val="004B87"/>
                </a:solidFill>
                <a:latin typeface="+mn-lt"/>
              </a:defRPr>
            </a:lvl1pPr>
          </a:lstStyle>
          <a:p>
            <a:pPr lvl="0"/>
            <a:r>
              <a:rPr lang="en-US"/>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mn-lt"/>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5/20/2026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png"/><Relationship Id="rId3" Type="http://schemas.openxmlformats.org/officeDocument/2006/relationships/chart" Target="../charts/chart6.xml"/><Relationship Id="rId7" Type="http://schemas.openxmlformats.org/officeDocument/2006/relationships/image" Target="../media/image21.svg"/><Relationship Id="rId12"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chart" Target="../charts/chart10.xml"/><Relationship Id="rId5" Type="http://schemas.openxmlformats.org/officeDocument/2006/relationships/image" Target="../media/image19.svg"/><Relationship Id="rId10" Type="http://schemas.openxmlformats.org/officeDocument/2006/relationships/chart" Target="../charts/chart9.xml"/><Relationship Id="rId4" Type="http://schemas.openxmlformats.org/officeDocument/2006/relationships/chart" Target="../charts/chart7.xml"/><Relationship Id="rId9" Type="http://schemas.openxmlformats.org/officeDocument/2006/relationships/chart" Target="../charts/chart8.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10.svg"/><Relationship Id="rId4" Type="http://schemas.openxmlformats.org/officeDocument/2006/relationships/image" Target="../media/image12.sv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5.sv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10.svg"/><Relationship Id="rId4" Type="http://schemas.openxmlformats.org/officeDocument/2006/relationships/image" Target="../media/image12.sv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chart" Target="../charts/chart13.xml"/><Relationship Id="rId7"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27.sv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2.sv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18.svg"/><Relationship Id="rId10" Type="http://schemas.openxmlformats.org/officeDocument/2006/relationships/image" Target="../media/image4.png"/><Relationship Id="rId4" Type="http://schemas.openxmlformats.org/officeDocument/2006/relationships/image" Target="../media/image10.svg"/><Relationship Id="rId9"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8.svg"/><Relationship Id="rId7" Type="http://schemas.openxmlformats.org/officeDocument/2006/relationships/image" Target="../media/image33.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4.png"/><Relationship Id="rId5" Type="http://schemas.openxmlformats.org/officeDocument/2006/relationships/image" Target="../media/image32.svg"/><Relationship Id="rId10" Type="http://schemas.openxmlformats.org/officeDocument/2006/relationships/slide" Target="slide4.xml"/><Relationship Id="rId4" Type="http://schemas.openxmlformats.org/officeDocument/2006/relationships/image" Target="../media/image31.sv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slide" Target="slide4.xml"/><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8.svg"/><Relationship Id="rId10" Type="http://schemas.openxmlformats.org/officeDocument/2006/relationships/image" Target="../media/image39.svg"/><Relationship Id="rId4" Type="http://schemas.openxmlformats.org/officeDocument/2006/relationships/image" Target="../media/image7.svg"/><Relationship Id="rId9" Type="http://schemas.openxmlformats.org/officeDocument/2006/relationships/image" Target="../media/image38.svg"/><Relationship Id="rId1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49.svg"/><Relationship Id="rId2" Type="http://schemas.openxmlformats.org/officeDocument/2006/relationships/notesSlide" Target="../notesSlides/notesSlide17.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48.svg"/><Relationship Id="rId5" Type="http://schemas.openxmlformats.org/officeDocument/2006/relationships/image" Target="../media/image43.svg"/><Relationship Id="rId15" Type="http://schemas.openxmlformats.org/officeDocument/2006/relationships/slide" Target="slide5.xml"/><Relationship Id="rId10" Type="http://schemas.openxmlformats.org/officeDocument/2006/relationships/image" Target="../media/image47.svg"/><Relationship Id="rId4" Type="http://schemas.openxmlformats.org/officeDocument/2006/relationships/image" Target="../media/image31.svg"/><Relationship Id="rId9" Type="http://schemas.openxmlformats.org/officeDocument/2006/relationships/image" Target="../media/image46.svg"/><Relationship Id="rId14" Type="http://schemas.openxmlformats.org/officeDocument/2006/relationships/image" Target="../media/image51.svg"/></Relationships>
</file>

<file path=ppt/slides/_rels/slide26.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49.svg"/><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png"/><Relationship Id="rId3" Type="http://schemas.openxmlformats.org/officeDocument/2006/relationships/image" Target="../media/image53.svg"/><Relationship Id="rId7" Type="http://schemas.openxmlformats.org/officeDocument/2006/relationships/image" Target="../media/image29.svg"/><Relationship Id="rId12"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57.svg"/><Relationship Id="rId5" Type="http://schemas.openxmlformats.org/officeDocument/2006/relationships/image" Target="../media/image32.svg"/><Relationship Id="rId10" Type="http://schemas.openxmlformats.org/officeDocument/2006/relationships/image" Target="../media/image56.svg"/><Relationship Id="rId4" Type="http://schemas.openxmlformats.org/officeDocument/2006/relationships/image" Target="../media/image31.svg"/><Relationship Id="rId9" Type="http://schemas.openxmlformats.org/officeDocument/2006/relationships/image" Target="../media/image55.sv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0.svg"/><Relationship Id="rId3" Type="http://schemas.openxmlformats.org/officeDocument/2006/relationships/image" Target="../media/image7.svg"/><Relationship Id="rId7" Type="http://schemas.openxmlformats.org/officeDocument/2006/relationships/image" Target="../media/image31.svg"/><Relationship Id="rId12" Type="http://schemas.openxmlformats.org/officeDocument/2006/relationships/image" Target="../media/image47.svg"/><Relationship Id="rId17" Type="http://schemas.openxmlformats.org/officeDocument/2006/relationships/image" Target="../media/image4.png"/><Relationship Id="rId2" Type="http://schemas.openxmlformats.org/officeDocument/2006/relationships/notesSlide" Target="../notesSlides/notesSlide21.xml"/><Relationship Id="rId16"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46.svg"/><Relationship Id="rId5" Type="http://schemas.openxmlformats.org/officeDocument/2006/relationships/image" Target="../media/image34.svg"/><Relationship Id="rId15" Type="http://schemas.openxmlformats.org/officeDocument/2006/relationships/image" Target="../media/image29.svg"/><Relationship Id="rId10" Type="http://schemas.openxmlformats.org/officeDocument/2006/relationships/image" Target="../media/image59.svg"/><Relationship Id="rId4" Type="http://schemas.openxmlformats.org/officeDocument/2006/relationships/image" Target="../media/image18.svg"/><Relationship Id="rId9" Type="http://schemas.openxmlformats.org/officeDocument/2006/relationships/image" Target="../media/image58.svg"/><Relationship Id="rId14" Type="http://schemas.openxmlformats.org/officeDocument/2006/relationships/image" Target="../media/image44.svg"/></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1.svg"/><Relationship Id="rId7"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3.svg"/><Relationship Id="rId5" Type="http://schemas.openxmlformats.org/officeDocument/2006/relationships/image" Target="../media/image40.svg"/><Relationship Id="rId4" Type="http://schemas.openxmlformats.org/officeDocument/2006/relationships/image" Target="../media/image62.svg"/></Relationships>
</file>

<file path=ppt/slides/_rels/slide3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image" Target="../media/image66.svg"/><Relationship Id="rId4" Type="http://schemas.openxmlformats.org/officeDocument/2006/relationships/image" Target="../media/image65.svg"/></Relationships>
</file>

<file path=ppt/slides/_rels/slide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slide" Target="slide3.xml"/><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11" Type="http://schemas.openxmlformats.org/officeDocument/2006/relationships/slide" Target="slide3.xml"/><Relationship Id="rId5" Type="http://schemas.openxmlformats.org/officeDocument/2006/relationships/image" Target="../media/image15.svg"/><Relationship Id="rId10" Type="http://schemas.openxmlformats.org/officeDocument/2006/relationships/image" Target="../media/image10.svg"/><Relationship Id="rId4" Type="http://schemas.openxmlformats.org/officeDocument/2006/relationships/image" Target="../media/image14.sv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3C34-D017-6FBB-E5B7-18CA43ABB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15C7B-225A-BD9F-68EE-DA7CC3467ABA}"/>
              </a:ext>
            </a:extLst>
          </p:cNvPr>
          <p:cNvSpPr>
            <a:spLocks noGrp="1"/>
          </p:cNvSpPr>
          <p:nvPr>
            <p:ph type="title"/>
          </p:nvPr>
        </p:nvSpPr>
        <p:spPr>
          <a:xfrm>
            <a:off x="838200" y="-89087"/>
            <a:ext cx="10725150" cy="838947"/>
          </a:xfrm>
        </p:spPr>
        <p:txBody>
          <a:bodyPr>
            <a:noAutofit/>
          </a:bodyPr>
          <a:lstStyle/>
          <a:p>
            <a:r>
              <a:rPr lang="en-US">
                <a:latin typeface="Arial" panose="020B0604020202020204" pitchFamily="34" charset="0"/>
                <a:cs typeface="Arial" panose="020B0604020202020204" pitchFamily="34" charset="0"/>
              </a:rPr>
              <a:t>FMT + atezolizumab + bevacizumab in HCC refractory to atezolizumab + bevacizumab: Final results of the open-label, single-arm, FAB-HCC pilot study</a:t>
            </a:r>
          </a:p>
        </p:txBody>
      </p:sp>
      <p:sp>
        <p:nvSpPr>
          <p:cNvPr id="4" name="Content Placeholder 1">
            <a:extLst>
              <a:ext uri="{FF2B5EF4-FFF2-40B4-BE49-F238E27FC236}">
                <a16:creationId xmlns:a16="http://schemas.microsoft.com/office/drawing/2014/main" id="{BE5AE7D3-8AB0-8DA2-426C-8764061743DE}"/>
              </a:ext>
            </a:extLst>
          </p:cNvPr>
          <p:cNvSpPr txBox="1">
            <a:spLocks/>
          </p:cNvSpPr>
          <p:nvPr/>
        </p:nvSpPr>
        <p:spPr>
          <a:xfrm>
            <a:off x="425752" y="1034690"/>
            <a:ext cx="5186772" cy="231141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RESULTS</a:t>
            </a:r>
          </a:p>
          <a:p>
            <a:pPr>
              <a:lnSpc>
                <a:spcPct val="100000"/>
              </a:lnSpc>
            </a:pPr>
            <a:r>
              <a:rPr lang="en-US" sz="1600">
                <a:latin typeface="Arial" panose="020B0604020202020204" pitchFamily="34" charset="0"/>
                <a:cs typeface="Arial" panose="020B0604020202020204" pitchFamily="34" charset="0"/>
              </a:rPr>
              <a:t>12 patients were included:</a:t>
            </a:r>
          </a:p>
          <a:p>
            <a:pPr>
              <a:lnSpc>
                <a:spcPct val="100000"/>
              </a:lnSpc>
            </a:pPr>
            <a:endParaRPr lang="en-US" sz="1600">
              <a:latin typeface="Arial" panose="020B0604020202020204" pitchFamily="34" charset="0"/>
              <a:cs typeface="Arial" panose="020B0604020202020204" pitchFamily="34" charset="0"/>
            </a:endParaRPr>
          </a:p>
        </p:txBody>
      </p:sp>
      <p:sp>
        <p:nvSpPr>
          <p:cNvPr id="3" name="Text Placeholder 3">
            <a:extLst>
              <a:ext uri="{FF2B5EF4-FFF2-40B4-BE49-F238E27FC236}">
                <a16:creationId xmlns:a16="http://schemas.microsoft.com/office/drawing/2014/main" id="{B32D2BC1-169A-21C6-458A-0C948DC40EE6}"/>
              </a:ext>
            </a:extLst>
          </p:cNvPr>
          <p:cNvSpPr txBox="1">
            <a:spLocks/>
          </p:cNvSpPr>
          <p:nvPr/>
        </p:nvSpPr>
        <p:spPr>
          <a:xfrm>
            <a:off x="190499" y="6451600"/>
            <a:ext cx="3429001" cy="290512"/>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a:latin typeface="Arial" panose="020B0604020202020204" pitchFamily="34" charset="0"/>
                <a:cs typeface="Arial" panose="020B0604020202020204" pitchFamily="34" charset="0"/>
              </a:rPr>
            </a:br>
            <a:r>
              <a:rPr lang="en-GB" sz="1100" err="1">
                <a:solidFill>
                  <a:srgbClr val="004B87"/>
                </a:solidFill>
                <a:latin typeface="Arial"/>
                <a:cs typeface="Arial"/>
              </a:rPr>
              <a:t>Pomej</a:t>
            </a:r>
            <a:r>
              <a:rPr lang="en-GB" sz="1100">
                <a:solidFill>
                  <a:srgbClr val="004B87"/>
                </a:solidFill>
                <a:latin typeface="Arial"/>
                <a:cs typeface="Arial"/>
              </a:rPr>
              <a:t> K, et al. EASL 2026; OS-053.</a:t>
            </a:r>
          </a:p>
        </p:txBody>
      </p:sp>
      <p:sp>
        <p:nvSpPr>
          <p:cNvPr id="80" name="Content Placeholder 1">
            <a:extLst>
              <a:ext uri="{FF2B5EF4-FFF2-40B4-BE49-F238E27FC236}">
                <a16:creationId xmlns:a16="http://schemas.microsoft.com/office/drawing/2014/main" id="{04B83A78-391B-F6C9-0F67-18A77464C5EE}"/>
              </a:ext>
            </a:extLst>
          </p:cNvPr>
          <p:cNvSpPr txBox="1">
            <a:spLocks/>
          </p:cNvSpPr>
          <p:nvPr/>
        </p:nvSpPr>
        <p:spPr>
          <a:xfrm>
            <a:off x="6600825" y="5015305"/>
            <a:ext cx="5177624" cy="1086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mn-lt"/>
              </a:rPr>
              <a:t>CONCLUSIONS</a:t>
            </a:r>
          </a:p>
          <a:p>
            <a:pPr>
              <a:lnSpc>
                <a:spcPct val="100000"/>
              </a:lnSpc>
              <a:spcBef>
                <a:spcPts val="500"/>
              </a:spcBef>
            </a:pPr>
            <a:r>
              <a:rPr lang="en-US" sz="1600">
                <a:latin typeface="Arial" panose="020B0604020202020204" pitchFamily="34" charset="0"/>
                <a:cs typeface="Arial" panose="020B0604020202020204" pitchFamily="34" charset="0"/>
              </a:rPr>
              <a:t>FMT + atezolizumab + bevacizumab was safe and achieved a high response rate in patients with HCC who are refractory to atezolizumab + bevacizumab</a:t>
            </a:r>
          </a:p>
        </p:txBody>
      </p:sp>
      <p:cxnSp>
        <p:nvCxnSpPr>
          <p:cNvPr id="19" name="Straight Connector 18">
            <a:extLst>
              <a:ext uri="{FF2B5EF4-FFF2-40B4-BE49-F238E27FC236}">
                <a16:creationId xmlns:a16="http://schemas.microsoft.com/office/drawing/2014/main" id="{D3E2C653-E011-8D55-864B-D4A2A0C58B3F}"/>
              </a:ext>
            </a:extLst>
          </p:cNvPr>
          <p:cNvCxnSpPr>
            <a:cxnSpLocks/>
          </p:cNvCxnSpPr>
          <p:nvPr/>
        </p:nvCxnSpPr>
        <p:spPr>
          <a:xfrm>
            <a:off x="6360607" y="4919511"/>
            <a:ext cx="0" cy="146425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3BBCE42-0DC4-ED9D-FD4E-D79919C39BCC}"/>
              </a:ext>
            </a:extLst>
          </p:cNvPr>
          <p:cNvSpPr txBox="1"/>
          <p:nvPr/>
        </p:nvSpPr>
        <p:spPr>
          <a:xfrm>
            <a:off x="1620020" y="4685370"/>
            <a:ext cx="1133228" cy="338554"/>
          </a:xfrm>
          <a:prstGeom prst="rect">
            <a:avLst/>
          </a:prstGeom>
          <a:noFill/>
        </p:spPr>
        <p:txBody>
          <a:bodyPr wrap="square" rtlCol="0">
            <a:spAutoFit/>
          </a:bodyPr>
          <a:lstStyle/>
          <a:p>
            <a:pPr>
              <a:spcAft>
                <a:spcPts val="600"/>
              </a:spcAft>
            </a:pPr>
            <a:r>
              <a:rPr lang="en-GB" sz="1600" b="1" noProof="0">
                <a:latin typeface="Arial" panose="020B0604020202020204" pitchFamily="34" charset="0"/>
                <a:cs typeface="Arial" panose="020B0604020202020204" pitchFamily="34" charset="0"/>
              </a:rPr>
              <a:t>ORR</a:t>
            </a:r>
          </a:p>
        </p:txBody>
      </p:sp>
      <p:sp>
        <p:nvSpPr>
          <p:cNvPr id="22" name="TextBox 21">
            <a:extLst>
              <a:ext uri="{FF2B5EF4-FFF2-40B4-BE49-F238E27FC236}">
                <a16:creationId xmlns:a16="http://schemas.microsoft.com/office/drawing/2014/main" id="{B48524BE-A0F5-A72B-7A32-337D019794D0}"/>
              </a:ext>
            </a:extLst>
          </p:cNvPr>
          <p:cNvSpPr txBox="1"/>
          <p:nvPr/>
        </p:nvSpPr>
        <p:spPr>
          <a:xfrm>
            <a:off x="4153455" y="4692220"/>
            <a:ext cx="1670084" cy="338554"/>
          </a:xfrm>
          <a:prstGeom prst="rect">
            <a:avLst/>
          </a:prstGeom>
          <a:noFill/>
        </p:spPr>
        <p:txBody>
          <a:bodyPr wrap="square" rtlCol="0">
            <a:spAutoFit/>
          </a:bodyPr>
          <a:lstStyle/>
          <a:p>
            <a:pPr>
              <a:spcAft>
                <a:spcPts val="600"/>
              </a:spcAft>
            </a:pPr>
            <a:r>
              <a:rPr lang="en-GB" sz="1600" b="1" noProof="0">
                <a:latin typeface="Arial" panose="020B0604020202020204" pitchFamily="34" charset="0"/>
                <a:cs typeface="Arial" panose="020B0604020202020204" pitchFamily="34" charset="0"/>
              </a:rPr>
              <a:t>Median PFS</a:t>
            </a:r>
          </a:p>
        </p:txBody>
      </p:sp>
      <p:graphicFrame>
        <p:nvGraphicFramePr>
          <p:cNvPr id="23" name="Chart 22">
            <a:extLst>
              <a:ext uri="{FF2B5EF4-FFF2-40B4-BE49-F238E27FC236}">
                <a16:creationId xmlns:a16="http://schemas.microsoft.com/office/drawing/2014/main" id="{87A1A4DF-01E1-7F56-0A81-48EDCEC71B27}"/>
              </a:ext>
            </a:extLst>
          </p:cNvPr>
          <p:cNvGraphicFramePr/>
          <p:nvPr>
            <p:extLst>
              <p:ext uri="{D42A27DB-BD31-4B8C-83A1-F6EECF244321}">
                <p14:modId xmlns:p14="http://schemas.microsoft.com/office/powerpoint/2010/main" val="4264640524"/>
              </p:ext>
            </p:extLst>
          </p:nvPr>
        </p:nvGraphicFramePr>
        <p:xfrm>
          <a:off x="464232" y="5005410"/>
          <a:ext cx="2599998" cy="145892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ECB93D36-5973-D4AD-ADB4-957B21255DA6}"/>
              </a:ext>
            </a:extLst>
          </p:cNvPr>
          <p:cNvSpPr txBox="1"/>
          <p:nvPr/>
        </p:nvSpPr>
        <p:spPr>
          <a:xfrm rot="16200000">
            <a:off x="-231624" y="5449971"/>
            <a:ext cx="1117120" cy="276999"/>
          </a:xfrm>
          <a:prstGeom prst="rect">
            <a:avLst/>
          </a:prstGeom>
          <a:noFill/>
        </p:spPr>
        <p:txBody>
          <a:bodyPr wrap="square" rtlCol="0">
            <a:spAutoFit/>
          </a:bodyPr>
          <a:lstStyle/>
          <a:p>
            <a:r>
              <a:rPr lang="en-GB" sz="1200" b="1" noProof="0">
                <a:latin typeface="Arial" panose="020B0604020202020204" pitchFamily="34" charset="0"/>
                <a:cs typeface="Arial" panose="020B0604020202020204" pitchFamily="34" charset="0"/>
              </a:rPr>
              <a:t>Patients, %</a:t>
            </a:r>
          </a:p>
        </p:txBody>
      </p:sp>
      <p:sp>
        <p:nvSpPr>
          <p:cNvPr id="25" name="TextBox 24">
            <a:extLst>
              <a:ext uri="{FF2B5EF4-FFF2-40B4-BE49-F238E27FC236}">
                <a16:creationId xmlns:a16="http://schemas.microsoft.com/office/drawing/2014/main" id="{413B9E7F-1453-3DF0-A1C5-9D6C7337D7EB}"/>
              </a:ext>
            </a:extLst>
          </p:cNvPr>
          <p:cNvSpPr txBox="1"/>
          <p:nvPr/>
        </p:nvSpPr>
        <p:spPr>
          <a:xfrm>
            <a:off x="1077108" y="4976501"/>
            <a:ext cx="586582" cy="307777"/>
          </a:xfrm>
          <a:prstGeom prst="rect">
            <a:avLst/>
          </a:prstGeom>
          <a:noFill/>
        </p:spPr>
        <p:txBody>
          <a:bodyPr wrap="square" rtlCol="0">
            <a:spAutoFit/>
          </a:bodyPr>
          <a:lstStyle/>
          <a:p>
            <a:r>
              <a:rPr lang="en-GB" sz="1400" b="1">
                <a:solidFill>
                  <a:schemeClr val="accent4">
                    <a:lumMod val="60000"/>
                    <a:lumOff val="40000"/>
                  </a:schemeClr>
                </a:solidFill>
                <a:latin typeface="Arial" panose="020B0604020202020204" pitchFamily="34" charset="0"/>
                <a:cs typeface="Arial" panose="020B0604020202020204" pitchFamily="34" charset="0"/>
              </a:rPr>
              <a:t>33.0</a:t>
            </a:r>
            <a:endParaRPr lang="en-GB" sz="1400" b="1" noProof="0">
              <a:solidFill>
                <a:schemeClr val="accent4">
                  <a:lumMod val="60000"/>
                  <a:lumOff val="40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1BAA741-1846-4483-2DB3-0832F64000AA}"/>
              </a:ext>
            </a:extLst>
          </p:cNvPr>
          <p:cNvSpPr txBox="1"/>
          <p:nvPr/>
        </p:nvSpPr>
        <p:spPr>
          <a:xfrm>
            <a:off x="2210843" y="5169405"/>
            <a:ext cx="586582" cy="307777"/>
          </a:xfrm>
          <a:prstGeom prst="rect">
            <a:avLst/>
          </a:prstGeom>
          <a:noFill/>
        </p:spPr>
        <p:txBody>
          <a:bodyPr wrap="square" rtlCol="0">
            <a:spAutoFit/>
          </a:bodyPr>
          <a:lstStyle/>
          <a:p>
            <a:r>
              <a:rPr lang="en-GB" sz="1400" b="1">
                <a:solidFill>
                  <a:schemeClr val="accent4">
                    <a:lumMod val="75000"/>
                  </a:schemeClr>
                </a:solidFill>
                <a:latin typeface="Arial" panose="020B0604020202020204" pitchFamily="34" charset="0"/>
                <a:cs typeface="Arial" panose="020B0604020202020204" pitchFamily="34" charset="0"/>
              </a:rPr>
              <a:t>25.0</a:t>
            </a:r>
            <a:endParaRPr lang="en-GB" sz="1400" b="1" noProof="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27" name="Chart 26">
            <a:extLst>
              <a:ext uri="{FF2B5EF4-FFF2-40B4-BE49-F238E27FC236}">
                <a16:creationId xmlns:a16="http://schemas.microsoft.com/office/drawing/2014/main" id="{4DB16B50-E029-C912-FBD6-44FD690A3F3E}"/>
              </a:ext>
            </a:extLst>
          </p:cNvPr>
          <p:cNvGraphicFramePr/>
          <p:nvPr>
            <p:extLst>
              <p:ext uri="{D42A27DB-BD31-4B8C-83A1-F6EECF244321}">
                <p14:modId xmlns:p14="http://schemas.microsoft.com/office/powerpoint/2010/main" val="890193979"/>
              </p:ext>
            </p:extLst>
          </p:nvPr>
        </p:nvGraphicFramePr>
        <p:xfrm>
          <a:off x="3338825" y="5010205"/>
          <a:ext cx="2599998" cy="1458922"/>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3B4C96CE-244D-FA20-44BC-26BDF22E5A45}"/>
              </a:ext>
            </a:extLst>
          </p:cNvPr>
          <p:cNvSpPr txBox="1"/>
          <p:nvPr/>
        </p:nvSpPr>
        <p:spPr>
          <a:xfrm rot="16200000">
            <a:off x="2721304" y="5454764"/>
            <a:ext cx="1117120" cy="276999"/>
          </a:xfrm>
          <a:prstGeom prst="rect">
            <a:avLst/>
          </a:prstGeom>
          <a:noFill/>
        </p:spPr>
        <p:txBody>
          <a:bodyPr wrap="square" lIns="91440" tIns="45720" rIns="91440" bIns="45720" rtlCol="0" anchor="t">
            <a:spAutoFit/>
          </a:bodyPr>
          <a:lstStyle/>
          <a:p>
            <a:r>
              <a:rPr lang="en-GB" sz="1200" b="1">
                <a:latin typeface="Arial"/>
                <a:cs typeface="Arial"/>
              </a:rPr>
              <a:t>Months</a:t>
            </a:r>
            <a:endParaRPr lang="en-GB" sz="1200" b="1" noProof="0">
              <a:latin typeface="Arial"/>
              <a:cs typeface="Arial"/>
            </a:endParaRPr>
          </a:p>
        </p:txBody>
      </p:sp>
      <p:sp>
        <p:nvSpPr>
          <p:cNvPr id="29" name="TextBox 28">
            <a:extLst>
              <a:ext uri="{FF2B5EF4-FFF2-40B4-BE49-F238E27FC236}">
                <a16:creationId xmlns:a16="http://schemas.microsoft.com/office/drawing/2014/main" id="{617CC7A7-C05C-888E-16C6-E25C9CD472A8}"/>
              </a:ext>
            </a:extLst>
          </p:cNvPr>
          <p:cNvSpPr txBox="1"/>
          <p:nvPr/>
        </p:nvSpPr>
        <p:spPr>
          <a:xfrm>
            <a:off x="4026569" y="5120222"/>
            <a:ext cx="586582" cy="307777"/>
          </a:xfrm>
          <a:prstGeom prst="rect">
            <a:avLst/>
          </a:prstGeom>
          <a:noFill/>
        </p:spPr>
        <p:txBody>
          <a:bodyPr wrap="square" rtlCol="0">
            <a:spAutoFit/>
          </a:bodyPr>
          <a:lstStyle/>
          <a:p>
            <a:r>
              <a:rPr lang="en-GB" sz="1400" b="1">
                <a:solidFill>
                  <a:schemeClr val="accent4">
                    <a:lumMod val="60000"/>
                    <a:lumOff val="40000"/>
                  </a:schemeClr>
                </a:solidFill>
                <a:latin typeface="Arial" panose="020B0604020202020204" pitchFamily="34" charset="0"/>
                <a:cs typeface="Arial" panose="020B0604020202020204" pitchFamily="34" charset="0"/>
              </a:rPr>
              <a:t>6.9</a:t>
            </a:r>
            <a:endParaRPr lang="en-GB" sz="1400" b="1" noProof="0">
              <a:solidFill>
                <a:schemeClr val="accent4">
                  <a:lumMod val="60000"/>
                  <a:lumOff val="40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45DEA29-9F9E-1D21-9C2B-9D742F89DD8B}"/>
              </a:ext>
            </a:extLst>
          </p:cNvPr>
          <p:cNvSpPr txBox="1"/>
          <p:nvPr/>
        </p:nvSpPr>
        <p:spPr>
          <a:xfrm>
            <a:off x="5165820" y="5392923"/>
            <a:ext cx="586582" cy="307777"/>
          </a:xfrm>
          <a:prstGeom prst="rect">
            <a:avLst/>
          </a:prstGeom>
          <a:noFill/>
        </p:spPr>
        <p:txBody>
          <a:bodyPr wrap="square" rtlCol="0">
            <a:spAutoFit/>
          </a:bodyPr>
          <a:lstStyle/>
          <a:p>
            <a:r>
              <a:rPr lang="en-GB" sz="1400" b="1" noProof="0">
                <a:solidFill>
                  <a:schemeClr val="accent4">
                    <a:lumMod val="75000"/>
                  </a:schemeClr>
                </a:solidFill>
                <a:latin typeface="Arial" panose="020B0604020202020204" pitchFamily="34" charset="0"/>
                <a:cs typeface="Arial" panose="020B0604020202020204" pitchFamily="34" charset="0"/>
              </a:rPr>
              <a:t>4.3</a:t>
            </a:r>
          </a:p>
        </p:txBody>
      </p:sp>
      <p:sp>
        <p:nvSpPr>
          <p:cNvPr id="31" name="Rectangle 30">
            <a:extLst>
              <a:ext uri="{FF2B5EF4-FFF2-40B4-BE49-F238E27FC236}">
                <a16:creationId xmlns:a16="http://schemas.microsoft.com/office/drawing/2014/main" id="{08D1D455-6648-6333-A4CC-B32B565D8231}"/>
              </a:ext>
            </a:extLst>
          </p:cNvPr>
          <p:cNvSpPr/>
          <p:nvPr/>
        </p:nvSpPr>
        <p:spPr>
          <a:xfrm>
            <a:off x="4961128" y="5723854"/>
            <a:ext cx="805198" cy="329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900">
                <a:solidFill>
                  <a:schemeClr val="bg1"/>
                </a:solidFill>
                <a:latin typeface="Arial" panose="020B0604020202020204" pitchFamily="34" charset="0"/>
                <a:cs typeface="Arial" panose="020B0604020202020204" pitchFamily="34" charset="0"/>
              </a:rPr>
              <a:t>95% CI</a:t>
            </a:r>
            <a:br>
              <a:rPr lang="en-NZ" sz="900">
                <a:solidFill>
                  <a:schemeClr val="bg1"/>
                </a:solidFill>
                <a:latin typeface="Arial" panose="020B0604020202020204" pitchFamily="34" charset="0"/>
                <a:cs typeface="Arial" panose="020B0604020202020204" pitchFamily="34" charset="0"/>
              </a:rPr>
            </a:br>
            <a:r>
              <a:rPr lang="en-NZ" sz="900">
                <a:solidFill>
                  <a:schemeClr val="bg1"/>
                </a:solidFill>
                <a:latin typeface="Arial" panose="020B0604020202020204" pitchFamily="34" charset="0"/>
                <a:cs typeface="Arial" panose="020B0604020202020204" pitchFamily="34" charset="0"/>
              </a:rPr>
              <a:t>(0.2–8.5) </a:t>
            </a:r>
          </a:p>
        </p:txBody>
      </p:sp>
      <p:sp>
        <p:nvSpPr>
          <p:cNvPr id="32" name="Rectangle 31">
            <a:extLst>
              <a:ext uri="{FF2B5EF4-FFF2-40B4-BE49-F238E27FC236}">
                <a16:creationId xmlns:a16="http://schemas.microsoft.com/office/drawing/2014/main" id="{DD3304F5-1F87-961F-C6AC-B48C7AFB8676}"/>
              </a:ext>
            </a:extLst>
          </p:cNvPr>
          <p:cNvSpPr/>
          <p:nvPr/>
        </p:nvSpPr>
        <p:spPr>
          <a:xfrm>
            <a:off x="3832845" y="5486747"/>
            <a:ext cx="805198" cy="329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900">
                <a:solidFill>
                  <a:schemeClr val="bg1"/>
                </a:solidFill>
                <a:latin typeface="Arial" panose="020B0604020202020204" pitchFamily="34" charset="0"/>
                <a:cs typeface="Arial" panose="020B0604020202020204" pitchFamily="34" charset="0"/>
              </a:rPr>
              <a:t>95% CI</a:t>
            </a:r>
            <a:br>
              <a:rPr lang="en-NZ" sz="900">
                <a:solidFill>
                  <a:schemeClr val="bg1"/>
                </a:solidFill>
                <a:latin typeface="Arial" panose="020B0604020202020204" pitchFamily="34" charset="0"/>
                <a:cs typeface="Arial" panose="020B0604020202020204" pitchFamily="34" charset="0"/>
              </a:rPr>
            </a:br>
            <a:r>
              <a:rPr lang="en-NZ" sz="900">
                <a:solidFill>
                  <a:schemeClr val="bg1"/>
                </a:solidFill>
                <a:latin typeface="Arial" panose="020B0604020202020204" pitchFamily="34" charset="0"/>
                <a:cs typeface="Arial" panose="020B0604020202020204" pitchFamily="34" charset="0"/>
              </a:rPr>
              <a:t>(3.0–10.8) </a:t>
            </a:r>
          </a:p>
        </p:txBody>
      </p:sp>
      <p:sp>
        <p:nvSpPr>
          <p:cNvPr id="33" name="TextBox 32">
            <a:extLst>
              <a:ext uri="{FF2B5EF4-FFF2-40B4-BE49-F238E27FC236}">
                <a16:creationId xmlns:a16="http://schemas.microsoft.com/office/drawing/2014/main" id="{63FACFD4-CBCE-ABEB-427A-D46B99207B81}"/>
              </a:ext>
            </a:extLst>
          </p:cNvPr>
          <p:cNvSpPr txBox="1"/>
          <p:nvPr/>
        </p:nvSpPr>
        <p:spPr>
          <a:xfrm>
            <a:off x="2567226" y="2911145"/>
            <a:ext cx="2065977" cy="338554"/>
          </a:xfrm>
          <a:prstGeom prst="rect">
            <a:avLst/>
          </a:prstGeom>
          <a:noFill/>
        </p:spPr>
        <p:txBody>
          <a:bodyPr wrap="square" rtlCol="0">
            <a:spAutoFit/>
          </a:bodyPr>
          <a:lstStyle/>
          <a:p>
            <a:pPr>
              <a:spcAft>
                <a:spcPts val="600"/>
              </a:spcAft>
            </a:pPr>
            <a:r>
              <a:rPr lang="en-GB" sz="1600" b="1" noProof="0">
                <a:latin typeface="Arial" panose="020B0604020202020204" pitchFamily="34" charset="0"/>
                <a:cs typeface="Arial" panose="020B0604020202020204" pitchFamily="34" charset="0"/>
              </a:rPr>
              <a:t>Grade 3–4 TRAEs </a:t>
            </a:r>
          </a:p>
        </p:txBody>
      </p:sp>
      <p:grpSp>
        <p:nvGrpSpPr>
          <p:cNvPr id="48" name="Group 47">
            <a:extLst>
              <a:ext uri="{FF2B5EF4-FFF2-40B4-BE49-F238E27FC236}">
                <a16:creationId xmlns:a16="http://schemas.microsoft.com/office/drawing/2014/main" id="{19F47961-6B90-FF5D-B193-F695E6492112}"/>
              </a:ext>
            </a:extLst>
          </p:cNvPr>
          <p:cNvGrpSpPr/>
          <p:nvPr/>
        </p:nvGrpSpPr>
        <p:grpSpPr>
          <a:xfrm>
            <a:off x="379668" y="1865373"/>
            <a:ext cx="5715996" cy="855400"/>
            <a:chOff x="379668" y="1865373"/>
            <a:chExt cx="5715996" cy="855400"/>
          </a:xfrm>
        </p:grpSpPr>
        <p:sp>
          <p:nvSpPr>
            <p:cNvPr id="34" name="Rectangle: Rounded Corners 33">
              <a:extLst>
                <a:ext uri="{FF2B5EF4-FFF2-40B4-BE49-F238E27FC236}">
                  <a16:creationId xmlns:a16="http://schemas.microsoft.com/office/drawing/2014/main" id="{5EEA5007-2E3B-17B5-0953-99D5AF231D7F}"/>
                </a:ext>
              </a:extLst>
            </p:cNvPr>
            <p:cNvSpPr/>
            <p:nvPr/>
          </p:nvSpPr>
          <p:spPr>
            <a:xfrm>
              <a:off x="379668" y="1865373"/>
              <a:ext cx="5715996" cy="838942"/>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TextBox 34">
              <a:extLst>
                <a:ext uri="{FF2B5EF4-FFF2-40B4-BE49-F238E27FC236}">
                  <a16:creationId xmlns:a16="http://schemas.microsoft.com/office/drawing/2014/main" id="{E7233F93-E200-5DAE-E494-A722A8697336}"/>
                </a:ext>
              </a:extLst>
            </p:cNvPr>
            <p:cNvSpPr txBox="1"/>
            <p:nvPr/>
          </p:nvSpPr>
          <p:spPr>
            <a:xfrm>
              <a:off x="1096206" y="1889776"/>
              <a:ext cx="2065977" cy="830997"/>
            </a:xfrm>
            <a:prstGeom prst="rect">
              <a:avLst/>
            </a:prstGeom>
            <a:noFill/>
          </p:spPr>
          <p:txBody>
            <a:bodyPr wrap="square" rtlCol="0">
              <a:spAutoFit/>
            </a:bodyPr>
            <a:lstStyle/>
            <a:p>
              <a:pPr>
                <a:spcAft>
                  <a:spcPts val="600"/>
                </a:spcAft>
              </a:pPr>
              <a:r>
                <a:rPr lang="en-GB" sz="1600" b="1" noProof="0">
                  <a:latin typeface="Arial" panose="020B0604020202020204" pitchFamily="34" charset="0"/>
                  <a:cs typeface="Arial" panose="020B0604020202020204" pitchFamily="34" charset="0"/>
                </a:rPr>
                <a:t>83.3%</a:t>
              </a:r>
              <a:br>
                <a:rPr lang="en-GB" sz="1600" b="1" noProof="0">
                  <a:latin typeface="Arial" panose="020B0604020202020204" pitchFamily="34" charset="0"/>
                  <a:cs typeface="Arial" panose="020B0604020202020204" pitchFamily="34" charset="0"/>
                </a:rPr>
              </a:br>
              <a:r>
                <a:rPr lang="en-GB" sz="1600" b="1" noProof="0">
                  <a:latin typeface="Arial" panose="020B0604020202020204" pitchFamily="34" charset="0"/>
                  <a:cs typeface="Arial" panose="020B0604020202020204" pitchFamily="34" charset="0"/>
                </a:rPr>
                <a:t>Male</a:t>
              </a:r>
              <a:br>
                <a:rPr lang="en-GB" sz="1600" b="1"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(n=10)</a:t>
              </a:r>
            </a:p>
          </p:txBody>
        </p:sp>
        <p:pic>
          <p:nvPicPr>
            <p:cNvPr id="39" name="Graphic 38">
              <a:extLst>
                <a:ext uri="{FF2B5EF4-FFF2-40B4-BE49-F238E27FC236}">
                  <a16:creationId xmlns:a16="http://schemas.microsoft.com/office/drawing/2014/main" id="{9EDFA864-0607-3F0C-ADAF-82FD0AC4893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6258" y="1915553"/>
              <a:ext cx="778823" cy="778823"/>
            </a:xfrm>
            <a:prstGeom prst="rect">
              <a:avLst/>
            </a:prstGeom>
          </p:spPr>
        </p:pic>
        <p:sp>
          <p:nvSpPr>
            <p:cNvPr id="41" name="TextBox 40">
              <a:extLst>
                <a:ext uri="{FF2B5EF4-FFF2-40B4-BE49-F238E27FC236}">
                  <a16:creationId xmlns:a16="http://schemas.microsoft.com/office/drawing/2014/main" id="{F285315F-44F5-D586-47FE-B872195BBB44}"/>
                </a:ext>
              </a:extLst>
            </p:cNvPr>
            <p:cNvSpPr txBox="1"/>
            <p:nvPr/>
          </p:nvSpPr>
          <p:spPr>
            <a:xfrm>
              <a:off x="2773850" y="1892384"/>
              <a:ext cx="2065977" cy="800219"/>
            </a:xfrm>
            <a:prstGeom prst="rect">
              <a:avLst/>
            </a:prstGeom>
            <a:noFill/>
          </p:spPr>
          <p:txBody>
            <a:bodyPr wrap="square" rtlCol="0">
              <a:spAutoFit/>
            </a:bodyPr>
            <a:lstStyle/>
            <a:p>
              <a:pPr>
                <a:spcAft>
                  <a:spcPts val="600"/>
                </a:spcAft>
              </a:pPr>
              <a:r>
                <a:rPr lang="en-GB" sz="1600" b="1">
                  <a:latin typeface="Arial" panose="020B0604020202020204" pitchFamily="34" charset="0"/>
                  <a:cs typeface="Arial" panose="020B0604020202020204" pitchFamily="34" charset="0"/>
                </a:rPr>
                <a:t>91.7%</a:t>
              </a:r>
              <a:br>
                <a:rPr lang="en-GB" sz="1600" b="1">
                  <a:latin typeface="Arial" panose="020B0604020202020204" pitchFamily="34" charset="0"/>
                  <a:cs typeface="Arial" panose="020B0604020202020204" pitchFamily="34" charset="0"/>
                </a:rPr>
              </a:br>
              <a:r>
                <a:rPr lang="en-GB" sz="1600" b="1" noProof="0">
                  <a:latin typeface="Arial" panose="020B0604020202020204" pitchFamily="34" charset="0"/>
                  <a:cs typeface="Arial" panose="020B0604020202020204" pitchFamily="34" charset="0"/>
                </a:rPr>
                <a:t>Child-Pugh A</a:t>
              </a:r>
              <a:br>
                <a:rPr lang="en-GB" sz="1600" b="1"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(n=11)</a:t>
              </a:r>
            </a:p>
          </p:txBody>
        </p:sp>
        <p:pic>
          <p:nvPicPr>
            <p:cNvPr id="42" name="Graphic 41">
              <a:extLst>
                <a:ext uri="{FF2B5EF4-FFF2-40B4-BE49-F238E27FC236}">
                  <a16:creationId xmlns:a16="http://schemas.microsoft.com/office/drawing/2014/main" id="{330BEDF7-6AB8-0CED-BD2C-69B055D01D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97348" y="1875926"/>
              <a:ext cx="786075" cy="786075"/>
            </a:xfrm>
            <a:prstGeom prst="rect">
              <a:avLst/>
            </a:prstGeom>
          </p:spPr>
        </p:pic>
        <p:pic>
          <p:nvPicPr>
            <p:cNvPr id="46" name="Graphic 45">
              <a:extLst>
                <a:ext uri="{FF2B5EF4-FFF2-40B4-BE49-F238E27FC236}">
                  <a16:creationId xmlns:a16="http://schemas.microsoft.com/office/drawing/2014/main" id="{9E691AE0-E052-761E-BD03-8973A277F77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343862" y="1889776"/>
              <a:ext cx="786075" cy="786075"/>
            </a:xfrm>
            <a:prstGeom prst="rect">
              <a:avLst/>
            </a:prstGeom>
          </p:spPr>
        </p:pic>
        <p:pic>
          <p:nvPicPr>
            <p:cNvPr id="44" name="Graphic 43">
              <a:extLst>
                <a:ext uri="{FF2B5EF4-FFF2-40B4-BE49-F238E27FC236}">
                  <a16:creationId xmlns:a16="http://schemas.microsoft.com/office/drawing/2014/main" id="{A6D5A1C2-96E3-7E33-64E2-9021D6D82562}"/>
                </a:ext>
              </a:extLst>
            </p:cNvPr>
            <p:cNvPicPr>
              <a:picLocks noChangeAspect="1"/>
            </p:cNvPicPr>
            <p:nvPr/>
          </p:nvPicPr>
          <p:blipFill>
            <a:blip>
              <a:extLst>
                <a:ext uri="{96DAC541-7B7A-43D3-8B79-37D633B846F1}">
                  <asvg:svgBlip xmlns:asvg="http://schemas.microsoft.com/office/drawing/2016/SVG/main" r:embed="rId8"/>
                </a:ext>
              </a:extLst>
            </a:blip>
            <a:srcRect l="21522" t="25185" r="21111" b="24789"/>
            <a:stretch>
              <a:fillRect/>
            </a:stretch>
          </p:blipFill>
          <p:spPr>
            <a:xfrm>
              <a:off x="4432344" y="2057608"/>
              <a:ext cx="304555" cy="265576"/>
            </a:xfrm>
            <a:prstGeom prst="rect">
              <a:avLst/>
            </a:prstGeom>
            <a:effectLst>
              <a:glow rad="50800">
                <a:schemeClr val="accent4">
                  <a:lumMod val="40000"/>
                  <a:lumOff val="60000"/>
                  <a:alpha val="50000"/>
                </a:schemeClr>
              </a:glow>
            </a:effectLst>
          </p:spPr>
        </p:pic>
      </p:grpSp>
      <p:sp>
        <p:nvSpPr>
          <p:cNvPr id="47" name="TextBox 46">
            <a:extLst>
              <a:ext uri="{FF2B5EF4-FFF2-40B4-BE49-F238E27FC236}">
                <a16:creationId xmlns:a16="http://schemas.microsoft.com/office/drawing/2014/main" id="{0BC1E7BB-2861-0738-D170-6D89BEEA9441}"/>
              </a:ext>
            </a:extLst>
          </p:cNvPr>
          <p:cNvSpPr txBox="1"/>
          <p:nvPr/>
        </p:nvSpPr>
        <p:spPr>
          <a:xfrm>
            <a:off x="5099513" y="1899301"/>
            <a:ext cx="2065977" cy="800219"/>
          </a:xfrm>
          <a:prstGeom prst="rect">
            <a:avLst/>
          </a:prstGeom>
          <a:noFill/>
        </p:spPr>
        <p:txBody>
          <a:bodyPr wrap="square" rtlCol="0">
            <a:spAutoFit/>
          </a:bodyPr>
          <a:lstStyle/>
          <a:p>
            <a:pPr>
              <a:spcAft>
                <a:spcPts val="600"/>
              </a:spcAft>
            </a:pPr>
            <a:r>
              <a:rPr lang="en-GB" sz="1600" b="1">
                <a:latin typeface="Arial" panose="020B0604020202020204" pitchFamily="34" charset="0"/>
                <a:cs typeface="Arial" panose="020B0604020202020204" pitchFamily="34" charset="0"/>
              </a:rPr>
              <a:t>83.3%</a:t>
            </a:r>
            <a:br>
              <a:rPr lang="en-GB" sz="1600" b="1">
                <a:latin typeface="Arial" panose="020B0604020202020204" pitchFamily="34" charset="0"/>
                <a:cs typeface="Arial" panose="020B0604020202020204" pitchFamily="34" charset="0"/>
              </a:rPr>
            </a:br>
            <a:r>
              <a:rPr lang="en-GB" sz="1600" b="1">
                <a:latin typeface="Arial" panose="020B0604020202020204" pitchFamily="34" charset="0"/>
                <a:cs typeface="Arial" panose="020B0604020202020204" pitchFamily="34" charset="0"/>
              </a:rPr>
              <a:t>BCLC C</a:t>
            </a:r>
            <a:br>
              <a:rPr lang="en-GB" sz="1600" b="1"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(n=10)</a:t>
            </a:r>
          </a:p>
        </p:txBody>
      </p:sp>
      <p:sp>
        <p:nvSpPr>
          <p:cNvPr id="50" name="Rectangle: Rounded Corners 49">
            <a:extLst>
              <a:ext uri="{FF2B5EF4-FFF2-40B4-BE49-F238E27FC236}">
                <a16:creationId xmlns:a16="http://schemas.microsoft.com/office/drawing/2014/main" id="{8B0B1B61-48A9-2117-ABE2-49AABD55F77D}"/>
              </a:ext>
            </a:extLst>
          </p:cNvPr>
          <p:cNvSpPr/>
          <p:nvPr/>
        </p:nvSpPr>
        <p:spPr>
          <a:xfrm>
            <a:off x="5203475" y="3636832"/>
            <a:ext cx="1255838" cy="620091"/>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a:solidFill>
                  <a:srgbClr val="004B87"/>
                </a:solidFill>
                <a:latin typeface="Arial" panose="020B0604020202020204" pitchFamily="34" charset="0"/>
                <a:cs typeface="Arial" panose="020B0604020202020204" pitchFamily="34" charset="0"/>
              </a:rPr>
              <a:t>No serious TRAEs </a:t>
            </a:r>
            <a:br>
              <a:rPr lang="en-GB" sz="1200" noProof="0">
                <a:solidFill>
                  <a:srgbClr val="004B87"/>
                </a:solidFill>
                <a:latin typeface="Arial" panose="020B0604020202020204" pitchFamily="34" charset="0"/>
                <a:cs typeface="Arial" panose="020B0604020202020204" pitchFamily="34" charset="0"/>
              </a:rPr>
            </a:br>
            <a:r>
              <a:rPr lang="en-GB" sz="1200" noProof="0">
                <a:solidFill>
                  <a:srgbClr val="004B87"/>
                </a:solidFill>
                <a:latin typeface="Arial" panose="020B0604020202020204" pitchFamily="34" charset="0"/>
                <a:cs typeface="Arial" panose="020B0604020202020204" pitchFamily="34" charset="0"/>
              </a:rPr>
              <a:t>were observed</a:t>
            </a:r>
            <a:endParaRPr lang="en-GB" sz="1200" b="1" noProof="0">
              <a:solidFill>
                <a:srgbClr val="004B87"/>
              </a:solidFill>
              <a:latin typeface="Arial" panose="020B0604020202020204" pitchFamily="34" charset="0"/>
              <a:cs typeface="Arial" panose="020B0604020202020204" pitchFamily="34" charset="0"/>
            </a:endParaRPr>
          </a:p>
        </p:txBody>
      </p:sp>
      <p:sp>
        <p:nvSpPr>
          <p:cNvPr id="51" name="Isosceles Triangle 50">
            <a:extLst>
              <a:ext uri="{FF2B5EF4-FFF2-40B4-BE49-F238E27FC236}">
                <a16:creationId xmlns:a16="http://schemas.microsoft.com/office/drawing/2014/main" id="{8623A0E1-4A0D-ED72-280A-E1D7472834E1}"/>
              </a:ext>
            </a:extLst>
          </p:cNvPr>
          <p:cNvSpPr/>
          <p:nvPr/>
        </p:nvSpPr>
        <p:spPr>
          <a:xfrm rot="16200000">
            <a:off x="4998023" y="3838984"/>
            <a:ext cx="290313" cy="21578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5" name="Group 4">
            <a:extLst>
              <a:ext uri="{FF2B5EF4-FFF2-40B4-BE49-F238E27FC236}">
                <a16:creationId xmlns:a16="http://schemas.microsoft.com/office/drawing/2014/main" id="{76CF823B-9747-6F0F-DFAF-CE587247F4BE}"/>
              </a:ext>
            </a:extLst>
          </p:cNvPr>
          <p:cNvGrpSpPr/>
          <p:nvPr/>
        </p:nvGrpSpPr>
        <p:grpSpPr>
          <a:xfrm>
            <a:off x="725794" y="3264872"/>
            <a:ext cx="953808" cy="1126595"/>
            <a:chOff x="9499600" y="2070101"/>
            <a:chExt cx="1323234" cy="1489934"/>
          </a:xfrm>
        </p:grpSpPr>
        <p:graphicFrame>
          <p:nvGraphicFramePr>
            <p:cNvPr id="6" name="Chart 5">
              <a:extLst>
                <a:ext uri="{FF2B5EF4-FFF2-40B4-BE49-F238E27FC236}">
                  <a16:creationId xmlns:a16="http://schemas.microsoft.com/office/drawing/2014/main" id="{2317B7F3-9C29-6A04-5071-206E39B8D334}"/>
                </a:ext>
              </a:extLst>
            </p:cNvPr>
            <p:cNvGraphicFramePr/>
            <p:nvPr/>
          </p:nvGraphicFramePr>
          <p:xfrm>
            <a:off x="9499600" y="2070101"/>
            <a:ext cx="1323234" cy="148993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a:extLst>
                <a:ext uri="{FF2B5EF4-FFF2-40B4-BE49-F238E27FC236}">
                  <a16:creationId xmlns:a16="http://schemas.microsoft.com/office/drawing/2014/main" id="{062DC242-963A-FEFA-D288-1336913BCA9E}"/>
                </a:ext>
              </a:extLst>
            </p:cNvPr>
            <p:cNvSpPr txBox="1"/>
            <p:nvPr/>
          </p:nvSpPr>
          <p:spPr>
            <a:xfrm>
              <a:off x="9558193" y="2736887"/>
              <a:ext cx="1247783" cy="417591"/>
            </a:xfrm>
            <a:prstGeom prst="rect">
              <a:avLst/>
            </a:prstGeom>
            <a:noFill/>
          </p:spPr>
          <p:txBody>
            <a:bodyPr wrap="square" rtlCol="0">
              <a:spAutoFit/>
            </a:bodyPr>
            <a:lstStyle/>
            <a:p>
              <a:pPr algn="ctr"/>
              <a:r>
                <a:rPr lang="en-GB" sz="1400" b="1" noProof="0">
                  <a:solidFill>
                    <a:schemeClr val="accent4">
                      <a:lumMod val="75000"/>
                    </a:schemeClr>
                  </a:solidFill>
                  <a:latin typeface="Arial" panose="020B0604020202020204" pitchFamily="34" charset="0"/>
                  <a:cs typeface="Arial" panose="020B0604020202020204" pitchFamily="34" charset="0"/>
                </a:rPr>
                <a:t>4</a:t>
              </a:r>
              <a:r>
                <a:rPr lang="en-GB" sz="1400" b="1">
                  <a:solidFill>
                    <a:schemeClr val="accent4">
                      <a:lumMod val="75000"/>
                    </a:schemeClr>
                  </a:solidFill>
                  <a:latin typeface="Arial" panose="020B0604020202020204" pitchFamily="34" charset="0"/>
                  <a:cs typeface="Arial" panose="020B0604020202020204" pitchFamily="34" charset="0"/>
                </a:rPr>
                <a:t>1.7</a:t>
              </a:r>
              <a:r>
                <a:rPr lang="en-GB" sz="1400" b="1" noProof="0">
                  <a:solidFill>
                    <a:schemeClr val="accent4">
                      <a:lumMod val="75000"/>
                    </a:schemeClr>
                  </a:solidFill>
                  <a:latin typeface="Arial" panose="020B0604020202020204" pitchFamily="34" charset="0"/>
                  <a:cs typeface="Arial" panose="020B0604020202020204" pitchFamily="34" charset="0"/>
                </a:rPr>
                <a:t>%</a:t>
              </a:r>
            </a:p>
          </p:txBody>
        </p:sp>
      </p:grpSp>
      <p:sp>
        <p:nvSpPr>
          <p:cNvPr id="10" name="TextBox 9">
            <a:extLst>
              <a:ext uri="{FF2B5EF4-FFF2-40B4-BE49-F238E27FC236}">
                <a16:creationId xmlns:a16="http://schemas.microsoft.com/office/drawing/2014/main" id="{16CD6B44-24E2-DA6D-7DAD-A9A3A5123046}"/>
              </a:ext>
            </a:extLst>
          </p:cNvPr>
          <p:cNvSpPr txBox="1"/>
          <p:nvPr/>
        </p:nvSpPr>
        <p:spPr>
          <a:xfrm>
            <a:off x="924272" y="4314291"/>
            <a:ext cx="933678" cy="292388"/>
          </a:xfrm>
          <a:prstGeom prst="rect">
            <a:avLst/>
          </a:prstGeom>
          <a:noFill/>
        </p:spPr>
        <p:txBody>
          <a:bodyPr wrap="square" rtlCol="0">
            <a:spAutoFit/>
          </a:bodyPr>
          <a:lstStyle/>
          <a:p>
            <a:r>
              <a:rPr lang="en-GB" sz="1300" noProof="0">
                <a:latin typeface="Arial" panose="020B0604020202020204" pitchFamily="34" charset="0"/>
                <a:cs typeface="Arial" panose="020B0604020202020204" pitchFamily="34" charset="0"/>
              </a:rPr>
              <a:t>(n=5)</a:t>
            </a:r>
          </a:p>
        </p:txBody>
      </p:sp>
      <p:sp>
        <p:nvSpPr>
          <p:cNvPr id="11" name="TextBox 10">
            <a:extLst>
              <a:ext uri="{FF2B5EF4-FFF2-40B4-BE49-F238E27FC236}">
                <a16:creationId xmlns:a16="http://schemas.microsoft.com/office/drawing/2014/main" id="{D548D61A-2F51-40B9-A51E-177B2DB5551A}"/>
              </a:ext>
            </a:extLst>
          </p:cNvPr>
          <p:cNvSpPr txBox="1"/>
          <p:nvPr/>
        </p:nvSpPr>
        <p:spPr>
          <a:xfrm>
            <a:off x="406593" y="3189492"/>
            <a:ext cx="2065977" cy="292388"/>
          </a:xfrm>
          <a:prstGeom prst="rect">
            <a:avLst/>
          </a:prstGeom>
          <a:noFill/>
        </p:spPr>
        <p:txBody>
          <a:bodyPr wrap="square" rtlCol="0">
            <a:spAutoFit/>
          </a:bodyPr>
          <a:lstStyle/>
          <a:p>
            <a:pPr>
              <a:spcAft>
                <a:spcPts val="600"/>
              </a:spcAft>
            </a:pPr>
            <a:r>
              <a:rPr lang="en-GB" sz="1300" b="1">
                <a:solidFill>
                  <a:schemeClr val="accent4">
                    <a:lumMod val="75000"/>
                  </a:schemeClr>
                </a:solidFill>
                <a:latin typeface="Arial" panose="020B0604020202020204" pitchFamily="34" charset="0"/>
                <a:cs typeface="Arial" panose="020B0604020202020204" pitchFamily="34" charset="0"/>
              </a:rPr>
              <a:t>A</a:t>
            </a:r>
            <a:r>
              <a:rPr lang="en-GB" sz="1300" b="1" noProof="0" err="1">
                <a:solidFill>
                  <a:schemeClr val="accent4">
                    <a:lumMod val="75000"/>
                  </a:schemeClr>
                </a:solidFill>
                <a:latin typeface="Arial" panose="020B0604020202020204" pitchFamily="34" charset="0"/>
                <a:cs typeface="Arial" panose="020B0604020202020204" pitchFamily="34" charset="0"/>
              </a:rPr>
              <a:t>rterial</a:t>
            </a:r>
            <a:r>
              <a:rPr lang="en-GB" sz="1300" b="1" noProof="0">
                <a:solidFill>
                  <a:schemeClr val="accent4">
                    <a:lumMod val="75000"/>
                  </a:schemeClr>
                </a:solidFill>
                <a:latin typeface="Arial" panose="020B0604020202020204" pitchFamily="34" charset="0"/>
                <a:cs typeface="Arial" panose="020B0604020202020204" pitchFamily="34" charset="0"/>
              </a:rPr>
              <a:t> hypertension </a:t>
            </a:r>
          </a:p>
        </p:txBody>
      </p:sp>
      <p:grpSp>
        <p:nvGrpSpPr>
          <p:cNvPr id="12" name="Group 11">
            <a:extLst>
              <a:ext uri="{FF2B5EF4-FFF2-40B4-BE49-F238E27FC236}">
                <a16:creationId xmlns:a16="http://schemas.microsoft.com/office/drawing/2014/main" id="{6931D9E7-EAAC-A41E-BA5D-19E7AD6F926B}"/>
              </a:ext>
            </a:extLst>
          </p:cNvPr>
          <p:cNvGrpSpPr/>
          <p:nvPr/>
        </p:nvGrpSpPr>
        <p:grpSpPr>
          <a:xfrm>
            <a:off x="2335285" y="3279935"/>
            <a:ext cx="953808" cy="1126595"/>
            <a:chOff x="9499600" y="2070101"/>
            <a:chExt cx="1323234" cy="1489934"/>
          </a:xfrm>
        </p:grpSpPr>
        <p:graphicFrame>
          <p:nvGraphicFramePr>
            <p:cNvPr id="13" name="Chart 12">
              <a:extLst>
                <a:ext uri="{FF2B5EF4-FFF2-40B4-BE49-F238E27FC236}">
                  <a16:creationId xmlns:a16="http://schemas.microsoft.com/office/drawing/2014/main" id="{09AC06E6-296C-82C1-1D32-B9B42215A063}"/>
                </a:ext>
              </a:extLst>
            </p:cNvPr>
            <p:cNvGraphicFramePr/>
            <p:nvPr/>
          </p:nvGraphicFramePr>
          <p:xfrm>
            <a:off x="9499600" y="2070101"/>
            <a:ext cx="1323234" cy="1489934"/>
          </p:xfrm>
          <a:graphic>
            <a:graphicData uri="http://schemas.openxmlformats.org/drawingml/2006/chart">
              <c:chart xmlns:c="http://schemas.openxmlformats.org/drawingml/2006/chart" xmlns:r="http://schemas.openxmlformats.org/officeDocument/2006/relationships" r:id="rId10"/>
            </a:graphicData>
          </a:graphic>
        </p:graphicFrame>
        <p:sp>
          <p:nvSpPr>
            <p:cNvPr id="14" name="TextBox 13">
              <a:extLst>
                <a:ext uri="{FF2B5EF4-FFF2-40B4-BE49-F238E27FC236}">
                  <a16:creationId xmlns:a16="http://schemas.microsoft.com/office/drawing/2014/main" id="{AEB06C3C-2ADF-2BCC-33A4-E8CCA9C7DEA9}"/>
                </a:ext>
              </a:extLst>
            </p:cNvPr>
            <p:cNvSpPr txBox="1"/>
            <p:nvPr/>
          </p:nvSpPr>
          <p:spPr>
            <a:xfrm>
              <a:off x="9558193" y="2736887"/>
              <a:ext cx="1247783" cy="417591"/>
            </a:xfrm>
            <a:prstGeom prst="rect">
              <a:avLst/>
            </a:prstGeom>
            <a:noFill/>
          </p:spPr>
          <p:txBody>
            <a:bodyPr wrap="square" rtlCol="0">
              <a:spAutoFit/>
            </a:bodyPr>
            <a:lstStyle/>
            <a:p>
              <a:pPr algn="ctr"/>
              <a:r>
                <a:rPr lang="en-GB" sz="1400" b="1">
                  <a:solidFill>
                    <a:schemeClr val="accent4">
                      <a:lumMod val="75000"/>
                    </a:schemeClr>
                  </a:solidFill>
                  <a:latin typeface="Arial" panose="020B0604020202020204" pitchFamily="34" charset="0"/>
                  <a:cs typeface="Arial" panose="020B0604020202020204" pitchFamily="34" charset="0"/>
                </a:rPr>
                <a:t>25</a:t>
              </a:r>
              <a:r>
                <a:rPr lang="en-GB" sz="1400" b="1" noProof="0">
                  <a:solidFill>
                    <a:schemeClr val="accent4">
                      <a:lumMod val="75000"/>
                    </a:schemeClr>
                  </a:solidFill>
                  <a:latin typeface="Arial" panose="020B0604020202020204" pitchFamily="34" charset="0"/>
                  <a:cs typeface="Arial" panose="020B0604020202020204" pitchFamily="34" charset="0"/>
                </a:rPr>
                <a:t>%</a:t>
              </a:r>
            </a:p>
          </p:txBody>
        </p:sp>
      </p:grpSp>
      <p:sp>
        <p:nvSpPr>
          <p:cNvPr id="15" name="TextBox 14">
            <a:extLst>
              <a:ext uri="{FF2B5EF4-FFF2-40B4-BE49-F238E27FC236}">
                <a16:creationId xmlns:a16="http://schemas.microsoft.com/office/drawing/2014/main" id="{C5C2F0D1-58CB-F564-DC32-AB7BC698E3E7}"/>
              </a:ext>
            </a:extLst>
          </p:cNvPr>
          <p:cNvSpPr txBox="1"/>
          <p:nvPr/>
        </p:nvSpPr>
        <p:spPr>
          <a:xfrm>
            <a:off x="2547799" y="4329354"/>
            <a:ext cx="933678" cy="292388"/>
          </a:xfrm>
          <a:prstGeom prst="rect">
            <a:avLst/>
          </a:prstGeom>
          <a:noFill/>
        </p:spPr>
        <p:txBody>
          <a:bodyPr wrap="square" rtlCol="0">
            <a:spAutoFit/>
          </a:bodyPr>
          <a:lstStyle/>
          <a:p>
            <a:r>
              <a:rPr lang="en-GB" sz="1300" noProof="0">
                <a:latin typeface="Arial" panose="020B0604020202020204" pitchFamily="34" charset="0"/>
                <a:cs typeface="Arial" panose="020B0604020202020204" pitchFamily="34" charset="0"/>
              </a:rPr>
              <a:t>(n=</a:t>
            </a:r>
            <a:r>
              <a:rPr lang="en-GB" sz="1300">
                <a:latin typeface="Arial" panose="020B0604020202020204" pitchFamily="34" charset="0"/>
                <a:cs typeface="Arial" panose="020B0604020202020204" pitchFamily="34" charset="0"/>
              </a:rPr>
              <a:t>3</a:t>
            </a:r>
            <a:r>
              <a:rPr lang="en-GB" sz="1300" noProof="0">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088F1F00-AD89-7CF3-8693-AD0191FEFF74}"/>
              </a:ext>
            </a:extLst>
          </p:cNvPr>
          <p:cNvSpPr txBox="1"/>
          <p:nvPr/>
        </p:nvSpPr>
        <p:spPr>
          <a:xfrm>
            <a:off x="2317404" y="3189315"/>
            <a:ext cx="1112169" cy="292388"/>
          </a:xfrm>
          <a:prstGeom prst="rect">
            <a:avLst/>
          </a:prstGeom>
          <a:noFill/>
        </p:spPr>
        <p:txBody>
          <a:bodyPr wrap="square" rtlCol="0">
            <a:spAutoFit/>
          </a:bodyPr>
          <a:lstStyle/>
          <a:p>
            <a:pPr>
              <a:spcAft>
                <a:spcPts val="600"/>
              </a:spcAft>
            </a:pPr>
            <a:r>
              <a:rPr lang="en-GB" sz="1300" b="1">
                <a:solidFill>
                  <a:schemeClr val="accent4">
                    <a:lumMod val="75000"/>
                  </a:schemeClr>
                </a:solidFill>
                <a:latin typeface="Arial" panose="020B0604020202020204" pitchFamily="34" charset="0"/>
                <a:cs typeface="Arial" panose="020B0604020202020204" pitchFamily="34" charset="0"/>
              </a:rPr>
              <a:t>Proteinuria </a:t>
            </a:r>
            <a:endParaRPr lang="en-GB" sz="1300" b="1" noProof="0">
              <a:solidFill>
                <a:schemeClr val="accent4">
                  <a:lumMod val="75000"/>
                </a:schemeClr>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E8A51786-FB7D-858B-5BD2-0ACA407487B2}"/>
              </a:ext>
            </a:extLst>
          </p:cNvPr>
          <p:cNvGrpSpPr/>
          <p:nvPr/>
        </p:nvGrpSpPr>
        <p:grpSpPr>
          <a:xfrm>
            <a:off x="3944776" y="3272403"/>
            <a:ext cx="953808" cy="1126595"/>
            <a:chOff x="9499600" y="2070101"/>
            <a:chExt cx="1323234" cy="1489934"/>
          </a:xfrm>
        </p:grpSpPr>
        <p:graphicFrame>
          <p:nvGraphicFramePr>
            <p:cNvPr id="18" name="Chart 17">
              <a:extLst>
                <a:ext uri="{FF2B5EF4-FFF2-40B4-BE49-F238E27FC236}">
                  <a16:creationId xmlns:a16="http://schemas.microsoft.com/office/drawing/2014/main" id="{0586EC6B-E447-279C-5DA9-47E0A0ADDD74}"/>
                </a:ext>
              </a:extLst>
            </p:cNvPr>
            <p:cNvGraphicFramePr/>
            <p:nvPr/>
          </p:nvGraphicFramePr>
          <p:xfrm>
            <a:off x="9499600" y="2070101"/>
            <a:ext cx="1323234" cy="1489934"/>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19">
              <a:extLst>
                <a:ext uri="{FF2B5EF4-FFF2-40B4-BE49-F238E27FC236}">
                  <a16:creationId xmlns:a16="http://schemas.microsoft.com/office/drawing/2014/main" id="{12C2EFEE-87A7-F980-7000-C952E02259BB}"/>
                </a:ext>
              </a:extLst>
            </p:cNvPr>
            <p:cNvSpPr txBox="1"/>
            <p:nvPr/>
          </p:nvSpPr>
          <p:spPr>
            <a:xfrm>
              <a:off x="9558193" y="2736887"/>
              <a:ext cx="1247783" cy="417591"/>
            </a:xfrm>
            <a:prstGeom prst="rect">
              <a:avLst/>
            </a:prstGeom>
            <a:noFill/>
          </p:spPr>
          <p:txBody>
            <a:bodyPr wrap="square" rtlCol="0">
              <a:spAutoFit/>
            </a:bodyPr>
            <a:lstStyle/>
            <a:p>
              <a:pPr algn="ctr"/>
              <a:r>
                <a:rPr lang="en-GB" sz="1400" b="1">
                  <a:solidFill>
                    <a:schemeClr val="accent4">
                      <a:lumMod val="75000"/>
                    </a:schemeClr>
                  </a:solidFill>
                  <a:latin typeface="Arial" panose="020B0604020202020204" pitchFamily="34" charset="0"/>
                  <a:cs typeface="Arial" panose="020B0604020202020204" pitchFamily="34" charset="0"/>
                </a:rPr>
                <a:t>8.3</a:t>
              </a:r>
              <a:r>
                <a:rPr lang="en-GB" sz="1400" b="1" noProof="0">
                  <a:solidFill>
                    <a:schemeClr val="accent4">
                      <a:lumMod val="75000"/>
                    </a:schemeClr>
                  </a:solidFill>
                  <a:latin typeface="Arial" panose="020B0604020202020204" pitchFamily="34" charset="0"/>
                  <a:cs typeface="Arial" panose="020B0604020202020204" pitchFamily="34" charset="0"/>
                </a:rPr>
                <a:t>%</a:t>
              </a:r>
            </a:p>
          </p:txBody>
        </p:sp>
      </p:grpSp>
      <p:sp>
        <p:nvSpPr>
          <p:cNvPr id="36" name="TextBox 35">
            <a:extLst>
              <a:ext uri="{FF2B5EF4-FFF2-40B4-BE49-F238E27FC236}">
                <a16:creationId xmlns:a16="http://schemas.microsoft.com/office/drawing/2014/main" id="{9F3C5F72-375E-E892-D8BD-D0E92524F253}"/>
              </a:ext>
            </a:extLst>
          </p:cNvPr>
          <p:cNvSpPr txBox="1"/>
          <p:nvPr/>
        </p:nvSpPr>
        <p:spPr>
          <a:xfrm>
            <a:off x="4143254" y="4329354"/>
            <a:ext cx="933678" cy="292388"/>
          </a:xfrm>
          <a:prstGeom prst="rect">
            <a:avLst/>
          </a:prstGeom>
          <a:noFill/>
        </p:spPr>
        <p:txBody>
          <a:bodyPr wrap="square" rtlCol="0">
            <a:spAutoFit/>
          </a:bodyPr>
          <a:lstStyle/>
          <a:p>
            <a:r>
              <a:rPr lang="en-GB" sz="1300" noProof="0">
                <a:latin typeface="Arial" panose="020B0604020202020204" pitchFamily="34" charset="0"/>
                <a:cs typeface="Arial" panose="020B0604020202020204" pitchFamily="34" charset="0"/>
              </a:rPr>
              <a:t>(n=</a:t>
            </a:r>
            <a:r>
              <a:rPr lang="en-GB" sz="1300">
                <a:latin typeface="Arial" panose="020B0604020202020204" pitchFamily="34" charset="0"/>
                <a:cs typeface="Arial" panose="020B0604020202020204" pitchFamily="34" charset="0"/>
              </a:rPr>
              <a:t>1</a:t>
            </a:r>
            <a:r>
              <a:rPr lang="en-GB" sz="1300" noProof="0">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63D91A37-EE93-64D5-E846-7723ADDC5430}"/>
              </a:ext>
            </a:extLst>
          </p:cNvPr>
          <p:cNvSpPr txBox="1"/>
          <p:nvPr/>
        </p:nvSpPr>
        <p:spPr>
          <a:xfrm>
            <a:off x="4008699" y="3189315"/>
            <a:ext cx="1112169" cy="292388"/>
          </a:xfrm>
          <a:prstGeom prst="rect">
            <a:avLst/>
          </a:prstGeom>
          <a:noFill/>
        </p:spPr>
        <p:txBody>
          <a:bodyPr wrap="square" rtlCol="0">
            <a:spAutoFit/>
          </a:bodyPr>
          <a:lstStyle/>
          <a:p>
            <a:pPr>
              <a:spcAft>
                <a:spcPts val="600"/>
              </a:spcAft>
            </a:pPr>
            <a:r>
              <a:rPr lang="en-GB" sz="1300" b="1">
                <a:solidFill>
                  <a:schemeClr val="accent4">
                    <a:lumMod val="75000"/>
                  </a:schemeClr>
                </a:solidFill>
                <a:latin typeface="Arial" panose="020B0604020202020204" pitchFamily="34" charset="0"/>
                <a:cs typeface="Arial" panose="020B0604020202020204" pitchFamily="34" charset="0"/>
              </a:rPr>
              <a:t>Diarrhoea</a:t>
            </a:r>
            <a:endParaRPr lang="en-GB" sz="1300" b="1" noProof="0">
              <a:solidFill>
                <a:schemeClr val="accent4">
                  <a:lumMod val="75000"/>
                </a:schemeClr>
              </a:solidFill>
              <a:latin typeface="Arial" panose="020B0604020202020204" pitchFamily="34" charset="0"/>
              <a:cs typeface="Arial" panose="020B0604020202020204" pitchFamily="34" charset="0"/>
            </a:endParaRPr>
          </a:p>
        </p:txBody>
      </p:sp>
      <p:sp>
        <p:nvSpPr>
          <p:cNvPr id="38" name="Content Placeholder 1">
            <a:extLst>
              <a:ext uri="{FF2B5EF4-FFF2-40B4-BE49-F238E27FC236}">
                <a16:creationId xmlns:a16="http://schemas.microsoft.com/office/drawing/2014/main" id="{A90CC9C4-537D-6731-B366-3A4A03A1783B}"/>
              </a:ext>
            </a:extLst>
          </p:cNvPr>
          <p:cNvSpPr txBox="1">
            <a:spLocks/>
          </p:cNvSpPr>
          <p:nvPr/>
        </p:nvSpPr>
        <p:spPr>
          <a:xfrm>
            <a:off x="6357335" y="1131748"/>
            <a:ext cx="5715995" cy="1086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indent="260350">
              <a:lnSpc>
                <a:spcPct val="100000"/>
              </a:lnSpc>
              <a:spcBef>
                <a:spcPts val="500"/>
              </a:spcBef>
            </a:pPr>
            <a:r>
              <a:rPr lang="en-US" sz="1600">
                <a:latin typeface="Arial"/>
                <a:cs typeface="Arial"/>
              </a:rPr>
              <a:t>Exploratory analyses</a:t>
            </a:r>
            <a:endParaRPr lang="en-US">
              <a:latin typeface="Arial"/>
              <a:cs typeface="Arial"/>
            </a:endParaRPr>
          </a:p>
          <a:p>
            <a:pPr marL="809625" lvl="1" indent="-285750">
              <a:lnSpc>
                <a:spcPct val="100000"/>
              </a:lnSpc>
              <a:buFontTx/>
              <a:buChar char="−"/>
            </a:pPr>
            <a:r>
              <a:rPr lang="en-US" sz="1600">
                <a:latin typeface="Arial"/>
                <a:cs typeface="Arial"/>
              </a:rPr>
              <a:t>FMT resulted in a significant shift towards </a:t>
            </a:r>
            <a:br>
              <a:rPr lang="en-US" sz="1600">
                <a:latin typeface="Arial"/>
                <a:cs typeface="Arial"/>
              </a:rPr>
            </a:br>
            <a:r>
              <a:rPr lang="en-US" sz="1600">
                <a:latin typeface="Arial"/>
                <a:cs typeface="Arial"/>
              </a:rPr>
              <a:t>donor microbiome</a:t>
            </a:r>
          </a:p>
          <a:p>
            <a:pPr marL="809625" lvl="1" indent="-285750">
              <a:lnSpc>
                <a:spcPct val="100000"/>
              </a:lnSpc>
              <a:buFontTx/>
              <a:buChar char="−"/>
            </a:pPr>
            <a:r>
              <a:rPr lang="en-US" sz="1600">
                <a:latin typeface="Arial"/>
                <a:cs typeface="Arial"/>
              </a:rPr>
              <a:t>Healthy donor FMT was associated with </a:t>
            </a:r>
            <a:br>
              <a:rPr lang="en-US" sz="1600">
                <a:latin typeface="Arial"/>
                <a:cs typeface="Arial"/>
              </a:rPr>
            </a:br>
            <a:r>
              <a:rPr lang="en-US" sz="1600">
                <a:latin typeface="Arial"/>
                <a:cs typeface="Arial"/>
              </a:rPr>
              <a:t>higher engraftment compared with </a:t>
            </a:r>
            <a:br>
              <a:rPr lang="en-US" sz="1600">
                <a:latin typeface="Arial"/>
                <a:cs typeface="Arial"/>
              </a:rPr>
            </a:br>
            <a:r>
              <a:rPr lang="en-US" sz="1600">
                <a:latin typeface="Arial"/>
                <a:cs typeface="Arial"/>
              </a:rPr>
              <a:t>anti-PD-1-responder-FMT</a:t>
            </a:r>
          </a:p>
          <a:p>
            <a:pPr marL="534988" lvl="1" indent="-260350">
              <a:lnSpc>
                <a:spcPct val="100000"/>
              </a:lnSpc>
            </a:pPr>
            <a:r>
              <a:rPr lang="en-US" sz="1600">
                <a:cs typeface="Arial"/>
              </a:rPr>
              <a:t>Responders showed:</a:t>
            </a:r>
            <a:endParaRPr lang="en-US" sz="1600"/>
          </a:p>
          <a:p>
            <a:pPr marL="809625" lvl="1" indent="-285750">
              <a:lnSpc>
                <a:spcPct val="100000"/>
              </a:lnSpc>
              <a:buFontTx/>
              <a:buChar char="−"/>
            </a:pPr>
            <a:r>
              <a:rPr lang="en-US" sz="1600">
                <a:latin typeface="Arial"/>
                <a:cs typeface="Arial"/>
              </a:rPr>
              <a:t>Changes in </a:t>
            </a:r>
            <a:r>
              <a:rPr lang="en-US" sz="1600" err="1">
                <a:latin typeface="Arial"/>
                <a:cs typeface="Arial"/>
              </a:rPr>
              <a:t>faecal</a:t>
            </a:r>
            <a:r>
              <a:rPr lang="en-US" sz="1600">
                <a:latin typeface="Arial"/>
                <a:cs typeface="Arial"/>
              </a:rPr>
              <a:t> and plasma concentrations of certain bile acids after FMT</a:t>
            </a:r>
          </a:p>
          <a:p>
            <a:pPr marL="809625" lvl="1" indent="-285750">
              <a:lnSpc>
                <a:spcPct val="100000"/>
              </a:lnSpc>
              <a:buFontTx/>
              <a:buChar char="−"/>
            </a:pPr>
            <a:r>
              <a:rPr lang="en-US" sz="1600">
                <a:latin typeface="Arial"/>
                <a:cs typeface="Arial"/>
              </a:rPr>
              <a:t>Changes in certain T-cell and monocyte populations after FMT</a:t>
            </a:r>
          </a:p>
          <a:p>
            <a:pPr marL="809625" lvl="1" indent="-285750">
              <a:lnSpc>
                <a:spcPct val="100000"/>
              </a:lnSpc>
              <a:buFontTx/>
              <a:buChar char="−"/>
            </a:pPr>
            <a:r>
              <a:rPr lang="en-US" sz="1600">
                <a:latin typeface="Arial"/>
                <a:cs typeface="Arial"/>
              </a:rPr>
              <a:t>Shifts in systemic IgG antibody reactivity </a:t>
            </a:r>
            <a:br>
              <a:rPr lang="en-US" sz="1600">
                <a:latin typeface="Arial"/>
                <a:cs typeface="Arial"/>
              </a:rPr>
            </a:br>
            <a:r>
              <a:rPr lang="en-US" sz="1600">
                <a:latin typeface="Arial"/>
                <a:cs typeface="Arial"/>
              </a:rPr>
              <a:t>after FMT</a:t>
            </a:r>
          </a:p>
        </p:txBody>
      </p:sp>
      <p:pic>
        <p:nvPicPr>
          <p:cNvPr id="9" name="Picture 8">
            <a:hlinkClick r:id="rId12" action="ppaction://hlinksldjump"/>
            <a:extLst>
              <a:ext uri="{FF2B5EF4-FFF2-40B4-BE49-F238E27FC236}">
                <a16:creationId xmlns:a16="http://schemas.microsoft.com/office/drawing/2014/main" id="{D458EF58-41BB-A709-D32C-E0479BB286AC}"/>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40" name="Straight Connector 39">
            <a:extLst>
              <a:ext uri="{FF2B5EF4-FFF2-40B4-BE49-F238E27FC236}">
                <a16:creationId xmlns:a16="http://schemas.microsoft.com/office/drawing/2014/main" id="{8096EFD4-6EB3-77C1-9929-AE436A1A49E2}"/>
              </a:ext>
            </a:extLst>
          </p:cNvPr>
          <p:cNvCxnSpPr>
            <a:cxnSpLocks/>
          </p:cNvCxnSpPr>
          <p:nvPr/>
        </p:nvCxnSpPr>
        <p:spPr>
          <a:xfrm>
            <a:off x="6357335" y="4919511"/>
            <a:ext cx="565747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2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38BF9-CF43-0A68-32EE-613BB4091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CC85-8688-1DDE-8504-4CE58A6C25AB}"/>
              </a:ext>
            </a:extLst>
          </p:cNvPr>
          <p:cNvSpPr>
            <a:spLocks noGrp="1"/>
          </p:cNvSpPr>
          <p:nvPr>
            <p:ph type="title"/>
          </p:nvPr>
        </p:nvSpPr>
        <p:spPr/>
        <p:txBody>
          <a:bodyPr>
            <a:noAutofit/>
          </a:bodyPr>
          <a:lstStyle/>
          <a:p>
            <a:r>
              <a:rPr lang="en-US">
                <a:latin typeface="Arial" panose="020B0604020202020204" pitchFamily="34" charset="0"/>
                <a:cs typeface="Arial" panose="020B0604020202020204" pitchFamily="34" charset="0"/>
              </a:rPr>
              <a:t>Olanzapine improves appetite, weight, and quality of life in patients with HCC: A multicentre, randomized controlled trial </a:t>
            </a:r>
          </a:p>
        </p:txBody>
      </p:sp>
      <p:sp>
        <p:nvSpPr>
          <p:cNvPr id="8" name="Text Placeholder 3">
            <a:extLst>
              <a:ext uri="{FF2B5EF4-FFF2-40B4-BE49-F238E27FC236}">
                <a16:creationId xmlns:a16="http://schemas.microsoft.com/office/drawing/2014/main" id="{58BFE2A9-8CF7-6608-CF61-3CDB68F04A2B}"/>
              </a:ext>
            </a:extLst>
          </p:cNvPr>
          <p:cNvSpPr txBox="1">
            <a:spLocks/>
          </p:cNvSpPr>
          <p:nvPr/>
        </p:nvSpPr>
        <p:spPr>
          <a:xfrm>
            <a:off x="190499" y="6289674"/>
            <a:ext cx="10601326"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chemeClr val="tx2"/>
                </a:solidFill>
                <a:latin typeface="Arial" panose="020B0604020202020204"/>
              </a:rPr>
              <a:t>*Adults aged </a:t>
            </a:r>
            <a:r>
              <a:rPr lang="en-GB" sz="1100">
                <a:solidFill>
                  <a:srgbClr val="004B87"/>
                </a:solidFill>
                <a:latin typeface="Arial" panose="020B0604020202020204" pitchFamily="34" charset="0"/>
                <a:ea typeface="Calibri" panose="020F0502020204030204" pitchFamily="34" charset="0"/>
                <a:cs typeface="Arial" panose="020B0604020202020204" pitchFamily="34" charset="0"/>
              </a:rPr>
              <a:t>18–70 years who were </a:t>
            </a:r>
            <a:r>
              <a:rPr lang="en-GB" sz="1100">
                <a:solidFill>
                  <a:schemeClr val="tx2"/>
                </a:solidFill>
                <a:latin typeface="Arial" panose="020B0604020202020204"/>
              </a:rPr>
              <a:t>treatment-naïve or treatment-experienced.</a:t>
            </a:r>
            <a:endParaRPr lang="en-GB" sz="1100">
              <a:solidFill>
                <a:srgbClr val="004B87"/>
              </a:solidFill>
              <a:latin typeface="Arial" panose="020B0604020202020204" pitchFamily="34" charset="0"/>
              <a:cs typeface="Arial" panose="020B0604020202020204" pitchFamily="34" charset="0"/>
            </a:endParaRPr>
          </a:p>
          <a:p>
            <a:pPr marL="0" indent="0">
              <a:spcBef>
                <a:spcPts val="0"/>
              </a:spcBef>
              <a:buNone/>
            </a:pPr>
            <a:r>
              <a:rPr lang="en-GB" sz="1100" baseline="30000">
                <a:solidFill>
                  <a:srgbClr val="004B87"/>
                </a:solidFill>
                <a:latin typeface="Aptos" panose="020B0004020202020204" pitchFamily="34" charset="0"/>
                <a:cs typeface="Arial" panose="020B0604020202020204" pitchFamily="34" charset="0"/>
              </a:rPr>
              <a:t>†</a:t>
            </a:r>
            <a:r>
              <a:rPr lang="en-GB" sz="1100">
                <a:solidFill>
                  <a:srgbClr val="004B87"/>
                </a:solidFill>
                <a:latin typeface="Arial" panose="020B0604020202020204" pitchFamily="34" charset="0"/>
                <a:cs typeface="Arial" panose="020B0604020202020204" pitchFamily="34" charset="0"/>
              </a:rPr>
              <a:t>Defined as involuntary loss of </a:t>
            </a:r>
            <a:r>
              <a:rPr lang="en-GB" sz="1100">
                <a:solidFill>
                  <a:srgbClr val="004B87"/>
                </a:solidFill>
                <a:latin typeface="Arial" panose="020B0604020202020204" pitchFamily="34" charset="0"/>
                <a:ea typeface="Calibri" panose="020F0502020204030204" pitchFamily="34" charset="0"/>
                <a:cs typeface="Arial" panose="020B0604020202020204" pitchFamily="34" charset="0"/>
              </a:rPr>
              <a:t>≥5% weight over the past 6 months.</a:t>
            </a:r>
            <a:r>
              <a:rPr lang="en-GB" sz="1100" baseline="30000">
                <a:solidFill>
                  <a:srgbClr val="004B87"/>
                </a:solidFill>
                <a:latin typeface="Arial" panose="020B0604020202020204" pitchFamily="34" charset="0"/>
                <a:cs typeface="Arial" panose="020B0604020202020204" pitchFamily="34" charset="0"/>
              </a:rPr>
              <a:t> ‡ </a:t>
            </a:r>
            <a:r>
              <a:rPr lang="en-US" sz="1100">
                <a:solidFill>
                  <a:srgbClr val="004B87"/>
                </a:solidFill>
                <a:latin typeface="Arial" panose="020B0604020202020204" pitchFamily="34" charset="0"/>
                <a:cs typeface="Arial" panose="020B0604020202020204" pitchFamily="34" charset="0"/>
              </a:rPr>
              <a:t>Change in anorexia was assessed by visual analogue and FAACT scales, muscle mass by </a:t>
            </a:r>
            <a:br>
              <a:rPr lang="en-US" sz="1100">
                <a:solidFill>
                  <a:srgbClr val="004B87"/>
                </a:solidFill>
                <a:latin typeface="Arial" panose="020B0604020202020204" pitchFamily="34" charset="0"/>
                <a:cs typeface="Arial" panose="020B0604020202020204" pitchFamily="34" charset="0"/>
              </a:rPr>
            </a:br>
            <a:r>
              <a:rPr lang="en-US" sz="1100">
                <a:solidFill>
                  <a:srgbClr val="004B87"/>
                </a:solidFill>
                <a:latin typeface="Arial" panose="020B0604020202020204" pitchFamily="34" charset="0"/>
                <a:cs typeface="Arial" panose="020B0604020202020204" pitchFamily="34" charset="0"/>
              </a:rPr>
              <a:t>CT scan, handgrip strength by dynamometry, exercise tolerance by a 6-minute walk test, and QoL by the FACT-Hep questionnaire. </a:t>
            </a:r>
            <a:br>
              <a:rPr lang="en-GB" sz="1100">
                <a:solidFill>
                  <a:srgbClr val="004B87"/>
                </a:solidFill>
                <a:latin typeface="Arial" panose="020B0604020202020204" pitchFamily="34" charset="0"/>
                <a:ea typeface="Calibri" panose="020F050202020403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Biswas S, et al. EASL 2026; OS-051-YI.</a:t>
            </a:r>
          </a:p>
        </p:txBody>
      </p:sp>
      <p:sp>
        <p:nvSpPr>
          <p:cNvPr id="7" name="Content Placeholder 1">
            <a:extLst>
              <a:ext uri="{FF2B5EF4-FFF2-40B4-BE49-F238E27FC236}">
                <a16:creationId xmlns:a16="http://schemas.microsoft.com/office/drawing/2014/main" id="{A969A25F-CD7C-6C6E-DD73-4BC75DC10329}"/>
              </a:ext>
            </a:extLst>
          </p:cNvPr>
          <p:cNvSpPr txBox="1">
            <a:spLocks/>
          </p:cNvSpPr>
          <p:nvPr/>
        </p:nvSpPr>
        <p:spPr>
          <a:xfrm>
            <a:off x="417933" y="1083393"/>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a:latin typeface="Arial" panose="020B0604020202020204" pitchFamily="34" charset="0"/>
                <a:cs typeface="Arial" panose="020B0604020202020204" pitchFamily="34" charset="0"/>
              </a:rPr>
              <a:t>A</a:t>
            </a:r>
            <a:r>
              <a:rPr lang="en-GB" sz="1600" noProof="0">
                <a:latin typeface="Arial" panose="020B0604020202020204" pitchFamily="34" charset="0"/>
                <a:cs typeface="Arial" panose="020B0604020202020204" pitchFamily="34" charset="0"/>
              </a:rPr>
              <a:t> clinical trial investigating the role of </a:t>
            </a:r>
            <a:r>
              <a:rPr lang="en-US" sz="1600">
                <a:latin typeface="Arial" panose="020B0604020202020204" pitchFamily="34" charset="0"/>
                <a:cs typeface="Arial" panose="020B0604020202020204" pitchFamily="34" charset="0"/>
              </a:rPr>
              <a:t>o</a:t>
            </a:r>
            <a:r>
              <a:rPr lang="en-US" sz="1600" noProof="0" err="1">
                <a:latin typeface="Arial" panose="020B0604020202020204" pitchFamily="34" charset="0"/>
                <a:cs typeface="Arial" panose="020B0604020202020204" pitchFamily="34" charset="0"/>
              </a:rPr>
              <a:t>lanzapine</a:t>
            </a:r>
            <a:r>
              <a:rPr lang="en-US" sz="1600" noProof="0">
                <a:latin typeface="Arial" panose="020B0604020202020204" pitchFamily="34" charset="0"/>
                <a:cs typeface="Arial" panose="020B0604020202020204" pitchFamily="34" charset="0"/>
              </a:rPr>
              <a:t> </a:t>
            </a:r>
            <a:br>
              <a:rPr lang="en-US" sz="160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in improving appetite, weight, and QoL in patients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with </a:t>
            </a:r>
            <a:r>
              <a:rPr lang="en-NZ" sz="1600" noProof="0">
                <a:latin typeface="Arial" panose="020B0604020202020204" pitchFamily="34" charset="0"/>
                <a:cs typeface="Arial" panose="020B0604020202020204" pitchFamily="34" charset="0"/>
              </a:rPr>
              <a:t>HCC</a:t>
            </a:r>
            <a:endParaRPr lang="en-GB" sz="1600" noProof="0">
              <a:latin typeface="Arial" panose="020B0604020202020204" pitchFamily="34" charset="0"/>
              <a:cs typeface="Arial" panose="020B0604020202020204" pitchFamily="34" charset="0"/>
            </a:endParaRPr>
          </a:p>
          <a:p>
            <a:pPr>
              <a:lnSpc>
                <a:spcPct val="100000"/>
              </a:lnSpc>
            </a:pPr>
            <a:r>
              <a:rPr lang="en-GB" sz="1600" b="1" noProof="0">
                <a:latin typeface="Arial" panose="020B0604020202020204" pitchFamily="34" charset="0"/>
                <a:ea typeface="Calibri" panose="020F0502020204030204" pitchFamily="34" charset="0"/>
                <a:cs typeface="Arial" panose="020B0604020202020204" pitchFamily="34" charset="0"/>
              </a:rPr>
              <a:t>AIM: </a:t>
            </a:r>
            <a:r>
              <a:rPr lang="en-GB" sz="1600" noProof="0">
                <a:latin typeface="Arial" panose="020B0604020202020204" pitchFamily="34" charset="0"/>
                <a:ea typeface="Calibri" panose="020F0502020204030204" pitchFamily="34" charset="0"/>
                <a:cs typeface="Arial" panose="020B0604020202020204" pitchFamily="34" charset="0"/>
              </a:rPr>
              <a:t>To a</a:t>
            </a:r>
            <a:r>
              <a:rPr lang="en-US" sz="1600" err="1">
                <a:latin typeface="Arial" panose="020B0604020202020204" pitchFamily="34" charset="0"/>
                <a:cs typeface="Arial" panose="020B0604020202020204" pitchFamily="34" charset="0"/>
              </a:rPr>
              <a:t>ssess</a:t>
            </a:r>
            <a:r>
              <a:rPr lang="en-US" sz="1600">
                <a:latin typeface="Arial" panose="020B0604020202020204" pitchFamily="34" charset="0"/>
                <a:cs typeface="Arial" panose="020B0604020202020204" pitchFamily="34" charset="0"/>
              </a:rPr>
              <a:t> the safety and efficacy of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olanzapine in patients with intermediate/advanced HCC and cachexia</a:t>
            </a:r>
            <a:endParaRPr lang="en-GB" sz="1600" b="1" noProof="0">
              <a:latin typeface="Arial" panose="020B0604020202020204" pitchFamily="34" charset="0"/>
              <a:cs typeface="Arial" panose="020B0604020202020204" pitchFamily="34" charset="0"/>
            </a:endParaRPr>
          </a:p>
        </p:txBody>
      </p:sp>
      <p:sp>
        <p:nvSpPr>
          <p:cNvPr id="9" name="Content Placeholder 9">
            <a:extLst>
              <a:ext uri="{FF2B5EF4-FFF2-40B4-BE49-F238E27FC236}">
                <a16:creationId xmlns:a16="http://schemas.microsoft.com/office/drawing/2014/main" id="{C0C74CB8-3241-0DC8-465A-B76A977E4095}"/>
              </a:ext>
            </a:extLst>
          </p:cNvPr>
          <p:cNvSpPr txBox="1">
            <a:spLocks/>
          </p:cNvSpPr>
          <p:nvPr/>
        </p:nvSpPr>
        <p:spPr>
          <a:xfrm>
            <a:off x="6096000" y="104506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12" name="Straight Connector 11">
            <a:extLst>
              <a:ext uri="{FF2B5EF4-FFF2-40B4-BE49-F238E27FC236}">
                <a16:creationId xmlns:a16="http://schemas.microsoft.com/office/drawing/2014/main" id="{17F25EEB-58D8-AF79-38F9-1DD7CCA1E917}"/>
              </a:ext>
            </a:extLst>
          </p:cNvPr>
          <p:cNvCxnSpPr>
            <a:cxnSpLocks/>
          </p:cNvCxnSpPr>
          <p:nvPr/>
        </p:nvCxnSpPr>
        <p:spPr>
          <a:xfrm>
            <a:off x="5828550" y="1083393"/>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6909231-326A-2BF0-8041-F5078641D759}"/>
              </a:ext>
            </a:extLst>
          </p:cNvPr>
          <p:cNvSpPr/>
          <p:nvPr/>
        </p:nvSpPr>
        <p:spPr>
          <a:xfrm>
            <a:off x="6642155" y="1568734"/>
            <a:ext cx="5099371"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180000" tIns="36000" rIns="0" rtlCol="0" anchor="ctr"/>
          <a:lstStyle/>
          <a:p>
            <a:pPr algn="ctr"/>
            <a:r>
              <a:rPr lang="en-GB" sz="1400" b="1" noProof="0">
                <a:solidFill>
                  <a:schemeClr val="tx1"/>
                </a:solidFill>
                <a:latin typeface="Arial" panose="020B0604020202020204"/>
              </a:rPr>
              <a:t>Open-label, multicentre, randomized controlled trial </a:t>
            </a:r>
            <a:br>
              <a:rPr lang="en-GB" sz="1400" b="1" noProof="0">
                <a:solidFill>
                  <a:schemeClr val="tx1"/>
                </a:solidFill>
                <a:latin typeface="Arial" panose="020B0604020202020204"/>
              </a:rPr>
            </a:br>
            <a:r>
              <a:rPr lang="en-GB" sz="1400" b="1" noProof="0">
                <a:solidFill>
                  <a:schemeClr val="tx1"/>
                </a:solidFill>
                <a:latin typeface="Arial" panose="020B0604020202020204"/>
              </a:rPr>
              <a:t>(December 2024–May 2025; CTRI/2024/12/077603)</a:t>
            </a:r>
            <a:endParaRPr lang="en-GB" sz="1400" noProof="0">
              <a:solidFill>
                <a:schemeClr val="tx1"/>
              </a:solidFill>
            </a:endParaRPr>
          </a:p>
        </p:txBody>
      </p:sp>
      <p:sp>
        <p:nvSpPr>
          <p:cNvPr id="16" name="Oval 15">
            <a:extLst>
              <a:ext uri="{FF2B5EF4-FFF2-40B4-BE49-F238E27FC236}">
                <a16:creationId xmlns:a16="http://schemas.microsoft.com/office/drawing/2014/main" id="{B145E822-2388-CC30-A624-18EAAC1AA257}"/>
              </a:ext>
            </a:extLst>
          </p:cNvPr>
          <p:cNvSpPr/>
          <p:nvPr/>
        </p:nvSpPr>
        <p:spPr>
          <a:xfrm>
            <a:off x="6270871" y="1473289"/>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8" name="Group 17">
            <a:extLst>
              <a:ext uri="{FF2B5EF4-FFF2-40B4-BE49-F238E27FC236}">
                <a16:creationId xmlns:a16="http://schemas.microsoft.com/office/drawing/2014/main" id="{4ED30337-73B5-0D15-9324-46DD1289A90A}"/>
              </a:ext>
            </a:extLst>
          </p:cNvPr>
          <p:cNvGrpSpPr/>
          <p:nvPr/>
        </p:nvGrpSpPr>
        <p:grpSpPr>
          <a:xfrm>
            <a:off x="6340041" y="1618845"/>
            <a:ext cx="700458" cy="500890"/>
            <a:chOff x="5326262" y="2874941"/>
            <a:chExt cx="813014" cy="581378"/>
          </a:xfrm>
        </p:grpSpPr>
        <p:pic>
          <p:nvPicPr>
            <p:cNvPr id="19" name="Graphic 18">
              <a:extLst>
                <a:ext uri="{FF2B5EF4-FFF2-40B4-BE49-F238E27FC236}">
                  <a16:creationId xmlns:a16="http://schemas.microsoft.com/office/drawing/2014/main" id="{5AB4E922-AFCC-5FAA-9BF7-444CF883DE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20" name="Graphic 19">
              <a:extLst>
                <a:ext uri="{FF2B5EF4-FFF2-40B4-BE49-F238E27FC236}">
                  <a16:creationId xmlns:a16="http://schemas.microsoft.com/office/drawing/2014/main" id="{E013C98C-C2FC-7F6E-8C02-0785A715B3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21" name="Graphic 20">
              <a:extLst>
                <a:ext uri="{FF2B5EF4-FFF2-40B4-BE49-F238E27FC236}">
                  <a16:creationId xmlns:a16="http://schemas.microsoft.com/office/drawing/2014/main" id="{8D98DA4A-57C6-E649-BC5F-3BADF35B17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sp>
        <p:nvSpPr>
          <p:cNvPr id="22" name="Rectangle 21">
            <a:extLst>
              <a:ext uri="{FF2B5EF4-FFF2-40B4-BE49-F238E27FC236}">
                <a16:creationId xmlns:a16="http://schemas.microsoft.com/office/drawing/2014/main" id="{7F9C41EF-DDAA-63C8-24C6-2F86D1CB3CC0}"/>
              </a:ext>
            </a:extLst>
          </p:cNvPr>
          <p:cNvSpPr/>
          <p:nvPr/>
        </p:nvSpPr>
        <p:spPr>
          <a:xfrm>
            <a:off x="7291999" y="2498645"/>
            <a:ext cx="3806260" cy="50620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0" rtlCol="0" anchor="ctr"/>
          <a:lstStyle/>
          <a:p>
            <a:pPr lvl="0" algn="ctr">
              <a:defRPr/>
            </a:pPr>
            <a:r>
              <a:rPr lang="en-US" sz="1300">
                <a:solidFill>
                  <a:schemeClr val="tx1"/>
                </a:solidFill>
                <a:latin typeface="Arial" panose="020B0604020202020204"/>
              </a:rPr>
              <a:t>Patients* with </a:t>
            </a:r>
            <a:r>
              <a:rPr lang="en-US" sz="1300" err="1">
                <a:solidFill>
                  <a:schemeClr val="tx1"/>
                </a:solidFill>
                <a:latin typeface="Arial" panose="020B0604020202020204"/>
              </a:rPr>
              <a:t>i</a:t>
            </a:r>
            <a:r>
              <a:rPr lang="en-US" sz="1300" noProof="0" err="1">
                <a:solidFill>
                  <a:schemeClr val="tx1"/>
                </a:solidFill>
                <a:latin typeface="Arial" panose="020B0604020202020204"/>
              </a:rPr>
              <a:t>ntermediate</a:t>
            </a:r>
            <a:r>
              <a:rPr lang="en-US" sz="1300" noProof="0">
                <a:solidFill>
                  <a:schemeClr val="tx1"/>
                </a:solidFill>
                <a:latin typeface="Arial" panose="020B0604020202020204"/>
              </a:rPr>
              <a:t>/advanced HCC and cachexia</a:t>
            </a:r>
            <a:r>
              <a:rPr lang="en-US" sz="1300" baseline="30000" noProof="0">
                <a:solidFill>
                  <a:schemeClr val="tx1"/>
                </a:solidFill>
                <a:latin typeface="Aptos" panose="020B0004020202020204" pitchFamily="34" charset="0"/>
              </a:rPr>
              <a:t>†</a:t>
            </a:r>
            <a:r>
              <a:rPr lang="en-GB" sz="1300" noProof="0">
                <a:solidFill>
                  <a:schemeClr val="tx1"/>
                </a:solidFill>
                <a:latin typeface="Arial" panose="020B0604020202020204"/>
              </a:rPr>
              <a:t> </a:t>
            </a:r>
            <a:r>
              <a:rPr lang="en-GB" sz="1300" b="1" noProof="0">
                <a:solidFill>
                  <a:schemeClr val="tx1"/>
                </a:solidFill>
                <a:latin typeface="Arial" panose="020B0604020202020204"/>
              </a:rPr>
              <a:t>(N=166)</a:t>
            </a:r>
          </a:p>
        </p:txBody>
      </p:sp>
      <p:sp>
        <p:nvSpPr>
          <p:cNvPr id="23" name="Oval 22">
            <a:extLst>
              <a:ext uri="{FF2B5EF4-FFF2-40B4-BE49-F238E27FC236}">
                <a16:creationId xmlns:a16="http://schemas.microsoft.com/office/drawing/2014/main" id="{97B3B571-30BE-244C-1683-82D059EF0A9A}"/>
              </a:ext>
            </a:extLst>
          </p:cNvPr>
          <p:cNvSpPr/>
          <p:nvPr/>
        </p:nvSpPr>
        <p:spPr>
          <a:xfrm>
            <a:off x="6895018" y="2424213"/>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Rectangle 27">
            <a:extLst>
              <a:ext uri="{FF2B5EF4-FFF2-40B4-BE49-F238E27FC236}">
                <a16:creationId xmlns:a16="http://schemas.microsoft.com/office/drawing/2014/main" id="{3863E84C-89E5-A11F-A96C-E1BDFE8779E4}"/>
              </a:ext>
            </a:extLst>
          </p:cNvPr>
          <p:cNvSpPr/>
          <p:nvPr/>
        </p:nvSpPr>
        <p:spPr>
          <a:xfrm flipH="1">
            <a:off x="6471653" y="3809913"/>
            <a:ext cx="2566476" cy="563373"/>
          </a:xfrm>
          <a:prstGeom prst="rect">
            <a:avLst/>
          </a:prstGeom>
          <a:solidFill>
            <a:schemeClr val="accent4">
              <a:lumMod val="60000"/>
              <a:lumOff val="40000"/>
            </a:schemeClr>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Olanzapine 5 mg QD + </a:t>
            </a:r>
            <a:r>
              <a:rPr lang="en-GB" sz="1300" b="1">
                <a:solidFill>
                  <a:schemeClr val="bg1"/>
                </a:solidFill>
                <a:latin typeface="Arial" panose="020B0604020202020204"/>
              </a:rPr>
              <a:t>NC (n=83)</a:t>
            </a:r>
            <a:endParaRPr lang="en-GB" sz="1300" b="1" noProof="0">
              <a:solidFill>
                <a:schemeClr val="bg1"/>
              </a:solidFill>
              <a:latin typeface="Arial" panose="020B0604020202020204"/>
            </a:endParaRPr>
          </a:p>
        </p:txBody>
      </p:sp>
      <p:sp>
        <p:nvSpPr>
          <p:cNvPr id="32" name="Oval 31">
            <a:extLst>
              <a:ext uri="{FF2B5EF4-FFF2-40B4-BE49-F238E27FC236}">
                <a16:creationId xmlns:a16="http://schemas.microsoft.com/office/drawing/2014/main" id="{93EEC710-4854-0FF4-496E-1F60FFC24347}"/>
              </a:ext>
            </a:extLst>
          </p:cNvPr>
          <p:cNvSpPr/>
          <p:nvPr/>
        </p:nvSpPr>
        <p:spPr>
          <a:xfrm>
            <a:off x="5960899" y="3766618"/>
            <a:ext cx="586599" cy="65138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4" name="Connector: Elbow 33">
            <a:extLst>
              <a:ext uri="{FF2B5EF4-FFF2-40B4-BE49-F238E27FC236}">
                <a16:creationId xmlns:a16="http://schemas.microsoft.com/office/drawing/2014/main" id="{B612D9BD-3AF2-6F80-FB30-B70D07518BCD}"/>
              </a:ext>
            </a:extLst>
          </p:cNvPr>
          <p:cNvCxnSpPr>
            <a:cxnSpLocks/>
            <a:stCxn id="22" idx="2"/>
            <a:endCxn id="28" idx="0"/>
          </p:cNvCxnSpPr>
          <p:nvPr/>
        </p:nvCxnSpPr>
        <p:spPr>
          <a:xfrm rot="5400000">
            <a:off x="8072477" y="2687261"/>
            <a:ext cx="805066" cy="1440238"/>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C976657-51B2-ADB2-CEC9-0854E1E59E1D}"/>
              </a:ext>
            </a:extLst>
          </p:cNvPr>
          <p:cNvSpPr/>
          <p:nvPr/>
        </p:nvSpPr>
        <p:spPr>
          <a:xfrm flipH="1">
            <a:off x="9668797" y="3821783"/>
            <a:ext cx="2200896" cy="527600"/>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rgbClr val="FEFEFE"/>
                </a:solidFill>
                <a:latin typeface="Arial" panose="020B0604020202020204"/>
              </a:rPr>
              <a:t>NC alone</a:t>
            </a:r>
            <a:r>
              <a:rPr lang="en-GB" sz="1300" noProof="0">
                <a:solidFill>
                  <a:srgbClr val="FEFEFE"/>
                </a:solidFill>
                <a:latin typeface="Arial" panose="020B0604020202020204"/>
              </a:rPr>
              <a:t> </a:t>
            </a:r>
            <a:br>
              <a:rPr lang="en-GB" sz="1300" noProof="0">
                <a:solidFill>
                  <a:srgbClr val="FEFEFE"/>
                </a:solidFill>
                <a:latin typeface="Arial" panose="020B0604020202020204"/>
              </a:rPr>
            </a:br>
            <a:r>
              <a:rPr lang="en-GB" sz="1300" b="1">
                <a:solidFill>
                  <a:srgbClr val="FEFEFE"/>
                </a:solidFill>
                <a:latin typeface="Arial" panose="020B0604020202020204"/>
              </a:rPr>
              <a:t>(n=83)</a:t>
            </a:r>
            <a:endParaRPr lang="en-GB" sz="1300" b="1" noProof="0">
              <a:solidFill>
                <a:srgbClr val="FEFEFE"/>
              </a:solidFill>
              <a:latin typeface="Arial" panose="020B0604020202020204"/>
            </a:endParaRPr>
          </a:p>
        </p:txBody>
      </p:sp>
      <p:sp>
        <p:nvSpPr>
          <p:cNvPr id="36" name="Oval 35">
            <a:extLst>
              <a:ext uri="{FF2B5EF4-FFF2-40B4-BE49-F238E27FC236}">
                <a16:creationId xmlns:a16="http://schemas.microsoft.com/office/drawing/2014/main" id="{0B307748-D34A-A572-E2FD-D4D9F3C24EBB}"/>
              </a:ext>
            </a:extLst>
          </p:cNvPr>
          <p:cNvSpPr/>
          <p:nvPr/>
        </p:nvSpPr>
        <p:spPr>
          <a:xfrm>
            <a:off x="9215292" y="3768260"/>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2" name="Connector: Elbow 41">
            <a:extLst>
              <a:ext uri="{FF2B5EF4-FFF2-40B4-BE49-F238E27FC236}">
                <a16:creationId xmlns:a16="http://schemas.microsoft.com/office/drawing/2014/main" id="{706BB881-88FE-496F-3157-74BB38F98EE0}"/>
              </a:ext>
            </a:extLst>
          </p:cNvPr>
          <p:cNvCxnSpPr>
            <a:cxnSpLocks/>
            <a:stCxn id="22" idx="2"/>
            <a:endCxn id="35" idx="0"/>
          </p:cNvCxnSpPr>
          <p:nvPr/>
        </p:nvCxnSpPr>
        <p:spPr>
          <a:xfrm rot="16200000" flipH="1">
            <a:off x="9573719" y="2626257"/>
            <a:ext cx="816936" cy="1574116"/>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EAFA2F6D-9CCE-F24A-708D-C54F81485292}"/>
              </a:ext>
            </a:extLst>
          </p:cNvPr>
          <p:cNvGrpSpPr/>
          <p:nvPr/>
        </p:nvGrpSpPr>
        <p:grpSpPr>
          <a:xfrm>
            <a:off x="6720161" y="4460385"/>
            <a:ext cx="5149533" cy="672288"/>
            <a:chOff x="5575111" y="4774754"/>
            <a:chExt cx="4865799" cy="672288"/>
          </a:xfrm>
        </p:grpSpPr>
        <p:sp>
          <p:nvSpPr>
            <p:cNvPr id="45" name="Rectangle 44">
              <a:extLst>
                <a:ext uri="{FF2B5EF4-FFF2-40B4-BE49-F238E27FC236}">
                  <a16:creationId xmlns:a16="http://schemas.microsoft.com/office/drawing/2014/main" id="{E36489F0-2498-E647-3B61-75BD0FA4A43C}"/>
                </a:ext>
              </a:extLst>
            </p:cNvPr>
            <p:cNvSpPr/>
            <p:nvPr/>
          </p:nvSpPr>
          <p:spPr>
            <a:xfrm>
              <a:off x="5901266" y="4774824"/>
              <a:ext cx="4539644" cy="665871"/>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 </a:t>
              </a:r>
              <a:r>
                <a:rPr lang="en-US" sz="1400">
                  <a:solidFill>
                    <a:srgbClr val="004B87"/>
                  </a:solidFill>
                  <a:latin typeface="Arial" panose="020B0604020202020204" pitchFamily="34" charset="0"/>
                  <a:cs typeface="Arial" panose="020B0604020202020204" pitchFamily="34" charset="0"/>
                </a:rPr>
                <a:t>Proportion of patients reporting improvement in weight (</a:t>
              </a:r>
              <a:r>
                <a:rPr lang="en-US" sz="1400">
                  <a:solidFill>
                    <a:srgbClr val="004B87"/>
                  </a:solidFill>
                  <a:latin typeface="Arial" panose="020B0604020202020204" pitchFamily="34" charset="0"/>
                  <a:ea typeface="Calibri" panose="020F0502020204030204" pitchFamily="34" charset="0"/>
                  <a:cs typeface="Arial" panose="020B0604020202020204" pitchFamily="34" charset="0"/>
                </a:rPr>
                <a:t>≥5% from baseline) </a:t>
              </a:r>
              <a:br>
                <a:rPr lang="en-US" sz="1400">
                  <a:solidFill>
                    <a:srgbClr val="004B87"/>
                  </a:solidFill>
                  <a:latin typeface="Arial" panose="020B0604020202020204" pitchFamily="34" charset="0"/>
                  <a:ea typeface="Calibri" panose="020F0502020204030204" pitchFamily="34" charset="0"/>
                  <a:cs typeface="Arial" panose="020B0604020202020204" pitchFamily="34" charset="0"/>
                </a:rPr>
              </a:br>
              <a:r>
                <a:rPr lang="en-US" sz="1400">
                  <a:solidFill>
                    <a:srgbClr val="004B87"/>
                  </a:solidFill>
                  <a:latin typeface="Arial" panose="020B0604020202020204" pitchFamily="34" charset="0"/>
                  <a:ea typeface="Calibri" panose="020F0502020204030204" pitchFamily="34" charset="0"/>
                  <a:cs typeface="Arial" panose="020B0604020202020204" pitchFamily="34" charset="0"/>
                </a:rPr>
                <a:t>over 12 weeks</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C99F7BD8-6F59-88C1-6CDC-47BCDB6A7D09}"/>
                </a:ext>
              </a:extLst>
            </p:cNvPr>
            <p:cNvSpPr/>
            <p:nvPr/>
          </p:nvSpPr>
          <p:spPr>
            <a:xfrm>
              <a:off x="5575111" y="4774754"/>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47" name="Graphic 46">
            <a:extLst>
              <a:ext uri="{FF2B5EF4-FFF2-40B4-BE49-F238E27FC236}">
                <a16:creationId xmlns:a16="http://schemas.microsoft.com/office/drawing/2014/main" id="{2BEE1E47-7647-3929-6046-71FB2A0231E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3106" y="4555656"/>
            <a:ext cx="452438" cy="452438"/>
          </a:xfrm>
          <a:prstGeom prst="rect">
            <a:avLst/>
          </a:prstGeom>
        </p:spPr>
      </p:pic>
      <p:grpSp>
        <p:nvGrpSpPr>
          <p:cNvPr id="48" name="Group 47">
            <a:extLst>
              <a:ext uri="{FF2B5EF4-FFF2-40B4-BE49-F238E27FC236}">
                <a16:creationId xmlns:a16="http://schemas.microsoft.com/office/drawing/2014/main" id="{541B133D-3748-9161-EDC2-6C7C34960AA1}"/>
              </a:ext>
            </a:extLst>
          </p:cNvPr>
          <p:cNvGrpSpPr/>
          <p:nvPr/>
        </p:nvGrpSpPr>
        <p:grpSpPr>
          <a:xfrm>
            <a:off x="6472727" y="5263544"/>
            <a:ext cx="5396971" cy="789301"/>
            <a:chOff x="5575111" y="4868266"/>
            <a:chExt cx="5396971" cy="789301"/>
          </a:xfrm>
        </p:grpSpPr>
        <p:sp>
          <p:nvSpPr>
            <p:cNvPr id="49" name="Rectangle 48">
              <a:extLst>
                <a:ext uri="{FF2B5EF4-FFF2-40B4-BE49-F238E27FC236}">
                  <a16:creationId xmlns:a16="http://schemas.microsoft.com/office/drawing/2014/main" id="{F97CE74C-7D72-3782-F24C-E01BECA34609}"/>
                </a:ext>
              </a:extLst>
            </p:cNvPr>
            <p:cNvSpPr/>
            <p:nvPr/>
          </p:nvSpPr>
          <p:spPr>
            <a:xfrm>
              <a:off x="5901265" y="4868266"/>
              <a:ext cx="5070817" cy="789301"/>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Secondary endpoints: </a:t>
              </a:r>
              <a:r>
                <a:rPr lang="en-US" sz="1400">
                  <a:solidFill>
                    <a:srgbClr val="004B87"/>
                  </a:solidFill>
                  <a:latin typeface="Arial" panose="020B0604020202020204" pitchFamily="34" charset="0"/>
                  <a:cs typeface="Arial" panose="020B0604020202020204" pitchFamily="34" charset="0"/>
                </a:rPr>
                <a:t>Change in anorexia, </a:t>
              </a:r>
              <a:br>
                <a:rPr lang="en-US" sz="1400">
                  <a:solidFill>
                    <a:srgbClr val="004B87"/>
                  </a:solidFill>
                  <a:latin typeface="Arial" panose="020B0604020202020204" pitchFamily="34" charset="0"/>
                  <a:cs typeface="Arial" panose="020B0604020202020204" pitchFamily="34" charset="0"/>
                </a:rPr>
              </a:br>
              <a:r>
                <a:rPr lang="en-US" sz="1400">
                  <a:solidFill>
                    <a:srgbClr val="004B87"/>
                  </a:solidFill>
                  <a:latin typeface="Arial" panose="020B0604020202020204" pitchFamily="34" charset="0"/>
                  <a:cs typeface="Arial" panose="020B0604020202020204" pitchFamily="34" charset="0"/>
                </a:rPr>
                <a:t>muscle mass, handgrip strength, exercise tolerance, caloric intake, and QoL</a:t>
              </a:r>
              <a:r>
                <a:rPr lang="en-GB" sz="1400" baseline="30000">
                  <a:solidFill>
                    <a:srgbClr val="004B87"/>
                  </a:solidFill>
                  <a:latin typeface="Arial" panose="020B0604020202020204" pitchFamily="34" charset="0"/>
                  <a:cs typeface="Arial" panose="020B0604020202020204" pitchFamily="34" charset="0"/>
                </a:rPr>
                <a:t>‡</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557BCFC4-A130-C26E-D891-81029CCD96E4}"/>
                </a:ext>
              </a:extLst>
            </p:cNvPr>
            <p:cNvSpPr/>
            <p:nvPr/>
          </p:nvSpPr>
          <p:spPr>
            <a:xfrm>
              <a:off x="5575111" y="4919491"/>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51" name="Graphic 50">
            <a:extLst>
              <a:ext uri="{FF2B5EF4-FFF2-40B4-BE49-F238E27FC236}">
                <a16:creationId xmlns:a16="http://schemas.microsoft.com/office/drawing/2014/main" id="{36DD8C8A-03F1-DDCD-8525-265CD50742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49890" y="5396987"/>
            <a:ext cx="480186" cy="480186"/>
          </a:xfrm>
          <a:prstGeom prst="rect">
            <a:avLst/>
          </a:prstGeom>
        </p:spPr>
      </p:pic>
      <p:grpSp>
        <p:nvGrpSpPr>
          <p:cNvPr id="55" name="Group 54">
            <a:extLst>
              <a:ext uri="{FF2B5EF4-FFF2-40B4-BE49-F238E27FC236}">
                <a16:creationId xmlns:a16="http://schemas.microsoft.com/office/drawing/2014/main" id="{67EA1C38-6C38-F756-CA4F-CF9CEA0A1CAC}"/>
              </a:ext>
            </a:extLst>
          </p:cNvPr>
          <p:cNvGrpSpPr/>
          <p:nvPr/>
        </p:nvGrpSpPr>
        <p:grpSpPr>
          <a:xfrm>
            <a:off x="7008743" y="2531668"/>
            <a:ext cx="538951" cy="433844"/>
            <a:chOff x="6676480" y="3913730"/>
            <a:chExt cx="886568" cy="603248"/>
          </a:xfrm>
        </p:grpSpPr>
        <p:sp>
          <p:nvSpPr>
            <p:cNvPr id="56" name="Freeform: Shape 55">
              <a:extLst>
                <a:ext uri="{FF2B5EF4-FFF2-40B4-BE49-F238E27FC236}">
                  <a16:creationId xmlns:a16="http://schemas.microsoft.com/office/drawing/2014/main" id="{A8C2F8B0-0D7C-EE1B-40A4-C4DE730DC9CE}"/>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4"/>
            </a:solidFill>
            <a:ln w="818" cap="flat">
              <a:noFill/>
              <a:prstDash val="solid"/>
              <a:miter/>
            </a:ln>
          </p:spPr>
          <p:txBody>
            <a:bodyPr/>
            <a:lstStyle/>
            <a:p>
              <a:endParaRPr lang="en-GB" noProof="0"/>
            </a:p>
          </p:txBody>
        </p:sp>
        <p:sp>
          <p:nvSpPr>
            <p:cNvPr id="57" name="Freeform: Shape 56">
              <a:extLst>
                <a:ext uri="{FF2B5EF4-FFF2-40B4-BE49-F238E27FC236}">
                  <a16:creationId xmlns:a16="http://schemas.microsoft.com/office/drawing/2014/main" id="{B211A54F-6799-75B2-A31F-1747278E72CA}"/>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4"/>
            </a:solidFill>
            <a:ln w="818" cap="flat">
              <a:noFill/>
              <a:prstDash val="solid"/>
              <a:miter/>
            </a:ln>
          </p:spPr>
          <p:txBody>
            <a:bodyPr/>
            <a:lstStyle/>
            <a:p>
              <a:endParaRPr lang="en-GB" noProof="0"/>
            </a:p>
          </p:txBody>
        </p:sp>
        <p:sp>
          <p:nvSpPr>
            <p:cNvPr id="58" name="Freeform: Shape 57">
              <a:extLst>
                <a:ext uri="{FF2B5EF4-FFF2-40B4-BE49-F238E27FC236}">
                  <a16:creationId xmlns:a16="http://schemas.microsoft.com/office/drawing/2014/main" id="{52E7A4DC-650B-440F-DF46-969CB260E529}"/>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4">
                <a:lumMod val="40000"/>
                <a:lumOff val="60000"/>
              </a:schemeClr>
            </a:solidFill>
            <a:ln w="818" cap="flat">
              <a:noFill/>
              <a:prstDash val="solid"/>
              <a:miter/>
            </a:ln>
          </p:spPr>
          <p:txBody>
            <a:bodyPr/>
            <a:lstStyle/>
            <a:p>
              <a:endParaRPr lang="en-GB" noProof="0"/>
            </a:p>
          </p:txBody>
        </p:sp>
        <p:sp>
          <p:nvSpPr>
            <p:cNvPr id="59" name="Freeform: Shape 58">
              <a:extLst>
                <a:ext uri="{FF2B5EF4-FFF2-40B4-BE49-F238E27FC236}">
                  <a16:creationId xmlns:a16="http://schemas.microsoft.com/office/drawing/2014/main" id="{1C90CE82-925F-2736-9869-7EFB9ADF1820}"/>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4"/>
            </a:solidFill>
            <a:ln w="818" cap="flat">
              <a:noFill/>
              <a:prstDash val="solid"/>
              <a:miter/>
            </a:ln>
          </p:spPr>
          <p:txBody>
            <a:bodyPr/>
            <a:lstStyle/>
            <a:p>
              <a:endParaRPr lang="en-GB" noProof="0"/>
            </a:p>
          </p:txBody>
        </p:sp>
        <p:sp>
          <p:nvSpPr>
            <p:cNvPr id="60" name="Freeform: Shape 59">
              <a:extLst>
                <a:ext uri="{FF2B5EF4-FFF2-40B4-BE49-F238E27FC236}">
                  <a16:creationId xmlns:a16="http://schemas.microsoft.com/office/drawing/2014/main" id="{12AD7AE2-2DF7-026D-D1C1-679F47EA8900}"/>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4">
                <a:lumMod val="40000"/>
                <a:lumOff val="60000"/>
              </a:schemeClr>
            </a:solidFill>
            <a:ln w="818" cap="flat">
              <a:noFill/>
              <a:prstDash val="solid"/>
              <a:miter/>
            </a:ln>
          </p:spPr>
          <p:txBody>
            <a:bodyPr/>
            <a:lstStyle/>
            <a:p>
              <a:endParaRPr lang="en-GB" noProof="0"/>
            </a:p>
          </p:txBody>
        </p:sp>
      </p:grpSp>
      <p:pic>
        <p:nvPicPr>
          <p:cNvPr id="78" name="Graphic 77">
            <a:extLst>
              <a:ext uri="{FF2B5EF4-FFF2-40B4-BE49-F238E27FC236}">
                <a16:creationId xmlns:a16="http://schemas.microsoft.com/office/drawing/2014/main" id="{2B11896B-37AC-C6DE-B4F4-0AAFA801362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059411" y="3899418"/>
            <a:ext cx="386774" cy="386774"/>
          </a:xfrm>
          <a:prstGeom prst="rect">
            <a:avLst/>
          </a:prstGeom>
        </p:spPr>
      </p:pic>
      <p:pic>
        <p:nvPicPr>
          <p:cNvPr id="80" name="Graphic 79">
            <a:extLst>
              <a:ext uri="{FF2B5EF4-FFF2-40B4-BE49-F238E27FC236}">
                <a16:creationId xmlns:a16="http://schemas.microsoft.com/office/drawing/2014/main" id="{7477BBB7-1019-45EE-9489-C6F1AFE304D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14472" y="3865701"/>
            <a:ext cx="456344" cy="456344"/>
          </a:xfrm>
          <a:prstGeom prst="rect">
            <a:avLst/>
          </a:prstGeom>
        </p:spPr>
      </p:pic>
      <p:sp>
        <p:nvSpPr>
          <p:cNvPr id="5" name="Oval 4">
            <a:extLst>
              <a:ext uri="{FF2B5EF4-FFF2-40B4-BE49-F238E27FC236}">
                <a16:creationId xmlns:a16="http://schemas.microsoft.com/office/drawing/2014/main" id="{42B77682-7A62-B550-DF53-3F63B887E54A}"/>
              </a:ext>
            </a:extLst>
          </p:cNvPr>
          <p:cNvSpPr/>
          <p:nvPr/>
        </p:nvSpPr>
        <p:spPr>
          <a:xfrm>
            <a:off x="8861220" y="3114911"/>
            <a:ext cx="658212" cy="569400"/>
          </a:xfrm>
          <a:prstGeom prst="ellipse">
            <a:avLst/>
          </a:prstGeom>
          <a:solidFill>
            <a:srgbClr val="DB0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a:solidFill>
                  <a:schemeClr val="bg1"/>
                </a:solidFill>
                <a:latin typeface="Arial" panose="020B0604020202020204"/>
              </a:rPr>
              <a:t>R</a:t>
            </a:r>
            <a:endParaRPr lang="en-NZ" sz="1400" b="1" baseline="30000">
              <a:solidFill>
                <a:schemeClr val="bg1"/>
              </a:solidFill>
              <a:latin typeface="Arial" panose="020B0604020202020204"/>
            </a:endParaRPr>
          </a:p>
          <a:p>
            <a:pPr algn="ctr"/>
            <a:r>
              <a:rPr lang="en-NZ" sz="1400" b="1">
                <a:solidFill>
                  <a:schemeClr val="bg1"/>
                </a:solidFill>
                <a:latin typeface="Arial" panose="020B0604020202020204"/>
              </a:rPr>
              <a:t>1:1</a:t>
            </a:r>
          </a:p>
        </p:txBody>
      </p:sp>
      <p:cxnSp>
        <p:nvCxnSpPr>
          <p:cNvPr id="14" name="Straight Arrow Connector 13">
            <a:extLst>
              <a:ext uri="{FF2B5EF4-FFF2-40B4-BE49-F238E27FC236}">
                <a16:creationId xmlns:a16="http://schemas.microsoft.com/office/drawing/2014/main" id="{334015A4-BA11-42D3-744F-F0BFCE728F66}"/>
              </a:ext>
            </a:extLst>
          </p:cNvPr>
          <p:cNvCxnSpPr>
            <a:cxnSpLocks/>
            <a:stCxn id="15" idx="2"/>
            <a:endCxn id="22" idx="0"/>
          </p:cNvCxnSpPr>
          <p:nvPr/>
        </p:nvCxnSpPr>
        <p:spPr>
          <a:xfrm>
            <a:off x="9191841" y="2125451"/>
            <a:ext cx="3288" cy="3731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hlinkClick r:id="rId8" action="ppaction://hlinksldjump"/>
            <a:extLst>
              <a:ext uri="{FF2B5EF4-FFF2-40B4-BE49-F238E27FC236}">
                <a16:creationId xmlns:a16="http://schemas.microsoft.com/office/drawing/2014/main" id="{5E775637-CE9F-2A59-4C1E-D545BC7C910E}"/>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63219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3C34-D017-6FBB-E5B7-18CA43ABBE1A}"/>
            </a:ext>
          </a:extLst>
        </p:cNvPr>
        <p:cNvGrpSpPr/>
        <p:nvPr/>
      </p:nvGrpSpPr>
      <p:grpSpPr>
        <a:xfrm>
          <a:off x="0" y="0"/>
          <a:ext cx="0" cy="0"/>
          <a:chOff x="0" y="0"/>
          <a:chExt cx="0" cy="0"/>
        </a:xfrm>
      </p:grpSpPr>
      <p:grpSp>
        <p:nvGrpSpPr>
          <p:cNvPr id="117" name="Group 116">
            <a:extLst>
              <a:ext uri="{FF2B5EF4-FFF2-40B4-BE49-F238E27FC236}">
                <a16:creationId xmlns:a16="http://schemas.microsoft.com/office/drawing/2014/main" id="{B2F798AB-3FCC-5A67-9E7C-88065C08ACF8}"/>
              </a:ext>
            </a:extLst>
          </p:cNvPr>
          <p:cNvGrpSpPr/>
          <p:nvPr/>
        </p:nvGrpSpPr>
        <p:grpSpPr>
          <a:xfrm>
            <a:off x="6002708" y="1034689"/>
            <a:ext cx="5935978" cy="3130565"/>
            <a:chOff x="6002708" y="1059403"/>
            <a:chExt cx="5935978" cy="3130565"/>
          </a:xfrm>
        </p:grpSpPr>
        <p:graphicFrame>
          <p:nvGraphicFramePr>
            <p:cNvPr id="6" name="Chart 5">
              <a:extLst>
                <a:ext uri="{FF2B5EF4-FFF2-40B4-BE49-F238E27FC236}">
                  <a16:creationId xmlns:a16="http://schemas.microsoft.com/office/drawing/2014/main" id="{E784B178-290F-D1D7-A750-E8D2F6662675}"/>
                </a:ext>
              </a:extLst>
            </p:cNvPr>
            <p:cNvGraphicFramePr/>
            <p:nvPr>
              <p:extLst>
                <p:ext uri="{D42A27DB-BD31-4B8C-83A1-F6EECF244321}">
                  <p14:modId xmlns:p14="http://schemas.microsoft.com/office/powerpoint/2010/main" val="3374499588"/>
                </p:ext>
              </p:extLst>
            </p:nvPr>
          </p:nvGraphicFramePr>
          <p:xfrm>
            <a:off x="6002708" y="1059403"/>
            <a:ext cx="5935978" cy="3130565"/>
          </p:xfrm>
          <a:graphic>
            <a:graphicData uri="http://schemas.openxmlformats.org/drawingml/2006/chart">
              <c:chart xmlns:c="http://schemas.openxmlformats.org/drawingml/2006/chart" xmlns:r="http://schemas.openxmlformats.org/officeDocument/2006/relationships" r:id="rId3"/>
            </a:graphicData>
          </a:graphic>
        </p:graphicFrame>
        <p:sp>
          <p:nvSpPr>
            <p:cNvPr id="96" name="Rectangle 95">
              <a:extLst>
                <a:ext uri="{FF2B5EF4-FFF2-40B4-BE49-F238E27FC236}">
                  <a16:creationId xmlns:a16="http://schemas.microsoft.com/office/drawing/2014/main" id="{75B9F987-4BBA-FC98-B91E-0585D51099E8}"/>
                </a:ext>
              </a:extLst>
            </p:cNvPr>
            <p:cNvSpPr/>
            <p:nvPr/>
          </p:nvSpPr>
          <p:spPr>
            <a:xfrm>
              <a:off x="6758640" y="1404170"/>
              <a:ext cx="1410675" cy="329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000">
                  <a:solidFill>
                    <a:srgbClr val="004B87"/>
                  </a:solidFill>
                  <a:latin typeface="Arial" panose="020B0604020202020204" pitchFamily="34" charset="0"/>
                  <a:cs typeface="Arial" panose="020B0604020202020204" pitchFamily="34" charset="0"/>
                </a:rPr>
                <a:t>ARD, 24.4%</a:t>
              </a:r>
              <a:br>
                <a:rPr lang="en-NZ" sz="1000">
                  <a:solidFill>
                    <a:srgbClr val="004B87"/>
                  </a:solidFill>
                  <a:latin typeface="Arial" panose="020B0604020202020204" pitchFamily="34" charset="0"/>
                  <a:cs typeface="Arial" panose="020B0604020202020204" pitchFamily="34" charset="0"/>
                </a:rPr>
              </a:br>
              <a:r>
                <a:rPr lang="en-NZ" sz="1000">
                  <a:solidFill>
                    <a:srgbClr val="004B87"/>
                  </a:solidFill>
                  <a:latin typeface="Arial" panose="020B0604020202020204" pitchFamily="34" charset="0"/>
                  <a:cs typeface="Arial" panose="020B0604020202020204" pitchFamily="34" charset="0"/>
                </a:rPr>
                <a:t>(95% CI, 10.9–37.9); p&lt;0.001 </a:t>
              </a:r>
            </a:p>
          </p:txBody>
        </p:sp>
        <p:sp>
          <p:nvSpPr>
            <p:cNvPr id="106" name="Rectangle 105">
              <a:extLst>
                <a:ext uri="{FF2B5EF4-FFF2-40B4-BE49-F238E27FC236}">
                  <a16:creationId xmlns:a16="http://schemas.microsoft.com/office/drawing/2014/main" id="{9923D2DB-5ABD-313C-8B6C-8987648DE6E7}"/>
                </a:ext>
              </a:extLst>
            </p:cNvPr>
            <p:cNvSpPr/>
            <p:nvPr/>
          </p:nvSpPr>
          <p:spPr>
            <a:xfrm>
              <a:off x="8670006" y="1568695"/>
              <a:ext cx="1165225" cy="282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000">
                  <a:solidFill>
                    <a:srgbClr val="004B87"/>
                  </a:solidFill>
                  <a:latin typeface="Arial" panose="020B0604020202020204" pitchFamily="34" charset="0"/>
                  <a:cs typeface="Arial" panose="020B0604020202020204" pitchFamily="34" charset="0"/>
                </a:rPr>
                <a:t>ARD, 21.4%</a:t>
              </a:r>
              <a:br>
                <a:rPr lang="en-NZ" sz="1000">
                  <a:solidFill>
                    <a:srgbClr val="004B87"/>
                  </a:solidFill>
                  <a:latin typeface="Arial" panose="020B0604020202020204" pitchFamily="34" charset="0"/>
                  <a:cs typeface="Arial" panose="020B0604020202020204" pitchFamily="34" charset="0"/>
                </a:rPr>
              </a:br>
              <a:r>
                <a:rPr lang="en-NZ" sz="1000">
                  <a:solidFill>
                    <a:srgbClr val="004B87"/>
                  </a:solidFill>
                  <a:latin typeface="Arial" panose="020B0604020202020204" pitchFamily="34" charset="0"/>
                  <a:cs typeface="Arial" panose="020B0604020202020204" pitchFamily="34" charset="0"/>
                </a:rPr>
                <a:t>(95% CI, 5.3–37.7); p=0.01 </a:t>
              </a:r>
            </a:p>
          </p:txBody>
        </p:sp>
        <p:sp>
          <p:nvSpPr>
            <p:cNvPr id="112" name="Rectangle 111">
              <a:extLst>
                <a:ext uri="{FF2B5EF4-FFF2-40B4-BE49-F238E27FC236}">
                  <a16:creationId xmlns:a16="http://schemas.microsoft.com/office/drawing/2014/main" id="{58F3C4B7-CF17-C7CF-15AA-1B3C9AE612E1}"/>
                </a:ext>
              </a:extLst>
            </p:cNvPr>
            <p:cNvSpPr/>
            <p:nvPr/>
          </p:nvSpPr>
          <p:spPr>
            <a:xfrm>
              <a:off x="10335923" y="1230310"/>
              <a:ext cx="1268702" cy="282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000">
                  <a:solidFill>
                    <a:srgbClr val="004B87"/>
                  </a:solidFill>
                  <a:latin typeface="Arial" panose="020B0604020202020204" pitchFamily="34" charset="0"/>
                  <a:cs typeface="Arial" panose="020B0604020202020204" pitchFamily="34" charset="0"/>
                </a:rPr>
                <a:t>ARD, 17.9%</a:t>
              </a:r>
              <a:br>
                <a:rPr lang="en-NZ" sz="1000">
                  <a:solidFill>
                    <a:srgbClr val="004B87"/>
                  </a:solidFill>
                  <a:latin typeface="Arial" panose="020B0604020202020204" pitchFamily="34" charset="0"/>
                  <a:cs typeface="Arial" panose="020B0604020202020204" pitchFamily="34" charset="0"/>
                </a:rPr>
              </a:br>
              <a:r>
                <a:rPr lang="en-NZ" sz="1000">
                  <a:solidFill>
                    <a:srgbClr val="004B87"/>
                  </a:solidFill>
                  <a:latin typeface="Arial" panose="020B0604020202020204" pitchFamily="34" charset="0"/>
                  <a:cs typeface="Arial" panose="020B0604020202020204" pitchFamily="34" charset="0"/>
                </a:rPr>
                <a:t>(95% CI, 3.5–32.4); p=0.02 </a:t>
              </a:r>
            </a:p>
          </p:txBody>
        </p:sp>
      </p:grpSp>
      <p:sp>
        <p:nvSpPr>
          <p:cNvPr id="90" name="Rectangle 89">
            <a:extLst>
              <a:ext uri="{FF2B5EF4-FFF2-40B4-BE49-F238E27FC236}">
                <a16:creationId xmlns:a16="http://schemas.microsoft.com/office/drawing/2014/main" id="{673D9F58-1780-DFC0-4685-A7A99942ACB2}"/>
              </a:ext>
            </a:extLst>
          </p:cNvPr>
          <p:cNvSpPr/>
          <p:nvPr/>
        </p:nvSpPr>
        <p:spPr>
          <a:xfrm>
            <a:off x="8034339" y="4815681"/>
            <a:ext cx="88106" cy="61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2" name="Rectangle 91">
            <a:extLst>
              <a:ext uri="{FF2B5EF4-FFF2-40B4-BE49-F238E27FC236}">
                <a16:creationId xmlns:a16="http://schemas.microsoft.com/office/drawing/2014/main" id="{2C1282BA-161C-5A7D-EBDB-36F08356A1BD}"/>
              </a:ext>
            </a:extLst>
          </p:cNvPr>
          <p:cNvSpPr/>
          <p:nvPr/>
        </p:nvSpPr>
        <p:spPr>
          <a:xfrm>
            <a:off x="10490595" y="4706145"/>
            <a:ext cx="88106" cy="61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C815C7B-225A-BD9F-68EE-DA7CC3467ABA}"/>
              </a:ext>
            </a:extLst>
          </p:cNvPr>
          <p:cNvSpPr>
            <a:spLocks noGrp="1"/>
          </p:cNvSpPr>
          <p:nvPr>
            <p:ph type="title"/>
          </p:nvPr>
        </p:nvSpPr>
        <p:spPr/>
        <p:txBody>
          <a:bodyPr>
            <a:noAutofit/>
          </a:bodyPr>
          <a:lstStyle/>
          <a:p>
            <a:r>
              <a:rPr lang="en-US">
                <a:latin typeface="Arial" panose="020B0604020202020204" pitchFamily="34" charset="0"/>
                <a:cs typeface="Arial" panose="020B0604020202020204" pitchFamily="34" charset="0"/>
              </a:rPr>
              <a:t>Olanzapine improves appetite, weight, and quality of life in patients with HCC: A multicentre, randomized controlled trial </a:t>
            </a:r>
          </a:p>
        </p:txBody>
      </p:sp>
      <p:sp>
        <p:nvSpPr>
          <p:cNvPr id="4" name="Content Placeholder 1">
            <a:extLst>
              <a:ext uri="{FF2B5EF4-FFF2-40B4-BE49-F238E27FC236}">
                <a16:creationId xmlns:a16="http://schemas.microsoft.com/office/drawing/2014/main" id="{BE5AE7D3-8AB0-8DA2-426C-8764061743DE}"/>
              </a:ext>
            </a:extLst>
          </p:cNvPr>
          <p:cNvSpPr txBox="1">
            <a:spLocks/>
          </p:cNvSpPr>
          <p:nvPr/>
        </p:nvSpPr>
        <p:spPr>
          <a:xfrm>
            <a:off x="425752" y="1034689"/>
            <a:ext cx="5186772" cy="3695787"/>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RESULTS</a:t>
            </a:r>
            <a:endParaRPr lang="en-US" sz="200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400">
                <a:latin typeface="Arial" panose="020B0604020202020204" pitchFamily="34" charset="0"/>
                <a:cs typeface="Arial" panose="020B0604020202020204" pitchFamily="34" charset="0"/>
              </a:rPr>
              <a:t>Baseline characteristics were comparable between groups</a:t>
            </a:r>
          </a:p>
          <a:p>
            <a:pPr>
              <a:lnSpc>
                <a:spcPct val="100000"/>
              </a:lnSpc>
              <a:spcBef>
                <a:spcPts val="500"/>
              </a:spcBef>
            </a:pPr>
            <a:r>
              <a:rPr lang="en-US" sz="1400">
                <a:latin typeface="Arial" panose="020B0604020202020204" pitchFamily="34" charset="0"/>
                <a:cs typeface="Arial" panose="020B0604020202020204" pitchFamily="34" charset="0"/>
              </a:rPr>
              <a:t>A statistically higher proportion of patients in the olanzapine + NC group reported weight gain, reduction in anorexia, and improved QoL compared with the NC group (p&lt;0.01)</a:t>
            </a:r>
          </a:p>
          <a:p>
            <a:pPr>
              <a:lnSpc>
                <a:spcPct val="100000"/>
              </a:lnSpc>
              <a:spcBef>
                <a:spcPts val="500"/>
              </a:spcBef>
            </a:pPr>
            <a:r>
              <a:rPr lang="en-US" sz="1400">
                <a:latin typeface="Arial" panose="020B0604020202020204" pitchFamily="34" charset="0"/>
                <a:cs typeface="Arial" panose="020B0604020202020204" pitchFamily="34" charset="0"/>
              </a:rPr>
              <a:t>Median daily caloric intake was statistically significantly increased in the olanzapine + NC group compared with the NC group (p=0.002)</a:t>
            </a:r>
          </a:p>
          <a:p>
            <a:pPr>
              <a:lnSpc>
                <a:spcPct val="100000"/>
              </a:lnSpc>
              <a:spcBef>
                <a:spcPts val="500"/>
              </a:spcBef>
            </a:pPr>
            <a:r>
              <a:rPr lang="en-US" sz="1400">
                <a:latin typeface="Arial" panose="020B0604020202020204" pitchFamily="34" charset="0"/>
                <a:cs typeface="Arial" panose="020B0604020202020204" pitchFamily="34" charset="0"/>
              </a:rPr>
              <a:t>QoL was improved with olanzapine, with significantly better sense of physical well-being and lower incidence of negative symptoms due to HCC</a:t>
            </a:r>
          </a:p>
          <a:p>
            <a:pPr>
              <a:lnSpc>
                <a:spcPct val="100000"/>
              </a:lnSpc>
              <a:spcBef>
                <a:spcPts val="500"/>
              </a:spcBef>
            </a:pPr>
            <a:r>
              <a:rPr lang="en-US" sz="1400">
                <a:latin typeface="Arial" panose="020B0604020202020204" pitchFamily="34" charset="0"/>
                <a:cs typeface="Arial" panose="020B0604020202020204" pitchFamily="34" charset="0"/>
              </a:rPr>
              <a:t>No significant between-group differences were observed in muscle mass, handgrip strength or exercise tolerance</a:t>
            </a:r>
          </a:p>
          <a:p>
            <a:pPr>
              <a:lnSpc>
                <a:spcPct val="100000"/>
              </a:lnSpc>
              <a:spcBef>
                <a:spcPts val="500"/>
              </a:spcBef>
            </a:pPr>
            <a:r>
              <a:rPr lang="en-US" sz="1400">
                <a:latin typeface="Arial" panose="020B0604020202020204" pitchFamily="34" charset="0"/>
                <a:cs typeface="Arial" panose="020B0604020202020204" pitchFamily="34" charset="0"/>
              </a:rPr>
              <a:t>Olanzapine was not associated with any major drug-related adverse events</a:t>
            </a:r>
          </a:p>
        </p:txBody>
      </p:sp>
      <p:sp>
        <p:nvSpPr>
          <p:cNvPr id="3" name="Text Placeholder 3">
            <a:extLst>
              <a:ext uri="{FF2B5EF4-FFF2-40B4-BE49-F238E27FC236}">
                <a16:creationId xmlns:a16="http://schemas.microsoft.com/office/drawing/2014/main" id="{B32D2BC1-169A-21C6-458A-0C948DC40EE6}"/>
              </a:ext>
            </a:extLst>
          </p:cNvPr>
          <p:cNvSpPr txBox="1">
            <a:spLocks/>
          </p:cNvSpPr>
          <p:nvPr/>
        </p:nvSpPr>
        <p:spPr>
          <a:xfrm>
            <a:off x="190499" y="6451600"/>
            <a:ext cx="3429001"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Biswas S, et al. EASL 2026; OS-051-YI</a:t>
            </a:r>
          </a:p>
        </p:txBody>
      </p:sp>
      <p:sp>
        <p:nvSpPr>
          <p:cNvPr id="80" name="Content Placeholder 1">
            <a:extLst>
              <a:ext uri="{FF2B5EF4-FFF2-40B4-BE49-F238E27FC236}">
                <a16:creationId xmlns:a16="http://schemas.microsoft.com/office/drawing/2014/main" id="{04B83A78-391B-F6C9-0F67-18A77464C5EE}"/>
              </a:ext>
            </a:extLst>
          </p:cNvPr>
          <p:cNvSpPr txBox="1">
            <a:spLocks/>
          </p:cNvSpPr>
          <p:nvPr/>
        </p:nvSpPr>
        <p:spPr>
          <a:xfrm>
            <a:off x="425752" y="5015305"/>
            <a:ext cx="5465868" cy="1086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mn-lt"/>
              </a:rPr>
              <a:t>CONCLUSIONS</a:t>
            </a:r>
          </a:p>
          <a:p>
            <a:pPr>
              <a:lnSpc>
                <a:spcPct val="100000"/>
              </a:lnSpc>
              <a:spcBef>
                <a:spcPts val="500"/>
              </a:spcBef>
            </a:pPr>
            <a:r>
              <a:rPr lang="en-US" sz="1400">
                <a:latin typeface="Arial" panose="020B0604020202020204" pitchFamily="34" charset="0"/>
                <a:cs typeface="Arial" panose="020B0604020202020204" pitchFamily="34" charset="0"/>
              </a:rPr>
              <a:t>A 12-week course of olanzapine is well tolerated and improves weight, appetite, and QoL in patients with intermediate/ advanced HCC and cachexia</a:t>
            </a:r>
          </a:p>
        </p:txBody>
      </p:sp>
      <p:cxnSp>
        <p:nvCxnSpPr>
          <p:cNvPr id="81" name="Straight Connector 80">
            <a:extLst>
              <a:ext uri="{FF2B5EF4-FFF2-40B4-BE49-F238E27FC236}">
                <a16:creationId xmlns:a16="http://schemas.microsoft.com/office/drawing/2014/main" id="{98558AEC-F3A2-7FC5-99D9-B71E962EC25F}"/>
              </a:ext>
            </a:extLst>
          </p:cNvPr>
          <p:cNvCxnSpPr>
            <a:cxnSpLocks/>
          </p:cNvCxnSpPr>
          <p:nvPr/>
        </p:nvCxnSpPr>
        <p:spPr>
          <a:xfrm>
            <a:off x="513806" y="4850135"/>
            <a:ext cx="537781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73FED24A-4184-0FE4-43D4-34EB0EDF0B0D}"/>
              </a:ext>
            </a:extLst>
          </p:cNvPr>
          <p:cNvSpPr txBox="1"/>
          <p:nvPr/>
        </p:nvSpPr>
        <p:spPr>
          <a:xfrm>
            <a:off x="6248399" y="783248"/>
            <a:ext cx="5444596"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Patients achieving selected endpoints at week 12</a:t>
            </a:r>
          </a:p>
        </p:txBody>
      </p:sp>
      <p:sp>
        <p:nvSpPr>
          <p:cNvPr id="84" name="TextBox 83">
            <a:extLst>
              <a:ext uri="{FF2B5EF4-FFF2-40B4-BE49-F238E27FC236}">
                <a16:creationId xmlns:a16="http://schemas.microsoft.com/office/drawing/2014/main" id="{02CC6A9F-68CB-5EEB-DF08-08FF8B03FCF2}"/>
              </a:ext>
            </a:extLst>
          </p:cNvPr>
          <p:cNvSpPr txBox="1"/>
          <p:nvPr/>
        </p:nvSpPr>
        <p:spPr>
          <a:xfrm>
            <a:off x="6279806" y="4064106"/>
            <a:ext cx="5444596"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Change in daily caloric intake at week 12</a:t>
            </a:r>
          </a:p>
        </p:txBody>
      </p:sp>
      <p:cxnSp>
        <p:nvCxnSpPr>
          <p:cNvPr id="5" name="Straight Connector 4">
            <a:extLst>
              <a:ext uri="{FF2B5EF4-FFF2-40B4-BE49-F238E27FC236}">
                <a16:creationId xmlns:a16="http://schemas.microsoft.com/office/drawing/2014/main" id="{1BB5A44A-3F12-71F6-704D-ADD2E1C403D2}"/>
              </a:ext>
            </a:extLst>
          </p:cNvPr>
          <p:cNvCxnSpPr>
            <a:cxnSpLocks/>
          </p:cNvCxnSpPr>
          <p:nvPr/>
        </p:nvCxnSpPr>
        <p:spPr>
          <a:xfrm>
            <a:off x="5882911" y="4856840"/>
            <a:ext cx="0" cy="142624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ABB009A5-0A38-F2A6-C262-34DD23A5927E}"/>
              </a:ext>
            </a:extLst>
          </p:cNvPr>
          <p:cNvGraphicFramePr/>
          <p:nvPr>
            <p:extLst>
              <p:ext uri="{D42A27DB-BD31-4B8C-83A1-F6EECF244321}">
                <p14:modId xmlns:p14="http://schemas.microsoft.com/office/powerpoint/2010/main" val="348599137"/>
              </p:ext>
            </p:extLst>
          </p:nvPr>
        </p:nvGraphicFramePr>
        <p:xfrm>
          <a:off x="6002708" y="4455825"/>
          <a:ext cx="5998793" cy="211843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hlinkClick r:id="rId5" action="ppaction://hlinksldjump"/>
            <a:extLst>
              <a:ext uri="{FF2B5EF4-FFF2-40B4-BE49-F238E27FC236}">
                <a16:creationId xmlns:a16="http://schemas.microsoft.com/office/drawing/2014/main" id="{5ABFDA77-52E0-CF60-808B-FAFB4A91D75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71390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314A-3D64-C6A4-56C2-57C83077B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53475-40A1-79B2-CCFF-F17F2F31A59A}"/>
              </a:ext>
            </a:extLst>
          </p:cNvPr>
          <p:cNvSpPr>
            <a:spLocks noGrp="1"/>
          </p:cNvSpPr>
          <p:nvPr>
            <p:ph type="ctrTitle"/>
          </p:nvPr>
        </p:nvSpPr>
        <p:spPr>
          <a:xfrm>
            <a:off x="2662988" y="2922250"/>
            <a:ext cx="9319836" cy="1517877"/>
          </a:xfrm>
        </p:spPr>
        <p:txBody>
          <a:bodyPr>
            <a:noAutofit/>
          </a:bodyPr>
          <a:lstStyle/>
          <a:p>
            <a:pPr algn="r"/>
            <a:r>
              <a:rPr lang="en-US" sz="4900"/>
              <a:t>Liver </a:t>
            </a:r>
            <a:r>
              <a:rPr lang="en-US" sz="4900" err="1"/>
              <a:t>tumours</a:t>
            </a:r>
            <a:r>
              <a:rPr lang="en-US" sz="4900"/>
              <a:t>: </a:t>
            </a:r>
            <a:br>
              <a:rPr lang="en-US" sz="4900"/>
            </a:br>
            <a:r>
              <a:rPr lang="en-US" sz="4900"/>
              <a:t>Clinical aspects except therapy  </a:t>
            </a:r>
          </a:p>
        </p:txBody>
      </p:sp>
    </p:spTree>
    <p:extLst>
      <p:ext uri="{BB962C8B-B14F-4D97-AF65-F5344CB8AC3E}">
        <p14:creationId xmlns:p14="http://schemas.microsoft.com/office/powerpoint/2010/main" val="268792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638"/>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The </a:t>
            </a:r>
            <a:r>
              <a:rPr lang="en-GB" sz="1600" noProof="0" err="1">
                <a:latin typeface="Arial" panose="020B0604020202020204" pitchFamily="34" charset="0"/>
                <a:cs typeface="Arial" panose="020B0604020202020204" pitchFamily="34" charset="0"/>
              </a:rPr>
              <a:t>AMRIUS</a:t>
            </a:r>
            <a:r>
              <a:rPr lang="en-GB" sz="1600" noProof="0">
                <a:latin typeface="Arial" panose="020B0604020202020204" pitchFamily="34" charset="0"/>
                <a:cs typeface="Arial" panose="020B0604020202020204" pitchFamily="34" charset="0"/>
              </a:rPr>
              <a:t> clinical trial studied the performance of </a:t>
            </a:r>
            <a:br>
              <a:rPr lang="en-GB" sz="1600" noProof="0">
                <a:latin typeface="Arial" panose="020B0604020202020204" pitchFamily="34" charset="0"/>
                <a:cs typeface="Arial" panose="020B0604020202020204" pitchFamily="34" charset="0"/>
              </a:rPr>
            </a:br>
            <a:r>
              <a:rPr lang="en-GB" sz="1600" noProof="0" err="1">
                <a:latin typeface="Arial" panose="020B0604020202020204" pitchFamily="34" charset="0"/>
                <a:cs typeface="Arial" panose="020B0604020202020204" pitchFamily="34" charset="0"/>
              </a:rPr>
              <a:t>HBP</a:t>
            </a:r>
            <a:r>
              <a:rPr lang="en-GB" sz="1600" noProof="0">
                <a:latin typeface="Arial" panose="020B0604020202020204" pitchFamily="34" charset="0"/>
                <a:cs typeface="Arial" panose="020B0604020202020204" pitchFamily="34" charset="0"/>
              </a:rPr>
              <a:t>-AMRI using </a:t>
            </a:r>
            <a:r>
              <a:rPr lang="en-GB" sz="1600" noProof="0" err="1">
                <a:latin typeface="Arial" panose="020B0604020202020204" pitchFamily="34" charset="0"/>
                <a:cs typeface="Arial" panose="020B0604020202020204" pitchFamily="34" charset="0"/>
              </a:rPr>
              <a:t>gadoxetic</a:t>
            </a:r>
            <a:r>
              <a:rPr lang="en-GB" sz="1600" noProof="0">
                <a:latin typeface="Arial" panose="020B0604020202020204" pitchFamily="34" charset="0"/>
                <a:cs typeface="Arial" panose="020B0604020202020204" pitchFamily="34" charset="0"/>
              </a:rPr>
              <a:t> acid for HCC surveillance in patients with high-risk cirrhosis</a:t>
            </a:r>
          </a:p>
          <a:p>
            <a:pPr>
              <a:lnSpc>
                <a:spcPct val="100000"/>
              </a:lnSpc>
            </a:pPr>
            <a:r>
              <a:rPr lang="en-GB" sz="1600" b="1" noProof="0">
                <a:latin typeface="Arial" panose="020B0604020202020204" pitchFamily="34" charset="0"/>
                <a:ea typeface="Calibri" panose="020F0502020204030204" pitchFamily="34" charset="0"/>
                <a:cs typeface="Arial" panose="020B0604020202020204" pitchFamily="34" charset="0"/>
              </a:rPr>
              <a:t>AIM: </a:t>
            </a:r>
            <a:r>
              <a:rPr lang="en-GB" sz="1600" noProof="0">
                <a:latin typeface="Arial" panose="020B0604020202020204" pitchFamily="34" charset="0"/>
                <a:ea typeface="Calibri" panose="020F0502020204030204" pitchFamily="34" charset="0"/>
                <a:cs typeface="Arial" panose="020B0604020202020204" pitchFamily="34" charset="0"/>
              </a:rPr>
              <a:t>To p</a:t>
            </a:r>
            <a:r>
              <a:rPr lang="en-GB" sz="1600" noProof="0">
                <a:latin typeface="Arial" panose="020B0604020202020204" pitchFamily="34" charset="0"/>
                <a:cs typeface="Arial" panose="020B0604020202020204" pitchFamily="34" charset="0"/>
              </a:rPr>
              <a:t>rospectively compare </a:t>
            </a:r>
            <a:r>
              <a:rPr lang="en-GB" sz="1600" noProof="0" err="1">
                <a:latin typeface="Arial" panose="020B0604020202020204" pitchFamily="34" charset="0"/>
                <a:cs typeface="Arial" panose="020B0604020202020204" pitchFamily="34" charset="0"/>
              </a:rPr>
              <a:t>HBP</a:t>
            </a:r>
            <a:r>
              <a:rPr lang="en-GB" sz="1600" noProof="0">
                <a:latin typeface="Arial" panose="020B0604020202020204" pitchFamily="34" charset="0"/>
                <a:cs typeface="Arial" panose="020B0604020202020204" pitchFamily="34" charset="0"/>
              </a:rPr>
              <a:t>-AMRI and US for HCC surveillance in patients with high-risk cirrhosis</a:t>
            </a:r>
            <a:endParaRPr lang="en-GB" sz="1600" b="1" noProof="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4506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994353" y="1058406"/>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panose="020B0604020202020204" pitchFamily="34" charset="0"/>
                <a:cs typeface="Arial" panose="020B0604020202020204" pitchFamily="34" charset="0"/>
              </a:rPr>
              <a:t>*Age</a:t>
            </a:r>
            <a:r>
              <a:rPr lang="en-GB" sz="1100">
                <a:solidFill>
                  <a:schemeClr val="tx2"/>
                </a:solidFill>
                <a:latin typeface="Arial" panose="020B0604020202020204"/>
              </a:rPr>
              <a:t> ≥20 years w</a:t>
            </a:r>
            <a:r>
              <a:rPr lang="en-GB" sz="1100" noProof="0" err="1">
                <a:solidFill>
                  <a:srgbClr val="004B87"/>
                </a:solidFill>
                <a:latin typeface="Arial" panose="020B0604020202020204" pitchFamily="34" charset="0"/>
                <a:cs typeface="Arial" panose="020B0604020202020204" pitchFamily="34" charset="0"/>
              </a:rPr>
              <a:t>ith</a:t>
            </a:r>
            <a:r>
              <a:rPr lang="en-GB" sz="1100" noProof="0">
                <a:solidFill>
                  <a:srgbClr val="004B87"/>
                </a:solidFill>
                <a:latin typeface="Arial" panose="020B0604020202020204" pitchFamily="34" charset="0"/>
                <a:cs typeface="Arial" panose="020B0604020202020204" pitchFamily="34" charset="0"/>
              </a:rPr>
              <a:t> </a:t>
            </a:r>
            <a:r>
              <a:rPr lang="en-GB" sz="1100" noProof="0">
                <a:solidFill>
                  <a:srgbClr val="004B87"/>
                </a:solidFill>
                <a:latin typeface="Arial" panose="020B0604020202020204" pitchFamily="34" charset="0"/>
                <a:ea typeface="Calibri" panose="020F0502020204030204" pitchFamily="34" charset="0"/>
                <a:cs typeface="Arial" panose="020B0604020202020204" pitchFamily="34" charset="0"/>
              </a:rPr>
              <a:t>annual HCC incidence &gt;5%, ECOG PS 0–2, </a:t>
            </a:r>
          </a:p>
          <a:p>
            <a:pPr marL="0" indent="0">
              <a:spcBef>
                <a:spcPts val="0"/>
              </a:spcBef>
              <a:buNone/>
            </a:pPr>
            <a:r>
              <a:rPr lang="en-GB" sz="1100" noProof="0">
                <a:solidFill>
                  <a:srgbClr val="004B87"/>
                </a:solidFill>
                <a:latin typeface="Arial" panose="020B0604020202020204" pitchFamily="34" charset="0"/>
                <a:ea typeface="Calibri" panose="020F0502020204030204" pitchFamily="34" charset="0"/>
                <a:cs typeface="Arial" panose="020B0604020202020204" pitchFamily="34" charset="0"/>
              </a:rPr>
              <a:t> Child-Pugh class A or B, and no prior liver cancer or recent malignancy.</a:t>
            </a:r>
          </a:p>
          <a:p>
            <a:pPr marL="0" indent="0">
              <a:spcBef>
                <a:spcPts val="0"/>
              </a:spcBef>
              <a:buNone/>
            </a:pPr>
            <a:r>
              <a:rPr lang="en-GB" sz="1100" baseline="30000">
                <a:solidFill>
                  <a:srgbClr val="004B87"/>
                </a:solidFill>
                <a:latin typeface="Arial" panose="020B0604020202020204" pitchFamily="34" charset="0"/>
                <a:ea typeface="Calibri" panose="020F0502020204030204" pitchFamily="34" charset="0"/>
                <a:cs typeface="Arial" panose="020B0604020202020204" pitchFamily="34" charset="0"/>
              </a:rPr>
              <a:t>†</a:t>
            </a:r>
            <a:r>
              <a:rPr lang="en-US" sz="1100">
                <a:latin typeface="Arial" panose="020B0604020202020204" pitchFamily="34" charset="0"/>
                <a:cs typeface="Arial" panose="020B0604020202020204" pitchFamily="34" charset="0"/>
              </a:rPr>
              <a:t>Between August 2022 and October 2024.</a:t>
            </a: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Park H-J, et al. EASL 2026; GS-007.</a:t>
            </a:r>
          </a:p>
        </p:txBody>
      </p:sp>
      <p:sp>
        <p:nvSpPr>
          <p:cNvPr id="23" name="Rectangle 22">
            <a:extLst>
              <a:ext uri="{FF2B5EF4-FFF2-40B4-BE49-F238E27FC236}">
                <a16:creationId xmlns:a16="http://schemas.microsoft.com/office/drawing/2014/main" id="{9EC7492D-A3CA-3DB4-5C96-A21356CC9F83}"/>
              </a:ext>
            </a:extLst>
          </p:cNvPr>
          <p:cNvSpPr/>
          <p:nvPr/>
        </p:nvSpPr>
        <p:spPr>
          <a:xfrm>
            <a:off x="6948935" y="1579635"/>
            <a:ext cx="4482783"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GB" sz="1400" b="1" noProof="0">
                <a:solidFill>
                  <a:schemeClr val="tx1"/>
                </a:solidFill>
                <a:latin typeface="Arial" panose="020B0604020202020204"/>
              </a:rPr>
              <a:t>Open-label, randomized controlled trial </a:t>
            </a:r>
            <a:br>
              <a:rPr lang="en-GB" sz="1400" b="1" noProof="0">
                <a:solidFill>
                  <a:schemeClr val="tx1"/>
                </a:solidFill>
                <a:latin typeface="Arial" panose="020B0604020202020204"/>
              </a:rPr>
            </a:br>
            <a:r>
              <a:rPr lang="en-GB" sz="1400" b="1" noProof="0">
                <a:solidFill>
                  <a:schemeClr val="tx1"/>
                </a:solidFill>
                <a:latin typeface="Arial" panose="020B0604020202020204"/>
              </a:rPr>
              <a:t>(August 2022–October 2024; NCT06312826)</a:t>
            </a:r>
            <a:endParaRPr lang="en-GB" sz="1400" noProof="0">
              <a:solidFill>
                <a:schemeClr val="tx1"/>
              </a:solidFill>
            </a:endParaRPr>
          </a:p>
        </p:txBody>
      </p:sp>
      <p:sp>
        <p:nvSpPr>
          <p:cNvPr id="24" name="Oval 23">
            <a:extLst>
              <a:ext uri="{FF2B5EF4-FFF2-40B4-BE49-F238E27FC236}">
                <a16:creationId xmlns:a16="http://schemas.microsoft.com/office/drawing/2014/main" id="{4AAF6DA9-5725-E03B-5D3B-7C5EC71B9AF4}"/>
              </a:ext>
            </a:extLst>
          </p:cNvPr>
          <p:cNvSpPr/>
          <p:nvPr/>
        </p:nvSpPr>
        <p:spPr>
          <a:xfrm>
            <a:off x="6609880" y="1461402"/>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5" name="Group 24">
            <a:extLst>
              <a:ext uri="{FF2B5EF4-FFF2-40B4-BE49-F238E27FC236}">
                <a16:creationId xmlns:a16="http://schemas.microsoft.com/office/drawing/2014/main" id="{C5A01AD0-863D-D6D4-DA76-2E2BBA60F896}"/>
              </a:ext>
            </a:extLst>
          </p:cNvPr>
          <p:cNvGrpSpPr/>
          <p:nvPr/>
        </p:nvGrpSpPr>
        <p:grpSpPr>
          <a:xfrm>
            <a:off x="6651831" y="1610724"/>
            <a:ext cx="700458" cy="500890"/>
            <a:chOff x="5326262" y="2874941"/>
            <a:chExt cx="813014" cy="581378"/>
          </a:xfrm>
        </p:grpSpPr>
        <p:pic>
          <p:nvPicPr>
            <p:cNvPr id="28" name="Graphic 27">
              <a:extLst>
                <a:ext uri="{FF2B5EF4-FFF2-40B4-BE49-F238E27FC236}">
                  <a16:creationId xmlns:a16="http://schemas.microsoft.com/office/drawing/2014/main" id="{31642AA9-751A-D797-1B5A-FAC4433C1D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34" name="Graphic 33">
              <a:extLst>
                <a:ext uri="{FF2B5EF4-FFF2-40B4-BE49-F238E27FC236}">
                  <a16:creationId xmlns:a16="http://schemas.microsoft.com/office/drawing/2014/main" id="{C383A954-D56C-8493-D3C8-D60A9AC914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36" name="Graphic 35">
              <a:extLst>
                <a:ext uri="{FF2B5EF4-FFF2-40B4-BE49-F238E27FC236}">
                  <a16:creationId xmlns:a16="http://schemas.microsoft.com/office/drawing/2014/main" id="{F3AF33E0-DEC0-CEA5-9650-839DD36F31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sp>
        <p:nvSpPr>
          <p:cNvPr id="41" name="Rectangle 40">
            <a:extLst>
              <a:ext uri="{FF2B5EF4-FFF2-40B4-BE49-F238E27FC236}">
                <a16:creationId xmlns:a16="http://schemas.microsoft.com/office/drawing/2014/main" id="{D1829DA0-8470-CAF2-8E2C-16E361AF0E4B}"/>
              </a:ext>
            </a:extLst>
          </p:cNvPr>
          <p:cNvSpPr/>
          <p:nvPr/>
        </p:nvSpPr>
        <p:spPr>
          <a:xfrm>
            <a:off x="7614611" y="2498645"/>
            <a:ext cx="3146398" cy="50620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300" noProof="0">
                <a:solidFill>
                  <a:schemeClr val="tx1"/>
                </a:solidFill>
                <a:latin typeface="Arial" panose="020B0604020202020204"/>
              </a:rPr>
              <a:t>Adults </a:t>
            </a:r>
            <a:r>
              <a:rPr lang="en-GB" sz="1300">
                <a:solidFill>
                  <a:schemeClr val="tx1"/>
                </a:solidFill>
                <a:latin typeface="Arial" panose="020B0604020202020204"/>
              </a:rPr>
              <a:t>with h</a:t>
            </a:r>
            <a:r>
              <a:rPr lang="en-GB" sz="1300" noProof="0" err="1">
                <a:solidFill>
                  <a:schemeClr val="tx1"/>
                </a:solidFill>
                <a:latin typeface="Arial" panose="020B0604020202020204"/>
              </a:rPr>
              <a:t>igh</a:t>
            </a:r>
            <a:r>
              <a:rPr lang="en-GB" sz="1300" noProof="0">
                <a:solidFill>
                  <a:schemeClr val="tx1"/>
                </a:solidFill>
                <a:latin typeface="Arial" panose="020B0604020202020204"/>
              </a:rPr>
              <a:t>-risk cirrhosis*</a:t>
            </a:r>
            <a:br>
              <a:rPr lang="en-GB" sz="1300" noProof="0">
                <a:solidFill>
                  <a:schemeClr val="tx1"/>
                </a:solidFill>
                <a:latin typeface="Arial" panose="020B0604020202020204"/>
              </a:rPr>
            </a:br>
            <a:r>
              <a:rPr lang="en-GB" sz="1300" b="1" noProof="0">
                <a:solidFill>
                  <a:schemeClr val="tx1"/>
                </a:solidFill>
                <a:latin typeface="Arial" panose="020B0604020202020204"/>
              </a:rPr>
              <a:t>(N=806)</a:t>
            </a:r>
          </a:p>
        </p:txBody>
      </p:sp>
      <p:sp>
        <p:nvSpPr>
          <p:cNvPr id="42" name="Oval 41">
            <a:extLst>
              <a:ext uri="{FF2B5EF4-FFF2-40B4-BE49-F238E27FC236}">
                <a16:creationId xmlns:a16="http://schemas.microsoft.com/office/drawing/2014/main" id="{170E7561-DA38-0E74-2AD2-3F8B1CCB4998}"/>
              </a:ext>
            </a:extLst>
          </p:cNvPr>
          <p:cNvSpPr/>
          <p:nvPr/>
        </p:nvSpPr>
        <p:spPr>
          <a:xfrm>
            <a:off x="7228477" y="2424213"/>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9" name="Straight Arrow Connector 48">
            <a:extLst>
              <a:ext uri="{FF2B5EF4-FFF2-40B4-BE49-F238E27FC236}">
                <a16:creationId xmlns:a16="http://schemas.microsoft.com/office/drawing/2014/main" id="{D04BAD03-833C-9D54-3F4B-7EB2268305BA}"/>
              </a:ext>
            </a:extLst>
          </p:cNvPr>
          <p:cNvCxnSpPr>
            <a:cxnSpLocks/>
            <a:stCxn id="23" idx="2"/>
            <a:endCxn id="41" idx="0"/>
          </p:cNvCxnSpPr>
          <p:nvPr/>
        </p:nvCxnSpPr>
        <p:spPr>
          <a:xfrm flipH="1">
            <a:off x="9187810" y="2136352"/>
            <a:ext cx="2517" cy="36229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57759D7-EFC1-B652-4616-EBE5F9F97358}"/>
              </a:ext>
            </a:extLst>
          </p:cNvPr>
          <p:cNvSpPr/>
          <p:nvPr/>
        </p:nvSpPr>
        <p:spPr>
          <a:xfrm flipH="1">
            <a:off x="6747999" y="3953214"/>
            <a:ext cx="1684071" cy="527600"/>
          </a:xfrm>
          <a:prstGeom prst="rect">
            <a:avLst/>
          </a:prstGeom>
          <a:solidFill>
            <a:schemeClr val="accent4">
              <a:lumMod val="60000"/>
              <a:lumOff val="40000"/>
            </a:schemeClr>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err="1">
                <a:solidFill>
                  <a:schemeClr val="bg1"/>
                </a:solidFill>
                <a:latin typeface="Arial" panose="020B0604020202020204"/>
              </a:rPr>
              <a:t>HBP</a:t>
            </a:r>
            <a:r>
              <a:rPr lang="en-GB" sz="1300" b="1" noProof="0">
                <a:solidFill>
                  <a:schemeClr val="bg1"/>
                </a:solidFill>
                <a:latin typeface="Arial" panose="020B0604020202020204"/>
              </a:rPr>
              <a:t>-AMRI</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(n=403) </a:t>
            </a:r>
          </a:p>
        </p:txBody>
      </p:sp>
      <p:sp>
        <p:nvSpPr>
          <p:cNvPr id="65" name="Oval 64">
            <a:extLst>
              <a:ext uri="{FF2B5EF4-FFF2-40B4-BE49-F238E27FC236}">
                <a16:creationId xmlns:a16="http://schemas.microsoft.com/office/drawing/2014/main" id="{D4E57D12-9370-EF31-0702-4836C867A539}"/>
              </a:ext>
            </a:extLst>
          </p:cNvPr>
          <p:cNvSpPr/>
          <p:nvPr/>
        </p:nvSpPr>
        <p:spPr>
          <a:xfrm>
            <a:off x="6290723" y="3899690"/>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68" name="Connector: Elbow 67">
            <a:extLst>
              <a:ext uri="{FF2B5EF4-FFF2-40B4-BE49-F238E27FC236}">
                <a16:creationId xmlns:a16="http://schemas.microsoft.com/office/drawing/2014/main" id="{08052EAD-09D6-43E1-21D3-119DD8578B3C}"/>
              </a:ext>
            </a:extLst>
          </p:cNvPr>
          <p:cNvCxnSpPr>
            <a:cxnSpLocks/>
            <a:stCxn id="41" idx="2"/>
            <a:endCxn id="64" idx="0"/>
          </p:cNvCxnSpPr>
          <p:nvPr/>
        </p:nvCxnSpPr>
        <p:spPr>
          <a:xfrm rot="5400000">
            <a:off x="7914739" y="2680142"/>
            <a:ext cx="948367" cy="1597776"/>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9AA4DE2C-4A26-B7F6-1B8B-B5D710FDB9E5}"/>
              </a:ext>
            </a:extLst>
          </p:cNvPr>
          <p:cNvSpPr/>
          <p:nvPr/>
        </p:nvSpPr>
        <p:spPr>
          <a:xfrm flipH="1">
            <a:off x="9668798" y="3943703"/>
            <a:ext cx="2112491" cy="5276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US</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(n=403) </a:t>
            </a:r>
          </a:p>
        </p:txBody>
      </p:sp>
      <p:sp>
        <p:nvSpPr>
          <p:cNvPr id="70" name="Oval 69">
            <a:extLst>
              <a:ext uri="{FF2B5EF4-FFF2-40B4-BE49-F238E27FC236}">
                <a16:creationId xmlns:a16="http://schemas.microsoft.com/office/drawing/2014/main" id="{F8F840E9-3BA8-D87B-208B-61D1F24E5AE2}"/>
              </a:ext>
            </a:extLst>
          </p:cNvPr>
          <p:cNvSpPr/>
          <p:nvPr/>
        </p:nvSpPr>
        <p:spPr>
          <a:xfrm>
            <a:off x="9293349" y="3890180"/>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71" name="Connector: Elbow 70">
            <a:extLst>
              <a:ext uri="{FF2B5EF4-FFF2-40B4-BE49-F238E27FC236}">
                <a16:creationId xmlns:a16="http://schemas.microsoft.com/office/drawing/2014/main" id="{4B703824-6DA9-7980-FCBE-9455639C22F6}"/>
              </a:ext>
            </a:extLst>
          </p:cNvPr>
          <p:cNvCxnSpPr>
            <a:cxnSpLocks/>
            <a:stCxn id="41" idx="2"/>
            <a:endCxn id="69" idx="0"/>
          </p:cNvCxnSpPr>
          <p:nvPr/>
        </p:nvCxnSpPr>
        <p:spPr>
          <a:xfrm rot="16200000" flipH="1">
            <a:off x="9486998" y="2705658"/>
            <a:ext cx="938856" cy="1537233"/>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9D1EC538-7A39-792C-D60B-A5FE09AB60F5}"/>
              </a:ext>
            </a:extLst>
          </p:cNvPr>
          <p:cNvGrpSpPr/>
          <p:nvPr/>
        </p:nvGrpSpPr>
        <p:grpSpPr>
          <a:xfrm>
            <a:off x="6720161" y="4622652"/>
            <a:ext cx="4865799" cy="672288"/>
            <a:chOff x="5575111" y="4815101"/>
            <a:chExt cx="4865799" cy="672288"/>
          </a:xfrm>
        </p:grpSpPr>
        <p:sp>
          <p:nvSpPr>
            <p:cNvPr id="90" name="Rectangle 89">
              <a:extLst>
                <a:ext uri="{FF2B5EF4-FFF2-40B4-BE49-F238E27FC236}">
                  <a16:creationId xmlns:a16="http://schemas.microsoft.com/office/drawing/2014/main" id="{B9269D0F-9938-846A-7C28-ACFF8486376F}"/>
                </a:ext>
              </a:extLst>
            </p:cNvPr>
            <p:cNvSpPr/>
            <p:nvPr/>
          </p:nvSpPr>
          <p:spPr>
            <a:xfrm>
              <a:off x="5901266" y="4868267"/>
              <a:ext cx="4539644" cy="572428"/>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 </a:t>
              </a:r>
              <a:r>
                <a:rPr lang="en-GB" sz="1400" noProof="0">
                  <a:solidFill>
                    <a:srgbClr val="004B87"/>
                  </a:solidFill>
                  <a:latin typeface="Arial" panose="020B0604020202020204"/>
                </a:rPr>
                <a:t>Detection rate of BCLC stage 0 or stage A HCC</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91" name="Oval 90">
              <a:extLst>
                <a:ext uri="{FF2B5EF4-FFF2-40B4-BE49-F238E27FC236}">
                  <a16:creationId xmlns:a16="http://schemas.microsoft.com/office/drawing/2014/main" id="{6E9BA70A-3EB5-078D-3D29-EDB1BFD60DE2}"/>
                </a:ext>
              </a:extLst>
            </p:cNvPr>
            <p:cNvSpPr/>
            <p:nvPr/>
          </p:nvSpPr>
          <p:spPr>
            <a:xfrm>
              <a:off x="5575111" y="4815101"/>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92" name="Graphic 91">
            <a:extLst>
              <a:ext uri="{FF2B5EF4-FFF2-40B4-BE49-F238E27FC236}">
                <a16:creationId xmlns:a16="http://schemas.microsoft.com/office/drawing/2014/main" id="{9D7C57EC-0620-8F38-72C7-B2A38B5A3B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23106" y="4718672"/>
            <a:ext cx="452438" cy="452438"/>
          </a:xfrm>
          <a:prstGeom prst="rect">
            <a:avLst/>
          </a:prstGeom>
        </p:spPr>
      </p:pic>
      <p:grpSp>
        <p:nvGrpSpPr>
          <p:cNvPr id="93" name="Group 92">
            <a:extLst>
              <a:ext uri="{FF2B5EF4-FFF2-40B4-BE49-F238E27FC236}">
                <a16:creationId xmlns:a16="http://schemas.microsoft.com/office/drawing/2014/main" id="{E8B111E4-C118-C2E0-93D7-53720B1DE91D}"/>
              </a:ext>
            </a:extLst>
          </p:cNvPr>
          <p:cNvGrpSpPr/>
          <p:nvPr/>
        </p:nvGrpSpPr>
        <p:grpSpPr>
          <a:xfrm>
            <a:off x="6472727" y="5406012"/>
            <a:ext cx="5396971" cy="789301"/>
            <a:chOff x="5575111" y="4868266"/>
            <a:chExt cx="5396971" cy="789301"/>
          </a:xfrm>
        </p:grpSpPr>
        <p:sp>
          <p:nvSpPr>
            <p:cNvPr id="94" name="Rectangle 93">
              <a:extLst>
                <a:ext uri="{FF2B5EF4-FFF2-40B4-BE49-F238E27FC236}">
                  <a16:creationId xmlns:a16="http://schemas.microsoft.com/office/drawing/2014/main" id="{39AC0B50-4034-3211-2A55-5BA0D1AAE68F}"/>
                </a:ext>
              </a:extLst>
            </p:cNvPr>
            <p:cNvSpPr/>
            <p:nvPr/>
          </p:nvSpPr>
          <p:spPr>
            <a:xfrm>
              <a:off x="5901265" y="4868266"/>
              <a:ext cx="5070817" cy="789301"/>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Secondary endpoints: </a:t>
              </a:r>
              <a:r>
                <a:rPr lang="en-GB" sz="1400" noProof="0">
                  <a:solidFill>
                    <a:srgbClr val="004B87"/>
                  </a:solidFill>
                  <a:latin typeface="Arial" panose="020B0604020202020204"/>
                </a:rPr>
                <a:t>Detection rates of BCLC stage 0 and all-stage HCC, false referral rate, and BCLC stage distribution at initial HCC diagnosis</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CD0D8F3C-9982-29CC-9F28-0714DFF598FF}"/>
                </a:ext>
              </a:extLst>
            </p:cNvPr>
            <p:cNvSpPr/>
            <p:nvPr/>
          </p:nvSpPr>
          <p:spPr>
            <a:xfrm>
              <a:off x="5575111" y="4919491"/>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98" name="Graphic 97">
            <a:extLst>
              <a:ext uri="{FF2B5EF4-FFF2-40B4-BE49-F238E27FC236}">
                <a16:creationId xmlns:a16="http://schemas.microsoft.com/office/drawing/2014/main" id="{7A30ABB6-204C-1385-B625-8988214613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49890" y="5539455"/>
            <a:ext cx="480186" cy="480186"/>
          </a:xfrm>
          <a:prstGeom prst="rect">
            <a:avLst/>
          </a:prstGeom>
        </p:spPr>
      </p:pic>
      <p:sp>
        <p:nvSpPr>
          <p:cNvPr id="11" name="Rectangle 10">
            <a:extLst>
              <a:ext uri="{FF2B5EF4-FFF2-40B4-BE49-F238E27FC236}">
                <a16:creationId xmlns:a16="http://schemas.microsoft.com/office/drawing/2014/main" id="{B0EDC2F8-8685-3FF3-0662-971692391931}"/>
              </a:ext>
            </a:extLst>
          </p:cNvPr>
          <p:cNvSpPr/>
          <p:nvPr/>
        </p:nvSpPr>
        <p:spPr>
          <a:xfrm>
            <a:off x="7238987" y="3106235"/>
            <a:ext cx="2899893"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noProof="0">
                <a:solidFill>
                  <a:schemeClr val="tx2"/>
                </a:solidFill>
                <a:latin typeface="Arial" panose="020B0604020202020204"/>
              </a:rPr>
              <a:t>2 surveillance rounds</a:t>
            </a:r>
            <a:endParaRPr lang="en-GB" sz="1200" b="1" noProof="0">
              <a:solidFill>
                <a:schemeClr val="tx2"/>
              </a:solidFill>
              <a:latin typeface="Arial" panose="020B0604020202020204"/>
            </a:endParaRPr>
          </a:p>
        </p:txBody>
      </p:sp>
      <p:pic>
        <p:nvPicPr>
          <p:cNvPr id="15" name="Graphic 14">
            <a:extLst>
              <a:ext uri="{FF2B5EF4-FFF2-40B4-BE49-F238E27FC236}">
                <a16:creationId xmlns:a16="http://schemas.microsoft.com/office/drawing/2014/main" id="{55B040FD-7F6D-81B9-BBCD-46FA50B1D3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459212" y="3984386"/>
            <a:ext cx="461249" cy="461249"/>
          </a:xfrm>
          <a:prstGeom prst="rect">
            <a:avLst/>
          </a:prstGeom>
        </p:spPr>
      </p:pic>
      <p:pic>
        <p:nvPicPr>
          <p:cNvPr id="17" name="Graphic 16">
            <a:extLst>
              <a:ext uri="{FF2B5EF4-FFF2-40B4-BE49-F238E27FC236}">
                <a16:creationId xmlns:a16="http://schemas.microsoft.com/office/drawing/2014/main" id="{486514BD-275B-CCC1-97F2-C614E43EEA7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408609" y="3971156"/>
            <a:ext cx="441974" cy="441974"/>
          </a:xfrm>
          <a:prstGeom prst="rect">
            <a:avLst/>
          </a:prstGeom>
        </p:spPr>
      </p:pic>
      <p:sp>
        <p:nvSpPr>
          <p:cNvPr id="20" name="Title 1">
            <a:extLst>
              <a:ext uri="{FF2B5EF4-FFF2-40B4-BE49-F238E27FC236}">
                <a16:creationId xmlns:a16="http://schemas.microsoft.com/office/drawing/2014/main" id="{0923D98A-F0A1-C578-CAED-B371B01C01B9}"/>
              </a:ext>
            </a:extLst>
          </p:cNvPr>
          <p:cNvSpPr>
            <a:spLocks noGrp="1"/>
          </p:cNvSpPr>
          <p:nvPr>
            <p:ph type="title"/>
          </p:nvPr>
        </p:nvSpPr>
        <p:spPr>
          <a:xfrm>
            <a:off x="838200" y="-89087"/>
            <a:ext cx="10515600" cy="838947"/>
          </a:xfrm>
        </p:spPr>
        <p:txBody>
          <a:bodyPr>
            <a:noAutofit/>
          </a:bodyPr>
          <a:lstStyle/>
          <a:p>
            <a:r>
              <a:rPr lang="en-GB" noProof="0">
                <a:latin typeface="Arial" panose="020B0604020202020204" pitchFamily="34" charset="0"/>
                <a:cs typeface="Arial" panose="020B0604020202020204" pitchFamily="34" charset="0"/>
              </a:rPr>
              <a:t>Abbreviated </a:t>
            </a:r>
            <a:r>
              <a:rPr lang="en-GB" noProof="0" err="1">
                <a:latin typeface="Arial" panose="020B0604020202020204" pitchFamily="34" charset="0"/>
                <a:cs typeface="Arial" panose="020B0604020202020204" pitchFamily="34" charset="0"/>
              </a:rPr>
              <a:t>gadoxetic</a:t>
            </a:r>
            <a:r>
              <a:rPr lang="en-GB" noProof="0">
                <a:latin typeface="Arial" panose="020B0604020202020204" pitchFamily="34" charset="0"/>
                <a:cs typeface="Arial" panose="020B0604020202020204" pitchFamily="34" charset="0"/>
              </a:rPr>
              <a:t> acid-enhanced MRI vs US for HCC surveillance </a:t>
            </a:r>
            <a:br>
              <a:rPr lang="en-GB" noProof="0">
                <a:latin typeface="Arial" panose="020B0604020202020204" pitchFamily="34" charset="0"/>
                <a:cs typeface="Arial" panose="020B0604020202020204" pitchFamily="34" charset="0"/>
              </a:rPr>
            </a:br>
            <a:r>
              <a:rPr lang="en-GB" noProof="0">
                <a:latin typeface="Arial" panose="020B0604020202020204" pitchFamily="34" charset="0"/>
                <a:cs typeface="Arial" panose="020B0604020202020204" pitchFamily="34" charset="0"/>
              </a:rPr>
              <a:t>in high-risk patients: A randomized controlled trial </a:t>
            </a:r>
          </a:p>
        </p:txBody>
      </p:sp>
      <p:grpSp>
        <p:nvGrpSpPr>
          <p:cNvPr id="21" name="Group 20">
            <a:extLst>
              <a:ext uri="{FF2B5EF4-FFF2-40B4-BE49-F238E27FC236}">
                <a16:creationId xmlns:a16="http://schemas.microsoft.com/office/drawing/2014/main" id="{4D49249D-7EF6-1031-0431-40A29A40B0B3}"/>
              </a:ext>
            </a:extLst>
          </p:cNvPr>
          <p:cNvGrpSpPr/>
          <p:nvPr/>
        </p:nvGrpSpPr>
        <p:grpSpPr>
          <a:xfrm>
            <a:off x="7342202" y="2531668"/>
            <a:ext cx="538951" cy="433844"/>
            <a:chOff x="6676480" y="3913730"/>
            <a:chExt cx="886568" cy="603248"/>
          </a:xfrm>
        </p:grpSpPr>
        <p:sp>
          <p:nvSpPr>
            <p:cNvPr id="22" name="Freeform: Shape 21">
              <a:extLst>
                <a:ext uri="{FF2B5EF4-FFF2-40B4-BE49-F238E27FC236}">
                  <a16:creationId xmlns:a16="http://schemas.microsoft.com/office/drawing/2014/main" id="{7DD137C9-5EA1-4A51-F7A2-D7DF2442117F}"/>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4"/>
            </a:solidFill>
            <a:ln w="818" cap="flat">
              <a:noFill/>
              <a:prstDash val="solid"/>
              <a:miter/>
            </a:ln>
          </p:spPr>
          <p:txBody>
            <a:bodyPr/>
            <a:lstStyle/>
            <a:p>
              <a:endParaRPr lang="en-GB" noProof="0"/>
            </a:p>
          </p:txBody>
        </p:sp>
        <p:sp>
          <p:nvSpPr>
            <p:cNvPr id="26" name="Freeform: Shape 25">
              <a:extLst>
                <a:ext uri="{FF2B5EF4-FFF2-40B4-BE49-F238E27FC236}">
                  <a16:creationId xmlns:a16="http://schemas.microsoft.com/office/drawing/2014/main" id="{7287DD3D-C753-0E16-EB53-56B65A6F0464}"/>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4"/>
            </a:solidFill>
            <a:ln w="818" cap="flat">
              <a:noFill/>
              <a:prstDash val="solid"/>
              <a:miter/>
            </a:ln>
          </p:spPr>
          <p:txBody>
            <a:bodyPr/>
            <a:lstStyle/>
            <a:p>
              <a:endParaRPr lang="en-GB" noProof="0"/>
            </a:p>
          </p:txBody>
        </p:sp>
        <p:sp>
          <p:nvSpPr>
            <p:cNvPr id="27" name="Freeform: Shape 26">
              <a:extLst>
                <a:ext uri="{FF2B5EF4-FFF2-40B4-BE49-F238E27FC236}">
                  <a16:creationId xmlns:a16="http://schemas.microsoft.com/office/drawing/2014/main" id="{30F38A1C-0FF1-E479-40D8-2D1012AFE21D}"/>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4">
                <a:lumMod val="40000"/>
                <a:lumOff val="60000"/>
              </a:schemeClr>
            </a:solidFill>
            <a:ln w="818" cap="flat">
              <a:noFill/>
              <a:prstDash val="solid"/>
              <a:miter/>
            </a:ln>
          </p:spPr>
          <p:txBody>
            <a:bodyPr/>
            <a:lstStyle/>
            <a:p>
              <a:endParaRPr lang="en-GB" noProof="0"/>
            </a:p>
          </p:txBody>
        </p:sp>
        <p:sp>
          <p:nvSpPr>
            <p:cNvPr id="30" name="Freeform: Shape 29">
              <a:extLst>
                <a:ext uri="{FF2B5EF4-FFF2-40B4-BE49-F238E27FC236}">
                  <a16:creationId xmlns:a16="http://schemas.microsoft.com/office/drawing/2014/main" id="{94C9E312-68A2-A7A7-2B01-6BA99967C0AC}"/>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4"/>
            </a:solidFill>
            <a:ln w="818" cap="flat">
              <a:noFill/>
              <a:prstDash val="solid"/>
              <a:miter/>
            </a:ln>
          </p:spPr>
          <p:txBody>
            <a:bodyPr/>
            <a:lstStyle/>
            <a:p>
              <a:endParaRPr lang="en-GB" noProof="0"/>
            </a:p>
          </p:txBody>
        </p:sp>
        <p:sp>
          <p:nvSpPr>
            <p:cNvPr id="31" name="Freeform: Shape 30">
              <a:extLst>
                <a:ext uri="{FF2B5EF4-FFF2-40B4-BE49-F238E27FC236}">
                  <a16:creationId xmlns:a16="http://schemas.microsoft.com/office/drawing/2014/main" id="{DDDE95C7-3071-BB6A-AF9F-B8F86BF09AC4}"/>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4">
                <a:lumMod val="40000"/>
                <a:lumOff val="60000"/>
              </a:schemeClr>
            </a:solidFill>
            <a:ln w="818" cap="flat">
              <a:noFill/>
              <a:prstDash val="solid"/>
              <a:miter/>
            </a:ln>
          </p:spPr>
          <p:txBody>
            <a:bodyPr/>
            <a:lstStyle/>
            <a:p>
              <a:endParaRPr lang="en-GB" noProof="0"/>
            </a:p>
          </p:txBody>
        </p:sp>
      </p:grpSp>
      <p:sp>
        <p:nvSpPr>
          <p:cNvPr id="2" name="Oval 1">
            <a:extLst>
              <a:ext uri="{FF2B5EF4-FFF2-40B4-BE49-F238E27FC236}">
                <a16:creationId xmlns:a16="http://schemas.microsoft.com/office/drawing/2014/main" id="{AD4DB851-28D3-3900-B6A0-EBBEE17C23D7}"/>
              </a:ext>
            </a:extLst>
          </p:cNvPr>
          <p:cNvSpPr/>
          <p:nvPr/>
        </p:nvSpPr>
        <p:spPr>
          <a:xfrm>
            <a:off x="8858703" y="3143889"/>
            <a:ext cx="658212" cy="569400"/>
          </a:xfrm>
          <a:prstGeom prst="ellipse">
            <a:avLst/>
          </a:prstGeom>
          <a:solidFill>
            <a:srgbClr val="DB0B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a:solidFill>
                  <a:schemeClr val="bg1"/>
                </a:solidFill>
                <a:latin typeface="Arial" panose="020B0604020202020204"/>
              </a:rPr>
              <a:t>R</a:t>
            </a:r>
            <a:r>
              <a:rPr lang="en-NZ" sz="1400" b="1" baseline="30000">
                <a:solidFill>
                  <a:schemeClr val="bg1"/>
                </a:solidFill>
                <a:latin typeface="Aptos" panose="020B0004020202020204" pitchFamily="34" charset="0"/>
              </a:rPr>
              <a:t>†</a:t>
            </a:r>
            <a:endParaRPr lang="en-NZ" sz="1400" b="1" baseline="30000">
              <a:solidFill>
                <a:schemeClr val="bg1"/>
              </a:solidFill>
              <a:latin typeface="Arial" panose="020B0604020202020204"/>
            </a:endParaRPr>
          </a:p>
          <a:p>
            <a:pPr algn="ctr"/>
            <a:r>
              <a:rPr lang="en-NZ" sz="1400" b="1">
                <a:solidFill>
                  <a:schemeClr val="bg1"/>
                </a:solidFill>
                <a:latin typeface="Arial" panose="020B0604020202020204"/>
              </a:rPr>
              <a:t>1:1</a:t>
            </a:r>
          </a:p>
        </p:txBody>
      </p:sp>
      <p:pic>
        <p:nvPicPr>
          <p:cNvPr id="7" name="Picture 6">
            <a:hlinkClick r:id="rId8" action="ppaction://hlinksldjump"/>
            <a:extLst>
              <a:ext uri="{FF2B5EF4-FFF2-40B4-BE49-F238E27FC236}">
                <a16:creationId xmlns:a16="http://schemas.microsoft.com/office/drawing/2014/main" id="{DA09577E-4659-6125-CAC5-F1A6BE3E229F}"/>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05705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3C34-D017-6FBB-E5B7-18CA43ABBE1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6132F7E-977A-313E-C02E-91C6AC59D73E}"/>
              </a:ext>
            </a:extLst>
          </p:cNvPr>
          <p:cNvCxnSpPr>
            <a:cxnSpLocks/>
          </p:cNvCxnSpPr>
          <p:nvPr/>
        </p:nvCxnSpPr>
        <p:spPr>
          <a:xfrm flipV="1">
            <a:off x="5073558" y="3713718"/>
            <a:ext cx="0" cy="270710"/>
          </a:xfrm>
          <a:prstGeom prst="line">
            <a:avLst/>
          </a:prstGeom>
          <a:ln w="28575">
            <a:solidFill>
              <a:schemeClr val="accent4">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1573FB-F7A5-79F2-5186-5718F7710DCB}"/>
              </a:ext>
            </a:extLst>
          </p:cNvPr>
          <p:cNvCxnSpPr>
            <a:cxnSpLocks/>
          </p:cNvCxnSpPr>
          <p:nvPr/>
        </p:nvCxnSpPr>
        <p:spPr>
          <a:xfrm flipV="1">
            <a:off x="4874591" y="3222650"/>
            <a:ext cx="0" cy="270710"/>
          </a:xfrm>
          <a:prstGeom prst="line">
            <a:avLst/>
          </a:prstGeom>
          <a:ln w="28575">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815C7B-225A-BD9F-68EE-DA7CC3467ABA}"/>
              </a:ext>
            </a:extLst>
          </p:cNvPr>
          <p:cNvSpPr>
            <a:spLocks noGrp="1"/>
          </p:cNvSpPr>
          <p:nvPr>
            <p:ph type="title"/>
          </p:nvPr>
        </p:nvSpPr>
        <p:spPr/>
        <p:txBody>
          <a:bodyPr>
            <a:noAutofit/>
          </a:bodyPr>
          <a:lstStyle/>
          <a:p>
            <a:r>
              <a:rPr lang="en-NZ">
                <a:latin typeface="Arial" panose="020B0604020202020204" pitchFamily="34" charset="0"/>
                <a:cs typeface="Arial" panose="020B0604020202020204" pitchFamily="34" charset="0"/>
              </a:rPr>
              <a:t>Abbreviated </a:t>
            </a:r>
            <a:r>
              <a:rPr lang="en-NZ" err="1">
                <a:latin typeface="Arial" panose="020B0604020202020204" pitchFamily="34" charset="0"/>
                <a:cs typeface="Arial" panose="020B0604020202020204" pitchFamily="34" charset="0"/>
              </a:rPr>
              <a:t>gadoxetic</a:t>
            </a:r>
            <a:r>
              <a:rPr lang="en-NZ">
                <a:latin typeface="Arial" panose="020B0604020202020204" pitchFamily="34" charset="0"/>
                <a:cs typeface="Arial" panose="020B0604020202020204" pitchFamily="34" charset="0"/>
              </a:rPr>
              <a:t> acid-enhanced MRI vs US for HCC surveillance </a:t>
            </a:r>
            <a:br>
              <a:rPr lang="en-NZ">
                <a:latin typeface="Arial" panose="020B0604020202020204" pitchFamily="34" charset="0"/>
                <a:cs typeface="Arial" panose="020B0604020202020204" pitchFamily="34" charset="0"/>
              </a:rPr>
            </a:br>
            <a:r>
              <a:rPr lang="en-NZ">
                <a:latin typeface="Arial" panose="020B0604020202020204" pitchFamily="34" charset="0"/>
                <a:cs typeface="Arial" panose="020B0604020202020204" pitchFamily="34" charset="0"/>
              </a:rPr>
              <a:t>in high-risk patients: A randomized controlled trial </a:t>
            </a:r>
            <a:endParaRPr lang="en-US">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BE5AE7D3-8AB0-8DA2-426C-8764061743DE}"/>
              </a:ext>
            </a:extLst>
          </p:cNvPr>
          <p:cNvSpPr txBox="1">
            <a:spLocks/>
          </p:cNvSpPr>
          <p:nvPr/>
        </p:nvSpPr>
        <p:spPr>
          <a:xfrm>
            <a:off x="425752" y="1034690"/>
            <a:ext cx="5186772" cy="195652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RESULTS</a:t>
            </a:r>
            <a:endParaRPr lang="en-US" sz="200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400">
                <a:latin typeface="Arial" panose="020B0604020202020204" pitchFamily="34" charset="0"/>
                <a:cs typeface="Arial" panose="020B0604020202020204" pitchFamily="34" charset="0"/>
              </a:rPr>
              <a:t>44 (5.5%) participants were diagnosed with HCC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(n=32 in the </a:t>
            </a:r>
            <a:r>
              <a:rPr lang="en-US" sz="1400" err="1">
                <a:latin typeface="Arial" panose="020B0604020202020204" pitchFamily="34" charset="0"/>
                <a:cs typeface="Arial" panose="020B0604020202020204" pitchFamily="34" charset="0"/>
              </a:rPr>
              <a:t>HBP</a:t>
            </a:r>
            <a:r>
              <a:rPr lang="en-US" sz="1400">
                <a:latin typeface="Arial" panose="020B0604020202020204" pitchFamily="34" charset="0"/>
                <a:cs typeface="Arial" panose="020B0604020202020204" pitchFamily="34" charset="0"/>
              </a:rPr>
              <a:t>-AMRI group and n=12 in the US group)</a:t>
            </a:r>
          </a:p>
          <a:p>
            <a:pPr>
              <a:lnSpc>
                <a:spcPct val="100000"/>
              </a:lnSpc>
            </a:pPr>
            <a:r>
              <a:rPr lang="en-US" sz="1400">
                <a:latin typeface="Arial" panose="020B0604020202020204" pitchFamily="34" charset="0"/>
                <a:cs typeface="Arial" panose="020B0604020202020204" pitchFamily="34" charset="0"/>
              </a:rPr>
              <a:t>Stage 0 was the most common BCLC stage at diagnosis:</a:t>
            </a:r>
          </a:p>
        </p:txBody>
      </p:sp>
      <p:sp>
        <p:nvSpPr>
          <p:cNvPr id="3" name="Text Placeholder 3">
            <a:extLst>
              <a:ext uri="{FF2B5EF4-FFF2-40B4-BE49-F238E27FC236}">
                <a16:creationId xmlns:a16="http://schemas.microsoft.com/office/drawing/2014/main" id="{B32D2BC1-169A-21C6-458A-0C948DC40EE6}"/>
              </a:ext>
            </a:extLst>
          </p:cNvPr>
          <p:cNvSpPr txBox="1">
            <a:spLocks/>
          </p:cNvSpPr>
          <p:nvPr/>
        </p:nvSpPr>
        <p:spPr>
          <a:xfrm>
            <a:off x="190499" y="6451600"/>
            <a:ext cx="3429001"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Park H-J, et al. EASL 2026; GS-007.</a:t>
            </a:r>
          </a:p>
        </p:txBody>
      </p:sp>
      <p:graphicFrame>
        <p:nvGraphicFramePr>
          <p:cNvPr id="10" name="Chart 9">
            <a:extLst>
              <a:ext uri="{FF2B5EF4-FFF2-40B4-BE49-F238E27FC236}">
                <a16:creationId xmlns:a16="http://schemas.microsoft.com/office/drawing/2014/main" id="{3C64ABFC-4E64-6F61-59D2-60C3CF593D48}"/>
              </a:ext>
            </a:extLst>
          </p:cNvPr>
          <p:cNvGraphicFramePr/>
          <p:nvPr/>
        </p:nvGraphicFramePr>
        <p:xfrm>
          <a:off x="704849" y="2754630"/>
          <a:ext cx="4907675" cy="158630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462857D-2EC4-590E-1A26-D78BAED97B8B}"/>
              </a:ext>
            </a:extLst>
          </p:cNvPr>
          <p:cNvSpPr txBox="1"/>
          <p:nvPr/>
        </p:nvSpPr>
        <p:spPr>
          <a:xfrm>
            <a:off x="528097" y="2411567"/>
            <a:ext cx="5186772" cy="307777"/>
          </a:xfrm>
          <a:prstGeom prst="rect">
            <a:avLst/>
          </a:prstGeom>
          <a:noFill/>
        </p:spPr>
        <p:txBody>
          <a:bodyPr wrap="square" rtlCol="0">
            <a:spAutoFit/>
          </a:bodyPr>
          <a:lstStyle/>
          <a:p>
            <a:r>
              <a:rPr lang="en-NZ" sz="1400" b="1">
                <a:latin typeface="Arial" panose="020B0604020202020204" pitchFamily="34" charset="0"/>
                <a:cs typeface="Arial" panose="020B0604020202020204" pitchFamily="34" charset="0"/>
              </a:rPr>
              <a:t>BCLC Stage at diagnosis among patients with HCC (n=44)</a:t>
            </a:r>
          </a:p>
        </p:txBody>
      </p:sp>
      <p:grpSp>
        <p:nvGrpSpPr>
          <p:cNvPr id="85" name="Group 84">
            <a:extLst>
              <a:ext uri="{FF2B5EF4-FFF2-40B4-BE49-F238E27FC236}">
                <a16:creationId xmlns:a16="http://schemas.microsoft.com/office/drawing/2014/main" id="{1A177978-DB27-DC2A-B746-74605163A1E2}"/>
              </a:ext>
            </a:extLst>
          </p:cNvPr>
          <p:cNvGrpSpPr/>
          <p:nvPr/>
        </p:nvGrpSpPr>
        <p:grpSpPr>
          <a:xfrm>
            <a:off x="1100425" y="4079223"/>
            <a:ext cx="3774166" cy="1415375"/>
            <a:chOff x="1132055" y="4715748"/>
            <a:chExt cx="3774166" cy="1415375"/>
          </a:xfrm>
        </p:grpSpPr>
        <p:sp>
          <p:nvSpPr>
            <p:cNvPr id="13" name="TextBox 12">
              <a:extLst>
                <a:ext uri="{FF2B5EF4-FFF2-40B4-BE49-F238E27FC236}">
                  <a16:creationId xmlns:a16="http://schemas.microsoft.com/office/drawing/2014/main" id="{27A17471-7B1E-FCCC-63F6-B1830492C80C}"/>
                </a:ext>
              </a:extLst>
            </p:cNvPr>
            <p:cNvSpPr txBox="1"/>
            <p:nvPr/>
          </p:nvSpPr>
          <p:spPr>
            <a:xfrm>
              <a:off x="1132055" y="4715748"/>
              <a:ext cx="3774166" cy="307777"/>
            </a:xfrm>
            <a:prstGeom prst="rect">
              <a:avLst/>
            </a:prstGeom>
            <a:noFill/>
          </p:spPr>
          <p:txBody>
            <a:bodyPr wrap="square" lIns="91440" tIns="45720" rIns="91440" bIns="45720" rtlCol="0" anchor="t">
              <a:spAutoFit/>
            </a:bodyPr>
            <a:lstStyle/>
            <a:p>
              <a:pPr algn="ctr"/>
              <a:r>
                <a:rPr lang="en-NZ" sz="1400" b="1">
                  <a:latin typeface="Arial"/>
                  <a:cs typeface="Arial"/>
                </a:rPr>
                <a:t>Median size of largest detected </a:t>
              </a:r>
              <a:r>
                <a:rPr lang="en-NZ" sz="1400" b="1" err="1">
                  <a:latin typeface="Arial"/>
                  <a:cs typeface="Arial"/>
                </a:rPr>
                <a:t>HCCs</a:t>
              </a:r>
              <a:endParaRPr lang="en-NZ" sz="1400" b="1">
                <a:latin typeface="Arial"/>
                <a:cs typeface="Arial"/>
              </a:endParaRPr>
            </a:p>
          </p:txBody>
        </p:sp>
        <p:grpSp>
          <p:nvGrpSpPr>
            <p:cNvPr id="39" name="Group 38">
              <a:extLst>
                <a:ext uri="{FF2B5EF4-FFF2-40B4-BE49-F238E27FC236}">
                  <a16:creationId xmlns:a16="http://schemas.microsoft.com/office/drawing/2014/main" id="{F958B7D6-2F6B-4E64-6425-8EFD2C3BA3F1}"/>
                </a:ext>
              </a:extLst>
            </p:cNvPr>
            <p:cNvGrpSpPr/>
            <p:nvPr/>
          </p:nvGrpSpPr>
          <p:grpSpPr>
            <a:xfrm>
              <a:off x="1185820" y="4940649"/>
              <a:ext cx="1190474" cy="1190474"/>
              <a:chOff x="830677" y="5026828"/>
              <a:chExt cx="1190474" cy="1190474"/>
            </a:xfrm>
          </p:grpSpPr>
          <p:grpSp>
            <p:nvGrpSpPr>
              <p:cNvPr id="35" name="Group 34">
                <a:extLst>
                  <a:ext uri="{FF2B5EF4-FFF2-40B4-BE49-F238E27FC236}">
                    <a16:creationId xmlns:a16="http://schemas.microsoft.com/office/drawing/2014/main" id="{3F6A52DC-E499-65F7-D81E-EBD9C4079C67}"/>
                  </a:ext>
                </a:extLst>
              </p:cNvPr>
              <p:cNvGrpSpPr>
                <a:grpSpLocks noChangeAspect="1"/>
              </p:cNvGrpSpPr>
              <p:nvPr/>
            </p:nvGrpSpPr>
            <p:grpSpPr>
              <a:xfrm>
                <a:off x="830677" y="5026828"/>
                <a:ext cx="1190474" cy="1190474"/>
                <a:chOff x="2118226" y="4923395"/>
                <a:chExt cx="1066800" cy="1066800"/>
              </a:xfrm>
            </p:grpSpPr>
            <p:pic>
              <p:nvPicPr>
                <p:cNvPr id="15" name="Graphic 14">
                  <a:extLst>
                    <a:ext uri="{FF2B5EF4-FFF2-40B4-BE49-F238E27FC236}">
                      <a16:creationId xmlns:a16="http://schemas.microsoft.com/office/drawing/2014/main" id="{80A07ADC-D87D-F4D9-D2AA-4F52CE1EBC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8226" y="4923395"/>
                  <a:ext cx="1066800" cy="1066800"/>
                </a:xfrm>
                <a:prstGeom prst="rect">
                  <a:avLst/>
                </a:prstGeom>
              </p:spPr>
            </p:pic>
            <p:pic>
              <p:nvPicPr>
                <p:cNvPr id="17" name="Graphic 16">
                  <a:extLst>
                    <a:ext uri="{FF2B5EF4-FFF2-40B4-BE49-F238E27FC236}">
                      <a16:creationId xmlns:a16="http://schemas.microsoft.com/office/drawing/2014/main" id="{65323E19-8322-435F-7253-239A22EB7496}"/>
                    </a:ext>
                  </a:extLst>
                </p:cNvPr>
                <p:cNvPicPr>
                  <a:picLocks noChangeAspect="1"/>
                </p:cNvPicPr>
                <p:nvPr/>
              </p:nvPicPr>
              <p:blipFill>
                <a:blip>
                  <a:extLst>
                    <a:ext uri="{96DAC541-7B7A-43D3-8B79-37D633B846F1}">
                      <asvg:svgBlip xmlns:asvg="http://schemas.microsoft.com/office/drawing/2016/SVG/main" r:embed="rId5"/>
                    </a:ext>
                  </a:extLst>
                </a:blip>
                <a:srcRect l="21522" t="25185" r="21111" b="24789"/>
                <a:stretch>
                  <a:fillRect/>
                </a:stretch>
              </p:blipFill>
              <p:spPr>
                <a:xfrm>
                  <a:off x="2332921" y="5181551"/>
                  <a:ext cx="272916" cy="237986"/>
                </a:xfrm>
                <a:prstGeom prst="rect">
                  <a:avLst/>
                </a:prstGeom>
                <a:effectLst>
                  <a:glow rad="50800">
                    <a:schemeClr val="accent4">
                      <a:lumMod val="40000"/>
                      <a:lumOff val="60000"/>
                      <a:alpha val="50000"/>
                    </a:schemeClr>
                  </a:glow>
                </a:effectLst>
              </p:spPr>
            </p:pic>
          </p:grpSp>
          <p:pic>
            <p:nvPicPr>
              <p:cNvPr id="38" name="Graphic 37">
                <a:extLst>
                  <a:ext uri="{FF2B5EF4-FFF2-40B4-BE49-F238E27FC236}">
                    <a16:creationId xmlns:a16="http://schemas.microsoft.com/office/drawing/2014/main" id="{8776AC01-13D1-79A8-036E-6D538E7D0E4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5893" y="5056238"/>
                <a:ext cx="981507" cy="981507"/>
              </a:xfrm>
              <a:prstGeom prst="rect">
                <a:avLst/>
              </a:prstGeom>
            </p:spPr>
          </p:pic>
        </p:grpSp>
      </p:grpSp>
      <p:grpSp>
        <p:nvGrpSpPr>
          <p:cNvPr id="79" name="Group 78">
            <a:extLst>
              <a:ext uri="{FF2B5EF4-FFF2-40B4-BE49-F238E27FC236}">
                <a16:creationId xmlns:a16="http://schemas.microsoft.com/office/drawing/2014/main" id="{61B7A37B-7288-EF9D-2DEF-99BB5D6A5423}"/>
              </a:ext>
            </a:extLst>
          </p:cNvPr>
          <p:cNvGrpSpPr/>
          <p:nvPr/>
        </p:nvGrpSpPr>
        <p:grpSpPr>
          <a:xfrm>
            <a:off x="5582052" y="1478040"/>
            <a:ext cx="6548556" cy="3283535"/>
            <a:chOff x="5595108" y="1207796"/>
            <a:chExt cx="6548556" cy="3283535"/>
          </a:xfrm>
        </p:grpSpPr>
        <p:graphicFrame>
          <p:nvGraphicFramePr>
            <p:cNvPr id="42" name="Chart 41">
              <a:extLst>
                <a:ext uri="{FF2B5EF4-FFF2-40B4-BE49-F238E27FC236}">
                  <a16:creationId xmlns:a16="http://schemas.microsoft.com/office/drawing/2014/main" id="{E47FD94D-D198-E9C6-E738-A3886F5B34F6}"/>
                </a:ext>
              </a:extLst>
            </p:cNvPr>
            <p:cNvGraphicFramePr/>
            <p:nvPr/>
          </p:nvGraphicFramePr>
          <p:xfrm>
            <a:off x="5830270" y="1491089"/>
            <a:ext cx="5935978" cy="3000242"/>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42">
              <a:extLst>
                <a:ext uri="{FF2B5EF4-FFF2-40B4-BE49-F238E27FC236}">
                  <a16:creationId xmlns:a16="http://schemas.microsoft.com/office/drawing/2014/main" id="{B3DACA3E-69DF-EFC2-F40E-6FA33B8F56CF}"/>
                </a:ext>
              </a:extLst>
            </p:cNvPr>
            <p:cNvSpPr txBox="1"/>
            <p:nvPr/>
          </p:nvSpPr>
          <p:spPr>
            <a:xfrm>
              <a:off x="5595108" y="1207796"/>
              <a:ext cx="6548556"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Detection and referral rates among patients treated with HBP-AMRI or US</a:t>
              </a:r>
            </a:p>
          </p:txBody>
        </p:sp>
        <p:grpSp>
          <p:nvGrpSpPr>
            <p:cNvPr id="46" name="Group 45">
              <a:extLst>
                <a:ext uri="{FF2B5EF4-FFF2-40B4-BE49-F238E27FC236}">
                  <a16:creationId xmlns:a16="http://schemas.microsoft.com/office/drawing/2014/main" id="{99AC0A21-DC81-AACC-9500-F2A1DCE0FB2E}"/>
                </a:ext>
              </a:extLst>
            </p:cNvPr>
            <p:cNvGrpSpPr/>
            <p:nvPr/>
          </p:nvGrpSpPr>
          <p:grpSpPr>
            <a:xfrm>
              <a:off x="6606847" y="3700061"/>
              <a:ext cx="894885" cy="153888"/>
              <a:chOff x="6606847" y="3700061"/>
              <a:chExt cx="894885" cy="153888"/>
            </a:xfrm>
          </p:grpSpPr>
          <p:sp>
            <p:nvSpPr>
              <p:cNvPr id="44" name="TextBox 43">
                <a:extLst>
                  <a:ext uri="{FF2B5EF4-FFF2-40B4-BE49-F238E27FC236}">
                    <a16:creationId xmlns:a16="http://schemas.microsoft.com/office/drawing/2014/main" id="{6672CE91-00DD-C6E9-0DBE-D662F7F3FBEC}"/>
                  </a:ext>
                </a:extLst>
              </p:cNvPr>
              <p:cNvSpPr txBox="1"/>
              <p:nvPr/>
            </p:nvSpPr>
            <p:spPr>
              <a:xfrm>
                <a:off x="6606847"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29/377</a:t>
                </a:r>
              </a:p>
            </p:txBody>
          </p:sp>
          <p:sp>
            <p:nvSpPr>
              <p:cNvPr id="45" name="TextBox 44">
                <a:extLst>
                  <a:ext uri="{FF2B5EF4-FFF2-40B4-BE49-F238E27FC236}">
                    <a16:creationId xmlns:a16="http://schemas.microsoft.com/office/drawing/2014/main" id="{347EA3E0-EE81-2E74-91E8-CC28AB818F5B}"/>
                  </a:ext>
                </a:extLst>
              </p:cNvPr>
              <p:cNvSpPr txBox="1"/>
              <p:nvPr/>
            </p:nvSpPr>
            <p:spPr>
              <a:xfrm>
                <a:off x="7079129"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11/382</a:t>
                </a:r>
              </a:p>
            </p:txBody>
          </p:sp>
        </p:grpSp>
        <p:grpSp>
          <p:nvGrpSpPr>
            <p:cNvPr id="47" name="Group 46">
              <a:extLst>
                <a:ext uri="{FF2B5EF4-FFF2-40B4-BE49-F238E27FC236}">
                  <a16:creationId xmlns:a16="http://schemas.microsoft.com/office/drawing/2014/main" id="{9448397D-E72E-A03A-02EC-2113C168B079}"/>
                </a:ext>
              </a:extLst>
            </p:cNvPr>
            <p:cNvGrpSpPr/>
            <p:nvPr/>
          </p:nvGrpSpPr>
          <p:grpSpPr>
            <a:xfrm>
              <a:off x="7941142" y="3700061"/>
              <a:ext cx="892504" cy="153888"/>
              <a:chOff x="6594942" y="3700061"/>
              <a:chExt cx="892504" cy="153888"/>
            </a:xfrm>
          </p:grpSpPr>
          <p:sp>
            <p:nvSpPr>
              <p:cNvPr id="48" name="TextBox 47">
                <a:extLst>
                  <a:ext uri="{FF2B5EF4-FFF2-40B4-BE49-F238E27FC236}">
                    <a16:creationId xmlns:a16="http://schemas.microsoft.com/office/drawing/2014/main" id="{76858312-EB52-1083-0C28-79BA0BBA076C}"/>
                  </a:ext>
                </a:extLst>
              </p:cNvPr>
              <p:cNvSpPr txBox="1"/>
              <p:nvPr/>
            </p:nvSpPr>
            <p:spPr>
              <a:xfrm>
                <a:off x="6594942"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23/377</a:t>
                </a:r>
              </a:p>
            </p:txBody>
          </p:sp>
          <p:sp>
            <p:nvSpPr>
              <p:cNvPr id="49" name="TextBox 48">
                <a:extLst>
                  <a:ext uri="{FF2B5EF4-FFF2-40B4-BE49-F238E27FC236}">
                    <a16:creationId xmlns:a16="http://schemas.microsoft.com/office/drawing/2014/main" id="{1EE2A7A6-E068-AA21-596E-F44F467136D9}"/>
                  </a:ext>
                </a:extLst>
              </p:cNvPr>
              <p:cNvSpPr txBox="1"/>
              <p:nvPr/>
            </p:nvSpPr>
            <p:spPr>
              <a:xfrm>
                <a:off x="7064843"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3/382</a:t>
                </a:r>
              </a:p>
            </p:txBody>
          </p:sp>
        </p:grpSp>
        <p:grpSp>
          <p:nvGrpSpPr>
            <p:cNvPr id="50" name="Group 49">
              <a:extLst>
                <a:ext uri="{FF2B5EF4-FFF2-40B4-BE49-F238E27FC236}">
                  <a16:creationId xmlns:a16="http://schemas.microsoft.com/office/drawing/2014/main" id="{59BD808F-9455-513A-AA9A-28C7A6735F8D}"/>
                </a:ext>
              </a:extLst>
            </p:cNvPr>
            <p:cNvGrpSpPr/>
            <p:nvPr/>
          </p:nvGrpSpPr>
          <p:grpSpPr>
            <a:xfrm>
              <a:off x="9269881" y="3700061"/>
              <a:ext cx="894885" cy="153888"/>
              <a:chOff x="6606847" y="3700061"/>
              <a:chExt cx="894885" cy="153888"/>
            </a:xfrm>
          </p:grpSpPr>
          <p:sp>
            <p:nvSpPr>
              <p:cNvPr id="51" name="TextBox 50">
                <a:extLst>
                  <a:ext uri="{FF2B5EF4-FFF2-40B4-BE49-F238E27FC236}">
                    <a16:creationId xmlns:a16="http://schemas.microsoft.com/office/drawing/2014/main" id="{731C91E6-E03E-DFDD-B6DA-6F3976A548B5}"/>
                  </a:ext>
                </a:extLst>
              </p:cNvPr>
              <p:cNvSpPr txBox="1"/>
              <p:nvPr/>
            </p:nvSpPr>
            <p:spPr>
              <a:xfrm>
                <a:off x="6606847"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32/377</a:t>
                </a:r>
              </a:p>
            </p:txBody>
          </p:sp>
          <p:sp>
            <p:nvSpPr>
              <p:cNvPr id="52" name="TextBox 51">
                <a:extLst>
                  <a:ext uri="{FF2B5EF4-FFF2-40B4-BE49-F238E27FC236}">
                    <a16:creationId xmlns:a16="http://schemas.microsoft.com/office/drawing/2014/main" id="{786154D9-D752-434B-00E9-49C5D3E79492}"/>
                  </a:ext>
                </a:extLst>
              </p:cNvPr>
              <p:cNvSpPr txBox="1"/>
              <p:nvPr/>
            </p:nvSpPr>
            <p:spPr>
              <a:xfrm>
                <a:off x="7079129"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12/382</a:t>
                </a:r>
              </a:p>
            </p:txBody>
          </p:sp>
        </p:grpSp>
        <p:grpSp>
          <p:nvGrpSpPr>
            <p:cNvPr id="53" name="Group 52">
              <a:extLst>
                <a:ext uri="{FF2B5EF4-FFF2-40B4-BE49-F238E27FC236}">
                  <a16:creationId xmlns:a16="http://schemas.microsoft.com/office/drawing/2014/main" id="{2FA8A5CB-83BF-018F-8EDD-B5813D3B41F9}"/>
                </a:ext>
              </a:extLst>
            </p:cNvPr>
            <p:cNvGrpSpPr/>
            <p:nvPr/>
          </p:nvGrpSpPr>
          <p:grpSpPr>
            <a:xfrm>
              <a:off x="9453234" y="3852461"/>
              <a:ext cx="902028" cy="153888"/>
              <a:chOff x="6606847" y="3700061"/>
              <a:chExt cx="902028" cy="153888"/>
            </a:xfrm>
          </p:grpSpPr>
          <p:sp>
            <p:nvSpPr>
              <p:cNvPr id="54" name="TextBox 53">
                <a:extLst>
                  <a:ext uri="{FF2B5EF4-FFF2-40B4-BE49-F238E27FC236}">
                    <a16:creationId xmlns:a16="http://schemas.microsoft.com/office/drawing/2014/main" id="{B05583C8-209F-1C69-E59A-14202A55F645}"/>
                  </a:ext>
                </a:extLst>
              </p:cNvPr>
              <p:cNvSpPr txBox="1"/>
              <p:nvPr/>
            </p:nvSpPr>
            <p:spPr>
              <a:xfrm>
                <a:off x="6606847"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32/377</a:t>
                </a:r>
              </a:p>
            </p:txBody>
          </p:sp>
          <p:sp>
            <p:nvSpPr>
              <p:cNvPr id="55" name="TextBox 54">
                <a:extLst>
                  <a:ext uri="{FF2B5EF4-FFF2-40B4-BE49-F238E27FC236}">
                    <a16:creationId xmlns:a16="http://schemas.microsoft.com/office/drawing/2014/main" id="{1F63C68F-7FBB-3CD4-9A3E-891C94EBB562}"/>
                  </a:ext>
                </a:extLst>
              </p:cNvPr>
              <p:cNvSpPr txBox="1"/>
              <p:nvPr/>
            </p:nvSpPr>
            <p:spPr>
              <a:xfrm>
                <a:off x="7086272"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12/382</a:t>
                </a:r>
              </a:p>
            </p:txBody>
          </p:sp>
        </p:grpSp>
        <p:grpSp>
          <p:nvGrpSpPr>
            <p:cNvPr id="56" name="Group 55">
              <a:extLst>
                <a:ext uri="{FF2B5EF4-FFF2-40B4-BE49-F238E27FC236}">
                  <a16:creationId xmlns:a16="http://schemas.microsoft.com/office/drawing/2014/main" id="{A57DC0D2-A586-BA76-BC2F-185007139B52}"/>
                </a:ext>
              </a:extLst>
            </p:cNvPr>
            <p:cNvGrpSpPr/>
            <p:nvPr/>
          </p:nvGrpSpPr>
          <p:grpSpPr>
            <a:xfrm>
              <a:off x="10592884" y="3698573"/>
              <a:ext cx="909171" cy="153888"/>
              <a:chOff x="6599704" y="3700061"/>
              <a:chExt cx="909171" cy="153888"/>
            </a:xfrm>
          </p:grpSpPr>
          <p:sp>
            <p:nvSpPr>
              <p:cNvPr id="57" name="TextBox 56">
                <a:extLst>
                  <a:ext uri="{FF2B5EF4-FFF2-40B4-BE49-F238E27FC236}">
                    <a16:creationId xmlns:a16="http://schemas.microsoft.com/office/drawing/2014/main" id="{C83918F6-9886-5C82-54F4-41C717824134}"/>
                  </a:ext>
                </a:extLst>
              </p:cNvPr>
              <p:cNvSpPr txBox="1"/>
              <p:nvPr/>
            </p:nvSpPr>
            <p:spPr>
              <a:xfrm>
                <a:off x="6599704"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15/704</a:t>
                </a:r>
              </a:p>
            </p:txBody>
          </p:sp>
          <p:sp>
            <p:nvSpPr>
              <p:cNvPr id="58" name="TextBox 57">
                <a:extLst>
                  <a:ext uri="{FF2B5EF4-FFF2-40B4-BE49-F238E27FC236}">
                    <a16:creationId xmlns:a16="http://schemas.microsoft.com/office/drawing/2014/main" id="{597D3EA6-DB7A-9283-1D3D-A1CEB894D1F0}"/>
                  </a:ext>
                </a:extLst>
              </p:cNvPr>
              <p:cNvSpPr txBox="1"/>
              <p:nvPr/>
            </p:nvSpPr>
            <p:spPr>
              <a:xfrm>
                <a:off x="7086272" y="3700061"/>
                <a:ext cx="422603" cy="153888"/>
              </a:xfrm>
              <a:prstGeom prst="rect">
                <a:avLst/>
              </a:prstGeom>
              <a:noFill/>
            </p:spPr>
            <p:txBody>
              <a:bodyPr wrap="square" lIns="0" tIns="0" rIns="0" bIns="0" rtlCol="0" anchor="b">
                <a:spAutoFit/>
              </a:bodyPr>
              <a:lstStyle/>
              <a:p>
                <a:pPr algn="ctr"/>
                <a:r>
                  <a:rPr lang="en-NZ" sz="1000">
                    <a:solidFill>
                      <a:schemeClr val="bg1"/>
                    </a:solidFill>
                    <a:latin typeface="Arial" panose="020B0604020202020204" pitchFamily="34" charset="0"/>
                    <a:cs typeface="Arial" panose="020B0604020202020204" pitchFamily="34" charset="0"/>
                  </a:rPr>
                  <a:t>32/731</a:t>
                </a:r>
              </a:p>
            </p:txBody>
          </p:sp>
        </p:grpSp>
        <p:sp>
          <p:nvSpPr>
            <p:cNvPr id="59" name="Rectangle 58">
              <a:extLst>
                <a:ext uri="{FF2B5EF4-FFF2-40B4-BE49-F238E27FC236}">
                  <a16:creationId xmlns:a16="http://schemas.microsoft.com/office/drawing/2014/main" id="{E07CEA70-D02A-6518-5DD9-792B66AB67D1}"/>
                </a:ext>
              </a:extLst>
            </p:cNvPr>
            <p:cNvSpPr/>
            <p:nvPr/>
          </p:nvSpPr>
          <p:spPr>
            <a:xfrm>
              <a:off x="6727242" y="1804064"/>
              <a:ext cx="604416" cy="224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p=0.003</a:t>
              </a:r>
            </a:p>
          </p:txBody>
        </p:sp>
        <p:sp>
          <p:nvSpPr>
            <p:cNvPr id="60" name="Rectangle 59">
              <a:extLst>
                <a:ext uri="{FF2B5EF4-FFF2-40B4-BE49-F238E27FC236}">
                  <a16:creationId xmlns:a16="http://schemas.microsoft.com/office/drawing/2014/main" id="{64245BA5-7523-BA3F-B4A0-B33F3B625F50}"/>
                </a:ext>
              </a:extLst>
            </p:cNvPr>
            <p:cNvSpPr/>
            <p:nvPr/>
          </p:nvSpPr>
          <p:spPr>
            <a:xfrm>
              <a:off x="8075823" y="2101858"/>
              <a:ext cx="604416" cy="224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p&lt;0.001</a:t>
              </a:r>
            </a:p>
          </p:txBody>
        </p:sp>
        <p:sp>
          <p:nvSpPr>
            <p:cNvPr id="61" name="Rectangle 60">
              <a:extLst>
                <a:ext uri="{FF2B5EF4-FFF2-40B4-BE49-F238E27FC236}">
                  <a16:creationId xmlns:a16="http://schemas.microsoft.com/office/drawing/2014/main" id="{CBC2AC29-3D1B-435B-8A45-DA9E43B6332C}"/>
                </a:ext>
              </a:extLst>
            </p:cNvPr>
            <p:cNvSpPr/>
            <p:nvPr/>
          </p:nvSpPr>
          <p:spPr>
            <a:xfrm>
              <a:off x="9390276" y="1712475"/>
              <a:ext cx="604416" cy="224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p=0.002</a:t>
              </a:r>
            </a:p>
          </p:txBody>
        </p:sp>
        <p:sp>
          <p:nvSpPr>
            <p:cNvPr id="62" name="Rectangle 61">
              <a:extLst>
                <a:ext uri="{FF2B5EF4-FFF2-40B4-BE49-F238E27FC236}">
                  <a16:creationId xmlns:a16="http://schemas.microsoft.com/office/drawing/2014/main" id="{204D3C2A-46AD-3203-7AED-87E28296B8E7}"/>
                </a:ext>
              </a:extLst>
            </p:cNvPr>
            <p:cNvSpPr/>
            <p:nvPr/>
          </p:nvSpPr>
          <p:spPr>
            <a:xfrm>
              <a:off x="10713279" y="2417426"/>
              <a:ext cx="604416" cy="224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p=0.02</a:t>
              </a:r>
            </a:p>
          </p:txBody>
        </p:sp>
      </p:grpSp>
      <p:sp>
        <p:nvSpPr>
          <p:cNvPr id="80" name="Content Placeholder 1">
            <a:extLst>
              <a:ext uri="{FF2B5EF4-FFF2-40B4-BE49-F238E27FC236}">
                <a16:creationId xmlns:a16="http://schemas.microsoft.com/office/drawing/2014/main" id="{04B83A78-391B-F6C9-0F67-18A77464C5EE}"/>
              </a:ext>
            </a:extLst>
          </p:cNvPr>
          <p:cNvSpPr txBox="1">
            <a:spLocks/>
          </p:cNvSpPr>
          <p:nvPr/>
        </p:nvSpPr>
        <p:spPr>
          <a:xfrm>
            <a:off x="704849" y="5541611"/>
            <a:ext cx="10901291" cy="108631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mn-lt"/>
              </a:rPr>
              <a:t>CONCLUSIONS</a:t>
            </a:r>
          </a:p>
          <a:p>
            <a:pPr>
              <a:lnSpc>
                <a:spcPct val="100000"/>
              </a:lnSpc>
              <a:spcBef>
                <a:spcPts val="500"/>
              </a:spcBef>
            </a:pPr>
            <a:r>
              <a:rPr lang="en-US" sz="1400" err="1">
                <a:latin typeface="Arial" panose="020B0604020202020204" pitchFamily="34" charset="0"/>
                <a:cs typeface="Arial" panose="020B0604020202020204" pitchFamily="34" charset="0"/>
              </a:rPr>
              <a:t>HBP</a:t>
            </a:r>
            <a:r>
              <a:rPr lang="en-US" sz="1400">
                <a:latin typeface="Arial" panose="020B0604020202020204" pitchFamily="34" charset="0"/>
                <a:cs typeface="Arial" panose="020B0604020202020204" pitchFamily="34" charset="0"/>
              </a:rPr>
              <a:t>-AMRI using </a:t>
            </a:r>
            <a:r>
              <a:rPr lang="en-US" sz="1400" err="1">
                <a:latin typeface="Arial" panose="020B0604020202020204" pitchFamily="34" charset="0"/>
                <a:cs typeface="Arial" panose="020B0604020202020204" pitchFamily="34" charset="0"/>
              </a:rPr>
              <a:t>gadoxetic</a:t>
            </a:r>
            <a:r>
              <a:rPr lang="en-US" sz="1400">
                <a:latin typeface="Arial" panose="020B0604020202020204" pitchFamily="34" charset="0"/>
                <a:cs typeface="Arial" panose="020B0604020202020204" pitchFamily="34" charset="0"/>
              </a:rPr>
              <a:t> acid demonstrated superior performance to US for HCC surveillance in high-risk patients with cirrhosis</a:t>
            </a:r>
          </a:p>
          <a:p>
            <a:pPr>
              <a:lnSpc>
                <a:spcPct val="100000"/>
              </a:lnSpc>
              <a:spcBef>
                <a:spcPts val="500"/>
              </a:spcBef>
            </a:pPr>
            <a:r>
              <a:rPr lang="en-US" sz="1400" err="1">
                <a:latin typeface="Arial" panose="020B0604020202020204" pitchFamily="34" charset="0"/>
                <a:cs typeface="Arial" panose="020B0604020202020204" pitchFamily="34" charset="0"/>
              </a:rPr>
              <a:t>HBP</a:t>
            </a:r>
            <a:r>
              <a:rPr lang="en-US" sz="1400">
                <a:latin typeface="Arial" panose="020B0604020202020204" pitchFamily="34" charset="0"/>
                <a:cs typeface="Arial" panose="020B0604020202020204" pitchFamily="34" charset="0"/>
              </a:rPr>
              <a:t>-AMRI using </a:t>
            </a:r>
            <a:r>
              <a:rPr lang="en-US" sz="1400" err="1">
                <a:latin typeface="Arial" panose="020B0604020202020204" pitchFamily="34" charset="0"/>
                <a:cs typeface="Arial" panose="020B0604020202020204" pitchFamily="34" charset="0"/>
              </a:rPr>
              <a:t>gadoxetic</a:t>
            </a:r>
            <a:r>
              <a:rPr lang="en-US" sz="1400">
                <a:latin typeface="Arial" panose="020B0604020202020204" pitchFamily="34" charset="0"/>
                <a:cs typeface="Arial" panose="020B0604020202020204" pitchFamily="34" charset="0"/>
              </a:rPr>
              <a:t> acid was associated with higher detection rates for early-stage HCC and fewer false referrals</a:t>
            </a:r>
          </a:p>
        </p:txBody>
      </p:sp>
      <p:cxnSp>
        <p:nvCxnSpPr>
          <p:cNvPr id="81" name="Straight Connector 80">
            <a:extLst>
              <a:ext uri="{FF2B5EF4-FFF2-40B4-BE49-F238E27FC236}">
                <a16:creationId xmlns:a16="http://schemas.microsoft.com/office/drawing/2014/main" id="{98558AEC-F3A2-7FC5-99D9-B71E962EC25F}"/>
              </a:ext>
            </a:extLst>
          </p:cNvPr>
          <p:cNvCxnSpPr>
            <a:cxnSpLocks/>
          </p:cNvCxnSpPr>
          <p:nvPr/>
        </p:nvCxnSpPr>
        <p:spPr>
          <a:xfrm>
            <a:off x="494539" y="5429346"/>
            <a:ext cx="1140107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33C313B-7DFB-25C7-E90A-35C917EDD79A}"/>
              </a:ext>
            </a:extLst>
          </p:cNvPr>
          <p:cNvSpPr txBox="1"/>
          <p:nvPr/>
        </p:nvSpPr>
        <p:spPr>
          <a:xfrm>
            <a:off x="5783662" y="4858051"/>
            <a:ext cx="6111951" cy="523220"/>
          </a:xfrm>
          <a:prstGeom prst="rect">
            <a:avLst/>
          </a:prstGeom>
          <a:noFill/>
        </p:spPr>
        <p:txBody>
          <a:bodyPr wrap="square" rtlCol="0">
            <a:spAutoFit/>
          </a:bodyPr>
          <a:lstStyle/>
          <a:p>
            <a:pPr marL="285750" indent="-285750">
              <a:buFont typeface="Arial" panose="020B0604020202020204" pitchFamily="34" charset="0"/>
              <a:buChar char="•"/>
            </a:pPr>
            <a:r>
              <a:rPr lang="en-NZ" sz="1400">
                <a:latin typeface="Arial" panose="020B0604020202020204" pitchFamily="34" charset="0"/>
                <a:cs typeface="Arial" panose="020B0604020202020204" pitchFamily="34" charset="0"/>
              </a:rPr>
              <a:t>The </a:t>
            </a:r>
            <a:r>
              <a:rPr lang="en-NZ" sz="1400" err="1">
                <a:latin typeface="Arial" panose="020B0604020202020204" pitchFamily="34" charset="0"/>
                <a:cs typeface="Arial" panose="020B0604020202020204" pitchFamily="34" charset="0"/>
              </a:rPr>
              <a:t>HBP</a:t>
            </a:r>
            <a:r>
              <a:rPr lang="en-NZ" sz="1400">
                <a:latin typeface="Arial" panose="020B0604020202020204" pitchFamily="34" charset="0"/>
                <a:cs typeface="Arial" panose="020B0604020202020204" pitchFamily="34" charset="0"/>
              </a:rPr>
              <a:t>-AMRI group demonstrated an earlier BCLC stage distribution compared with the US group (p=0.04)</a:t>
            </a:r>
          </a:p>
        </p:txBody>
      </p:sp>
      <p:sp>
        <p:nvSpPr>
          <p:cNvPr id="5" name="TextBox 4">
            <a:extLst>
              <a:ext uri="{FF2B5EF4-FFF2-40B4-BE49-F238E27FC236}">
                <a16:creationId xmlns:a16="http://schemas.microsoft.com/office/drawing/2014/main" id="{101ECAFB-183C-B7C8-6244-AE57D73F3F02}"/>
              </a:ext>
            </a:extLst>
          </p:cNvPr>
          <p:cNvSpPr txBox="1"/>
          <p:nvPr/>
        </p:nvSpPr>
        <p:spPr>
          <a:xfrm>
            <a:off x="6357431" y="3968817"/>
            <a:ext cx="244622" cy="153888"/>
          </a:xfrm>
          <a:prstGeom prst="rect">
            <a:avLst/>
          </a:prstGeom>
          <a:noFill/>
        </p:spPr>
        <p:txBody>
          <a:bodyPr wrap="square" lIns="0" tIns="0" rIns="0" bIns="0" rtlCol="0" anchor="b">
            <a:spAutoFit/>
          </a:bodyPr>
          <a:lstStyle/>
          <a:p>
            <a:pPr algn="ctr"/>
            <a:r>
              <a:rPr lang="en-NZ" sz="1000" b="1">
                <a:solidFill>
                  <a:srgbClr val="004B87"/>
                </a:solidFill>
                <a:latin typeface="Arial" panose="020B0604020202020204" pitchFamily="34" charset="0"/>
                <a:cs typeface="Arial" panose="020B0604020202020204" pitchFamily="34" charset="0"/>
              </a:rPr>
              <a:t>n/N</a:t>
            </a:r>
          </a:p>
        </p:txBody>
      </p:sp>
      <p:sp>
        <p:nvSpPr>
          <p:cNvPr id="14" name="Rectangle: Rounded Corners 13">
            <a:extLst>
              <a:ext uri="{FF2B5EF4-FFF2-40B4-BE49-F238E27FC236}">
                <a16:creationId xmlns:a16="http://schemas.microsoft.com/office/drawing/2014/main" id="{2CC5C9B2-BE0D-45A6-9C1E-AD9973758C8A}"/>
              </a:ext>
            </a:extLst>
          </p:cNvPr>
          <p:cNvSpPr/>
          <p:nvPr/>
        </p:nvSpPr>
        <p:spPr>
          <a:xfrm>
            <a:off x="2734855" y="4558925"/>
            <a:ext cx="1885951" cy="680872"/>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sz="2000" b="1">
                <a:solidFill>
                  <a:schemeClr val="accent4"/>
                </a:solidFill>
                <a:latin typeface="Arial" panose="020B0604020202020204" pitchFamily="34" charset="0"/>
                <a:cs typeface="Arial" panose="020B0604020202020204" pitchFamily="34" charset="0"/>
              </a:rPr>
              <a:t>1.5 cm</a:t>
            </a:r>
          </a:p>
          <a:p>
            <a:r>
              <a:rPr lang="en-NZ" sz="1300">
                <a:solidFill>
                  <a:schemeClr val="accent1"/>
                </a:solidFill>
                <a:latin typeface="Arial" panose="020B0604020202020204" pitchFamily="34" charset="0"/>
                <a:cs typeface="Arial" panose="020B0604020202020204" pitchFamily="34" charset="0"/>
              </a:rPr>
              <a:t>Range, 1.0–5.0 cm</a:t>
            </a:r>
          </a:p>
        </p:txBody>
      </p:sp>
      <p:sp>
        <p:nvSpPr>
          <p:cNvPr id="16" name="Isosceles Triangle 15">
            <a:extLst>
              <a:ext uri="{FF2B5EF4-FFF2-40B4-BE49-F238E27FC236}">
                <a16:creationId xmlns:a16="http://schemas.microsoft.com/office/drawing/2014/main" id="{607CDA3A-40E4-8B32-6873-0539C3CC1EA1}"/>
              </a:ext>
            </a:extLst>
          </p:cNvPr>
          <p:cNvSpPr/>
          <p:nvPr/>
        </p:nvSpPr>
        <p:spPr>
          <a:xfrm rot="16200000">
            <a:off x="2471378" y="4786651"/>
            <a:ext cx="290313" cy="21578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hlinkClick r:id="rId8" action="ppaction://hlinksldjump"/>
            <a:extLst>
              <a:ext uri="{FF2B5EF4-FFF2-40B4-BE49-F238E27FC236}">
                <a16:creationId xmlns:a16="http://schemas.microsoft.com/office/drawing/2014/main" id="{5BBC0F2F-520C-8679-4F79-3ED0EB23BF22}"/>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14631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09A3DBA5-6700-FD8A-DF5E-4FA05E1C346E}"/>
              </a:ext>
            </a:extLst>
          </p:cNvPr>
          <p:cNvCxnSpPr>
            <a:cxnSpLocks/>
          </p:cNvCxnSpPr>
          <p:nvPr/>
        </p:nvCxnSpPr>
        <p:spPr>
          <a:xfrm>
            <a:off x="5835262" y="3517932"/>
            <a:ext cx="0" cy="46983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200" y="-89087"/>
            <a:ext cx="10286996" cy="838947"/>
          </a:xfrm>
        </p:spPr>
        <p:txBody>
          <a:bodyPr>
            <a:noAutofit/>
          </a:bodyPr>
          <a:lstStyle/>
          <a:p>
            <a:r>
              <a:rPr lang="en-NZ">
                <a:latin typeface="Arial" panose="020B0604020202020204" pitchFamily="34" charset="0"/>
                <a:cs typeface="Arial" panose="020B0604020202020204" pitchFamily="34" charset="0"/>
              </a:rPr>
              <a:t>Circulating methylated SEPT9 for detection of HCC in patients with cirrhosis: A prospective multicentre Phase 3 diagnostic validation study </a:t>
            </a:r>
            <a:endParaRPr lang="en-US">
              <a:latin typeface="Arial" panose="020B0604020202020204" pitchFamily="34" charset="0"/>
              <a:cs typeface="Arial" panose="020B0604020202020204" pitchFamily="34" charset="0"/>
            </a:endParaRP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3" y="1045205"/>
            <a:ext cx="3901418"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BACKGROUND &amp; AIM</a:t>
            </a:r>
            <a:endParaRPr lang="en-US" sz="200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600">
                <a:latin typeface="Arial" panose="020B0604020202020204" pitchFamily="34" charset="0"/>
                <a:cs typeface="Arial" panose="020B0604020202020204" pitchFamily="34" charset="0"/>
              </a:rPr>
              <a:t>HCC surveillance in patients with cirrhosis remains suboptimal, with inadequate early-stage detection</a:t>
            </a:r>
          </a:p>
          <a:p>
            <a:pPr marL="538163" indent="-273050">
              <a:lnSpc>
                <a:spcPct val="100000"/>
              </a:lnSpc>
              <a:buFont typeface="Engravers MT" panose="02090707080505020304" pitchFamily="18" charset="0"/>
              <a:buChar char="–"/>
            </a:pPr>
            <a:r>
              <a:rPr lang="en-US" sz="1600">
                <a:latin typeface="Arial" panose="020B0604020202020204" pitchFamily="34" charset="0"/>
                <a:cs typeface="Arial" panose="020B0604020202020204" pitchFamily="34" charset="0"/>
              </a:rPr>
              <a:t>AFP demonstrates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insufficient sensitivity</a:t>
            </a:r>
          </a:p>
          <a:p>
            <a:pPr>
              <a:lnSpc>
                <a:spcPct val="100000"/>
              </a:lnSpc>
            </a:pPr>
            <a:r>
              <a:rPr lang="en-US" sz="1600">
                <a:latin typeface="Arial" panose="020B0604020202020204" pitchFamily="34" charset="0"/>
                <a:cs typeface="Arial" panose="020B0604020202020204" pitchFamily="34" charset="0"/>
              </a:rPr>
              <a:t>In a previous study, the authors show promising diagnostic accuracy for methylated SEPT9* (mSEPT9)</a:t>
            </a:r>
          </a:p>
          <a:p>
            <a:pPr>
              <a:lnSpc>
                <a:spcPct val="100000"/>
              </a:lnSpc>
            </a:pPr>
            <a:r>
              <a:rPr lang="en-US" sz="1600" b="1">
                <a:latin typeface="Arial" panose="020B0604020202020204" pitchFamily="34" charset="0"/>
                <a:cs typeface="Arial" panose="020B0604020202020204" pitchFamily="34" charset="0"/>
              </a:rPr>
              <a:t>AIM:</a:t>
            </a:r>
            <a:r>
              <a:rPr lang="en-US" sz="1600">
                <a:latin typeface="Arial" panose="020B0604020202020204" pitchFamily="34" charset="0"/>
                <a:cs typeface="Arial" panose="020B0604020202020204" pitchFamily="34" charset="0"/>
              </a:rPr>
              <a:t> To evaluate the diagnostic accuracy of plasma mSEPT9 vs AFP for detecting HCC in patients with cirrhosis undergoing surveillance</a:t>
            </a: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4492831"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4327171" y="1058406"/>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a:t>
            </a:r>
            <a:r>
              <a:rPr lang="en-US" sz="1100">
                <a:solidFill>
                  <a:srgbClr val="004B87"/>
                </a:solidFill>
                <a:latin typeface="Arial" panose="020B0604020202020204" pitchFamily="34" charset="0"/>
                <a:cs typeface="Arial" panose="020B0604020202020204" pitchFamily="34" charset="0"/>
              </a:rPr>
              <a:t>A cell-free DNA-based epigenetic biomarker.</a:t>
            </a:r>
            <a:br>
              <a:rPr lang="en-US" sz="1100">
                <a:solidFill>
                  <a:srgbClr val="004B87"/>
                </a:solidFill>
                <a:latin typeface="Arial" panose="020B0604020202020204" pitchFamily="34" charset="0"/>
                <a:cs typeface="Arial" panose="020B0604020202020204" pitchFamily="34" charset="0"/>
              </a:rPr>
            </a:br>
            <a:r>
              <a:rPr lang="en-GB" sz="1100" baseline="30000">
                <a:solidFill>
                  <a:schemeClr val="tx2"/>
                </a:solidFill>
                <a:latin typeface="Arial" panose="020B0604020202020204"/>
              </a:rPr>
              <a:t>†</a:t>
            </a:r>
            <a:r>
              <a:rPr lang="en-US" sz="1100">
                <a:solidFill>
                  <a:schemeClr val="tx2"/>
                </a:solidFill>
                <a:latin typeface="Arial" panose="020B0604020202020204"/>
              </a:rPr>
              <a:t>Diagnosed according to AASLD and EASL criteria by hepatologists unaware of mSEPT9 results.</a:t>
            </a:r>
            <a:br>
              <a:rPr lang="en-US" sz="1100">
                <a:solidFill>
                  <a:schemeClr val="tx2"/>
                </a:solidFill>
                <a:latin typeface="Arial" panose="020B0604020202020204"/>
              </a:rPr>
            </a:br>
            <a:r>
              <a:rPr lang="en-GB" sz="1100" baseline="30000">
                <a:solidFill>
                  <a:schemeClr val="tx2"/>
                </a:solidFill>
                <a:latin typeface="Arial" panose="020B0604020202020204"/>
              </a:rPr>
              <a:t>‡</a:t>
            </a:r>
            <a:r>
              <a:rPr lang="en-US" sz="1100">
                <a:solidFill>
                  <a:schemeClr val="tx2"/>
                </a:solidFill>
                <a:latin typeface="Arial" panose="020B0604020202020204"/>
              </a:rPr>
              <a:t>Triple-negative, single-positive, double-positive or triple-positive, based on 3 biological replicates. </a:t>
            </a:r>
            <a:br>
              <a:rPr lang="en-GB" sz="1100">
                <a:solidFill>
                  <a:srgbClr val="004B87"/>
                </a:solidFill>
                <a:latin typeface="Arial" panose="020B060402020202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Oussalah A, et al. EASL 2026; OS-052.</a:t>
            </a:r>
          </a:p>
        </p:txBody>
      </p:sp>
      <p:sp>
        <p:nvSpPr>
          <p:cNvPr id="23" name="Rectangle 22">
            <a:extLst>
              <a:ext uri="{FF2B5EF4-FFF2-40B4-BE49-F238E27FC236}">
                <a16:creationId xmlns:a16="http://schemas.microsoft.com/office/drawing/2014/main" id="{9EC7492D-A3CA-3DB4-5C96-A21356CC9F83}"/>
              </a:ext>
            </a:extLst>
          </p:cNvPr>
          <p:cNvSpPr/>
          <p:nvPr/>
        </p:nvSpPr>
        <p:spPr>
          <a:xfrm>
            <a:off x="5916756" y="1506673"/>
            <a:ext cx="4107777" cy="69838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algn="ctr"/>
            <a:r>
              <a:rPr lang="en-US" sz="1400" b="1">
                <a:solidFill>
                  <a:schemeClr val="tx1"/>
                </a:solidFill>
                <a:latin typeface="Arial" panose="020B0604020202020204"/>
              </a:rPr>
              <a:t>P</a:t>
            </a:r>
            <a:r>
              <a:rPr lang="en-US" sz="1400" b="1" noProof="0">
                <a:solidFill>
                  <a:schemeClr val="tx1"/>
                </a:solidFill>
                <a:latin typeface="Arial" panose="020B0604020202020204"/>
              </a:rPr>
              <a:t>hase 3, </a:t>
            </a:r>
            <a:r>
              <a:rPr lang="en-US" sz="1400" b="1">
                <a:solidFill>
                  <a:schemeClr val="tx1"/>
                </a:solidFill>
                <a:latin typeface="Arial" panose="020B0604020202020204"/>
              </a:rPr>
              <a:t>prospective, cross-sectional, diagnostic accuracy study </a:t>
            </a:r>
            <a:r>
              <a:rPr lang="en-US" sz="1400" b="1" noProof="0">
                <a:solidFill>
                  <a:schemeClr val="tx1"/>
                </a:solidFill>
                <a:latin typeface="Arial" panose="020B0604020202020204"/>
              </a:rPr>
              <a:t>at 2 French tertiary </a:t>
            </a:r>
            <a:r>
              <a:rPr lang="en-US" sz="1400" b="1" noProof="0" err="1">
                <a:solidFill>
                  <a:schemeClr val="tx1"/>
                </a:solidFill>
                <a:latin typeface="Arial" panose="020B0604020202020204"/>
              </a:rPr>
              <a:t>centres</a:t>
            </a:r>
            <a:r>
              <a:rPr lang="en-US" sz="1400" b="1" noProof="0">
                <a:solidFill>
                  <a:schemeClr val="tx1"/>
                </a:solidFill>
                <a:latin typeface="Arial" panose="020B0604020202020204"/>
              </a:rPr>
              <a:t> (NCT03311152)</a:t>
            </a:r>
            <a:endParaRPr lang="en-GB" sz="1400" noProof="0">
              <a:solidFill>
                <a:schemeClr val="tx1"/>
              </a:solidFill>
            </a:endParaRPr>
          </a:p>
        </p:txBody>
      </p:sp>
      <p:sp>
        <p:nvSpPr>
          <p:cNvPr id="24" name="Oval 23">
            <a:extLst>
              <a:ext uri="{FF2B5EF4-FFF2-40B4-BE49-F238E27FC236}">
                <a16:creationId xmlns:a16="http://schemas.microsoft.com/office/drawing/2014/main" id="{4AAF6DA9-5725-E03B-5D3B-7C5EC71B9AF4}"/>
              </a:ext>
            </a:extLst>
          </p:cNvPr>
          <p:cNvSpPr/>
          <p:nvPr/>
        </p:nvSpPr>
        <p:spPr>
          <a:xfrm>
            <a:off x="5396556" y="1456370"/>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40">
            <a:extLst>
              <a:ext uri="{FF2B5EF4-FFF2-40B4-BE49-F238E27FC236}">
                <a16:creationId xmlns:a16="http://schemas.microsoft.com/office/drawing/2014/main" id="{D1829DA0-8470-CAF2-8E2C-16E361AF0E4B}"/>
              </a:ext>
            </a:extLst>
          </p:cNvPr>
          <p:cNvSpPr/>
          <p:nvPr/>
        </p:nvSpPr>
        <p:spPr>
          <a:xfrm>
            <a:off x="5688970" y="2415844"/>
            <a:ext cx="4004030" cy="591326"/>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300" b="1">
                <a:solidFill>
                  <a:schemeClr val="tx1"/>
                </a:solidFill>
                <a:latin typeface="Arial" panose="020B0604020202020204"/>
              </a:rPr>
              <a:t>Patients undergoing HCC </a:t>
            </a:r>
            <a:br>
              <a:rPr lang="en-US" sz="1300" b="1">
                <a:solidFill>
                  <a:schemeClr val="tx1"/>
                </a:solidFill>
                <a:latin typeface="Arial" panose="020B0604020202020204"/>
              </a:rPr>
            </a:br>
            <a:r>
              <a:rPr lang="en-US" sz="1300" b="1">
                <a:solidFill>
                  <a:schemeClr val="tx1"/>
                </a:solidFill>
                <a:latin typeface="Arial" panose="020B0604020202020204"/>
              </a:rPr>
              <a:t>surveillance</a:t>
            </a:r>
            <a:r>
              <a:rPr lang="en-GB" sz="1400" b="1" baseline="30000">
                <a:solidFill>
                  <a:schemeClr val="tx2"/>
                </a:solidFill>
                <a:latin typeface="Arial" panose="020B0604020202020204"/>
              </a:rPr>
              <a:t>†</a:t>
            </a:r>
            <a:r>
              <a:rPr lang="en-US" sz="1300" b="1">
                <a:solidFill>
                  <a:schemeClr val="tx1"/>
                </a:solidFill>
                <a:latin typeface="Arial" panose="020B0604020202020204"/>
              </a:rPr>
              <a:t> with c</a:t>
            </a:r>
            <a:r>
              <a:rPr lang="en-US" sz="1300" b="1" noProof="0" err="1">
                <a:solidFill>
                  <a:schemeClr val="tx1"/>
                </a:solidFill>
                <a:latin typeface="Arial" panose="020B0604020202020204"/>
              </a:rPr>
              <a:t>irrhosis</a:t>
            </a:r>
            <a:br>
              <a:rPr lang="en-GB" sz="1300" b="1" noProof="0">
                <a:solidFill>
                  <a:schemeClr val="tx1"/>
                </a:solidFill>
                <a:latin typeface="Arial" panose="020B0604020202020204"/>
              </a:rPr>
            </a:br>
            <a:r>
              <a:rPr lang="en-GB" sz="1300" noProof="0">
                <a:solidFill>
                  <a:schemeClr val="tx1"/>
                </a:solidFill>
                <a:latin typeface="Arial" panose="020B0604020202020204"/>
              </a:rPr>
              <a:t>(N=</a:t>
            </a:r>
            <a:r>
              <a:rPr lang="en-GB" sz="1300">
                <a:solidFill>
                  <a:schemeClr val="tx1"/>
                </a:solidFill>
                <a:latin typeface="Arial" panose="020B0604020202020204"/>
              </a:rPr>
              <a:t>574</a:t>
            </a:r>
            <a:r>
              <a:rPr lang="en-GB" sz="1300" noProof="0">
                <a:solidFill>
                  <a:schemeClr val="tx1"/>
                </a:solidFill>
                <a:latin typeface="Arial" panose="020B0604020202020204"/>
              </a:rPr>
              <a:t>)</a:t>
            </a:r>
          </a:p>
        </p:txBody>
      </p:sp>
      <p:sp>
        <p:nvSpPr>
          <p:cNvPr id="42" name="Oval 41">
            <a:extLst>
              <a:ext uri="{FF2B5EF4-FFF2-40B4-BE49-F238E27FC236}">
                <a16:creationId xmlns:a16="http://schemas.microsoft.com/office/drawing/2014/main" id="{170E7561-DA38-0E74-2AD2-3F8B1CCB4998}"/>
              </a:ext>
            </a:extLst>
          </p:cNvPr>
          <p:cNvSpPr/>
          <p:nvPr/>
        </p:nvSpPr>
        <p:spPr>
          <a:xfrm>
            <a:off x="5414294" y="2382992"/>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63">
            <a:extLst>
              <a:ext uri="{FF2B5EF4-FFF2-40B4-BE49-F238E27FC236}">
                <a16:creationId xmlns:a16="http://schemas.microsoft.com/office/drawing/2014/main" id="{A57759D7-EFC1-B652-4616-EBE5F9F97358}"/>
              </a:ext>
            </a:extLst>
          </p:cNvPr>
          <p:cNvSpPr/>
          <p:nvPr/>
        </p:nvSpPr>
        <p:spPr>
          <a:xfrm flipH="1">
            <a:off x="4823693" y="3349166"/>
            <a:ext cx="2023138" cy="449660"/>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300" b="1">
                <a:solidFill>
                  <a:schemeClr val="bg1"/>
                </a:solidFill>
                <a:latin typeface="Arial" panose="020B0604020202020204"/>
              </a:rPr>
              <a:t>HCC</a:t>
            </a:r>
          </a:p>
          <a:p>
            <a:pPr marR="0" lvl="0" algn="ctr" defTabSz="914400" rtl="0" eaLnBrk="1" fontAlgn="auto" latinLnBrk="0" hangingPunct="1">
              <a:lnSpc>
                <a:spcPct val="100000"/>
              </a:lnSpc>
              <a:spcBef>
                <a:spcPts val="0"/>
              </a:spcBef>
              <a:spcAft>
                <a:spcPts val="0"/>
              </a:spcAft>
              <a:buClrTx/>
              <a:buSzTx/>
              <a:tabLst/>
              <a:defRPr/>
            </a:pPr>
            <a:r>
              <a:rPr lang="en-US" sz="1300">
                <a:solidFill>
                  <a:schemeClr val="bg1"/>
                </a:solidFill>
                <a:latin typeface="Arial" panose="020B0604020202020204"/>
              </a:rPr>
              <a:t>(n=118) </a:t>
            </a:r>
          </a:p>
        </p:txBody>
      </p:sp>
      <p:sp>
        <p:nvSpPr>
          <p:cNvPr id="65" name="Oval 64">
            <a:extLst>
              <a:ext uri="{FF2B5EF4-FFF2-40B4-BE49-F238E27FC236}">
                <a16:creationId xmlns:a16="http://schemas.microsoft.com/office/drawing/2014/main" id="{D4E57D12-9370-EF31-0702-4836C867A539}"/>
              </a:ext>
            </a:extLst>
          </p:cNvPr>
          <p:cNvSpPr/>
          <p:nvPr/>
        </p:nvSpPr>
        <p:spPr>
          <a:xfrm>
            <a:off x="4366419" y="3251398"/>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68" name="Connector: Elbow 67">
            <a:extLst>
              <a:ext uri="{FF2B5EF4-FFF2-40B4-BE49-F238E27FC236}">
                <a16:creationId xmlns:a16="http://schemas.microsoft.com/office/drawing/2014/main" id="{08052EAD-09D6-43E1-21D3-119DD8578B3C}"/>
              </a:ext>
            </a:extLst>
          </p:cNvPr>
          <p:cNvCxnSpPr>
            <a:cxnSpLocks/>
            <a:stCxn id="41" idx="2"/>
            <a:endCxn id="64" idx="0"/>
          </p:cNvCxnSpPr>
          <p:nvPr/>
        </p:nvCxnSpPr>
        <p:spPr>
          <a:xfrm rot="5400000">
            <a:off x="6592126" y="2250307"/>
            <a:ext cx="341996" cy="1855723"/>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9AA4DE2C-4A26-B7F6-1B8B-B5D710FDB9E5}"/>
              </a:ext>
            </a:extLst>
          </p:cNvPr>
          <p:cNvSpPr/>
          <p:nvPr/>
        </p:nvSpPr>
        <p:spPr>
          <a:xfrm flipH="1">
            <a:off x="7818369" y="3395824"/>
            <a:ext cx="3859280" cy="609627"/>
          </a:xfrm>
          <a:prstGeom prst="rect">
            <a:avLst/>
          </a:prstGeom>
          <a:solidFill>
            <a:srgbClr val="F75F99"/>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Combination strategies</a:t>
            </a:r>
          </a:p>
          <a:p>
            <a:pPr marR="0" lvl="0" algn="ctr" defTabSz="914400" rtl="0" eaLnBrk="1" fontAlgn="auto" latinLnBrk="0" hangingPunct="1">
              <a:lnSpc>
                <a:spcPct val="100000"/>
              </a:lnSpc>
              <a:spcBef>
                <a:spcPts val="0"/>
              </a:spcBef>
              <a:spcAft>
                <a:spcPts val="0"/>
              </a:spcAft>
              <a:buClrTx/>
              <a:buSzTx/>
              <a:tabLst/>
              <a:defRPr/>
            </a:pPr>
            <a:r>
              <a:rPr lang="en-GB" sz="1300">
                <a:solidFill>
                  <a:schemeClr val="bg1"/>
                </a:solidFill>
                <a:latin typeface="Arial" panose="020B0604020202020204"/>
              </a:rPr>
              <a:t>Tier 1: Either positive, prioritizing sensitivity</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Tier 2: Both positive, prioritizing specificity</a:t>
            </a:r>
          </a:p>
        </p:txBody>
      </p:sp>
      <p:sp>
        <p:nvSpPr>
          <p:cNvPr id="70" name="Oval 69">
            <a:extLst>
              <a:ext uri="{FF2B5EF4-FFF2-40B4-BE49-F238E27FC236}">
                <a16:creationId xmlns:a16="http://schemas.microsoft.com/office/drawing/2014/main" id="{F8F840E9-3BA8-D87B-208B-61D1F24E5AE2}"/>
              </a:ext>
            </a:extLst>
          </p:cNvPr>
          <p:cNvSpPr/>
          <p:nvPr/>
        </p:nvSpPr>
        <p:spPr>
          <a:xfrm>
            <a:off x="7506176" y="3382672"/>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9" name="Group 88">
            <a:extLst>
              <a:ext uri="{FF2B5EF4-FFF2-40B4-BE49-F238E27FC236}">
                <a16:creationId xmlns:a16="http://schemas.microsoft.com/office/drawing/2014/main" id="{9D1EC538-7A39-792C-D60B-A5FE09AB60F5}"/>
              </a:ext>
            </a:extLst>
          </p:cNvPr>
          <p:cNvGrpSpPr/>
          <p:nvPr/>
        </p:nvGrpSpPr>
        <p:grpSpPr>
          <a:xfrm>
            <a:off x="4696299" y="4588548"/>
            <a:ext cx="7069940" cy="672288"/>
            <a:chOff x="4702065" y="4808243"/>
            <a:chExt cx="7069940" cy="672288"/>
          </a:xfrm>
        </p:grpSpPr>
        <p:sp>
          <p:nvSpPr>
            <p:cNvPr id="90" name="Rectangle 89">
              <a:extLst>
                <a:ext uri="{FF2B5EF4-FFF2-40B4-BE49-F238E27FC236}">
                  <a16:creationId xmlns:a16="http://schemas.microsoft.com/office/drawing/2014/main" id="{B9269D0F-9938-846A-7C28-ACFF8486376F}"/>
                </a:ext>
              </a:extLst>
            </p:cNvPr>
            <p:cNvSpPr/>
            <p:nvPr/>
          </p:nvSpPr>
          <p:spPr>
            <a:xfrm>
              <a:off x="5038208" y="4873919"/>
              <a:ext cx="6733797" cy="550256"/>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 </a:t>
              </a:r>
              <a:r>
                <a:rPr lang="en-GB" sz="1400">
                  <a:solidFill>
                    <a:srgbClr val="004B87"/>
                  </a:solidFill>
                  <a:latin typeface="Arial" panose="020B0604020202020204"/>
                </a:rPr>
                <a:t>D</a:t>
              </a:r>
              <a:r>
                <a:rPr lang="en-US" sz="1400" err="1">
                  <a:solidFill>
                    <a:srgbClr val="004B87"/>
                  </a:solidFill>
                  <a:latin typeface="Arial" panose="020B0604020202020204"/>
                </a:rPr>
                <a:t>iagnostic</a:t>
              </a:r>
              <a:r>
                <a:rPr lang="en-US" sz="1400">
                  <a:solidFill>
                    <a:srgbClr val="004B87"/>
                  </a:solidFill>
                  <a:latin typeface="Arial" panose="020B0604020202020204"/>
                </a:rPr>
                <a:t> accuracy (assessed by AUROC), sensitivity, specificity, predictive values, and likelihood ratios </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91" name="Oval 90">
              <a:extLst>
                <a:ext uri="{FF2B5EF4-FFF2-40B4-BE49-F238E27FC236}">
                  <a16:creationId xmlns:a16="http://schemas.microsoft.com/office/drawing/2014/main" id="{6E9BA70A-3EB5-078D-3D29-EDB1BFD60DE2}"/>
                </a:ext>
              </a:extLst>
            </p:cNvPr>
            <p:cNvSpPr/>
            <p:nvPr/>
          </p:nvSpPr>
          <p:spPr>
            <a:xfrm>
              <a:off x="4702065" y="4808243"/>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2" name="Graphic 91">
            <a:extLst>
              <a:ext uri="{FF2B5EF4-FFF2-40B4-BE49-F238E27FC236}">
                <a16:creationId xmlns:a16="http://schemas.microsoft.com/office/drawing/2014/main" id="{9D7C57EC-0620-8F38-72C7-B2A38B5A3B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01902" y="4677523"/>
            <a:ext cx="452438" cy="452438"/>
          </a:xfrm>
          <a:prstGeom prst="rect">
            <a:avLst/>
          </a:prstGeom>
        </p:spPr>
      </p:pic>
      <p:grpSp>
        <p:nvGrpSpPr>
          <p:cNvPr id="93" name="Group 92">
            <a:extLst>
              <a:ext uri="{FF2B5EF4-FFF2-40B4-BE49-F238E27FC236}">
                <a16:creationId xmlns:a16="http://schemas.microsoft.com/office/drawing/2014/main" id="{E8B111E4-C118-C2E0-93D7-53720B1DE91D}"/>
              </a:ext>
            </a:extLst>
          </p:cNvPr>
          <p:cNvGrpSpPr/>
          <p:nvPr/>
        </p:nvGrpSpPr>
        <p:grpSpPr>
          <a:xfrm>
            <a:off x="4706289" y="5315966"/>
            <a:ext cx="7059952" cy="672288"/>
            <a:chOff x="5575111" y="4918337"/>
            <a:chExt cx="7059952" cy="672288"/>
          </a:xfrm>
        </p:grpSpPr>
        <p:sp>
          <p:nvSpPr>
            <p:cNvPr id="94" name="Rectangle 93">
              <a:extLst>
                <a:ext uri="{FF2B5EF4-FFF2-40B4-BE49-F238E27FC236}">
                  <a16:creationId xmlns:a16="http://schemas.microsoft.com/office/drawing/2014/main" id="{39AC0B50-4034-3211-2A55-5BA0D1AAE68F}"/>
                </a:ext>
              </a:extLst>
            </p:cNvPr>
            <p:cNvSpPr/>
            <p:nvPr/>
          </p:nvSpPr>
          <p:spPr>
            <a:xfrm>
              <a:off x="5901264" y="4986122"/>
              <a:ext cx="6733799" cy="567710"/>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Exploratory objectives: </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C</a:t>
              </a:r>
              <a:r>
                <a:rPr lang="en-US" sz="1400">
                  <a:solidFill>
                    <a:srgbClr val="004B87"/>
                  </a:solidFill>
                  <a:latin typeface="Arial" panose="020B0604020202020204"/>
                </a:rPr>
                <a:t>ombination strategies and assessment of the relationship between replicate positivity and circulating mDNA load </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CD0D8F3C-9982-29CC-9F28-0714DFF598FF}"/>
                </a:ext>
              </a:extLst>
            </p:cNvPr>
            <p:cNvSpPr/>
            <p:nvPr/>
          </p:nvSpPr>
          <p:spPr>
            <a:xfrm>
              <a:off x="5575111" y="4918337"/>
              <a:ext cx="672288" cy="67228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8" name="Graphic 97">
            <a:extLst>
              <a:ext uri="{FF2B5EF4-FFF2-40B4-BE49-F238E27FC236}">
                <a16:creationId xmlns:a16="http://schemas.microsoft.com/office/drawing/2014/main" id="{7A30ABB6-204C-1385-B625-8988214613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63005" y="5366882"/>
            <a:ext cx="480186" cy="480186"/>
          </a:xfrm>
          <a:prstGeom prst="rect">
            <a:avLst/>
          </a:prstGeom>
        </p:spPr>
      </p:pic>
      <p:grpSp>
        <p:nvGrpSpPr>
          <p:cNvPr id="19" name="Group 18">
            <a:extLst>
              <a:ext uri="{FF2B5EF4-FFF2-40B4-BE49-F238E27FC236}">
                <a16:creationId xmlns:a16="http://schemas.microsoft.com/office/drawing/2014/main" id="{B0EEE71F-BACC-6A33-8D54-9CA31361B6E7}"/>
              </a:ext>
            </a:extLst>
          </p:cNvPr>
          <p:cNvGrpSpPr/>
          <p:nvPr/>
        </p:nvGrpSpPr>
        <p:grpSpPr>
          <a:xfrm>
            <a:off x="5528019" y="2485319"/>
            <a:ext cx="538951" cy="433844"/>
            <a:chOff x="6676480" y="3913730"/>
            <a:chExt cx="886568" cy="603248"/>
          </a:xfrm>
        </p:grpSpPr>
        <p:sp>
          <p:nvSpPr>
            <p:cNvPr id="20" name="Freeform: Shape 19">
              <a:extLst>
                <a:ext uri="{FF2B5EF4-FFF2-40B4-BE49-F238E27FC236}">
                  <a16:creationId xmlns:a16="http://schemas.microsoft.com/office/drawing/2014/main" id="{EAB08339-ECB9-633D-F17A-4319B2775D72}"/>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accent4"/>
            </a:solidFill>
            <a:ln w="818" cap="flat">
              <a:noFill/>
              <a:prstDash val="solid"/>
              <a:miter/>
            </a:ln>
          </p:spPr>
          <p:txBody>
            <a:bodyPr/>
            <a:lstStyle/>
            <a:p>
              <a:endParaRPr lang="en-GB" noProof="0"/>
            </a:p>
          </p:txBody>
        </p:sp>
        <p:sp>
          <p:nvSpPr>
            <p:cNvPr id="21" name="Freeform: Shape 20">
              <a:extLst>
                <a:ext uri="{FF2B5EF4-FFF2-40B4-BE49-F238E27FC236}">
                  <a16:creationId xmlns:a16="http://schemas.microsoft.com/office/drawing/2014/main" id="{70D2A0E2-0ECC-F68A-3983-CABF851E2A47}"/>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accent4"/>
            </a:solidFill>
            <a:ln w="818" cap="flat">
              <a:noFill/>
              <a:prstDash val="solid"/>
              <a:miter/>
            </a:ln>
          </p:spPr>
          <p:txBody>
            <a:bodyPr/>
            <a:lstStyle/>
            <a:p>
              <a:endParaRPr lang="en-GB" noProof="0"/>
            </a:p>
          </p:txBody>
        </p:sp>
        <p:sp>
          <p:nvSpPr>
            <p:cNvPr id="22" name="Freeform: Shape 21">
              <a:extLst>
                <a:ext uri="{FF2B5EF4-FFF2-40B4-BE49-F238E27FC236}">
                  <a16:creationId xmlns:a16="http://schemas.microsoft.com/office/drawing/2014/main" id="{180CF2D3-AF02-E319-F8B7-33766C24087C}"/>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4">
                <a:lumMod val="40000"/>
                <a:lumOff val="60000"/>
              </a:schemeClr>
            </a:solidFill>
            <a:ln w="818" cap="flat">
              <a:noFill/>
              <a:prstDash val="solid"/>
              <a:miter/>
            </a:ln>
          </p:spPr>
          <p:txBody>
            <a:bodyPr/>
            <a:lstStyle/>
            <a:p>
              <a:endParaRPr lang="en-GB" noProof="0"/>
            </a:p>
          </p:txBody>
        </p:sp>
        <p:sp>
          <p:nvSpPr>
            <p:cNvPr id="26" name="Freeform: Shape 25">
              <a:extLst>
                <a:ext uri="{FF2B5EF4-FFF2-40B4-BE49-F238E27FC236}">
                  <a16:creationId xmlns:a16="http://schemas.microsoft.com/office/drawing/2014/main" id="{82733388-63FB-7A67-42F8-FC9FC5CF3211}"/>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accent4"/>
            </a:solidFill>
            <a:ln w="818" cap="flat">
              <a:noFill/>
              <a:prstDash val="solid"/>
              <a:miter/>
            </a:ln>
          </p:spPr>
          <p:txBody>
            <a:bodyPr/>
            <a:lstStyle/>
            <a:p>
              <a:endParaRPr lang="en-GB" noProof="0"/>
            </a:p>
          </p:txBody>
        </p:sp>
        <p:sp>
          <p:nvSpPr>
            <p:cNvPr id="27" name="Freeform: Shape 26">
              <a:extLst>
                <a:ext uri="{FF2B5EF4-FFF2-40B4-BE49-F238E27FC236}">
                  <a16:creationId xmlns:a16="http://schemas.microsoft.com/office/drawing/2014/main" id="{3E066E20-86A8-73C4-13BB-7839BAEA3CC6}"/>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4">
                <a:lumMod val="40000"/>
                <a:lumOff val="60000"/>
              </a:schemeClr>
            </a:solidFill>
            <a:ln w="818" cap="flat">
              <a:noFill/>
              <a:prstDash val="solid"/>
              <a:miter/>
            </a:ln>
          </p:spPr>
          <p:txBody>
            <a:bodyPr/>
            <a:lstStyle/>
            <a:p>
              <a:endParaRPr lang="en-GB" noProof="0"/>
            </a:p>
          </p:txBody>
        </p:sp>
      </p:grpSp>
      <p:pic>
        <p:nvPicPr>
          <p:cNvPr id="32" name="Graphic 31">
            <a:extLst>
              <a:ext uri="{FF2B5EF4-FFF2-40B4-BE49-F238E27FC236}">
                <a16:creationId xmlns:a16="http://schemas.microsoft.com/office/drawing/2014/main" id="{C69EDB7C-A785-AA4D-0248-04A29B9255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39077" y="1605692"/>
            <a:ext cx="365871" cy="365870"/>
          </a:xfrm>
          <a:prstGeom prst="rect">
            <a:avLst/>
          </a:prstGeom>
        </p:spPr>
      </p:pic>
      <p:pic>
        <p:nvPicPr>
          <p:cNvPr id="33" name="Graphic 32">
            <a:extLst>
              <a:ext uri="{FF2B5EF4-FFF2-40B4-BE49-F238E27FC236}">
                <a16:creationId xmlns:a16="http://schemas.microsoft.com/office/drawing/2014/main" id="{E1C2C10E-967C-7268-D16F-F4C803039C5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73664" y="1605692"/>
            <a:ext cx="365871" cy="365870"/>
          </a:xfrm>
          <a:prstGeom prst="rect">
            <a:avLst/>
          </a:prstGeom>
        </p:spPr>
      </p:pic>
      <p:pic>
        <p:nvPicPr>
          <p:cNvPr id="35" name="Graphic 34">
            <a:extLst>
              <a:ext uri="{FF2B5EF4-FFF2-40B4-BE49-F238E27FC236}">
                <a16:creationId xmlns:a16="http://schemas.microsoft.com/office/drawing/2014/main" id="{699BA902-ACA4-2D30-5A47-09C3090BD57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50885" y="1631235"/>
            <a:ext cx="475348" cy="475347"/>
          </a:xfrm>
          <a:prstGeom prst="rect">
            <a:avLst/>
          </a:prstGeom>
        </p:spPr>
      </p:pic>
      <p:grpSp>
        <p:nvGrpSpPr>
          <p:cNvPr id="61" name="Group 60">
            <a:extLst>
              <a:ext uri="{FF2B5EF4-FFF2-40B4-BE49-F238E27FC236}">
                <a16:creationId xmlns:a16="http://schemas.microsoft.com/office/drawing/2014/main" id="{8E4BB9D9-AB99-5905-BBDF-426A041E60ED}"/>
              </a:ext>
            </a:extLst>
          </p:cNvPr>
          <p:cNvGrpSpPr/>
          <p:nvPr/>
        </p:nvGrpSpPr>
        <p:grpSpPr>
          <a:xfrm>
            <a:off x="4450243" y="3293025"/>
            <a:ext cx="529238" cy="529238"/>
            <a:chOff x="6200779" y="3390302"/>
            <a:chExt cx="651388" cy="651388"/>
          </a:xfrm>
        </p:grpSpPr>
        <p:pic>
          <p:nvPicPr>
            <p:cNvPr id="46" name="Graphic 45">
              <a:extLst>
                <a:ext uri="{FF2B5EF4-FFF2-40B4-BE49-F238E27FC236}">
                  <a16:creationId xmlns:a16="http://schemas.microsoft.com/office/drawing/2014/main" id="{DC17EE8F-A64B-A1ED-DF4F-3BA371CA9B4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00779" y="3390302"/>
              <a:ext cx="651388" cy="651388"/>
            </a:xfrm>
            <a:prstGeom prst="rect">
              <a:avLst/>
            </a:prstGeom>
          </p:spPr>
        </p:pic>
        <p:pic>
          <p:nvPicPr>
            <p:cNvPr id="47" name="Graphic 46">
              <a:extLst>
                <a:ext uri="{FF2B5EF4-FFF2-40B4-BE49-F238E27FC236}">
                  <a16:creationId xmlns:a16="http://schemas.microsoft.com/office/drawing/2014/main" id="{E1AF7A79-98E7-DC1B-559F-5A0EB0D5CA84}"/>
                </a:ext>
              </a:extLst>
            </p:cNvPr>
            <p:cNvPicPr>
              <a:picLocks noChangeAspect="1"/>
            </p:cNvPicPr>
            <p:nvPr/>
          </p:nvPicPr>
          <p:blipFill>
            <a:blip>
              <a:extLst>
                <a:ext uri="{96DAC541-7B7A-43D3-8B79-37D633B846F1}">
                  <asvg:svgBlip xmlns:asvg="http://schemas.microsoft.com/office/drawing/2016/SVG/main" r:embed="rId7"/>
                </a:ext>
              </a:extLst>
            </a:blip>
            <a:srcRect l="21522" t="25185" r="21111" b="24789"/>
            <a:stretch>
              <a:fillRect/>
            </a:stretch>
          </p:blipFill>
          <p:spPr>
            <a:xfrm>
              <a:off x="6278885" y="3530441"/>
              <a:ext cx="252372" cy="220072"/>
            </a:xfrm>
            <a:prstGeom prst="rect">
              <a:avLst/>
            </a:prstGeom>
            <a:effectLst>
              <a:glow rad="50800">
                <a:schemeClr val="accent4">
                  <a:lumMod val="40000"/>
                  <a:lumOff val="60000"/>
                  <a:alpha val="50000"/>
                </a:schemeClr>
              </a:glow>
            </a:effectLst>
          </p:spPr>
        </p:pic>
      </p:grpSp>
      <p:sp>
        <p:nvSpPr>
          <p:cNvPr id="56" name="Rectangle 55">
            <a:extLst>
              <a:ext uri="{FF2B5EF4-FFF2-40B4-BE49-F238E27FC236}">
                <a16:creationId xmlns:a16="http://schemas.microsoft.com/office/drawing/2014/main" id="{819DF850-2BC2-5C97-39E8-9B5846FB351A}"/>
              </a:ext>
            </a:extLst>
          </p:cNvPr>
          <p:cNvSpPr/>
          <p:nvPr/>
        </p:nvSpPr>
        <p:spPr>
          <a:xfrm>
            <a:off x="4639364" y="3979734"/>
            <a:ext cx="2245311" cy="449660"/>
          </a:xfrm>
          <a:prstGeom prst="rect">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algn="ctr">
              <a:defRPr/>
            </a:pPr>
            <a:r>
              <a:rPr lang="en-GB" sz="1300" b="1" noProof="0">
                <a:solidFill>
                  <a:schemeClr val="bg1"/>
                </a:solidFill>
                <a:latin typeface="Arial" panose="020B0604020202020204"/>
              </a:rPr>
              <a:t>mSEPT9 testing</a:t>
            </a:r>
            <a:r>
              <a:rPr lang="en-GB" sz="1300" b="1" baseline="30000" noProof="0">
                <a:solidFill>
                  <a:schemeClr val="bg1"/>
                </a:solidFill>
                <a:latin typeface="Arial" panose="020B0604020202020204"/>
              </a:rPr>
              <a:t>‡</a:t>
            </a:r>
            <a:r>
              <a:rPr lang="en-GB" sz="1300" b="1" noProof="0">
                <a:solidFill>
                  <a:schemeClr val="bg1"/>
                </a:solidFill>
                <a:latin typeface="Arial" panose="020B0604020202020204"/>
              </a:rPr>
              <a:t> </a:t>
            </a:r>
            <a:br>
              <a:rPr lang="en-GB" sz="1300" b="1" noProof="0">
                <a:solidFill>
                  <a:schemeClr val="bg1"/>
                </a:solidFill>
                <a:latin typeface="Arial" panose="020B0604020202020204"/>
              </a:rPr>
            </a:br>
            <a:r>
              <a:rPr lang="en-GB" sz="1300" b="1" noProof="0">
                <a:solidFill>
                  <a:schemeClr val="bg1"/>
                </a:solidFill>
                <a:latin typeface="Arial" panose="020B0604020202020204"/>
              </a:rPr>
              <a:t>vs AFP &lt;20 ng/mL</a:t>
            </a:r>
          </a:p>
        </p:txBody>
      </p:sp>
      <p:cxnSp>
        <p:nvCxnSpPr>
          <p:cNvPr id="75" name="Connector: Elbow 74">
            <a:extLst>
              <a:ext uri="{FF2B5EF4-FFF2-40B4-BE49-F238E27FC236}">
                <a16:creationId xmlns:a16="http://schemas.microsoft.com/office/drawing/2014/main" id="{A8938BF2-9AC2-7ED9-009B-2BB1099471A4}"/>
              </a:ext>
            </a:extLst>
          </p:cNvPr>
          <p:cNvCxnSpPr>
            <a:cxnSpLocks/>
            <a:stCxn id="56" idx="3"/>
            <a:endCxn id="70" idx="2"/>
          </p:cNvCxnSpPr>
          <p:nvPr/>
        </p:nvCxnSpPr>
        <p:spPr>
          <a:xfrm flipV="1">
            <a:off x="6884675" y="3708366"/>
            <a:ext cx="621501" cy="496198"/>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999D37DD-2D31-ACCD-73BD-F9DDA8329E9C}"/>
              </a:ext>
            </a:extLst>
          </p:cNvPr>
          <p:cNvSpPr/>
          <p:nvPr/>
        </p:nvSpPr>
        <p:spPr>
          <a:xfrm rot="10800000">
            <a:off x="7582279" y="2205048"/>
            <a:ext cx="185195" cy="189920"/>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7" name="Oval 106">
            <a:extLst>
              <a:ext uri="{FF2B5EF4-FFF2-40B4-BE49-F238E27FC236}">
                <a16:creationId xmlns:a16="http://schemas.microsoft.com/office/drawing/2014/main" id="{36772DE2-1B5A-0048-00F0-AB500B31D545}"/>
              </a:ext>
            </a:extLst>
          </p:cNvPr>
          <p:cNvSpPr/>
          <p:nvPr/>
        </p:nvSpPr>
        <p:spPr>
          <a:xfrm>
            <a:off x="4366419" y="3860663"/>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3" name="Group 122">
            <a:extLst>
              <a:ext uri="{FF2B5EF4-FFF2-40B4-BE49-F238E27FC236}">
                <a16:creationId xmlns:a16="http://schemas.microsoft.com/office/drawing/2014/main" id="{23E840F2-5875-69A4-AE58-BF9A83348D3F}"/>
              </a:ext>
            </a:extLst>
          </p:cNvPr>
          <p:cNvGrpSpPr/>
          <p:nvPr/>
        </p:nvGrpSpPr>
        <p:grpSpPr>
          <a:xfrm>
            <a:off x="7624696" y="3555384"/>
            <a:ext cx="417578" cy="290505"/>
            <a:chOff x="13343715" y="22211"/>
            <a:chExt cx="866844" cy="603055"/>
          </a:xfrm>
        </p:grpSpPr>
        <p:sp>
          <p:nvSpPr>
            <p:cNvPr id="113" name="Free-form: Shape 112">
              <a:extLst>
                <a:ext uri="{FF2B5EF4-FFF2-40B4-BE49-F238E27FC236}">
                  <a16:creationId xmlns:a16="http://schemas.microsoft.com/office/drawing/2014/main" id="{80620E44-AD2F-B8EB-EED9-1D1A8F413DF4}"/>
                </a:ext>
              </a:extLst>
            </p:cNvPr>
            <p:cNvSpPr/>
            <p:nvPr/>
          </p:nvSpPr>
          <p:spPr>
            <a:xfrm>
              <a:off x="13984397" y="193267"/>
              <a:ext cx="226162" cy="431955"/>
            </a:xfrm>
            <a:custGeom>
              <a:avLst/>
              <a:gdLst>
                <a:gd name="csX0" fmla="*/ 207305 w 226162"/>
                <a:gd name="csY0" fmla="*/ 0 h 431955"/>
                <a:gd name="csX1" fmla="*/ 18858 w 226162"/>
                <a:gd name="csY1" fmla="*/ 0 h 431955"/>
                <a:gd name="csX2" fmla="*/ 0 w 226162"/>
                <a:gd name="csY2" fmla="*/ 18858 h 431955"/>
                <a:gd name="csX3" fmla="*/ 0 w 226162"/>
                <a:gd name="csY3" fmla="*/ 413097 h 431955"/>
                <a:gd name="csX4" fmla="*/ 18858 w 226162"/>
                <a:gd name="csY4" fmla="*/ 431956 h 431955"/>
                <a:gd name="csX5" fmla="*/ 207305 w 226162"/>
                <a:gd name="csY5" fmla="*/ 431956 h 431955"/>
                <a:gd name="csX6" fmla="*/ 226163 w 226162"/>
                <a:gd name="csY6" fmla="*/ 413097 h 431955"/>
                <a:gd name="csX7" fmla="*/ 226163 w 226162"/>
                <a:gd name="csY7" fmla="*/ 18858 h 431955"/>
                <a:gd name="csX8" fmla="*/ 207305 w 226162"/>
                <a:gd name="csY8" fmla="*/ 0 h 4319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6162" h="431955">
                  <a:moveTo>
                    <a:pt x="207305" y="0"/>
                  </a:moveTo>
                  <a:lnTo>
                    <a:pt x="18858" y="0"/>
                  </a:lnTo>
                  <a:cubicBezTo>
                    <a:pt x="8480" y="0"/>
                    <a:pt x="0" y="8479"/>
                    <a:pt x="0" y="18858"/>
                  </a:cubicBezTo>
                  <a:lnTo>
                    <a:pt x="0" y="413097"/>
                  </a:lnTo>
                  <a:cubicBezTo>
                    <a:pt x="0" y="423476"/>
                    <a:pt x="8479" y="431956"/>
                    <a:pt x="18858" y="431956"/>
                  </a:cubicBezTo>
                  <a:lnTo>
                    <a:pt x="207305" y="431956"/>
                  </a:lnTo>
                  <a:cubicBezTo>
                    <a:pt x="217683" y="431956"/>
                    <a:pt x="226163" y="423476"/>
                    <a:pt x="226163" y="413097"/>
                  </a:cubicBezTo>
                  <a:lnTo>
                    <a:pt x="226163" y="18858"/>
                  </a:lnTo>
                  <a:cubicBezTo>
                    <a:pt x="226119" y="8480"/>
                    <a:pt x="217639" y="0"/>
                    <a:pt x="207305" y="0"/>
                  </a:cubicBezTo>
                  <a:close/>
                </a:path>
              </a:pathLst>
            </a:custGeom>
            <a:solidFill>
              <a:srgbClr val="F75F99"/>
            </a:solidFill>
            <a:ln w="9525" cap="flat">
              <a:noFill/>
              <a:prstDash val="solid"/>
              <a:miter/>
            </a:ln>
          </p:spPr>
          <p:txBody>
            <a:bodyPr/>
            <a:lstStyle/>
            <a:p>
              <a:endParaRPr lang="en-GB"/>
            </a:p>
          </p:txBody>
        </p:sp>
        <p:sp>
          <p:nvSpPr>
            <p:cNvPr id="114" name="Free-form: Shape 113">
              <a:extLst>
                <a:ext uri="{FF2B5EF4-FFF2-40B4-BE49-F238E27FC236}">
                  <a16:creationId xmlns:a16="http://schemas.microsoft.com/office/drawing/2014/main" id="{12636E85-8A45-F682-65D9-DD33E8E86C8E}"/>
                </a:ext>
              </a:extLst>
            </p:cNvPr>
            <p:cNvSpPr/>
            <p:nvPr/>
          </p:nvSpPr>
          <p:spPr>
            <a:xfrm>
              <a:off x="13343715" y="351671"/>
              <a:ext cx="226162" cy="273550"/>
            </a:xfrm>
            <a:custGeom>
              <a:avLst/>
              <a:gdLst>
                <a:gd name="csX0" fmla="*/ 207305 w 226162"/>
                <a:gd name="csY0" fmla="*/ 273551 h 273550"/>
                <a:gd name="csX1" fmla="*/ 226163 w 226162"/>
                <a:gd name="csY1" fmla="*/ 254693 h 273550"/>
                <a:gd name="csX2" fmla="*/ 226163 w 226162"/>
                <a:gd name="csY2" fmla="*/ 18858 h 273550"/>
                <a:gd name="csX3" fmla="*/ 207305 w 226162"/>
                <a:gd name="csY3" fmla="*/ 0 h 273550"/>
                <a:gd name="csX4" fmla="*/ 18858 w 226162"/>
                <a:gd name="csY4" fmla="*/ 0 h 273550"/>
                <a:gd name="csX5" fmla="*/ 0 w 226162"/>
                <a:gd name="csY5" fmla="*/ 18858 h 273550"/>
                <a:gd name="csX6" fmla="*/ 0 w 226162"/>
                <a:gd name="csY6" fmla="*/ 254693 h 273550"/>
                <a:gd name="csX7" fmla="*/ 18858 w 226162"/>
                <a:gd name="csY7" fmla="*/ 273551 h 273550"/>
                <a:gd name="csX8" fmla="*/ 207305 w 226162"/>
                <a:gd name="csY8" fmla="*/ 273551 h 273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6162" h="273550">
                  <a:moveTo>
                    <a:pt x="207305" y="273551"/>
                  </a:moveTo>
                  <a:cubicBezTo>
                    <a:pt x="217683" y="273551"/>
                    <a:pt x="226163" y="265071"/>
                    <a:pt x="226163" y="254693"/>
                  </a:cubicBezTo>
                  <a:lnTo>
                    <a:pt x="226163" y="18858"/>
                  </a:lnTo>
                  <a:cubicBezTo>
                    <a:pt x="226163" y="8480"/>
                    <a:pt x="217684" y="0"/>
                    <a:pt x="207305" y="0"/>
                  </a:cubicBezTo>
                  <a:lnTo>
                    <a:pt x="18858" y="0"/>
                  </a:lnTo>
                  <a:cubicBezTo>
                    <a:pt x="8480" y="0"/>
                    <a:pt x="0" y="8479"/>
                    <a:pt x="0" y="18858"/>
                  </a:cubicBezTo>
                  <a:lnTo>
                    <a:pt x="0" y="254693"/>
                  </a:lnTo>
                  <a:cubicBezTo>
                    <a:pt x="0" y="265071"/>
                    <a:pt x="8479" y="273551"/>
                    <a:pt x="18858" y="273551"/>
                  </a:cubicBezTo>
                  <a:lnTo>
                    <a:pt x="207305" y="273551"/>
                  </a:lnTo>
                  <a:close/>
                </a:path>
              </a:pathLst>
            </a:custGeom>
            <a:solidFill>
              <a:srgbClr val="F75F99"/>
            </a:solidFill>
            <a:ln w="9525" cap="flat">
              <a:noFill/>
              <a:prstDash val="solid"/>
              <a:miter/>
            </a:ln>
          </p:spPr>
          <p:txBody>
            <a:bodyPr/>
            <a:lstStyle/>
            <a:p>
              <a:endParaRPr lang="en-GB"/>
            </a:p>
          </p:txBody>
        </p:sp>
        <p:sp>
          <p:nvSpPr>
            <p:cNvPr id="121" name="Free-form: Shape 120">
              <a:extLst>
                <a:ext uri="{FF2B5EF4-FFF2-40B4-BE49-F238E27FC236}">
                  <a16:creationId xmlns:a16="http://schemas.microsoft.com/office/drawing/2014/main" id="{11EC7831-BD3D-04BF-BAAD-DCB88467822C}"/>
                </a:ext>
              </a:extLst>
            </p:cNvPr>
            <p:cNvSpPr/>
            <p:nvPr/>
          </p:nvSpPr>
          <p:spPr>
            <a:xfrm>
              <a:off x="13664079" y="22211"/>
              <a:ext cx="226118" cy="603055"/>
            </a:xfrm>
            <a:custGeom>
              <a:avLst/>
              <a:gdLst>
                <a:gd name="csX0" fmla="*/ 226118 w 226118"/>
                <a:gd name="csY0" fmla="*/ 584153 h 603055"/>
                <a:gd name="csX1" fmla="*/ 226118 w 226118"/>
                <a:gd name="csY1" fmla="*/ 18858 h 603055"/>
                <a:gd name="csX2" fmla="*/ 207260 w 226118"/>
                <a:gd name="csY2" fmla="*/ 0 h 603055"/>
                <a:gd name="csX3" fmla="*/ 18858 w 226118"/>
                <a:gd name="csY3" fmla="*/ 44 h 603055"/>
                <a:gd name="csX4" fmla="*/ 0 w 226118"/>
                <a:gd name="csY4" fmla="*/ 18902 h 603055"/>
                <a:gd name="csX5" fmla="*/ 0 w 226118"/>
                <a:gd name="csY5" fmla="*/ 584197 h 603055"/>
                <a:gd name="csX6" fmla="*/ 18858 w 226118"/>
                <a:gd name="csY6" fmla="*/ 603055 h 603055"/>
                <a:gd name="csX7" fmla="*/ 207305 w 226118"/>
                <a:gd name="csY7" fmla="*/ 603055 h 603055"/>
                <a:gd name="csX8" fmla="*/ 226119 w 226118"/>
                <a:gd name="csY8" fmla="*/ 584153 h 6030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6118" h="603055">
                  <a:moveTo>
                    <a:pt x="226118" y="584153"/>
                  </a:moveTo>
                  <a:lnTo>
                    <a:pt x="226118" y="18858"/>
                  </a:lnTo>
                  <a:cubicBezTo>
                    <a:pt x="226118" y="8480"/>
                    <a:pt x="217638" y="0"/>
                    <a:pt x="207260" y="0"/>
                  </a:cubicBezTo>
                  <a:lnTo>
                    <a:pt x="18858" y="44"/>
                  </a:lnTo>
                  <a:cubicBezTo>
                    <a:pt x="8480" y="44"/>
                    <a:pt x="0" y="8524"/>
                    <a:pt x="0" y="18902"/>
                  </a:cubicBezTo>
                  <a:lnTo>
                    <a:pt x="0" y="584197"/>
                  </a:lnTo>
                  <a:cubicBezTo>
                    <a:pt x="0" y="594575"/>
                    <a:pt x="8479" y="603055"/>
                    <a:pt x="18858" y="603055"/>
                  </a:cubicBezTo>
                  <a:lnTo>
                    <a:pt x="207305" y="603055"/>
                  </a:lnTo>
                  <a:cubicBezTo>
                    <a:pt x="217639" y="603011"/>
                    <a:pt x="226119" y="594531"/>
                    <a:pt x="226119" y="584153"/>
                  </a:cubicBezTo>
                  <a:close/>
                </a:path>
              </a:pathLst>
            </a:custGeom>
            <a:solidFill>
              <a:srgbClr val="F75F99"/>
            </a:solidFill>
            <a:ln w="9525" cap="flat">
              <a:noFill/>
              <a:prstDash val="solid"/>
              <a:miter/>
            </a:ln>
          </p:spPr>
          <p:txBody>
            <a:bodyPr/>
            <a:lstStyle/>
            <a:p>
              <a:endParaRPr lang="en-GB"/>
            </a:p>
          </p:txBody>
        </p:sp>
      </p:grpSp>
      <p:pic>
        <p:nvPicPr>
          <p:cNvPr id="111" name="Graphic 110">
            <a:extLst>
              <a:ext uri="{FF2B5EF4-FFF2-40B4-BE49-F238E27FC236}">
                <a16:creationId xmlns:a16="http://schemas.microsoft.com/office/drawing/2014/main" id="{6BC9036E-57E5-29FB-7CE4-D320052A2EE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543178" y="4010992"/>
            <a:ext cx="358692" cy="358692"/>
          </a:xfrm>
          <a:prstGeom prst="rect">
            <a:avLst/>
          </a:prstGeom>
        </p:spPr>
      </p:pic>
      <p:pic>
        <p:nvPicPr>
          <p:cNvPr id="8" name="Picture 7">
            <a:hlinkClick r:id="rId9" action="ppaction://hlinksldjump"/>
            <a:extLst>
              <a:ext uri="{FF2B5EF4-FFF2-40B4-BE49-F238E27FC236}">
                <a16:creationId xmlns:a16="http://schemas.microsoft.com/office/drawing/2014/main" id="{AFB914DC-ADC1-BA49-4CAA-129675B31D01}"/>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29060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101" name="Isosceles Triangle 100">
            <a:extLst>
              <a:ext uri="{FF2B5EF4-FFF2-40B4-BE49-F238E27FC236}">
                <a16:creationId xmlns:a16="http://schemas.microsoft.com/office/drawing/2014/main" id="{BACEAE37-BCAB-4494-AA66-F391C9A82906}"/>
              </a:ext>
            </a:extLst>
          </p:cNvPr>
          <p:cNvSpPr/>
          <p:nvPr/>
        </p:nvSpPr>
        <p:spPr>
          <a:xfrm rot="16200000">
            <a:off x="9648856" y="3871686"/>
            <a:ext cx="205366" cy="235241"/>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57304" y="4991021"/>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GB" sz="1600" noProof="0">
                <a:latin typeface="Arial" panose="020B0604020202020204" pitchFamily="34" charset="0"/>
                <a:cs typeface="Arial" panose="020B0604020202020204" pitchFamily="34" charset="0"/>
              </a:rPr>
              <a:t>Circulating mSEPT9 combined with AFP substantially improved HCC detection in patients with cirrhosis</a:t>
            </a:r>
          </a:p>
          <a:p>
            <a:pPr>
              <a:lnSpc>
                <a:spcPct val="100000"/>
              </a:lnSpc>
              <a:spcBef>
                <a:spcPts val="500"/>
              </a:spcBef>
            </a:pPr>
            <a:r>
              <a:rPr lang="en-GB" sz="1600" noProof="0">
                <a:latin typeface="Arial" panose="020B0604020202020204" pitchFamily="34" charset="0"/>
                <a:cs typeface="Arial" panose="020B0604020202020204" pitchFamily="34" charset="0"/>
              </a:rPr>
              <a:t>Particularly for early-stage disease amenable to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curative treatment</a:t>
            </a:r>
          </a:p>
        </p:txBody>
      </p: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a:off x="5924134" y="4940781"/>
            <a:ext cx="0" cy="151081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0F7D29F-4C42-271D-5B28-5760A0D75178}"/>
              </a:ext>
            </a:extLst>
          </p:cNvPr>
          <p:cNvSpPr>
            <a:spLocks noGrp="1"/>
          </p:cNvSpPr>
          <p:nvPr>
            <p:ph type="title"/>
          </p:nvPr>
        </p:nvSpPr>
        <p:spPr>
          <a:xfrm>
            <a:off x="838200" y="-89087"/>
            <a:ext cx="10220325" cy="838947"/>
          </a:xfrm>
        </p:spPr>
        <p:txBody>
          <a:bodyPr>
            <a:noAutofit/>
          </a:bodyPr>
          <a:lstStyle/>
          <a:p>
            <a:r>
              <a:rPr lang="en-GB" noProof="0">
                <a:latin typeface="Arial" panose="020B0604020202020204" pitchFamily="34" charset="0"/>
                <a:cs typeface="Arial" panose="020B0604020202020204" pitchFamily="34" charset="0"/>
              </a:rPr>
              <a:t>Circulating methylated SEPT9 for detection of HCC in patients with cirrhosis: A prospective multicentre Phase 3 diagnostic validation study </a:t>
            </a:r>
          </a:p>
        </p:txBody>
      </p: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panose="020B0604020202020204" pitchFamily="34" charset="0"/>
                <a:cs typeface="Arial" panose="020B0604020202020204" pitchFamily="34" charset="0"/>
              </a:rPr>
              <a:t>*≥1 single-positive mSEPT9 or AFP &gt;20 ng/mL.</a:t>
            </a:r>
          </a:p>
          <a:p>
            <a:pPr marL="0" indent="0">
              <a:spcBef>
                <a:spcPts val="0"/>
              </a:spcBef>
              <a:buNone/>
            </a:pPr>
            <a:r>
              <a:rPr lang="en-GB" sz="1100" baseline="30000" noProof="0">
                <a:solidFill>
                  <a:schemeClr val="tx2"/>
                </a:solidFill>
                <a:latin typeface="Arial" panose="020B0604020202020204"/>
              </a:rPr>
              <a:t>†</a:t>
            </a:r>
            <a:r>
              <a:rPr lang="en-GB" sz="1100" noProof="0">
                <a:solidFill>
                  <a:schemeClr val="tx2"/>
                </a:solidFill>
                <a:latin typeface="Arial" panose="020B0604020202020204"/>
              </a:rPr>
              <a:t>Triple-positive mSEPT9 and AFP &gt;20 ng/mL.</a:t>
            </a:r>
            <a:br>
              <a:rPr lang="en-GB" sz="1100" noProof="0">
                <a:solidFill>
                  <a:schemeClr val="tx2"/>
                </a:solidFill>
                <a:latin typeface="Arial" panose="020B0604020202020204"/>
              </a:rPr>
            </a:br>
            <a:r>
              <a:rPr lang="en-GB" sz="1100" baseline="30000" noProof="0">
                <a:solidFill>
                  <a:schemeClr val="tx2"/>
                </a:solidFill>
                <a:latin typeface="Arial" panose="020B0604020202020204"/>
              </a:rPr>
              <a:t>‡</a:t>
            </a:r>
            <a:r>
              <a:rPr lang="en-GB" sz="1100" noProof="0">
                <a:solidFill>
                  <a:schemeClr val="tx2"/>
                </a:solidFill>
                <a:latin typeface="Arial" panose="020B0604020202020204"/>
              </a:rPr>
              <a:t>Triple-positive mSEPT9 or AFP &gt;20 ng/mL. </a:t>
            </a: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Oussalah A, et al. EASL 2026; OS-052.</a:t>
            </a:r>
          </a:p>
        </p:txBody>
      </p:sp>
      <p:sp>
        <p:nvSpPr>
          <p:cNvPr id="18" name="Rectangle: Rounded Corners 17">
            <a:extLst>
              <a:ext uri="{FF2B5EF4-FFF2-40B4-BE49-F238E27FC236}">
                <a16:creationId xmlns:a16="http://schemas.microsoft.com/office/drawing/2014/main" id="{E8A9C15D-1967-0D7F-061A-E965DFEE030B}"/>
              </a:ext>
            </a:extLst>
          </p:cNvPr>
          <p:cNvSpPr/>
          <p:nvPr/>
        </p:nvSpPr>
        <p:spPr>
          <a:xfrm>
            <a:off x="1072055" y="1548752"/>
            <a:ext cx="3848780" cy="1572798"/>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a:solidFill>
                <a:schemeClr val="bg1"/>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D9599E8D-88C4-C9C2-CE19-F61B12F1889D}"/>
              </a:ext>
            </a:extLst>
          </p:cNvPr>
          <p:cNvGrpSpPr/>
          <p:nvPr/>
        </p:nvGrpSpPr>
        <p:grpSpPr>
          <a:xfrm>
            <a:off x="1204350" y="1659909"/>
            <a:ext cx="3752662" cy="1431091"/>
            <a:chOff x="169334" y="1298197"/>
            <a:chExt cx="3752662" cy="1431091"/>
          </a:xfrm>
        </p:grpSpPr>
        <p:sp>
          <p:nvSpPr>
            <p:cNvPr id="20" name="TextBox 19">
              <a:extLst>
                <a:ext uri="{FF2B5EF4-FFF2-40B4-BE49-F238E27FC236}">
                  <a16:creationId xmlns:a16="http://schemas.microsoft.com/office/drawing/2014/main" id="{DA703DEF-50BB-268B-6312-8E69470AA1E6}"/>
                </a:ext>
              </a:extLst>
            </p:cNvPr>
            <p:cNvSpPr txBox="1"/>
            <p:nvPr/>
          </p:nvSpPr>
          <p:spPr>
            <a:xfrm>
              <a:off x="219300" y="1298197"/>
              <a:ext cx="3702696" cy="307777"/>
            </a:xfrm>
            <a:prstGeom prst="rect">
              <a:avLst/>
            </a:prstGeom>
            <a:noFill/>
          </p:spPr>
          <p:txBody>
            <a:bodyPr wrap="square" rtlCol="0">
              <a:spAutoFit/>
            </a:bodyPr>
            <a:lstStyle/>
            <a:p>
              <a:pPr algn="ctr"/>
              <a:r>
                <a:rPr lang="en-GB" sz="1400" b="1" noProof="0">
                  <a:solidFill>
                    <a:schemeClr val="accent1"/>
                  </a:solidFill>
                  <a:latin typeface="Arial" panose="020B0604020202020204" pitchFamily="34" charset="0"/>
                  <a:cs typeface="Arial" panose="020B0604020202020204" pitchFamily="34" charset="0"/>
                </a:rPr>
                <a:t>Key baseline characteristics (N=574)</a:t>
              </a:r>
            </a:p>
          </p:txBody>
        </p:sp>
        <p:sp>
          <p:nvSpPr>
            <p:cNvPr id="21" name="TextBox 20">
              <a:extLst>
                <a:ext uri="{FF2B5EF4-FFF2-40B4-BE49-F238E27FC236}">
                  <a16:creationId xmlns:a16="http://schemas.microsoft.com/office/drawing/2014/main" id="{0DF59115-F071-EBB2-68A1-569DCAEFA242}"/>
                </a:ext>
              </a:extLst>
            </p:cNvPr>
            <p:cNvSpPr txBox="1"/>
            <p:nvPr/>
          </p:nvSpPr>
          <p:spPr>
            <a:xfrm>
              <a:off x="169334" y="2264605"/>
              <a:ext cx="1081241" cy="461665"/>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Median age</a:t>
              </a:r>
              <a:br>
                <a:rPr lang="en-GB" sz="1200" noProof="0">
                  <a:solidFill>
                    <a:schemeClr val="accent1"/>
                  </a:solidFill>
                  <a:latin typeface="Arial" panose="020B0604020202020204" pitchFamily="34" charset="0"/>
                  <a:cs typeface="Arial" panose="020B0604020202020204" pitchFamily="34" charset="0"/>
                </a:rPr>
              </a:br>
              <a:endParaRPr lang="en-GB" sz="1200" noProof="0">
                <a:solidFill>
                  <a:schemeClr val="accent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00FA49C-2483-B0AA-79EB-3DB50ED6183D}"/>
                </a:ext>
              </a:extLst>
            </p:cNvPr>
            <p:cNvSpPr/>
            <p:nvPr/>
          </p:nvSpPr>
          <p:spPr>
            <a:xfrm>
              <a:off x="447816" y="1665832"/>
              <a:ext cx="612431" cy="61243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b="1" noProof="0">
                  <a:solidFill>
                    <a:schemeClr val="bg1"/>
                  </a:solidFill>
                  <a:latin typeface="Arial" panose="020B0604020202020204" pitchFamily="34" charset="0"/>
                  <a:cs typeface="Arial" panose="020B0604020202020204" pitchFamily="34" charset="0"/>
                </a:rPr>
                <a:t>63</a:t>
              </a:r>
              <a:r>
                <a:rPr lang="en-GB" sz="1400" b="1" noProof="0">
                  <a:solidFill>
                    <a:schemeClr val="bg1"/>
                  </a:solidFill>
                  <a:latin typeface="Arial" panose="020B0604020202020204" pitchFamily="34" charset="0"/>
                  <a:cs typeface="Arial" panose="020B0604020202020204" pitchFamily="34" charset="0"/>
                </a:rPr>
                <a:t> </a:t>
              </a:r>
            </a:p>
            <a:p>
              <a:pPr algn="ctr"/>
              <a:r>
                <a:rPr lang="en-GB" sz="1100" b="1" noProof="0">
                  <a:solidFill>
                    <a:schemeClr val="bg1"/>
                  </a:solidFill>
                  <a:latin typeface="Arial" panose="020B0604020202020204" pitchFamily="34" charset="0"/>
                  <a:cs typeface="Arial" panose="020B0604020202020204" pitchFamily="34" charset="0"/>
                </a:rPr>
                <a:t>years</a:t>
              </a:r>
            </a:p>
          </p:txBody>
        </p:sp>
        <p:sp>
          <p:nvSpPr>
            <p:cNvPr id="31" name="TextBox 30">
              <a:extLst>
                <a:ext uri="{FF2B5EF4-FFF2-40B4-BE49-F238E27FC236}">
                  <a16:creationId xmlns:a16="http://schemas.microsoft.com/office/drawing/2014/main" id="{6308D48E-B3C1-05E5-3D3B-FB561C006071}"/>
                </a:ext>
              </a:extLst>
            </p:cNvPr>
            <p:cNvSpPr txBox="1"/>
            <p:nvPr/>
          </p:nvSpPr>
          <p:spPr>
            <a:xfrm>
              <a:off x="1345943" y="2264605"/>
              <a:ext cx="122762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Male</a:t>
              </a:r>
            </a:p>
          </p:txBody>
        </p:sp>
        <p:sp>
          <p:nvSpPr>
            <p:cNvPr id="32" name="Oval 31">
              <a:extLst>
                <a:ext uri="{FF2B5EF4-FFF2-40B4-BE49-F238E27FC236}">
                  <a16:creationId xmlns:a16="http://schemas.microsoft.com/office/drawing/2014/main" id="{32EC9ED2-8274-DF63-D74B-A4BB1A26A079}"/>
                </a:ext>
              </a:extLst>
            </p:cNvPr>
            <p:cNvSpPr/>
            <p:nvPr/>
          </p:nvSpPr>
          <p:spPr>
            <a:xfrm>
              <a:off x="1662235" y="1660877"/>
              <a:ext cx="612431" cy="61243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b="1" noProof="0">
                  <a:solidFill>
                    <a:schemeClr val="bg1"/>
                  </a:solidFill>
                  <a:latin typeface="Arial" panose="020B0604020202020204" pitchFamily="34" charset="0"/>
                  <a:cs typeface="Arial" panose="020B0604020202020204" pitchFamily="34" charset="0"/>
                </a:rPr>
                <a:t>72</a:t>
              </a:r>
              <a:r>
                <a:rPr lang="en-GB" sz="1400" b="1" noProof="0">
                  <a:solidFill>
                    <a:schemeClr val="bg1"/>
                  </a:solidFill>
                  <a:latin typeface="Arial" panose="020B0604020202020204" pitchFamily="34" charset="0"/>
                  <a:cs typeface="Arial" panose="020B0604020202020204" pitchFamily="34" charset="0"/>
                </a:rPr>
                <a:t> </a:t>
              </a:r>
            </a:p>
            <a:p>
              <a:pPr algn="ctr"/>
              <a:r>
                <a:rPr lang="en-GB" sz="1100" b="1" noProof="0">
                  <a:solidFill>
                    <a:schemeClr val="bg1"/>
                  </a:solidFill>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4413F84C-D638-827F-36C2-43B510ABBB4F}"/>
                </a:ext>
              </a:extLst>
            </p:cNvPr>
            <p:cNvSpPr txBox="1"/>
            <p:nvPr/>
          </p:nvSpPr>
          <p:spPr>
            <a:xfrm>
              <a:off x="2444857" y="2267623"/>
              <a:ext cx="1476289" cy="461665"/>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Median </a:t>
              </a:r>
              <a:br>
                <a:rPr lang="en-GB" sz="1200" noProof="0">
                  <a:solidFill>
                    <a:schemeClr val="accent1"/>
                  </a:solidFill>
                  <a:latin typeface="Arial" panose="020B0604020202020204" pitchFamily="34" charset="0"/>
                  <a:cs typeface="Arial" panose="020B0604020202020204" pitchFamily="34" charset="0"/>
                </a:rPr>
              </a:br>
              <a:r>
                <a:rPr lang="en-GB" sz="1200" noProof="0">
                  <a:solidFill>
                    <a:schemeClr val="accent1"/>
                  </a:solidFill>
                  <a:latin typeface="Arial" panose="020B0604020202020204" pitchFamily="34" charset="0"/>
                  <a:cs typeface="Arial" panose="020B0604020202020204" pitchFamily="34" charset="0"/>
                </a:rPr>
                <a:t>Child-Pugh </a:t>
              </a:r>
            </a:p>
          </p:txBody>
        </p:sp>
        <p:sp>
          <p:nvSpPr>
            <p:cNvPr id="34" name="Oval 33">
              <a:extLst>
                <a:ext uri="{FF2B5EF4-FFF2-40B4-BE49-F238E27FC236}">
                  <a16:creationId xmlns:a16="http://schemas.microsoft.com/office/drawing/2014/main" id="{D6658498-8D65-A897-56AB-CD945958C03D}"/>
                </a:ext>
              </a:extLst>
            </p:cNvPr>
            <p:cNvSpPr/>
            <p:nvPr/>
          </p:nvSpPr>
          <p:spPr>
            <a:xfrm>
              <a:off x="2876654" y="1655923"/>
              <a:ext cx="612431" cy="61243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600" b="1" noProof="0">
                  <a:solidFill>
                    <a:schemeClr val="bg1"/>
                  </a:solidFill>
                  <a:latin typeface="Arial" panose="020B0604020202020204" pitchFamily="34" charset="0"/>
                  <a:cs typeface="Arial" panose="020B0604020202020204" pitchFamily="34" charset="0"/>
                </a:rPr>
                <a:t>5</a:t>
              </a:r>
              <a:endParaRPr lang="en-GB" sz="1100" b="1" noProof="0">
                <a:solidFill>
                  <a:schemeClr val="bg1"/>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5FAD0EFB-EEF8-42FE-C408-6C880ED8E119}"/>
              </a:ext>
            </a:extLst>
          </p:cNvPr>
          <p:cNvSpPr txBox="1"/>
          <p:nvPr/>
        </p:nvSpPr>
        <p:spPr>
          <a:xfrm>
            <a:off x="7862424" y="1075832"/>
            <a:ext cx="2448415" cy="338554"/>
          </a:xfrm>
          <a:prstGeom prst="rect">
            <a:avLst/>
          </a:prstGeom>
          <a:noFill/>
        </p:spPr>
        <p:txBody>
          <a:bodyPr wrap="square" rtlCol="0">
            <a:spAutoFit/>
          </a:bodyPr>
          <a:lstStyle/>
          <a:p>
            <a:pPr algn="ctr"/>
            <a:r>
              <a:rPr lang="en-GB" sz="1600" b="1" noProof="0">
                <a:latin typeface="Arial" panose="020B0604020202020204" pitchFamily="34" charset="0"/>
                <a:cs typeface="Arial" panose="020B0604020202020204" pitchFamily="34" charset="0"/>
              </a:rPr>
              <a:t>AUROC</a:t>
            </a:r>
          </a:p>
        </p:txBody>
      </p:sp>
      <p:grpSp>
        <p:nvGrpSpPr>
          <p:cNvPr id="42" name="Group 41">
            <a:extLst>
              <a:ext uri="{FF2B5EF4-FFF2-40B4-BE49-F238E27FC236}">
                <a16:creationId xmlns:a16="http://schemas.microsoft.com/office/drawing/2014/main" id="{D4465B42-57A8-725A-AE73-75389B2F9E29}"/>
              </a:ext>
            </a:extLst>
          </p:cNvPr>
          <p:cNvGrpSpPr/>
          <p:nvPr/>
        </p:nvGrpSpPr>
        <p:grpSpPr>
          <a:xfrm>
            <a:off x="6447053" y="1518092"/>
            <a:ext cx="4037996" cy="1140972"/>
            <a:chOff x="6712252" y="1952373"/>
            <a:chExt cx="4037996" cy="1140972"/>
          </a:xfrm>
        </p:grpSpPr>
        <p:sp>
          <p:nvSpPr>
            <p:cNvPr id="50" name="TextBox 49">
              <a:extLst>
                <a:ext uri="{FF2B5EF4-FFF2-40B4-BE49-F238E27FC236}">
                  <a16:creationId xmlns:a16="http://schemas.microsoft.com/office/drawing/2014/main" id="{626A413B-C465-7F48-AF99-7B4D82E565CD}"/>
                </a:ext>
              </a:extLst>
            </p:cNvPr>
            <p:cNvSpPr txBox="1"/>
            <p:nvPr/>
          </p:nvSpPr>
          <p:spPr>
            <a:xfrm>
              <a:off x="9232900" y="1976056"/>
              <a:ext cx="1517348" cy="815608"/>
            </a:xfrm>
            <a:prstGeom prst="rect">
              <a:avLst/>
            </a:prstGeom>
            <a:noFill/>
          </p:spPr>
          <p:txBody>
            <a:bodyPr wrap="square" rtlCol="0">
              <a:spAutoFit/>
            </a:bodyPr>
            <a:lstStyle/>
            <a:p>
              <a:r>
                <a:rPr lang="en-GB" sz="3600" b="1" noProof="0">
                  <a:solidFill>
                    <a:schemeClr val="accent4"/>
                  </a:solidFill>
                  <a:latin typeface="Arial" panose="020B0604020202020204" pitchFamily="34" charset="0"/>
                  <a:cs typeface="Arial" panose="020B0604020202020204" pitchFamily="34" charset="0"/>
                </a:rPr>
                <a:t>0.71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accent4"/>
                  </a:solidFill>
                  <a:effectLst/>
                  <a:uLnTx/>
                  <a:uFillTx/>
                  <a:latin typeface="Arial" panose="020B0604020202020204" pitchFamily="34" charset="0"/>
                  <a:ea typeface="+mn-ea"/>
                  <a:cs typeface="Arial" panose="020B0604020202020204" pitchFamily="34" charset="0"/>
                </a:rPr>
                <a:t>95% CI, 0.66–0.76</a:t>
              </a:r>
            </a:p>
          </p:txBody>
        </p:sp>
        <p:grpSp>
          <p:nvGrpSpPr>
            <p:cNvPr id="44" name="Group 43">
              <a:extLst>
                <a:ext uri="{FF2B5EF4-FFF2-40B4-BE49-F238E27FC236}">
                  <a16:creationId xmlns:a16="http://schemas.microsoft.com/office/drawing/2014/main" id="{BEA15CF4-ABDA-A00C-134E-482973FDA8C9}"/>
                </a:ext>
              </a:extLst>
            </p:cNvPr>
            <p:cNvGrpSpPr/>
            <p:nvPr/>
          </p:nvGrpSpPr>
          <p:grpSpPr>
            <a:xfrm>
              <a:off x="6712252" y="1952373"/>
              <a:ext cx="2276022" cy="815608"/>
              <a:chOff x="3765852" y="3421263"/>
              <a:chExt cx="2276022" cy="815608"/>
            </a:xfrm>
          </p:grpSpPr>
          <p:sp>
            <p:nvSpPr>
              <p:cNvPr id="48" name="TextBox 47">
                <a:extLst>
                  <a:ext uri="{FF2B5EF4-FFF2-40B4-BE49-F238E27FC236}">
                    <a16:creationId xmlns:a16="http://schemas.microsoft.com/office/drawing/2014/main" id="{3A70FB72-A4E6-83AE-2AFF-B54C24685887}"/>
                  </a:ext>
                </a:extLst>
              </p:cNvPr>
              <p:cNvSpPr txBox="1"/>
              <p:nvPr/>
            </p:nvSpPr>
            <p:spPr>
              <a:xfrm>
                <a:off x="3765852" y="3421263"/>
                <a:ext cx="1517348" cy="815608"/>
              </a:xfrm>
              <a:prstGeom prst="rect">
                <a:avLst/>
              </a:prstGeom>
              <a:noFill/>
            </p:spPr>
            <p:txBody>
              <a:bodyPr wrap="square" rtlCol="0">
                <a:spAutoFit/>
              </a:bodyPr>
              <a:lstStyle/>
              <a:p>
                <a:r>
                  <a:rPr lang="en-GB" sz="3600" b="1" noProof="0">
                    <a:solidFill>
                      <a:schemeClr val="accent4"/>
                    </a:solidFill>
                    <a:latin typeface="Arial" panose="020B0604020202020204" pitchFamily="34" charset="0"/>
                    <a:cs typeface="Arial" panose="020B0604020202020204" pitchFamily="34" charset="0"/>
                  </a:rPr>
                  <a:t>0.79</a:t>
                </a:r>
              </a:p>
              <a:p>
                <a:r>
                  <a:rPr lang="en-GB" sz="1100">
                    <a:solidFill>
                      <a:schemeClr val="accent4"/>
                    </a:solidFill>
                    <a:latin typeface="Arial" panose="020B0604020202020204" pitchFamily="34" charset="0"/>
                    <a:cs typeface="Arial" panose="020B0604020202020204" pitchFamily="34" charset="0"/>
                  </a:rPr>
                  <a:t>95% CI, 0.74–0.84</a:t>
                </a:r>
                <a:endParaRPr lang="en-GB" sz="1100" noProof="0">
                  <a:solidFill>
                    <a:schemeClr val="accent4"/>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B06D413-80D6-08AC-71FB-6CEDF3BA52B0}"/>
                  </a:ext>
                </a:extLst>
              </p:cNvPr>
              <p:cNvSpPr txBox="1"/>
              <p:nvPr/>
            </p:nvSpPr>
            <p:spPr>
              <a:xfrm>
                <a:off x="4791347" y="3579171"/>
                <a:ext cx="1250527" cy="369332"/>
              </a:xfrm>
              <a:prstGeom prst="rect">
                <a:avLst/>
              </a:prstGeom>
              <a:noFill/>
            </p:spPr>
            <p:txBody>
              <a:bodyPr wrap="square" rtlCol="0">
                <a:spAutoFit/>
              </a:bodyPr>
              <a:lstStyle/>
              <a:p>
                <a:r>
                  <a:rPr lang="en-GB" noProof="0"/>
                  <a:t>mSEPT9</a:t>
                </a:r>
                <a:endParaRPr lang="en-GB" noProof="0">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0B8D901B-A06F-B035-1E14-693870AC78FB}"/>
                </a:ext>
              </a:extLst>
            </p:cNvPr>
            <p:cNvSpPr txBox="1"/>
            <p:nvPr/>
          </p:nvSpPr>
          <p:spPr>
            <a:xfrm>
              <a:off x="7844673" y="2800957"/>
              <a:ext cx="2231567" cy="292388"/>
            </a:xfrm>
            <a:prstGeom prst="rect">
              <a:avLst/>
            </a:prstGeom>
            <a:noFill/>
          </p:spPr>
          <p:txBody>
            <a:bodyPr wrap="square" rtlCol="0">
              <a:spAutoFit/>
            </a:bodyPr>
            <a:lstStyle/>
            <a:p>
              <a:pPr algn="ctr"/>
              <a:r>
                <a:rPr lang="en-GB" sz="1300" noProof="0">
                  <a:solidFill>
                    <a:srgbClr val="004B87"/>
                  </a:solidFill>
                  <a:latin typeface="Arial" panose="020B0604020202020204" pitchFamily="34" charset="0"/>
                  <a:cs typeface="Arial" panose="020B0604020202020204" pitchFamily="34" charset="0"/>
                </a:rPr>
                <a:t>p=0.002, Bayes factor 713</a:t>
              </a:r>
            </a:p>
          </p:txBody>
        </p:sp>
        <p:cxnSp>
          <p:nvCxnSpPr>
            <p:cNvPr id="46" name="Connector: Elbow 45">
              <a:extLst>
                <a:ext uri="{FF2B5EF4-FFF2-40B4-BE49-F238E27FC236}">
                  <a16:creationId xmlns:a16="http://schemas.microsoft.com/office/drawing/2014/main" id="{3E6B82AF-6ABE-DBB9-FAC5-E151A79CBBA1}"/>
                </a:ext>
              </a:extLst>
            </p:cNvPr>
            <p:cNvCxnSpPr>
              <a:cxnSpLocks/>
              <a:stCxn id="45" idx="1"/>
              <a:endCxn id="48" idx="2"/>
            </p:cNvCxnSpPr>
            <p:nvPr/>
          </p:nvCxnSpPr>
          <p:spPr>
            <a:xfrm rot="10800000">
              <a:off x="7470927" y="2767981"/>
              <a:ext cx="373747" cy="179170"/>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A458EF75-6D06-07D3-1EDF-69629EA2640B}"/>
                </a:ext>
              </a:extLst>
            </p:cNvPr>
            <p:cNvCxnSpPr>
              <a:cxnSpLocks/>
              <a:stCxn id="45" idx="3"/>
              <a:endCxn id="63" idx="2"/>
            </p:cNvCxnSpPr>
            <p:nvPr/>
          </p:nvCxnSpPr>
          <p:spPr>
            <a:xfrm flipV="1">
              <a:off x="10076240" y="2736549"/>
              <a:ext cx="674008" cy="210602"/>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63" name="TextBox 62">
            <a:extLst>
              <a:ext uri="{FF2B5EF4-FFF2-40B4-BE49-F238E27FC236}">
                <a16:creationId xmlns:a16="http://schemas.microsoft.com/office/drawing/2014/main" id="{AE5E003E-8E63-26DF-2CCA-CD2B84334A59}"/>
              </a:ext>
            </a:extLst>
          </p:cNvPr>
          <p:cNvSpPr txBox="1"/>
          <p:nvPr/>
        </p:nvSpPr>
        <p:spPr>
          <a:xfrm>
            <a:off x="10042176" y="1655937"/>
            <a:ext cx="885745" cy="646331"/>
          </a:xfrm>
          <a:prstGeom prst="rect">
            <a:avLst/>
          </a:prstGeom>
          <a:noFill/>
        </p:spPr>
        <p:txBody>
          <a:bodyPr wrap="square" rtlCol="0">
            <a:spAutoFit/>
          </a:bodyPr>
          <a:lstStyle/>
          <a:p>
            <a:r>
              <a:rPr lang="en-GB" noProof="0"/>
              <a:t>AFP</a:t>
            </a:r>
          </a:p>
          <a:p>
            <a:endParaRPr lang="en-GB" noProof="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40F88BAD-6690-3295-4A08-7D871148DE86}"/>
              </a:ext>
            </a:extLst>
          </p:cNvPr>
          <p:cNvSpPr txBox="1"/>
          <p:nvPr/>
        </p:nvSpPr>
        <p:spPr>
          <a:xfrm>
            <a:off x="5924134" y="2889625"/>
            <a:ext cx="6045131" cy="338554"/>
          </a:xfrm>
          <a:prstGeom prst="rect">
            <a:avLst/>
          </a:prstGeom>
          <a:noFill/>
        </p:spPr>
        <p:txBody>
          <a:bodyPr wrap="square" rtlCol="0">
            <a:spAutoFit/>
          </a:bodyPr>
          <a:lstStyle/>
          <a:p>
            <a:r>
              <a:rPr lang="en-GB" sz="1600" b="1" noProof="0">
                <a:latin typeface="Arial" panose="020B0604020202020204" pitchFamily="34" charset="0"/>
                <a:cs typeface="Arial" panose="020B0604020202020204" pitchFamily="34" charset="0"/>
              </a:rPr>
              <a:t>Sensitivity comparison for early-stage disease (BCLC 0–A) </a:t>
            </a:r>
          </a:p>
        </p:txBody>
      </p:sp>
      <p:graphicFrame>
        <p:nvGraphicFramePr>
          <p:cNvPr id="95" name="Chart 94">
            <a:extLst>
              <a:ext uri="{FF2B5EF4-FFF2-40B4-BE49-F238E27FC236}">
                <a16:creationId xmlns:a16="http://schemas.microsoft.com/office/drawing/2014/main" id="{94B0686C-19D6-A7EF-3C5E-CE21809A4FF8}"/>
              </a:ext>
            </a:extLst>
          </p:cNvPr>
          <p:cNvGraphicFramePr/>
          <p:nvPr/>
        </p:nvGraphicFramePr>
        <p:xfrm>
          <a:off x="7061079" y="3312498"/>
          <a:ext cx="2599998" cy="1459548"/>
        </p:xfrm>
        <a:graphic>
          <a:graphicData uri="http://schemas.openxmlformats.org/drawingml/2006/chart">
            <c:chart xmlns:c="http://schemas.openxmlformats.org/drawingml/2006/chart" xmlns:r="http://schemas.openxmlformats.org/officeDocument/2006/relationships" r:id="rId3"/>
          </a:graphicData>
        </a:graphic>
      </p:graphicFrame>
      <p:sp>
        <p:nvSpPr>
          <p:cNvPr id="96" name="TextBox 95">
            <a:extLst>
              <a:ext uri="{FF2B5EF4-FFF2-40B4-BE49-F238E27FC236}">
                <a16:creationId xmlns:a16="http://schemas.microsoft.com/office/drawing/2014/main" id="{E315ED9E-F6D9-B9B4-7B07-6895F6B3F511}"/>
              </a:ext>
            </a:extLst>
          </p:cNvPr>
          <p:cNvSpPr txBox="1"/>
          <p:nvPr/>
        </p:nvSpPr>
        <p:spPr>
          <a:xfrm rot="16200000">
            <a:off x="6345472" y="3713914"/>
            <a:ext cx="1258976" cy="276999"/>
          </a:xfrm>
          <a:prstGeom prst="rect">
            <a:avLst/>
          </a:prstGeom>
          <a:noFill/>
        </p:spPr>
        <p:txBody>
          <a:bodyPr wrap="square" rtlCol="0">
            <a:spAutoFit/>
          </a:bodyPr>
          <a:lstStyle/>
          <a:p>
            <a:r>
              <a:rPr lang="en-GB" sz="1200" b="1" noProof="0">
                <a:latin typeface="Arial" panose="020B0604020202020204" pitchFamily="34" charset="0"/>
                <a:cs typeface="Arial" panose="020B0604020202020204" pitchFamily="34" charset="0"/>
              </a:rPr>
              <a:t>Sensitivity, %</a:t>
            </a:r>
          </a:p>
        </p:txBody>
      </p:sp>
      <p:sp>
        <p:nvSpPr>
          <p:cNvPr id="97" name="TextBox 96">
            <a:extLst>
              <a:ext uri="{FF2B5EF4-FFF2-40B4-BE49-F238E27FC236}">
                <a16:creationId xmlns:a16="http://schemas.microsoft.com/office/drawing/2014/main" id="{E2306433-6C22-A80F-8046-482E71583E79}"/>
              </a:ext>
            </a:extLst>
          </p:cNvPr>
          <p:cNvSpPr txBox="1"/>
          <p:nvPr/>
        </p:nvSpPr>
        <p:spPr>
          <a:xfrm>
            <a:off x="7634185" y="3366098"/>
            <a:ext cx="753083" cy="307777"/>
          </a:xfrm>
          <a:prstGeom prst="rect">
            <a:avLst/>
          </a:prstGeom>
          <a:noFill/>
        </p:spPr>
        <p:txBody>
          <a:bodyPr wrap="square" rtlCol="0">
            <a:spAutoFit/>
          </a:bodyPr>
          <a:lstStyle/>
          <a:p>
            <a:pPr algn="ctr"/>
            <a:r>
              <a:rPr lang="en-GB" sz="1400" b="1" noProof="0">
                <a:solidFill>
                  <a:schemeClr val="accent4">
                    <a:lumMod val="75000"/>
                  </a:schemeClr>
                </a:solidFill>
                <a:latin typeface="Arial" panose="020B0604020202020204" pitchFamily="34" charset="0"/>
                <a:cs typeface="Arial" panose="020B0604020202020204" pitchFamily="34" charset="0"/>
              </a:rPr>
              <a:t>74.5%</a:t>
            </a:r>
          </a:p>
        </p:txBody>
      </p:sp>
      <p:sp>
        <p:nvSpPr>
          <p:cNvPr id="98" name="TextBox 97">
            <a:extLst>
              <a:ext uri="{FF2B5EF4-FFF2-40B4-BE49-F238E27FC236}">
                <a16:creationId xmlns:a16="http://schemas.microsoft.com/office/drawing/2014/main" id="{D956D6B0-68C1-DB60-775B-0B1A398B273A}"/>
              </a:ext>
            </a:extLst>
          </p:cNvPr>
          <p:cNvSpPr txBox="1"/>
          <p:nvPr/>
        </p:nvSpPr>
        <p:spPr>
          <a:xfrm>
            <a:off x="8787620" y="3898918"/>
            <a:ext cx="721437" cy="307777"/>
          </a:xfrm>
          <a:prstGeom prst="rect">
            <a:avLst/>
          </a:prstGeom>
          <a:noFill/>
        </p:spPr>
        <p:txBody>
          <a:bodyPr wrap="square" rtlCol="0">
            <a:spAutoFit/>
          </a:bodyPr>
          <a:lstStyle/>
          <a:p>
            <a:pPr algn="ctr"/>
            <a:r>
              <a:rPr lang="en-GB" sz="1400" b="1" noProof="0">
                <a:solidFill>
                  <a:schemeClr val="accent4">
                    <a:lumMod val="50000"/>
                  </a:schemeClr>
                </a:solidFill>
                <a:latin typeface="Arial" panose="020B0604020202020204" pitchFamily="34" charset="0"/>
                <a:cs typeface="Arial" panose="020B0604020202020204" pitchFamily="34" charset="0"/>
              </a:rPr>
              <a:t>23.5%</a:t>
            </a:r>
          </a:p>
        </p:txBody>
      </p:sp>
      <p:sp>
        <p:nvSpPr>
          <p:cNvPr id="100" name="Rectangle: Rounded Corners 99">
            <a:extLst>
              <a:ext uri="{FF2B5EF4-FFF2-40B4-BE49-F238E27FC236}">
                <a16:creationId xmlns:a16="http://schemas.microsoft.com/office/drawing/2014/main" id="{98E0E831-BCB2-81CC-0F12-70634DEB6F71}"/>
              </a:ext>
            </a:extLst>
          </p:cNvPr>
          <p:cNvSpPr/>
          <p:nvPr/>
        </p:nvSpPr>
        <p:spPr>
          <a:xfrm>
            <a:off x="9776241" y="3723409"/>
            <a:ext cx="1159726" cy="51937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300" noProof="0">
                <a:solidFill>
                  <a:schemeClr val="accent1"/>
                </a:solidFill>
                <a:latin typeface="Arial" panose="020B0604020202020204" pitchFamily="34" charset="0"/>
                <a:cs typeface="Arial" panose="020B0604020202020204" pitchFamily="34" charset="0"/>
              </a:rPr>
              <a:t>3.2-fold</a:t>
            </a:r>
            <a:br>
              <a:rPr lang="en-GB" sz="1300" noProof="0">
                <a:solidFill>
                  <a:schemeClr val="accent1"/>
                </a:solidFill>
                <a:latin typeface="Arial" panose="020B0604020202020204" pitchFamily="34" charset="0"/>
                <a:cs typeface="Arial" panose="020B0604020202020204" pitchFamily="34" charset="0"/>
              </a:rPr>
            </a:br>
            <a:r>
              <a:rPr lang="en-GB" sz="1300" noProof="0">
                <a:solidFill>
                  <a:schemeClr val="accent1"/>
                </a:solidFill>
                <a:latin typeface="Arial" panose="020B0604020202020204" pitchFamily="34" charset="0"/>
                <a:cs typeface="Arial" panose="020B0604020202020204" pitchFamily="34" charset="0"/>
              </a:rPr>
              <a:t>improvement</a:t>
            </a:r>
          </a:p>
        </p:txBody>
      </p:sp>
      <p:graphicFrame>
        <p:nvGraphicFramePr>
          <p:cNvPr id="70" name="Table 69">
            <a:extLst>
              <a:ext uri="{FF2B5EF4-FFF2-40B4-BE49-F238E27FC236}">
                <a16:creationId xmlns:a16="http://schemas.microsoft.com/office/drawing/2014/main" id="{D91D3286-08F7-D67E-9F8A-3FB31553B1A5}"/>
              </a:ext>
            </a:extLst>
          </p:cNvPr>
          <p:cNvGraphicFramePr>
            <a:graphicFrameLocks noGrp="1"/>
          </p:cNvGraphicFramePr>
          <p:nvPr>
            <p:extLst>
              <p:ext uri="{D42A27DB-BD31-4B8C-83A1-F6EECF244321}">
                <p14:modId xmlns:p14="http://schemas.microsoft.com/office/powerpoint/2010/main" val="25154157"/>
              </p:ext>
            </p:extLst>
          </p:nvPr>
        </p:nvGraphicFramePr>
        <p:xfrm>
          <a:off x="299722" y="3477647"/>
          <a:ext cx="5469926" cy="2114578"/>
        </p:xfrm>
        <a:graphic>
          <a:graphicData uri="http://schemas.openxmlformats.org/drawingml/2006/table">
            <a:tbl>
              <a:tblPr firstRow="1" bandRow="1">
                <a:tableStyleId>{5C22544A-7EE6-4342-B048-85BDC9FD1C3A}</a:tableStyleId>
              </a:tblPr>
              <a:tblGrid>
                <a:gridCol w="1279742">
                  <a:extLst>
                    <a:ext uri="{9D8B030D-6E8A-4147-A177-3AD203B41FA5}">
                      <a16:colId xmlns:a16="http://schemas.microsoft.com/office/drawing/2014/main" val="2350095507"/>
                    </a:ext>
                  </a:extLst>
                </a:gridCol>
                <a:gridCol w="1047546">
                  <a:extLst>
                    <a:ext uri="{9D8B030D-6E8A-4147-A177-3AD203B41FA5}">
                      <a16:colId xmlns:a16="http://schemas.microsoft.com/office/drawing/2014/main" val="1442077296"/>
                    </a:ext>
                  </a:extLst>
                </a:gridCol>
                <a:gridCol w="1047546">
                  <a:extLst>
                    <a:ext uri="{9D8B030D-6E8A-4147-A177-3AD203B41FA5}">
                      <a16:colId xmlns:a16="http://schemas.microsoft.com/office/drawing/2014/main" val="3240475084"/>
                    </a:ext>
                  </a:extLst>
                </a:gridCol>
                <a:gridCol w="1047546">
                  <a:extLst>
                    <a:ext uri="{9D8B030D-6E8A-4147-A177-3AD203B41FA5}">
                      <a16:colId xmlns:a16="http://schemas.microsoft.com/office/drawing/2014/main" val="758651725"/>
                    </a:ext>
                  </a:extLst>
                </a:gridCol>
                <a:gridCol w="1047546">
                  <a:extLst>
                    <a:ext uri="{9D8B030D-6E8A-4147-A177-3AD203B41FA5}">
                      <a16:colId xmlns:a16="http://schemas.microsoft.com/office/drawing/2014/main" val="107631857"/>
                    </a:ext>
                  </a:extLst>
                </a:gridCol>
              </a:tblGrid>
              <a:tr h="802951">
                <a:tc>
                  <a:txBody>
                    <a:bodyPr/>
                    <a:lstStyle/>
                    <a:p>
                      <a:r>
                        <a:rPr lang="en-GB" sz="1400" noProof="0">
                          <a:solidFill>
                            <a:schemeClr val="accent4"/>
                          </a:solidFill>
                          <a:latin typeface="Arial" panose="020B0604020202020204" pitchFamily="34" charset="0"/>
                          <a:cs typeface="Arial" panose="020B0604020202020204" pitchFamily="34" charset="0"/>
                        </a:rPr>
                        <a:t>Combination strategies</a:t>
                      </a:r>
                      <a:endParaRPr lang="en-GB" sz="1400" baseline="30000" noProof="0">
                        <a:solidFill>
                          <a:schemeClr val="accent4"/>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a:latin typeface="Arial" panose="020B0604020202020204" pitchFamily="34" charset="0"/>
                          <a:cs typeface="Arial" panose="020B0604020202020204" pitchFamily="34" charset="0"/>
                        </a:rPr>
                        <a:t>Sensitivity</a:t>
                      </a:r>
                    </a:p>
                  </a:txBody>
                  <a:tcPr anchor="ctr">
                    <a:solidFill>
                      <a:schemeClr val="accent4"/>
                    </a:solidFill>
                  </a:tcPr>
                </a:tc>
                <a:tc>
                  <a:txBody>
                    <a:bodyPr/>
                    <a:lstStyle/>
                    <a:p>
                      <a:pPr algn="ctr"/>
                      <a:r>
                        <a:rPr lang="en-GB" sz="1300" noProof="0">
                          <a:latin typeface="Arial" panose="020B0604020202020204" pitchFamily="34" charset="0"/>
                          <a:cs typeface="Arial" panose="020B0604020202020204" pitchFamily="34" charset="0"/>
                        </a:rPr>
                        <a:t>Specificity</a:t>
                      </a:r>
                    </a:p>
                  </a:txBody>
                  <a:tcPr anchor="ctr">
                    <a:solidFill>
                      <a:schemeClr val="accent4"/>
                    </a:solidFill>
                  </a:tcPr>
                </a:tc>
                <a:tc>
                  <a:txBody>
                    <a:bodyPr/>
                    <a:lstStyle/>
                    <a:p>
                      <a:pPr algn="ctr"/>
                      <a:r>
                        <a:rPr lang="en-GB" sz="1300" noProof="0">
                          <a:latin typeface="Arial" panose="020B0604020202020204" pitchFamily="34" charset="0"/>
                          <a:cs typeface="Arial" panose="020B0604020202020204" pitchFamily="34" charset="0"/>
                        </a:rPr>
                        <a:t>Negative </a:t>
                      </a:r>
                      <a:br>
                        <a:rPr lang="en-GB" sz="1300" noProof="0">
                          <a:latin typeface="Arial" panose="020B0604020202020204" pitchFamily="34" charset="0"/>
                          <a:cs typeface="Arial" panose="020B0604020202020204" pitchFamily="34" charset="0"/>
                        </a:rPr>
                      </a:br>
                      <a:r>
                        <a:rPr lang="en-GB" sz="1300" noProof="0">
                          <a:latin typeface="Arial" panose="020B0604020202020204" pitchFamily="34" charset="0"/>
                          <a:cs typeface="Arial" panose="020B0604020202020204" pitchFamily="34" charset="0"/>
                        </a:rPr>
                        <a:t>predictive value </a:t>
                      </a:r>
                    </a:p>
                  </a:txBody>
                  <a:tcPr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noProof="0">
                          <a:latin typeface="Arial" panose="020B0604020202020204" pitchFamily="34" charset="0"/>
                          <a:cs typeface="Arial" panose="020B0604020202020204" pitchFamily="34" charset="0"/>
                        </a:rPr>
                        <a:t>Positive  </a:t>
                      </a:r>
                      <a:br>
                        <a:rPr lang="en-GB" sz="1300" noProof="0">
                          <a:latin typeface="Arial" panose="020B0604020202020204" pitchFamily="34" charset="0"/>
                          <a:cs typeface="Arial" panose="020B0604020202020204" pitchFamily="34" charset="0"/>
                        </a:rPr>
                      </a:br>
                      <a:r>
                        <a:rPr lang="en-GB" sz="1300" noProof="0">
                          <a:latin typeface="Arial" panose="020B0604020202020204" pitchFamily="34" charset="0"/>
                          <a:cs typeface="Arial" panose="020B0604020202020204" pitchFamily="34" charset="0"/>
                        </a:rPr>
                        <a:t>predictive value </a:t>
                      </a:r>
                    </a:p>
                  </a:txBody>
                  <a:tcPr anchor="ctr">
                    <a:solidFill>
                      <a:schemeClr val="accent4"/>
                    </a:solidFill>
                  </a:tcPr>
                </a:tc>
                <a:extLst>
                  <a:ext uri="{0D108BD9-81ED-4DB2-BD59-A6C34878D82A}">
                    <a16:rowId xmlns:a16="http://schemas.microsoft.com/office/drawing/2014/main" val="672096379"/>
                  </a:ext>
                </a:extLst>
              </a:tr>
              <a:tr h="437209">
                <a:tc>
                  <a:txBody>
                    <a:bodyPr/>
                    <a:lstStyle/>
                    <a:p>
                      <a:r>
                        <a:rPr lang="en-GB" sz="1300" b="1" noProof="0">
                          <a:solidFill>
                            <a:schemeClr val="tx2"/>
                          </a:solidFill>
                          <a:latin typeface="Arial" panose="020B0604020202020204" pitchFamily="34" charset="0"/>
                          <a:cs typeface="Arial" panose="020B0604020202020204" pitchFamily="34" charset="0"/>
                        </a:rPr>
                        <a:t>Tier 1a*</a:t>
                      </a:r>
                      <a:endParaRPr lang="en-GB" sz="1300" b="1"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87.8</a:t>
                      </a:r>
                    </a:p>
                  </a:txBody>
                  <a:tcPr anchor="ctr">
                    <a:solidFill>
                      <a:schemeClr val="bg1">
                        <a:lumMod val="95000"/>
                      </a:schemeClr>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95.0</a:t>
                      </a:r>
                    </a:p>
                  </a:txBody>
                  <a:tcPr anchor="ctr">
                    <a:solidFill>
                      <a:schemeClr val="bg1">
                        <a:lumMod val="95000"/>
                      </a:schemeClr>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437209">
                <a:tc>
                  <a:txBody>
                    <a:bodyPr/>
                    <a:lstStyle/>
                    <a:p>
                      <a:r>
                        <a:rPr lang="en-GB" sz="1300" b="1" noProof="0">
                          <a:solidFill>
                            <a:schemeClr val="accent1"/>
                          </a:solidFill>
                          <a:latin typeface="Arial" panose="020B0604020202020204" pitchFamily="34" charset="0"/>
                          <a:cs typeface="Arial" panose="020B0604020202020204" pitchFamily="34" charset="0"/>
                        </a:rPr>
                        <a:t>Tier 2</a:t>
                      </a:r>
                      <a:r>
                        <a:rPr lang="en-GB" sz="1400" b="1" baseline="30000" noProof="0">
                          <a:solidFill>
                            <a:schemeClr val="tx2"/>
                          </a:solidFill>
                          <a:latin typeface="Arial" panose="020B0604020202020204"/>
                        </a:rPr>
                        <a:t>†</a:t>
                      </a:r>
                      <a:endParaRPr lang="en-GB" sz="1300" b="1" noProof="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99.6</a:t>
                      </a:r>
                    </a:p>
                  </a:txBody>
                  <a:tcPr anchor="ctr">
                    <a:solidFill>
                      <a:schemeClr val="bg1"/>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95.1</a:t>
                      </a:r>
                    </a:p>
                  </a:txBody>
                  <a:tcPr anchor="ctr">
                    <a:solidFill>
                      <a:schemeClr val="bg1"/>
                    </a:solidFill>
                  </a:tcPr>
                </a:tc>
                <a:extLst>
                  <a:ext uri="{0D108BD9-81ED-4DB2-BD59-A6C34878D82A}">
                    <a16:rowId xmlns:a16="http://schemas.microsoft.com/office/drawing/2014/main" val="2087262494"/>
                  </a:ext>
                </a:extLst>
              </a:tr>
              <a:tr h="437209">
                <a:tc>
                  <a:txBody>
                    <a:bodyPr/>
                    <a:lstStyle/>
                    <a:p>
                      <a:r>
                        <a:rPr lang="en-GB" sz="1300" b="1" noProof="0">
                          <a:solidFill>
                            <a:schemeClr val="accent1"/>
                          </a:solidFill>
                          <a:latin typeface="Arial" panose="020B0604020202020204" pitchFamily="34" charset="0"/>
                          <a:cs typeface="Arial" panose="020B0604020202020204" pitchFamily="34" charset="0"/>
                        </a:rPr>
                        <a:t>Tier 1c</a:t>
                      </a:r>
                      <a:r>
                        <a:rPr lang="en-GB" sz="1400" b="1" baseline="30000" noProof="0">
                          <a:solidFill>
                            <a:schemeClr val="tx2"/>
                          </a:solidFill>
                          <a:latin typeface="Arial" panose="020B0604020202020204"/>
                        </a:rPr>
                        <a:t>‡</a:t>
                      </a:r>
                      <a:endParaRPr lang="en-GB" sz="1300" b="1" baseline="3000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74.8</a:t>
                      </a:r>
                    </a:p>
                  </a:txBody>
                  <a:tcPr anchor="ctr">
                    <a:solidFill>
                      <a:schemeClr val="bg1">
                        <a:lumMod val="95000"/>
                      </a:schemeClr>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85.9</a:t>
                      </a:r>
                    </a:p>
                  </a:txBody>
                  <a:tcPr anchor="ctr">
                    <a:solidFill>
                      <a:schemeClr val="bg1">
                        <a:lumMod val="95000"/>
                      </a:schemeClr>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GB" sz="1300" noProof="0">
                          <a:solidFill>
                            <a:schemeClr val="accent1"/>
                          </a:solidFill>
                          <a:latin typeface="Aptos" panose="020B0004020202020204" pitchFamily="34" charset="0"/>
                          <a:cs typeface="Arial" panose="020B0604020202020204" pitchFamily="34" charset="0"/>
                        </a:rPr>
                        <a:t>–</a:t>
                      </a:r>
                      <a:endParaRPr lang="en-GB" sz="130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785188041"/>
                  </a:ext>
                </a:extLst>
              </a:tr>
            </a:tbl>
          </a:graphicData>
        </a:graphic>
      </p:graphicFrame>
      <p:pic>
        <p:nvPicPr>
          <p:cNvPr id="3" name="Picture 2">
            <a:hlinkClick r:id="rId4" action="ppaction://hlinksldjump"/>
            <a:extLst>
              <a:ext uri="{FF2B5EF4-FFF2-40B4-BE49-F238E27FC236}">
                <a16:creationId xmlns:a16="http://schemas.microsoft.com/office/drawing/2014/main" id="{9EC3B3D9-F7AA-FB47-C4AA-A7A93E03A01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2" name="Straight Connector 1">
            <a:extLst>
              <a:ext uri="{FF2B5EF4-FFF2-40B4-BE49-F238E27FC236}">
                <a16:creationId xmlns:a16="http://schemas.microsoft.com/office/drawing/2014/main" id="{1A8DCA6C-DC66-04F7-D190-191BD9095E0F}"/>
              </a:ext>
            </a:extLst>
          </p:cNvPr>
          <p:cNvCxnSpPr>
            <a:cxnSpLocks/>
          </p:cNvCxnSpPr>
          <p:nvPr/>
        </p:nvCxnSpPr>
        <p:spPr>
          <a:xfrm>
            <a:off x="5924134" y="4931579"/>
            <a:ext cx="60992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78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6DEB5264-E16F-C3D4-F539-A8838821DF18}"/>
              </a:ext>
            </a:extLst>
          </p:cNvPr>
          <p:cNvSpPr/>
          <p:nvPr/>
        </p:nvSpPr>
        <p:spPr>
          <a:xfrm>
            <a:off x="5899614" y="2667684"/>
            <a:ext cx="5577048" cy="625854"/>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b"/>
          <a:lstStyle/>
          <a:p>
            <a:r>
              <a:rPr lang="en-GB" sz="1400" noProof="0">
                <a:solidFill>
                  <a:schemeClr val="tx1"/>
                </a:solidFill>
                <a:latin typeface="Arial" panose="020B0604020202020204"/>
              </a:rPr>
              <a:t>Metastatic FLC (n=8), HCC (n=64), CCA (n=24), cirrhosis without HCC (n=20)</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3" y="1045205"/>
            <a:ext cx="4334198"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FLC is a rare primary liver cancer that develops in non-cirrhotic livers</a:t>
            </a:r>
          </a:p>
          <a:p>
            <a:pPr>
              <a:lnSpc>
                <a:spcPct val="100000"/>
              </a:lnSpc>
            </a:pPr>
            <a:r>
              <a:rPr lang="en-GB" sz="1600" noProof="0">
                <a:latin typeface="Arial" panose="020B0604020202020204" pitchFamily="34" charset="0"/>
                <a:cs typeface="Arial" panose="020B0604020202020204" pitchFamily="34" charset="0"/>
              </a:rPr>
              <a:t>This disease typically affects young patients who usually present with normal levels of known serum tumour biomarkers</a:t>
            </a:r>
          </a:p>
          <a:p>
            <a:pPr>
              <a:lnSpc>
                <a:spcPct val="100000"/>
              </a:lnSpc>
            </a:pPr>
            <a:r>
              <a:rPr lang="en-GB" sz="1600" noProof="0">
                <a:latin typeface="Arial" panose="020B0604020202020204" pitchFamily="34" charset="0"/>
                <a:cs typeface="Arial" panose="020B0604020202020204" pitchFamily="34" charset="0"/>
              </a:rPr>
              <a:t>A patient who had markedly elevated PCT had been observed previously</a:t>
            </a:r>
          </a:p>
          <a:p>
            <a:pPr>
              <a:lnSpc>
                <a:spcPct val="100000"/>
              </a:lnSpc>
            </a:pPr>
            <a:r>
              <a:rPr lang="en-GB" sz="1600" b="1" noProof="0">
                <a:latin typeface="Arial" panose="020B0604020202020204" pitchFamily="34" charset="0"/>
                <a:cs typeface="Arial" panose="020B0604020202020204" pitchFamily="34" charset="0"/>
              </a:rPr>
              <a:t>AIM:</a:t>
            </a:r>
            <a:r>
              <a:rPr lang="en-GB" sz="1600" noProof="0">
                <a:latin typeface="Arial" panose="020B0604020202020204" pitchFamily="34" charset="0"/>
                <a:cs typeface="Arial" panose="020B0604020202020204" pitchFamily="34" charset="0"/>
              </a:rPr>
              <a:t> To investigate the potential role of PCT as a biomarker in a larger cohort of patients with FLC</a:t>
            </a: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4791576"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panose="020B0604020202020204" pitchFamily="34" charset="0"/>
                <a:cs typeface="Arial" panose="020B0604020202020204" pitchFamily="34" charset="0"/>
              </a:rPr>
              <a:t>Nault JC, et al. EASL 2026; OS-055.</a:t>
            </a:r>
          </a:p>
        </p:txBody>
      </p:sp>
      <p:sp>
        <p:nvSpPr>
          <p:cNvPr id="8" name="Title 1">
            <a:extLst>
              <a:ext uri="{FF2B5EF4-FFF2-40B4-BE49-F238E27FC236}">
                <a16:creationId xmlns:a16="http://schemas.microsoft.com/office/drawing/2014/main" id="{B5B3E3CE-3B15-650A-2962-290C84E682A2}"/>
              </a:ext>
            </a:extLst>
          </p:cNvPr>
          <p:cNvSpPr>
            <a:spLocks noGrp="1"/>
          </p:cNvSpPr>
          <p:nvPr>
            <p:ph type="title"/>
          </p:nvPr>
        </p:nvSpPr>
        <p:spPr>
          <a:xfrm>
            <a:off x="838200" y="-89087"/>
            <a:ext cx="10515600" cy="838947"/>
          </a:xfrm>
        </p:spPr>
        <p:txBody>
          <a:bodyPr>
            <a:noAutofit/>
          </a:bodyPr>
          <a:lstStyle/>
          <a:p>
            <a:r>
              <a:rPr lang="en-GB" noProof="0">
                <a:latin typeface="Arial" panose="020B0604020202020204" pitchFamily="34" charset="0"/>
                <a:cs typeface="Arial" panose="020B0604020202020204" pitchFamily="34" charset="0"/>
              </a:rPr>
              <a:t>Serum procalcitonin: A new tumour biomarker for the diagnosis and monitoring of fibrolamellar hepatocellular carcinoma </a:t>
            </a:r>
          </a:p>
        </p:txBody>
      </p:sp>
      <p:sp>
        <p:nvSpPr>
          <p:cNvPr id="101" name="Rectangle 100">
            <a:extLst>
              <a:ext uri="{FF2B5EF4-FFF2-40B4-BE49-F238E27FC236}">
                <a16:creationId xmlns:a16="http://schemas.microsoft.com/office/drawing/2014/main" id="{416CEFCC-2DA1-DD46-FB8D-BE537963C627}"/>
              </a:ext>
            </a:extLst>
          </p:cNvPr>
          <p:cNvSpPr/>
          <p:nvPr/>
        </p:nvSpPr>
        <p:spPr>
          <a:xfrm>
            <a:off x="5241774" y="1620301"/>
            <a:ext cx="3595468"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GB" sz="1400" b="1" noProof="0">
                <a:solidFill>
                  <a:schemeClr val="tx1"/>
                </a:solidFill>
                <a:latin typeface="Arial" panose="020B0604020202020204"/>
              </a:rPr>
              <a:t>Patients from European and </a:t>
            </a:r>
            <a:br>
              <a:rPr lang="en-GB" sz="1400" b="1" noProof="0">
                <a:solidFill>
                  <a:schemeClr val="tx1"/>
                </a:solidFill>
                <a:latin typeface="Arial" panose="020B0604020202020204"/>
              </a:rPr>
            </a:br>
            <a:r>
              <a:rPr lang="en-GB" sz="1400" b="1" noProof="0">
                <a:solidFill>
                  <a:schemeClr val="tx1"/>
                </a:solidFill>
                <a:latin typeface="Arial" panose="020B0604020202020204"/>
              </a:rPr>
              <a:t>US cohorts</a:t>
            </a:r>
            <a:endParaRPr lang="en-GB" sz="1400" b="1" noProof="0">
              <a:solidFill>
                <a:schemeClr val="tx1"/>
              </a:solidFill>
            </a:endParaRPr>
          </a:p>
        </p:txBody>
      </p:sp>
      <p:sp>
        <p:nvSpPr>
          <p:cNvPr id="102" name="Oval 101">
            <a:extLst>
              <a:ext uri="{FF2B5EF4-FFF2-40B4-BE49-F238E27FC236}">
                <a16:creationId xmlns:a16="http://schemas.microsoft.com/office/drawing/2014/main" id="{54BBC035-82AD-52BA-CE68-169765D7D4BC}"/>
              </a:ext>
            </a:extLst>
          </p:cNvPr>
          <p:cNvSpPr/>
          <p:nvPr/>
        </p:nvSpPr>
        <p:spPr>
          <a:xfrm>
            <a:off x="4902719" y="1502068"/>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03" name="Group 102">
            <a:extLst>
              <a:ext uri="{FF2B5EF4-FFF2-40B4-BE49-F238E27FC236}">
                <a16:creationId xmlns:a16="http://schemas.microsoft.com/office/drawing/2014/main" id="{58FFAE10-BAFD-FC87-B618-F55A9B63F354}"/>
              </a:ext>
            </a:extLst>
          </p:cNvPr>
          <p:cNvGrpSpPr/>
          <p:nvPr/>
        </p:nvGrpSpPr>
        <p:grpSpPr>
          <a:xfrm>
            <a:off x="4944670" y="1651387"/>
            <a:ext cx="700458" cy="532419"/>
            <a:chOff x="5326262" y="2874941"/>
            <a:chExt cx="813014" cy="617974"/>
          </a:xfrm>
        </p:grpSpPr>
        <p:pic>
          <p:nvPicPr>
            <p:cNvPr id="104" name="Graphic 103">
              <a:extLst>
                <a:ext uri="{FF2B5EF4-FFF2-40B4-BE49-F238E27FC236}">
                  <a16:creationId xmlns:a16="http://schemas.microsoft.com/office/drawing/2014/main" id="{CB7226DE-0826-0DAE-67C5-858D53E32A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105" name="Graphic 104">
              <a:extLst>
                <a:ext uri="{FF2B5EF4-FFF2-40B4-BE49-F238E27FC236}">
                  <a16:creationId xmlns:a16="http://schemas.microsoft.com/office/drawing/2014/main" id="{CAC8BBB2-77CB-BE35-EE6C-472AA8A7AD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106" name="Graphic 105">
              <a:extLst>
                <a:ext uri="{FF2B5EF4-FFF2-40B4-BE49-F238E27FC236}">
                  <a16:creationId xmlns:a16="http://schemas.microsoft.com/office/drawing/2014/main" id="{015558F7-2DC7-9E24-DADB-B6925F10BA6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41185"/>
              <a:ext cx="551731" cy="551730"/>
            </a:xfrm>
            <a:prstGeom prst="rect">
              <a:avLst/>
            </a:prstGeom>
          </p:spPr>
        </p:pic>
      </p:grpSp>
      <p:cxnSp>
        <p:nvCxnSpPr>
          <p:cNvPr id="142" name="Straight Arrow Connector 14">
            <a:extLst>
              <a:ext uri="{FF2B5EF4-FFF2-40B4-BE49-F238E27FC236}">
                <a16:creationId xmlns:a16="http://schemas.microsoft.com/office/drawing/2014/main" id="{25A6F2E7-5D05-E5AC-581F-A4CE5C320DBC}"/>
              </a:ext>
            </a:extLst>
          </p:cNvPr>
          <p:cNvCxnSpPr>
            <a:cxnSpLocks/>
            <a:stCxn id="102" idx="4"/>
            <a:endCxn id="138" idx="1"/>
          </p:cNvCxnSpPr>
          <p:nvPr/>
        </p:nvCxnSpPr>
        <p:spPr>
          <a:xfrm rot="16200000" flipH="1">
            <a:off x="4876832" y="2696366"/>
            <a:ext cx="1440851" cy="60471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
            <a:extLst>
              <a:ext uri="{FF2B5EF4-FFF2-40B4-BE49-F238E27FC236}">
                <a16:creationId xmlns:a16="http://schemas.microsoft.com/office/drawing/2014/main" id="{58E4D2C9-5632-A5E5-A8BA-238C1F22D1C1}"/>
              </a:ext>
            </a:extLst>
          </p:cNvPr>
          <p:cNvCxnSpPr>
            <a:cxnSpLocks/>
            <a:stCxn id="102" idx="4"/>
            <a:endCxn id="140" idx="1"/>
          </p:cNvCxnSpPr>
          <p:nvPr/>
        </p:nvCxnSpPr>
        <p:spPr>
          <a:xfrm rot="16200000" flipH="1">
            <a:off x="3953415" y="3619783"/>
            <a:ext cx="3287684" cy="60471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
            <a:extLst>
              <a:ext uri="{FF2B5EF4-FFF2-40B4-BE49-F238E27FC236}">
                <a16:creationId xmlns:a16="http://schemas.microsoft.com/office/drawing/2014/main" id="{F13500DF-ED12-8F49-353B-A27212C79FCD}"/>
              </a:ext>
            </a:extLst>
          </p:cNvPr>
          <p:cNvCxnSpPr>
            <a:cxnSpLocks/>
            <a:stCxn id="102" idx="4"/>
            <a:endCxn id="139" idx="1"/>
          </p:cNvCxnSpPr>
          <p:nvPr/>
        </p:nvCxnSpPr>
        <p:spPr>
          <a:xfrm rot="16200000" flipH="1">
            <a:off x="4338060" y="3235138"/>
            <a:ext cx="2518394" cy="60471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4">
            <a:extLst>
              <a:ext uri="{FF2B5EF4-FFF2-40B4-BE49-F238E27FC236}">
                <a16:creationId xmlns:a16="http://schemas.microsoft.com/office/drawing/2014/main" id="{166B663C-9E7F-55E6-FD31-E057FB61ACAE}"/>
              </a:ext>
            </a:extLst>
          </p:cNvPr>
          <p:cNvCxnSpPr>
            <a:cxnSpLocks/>
            <a:stCxn id="102" idx="4"/>
            <a:endCxn id="136" idx="1"/>
          </p:cNvCxnSpPr>
          <p:nvPr/>
        </p:nvCxnSpPr>
        <p:spPr>
          <a:xfrm rot="16200000" flipH="1">
            <a:off x="5413215" y="2159983"/>
            <a:ext cx="368085" cy="60471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4754252" y="1058406"/>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B15CA546-CE67-91FF-FA3D-65CD78F9F1ED}"/>
              </a:ext>
            </a:extLst>
          </p:cNvPr>
          <p:cNvSpPr/>
          <p:nvPr/>
        </p:nvSpPr>
        <p:spPr>
          <a:xfrm>
            <a:off x="5899614" y="3721110"/>
            <a:ext cx="5577048" cy="672499"/>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b"/>
          <a:lstStyle/>
          <a:p>
            <a:r>
              <a:rPr lang="en-GB" sz="1400">
                <a:solidFill>
                  <a:schemeClr val="tx1"/>
                </a:solidFill>
                <a:latin typeface="Arial" panose="020B0604020202020204"/>
              </a:rPr>
              <a:t>FLC (n=27), HCC (n=331), CCA (n=39), hepatoblastoma (n=71), hepatocellular adenoma (n=34), non-</a:t>
            </a:r>
            <a:r>
              <a:rPr lang="en-GB" sz="1400" err="1">
                <a:solidFill>
                  <a:schemeClr val="tx1"/>
                </a:solidFill>
                <a:latin typeface="Arial" panose="020B0604020202020204"/>
              </a:rPr>
              <a:t>tumoural</a:t>
            </a:r>
            <a:r>
              <a:rPr lang="en-GB" sz="1400">
                <a:solidFill>
                  <a:schemeClr val="tx1"/>
                </a:solidFill>
                <a:latin typeface="Arial" panose="020B0604020202020204"/>
              </a:rPr>
              <a:t> liver samples (n=55)</a:t>
            </a:r>
          </a:p>
        </p:txBody>
      </p:sp>
      <p:sp>
        <p:nvSpPr>
          <p:cNvPr id="87" name="Rectangle 86">
            <a:extLst>
              <a:ext uri="{FF2B5EF4-FFF2-40B4-BE49-F238E27FC236}">
                <a16:creationId xmlns:a16="http://schemas.microsoft.com/office/drawing/2014/main" id="{4C43AC32-5044-5D7E-6CFC-A2BD4C922ED1}"/>
              </a:ext>
            </a:extLst>
          </p:cNvPr>
          <p:cNvSpPr/>
          <p:nvPr/>
        </p:nvSpPr>
        <p:spPr>
          <a:xfrm>
            <a:off x="5899614" y="4781109"/>
            <a:ext cx="5577048" cy="469039"/>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b"/>
          <a:lstStyle/>
          <a:p>
            <a:r>
              <a:rPr lang="en-GB" sz="1400" noProof="0">
                <a:solidFill>
                  <a:schemeClr val="tx1"/>
                </a:solidFill>
                <a:latin typeface="Arial" panose="020B0604020202020204"/>
              </a:rPr>
              <a:t>FLC (n=3)</a:t>
            </a:r>
          </a:p>
        </p:txBody>
      </p:sp>
      <p:sp>
        <p:nvSpPr>
          <p:cNvPr id="96" name="TextBox 95">
            <a:extLst>
              <a:ext uri="{FF2B5EF4-FFF2-40B4-BE49-F238E27FC236}">
                <a16:creationId xmlns:a16="http://schemas.microsoft.com/office/drawing/2014/main" id="{740B5078-EE7D-4518-6CF7-F554BA9A04B4}"/>
              </a:ext>
            </a:extLst>
          </p:cNvPr>
          <p:cNvSpPr txBox="1"/>
          <p:nvPr/>
        </p:nvSpPr>
        <p:spPr>
          <a:xfrm>
            <a:off x="5899614" y="5648727"/>
            <a:ext cx="2601650" cy="307777"/>
          </a:xfrm>
          <a:prstGeom prst="rect">
            <a:avLst/>
          </a:prstGeom>
          <a:noFill/>
        </p:spPr>
        <p:txBody>
          <a:bodyPr wrap="square" rtlCol="0">
            <a:spAutoFit/>
          </a:bodyPr>
          <a:lstStyle/>
          <a:p>
            <a:pPr algn="r"/>
            <a:r>
              <a:rPr lang="en-GB" sz="1400" b="1" noProof="0">
                <a:solidFill>
                  <a:schemeClr val="accent1"/>
                </a:solidFill>
              </a:rPr>
              <a:t>Spatial transcriptomics</a:t>
            </a:r>
          </a:p>
        </p:txBody>
      </p:sp>
      <p:sp>
        <p:nvSpPr>
          <p:cNvPr id="97" name="Rectangle 96">
            <a:extLst>
              <a:ext uri="{FF2B5EF4-FFF2-40B4-BE49-F238E27FC236}">
                <a16:creationId xmlns:a16="http://schemas.microsoft.com/office/drawing/2014/main" id="{A79D6C9F-0815-F28C-FA8B-20CCD790FE02}"/>
              </a:ext>
            </a:extLst>
          </p:cNvPr>
          <p:cNvSpPr/>
          <p:nvPr/>
        </p:nvSpPr>
        <p:spPr>
          <a:xfrm>
            <a:off x="5899614" y="5560313"/>
            <a:ext cx="5577048" cy="469039"/>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bIns="45720" rtlCol="0" anchor="b"/>
          <a:lstStyle/>
          <a:p>
            <a:r>
              <a:rPr lang="en-GB" sz="1400" noProof="0">
                <a:solidFill>
                  <a:schemeClr val="tx1"/>
                </a:solidFill>
                <a:latin typeface="Arial" panose="020B0604020202020204"/>
              </a:rPr>
              <a:t>Primary or secondary liver cancers </a:t>
            </a:r>
            <a:r>
              <a:rPr lang="en-GB" sz="1400">
                <a:solidFill>
                  <a:schemeClr val="tx1"/>
                </a:solidFill>
                <a:latin typeface="Arial" panose="020B0604020202020204"/>
              </a:rPr>
              <a:t>including FLC</a:t>
            </a:r>
            <a:r>
              <a:rPr lang="en-GB" sz="1400">
                <a:solidFill>
                  <a:schemeClr val="tx1"/>
                </a:solidFill>
              </a:rPr>
              <a:t> (n=34) </a:t>
            </a:r>
            <a:endParaRPr lang="en-GB" sz="1400" noProof="0">
              <a:solidFill>
                <a:schemeClr val="tx1"/>
              </a:solidFill>
              <a:latin typeface="Arial" panose="020B0604020202020204"/>
            </a:endParaRPr>
          </a:p>
        </p:txBody>
      </p:sp>
      <p:sp>
        <p:nvSpPr>
          <p:cNvPr id="140" name="Rectangle 139">
            <a:extLst>
              <a:ext uri="{FF2B5EF4-FFF2-40B4-BE49-F238E27FC236}">
                <a16:creationId xmlns:a16="http://schemas.microsoft.com/office/drawing/2014/main" id="{CA1F7E37-9144-8ABF-EDD0-8484FAEF1999}"/>
              </a:ext>
            </a:extLst>
          </p:cNvPr>
          <p:cNvSpPr/>
          <p:nvPr/>
        </p:nvSpPr>
        <p:spPr>
          <a:xfrm>
            <a:off x="5899614" y="5404594"/>
            <a:ext cx="3251160" cy="322776"/>
          </a:xfrm>
          <a:prstGeom prst="rect">
            <a:avLst/>
          </a:prstGeom>
          <a:solidFill>
            <a:schemeClr val="accent4">
              <a:lumMod val="75000"/>
            </a:schemeClr>
          </a:solidFill>
          <a:ln w="12700">
            <a:solidFill>
              <a:srgbClr val="A408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a:solidFill>
                  <a:schemeClr val="bg1"/>
                </a:solidFill>
                <a:latin typeface="Arial" panose="020B0604020202020204" pitchFamily="34" charset="0"/>
                <a:cs typeface="Arial" panose="020B0604020202020204" pitchFamily="34" charset="0"/>
              </a:rPr>
              <a:t>PCT IHC</a:t>
            </a:r>
          </a:p>
        </p:txBody>
      </p:sp>
      <p:sp>
        <p:nvSpPr>
          <p:cNvPr id="139" name="Rectangle 138">
            <a:extLst>
              <a:ext uri="{FF2B5EF4-FFF2-40B4-BE49-F238E27FC236}">
                <a16:creationId xmlns:a16="http://schemas.microsoft.com/office/drawing/2014/main" id="{A4DE26CD-E3D9-F774-9973-3DE8AD9ECAA8}"/>
              </a:ext>
            </a:extLst>
          </p:cNvPr>
          <p:cNvSpPr/>
          <p:nvPr/>
        </p:nvSpPr>
        <p:spPr>
          <a:xfrm>
            <a:off x="5899614" y="4637584"/>
            <a:ext cx="3267046" cy="318215"/>
          </a:xfrm>
          <a:prstGeom prst="rect">
            <a:avLst/>
          </a:prstGeom>
          <a:solidFill>
            <a:schemeClr val="accent4"/>
          </a:solidFill>
          <a:ln w="12700">
            <a:solidFill>
              <a:srgbClr val="DB0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a:solidFill>
                  <a:schemeClr val="bg1"/>
                </a:solidFill>
                <a:latin typeface="Arial" panose="020B0604020202020204" pitchFamily="34" charset="0"/>
                <a:cs typeface="Arial" panose="020B0604020202020204" pitchFamily="34" charset="0"/>
              </a:rPr>
              <a:t>Spatial transcriptomics</a:t>
            </a:r>
          </a:p>
        </p:txBody>
      </p:sp>
      <p:sp>
        <p:nvSpPr>
          <p:cNvPr id="138" name="Rectangle 137">
            <a:extLst>
              <a:ext uri="{FF2B5EF4-FFF2-40B4-BE49-F238E27FC236}">
                <a16:creationId xmlns:a16="http://schemas.microsoft.com/office/drawing/2014/main" id="{3EE4D2EF-AF8D-5B1E-B952-D06C8C8B0ABF}"/>
              </a:ext>
            </a:extLst>
          </p:cNvPr>
          <p:cNvSpPr/>
          <p:nvPr/>
        </p:nvSpPr>
        <p:spPr>
          <a:xfrm>
            <a:off x="5899614" y="3560041"/>
            <a:ext cx="3267046" cy="318215"/>
          </a:xfrm>
          <a:prstGeom prst="rect">
            <a:avLst/>
          </a:prstGeom>
          <a:solidFill>
            <a:schemeClr val="accent4">
              <a:lumMod val="60000"/>
              <a:lumOff val="40000"/>
            </a:schemeClr>
          </a:solidFill>
          <a:ln w="12700">
            <a:solidFill>
              <a:srgbClr val="F75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i="1" noProof="0">
                <a:solidFill>
                  <a:schemeClr val="bg1"/>
                </a:solidFill>
                <a:latin typeface="Arial" panose="020B0604020202020204" pitchFamily="34" charset="0"/>
                <a:cs typeface="Arial" panose="020B0604020202020204" pitchFamily="34" charset="0"/>
              </a:rPr>
              <a:t>CALCA</a:t>
            </a:r>
            <a:r>
              <a:rPr lang="en-GB" sz="1400" b="1" noProof="0">
                <a:solidFill>
                  <a:schemeClr val="bg1"/>
                </a:solidFill>
                <a:latin typeface="Arial" panose="020B0604020202020204" pitchFamily="34" charset="0"/>
                <a:cs typeface="Arial" panose="020B0604020202020204" pitchFamily="34" charset="0"/>
              </a:rPr>
              <a:t> gene expression (RNA-</a:t>
            </a:r>
            <a:r>
              <a:rPr lang="en-GB" sz="1400" b="1" noProof="0" err="1">
                <a:solidFill>
                  <a:schemeClr val="bg1"/>
                </a:solidFill>
                <a:latin typeface="Arial" panose="020B0604020202020204" pitchFamily="34" charset="0"/>
                <a:cs typeface="Arial" panose="020B0604020202020204" pitchFamily="34" charset="0"/>
              </a:rPr>
              <a:t>seq</a:t>
            </a:r>
            <a:r>
              <a:rPr lang="en-GB" sz="1400" b="1" noProof="0">
                <a:solidFill>
                  <a:schemeClr val="bg1"/>
                </a:solidFill>
                <a:latin typeface="Arial" panose="020B0604020202020204" pitchFamily="34" charset="0"/>
                <a:cs typeface="Arial" panose="020B0604020202020204" pitchFamily="34" charset="0"/>
              </a:rPr>
              <a:t>)</a:t>
            </a:r>
          </a:p>
        </p:txBody>
      </p:sp>
      <p:sp>
        <p:nvSpPr>
          <p:cNvPr id="136" name="Rectangle 135">
            <a:extLst>
              <a:ext uri="{FF2B5EF4-FFF2-40B4-BE49-F238E27FC236}">
                <a16:creationId xmlns:a16="http://schemas.microsoft.com/office/drawing/2014/main" id="{F897712E-411E-90F5-2F46-5A218005EFB0}"/>
              </a:ext>
            </a:extLst>
          </p:cNvPr>
          <p:cNvSpPr/>
          <p:nvPr/>
        </p:nvSpPr>
        <p:spPr>
          <a:xfrm>
            <a:off x="5899614" y="2487275"/>
            <a:ext cx="3267050" cy="318215"/>
          </a:xfrm>
          <a:prstGeom prst="rect">
            <a:avLst/>
          </a:prstGeom>
          <a:solidFill>
            <a:schemeClr val="accent4">
              <a:lumMod val="40000"/>
              <a:lumOff val="60000"/>
            </a:schemeClr>
          </a:solidFill>
          <a:ln w="12700">
            <a:solidFill>
              <a:srgbClr val="FA9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noProof="0">
                <a:solidFill>
                  <a:schemeClr val="bg1"/>
                </a:solidFill>
                <a:latin typeface="Arial" panose="020B0604020202020204" pitchFamily="34" charset="0"/>
                <a:cs typeface="Arial" panose="020B0604020202020204" pitchFamily="34" charset="0"/>
              </a:rPr>
              <a:t>Serum PCT</a:t>
            </a:r>
          </a:p>
        </p:txBody>
      </p:sp>
      <p:pic>
        <p:nvPicPr>
          <p:cNvPr id="3" name="Picture 2">
            <a:hlinkClick r:id="rId4" action="ppaction://hlinksldjump"/>
            <a:extLst>
              <a:ext uri="{FF2B5EF4-FFF2-40B4-BE49-F238E27FC236}">
                <a16:creationId xmlns:a16="http://schemas.microsoft.com/office/drawing/2014/main" id="{860DC768-C57F-2040-6B02-7B6ABE8AA3D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58206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03514" y="4865881"/>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US" sz="1600" noProof="0">
                <a:latin typeface="Arial" panose="020B0604020202020204" pitchFamily="34" charset="0"/>
                <a:cs typeface="Arial" panose="020B0604020202020204" pitchFamily="34" charset="0"/>
              </a:rPr>
              <a:t>PCT is a sensitive and specific biomarker for FLC, both in serum and tumour tissue</a:t>
            </a:r>
          </a:p>
          <a:p>
            <a:pPr marL="536575" indent="-273050">
              <a:lnSpc>
                <a:spcPct val="100000"/>
              </a:lnSpc>
              <a:spcBef>
                <a:spcPts val="500"/>
              </a:spcBef>
              <a:buFont typeface="Engravers MT" panose="02090707080505020304" pitchFamily="18" charset="0"/>
              <a:buChar char="–"/>
            </a:pPr>
            <a:r>
              <a:rPr lang="en-US" sz="1600">
                <a:latin typeface="Arial" panose="020B0604020202020204" pitchFamily="34" charset="0"/>
                <a:cs typeface="Arial" panose="020B0604020202020204" pitchFamily="34" charset="0"/>
              </a:rPr>
              <a:t>PCT has p</a:t>
            </a:r>
            <a:r>
              <a:rPr lang="en-US" sz="1600" noProof="0" err="1">
                <a:latin typeface="Arial" panose="020B0604020202020204" pitchFamily="34" charset="0"/>
                <a:cs typeface="Arial" panose="020B0604020202020204" pitchFamily="34" charset="0"/>
              </a:rPr>
              <a:t>otential</a:t>
            </a:r>
            <a:r>
              <a:rPr lang="en-US" sz="1600" noProof="0">
                <a:latin typeface="Arial" panose="020B0604020202020204" pitchFamily="34" charset="0"/>
                <a:cs typeface="Arial" panose="020B0604020202020204" pitchFamily="34" charset="0"/>
              </a:rPr>
              <a:t> clinical utility for diagnosis and monitoring of a treatment response</a:t>
            </a:r>
          </a:p>
        </p:txBody>
      </p: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flipH="1">
            <a:off x="5947415" y="4783781"/>
            <a:ext cx="42" cy="192651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0F7D29F-4C42-271D-5B28-5760A0D75178}"/>
              </a:ext>
            </a:extLst>
          </p:cNvPr>
          <p:cNvSpPr>
            <a:spLocks noGrp="1"/>
          </p:cNvSpPr>
          <p:nvPr>
            <p:ph type="title"/>
          </p:nvPr>
        </p:nvSpPr>
        <p:spPr>
          <a:xfrm>
            <a:off x="838200" y="-89087"/>
            <a:ext cx="10515600" cy="838947"/>
          </a:xfrm>
        </p:spPr>
        <p:txBody>
          <a:bodyPr>
            <a:noAutofit/>
          </a:bodyPr>
          <a:lstStyle/>
          <a:p>
            <a:r>
              <a:rPr lang="en-NZ">
                <a:latin typeface="Arial" panose="020B0604020202020204" pitchFamily="34" charset="0"/>
                <a:cs typeface="Arial" panose="020B0604020202020204" pitchFamily="34" charset="0"/>
              </a:rPr>
              <a:t>Serum procalcitonin: A new tumour biomarker for the diagnosis and monitoring of fibrolamellar hepatocellular carcinoma </a:t>
            </a:r>
            <a:endParaRPr lang="en-US">
              <a:latin typeface="Arial" panose="020B0604020202020204" pitchFamily="34" charset="0"/>
              <a:cs typeface="Arial" panose="020B0604020202020204" pitchFamily="34" charset="0"/>
            </a:endParaRPr>
          </a:p>
        </p:txBody>
      </p: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*FLC AUC 0.975 vs CCA and 0.994 vs HCC.  </a:t>
            </a:r>
            <a:br>
              <a:rPr lang="en-GB" sz="1100">
                <a:solidFill>
                  <a:srgbClr val="004B87"/>
                </a:solidFill>
                <a:latin typeface="Arial" panose="020B060402020202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Nault JC, et al. EASL 2026; OS-055.</a:t>
            </a:r>
          </a:p>
        </p:txBody>
      </p:sp>
      <p:sp>
        <p:nvSpPr>
          <p:cNvPr id="2" name="TextBox 1">
            <a:extLst>
              <a:ext uri="{FF2B5EF4-FFF2-40B4-BE49-F238E27FC236}">
                <a16:creationId xmlns:a16="http://schemas.microsoft.com/office/drawing/2014/main" id="{65893FF8-2930-99CE-9553-5A3593FDBD67}"/>
              </a:ext>
            </a:extLst>
          </p:cNvPr>
          <p:cNvSpPr txBox="1"/>
          <p:nvPr/>
        </p:nvSpPr>
        <p:spPr>
          <a:xfrm>
            <a:off x="-458035" y="1474273"/>
            <a:ext cx="5762214" cy="584775"/>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Median serum PCT levels </a:t>
            </a:r>
            <a:br>
              <a:rPr lang="en-GB" sz="1600" b="1" noProof="0">
                <a:latin typeface="Arial" panose="020B0604020202020204" pitchFamily="34" charset="0"/>
                <a:cs typeface="Arial" panose="020B0604020202020204" pitchFamily="34" charset="0"/>
              </a:rPr>
            </a:br>
            <a:r>
              <a:rPr lang="en-GB" sz="1600" b="1" noProof="0">
                <a:latin typeface="Arial" panose="020B0604020202020204" pitchFamily="34" charset="0"/>
                <a:cs typeface="Arial" panose="020B0604020202020204" pitchFamily="34" charset="0"/>
              </a:rPr>
              <a:t>(European cohort)</a:t>
            </a:r>
          </a:p>
        </p:txBody>
      </p:sp>
      <p:graphicFrame>
        <p:nvGraphicFramePr>
          <p:cNvPr id="3" name="Chart 2">
            <a:extLst>
              <a:ext uri="{FF2B5EF4-FFF2-40B4-BE49-F238E27FC236}">
                <a16:creationId xmlns:a16="http://schemas.microsoft.com/office/drawing/2014/main" id="{7C04EC9B-BB19-FD97-1903-143D1724BB95}"/>
              </a:ext>
            </a:extLst>
          </p:cNvPr>
          <p:cNvGraphicFramePr/>
          <p:nvPr/>
        </p:nvGraphicFramePr>
        <p:xfrm>
          <a:off x="366563" y="2145750"/>
          <a:ext cx="3565363" cy="19419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E72D274-4F7F-C5F9-380D-C928047372B3}"/>
              </a:ext>
            </a:extLst>
          </p:cNvPr>
          <p:cNvSpPr txBox="1"/>
          <p:nvPr/>
        </p:nvSpPr>
        <p:spPr>
          <a:xfrm rot="16200000">
            <a:off x="-639033" y="2596465"/>
            <a:ext cx="1882330"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Serum PCT</a:t>
            </a:r>
            <a:r>
              <a:rPr lang="en-GB" sz="1200" b="1" noProof="0">
                <a:latin typeface="Arial" panose="020B0604020202020204" pitchFamily="34" charset="0"/>
                <a:cs typeface="Arial" panose="020B0604020202020204" pitchFamily="34" charset="0"/>
              </a:rPr>
              <a:t>, </a:t>
            </a:r>
            <a:r>
              <a:rPr lang="el-GR" sz="1200" b="1" noProof="0">
                <a:latin typeface="Arial" panose="020B0604020202020204" pitchFamily="34" charset="0"/>
                <a:cs typeface="Arial" panose="020B0604020202020204" pitchFamily="34" charset="0"/>
              </a:rPr>
              <a:t>μ</a:t>
            </a:r>
            <a:r>
              <a:rPr lang="en-GB" sz="1200" b="1" noProof="0">
                <a:latin typeface="Arial" panose="020B0604020202020204" pitchFamily="34" charset="0"/>
                <a:cs typeface="Arial" panose="020B0604020202020204" pitchFamily="34" charset="0"/>
              </a:rPr>
              <a:t>g/L</a:t>
            </a:r>
          </a:p>
        </p:txBody>
      </p:sp>
      <p:sp>
        <p:nvSpPr>
          <p:cNvPr id="6" name="TextBox 5">
            <a:extLst>
              <a:ext uri="{FF2B5EF4-FFF2-40B4-BE49-F238E27FC236}">
                <a16:creationId xmlns:a16="http://schemas.microsoft.com/office/drawing/2014/main" id="{9889B445-18EF-ACA5-81D1-2EF8C8B464A4}"/>
              </a:ext>
            </a:extLst>
          </p:cNvPr>
          <p:cNvSpPr txBox="1"/>
          <p:nvPr/>
        </p:nvSpPr>
        <p:spPr>
          <a:xfrm>
            <a:off x="881232" y="2060217"/>
            <a:ext cx="586582" cy="307777"/>
          </a:xfrm>
          <a:prstGeom prst="rect">
            <a:avLst/>
          </a:prstGeom>
          <a:noFill/>
        </p:spPr>
        <p:txBody>
          <a:bodyPr wrap="square" rtlCol="0">
            <a:spAutoFit/>
          </a:bodyPr>
          <a:lstStyle/>
          <a:p>
            <a:r>
              <a:rPr lang="en-GB" sz="1400" b="1" noProof="0">
                <a:solidFill>
                  <a:schemeClr val="accent4">
                    <a:lumMod val="40000"/>
                    <a:lumOff val="60000"/>
                  </a:schemeClr>
                </a:solidFill>
                <a:latin typeface="Arial" panose="020B0604020202020204" pitchFamily="34" charset="0"/>
                <a:cs typeface="Arial" panose="020B0604020202020204" pitchFamily="34" charset="0"/>
              </a:rPr>
              <a:t>55.2</a:t>
            </a:r>
          </a:p>
        </p:txBody>
      </p:sp>
      <p:sp>
        <p:nvSpPr>
          <p:cNvPr id="13" name="TextBox 12">
            <a:extLst>
              <a:ext uri="{FF2B5EF4-FFF2-40B4-BE49-F238E27FC236}">
                <a16:creationId xmlns:a16="http://schemas.microsoft.com/office/drawing/2014/main" id="{6433CFCC-39E6-7249-54E8-FE2C6A11AFB6}"/>
              </a:ext>
            </a:extLst>
          </p:cNvPr>
          <p:cNvSpPr txBox="1"/>
          <p:nvPr/>
        </p:nvSpPr>
        <p:spPr>
          <a:xfrm>
            <a:off x="1685878" y="3353608"/>
            <a:ext cx="586582" cy="307777"/>
          </a:xfrm>
          <a:prstGeom prst="rect">
            <a:avLst/>
          </a:prstGeom>
          <a:noFill/>
        </p:spPr>
        <p:txBody>
          <a:bodyPr wrap="square" rtlCol="0">
            <a:spAutoFit/>
          </a:bodyPr>
          <a:lstStyle/>
          <a:p>
            <a:r>
              <a:rPr lang="en-GB" sz="1400" b="1" noProof="0">
                <a:solidFill>
                  <a:schemeClr val="accent4">
                    <a:lumMod val="60000"/>
                    <a:lumOff val="40000"/>
                  </a:schemeClr>
                </a:solidFill>
                <a:latin typeface="Arial" panose="020B0604020202020204" pitchFamily="34" charset="0"/>
                <a:cs typeface="Arial" panose="020B0604020202020204" pitchFamily="34" charset="0"/>
              </a:rPr>
              <a:t>0.14</a:t>
            </a:r>
          </a:p>
        </p:txBody>
      </p:sp>
      <p:sp>
        <p:nvSpPr>
          <p:cNvPr id="14" name="TextBox 13">
            <a:extLst>
              <a:ext uri="{FF2B5EF4-FFF2-40B4-BE49-F238E27FC236}">
                <a16:creationId xmlns:a16="http://schemas.microsoft.com/office/drawing/2014/main" id="{DB99103F-62D0-502C-4CDD-F3B3C36B901E}"/>
              </a:ext>
            </a:extLst>
          </p:cNvPr>
          <p:cNvSpPr txBox="1"/>
          <p:nvPr/>
        </p:nvSpPr>
        <p:spPr>
          <a:xfrm>
            <a:off x="2458564" y="3353612"/>
            <a:ext cx="586582" cy="307777"/>
          </a:xfrm>
          <a:prstGeom prst="rect">
            <a:avLst/>
          </a:prstGeom>
          <a:noFill/>
        </p:spPr>
        <p:txBody>
          <a:bodyPr wrap="square" rtlCol="0">
            <a:spAutoFit/>
          </a:bodyPr>
          <a:lstStyle/>
          <a:p>
            <a:r>
              <a:rPr lang="en-GB" sz="1400" b="1" noProof="0">
                <a:solidFill>
                  <a:schemeClr val="accent4"/>
                </a:solidFill>
                <a:latin typeface="Arial" panose="020B0604020202020204" pitchFamily="34" charset="0"/>
                <a:cs typeface="Arial" panose="020B0604020202020204" pitchFamily="34" charset="0"/>
              </a:rPr>
              <a:t>0.16</a:t>
            </a:r>
          </a:p>
        </p:txBody>
      </p:sp>
      <p:sp>
        <p:nvSpPr>
          <p:cNvPr id="15" name="TextBox 14">
            <a:extLst>
              <a:ext uri="{FF2B5EF4-FFF2-40B4-BE49-F238E27FC236}">
                <a16:creationId xmlns:a16="http://schemas.microsoft.com/office/drawing/2014/main" id="{3DB5DC99-53CF-5D5A-0121-1198A25B83A9}"/>
              </a:ext>
            </a:extLst>
          </p:cNvPr>
          <p:cNvSpPr txBox="1"/>
          <p:nvPr/>
        </p:nvSpPr>
        <p:spPr>
          <a:xfrm>
            <a:off x="3270672" y="3353608"/>
            <a:ext cx="586582" cy="307777"/>
          </a:xfrm>
          <a:prstGeom prst="rect">
            <a:avLst/>
          </a:prstGeom>
          <a:noFill/>
        </p:spPr>
        <p:txBody>
          <a:bodyPr wrap="square" rtlCol="0">
            <a:spAutoFit/>
          </a:bodyPr>
          <a:lstStyle/>
          <a:p>
            <a:r>
              <a:rPr lang="en-GB" sz="1400" b="1" noProof="0">
                <a:solidFill>
                  <a:schemeClr val="accent4">
                    <a:lumMod val="75000"/>
                  </a:schemeClr>
                </a:solidFill>
                <a:latin typeface="Arial" panose="020B0604020202020204" pitchFamily="34" charset="0"/>
                <a:cs typeface="Arial" panose="020B0604020202020204" pitchFamily="34" charset="0"/>
              </a:rPr>
              <a:t>0.11</a:t>
            </a:r>
          </a:p>
        </p:txBody>
      </p:sp>
      <p:sp>
        <p:nvSpPr>
          <p:cNvPr id="22" name="Rectangle 21">
            <a:extLst>
              <a:ext uri="{FF2B5EF4-FFF2-40B4-BE49-F238E27FC236}">
                <a16:creationId xmlns:a16="http://schemas.microsoft.com/office/drawing/2014/main" id="{A83A8E11-7990-E970-B179-5B99AAA105BA}"/>
              </a:ext>
            </a:extLst>
          </p:cNvPr>
          <p:cNvSpPr/>
          <p:nvPr/>
        </p:nvSpPr>
        <p:spPr>
          <a:xfrm>
            <a:off x="2185415" y="2093285"/>
            <a:ext cx="733430" cy="307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p=0.0005</a:t>
            </a:r>
          </a:p>
        </p:txBody>
      </p:sp>
      <p:sp>
        <p:nvSpPr>
          <p:cNvPr id="37" name="Rectangle: Rounded Corners 36">
            <a:extLst>
              <a:ext uri="{FF2B5EF4-FFF2-40B4-BE49-F238E27FC236}">
                <a16:creationId xmlns:a16="http://schemas.microsoft.com/office/drawing/2014/main" id="{F15F5DFE-83BD-73E6-41DC-B7ABB53BB077}"/>
              </a:ext>
            </a:extLst>
          </p:cNvPr>
          <p:cNvSpPr/>
          <p:nvPr/>
        </p:nvSpPr>
        <p:spPr>
          <a:xfrm>
            <a:off x="3917057" y="1872582"/>
            <a:ext cx="1887525" cy="148102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sz="1300">
                <a:solidFill>
                  <a:schemeClr val="accent1"/>
                </a:solidFill>
                <a:latin typeface="Arial" panose="020B0604020202020204" pitchFamily="34" charset="0"/>
                <a:cs typeface="Arial" panose="020B0604020202020204" pitchFamily="34" charset="0"/>
              </a:rPr>
              <a:t>Results were </a:t>
            </a:r>
            <a:r>
              <a:rPr lang="en-NZ" sz="1300" b="1">
                <a:solidFill>
                  <a:schemeClr val="accent1"/>
                </a:solidFill>
                <a:latin typeface="Arial" panose="020B0604020202020204" pitchFamily="34" charset="0"/>
                <a:cs typeface="Arial" panose="020B0604020202020204" pitchFamily="34" charset="0"/>
              </a:rPr>
              <a:t>independently validated </a:t>
            </a:r>
            <a:r>
              <a:rPr lang="en-NZ" sz="1300">
                <a:solidFill>
                  <a:schemeClr val="accent1"/>
                </a:solidFill>
                <a:latin typeface="Arial" panose="020B0604020202020204" pitchFamily="34" charset="0"/>
                <a:cs typeface="Arial" panose="020B0604020202020204" pitchFamily="34" charset="0"/>
              </a:rPr>
              <a:t>in a </a:t>
            </a:r>
            <a:br>
              <a:rPr lang="en-NZ" sz="1300">
                <a:solidFill>
                  <a:schemeClr val="accent1"/>
                </a:solidFill>
                <a:latin typeface="Arial" panose="020B0604020202020204" pitchFamily="34" charset="0"/>
                <a:cs typeface="Arial" panose="020B0604020202020204" pitchFamily="34" charset="0"/>
              </a:rPr>
            </a:br>
            <a:r>
              <a:rPr lang="en-NZ" sz="1300">
                <a:solidFill>
                  <a:schemeClr val="accent1"/>
                </a:solidFill>
                <a:latin typeface="Arial" panose="020B0604020202020204" pitchFamily="34" charset="0"/>
                <a:cs typeface="Arial" panose="020B0604020202020204" pitchFamily="34" charset="0"/>
              </a:rPr>
              <a:t>US FLC cohort (n=10), vs HCC and CCA (p=0.0002)</a:t>
            </a:r>
          </a:p>
        </p:txBody>
      </p:sp>
      <p:sp>
        <p:nvSpPr>
          <p:cNvPr id="39" name="Isosceles Triangle 38">
            <a:extLst>
              <a:ext uri="{FF2B5EF4-FFF2-40B4-BE49-F238E27FC236}">
                <a16:creationId xmlns:a16="http://schemas.microsoft.com/office/drawing/2014/main" id="{ABDD350A-5512-F4A5-1CFA-F5D39A61965A}"/>
              </a:ext>
            </a:extLst>
          </p:cNvPr>
          <p:cNvSpPr/>
          <p:nvPr/>
        </p:nvSpPr>
        <p:spPr>
          <a:xfrm rot="16200000">
            <a:off x="3691538" y="2155613"/>
            <a:ext cx="290313" cy="21578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a:extLst>
              <a:ext uri="{FF2B5EF4-FFF2-40B4-BE49-F238E27FC236}">
                <a16:creationId xmlns:a16="http://schemas.microsoft.com/office/drawing/2014/main" id="{77BC042F-C608-82A4-0D34-DA26FECB7276}"/>
              </a:ext>
            </a:extLst>
          </p:cNvPr>
          <p:cNvSpPr txBox="1"/>
          <p:nvPr/>
        </p:nvSpPr>
        <p:spPr>
          <a:xfrm>
            <a:off x="618616" y="4205056"/>
            <a:ext cx="4853059" cy="584775"/>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Elevated serum PCT (across </a:t>
            </a:r>
            <a:r>
              <a:rPr lang="en-GB" sz="1600" b="1">
                <a:latin typeface="Arial" panose="020B0604020202020204" pitchFamily="34" charset="0"/>
                <a:cs typeface="Arial" panose="020B0604020202020204" pitchFamily="34" charset="0"/>
              </a:rPr>
              <a:t>c</a:t>
            </a:r>
            <a:r>
              <a:rPr lang="en-GB" sz="1600" b="1" noProof="0" err="1">
                <a:latin typeface="Arial" panose="020B0604020202020204" pitchFamily="34" charset="0"/>
                <a:cs typeface="Arial" panose="020B0604020202020204" pitchFamily="34" charset="0"/>
              </a:rPr>
              <a:t>ohorts</a:t>
            </a:r>
            <a:r>
              <a:rPr lang="en-GB" sz="1600" b="1" noProof="0">
                <a:latin typeface="Arial" panose="020B0604020202020204" pitchFamily="34" charset="0"/>
                <a:cs typeface="Arial" panose="020B0604020202020204" pitchFamily="34" charset="0"/>
              </a:rPr>
              <a:t>)</a:t>
            </a:r>
            <a:br>
              <a:rPr lang="en-GB" sz="1600" b="1" noProof="0">
                <a:latin typeface="Arial" panose="020B0604020202020204" pitchFamily="34" charset="0"/>
                <a:cs typeface="Arial" panose="020B0604020202020204" pitchFamily="34" charset="0"/>
              </a:rPr>
            </a:br>
            <a:endParaRPr lang="en-GB" sz="1600" b="1" noProof="0">
              <a:latin typeface="Arial" panose="020B0604020202020204" pitchFamily="34" charset="0"/>
              <a:cs typeface="Arial" panose="020B0604020202020204" pitchFamily="34" charset="0"/>
            </a:endParaRPr>
          </a:p>
        </p:txBody>
      </p:sp>
      <p:graphicFrame>
        <p:nvGraphicFramePr>
          <p:cNvPr id="43" name="Chart 42">
            <a:extLst>
              <a:ext uri="{FF2B5EF4-FFF2-40B4-BE49-F238E27FC236}">
                <a16:creationId xmlns:a16="http://schemas.microsoft.com/office/drawing/2014/main" id="{C9749EFF-5139-BBD3-F4E6-FFBE04E6C6F4}"/>
              </a:ext>
            </a:extLst>
          </p:cNvPr>
          <p:cNvGraphicFramePr/>
          <p:nvPr>
            <p:extLst>
              <p:ext uri="{D42A27DB-BD31-4B8C-83A1-F6EECF244321}">
                <p14:modId xmlns:p14="http://schemas.microsoft.com/office/powerpoint/2010/main" val="1437078093"/>
              </p:ext>
            </p:extLst>
          </p:nvPr>
        </p:nvGraphicFramePr>
        <p:xfrm>
          <a:off x="1467814" y="4633726"/>
          <a:ext cx="3286642" cy="1624149"/>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D77EC70B-F3EB-4F9F-49C4-23F19C109668}"/>
              </a:ext>
            </a:extLst>
          </p:cNvPr>
          <p:cNvSpPr txBox="1"/>
          <p:nvPr/>
        </p:nvSpPr>
        <p:spPr>
          <a:xfrm rot="16200000">
            <a:off x="794882" y="5136121"/>
            <a:ext cx="1068866"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a:t>
            </a:r>
          </a:p>
        </p:txBody>
      </p:sp>
      <p:sp>
        <p:nvSpPr>
          <p:cNvPr id="53" name="TextBox 52">
            <a:extLst>
              <a:ext uri="{FF2B5EF4-FFF2-40B4-BE49-F238E27FC236}">
                <a16:creationId xmlns:a16="http://schemas.microsoft.com/office/drawing/2014/main" id="{6D1D4690-0486-CF50-C0DF-790325BDFFEC}"/>
              </a:ext>
            </a:extLst>
          </p:cNvPr>
          <p:cNvSpPr txBox="1"/>
          <p:nvPr/>
        </p:nvSpPr>
        <p:spPr>
          <a:xfrm>
            <a:off x="2161124" y="4622642"/>
            <a:ext cx="586582" cy="307777"/>
          </a:xfrm>
          <a:prstGeom prst="rect">
            <a:avLst/>
          </a:prstGeom>
          <a:noFill/>
        </p:spPr>
        <p:txBody>
          <a:bodyPr wrap="square" rtlCol="0">
            <a:spAutoFit/>
          </a:bodyPr>
          <a:lstStyle/>
          <a:p>
            <a:r>
              <a:rPr lang="en-GB" sz="1400" b="1">
                <a:solidFill>
                  <a:schemeClr val="accent4">
                    <a:lumMod val="40000"/>
                    <a:lumOff val="60000"/>
                  </a:schemeClr>
                </a:solidFill>
                <a:latin typeface="Arial" panose="020B0604020202020204" pitchFamily="34" charset="0"/>
                <a:cs typeface="Arial" panose="020B0604020202020204" pitchFamily="34" charset="0"/>
              </a:rPr>
              <a:t>83</a:t>
            </a:r>
            <a:endParaRPr lang="en-GB" sz="1400" b="1" noProof="0">
              <a:solidFill>
                <a:schemeClr val="accent4">
                  <a:lumMod val="40000"/>
                  <a:lumOff val="60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DAE86D9-7C73-9029-74B2-746E77236CCF}"/>
              </a:ext>
            </a:extLst>
          </p:cNvPr>
          <p:cNvSpPr txBox="1"/>
          <p:nvPr/>
        </p:nvSpPr>
        <p:spPr>
          <a:xfrm>
            <a:off x="3174699" y="5565522"/>
            <a:ext cx="586582" cy="307777"/>
          </a:xfrm>
          <a:prstGeom prst="rect">
            <a:avLst/>
          </a:prstGeom>
          <a:noFill/>
        </p:spPr>
        <p:txBody>
          <a:bodyPr wrap="square" rtlCol="0">
            <a:spAutoFit/>
          </a:bodyPr>
          <a:lstStyle/>
          <a:p>
            <a:r>
              <a:rPr lang="en-GB" sz="1400" b="1" noProof="0">
                <a:solidFill>
                  <a:schemeClr val="accent4">
                    <a:lumMod val="60000"/>
                    <a:lumOff val="40000"/>
                  </a:schemeClr>
                </a:solidFill>
                <a:latin typeface="Arial" panose="020B0604020202020204" pitchFamily="34" charset="0"/>
                <a:cs typeface="Arial" panose="020B0604020202020204" pitchFamily="34" charset="0"/>
              </a:rPr>
              <a:t>3</a:t>
            </a:r>
          </a:p>
        </p:txBody>
      </p:sp>
      <p:sp>
        <p:nvSpPr>
          <p:cNvPr id="55" name="TextBox 54">
            <a:extLst>
              <a:ext uri="{FF2B5EF4-FFF2-40B4-BE49-F238E27FC236}">
                <a16:creationId xmlns:a16="http://schemas.microsoft.com/office/drawing/2014/main" id="{E6CCF7DC-386A-586B-1143-15F61ED48D94}"/>
              </a:ext>
            </a:extLst>
          </p:cNvPr>
          <p:cNvSpPr txBox="1"/>
          <p:nvPr/>
        </p:nvSpPr>
        <p:spPr>
          <a:xfrm>
            <a:off x="4139828" y="5565522"/>
            <a:ext cx="586582" cy="307777"/>
          </a:xfrm>
          <a:prstGeom prst="rect">
            <a:avLst/>
          </a:prstGeom>
          <a:noFill/>
        </p:spPr>
        <p:txBody>
          <a:bodyPr wrap="square" rtlCol="0">
            <a:spAutoFit/>
          </a:bodyPr>
          <a:lstStyle/>
          <a:p>
            <a:r>
              <a:rPr lang="en-GB" sz="1400" b="1" noProof="0">
                <a:solidFill>
                  <a:schemeClr val="accent4"/>
                </a:solidFill>
                <a:latin typeface="Arial" panose="020B0604020202020204" pitchFamily="34" charset="0"/>
                <a:cs typeface="Arial" panose="020B0604020202020204" pitchFamily="34" charset="0"/>
              </a:rPr>
              <a:t>3</a:t>
            </a:r>
          </a:p>
        </p:txBody>
      </p:sp>
      <p:sp>
        <p:nvSpPr>
          <p:cNvPr id="56" name="Rectangle 55">
            <a:extLst>
              <a:ext uri="{FF2B5EF4-FFF2-40B4-BE49-F238E27FC236}">
                <a16:creationId xmlns:a16="http://schemas.microsoft.com/office/drawing/2014/main" id="{A94901F6-EC23-E351-ECEF-A0B40571BCCE}"/>
              </a:ext>
            </a:extLst>
          </p:cNvPr>
          <p:cNvSpPr/>
          <p:nvPr/>
        </p:nvSpPr>
        <p:spPr>
          <a:xfrm>
            <a:off x="2976308" y="4594826"/>
            <a:ext cx="733430" cy="307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NZ" sz="1200">
                <a:solidFill>
                  <a:srgbClr val="004B87"/>
                </a:solidFill>
                <a:latin typeface="Arial" panose="020B0604020202020204" pitchFamily="34" charset="0"/>
                <a:cs typeface="Arial" panose="020B0604020202020204" pitchFamily="34" charset="0"/>
              </a:rPr>
              <a:t>p=0.0001</a:t>
            </a:r>
          </a:p>
        </p:txBody>
      </p:sp>
      <p:sp>
        <p:nvSpPr>
          <p:cNvPr id="57" name="Content Placeholder 1">
            <a:extLst>
              <a:ext uri="{FF2B5EF4-FFF2-40B4-BE49-F238E27FC236}">
                <a16:creationId xmlns:a16="http://schemas.microsoft.com/office/drawing/2014/main" id="{29C7FE15-468E-104D-9BAE-1CBD91439E74}"/>
              </a:ext>
            </a:extLst>
          </p:cNvPr>
          <p:cNvSpPr txBox="1">
            <a:spLocks/>
          </p:cNvSpPr>
          <p:nvPr/>
        </p:nvSpPr>
        <p:spPr>
          <a:xfrm>
            <a:off x="5992839" y="1041204"/>
            <a:ext cx="6134697"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US" sz="1600" noProof="0">
                <a:latin typeface="Arial" panose="020B0604020202020204" pitchFamily="34" charset="0"/>
                <a:cs typeface="Arial" panose="020B0604020202020204" pitchFamily="34" charset="0"/>
              </a:rPr>
              <a:t>PCT levels correlated with radiological response, stability or progression according to RECIST v1.1 criteria</a:t>
            </a:r>
            <a:r>
              <a:rPr lang="en-US" sz="1600">
                <a:latin typeface="Arial" panose="020B0604020202020204" pitchFamily="34" charset="0"/>
                <a:cs typeface="Arial" panose="020B0604020202020204" pitchFamily="34" charset="0"/>
              </a:rPr>
              <a:t> in 4 patients</a:t>
            </a:r>
            <a:r>
              <a:rPr lang="en-US" sz="1600" noProof="0">
                <a:latin typeface="Arial" panose="020B0604020202020204" pitchFamily="34" charset="0"/>
                <a:cs typeface="Arial" panose="020B0604020202020204" pitchFamily="34" charset="0"/>
              </a:rPr>
              <a:t>:</a:t>
            </a:r>
          </a:p>
          <a:p>
            <a:pPr>
              <a:lnSpc>
                <a:spcPct val="100000"/>
              </a:lnSpc>
              <a:spcBef>
                <a:spcPts val="500"/>
              </a:spcBef>
            </a:pPr>
            <a:endParaRPr lang="en-US" sz="1600">
              <a:latin typeface="Arial" panose="020B0604020202020204" pitchFamily="34" charset="0"/>
              <a:cs typeface="Arial" panose="020B0604020202020204" pitchFamily="34" charset="0"/>
            </a:endParaRPr>
          </a:p>
          <a:p>
            <a:pPr>
              <a:lnSpc>
                <a:spcPct val="100000"/>
              </a:lnSpc>
              <a:spcBef>
                <a:spcPts val="500"/>
              </a:spcBef>
            </a:pPr>
            <a:endParaRPr lang="en-US" sz="1600" noProof="0">
              <a:latin typeface="Arial" panose="020B0604020202020204" pitchFamily="34" charset="0"/>
              <a:cs typeface="Arial" panose="020B0604020202020204" pitchFamily="34" charset="0"/>
            </a:endParaRPr>
          </a:p>
          <a:p>
            <a:pPr marL="0" indent="0">
              <a:lnSpc>
                <a:spcPct val="100000"/>
              </a:lnSpc>
              <a:spcBef>
                <a:spcPts val="500"/>
              </a:spcBef>
              <a:buNone/>
            </a:pPr>
            <a:endParaRPr lang="en-US" sz="1600">
              <a:latin typeface="Arial" panose="020B0604020202020204" pitchFamily="34" charset="0"/>
              <a:cs typeface="Arial" panose="020B0604020202020204" pitchFamily="34" charset="0"/>
            </a:endParaRPr>
          </a:p>
        </p:txBody>
      </p:sp>
      <p:sp>
        <p:nvSpPr>
          <p:cNvPr id="58" name="Arrow: Striped Right 57">
            <a:extLst>
              <a:ext uri="{FF2B5EF4-FFF2-40B4-BE49-F238E27FC236}">
                <a16:creationId xmlns:a16="http://schemas.microsoft.com/office/drawing/2014/main" id="{3221258C-3B23-8BAE-D297-4B9E2EC1542D}"/>
              </a:ext>
            </a:extLst>
          </p:cNvPr>
          <p:cNvSpPr/>
          <p:nvPr/>
        </p:nvSpPr>
        <p:spPr>
          <a:xfrm>
            <a:off x="7837005" y="1766887"/>
            <a:ext cx="2244708" cy="966787"/>
          </a:xfrm>
          <a:prstGeom prst="stripedRightArrow">
            <a:avLst>
              <a:gd name="adj1" fmla="val 59648"/>
              <a:gd name="adj2" fmla="val 65431"/>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a:latin typeface="Arial" panose="020B0604020202020204" pitchFamily="34" charset="0"/>
                <a:cs typeface="Arial" panose="020B0604020202020204" pitchFamily="34" charset="0"/>
              </a:rPr>
              <a:t>Tumour</a:t>
            </a:r>
            <a:br>
              <a:rPr lang="en-GB" sz="1200" b="1" noProof="0">
                <a:latin typeface="Arial" panose="020B0604020202020204" pitchFamily="34" charset="0"/>
                <a:cs typeface="Arial" panose="020B0604020202020204" pitchFamily="34" charset="0"/>
              </a:rPr>
            </a:br>
            <a:r>
              <a:rPr lang="en-GB" sz="1200" b="1" noProof="0">
                <a:latin typeface="Arial" panose="020B0604020202020204" pitchFamily="34" charset="0"/>
                <a:cs typeface="Arial" panose="020B0604020202020204" pitchFamily="34" charset="0"/>
              </a:rPr>
              <a:t>progression under immunotherapy </a:t>
            </a:r>
          </a:p>
        </p:txBody>
      </p:sp>
      <p:sp>
        <p:nvSpPr>
          <p:cNvPr id="60" name="Content Placeholder 1">
            <a:extLst>
              <a:ext uri="{FF2B5EF4-FFF2-40B4-BE49-F238E27FC236}">
                <a16:creationId xmlns:a16="http://schemas.microsoft.com/office/drawing/2014/main" id="{FC53F273-8E1F-BD05-B92B-0EF44DB81E8E}"/>
              </a:ext>
            </a:extLst>
          </p:cNvPr>
          <p:cNvSpPr txBox="1">
            <a:spLocks/>
          </p:cNvSpPr>
          <p:nvPr/>
        </p:nvSpPr>
        <p:spPr>
          <a:xfrm>
            <a:off x="6003514" y="2984100"/>
            <a:ext cx="6134697"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GB" sz="1600" noProof="0">
                <a:latin typeface="Arial" panose="020B0604020202020204" pitchFamily="34" charset="0"/>
                <a:cs typeface="Arial" panose="020B0604020202020204" pitchFamily="34" charset="0"/>
              </a:rPr>
              <a:t>RNA sequencing showed significant CALCA overexpression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in </a:t>
            </a:r>
            <a:r>
              <a:rPr lang="en-GB" sz="1600" noProof="0" err="1">
                <a:latin typeface="Arial" panose="020B0604020202020204" pitchFamily="34" charset="0"/>
                <a:cs typeface="Arial" panose="020B0604020202020204" pitchFamily="34" charset="0"/>
              </a:rPr>
              <a:t>FLC</a:t>
            </a:r>
            <a:r>
              <a:rPr lang="en-GB" sz="1600" noProof="0">
                <a:latin typeface="Arial" panose="020B0604020202020204" pitchFamily="34" charset="0"/>
                <a:cs typeface="Arial" panose="020B0604020202020204" pitchFamily="34" charset="0"/>
              </a:rPr>
              <a:t> vs other primary liver tumours (p&lt;0.0001)*</a:t>
            </a:r>
            <a:endParaRPr lang="en-US" sz="1600" noProof="0">
              <a:latin typeface="Arial" panose="020B0604020202020204" pitchFamily="34" charset="0"/>
              <a:cs typeface="Arial" panose="020B0604020202020204" pitchFamily="34" charset="0"/>
            </a:endParaRPr>
          </a:p>
          <a:p>
            <a:pPr>
              <a:lnSpc>
                <a:spcPct val="100000"/>
              </a:lnSpc>
              <a:spcBef>
                <a:spcPts val="500"/>
              </a:spcBef>
            </a:pPr>
            <a:r>
              <a:rPr lang="en-US" sz="1600">
                <a:latin typeface="Arial" panose="020B0604020202020204" pitchFamily="34" charset="0"/>
                <a:cs typeface="Arial" panose="020B0604020202020204" pitchFamily="34" charset="0"/>
              </a:rPr>
              <a:t>Transcriptomics localized </a:t>
            </a:r>
            <a:r>
              <a:rPr lang="en-US" sz="1600" i="1">
                <a:latin typeface="Arial" panose="020B0604020202020204" pitchFamily="34" charset="0"/>
                <a:cs typeface="Arial" panose="020B0604020202020204" pitchFamily="34" charset="0"/>
              </a:rPr>
              <a:t>CALCA</a:t>
            </a:r>
            <a:r>
              <a:rPr lang="en-US" sz="1600">
                <a:latin typeface="Arial" panose="020B0604020202020204" pitchFamily="34" charset="0"/>
                <a:cs typeface="Arial" panose="020B0604020202020204" pitchFamily="34" charset="0"/>
              </a:rPr>
              <a:t> expression specifically to tumour cells </a:t>
            </a:r>
            <a:r>
              <a:rPr lang="en-US" sz="1600" err="1">
                <a:latin typeface="Arial" panose="020B0604020202020204" pitchFamily="34" charset="0"/>
                <a:cs typeface="Arial" panose="020B0604020202020204" pitchFamily="34" charset="0"/>
              </a:rPr>
              <a:t>harbouring</a:t>
            </a:r>
            <a:r>
              <a:rPr lang="en-US" sz="1600">
                <a:latin typeface="Arial" panose="020B0604020202020204" pitchFamily="34" charset="0"/>
                <a:cs typeface="Arial" panose="020B0604020202020204" pitchFamily="34" charset="0"/>
              </a:rPr>
              <a:t> the </a:t>
            </a:r>
            <a:r>
              <a:rPr lang="en-US" sz="1600" i="1">
                <a:latin typeface="Arial" panose="020B0604020202020204" pitchFamily="34" charset="0"/>
                <a:cs typeface="Arial" panose="020B0604020202020204" pitchFamily="34" charset="0"/>
              </a:rPr>
              <a:t>DNAJB1-PRKACA</a:t>
            </a:r>
            <a:r>
              <a:rPr lang="en-US" sz="1600">
                <a:latin typeface="Arial" panose="020B0604020202020204" pitchFamily="34" charset="0"/>
                <a:cs typeface="Arial" panose="020B0604020202020204" pitchFamily="34" charset="0"/>
              </a:rPr>
              <a:t> fusion gene</a:t>
            </a:r>
          </a:p>
          <a:p>
            <a:pPr>
              <a:lnSpc>
                <a:spcPct val="100000"/>
              </a:lnSpc>
              <a:spcBef>
                <a:spcPts val="500"/>
              </a:spcBef>
            </a:pPr>
            <a:r>
              <a:rPr lang="en-US" sz="1600" noProof="0">
                <a:latin typeface="Arial" panose="020B0604020202020204" pitchFamily="34" charset="0"/>
                <a:cs typeface="Arial" panose="020B0604020202020204" pitchFamily="34" charset="0"/>
              </a:rPr>
              <a:t>IHC confirmed PCT overexpression in tumour cells in 77% of patients with FLCs, but not in other liver cancers (p&lt;0.0001) </a:t>
            </a:r>
          </a:p>
        </p:txBody>
      </p:sp>
      <p:sp>
        <p:nvSpPr>
          <p:cNvPr id="64" name="TextBox 63">
            <a:extLst>
              <a:ext uri="{FF2B5EF4-FFF2-40B4-BE49-F238E27FC236}">
                <a16:creationId xmlns:a16="http://schemas.microsoft.com/office/drawing/2014/main" id="{21688693-DCFA-D4F4-F498-35EF2BD7B43D}"/>
              </a:ext>
            </a:extLst>
          </p:cNvPr>
          <p:cNvSpPr txBox="1"/>
          <p:nvPr/>
        </p:nvSpPr>
        <p:spPr>
          <a:xfrm>
            <a:off x="6131399" y="1763746"/>
            <a:ext cx="1517348" cy="892552"/>
          </a:xfrm>
          <a:prstGeom prst="rect">
            <a:avLst/>
          </a:prstGeom>
          <a:noFill/>
        </p:spPr>
        <p:txBody>
          <a:bodyPr wrap="square" rtlCol="0">
            <a:spAutoFit/>
          </a:bodyPr>
          <a:lstStyle/>
          <a:p>
            <a:r>
              <a:rPr lang="en-GB" sz="3200" b="1" noProof="0">
                <a:solidFill>
                  <a:schemeClr val="accent4"/>
                </a:solidFill>
                <a:latin typeface="Arial" panose="020B0604020202020204" pitchFamily="34" charset="0"/>
                <a:cs typeface="Arial" panose="020B0604020202020204" pitchFamily="34" charset="0"/>
              </a:rPr>
              <a:t>51</a:t>
            </a:r>
            <a:br>
              <a:rPr lang="en-GB" sz="3200" b="1" noProof="0">
                <a:solidFill>
                  <a:schemeClr val="accent4"/>
                </a:solidFill>
                <a:latin typeface="Arial" panose="020B0604020202020204" pitchFamily="34" charset="0"/>
                <a:cs typeface="Arial" panose="020B0604020202020204" pitchFamily="34" charset="0"/>
              </a:rPr>
            </a:br>
            <a:r>
              <a:rPr lang="en-GB" sz="2000" b="1" noProof="0">
                <a:solidFill>
                  <a:schemeClr val="accent4"/>
                </a:solidFill>
                <a:latin typeface="Arial" panose="020B0604020202020204" pitchFamily="34" charset="0"/>
                <a:cs typeface="Arial" panose="020B0604020202020204" pitchFamily="34" charset="0"/>
              </a:rPr>
              <a:t>ug/L</a:t>
            </a:r>
            <a:endParaRPr lang="en-GB" sz="2000" noProof="0">
              <a:solidFill>
                <a:schemeClr val="accent4"/>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0E8583-6A28-E1E8-04E8-D37A3905804F}"/>
              </a:ext>
            </a:extLst>
          </p:cNvPr>
          <p:cNvSpPr txBox="1"/>
          <p:nvPr/>
        </p:nvSpPr>
        <p:spPr>
          <a:xfrm>
            <a:off x="6704290" y="1952185"/>
            <a:ext cx="1614083" cy="523220"/>
          </a:xfrm>
          <a:prstGeom prst="rect">
            <a:avLst/>
          </a:prstGeom>
          <a:noFill/>
        </p:spPr>
        <p:txBody>
          <a:bodyPr wrap="square" rtlCol="0">
            <a:spAutoFit/>
          </a:bodyPr>
          <a:lstStyle/>
          <a:p>
            <a:r>
              <a:rPr lang="en-GB" sz="1400" noProof="0"/>
              <a:t>Serum PCT</a:t>
            </a:r>
          </a:p>
          <a:p>
            <a:r>
              <a:rPr lang="en-GB" sz="1400">
                <a:latin typeface="Arial" panose="020B0604020202020204" pitchFamily="34" charset="0"/>
                <a:cs typeface="Arial" panose="020B0604020202020204" pitchFamily="34" charset="0"/>
              </a:rPr>
              <a:t>102× ULN</a:t>
            </a:r>
            <a:endParaRPr lang="en-GB" sz="1400" noProof="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54FC8EB-CAFD-3E06-5066-526EBB3A7532}"/>
              </a:ext>
            </a:extLst>
          </p:cNvPr>
          <p:cNvSpPr txBox="1"/>
          <p:nvPr/>
        </p:nvSpPr>
        <p:spPr>
          <a:xfrm>
            <a:off x="10146416" y="1772893"/>
            <a:ext cx="1517348" cy="892552"/>
          </a:xfrm>
          <a:prstGeom prst="rect">
            <a:avLst/>
          </a:prstGeom>
          <a:noFill/>
        </p:spPr>
        <p:txBody>
          <a:bodyPr wrap="square" rtlCol="0">
            <a:spAutoFit/>
          </a:bodyPr>
          <a:lstStyle/>
          <a:p>
            <a:r>
              <a:rPr lang="en-GB" sz="3200" b="1">
                <a:solidFill>
                  <a:schemeClr val="accent4"/>
                </a:solidFill>
                <a:latin typeface="Arial" panose="020B0604020202020204" pitchFamily="34" charset="0"/>
                <a:cs typeface="Arial" panose="020B0604020202020204" pitchFamily="34" charset="0"/>
              </a:rPr>
              <a:t>581</a:t>
            </a:r>
            <a:br>
              <a:rPr lang="en-GB" sz="3200" b="1" noProof="0">
                <a:solidFill>
                  <a:schemeClr val="accent4"/>
                </a:solidFill>
                <a:latin typeface="Arial" panose="020B0604020202020204" pitchFamily="34" charset="0"/>
                <a:cs typeface="Arial" panose="020B0604020202020204" pitchFamily="34" charset="0"/>
              </a:rPr>
            </a:br>
            <a:r>
              <a:rPr lang="en-GB" sz="2000" b="1" noProof="0">
                <a:solidFill>
                  <a:schemeClr val="accent4"/>
                </a:solidFill>
                <a:latin typeface="Arial" panose="020B0604020202020204" pitchFamily="34" charset="0"/>
                <a:cs typeface="Arial" panose="020B0604020202020204" pitchFamily="34" charset="0"/>
              </a:rPr>
              <a:t>ug/L</a:t>
            </a:r>
            <a:endParaRPr lang="en-GB" sz="2000" noProof="0">
              <a:solidFill>
                <a:schemeClr val="accent4"/>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3082B384-BC5D-447D-DBC1-296DB124270D}"/>
              </a:ext>
            </a:extLst>
          </p:cNvPr>
          <p:cNvSpPr txBox="1"/>
          <p:nvPr/>
        </p:nvSpPr>
        <p:spPr>
          <a:xfrm>
            <a:off x="10905090" y="1953728"/>
            <a:ext cx="1614083" cy="523220"/>
          </a:xfrm>
          <a:prstGeom prst="rect">
            <a:avLst/>
          </a:prstGeom>
          <a:noFill/>
        </p:spPr>
        <p:txBody>
          <a:bodyPr wrap="square" rtlCol="0">
            <a:spAutoFit/>
          </a:bodyPr>
          <a:lstStyle/>
          <a:p>
            <a:r>
              <a:rPr lang="en-GB" sz="1400" noProof="0"/>
              <a:t>Serum PCT</a:t>
            </a:r>
          </a:p>
          <a:p>
            <a:r>
              <a:rPr lang="en-GB" sz="1400">
                <a:latin typeface="Arial" panose="020B0604020202020204" pitchFamily="34" charset="0"/>
                <a:cs typeface="Arial" panose="020B0604020202020204" pitchFamily="34" charset="0"/>
              </a:rPr>
              <a:t>1162× ULN</a:t>
            </a:r>
            <a:endParaRPr lang="en-GB" sz="1400" noProof="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7FB7EC-4D1A-125E-9E5C-DB9EDBDCC9C0}"/>
              </a:ext>
            </a:extLst>
          </p:cNvPr>
          <p:cNvSpPr txBox="1"/>
          <p:nvPr/>
        </p:nvSpPr>
        <p:spPr>
          <a:xfrm>
            <a:off x="5129343" y="6448682"/>
            <a:ext cx="482640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i="1"/>
              <a:t>Nault JC, et al. Journal of Hepatology in press</a:t>
            </a:r>
          </a:p>
        </p:txBody>
      </p:sp>
      <p:pic>
        <p:nvPicPr>
          <p:cNvPr id="9" name="Picture 8">
            <a:hlinkClick r:id="rId5" action="ppaction://hlinksldjump"/>
            <a:extLst>
              <a:ext uri="{FF2B5EF4-FFF2-40B4-BE49-F238E27FC236}">
                <a16:creationId xmlns:a16="http://schemas.microsoft.com/office/drawing/2014/main" id="{1C681EF6-4C78-6E99-CB78-A56F8A71DA62}"/>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8" name="Straight Connector 7">
            <a:extLst>
              <a:ext uri="{FF2B5EF4-FFF2-40B4-BE49-F238E27FC236}">
                <a16:creationId xmlns:a16="http://schemas.microsoft.com/office/drawing/2014/main" id="{CC561CBA-A2BD-8308-B677-9824E7D8D670}"/>
              </a:ext>
            </a:extLst>
          </p:cNvPr>
          <p:cNvCxnSpPr>
            <a:cxnSpLocks/>
          </p:cNvCxnSpPr>
          <p:nvPr/>
        </p:nvCxnSpPr>
        <p:spPr>
          <a:xfrm>
            <a:off x="5947415" y="4769654"/>
            <a:ext cx="60992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8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BB2D7F-A6ED-0A54-539C-0CA98362DDA5}"/>
              </a:ext>
            </a:extLst>
          </p:cNvPr>
          <p:cNvSpPr txBox="1">
            <a:spLocks/>
          </p:cNvSpPr>
          <p:nvPr/>
        </p:nvSpPr>
        <p:spPr>
          <a:xfrm>
            <a:off x="838200" y="-89087"/>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r>
              <a:rPr lang="en-US"/>
              <a:t>About these slides </a:t>
            </a:r>
          </a:p>
        </p:txBody>
      </p:sp>
      <p:sp>
        <p:nvSpPr>
          <p:cNvPr id="8" name="Content Placeholder 2">
            <a:extLst>
              <a:ext uri="{FF2B5EF4-FFF2-40B4-BE49-F238E27FC236}">
                <a16:creationId xmlns:a16="http://schemas.microsoft.com/office/drawing/2014/main" id="{CEE19219-54F9-2D86-CF78-FCF2884434AF}"/>
              </a:ext>
            </a:extLst>
          </p:cNvPr>
          <p:cNvSpPr>
            <a:spLocks noGrp="1"/>
          </p:cNvSpPr>
          <p:nvPr>
            <p:ph idx="1"/>
          </p:nvPr>
        </p:nvSpPr>
        <p:spPr>
          <a:xfrm>
            <a:off x="838200" y="950259"/>
            <a:ext cx="10515600" cy="5226703"/>
          </a:xfrm>
        </p:spPr>
        <p:txBody>
          <a:bodyPr>
            <a:normAutofit/>
          </a:bodyPr>
          <a:lstStyle/>
          <a:p>
            <a:pPr fontAlgn="base">
              <a:spcBef>
                <a:spcPts val="1200"/>
              </a:spcBef>
            </a:pPr>
            <a:r>
              <a:rPr lang="it-IT" sz="2000"/>
              <a:t>These slides provide highlights of new data presented at the EASL Congress 2026</a:t>
            </a:r>
            <a:endParaRPr lang="en-GB" sz="2000"/>
          </a:p>
          <a:p>
            <a:pPr fontAlgn="base">
              <a:spcBef>
                <a:spcPts val="1200"/>
              </a:spcBef>
            </a:pPr>
            <a:r>
              <a:rPr lang="en-US" sz="2000"/>
              <a:t>Please feel free to use, adapt, and share these slides for your own personal use; however, please acknowledge EASL as the source​</a:t>
            </a:r>
          </a:p>
          <a:p>
            <a:pPr fontAlgn="base">
              <a:spcBef>
                <a:spcPts val="1200"/>
              </a:spcBef>
            </a:pPr>
            <a:r>
              <a:rPr lang="en-GB" sz="2000"/>
              <a:t>Definitions of all abbreviations shown in these slides, and a full copy of the original abstract text, are provided within the slide notes</a:t>
            </a:r>
            <a:r>
              <a:rPr lang="en-US" sz="2000"/>
              <a:t>​</a:t>
            </a:r>
          </a:p>
          <a:p>
            <a:pPr fontAlgn="base">
              <a:spcBef>
                <a:spcPts val="1200"/>
              </a:spcBef>
            </a:pPr>
            <a:r>
              <a:rPr lang="en-US" sz="2000"/>
              <a:t>Submitted abstracts are included in the slide notes, but data may not be identical to the final presented data shown on the slides</a:t>
            </a:r>
            <a:r>
              <a:rPr lang="en-GB" sz="2000"/>
              <a:t>​</a:t>
            </a:r>
          </a:p>
          <a:p>
            <a:pPr fontAlgn="base">
              <a:spcBef>
                <a:spcPts val="1200"/>
              </a:spcBef>
            </a:pPr>
            <a:r>
              <a:rPr lang="en-US" sz="2000"/>
              <a:t>When you see a symbol like this:       , you can click on it to return to the​ contents page</a:t>
            </a:r>
            <a:r>
              <a:rPr lang="en-GB" sz="2000"/>
              <a:t> </a:t>
            </a:r>
          </a:p>
          <a:p>
            <a:endParaRPr lang="en-US"/>
          </a:p>
        </p:txBody>
      </p:sp>
      <p:sp>
        <p:nvSpPr>
          <p:cNvPr id="9" name="TextBox 8">
            <a:extLst>
              <a:ext uri="{FF2B5EF4-FFF2-40B4-BE49-F238E27FC236}">
                <a16:creationId xmlns:a16="http://schemas.microsoft.com/office/drawing/2014/main" id="{086CA002-53D6-F204-8B7B-5AF188AA8B2E}"/>
              </a:ext>
            </a:extLst>
          </p:cNvPr>
          <p:cNvSpPr txBox="1"/>
          <p:nvPr/>
        </p:nvSpPr>
        <p:spPr>
          <a:xfrm>
            <a:off x="2251038" y="4584302"/>
            <a:ext cx="76899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These slides are intended for use as an educational resource and should not be used to make patient management decisions. </a:t>
            </a:r>
            <a:b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br>
            <a: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All information included should be verified before treating patients or using any therapies described in these materials</a:t>
            </a:r>
          </a:p>
        </p:txBody>
      </p:sp>
      <p:pic>
        <p:nvPicPr>
          <p:cNvPr id="10" name="Picture 9">
            <a:extLst>
              <a:ext uri="{FF2B5EF4-FFF2-40B4-BE49-F238E27FC236}">
                <a16:creationId xmlns:a16="http://schemas.microsoft.com/office/drawing/2014/main" id="{5EBD85BD-8424-DCF6-A025-79C13DF440E1}"/>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noProof="0">
                <a:latin typeface="Arial"/>
                <a:cs typeface="Arial"/>
              </a:rPr>
              <a:t>Diagnostic and prognostic performance of NITs for PH in patients with </a:t>
            </a:r>
            <a:r>
              <a:rPr lang="en-GB">
                <a:latin typeface="Arial"/>
                <a:cs typeface="Arial"/>
              </a:rPr>
              <a:t>ACLD</a:t>
            </a:r>
            <a:r>
              <a:rPr lang="en-GB" noProof="0">
                <a:latin typeface="Arial"/>
                <a:cs typeface="Arial"/>
              </a:rPr>
              <a:t> and HCC – A </a:t>
            </a:r>
            <a:r>
              <a:rPr lang="en-GB" noProof="0" err="1">
                <a:latin typeface="Arial"/>
                <a:cs typeface="Arial"/>
              </a:rPr>
              <a:t>Baveno</a:t>
            </a:r>
            <a:r>
              <a:rPr lang="en-GB" noProof="0">
                <a:latin typeface="Arial"/>
                <a:cs typeface="Arial"/>
              </a:rPr>
              <a:t> Cooperation-endorsed European study </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NZ" sz="1600" noProof="0">
                <a:latin typeface="Arial"/>
                <a:cs typeface="Arial"/>
              </a:rPr>
              <a:t>In patients with HCC, </a:t>
            </a:r>
            <a:r>
              <a:rPr lang="en-US" sz="1600">
                <a:latin typeface="Arial"/>
                <a:cs typeface="Arial"/>
              </a:rPr>
              <a:t>t</a:t>
            </a:r>
            <a:r>
              <a:rPr lang="en-US" sz="1600" noProof="0">
                <a:latin typeface="Arial"/>
                <a:cs typeface="Arial"/>
              </a:rPr>
              <a:t>he diagnostic and prognostic utility of NITs</a:t>
            </a:r>
            <a:r>
              <a:rPr lang="en-US" sz="1600">
                <a:latin typeface="Arial"/>
                <a:cs typeface="Arial"/>
              </a:rPr>
              <a:t> for clinically significant PH (CSPH) remains controversial</a:t>
            </a:r>
          </a:p>
          <a:p>
            <a:pPr marL="539750" indent="-269875">
              <a:lnSpc>
                <a:spcPct val="100000"/>
              </a:lnSpc>
              <a:buFont typeface="Engravers MT" panose="02090707080505020304" pitchFamily="18" charset="0"/>
              <a:buChar char="–"/>
            </a:pPr>
            <a:r>
              <a:rPr lang="en-US" sz="1600">
                <a:latin typeface="Arial" panose="020B0604020202020204" pitchFamily="34" charset="0"/>
                <a:cs typeface="Arial" panose="020B0604020202020204" pitchFamily="34" charset="0"/>
              </a:rPr>
              <a:t>There is a lack of current </a:t>
            </a:r>
            <a:r>
              <a:rPr lang="en-US" sz="1600" noProof="0">
                <a:latin typeface="Arial" panose="020B0604020202020204" pitchFamily="34" charset="0"/>
                <a:cs typeface="Arial" panose="020B0604020202020204" pitchFamily="34" charset="0"/>
              </a:rPr>
              <a:t>data on this topic</a:t>
            </a:r>
          </a:p>
          <a:p>
            <a:pPr>
              <a:lnSpc>
                <a:spcPct val="100000"/>
              </a:lnSpc>
            </a:pPr>
            <a:r>
              <a:rPr lang="en-US" sz="1600" b="1" noProof="0">
                <a:latin typeface="Arial"/>
                <a:cs typeface="Arial"/>
              </a:rPr>
              <a:t>AIM:</a:t>
            </a:r>
            <a:r>
              <a:rPr lang="en-US" sz="1600" noProof="0">
                <a:latin typeface="Arial"/>
                <a:cs typeface="Arial"/>
              </a:rPr>
              <a:t> To evaluate the diagnostic performance of </a:t>
            </a:r>
            <a:br>
              <a:rPr lang="en-US" sz="1600" noProof="0">
                <a:latin typeface="Arial" panose="020B0604020202020204" pitchFamily="34" charset="0"/>
                <a:cs typeface="Arial" panose="020B0604020202020204" pitchFamily="34" charset="0"/>
              </a:rPr>
            </a:br>
            <a:r>
              <a:rPr lang="en-US" sz="1600" noProof="0">
                <a:latin typeface="Arial"/>
                <a:cs typeface="Arial"/>
              </a:rPr>
              <a:t>CSPH-NITs in patients with </a:t>
            </a:r>
            <a:r>
              <a:rPr lang="en-US" sz="1600" err="1">
                <a:latin typeface="Arial"/>
                <a:cs typeface="Arial"/>
              </a:rPr>
              <a:t>ACLD</a:t>
            </a:r>
            <a:r>
              <a:rPr lang="en-US" sz="1600" noProof="0">
                <a:latin typeface="Arial"/>
                <a:cs typeface="Arial"/>
              </a:rPr>
              <a:t> and HCC </a:t>
            </a:r>
            <a:endParaRPr lang="en-GB" sz="1600" noProof="0">
              <a:latin typeface="Arial"/>
              <a:cs typeface="Arial"/>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994353" y="1058406"/>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*Baveno Cooperation-endorsed.</a:t>
            </a:r>
          </a:p>
          <a:p>
            <a:pPr marL="0" indent="0">
              <a:spcBef>
                <a:spcPts val="0"/>
              </a:spcBef>
              <a:buNone/>
            </a:pPr>
            <a:r>
              <a:rPr lang="en-US" sz="1100" baseline="30000">
                <a:solidFill>
                  <a:schemeClr val="accent1"/>
                </a:solidFill>
                <a:latin typeface="Arial" panose="020B0604020202020204" pitchFamily="34" charset="0"/>
                <a:cs typeface="Arial" panose="020B0604020202020204" pitchFamily="34" charset="0"/>
              </a:rPr>
              <a:t>†</a:t>
            </a:r>
            <a:r>
              <a:rPr lang="en-US" sz="1100">
                <a:solidFill>
                  <a:schemeClr val="accent1"/>
                </a:solidFill>
                <a:latin typeface="Arial" panose="020B0604020202020204" pitchFamily="34" charset="0"/>
                <a:cs typeface="Arial" panose="020B0604020202020204" pitchFamily="34" charset="0"/>
              </a:rPr>
              <a:t>LSM by transient elastography and platelet count.</a:t>
            </a: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Balcar </a:t>
            </a:r>
            <a:r>
              <a:rPr lang="en-GB" sz="1100">
                <a:solidFill>
                  <a:srgbClr val="004B87"/>
                </a:solidFill>
                <a:latin typeface="Arial" panose="020B0604020202020204" pitchFamily="34" charset="0"/>
                <a:cs typeface="Arial" panose="020B0604020202020204" pitchFamily="34" charset="0"/>
              </a:rPr>
              <a:t>L</a:t>
            </a:r>
            <a:r>
              <a:rPr lang="en-GB" sz="1100" noProof="0">
                <a:solidFill>
                  <a:srgbClr val="004B87"/>
                </a:solidFill>
                <a:latin typeface="Arial" panose="020B0604020202020204" pitchFamily="34" charset="0"/>
                <a:cs typeface="Arial" panose="020B0604020202020204" pitchFamily="34" charset="0"/>
              </a:rPr>
              <a:t>, et al. EASL 2026; </a:t>
            </a:r>
            <a:r>
              <a:rPr lang="en-GB" sz="1100">
                <a:solidFill>
                  <a:srgbClr val="004B87"/>
                </a:solidFill>
                <a:latin typeface="Arial" panose="020B0604020202020204" pitchFamily="34" charset="0"/>
                <a:cs typeface="Arial" panose="020B0604020202020204" pitchFamily="34" charset="0"/>
              </a:rPr>
              <a:t>THU-220</a:t>
            </a:r>
            <a:r>
              <a:rPr lang="en-GB" sz="1100" noProof="0">
                <a:solidFill>
                  <a:srgbClr val="004B87"/>
                </a:solidFill>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03DD1365-4A95-6CD2-25CD-882493C977C7}"/>
              </a:ext>
            </a:extLst>
          </p:cNvPr>
          <p:cNvSpPr/>
          <p:nvPr/>
        </p:nvSpPr>
        <p:spPr>
          <a:xfrm>
            <a:off x="7155036" y="1731507"/>
            <a:ext cx="4203481"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latin typeface="Arial"/>
                <a:cs typeface="Arial"/>
              </a:rPr>
              <a:t>Retrospective, </a:t>
            </a:r>
            <a:r>
              <a:rPr lang="en-US" sz="1400" b="1" err="1">
                <a:solidFill>
                  <a:schemeClr val="tx1"/>
                </a:solidFill>
                <a:latin typeface="Arial"/>
                <a:cs typeface="Arial"/>
              </a:rPr>
              <a:t>multicentre</a:t>
            </a:r>
            <a:r>
              <a:rPr lang="en-US" sz="1400" b="1">
                <a:solidFill>
                  <a:schemeClr val="tx1"/>
                </a:solidFill>
                <a:latin typeface="Arial"/>
                <a:cs typeface="Arial"/>
              </a:rPr>
              <a:t> study*</a:t>
            </a:r>
            <a:br>
              <a:rPr lang="en-US" sz="1400" b="1">
                <a:latin typeface="Arial" panose="020B0604020202020204" pitchFamily="34" charset="0"/>
                <a:cs typeface="Arial" panose="020B0604020202020204" pitchFamily="34" charset="0"/>
              </a:rPr>
            </a:br>
            <a:r>
              <a:rPr lang="en-US" sz="1400" b="1" noProof="0">
                <a:solidFill>
                  <a:schemeClr val="tx1"/>
                </a:solidFill>
                <a:latin typeface="Arial"/>
                <a:cs typeface="Arial"/>
              </a:rPr>
              <a:t>(13 </a:t>
            </a:r>
            <a:r>
              <a:rPr lang="en-US" sz="1400" b="1" noProof="0" err="1">
                <a:solidFill>
                  <a:schemeClr val="tx1"/>
                </a:solidFill>
                <a:latin typeface="Arial"/>
                <a:cs typeface="Arial"/>
              </a:rPr>
              <a:t>centres</a:t>
            </a:r>
            <a:r>
              <a:rPr lang="en-US" sz="1400" b="1" noProof="0">
                <a:solidFill>
                  <a:schemeClr val="tx1"/>
                </a:solidFill>
                <a:latin typeface="Arial"/>
                <a:cs typeface="Arial"/>
              </a:rPr>
              <a:t> across Europe)</a:t>
            </a:r>
            <a:endParaRPr lang="en-GB" sz="1400" noProof="0">
              <a:solidFill>
                <a:schemeClr val="tx1"/>
              </a:solidFill>
              <a:latin typeface="Arial"/>
              <a:cs typeface="Arial"/>
            </a:endParaRPr>
          </a:p>
        </p:txBody>
      </p:sp>
      <p:grpSp>
        <p:nvGrpSpPr>
          <p:cNvPr id="13" name="Group 12">
            <a:extLst>
              <a:ext uri="{FF2B5EF4-FFF2-40B4-BE49-F238E27FC236}">
                <a16:creationId xmlns:a16="http://schemas.microsoft.com/office/drawing/2014/main" id="{0C217751-54F5-59DD-5EB4-56113FEFAB81}"/>
              </a:ext>
            </a:extLst>
          </p:cNvPr>
          <p:cNvGrpSpPr/>
          <p:nvPr/>
        </p:nvGrpSpPr>
        <p:grpSpPr>
          <a:xfrm>
            <a:off x="6672226" y="1613274"/>
            <a:ext cx="784361" cy="776230"/>
            <a:chOff x="6672226" y="1613274"/>
            <a:chExt cx="784361" cy="776230"/>
          </a:xfrm>
        </p:grpSpPr>
        <p:sp>
          <p:nvSpPr>
            <p:cNvPr id="7" name="Oval 6">
              <a:extLst>
                <a:ext uri="{FF2B5EF4-FFF2-40B4-BE49-F238E27FC236}">
                  <a16:creationId xmlns:a16="http://schemas.microsoft.com/office/drawing/2014/main" id="{9F691559-D814-FF2F-4D2C-3B5F7C47FF46}"/>
                </a:ext>
              </a:extLst>
            </p:cNvPr>
            <p:cNvSpPr/>
            <p:nvPr/>
          </p:nvSpPr>
          <p:spPr>
            <a:xfrm>
              <a:off x="6672226" y="1613274"/>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FE5F567-8846-9C3C-8937-86D2FF5A66B7}"/>
                </a:ext>
              </a:extLst>
            </p:cNvPr>
            <p:cNvGrpSpPr/>
            <p:nvPr/>
          </p:nvGrpSpPr>
          <p:grpSpPr>
            <a:xfrm>
              <a:off x="6714177" y="1762596"/>
              <a:ext cx="700458" cy="500890"/>
              <a:chOff x="5326262" y="2874941"/>
              <a:chExt cx="813014" cy="581378"/>
            </a:xfrm>
          </p:grpSpPr>
          <p:pic>
            <p:nvPicPr>
              <p:cNvPr id="9" name="Graphic 8">
                <a:extLst>
                  <a:ext uri="{FF2B5EF4-FFF2-40B4-BE49-F238E27FC236}">
                    <a16:creationId xmlns:a16="http://schemas.microsoft.com/office/drawing/2014/main" id="{1FE52993-1C1E-B03E-3033-6F5EB3F909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10" name="Graphic 9">
                <a:extLst>
                  <a:ext uri="{FF2B5EF4-FFF2-40B4-BE49-F238E27FC236}">
                    <a16:creationId xmlns:a16="http://schemas.microsoft.com/office/drawing/2014/main" id="{05924433-87AA-095D-4635-0976B2E693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11" name="Graphic 10">
                <a:extLst>
                  <a:ext uri="{FF2B5EF4-FFF2-40B4-BE49-F238E27FC236}">
                    <a16:creationId xmlns:a16="http://schemas.microsoft.com/office/drawing/2014/main" id="{88309961-BDDD-5235-8DA6-30BA9CCD5B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grpSp>
      <p:cxnSp>
        <p:nvCxnSpPr>
          <p:cNvPr id="12" name="Straight Arrow Connector 11">
            <a:extLst>
              <a:ext uri="{FF2B5EF4-FFF2-40B4-BE49-F238E27FC236}">
                <a16:creationId xmlns:a16="http://schemas.microsoft.com/office/drawing/2014/main" id="{E88E1C5A-4F85-A4E6-F6FC-8ECFE666C0D9}"/>
              </a:ext>
            </a:extLst>
          </p:cNvPr>
          <p:cNvCxnSpPr>
            <a:cxnSpLocks/>
            <a:stCxn id="3" idx="2"/>
          </p:cNvCxnSpPr>
          <p:nvPr/>
        </p:nvCxnSpPr>
        <p:spPr>
          <a:xfrm>
            <a:off x="9256777" y="2288224"/>
            <a:ext cx="0" cy="469835"/>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B5A746B-0C9B-B850-1444-739D65BA647C}"/>
              </a:ext>
            </a:extLst>
          </p:cNvPr>
          <p:cNvSpPr/>
          <p:nvPr/>
        </p:nvSpPr>
        <p:spPr>
          <a:xfrm>
            <a:off x="6557688" y="2758059"/>
            <a:ext cx="3592881" cy="94724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0" rIns="324000" bIns="45720" rtlCol="0" anchor="ctr"/>
          <a:lstStyle/>
          <a:p>
            <a:pPr algn="r">
              <a:defRPr/>
            </a:pPr>
            <a:r>
              <a:rPr lang="en-GB" noProof="0">
                <a:latin typeface="Arial"/>
                <a:cs typeface="Arial"/>
              </a:rPr>
              <a:t> </a:t>
            </a:r>
            <a:r>
              <a:rPr lang="en-GB" sz="1400" b="1" noProof="0">
                <a:solidFill>
                  <a:schemeClr val="accent1"/>
                </a:solidFill>
                <a:latin typeface="Arial"/>
                <a:cs typeface="Arial"/>
              </a:rPr>
              <a:t>Patients with </a:t>
            </a:r>
            <a:r>
              <a:rPr lang="en-GB" sz="1400" b="1" err="1">
                <a:solidFill>
                  <a:schemeClr val="accent1"/>
                </a:solidFill>
                <a:latin typeface="Arial"/>
                <a:cs typeface="Arial"/>
              </a:rPr>
              <a:t>ACLD</a:t>
            </a:r>
            <a:r>
              <a:rPr lang="en-GB" sz="1400" b="1">
                <a:solidFill>
                  <a:schemeClr val="accent1"/>
                </a:solidFill>
                <a:latin typeface="Arial"/>
                <a:cs typeface="Arial"/>
              </a:rPr>
              <a:t> and </a:t>
            </a:r>
            <a:r>
              <a:rPr lang="en-GB" sz="1400" b="1" noProof="0">
                <a:solidFill>
                  <a:schemeClr val="accent1"/>
                </a:solidFill>
                <a:latin typeface="Arial"/>
                <a:cs typeface="Arial"/>
              </a:rPr>
              <a:t>HCC</a:t>
            </a:r>
          </a:p>
          <a:p>
            <a:pPr lvl="0" algn="r">
              <a:defRPr/>
            </a:pPr>
            <a:r>
              <a:rPr lang="en-GB" sz="1400" noProof="0">
                <a:solidFill>
                  <a:schemeClr val="accent1"/>
                </a:solidFill>
                <a:latin typeface="Arial" panose="020B0604020202020204" pitchFamily="34" charset="0"/>
                <a:cs typeface="Arial" panose="020B0604020202020204" pitchFamily="34" charset="0"/>
              </a:rPr>
              <a:t>who </a:t>
            </a:r>
            <a:r>
              <a:rPr lang="en-US" sz="1400" noProof="0">
                <a:solidFill>
                  <a:schemeClr val="accent1"/>
                </a:solidFill>
                <a:latin typeface="Arial" panose="020B0604020202020204" pitchFamily="34" charset="0"/>
                <a:cs typeface="Arial" panose="020B0604020202020204" pitchFamily="34" charset="0"/>
              </a:rPr>
              <a:t>underwent HVPG </a:t>
            </a:r>
            <a:br>
              <a:rPr lang="en-US" sz="1400" noProof="0">
                <a:solidFill>
                  <a:schemeClr val="accent1"/>
                </a:solidFill>
                <a:latin typeface="Arial" panose="020B0604020202020204" pitchFamily="34" charset="0"/>
                <a:cs typeface="Arial" panose="020B0604020202020204" pitchFamily="34" charset="0"/>
              </a:rPr>
            </a:br>
            <a:r>
              <a:rPr lang="en-US" sz="1400" noProof="0">
                <a:solidFill>
                  <a:schemeClr val="accent1"/>
                </a:solidFill>
                <a:latin typeface="Arial" panose="020B0604020202020204" pitchFamily="34" charset="0"/>
                <a:cs typeface="Arial" panose="020B0604020202020204" pitchFamily="34" charset="0"/>
              </a:rPr>
              <a:t>measurement and NITs</a:t>
            </a:r>
            <a:r>
              <a:rPr lang="en-US" sz="1400" baseline="30000" noProof="0">
                <a:solidFill>
                  <a:schemeClr val="accent1"/>
                </a:solidFill>
                <a:latin typeface="Arial" panose="020B0604020202020204" pitchFamily="34" charset="0"/>
                <a:cs typeface="Arial" panose="020B0604020202020204" pitchFamily="34" charset="0"/>
              </a:rPr>
              <a:t>†</a:t>
            </a:r>
          </a:p>
          <a:p>
            <a:pPr lvl="0" algn="r">
              <a:defRPr/>
            </a:pPr>
            <a:r>
              <a:rPr lang="en-US" sz="1400" b="1">
                <a:solidFill>
                  <a:schemeClr val="accent1"/>
                </a:solidFill>
                <a:latin typeface="Arial"/>
                <a:cs typeface="Arial"/>
              </a:rPr>
              <a:t>(n=710)</a:t>
            </a:r>
            <a:endParaRPr lang="en-GB" sz="1400" b="1" noProof="0">
              <a:solidFill>
                <a:schemeClr val="accent1"/>
              </a:solidFill>
              <a:latin typeface="Arial"/>
              <a:cs typeface="Arial"/>
            </a:endParaRPr>
          </a:p>
        </p:txBody>
      </p:sp>
      <p:pic>
        <p:nvPicPr>
          <p:cNvPr id="54" name="Graphic 53">
            <a:extLst>
              <a:ext uri="{FF2B5EF4-FFF2-40B4-BE49-F238E27FC236}">
                <a16:creationId xmlns:a16="http://schemas.microsoft.com/office/drawing/2014/main" id="{DDB575CB-5FE1-F631-7B0E-8A6F8CC3082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25782" y="2420132"/>
            <a:ext cx="1332469" cy="1332469"/>
          </a:xfrm>
          <a:prstGeom prst="rect">
            <a:avLst/>
          </a:prstGeom>
        </p:spPr>
      </p:pic>
      <p:grpSp>
        <p:nvGrpSpPr>
          <p:cNvPr id="55" name="Group 54">
            <a:extLst>
              <a:ext uri="{FF2B5EF4-FFF2-40B4-BE49-F238E27FC236}">
                <a16:creationId xmlns:a16="http://schemas.microsoft.com/office/drawing/2014/main" id="{E3255DD6-CDD5-090D-BAAD-59C861755162}"/>
              </a:ext>
            </a:extLst>
          </p:cNvPr>
          <p:cNvGrpSpPr/>
          <p:nvPr/>
        </p:nvGrpSpPr>
        <p:grpSpPr>
          <a:xfrm>
            <a:off x="10071606" y="2904294"/>
            <a:ext cx="254746" cy="238037"/>
            <a:chOff x="5246585" y="1307102"/>
            <a:chExt cx="651388" cy="651388"/>
          </a:xfrm>
        </p:grpSpPr>
        <p:pic>
          <p:nvPicPr>
            <p:cNvPr id="56" name="Graphic 55">
              <a:extLst>
                <a:ext uri="{FF2B5EF4-FFF2-40B4-BE49-F238E27FC236}">
                  <a16:creationId xmlns:a16="http://schemas.microsoft.com/office/drawing/2014/main" id="{576B6652-62F2-D2A9-DC26-577A4EBE41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46585" y="1307102"/>
              <a:ext cx="651388" cy="651388"/>
            </a:xfrm>
            <a:prstGeom prst="rect">
              <a:avLst/>
            </a:prstGeom>
          </p:spPr>
        </p:pic>
        <p:pic>
          <p:nvPicPr>
            <p:cNvPr id="57" name="Graphic 56">
              <a:extLst>
                <a:ext uri="{FF2B5EF4-FFF2-40B4-BE49-F238E27FC236}">
                  <a16:creationId xmlns:a16="http://schemas.microsoft.com/office/drawing/2014/main" id="{C31A5708-6648-EF8A-51B9-F94FF9DF7A40}"/>
                </a:ext>
              </a:extLst>
            </p:cNvPr>
            <p:cNvPicPr>
              <a:picLocks noChangeAspect="1"/>
            </p:cNvPicPr>
            <p:nvPr/>
          </p:nvPicPr>
          <p:blipFill>
            <a:blip>
              <a:extLst>
                <a:ext uri="{96DAC541-7B7A-43D3-8B79-37D633B846F1}">
                  <asvg:svgBlip xmlns:asvg="http://schemas.microsoft.com/office/drawing/2016/SVG/main" r:embed="rId6"/>
                </a:ext>
              </a:extLst>
            </a:blip>
            <a:srcRect l="21522" t="25185" r="21111" b="24789"/>
            <a:stretch>
              <a:fillRect/>
            </a:stretch>
          </p:blipFill>
          <p:spPr>
            <a:xfrm>
              <a:off x="5336663" y="1460057"/>
              <a:ext cx="224366" cy="195650"/>
            </a:xfrm>
            <a:prstGeom prst="rect">
              <a:avLst/>
            </a:prstGeom>
            <a:effectLst>
              <a:glow rad="50800">
                <a:schemeClr val="accent4">
                  <a:lumMod val="40000"/>
                  <a:lumOff val="60000"/>
                  <a:alpha val="50000"/>
                </a:schemeClr>
              </a:glow>
            </a:effectLst>
          </p:spPr>
        </p:pic>
      </p:grpSp>
      <p:cxnSp>
        <p:nvCxnSpPr>
          <p:cNvPr id="67" name="Straight Connector 66">
            <a:extLst>
              <a:ext uri="{FF2B5EF4-FFF2-40B4-BE49-F238E27FC236}">
                <a16:creationId xmlns:a16="http://schemas.microsoft.com/office/drawing/2014/main" id="{9F76C982-711C-C33F-F8DB-43BD6EEDAED3}"/>
              </a:ext>
            </a:extLst>
          </p:cNvPr>
          <p:cNvCxnSpPr/>
          <p:nvPr/>
        </p:nvCxnSpPr>
        <p:spPr>
          <a:xfrm flipV="1">
            <a:off x="10254298" y="2793269"/>
            <a:ext cx="450356" cy="202377"/>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ED55906-DBBB-F8E4-FEFB-EE770182E57D}"/>
              </a:ext>
            </a:extLst>
          </p:cNvPr>
          <p:cNvCxnSpPr>
            <a:cxnSpLocks/>
          </p:cNvCxnSpPr>
          <p:nvPr/>
        </p:nvCxnSpPr>
        <p:spPr>
          <a:xfrm>
            <a:off x="10254298" y="2985928"/>
            <a:ext cx="450356" cy="23699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A2A28105-D8D4-55F7-B498-88489E01DBE1}"/>
              </a:ext>
            </a:extLst>
          </p:cNvPr>
          <p:cNvSpPr/>
          <p:nvPr/>
        </p:nvSpPr>
        <p:spPr>
          <a:xfrm>
            <a:off x="10229807" y="2963249"/>
            <a:ext cx="48982" cy="4898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55A524A0-42AE-211F-01BB-66A0906961C7}"/>
              </a:ext>
            </a:extLst>
          </p:cNvPr>
          <p:cNvSpPr/>
          <p:nvPr/>
        </p:nvSpPr>
        <p:spPr>
          <a:xfrm>
            <a:off x="10588956" y="2734853"/>
            <a:ext cx="538786" cy="53435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pic>
        <p:nvPicPr>
          <p:cNvPr id="79" name="Graphic 78">
            <a:extLst>
              <a:ext uri="{FF2B5EF4-FFF2-40B4-BE49-F238E27FC236}">
                <a16:creationId xmlns:a16="http://schemas.microsoft.com/office/drawing/2014/main" id="{229FFF32-5D20-C2AC-2858-2152FA8E2D8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661078" y="2781061"/>
            <a:ext cx="399016" cy="399016"/>
          </a:xfrm>
          <a:prstGeom prst="rect">
            <a:avLst/>
          </a:prstGeom>
        </p:spPr>
      </p:pic>
      <p:sp>
        <p:nvSpPr>
          <p:cNvPr id="81" name="Rectangle 80">
            <a:extLst>
              <a:ext uri="{FF2B5EF4-FFF2-40B4-BE49-F238E27FC236}">
                <a16:creationId xmlns:a16="http://schemas.microsoft.com/office/drawing/2014/main" id="{84C17B0D-D70E-DDDD-88DF-36F1001BCE4C}"/>
              </a:ext>
            </a:extLst>
          </p:cNvPr>
          <p:cNvSpPr/>
          <p:nvPr/>
        </p:nvSpPr>
        <p:spPr>
          <a:xfrm>
            <a:off x="6966815" y="3960774"/>
            <a:ext cx="4506066" cy="730696"/>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0" tIns="36000" rIns="324000" bIns="36000" rtlCol="0" anchor="ctr"/>
          <a:lstStyle/>
          <a:p>
            <a:r>
              <a:rPr lang="en-GB" sz="1400" b="1" noProof="0">
                <a:solidFill>
                  <a:schemeClr val="accent1"/>
                </a:solidFill>
                <a:latin typeface="Arial" panose="020B0604020202020204" pitchFamily="34" charset="0"/>
                <a:cs typeface="Arial" panose="020B0604020202020204" pitchFamily="34" charset="0"/>
              </a:rPr>
              <a:t>Diagnostic performance: </a:t>
            </a:r>
            <a:r>
              <a:rPr lang="en-GB" sz="1400" noProof="0">
                <a:solidFill>
                  <a:schemeClr val="accent1"/>
                </a:solidFill>
                <a:latin typeface="Arial" panose="020B0604020202020204" pitchFamily="34" charset="0"/>
                <a:cs typeface="Arial" panose="020B0604020202020204" pitchFamily="34" charset="0"/>
              </a:rPr>
              <a:t>CSPH-NITs </a:t>
            </a:r>
          </a:p>
        </p:txBody>
      </p:sp>
      <p:sp>
        <p:nvSpPr>
          <p:cNvPr id="82" name="Oval 81">
            <a:extLst>
              <a:ext uri="{FF2B5EF4-FFF2-40B4-BE49-F238E27FC236}">
                <a16:creationId xmlns:a16="http://schemas.microsoft.com/office/drawing/2014/main" id="{4F5CDB00-A3FB-D02E-C1A9-80F7CEA08C9A}"/>
              </a:ext>
            </a:extLst>
          </p:cNvPr>
          <p:cNvSpPr/>
          <p:nvPr/>
        </p:nvSpPr>
        <p:spPr>
          <a:xfrm>
            <a:off x="6690186" y="4020122"/>
            <a:ext cx="612000" cy="612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cxnSp>
        <p:nvCxnSpPr>
          <p:cNvPr id="89" name="Straight Arrow Connector 96">
            <a:extLst>
              <a:ext uri="{FF2B5EF4-FFF2-40B4-BE49-F238E27FC236}">
                <a16:creationId xmlns:a16="http://schemas.microsoft.com/office/drawing/2014/main" id="{A40D2CD2-EACD-7D05-B844-A1B0EDCC0209}"/>
              </a:ext>
            </a:extLst>
          </p:cNvPr>
          <p:cNvCxnSpPr>
            <a:cxnSpLocks/>
            <a:stCxn id="53" idx="1"/>
            <a:endCxn id="82" idx="2"/>
          </p:cNvCxnSpPr>
          <p:nvPr/>
        </p:nvCxnSpPr>
        <p:spPr>
          <a:xfrm rot="10800000" flipH="1" flipV="1">
            <a:off x="6557688" y="3231680"/>
            <a:ext cx="132498" cy="1094442"/>
          </a:xfrm>
          <a:prstGeom prst="bentConnector3">
            <a:avLst>
              <a:gd name="adj1" fmla="val -17253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10FCB79A-FCCF-9BBD-CBB3-2315D4719672}"/>
              </a:ext>
            </a:extLst>
          </p:cNvPr>
          <p:cNvSpPr/>
          <p:nvPr/>
        </p:nvSpPr>
        <p:spPr>
          <a:xfrm>
            <a:off x="6966815" y="4919306"/>
            <a:ext cx="4506066" cy="1276821"/>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0" tIns="36000" rIns="324000" bIns="36000" rtlCol="0" anchor="ctr"/>
          <a:lstStyle/>
          <a:p>
            <a:r>
              <a:rPr lang="en-US" sz="1400" b="1">
                <a:solidFill>
                  <a:schemeClr val="accent1"/>
                </a:solidFill>
                <a:latin typeface="Arial"/>
                <a:cs typeface="Arial"/>
              </a:rPr>
              <a:t>P</a:t>
            </a:r>
            <a:r>
              <a:rPr lang="en-US" sz="1400" b="1" noProof="0">
                <a:solidFill>
                  <a:schemeClr val="accent1"/>
                </a:solidFill>
                <a:latin typeface="Arial"/>
                <a:cs typeface="Arial"/>
              </a:rPr>
              <a:t>rognostic role of NITs for first hepatic decompensation and </a:t>
            </a:r>
            <a:r>
              <a:rPr lang="en-US" sz="1400" b="1">
                <a:solidFill>
                  <a:schemeClr val="accent1"/>
                </a:solidFill>
                <a:latin typeface="Arial"/>
                <a:cs typeface="Arial"/>
              </a:rPr>
              <a:t>liver-related death</a:t>
            </a:r>
            <a:r>
              <a:rPr lang="en-GB" sz="1400" b="1" noProof="0">
                <a:solidFill>
                  <a:schemeClr val="accent1"/>
                </a:solidFill>
                <a:latin typeface="Arial"/>
                <a:cs typeface="Arial"/>
              </a:rPr>
              <a:t>: </a:t>
            </a:r>
            <a:r>
              <a:rPr lang="en-US" sz="1400" noProof="0">
                <a:solidFill>
                  <a:schemeClr val="accent1"/>
                </a:solidFill>
                <a:latin typeface="Arial"/>
                <a:cs typeface="Arial"/>
              </a:rPr>
              <a:t>Risk regression analyses with liver transplantation/non-LRD as competing events</a:t>
            </a:r>
            <a:endParaRPr lang="en-GB" sz="1400" noProof="0">
              <a:solidFill>
                <a:schemeClr val="accent1"/>
              </a:solidFill>
              <a:latin typeface="Arial"/>
              <a:cs typeface="Arial"/>
            </a:endParaRPr>
          </a:p>
        </p:txBody>
      </p:sp>
      <p:sp>
        <p:nvSpPr>
          <p:cNvPr id="112" name="Oval 111">
            <a:extLst>
              <a:ext uri="{FF2B5EF4-FFF2-40B4-BE49-F238E27FC236}">
                <a16:creationId xmlns:a16="http://schemas.microsoft.com/office/drawing/2014/main" id="{EC067DA7-4585-68E6-535C-672ECB25F555}"/>
              </a:ext>
            </a:extLst>
          </p:cNvPr>
          <p:cNvSpPr/>
          <p:nvPr/>
        </p:nvSpPr>
        <p:spPr>
          <a:xfrm>
            <a:off x="6690186" y="4978655"/>
            <a:ext cx="612000" cy="61200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cxnSp>
        <p:nvCxnSpPr>
          <p:cNvPr id="114" name="Straight Arrow Connector 96">
            <a:extLst>
              <a:ext uri="{FF2B5EF4-FFF2-40B4-BE49-F238E27FC236}">
                <a16:creationId xmlns:a16="http://schemas.microsoft.com/office/drawing/2014/main" id="{04EFF6E9-9C0E-DA81-31C9-B2B114517267}"/>
              </a:ext>
            </a:extLst>
          </p:cNvPr>
          <p:cNvCxnSpPr>
            <a:cxnSpLocks/>
            <a:stCxn id="53" idx="1"/>
            <a:endCxn id="112" idx="2"/>
          </p:cNvCxnSpPr>
          <p:nvPr/>
        </p:nvCxnSpPr>
        <p:spPr>
          <a:xfrm rot="10800000" flipH="1" flipV="1">
            <a:off x="6557688" y="3231679"/>
            <a:ext cx="132498" cy="2052975"/>
          </a:xfrm>
          <a:prstGeom prst="bentConnector3">
            <a:avLst>
              <a:gd name="adj1" fmla="val -17253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37" name="Graphic 136">
            <a:extLst>
              <a:ext uri="{FF2B5EF4-FFF2-40B4-BE49-F238E27FC236}">
                <a16:creationId xmlns:a16="http://schemas.microsoft.com/office/drawing/2014/main" id="{A1E48125-2FD4-6CBF-8DC7-E4CE7312C9A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739867" y="4053869"/>
            <a:ext cx="480186" cy="480186"/>
          </a:xfrm>
          <a:prstGeom prst="rect">
            <a:avLst/>
          </a:prstGeom>
        </p:spPr>
      </p:pic>
      <p:pic>
        <p:nvPicPr>
          <p:cNvPr id="140" name="Graphic 139">
            <a:extLst>
              <a:ext uri="{FF2B5EF4-FFF2-40B4-BE49-F238E27FC236}">
                <a16:creationId xmlns:a16="http://schemas.microsoft.com/office/drawing/2014/main" id="{5FB6B05E-D954-3C30-399E-4977C128D51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791855" y="5071406"/>
            <a:ext cx="428198" cy="426497"/>
          </a:xfrm>
          <a:prstGeom prst="rect">
            <a:avLst/>
          </a:prstGeom>
        </p:spPr>
      </p:pic>
      <p:pic>
        <p:nvPicPr>
          <p:cNvPr id="15" name="Picture 14">
            <a:hlinkClick r:id="rId10" action="ppaction://hlinksldjump"/>
            <a:extLst>
              <a:ext uri="{FF2B5EF4-FFF2-40B4-BE49-F238E27FC236}">
                <a16:creationId xmlns:a16="http://schemas.microsoft.com/office/drawing/2014/main" id="{0A27240D-AE66-2A69-52DA-4905327189ED}"/>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9495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5986962" y="4440749"/>
            <a:ext cx="6205035"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CONCLUSIONS</a:t>
            </a:r>
          </a:p>
          <a:p>
            <a:pPr>
              <a:lnSpc>
                <a:spcPct val="100000"/>
              </a:lnSpc>
              <a:spcBef>
                <a:spcPts val="500"/>
              </a:spcBef>
            </a:pPr>
            <a:r>
              <a:rPr lang="en-US" sz="1400" noProof="0">
                <a:latin typeface="Arial"/>
                <a:cs typeface="Arial"/>
              </a:rPr>
              <a:t>ANTICIPATE ± MASH demonstrated good discriminative ability for CSPH in patients with </a:t>
            </a:r>
            <a:r>
              <a:rPr lang="en-US" sz="1400" noProof="0" err="1">
                <a:latin typeface="Arial"/>
                <a:cs typeface="Arial"/>
              </a:rPr>
              <a:t>cACLD</a:t>
            </a:r>
            <a:r>
              <a:rPr lang="en-US" sz="1400" noProof="0">
                <a:latin typeface="Arial"/>
                <a:cs typeface="Arial"/>
              </a:rPr>
              <a:t> and HCC</a:t>
            </a:r>
            <a:endParaRPr lang="en-GB" sz="1400" noProof="0">
              <a:latin typeface="Arial"/>
              <a:cs typeface="Arial"/>
            </a:endParaRPr>
          </a:p>
          <a:p>
            <a:pPr>
              <a:lnSpc>
                <a:spcPct val="100000"/>
              </a:lnSpc>
              <a:spcBef>
                <a:spcPts val="500"/>
              </a:spcBef>
            </a:pPr>
            <a:r>
              <a:rPr lang="en-GB" sz="1400" noProof="0" err="1">
                <a:latin typeface="Arial"/>
                <a:cs typeface="Arial"/>
              </a:rPr>
              <a:t>Baveno</a:t>
            </a:r>
            <a:r>
              <a:rPr lang="en-GB" sz="1400" noProof="0">
                <a:latin typeface="Arial"/>
                <a:cs typeface="Arial"/>
              </a:rPr>
              <a:t> VII criteria can </a:t>
            </a:r>
            <a:r>
              <a:rPr lang="en-GB" sz="1400">
                <a:latin typeface="Arial"/>
                <a:cs typeface="Arial"/>
              </a:rPr>
              <a:t>rule out</a:t>
            </a:r>
            <a:r>
              <a:rPr lang="en-GB" sz="1400" noProof="0">
                <a:latin typeface="Arial"/>
                <a:cs typeface="Arial"/>
              </a:rPr>
              <a:t> CSPH, but </a:t>
            </a:r>
            <a:r>
              <a:rPr lang="en-GB" sz="1400">
                <a:latin typeface="Arial"/>
                <a:cs typeface="Arial"/>
              </a:rPr>
              <a:t>NIT</a:t>
            </a:r>
            <a:r>
              <a:rPr lang="en-GB" sz="1400" baseline="30000">
                <a:solidFill>
                  <a:schemeClr val="tx2"/>
                </a:solidFill>
                <a:latin typeface="Arial"/>
                <a:cs typeface="Arial"/>
              </a:rPr>
              <a:t>¶</a:t>
            </a:r>
            <a:r>
              <a:rPr lang="en-GB" sz="1400">
                <a:solidFill>
                  <a:schemeClr val="tx2"/>
                </a:solidFill>
                <a:latin typeface="Arial"/>
                <a:cs typeface="Arial"/>
              </a:rPr>
              <a:t> </a:t>
            </a:r>
            <a:r>
              <a:rPr lang="en-GB" sz="1400">
                <a:solidFill>
                  <a:schemeClr val="tx1"/>
                </a:solidFill>
                <a:latin typeface="Arial"/>
                <a:cs typeface="Arial"/>
              </a:rPr>
              <a:t>PPVs </a:t>
            </a:r>
            <a:r>
              <a:rPr lang="en-GB" sz="1400" noProof="0">
                <a:latin typeface="Arial"/>
                <a:cs typeface="Arial"/>
              </a:rPr>
              <a:t>were suboptimal</a:t>
            </a:r>
            <a:r>
              <a:rPr lang="en-GB" sz="1400" baseline="30000">
                <a:solidFill>
                  <a:schemeClr val="tx2"/>
                </a:solidFill>
                <a:latin typeface="Arial"/>
                <a:cs typeface="Arial"/>
              </a:rPr>
              <a:t>**</a:t>
            </a:r>
            <a:endParaRPr lang="en-GB" sz="1400" baseline="30000" noProof="0">
              <a:solidFill>
                <a:schemeClr val="tx2"/>
              </a:solidFill>
              <a:latin typeface="Arial"/>
              <a:cs typeface="Arial"/>
            </a:endParaRPr>
          </a:p>
          <a:p>
            <a:pPr>
              <a:lnSpc>
                <a:spcPct val="100000"/>
              </a:lnSpc>
              <a:spcBef>
                <a:spcPts val="500"/>
              </a:spcBef>
            </a:pPr>
            <a:r>
              <a:rPr lang="en-GB" sz="1400" noProof="0">
                <a:solidFill>
                  <a:schemeClr val="tx2"/>
                </a:solidFill>
                <a:latin typeface="Arial" panose="020B0604020202020204" pitchFamily="34" charset="0"/>
                <a:cs typeface="Arial" panose="020B0604020202020204" pitchFamily="34" charset="0"/>
              </a:rPr>
              <a:t>LSM is independently associated with liver-related outcomes</a:t>
            </a:r>
          </a:p>
          <a:p>
            <a:pPr marL="539750" indent="-269875">
              <a:lnSpc>
                <a:spcPct val="100000"/>
              </a:lnSpc>
              <a:spcBef>
                <a:spcPts val="500"/>
              </a:spcBef>
              <a:buFont typeface="Engravers MT" panose="02090707080505020304" pitchFamily="18" charset="0"/>
              <a:buChar char="–"/>
            </a:pPr>
            <a:r>
              <a:rPr lang="en-GB" sz="1400" noProof="0">
                <a:solidFill>
                  <a:schemeClr val="tx2"/>
                </a:solidFill>
                <a:latin typeface="Arial" panose="020B0604020202020204" pitchFamily="34" charset="0"/>
                <a:cs typeface="Arial" panose="020B0604020202020204" pitchFamily="34" charset="0"/>
              </a:rPr>
              <a:t>Prognostic performance is comparable to HVPG, so may be applied for risk prediction</a:t>
            </a:r>
            <a:endParaRPr lang="en-GB" sz="1400" noProof="0">
              <a:latin typeface="Arial" panose="020B0604020202020204" pitchFamily="34" charset="0"/>
              <a:cs typeface="Arial" panose="020B0604020202020204" pitchFamily="34" charset="0"/>
            </a:endParaRP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a:off x="5939338" y="4400453"/>
            <a:ext cx="8077" cy="198129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5903" y="6473217"/>
            <a:ext cx="5400890" cy="268895"/>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latin typeface="Arial"/>
                <a:cs typeface="Arial"/>
              </a:rPr>
              <a:t>*BCLC B, 16%; BCLC C, 9%.</a:t>
            </a:r>
            <a:br>
              <a:rPr lang="en-GB" sz="1100" noProof="0">
                <a:latin typeface="Arial" panose="020B0604020202020204" pitchFamily="34" charset="0"/>
                <a:cs typeface="Arial" panose="020B0604020202020204" pitchFamily="34" charset="0"/>
              </a:rPr>
            </a:br>
            <a:r>
              <a:rPr lang="en-GB" sz="1100" baseline="30000">
                <a:latin typeface="Arial"/>
                <a:cs typeface="Arial"/>
              </a:rPr>
              <a:t>†</a:t>
            </a:r>
            <a:r>
              <a:rPr lang="en-GB" sz="1100" noProof="0" err="1">
                <a:latin typeface="Arial"/>
                <a:cs typeface="Arial"/>
              </a:rPr>
              <a:t>LSM</a:t>
            </a:r>
            <a:r>
              <a:rPr lang="en-GB" sz="1100" noProof="0">
                <a:latin typeface="Arial"/>
                <a:cs typeface="Arial"/>
              </a:rPr>
              <a:t> &lt;15 kPa and platelet &gt;150</a:t>
            </a:r>
            <a:r>
              <a:rPr lang="en-GB" sz="1100" noProof="0">
                <a:latin typeface="Arial"/>
                <a:cs typeface="Arial"/>
                <a:sym typeface="Symbol" panose="05050102010706020507" pitchFamily="18" charset="2"/>
              </a:rPr>
              <a:t> 10</a:t>
            </a:r>
            <a:r>
              <a:rPr lang="en-GB" sz="1100" baseline="30000" noProof="0">
                <a:latin typeface="Arial"/>
                <a:cs typeface="Arial"/>
                <a:sym typeface="Symbol" panose="05050102010706020507" pitchFamily="18" charset="2"/>
              </a:rPr>
              <a:t>9</a:t>
            </a:r>
            <a:r>
              <a:rPr lang="en-GB" sz="1100" noProof="0">
                <a:latin typeface="Arial"/>
                <a:cs typeface="Arial"/>
              </a:rPr>
              <a:t>/L.</a:t>
            </a:r>
            <a:endParaRPr lang="en-GB">
              <a:latin typeface="Arial"/>
              <a:cs typeface="Arial"/>
            </a:endParaRPr>
          </a:p>
          <a:p>
            <a:pPr marL="0" indent="0">
              <a:spcBef>
                <a:spcPts val="0"/>
              </a:spcBef>
              <a:buNone/>
            </a:pPr>
            <a:r>
              <a:rPr lang="en-GB" sz="1100" baseline="30000">
                <a:solidFill>
                  <a:schemeClr val="tx2"/>
                </a:solidFill>
                <a:latin typeface="Arial" panose="020B0604020202020204" pitchFamily="34" charset="0"/>
                <a:cs typeface="Arial" panose="020B0604020202020204" pitchFamily="34" charset="0"/>
              </a:rPr>
              <a:t>‡</a:t>
            </a:r>
            <a:r>
              <a:rPr lang="en-GB" sz="1100">
                <a:latin typeface="Arial" panose="020B0604020202020204" pitchFamily="34" charset="0"/>
                <a:cs typeface="Arial" panose="020B0604020202020204" pitchFamily="34" charset="0"/>
              </a:rPr>
              <a:t>Right lobe, i.e., potential LSM measurement site involvement, vs left lobe</a:t>
            </a:r>
            <a:endParaRPr lang="en-GB" sz="1100" noProof="0">
              <a:latin typeface="Arial" panose="020B0604020202020204" pitchFamily="34" charset="0"/>
              <a:cs typeface="Arial" panose="020B0604020202020204" pitchFamily="34" charset="0"/>
            </a:endParaRPr>
          </a:p>
          <a:p>
            <a:pPr marL="0" indent="0">
              <a:spcBef>
                <a:spcPts val="0"/>
              </a:spcBef>
              <a:buNone/>
            </a:pPr>
            <a:r>
              <a:rPr lang="en-GB" sz="1100" baseline="30000">
                <a:latin typeface="Arial" panose="020B0604020202020204" pitchFamily="34" charset="0"/>
                <a:cs typeface="Arial" panose="020B0604020202020204" pitchFamily="34" charset="0"/>
              </a:rPr>
              <a:t>§</a:t>
            </a:r>
            <a:r>
              <a:rPr lang="en-GB" sz="1100">
                <a:latin typeface="Arial" panose="020B0604020202020204" pitchFamily="34" charset="0"/>
                <a:cs typeface="Arial" panose="020B0604020202020204" pitchFamily="34" charset="0"/>
              </a:rPr>
              <a:t>Including after adjusting for relevant baseline characteristics and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time-dependent co-variables. </a:t>
            </a:r>
          </a:p>
          <a:p>
            <a:pPr marL="0" indent="0">
              <a:spcBef>
                <a:spcPts val="0"/>
              </a:spcBef>
              <a:buNone/>
            </a:pPr>
            <a:r>
              <a:rPr lang="en-GB" sz="1100" baseline="30000">
                <a:solidFill>
                  <a:schemeClr val="tx2"/>
                </a:solidFill>
                <a:latin typeface="Arial"/>
                <a:cs typeface="Arial"/>
              </a:rPr>
              <a:t>¶</a:t>
            </a:r>
            <a:r>
              <a:rPr lang="en-GB" sz="1100" noProof="0">
                <a:solidFill>
                  <a:schemeClr val="tx2"/>
                </a:solidFill>
                <a:latin typeface="Arial"/>
                <a:cs typeface="Arial"/>
              </a:rPr>
              <a:t>LSM </a:t>
            </a:r>
            <a:r>
              <a:rPr lang="en-GB" sz="1100" noProof="0">
                <a:latin typeface="Arial"/>
                <a:cs typeface="Arial"/>
              </a:rPr>
              <a:t>&gt;25 kPa/ANTICIPATE ± MASH &gt;75%.</a:t>
            </a:r>
            <a:br>
              <a:rPr lang="en-GB" sz="1100" noProof="0">
                <a:latin typeface="Arial" panose="020B0604020202020204" pitchFamily="34" charset="0"/>
                <a:cs typeface="Arial" panose="020B0604020202020204" pitchFamily="34" charset="0"/>
              </a:rPr>
            </a:br>
            <a:r>
              <a:rPr lang="en-GB" sz="1100" noProof="0">
                <a:solidFill>
                  <a:schemeClr val="tx2"/>
                </a:solidFill>
                <a:latin typeface="Arial"/>
                <a:cs typeface="Arial"/>
              </a:rPr>
              <a:t>**</a:t>
            </a:r>
            <a:r>
              <a:rPr lang="en-GB" sz="1100" noProof="0">
                <a:latin typeface="Arial"/>
                <a:cs typeface="Arial"/>
              </a:rPr>
              <a:t>Likely because of the low prevalence of CSPH/pre-test probability in this cohort.</a:t>
            </a:r>
            <a:br>
              <a:rPr lang="en-GB" sz="1100" noProof="0">
                <a:latin typeface="Arial" panose="020B0604020202020204" pitchFamily="34" charset="0"/>
                <a:cs typeface="Arial" panose="020B0604020202020204" pitchFamily="34" charset="0"/>
              </a:rPr>
            </a:br>
            <a:r>
              <a:rPr lang="en-GB" sz="1100" noProof="0">
                <a:solidFill>
                  <a:srgbClr val="004B87"/>
                </a:solidFill>
                <a:latin typeface="Arial"/>
                <a:cs typeface="Arial"/>
              </a:rPr>
              <a:t>Balcar L, et al. EASL 2026; THU-220.</a:t>
            </a:r>
          </a:p>
        </p:txBody>
      </p:sp>
      <p:sp>
        <p:nvSpPr>
          <p:cNvPr id="14" name="Title 1">
            <a:extLst>
              <a:ext uri="{FF2B5EF4-FFF2-40B4-BE49-F238E27FC236}">
                <a16:creationId xmlns:a16="http://schemas.microsoft.com/office/drawing/2014/main" id="{FAD6278D-3EFC-6FEB-86E8-AB7EFFA58D63}"/>
              </a:ext>
            </a:extLst>
          </p:cNvPr>
          <p:cNvSpPr>
            <a:spLocks noGrp="1"/>
          </p:cNvSpPr>
          <p:nvPr>
            <p:ph type="title"/>
          </p:nvPr>
        </p:nvSpPr>
        <p:spPr>
          <a:xfrm>
            <a:off x="838200" y="-89087"/>
            <a:ext cx="10515600" cy="838947"/>
          </a:xfrm>
        </p:spPr>
        <p:txBody>
          <a:bodyPr>
            <a:noAutofit/>
          </a:bodyPr>
          <a:lstStyle/>
          <a:p>
            <a:r>
              <a:rPr lang="en-GB" noProof="0">
                <a:latin typeface="Arial"/>
                <a:cs typeface="Arial"/>
              </a:rPr>
              <a:t>Diagnostic and prognostic performance of NITs for PH in patients with </a:t>
            </a:r>
            <a:r>
              <a:rPr lang="en-GB">
                <a:latin typeface="Arial"/>
                <a:cs typeface="Arial"/>
              </a:rPr>
              <a:t>ACLD</a:t>
            </a:r>
            <a:r>
              <a:rPr lang="en-GB" noProof="0">
                <a:latin typeface="Arial"/>
                <a:cs typeface="Arial"/>
              </a:rPr>
              <a:t> and HCC – A </a:t>
            </a:r>
            <a:r>
              <a:rPr lang="en-GB" noProof="0" err="1">
                <a:latin typeface="Arial"/>
                <a:cs typeface="Arial"/>
              </a:rPr>
              <a:t>Baveno</a:t>
            </a:r>
            <a:r>
              <a:rPr lang="en-GB" noProof="0">
                <a:latin typeface="Arial"/>
                <a:cs typeface="Arial"/>
              </a:rPr>
              <a:t> Cooperation-endorsed European study </a:t>
            </a:r>
          </a:p>
        </p:txBody>
      </p:sp>
      <p:sp>
        <p:nvSpPr>
          <p:cNvPr id="15" name="Rectangle: Rounded Corners 14">
            <a:extLst>
              <a:ext uri="{FF2B5EF4-FFF2-40B4-BE49-F238E27FC236}">
                <a16:creationId xmlns:a16="http://schemas.microsoft.com/office/drawing/2014/main" id="{E301A933-F2CD-4EB8-8863-38B5F1FE381C}"/>
              </a:ext>
            </a:extLst>
          </p:cNvPr>
          <p:cNvSpPr/>
          <p:nvPr/>
        </p:nvSpPr>
        <p:spPr>
          <a:xfrm>
            <a:off x="206293" y="1485364"/>
            <a:ext cx="5620009" cy="168224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21A9116-B6AD-26B7-7AFC-206576D44F5A}"/>
              </a:ext>
            </a:extLst>
          </p:cNvPr>
          <p:cNvSpPr txBox="1"/>
          <p:nvPr/>
        </p:nvSpPr>
        <p:spPr>
          <a:xfrm>
            <a:off x="248757" y="1469064"/>
            <a:ext cx="3702696" cy="307777"/>
          </a:xfrm>
          <a:prstGeom prst="rect">
            <a:avLst/>
          </a:prstGeom>
          <a:noFill/>
        </p:spPr>
        <p:txBody>
          <a:bodyPr wrap="square" rtlCol="0">
            <a:spAutoFit/>
          </a:bodyPr>
          <a:lstStyle/>
          <a:p>
            <a:pPr algn="ctr"/>
            <a:r>
              <a:rPr lang="en-GB" sz="1400" b="1" noProof="0">
                <a:solidFill>
                  <a:schemeClr val="accent1"/>
                </a:solidFill>
                <a:latin typeface="Arial" panose="020B0604020202020204" pitchFamily="34" charset="0"/>
                <a:cs typeface="Arial" panose="020B0604020202020204" pitchFamily="34" charset="0"/>
              </a:rPr>
              <a:t>Key baseline characteristics (N=710)</a:t>
            </a:r>
          </a:p>
        </p:txBody>
      </p:sp>
      <p:sp>
        <p:nvSpPr>
          <p:cNvPr id="23" name="TextBox 22">
            <a:extLst>
              <a:ext uri="{FF2B5EF4-FFF2-40B4-BE49-F238E27FC236}">
                <a16:creationId xmlns:a16="http://schemas.microsoft.com/office/drawing/2014/main" id="{FC5DBFEF-F77F-2089-0082-6545923EEA16}"/>
              </a:ext>
            </a:extLst>
          </p:cNvPr>
          <p:cNvSpPr txBox="1"/>
          <p:nvPr/>
        </p:nvSpPr>
        <p:spPr>
          <a:xfrm>
            <a:off x="206293" y="2483791"/>
            <a:ext cx="1081241" cy="461665"/>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Mean age</a:t>
            </a:r>
            <a:br>
              <a:rPr lang="en-GB" sz="1200" noProof="0">
                <a:solidFill>
                  <a:schemeClr val="accent1"/>
                </a:solidFill>
                <a:latin typeface="Arial" panose="020B0604020202020204" pitchFamily="34" charset="0"/>
                <a:cs typeface="Arial" panose="020B0604020202020204" pitchFamily="34" charset="0"/>
              </a:rPr>
            </a:br>
            <a:endParaRPr lang="en-GB" sz="1200" noProof="0">
              <a:solidFill>
                <a:schemeClr val="accent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0865133F-2AA8-E4C4-C57A-FE4FB7DDEC05}"/>
              </a:ext>
            </a:extLst>
          </p:cNvPr>
          <p:cNvSpPr/>
          <p:nvPr/>
        </p:nvSpPr>
        <p:spPr>
          <a:xfrm>
            <a:off x="484776" y="1900352"/>
            <a:ext cx="540000" cy="54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65 </a:t>
            </a:r>
          </a:p>
          <a:p>
            <a:pPr algn="ctr"/>
            <a:r>
              <a:rPr lang="en-GB" sz="1100" b="1" noProof="0">
                <a:solidFill>
                  <a:schemeClr val="bg1"/>
                </a:solidFill>
                <a:latin typeface="Arial" panose="020B0604020202020204" pitchFamily="34" charset="0"/>
                <a:cs typeface="Arial" panose="020B0604020202020204" pitchFamily="34" charset="0"/>
              </a:rPr>
              <a:t>years</a:t>
            </a:r>
          </a:p>
        </p:txBody>
      </p:sp>
      <p:sp>
        <p:nvSpPr>
          <p:cNvPr id="34" name="TextBox 33">
            <a:extLst>
              <a:ext uri="{FF2B5EF4-FFF2-40B4-BE49-F238E27FC236}">
                <a16:creationId xmlns:a16="http://schemas.microsoft.com/office/drawing/2014/main" id="{272C98CD-2571-C5F0-1FA0-CAD32753BF41}"/>
              </a:ext>
            </a:extLst>
          </p:cNvPr>
          <p:cNvSpPr txBox="1"/>
          <p:nvPr/>
        </p:nvSpPr>
        <p:spPr>
          <a:xfrm>
            <a:off x="1017583" y="2483791"/>
            <a:ext cx="122762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Male</a:t>
            </a:r>
          </a:p>
        </p:txBody>
      </p:sp>
      <p:sp>
        <p:nvSpPr>
          <p:cNvPr id="35" name="Oval 34">
            <a:extLst>
              <a:ext uri="{FF2B5EF4-FFF2-40B4-BE49-F238E27FC236}">
                <a16:creationId xmlns:a16="http://schemas.microsoft.com/office/drawing/2014/main" id="{5DA066BB-265E-3348-BFDD-901B08E70FC2}"/>
              </a:ext>
            </a:extLst>
          </p:cNvPr>
          <p:cNvSpPr/>
          <p:nvPr/>
        </p:nvSpPr>
        <p:spPr>
          <a:xfrm>
            <a:off x="1361350" y="1895737"/>
            <a:ext cx="540000" cy="54000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82%</a:t>
            </a:r>
          </a:p>
        </p:txBody>
      </p:sp>
      <p:sp>
        <p:nvSpPr>
          <p:cNvPr id="39" name="Rectangle: Rounded Corners 38">
            <a:extLst>
              <a:ext uri="{FF2B5EF4-FFF2-40B4-BE49-F238E27FC236}">
                <a16:creationId xmlns:a16="http://schemas.microsoft.com/office/drawing/2014/main" id="{C262E6DE-D29A-179C-24AB-285FEF4B08B2}"/>
              </a:ext>
            </a:extLst>
          </p:cNvPr>
          <p:cNvSpPr/>
          <p:nvPr/>
        </p:nvSpPr>
        <p:spPr>
          <a:xfrm>
            <a:off x="3773940" y="1175504"/>
            <a:ext cx="1938648" cy="640784"/>
          </a:xfrm>
          <a:prstGeom prst="round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0" rIns="0" bIns="0" rtlCol="0" anchor="ctr"/>
          <a:lstStyle/>
          <a:p>
            <a:r>
              <a:rPr lang="en-GB" sz="1300" b="1">
                <a:solidFill>
                  <a:schemeClr val="tx2"/>
                </a:solidFill>
                <a:latin typeface="Arial"/>
                <a:cs typeface="Arial"/>
              </a:rPr>
              <a:t>ACLD</a:t>
            </a:r>
            <a:r>
              <a:rPr lang="en-GB" sz="1300" b="1" noProof="0">
                <a:solidFill>
                  <a:schemeClr val="tx2"/>
                </a:solidFill>
                <a:latin typeface="Arial"/>
                <a:cs typeface="Arial"/>
              </a:rPr>
              <a:t> aetiology:</a:t>
            </a:r>
          </a:p>
          <a:p>
            <a:pPr marL="198120" indent="-198120">
              <a:buFont typeface="Arial" panose="020B0604020202020204" pitchFamily="34" charset="0"/>
              <a:buChar char="•"/>
            </a:pPr>
            <a:r>
              <a:rPr lang="en-GB" sz="1300" noProof="0" err="1">
                <a:solidFill>
                  <a:schemeClr val="tx2"/>
                </a:solidFill>
                <a:latin typeface="Arial"/>
                <a:cs typeface="Arial"/>
              </a:rPr>
              <a:t>Steatotic</a:t>
            </a:r>
            <a:r>
              <a:rPr lang="en-GB" sz="1300" noProof="0">
                <a:solidFill>
                  <a:schemeClr val="tx2"/>
                </a:solidFill>
                <a:latin typeface="Arial"/>
                <a:cs typeface="Arial"/>
              </a:rPr>
              <a:t>, 31%</a:t>
            </a:r>
          </a:p>
          <a:p>
            <a:pPr marL="198120" indent="-198120">
              <a:buFont typeface="Arial" panose="020B0604020202020204" pitchFamily="34" charset="0"/>
              <a:buChar char="•"/>
            </a:pPr>
            <a:r>
              <a:rPr lang="en-GB" sz="1300">
                <a:solidFill>
                  <a:schemeClr val="tx2"/>
                </a:solidFill>
                <a:latin typeface="Arial"/>
                <a:cs typeface="Arial"/>
              </a:rPr>
              <a:t>V</a:t>
            </a:r>
            <a:r>
              <a:rPr lang="en-GB" sz="1300" noProof="0">
                <a:solidFill>
                  <a:schemeClr val="tx2"/>
                </a:solidFill>
                <a:latin typeface="Arial"/>
                <a:cs typeface="Arial"/>
              </a:rPr>
              <a:t>iral, 44%</a:t>
            </a:r>
          </a:p>
        </p:txBody>
      </p:sp>
      <p:sp>
        <p:nvSpPr>
          <p:cNvPr id="53" name="TextBox 52">
            <a:extLst>
              <a:ext uri="{FF2B5EF4-FFF2-40B4-BE49-F238E27FC236}">
                <a16:creationId xmlns:a16="http://schemas.microsoft.com/office/drawing/2014/main" id="{80E29B34-70CF-BFC0-0EBD-E49771CA4651}"/>
              </a:ext>
            </a:extLst>
          </p:cNvPr>
          <p:cNvSpPr txBox="1"/>
          <p:nvPr/>
        </p:nvSpPr>
        <p:spPr>
          <a:xfrm>
            <a:off x="7345464" y="774543"/>
            <a:ext cx="3199373" cy="338554"/>
          </a:xfrm>
          <a:prstGeom prst="rect">
            <a:avLst/>
          </a:prstGeom>
          <a:noFill/>
        </p:spPr>
        <p:txBody>
          <a:bodyPr wrap="square" rtlCol="0">
            <a:spAutoFit/>
          </a:bodyPr>
          <a:lstStyle/>
          <a:p>
            <a:pPr algn="ctr"/>
            <a:r>
              <a:rPr lang="en-GB" sz="1600" b="1" noProof="0">
                <a:latin typeface="Arial" panose="020B0604020202020204" pitchFamily="34" charset="0"/>
                <a:cs typeface="Arial" panose="020B0604020202020204" pitchFamily="34" charset="0"/>
              </a:rPr>
              <a:t>Diagnostic performance</a:t>
            </a:r>
          </a:p>
        </p:txBody>
      </p:sp>
      <p:grpSp>
        <p:nvGrpSpPr>
          <p:cNvPr id="56" name="Group 55">
            <a:extLst>
              <a:ext uri="{FF2B5EF4-FFF2-40B4-BE49-F238E27FC236}">
                <a16:creationId xmlns:a16="http://schemas.microsoft.com/office/drawing/2014/main" id="{1CFB90A8-6C57-31E7-1D17-955EBF6F8487}"/>
              </a:ext>
            </a:extLst>
          </p:cNvPr>
          <p:cNvGrpSpPr/>
          <p:nvPr/>
        </p:nvGrpSpPr>
        <p:grpSpPr>
          <a:xfrm>
            <a:off x="5923329" y="1322492"/>
            <a:ext cx="2563324" cy="738664"/>
            <a:chOff x="3765852" y="3347973"/>
            <a:chExt cx="2563324" cy="738664"/>
          </a:xfrm>
        </p:grpSpPr>
        <p:sp>
          <p:nvSpPr>
            <p:cNvPr id="59" name="TextBox 58">
              <a:extLst>
                <a:ext uri="{FF2B5EF4-FFF2-40B4-BE49-F238E27FC236}">
                  <a16:creationId xmlns:a16="http://schemas.microsoft.com/office/drawing/2014/main" id="{948E8540-E478-C76A-253F-AD81586C1609}"/>
                </a:ext>
              </a:extLst>
            </p:cNvPr>
            <p:cNvSpPr txBox="1"/>
            <p:nvPr/>
          </p:nvSpPr>
          <p:spPr>
            <a:xfrm>
              <a:off x="3765852" y="3430141"/>
              <a:ext cx="1517348" cy="553998"/>
            </a:xfrm>
            <a:prstGeom prst="rect">
              <a:avLst/>
            </a:prstGeom>
            <a:noFill/>
          </p:spPr>
          <p:txBody>
            <a:bodyPr wrap="square" rtlCol="0">
              <a:spAutoFit/>
            </a:bodyPr>
            <a:lstStyle/>
            <a:p>
              <a:r>
                <a:rPr lang="en-GB" sz="3000" b="1" noProof="0">
                  <a:solidFill>
                    <a:srgbClr val="747474"/>
                  </a:solidFill>
                  <a:latin typeface="Arial" panose="020B0604020202020204" pitchFamily="34" charset="0"/>
                  <a:cs typeface="Arial" panose="020B0604020202020204" pitchFamily="34" charset="0"/>
                </a:rPr>
                <a:t>0.81</a:t>
              </a:r>
              <a:endParaRPr lang="en-GB" sz="3000" noProof="0">
                <a:solidFill>
                  <a:srgbClr val="747474"/>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267A16A0-E416-66BC-29C7-A085916CDA35}"/>
                </a:ext>
              </a:extLst>
            </p:cNvPr>
            <p:cNvSpPr txBox="1"/>
            <p:nvPr/>
          </p:nvSpPr>
          <p:spPr>
            <a:xfrm>
              <a:off x="4715093" y="3347973"/>
              <a:ext cx="1614083" cy="738664"/>
            </a:xfrm>
            <a:prstGeom prst="rect">
              <a:avLst/>
            </a:prstGeom>
            <a:noFill/>
          </p:spPr>
          <p:txBody>
            <a:bodyPr wrap="square" rtlCol="0">
              <a:spAutoFit/>
            </a:bodyPr>
            <a:lstStyle/>
            <a:p>
              <a:r>
                <a:rPr lang="en-GB" sz="1400" noProof="0">
                  <a:latin typeface="Arial" panose="020B0604020202020204" pitchFamily="34" charset="0"/>
                  <a:cs typeface="Arial" panose="020B0604020202020204" pitchFamily="34" charset="0"/>
                </a:rPr>
                <a:t>AUC</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(95% CI,</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0.78–0.84)</a:t>
              </a:r>
            </a:p>
          </p:txBody>
        </p:sp>
      </p:grpSp>
      <p:cxnSp>
        <p:nvCxnSpPr>
          <p:cNvPr id="58" name="Connector: Elbow 57">
            <a:extLst>
              <a:ext uri="{FF2B5EF4-FFF2-40B4-BE49-F238E27FC236}">
                <a16:creationId xmlns:a16="http://schemas.microsoft.com/office/drawing/2014/main" id="{2FF5B26A-9DA2-28AF-9930-6E5CC6455195}"/>
              </a:ext>
            </a:extLst>
          </p:cNvPr>
          <p:cNvCxnSpPr>
            <a:cxnSpLocks/>
            <a:stCxn id="102" idx="2"/>
            <a:endCxn id="59" idx="2"/>
          </p:cNvCxnSpPr>
          <p:nvPr/>
        </p:nvCxnSpPr>
        <p:spPr>
          <a:xfrm rot="5400000">
            <a:off x="8756408" y="-115746"/>
            <a:ext cx="12700" cy="4148809"/>
          </a:xfrm>
          <a:prstGeom prst="bentConnector3">
            <a:avLst>
              <a:gd name="adj1" fmla="val 3109071"/>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1A47C875-E50C-5CA8-4C76-5273CE31BEFB}"/>
              </a:ext>
            </a:extLst>
          </p:cNvPr>
          <p:cNvSpPr/>
          <p:nvPr/>
        </p:nvSpPr>
        <p:spPr>
          <a:xfrm>
            <a:off x="2237924" y="1891122"/>
            <a:ext cx="540000" cy="54000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75%</a:t>
            </a:r>
          </a:p>
        </p:txBody>
      </p:sp>
      <p:sp>
        <p:nvSpPr>
          <p:cNvPr id="65" name="TextBox 64">
            <a:extLst>
              <a:ext uri="{FF2B5EF4-FFF2-40B4-BE49-F238E27FC236}">
                <a16:creationId xmlns:a16="http://schemas.microsoft.com/office/drawing/2014/main" id="{6A5F5216-16DD-9E9A-F4C4-7356B722D68C}"/>
              </a:ext>
            </a:extLst>
          </p:cNvPr>
          <p:cNvSpPr txBox="1"/>
          <p:nvPr/>
        </p:nvSpPr>
        <p:spPr>
          <a:xfrm>
            <a:off x="1882809" y="2480213"/>
            <a:ext cx="122762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BCLC 0/A*</a:t>
            </a:r>
          </a:p>
        </p:txBody>
      </p:sp>
      <p:sp>
        <p:nvSpPr>
          <p:cNvPr id="66" name="Oval 65">
            <a:extLst>
              <a:ext uri="{FF2B5EF4-FFF2-40B4-BE49-F238E27FC236}">
                <a16:creationId xmlns:a16="http://schemas.microsoft.com/office/drawing/2014/main" id="{08C4C416-A564-0873-7D39-725B5E79C996}"/>
              </a:ext>
            </a:extLst>
          </p:cNvPr>
          <p:cNvSpPr/>
          <p:nvPr/>
        </p:nvSpPr>
        <p:spPr>
          <a:xfrm>
            <a:off x="3114498" y="1886507"/>
            <a:ext cx="540000" cy="54000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41%</a:t>
            </a:r>
          </a:p>
        </p:txBody>
      </p:sp>
      <p:sp>
        <p:nvSpPr>
          <p:cNvPr id="67" name="TextBox 66">
            <a:extLst>
              <a:ext uri="{FF2B5EF4-FFF2-40B4-BE49-F238E27FC236}">
                <a16:creationId xmlns:a16="http://schemas.microsoft.com/office/drawing/2014/main" id="{C44F314D-C22A-05D0-55CC-565134D709E2}"/>
              </a:ext>
            </a:extLst>
          </p:cNvPr>
          <p:cNvSpPr txBox="1"/>
          <p:nvPr/>
        </p:nvSpPr>
        <p:spPr>
          <a:xfrm>
            <a:off x="2763715" y="2474456"/>
            <a:ext cx="122762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CSPH</a:t>
            </a:r>
          </a:p>
        </p:txBody>
      </p:sp>
      <p:sp>
        <p:nvSpPr>
          <p:cNvPr id="68" name="Oval 67">
            <a:extLst>
              <a:ext uri="{FF2B5EF4-FFF2-40B4-BE49-F238E27FC236}">
                <a16:creationId xmlns:a16="http://schemas.microsoft.com/office/drawing/2014/main" id="{311A04FB-DD51-DEB9-27E5-6447FAFD58FD}"/>
              </a:ext>
            </a:extLst>
          </p:cNvPr>
          <p:cNvSpPr/>
          <p:nvPr/>
        </p:nvSpPr>
        <p:spPr>
          <a:xfrm>
            <a:off x="3991072" y="1909580"/>
            <a:ext cx="540000" cy="54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16 </a:t>
            </a:r>
          </a:p>
          <a:p>
            <a:pPr algn="ctr"/>
            <a:r>
              <a:rPr lang="en-GB" sz="1100" b="1" noProof="0">
                <a:solidFill>
                  <a:schemeClr val="bg1"/>
                </a:solidFill>
                <a:latin typeface="Arial" panose="020B0604020202020204" pitchFamily="34" charset="0"/>
                <a:cs typeface="Arial" panose="020B0604020202020204" pitchFamily="34" charset="0"/>
              </a:rPr>
              <a:t>kPa</a:t>
            </a:r>
          </a:p>
        </p:txBody>
      </p:sp>
      <p:sp>
        <p:nvSpPr>
          <p:cNvPr id="69" name="TextBox 68">
            <a:extLst>
              <a:ext uri="{FF2B5EF4-FFF2-40B4-BE49-F238E27FC236}">
                <a16:creationId xmlns:a16="http://schemas.microsoft.com/office/drawing/2014/main" id="{D6B1D768-9E42-1958-D306-D3408A935C93}"/>
              </a:ext>
            </a:extLst>
          </p:cNvPr>
          <p:cNvSpPr txBox="1"/>
          <p:nvPr/>
        </p:nvSpPr>
        <p:spPr>
          <a:xfrm>
            <a:off x="3662023" y="2483216"/>
            <a:ext cx="1081241" cy="830997"/>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Median </a:t>
            </a:r>
            <a:br>
              <a:rPr lang="en-GB" sz="1200" noProof="0">
                <a:solidFill>
                  <a:schemeClr val="accent1"/>
                </a:solidFill>
                <a:latin typeface="Arial" panose="020B0604020202020204" pitchFamily="34" charset="0"/>
                <a:cs typeface="Arial" panose="020B0604020202020204" pitchFamily="34" charset="0"/>
              </a:rPr>
            </a:br>
            <a:r>
              <a:rPr lang="en-GB" sz="1200" noProof="0">
                <a:solidFill>
                  <a:schemeClr val="accent1"/>
                </a:solidFill>
                <a:latin typeface="Arial" panose="020B0604020202020204" pitchFamily="34" charset="0"/>
                <a:cs typeface="Arial" panose="020B0604020202020204" pitchFamily="34" charset="0"/>
              </a:rPr>
              <a:t>LSM</a:t>
            </a:r>
            <a:br>
              <a:rPr lang="en-GB" sz="1200" noProof="0">
                <a:solidFill>
                  <a:schemeClr val="accent1"/>
                </a:solidFill>
                <a:latin typeface="Arial" panose="020B0604020202020204" pitchFamily="34" charset="0"/>
                <a:cs typeface="Arial" panose="020B0604020202020204" pitchFamily="34" charset="0"/>
              </a:rPr>
            </a:br>
            <a:r>
              <a:rPr lang="en-GB" sz="1200" noProof="0">
                <a:solidFill>
                  <a:schemeClr val="accent1"/>
                </a:solidFill>
                <a:latin typeface="Arial" panose="020B0604020202020204" pitchFamily="34" charset="0"/>
                <a:cs typeface="Arial" panose="020B0604020202020204" pitchFamily="34" charset="0"/>
              </a:rPr>
              <a:t>(IQR, 11–26)</a:t>
            </a:r>
            <a:br>
              <a:rPr lang="en-GB" sz="1200" noProof="0">
                <a:solidFill>
                  <a:schemeClr val="accent1"/>
                </a:solidFill>
                <a:latin typeface="Arial" panose="020B0604020202020204" pitchFamily="34" charset="0"/>
                <a:cs typeface="Arial" panose="020B0604020202020204" pitchFamily="34" charset="0"/>
              </a:rPr>
            </a:br>
            <a:endParaRPr lang="en-GB" sz="1200" noProof="0">
              <a:solidFill>
                <a:schemeClr val="accent1"/>
              </a:solidFill>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54870820-E8DD-935C-F8ED-5216024DB353}"/>
              </a:ext>
            </a:extLst>
          </p:cNvPr>
          <p:cNvSpPr/>
          <p:nvPr/>
        </p:nvSpPr>
        <p:spPr>
          <a:xfrm>
            <a:off x="4867645" y="1904966"/>
            <a:ext cx="540000" cy="54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16 </a:t>
            </a:r>
          </a:p>
          <a:p>
            <a:pPr algn="ctr"/>
            <a:r>
              <a:rPr lang="en-GB" sz="1100" b="1" noProof="0">
                <a:solidFill>
                  <a:schemeClr val="bg1"/>
                </a:solidFill>
                <a:latin typeface="Arial" panose="020B0604020202020204" pitchFamily="34" charset="0"/>
                <a:cs typeface="Arial" panose="020B0604020202020204" pitchFamily="34" charset="0"/>
              </a:rPr>
              <a:t>kPa</a:t>
            </a:r>
          </a:p>
        </p:txBody>
      </p:sp>
      <p:sp>
        <p:nvSpPr>
          <p:cNvPr id="71" name="TextBox 70">
            <a:extLst>
              <a:ext uri="{FF2B5EF4-FFF2-40B4-BE49-F238E27FC236}">
                <a16:creationId xmlns:a16="http://schemas.microsoft.com/office/drawing/2014/main" id="{60B0095B-7504-0BFC-5D18-AC1D5EED5F07}"/>
              </a:ext>
            </a:extLst>
          </p:cNvPr>
          <p:cNvSpPr txBox="1"/>
          <p:nvPr/>
        </p:nvSpPr>
        <p:spPr>
          <a:xfrm>
            <a:off x="4634503" y="2482346"/>
            <a:ext cx="1081241" cy="830997"/>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Median HVGP</a:t>
            </a:r>
            <a:br>
              <a:rPr lang="en-GB" sz="1200" noProof="0">
                <a:solidFill>
                  <a:schemeClr val="accent1"/>
                </a:solidFill>
                <a:latin typeface="Arial" panose="020B0604020202020204" pitchFamily="34" charset="0"/>
                <a:cs typeface="Arial" panose="020B0604020202020204" pitchFamily="34" charset="0"/>
              </a:rPr>
            </a:br>
            <a:r>
              <a:rPr lang="en-GB" sz="1200" noProof="0">
                <a:solidFill>
                  <a:schemeClr val="accent1"/>
                </a:solidFill>
                <a:latin typeface="Arial" panose="020B0604020202020204" pitchFamily="34" charset="0"/>
                <a:cs typeface="Arial" panose="020B0604020202020204" pitchFamily="34" charset="0"/>
              </a:rPr>
              <a:t>(IQR, 6–12)</a:t>
            </a:r>
            <a:br>
              <a:rPr lang="en-GB" sz="1200" noProof="0">
                <a:solidFill>
                  <a:schemeClr val="accent1"/>
                </a:solidFill>
                <a:latin typeface="Arial" panose="020B0604020202020204" pitchFamily="34" charset="0"/>
                <a:cs typeface="Arial" panose="020B0604020202020204" pitchFamily="34" charset="0"/>
              </a:rPr>
            </a:br>
            <a:endParaRPr lang="en-GB" sz="1200" noProof="0">
              <a:solidFill>
                <a:schemeClr val="accent1"/>
              </a:solidFill>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3CBADC51-C36C-9313-415D-A0C678D6B52F}"/>
              </a:ext>
            </a:extLst>
          </p:cNvPr>
          <p:cNvGrpSpPr/>
          <p:nvPr/>
        </p:nvGrpSpPr>
        <p:grpSpPr>
          <a:xfrm>
            <a:off x="8009861" y="1325406"/>
            <a:ext cx="2563324" cy="738664"/>
            <a:chOff x="3765852" y="3347973"/>
            <a:chExt cx="2563324" cy="738664"/>
          </a:xfrm>
        </p:grpSpPr>
        <p:sp>
          <p:nvSpPr>
            <p:cNvPr id="88" name="TextBox 87">
              <a:extLst>
                <a:ext uri="{FF2B5EF4-FFF2-40B4-BE49-F238E27FC236}">
                  <a16:creationId xmlns:a16="http://schemas.microsoft.com/office/drawing/2014/main" id="{234FE3C3-F2F9-D34C-4D36-81A3BBD8FC39}"/>
                </a:ext>
              </a:extLst>
            </p:cNvPr>
            <p:cNvSpPr txBox="1"/>
            <p:nvPr/>
          </p:nvSpPr>
          <p:spPr>
            <a:xfrm>
              <a:off x="3765852" y="3430141"/>
              <a:ext cx="1517348" cy="553998"/>
            </a:xfrm>
            <a:prstGeom prst="rect">
              <a:avLst/>
            </a:prstGeom>
            <a:noFill/>
          </p:spPr>
          <p:txBody>
            <a:bodyPr wrap="square" rtlCol="0">
              <a:spAutoFit/>
            </a:bodyPr>
            <a:lstStyle/>
            <a:p>
              <a:r>
                <a:rPr lang="en-GB" sz="3000" b="1" noProof="0">
                  <a:solidFill>
                    <a:srgbClr val="747474"/>
                  </a:solidFill>
                  <a:latin typeface="Arial" panose="020B0604020202020204" pitchFamily="34" charset="0"/>
                  <a:cs typeface="Arial" panose="020B0604020202020204" pitchFamily="34" charset="0"/>
                </a:rPr>
                <a:t>0.77</a:t>
              </a:r>
              <a:endParaRPr lang="en-GB" sz="3000" noProof="0">
                <a:solidFill>
                  <a:srgbClr val="747474"/>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3092D3EC-9A61-7778-8FDB-D0D3EE38D06D}"/>
                </a:ext>
              </a:extLst>
            </p:cNvPr>
            <p:cNvSpPr txBox="1"/>
            <p:nvPr/>
          </p:nvSpPr>
          <p:spPr>
            <a:xfrm>
              <a:off x="4715093" y="3347973"/>
              <a:ext cx="1614083" cy="738664"/>
            </a:xfrm>
            <a:prstGeom prst="rect">
              <a:avLst/>
            </a:prstGeom>
            <a:noFill/>
          </p:spPr>
          <p:txBody>
            <a:bodyPr wrap="square" rtlCol="0">
              <a:spAutoFit/>
            </a:bodyPr>
            <a:lstStyle/>
            <a:p>
              <a:r>
                <a:rPr lang="en-GB" sz="1400" noProof="0">
                  <a:latin typeface="Arial" panose="020B0604020202020204" pitchFamily="34" charset="0"/>
                  <a:cs typeface="Arial" panose="020B0604020202020204" pitchFamily="34" charset="0"/>
                </a:rPr>
                <a:t>AUC</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(95% CI,</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0.74–0.81)</a:t>
              </a:r>
            </a:p>
          </p:txBody>
        </p:sp>
      </p:grpSp>
      <p:sp>
        <p:nvSpPr>
          <p:cNvPr id="99" name="TextBox 98">
            <a:extLst>
              <a:ext uri="{FF2B5EF4-FFF2-40B4-BE49-F238E27FC236}">
                <a16:creationId xmlns:a16="http://schemas.microsoft.com/office/drawing/2014/main" id="{1DCA0775-65FA-5A17-45F7-B2D89DB5D00B}"/>
              </a:ext>
            </a:extLst>
          </p:cNvPr>
          <p:cNvSpPr txBox="1"/>
          <p:nvPr/>
        </p:nvSpPr>
        <p:spPr>
          <a:xfrm>
            <a:off x="7192012" y="2185875"/>
            <a:ext cx="3261054" cy="292388"/>
          </a:xfrm>
          <a:prstGeom prst="rect">
            <a:avLst/>
          </a:prstGeom>
          <a:solidFill>
            <a:schemeClr val="bg1"/>
          </a:solidFill>
        </p:spPr>
        <p:txBody>
          <a:bodyPr wrap="square" rtlCol="0">
            <a:spAutoFit/>
          </a:bodyPr>
          <a:lstStyle/>
          <a:p>
            <a:pPr algn="ctr"/>
            <a:r>
              <a:rPr lang="en-GB" sz="1300" b="1" noProof="0">
                <a:solidFill>
                  <a:srgbClr val="004B87"/>
                </a:solidFill>
                <a:latin typeface="Arial" panose="020B0604020202020204" pitchFamily="34" charset="0"/>
                <a:cs typeface="Arial" panose="020B0604020202020204" pitchFamily="34" charset="0"/>
              </a:rPr>
              <a:t>Best performance </a:t>
            </a:r>
            <a:r>
              <a:rPr lang="en-GB" sz="1300" noProof="0">
                <a:solidFill>
                  <a:srgbClr val="004B87"/>
                </a:solidFill>
                <a:latin typeface="Arial" panose="020B0604020202020204" pitchFamily="34" charset="0"/>
                <a:cs typeface="Arial" panose="020B0604020202020204" pitchFamily="34" charset="0"/>
              </a:rPr>
              <a:t>ANTICIPATE ± MASH </a:t>
            </a:r>
          </a:p>
        </p:txBody>
      </p:sp>
      <p:grpSp>
        <p:nvGrpSpPr>
          <p:cNvPr id="101" name="Group 100">
            <a:extLst>
              <a:ext uri="{FF2B5EF4-FFF2-40B4-BE49-F238E27FC236}">
                <a16:creationId xmlns:a16="http://schemas.microsoft.com/office/drawing/2014/main" id="{531AD7D3-0CBA-AF7D-83DC-39ADD348FA70}"/>
              </a:ext>
            </a:extLst>
          </p:cNvPr>
          <p:cNvGrpSpPr/>
          <p:nvPr/>
        </p:nvGrpSpPr>
        <p:grpSpPr>
          <a:xfrm>
            <a:off x="10072138" y="1322492"/>
            <a:ext cx="2563324" cy="738664"/>
            <a:chOff x="3765852" y="3347973"/>
            <a:chExt cx="2563324" cy="738664"/>
          </a:xfrm>
        </p:grpSpPr>
        <p:sp>
          <p:nvSpPr>
            <p:cNvPr id="102" name="TextBox 101">
              <a:extLst>
                <a:ext uri="{FF2B5EF4-FFF2-40B4-BE49-F238E27FC236}">
                  <a16:creationId xmlns:a16="http://schemas.microsoft.com/office/drawing/2014/main" id="{58B4D046-436F-8717-DA8F-9EC8750BA7DA}"/>
                </a:ext>
              </a:extLst>
            </p:cNvPr>
            <p:cNvSpPr txBox="1"/>
            <p:nvPr/>
          </p:nvSpPr>
          <p:spPr>
            <a:xfrm>
              <a:off x="3765852" y="3430141"/>
              <a:ext cx="1517348" cy="553998"/>
            </a:xfrm>
            <a:prstGeom prst="rect">
              <a:avLst/>
            </a:prstGeom>
            <a:noFill/>
          </p:spPr>
          <p:txBody>
            <a:bodyPr wrap="square" rtlCol="0">
              <a:spAutoFit/>
            </a:bodyPr>
            <a:lstStyle/>
            <a:p>
              <a:r>
                <a:rPr lang="en-GB" sz="3000" b="1" noProof="0">
                  <a:solidFill>
                    <a:srgbClr val="747474"/>
                  </a:solidFill>
                  <a:latin typeface="Arial" panose="020B0604020202020204" pitchFamily="34" charset="0"/>
                  <a:cs typeface="Arial" panose="020B0604020202020204" pitchFamily="34" charset="0"/>
                </a:rPr>
                <a:t>0.77</a:t>
              </a:r>
              <a:endParaRPr lang="en-GB" sz="3000" noProof="0">
                <a:solidFill>
                  <a:srgbClr val="747474"/>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C389035A-95CE-7D38-261A-7C287E0E3573}"/>
                </a:ext>
              </a:extLst>
            </p:cNvPr>
            <p:cNvSpPr txBox="1"/>
            <p:nvPr/>
          </p:nvSpPr>
          <p:spPr>
            <a:xfrm>
              <a:off x="4715093" y="3347973"/>
              <a:ext cx="1614083" cy="738664"/>
            </a:xfrm>
            <a:prstGeom prst="rect">
              <a:avLst/>
            </a:prstGeom>
            <a:noFill/>
          </p:spPr>
          <p:txBody>
            <a:bodyPr wrap="square" rtlCol="0">
              <a:spAutoFit/>
            </a:bodyPr>
            <a:lstStyle/>
            <a:p>
              <a:r>
                <a:rPr lang="en-GB" sz="1400" noProof="0">
                  <a:latin typeface="Arial" panose="020B0604020202020204" pitchFamily="34" charset="0"/>
                  <a:cs typeface="Arial" panose="020B0604020202020204" pitchFamily="34" charset="0"/>
                </a:rPr>
                <a:t>AUC</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(95% CI,</a:t>
              </a:r>
              <a:br>
                <a:rPr lang="en-GB" sz="1400" noProof="0">
                  <a:latin typeface="Arial" panose="020B0604020202020204" pitchFamily="34" charset="0"/>
                  <a:cs typeface="Arial" panose="020B0604020202020204" pitchFamily="34" charset="0"/>
                </a:rPr>
              </a:br>
              <a:r>
                <a:rPr lang="en-GB" sz="1400" noProof="0">
                  <a:latin typeface="Arial" panose="020B0604020202020204" pitchFamily="34" charset="0"/>
                  <a:cs typeface="Arial" panose="020B0604020202020204" pitchFamily="34" charset="0"/>
                </a:rPr>
                <a:t>0.72–0.80)</a:t>
              </a:r>
            </a:p>
          </p:txBody>
        </p:sp>
      </p:grpSp>
      <p:sp>
        <p:nvSpPr>
          <p:cNvPr id="110" name="TextBox 109">
            <a:extLst>
              <a:ext uri="{FF2B5EF4-FFF2-40B4-BE49-F238E27FC236}">
                <a16:creationId xmlns:a16="http://schemas.microsoft.com/office/drawing/2014/main" id="{B972CA54-5C78-5117-729B-8EE2B5C7E777}"/>
              </a:ext>
            </a:extLst>
          </p:cNvPr>
          <p:cNvSpPr txBox="1"/>
          <p:nvPr/>
        </p:nvSpPr>
        <p:spPr>
          <a:xfrm>
            <a:off x="5896804" y="1097067"/>
            <a:ext cx="1874493" cy="292388"/>
          </a:xfrm>
          <a:prstGeom prst="rect">
            <a:avLst/>
          </a:prstGeom>
          <a:noFill/>
        </p:spPr>
        <p:txBody>
          <a:bodyPr wrap="square" rtlCol="0">
            <a:spAutoFit/>
          </a:bodyPr>
          <a:lstStyle/>
          <a:p>
            <a:pPr algn="ctr"/>
            <a:r>
              <a:rPr lang="en-GB" sz="1300" b="1" noProof="0">
                <a:solidFill>
                  <a:schemeClr val="accent4"/>
                </a:solidFill>
                <a:latin typeface="Arial" panose="020B0604020202020204" pitchFamily="34" charset="0"/>
                <a:cs typeface="Arial" panose="020B0604020202020204" pitchFamily="34" charset="0"/>
              </a:rPr>
              <a:t>ANTICIPATE ± MASH</a:t>
            </a:r>
            <a:endParaRPr lang="en-GB" sz="1300" noProof="0">
              <a:solidFill>
                <a:schemeClr val="accent4"/>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5E5A908E-A9C8-351E-E596-4A86A0EB8A2E}"/>
              </a:ext>
            </a:extLst>
          </p:cNvPr>
          <p:cNvSpPr txBox="1"/>
          <p:nvPr/>
        </p:nvSpPr>
        <p:spPr>
          <a:xfrm>
            <a:off x="8021855" y="1104670"/>
            <a:ext cx="1874493" cy="292388"/>
          </a:xfrm>
          <a:prstGeom prst="rect">
            <a:avLst/>
          </a:prstGeom>
          <a:noFill/>
        </p:spPr>
        <p:txBody>
          <a:bodyPr wrap="square" rtlCol="0">
            <a:spAutoFit/>
          </a:bodyPr>
          <a:lstStyle/>
          <a:p>
            <a:pPr algn="ctr"/>
            <a:r>
              <a:rPr lang="en-GB" sz="1300" b="1" noProof="0">
                <a:solidFill>
                  <a:schemeClr val="accent4"/>
                </a:solidFill>
                <a:latin typeface="Arial" panose="020B0604020202020204" pitchFamily="34" charset="0"/>
                <a:cs typeface="Arial" panose="020B0604020202020204" pitchFamily="34" charset="0"/>
              </a:rPr>
              <a:t>LSM</a:t>
            </a:r>
            <a:endParaRPr lang="en-GB" sz="1300" noProof="0">
              <a:solidFill>
                <a:schemeClr val="accent4"/>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A4151102-1C75-9677-F39C-26013BCCF919}"/>
              </a:ext>
            </a:extLst>
          </p:cNvPr>
          <p:cNvSpPr txBox="1"/>
          <p:nvPr/>
        </p:nvSpPr>
        <p:spPr>
          <a:xfrm>
            <a:off x="10080564" y="1111749"/>
            <a:ext cx="1874493" cy="292388"/>
          </a:xfrm>
          <a:prstGeom prst="rect">
            <a:avLst/>
          </a:prstGeom>
          <a:noFill/>
        </p:spPr>
        <p:txBody>
          <a:bodyPr wrap="square" rtlCol="0">
            <a:spAutoFit/>
          </a:bodyPr>
          <a:lstStyle/>
          <a:p>
            <a:pPr algn="ctr"/>
            <a:r>
              <a:rPr lang="en-GB" sz="1300" b="1" noProof="0">
                <a:solidFill>
                  <a:schemeClr val="accent4"/>
                </a:solidFill>
                <a:latin typeface="Arial" panose="020B0604020202020204" pitchFamily="34" charset="0"/>
                <a:cs typeface="Arial" panose="020B0604020202020204" pitchFamily="34" charset="0"/>
              </a:rPr>
              <a:t>Platelet count</a:t>
            </a:r>
            <a:endParaRPr lang="en-GB" sz="1300" noProof="0">
              <a:solidFill>
                <a:schemeClr val="accent4"/>
              </a:solidFill>
              <a:latin typeface="Arial" panose="020B0604020202020204" pitchFamily="34" charset="0"/>
              <a:cs typeface="Arial" panose="020B0604020202020204" pitchFamily="34" charset="0"/>
            </a:endParaRPr>
          </a:p>
        </p:txBody>
      </p:sp>
      <p:sp>
        <p:nvSpPr>
          <p:cNvPr id="116" name="Content Placeholder 1">
            <a:extLst>
              <a:ext uri="{FF2B5EF4-FFF2-40B4-BE49-F238E27FC236}">
                <a16:creationId xmlns:a16="http://schemas.microsoft.com/office/drawing/2014/main" id="{E2EFA1D7-6555-9C1E-2C71-0A4919829786}"/>
              </a:ext>
            </a:extLst>
          </p:cNvPr>
          <p:cNvSpPr txBox="1">
            <a:spLocks/>
          </p:cNvSpPr>
          <p:nvPr/>
        </p:nvSpPr>
        <p:spPr>
          <a:xfrm>
            <a:off x="5986963" y="2631030"/>
            <a:ext cx="6287097" cy="12933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GB" sz="1400">
                <a:latin typeface="Arial"/>
                <a:cs typeface="Arial"/>
              </a:rPr>
              <a:t>HCC localisation</a:t>
            </a:r>
            <a:r>
              <a:rPr lang="en-GB" sz="1400" baseline="30000">
                <a:latin typeface="Arial"/>
                <a:cs typeface="Arial"/>
              </a:rPr>
              <a:t>‡</a:t>
            </a:r>
            <a:r>
              <a:rPr lang="en-GB" sz="1400">
                <a:latin typeface="Arial"/>
                <a:cs typeface="Arial"/>
              </a:rPr>
              <a:t> did not impact CSPH-NIT accuracy</a:t>
            </a:r>
          </a:p>
          <a:p>
            <a:pPr>
              <a:lnSpc>
                <a:spcPct val="100000"/>
              </a:lnSpc>
              <a:spcBef>
                <a:spcPts val="500"/>
              </a:spcBef>
            </a:pPr>
            <a:r>
              <a:rPr lang="en-GB" sz="1400" noProof="0">
                <a:latin typeface="Arial"/>
                <a:cs typeface="Arial"/>
              </a:rPr>
              <a:t>Additional data on SSM-100Hz/the NICER model were available in </a:t>
            </a:r>
            <a:br>
              <a:rPr lang="en-GB" sz="1400" noProof="0">
                <a:latin typeface="Arial" panose="020B0604020202020204" pitchFamily="34" charset="0"/>
                <a:cs typeface="Arial" panose="020B0604020202020204" pitchFamily="34" charset="0"/>
              </a:rPr>
            </a:br>
            <a:r>
              <a:rPr lang="en-GB" sz="1400" noProof="0">
                <a:latin typeface="Arial"/>
                <a:cs typeface="Arial"/>
              </a:rPr>
              <a:t>53 patients with an AUC of 0.86 (95% CI, 0.75–0.96) </a:t>
            </a:r>
          </a:p>
          <a:p>
            <a:pPr>
              <a:lnSpc>
                <a:spcPct val="100000"/>
              </a:lnSpc>
              <a:spcBef>
                <a:spcPts val="500"/>
              </a:spcBef>
            </a:pPr>
            <a:r>
              <a:rPr lang="en-GB" sz="1400" noProof="0">
                <a:latin typeface="Arial" panose="020B0604020202020204" pitchFamily="34" charset="0"/>
                <a:cs typeface="Arial" panose="020B0604020202020204" pitchFamily="34" charset="0"/>
              </a:rPr>
              <a:t>LSM was independently associated with first decompensation and </a:t>
            </a:r>
            <a:r>
              <a:rPr lang="en-GB" sz="1400">
                <a:latin typeface="Arial" panose="020B0604020202020204" pitchFamily="34" charset="0"/>
                <a:cs typeface="Arial" panose="020B0604020202020204" pitchFamily="34" charset="0"/>
              </a:rPr>
              <a:t>LRD</a:t>
            </a:r>
            <a:r>
              <a:rPr lang="en-GB" sz="1400" baseline="30000" noProof="0">
                <a:latin typeface="Arial" panose="020B0604020202020204" pitchFamily="34" charset="0"/>
                <a:cs typeface="Arial" panose="020B0604020202020204" pitchFamily="34" charset="0"/>
              </a:rPr>
              <a:t>§</a:t>
            </a:r>
          </a:p>
          <a:p>
            <a:pPr>
              <a:lnSpc>
                <a:spcPct val="100000"/>
              </a:lnSpc>
              <a:spcBef>
                <a:spcPts val="500"/>
              </a:spcBef>
            </a:pPr>
            <a:r>
              <a:rPr lang="en-GB" sz="1400" noProof="0">
                <a:latin typeface="Arial"/>
                <a:cs typeface="Arial"/>
              </a:rPr>
              <a:t>LSM exhibited a numerically higher discriminative ability than HVPG </a:t>
            </a:r>
            <a:r>
              <a:rPr lang="en-GB" sz="1400" noProof="0" err="1">
                <a:latin typeface="Arial"/>
                <a:cs typeface="Arial"/>
              </a:rPr>
              <a:t>i</a:t>
            </a:r>
            <a:r>
              <a:rPr lang="en-GB" sz="1400">
                <a:latin typeface="Arial"/>
                <a:cs typeface="Arial"/>
              </a:rPr>
              <a:t>n </a:t>
            </a:r>
            <a:br>
              <a:rPr lang="en-GB" sz="1400">
                <a:latin typeface="Arial" panose="020B0604020202020204" pitchFamily="34" charset="0"/>
                <a:cs typeface="Arial" panose="020B0604020202020204" pitchFamily="34" charset="0"/>
              </a:rPr>
            </a:br>
            <a:r>
              <a:rPr lang="en-GB" sz="1400">
                <a:latin typeface="Arial"/>
                <a:cs typeface="Arial"/>
              </a:rPr>
              <a:t>an AUROC analysis</a:t>
            </a:r>
            <a:endParaRPr lang="en-GB" sz="1400" noProof="0">
              <a:latin typeface="Arial"/>
              <a:cs typeface="Arial"/>
            </a:endParaRPr>
          </a:p>
        </p:txBody>
      </p:sp>
      <p:graphicFrame>
        <p:nvGraphicFramePr>
          <p:cNvPr id="2" name="Table 1">
            <a:extLst>
              <a:ext uri="{FF2B5EF4-FFF2-40B4-BE49-F238E27FC236}">
                <a16:creationId xmlns:a16="http://schemas.microsoft.com/office/drawing/2014/main" id="{53742EA7-0ACD-D9AF-4387-0DD546A7C509}"/>
              </a:ext>
            </a:extLst>
          </p:cNvPr>
          <p:cNvGraphicFramePr>
            <a:graphicFrameLocks noGrp="1"/>
          </p:cNvGraphicFramePr>
          <p:nvPr>
            <p:extLst>
              <p:ext uri="{D42A27DB-BD31-4B8C-83A1-F6EECF244321}">
                <p14:modId xmlns:p14="http://schemas.microsoft.com/office/powerpoint/2010/main" val="4010966196"/>
              </p:ext>
            </p:extLst>
          </p:nvPr>
        </p:nvGraphicFramePr>
        <p:xfrm>
          <a:off x="210927" y="3479525"/>
          <a:ext cx="5668263" cy="1702864"/>
        </p:xfrm>
        <a:graphic>
          <a:graphicData uri="http://schemas.openxmlformats.org/drawingml/2006/table">
            <a:tbl>
              <a:tblPr firstRow="1" bandRow="1">
                <a:tableStyleId>{5C22544A-7EE6-4342-B048-85BDC9FD1C3A}</a:tableStyleId>
              </a:tblPr>
              <a:tblGrid>
                <a:gridCol w="2428494">
                  <a:extLst>
                    <a:ext uri="{9D8B030D-6E8A-4147-A177-3AD203B41FA5}">
                      <a16:colId xmlns:a16="http://schemas.microsoft.com/office/drawing/2014/main" val="2350095507"/>
                    </a:ext>
                  </a:extLst>
                </a:gridCol>
                <a:gridCol w="1057592">
                  <a:extLst>
                    <a:ext uri="{9D8B030D-6E8A-4147-A177-3AD203B41FA5}">
                      <a16:colId xmlns:a16="http://schemas.microsoft.com/office/drawing/2014/main" val="1442077296"/>
                    </a:ext>
                  </a:extLst>
                </a:gridCol>
                <a:gridCol w="1057592">
                  <a:extLst>
                    <a:ext uri="{9D8B030D-6E8A-4147-A177-3AD203B41FA5}">
                      <a16:colId xmlns:a16="http://schemas.microsoft.com/office/drawing/2014/main" val="1163537673"/>
                    </a:ext>
                  </a:extLst>
                </a:gridCol>
                <a:gridCol w="567055">
                  <a:extLst>
                    <a:ext uri="{9D8B030D-6E8A-4147-A177-3AD203B41FA5}">
                      <a16:colId xmlns:a16="http://schemas.microsoft.com/office/drawing/2014/main" val="3240475084"/>
                    </a:ext>
                  </a:extLst>
                </a:gridCol>
                <a:gridCol w="557530">
                  <a:extLst>
                    <a:ext uri="{9D8B030D-6E8A-4147-A177-3AD203B41FA5}">
                      <a16:colId xmlns:a16="http://schemas.microsoft.com/office/drawing/2014/main" val="3864884953"/>
                    </a:ext>
                  </a:extLst>
                </a:gridCol>
              </a:tblGrid>
              <a:tr h="512627">
                <a:tc>
                  <a:txBody>
                    <a:bodyPr/>
                    <a:lstStyle/>
                    <a:p>
                      <a:r>
                        <a:rPr lang="en-GB" sz="1300" noProof="0">
                          <a:solidFill>
                            <a:schemeClr val="accent4"/>
                          </a:solidFill>
                          <a:latin typeface="Arial" panose="020B0604020202020204" pitchFamily="34" charset="0"/>
                          <a:cs typeface="Arial" panose="020B0604020202020204" pitchFamily="34" charset="0"/>
                        </a:rPr>
                        <a:t>Predictive performance, %</a:t>
                      </a:r>
                      <a:endParaRPr lang="en-GB" sz="1300" baseline="30000" noProof="0">
                        <a:solidFill>
                          <a:schemeClr val="accent4"/>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GB" sz="1300" noProof="0">
                          <a:latin typeface="Arial" panose="020B0604020202020204" pitchFamily="34" charset="0"/>
                          <a:cs typeface="Arial" panose="020B0604020202020204" pitchFamily="34" charset="0"/>
                        </a:rPr>
                        <a:t>Sensitivity</a:t>
                      </a:r>
                    </a:p>
                  </a:txBody>
                  <a:tcPr anchor="ctr">
                    <a:solidFill>
                      <a:schemeClr val="accent4"/>
                    </a:solidFill>
                  </a:tcPr>
                </a:tc>
                <a:tc>
                  <a:txBody>
                    <a:bodyPr/>
                    <a:lstStyle/>
                    <a:p>
                      <a:pPr algn="ctr"/>
                      <a:r>
                        <a:rPr lang="en-GB" sz="1300" noProof="0">
                          <a:latin typeface="Arial" panose="020B0604020202020204" pitchFamily="34" charset="0"/>
                          <a:cs typeface="Arial" panose="020B0604020202020204" pitchFamily="34" charset="0"/>
                        </a:rPr>
                        <a:t>Specificity</a:t>
                      </a:r>
                    </a:p>
                  </a:txBody>
                  <a:tcPr anchor="ctr">
                    <a:solidFill>
                      <a:schemeClr val="accent4"/>
                    </a:solidFill>
                  </a:tcPr>
                </a:tc>
                <a:tc>
                  <a:txBody>
                    <a:bodyPr/>
                    <a:lstStyle/>
                    <a:p>
                      <a:pPr algn="ctr"/>
                      <a:r>
                        <a:rPr lang="en-GB" sz="1300" noProof="0">
                          <a:latin typeface="Arial" panose="020B0604020202020204" pitchFamily="34" charset="0"/>
                          <a:cs typeface="Arial" panose="020B0604020202020204" pitchFamily="34" charset="0"/>
                        </a:rPr>
                        <a:t>NPV</a:t>
                      </a:r>
                    </a:p>
                  </a:txBody>
                  <a:tcPr anchor="ctr">
                    <a:solidFill>
                      <a:schemeClr val="accent4"/>
                    </a:solidFill>
                  </a:tcPr>
                </a:tc>
                <a:tc>
                  <a:txBody>
                    <a:bodyPr/>
                    <a:lstStyle/>
                    <a:p>
                      <a:pPr algn="ctr"/>
                      <a:r>
                        <a:rPr lang="en-GB" sz="1300" noProof="0">
                          <a:latin typeface="Arial" panose="020B0604020202020204" pitchFamily="34" charset="0"/>
                          <a:cs typeface="Arial" panose="020B0604020202020204" pitchFamily="34" charset="0"/>
                        </a:rPr>
                        <a:t>PPV</a:t>
                      </a:r>
                    </a:p>
                  </a:txBody>
                  <a:tcPr anchor="ctr">
                    <a:solidFill>
                      <a:schemeClr val="accent4"/>
                    </a:solidFill>
                  </a:tcPr>
                </a:tc>
                <a:extLst>
                  <a:ext uri="{0D108BD9-81ED-4DB2-BD59-A6C34878D82A}">
                    <a16:rowId xmlns:a16="http://schemas.microsoft.com/office/drawing/2014/main" val="672096379"/>
                  </a:ext>
                </a:extLst>
              </a:tr>
              <a:tr h="640316">
                <a:tc>
                  <a:txBody>
                    <a:bodyPr/>
                    <a:lstStyle/>
                    <a:p>
                      <a:r>
                        <a:rPr lang="en-GB" sz="1300" b="1" noProof="0">
                          <a:solidFill>
                            <a:schemeClr val="tx2"/>
                          </a:solidFill>
                          <a:latin typeface="Arial" panose="020B0604020202020204" pitchFamily="34" charset="0"/>
                          <a:cs typeface="Arial" panose="020B0604020202020204" pitchFamily="34" charset="0"/>
                        </a:rPr>
                        <a:t>Baveno VII criteria</a:t>
                      </a:r>
                      <a:r>
                        <a:rPr lang="en-GB" sz="1300" b="1" baseline="30000" noProof="0">
                          <a:solidFill>
                            <a:schemeClr val="tx2"/>
                          </a:solidFill>
                          <a:latin typeface="Arial" panose="020B0604020202020204" pitchFamily="34" charset="0"/>
                          <a:cs typeface="Arial" panose="020B0604020202020204" pitchFamily="34" charset="0"/>
                        </a:rPr>
                        <a:t>†</a:t>
                      </a:r>
                    </a:p>
                    <a:p>
                      <a:r>
                        <a:rPr lang="en-GB" sz="1300" b="0" baseline="0" noProof="0">
                          <a:solidFill>
                            <a:schemeClr val="tx2"/>
                          </a:solidFill>
                          <a:latin typeface="Arial" panose="020B0604020202020204" pitchFamily="34" charset="0"/>
                          <a:cs typeface="Arial" panose="020B0604020202020204" pitchFamily="34" charset="0"/>
                        </a:rPr>
                        <a:t>Ruling out CSPH</a:t>
                      </a:r>
                    </a:p>
                    <a:p>
                      <a:r>
                        <a:rPr lang="en-GB" sz="1300" b="0" baseline="0" noProof="0">
                          <a:solidFill>
                            <a:schemeClr val="tx2"/>
                          </a:solidFill>
                          <a:latin typeface="Arial" panose="020B0604020202020204" pitchFamily="34" charset="0"/>
                          <a:cs typeface="Arial" panose="020B0604020202020204" pitchFamily="34" charset="0"/>
                        </a:rPr>
                        <a:t>Ruling in CSPH (&gt;25 kPa)</a:t>
                      </a:r>
                      <a:endParaRPr lang="en-GB" sz="1300" b="0" baseline="0" noProof="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endParaRPr lang="en-GB" sz="1300" noProof="0">
                        <a:solidFill>
                          <a:schemeClr val="accent1"/>
                        </a:solidFill>
                        <a:latin typeface="Arial" panose="020B0604020202020204" pitchFamily="34" charset="0"/>
                        <a:cs typeface="Arial" panose="020B0604020202020204" pitchFamily="34" charset="0"/>
                      </a:endParaRPr>
                    </a:p>
                    <a:p>
                      <a:pPr algn="ctr"/>
                      <a:r>
                        <a:rPr lang="en-GB" sz="1300" noProof="0">
                          <a:solidFill>
                            <a:schemeClr val="accent1"/>
                          </a:solidFill>
                          <a:latin typeface="Arial" panose="020B0604020202020204" pitchFamily="34" charset="0"/>
                          <a:cs typeface="Arial" panose="020B0604020202020204" pitchFamily="34" charset="0"/>
                        </a:rPr>
                        <a:t>95.8</a:t>
                      </a:r>
                    </a:p>
                    <a:p>
                      <a:pPr algn="ctr"/>
                      <a:r>
                        <a:rPr lang="en-GB" sz="1300" noProof="0">
                          <a:solidFill>
                            <a:schemeClr val="accent1"/>
                          </a:solidFill>
                          <a:latin typeface="Arial" panose="020B0604020202020204" pitchFamily="34" charset="0"/>
                          <a:cs typeface="Arial" panose="020B0604020202020204" pitchFamily="34" charset="0"/>
                        </a:rPr>
                        <a:t>–</a:t>
                      </a:r>
                    </a:p>
                  </a:txBody>
                  <a:tcPr anchor="ctr">
                    <a:solidFill>
                      <a:schemeClr val="bg1">
                        <a:lumMod val="95000"/>
                      </a:schemeClr>
                    </a:solidFill>
                  </a:tcPr>
                </a:tc>
                <a:tc>
                  <a:txBody>
                    <a:bodyPr/>
                    <a:lstStyle/>
                    <a:p>
                      <a:pPr algn="ctr"/>
                      <a:endParaRPr lang="en-GB" sz="1300" noProof="0">
                        <a:solidFill>
                          <a:schemeClr val="accent1"/>
                        </a:solidFill>
                        <a:latin typeface="Arial" panose="020B0604020202020204" pitchFamily="34" charset="0"/>
                        <a:cs typeface="Arial" panose="020B0604020202020204" pitchFamily="34" charset="0"/>
                      </a:endParaRPr>
                    </a:p>
                    <a:p>
                      <a:pPr algn="ctr"/>
                      <a:r>
                        <a:rPr lang="en-GB" sz="1300" noProof="0">
                          <a:solidFill>
                            <a:schemeClr val="accent1"/>
                          </a:solidFill>
                          <a:latin typeface="Arial" panose="020B0604020202020204" pitchFamily="34" charset="0"/>
                          <a:cs typeface="Arial" panose="020B0604020202020204" pitchFamily="34" charset="0"/>
                        </a:rPr>
                        <a:t>–</a:t>
                      </a:r>
                    </a:p>
                    <a:p>
                      <a:pPr algn="ctr"/>
                      <a:r>
                        <a:rPr lang="en-GB" sz="1300" noProof="0">
                          <a:solidFill>
                            <a:schemeClr val="accent1"/>
                          </a:solidFill>
                          <a:latin typeface="Arial" panose="020B0604020202020204" pitchFamily="34" charset="0"/>
                          <a:cs typeface="Arial" panose="020B0604020202020204" pitchFamily="34" charset="0"/>
                        </a:rPr>
                        <a:t>85.7</a:t>
                      </a:r>
                    </a:p>
                  </a:txBody>
                  <a:tcPr anchor="ctr">
                    <a:solidFill>
                      <a:schemeClr val="bg1">
                        <a:lumMod val="95000"/>
                      </a:schemeClr>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92.5</a:t>
                      </a:r>
                    </a:p>
                  </a:txBody>
                  <a:tcPr anchor="ctr">
                    <a:solidFill>
                      <a:schemeClr val="bg1">
                        <a:lumMod val="95000"/>
                      </a:schemeClr>
                    </a:solidFill>
                  </a:tcPr>
                </a:tc>
                <a:tc>
                  <a:txBody>
                    <a:bodyPr/>
                    <a:lstStyle/>
                    <a:p>
                      <a:pPr algn="ctr"/>
                      <a:endParaRPr lang="en-GB" sz="1300" noProof="0">
                        <a:solidFill>
                          <a:schemeClr val="accent1"/>
                        </a:solidFill>
                        <a:latin typeface="Arial" panose="020B0604020202020204" pitchFamily="34" charset="0"/>
                        <a:cs typeface="Arial" panose="020B0604020202020204" pitchFamily="34" charset="0"/>
                      </a:endParaRPr>
                    </a:p>
                    <a:p>
                      <a:pPr algn="ctr"/>
                      <a:r>
                        <a:rPr lang="en-GB" sz="1300" noProof="0">
                          <a:solidFill>
                            <a:schemeClr val="accent1"/>
                          </a:solidFill>
                          <a:latin typeface="Arial" panose="020B0604020202020204" pitchFamily="34" charset="0"/>
                          <a:cs typeface="Arial" panose="020B0604020202020204" pitchFamily="34" charset="0"/>
                        </a:rPr>
                        <a:t>–</a:t>
                      </a:r>
                    </a:p>
                    <a:p>
                      <a:pPr algn="ctr"/>
                      <a:r>
                        <a:rPr lang="en-GB" sz="1300" noProof="0">
                          <a:solidFill>
                            <a:schemeClr val="accent1"/>
                          </a:solidFill>
                          <a:latin typeface="Arial" panose="020B0604020202020204" pitchFamily="34" charset="0"/>
                          <a:cs typeface="Arial" panose="020B0604020202020204" pitchFamily="34" charset="0"/>
                        </a:rPr>
                        <a:t>70.4</a:t>
                      </a:r>
                    </a:p>
                  </a:txBody>
                  <a:tcPr anchor="ctr">
                    <a:solidFill>
                      <a:schemeClr val="bg1">
                        <a:lumMod val="95000"/>
                      </a:schemeClr>
                    </a:solidFill>
                  </a:tcPr>
                </a:tc>
                <a:extLst>
                  <a:ext uri="{0D108BD9-81ED-4DB2-BD59-A6C34878D82A}">
                    <a16:rowId xmlns:a16="http://schemas.microsoft.com/office/drawing/2014/main" val="3955119680"/>
                  </a:ext>
                </a:extLst>
              </a:tr>
              <a:tr h="504437">
                <a:tc>
                  <a:txBody>
                    <a:bodyPr/>
                    <a:lstStyle/>
                    <a:p>
                      <a:r>
                        <a:rPr lang="en-GB" sz="1300" b="1" noProof="0">
                          <a:solidFill>
                            <a:schemeClr val="accent1"/>
                          </a:solidFill>
                          <a:latin typeface="Arial" panose="020B0604020202020204" pitchFamily="34" charset="0"/>
                          <a:cs typeface="Arial" panose="020B0604020202020204" pitchFamily="34" charset="0"/>
                        </a:rPr>
                        <a:t>ANTICIPATE ± MASH </a:t>
                      </a:r>
                      <a:r>
                        <a:rPr lang="en-GB" sz="1300" b="0" noProof="0">
                          <a:solidFill>
                            <a:schemeClr val="accent1"/>
                          </a:solidFill>
                          <a:latin typeface="Arial" panose="020B0604020202020204" pitchFamily="34" charset="0"/>
                          <a:cs typeface="Arial" panose="020B0604020202020204" pitchFamily="34" charset="0"/>
                        </a:rPr>
                        <a:t>(&gt;75%)</a:t>
                      </a: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a:t>
                      </a: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89.3</a:t>
                      </a: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a:t>
                      </a:r>
                    </a:p>
                  </a:txBody>
                  <a:tcPr anchor="ctr">
                    <a:solidFill>
                      <a:schemeClr val="bg1"/>
                    </a:solidFill>
                  </a:tcPr>
                </a:tc>
                <a:tc>
                  <a:txBody>
                    <a:bodyPr/>
                    <a:lstStyle/>
                    <a:p>
                      <a:pPr algn="ctr"/>
                      <a:r>
                        <a:rPr lang="en-GB" sz="1300" noProof="0">
                          <a:solidFill>
                            <a:schemeClr val="accent1"/>
                          </a:solidFill>
                          <a:latin typeface="Arial" panose="020B0604020202020204" pitchFamily="34" charset="0"/>
                          <a:cs typeface="Arial" panose="020B0604020202020204" pitchFamily="34" charset="0"/>
                        </a:rPr>
                        <a:t>74.7</a:t>
                      </a:r>
                    </a:p>
                  </a:txBody>
                  <a:tcPr anchor="ctr">
                    <a:solidFill>
                      <a:schemeClr val="bg1"/>
                    </a:solidFill>
                  </a:tcPr>
                </a:tc>
                <a:extLst>
                  <a:ext uri="{0D108BD9-81ED-4DB2-BD59-A6C34878D82A}">
                    <a16:rowId xmlns:a16="http://schemas.microsoft.com/office/drawing/2014/main" val="2087262494"/>
                  </a:ext>
                </a:extLst>
              </a:tr>
            </a:tbl>
          </a:graphicData>
        </a:graphic>
      </p:graphicFrame>
      <p:pic>
        <p:nvPicPr>
          <p:cNvPr id="3" name="Picture 2">
            <a:hlinkClick r:id="rId3" action="ppaction://hlinksldjump"/>
            <a:extLst>
              <a:ext uri="{FF2B5EF4-FFF2-40B4-BE49-F238E27FC236}">
                <a16:creationId xmlns:a16="http://schemas.microsoft.com/office/drawing/2014/main" id="{AB828F8C-9C58-B5F2-B386-DC64A8926D8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4" name="Straight Connector 3">
            <a:extLst>
              <a:ext uri="{FF2B5EF4-FFF2-40B4-BE49-F238E27FC236}">
                <a16:creationId xmlns:a16="http://schemas.microsoft.com/office/drawing/2014/main" id="{2884451C-8478-15B6-6024-46DEECC085EE}"/>
              </a:ext>
            </a:extLst>
          </p:cNvPr>
          <p:cNvCxnSpPr>
            <a:cxnSpLocks/>
          </p:cNvCxnSpPr>
          <p:nvPr/>
        </p:nvCxnSpPr>
        <p:spPr>
          <a:xfrm>
            <a:off x="5947415" y="4398179"/>
            <a:ext cx="60992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99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noProof="0">
                <a:latin typeface="Arial" panose="020B0604020202020204" pitchFamily="34" charset="0"/>
                <a:cs typeface="Arial" panose="020B0604020202020204" pitchFamily="34" charset="0"/>
              </a:rPr>
              <a:t>A confidence-aware artificial intelligence pathology model </a:t>
            </a:r>
            <a:br>
              <a:rPr lang="en-GB" noProof="0">
                <a:latin typeface="Arial" panose="020B0604020202020204" pitchFamily="34" charset="0"/>
                <a:cs typeface="Arial" panose="020B0604020202020204" pitchFamily="34" charset="0"/>
              </a:rPr>
            </a:br>
            <a:r>
              <a:rPr lang="en-GB" noProof="0">
                <a:latin typeface="Arial" panose="020B0604020202020204" pitchFamily="34" charset="0"/>
                <a:cs typeface="Arial" panose="020B0604020202020204" pitchFamily="34" charset="0"/>
              </a:rPr>
              <a:t>for cholangiocarcinoma diagnosis</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ICCA is a highly lethal primary liver cancer</a:t>
            </a:r>
          </a:p>
          <a:p>
            <a:pPr>
              <a:lnSpc>
                <a:spcPct val="100000"/>
              </a:lnSpc>
            </a:pPr>
            <a:r>
              <a:rPr lang="en-GB" sz="1600" noProof="0">
                <a:latin typeface="Arial" panose="020B0604020202020204" pitchFamily="34" charset="0"/>
                <a:cs typeface="Arial" panose="020B0604020202020204" pitchFamily="34" charset="0"/>
              </a:rPr>
              <a:t>The disease is difficult to diagnose as its morphological and immunohistochemical features significantly overlap with those of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metastatic adenocarcinomas</a:t>
            </a:r>
          </a:p>
          <a:p>
            <a:pPr marL="538163" indent="-274638">
              <a:lnSpc>
                <a:spcPct val="100000"/>
              </a:lnSpc>
              <a:buFont typeface="Engravers MT" panose="02090707080505020304" pitchFamily="18" charset="0"/>
              <a:buChar char="–"/>
            </a:pPr>
            <a:r>
              <a:rPr lang="en-GB" sz="1600" noProof="0">
                <a:latin typeface="Arial" panose="020B0604020202020204" pitchFamily="34" charset="0"/>
                <a:cs typeface="Arial" panose="020B0604020202020204" pitchFamily="34" charset="0"/>
              </a:rPr>
              <a:t>This leads to additional workup and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treatment delays</a:t>
            </a:r>
          </a:p>
          <a:p>
            <a:pPr>
              <a:lnSpc>
                <a:spcPct val="100000"/>
              </a:lnSpc>
            </a:pPr>
            <a:r>
              <a:rPr lang="en-GB" sz="1600" b="1" noProof="0">
                <a:latin typeface="Arial" panose="020B0604020202020204" pitchFamily="34" charset="0"/>
                <a:cs typeface="Arial" panose="020B0604020202020204" pitchFamily="34" charset="0"/>
              </a:rPr>
              <a:t>AIM:</a:t>
            </a:r>
            <a:r>
              <a:rPr lang="en-GB" sz="1600" noProof="0">
                <a:latin typeface="Arial" panose="020B0604020202020204" pitchFamily="34" charset="0"/>
                <a:cs typeface="Arial" panose="020B0604020202020204" pitchFamily="34" charset="0"/>
              </a:rPr>
              <a:t> To validate a clinically oriented AI model that differentiates ICCA from metastatic cancers on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routine liver biopsy whole-slide images and provides case-level confidence estimates</a:t>
            </a:r>
          </a:p>
          <a:p>
            <a:pPr>
              <a:lnSpc>
                <a:spcPct val="100000"/>
              </a:lnSpc>
            </a:pPr>
            <a:endParaRPr lang="en-GB" sz="1600" noProof="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802865" y="1058406"/>
            <a:ext cx="0" cy="518979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5587298"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*Out-of-distribution detection module. </a:t>
            </a:r>
            <a:br>
              <a:rPr lang="en-GB" sz="1100" noProof="0">
                <a:solidFill>
                  <a:srgbClr val="004B87"/>
                </a:solidFill>
                <a:latin typeface="Arial" panose="020B0604020202020204" pitchFamily="34" charset="0"/>
                <a:cs typeface="Arial" panose="020B0604020202020204" pitchFamily="34" charset="0"/>
              </a:rPr>
            </a:br>
            <a:r>
              <a:rPr lang="en-GB" sz="1100" baseline="30000" noProof="0">
                <a:latin typeface="Arial" panose="020B0604020202020204" pitchFamily="34" charset="0"/>
                <a:cs typeface="Arial" panose="020B0604020202020204" pitchFamily="34" charset="0"/>
              </a:rPr>
              <a:t>†</a:t>
            </a:r>
            <a:r>
              <a:rPr lang="en-GB" sz="1100" noProof="0" err="1">
                <a:solidFill>
                  <a:srgbClr val="004B87"/>
                </a:solidFill>
                <a:latin typeface="Arial" panose="020B0604020202020204" pitchFamily="34" charset="0"/>
                <a:cs typeface="Arial" panose="020B0604020202020204" pitchFamily="34" charset="0"/>
              </a:rPr>
              <a:t>Avicenne</a:t>
            </a:r>
            <a:r>
              <a:rPr lang="en-GB" sz="1100" noProof="0">
                <a:solidFill>
                  <a:srgbClr val="004B87"/>
                </a:solidFill>
                <a:latin typeface="Arial" panose="020B0604020202020204" pitchFamily="34" charset="0"/>
                <a:cs typeface="Arial" panose="020B0604020202020204" pitchFamily="34" charset="0"/>
              </a:rPr>
              <a:t> and Reims University Hospitals. </a:t>
            </a:r>
            <a:br>
              <a:rPr lang="en-GB" sz="1100" noProof="0">
                <a:solidFill>
                  <a:srgbClr val="004B87"/>
                </a:solidFill>
                <a:latin typeface="Arial" panose="020B0604020202020204" pitchFamily="34" charset="0"/>
                <a:cs typeface="Arial" panose="020B0604020202020204" pitchFamily="34" charset="0"/>
              </a:rPr>
            </a:br>
            <a:r>
              <a:rPr lang="en-GB" sz="1100" baseline="30000" noProof="0">
                <a:solidFill>
                  <a:schemeClr val="tx2"/>
                </a:solidFill>
                <a:latin typeface="Arial" panose="020B0604020202020204"/>
              </a:rPr>
              <a:t>‡</a:t>
            </a:r>
            <a:r>
              <a:rPr lang="en-GB" sz="1100" noProof="0">
                <a:solidFill>
                  <a:srgbClr val="004B87"/>
                </a:solidFill>
                <a:latin typeface="Arial" panose="020B0604020202020204" pitchFamily="34" charset="0"/>
                <a:cs typeface="Arial" panose="020B0604020202020204" pitchFamily="34" charset="0"/>
              </a:rPr>
              <a:t>Rela Institute, India, and Yonsei University of Medicine, South Korea.</a:t>
            </a: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Cheng Y, et al. EASL 2026; TOP-373-YI.</a:t>
            </a:r>
          </a:p>
        </p:txBody>
      </p:sp>
      <p:sp>
        <p:nvSpPr>
          <p:cNvPr id="3" name="Rectangle 2">
            <a:extLst>
              <a:ext uri="{FF2B5EF4-FFF2-40B4-BE49-F238E27FC236}">
                <a16:creationId xmlns:a16="http://schemas.microsoft.com/office/drawing/2014/main" id="{5EFCE751-0353-4CE9-8D12-1DF456137BA9}"/>
              </a:ext>
            </a:extLst>
          </p:cNvPr>
          <p:cNvSpPr/>
          <p:nvPr/>
        </p:nvSpPr>
        <p:spPr>
          <a:xfrm>
            <a:off x="7992320" y="1101408"/>
            <a:ext cx="2613643"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a:solidFill>
                  <a:schemeClr val="tx1"/>
                </a:solidFill>
                <a:latin typeface="Arial" panose="020B0604020202020204"/>
              </a:rPr>
              <a:t>Retrospective cohort study</a:t>
            </a:r>
          </a:p>
          <a:p>
            <a:pPr algn="ctr"/>
            <a:r>
              <a:rPr lang="en-GB" sz="1400" noProof="0">
                <a:solidFill>
                  <a:schemeClr val="tx1"/>
                </a:solidFill>
                <a:latin typeface="Arial" panose="020B0604020202020204"/>
              </a:rPr>
              <a:t>(5 European centres)  </a:t>
            </a:r>
            <a:endParaRPr lang="en-GB" sz="1400" noProof="0">
              <a:solidFill>
                <a:schemeClr val="tx1"/>
              </a:solidFill>
            </a:endParaRPr>
          </a:p>
        </p:txBody>
      </p:sp>
      <p:sp>
        <p:nvSpPr>
          <p:cNvPr id="14" name="Rectangle 13">
            <a:extLst>
              <a:ext uri="{FF2B5EF4-FFF2-40B4-BE49-F238E27FC236}">
                <a16:creationId xmlns:a16="http://schemas.microsoft.com/office/drawing/2014/main" id="{1EB40452-0EF5-CD1E-F9FB-4C141024DC97}"/>
              </a:ext>
            </a:extLst>
          </p:cNvPr>
          <p:cNvSpPr/>
          <p:nvPr/>
        </p:nvSpPr>
        <p:spPr>
          <a:xfrm>
            <a:off x="8004030" y="1881119"/>
            <a:ext cx="2601934" cy="438585"/>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defRPr/>
            </a:pPr>
            <a:r>
              <a:rPr lang="en-GB" sz="1400" noProof="0">
                <a:solidFill>
                  <a:schemeClr val="tx2"/>
                </a:solidFill>
                <a:latin typeface="Arial" panose="020B0604020202020204"/>
              </a:rPr>
              <a:t>Adults with </a:t>
            </a:r>
            <a:r>
              <a:rPr lang="en-GB" sz="1400" noProof="0">
                <a:solidFill>
                  <a:srgbClr val="004B87"/>
                </a:solidFill>
              </a:rPr>
              <a:t>liver disease </a:t>
            </a:r>
            <a:br>
              <a:rPr lang="en-GB" sz="1400" noProof="0">
                <a:solidFill>
                  <a:srgbClr val="004B87"/>
                </a:solidFill>
              </a:rPr>
            </a:br>
            <a:r>
              <a:rPr lang="en-GB" sz="1300" b="1" noProof="0">
                <a:solidFill>
                  <a:schemeClr val="tx1"/>
                </a:solidFill>
                <a:latin typeface="Arial" panose="020B0604020202020204"/>
              </a:rPr>
              <a:t>(N=544)</a:t>
            </a:r>
          </a:p>
        </p:txBody>
      </p:sp>
      <p:sp>
        <p:nvSpPr>
          <p:cNvPr id="16" name="Rectangle 15">
            <a:extLst>
              <a:ext uri="{FF2B5EF4-FFF2-40B4-BE49-F238E27FC236}">
                <a16:creationId xmlns:a16="http://schemas.microsoft.com/office/drawing/2014/main" id="{E5836F0F-F25B-67A0-21A2-293A2D5CDAA7}"/>
              </a:ext>
            </a:extLst>
          </p:cNvPr>
          <p:cNvSpPr/>
          <p:nvPr/>
        </p:nvSpPr>
        <p:spPr>
          <a:xfrm flipH="1">
            <a:off x="6852710" y="2691636"/>
            <a:ext cx="1684071" cy="429748"/>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ICCA</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(n=281) </a:t>
            </a:r>
          </a:p>
        </p:txBody>
      </p:sp>
      <p:sp>
        <p:nvSpPr>
          <p:cNvPr id="18" name="Oval 17">
            <a:extLst>
              <a:ext uri="{FF2B5EF4-FFF2-40B4-BE49-F238E27FC236}">
                <a16:creationId xmlns:a16="http://schemas.microsoft.com/office/drawing/2014/main" id="{E8D9CEF7-FE79-234A-CC93-8718440F24EE}"/>
              </a:ext>
            </a:extLst>
          </p:cNvPr>
          <p:cNvSpPr/>
          <p:nvPr/>
        </p:nvSpPr>
        <p:spPr>
          <a:xfrm>
            <a:off x="6395435" y="2586554"/>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5" name="Connector: Elbow 24">
            <a:extLst>
              <a:ext uri="{FF2B5EF4-FFF2-40B4-BE49-F238E27FC236}">
                <a16:creationId xmlns:a16="http://schemas.microsoft.com/office/drawing/2014/main" id="{A7124F93-A04B-AAE9-8939-ED4A0C08FAD2}"/>
              </a:ext>
            </a:extLst>
          </p:cNvPr>
          <p:cNvCxnSpPr>
            <a:cxnSpLocks/>
            <a:stCxn id="14" idx="2"/>
            <a:endCxn id="16" idx="0"/>
          </p:cNvCxnSpPr>
          <p:nvPr/>
        </p:nvCxnSpPr>
        <p:spPr>
          <a:xfrm rot="5400000">
            <a:off x="8313905" y="1700544"/>
            <a:ext cx="371932" cy="1610252"/>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932106-F0BD-245A-8217-AAA7D6B6D5EC}"/>
              </a:ext>
            </a:extLst>
          </p:cNvPr>
          <p:cNvSpPr/>
          <p:nvPr/>
        </p:nvSpPr>
        <p:spPr>
          <a:xfrm flipH="1">
            <a:off x="9773508" y="2682124"/>
            <a:ext cx="2112491" cy="475555"/>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Liver metastases</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(n=263) </a:t>
            </a:r>
          </a:p>
        </p:txBody>
      </p:sp>
      <p:sp>
        <p:nvSpPr>
          <p:cNvPr id="30" name="Oval 29">
            <a:extLst>
              <a:ext uri="{FF2B5EF4-FFF2-40B4-BE49-F238E27FC236}">
                <a16:creationId xmlns:a16="http://schemas.microsoft.com/office/drawing/2014/main" id="{998306E1-3195-ED30-4FA2-129960A23CB9}"/>
              </a:ext>
            </a:extLst>
          </p:cNvPr>
          <p:cNvSpPr/>
          <p:nvPr/>
        </p:nvSpPr>
        <p:spPr>
          <a:xfrm>
            <a:off x="9398061" y="2575078"/>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1" name="Connector: Elbow 30">
            <a:extLst>
              <a:ext uri="{FF2B5EF4-FFF2-40B4-BE49-F238E27FC236}">
                <a16:creationId xmlns:a16="http://schemas.microsoft.com/office/drawing/2014/main" id="{FDAF8E54-9B1C-B0CF-CB40-7B5B666B3ABE}"/>
              </a:ext>
            </a:extLst>
          </p:cNvPr>
          <p:cNvCxnSpPr>
            <a:cxnSpLocks/>
            <a:stCxn id="14" idx="2"/>
            <a:endCxn id="28" idx="0"/>
          </p:cNvCxnSpPr>
          <p:nvPr/>
        </p:nvCxnSpPr>
        <p:spPr>
          <a:xfrm rot="16200000" flipH="1">
            <a:off x="9886165" y="1738536"/>
            <a:ext cx="362420" cy="1524756"/>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5BDB558-58F5-FC77-E585-5B048C89C2F6}"/>
              </a:ext>
            </a:extLst>
          </p:cNvPr>
          <p:cNvGrpSpPr/>
          <p:nvPr/>
        </p:nvGrpSpPr>
        <p:grpSpPr>
          <a:xfrm>
            <a:off x="7667200" y="1773021"/>
            <a:ext cx="658209" cy="609077"/>
            <a:chOff x="7228477" y="2553309"/>
            <a:chExt cx="658212" cy="651388"/>
          </a:xfrm>
        </p:grpSpPr>
        <p:sp>
          <p:nvSpPr>
            <p:cNvPr id="43" name="Oval 42">
              <a:extLst>
                <a:ext uri="{FF2B5EF4-FFF2-40B4-BE49-F238E27FC236}">
                  <a16:creationId xmlns:a16="http://schemas.microsoft.com/office/drawing/2014/main" id="{185BE861-1D83-61EF-B7DA-13F2EDC8A10A}"/>
                </a:ext>
              </a:extLst>
            </p:cNvPr>
            <p:cNvSpPr/>
            <p:nvPr/>
          </p:nvSpPr>
          <p:spPr>
            <a:xfrm>
              <a:off x="7228477" y="2553309"/>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44" name="Group 43">
              <a:extLst>
                <a:ext uri="{FF2B5EF4-FFF2-40B4-BE49-F238E27FC236}">
                  <a16:creationId xmlns:a16="http://schemas.microsoft.com/office/drawing/2014/main" id="{8AEF07F2-6B48-915F-4910-B5622B7C0805}"/>
                </a:ext>
              </a:extLst>
            </p:cNvPr>
            <p:cNvGrpSpPr/>
            <p:nvPr/>
          </p:nvGrpSpPr>
          <p:grpSpPr>
            <a:xfrm>
              <a:off x="7294101" y="2578486"/>
              <a:ext cx="569437" cy="569435"/>
              <a:chOff x="3781176" y="4564596"/>
              <a:chExt cx="1102957" cy="1102956"/>
            </a:xfrm>
          </p:grpSpPr>
          <p:pic>
            <p:nvPicPr>
              <p:cNvPr id="45" name="Graphic 44">
                <a:extLst>
                  <a:ext uri="{FF2B5EF4-FFF2-40B4-BE49-F238E27FC236}">
                    <a16:creationId xmlns:a16="http://schemas.microsoft.com/office/drawing/2014/main" id="{8FE68EDD-A48A-0D22-A18A-882C3A7B43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81176" y="4564596"/>
                <a:ext cx="1102957" cy="1102956"/>
              </a:xfrm>
              <a:prstGeom prst="rect">
                <a:avLst/>
              </a:prstGeom>
            </p:spPr>
          </p:pic>
          <p:pic>
            <p:nvPicPr>
              <p:cNvPr id="48" name="Graphic 47">
                <a:extLst>
                  <a:ext uri="{FF2B5EF4-FFF2-40B4-BE49-F238E27FC236}">
                    <a16:creationId xmlns:a16="http://schemas.microsoft.com/office/drawing/2014/main" id="{A568D374-DD46-CE98-FE86-B953474A880C}"/>
                  </a:ext>
                </a:extLst>
              </p:cNvPr>
              <p:cNvPicPr>
                <a:picLocks noChangeAspect="1"/>
              </p:cNvPicPr>
              <p:nvPr/>
            </p:nvPicPr>
            <p:blipFill>
              <a:blip>
                <a:extLst>
                  <a:ext uri="{96DAC541-7B7A-43D3-8B79-37D633B846F1}">
                    <asvg:svgBlip xmlns:asvg="http://schemas.microsoft.com/office/drawing/2016/SVG/main" r:embed="rId4"/>
                  </a:ext>
                </a:extLst>
              </a:blip>
              <a:srcRect l="21522" t="25185" r="21111" b="24789"/>
              <a:stretch>
                <a:fillRect/>
              </a:stretch>
            </p:blipFill>
            <p:spPr>
              <a:xfrm>
                <a:off x="4008093" y="4820349"/>
                <a:ext cx="304556" cy="265575"/>
              </a:xfrm>
              <a:prstGeom prst="rect">
                <a:avLst/>
              </a:prstGeom>
              <a:effectLst>
                <a:glow rad="50800">
                  <a:schemeClr val="accent4">
                    <a:lumMod val="40000"/>
                    <a:lumOff val="60000"/>
                    <a:alpha val="50000"/>
                  </a:schemeClr>
                </a:glow>
              </a:effectLst>
            </p:spPr>
          </p:pic>
          <p:pic>
            <p:nvPicPr>
              <p:cNvPr id="49" name="Graphic 48">
                <a:extLst>
                  <a:ext uri="{FF2B5EF4-FFF2-40B4-BE49-F238E27FC236}">
                    <a16:creationId xmlns:a16="http://schemas.microsoft.com/office/drawing/2014/main" id="{626B522B-F45E-22D4-43C2-E9AF4314E3E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86390" y="4575471"/>
                <a:ext cx="981506" cy="981506"/>
              </a:xfrm>
              <a:prstGeom prst="rect">
                <a:avLst/>
              </a:prstGeom>
            </p:spPr>
          </p:pic>
        </p:grpSp>
      </p:grpSp>
      <p:grpSp>
        <p:nvGrpSpPr>
          <p:cNvPr id="52" name="Group 51">
            <a:extLst>
              <a:ext uri="{FF2B5EF4-FFF2-40B4-BE49-F238E27FC236}">
                <a16:creationId xmlns:a16="http://schemas.microsoft.com/office/drawing/2014/main" id="{63B94A32-C04E-1B0C-21D2-95E729D00EA2}"/>
              </a:ext>
            </a:extLst>
          </p:cNvPr>
          <p:cNvGrpSpPr/>
          <p:nvPr/>
        </p:nvGrpSpPr>
        <p:grpSpPr>
          <a:xfrm>
            <a:off x="6312557" y="2618250"/>
            <a:ext cx="675011" cy="619692"/>
            <a:chOff x="3270999" y="4071177"/>
            <a:chExt cx="1102957" cy="1102956"/>
          </a:xfrm>
          <a:solidFill>
            <a:srgbClr val="F75F99"/>
          </a:solidFill>
        </p:grpSpPr>
        <p:pic>
          <p:nvPicPr>
            <p:cNvPr id="53" name="Graphic 52">
              <a:extLst>
                <a:ext uri="{FF2B5EF4-FFF2-40B4-BE49-F238E27FC236}">
                  <a16:creationId xmlns:a16="http://schemas.microsoft.com/office/drawing/2014/main" id="{F42EF406-795E-DA90-9E8D-264FEB63975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270999" y="4071177"/>
              <a:ext cx="1102957" cy="1102956"/>
            </a:xfrm>
            <a:prstGeom prst="rect">
              <a:avLst/>
            </a:prstGeom>
          </p:spPr>
        </p:pic>
        <p:pic>
          <p:nvPicPr>
            <p:cNvPr id="54" name="Graphic 53">
              <a:extLst>
                <a:ext uri="{FF2B5EF4-FFF2-40B4-BE49-F238E27FC236}">
                  <a16:creationId xmlns:a16="http://schemas.microsoft.com/office/drawing/2014/main" id="{B5E0825C-AD49-215C-9B9E-B4DF2B2CB1B5}"/>
                </a:ext>
              </a:extLst>
            </p:cNvPr>
            <p:cNvPicPr>
              <a:picLocks noChangeAspect="1"/>
            </p:cNvPicPr>
            <p:nvPr/>
          </p:nvPicPr>
          <p:blipFill>
            <a:blip>
              <a:extLst>
                <a:ext uri="{96DAC541-7B7A-43D3-8B79-37D633B846F1}">
                  <asvg:svgBlip xmlns:asvg="http://schemas.microsoft.com/office/drawing/2016/SVG/main" r:embed="rId7"/>
                </a:ext>
              </a:extLst>
            </a:blip>
            <a:srcRect l="21522" t="25185" r="21111" b="24789"/>
            <a:stretch>
              <a:fillRect/>
            </a:stretch>
          </p:blipFill>
          <p:spPr>
            <a:xfrm>
              <a:off x="3497915" y="4326930"/>
              <a:ext cx="304556" cy="265575"/>
            </a:xfrm>
            <a:prstGeom prst="rect">
              <a:avLst/>
            </a:prstGeom>
            <a:effectLst>
              <a:glow rad="50800">
                <a:schemeClr val="accent4">
                  <a:lumMod val="40000"/>
                  <a:lumOff val="60000"/>
                  <a:alpha val="50000"/>
                </a:schemeClr>
              </a:glow>
            </a:effectLst>
          </p:spPr>
        </p:pic>
      </p:grpSp>
      <p:pic>
        <p:nvPicPr>
          <p:cNvPr id="58" name="Graphic 57">
            <a:extLst>
              <a:ext uri="{FF2B5EF4-FFF2-40B4-BE49-F238E27FC236}">
                <a16:creationId xmlns:a16="http://schemas.microsoft.com/office/drawing/2014/main" id="{CF08D6A0-5FD3-70EA-1735-B2FC91828059}"/>
              </a:ext>
            </a:extLst>
          </p:cNvPr>
          <p:cNvPicPr>
            <a:picLocks noChangeAspect="1"/>
          </p:cNvPicPr>
          <p:nvPr/>
        </p:nvPicPr>
        <p:blipFill>
          <a:blip>
            <a:extLst>
              <a:ext uri="{96DAC541-7B7A-43D3-8B79-37D633B846F1}">
                <asvg:svgBlip xmlns:asvg="http://schemas.microsoft.com/office/drawing/2016/SVG/main" r:embed="rId8"/>
              </a:ext>
            </a:extLst>
          </a:blip>
          <a:srcRect l="21522" t="25185" r="21111" b="24789"/>
          <a:stretch>
            <a:fillRect/>
          </a:stretch>
        </p:blipFill>
        <p:spPr>
          <a:xfrm>
            <a:off x="9452205" y="2682124"/>
            <a:ext cx="549923" cy="440236"/>
          </a:xfrm>
          <a:prstGeom prst="rect">
            <a:avLst/>
          </a:prstGeom>
          <a:effectLst>
            <a:glow rad="50800">
              <a:schemeClr val="accent4">
                <a:lumMod val="40000"/>
                <a:lumOff val="60000"/>
                <a:alpha val="50000"/>
              </a:schemeClr>
            </a:glow>
          </a:effectLst>
        </p:spPr>
      </p:pic>
      <p:grpSp>
        <p:nvGrpSpPr>
          <p:cNvPr id="77" name="Group 76">
            <a:extLst>
              <a:ext uri="{FF2B5EF4-FFF2-40B4-BE49-F238E27FC236}">
                <a16:creationId xmlns:a16="http://schemas.microsoft.com/office/drawing/2014/main" id="{BC98B8F5-7E30-E950-A354-42D58DBE504C}"/>
              </a:ext>
            </a:extLst>
          </p:cNvPr>
          <p:cNvGrpSpPr/>
          <p:nvPr/>
        </p:nvGrpSpPr>
        <p:grpSpPr>
          <a:xfrm>
            <a:off x="6096000" y="3353215"/>
            <a:ext cx="7084646" cy="3163270"/>
            <a:chOff x="5316262" y="1600939"/>
            <a:chExt cx="7084646" cy="3163270"/>
          </a:xfrm>
        </p:grpSpPr>
        <p:grpSp>
          <p:nvGrpSpPr>
            <p:cNvPr id="78" name="Group 77">
              <a:extLst>
                <a:ext uri="{FF2B5EF4-FFF2-40B4-BE49-F238E27FC236}">
                  <a16:creationId xmlns:a16="http://schemas.microsoft.com/office/drawing/2014/main" id="{E90231F8-2C82-7494-729D-A8CBFB9A751F}"/>
                </a:ext>
              </a:extLst>
            </p:cNvPr>
            <p:cNvGrpSpPr/>
            <p:nvPr/>
          </p:nvGrpSpPr>
          <p:grpSpPr>
            <a:xfrm>
              <a:off x="5317287" y="1680716"/>
              <a:ext cx="841544" cy="676889"/>
              <a:chOff x="6772130" y="3373599"/>
              <a:chExt cx="841544" cy="676889"/>
            </a:xfrm>
          </p:grpSpPr>
          <p:sp>
            <p:nvSpPr>
              <p:cNvPr id="110" name="Flowchart: Process 109">
                <a:extLst>
                  <a:ext uri="{FF2B5EF4-FFF2-40B4-BE49-F238E27FC236}">
                    <a16:creationId xmlns:a16="http://schemas.microsoft.com/office/drawing/2014/main" id="{3A0D1DDA-6CB4-713F-6834-80742A085A66}"/>
                  </a:ext>
                </a:extLst>
              </p:cNvPr>
              <p:cNvSpPr/>
              <p:nvPr/>
            </p:nvSpPr>
            <p:spPr>
              <a:xfrm>
                <a:off x="6772130" y="3373599"/>
                <a:ext cx="841544" cy="452438"/>
              </a:xfrm>
              <a:prstGeom prst="flowChartProcess">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1" name="Isosceles Triangle 110">
                <a:extLst>
                  <a:ext uri="{FF2B5EF4-FFF2-40B4-BE49-F238E27FC236}">
                    <a16:creationId xmlns:a16="http://schemas.microsoft.com/office/drawing/2014/main" id="{7DC14E7A-7E76-F85B-DF35-8146B11DC6E7}"/>
                  </a:ext>
                </a:extLst>
              </p:cNvPr>
              <p:cNvSpPr/>
              <p:nvPr/>
            </p:nvSpPr>
            <p:spPr>
              <a:xfrm rot="10800000">
                <a:off x="6772130" y="3819827"/>
                <a:ext cx="841543" cy="230661"/>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79" name="TextBox 78">
              <a:extLst>
                <a:ext uri="{FF2B5EF4-FFF2-40B4-BE49-F238E27FC236}">
                  <a16:creationId xmlns:a16="http://schemas.microsoft.com/office/drawing/2014/main" id="{14071EC9-AEB0-67F3-77AB-23D2414F23EF}"/>
                </a:ext>
              </a:extLst>
            </p:cNvPr>
            <p:cNvSpPr txBox="1"/>
            <p:nvPr/>
          </p:nvSpPr>
          <p:spPr>
            <a:xfrm>
              <a:off x="6158829" y="1600939"/>
              <a:ext cx="5678361" cy="523220"/>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Testing </a:t>
              </a:r>
              <a:br>
                <a:rPr lang="en-GB" sz="1400" b="1"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Cohorts split into training and internal test sets</a:t>
              </a:r>
            </a:p>
          </p:txBody>
        </p:sp>
        <p:sp>
          <p:nvSpPr>
            <p:cNvPr id="80" name="TextBox 79">
              <a:extLst>
                <a:ext uri="{FF2B5EF4-FFF2-40B4-BE49-F238E27FC236}">
                  <a16:creationId xmlns:a16="http://schemas.microsoft.com/office/drawing/2014/main" id="{67CEC6CC-0FE0-E93B-AE72-6E61B2B43FEC}"/>
                </a:ext>
              </a:extLst>
            </p:cNvPr>
            <p:cNvSpPr txBox="1"/>
            <p:nvPr/>
          </p:nvSpPr>
          <p:spPr>
            <a:xfrm>
              <a:off x="6154531" y="2161961"/>
              <a:ext cx="6246377" cy="738664"/>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Model development </a:t>
              </a:r>
              <a:br>
                <a:rPr lang="en-GB" sz="1400" b="1"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Obtained by applying pathology foundation models and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training the slide-level aggregators</a:t>
              </a:r>
            </a:p>
          </p:txBody>
        </p:sp>
        <p:grpSp>
          <p:nvGrpSpPr>
            <p:cNvPr id="81" name="Group 80">
              <a:extLst>
                <a:ext uri="{FF2B5EF4-FFF2-40B4-BE49-F238E27FC236}">
                  <a16:creationId xmlns:a16="http://schemas.microsoft.com/office/drawing/2014/main" id="{7C71FC39-550E-C36D-68EA-28F43647FDD4}"/>
                </a:ext>
              </a:extLst>
            </p:cNvPr>
            <p:cNvGrpSpPr/>
            <p:nvPr/>
          </p:nvGrpSpPr>
          <p:grpSpPr>
            <a:xfrm>
              <a:off x="5317287" y="2183990"/>
              <a:ext cx="841544" cy="884605"/>
              <a:chOff x="6356647" y="1857014"/>
              <a:chExt cx="841544" cy="884605"/>
            </a:xfrm>
          </p:grpSpPr>
          <p:grpSp>
            <p:nvGrpSpPr>
              <p:cNvPr id="105" name="Group 104">
                <a:extLst>
                  <a:ext uri="{FF2B5EF4-FFF2-40B4-BE49-F238E27FC236}">
                    <a16:creationId xmlns:a16="http://schemas.microsoft.com/office/drawing/2014/main" id="{6E3656C2-56D0-6EC9-EFA8-9C6415C29EA0}"/>
                  </a:ext>
                </a:extLst>
              </p:cNvPr>
              <p:cNvGrpSpPr/>
              <p:nvPr/>
            </p:nvGrpSpPr>
            <p:grpSpPr>
              <a:xfrm>
                <a:off x="6356647" y="2083318"/>
                <a:ext cx="841544" cy="658301"/>
                <a:chOff x="6772130" y="3330869"/>
                <a:chExt cx="841544" cy="589640"/>
              </a:xfrm>
              <a:solidFill>
                <a:srgbClr val="A6D2CE"/>
              </a:solidFill>
            </p:grpSpPr>
            <p:sp>
              <p:nvSpPr>
                <p:cNvPr id="108" name="Flowchart: Process 107">
                  <a:extLst>
                    <a:ext uri="{FF2B5EF4-FFF2-40B4-BE49-F238E27FC236}">
                      <a16:creationId xmlns:a16="http://schemas.microsoft.com/office/drawing/2014/main" id="{40BBB09A-3530-F33B-789D-BA0F49B593B5}"/>
                    </a:ext>
                  </a:extLst>
                </p:cNvPr>
                <p:cNvSpPr/>
                <p:nvPr/>
              </p:nvSpPr>
              <p:spPr>
                <a:xfrm>
                  <a:off x="6772130" y="3330869"/>
                  <a:ext cx="841544" cy="358980"/>
                </a:xfrm>
                <a:prstGeom prst="flowChartProcess">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9" name="Isosceles Triangle 108">
                  <a:extLst>
                    <a:ext uri="{FF2B5EF4-FFF2-40B4-BE49-F238E27FC236}">
                      <a16:creationId xmlns:a16="http://schemas.microsoft.com/office/drawing/2014/main" id="{01FBE8A7-3D45-C08C-6D0C-38CB5C5CF680}"/>
                    </a:ext>
                  </a:extLst>
                </p:cNvPr>
                <p:cNvSpPr/>
                <p:nvPr/>
              </p:nvSpPr>
              <p:spPr>
                <a:xfrm rot="10800000">
                  <a:off x="6772130" y="3689848"/>
                  <a:ext cx="841543" cy="230661"/>
                </a:xfrm>
                <a:prstGeom prst="triangl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06" name="Isosceles Triangle 105">
                <a:extLst>
                  <a:ext uri="{FF2B5EF4-FFF2-40B4-BE49-F238E27FC236}">
                    <a16:creationId xmlns:a16="http://schemas.microsoft.com/office/drawing/2014/main" id="{629AC1C1-DA79-9287-0FA3-36A8A263D7EB}"/>
                  </a:ext>
                </a:extLst>
              </p:cNvPr>
              <p:cNvSpPr/>
              <p:nvPr/>
            </p:nvSpPr>
            <p:spPr>
              <a:xfrm>
                <a:off x="6356652" y="1857014"/>
                <a:ext cx="424659" cy="230660"/>
              </a:xfrm>
              <a:prstGeom prst="triangle">
                <a:avLst>
                  <a:gd name="adj" fmla="val 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7" name="Isosceles Triangle 106">
                <a:extLst>
                  <a:ext uri="{FF2B5EF4-FFF2-40B4-BE49-F238E27FC236}">
                    <a16:creationId xmlns:a16="http://schemas.microsoft.com/office/drawing/2014/main" id="{2A0F8090-46DE-1620-4675-7D17B90D61E8}"/>
                  </a:ext>
                </a:extLst>
              </p:cNvPr>
              <p:cNvSpPr/>
              <p:nvPr/>
            </p:nvSpPr>
            <p:spPr>
              <a:xfrm flipH="1">
                <a:off x="6773529" y="1857655"/>
                <a:ext cx="424662" cy="230660"/>
              </a:xfrm>
              <a:prstGeom prst="triangle">
                <a:avLst>
                  <a:gd name="adj" fmla="val 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82" name="Group 81">
              <a:extLst>
                <a:ext uri="{FF2B5EF4-FFF2-40B4-BE49-F238E27FC236}">
                  <a16:creationId xmlns:a16="http://schemas.microsoft.com/office/drawing/2014/main" id="{EC8ADC5F-EDF1-26C1-3A1D-6491BA467A72}"/>
                </a:ext>
              </a:extLst>
            </p:cNvPr>
            <p:cNvGrpSpPr/>
            <p:nvPr/>
          </p:nvGrpSpPr>
          <p:grpSpPr>
            <a:xfrm>
              <a:off x="5317168" y="2853673"/>
              <a:ext cx="841662" cy="1348412"/>
              <a:chOff x="6356529" y="1596619"/>
              <a:chExt cx="841662" cy="1348412"/>
            </a:xfrm>
            <a:solidFill>
              <a:schemeClr val="accent6"/>
            </a:solidFill>
          </p:grpSpPr>
          <p:grpSp>
            <p:nvGrpSpPr>
              <p:cNvPr id="100" name="Group 99">
                <a:extLst>
                  <a:ext uri="{FF2B5EF4-FFF2-40B4-BE49-F238E27FC236}">
                    <a16:creationId xmlns:a16="http://schemas.microsoft.com/office/drawing/2014/main" id="{09895899-654A-2D3A-7DC1-D2C3797286D4}"/>
                  </a:ext>
                </a:extLst>
              </p:cNvPr>
              <p:cNvGrpSpPr/>
              <p:nvPr/>
            </p:nvGrpSpPr>
            <p:grpSpPr>
              <a:xfrm>
                <a:off x="6356529" y="1863616"/>
                <a:ext cx="841662" cy="1081415"/>
                <a:chOff x="6772012" y="3134086"/>
                <a:chExt cx="841662" cy="968624"/>
              </a:xfrm>
              <a:grpFill/>
            </p:grpSpPr>
            <p:sp>
              <p:nvSpPr>
                <p:cNvPr id="103" name="Flowchart: Process 102">
                  <a:extLst>
                    <a:ext uri="{FF2B5EF4-FFF2-40B4-BE49-F238E27FC236}">
                      <a16:creationId xmlns:a16="http://schemas.microsoft.com/office/drawing/2014/main" id="{5E8F9C62-D07D-C374-4ED0-238197CA7A76}"/>
                    </a:ext>
                  </a:extLst>
                </p:cNvPr>
                <p:cNvSpPr/>
                <p:nvPr/>
              </p:nvSpPr>
              <p:spPr>
                <a:xfrm>
                  <a:off x="6772130" y="3134086"/>
                  <a:ext cx="841544" cy="711774"/>
                </a:xfrm>
                <a:prstGeom prst="flowChartProcess">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4" name="Isosceles Triangle 103">
                  <a:extLst>
                    <a:ext uri="{FF2B5EF4-FFF2-40B4-BE49-F238E27FC236}">
                      <a16:creationId xmlns:a16="http://schemas.microsoft.com/office/drawing/2014/main" id="{47764743-3D72-9FC5-9AAC-C49674596C0D}"/>
                    </a:ext>
                  </a:extLst>
                </p:cNvPr>
                <p:cNvSpPr/>
                <p:nvPr/>
              </p:nvSpPr>
              <p:spPr>
                <a:xfrm rot="10800000">
                  <a:off x="6772012" y="3844922"/>
                  <a:ext cx="841545" cy="257788"/>
                </a:xfrm>
                <a:prstGeom prst="triangl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01" name="Isosceles Triangle 100">
                <a:extLst>
                  <a:ext uri="{FF2B5EF4-FFF2-40B4-BE49-F238E27FC236}">
                    <a16:creationId xmlns:a16="http://schemas.microsoft.com/office/drawing/2014/main" id="{ADEE4E99-98D9-23B9-0DE3-263F932135B7}"/>
                  </a:ext>
                </a:extLst>
              </p:cNvPr>
              <p:cNvSpPr/>
              <p:nvPr/>
            </p:nvSpPr>
            <p:spPr>
              <a:xfrm>
                <a:off x="6356652" y="1605841"/>
                <a:ext cx="424659" cy="262138"/>
              </a:xfrm>
              <a:prstGeom prst="triangle">
                <a:avLst>
                  <a:gd name="adj" fmla="val 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2" name="Isosceles Triangle 101">
                <a:extLst>
                  <a:ext uri="{FF2B5EF4-FFF2-40B4-BE49-F238E27FC236}">
                    <a16:creationId xmlns:a16="http://schemas.microsoft.com/office/drawing/2014/main" id="{69CCE32F-F15C-E122-2E6B-219674F96C57}"/>
                  </a:ext>
                </a:extLst>
              </p:cNvPr>
              <p:cNvSpPr/>
              <p:nvPr/>
            </p:nvSpPr>
            <p:spPr>
              <a:xfrm flipH="1">
                <a:off x="6773529" y="1596619"/>
                <a:ext cx="424662" cy="272001"/>
              </a:xfrm>
              <a:prstGeom prst="triangle">
                <a:avLst>
                  <a:gd name="adj" fmla="val 0"/>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83" name="Group 82">
              <a:extLst>
                <a:ext uri="{FF2B5EF4-FFF2-40B4-BE49-F238E27FC236}">
                  <a16:creationId xmlns:a16="http://schemas.microsoft.com/office/drawing/2014/main" id="{41910AD4-AD07-89C8-D922-1D9CD243FB0B}"/>
                </a:ext>
              </a:extLst>
            </p:cNvPr>
            <p:cNvGrpSpPr/>
            <p:nvPr/>
          </p:nvGrpSpPr>
          <p:grpSpPr>
            <a:xfrm>
              <a:off x="5316262" y="3982901"/>
              <a:ext cx="841544" cy="768583"/>
              <a:chOff x="6359631" y="1849838"/>
              <a:chExt cx="841544" cy="768583"/>
            </a:xfrm>
            <a:solidFill>
              <a:schemeClr val="accent6">
                <a:lumMod val="75000"/>
              </a:schemeClr>
            </a:solidFill>
          </p:grpSpPr>
          <p:sp>
            <p:nvSpPr>
              <p:cNvPr id="96" name="Flowchart: Process 95">
                <a:extLst>
                  <a:ext uri="{FF2B5EF4-FFF2-40B4-BE49-F238E27FC236}">
                    <a16:creationId xmlns:a16="http://schemas.microsoft.com/office/drawing/2014/main" id="{B063A08C-B9AB-4E55-DB5F-E17FF54FA918}"/>
                  </a:ext>
                </a:extLst>
              </p:cNvPr>
              <p:cNvSpPr/>
              <p:nvPr/>
            </p:nvSpPr>
            <p:spPr>
              <a:xfrm>
                <a:off x="6359631" y="2130120"/>
                <a:ext cx="841544" cy="488301"/>
              </a:xfrm>
              <a:prstGeom prst="flowChartProces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7" name="Isosceles Triangle 96">
                <a:extLst>
                  <a:ext uri="{FF2B5EF4-FFF2-40B4-BE49-F238E27FC236}">
                    <a16:creationId xmlns:a16="http://schemas.microsoft.com/office/drawing/2014/main" id="{A3381BC6-244F-EE83-FE43-CBC1F481E3CC}"/>
                  </a:ext>
                </a:extLst>
              </p:cNvPr>
              <p:cNvSpPr/>
              <p:nvPr/>
            </p:nvSpPr>
            <p:spPr>
              <a:xfrm>
                <a:off x="6359636" y="1849838"/>
                <a:ext cx="424659" cy="283893"/>
              </a:xfrm>
              <a:prstGeom prst="triangle">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9" name="Isosceles Triangle 98">
                <a:extLst>
                  <a:ext uri="{FF2B5EF4-FFF2-40B4-BE49-F238E27FC236}">
                    <a16:creationId xmlns:a16="http://schemas.microsoft.com/office/drawing/2014/main" id="{41111DFD-06BA-E687-1DCE-6CB962432FDB}"/>
                  </a:ext>
                </a:extLst>
              </p:cNvPr>
              <p:cNvSpPr/>
              <p:nvPr/>
            </p:nvSpPr>
            <p:spPr>
              <a:xfrm flipH="1">
                <a:off x="6776513" y="1862371"/>
                <a:ext cx="424662" cy="272001"/>
              </a:xfrm>
              <a:prstGeom prst="triangle">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4" name="TextBox 83">
              <a:extLst>
                <a:ext uri="{FF2B5EF4-FFF2-40B4-BE49-F238E27FC236}">
                  <a16:creationId xmlns:a16="http://schemas.microsoft.com/office/drawing/2014/main" id="{B6DD5BCC-4E39-69E1-7704-60038649CD3E}"/>
                </a:ext>
              </a:extLst>
            </p:cNvPr>
            <p:cNvSpPr txBox="1"/>
            <p:nvPr/>
          </p:nvSpPr>
          <p:spPr>
            <a:xfrm>
              <a:off x="6139275" y="2868219"/>
              <a:ext cx="6261633" cy="1600438"/>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Model testing </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To quantify prediction confidence, G-ODIN* was added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and case-level confidence scores were derived from PE</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Diagnostic performance was assessed by AUROC and FPR</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PE distributions compared using Mann–Whitney U tests</a:t>
              </a:r>
            </a:p>
            <a:p>
              <a:r>
                <a:rPr lang="en-GB" sz="1400" noProof="0">
                  <a:solidFill>
                    <a:schemeClr val="accent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noProof="0">
                <a:solidFill>
                  <a:schemeClr val="accent1"/>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BC09C804-25AC-41E3-F25B-784340E8D1A5}"/>
                </a:ext>
              </a:extLst>
            </p:cNvPr>
            <p:cNvSpPr txBox="1"/>
            <p:nvPr/>
          </p:nvSpPr>
          <p:spPr>
            <a:xfrm>
              <a:off x="6139276" y="4025545"/>
              <a:ext cx="6052724" cy="738664"/>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Prospective validation </a:t>
              </a:r>
            </a:p>
            <a:p>
              <a:r>
                <a:rPr lang="en-GB" sz="1400" noProof="0">
                  <a:solidFill>
                    <a:schemeClr val="accent1"/>
                  </a:solidFill>
                  <a:latin typeface="Arial" panose="020B0604020202020204" pitchFamily="34" charset="0"/>
                  <a:cs typeface="Arial" panose="020B0604020202020204" pitchFamily="34" charset="0"/>
                </a:rPr>
                <a:t>2 independent cohorts from France</a:t>
              </a:r>
              <a:r>
                <a:rPr lang="en-GB" sz="1400" baseline="30000" noProof="0">
                  <a:latin typeface="Arial" panose="020B0604020202020204" pitchFamily="34" charset="0"/>
                  <a:cs typeface="Arial" panose="020B0604020202020204" pitchFamily="34" charset="0"/>
                </a:rPr>
                <a:t>†</a:t>
              </a:r>
              <a:r>
                <a:rPr lang="en-GB" sz="1400" noProof="0">
                  <a:solidFill>
                    <a:schemeClr val="accent1"/>
                  </a:solidFill>
                  <a:latin typeface="Arial" panose="020B0604020202020204" pitchFamily="34" charset="0"/>
                  <a:cs typeface="Arial" panose="020B0604020202020204" pitchFamily="34" charset="0"/>
                </a:rPr>
                <a:t> (n=25)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and Asia</a:t>
              </a:r>
              <a:r>
                <a:rPr lang="en-GB" sz="1400" baseline="30000" noProof="0">
                  <a:solidFill>
                    <a:schemeClr val="tx2"/>
                  </a:solidFill>
                  <a:latin typeface="Arial" panose="020B0604020202020204"/>
                </a:rPr>
                <a:t>‡ </a:t>
              </a:r>
              <a:r>
                <a:rPr lang="en-GB" sz="1400" noProof="0">
                  <a:solidFill>
                    <a:schemeClr val="tx2"/>
                  </a:solidFill>
                  <a:latin typeface="Arial" panose="020B0604020202020204"/>
                </a:rPr>
                <a:t>(n=136)</a:t>
              </a:r>
              <a:endParaRPr lang="en-GB" sz="1400" noProof="0">
                <a:solidFill>
                  <a:schemeClr val="accent1"/>
                </a:solidFill>
                <a:latin typeface="Arial" panose="020B0604020202020204" pitchFamily="34" charset="0"/>
                <a:cs typeface="Arial" panose="020B0604020202020204" pitchFamily="34" charset="0"/>
              </a:endParaRPr>
            </a:p>
          </p:txBody>
        </p:sp>
      </p:grpSp>
      <p:sp>
        <p:nvSpPr>
          <p:cNvPr id="112" name="Isosceles Triangle 111">
            <a:extLst>
              <a:ext uri="{FF2B5EF4-FFF2-40B4-BE49-F238E27FC236}">
                <a16:creationId xmlns:a16="http://schemas.microsoft.com/office/drawing/2014/main" id="{934171BB-647E-89B4-8822-83CFF331266F}"/>
              </a:ext>
            </a:extLst>
          </p:cNvPr>
          <p:cNvSpPr/>
          <p:nvPr/>
        </p:nvSpPr>
        <p:spPr>
          <a:xfrm rot="10800000">
            <a:off x="9149925" y="1658125"/>
            <a:ext cx="298434" cy="214499"/>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5" name="Graphic 144">
            <a:extLst>
              <a:ext uri="{FF2B5EF4-FFF2-40B4-BE49-F238E27FC236}">
                <a16:creationId xmlns:a16="http://schemas.microsoft.com/office/drawing/2014/main" id="{E15005C9-5198-4894-9C5E-52A6982C10A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247168" y="3448243"/>
            <a:ext cx="532661" cy="532661"/>
          </a:xfrm>
          <a:prstGeom prst="rect">
            <a:avLst/>
          </a:prstGeom>
        </p:spPr>
      </p:pic>
      <p:pic>
        <p:nvPicPr>
          <p:cNvPr id="147" name="Graphic 146">
            <a:extLst>
              <a:ext uri="{FF2B5EF4-FFF2-40B4-BE49-F238E27FC236}">
                <a16:creationId xmlns:a16="http://schemas.microsoft.com/office/drawing/2014/main" id="{116A10E0-EA4D-67AA-2AB4-5DC99C5F6D0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293736" y="4193038"/>
            <a:ext cx="454443" cy="454443"/>
          </a:xfrm>
          <a:prstGeom prst="rect">
            <a:avLst/>
          </a:prstGeom>
        </p:spPr>
      </p:pic>
      <p:pic>
        <p:nvPicPr>
          <p:cNvPr id="149" name="Graphic 148">
            <a:extLst>
              <a:ext uri="{FF2B5EF4-FFF2-40B4-BE49-F238E27FC236}">
                <a16:creationId xmlns:a16="http://schemas.microsoft.com/office/drawing/2014/main" id="{B1174611-E9FC-7CAB-01ED-71FC9A46720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251395" y="5077794"/>
            <a:ext cx="538537" cy="538537"/>
          </a:xfrm>
          <a:prstGeom prst="rect">
            <a:avLst/>
          </a:prstGeom>
        </p:spPr>
      </p:pic>
      <p:pic>
        <p:nvPicPr>
          <p:cNvPr id="151" name="Graphic 150">
            <a:extLst>
              <a:ext uri="{FF2B5EF4-FFF2-40B4-BE49-F238E27FC236}">
                <a16:creationId xmlns:a16="http://schemas.microsoft.com/office/drawing/2014/main" id="{36A23A8F-EE5E-9B46-CD68-096C22C733F3}"/>
              </a:ext>
            </a:extLst>
          </p:cNvPr>
          <p:cNvPicPr>
            <a:picLocks noChangeAspect="1"/>
          </p:cNvPicPr>
          <p:nvPr/>
        </p:nvPicPr>
        <p:blipFill>
          <a:blip>
            <a:extLst>
              <a:ext uri="{96DAC541-7B7A-43D3-8B79-37D633B846F1}">
                <asvg:svgBlip xmlns:asvg="http://schemas.microsoft.com/office/drawing/2016/SVG/main" r:embed="rId12"/>
              </a:ext>
            </a:extLst>
          </a:blip>
          <a:srcRect t="-1" r="-3795" b="933"/>
          <a:stretch>
            <a:fillRect/>
          </a:stretch>
        </p:blipFill>
        <p:spPr>
          <a:xfrm>
            <a:off x="6349046" y="6053138"/>
            <a:ext cx="357139" cy="390115"/>
          </a:xfrm>
          <a:prstGeom prst="rect">
            <a:avLst/>
          </a:prstGeom>
        </p:spPr>
      </p:pic>
      <p:pic>
        <p:nvPicPr>
          <p:cNvPr id="8" name="Picture 7">
            <a:hlinkClick r:id="rId13" action="ppaction://hlinksldjump"/>
            <a:extLst>
              <a:ext uri="{FF2B5EF4-FFF2-40B4-BE49-F238E27FC236}">
                <a16:creationId xmlns:a16="http://schemas.microsoft.com/office/drawing/2014/main" id="{122C32E6-8D79-3B49-4A9B-546332119C30}"/>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92984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3" y="1045638"/>
            <a:ext cx="5409968"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a:solidFill>
                <a:schemeClr val="bg1"/>
              </a:solidFill>
              <a:highlight>
                <a:srgbClr val="DB0B5B"/>
              </a:highlight>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47076" y="4916329"/>
            <a:ext cx="11015570"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GB" sz="1600" noProof="0">
                <a:latin typeface="Arial" panose="020B0604020202020204" pitchFamily="34" charset="0"/>
                <a:cs typeface="Arial" panose="020B0604020202020204" pitchFamily="34" charset="0"/>
              </a:rPr>
              <a:t>A confidence-based AI model was developed and validated </a:t>
            </a:r>
            <a:r>
              <a:rPr lang="en-US" sz="1600" noProof="0">
                <a:latin typeface="Arial" panose="020B0604020202020204" pitchFamily="34" charset="0"/>
                <a:cs typeface="Arial" panose="020B0604020202020204" pitchFamily="34" charset="0"/>
              </a:rPr>
              <a:t>to assist the differential diagnosis between ICCA and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liver metastases on routine liver biopsies</a:t>
            </a:r>
          </a:p>
          <a:p>
            <a:pPr>
              <a:lnSpc>
                <a:spcPct val="100000"/>
              </a:lnSpc>
              <a:spcBef>
                <a:spcPts val="500"/>
              </a:spcBef>
            </a:pPr>
            <a:r>
              <a:rPr lang="en-US" sz="1600">
                <a:latin typeface="Arial" panose="020B0604020202020204" pitchFamily="34" charset="0"/>
                <a:cs typeface="Arial" panose="020B0604020202020204" pitchFamily="34" charset="0"/>
              </a:rPr>
              <a:t>The model might r</a:t>
            </a:r>
            <a:r>
              <a:rPr lang="en-US" sz="1600" noProof="0">
                <a:latin typeface="Arial" panose="020B0604020202020204" pitchFamily="34" charset="0"/>
                <a:cs typeface="Arial" panose="020B0604020202020204" pitchFamily="34" charset="0"/>
              </a:rPr>
              <a:t>educe unnecessary investigations and treatment delays for patients with suspected ICCA</a:t>
            </a:r>
            <a:endParaRPr lang="en-GB" sz="1600" noProof="0">
              <a:latin typeface="Arial" panose="020B0604020202020204" pitchFamily="34" charset="0"/>
              <a:cs typeface="Arial" panose="020B0604020202020204" pitchFamily="34" charset="0"/>
            </a:endParaRP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*All </a:t>
            </a:r>
            <a:r>
              <a:rPr lang="en-US" sz="1100">
                <a:solidFill>
                  <a:srgbClr val="004B87"/>
                </a:solidFill>
                <a:latin typeface="Arial" panose="020B0604020202020204" pitchFamily="34" charset="0"/>
                <a:cs typeface="Arial" panose="020B0604020202020204" pitchFamily="34" charset="0"/>
              </a:rPr>
              <a:t>patients were correctly classified (AUC=1).</a:t>
            </a:r>
            <a:br>
              <a:rPr lang="en-US" sz="1100">
                <a:solidFill>
                  <a:srgbClr val="004B87"/>
                </a:solidFill>
                <a:latin typeface="Arial" panose="020B0604020202020204" pitchFamily="34" charset="0"/>
                <a:cs typeface="Arial" panose="020B0604020202020204" pitchFamily="34" charset="0"/>
              </a:rPr>
            </a:br>
            <a:r>
              <a:rPr lang="en-NZ" sz="1100" baseline="30000">
                <a:solidFill>
                  <a:srgbClr val="004B87"/>
                </a:solidFill>
                <a:latin typeface="Arial" panose="020B0604020202020204" pitchFamily="34" charset="0"/>
                <a:cs typeface="Arial" panose="020B0604020202020204" pitchFamily="34" charset="0"/>
              </a:rPr>
              <a:t>†</a:t>
            </a:r>
            <a:r>
              <a:rPr lang="en-US" sz="1100">
                <a:solidFill>
                  <a:srgbClr val="004B87"/>
                </a:solidFill>
                <a:latin typeface="Arial" panose="020B0604020202020204" pitchFamily="34" charset="0"/>
                <a:cs typeface="Arial" panose="020B0604020202020204" pitchFamily="34" charset="0"/>
              </a:rPr>
              <a:t>All but 1 patient was correctly classified (AUC=0.965).</a:t>
            </a:r>
            <a:br>
              <a:rPr lang="en-GB" sz="1100" noProof="0">
                <a:solidFill>
                  <a:srgbClr val="004B87"/>
                </a:solidFill>
                <a:latin typeface="Arial" panose="020B060402020202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Cheng Y, et al. EASL 2026; TOP-373-YI</a:t>
            </a:r>
            <a:r>
              <a:rPr lang="en-GB" sz="1100" noProof="0">
                <a:solidFill>
                  <a:srgbClr val="004B87"/>
                </a:solidFill>
                <a:latin typeface="Arial" panose="020B0604020202020204" pitchFamily="34" charset="0"/>
                <a:cs typeface="Arial" panose="020B0604020202020204" pitchFamily="34" charset="0"/>
              </a:rPr>
              <a:t>.</a:t>
            </a:r>
          </a:p>
        </p:txBody>
      </p:sp>
      <p:cxnSp>
        <p:nvCxnSpPr>
          <p:cNvPr id="38" name="Straight Connector 37">
            <a:extLst>
              <a:ext uri="{FF2B5EF4-FFF2-40B4-BE49-F238E27FC236}">
                <a16:creationId xmlns:a16="http://schemas.microsoft.com/office/drawing/2014/main" id="{E9A5F3C5-A20A-F65F-28A9-485AACA0755A}"/>
              </a:ext>
            </a:extLst>
          </p:cNvPr>
          <p:cNvCxnSpPr>
            <a:cxnSpLocks/>
          </p:cNvCxnSpPr>
          <p:nvPr/>
        </p:nvCxnSpPr>
        <p:spPr>
          <a:xfrm>
            <a:off x="647076" y="4864014"/>
            <a:ext cx="1064909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52B2537-3CE0-8DD5-041E-D39352E300CB}"/>
              </a:ext>
            </a:extLst>
          </p:cNvPr>
          <p:cNvSpPr>
            <a:spLocks noGrp="1"/>
          </p:cNvSpPr>
          <p:nvPr>
            <p:ph type="title"/>
          </p:nvPr>
        </p:nvSpPr>
        <p:spPr>
          <a:xfrm>
            <a:off x="838200" y="-89087"/>
            <a:ext cx="10515600" cy="838947"/>
          </a:xfrm>
        </p:spPr>
        <p:txBody>
          <a:bodyPr>
            <a:noAutofit/>
          </a:bodyPr>
          <a:lstStyle/>
          <a:p>
            <a:r>
              <a:rPr lang="en-US">
                <a:latin typeface="Arial" panose="020B0604020202020204" pitchFamily="34" charset="0"/>
                <a:cs typeface="Arial" panose="020B0604020202020204" pitchFamily="34" charset="0"/>
              </a:rPr>
              <a:t>A confidence-aware artificial intelligence pathology model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cholangiocarcinoma diagnosis</a:t>
            </a:r>
          </a:p>
        </p:txBody>
      </p:sp>
      <p:sp>
        <p:nvSpPr>
          <p:cNvPr id="7" name="TextBox 6">
            <a:extLst>
              <a:ext uri="{FF2B5EF4-FFF2-40B4-BE49-F238E27FC236}">
                <a16:creationId xmlns:a16="http://schemas.microsoft.com/office/drawing/2014/main" id="{2ADE1FEB-6B51-8C25-7D8D-F46630A9E9DA}"/>
              </a:ext>
            </a:extLst>
          </p:cNvPr>
          <p:cNvSpPr txBox="1"/>
          <p:nvPr/>
        </p:nvSpPr>
        <p:spPr>
          <a:xfrm>
            <a:off x="939477" y="1455207"/>
            <a:ext cx="3916665" cy="338554"/>
          </a:xfrm>
          <a:prstGeom prst="rect">
            <a:avLst/>
          </a:prstGeom>
          <a:noFill/>
        </p:spPr>
        <p:txBody>
          <a:bodyPr wrap="square" rtlCol="0">
            <a:spAutoFit/>
          </a:bodyPr>
          <a:lstStyle/>
          <a:p>
            <a:r>
              <a:rPr lang="en-GB" sz="1600" b="1" noProof="0">
                <a:latin typeface="Arial" panose="020B0604020202020204" pitchFamily="34" charset="0"/>
                <a:cs typeface="Arial" panose="020B0604020202020204" pitchFamily="34" charset="0"/>
              </a:rPr>
              <a:t>AUC achievement (internal </a:t>
            </a:r>
            <a:r>
              <a:rPr lang="en-GB" sz="1600" b="1">
                <a:latin typeface="Arial" panose="020B0604020202020204" pitchFamily="34" charset="0"/>
                <a:cs typeface="Arial" panose="020B0604020202020204" pitchFamily="34" charset="0"/>
              </a:rPr>
              <a:t>t</a:t>
            </a:r>
            <a:r>
              <a:rPr lang="en-GB" sz="1600" b="1" noProof="0">
                <a:latin typeface="Arial" panose="020B0604020202020204" pitchFamily="34" charset="0"/>
                <a:cs typeface="Arial" panose="020B0604020202020204" pitchFamily="34" charset="0"/>
              </a:rPr>
              <a:t>est </a:t>
            </a:r>
            <a:r>
              <a:rPr lang="en-GB" sz="1600" b="1">
                <a:latin typeface="Arial" panose="020B0604020202020204" pitchFamily="34" charset="0"/>
                <a:cs typeface="Arial" panose="020B0604020202020204" pitchFamily="34" charset="0"/>
              </a:rPr>
              <a:t>s</a:t>
            </a:r>
            <a:r>
              <a:rPr lang="en-GB" sz="1600" b="1" noProof="0">
                <a:latin typeface="Arial" panose="020B0604020202020204" pitchFamily="34" charset="0"/>
                <a:cs typeface="Arial" panose="020B0604020202020204" pitchFamily="34" charset="0"/>
              </a:rPr>
              <a:t>et)</a:t>
            </a:r>
          </a:p>
        </p:txBody>
      </p:sp>
      <p:grpSp>
        <p:nvGrpSpPr>
          <p:cNvPr id="8" name="Group 7">
            <a:extLst>
              <a:ext uri="{FF2B5EF4-FFF2-40B4-BE49-F238E27FC236}">
                <a16:creationId xmlns:a16="http://schemas.microsoft.com/office/drawing/2014/main" id="{C9CB318A-8305-381A-2857-3E19B516A941}"/>
              </a:ext>
            </a:extLst>
          </p:cNvPr>
          <p:cNvGrpSpPr/>
          <p:nvPr/>
        </p:nvGrpSpPr>
        <p:grpSpPr>
          <a:xfrm>
            <a:off x="699796" y="1773669"/>
            <a:ext cx="4037996" cy="1074068"/>
            <a:chOff x="6712252" y="1961251"/>
            <a:chExt cx="4037996" cy="1074068"/>
          </a:xfrm>
        </p:grpSpPr>
        <p:sp>
          <p:nvSpPr>
            <p:cNvPr id="9" name="TextBox 8">
              <a:extLst>
                <a:ext uri="{FF2B5EF4-FFF2-40B4-BE49-F238E27FC236}">
                  <a16:creationId xmlns:a16="http://schemas.microsoft.com/office/drawing/2014/main" id="{31F4E672-65C2-770A-3B09-197EF4BCD68C}"/>
                </a:ext>
              </a:extLst>
            </p:cNvPr>
            <p:cNvSpPr txBox="1"/>
            <p:nvPr/>
          </p:nvSpPr>
          <p:spPr>
            <a:xfrm>
              <a:off x="9232900" y="1976056"/>
              <a:ext cx="1517348" cy="646331"/>
            </a:xfrm>
            <a:prstGeom prst="rect">
              <a:avLst/>
            </a:prstGeom>
            <a:noFill/>
          </p:spPr>
          <p:txBody>
            <a:bodyPr wrap="square" rtlCol="0">
              <a:spAutoFit/>
            </a:bodyPr>
            <a:lstStyle/>
            <a:p>
              <a:r>
                <a:rPr lang="en-GB" sz="3600" b="1" noProof="0">
                  <a:solidFill>
                    <a:srgbClr val="747474"/>
                  </a:solidFill>
                  <a:latin typeface="Arial" panose="020B0604020202020204" pitchFamily="34" charset="0"/>
                  <a:cs typeface="Arial" panose="020B0604020202020204" pitchFamily="34" charset="0"/>
                </a:rPr>
                <a:t>0.19</a:t>
              </a:r>
              <a:endParaRPr lang="en-GB" noProof="0">
                <a:solidFill>
                  <a:srgbClr val="747474"/>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54DF9BC-5C9A-1DD8-DB76-F847FE689F5F}"/>
                </a:ext>
              </a:extLst>
            </p:cNvPr>
            <p:cNvGrpSpPr/>
            <p:nvPr/>
          </p:nvGrpSpPr>
          <p:grpSpPr>
            <a:xfrm>
              <a:off x="6712252" y="1961251"/>
              <a:ext cx="2639579" cy="646331"/>
              <a:chOff x="3765852" y="3430141"/>
              <a:chExt cx="2639579" cy="646331"/>
            </a:xfrm>
          </p:grpSpPr>
          <p:sp>
            <p:nvSpPr>
              <p:cNvPr id="14" name="TextBox 13">
                <a:extLst>
                  <a:ext uri="{FF2B5EF4-FFF2-40B4-BE49-F238E27FC236}">
                    <a16:creationId xmlns:a16="http://schemas.microsoft.com/office/drawing/2014/main" id="{A9461824-C61D-9118-CD07-53A1EA278E4D}"/>
                  </a:ext>
                </a:extLst>
              </p:cNvPr>
              <p:cNvSpPr txBox="1"/>
              <p:nvPr/>
            </p:nvSpPr>
            <p:spPr>
              <a:xfrm>
                <a:off x="3765852" y="3430141"/>
                <a:ext cx="1517348" cy="646331"/>
              </a:xfrm>
              <a:prstGeom prst="rect">
                <a:avLst/>
              </a:prstGeom>
              <a:noFill/>
            </p:spPr>
            <p:txBody>
              <a:bodyPr wrap="square" rtlCol="0">
                <a:spAutoFit/>
              </a:bodyPr>
              <a:lstStyle/>
              <a:p>
                <a:r>
                  <a:rPr lang="en-GB" sz="3600" b="1" noProof="0">
                    <a:solidFill>
                      <a:srgbClr val="747474"/>
                    </a:solidFill>
                    <a:latin typeface="Arial" panose="020B0604020202020204" pitchFamily="34" charset="0"/>
                    <a:cs typeface="Arial" panose="020B0604020202020204" pitchFamily="34" charset="0"/>
                  </a:rPr>
                  <a:t>0.86</a:t>
                </a:r>
                <a:endParaRPr lang="en-GB" noProof="0">
                  <a:solidFill>
                    <a:srgbClr val="747474"/>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2668CFA-BEEA-94A0-DA1A-234AF835B9F7}"/>
                  </a:ext>
                </a:extLst>
              </p:cNvPr>
              <p:cNvSpPr txBox="1"/>
              <p:nvPr/>
            </p:nvSpPr>
            <p:spPr>
              <a:xfrm>
                <a:off x="4791348" y="3579476"/>
                <a:ext cx="1614083" cy="338554"/>
              </a:xfrm>
              <a:prstGeom prst="rect">
                <a:avLst/>
              </a:prstGeom>
              <a:noFill/>
            </p:spPr>
            <p:txBody>
              <a:bodyPr wrap="square" rtlCol="0">
                <a:spAutoFit/>
              </a:bodyPr>
              <a:lstStyle/>
              <a:p>
                <a:r>
                  <a:rPr lang="en-GB" sz="1600" noProof="0"/>
                  <a:t>AUC</a:t>
                </a:r>
                <a:endParaRPr lang="en-GB" sz="1600" noProof="0">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0AED5416-9B8B-665A-D8CF-E6A22B61E735}"/>
                </a:ext>
              </a:extLst>
            </p:cNvPr>
            <p:cNvSpPr txBox="1"/>
            <p:nvPr/>
          </p:nvSpPr>
          <p:spPr>
            <a:xfrm>
              <a:off x="7789118" y="2542876"/>
              <a:ext cx="1864399" cy="492443"/>
            </a:xfrm>
            <a:prstGeom prst="rect">
              <a:avLst/>
            </a:prstGeom>
            <a:noFill/>
          </p:spPr>
          <p:txBody>
            <a:bodyPr wrap="square" rtlCol="0">
              <a:spAutoFit/>
            </a:bodyPr>
            <a:lstStyle/>
            <a:p>
              <a:pPr algn="ctr"/>
              <a:r>
                <a:rPr lang="en-US" sz="1300">
                  <a:solidFill>
                    <a:schemeClr val="accent4"/>
                  </a:solidFill>
                  <a:latin typeface="Arial" panose="020B0604020202020204" pitchFamily="34" charset="0"/>
                  <a:cs typeface="Arial" panose="020B0604020202020204" pitchFamily="34" charset="0"/>
                </a:rPr>
                <a:t>B</a:t>
              </a:r>
              <a:r>
                <a:rPr lang="en-US" sz="1300" noProof="0">
                  <a:solidFill>
                    <a:schemeClr val="accent4"/>
                  </a:solidFill>
                  <a:latin typeface="Arial" panose="020B0604020202020204" pitchFamily="34" charset="0"/>
                  <a:cs typeface="Arial" panose="020B0604020202020204" pitchFamily="34" charset="0"/>
                </a:rPr>
                <a:t>est performance using CONCH/TITAN</a:t>
              </a:r>
              <a:endParaRPr lang="en-GB" sz="1300" noProof="0">
                <a:solidFill>
                  <a:schemeClr val="accent4"/>
                </a:solidFill>
                <a:latin typeface="Arial" panose="020B0604020202020204" pitchFamily="34" charset="0"/>
                <a:cs typeface="Arial" panose="020B0604020202020204" pitchFamily="34" charset="0"/>
              </a:endParaRPr>
            </a:p>
          </p:txBody>
        </p:sp>
        <p:cxnSp>
          <p:nvCxnSpPr>
            <p:cNvPr id="12" name="Connector: Elbow 11">
              <a:extLst>
                <a:ext uri="{FF2B5EF4-FFF2-40B4-BE49-F238E27FC236}">
                  <a16:creationId xmlns:a16="http://schemas.microsoft.com/office/drawing/2014/main" id="{38B9B297-3202-69B4-792A-35C8583A5F6A}"/>
                </a:ext>
              </a:extLst>
            </p:cNvPr>
            <p:cNvCxnSpPr>
              <a:cxnSpLocks/>
              <a:stCxn id="11" idx="1"/>
              <a:endCxn id="14" idx="2"/>
            </p:cNvCxnSpPr>
            <p:nvPr/>
          </p:nvCxnSpPr>
          <p:spPr>
            <a:xfrm rot="10800000">
              <a:off x="7470926" y="2607582"/>
              <a:ext cx="318192" cy="181516"/>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C3455D2A-2EFA-67EC-2626-927C26EE699E}"/>
              </a:ext>
            </a:extLst>
          </p:cNvPr>
          <p:cNvSpPr txBox="1"/>
          <p:nvPr/>
        </p:nvSpPr>
        <p:spPr>
          <a:xfrm>
            <a:off x="4224388" y="1957750"/>
            <a:ext cx="1614083" cy="338554"/>
          </a:xfrm>
          <a:prstGeom prst="rect">
            <a:avLst/>
          </a:prstGeom>
          <a:noFill/>
        </p:spPr>
        <p:txBody>
          <a:bodyPr wrap="square" rtlCol="0">
            <a:spAutoFit/>
          </a:bodyPr>
          <a:lstStyle/>
          <a:p>
            <a:r>
              <a:rPr lang="en-GB" sz="1600" noProof="0"/>
              <a:t>FPR </a:t>
            </a:r>
            <a:endParaRPr lang="en-GB" sz="1600" noProof="0">
              <a:latin typeface="Arial" panose="020B0604020202020204" pitchFamily="34" charset="0"/>
              <a:cs typeface="Arial" panose="020B0604020202020204" pitchFamily="34" charset="0"/>
            </a:endParaRPr>
          </a:p>
        </p:txBody>
      </p:sp>
      <p:cxnSp>
        <p:nvCxnSpPr>
          <p:cNvPr id="35" name="Connector: Elbow 34">
            <a:extLst>
              <a:ext uri="{FF2B5EF4-FFF2-40B4-BE49-F238E27FC236}">
                <a16:creationId xmlns:a16="http://schemas.microsoft.com/office/drawing/2014/main" id="{103FEE9A-4171-6FB9-5BCB-CCD4876C7FB7}"/>
              </a:ext>
            </a:extLst>
          </p:cNvPr>
          <p:cNvCxnSpPr>
            <a:cxnSpLocks/>
            <a:stCxn id="11" idx="3"/>
            <a:endCxn id="9" idx="2"/>
          </p:cNvCxnSpPr>
          <p:nvPr/>
        </p:nvCxnSpPr>
        <p:spPr>
          <a:xfrm flipV="1">
            <a:off x="3641061" y="2434805"/>
            <a:ext cx="338057" cy="166711"/>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0E0A6B6F-AAAC-F056-12FD-FBF0FDD5BB10}"/>
              </a:ext>
            </a:extLst>
          </p:cNvPr>
          <p:cNvSpPr txBox="1"/>
          <p:nvPr/>
        </p:nvSpPr>
        <p:spPr>
          <a:xfrm>
            <a:off x="6908571" y="1453674"/>
            <a:ext cx="5135828" cy="338554"/>
          </a:xfrm>
          <a:prstGeom prst="rect">
            <a:avLst/>
          </a:prstGeom>
          <a:noFill/>
        </p:spPr>
        <p:txBody>
          <a:bodyPr wrap="square" rtlCol="0">
            <a:spAutoFit/>
          </a:bodyPr>
          <a:lstStyle/>
          <a:p>
            <a:r>
              <a:rPr lang="en-GB" sz="1600" b="1" noProof="0">
                <a:latin typeface="Arial" panose="020B0604020202020204" pitchFamily="34" charset="0"/>
                <a:cs typeface="Arial" panose="020B0604020202020204" pitchFamily="34" charset="0"/>
              </a:rPr>
              <a:t>AUC achievement (following PE thresholding)</a:t>
            </a:r>
          </a:p>
        </p:txBody>
      </p:sp>
      <p:grpSp>
        <p:nvGrpSpPr>
          <p:cNvPr id="59" name="Group 58">
            <a:extLst>
              <a:ext uri="{FF2B5EF4-FFF2-40B4-BE49-F238E27FC236}">
                <a16:creationId xmlns:a16="http://schemas.microsoft.com/office/drawing/2014/main" id="{4AD7AEC5-97B7-AF97-A2C2-9084F6A3705F}"/>
              </a:ext>
            </a:extLst>
          </p:cNvPr>
          <p:cNvGrpSpPr/>
          <p:nvPr/>
        </p:nvGrpSpPr>
        <p:grpSpPr>
          <a:xfrm>
            <a:off x="7282253" y="1772136"/>
            <a:ext cx="4037996" cy="1074068"/>
            <a:chOff x="6712252" y="1961251"/>
            <a:chExt cx="4037996" cy="1074068"/>
          </a:xfrm>
        </p:grpSpPr>
        <p:sp>
          <p:nvSpPr>
            <p:cNvPr id="60" name="TextBox 59">
              <a:extLst>
                <a:ext uri="{FF2B5EF4-FFF2-40B4-BE49-F238E27FC236}">
                  <a16:creationId xmlns:a16="http://schemas.microsoft.com/office/drawing/2014/main" id="{7287FBA8-B078-086E-B14C-297E889AEFE0}"/>
                </a:ext>
              </a:extLst>
            </p:cNvPr>
            <p:cNvSpPr txBox="1"/>
            <p:nvPr/>
          </p:nvSpPr>
          <p:spPr>
            <a:xfrm>
              <a:off x="9232900" y="1976056"/>
              <a:ext cx="1517348" cy="646331"/>
            </a:xfrm>
            <a:prstGeom prst="rect">
              <a:avLst/>
            </a:prstGeom>
            <a:noFill/>
          </p:spPr>
          <p:txBody>
            <a:bodyPr wrap="square" rtlCol="0">
              <a:spAutoFit/>
            </a:bodyPr>
            <a:lstStyle/>
            <a:p>
              <a:pPr algn="ctr"/>
              <a:r>
                <a:rPr lang="en-GB" sz="3600" b="1" noProof="0">
                  <a:solidFill>
                    <a:srgbClr val="747474"/>
                  </a:solidFill>
                  <a:latin typeface="Arial" panose="020B0604020202020204" pitchFamily="34" charset="0"/>
                  <a:cs typeface="Arial" panose="020B0604020202020204" pitchFamily="34" charset="0"/>
                </a:rPr>
                <a:t>0</a:t>
              </a:r>
              <a:endParaRPr lang="en-GB" noProof="0">
                <a:solidFill>
                  <a:srgbClr val="747474"/>
                </a:solidFill>
                <a:latin typeface="Arial" panose="020B0604020202020204" pitchFamily="34" charset="0"/>
                <a:cs typeface="Arial" panose="020B0604020202020204" pitchFamily="34" charset="0"/>
              </a:endParaRPr>
            </a:p>
          </p:txBody>
        </p:sp>
        <p:grpSp>
          <p:nvGrpSpPr>
            <p:cNvPr id="61" name="Group 60">
              <a:extLst>
                <a:ext uri="{FF2B5EF4-FFF2-40B4-BE49-F238E27FC236}">
                  <a16:creationId xmlns:a16="http://schemas.microsoft.com/office/drawing/2014/main" id="{A33BA99A-A07D-1B36-8E75-13A8F19EC375}"/>
                </a:ext>
              </a:extLst>
            </p:cNvPr>
            <p:cNvGrpSpPr/>
            <p:nvPr/>
          </p:nvGrpSpPr>
          <p:grpSpPr>
            <a:xfrm>
              <a:off x="6712252" y="1961251"/>
              <a:ext cx="2879651" cy="646331"/>
              <a:chOff x="3765852" y="3430141"/>
              <a:chExt cx="2879651" cy="646331"/>
            </a:xfrm>
          </p:grpSpPr>
          <p:sp>
            <p:nvSpPr>
              <p:cNvPr id="65" name="TextBox 64">
                <a:extLst>
                  <a:ext uri="{FF2B5EF4-FFF2-40B4-BE49-F238E27FC236}">
                    <a16:creationId xmlns:a16="http://schemas.microsoft.com/office/drawing/2014/main" id="{50BAFB6B-30B5-34E0-8C3C-42E3047F24F2}"/>
                  </a:ext>
                </a:extLst>
              </p:cNvPr>
              <p:cNvSpPr txBox="1"/>
              <p:nvPr/>
            </p:nvSpPr>
            <p:spPr>
              <a:xfrm>
                <a:off x="3765852" y="3430141"/>
                <a:ext cx="1517348" cy="646331"/>
              </a:xfrm>
              <a:prstGeom prst="rect">
                <a:avLst/>
              </a:prstGeom>
              <a:noFill/>
            </p:spPr>
            <p:txBody>
              <a:bodyPr wrap="square" rtlCol="0">
                <a:spAutoFit/>
              </a:bodyPr>
              <a:lstStyle/>
              <a:p>
                <a:r>
                  <a:rPr lang="en-GB" sz="3600" b="1" noProof="0">
                    <a:solidFill>
                      <a:srgbClr val="747474"/>
                    </a:solidFill>
                    <a:latin typeface="Arial" panose="020B0604020202020204" pitchFamily="34" charset="0"/>
                    <a:cs typeface="Arial" panose="020B0604020202020204" pitchFamily="34" charset="0"/>
                  </a:rPr>
                  <a:t>0.</a:t>
                </a:r>
                <a:r>
                  <a:rPr lang="en-GB" sz="3600" b="1">
                    <a:solidFill>
                      <a:srgbClr val="747474"/>
                    </a:solidFill>
                    <a:latin typeface="Arial" panose="020B0604020202020204" pitchFamily="34" charset="0"/>
                    <a:cs typeface="Arial" panose="020B0604020202020204" pitchFamily="34" charset="0"/>
                  </a:rPr>
                  <a:t>944</a:t>
                </a:r>
                <a:endParaRPr lang="en-GB" noProof="0">
                  <a:solidFill>
                    <a:srgbClr val="747474"/>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EAE6E92-F09B-E9E9-A688-9AC294B4F27D}"/>
                  </a:ext>
                </a:extLst>
              </p:cNvPr>
              <p:cNvSpPr txBox="1"/>
              <p:nvPr/>
            </p:nvSpPr>
            <p:spPr>
              <a:xfrm>
                <a:off x="5031420" y="3579476"/>
                <a:ext cx="1614083" cy="338554"/>
              </a:xfrm>
              <a:prstGeom prst="rect">
                <a:avLst/>
              </a:prstGeom>
              <a:noFill/>
            </p:spPr>
            <p:txBody>
              <a:bodyPr wrap="square" rtlCol="0">
                <a:spAutoFit/>
              </a:bodyPr>
              <a:lstStyle/>
              <a:p>
                <a:r>
                  <a:rPr lang="en-GB" sz="1600" noProof="0"/>
                  <a:t>AUC</a:t>
                </a:r>
                <a:endParaRPr lang="en-GB" sz="1600" noProof="0">
                  <a:latin typeface="Arial" panose="020B0604020202020204" pitchFamily="34" charset="0"/>
                  <a:cs typeface="Arial" panose="020B0604020202020204" pitchFamily="34" charset="0"/>
                </a:endParaRPr>
              </a:p>
            </p:txBody>
          </p:sp>
        </p:grpSp>
        <p:sp>
          <p:nvSpPr>
            <p:cNvPr id="62" name="TextBox 61">
              <a:extLst>
                <a:ext uri="{FF2B5EF4-FFF2-40B4-BE49-F238E27FC236}">
                  <a16:creationId xmlns:a16="http://schemas.microsoft.com/office/drawing/2014/main" id="{51DB8530-D406-A8F9-7E70-B268B3A9B72D}"/>
                </a:ext>
              </a:extLst>
            </p:cNvPr>
            <p:cNvSpPr txBox="1"/>
            <p:nvPr/>
          </p:nvSpPr>
          <p:spPr>
            <a:xfrm>
              <a:off x="7789118" y="2542876"/>
              <a:ext cx="1864399" cy="492443"/>
            </a:xfrm>
            <a:prstGeom prst="rect">
              <a:avLst/>
            </a:prstGeom>
            <a:noFill/>
          </p:spPr>
          <p:txBody>
            <a:bodyPr wrap="square" rtlCol="0">
              <a:spAutoFit/>
            </a:bodyPr>
            <a:lstStyle/>
            <a:p>
              <a:pPr algn="ctr"/>
              <a:r>
                <a:rPr lang="en-US" sz="1300">
                  <a:solidFill>
                    <a:schemeClr val="accent4"/>
                  </a:solidFill>
                  <a:latin typeface="Arial" panose="020B0604020202020204" pitchFamily="34" charset="0"/>
                  <a:cs typeface="Arial" panose="020B0604020202020204" pitchFamily="34" charset="0"/>
                </a:rPr>
                <a:t>B</a:t>
              </a:r>
              <a:r>
                <a:rPr lang="en-US" sz="1300" noProof="0">
                  <a:solidFill>
                    <a:schemeClr val="accent4"/>
                  </a:solidFill>
                  <a:latin typeface="Arial" panose="020B0604020202020204" pitchFamily="34" charset="0"/>
                  <a:cs typeface="Arial" panose="020B0604020202020204" pitchFamily="34" charset="0"/>
                </a:rPr>
                <a:t>est performance using CONCH/TITAN</a:t>
              </a:r>
              <a:endParaRPr lang="en-GB" sz="1300" noProof="0">
                <a:solidFill>
                  <a:schemeClr val="accent4"/>
                </a:solidFill>
                <a:latin typeface="Arial" panose="020B0604020202020204" pitchFamily="34" charset="0"/>
                <a:cs typeface="Arial" panose="020B0604020202020204" pitchFamily="34" charset="0"/>
              </a:endParaRPr>
            </a:p>
          </p:txBody>
        </p:sp>
        <p:cxnSp>
          <p:nvCxnSpPr>
            <p:cNvPr id="64" name="Connector: Elbow 63">
              <a:extLst>
                <a:ext uri="{FF2B5EF4-FFF2-40B4-BE49-F238E27FC236}">
                  <a16:creationId xmlns:a16="http://schemas.microsoft.com/office/drawing/2014/main" id="{28248329-14E9-CC8E-F5E5-3E23834ADC93}"/>
                </a:ext>
              </a:extLst>
            </p:cNvPr>
            <p:cNvCxnSpPr>
              <a:cxnSpLocks/>
              <a:stCxn id="62" idx="1"/>
              <a:endCxn id="65" idx="2"/>
            </p:cNvCxnSpPr>
            <p:nvPr/>
          </p:nvCxnSpPr>
          <p:spPr>
            <a:xfrm rot="10800000">
              <a:off x="7470926" y="2607582"/>
              <a:ext cx="318192" cy="181516"/>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67" name="TextBox 66">
            <a:extLst>
              <a:ext uri="{FF2B5EF4-FFF2-40B4-BE49-F238E27FC236}">
                <a16:creationId xmlns:a16="http://schemas.microsoft.com/office/drawing/2014/main" id="{344AED67-5206-0DB9-365F-542D29AD1F2B}"/>
              </a:ext>
            </a:extLst>
          </p:cNvPr>
          <p:cNvSpPr txBox="1"/>
          <p:nvPr/>
        </p:nvSpPr>
        <p:spPr>
          <a:xfrm>
            <a:off x="10806845" y="1956217"/>
            <a:ext cx="1614083" cy="338554"/>
          </a:xfrm>
          <a:prstGeom prst="rect">
            <a:avLst/>
          </a:prstGeom>
          <a:noFill/>
        </p:spPr>
        <p:txBody>
          <a:bodyPr wrap="square" rtlCol="0">
            <a:spAutoFit/>
          </a:bodyPr>
          <a:lstStyle/>
          <a:p>
            <a:r>
              <a:rPr lang="en-GB" sz="1600" noProof="0"/>
              <a:t>FPR</a:t>
            </a:r>
            <a:endParaRPr lang="en-GB" sz="1600" noProof="0">
              <a:latin typeface="Arial" panose="020B0604020202020204" pitchFamily="34" charset="0"/>
              <a:cs typeface="Arial" panose="020B0604020202020204" pitchFamily="34" charset="0"/>
            </a:endParaRPr>
          </a:p>
        </p:txBody>
      </p:sp>
      <p:cxnSp>
        <p:nvCxnSpPr>
          <p:cNvPr id="68" name="Connector: Elbow 67">
            <a:extLst>
              <a:ext uri="{FF2B5EF4-FFF2-40B4-BE49-F238E27FC236}">
                <a16:creationId xmlns:a16="http://schemas.microsoft.com/office/drawing/2014/main" id="{1B6CDAD1-7F03-36F6-47CB-05DA5C3BB5B2}"/>
              </a:ext>
            </a:extLst>
          </p:cNvPr>
          <p:cNvCxnSpPr>
            <a:cxnSpLocks/>
            <a:stCxn id="62" idx="3"/>
            <a:endCxn id="60" idx="2"/>
          </p:cNvCxnSpPr>
          <p:nvPr/>
        </p:nvCxnSpPr>
        <p:spPr>
          <a:xfrm flipV="1">
            <a:off x="10223518" y="2433272"/>
            <a:ext cx="338057" cy="166711"/>
          </a:xfrm>
          <a:prstGeom prst="bentConnector2">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80" name="Arrow: Striped Right 79">
            <a:extLst>
              <a:ext uri="{FF2B5EF4-FFF2-40B4-BE49-F238E27FC236}">
                <a16:creationId xmlns:a16="http://schemas.microsoft.com/office/drawing/2014/main" id="{A3254F13-0E61-D48D-A8FC-EA3411067337}"/>
              </a:ext>
            </a:extLst>
          </p:cNvPr>
          <p:cNvSpPr/>
          <p:nvPr/>
        </p:nvSpPr>
        <p:spPr>
          <a:xfrm>
            <a:off x="4854011" y="1618309"/>
            <a:ext cx="2010862" cy="769340"/>
          </a:xfrm>
          <a:prstGeom prst="stripedRightArrow">
            <a:avLst>
              <a:gd name="adj1" fmla="val 59648"/>
              <a:gd name="adj2" fmla="val 65431"/>
            </a:avLst>
          </a:prstGeom>
          <a:gradFill flip="none" rotWithShape="1">
            <a:gsLst>
              <a:gs pos="0">
                <a:schemeClr val="accent4"/>
              </a:gs>
              <a:gs pos="100000">
                <a:schemeClr val="accent4">
                  <a:lumMod val="20000"/>
                  <a:lumOff val="80000"/>
                  <a:alpha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a:t>PE thresholding</a:t>
            </a:r>
          </a:p>
          <a:p>
            <a:pPr algn="ctr"/>
            <a:r>
              <a:rPr lang="en-GB" sz="1400" b="1"/>
              <a:t>(0.54)</a:t>
            </a:r>
            <a:endParaRPr lang="en-GB" sz="1400" b="1" noProof="0"/>
          </a:p>
        </p:txBody>
      </p:sp>
      <p:sp>
        <p:nvSpPr>
          <p:cNvPr id="83" name="Rectangle: Rounded Corners 82">
            <a:extLst>
              <a:ext uri="{FF2B5EF4-FFF2-40B4-BE49-F238E27FC236}">
                <a16:creationId xmlns:a16="http://schemas.microsoft.com/office/drawing/2014/main" id="{1D0C6ACC-8B36-3B72-270E-36E94317AAB8}"/>
              </a:ext>
            </a:extLst>
          </p:cNvPr>
          <p:cNvSpPr/>
          <p:nvPr/>
        </p:nvSpPr>
        <p:spPr>
          <a:xfrm>
            <a:off x="678021" y="3059344"/>
            <a:ext cx="4071671" cy="1645378"/>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285750" indent="-285750">
              <a:lnSpc>
                <a:spcPct val="100000"/>
              </a:lnSpc>
              <a:buFont typeface="Arial" panose="020B0604020202020204" pitchFamily="34" charset="0"/>
              <a:buChar char="•"/>
            </a:pPr>
            <a:r>
              <a:rPr lang="en-US" sz="1400">
                <a:solidFill>
                  <a:schemeClr val="tx2"/>
                </a:solidFill>
                <a:latin typeface="Arial" panose="020B0604020202020204" pitchFamily="34" charset="0"/>
                <a:cs typeface="Arial" panose="020B0604020202020204" pitchFamily="34" charset="0"/>
              </a:rPr>
              <a:t>Following addition of the G-ODIN module, </a:t>
            </a:r>
            <a:br>
              <a:rPr lang="en-US" sz="1400">
                <a:solidFill>
                  <a:schemeClr val="tx2"/>
                </a:solidFill>
                <a:latin typeface="Arial" panose="020B0604020202020204" pitchFamily="34" charset="0"/>
                <a:cs typeface="Arial" panose="020B0604020202020204" pitchFamily="34" charset="0"/>
              </a:rPr>
            </a:br>
            <a:r>
              <a:rPr lang="en-US" sz="1400">
                <a:solidFill>
                  <a:schemeClr val="tx2"/>
                </a:solidFill>
                <a:latin typeface="Arial" panose="020B0604020202020204" pitchFamily="34" charset="0"/>
                <a:cs typeface="Arial" panose="020B0604020202020204" pitchFamily="34" charset="0"/>
              </a:rPr>
              <a:t>PE was lower in correctly classified cases vs misclassified cases</a:t>
            </a:r>
          </a:p>
          <a:p>
            <a:pPr marL="285750" indent="-285750">
              <a:lnSpc>
                <a:spcPct val="100000"/>
              </a:lnSpc>
              <a:buFont typeface="Arial" panose="020B0604020202020204" pitchFamily="34" charset="0"/>
              <a:buChar char="•"/>
            </a:pPr>
            <a:r>
              <a:rPr lang="en-US" sz="1400">
                <a:solidFill>
                  <a:schemeClr val="tx2"/>
                </a:solidFill>
                <a:latin typeface="Arial" panose="020B0604020202020204" pitchFamily="34" charset="0"/>
                <a:cs typeface="Arial" panose="020B0604020202020204" pitchFamily="34" charset="0"/>
              </a:rPr>
              <a:t>Confirming that the model can be used as a confidence metric (p=0.003)</a:t>
            </a:r>
          </a:p>
        </p:txBody>
      </p:sp>
      <p:sp>
        <p:nvSpPr>
          <p:cNvPr id="84" name="Isosceles Triangle 83">
            <a:extLst>
              <a:ext uri="{FF2B5EF4-FFF2-40B4-BE49-F238E27FC236}">
                <a16:creationId xmlns:a16="http://schemas.microsoft.com/office/drawing/2014/main" id="{62C345DB-89ED-5CA8-ED86-F52742244061}"/>
              </a:ext>
            </a:extLst>
          </p:cNvPr>
          <p:cNvSpPr/>
          <p:nvPr/>
        </p:nvSpPr>
        <p:spPr>
          <a:xfrm>
            <a:off x="2539970" y="2855320"/>
            <a:ext cx="298434" cy="21449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Rectangle: Rounded Corners 84">
            <a:extLst>
              <a:ext uri="{FF2B5EF4-FFF2-40B4-BE49-F238E27FC236}">
                <a16:creationId xmlns:a16="http://schemas.microsoft.com/office/drawing/2014/main" id="{6B87AB73-77DB-D279-85BF-909CB58FBFC7}"/>
              </a:ext>
            </a:extLst>
          </p:cNvPr>
          <p:cNvSpPr/>
          <p:nvPr/>
        </p:nvSpPr>
        <p:spPr>
          <a:xfrm>
            <a:off x="4962419" y="3083736"/>
            <a:ext cx="6378072" cy="162098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285750" indent="-285750">
              <a:lnSpc>
                <a:spcPct val="100000"/>
              </a:lnSpc>
              <a:buFont typeface="Arial" panose="020B0604020202020204" pitchFamily="34" charset="0"/>
              <a:buChar char="•"/>
            </a:pPr>
            <a:endParaRPr lang="en-US" sz="1400">
              <a:solidFill>
                <a:schemeClr val="tx2"/>
              </a:solidFill>
              <a:latin typeface="Arial" panose="020B0604020202020204" pitchFamily="34" charset="0"/>
              <a:cs typeface="Arial" panose="020B0604020202020204" pitchFamily="34" charset="0"/>
            </a:endParaRPr>
          </a:p>
        </p:txBody>
      </p:sp>
      <p:sp>
        <p:nvSpPr>
          <p:cNvPr id="86" name="Isosceles Triangle 85">
            <a:extLst>
              <a:ext uri="{FF2B5EF4-FFF2-40B4-BE49-F238E27FC236}">
                <a16:creationId xmlns:a16="http://schemas.microsoft.com/office/drawing/2014/main" id="{4436EFD2-13C0-AC4F-721D-3091C8A52E48}"/>
              </a:ext>
            </a:extLst>
          </p:cNvPr>
          <p:cNvSpPr/>
          <p:nvPr/>
        </p:nvSpPr>
        <p:spPr>
          <a:xfrm>
            <a:off x="9168870" y="2890042"/>
            <a:ext cx="298434" cy="21449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89" name="Group 88">
            <a:extLst>
              <a:ext uri="{FF2B5EF4-FFF2-40B4-BE49-F238E27FC236}">
                <a16:creationId xmlns:a16="http://schemas.microsoft.com/office/drawing/2014/main" id="{3941C92B-472D-32B0-A223-A3C47B5719DF}"/>
              </a:ext>
            </a:extLst>
          </p:cNvPr>
          <p:cNvGrpSpPr/>
          <p:nvPr/>
        </p:nvGrpSpPr>
        <p:grpSpPr>
          <a:xfrm>
            <a:off x="5764933" y="3246748"/>
            <a:ext cx="1143639" cy="1350814"/>
            <a:chOff x="9414833" y="2009595"/>
            <a:chExt cx="1323235" cy="1489934"/>
          </a:xfrm>
        </p:grpSpPr>
        <p:graphicFrame>
          <p:nvGraphicFramePr>
            <p:cNvPr id="90" name="Chart 89">
              <a:extLst>
                <a:ext uri="{FF2B5EF4-FFF2-40B4-BE49-F238E27FC236}">
                  <a16:creationId xmlns:a16="http://schemas.microsoft.com/office/drawing/2014/main" id="{AA3B2AE5-81D9-7690-FBB6-605168C92CF6}"/>
                </a:ext>
              </a:extLst>
            </p:cNvPr>
            <p:cNvGraphicFramePr/>
            <p:nvPr/>
          </p:nvGraphicFramePr>
          <p:xfrm>
            <a:off x="9414833" y="2009595"/>
            <a:ext cx="1323234" cy="1489934"/>
          </p:xfrm>
          <a:graphic>
            <a:graphicData uri="http://schemas.openxmlformats.org/drawingml/2006/chart">
              <c:chart xmlns:c="http://schemas.openxmlformats.org/drawingml/2006/chart" xmlns:r="http://schemas.openxmlformats.org/officeDocument/2006/relationships" r:id="rId3"/>
            </a:graphicData>
          </a:graphic>
        </p:graphicFrame>
        <p:sp>
          <p:nvSpPr>
            <p:cNvPr id="91" name="TextBox 90">
              <a:extLst>
                <a:ext uri="{FF2B5EF4-FFF2-40B4-BE49-F238E27FC236}">
                  <a16:creationId xmlns:a16="http://schemas.microsoft.com/office/drawing/2014/main" id="{6415F6A4-7B1F-23EE-7E38-2A2703A66E70}"/>
                </a:ext>
              </a:extLst>
            </p:cNvPr>
            <p:cNvSpPr txBox="1"/>
            <p:nvPr/>
          </p:nvSpPr>
          <p:spPr>
            <a:xfrm>
              <a:off x="9490284" y="2680800"/>
              <a:ext cx="1247784" cy="373422"/>
            </a:xfrm>
            <a:prstGeom prst="rect">
              <a:avLst/>
            </a:prstGeom>
            <a:noFill/>
          </p:spPr>
          <p:txBody>
            <a:bodyPr wrap="square" rtlCol="0">
              <a:spAutoFit/>
            </a:bodyPr>
            <a:lstStyle/>
            <a:p>
              <a:pPr algn="ctr"/>
              <a:r>
                <a:rPr lang="en-GB" sz="1600" b="1">
                  <a:solidFill>
                    <a:schemeClr val="accent4">
                      <a:lumMod val="75000"/>
                    </a:schemeClr>
                  </a:solidFill>
                  <a:latin typeface="Arial" panose="020B0604020202020204" pitchFamily="34" charset="0"/>
                  <a:cs typeface="Arial" panose="020B0604020202020204" pitchFamily="34" charset="0"/>
                </a:rPr>
                <a:t>32</a:t>
              </a:r>
              <a:r>
                <a:rPr lang="en-GB" sz="1600" b="1" noProof="0">
                  <a:solidFill>
                    <a:schemeClr val="accent4">
                      <a:lumMod val="75000"/>
                    </a:schemeClr>
                  </a:solidFill>
                  <a:latin typeface="Arial" panose="020B0604020202020204" pitchFamily="34" charset="0"/>
                  <a:cs typeface="Arial" panose="020B0604020202020204" pitchFamily="34" charset="0"/>
                </a:rPr>
                <a:t>%</a:t>
              </a:r>
            </a:p>
          </p:txBody>
        </p:sp>
      </p:grpSp>
      <p:sp>
        <p:nvSpPr>
          <p:cNvPr id="93" name="TextBox 92">
            <a:extLst>
              <a:ext uri="{FF2B5EF4-FFF2-40B4-BE49-F238E27FC236}">
                <a16:creationId xmlns:a16="http://schemas.microsoft.com/office/drawing/2014/main" id="{686E2D24-A2E0-503A-CA7E-C009E2CF792A}"/>
              </a:ext>
            </a:extLst>
          </p:cNvPr>
          <p:cNvSpPr txBox="1"/>
          <p:nvPr/>
        </p:nvSpPr>
        <p:spPr>
          <a:xfrm>
            <a:off x="6919022" y="3737106"/>
            <a:ext cx="2949745" cy="492443"/>
          </a:xfrm>
          <a:prstGeom prst="rect">
            <a:avLst/>
          </a:prstGeom>
          <a:noFill/>
        </p:spPr>
        <p:txBody>
          <a:bodyPr wrap="square" rtlCol="0">
            <a:spAutoFit/>
          </a:bodyPr>
          <a:lstStyle/>
          <a:p>
            <a:pPr>
              <a:spcAft>
                <a:spcPts val="600"/>
              </a:spcAft>
            </a:pPr>
            <a:r>
              <a:rPr lang="en-GB" sz="1300">
                <a:solidFill>
                  <a:schemeClr val="accent4">
                    <a:lumMod val="75000"/>
                  </a:schemeClr>
                </a:solidFill>
                <a:latin typeface="Arial" panose="020B0604020202020204" pitchFamily="34" charset="0"/>
                <a:cs typeface="Arial" panose="020B0604020202020204" pitchFamily="34" charset="0"/>
              </a:rPr>
              <a:t>French cohort*</a:t>
            </a:r>
            <a:br>
              <a:rPr lang="en-GB" sz="1300">
                <a:solidFill>
                  <a:schemeClr val="accent4">
                    <a:lumMod val="75000"/>
                  </a:schemeClr>
                </a:solidFill>
                <a:latin typeface="Arial" panose="020B0604020202020204" pitchFamily="34" charset="0"/>
                <a:cs typeface="Arial" panose="020B0604020202020204" pitchFamily="34" charset="0"/>
              </a:rPr>
            </a:br>
            <a:r>
              <a:rPr lang="en-GB" sz="1300">
                <a:solidFill>
                  <a:schemeClr val="accent4">
                    <a:lumMod val="75000"/>
                  </a:schemeClr>
                </a:solidFill>
                <a:latin typeface="Arial" panose="020B0604020202020204" pitchFamily="34" charset="0"/>
                <a:cs typeface="Arial" panose="020B0604020202020204" pitchFamily="34" charset="0"/>
              </a:rPr>
              <a:t>(n=25)</a:t>
            </a:r>
            <a:endParaRPr lang="en-GB" sz="1300" noProof="0">
              <a:solidFill>
                <a:schemeClr val="accent4">
                  <a:lumMod val="75000"/>
                </a:schemeClr>
              </a:solidFill>
              <a:latin typeface="Arial" panose="020B0604020202020204" pitchFamily="34" charset="0"/>
              <a:cs typeface="Arial" panose="020B0604020202020204" pitchFamily="34" charset="0"/>
            </a:endParaRPr>
          </a:p>
        </p:txBody>
      </p:sp>
      <p:grpSp>
        <p:nvGrpSpPr>
          <p:cNvPr id="102" name="Group 101">
            <a:extLst>
              <a:ext uri="{FF2B5EF4-FFF2-40B4-BE49-F238E27FC236}">
                <a16:creationId xmlns:a16="http://schemas.microsoft.com/office/drawing/2014/main" id="{4EF86674-B090-9234-3EE4-BB74FE2A7C37}"/>
              </a:ext>
            </a:extLst>
          </p:cNvPr>
          <p:cNvGrpSpPr/>
          <p:nvPr/>
        </p:nvGrpSpPr>
        <p:grpSpPr>
          <a:xfrm>
            <a:off x="8618589" y="3250340"/>
            <a:ext cx="1143639" cy="1350814"/>
            <a:chOff x="9414833" y="2009595"/>
            <a:chExt cx="1323235" cy="1489934"/>
          </a:xfrm>
        </p:grpSpPr>
        <p:graphicFrame>
          <p:nvGraphicFramePr>
            <p:cNvPr id="103" name="Chart 102">
              <a:extLst>
                <a:ext uri="{FF2B5EF4-FFF2-40B4-BE49-F238E27FC236}">
                  <a16:creationId xmlns:a16="http://schemas.microsoft.com/office/drawing/2014/main" id="{9101D205-435F-B5A5-8390-7468AB580922}"/>
                </a:ext>
              </a:extLst>
            </p:cNvPr>
            <p:cNvGraphicFramePr/>
            <p:nvPr/>
          </p:nvGraphicFramePr>
          <p:xfrm>
            <a:off x="9414833" y="2009595"/>
            <a:ext cx="1323234" cy="1489934"/>
          </p:xfrm>
          <a:graphic>
            <a:graphicData uri="http://schemas.openxmlformats.org/drawingml/2006/chart">
              <c:chart xmlns:c="http://schemas.openxmlformats.org/drawingml/2006/chart" xmlns:r="http://schemas.openxmlformats.org/officeDocument/2006/relationships" r:id="rId4"/>
            </a:graphicData>
          </a:graphic>
        </p:graphicFrame>
        <p:sp>
          <p:nvSpPr>
            <p:cNvPr id="104" name="TextBox 103">
              <a:extLst>
                <a:ext uri="{FF2B5EF4-FFF2-40B4-BE49-F238E27FC236}">
                  <a16:creationId xmlns:a16="http://schemas.microsoft.com/office/drawing/2014/main" id="{1890B2DC-6F90-4D1E-76F0-349F3AD0DD97}"/>
                </a:ext>
              </a:extLst>
            </p:cNvPr>
            <p:cNvSpPr txBox="1"/>
            <p:nvPr/>
          </p:nvSpPr>
          <p:spPr>
            <a:xfrm>
              <a:off x="9490284" y="2680800"/>
              <a:ext cx="1247784" cy="373422"/>
            </a:xfrm>
            <a:prstGeom prst="rect">
              <a:avLst/>
            </a:prstGeom>
            <a:noFill/>
          </p:spPr>
          <p:txBody>
            <a:bodyPr wrap="square" rtlCol="0">
              <a:spAutoFit/>
            </a:bodyPr>
            <a:lstStyle/>
            <a:p>
              <a:pPr algn="ctr"/>
              <a:r>
                <a:rPr lang="en-GB" sz="1600" b="1" noProof="0">
                  <a:solidFill>
                    <a:schemeClr val="accent4">
                      <a:lumMod val="75000"/>
                    </a:schemeClr>
                  </a:solidFill>
                  <a:latin typeface="Arial" panose="020B0604020202020204" pitchFamily="34" charset="0"/>
                  <a:cs typeface="Arial" panose="020B0604020202020204" pitchFamily="34" charset="0"/>
                </a:rPr>
                <a:t>23.5%</a:t>
              </a:r>
            </a:p>
          </p:txBody>
        </p:sp>
      </p:grpSp>
      <p:sp>
        <p:nvSpPr>
          <p:cNvPr id="105" name="TextBox 104">
            <a:extLst>
              <a:ext uri="{FF2B5EF4-FFF2-40B4-BE49-F238E27FC236}">
                <a16:creationId xmlns:a16="http://schemas.microsoft.com/office/drawing/2014/main" id="{80A7832A-1E4C-0381-B4B1-212D69DB7637}"/>
              </a:ext>
            </a:extLst>
          </p:cNvPr>
          <p:cNvSpPr txBox="1"/>
          <p:nvPr/>
        </p:nvSpPr>
        <p:spPr>
          <a:xfrm>
            <a:off x="9791620" y="3732327"/>
            <a:ext cx="2949745" cy="492443"/>
          </a:xfrm>
          <a:prstGeom prst="rect">
            <a:avLst/>
          </a:prstGeom>
          <a:noFill/>
        </p:spPr>
        <p:txBody>
          <a:bodyPr wrap="square" rtlCol="0">
            <a:spAutoFit/>
          </a:bodyPr>
          <a:lstStyle/>
          <a:p>
            <a:pPr>
              <a:spcAft>
                <a:spcPts val="600"/>
              </a:spcAft>
            </a:pPr>
            <a:r>
              <a:rPr lang="en-GB" sz="1300">
                <a:solidFill>
                  <a:schemeClr val="accent4">
                    <a:lumMod val="75000"/>
                  </a:schemeClr>
                </a:solidFill>
                <a:latin typeface="Arial" panose="020B0604020202020204" pitchFamily="34" charset="0"/>
                <a:cs typeface="Arial" panose="020B0604020202020204" pitchFamily="34" charset="0"/>
              </a:rPr>
              <a:t>Asian cohort</a:t>
            </a:r>
            <a:r>
              <a:rPr lang="en-NZ" sz="1400" baseline="30000">
                <a:solidFill>
                  <a:schemeClr val="accent4">
                    <a:lumMod val="75000"/>
                  </a:schemeClr>
                </a:solidFill>
                <a:latin typeface="Arial" panose="020B0604020202020204" pitchFamily="34" charset="0"/>
                <a:cs typeface="Arial" panose="020B0604020202020204" pitchFamily="34" charset="0"/>
              </a:rPr>
              <a:t>†</a:t>
            </a:r>
            <a:r>
              <a:rPr lang="en-GB" sz="1300">
                <a:solidFill>
                  <a:schemeClr val="accent4">
                    <a:lumMod val="75000"/>
                  </a:schemeClr>
                </a:solidFill>
                <a:latin typeface="Arial" panose="020B0604020202020204" pitchFamily="34" charset="0"/>
                <a:cs typeface="Arial" panose="020B0604020202020204" pitchFamily="34" charset="0"/>
              </a:rPr>
              <a:t> </a:t>
            </a:r>
            <a:br>
              <a:rPr lang="en-GB" sz="1300">
                <a:solidFill>
                  <a:schemeClr val="accent4">
                    <a:lumMod val="75000"/>
                  </a:schemeClr>
                </a:solidFill>
                <a:latin typeface="Arial" panose="020B0604020202020204" pitchFamily="34" charset="0"/>
                <a:cs typeface="Arial" panose="020B0604020202020204" pitchFamily="34" charset="0"/>
              </a:rPr>
            </a:br>
            <a:r>
              <a:rPr lang="en-GB" sz="1300">
                <a:solidFill>
                  <a:schemeClr val="accent4">
                    <a:lumMod val="75000"/>
                  </a:schemeClr>
                </a:solidFill>
                <a:latin typeface="Arial" panose="020B0604020202020204" pitchFamily="34" charset="0"/>
                <a:cs typeface="Arial" panose="020B0604020202020204" pitchFamily="34" charset="0"/>
              </a:rPr>
              <a:t>(n=136)</a:t>
            </a:r>
            <a:endParaRPr lang="en-GB" sz="1300" noProof="0">
              <a:solidFill>
                <a:schemeClr val="accent4">
                  <a:lumMod val="75000"/>
                </a:schemeClr>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0F87E048-2FBD-E27E-A686-0F6EB580AD14}"/>
              </a:ext>
            </a:extLst>
          </p:cNvPr>
          <p:cNvSpPr txBox="1"/>
          <p:nvPr/>
        </p:nvSpPr>
        <p:spPr>
          <a:xfrm>
            <a:off x="5548045" y="3148694"/>
            <a:ext cx="5342562" cy="307777"/>
          </a:xfrm>
          <a:prstGeom prst="rect">
            <a:avLst/>
          </a:prstGeom>
          <a:noFill/>
        </p:spPr>
        <p:txBody>
          <a:bodyPr wrap="square" rtlCol="0">
            <a:spAutoFit/>
          </a:bodyPr>
          <a:lstStyle/>
          <a:p>
            <a:pPr algn="ctr"/>
            <a:r>
              <a:rPr lang="en-US" sz="1400" b="1" noProof="0"/>
              <a:t>Patients predicted according to PE thresholding</a:t>
            </a:r>
            <a:endParaRPr lang="en-GB" sz="1400" b="1" noProof="0">
              <a:latin typeface="Arial" panose="020B0604020202020204" pitchFamily="34" charset="0"/>
              <a:cs typeface="Arial" panose="020B0604020202020204" pitchFamily="34" charset="0"/>
            </a:endParaRPr>
          </a:p>
        </p:txBody>
      </p:sp>
      <p:pic>
        <p:nvPicPr>
          <p:cNvPr id="2" name="Picture 1">
            <a:hlinkClick r:id="rId5" action="ppaction://hlinksldjump"/>
            <a:extLst>
              <a:ext uri="{FF2B5EF4-FFF2-40B4-BE49-F238E27FC236}">
                <a16:creationId xmlns:a16="http://schemas.microsoft.com/office/drawing/2014/main" id="{D65699AC-6491-D700-CB11-2CB9508DDFB1}"/>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25753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4926-4BE4-C881-6807-3E08D53BA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5055A-2A5D-BFA9-337C-18DEE200DFC1}"/>
              </a:ext>
            </a:extLst>
          </p:cNvPr>
          <p:cNvSpPr>
            <a:spLocks noGrp="1"/>
          </p:cNvSpPr>
          <p:nvPr>
            <p:ph type="ctrTitle"/>
          </p:nvPr>
        </p:nvSpPr>
        <p:spPr>
          <a:xfrm>
            <a:off x="1411705" y="2417873"/>
            <a:ext cx="10571119" cy="2022254"/>
          </a:xfrm>
        </p:spPr>
        <p:txBody>
          <a:bodyPr>
            <a:noAutofit/>
          </a:bodyPr>
          <a:lstStyle/>
          <a:p>
            <a:pPr algn="r"/>
            <a:r>
              <a:rPr lang="en-US" sz="4900"/>
              <a:t>Liver </a:t>
            </a:r>
            <a:r>
              <a:rPr lang="en-US" sz="4900" err="1"/>
              <a:t>tumours</a:t>
            </a:r>
            <a:r>
              <a:rPr lang="en-US" sz="4900"/>
              <a:t>: </a:t>
            </a:r>
            <a:br>
              <a:rPr lang="en-US" sz="4900"/>
            </a:br>
            <a:r>
              <a:rPr lang="en-US" sz="4900"/>
              <a:t>Experimental and pathophysiology </a:t>
            </a:r>
          </a:p>
        </p:txBody>
      </p:sp>
    </p:spTree>
    <p:extLst>
      <p:ext uri="{BB962C8B-B14F-4D97-AF65-F5344CB8AC3E}">
        <p14:creationId xmlns:p14="http://schemas.microsoft.com/office/powerpoint/2010/main" val="2693819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Graphic 89">
            <a:extLst>
              <a:ext uri="{FF2B5EF4-FFF2-40B4-BE49-F238E27FC236}">
                <a16:creationId xmlns:a16="http://schemas.microsoft.com/office/drawing/2014/main" id="{A1B07749-AF81-9667-E1D5-9F3C6778C17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063133">
            <a:off x="6207756" y="4876321"/>
            <a:ext cx="1320166" cy="1320166"/>
          </a:xfrm>
          <a:prstGeom prst="rect">
            <a:avLst/>
          </a:prstGeom>
        </p:spPr>
      </p:pic>
      <p:sp>
        <p:nvSpPr>
          <p:cNvPr id="68" name="Rectangle 67">
            <a:extLst>
              <a:ext uri="{FF2B5EF4-FFF2-40B4-BE49-F238E27FC236}">
                <a16:creationId xmlns:a16="http://schemas.microsoft.com/office/drawing/2014/main" id="{21FE3C89-B104-0394-2F10-D94A4828E0AD}"/>
              </a:ext>
            </a:extLst>
          </p:cNvPr>
          <p:cNvSpPr/>
          <p:nvPr/>
        </p:nvSpPr>
        <p:spPr>
          <a:xfrm flipH="1">
            <a:off x="7829212" y="4207174"/>
            <a:ext cx="3183561" cy="691808"/>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Patient-specific, potentially </a:t>
            </a:r>
            <a:br>
              <a:rPr lang="en-GB" sz="1300" b="1" noProof="0">
                <a:solidFill>
                  <a:schemeClr val="bg1"/>
                </a:solidFill>
                <a:latin typeface="Arial" panose="020B0604020202020204"/>
              </a:rPr>
            </a:br>
            <a:r>
              <a:rPr lang="en-GB" sz="1300" b="1">
                <a:solidFill>
                  <a:schemeClr val="bg1"/>
                </a:solidFill>
                <a:latin typeface="Arial" panose="020B0604020202020204"/>
              </a:rPr>
              <a:t>tumour</a:t>
            </a:r>
            <a:r>
              <a:rPr lang="en-GB" sz="1300" b="1" noProof="0">
                <a:solidFill>
                  <a:schemeClr val="bg1"/>
                </a:solidFill>
                <a:latin typeface="Arial" panose="020B0604020202020204"/>
              </a:rPr>
              <a:t> antigen-directed TCRs </a:t>
            </a:r>
            <a:br>
              <a:rPr lang="en-GB" sz="1300" b="1" noProof="0">
                <a:solidFill>
                  <a:schemeClr val="bg1"/>
                </a:solidFill>
                <a:latin typeface="Arial" panose="020B0604020202020204"/>
              </a:rPr>
            </a:br>
            <a:r>
              <a:rPr lang="en-GB" sz="1300" noProof="0">
                <a:solidFill>
                  <a:schemeClr val="bg1"/>
                </a:solidFill>
                <a:latin typeface="Arial" panose="020B0604020202020204"/>
              </a:rPr>
              <a:t>(n=19) </a:t>
            </a:r>
          </a:p>
        </p:txBody>
      </p:sp>
      <p:sp>
        <p:nvSpPr>
          <p:cNvPr id="69" name="Oval 68">
            <a:extLst>
              <a:ext uri="{FF2B5EF4-FFF2-40B4-BE49-F238E27FC236}">
                <a16:creationId xmlns:a16="http://schemas.microsoft.com/office/drawing/2014/main" id="{0FCE897E-C08C-A92A-CC4C-19C5CBFE6EC1}"/>
              </a:ext>
            </a:extLst>
          </p:cNvPr>
          <p:cNvSpPr/>
          <p:nvPr/>
        </p:nvSpPr>
        <p:spPr>
          <a:xfrm>
            <a:off x="7309816" y="4118344"/>
            <a:ext cx="809232" cy="89833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67" name="Oval 66">
            <a:extLst>
              <a:ext uri="{FF2B5EF4-FFF2-40B4-BE49-F238E27FC236}">
                <a16:creationId xmlns:a16="http://schemas.microsoft.com/office/drawing/2014/main" id="{EFD324D6-5816-2087-93E0-6BC6459B5BCF}"/>
              </a:ext>
            </a:extLst>
          </p:cNvPr>
          <p:cNvSpPr/>
          <p:nvPr/>
        </p:nvSpPr>
        <p:spPr>
          <a:xfrm>
            <a:off x="7183754" y="4155735"/>
            <a:ext cx="809232" cy="802574"/>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199" y="-89087"/>
            <a:ext cx="10925173" cy="838947"/>
          </a:xfrm>
        </p:spPr>
        <p:txBody>
          <a:bodyPr>
            <a:noAutofit/>
          </a:bodyPr>
          <a:lstStyle/>
          <a:p>
            <a:r>
              <a:rPr lang="en-GB" i="1" noProof="0">
                <a:latin typeface="Arial"/>
                <a:cs typeface="Arial"/>
              </a:rPr>
              <a:t>In vitro</a:t>
            </a:r>
            <a:r>
              <a:rPr lang="en-GB" noProof="0">
                <a:latin typeface="Arial"/>
                <a:cs typeface="Arial"/>
              </a:rPr>
              <a:t> identification of immunogenic </a:t>
            </a:r>
            <a:r>
              <a:rPr lang="en-GB" noProof="0" err="1">
                <a:latin typeface="Arial"/>
                <a:cs typeface="Arial"/>
              </a:rPr>
              <a:t>tumoural</a:t>
            </a:r>
            <a:r>
              <a:rPr lang="en-GB" noProof="0">
                <a:latin typeface="Arial"/>
                <a:cs typeface="Arial"/>
              </a:rPr>
              <a:t> antigens in advanced hepatocellular carcinoma reveals new opportunities for therapeutic applications </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a:cs typeface="Arial"/>
              </a:rPr>
              <a:t>BACKGROUND &amp; AIM</a:t>
            </a:r>
            <a:endParaRPr lang="en-GB" sz="2000" noProof="0">
              <a:solidFill>
                <a:schemeClr val="bg1"/>
              </a:solidFill>
              <a:highlight>
                <a:srgbClr val="DB0B5B"/>
              </a:highlight>
              <a:latin typeface="Arial"/>
              <a:cs typeface="Arial"/>
            </a:endParaRPr>
          </a:p>
          <a:p>
            <a:pPr>
              <a:lnSpc>
                <a:spcPct val="100000"/>
              </a:lnSpc>
            </a:pPr>
            <a:r>
              <a:rPr lang="en-GB" sz="1600" noProof="0">
                <a:latin typeface="Arial"/>
                <a:cs typeface="Arial"/>
              </a:rPr>
              <a:t>The antigenic landscape underlying the </a:t>
            </a:r>
            <a:r>
              <a:rPr lang="en-GB" sz="1600">
                <a:latin typeface="Arial"/>
                <a:cs typeface="Arial"/>
              </a:rPr>
              <a:t>antitumour</a:t>
            </a:r>
            <a:r>
              <a:rPr lang="en-GB" sz="1600" noProof="0">
                <a:latin typeface="Arial"/>
                <a:cs typeface="Arial"/>
              </a:rPr>
              <a:t> immune response remains poorly characterized</a:t>
            </a:r>
          </a:p>
          <a:p>
            <a:pPr marL="542925" indent="-271463">
              <a:lnSpc>
                <a:spcPct val="100000"/>
              </a:lnSpc>
              <a:buFont typeface="Engravers MT" panose="02090707080505020304" pitchFamily="18" charset="0"/>
              <a:buChar char="–"/>
            </a:pPr>
            <a:r>
              <a:rPr lang="en-GB" sz="1600" noProof="0">
                <a:latin typeface="Arial"/>
                <a:cs typeface="Arial"/>
              </a:rPr>
              <a:t>Existing antigen identification or prediction methods are limited in accuracy</a:t>
            </a:r>
          </a:p>
          <a:p>
            <a:pPr marL="542925" indent="-271145">
              <a:lnSpc>
                <a:spcPct val="100000"/>
              </a:lnSpc>
              <a:buFont typeface="Engravers MT" panose="02090707080505020304" pitchFamily="18" charset="0"/>
              <a:buChar char="–"/>
            </a:pPr>
            <a:r>
              <a:rPr lang="en-GB" sz="1600" noProof="0">
                <a:latin typeface="Arial"/>
                <a:cs typeface="Arial"/>
              </a:rPr>
              <a:t>Often restricted to </a:t>
            </a:r>
            <a:r>
              <a:rPr lang="en-GB" sz="1600" noProof="0" err="1">
                <a:latin typeface="Arial"/>
                <a:cs typeface="Arial"/>
              </a:rPr>
              <a:t>exonic</a:t>
            </a:r>
            <a:r>
              <a:rPr lang="en-GB" sz="1600" noProof="0">
                <a:latin typeface="Arial"/>
                <a:cs typeface="Arial"/>
              </a:rPr>
              <a:t> mutations</a:t>
            </a:r>
          </a:p>
          <a:p>
            <a:pPr marL="542925" indent="-271145">
              <a:lnSpc>
                <a:spcPct val="100000"/>
              </a:lnSpc>
              <a:buFont typeface="Engravers MT" panose="02090707080505020304" pitchFamily="18" charset="0"/>
              <a:buChar char="–"/>
            </a:pPr>
            <a:r>
              <a:rPr lang="en-GB" sz="1600" noProof="0">
                <a:latin typeface="Arial"/>
                <a:cs typeface="Arial"/>
              </a:rPr>
              <a:t>Frequently lack validation of immunogenicity</a:t>
            </a:r>
          </a:p>
          <a:p>
            <a:pPr>
              <a:lnSpc>
                <a:spcPct val="100000"/>
              </a:lnSpc>
            </a:pPr>
            <a:r>
              <a:rPr lang="en-GB" sz="1600" noProof="0">
                <a:latin typeface="Arial"/>
                <a:cs typeface="Arial"/>
              </a:rPr>
              <a:t>Systematic identification of </a:t>
            </a:r>
            <a:r>
              <a:rPr lang="en-GB" sz="1600" err="1">
                <a:latin typeface="Arial"/>
                <a:cs typeface="Arial"/>
              </a:rPr>
              <a:t>tumoural</a:t>
            </a:r>
            <a:r>
              <a:rPr lang="en-GB" sz="1600" noProof="0">
                <a:latin typeface="Arial"/>
                <a:cs typeface="Arial"/>
              </a:rPr>
              <a:t> antigens is essential for the development of novel immunotherapy strategies in advanced HCC </a:t>
            </a:r>
          </a:p>
          <a:p>
            <a:pPr>
              <a:lnSpc>
                <a:spcPct val="100000"/>
              </a:lnSpc>
            </a:pPr>
            <a:r>
              <a:rPr lang="en-GB" sz="1600" b="1" noProof="0">
                <a:latin typeface="Arial"/>
                <a:cs typeface="Arial"/>
              </a:rPr>
              <a:t>AIM:</a:t>
            </a:r>
            <a:r>
              <a:rPr lang="en-GB" sz="1600" noProof="0">
                <a:latin typeface="Arial"/>
                <a:cs typeface="Arial"/>
              </a:rPr>
              <a:t> To map the antigenic repertoire in advanced HCC using a novel unbiased, transcriptome-wide approach which includes functional validation</a:t>
            </a: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994353" y="1058406"/>
            <a:ext cx="0" cy="53287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11105670" cy="290512"/>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a:cs typeface="Arial"/>
              </a:rPr>
              <a:t>*Duplicate </a:t>
            </a:r>
            <a:r>
              <a:rPr lang="en-GB" sz="1100" noProof="0" err="1">
                <a:solidFill>
                  <a:srgbClr val="004B87"/>
                </a:solidFill>
                <a:latin typeface="Arial"/>
                <a:cs typeface="Arial"/>
              </a:rPr>
              <a:t>TCRs</a:t>
            </a:r>
            <a:r>
              <a:rPr lang="en-GB" sz="1100" noProof="0">
                <a:solidFill>
                  <a:srgbClr val="004B87"/>
                </a:solidFill>
                <a:latin typeface="Arial"/>
                <a:cs typeface="Arial"/>
              </a:rPr>
              <a:t> between timepoints were excluded from further analyses. </a:t>
            </a:r>
            <a:br>
              <a:rPr lang="en-GB" sz="1100" noProof="0">
                <a:solidFill>
                  <a:srgbClr val="004B87"/>
                </a:solidFill>
                <a:latin typeface="Arial"/>
                <a:cs typeface="Arial"/>
              </a:rPr>
            </a:br>
            <a:r>
              <a:rPr lang="en-GB" sz="1100" noProof="0">
                <a:solidFill>
                  <a:srgbClr val="004B87"/>
                </a:solidFill>
                <a:latin typeface="Arial"/>
                <a:cs typeface="Arial"/>
              </a:rPr>
              <a:t>Peeters F, et al. EASL 2026; OS-012.</a:t>
            </a:r>
          </a:p>
        </p:txBody>
      </p:sp>
      <p:sp>
        <p:nvSpPr>
          <p:cNvPr id="9" name="Rectangle 8">
            <a:extLst>
              <a:ext uri="{FF2B5EF4-FFF2-40B4-BE49-F238E27FC236}">
                <a16:creationId xmlns:a16="http://schemas.microsoft.com/office/drawing/2014/main" id="{2889C2AD-6C3D-859D-6038-1557223A327D}"/>
              </a:ext>
            </a:extLst>
          </p:cNvPr>
          <p:cNvSpPr/>
          <p:nvPr/>
        </p:nvSpPr>
        <p:spPr>
          <a:xfrm>
            <a:off x="6849396" y="1504229"/>
            <a:ext cx="3116089" cy="1032436"/>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0" rIns="324000" bIns="45720" rtlCol="0" anchor="ctr"/>
          <a:lstStyle/>
          <a:p>
            <a:pPr lvl="0" algn="r">
              <a:defRPr/>
            </a:pPr>
            <a:r>
              <a:rPr lang="en-GB" noProof="0">
                <a:latin typeface="Arial"/>
                <a:cs typeface="Arial"/>
              </a:rPr>
              <a:t> </a:t>
            </a:r>
            <a:r>
              <a:rPr lang="en-GB" sz="1400" b="1" noProof="0">
                <a:solidFill>
                  <a:schemeClr val="accent1"/>
                </a:solidFill>
                <a:latin typeface="Arial"/>
                <a:cs typeface="Arial"/>
              </a:rPr>
              <a:t>Patient with advanced HCC</a:t>
            </a:r>
            <a:endParaRPr lang="en-US"/>
          </a:p>
          <a:p>
            <a:pPr lvl="0" algn="r">
              <a:defRPr/>
            </a:pPr>
            <a:r>
              <a:rPr lang="en-GB" sz="1400" noProof="0">
                <a:solidFill>
                  <a:schemeClr val="accent1"/>
                </a:solidFill>
                <a:latin typeface="Arial"/>
                <a:cs typeface="Arial"/>
              </a:rPr>
              <a:t>(achieved a </a:t>
            </a:r>
            <a:r>
              <a:rPr lang="en-GB" sz="1400" noProof="0" err="1">
                <a:solidFill>
                  <a:schemeClr val="accent1"/>
                </a:solidFill>
                <a:latin typeface="Arial"/>
                <a:cs typeface="Arial"/>
              </a:rPr>
              <a:t>pCR</a:t>
            </a:r>
            <a:r>
              <a:rPr lang="en-GB" sz="1400" noProof="0">
                <a:solidFill>
                  <a:schemeClr val="accent1"/>
                </a:solidFill>
                <a:latin typeface="Arial"/>
                <a:cs typeface="Arial"/>
              </a:rPr>
              <a:t> following treatment with durvalumab + </a:t>
            </a:r>
            <a:r>
              <a:rPr lang="en-GB" sz="1400" noProof="0" err="1">
                <a:solidFill>
                  <a:schemeClr val="accent1"/>
                </a:solidFill>
                <a:latin typeface="Arial"/>
                <a:cs typeface="Arial"/>
              </a:rPr>
              <a:t>tremelimumab</a:t>
            </a:r>
            <a:r>
              <a:rPr lang="en-GB" sz="1400" noProof="0">
                <a:solidFill>
                  <a:schemeClr val="accent1"/>
                </a:solidFill>
                <a:latin typeface="Arial"/>
                <a:cs typeface="Arial"/>
              </a:rPr>
              <a:t>)</a:t>
            </a:r>
          </a:p>
        </p:txBody>
      </p:sp>
      <p:pic>
        <p:nvPicPr>
          <p:cNvPr id="14" name="Graphic 13">
            <a:extLst>
              <a:ext uri="{FF2B5EF4-FFF2-40B4-BE49-F238E27FC236}">
                <a16:creationId xmlns:a16="http://schemas.microsoft.com/office/drawing/2014/main" id="{8F9BE4E6-64AE-8F8E-17B2-4A339DCF38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40698" y="1204196"/>
            <a:ext cx="1332469" cy="1332469"/>
          </a:xfrm>
          <a:prstGeom prst="rect">
            <a:avLst/>
          </a:prstGeom>
        </p:spPr>
      </p:pic>
      <p:grpSp>
        <p:nvGrpSpPr>
          <p:cNvPr id="36" name="Group 35">
            <a:extLst>
              <a:ext uri="{FF2B5EF4-FFF2-40B4-BE49-F238E27FC236}">
                <a16:creationId xmlns:a16="http://schemas.microsoft.com/office/drawing/2014/main" id="{1C595936-6811-1E69-CA71-BA2F66DE586E}"/>
              </a:ext>
            </a:extLst>
          </p:cNvPr>
          <p:cNvGrpSpPr/>
          <p:nvPr/>
        </p:nvGrpSpPr>
        <p:grpSpPr>
          <a:xfrm>
            <a:off x="9886522" y="1615254"/>
            <a:ext cx="254746" cy="238037"/>
            <a:chOff x="5246585" y="1307102"/>
            <a:chExt cx="651388" cy="651388"/>
          </a:xfrm>
        </p:grpSpPr>
        <p:pic>
          <p:nvPicPr>
            <p:cNvPr id="37" name="Graphic 36">
              <a:extLst>
                <a:ext uri="{FF2B5EF4-FFF2-40B4-BE49-F238E27FC236}">
                  <a16:creationId xmlns:a16="http://schemas.microsoft.com/office/drawing/2014/main" id="{A79E7E03-6C68-6AA4-6B4D-EE75C96879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46585" y="1307102"/>
              <a:ext cx="651388" cy="651388"/>
            </a:xfrm>
            <a:prstGeom prst="rect">
              <a:avLst/>
            </a:prstGeom>
          </p:spPr>
        </p:pic>
        <p:pic>
          <p:nvPicPr>
            <p:cNvPr id="38" name="Graphic 37">
              <a:extLst>
                <a:ext uri="{FF2B5EF4-FFF2-40B4-BE49-F238E27FC236}">
                  <a16:creationId xmlns:a16="http://schemas.microsoft.com/office/drawing/2014/main" id="{B7EEA3C1-D213-9188-C878-C4363ACA7B88}"/>
                </a:ext>
              </a:extLst>
            </p:cNvPr>
            <p:cNvPicPr>
              <a:picLocks noChangeAspect="1"/>
            </p:cNvPicPr>
            <p:nvPr/>
          </p:nvPicPr>
          <p:blipFill>
            <a:blip>
              <a:extLst>
                <a:ext uri="{96DAC541-7B7A-43D3-8B79-37D633B846F1}">
                  <asvg:svgBlip xmlns:asvg="http://schemas.microsoft.com/office/drawing/2016/SVG/main" r:embed="rId6"/>
                </a:ext>
              </a:extLst>
            </a:blip>
            <a:srcRect l="21522" t="25185" r="21111" b="24789"/>
            <a:stretch>
              <a:fillRect/>
            </a:stretch>
          </p:blipFill>
          <p:spPr>
            <a:xfrm>
              <a:off x="5336663" y="1460057"/>
              <a:ext cx="224366" cy="195650"/>
            </a:xfrm>
            <a:prstGeom prst="rect">
              <a:avLst/>
            </a:prstGeom>
            <a:effectLst>
              <a:glow rad="50800">
                <a:schemeClr val="accent4">
                  <a:lumMod val="40000"/>
                  <a:lumOff val="60000"/>
                  <a:alpha val="50000"/>
                </a:schemeClr>
              </a:glow>
            </a:effectLst>
          </p:spPr>
        </p:pic>
      </p:grpSp>
      <p:cxnSp>
        <p:nvCxnSpPr>
          <p:cNvPr id="18" name="Straight Connector 17">
            <a:extLst>
              <a:ext uri="{FF2B5EF4-FFF2-40B4-BE49-F238E27FC236}">
                <a16:creationId xmlns:a16="http://schemas.microsoft.com/office/drawing/2014/main" id="{B5EBF95D-6D16-B491-9EC6-E8128427BF1C}"/>
              </a:ext>
            </a:extLst>
          </p:cNvPr>
          <p:cNvCxnSpPr/>
          <p:nvPr/>
        </p:nvCxnSpPr>
        <p:spPr>
          <a:xfrm flipV="1">
            <a:off x="10069214" y="1504229"/>
            <a:ext cx="450356" cy="202377"/>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11E4CF1-E1BD-A346-35F3-12F010298D7E}"/>
              </a:ext>
            </a:extLst>
          </p:cNvPr>
          <p:cNvCxnSpPr>
            <a:cxnSpLocks/>
          </p:cNvCxnSpPr>
          <p:nvPr/>
        </p:nvCxnSpPr>
        <p:spPr>
          <a:xfrm>
            <a:off x="10069214" y="1696888"/>
            <a:ext cx="450356" cy="23699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23C7DD51-F025-0ABB-AAF2-2C3BCCE2FC73}"/>
              </a:ext>
            </a:extLst>
          </p:cNvPr>
          <p:cNvSpPr/>
          <p:nvPr/>
        </p:nvSpPr>
        <p:spPr>
          <a:xfrm>
            <a:off x="10044723" y="1674209"/>
            <a:ext cx="48982" cy="4898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39" name="Oval 38">
            <a:extLst>
              <a:ext uri="{FF2B5EF4-FFF2-40B4-BE49-F238E27FC236}">
                <a16:creationId xmlns:a16="http://schemas.microsoft.com/office/drawing/2014/main" id="{3D9A53FC-37B5-47A2-AC55-62B6787238E8}"/>
              </a:ext>
            </a:extLst>
          </p:cNvPr>
          <p:cNvSpPr/>
          <p:nvPr/>
        </p:nvSpPr>
        <p:spPr>
          <a:xfrm>
            <a:off x="10403872" y="1445813"/>
            <a:ext cx="538786" cy="53435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40" name="Rectangle 39">
            <a:extLst>
              <a:ext uri="{FF2B5EF4-FFF2-40B4-BE49-F238E27FC236}">
                <a16:creationId xmlns:a16="http://schemas.microsoft.com/office/drawing/2014/main" id="{9C1B8A23-2B87-189B-BF42-EC22BE8C1F25}"/>
              </a:ext>
            </a:extLst>
          </p:cNvPr>
          <p:cNvSpPr/>
          <p:nvPr/>
        </p:nvSpPr>
        <p:spPr>
          <a:xfrm>
            <a:off x="10370231" y="2000401"/>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noProof="0">
                <a:solidFill>
                  <a:schemeClr val="tx2"/>
                </a:solidFill>
                <a:latin typeface="Arial" panose="020B0604020202020204"/>
              </a:rPr>
              <a:t>Pre-treatment &amp;</a:t>
            </a:r>
            <a:br>
              <a:rPr lang="en-GB" sz="1200" noProof="0">
                <a:solidFill>
                  <a:schemeClr val="tx2"/>
                </a:solidFill>
                <a:latin typeface="Arial" panose="020B0604020202020204"/>
              </a:rPr>
            </a:br>
            <a:r>
              <a:rPr lang="en-GB" sz="1200" noProof="0">
                <a:solidFill>
                  <a:schemeClr val="tx2"/>
                </a:solidFill>
                <a:latin typeface="Arial" panose="020B0604020202020204"/>
              </a:rPr>
              <a:t>on-treatment biopsies </a:t>
            </a:r>
            <a:endParaRPr lang="en-GB" sz="1200" b="1" noProof="0">
              <a:solidFill>
                <a:schemeClr val="tx2"/>
              </a:solidFill>
              <a:latin typeface="Arial" panose="020B0604020202020204"/>
            </a:endParaRPr>
          </a:p>
        </p:txBody>
      </p:sp>
      <p:pic>
        <p:nvPicPr>
          <p:cNvPr id="43" name="Graphic 42">
            <a:extLst>
              <a:ext uri="{FF2B5EF4-FFF2-40B4-BE49-F238E27FC236}">
                <a16:creationId xmlns:a16="http://schemas.microsoft.com/office/drawing/2014/main" id="{587B3F87-3AA6-EDCE-8D20-313C95FCC7B3}"/>
              </a:ext>
            </a:extLst>
          </p:cNvPr>
          <p:cNvPicPr>
            <a:picLocks noChangeAspect="1"/>
          </p:cNvPicPr>
          <p:nvPr/>
        </p:nvPicPr>
        <p:blipFill>
          <a:blip>
            <a:extLst>
              <a:ext uri="{96DAC541-7B7A-43D3-8B79-37D633B846F1}">
                <asvg:svgBlip xmlns:asvg="http://schemas.microsoft.com/office/drawing/2016/SVG/main" r:embed="rId7"/>
              </a:ext>
            </a:extLst>
          </a:blip>
          <a:srcRect l="21522" t="25185" r="21111" b="24789"/>
          <a:stretch>
            <a:fillRect/>
          </a:stretch>
        </p:blipFill>
        <p:spPr>
          <a:xfrm>
            <a:off x="10440827" y="1533348"/>
            <a:ext cx="445420" cy="362935"/>
          </a:xfrm>
          <a:prstGeom prst="rect">
            <a:avLst/>
          </a:prstGeom>
          <a:effectLst>
            <a:glow rad="50800">
              <a:schemeClr val="accent4">
                <a:lumMod val="40000"/>
                <a:lumOff val="60000"/>
                <a:alpha val="50000"/>
              </a:schemeClr>
            </a:glow>
          </a:effectLst>
        </p:spPr>
      </p:pic>
      <p:grpSp>
        <p:nvGrpSpPr>
          <p:cNvPr id="3" name="Group 2">
            <a:extLst>
              <a:ext uri="{FF2B5EF4-FFF2-40B4-BE49-F238E27FC236}">
                <a16:creationId xmlns:a16="http://schemas.microsoft.com/office/drawing/2014/main" id="{73E65A84-46B8-A901-505D-747E9CD01A88}"/>
              </a:ext>
            </a:extLst>
          </p:cNvPr>
          <p:cNvGrpSpPr/>
          <p:nvPr/>
        </p:nvGrpSpPr>
        <p:grpSpPr>
          <a:xfrm>
            <a:off x="6324272" y="2879315"/>
            <a:ext cx="1566587" cy="1022465"/>
            <a:chOff x="7946183" y="3934169"/>
            <a:chExt cx="1566587" cy="1022465"/>
          </a:xfrm>
        </p:grpSpPr>
        <p:pic>
          <p:nvPicPr>
            <p:cNvPr id="7" name="Graphic 6">
              <a:extLst>
                <a:ext uri="{FF2B5EF4-FFF2-40B4-BE49-F238E27FC236}">
                  <a16:creationId xmlns:a16="http://schemas.microsoft.com/office/drawing/2014/main" id="{2E121F6F-29BE-0AEE-14D0-BE270D1380F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73168" y="4009600"/>
              <a:ext cx="512619" cy="512619"/>
            </a:xfrm>
            <a:prstGeom prst="rect">
              <a:avLst/>
            </a:prstGeom>
          </p:spPr>
        </p:pic>
        <p:sp>
          <p:nvSpPr>
            <p:cNvPr id="8" name="Oval 7">
              <a:extLst>
                <a:ext uri="{FF2B5EF4-FFF2-40B4-BE49-F238E27FC236}">
                  <a16:creationId xmlns:a16="http://schemas.microsoft.com/office/drawing/2014/main" id="{217289F8-277B-3B89-F0E4-12DB02BAC8E3}"/>
                </a:ext>
              </a:extLst>
            </p:cNvPr>
            <p:cNvSpPr>
              <a:spLocks noChangeAspect="1"/>
            </p:cNvSpPr>
            <p:nvPr/>
          </p:nvSpPr>
          <p:spPr>
            <a:xfrm>
              <a:off x="8405628" y="3934169"/>
              <a:ext cx="647700" cy="647700"/>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10" name="TextBox 9">
              <a:extLst>
                <a:ext uri="{FF2B5EF4-FFF2-40B4-BE49-F238E27FC236}">
                  <a16:creationId xmlns:a16="http://schemas.microsoft.com/office/drawing/2014/main" id="{4296032C-5F0C-C96B-9D9D-10DF56A51236}"/>
                </a:ext>
              </a:extLst>
            </p:cNvPr>
            <p:cNvSpPr txBox="1"/>
            <p:nvPr/>
          </p:nvSpPr>
          <p:spPr>
            <a:xfrm>
              <a:off x="7946183" y="4648857"/>
              <a:ext cx="1566587" cy="307777"/>
            </a:xfrm>
            <a:prstGeom prst="rect">
              <a:avLst/>
            </a:prstGeom>
            <a:noFill/>
          </p:spPr>
          <p:txBody>
            <a:bodyPr wrap="square" lIns="91440" tIns="45720" rIns="91440" bIns="45720" rtlCol="0" anchor="t">
              <a:spAutoFit/>
            </a:bodyPr>
            <a:lstStyle/>
            <a:p>
              <a:pPr algn="ctr"/>
              <a:r>
                <a:rPr lang="en-GB" sz="1400" b="1" noProof="0">
                  <a:solidFill>
                    <a:schemeClr val="accent1"/>
                  </a:solidFill>
                  <a:latin typeface="Arial"/>
                  <a:cs typeface="Arial"/>
                </a:rPr>
                <a:t>RNA extraction</a:t>
              </a:r>
            </a:p>
          </p:txBody>
        </p:sp>
      </p:grpSp>
      <p:cxnSp>
        <p:nvCxnSpPr>
          <p:cNvPr id="11" name="Straight Arrow Connector 10">
            <a:extLst>
              <a:ext uri="{FF2B5EF4-FFF2-40B4-BE49-F238E27FC236}">
                <a16:creationId xmlns:a16="http://schemas.microsoft.com/office/drawing/2014/main" id="{3C0C1B75-DE00-9AF8-0285-1BBD0339DCAE}"/>
              </a:ext>
            </a:extLst>
          </p:cNvPr>
          <p:cNvCxnSpPr>
            <a:cxnSpLocks/>
            <a:stCxn id="8" idx="6"/>
            <a:endCxn id="13" idx="2"/>
          </p:cNvCxnSpPr>
          <p:nvPr/>
        </p:nvCxnSpPr>
        <p:spPr>
          <a:xfrm>
            <a:off x="7431417" y="3203165"/>
            <a:ext cx="922794"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2096EC1-C71F-E57D-B65A-B1CBC0CF86B2}"/>
              </a:ext>
            </a:extLst>
          </p:cNvPr>
          <p:cNvGrpSpPr/>
          <p:nvPr/>
        </p:nvGrpSpPr>
        <p:grpSpPr>
          <a:xfrm>
            <a:off x="7848471" y="2879315"/>
            <a:ext cx="1718811" cy="1237907"/>
            <a:chOff x="9345423" y="3934169"/>
            <a:chExt cx="1718811" cy="1237907"/>
          </a:xfrm>
        </p:grpSpPr>
        <p:sp>
          <p:nvSpPr>
            <p:cNvPr id="13" name="Oval 12">
              <a:extLst>
                <a:ext uri="{FF2B5EF4-FFF2-40B4-BE49-F238E27FC236}">
                  <a16:creationId xmlns:a16="http://schemas.microsoft.com/office/drawing/2014/main" id="{C4A7ABFC-2DA4-0A21-5771-7D425633983E}"/>
                </a:ext>
              </a:extLst>
            </p:cNvPr>
            <p:cNvSpPr>
              <a:spLocks noChangeAspect="1"/>
            </p:cNvSpPr>
            <p:nvPr/>
          </p:nvSpPr>
          <p:spPr>
            <a:xfrm>
              <a:off x="9851163" y="3934169"/>
              <a:ext cx="647700" cy="647700"/>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15" name="TextBox 14">
              <a:extLst>
                <a:ext uri="{FF2B5EF4-FFF2-40B4-BE49-F238E27FC236}">
                  <a16:creationId xmlns:a16="http://schemas.microsoft.com/office/drawing/2014/main" id="{3C66778F-2D2F-1B22-74F1-76E4A39761C0}"/>
                </a:ext>
              </a:extLst>
            </p:cNvPr>
            <p:cNvSpPr txBox="1"/>
            <p:nvPr/>
          </p:nvSpPr>
          <p:spPr>
            <a:xfrm>
              <a:off x="9345423" y="4648856"/>
              <a:ext cx="1718811" cy="523220"/>
            </a:xfrm>
            <a:prstGeom prst="rect">
              <a:avLst/>
            </a:prstGeom>
            <a:noFill/>
          </p:spPr>
          <p:txBody>
            <a:bodyPr wrap="square" lIns="91440" tIns="45720" rIns="91440" bIns="45720" rtlCol="0" anchor="t">
              <a:spAutoFit/>
            </a:bodyPr>
            <a:lstStyle/>
            <a:p>
              <a:pPr algn="ctr"/>
              <a:r>
                <a:rPr lang="en-GB" sz="1400" b="1" noProof="0">
                  <a:solidFill>
                    <a:schemeClr val="accent1"/>
                  </a:solidFill>
                  <a:latin typeface="Arial"/>
                  <a:cs typeface="Arial"/>
                </a:rPr>
                <a:t>Single-cell RNA-</a:t>
              </a:r>
              <a:r>
                <a:rPr lang="en-GB" sz="1400" b="1" noProof="0" err="1">
                  <a:solidFill>
                    <a:schemeClr val="accent1"/>
                  </a:solidFill>
                  <a:latin typeface="Arial"/>
                  <a:cs typeface="Arial"/>
                </a:rPr>
                <a:t>seq</a:t>
              </a:r>
              <a:r>
                <a:rPr lang="en-GB" sz="1400" b="1" noProof="0">
                  <a:solidFill>
                    <a:schemeClr val="accent1"/>
                  </a:solidFill>
                  <a:latin typeface="Arial"/>
                  <a:cs typeface="Arial"/>
                </a:rPr>
                <a:t> &amp; </a:t>
              </a:r>
              <a:r>
                <a:rPr lang="en-GB" sz="1400" b="1" noProof="0" err="1">
                  <a:solidFill>
                    <a:schemeClr val="accent1"/>
                  </a:solidFill>
                  <a:latin typeface="Arial"/>
                  <a:cs typeface="Arial"/>
                </a:rPr>
                <a:t>TCR</a:t>
              </a:r>
              <a:r>
                <a:rPr lang="en-GB" sz="1400" b="1" noProof="0">
                  <a:solidFill>
                    <a:schemeClr val="accent1"/>
                  </a:solidFill>
                  <a:latin typeface="Arial"/>
                  <a:cs typeface="Arial"/>
                </a:rPr>
                <a:t> </a:t>
              </a:r>
              <a:r>
                <a:rPr lang="en-GB" sz="1400" b="1" noProof="0" err="1">
                  <a:solidFill>
                    <a:schemeClr val="accent1"/>
                  </a:solidFill>
                  <a:latin typeface="Arial"/>
                  <a:cs typeface="Arial"/>
                </a:rPr>
                <a:t>seq</a:t>
              </a:r>
              <a:endParaRPr lang="en-GB" sz="1400" b="1" noProof="0">
                <a:solidFill>
                  <a:schemeClr val="accent1"/>
                </a:solidFill>
                <a:latin typeface="Arial"/>
                <a:cs typeface="Arial"/>
              </a:endParaRPr>
            </a:p>
          </p:txBody>
        </p:sp>
        <p:grpSp>
          <p:nvGrpSpPr>
            <p:cNvPr id="16" name="Group 15">
              <a:extLst>
                <a:ext uri="{FF2B5EF4-FFF2-40B4-BE49-F238E27FC236}">
                  <a16:creationId xmlns:a16="http://schemas.microsoft.com/office/drawing/2014/main" id="{F6F246B8-C7EB-925D-882B-DBCF23CD4397}"/>
                </a:ext>
              </a:extLst>
            </p:cNvPr>
            <p:cNvGrpSpPr>
              <a:grpSpLocks noChangeAspect="1"/>
            </p:cNvGrpSpPr>
            <p:nvPr/>
          </p:nvGrpSpPr>
          <p:grpSpPr>
            <a:xfrm>
              <a:off x="9868024" y="3951031"/>
              <a:ext cx="613976" cy="613976"/>
              <a:chOff x="1347537" y="2985704"/>
              <a:chExt cx="4296271" cy="4296271"/>
            </a:xfrm>
          </p:grpSpPr>
          <p:pic>
            <p:nvPicPr>
              <p:cNvPr id="17" name="Graphic 16">
                <a:extLst>
                  <a:ext uri="{FF2B5EF4-FFF2-40B4-BE49-F238E27FC236}">
                    <a16:creationId xmlns:a16="http://schemas.microsoft.com/office/drawing/2014/main" id="{E482BFB2-EE82-F9EF-6600-53951971A00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347537" y="2985704"/>
                <a:ext cx="4296271" cy="4296271"/>
              </a:xfrm>
              <a:prstGeom prst="rect">
                <a:avLst/>
              </a:prstGeom>
            </p:spPr>
          </p:pic>
          <p:sp>
            <p:nvSpPr>
              <p:cNvPr id="19" name="Rectangle 18">
                <a:extLst>
                  <a:ext uri="{FF2B5EF4-FFF2-40B4-BE49-F238E27FC236}">
                    <a16:creationId xmlns:a16="http://schemas.microsoft.com/office/drawing/2014/main" id="{DAD62106-5D3F-6405-AFC4-3F3C0EC12046}"/>
                  </a:ext>
                </a:extLst>
              </p:cNvPr>
              <p:cNvSpPr/>
              <p:nvPr/>
            </p:nvSpPr>
            <p:spPr>
              <a:xfrm>
                <a:off x="3574473" y="4257130"/>
                <a:ext cx="1264151" cy="6162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pic>
            <p:nvPicPr>
              <p:cNvPr id="20" name="Graphic 19">
                <a:extLst>
                  <a:ext uri="{FF2B5EF4-FFF2-40B4-BE49-F238E27FC236}">
                    <a16:creationId xmlns:a16="http://schemas.microsoft.com/office/drawing/2014/main" id="{1A033524-3EE7-69C8-C203-D05F0AA177F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rot="5400000">
                <a:off x="3694804" y="4022737"/>
                <a:ext cx="1030942" cy="1030942"/>
              </a:xfrm>
              <a:prstGeom prst="rect">
                <a:avLst/>
              </a:prstGeom>
            </p:spPr>
          </p:pic>
        </p:grpSp>
      </p:grpSp>
      <p:cxnSp>
        <p:nvCxnSpPr>
          <p:cNvPr id="21" name="Straight Arrow Connector 96">
            <a:extLst>
              <a:ext uri="{FF2B5EF4-FFF2-40B4-BE49-F238E27FC236}">
                <a16:creationId xmlns:a16="http://schemas.microsoft.com/office/drawing/2014/main" id="{99AFC419-7B58-1F62-3C26-DF44B8F7B3EA}"/>
              </a:ext>
            </a:extLst>
          </p:cNvPr>
          <p:cNvCxnSpPr>
            <a:cxnSpLocks/>
            <a:stCxn id="9" idx="1"/>
            <a:endCxn id="8" idx="2"/>
          </p:cNvCxnSpPr>
          <p:nvPr/>
        </p:nvCxnSpPr>
        <p:spPr>
          <a:xfrm rot="10800000" flipV="1">
            <a:off x="6783718" y="2020447"/>
            <a:ext cx="65679" cy="1182718"/>
          </a:xfrm>
          <a:prstGeom prst="bentConnector3">
            <a:avLst>
              <a:gd name="adj1" fmla="val 448056"/>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40CC039F-3BB8-CC17-D3A6-391D6D4977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21063133">
            <a:off x="9619757" y="2448686"/>
            <a:ext cx="1601862" cy="1601862"/>
          </a:xfrm>
          <a:prstGeom prst="rect">
            <a:avLst/>
          </a:prstGeom>
        </p:spPr>
      </p:pic>
      <p:sp>
        <p:nvSpPr>
          <p:cNvPr id="46" name="Oval 45">
            <a:extLst>
              <a:ext uri="{FF2B5EF4-FFF2-40B4-BE49-F238E27FC236}">
                <a16:creationId xmlns:a16="http://schemas.microsoft.com/office/drawing/2014/main" id="{AAAF7114-A575-0926-5623-1DBD41915644}"/>
              </a:ext>
            </a:extLst>
          </p:cNvPr>
          <p:cNvSpPr/>
          <p:nvPr/>
        </p:nvSpPr>
        <p:spPr>
          <a:xfrm>
            <a:off x="9807619" y="2660609"/>
            <a:ext cx="538786" cy="534353"/>
          </a:xfrm>
          <a:prstGeom prst="ellipse">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cxnSp>
        <p:nvCxnSpPr>
          <p:cNvPr id="47" name="Straight Connector 46">
            <a:extLst>
              <a:ext uri="{FF2B5EF4-FFF2-40B4-BE49-F238E27FC236}">
                <a16:creationId xmlns:a16="http://schemas.microsoft.com/office/drawing/2014/main" id="{F0FA1885-A225-0F96-5A56-4BBE650D921A}"/>
              </a:ext>
            </a:extLst>
          </p:cNvPr>
          <p:cNvCxnSpPr>
            <a:cxnSpLocks/>
            <a:endCxn id="46" idx="1"/>
          </p:cNvCxnSpPr>
          <p:nvPr/>
        </p:nvCxnSpPr>
        <p:spPr>
          <a:xfrm flipV="1">
            <a:off x="8994737" y="2738863"/>
            <a:ext cx="891785" cy="414299"/>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59C00ED-A881-BCB4-67E3-3B849E56BD89}"/>
              </a:ext>
            </a:extLst>
          </p:cNvPr>
          <p:cNvCxnSpPr>
            <a:cxnSpLocks/>
            <a:endCxn id="46" idx="1"/>
          </p:cNvCxnSpPr>
          <p:nvPr/>
        </p:nvCxnSpPr>
        <p:spPr>
          <a:xfrm flipV="1">
            <a:off x="8994737" y="2738863"/>
            <a:ext cx="891785" cy="404581"/>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AE7C985-4AAA-9E65-255F-F39A125A0A59}"/>
              </a:ext>
            </a:extLst>
          </p:cNvPr>
          <p:cNvCxnSpPr>
            <a:cxnSpLocks/>
            <a:stCxn id="13" idx="6"/>
            <a:endCxn id="46" idx="4"/>
          </p:cNvCxnSpPr>
          <p:nvPr/>
        </p:nvCxnSpPr>
        <p:spPr>
          <a:xfrm flipV="1">
            <a:off x="9001911" y="3194962"/>
            <a:ext cx="1075101" cy="8203"/>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5BEA7A11-8DFD-D1A8-AA71-0D043A81469E}"/>
              </a:ext>
            </a:extLst>
          </p:cNvPr>
          <p:cNvSpPr/>
          <p:nvPr/>
        </p:nvSpPr>
        <p:spPr>
          <a:xfrm>
            <a:off x="10359495" y="3133693"/>
            <a:ext cx="1635146" cy="762016"/>
          </a:xfrm>
          <a:prstGeom prst="rect">
            <a:avLst/>
          </a:prstGeom>
          <a:solidFill>
            <a:srgbClr val="FFFFFF">
              <a:alpha val="4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noProof="0">
                <a:solidFill>
                  <a:schemeClr val="tx2"/>
                </a:solidFill>
                <a:latin typeface="Arial" panose="020B0604020202020204"/>
              </a:rPr>
              <a:t>TCRs of the 12 most expanded CD8</a:t>
            </a:r>
            <a:r>
              <a:rPr lang="en-GB" sz="1200" baseline="30000" noProof="0">
                <a:solidFill>
                  <a:schemeClr val="tx2"/>
                </a:solidFill>
                <a:latin typeface="Arial" panose="020B0604020202020204"/>
              </a:rPr>
              <a:t>+</a:t>
            </a:r>
            <a:r>
              <a:rPr lang="en-GB" sz="1200" noProof="0">
                <a:solidFill>
                  <a:schemeClr val="tx2"/>
                </a:solidFill>
                <a:latin typeface="Arial" panose="020B0604020202020204"/>
              </a:rPr>
              <a:t> </a:t>
            </a:r>
            <a:br>
              <a:rPr lang="en-GB" sz="1200" noProof="0">
                <a:solidFill>
                  <a:schemeClr val="tx2"/>
                </a:solidFill>
                <a:latin typeface="Arial" panose="020B0604020202020204"/>
              </a:rPr>
            </a:br>
            <a:r>
              <a:rPr lang="en-GB" sz="1200" noProof="0">
                <a:solidFill>
                  <a:schemeClr val="tx2"/>
                </a:solidFill>
                <a:latin typeface="Arial" panose="020B0604020202020204"/>
              </a:rPr>
              <a:t>T-cell clones in each tissue sample*</a:t>
            </a:r>
            <a:endParaRPr lang="en-GB" sz="1200" b="1" noProof="0">
              <a:solidFill>
                <a:schemeClr val="tx2"/>
              </a:solidFill>
              <a:latin typeface="Arial" panose="020B0604020202020204"/>
            </a:endParaRPr>
          </a:p>
        </p:txBody>
      </p:sp>
      <p:pic>
        <p:nvPicPr>
          <p:cNvPr id="66" name="Graphic 65">
            <a:extLst>
              <a:ext uri="{FF2B5EF4-FFF2-40B4-BE49-F238E27FC236}">
                <a16:creationId xmlns:a16="http://schemas.microsoft.com/office/drawing/2014/main" id="{A66B4053-4003-E5A2-E522-6D6AC0F01E04}"/>
              </a:ext>
            </a:extLst>
          </p:cNvPr>
          <p:cNvPicPr>
            <a:picLocks noChangeAspect="1"/>
          </p:cNvPicPr>
          <p:nvPr/>
        </p:nvPicPr>
        <p:blipFill>
          <a:blip>
            <a:extLst>
              <a:ext uri="{96DAC541-7B7A-43D3-8B79-37D633B846F1}">
                <asvg:svgBlip xmlns:asvg="http://schemas.microsoft.com/office/drawing/2016/SVG/main" r:embed="rId11"/>
              </a:ext>
            </a:extLst>
          </a:blip>
          <a:srcRect r="59844" b="59744"/>
          <a:stretch>
            <a:fillRect/>
          </a:stretch>
        </p:blipFill>
        <p:spPr>
          <a:xfrm rot="21412946">
            <a:off x="6737086" y="3773967"/>
            <a:ext cx="1291288" cy="1294490"/>
          </a:xfrm>
          <a:prstGeom prst="ellipse">
            <a:avLst/>
          </a:prstGeom>
        </p:spPr>
      </p:pic>
      <p:cxnSp>
        <p:nvCxnSpPr>
          <p:cNvPr id="70" name="Straight Connector 69">
            <a:extLst>
              <a:ext uri="{FF2B5EF4-FFF2-40B4-BE49-F238E27FC236}">
                <a16:creationId xmlns:a16="http://schemas.microsoft.com/office/drawing/2014/main" id="{FB12FD01-794F-2191-0024-47F4E1F1B93A}"/>
              </a:ext>
            </a:extLst>
          </p:cNvPr>
          <p:cNvCxnSpPr>
            <a:cxnSpLocks/>
          </p:cNvCxnSpPr>
          <p:nvPr/>
        </p:nvCxnSpPr>
        <p:spPr>
          <a:xfrm>
            <a:off x="10111768" y="3203165"/>
            <a:ext cx="0" cy="1004009"/>
          </a:xfrm>
          <a:prstGeom prst="line">
            <a:avLst/>
          </a:prstGeom>
          <a:ln w="28575">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ECA022CE-E45A-F32E-0A38-07D372B54945}"/>
              </a:ext>
            </a:extLst>
          </p:cNvPr>
          <p:cNvSpPr/>
          <p:nvPr/>
        </p:nvSpPr>
        <p:spPr>
          <a:xfrm>
            <a:off x="6142094" y="5131056"/>
            <a:ext cx="565228" cy="560577"/>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pic>
        <p:nvPicPr>
          <p:cNvPr id="87" name="Graphic 86">
            <a:extLst>
              <a:ext uri="{FF2B5EF4-FFF2-40B4-BE49-F238E27FC236}">
                <a16:creationId xmlns:a16="http://schemas.microsoft.com/office/drawing/2014/main" id="{C53EEB2F-1604-1F0B-817B-9E6B667019BC}"/>
              </a:ext>
            </a:extLst>
          </p:cNvPr>
          <p:cNvPicPr>
            <a:picLocks noChangeAspect="1"/>
          </p:cNvPicPr>
          <p:nvPr/>
        </p:nvPicPr>
        <p:blipFill>
          <a:blip>
            <a:extLst>
              <a:ext uri="{96DAC541-7B7A-43D3-8B79-37D633B846F1}">
                <asvg:svgBlip xmlns:asvg="http://schemas.microsoft.com/office/drawing/2016/SVG/main" r:embed="rId12"/>
              </a:ext>
            </a:extLst>
          </a:blip>
          <a:srcRect r="59844" b="59744"/>
          <a:stretch>
            <a:fillRect/>
          </a:stretch>
        </p:blipFill>
        <p:spPr>
          <a:xfrm rot="21412946">
            <a:off x="5828325" y="4852343"/>
            <a:ext cx="901932" cy="904169"/>
          </a:xfrm>
          <a:prstGeom prst="ellipse">
            <a:avLst/>
          </a:prstGeom>
        </p:spPr>
      </p:pic>
      <p:sp>
        <p:nvSpPr>
          <p:cNvPr id="93" name="Arc 92">
            <a:extLst>
              <a:ext uri="{FF2B5EF4-FFF2-40B4-BE49-F238E27FC236}">
                <a16:creationId xmlns:a16="http://schemas.microsoft.com/office/drawing/2014/main" id="{A7B3D94B-41AC-2504-3AF2-BDC5BBFC26AA}"/>
              </a:ext>
            </a:extLst>
          </p:cNvPr>
          <p:cNvSpPr/>
          <p:nvPr/>
        </p:nvSpPr>
        <p:spPr>
          <a:xfrm rot="6898661">
            <a:off x="6530163" y="5011436"/>
            <a:ext cx="532293" cy="547728"/>
          </a:xfrm>
          <a:prstGeom prst="arc">
            <a:avLst>
              <a:gd name="adj1" fmla="val 6494029"/>
              <a:gd name="adj2" fmla="val 17106300"/>
            </a:avLst>
          </a:prstGeom>
          <a:ln>
            <a:solidFill>
              <a:schemeClr val="accent4">
                <a:lumMod val="75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a:latin typeface="Arial"/>
              <a:cs typeface="Arial"/>
            </a:endParaRPr>
          </a:p>
        </p:txBody>
      </p:sp>
      <p:cxnSp>
        <p:nvCxnSpPr>
          <p:cNvPr id="95" name="Straight Arrow Connector 96">
            <a:extLst>
              <a:ext uri="{FF2B5EF4-FFF2-40B4-BE49-F238E27FC236}">
                <a16:creationId xmlns:a16="http://schemas.microsoft.com/office/drawing/2014/main" id="{DD1A74F6-A26A-B8B4-2475-F7DD0814B39B}"/>
              </a:ext>
            </a:extLst>
          </p:cNvPr>
          <p:cNvCxnSpPr>
            <a:cxnSpLocks/>
            <a:stCxn id="67" idx="2"/>
            <a:endCxn id="86" idx="0"/>
          </p:cNvCxnSpPr>
          <p:nvPr/>
        </p:nvCxnSpPr>
        <p:spPr>
          <a:xfrm rot="10800000" flipV="1">
            <a:off x="6424708" y="4557022"/>
            <a:ext cx="759046" cy="574034"/>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35DB99F-90DD-60DA-E874-64F1B456B84B}"/>
              </a:ext>
            </a:extLst>
          </p:cNvPr>
          <p:cNvSpPr/>
          <p:nvPr/>
        </p:nvSpPr>
        <p:spPr>
          <a:xfrm>
            <a:off x="5882934" y="5912246"/>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b="1" noProof="0">
                <a:solidFill>
                  <a:schemeClr val="tx2"/>
                </a:solidFill>
                <a:latin typeface="Arial" panose="020B0604020202020204"/>
              </a:rPr>
              <a:t>Transfected into a  </a:t>
            </a:r>
            <a:br>
              <a:rPr lang="en-GB" sz="1200" b="1" noProof="0">
                <a:solidFill>
                  <a:schemeClr val="tx2"/>
                </a:solidFill>
                <a:latin typeface="Arial" panose="020B0604020202020204"/>
              </a:rPr>
            </a:br>
            <a:r>
              <a:rPr lang="en-GB" sz="1200" b="1" noProof="0">
                <a:solidFill>
                  <a:schemeClr val="tx2"/>
                </a:solidFill>
                <a:latin typeface="Arial" panose="020B0604020202020204"/>
              </a:rPr>
              <a:t>T-cell line</a:t>
            </a:r>
          </a:p>
        </p:txBody>
      </p:sp>
      <p:pic>
        <p:nvPicPr>
          <p:cNvPr id="100" name="Graphic 99">
            <a:extLst>
              <a:ext uri="{FF2B5EF4-FFF2-40B4-BE49-F238E27FC236}">
                <a16:creationId xmlns:a16="http://schemas.microsoft.com/office/drawing/2014/main" id="{B08C4F3C-7A02-21FD-BD32-C021A592B59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21063133">
            <a:off x="7945051" y="5176952"/>
            <a:ext cx="712987" cy="712987"/>
          </a:xfrm>
          <a:prstGeom prst="rect">
            <a:avLst/>
          </a:prstGeom>
        </p:spPr>
      </p:pic>
      <p:pic>
        <p:nvPicPr>
          <p:cNvPr id="105" name="Graphic 104">
            <a:extLst>
              <a:ext uri="{FF2B5EF4-FFF2-40B4-BE49-F238E27FC236}">
                <a16:creationId xmlns:a16="http://schemas.microsoft.com/office/drawing/2014/main" id="{993866C6-3581-B3ED-7887-7CA371655E9D}"/>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8429011" y="4945473"/>
            <a:ext cx="573762" cy="573762"/>
          </a:xfrm>
          <a:prstGeom prst="rect">
            <a:avLst/>
          </a:prstGeom>
        </p:spPr>
      </p:pic>
      <p:sp>
        <p:nvSpPr>
          <p:cNvPr id="106" name="Rectangle 105">
            <a:extLst>
              <a:ext uri="{FF2B5EF4-FFF2-40B4-BE49-F238E27FC236}">
                <a16:creationId xmlns:a16="http://schemas.microsoft.com/office/drawing/2014/main" id="{8928583A-14C1-20B6-1315-15073CBA6FE7}"/>
              </a:ext>
            </a:extLst>
          </p:cNvPr>
          <p:cNvSpPr/>
          <p:nvPr/>
        </p:nvSpPr>
        <p:spPr>
          <a:xfrm>
            <a:off x="7733674" y="5995816"/>
            <a:ext cx="1833227" cy="655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b="1" noProof="0">
                <a:solidFill>
                  <a:schemeClr val="tx2"/>
                </a:solidFill>
                <a:latin typeface="Arial" panose="020B0604020202020204"/>
              </a:rPr>
              <a:t>Co-cultured with </a:t>
            </a:r>
            <a:br>
              <a:rPr lang="en-GB" sz="1200" b="1" noProof="0">
                <a:solidFill>
                  <a:schemeClr val="tx2"/>
                </a:solidFill>
                <a:latin typeface="Arial" panose="020B0604020202020204"/>
              </a:rPr>
            </a:br>
            <a:r>
              <a:rPr lang="en-GB" sz="1200" b="1" noProof="0">
                <a:solidFill>
                  <a:schemeClr val="tx2"/>
                </a:solidFill>
                <a:latin typeface="Arial" panose="020B0604020202020204"/>
              </a:rPr>
              <a:t>HLA-matched APC </a:t>
            </a:r>
            <a:r>
              <a:rPr lang="en-GB" sz="1200" b="1">
                <a:solidFill>
                  <a:schemeClr val="tx2"/>
                </a:solidFill>
                <a:latin typeface="Arial" panose="020B0604020202020204"/>
              </a:rPr>
              <a:t>expressing the </a:t>
            </a:r>
            <a:br>
              <a:rPr lang="en-GB" sz="1200" b="1">
                <a:solidFill>
                  <a:schemeClr val="tx2"/>
                </a:solidFill>
                <a:latin typeface="Arial" panose="020B0604020202020204"/>
              </a:rPr>
            </a:br>
            <a:r>
              <a:rPr lang="en-GB" sz="1200" b="1">
                <a:solidFill>
                  <a:schemeClr val="tx2"/>
                </a:solidFill>
                <a:latin typeface="Arial" panose="020B0604020202020204"/>
              </a:rPr>
              <a:t>tumour transcriptome</a:t>
            </a:r>
            <a:endParaRPr lang="en-GB" sz="1200" b="1" noProof="0" err="1">
              <a:solidFill>
                <a:schemeClr val="tx2"/>
              </a:solidFill>
              <a:latin typeface="Arial" panose="020B0604020202020204"/>
              <a:cs typeface="Arial"/>
            </a:endParaRPr>
          </a:p>
        </p:txBody>
      </p:sp>
      <p:pic>
        <p:nvPicPr>
          <p:cNvPr id="107" name="Graphic 106">
            <a:extLst>
              <a:ext uri="{FF2B5EF4-FFF2-40B4-BE49-F238E27FC236}">
                <a16:creationId xmlns:a16="http://schemas.microsoft.com/office/drawing/2014/main" id="{4332CE74-2D32-40E0-5DB3-DE9075293F8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7253383">
            <a:off x="8488151" y="5303986"/>
            <a:ext cx="712987" cy="712987"/>
          </a:xfrm>
          <a:prstGeom prst="rect">
            <a:avLst/>
          </a:prstGeom>
        </p:spPr>
      </p:pic>
      <p:cxnSp>
        <p:nvCxnSpPr>
          <p:cNvPr id="108" name="Straight Arrow Connector 107">
            <a:extLst>
              <a:ext uri="{FF2B5EF4-FFF2-40B4-BE49-F238E27FC236}">
                <a16:creationId xmlns:a16="http://schemas.microsoft.com/office/drawing/2014/main" id="{9B95B1E4-3DF1-DA17-91C2-5186A3634607}"/>
              </a:ext>
            </a:extLst>
          </p:cNvPr>
          <p:cNvCxnSpPr>
            <a:cxnSpLocks/>
          </p:cNvCxnSpPr>
          <p:nvPr/>
        </p:nvCxnSpPr>
        <p:spPr>
          <a:xfrm>
            <a:off x="7511972" y="5479363"/>
            <a:ext cx="392053"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C880FEF6-71B9-6426-FAEC-642459C3E0CA}"/>
              </a:ext>
            </a:extLst>
          </p:cNvPr>
          <p:cNvSpPr/>
          <p:nvPr/>
        </p:nvSpPr>
        <p:spPr>
          <a:xfrm>
            <a:off x="8711128" y="5139746"/>
            <a:ext cx="109745" cy="108895"/>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cxnSp>
        <p:nvCxnSpPr>
          <p:cNvPr id="113" name="Straight Arrow Connector 112">
            <a:extLst>
              <a:ext uri="{FF2B5EF4-FFF2-40B4-BE49-F238E27FC236}">
                <a16:creationId xmlns:a16="http://schemas.microsoft.com/office/drawing/2014/main" id="{D9D344EB-8D9C-B511-ED3C-3DAD53016A67}"/>
              </a:ext>
            </a:extLst>
          </p:cNvPr>
          <p:cNvCxnSpPr>
            <a:cxnSpLocks/>
          </p:cNvCxnSpPr>
          <p:nvPr/>
        </p:nvCxnSpPr>
        <p:spPr>
          <a:xfrm>
            <a:off x="9318931" y="5479363"/>
            <a:ext cx="1567316"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3BC39482-3DB5-A740-9175-FE174E74B14C}"/>
              </a:ext>
            </a:extLst>
          </p:cNvPr>
          <p:cNvSpPr/>
          <p:nvPr/>
        </p:nvSpPr>
        <p:spPr>
          <a:xfrm>
            <a:off x="9269902" y="4970067"/>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defRPr/>
            </a:pPr>
            <a:r>
              <a:rPr lang="en-GB" sz="1200">
                <a:solidFill>
                  <a:schemeClr val="tx2"/>
                </a:solidFill>
                <a:latin typeface="Arial" panose="020B0604020202020204"/>
              </a:rPr>
              <a:t>Isolation of activated T-cell cluster &amp; APC</a:t>
            </a:r>
            <a:endParaRPr lang="en-GB" sz="1200" noProof="0">
              <a:solidFill>
                <a:schemeClr val="tx2"/>
              </a:solidFill>
              <a:latin typeface="Arial" panose="020B0604020202020204"/>
              <a:cs typeface="Arial"/>
            </a:endParaRPr>
          </a:p>
        </p:txBody>
      </p:sp>
      <p:pic>
        <p:nvPicPr>
          <p:cNvPr id="119" name="Graphic 118">
            <a:extLst>
              <a:ext uri="{FF2B5EF4-FFF2-40B4-BE49-F238E27FC236}">
                <a16:creationId xmlns:a16="http://schemas.microsoft.com/office/drawing/2014/main" id="{341C7510-5FF1-7220-951D-8ED243910DF6}"/>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1091671" y="5118689"/>
            <a:ext cx="817090" cy="817090"/>
          </a:xfrm>
          <a:prstGeom prst="rect">
            <a:avLst/>
          </a:prstGeom>
        </p:spPr>
      </p:pic>
      <p:sp>
        <p:nvSpPr>
          <p:cNvPr id="122" name="Rectangle 121">
            <a:extLst>
              <a:ext uri="{FF2B5EF4-FFF2-40B4-BE49-F238E27FC236}">
                <a16:creationId xmlns:a16="http://schemas.microsoft.com/office/drawing/2014/main" id="{2B047C3D-A084-3A0B-133E-81E540BA56B6}"/>
              </a:ext>
            </a:extLst>
          </p:cNvPr>
          <p:cNvSpPr/>
          <p:nvPr/>
        </p:nvSpPr>
        <p:spPr>
          <a:xfrm>
            <a:off x="10589331" y="5820158"/>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00" b="1" noProof="0">
                <a:solidFill>
                  <a:schemeClr val="tx2"/>
                </a:solidFill>
                <a:latin typeface="Arial" panose="020B0604020202020204"/>
              </a:rPr>
              <a:t>Sanger seq</a:t>
            </a:r>
          </a:p>
        </p:txBody>
      </p:sp>
      <p:sp>
        <p:nvSpPr>
          <p:cNvPr id="123" name="Rectangle 122">
            <a:extLst>
              <a:ext uri="{FF2B5EF4-FFF2-40B4-BE49-F238E27FC236}">
                <a16:creationId xmlns:a16="http://schemas.microsoft.com/office/drawing/2014/main" id="{8C608E9D-4FDE-5846-0E9E-E061E0E1353B}"/>
              </a:ext>
            </a:extLst>
          </p:cNvPr>
          <p:cNvSpPr/>
          <p:nvPr/>
        </p:nvSpPr>
        <p:spPr>
          <a:xfrm>
            <a:off x="9269902" y="5517985"/>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GB" sz="1200" noProof="0">
                <a:solidFill>
                  <a:schemeClr val="tx2"/>
                </a:solidFill>
                <a:latin typeface="Arial" panose="020B0604020202020204"/>
              </a:rPr>
              <a:t>Antigenic sequence</a:t>
            </a:r>
            <a:br>
              <a:rPr lang="en-GB" sz="1200" noProof="0">
                <a:solidFill>
                  <a:schemeClr val="tx2"/>
                </a:solidFill>
                <a:latin typeface="Arial" panose="020B0604020202020204"/>
              </a:rPr>
            </a:br>
            <a:r>
              <a:rPr lang="en-GB" sz="1200" noProof="0">
                <a:solidFill>
                  <a:schemeClr val="tx2"/>
                </a:solidFill>
                <a:latin typeface="Arial" panose="020B0604020202020204"/>
              </a:rPr>
              <a:t>identified</a:t>
            </a:r>
          </a:p>
        </p:txBody>
      </p:sp>
      <p:pic>
        <p:nvPicPr>
          <p:cNvPr id="22" name="Picture 21">
            <a:hlinkClick r:id="rId15" action="ppaction://hlinksldjump"/>
            <a:extLst>
              <a:ext uri="{FF2B5EF4-FFF2-40B4-BE49-F238E27FC236}">
                <a16:creationId xmlns:a16="http://schemas.microsoft.com/office/drawing/2014/main" id="{1E6D4073-D0D9-D45D-494A-D8431523F6C9}"/>
              </a:ext>
            </a:extLst>
          </p:cNvPr>
          <p:cNvPicPr>
            <a:picLocks noChangeAspect="1"/>
          </p:cNvPicPr>
          <p:nvPr/>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01206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F5605D36-8BDD-8782-66C7-4B282A6574F2}"/>
              </a:ext>
            </a:extLst>
          </p:cNvPr>
          <p:cNvSpPr/>
          <p:nvPr/>
        </p:nvSpPr>
        <p:spPr>
          <a:xfrm>
            <a:off x="6574490" y="1341438"/>
            <a:ext cx="4779310" cy="120475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noProof="0">
              <a:solidFill>
                <a:srgbClr val="004B87"/>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36B199A-6D51-F9CD-C471-A3513C9B32ED}"/>
              </a:ext>
            </a:extLst>
          </p:cNvPr>
          <p:cNvSpPr/>
          <p:nvPr/>
        </p:nvSpPr>
        <p:spPr>
          <a:xfrm>
            <a:off x="8079916" y="1497692"/>
            <a:ext cx="3090195" cy="875838"/>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noProof="0">
              <a:solidFill>
                <a:srgbClr val="004B87"/>
              </a:solidFill>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CD616CC9-FC93-8ED1-A6BB-3B88E45D50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74490" y="1386331"/>
            <a:ext cx="1066640" cy="1066640"/>
          </a:xfrm>
          <a:prstGeom prst="rect">
            <a:avLst/>
          </a:prstGeom>
        </p:spPr>
      </p:pic>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3" y="1045638"/>
            <a:ext cx="5284384"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600">
                <a:solidFill>
                  <a:schemeClr val="accent1"/>
                </a:solidFill>
                <a:latin typeface="Arial"/>
                <a:cs typeface="Arial"/>
              </a:rPr>
              <a:t>Several</a:t>
            </a:r>
            <a:r>
              <a:rPr lang="en-US" sz="1600" noProof="0">
                <a:solidFill>
                  <a:schemeClr val="accent1"/>
                </a:solidFill>
                <a:latin typeface="Arial"/>
                <a:cs typeface="Arial"/>
              </a:rPr>
              <a:t> of the detected antigens were also de</a:t>
            </a:r>
            <a:r>
              <a:rPr lang="en-US" sz="1600" err="1">
                <a:solidFill>
                  <a:schemeClr val="accent1"/>
                </a:solidFill>
                <a:latin typeface="Arial"/>
                <a:cs typeface="Arial"/>
              </a:rPr>
              <a:t>tected</a:t>
            </a:r>
            <a:r>
              <a:rPr lang="en-US" sz="1600">
                <a:solidFill>
                  <a:schemeClr val="accent1"/>
                </a:solidFill>
                <a:latin typeface="Arial"/>
                <a:cs typeface="Arial"/>
              </a:rPr>
              <a:t> in </a:t>
            </a:r>
            <a:r>
              <a:rPr lang="en-US" sz="1600" err="1">
                <a:solidFill>
                  <a:schemeClr val="accent1"/>
                </a:solidFill>
                <a:latin typeface="Arial"/>
                <a:cs typeface="Arial"/>
              </a:rPr>
              <a:t>tumours</a:t>
            </a:r>
            <a:r>
              <a:rPr lang="en-US" sz="1600" noProof="0">
                <a:solidFill>
                  <a:schemeClr val="accent1"/>
                </a:solidFill>
                <a:latin typeface="Arial"/>
                <a:cs typeface="Arial"/>
              </a:rPr>
              <a:t> from other HCC </a:t>
            </a:r>
            <a:r>
              <a:rPr lang="en-US" sz="1600">
                <a:solidFill>
                  <a:schemeClr val="accent1"/>
                </a:solidFill>
                <a:latin typeface="Arial"/>
                <a:cs typeface="Arial"/>
              </a:rPr>
              <a:t>patients</a:t>
            </a:r>
            <a:r>
              <a:rPr lang="en-US" sz="1600" noProof="0">
                <a:solidFill>
                  <a:schemeClr val="accent1"/>
                </a:solidFill>
                <a:latin typeface="Arial"/>
                <a:cs typeface="Arial"/>
              </a:rPr>
              <a:t> and across other </a:t>
            </a:r>
            <a:r>
              <a:rPr lang="en-US" sz="1600" err="1">
                <a:solidFill>
                  <a:schemeClr val="accent1"/>
                </a:solidFill>
                <a:latin typeface="Arial"/>
                <a:cs typeface="Arial"/>
              </a:rPr>
              <a:t>tumour</a:t>
            </a:r>
            <a:r>
              <a:rPr lang="en-US" sz="1600" noProof="0">
                <a:solidFill>
                  <a:schemeClr val="accent1"/>
                </a:solidFill>
                <a:latin typeface="Arial"/>
                <a:cs typeface="Arial"/>
              </a:rPr>
              <a:t> types within </a:t>
            </a:r>
            <a:r>
              <a:rPr lang="en-US" sz="1600">
                <a:solidFill>
                  <a:schemeClr val="accent1"/>
                </a:solidFill>
                <a:latin typeface="Arial"/>
                <a:cs typeface="Arial"/>
              </a:rPr>
              <a:t>public datasets</a:t>
            </a:r>
            <a:endParaRPr lang="en-US" sz="1600" noProof="0">
              <a:solidFill>
                <a:schemeClr val="accent1"/>
              </a:solidFill>
              <a:latin typeface="Arial"/>
              <a:cs typeface="Arial"/>
            </a:endParaRPr>
          </a:p>
          <a:p>
            <a:pPr marL="534670" indent="-261620">
              <a:lnSpc>
                <a:spcPct val="100000"/>
              </a:lnSpc>
              <a:buFont typeface="Engravers MT" panose="02090707080505020304" pitchFamily="18" charset="0"/>
              <a:buChar char="–"/>
            </a:pPr>
            <a:r>
              <a:rPr lang="en-US" sz="1600">
                <a:solidFill>
                  <a:schemeClr val="accent1"/>
                </a:solidFill>
                <a:latin typeface="Arial"/>
                <a:cs typeface="Arial"/>
              </a:rPr>
              <a:t>This indicates the presence of shared </a:t>
            </a:r>
            <a:r>
              <a:rPr lang="en-US" sz="1600" err="1">
                <a:solidFill>
                  <a:schemeClr val="accent1"/>
                </a:solidFill>
                <a:latin typeface="Arial"/>
                <a:cs typeface="Arial"/>
              </a:rPr>
              <a:t>tumoural</a:t>
            </a:r>
            <a:r>
              <a:rPr lang="en-US" sz="1600">
                <a:solidFill>
                  <a:schemeClr val="accent1"/>
                </a:solidFill>
                <a:latin typeface="Arial"/>
                <a:cs typeface="Arial"/>
              </a:rPr>
              <a:t> antigens between cancer patients</a:t>
            </a:r>
            <a:endParaRPr lang="en-US" sz="1600" noProof="0">
              <a:solidFill>
                <a:schemeClr val="accent1"/>
              </a:solidFill>
              <a:latin typeface="Arial"/>
              <a:cs typeface="Arial"/>
            </a:endParaRPr>
          </a:p>
          <a:p>
            <a:pPr>
              <a:lnSpc>
                <a:spcPct val="100000"/>
              </a:lnSpc>
            </a:pPr>
            <a:endParaRPr lang="en-GB" sz="1600" noProof="0">
              <a:solidFill>
                <a:schemeClr val="accent1"/>
              </a:solidFill>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78470" y="4429792"/>
            <a:ext cx="5808853" cy="18807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a:cs typeface="Arial"/>
              </a:rPr>
              <a:t>CONCLUSIONS</a:t>
            </a:r>
          </a:p>
          <a:p>
            <a:pPr>
              <a:lnSpc>
                <a:spcPct val="100000"/>
              </a:lnSpc>
              <a:spcBef>
                <a:spcPts val="500"/>
              </a:spcBef>
            </a:pPr>
            <a:r>
              <a:rPr lang="en-US" sz="1600">
                <a:latin typeface="Arial"/>
                <a:cs typeface="Arial"/>
              </a:rPr>
              <a:t>D</a:t>
            </a:r>
            <a:r>
              <a:rPr lang="en-US" sz="1600" noProof="0">
                <a:latin typeface="Arial"/>
                <a:cs typeface="Arial"/>
              </a:rPr>
              <a:t>iverse genomic alterations, ranging from </a:t>
            </a:r>
            <a:r>
              <a:rPr lang="en-US" sz="1600" noProof="0" err="1">
                <a:latin typeface="Arial"/>
                <a:cs typeface="Arial"/>
              </a:rPr>
              <a:t>exonic</a:t>
            </a:r>
            <a:r>
              <a:rPr lang="en-US" sz="1600" noProof="0">
                <a:latin typeface="Arial"/>
                <a:cs typeface="Arial"/>
              </a:rPr>
              <a:t> mutations to events in the dark genome, can give rise to immunogenic antigens capable of eliciting T-cell responses</a:t>
            </a:r>
          </a:p>
          <a:p>
            <a:pPr>
              <a:lnSpc>
                <a:spcPct val="100000"/>
              </a:lnSpc>
              <a:spcBef>
                <a:spcPts val="500"/>
              </a:spcBef>
            </a:pPr>
            <a:r>
              <a:rPr lang="en-US" sz="1600">
                <a:latin typeface="Arial"/>
                <a:cs typeface="Arial"/>
              </a:rPr>
              <a:t>The identification of shared </a:t>
            </a:r>
            <a:r>
              <a:rPr lang="en-US" sz="1600" err="1">
                <a:latin typeface="Arial"/>
                <a:cs typeface="Arial"/>
              </a:rPr>
              <a:t>tumoural</a:t>
            </a:r>
            <a:r>
              <a:rPr lang="en-US" sz="1600">
                <a:latin typeface="Arial"/>
                <a:cs typeface="Arial"/>
              </a:rPr>
              <a:t> antigens opens new opportunities for therapeutic applications</a:t>
            </a:r>
            <a:endParaRPr lang="en-US"/>
          </a:p>
        </p:txBody>
      </p: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flipH="1">
            <a:off x="5917078" y="2405945"/>
            <a:ext cx="28222" cy="388727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Peeters F, et al. EASL 2026; OS-012</a:t>
            </a:r>
            <a:r>
              <a:rPr lang="en-GB" sz="1100" noProof="0">
                <a:solidFill>
                  <a:srgbClr val="004B87"/>
                </a:solidFill>
                <a:latin typeface="Arial" panose="020B0604020202020204" pitchFamily="34" charset="0"/>
                <a:cs typeface="Arial" panose="020B0604020202020204" pitchFamily="34" charset="0"/>
              </a:rPr>
              <a:t>.</a:t>
            </a:r>
          </a:p>
        </p:txBody>
      </p:sp>
      <p:sp>
        <p:nvSpPr>
          <p:cNvPr id="4" name="Title 1">
            <a:extLst>
              <a:ext uri="{FF2B5EF4-FFF2-40B4-BE49-F238E27FC236}">
                <a16:creationId xmlns:a16="http://schemas.microsoft.com/office/drawing/2014/main" id="{9540049D-2E3C-E613-1694-77B8A643B94C}"/>
              </a:ext>
            </a:extLst>
          </p:cNvPr>
          <p:cNvSpPr>
            <a:spLocks noGrp="1"/>
          </p:cNvSpPr>
          <p:nvPr>
            <p:ph type="title"/>
          </p:nvPr>
        </p:nvSpPr>
        <p:spPr>
          <a:xfrm>
            <a:off x="838200" y="-89087"/>
            <a:ext cx="10887428" cy="838947"/>
          </a:xfrm>
        </p:spPr>
        <p:txBody>
          <a:bodyPr>
            <a:noAutofit/>
          </a:bodyPr>
          <a:lstStyle/>
          <a:p>
            <a:r>
              <a:rPr lang="en-US" i="1">
                <a:latin typeface="Arial"/>
                <a:cs typeface="Arial"/>
              </a:rPr>
              <a:t>In vitro</a:t>
            </a:r>
            <a:r>
              <a:rPr lang="en-US">
                <a:latin typeface="Arial"/>
                <a:cs typeface="Arial"/>
              </a:rPr>
              <a:t> identification of immunogenic </a:t>
            </a:r>
            <a:r>
              <a:rPr lang="en-US" err="1">
                <a:latin typeface="Arial"/>
                <a:cs typeface="Arial"/>
              </a:rPr>
              <a:t>tumoural</a:t>
            </a:r>
            <a:r>
              <a:rPr lang="en-US">
                <a:latin typeface="Arial"/>
                <a:cs typeface="Arial"/>
              </a:rPr>
              <a:t> antigens in advanced hepatocellular carcinoma reveals new opportunities for therapeutic applications </a:t>
            </a:r>
          </a:p>
        </p:txBody>
      </p:sp>
      <p:sp>
        <p:nvSpPr>
          <p:cNvPr id="2" name="TextBox 1">
            <a:extLst>
              <a:ext uri="{FF2B5EF4-FFF2-40B4-BE49-F238E27FC236}">
                <a16:creationId xmlns:a16="http://schemas.microsoft.com/office/drawing/2014/main" id="{E231909F-1D4A-E523-EDDB-9EDFED6B3F3E}"/>
              </a:ext>
            </a:extLst>
          </p:cNvPr>
          <p:cNvSpPr txBox="1"/>
          <p:nvPr/>
        </p:nvSpPr>
        <p:spPr>
          <a:xfrm>
            <a:off x="355617" y="1698812"/>
            <a:ext cx="2463362" cy="338554"/>
          </a:xfrm>
          <a:prstGeom prst="rect">
            <a:avLst/>
          </a:prstGeom>
          <a:noFill/>
        </p:spPr>
        <p:txBody>
          <a:bodyPr wrap="square" lIns="91440" tIns="45720" rIns="91440" bIns="45720" rtlCol="0" anchor="t">
            <a:spAutoFit/>
          </a:bodyPr>
          <a:lstStyle/>
          <a:p>
            <a:pPr algn="ctr">
              <a:spcAft>
                <a:spcPts val="600"/>
              </a:spcAft>
            </a:pPr>
            <a:r>
              <a:rPr lang="en-GB" sz="1600" b="1" noProof="0">
                <a:latin typeface="Arial" panose="020B0604020202020204" pitchFamily="34" charset="0"/>
                <a:cs typeface="Arial" panose="020B0604020202020204" pitchFamily="34" charset="0"/>
              </a:rPr>
              <a:t>TCR analysis (N=19)</a:t>
            </a:r>
            <a:endParaRPr lang="en-US"/>
          </a:p>
        </p:txBody>
      </p:sp>
      <p:grpSp>
        <p:nvGrpSpPr>
          <p:cNvPr id="3" name="Group 2">
            <a:extLst>
              <a:ext uri="{FF2B5EF4-FFF2-40B4-BE49-F238E27FC236}">
                <a16:creationId xmlns:a16="http://schemas.microsoft.com/office/drawing/2014/main" id="{09C8BA2B-F2C8-C779-3F97-15FA08EBEB8E}"/>
              </a:ext>
            </a:extLst>
          </p:cNvPr>
          <p:cNvGrpSpPr/>
          <p:nvPr/>
        </p:nvGrpSpPr>
        <p:grpSpPr>
          <a:xfrm>
            <a:off x="937222" y="2261500"/>
            <a:ext cx="1312972" cy="1484870"/>
            <a:chOff x="9414833" y="2009595"/>
            <a:chExt cx="1323235" cy="1489934"/>
          </a:xfrm>
        </p:grpSpPr>
        <p:graphicFrame>
          <p:nvGraphicFramePr>
            <p:cNvPr id="6" name="Chart 5">
              <a:extLst>
                <a:ext uri="{FF2B5EF4-FFF2-40B4-BE49-F238E27FC236}">
                  <a16:creationId xmlns:a16="http://schemas.microsoft.com/office/drawing/2014/main" id="{20284B93-2A75-108A-EC5E-5D86D696B668}"/>
                </a:ext>
              </a:extLst>
            </p:cNvPr>
            <p:cNvGraphicFramePr/>
            <p:nvPr/>
          </p:nvGraphicFramePr>
          <p:xfrm>
            <a:off x="9414833" y="2009595"/>
            <a:ext cx="1323234" cy="148993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E9924A-A6BD-E7CF-DACC-AA293F5F44A9}"/>
                </a:ext>
              </a:extLst>
            </p:cNvPr>
            <p:cNvSpPr txBox="1"/>
            <p:nvPr/>
          </p:nvSpPr>
          <p:spPr>
            <a:xfrm>
              <a:off x="9490284" y="2680800"/>
              <a:ext cx="1247784" cy="373422"/>
            </a:xfrm>
            <a:prstGeom prst="rect">
              <a:avLst/>
            </a:prstGeom>
            <a:noFill/>
          </p:spPr>
          <p:txBody>
            <a:bodyPr wrap="square" rtlCol="0">
              <a:spAutoFit/>
            </a:bodyPr>
            <a:lstStyle/>
            <a:p>
              <a:pPr algn="ctr"/>
              <a:r>
                <a:rPr lang="en-GB" sz="1600" b="1">
                  <a:solidFill>
                    <a:schemeClr val="accent4">
                      <a:lumMod val="75000"/>
                    </a:schemeClr>
                  </a:solidFill>
                  <a:latin typeface="Arial" panose="020B0604020202020204" pitchFamily="34" charset="0"/>
                  <a:cs typeface="Arial" panose="020B0604020202020204" pitchFamily="34" charset="0"/>
                </a:rPr>
                <a:t>52.6</a:t>
              </a:r>
              <a:r>
                <a:rPr lang="en-GB" sz="1600" b="1" noProof="0">
                  <a:solidFill>
                    <a:schemeClr val="accent4">
                      <a:lumMod val="75000"/>
                    </a:schemeClr>
                  </a:solidFill>
                  <a:latin typeface="Arial" panose="020B0604020202020204" pitchFamily="34" charset="0"/>
                  <a:cs typeface="Arial" panose="020B0604020202020204" pitchFamily="34" charset="0"/>
                </a:rPr>
                <a:t>%</a:t>
              </a:r>
            </a:p>
          </p:txBody>
        </p:sp>
      </p:grpSp>
      <p:sp>
        <p:nvSpPr>
          <p:cNvPr id="8" name="TextBox 7">
            <a:extLst>
              <a:ext uri="{FF2B5EF4-FFF2-40B4-BE49-F238E27FC236}">
                <a16:creationId xmlns:a16="http://schemas.microsoft.com/office/drawing/2014/main" id="{DF18E0EA-299A-7F64-52D5-83F4D49A81CE}"/>
              </a:ext>
            </a:extLst>
          </p:cNvPr>
          <p:cNvSpPr txBox="1"/>
          <p:nvPr/>
        </p:nvSpPr>
        <p:spPr>
          <a:xfrm>
            <a:off x="1123336" y="3740244"/>
            <a:ext cx="933678" cy="292388"/>
          </a:xfrm>
          <a:prstGeom prst="rect">
            <a:avLst/>
          </a:prstGeom>
          <a:noFill/>
        </p:spPr>
        <p:txBody>
          <a:bodyPr wrap="square" lIns="91440" tIns="45720" rIns="91440" bIns="45720" rtlCol="0" anchor="t">
            <a:spAutoFit/>
          </a:bodyPr>
          <a:lstStyle/>
          <a:p>
            <a:pPr algn="ctr"/>
            <a:r>
              <a:rPr lang="en-GB" sz="1300" noProof="0">
                <a:latin typeface="Arial" panose="020B0604020202020204" pitchFamily="34" charset="0"/>
                <a:cs typeface="Arial" panose="020B0604020202020204" pitchFamily="34" charset="0"/>
              </a:rPr>
              <a:t>(n=10)</a:t>
            </a:r>
            <a:endParaRPr lang="en-US"/>
          </a:p>
        </p:txBody>
      </p:sp>
      <p:sp>
        <p:nvSpPr>
          <p:cNvPr id="9" name="TextBox 8">
            <a:extLst>
              <a:ext uri="{FF2B5EF4-FFF2-40B4-BE49-F238E27FC236}">
                <a16:creationId xmlns:a16="http://schemas.microsoft.com/office/drawing/2014/main" id="{0045F7A0-2DE1-F5AC-C104-73379061CD19}"/>
              </a:ext>
            </a:extLst>
          </p:cNvPr>
          <p:cNvSpPr txBox="1"/>
          <p:nvPr/>
        </p:nvSpPr>
        <p:spPr>
          <a:xfrm>
            <a:off x="453974" y="2013316"/>
            <a:ext cx="2279468" cy="492443"/>
          </a:xfrm>
          <a:prstGeom prst="rect">
            <a:avLst/>
          </a:prstGeom>
          <a:noFill/>
        </p:spPr>
        <p:txBody>
          <a:bodyPr wrap="square" lIns="91440" tIns="45720" rIns="91440" bIns="45720" rtlCol="0" anchor="t">
            <a:spAutoFit/>
          </a:bodyPr>
          <a:lstStyle/>
          <a:p>
            <a:pPr algn="ctr">
              <a:spcAft>
                <a:spcPts val="600"/>
              </a:spcAft>
            </a:pPr>
            <a:r>
              <a:rPr lang="en-GB" sz="1300" b="1" err="1">
                <a:solidFill>
                  <a:schemeClr val="accent4">
                    <a:lumMod val="75000"/>
                  </a:schemeClr>
                </a:solidFill>
                <a:latin typeface="Arial"/>
                <a:cs typeface="Arial"/>
              </a:rPr>
              <a:t>Tumoural</a:t>
            </a:r>
            <a:r>
              <a:rPr lang="en-GB" sz="1300" b="1">
                <a:solidFill>
                  <a:schemeClr val="accent4">
                    <a:lumMod val="75000"/>
                  </a:schemeClr>
                </a:solidFill>
                <a:latin typeface="Arial"/>
                <a:cs typeface="Arial"/>
              </a:rPr>
              <a:t> antigenic sequence identified </a:t>
            </a:r>
            <a:endParaRPr lang="en-GB" sz="1300" b="1" noProof="0">
              <a:solidFill>
                <a:schemeClr val="accent4">
                  <a:lumMod val="75000"/>
                </a:schemeClr>
              </a:solidFill>
              <a:latin typeface="Arial"/>
              <a:cs typeface="Arial"/>
            </a:endParaRPr>
          </a:p>
        </p:txBody>
      </p:sp>
      <p:sp>
        <p:nvSpPr>
          <p:cNvPr id="10" name="Rectangle: Rounded Corners 9">
            <a:extLst>
              <a:ext uri="{FF2B5EF4-FFF2-40B4-BE49-F238E27FC236}">
                <a16:creationId xmlns:a16="http://schemas.microsoft.com/office/drawing/2014/main" id="{5ECB2800-01D1-67B3-6F38-FD2EA3631FEA}"/>
              </a:ext>
            </a:extLst>
          </p:cNvPr>
          <p:cNvSpPr/>
          <p:nvPr/>
        </p:nvSpPr>
        <p:spPr>
          <a:xfrm>
            <a:off x="2898843" y="1827002"/>
            <a:ext cx="2582931" cy="164594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en-GB" sz="1200" b="1">
                <a:solidFill>
                  <a:srgbClr val="004B87"/>
                </a:solidFill>
                <a:latin typeface="Arial" panose="020B0604020202020204" pitchFamily="34" charset="0"/>
                <a:cs typeface="Arial" panose="020B0604020202020204" pitchFamily="34" charset="0"/>
              </a:rPr>
              <a:t>2 of the </a:t>
            </a:r>
            <a:r>
              <a:rPr lang="en-US" sz="1200" b="1">
                <a:solidFill>
                  <a:srgbClr val="004B87"/>
                </a:solidFill>
                <a:latin typeface="Arial" panose="020B0604020202020204" pitchFamily="34" charset="0"/>
                <a:cs typeface="Arial" panose="020B0604020202020204" pitchFamily="34" charset="0"/>
              </a:rPr>
              <a:t>antigens were based on a mutation</a:t>
            </a:r>
          </a:p>
          <a:p>
            <a:pPr marL="171450" indent="-171450">
              <a:buFont typeface="Arial" panose="020B0604020202020204" pitchFamily="34" charset="0"/>
              <a:buChar char="•"/>
            </a:pPr>
            <a:r>
              <a:rPr lang="en-US" sz="1200">
                <a:solidFill>
                  <a:srgbClr val="004B87"/>
                </a:solidFill>
                <a:latin typeface="Arial" panose="020B0604020202020204" pitchFamily="34" charset="0"/>
                <a:cs typeface="Arial" panose="020B0604020202020204" pitchFamily="34" charset="0"/>
              </a:rPr>
              <a:t>Others represented: </a:t>
            </a:r>
          </a:p>
          <a:p>
            <a:pPr marL="534670" indent="-261620">
              <a:buFont typeface="Engravers MT" panose="02090707080505020304" pitchFamily="18" charset="0"/>
              <a:buChar char="–"/>
            </a:pPr>
            <a:r>
              <a:rPr lang="en-US" sz="1200">
                <a:solidFill>
                  <a:srgbClr val="004B87"/>
                </a:solidFill>
                <a:latin typeface="Arial"/>
                <a:cs typeface="Arial"/>
              </a:rPr>
              <a:t>Reactivation of a novel </a:t>
            </a:r>
            <a:br>
              <a:rPr lang="en-US" sz="1200">
                <a:latin typeface="Arial" panose="020B0604020202020204" pitchFamily="34" charset="0"/>
                <a:cs typeface="Arial" panose="020B0604020202020204" pitchFamily="34" charset="0"/>
              </a:rPr>
            </a:br>
            <a:r>
              <a:rPr lang="en-US" sz="1200">
                <a:solidFill>
                  <a:srgbClr val="004B87"/>
                </a:solidFill>
                <a:latin typeface="Arial"/>
                <a:cs typeface="Arial"/>
              </a:rPr>
              <a:t>cancer-testis antigen</a:t>
            </a:r>
          </a:p>
          <a:p>
            <a:pPr marL="534988" indent="-261938">
              <a:buFont typeface="Engravers MT" panose="02090707080505020304" pitchFamily="18" charset="0"/>
              <a:buChar char="–"/>
            </a:pPr>
            <a:r>
              <a:rPr lang="en-US" sz="1200">
                <a:solidFill>
                  <a:srgbClr val="004B87"/>
                </a:solidFill>
                <a:latin typeface="Arial" panose="020B0604020202020204" pitchFamily="34" charset="0"/>
                <a:cs typeface="Arial" panose="020B0604020202020204" pitchFamily="34" charset="0"/>
              </a:rPr>
              <a:t>Overexpressed genes</a:t>
            </a:r>
          </a:p>
          <a:p>
            <a:pPr marL="534988" indent="-261938">
              <a:buFont typeface="Engravers MT" panose="02090707080505020304" pitchFamily="18" charset="0"/>
              <a:buChar char="–"/>
            </a:pPr>
            <a:r>
              <a:rPr lang="en-US" sz="1200">
                <a:solidFill>
                  <a:srgbClr val="004B87"/>
                </a:solidFill>
                <a:latin typeface="Arial" panose="020B0604020202020204" pitchFamily="34" charset="0"/>
                <a:cs typeface="Arial" panose="020B0604020202020204" pitchFamily="34" charset="0"/>
              </a:rPr>
              <a:t>Alternative open </a:t>
            </a:r>
            <a:br>
              <a:rPr lang="en-US" sz="1200">
                <a:solidFill>
                  <a:srgbClr val="004B87"/>
                </a:solidFill>
                <a:latin typeface="Arial" panose="020B0604020202020204" pitchFamily="34" charset="0"/>
                <a:cs typeface="Arial" panose="020B0604020202020204" pitchFamily="34" charset="0"/>
              </a:rPr>
            </a:br>
            <a:r>
              <a:rPr lang="en-US" sz="1200">
                <a:solidFill>
                  <a:srgbClr val="004B87"/>
                </a:solidFill>
                <a:latin typeface="Arial" panose="020B0604020202020204" pitchFamily="34" charset="0"/>
                <a:cs typeface="Arial" panose="020B0604020202020204" pitchFamily="34" charset="0"/>
              </a:rPr>
              <a:t>reading frames</a:t>
            </a:r>
            <a:r>
              <a:rPr lang="en-GB" sz="1200">
                <a:solidFill>
                  <a:srgbClr val="004B87"/>
                </a:solidFill>
                <a:latin typeface="Arial" panose="020B0604020202020204" pitchFamily="34" charset="0"/>
                <a:cs typeface="Arial" panose="020B0604020202020204" pitchFamily="34" charset="0"/>
              </a:rPr>
              <a:t> </a:t>
            </a:r>
            <a:endParaRPr lang="en-GB" sz="1200" noProof="0">
              <a:solidFill>
                <a:srgbClr val="004B87"/>
              </a:solidFill>
              <a:latin typeface="Arial" panose="020B0604020202020204" pitchFamily="34" charset="0"/>
              <a:cs typeface="Arial" panose="020B0604020202020204" pitchFamily="34" charset="0"/>
            </a:endParaRPr>
          </a:p>
        </p:txBody>
      </p:sp>
      <p:sp>
        <p:nvSpPr>
          <p:cNvPr id="11" name="Isosceles Triangle 10">
            <a:extLst>
              <a:ext uri="{FF2B5EF4-FFF2-40B4-BE49-F238E27FC236}">
                <a16:creationId xmlns:a16="http://schemas.microsoft.com/office/drawing/2014/main" id="{B1BDBCED-CCDA-1BA6-8461-FCA533486264}"/>
              </a:ext>
            </a:extLst>
          </p:cNvPr>
          <p:cNvSpPr/>
          <p:nvPr/>
        </p:nvSpPr>
        <p:spPr>
          <a:xfrm rot="16200000">
            <a:off x="2645792" y="2780190"/>
            <a:ext cx="290313" cy="21578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latin typeface="Arial"/>
              <a:cs typeface="Arial"/>
            </a:endParaRPr>
          </a:p>
        </p:txBody>
      </p:sp>
      <p:sp>
        <p:nvSpPr>
          <p:cNvPr id="18" name="Oval 17">
            <a:extLst>
              <a:ext uri="{FF2B5EF4-FFF2-40B4-BE49-F238E27FC236}">
                <a16:creationId xmlns:a16="http://schemas.microsoft.com/office/drawing/2014/main" id="{7C2152F2-2BFE-7F02-4EC9-338FBE995C63}"/>
              </a:ext>
            </a:extLst>
          </p:cNvPr>
          <p:cNvSpPr/>
          <p:nvPr/>
        </p:nvSpPr>
        <p:spPr>
          <a:xfrm>
            <a:off x="7167505" y="1612406"/>
            <a:ext cx="809232" cy="802574"/>
          </a:xfrm>
          <a:prstGeom prst="ellips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a:cs typeface="Arial"/>
            </a:endParaRPr>
          </a:p>
        </p:txBody>
      </p:sp>
      <p:pic>
        <p:nvPicPr>
          <p:cNvPr id="19" name="Graphic 18">
            <a:extLst>
              <a:ext uri="{FF2B5EF4-FFF2-40B4-BE49-F238E27FC236}">
                <a16:creationId xmlns:a16="http://schemas.microsoft.com/office/drawing/2014/main" id="{F3BC0771-089A-8226-948D-BD9D7E92C667}"/>
              </a:ext>
            </a:extLst>
          </p:cNvPr>
          <p:cNvPicPr>
            <a:picLocks noChangeAspect="1"/>
          </p:cNvPicPr>
          <p:nvPr/>
        </p:nvPicPr>
        <p:blipFill>
          <a:blip>
            <a:extLst>
              <a:ext uri="{96DAC541-7B7A-43D3-8B79-37D633B846F1}">
                <asvg:svgBlip xmlns:asvg="http://schemas.microsoft.com/office/drawing/2016/SVG/main" r:embed="rId5"/>
              </a:ext>
            </a:extLst>
          </a:blip>
          <a:srcRect r="59844" b="59744"/>
          <a:stretch>
            <a:fillRect/>
          </a:stretch>
        </p:blipFill>
        <p:spPr>
          <a:xfrm rot="21412946">
            <a:off x="6717571" y="1220678"/>
            <a:ext cx="1291288" cy="1294490"/>
          </a:xfrm>
          <a:prstGeom prst="ellipse">
            <a:avLst/>
          </a:prstGeom>
        </p:spPr>
      </p:pic>
      <p:sp>
        <p:nvSpPr>
          <p:cNvPr id="20" name="Content Placeholder 1">
            <a:extLst>
              <a:ext uri="{FF2B5EF4-FFF2-40B4-BE49-F238E27FC236}">
                <a16:creationId xmlns:a16="http://schemas.microsoft.com/office/drawing/2014/main" id="{33F062FC-E2D9-1078-BFB4-A648DF57B1E5}"/>
              </a:ext>
            </a:extLst>
          </p:cNvPr>
          <p:cNvSpPr txBox="1">
            <a:spLocks/>
          </p:cNvSpPr>
          <p:nvPr/>
        </p:nvSpPr>
        <p:spPr>
          <a:xfrm>
            <a:off x="7744309" y="1652629"/>
            <a:ext cx="3745677" cy="8364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500"/>
              </a:spcBef>
              <a:buNone/>
            </a:pPr>
            <a:r>
              <a:rPr lang="en-US" sz="1600" b="1">
                <a:latin typeface="Arial" panose="020B0604020202020204" pitchFamily="34" charset="0"/>
                <a:cs typeface="Arial" panose="020B0604020202020204" pitchFamily="34" charset="0"/>
              </a:rPr>
              <a:t>4 different TCRs recognized </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the same antigen</a:t>
            </a: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sp>
        <p:nvSpPr>
          <p:cNvPr id="23" name="Content Placeholder 1">
            <a:extLst>
              <a:ext uri="{FF2B5EF4-FFF2-40B4-BE49-F238E27FC236}">
                <a16:creationId xmlns:a16="http://schemas.microsoft.com/office/drawing/2014/main" id="{2F50F771-51B8-9D9A-C6EB-92B85904B490}"/>
              </a:ext>
            </a:extLst>
          </p:cNvPr>
          <p:cNvSpPr txBox="1">
            <a:spLocks/>
          </p:cNvSpPr>
          <p:nvPr/>
        </p:nvSpPr>
        <p:spPr>
          <a:xfrm>
            <a:off x="6057303" y="2764672"/>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US" sz="1600">
                <a:latin typeface="Arial"/>
                <a:cs typeface="Arial"/>
              </a:rPr>
              <a:t>For 9 out of 10 TCRs with an identified </a:t>
            </a:r>
            <a:r>
              <a:rPr lang="en-US" sz="1600" err="1">
                <a:latin typeface="Arial"/>
                <a:cs typeface="Arial"/>
              </a:rPr>
              <a:t>tumoural</a:t>
            </a:r>
            <a:r>
              <a:rPr lang="en-US" sz="1600">
                <a:latin typeface="Arial"/>
                <a:cs typeface="Arial"/>
              </a:rPr>
              <a:t> antigen, the corresponding T-cell clonotype was detected in the </a:t>
            </a:r>
            <a:r>
              <a:rPr lang="en-US" sz="1600" err="1">
                <a:latin typeface="Arial"/>
                <a:cs typeface="Arial"/>
              </a:rPr>
              <a:t>tumour</a:t>
            </a:r>
            <a:r>
              <a:rPr lang="en-US" sz="1600">
                <a:latin typeface="Arial"/>
                <a:cs typeface="Arial"/>
              </a:rPr>
              <a:t> biopsy prior to ICI</a:t>
            </a:r>
          </a:p>
          <a:p>
            <a:pPr marL="534670" indent="-261620">
              <a:lnSpc>
                <a:spcPct val="100000"/>
              </a:lnSpc>
              <a:spcBef>
                <a:spcPts val="500"/>
              </a:spcBef>
              <a:buFont typeface="Engravers MT" panose="02090707080505020304" pitchFamily="18" charset="0"/>
              <a:buChar char="–"/>
            </a:pPr>
            <a:r>
              <a:rPr lang="en-US" sz="1600">
                <a:latin typeface="Arial"/>
                <a:cs typeface="Arial"/>
              </a:rPr>
              <a:t>Indicating an ongoing immune response against these antigens before ICI</a:t>
            </a:r>
            <a:endParaRPr lang="en-GB" sz="1600" noProof="0">
              <a:latin typeface="Arial" panose="020B0604020202020204" pitchFamily="34" charset="0"/>
              <a:cs typeface="Arial" panose="020B0604020202020204" pitchFamily="34" charset="0"/>
            </a:endParaRPr>
          </a:p>
        </p:txBody>
      </p:sp>
      <p:pic>
        <p:nvPicPr>
          <p:cNvPr id="12" name="Picture 11">
            <a:hlinkClick r:id="rId6" action="ppaction://hlinksldjump"/>
            <a:extLst>
              <a:ext uri="{FF2B5EF4-FFF2-40B4-BE49-F238E27FC236}">
                <a16:creationId xmlns:a16="http://schemas.microsoft.com/office/drawing/2014/main" id="{33BF855D-AB8F-4C0B-E346-EC5E91F93F89}"/>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14" name="Straight Connector 13">
            <a:extLst>
              <a:ext uri="{FF2B5EF4-FFF2-40B4-BE49-F238E27FC236}">
                <a16:creationId xmlns:a16="http://schemas.microsoft.com/office/drawing/2014/main" id="{5BE03D44-444E-EBAD-6855-3E00EC7CE1FB}"/>
              </a:ext>
            </a:extLst>
          </p:cNvPr>
          <p:cNvCxnSpPr>
            <a:cxnSpLocks/>
          </p:cNvCxnSpPr>
          <p:nvPr/>
        </p:nvCxnSpPr>
        <p:spPr>
          <a:xfrm>
            <a:off x="5947415" y="4293404"/>
            <a:ext cx="60992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46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Graphic 122">
            <a:extLst>
              <a:ext uri="{FF2B5EF4-FFF2-40B4-BE49-F238E27FC236}">
                <a16:creationId xmlns:a16="http://schemas.microsoft.com/office/drawing/2014/main" id="{48191852-4FE4-3A7A-28BE-640BBA972F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888301">
            <a:off x="10520482" y="4897614"/>
            <a:ext cx="1606301" cy="1589585"/>
          </a:xfrm>
          <a:prstGeom prst="rect">
            <a:avLst/>
          </a:prstGeom>
        </p:spPr>
      </p:pic>
      <p:sp>
        <p:nvSpPr>
          <p:cNvPr id="114" name="Rectangle: Rounded Corners 113">
            <a:extLst>
              <a:ext uri="{FF2B5EF4-FFF2-40B4-BE49-F238E27FC236}">
                <a16:creationId xmlns:a16="http://schemas.microsoft.com/office/drawing/2014/main" id="{5B628472-B6DA-E38D-C767-CACE76DEACA4}"/>
              </a:ext>
            </a:extLst>
          </p:cNvPr>
          <p:cNvSpPr/>
          <p:nvPr/>
        </p:nvSpPr>
        <p:spPr>
          <a:xfrm>
            <a:off x="9466742" y="5126154"/>
            <a:ext cx="2342692" cy="1029634"/>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8" name="Rectangle: Rounded Corners 107">
            <a:extLst>
              <a:ext uri="{FF2B5EF4-FFF2-40B4-BE49-F238E27FC236}">
                <a16:creationId xmlns:a16="http://schemas.microsoft.com/office/drawing/2014/main" id="{962607B3-54EA-338E-A573-C2AD3108793D}"/>
              </a:ext>
            </a:extLst>
          </p:cNvPr>
          <p:cNvSpPr/>
          <p:nvPr/>
        </p:nvSpPr>
        <p:spPr>
          <a:xfrm>
            <a:off x="6490710" y="4779994"/>
            <a:ext cx="2342685" cy="1920965"/>
          </a:xfrm>
          <a:prstGeom prst="roundRect">
            <a:avLst/>
          </a:prstGeom>
          <a:solidFill>
            <a:schemeClr val="bg1"/>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Rectangle 72">
            <a:extLst>
              <a:ext uri="{FF2B5EF4-FFF2-40B4-BE49-F238E27FC236}">
                <a16:creationId xmlns:a16="http://schemas.microsoft.com/office/drawing/2014/main" id="{DC8AE8EE-F354-8499-DFA9-90E9F46AB106}"/>
              </a:ext>
            </a:extLst>
          </p:cNvPr>
          <p:cNvSpPr/>
          <p:nvPr/>
        </p:nvSpPr>
        <p:spPr>
          <a:xfrm flipH="1">
            <a:off x="7415166" y="2838822"/>
            <a:ext cx="3867316" cy="691808"/>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Patients with resectable BCLC A HCC </a:t>
            </a:r>
            <a:r>
              <a:rPr lang="en-GB" sz="1300" b="1">
                <a:solidFill>
                  <a:schemeClr val="bg1"/>
                </a:solidFill>
                <a:latin typeface="Arial" panose="020B0604020202020204"/>
              </a:rPr>
              <a:t>t</a:t>
            </a:r>
            <a:r>
              <a:rPr lang="en-GB" sz="1300" b="1" noProof="0" err="1">
                <a:solidFill>
                  <a:schemeClr val="bg1"/>
                </a:solidFill>
                <a:latin typeface="Arial" panose="020B0604020202020204"/>
              </a:rPr>
              <a:t>reated</a:t>
            </a:r>
            <a:r>
              <a:rPr lang="en-GB" sz="1300" b="1" noProof="0">
                <a:solidFill>
                  <a:schemeClr val="bg1"/>
                </a:solidFill>
                <a:latin typeface="Arial" panose="020B0604020202020204"/>
              </a:rPr>
              <a:t> with neoadjuvant nivolumab + ipilimumab</a:t>
            </a:r>
            <a:br>
              <a:rPr lang="en-GB" sz="1300" b="1" noProof="0">
                <a:solidFill>
                  <a:schemeClr val="bg1"/>
                </a:solidFill>
                <a:latin typeface="Arial" panose="020B0604020202020204"/>
              </a:rPr>
            </a:br>
            <a:r>
              <a:rPr lang="en-GB" sz="1300" noProof="0">
                <a:solidFill>
                  <a:schemeClr val="bg1"/>
                </a:solidFill>
                <a:latin typeface="Arial" panose="020B0604020202020204"/>
              </a:rPr>
              <a:t>(n=26)</a:t>
            </a:r>
          </a:p>
        </p:txBody>
      </p:sp>
      <p:sp>
        <p:nvSpPr>
          <p:cNvPr id="74" name="Oval 73">
            <a:extLst>
              <a:ext uri="{FF2B5EF4-FFF2-40B4-BE49-F238E27FC236}">
                <a16:creationId xmlns:a16="http://schemas.microsoft.com/office/drawing/2014/main" id="{9968A570-B83E-57E1-E4F3-2A22C1A0E0D6}"/>
              </a:ext>
            </a:extLst>
          </p:cNvPr>
          <p:cNvSpPr/>
          <p:nvPr/>
        </p:nvSpPr>
        <p:spPr>
          <a:xfrm>
            <a:off x="6731997" y="2749992"/>
            <a:ext cx="809232" cy="89833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Oval 75">
            <a:extLst>
              <a:ext uri="{FF2B5EF4-FFF2-40B4-BE49-F238E27FC236}">
                <a16:creationId xmlns:a16="http://schemas.microsoft.com/office/drawing/2014/main" id="{1D57DA47-6F45-BB35-A12A-5E129BAFECC3}"/>
              </a:ext>
            </a:extLst>
          </p:cNvPr>
          <p:cNvSpPr/>
          <p:nvPr/>
        </p:nvSpPr>
        <p:spPr>
          <a:xfrm>
            <a:off x="6605935" y="2787383"/>
            <a:ext cx="809232" cy="802574"/>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BACKGROUND &amp; AIM</a:t>
            </a:r>
            <a:endParaRPr lang="en-US" sz="200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600">
                <a:latin typeface="Arial" panose="020B0604020202020204" pitchFamily="34" charset="0"/>
                <a:cs typeface="Arial" panose="020B0604020202020204" pitchFamily="34" charset="0"/>
              </a:rPr>
              <a:t>Response to ICI in HCC depends on the functional state of </a:t>
            </a:r>
            <a:r>
              <a:rPr lang="en-US" sz="1600" err="1">
                <a:latin typeface="Arial" panose="020B0604020202020204" pitchFamily="34" charset="0"/>
                <a:cs typeface="Arial" panose="020B0604020202020204" pitchFamily="34" charset="0"/>
              </a:rPr>
              <a:t>intratumoural</a:t>
            </a:r>
            <a:r>
              <a:rPr lang="en-US" sz="1600">
                <a:latin typeface="Arial" panose="020B0604020202020204" pitchFamily="34" charset="0"/>
                <a:cs typeface="Arial" panose="020B0604020202020204" pitchFamily="34" charset="0"/>
              </a:rPr>
              <a:t> CD8⁺ T cells</a:t>
            </a:r>
          </a:p>
          <a:p>
            <a:pPr marL="538163" indent="-274638">
              <a:lnSpc>
                <a:spcPct val="100000"/>
              </a:lnSpc>
              <a:buFont typeface="Engravers MT" panose="02090707080505020304" pitchFamily="18" charset="0"/>
              <a:buChar char="–"/>
            </a:pPr>
            <a:r>
              <a:rPr lang="en-US" sz="1600">
                <a:latin typeface="Arial" panose="020B0604020202020204" pitchFamily="34" charset="0"/>
                <a:cs typeface="Arial" panose="020B0604020202020204" pitchFamily="34" charset="0"/>
              </a:rPr>
              <a:t>TPEX sustain immune reinvigoration</a:t>
            </a:r>
          </a:p>
          <a:p>
            <a:pPr marL="538163" indent="-274638">
              <a:lnSpc>
                <a:spcPct val="100000"/>
              </a:lnSpc>
              <a:buFont typeface="Engravers MT" panose="02090707080505020304" pitchFamily="18" charset="0"/>
              <a:buChar char="–"/>
            </a:pPr>
            <a:r>
              <a:rPr lang="en-US" sz="1600">
                <a:latin typeface="Arial" panose="020B0604020202020204" pitchFamily="34" charset="0"/>
                <a:cs typeface="Arial" panose="020B0604020202020204" pitchFamily="34" charset="0"/>
              </a:rPr>
              <a:t>TEX are largely refractory to checkpoint blockade</a:t>
            </a:r>
          </a:p>
          <a:p>
            <a:pPr>
              <a:lnSpc>
                <a:spcPct val="100000"/>
              </a:lnSpc>
            </a:pPr>
            <a:r>
              <a:rPr lang="en-US" sz="1600">
                <a:latin typeface="Arial" panose="020B0604020202020204" pitchFamily="34" charset="0"/>
                <a:cs typeface="Arial" panose="020B0604020202020204" pitchFamily="34" charset="0"/>
              </a:rPr>
              <a:t>It remains unclear how spatial immune architecture captures these functional exhaustion states and predicts pathological response to neoadjuvant ICI in early-stage HCC </a:t>
            </a:r>
          </a:p>
          <a:p>
            <a:pPr>
              <a:lnSpc>
                <a:spcPct val="100000"/>
              </a:lnSpc>
            </a:pPr>
            <a:r>
              <a:rPr lang="en-US" sz="1600" b="1">
                <a:latin typeface="Arial" panose="020B0604020202020204" pitchFamily="34" charset="0"/>
                <a:cs typeface="Arial" panose="020B0604020202020204" pitchFamily="34" charset="0"/>
              </a:rPr>
              <a:t>AIM: </a:t>
            </a:r>
            <a:r>
              <a:rPr lang="de-DE" sz="1600"/>
              <a:t>To investigate whether simplified immune classification reflects CD8⁺ T-cell exhaustion states and enables patient stratification for neoadjuvant immunotherapy in early-stage HCC</a:t>
            </a:r>
            <a:endParaRPr lang="en-US" sz="160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994353" y="1058406"/>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3532355F-69B0-A613-FE8F-F37ED7F28C9E}"/>
              </a:ext>
            </a:extLst>
          </p:cNvPr>
          <p:cNvSpPr txBox="1">
            <a:spLocks/>
          </p:cNvSpPr>
          <p:nvPr/>
        </p:nvSpPr>
        <p:spPr>
          <a:xfrm>
            <a:off x="190499" y="6451600"/>
            <a:ext cx="5803851"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latin typeface="Arial" panose="020B0604020202020204" pitchFamily="34" charset="0"/>
                <a:cs typeface="Arial" panose="020B0604020202020204" pitchFamily="34" charset="0"/>
              </a:rPr>
              <a:t>*Based on </a:t>
            </a:r>
            <a:r>
              <a:rPr lang="en-US" sz="1100">
                <a:solidFill>
                  <a:srgbClr val="004B87"/>
                </a:solidFill>
                <a:latin typeface="Arial" panose="020B0604020202020204" pitchFamily="34" charset="0"/>
                <a:cs typeface="Arial" panose="020B0604020202020204" pitchFamily="34" charset="0"/>
              </a:rPr>
              <a:t>CD8⁺ T-cell density and spatial distribution.</a:t>
            </a:r>
            <a:br>
              <a:rPr lang="en-US" sz="1100">
                <a:solidFill>
                  <a:srgbClr val="004B87"/>
                </a:solidFill>
                <a:latin typeface="Arial" panose="020B0604020202020204" pitchFamily="34" charset="0"/>
                <a:cs typeface="Arial" panose="020B0604020202020204" pitchFamily="34" charset="0"/>
              </a:rPr>
            </a:br>
            <a:r>
              <a:rPr lang="en-GB" sz="1100" baseline="30000">
                <a:solidFill>
                  <a:schemeClr val="tx2"/>
                </a:solidFill>
                <a:latin typeface="Arial" panose="020B0604020202020204"/>
              </a:rPr>
              <a:t>†</a:t>
            </a:r>
            <a:r>
              <a:rPr lang="en-US" sz="1100">
                <a:solidFill>
                  <a:srgbClr val="004B87"/>
                </a:solidFill>
                <a:latin typeface="Arial" panose="020B0604020202020204" pitchFamily="34" charset="0"/>
                <a:cs typeface="Arial" panose="020B0604020202020204" pitchFamily="34" charset="0"/>
              </a:rPr>
              <a:t>Including TPEX (PD-1⁺TCF-1⁺) and TEX (PD-1⁺TOX⁺). </a:t>
            </a:r>
            <a:br>
              <a:rPr lang="en-GB" sz="1100">
                <a:solidFill>
                  <a:srgbClr val="004B87"/>
                </a:solidFill>
                <a:latin typeface="Arial" panose="020B060402020202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Schlaak AE, et al. EASL 2026; TOP-406.</a:t>
            </a:r>
          </a:p>
        </p:txBody>
      </p:sp>
      <p:sp>
        <p:nvSpPr>
          <p:cNvPr id="8" name="Title 1">
            <a:extLst>
              <a:ext uri="{FF2B5EF4-FFF2-40B4-BE49-F238E27FC236}">
                <a16:creationId xmlns:a16="http://schemas.microsoft.com/office/drawing/2014/main" id="{502B93F7-BFD0-999E-65E7-0325C9E54AEA}"/>
              </a:ext>
            </a:extLst>
          </p:cNvPr>
          <p:cNvSpPr>
            <a:spLocks noGrp="1"/>
          </p:cNvSpPr>
          <p:nvPr>
            <p:ph type="title"/>
          </p:nvPr>
        </p:nvSpPr>
        <p:spPr>
          <a:xfrm>
            <a:off x="838199" y="-89087"/>
            <a:ext cx="10738913" cy="838947"/>
          </a:xfrm>
        </p:spPr>
        <p:txBody>
          <a:bodyPr>
            <a:noAutofit/>
          </a:bodyPr>
          <a:lstStyle/>
          <a:p>
            <a:r>
              <a:rPr lang="en-GB" noProof="0">
                <a:latin typeface="Arial" panose="020B0604020202020204" pitchFamily="34" charset="0"/>
                <a:cs typeface="Arial" panose="020B0604020202020204" pitchFamily="34" charset="0"/>
              </a:rPr>
              <a:t>Spatial immune classification reflects CD8 T-cell exhaustion states and predicts response to neoadjuvant immunotherapy in HCC</a:t>
            </a:r>
          </a:p>
        </p:txBody>
      </p:sp>
      <p:sp>
        <p:nvSpPr>
          <p:cNvPr id="48" name="Rectangle 47">
            <a:extLst>
              <a:ext uri="{FF2B5EF4-FFF2-40B4-BE49-F238E27FC236}">
                <a16:creationId xmlns:a16="http://schemas.microsoft.com/office/drawing/2014/main" id="{8C6FC44E-65C3-96CA-7EFF-71BB01C96D48}"/>
              </a:ext>
            </a:extLst>
          </p:cNvPr>
          <p:cNvSpPr/>
          <p:nvPr/>
        </p:nvSpPr>
        <p:spPr>
          <a:xfrm>
            <a:off x="6800609" y="1498594"/>
            <a:ext cx="3387861" cy="1032436"/>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0" rIns="324000" rtlCol="0" anchor="ctr"/>
          <a:lstStyle/>
          <a:p>
            <a:pPr lvl="0" algn="r">
              <a:defRPr/>
            </a:pPr>
            <a:r>
              <a:rPr lang="en-GB" noProof="0"/>
              <a:t> </a:t>
            </a:r>
            <a:r>
              <a:rPr lang="en-GB" sz="1400" b="1" noProof="0">
                <a:solidFill>
                  <a:schemeClr val="accent1"/>
                </a:solidFill>
                <a:latin typeface="Arial" panose="020B0604020202020204" pitchFamily="34" charset="0"/>
                <a:cs typeface="Arial" panose="020B0604020202020204" pitchFamily="34" charset="0"/>
              </a:rPr>
              <a:t>PRIME-HCC trial (NCT03682276) </a:t>
            </a:r>
            <a:br>
              <a:rPr lang="en-GB" sz="1400" b="1" noProof="0">
                <a:solidFill>
                  <a:schemeClr val="accent1"/>
                </a:solidFill>
                <a:latin typeface="Arial" panose="020B0604020202020204" pitchFamily="34" charset="0"/>
                <a:cs typeface="Arial" panose="020B0604020202020204" pitchFamily="34" charset="0"/>
              </a:rPr>
            </a:br>
            <a:r>
              <a:rPr lang="en-US" sz="1400" noProof="0">
                <a:solidFill>
                  <a:schemeClr val="accent1"/>
                </a:solidFill>
                <a:latin typeface="Arial" panose="020B0604020202020204" pitchFamily="34" charset="0"/>
                <a:cs typeface="Arial" panose="020B0604020202020204" pitchFamily="34" charset="0"/>
              </a:rPr>
              <a:t>Paired baseline biopsies and </a:t>
            </a:r>
            <a:br>
              <a:rPr lang="en-US" sz="1400" noProof="0">
                <a:solidFill>
                  <a:schemeClr val="accent1"/>
                </a:solidFill>
                <a:latin typeface="Arial" panose="020B0604020202020204" pitchFamily="34" charset="0"/>
                <a:cs typeface="Arial" panose="020B0604020202020204" pitchFamily="34" charset="0"/>
              </a:rPr>
            </a:br>
            <a:r>
              <a:rPr lang="en-US" sz="1400" noProof="0">
                <a:solidFill>
                  <a:schemeClr val="accent1"/>
                </a:solidFill>
                <a:latin typeface="Arial" panose="020B0604020202020204" pitchFamily="34" charset="0"/>
                <a:cs typeface="Arial" panose="020B0604020202020204" pitchFamily="34" charset="0"/>
              </a:rPr>
              <a:t>post-treatment resection specimens</a:t>
            </a:r>
            <a:endParaRPr lang="en-GB" sz="1400">
              <a:solidFill>
                <a:schemeClr val="accent1"/>
              </a:solidFill>
              <a:latin typeface="Arial" panose="020B0604020202020204" pitchFamily="34" charset="0"/>
              <a:cs typeface="Arial" panose="020B0604020202020204" pitchFamily="34" charset="0"/>
            </a:endParaRPr>
          </a:p>
        </p:txBody>
      </p:sp>
      <p:pic>
        <p:nvPicPr>
          <p:cNvPr id="49" name="Graphic 48">
            <a:extLst>
              <a:ext uri="{FF2B5EF4-FFF2-40B4-BE49-F238E27FC236}">
                <a16:creationId xmlns:a16="http://schemas.microsoft.com/office/drawing/2014/main" id="{CAFAE63C-0849-6961-92F8-694FB1B701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63682" y="1198561"/>
            <a:ext cx="1332469" cy="1332469"/>
          </a:xfrm>
          <a:prstGeom prst="rect">
            <a:avLst/>
          </a:prstGeom>
        </p:spPr>
      </p:pic>
      <p:grpSp>
        <p:nvGrpSpPr>
          <p:cNvPr id="50" name="Group 49">
            <a:extLst>
              <a:ext uri="{FF2B5EF4-FFF2-40B4-BE49-F238E27FC236}">
                <a16:creationId xmlns:a16="http://schemas.microsoft.com/office/drawing/2014/main" id="{6816B5F9-7C05-39AE-C028-3D228D53EE44}"/>
              </a:ext>
            </a:extLst>
          </p:cNvPr>
          <p:cNvGrpSpPr/>
          <p:nvPr/>
        </p:nvGrpSpPr>
        <p:grpSpPr>
          <a:xfrm>
            <a:off x="10109506" y="1609619"/>
            <a:ext cx="254746" cy="238037"/>
            <a:chOff x="5246585" y="1307102"/>
            <a:chExt cx="651388" cy="651388"/>
          </a:xfrm>
        </p:grpSpPr>
        <p:pic>
          <p:nvPicPr>
            <p:cNvPr id="51" name="Graphic 50">
              <a:extLst>
                <a:ext uri="{FF2B5EF4-FFF2-40B4-BE49-F238E27FC236}">
                  <a16:creationId xmlns:a16="http://schemas.microsoft.com/office/drawing/2014/main" id="{DB765053-2BF0-6635-A419-385B3CAD13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46585" y="1307102"/>
              <a:ext cx="651388" cy="651388"/>
            </a:xfrm>
            <a:prstGeom prst="rect">
              <a:avLst/>
            </a:prstGeom>
          </p:spPr>
        </p:pic>
        <p:pic>
          <p:nvPicPr>
            <p:cNvPr id="52" name="Graphic 51">
              <a:extLst>
                <a:ext uri="{FF2B5EF4-FFF2-40B4-BE49-F238E27FC236}">
                  <a16:creationId xmlns:a16="http://schemas.microsoft.com/office/drawing/2014/main" id="{80C54DA1-065C-B969-B307-A8DF99B45F09}"/>
                </a:ext>
              </a:extLst>
            </p:cNvPr>
            <p:cNvPicPr>
              <a:picLocks noChangeAspect="1"/>
            </p:cNvPicPr>
            <p:nvPr/>
          </p:nvPicPr>
          <p:blipFill>
            <a:blip>
              <a:extLst>
                <a:ext uri="{96DAC541-7B7A-43D3-8B79-37D633B846F1}">
                  <asvg:svgBlip xmlns:asvg="http://schemas.microsoft.com/office/drawing/2016/SVG/main" r:embed="rId6"/>
                </a:ext>
              </a:extLst>
            </a:blip>
            <a:srcRect l="21522" t="25185" r="21111" b="24789"/>
            <a:stretch>
              <a:fillRect/>
            </a:stretch>
          </p:blipFill>
          <p:spPr>
            <a:xfrm>
              <a:off x="5336663" y="1460057"/>
              <a:ext cx="224366" cy="195650"/>
            </a:xfrm>
            <a:prstGeom prst="rect">
              <a:avLst/>
            </a:prstGeom>
            <a:effectLst>
              <a:glow rad="50800">
                <a:schemeClr val="accent4">
                  <a:lumMod val="40000"/>
                  <a:lumOff val="60000"/>
                  <a:alpha val="50000"/>
                </a:schemeClr>
              </a:glow>
            </a:effectLst>
          </p:spPr>
        </p:pic>
      </p:grpSp>
      <p:cxnSp>
        <p:nvCxnSpPr>
          <p:cNvPr id="53" name="Straight Connector 52">
            <a:extLst>
              <a:ext uri="{FF2B5EF4-FFF2-40B4-BE49-F238E27FC236}">
                <a16:creationId xmlns:a16="http://schemas.microsoft.com/office/drawing/2014/main" id="{5930077B-E07C-9710-B4A3-57711A2E5C2B}"/>
              </a:ext>
            </a:extLst>
          </p:cNvPr>
          <p:cNvCxnSpPr/>
          <p:nvPr/>
        </p:nvCxnSpPr>
        <p:spPr>
          <a:xfrm flipV="1">
            <a:off x="10292198" y="1498594"/>
            <a:ext cx="450356" cy="202377"/>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81D4F00-CE20-7839-0240-751542A83BAA}"/>
              </a:ext>
            </a:extLst>
          </p:cNvPr>
          <p:cNvCxnSpPr>
            <a:cxnSpLocks/>
          </p:cNvCxnSpPr>
          <p:nvPr/>
        </p:nvCxnSpPr>
        <p:spPr>
          <a:xfrm>
            <a:off x="10292198" y="1691253"/>
            <a:ext cx="450356" cy="23699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34D63673-A4C9-6D6F-B12B-DB0D88BEECC8}"/>
              </a:ext>
            </a:extLst>
          </p:cNvPr>
          <p:cNvSpPr/>
          <p:nvPr/>
        </p:nvSpPr>
        <p:spPr>
          <a:xfrm>
            <a:off x="10267707" y="1668574"/>
            <a:ext cx="48982" cy="4898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Oval 57">
            <a:extLst>
              <a:ext uri="{FF2B5EF4-FFF2-40B4-BE49-F238E27FC236}">
                <a16:creationId xmlns:a16="http://schemas.microsoft.com/office/drawing/2014/main" id="{FAC4684F-4A63-0A18-3B68-0D99D7C24882}"/>
              </a:ext>
            </a:extLst>
          </p:cNvPr>
          <p:cNvSpPr/>
          <p:nvPr/>
        </p:nvSpPr>
        <p:spPr>
          <a:xfrm>
            <a:off x="10626856" y="1440178"/>
            <a:ext cx="538786" cy="53435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0" name="Graphic 59">
            <a:extLst>
              <a:ext uri="{FF2B5EF4-FFF2-40B4-BE49-F238E27FC236}">
                <a16:creationId xmlns:a16="http://schemas.microsoft.com/office/drawing/2014/main" id="{B8A4DBF3-C8E2-65E9-67FF-C50899D202C3}"/>
              </a:ext>
            </a:extLst>
          </p:cNvPr>
          <p:cNvPicPr>
            <a:picLocks noChangeAspect="1"/>
          </p:cNvPicPr>
          <p:nvPr/>
        </p:nvPicPr>
        <p:blipFill>
          <a:blip>
            <a:extLst>
              <a:ext uri="{96DAC541-7B7A-43D3-8B79-37D633B846F1}">
                <asvg:svgBlip xmlns:asvg="http://schemas.microsoft.com/office/drawing/2016/SVG/main" r:embed="rId7"/>
              </a:ext>
            </a:extLst>
          </a:blip>
          <a:srcRect l="21522" t="25185" r="21111" b="24789"/>
          <a:stretch>
            <a:fillRect/>
          </a:stretch>
        </p:blipFill>
        <p:spPr>
          <a:xfrm>
            <a:off x="10663811" y="1527713"/>
            <a:ext cx="445420" cy="362935"/>
          </a:xfrm>
          <a:prstGeom prst="rect">
            <a:avLst/>
          </a:prstGeom>
          <a:effectLst>
            <a:glow rad="50800">
              <a:schemeClr val="accent4">
                <a:lumMod val="40000"/>
                <a:lumOff val="60000"/>
                <a:alpha val="50000"/>
              </a:schemeClr>
            </a:glow>
          </a:effectLst>
        </p:spPr>
      </p:pic>
      <p:cxnSp>
        <p:nvCxnSpPr>
          <p:cNvPr id="62" name="Straight Connector 61">
            <a:extLst>
              <a:ext uri="{FF2B5EF4-FFF2-40B4-BE49-F238E27FC236}">
                <a16:creationId xmlns:a16="http://schemas.microsoft.com/office/drawing/2014/main" id="{F4E1A6CF-4033-512F-972F-C23EC8F1BEEF}"/>
              </a:ext>
            </a:extLst>
          </p:cNvPr>
          <p:cNvCxnSpPr>
            <a:cxnSpLocks/>
            <a:endCxn id="76" idx="0"/>
          </p:cNvCxnSpPr>
          <p:nvPr/>
        </p:nvCxnSpPr>
        <p:spPr>
          <a:xfrm>
            <a:off x="7001593" y="2531030"/>
            <a:ext cx="8958" cy="256353"/>
          </a:xfrm>
          <a:prstGeom prst="line">
            <a:avLst/>
          </a:prstGeom>
          <a:ln w="28575">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79" name="Graphic 78">
            <a:extLst>
              <a:ext uri="{FF2B5EF4-FFF2-40B4-BE49-F238E27FC236}">
                <a16:creationId xmlns:a16="http://schemas.microsoft.com/office/drawing/2014/main" id="{544CF0EB-EA5D-2782-8C70-350C44BDD6F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800609" y="2933699"/>
            <a:ext cx="488495" cy="488495"/>
          </a:xfrm>
          <a:prstGeom prst="rect">
            <a:avLst/>
          </a:prstGeom>
        </p:spPr>
      </p:pic>
      <p:pic>
        <p:nvPicPr>
          <p:cNvPr id="81" name="Graphic 80">
            <a:extLst>
              <a:ext uri="{FF2B5EF4-FFF2-40B4-BE49-F238E27FC236}">
                <a16:creationId xmlns:a16="http://schemas.microsoft.com/office/drawing/2014/main" id="{2F55A72B-63BD-F37D-8B6D-EC6BDB55B513}"/>
              </a:ext>
            </a:extLst>
          </p:cNvPr>
          <p:cNvPicPr>
            <a:picLocks noChangeAspect="1"/>
          </p:cNvPicPr>
          <p:nvPr/>
        </p:nvPicPr>
        <p:blipFill>
          <a:blip>
            <a:extLst>
              <a:ext uri="{96DAC541-7B7A-43D3-8B79-37D633B846F1}">
                <asvg:svgBlip xmlns:asvg="http://schemas.microsoft.com/office/drawing/2016/SVG/main" r:embed="rId9"/>
              </a:ext>
            </a:extLst>
          </a:blip>
          <a:srcRect l="21522" t="25185" r="21111" b="24789"/>
          <a:stretch>
            <a:fillRect/>
          </a:stretch>
        </p:blipFill>
        <p:spPr>
          <a:xfrm>
            <a:off x="6616343" y="4887885"/>
            <a:ext cx="549921" cy="440236"/>
          </a:xfrm>
          <a:prstGeom prst="rect">
            <a:avLst/>
          </a:prstGeom>
          <a:effectLst>
            <a:glow rad="50800">
              <a:schemeClr val="accent4">
                <a:lumMod val="40000"/>
                <a:lumOff val="60000"/>
                <a:alpha val="50000"/>
              </a:schemeClr>
            </a:glow>
          </a:effectLst>
        </p:spPr>
      </p:pic>
      <p:pic>
        <p:nvPicPr>
          <p:cNvPr id="82" name="Graphic 81">
            <a:extLst>
              <a:ext uri="{FF2B5EF4-FFF2-40B4-BE49-F238E27FC236}">
                <a16:creationId xmlns:a16="http://schemas.microsoft.com/office/drawing/2014/main" id="{5DDE1ACB-0336-DAFB-5193-656BA27EE3F1}"/>
              </a:ext>
            </a:extLst>
          </p:cNvPr>
          <p:cNvPicPr>
            <a:picLocks noChangeAspect="1"/>
          </p:cNvPicPr>
          <p:nvPr/>
        </p:nvPicPr>
        <p:blipFill>
          <a:blip>
            <a:extLst>
              <a:ext uri="{96DAC541-7B7A-43D3-8B79-37D633B846F1}">
                <asvg:svgBlip xmlns:asvg="http://schemas.microsoft.com/office/drawing/2016/SVG/main" r:embed="rId10"/>
              </a:ext>
            </a:extLst>
          </a:blip>
          <a:srcRect l="21522" t="25185" r="21111" b="24789"/>
          <a:stretch>
            <a:fillRect/>
          </a:stretch>
        </p:blipFill>
        <p:spPr>
          <a:xfrm>
            <a:off x="6616342" y="5509733"/>
            <a:ext cx="549921" cy="440236"/>
          </a:xfrm>
          <a:prstGeom prst="rect">
            <a:avLst/>
          </a:prstGeom>
          <a:effectLst>
            <a:glow rad="50800">
              <a:schemeClr val="accent4">
                <a:lumMod val="40000"/>
                <a:lumOff val="60000"/>
                <a:alpha val="50000"/>
              </a:schemeClr>
            </a:glow>
          </a:effectLst>
        </p:spPr>
      </p:pic>
      <p:pic>
        <p:nvPicPr>
          <p:cNvPr id="83" name="Graphic 82">
            <a:extLst>
              <a:ext uri="{FF2B5EF4-FFF2-40B4-BE49-F238E27FC236}">
                <a16:creationId xmlns:a16="http://schemas.microsoft.com/office/drawing/2014/main" id="{EABE8169-95EC-87D6-EF31-FD223E3A57BB}"/>
              </a:ext>
            </a:extLst>
          </p:cNvPr>
          <p:cNvPicPr>
            <a:picLocks noChangeAspect="1"/>
          </p:cNvPicPr>
          <p:nvPr/>
        </p:nvPicPr>
        <p:blipFill>
          <a:blip>
            <a:extLst>
              <a:ext uri="{96DAC541-7B7A-43D3-8B79-37D633B846F1}">
                <asvg:svgBlip xmlns:asvg="http://schemas.microsoft.com/office/drawing/2016/SVG/main" r:embed="rId11"/>
              </a:ext>
            </a:extLst>
          </a:blip>
          <a:srcRect l="21522" t="25185" r="21111" b="24789"/>
          <a:stretch>
            <a:fillRect/>
          </a:stretch>
        </p:blipFill>
        <p:spPr>
          <a:xfrm>
            <a:off x="6616341" y="6151822"/>
            <a:ext cx="549921" cy="440236"/>
          </a:xfrm>
          <a:prstGeom prst="rect">
            <a:avLst/>
          </a:prstGeom>
          <a:effectLst>
            <a:glow rad="50800">
              <a:schemeClr val="accent4">
                <a:lumMod val="40000"/>
                <a:lumOff val="60000"/>
                <a:alpha val="50000"/>
              </a:schemeClr>
            </a:glow>
          </a:effectLst>
        </p:spPr>
      </p:pic>
      <p:sp>
        <p:nvSpPr>
          <p:cNvPr id="84" name="TextBox 83">
            <a:extLst>
              <a:ext uri="{FF2B5EF4-FFF2-40B4-BE49-F238E27FC236}">
                <a16:creationId xmlns:a16="http://schemas.microsoft.com/office/drawing/2014/main" id="{6B1BA59E-92D1-A0A7-9F53-4496D57F4875}"/>
              </a:ext>
            </a:extLst>
          </p:cNvPr>
          <p:cNvSpPr txBox="1"/>
          <p:nvPr/>
        </p:nvSpPr>
        <p:spPr>
          <a:xfrm>
            <a:off x="7541229" y="3663438"/>
            <a:ext cx="3354911" cy="677108"/>
          </a:xfrm>
          <a:prstGeom prst="rect">
            <a:avLst/>
          </a:prstGeom>
          <a:noFill/>
        </p:spPr>
        <p:txBody>
          <a:bodyPr wrap="square" rtlCol="0">
            <a:spAutoFit/>
          </a:bodyPr>
          <a:lstStyle/>
          <a:p>
            <a:pPr algn="ctr"/>
            <a:r>
              <a:rPr lang="en-GB" sz="1400" b="1" noProof="0">
                <a:solidFill>
                  <a:schemeClr val="accent1"/>
                </a:solidFill>
              </a:rPr>
              <a:t>Imaging mass cytometry*</a:t>
            </a:r>
          </a:p>
          <a:p>
            <a:pPr algn="ctr"/>
            <a:r>
              <a:rPr lang="en-GB" sz="1200">
                <a:solidFill>
                  <a:schemeClr val="accent1"/>
                </a:solidFill>
              </a:rPr>
              <a:t>of paired tumour specimens</a:t>
            </a:r>
          </a:p>
          <a:p>
            <a:pPr algn="ctr"/>
            <a:r>
              <a:rPr lang="en-GB" sz="1200">
                <a:solidFill>
                  <a:schemeClr val="accent1"/>
                </a:solidFill>
              </a:rPr>
              <a:t>(pre-ICI and post-ICI)</a:t>
            </a:r>
            <a:endParaRPr lang="en-GB" sz="1200" noProof="0">
              <a:solidFill>
                <a:schemeClr val="accent1"/>
              </a:solidFill>
            </a:endParaRPr>
          </a:p>
        </p:txBody>
      </p:sp>
      <p:sp>
        <p:nvSpPr>
          <p:cNvPr id="85" name="Rectangle 84">
            <a:extLst>
              <a:ext uri="{FF2B5EF4-FFF2-40B4-BE49-F238E27FC236}">
                <a16:creationId xmlns:a16="http://schemas.microsoft.com/office/drawing/2014/main" id="{D9DBEA6A-488C-9979-5975-9C2B27CF85B0}"/>
              </a:ext>
            </a:extLst>
          </p:cNvPr>
          <p:cNvSpPr/>
          <p:nvPr/>
        </p:nvSpPr>
        <p:spPr>
          <a:xfrm>
            <a:off x="7223084" y="4874380"/>
            <a:ext cx="1821764"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300">
                <a:solidFill>
                  <a:schemeClr val="tx2"/>
                </a:solidFill>
                <a:latin typeface="Arial" panose="020B0604020202020204"/>
              </a:rPr>
              <a:t>I</a:t>
            </a:r>
            <a:r>
              <a:rPr lang="en-GB" sz="1300" noProof="0" err="1">
                <a:solidFill>
                  <a:schemeClr val="tx2"/>
                </a:solidFill>
                <a:latin typeface="Arial" panose="020B0604020202020204"/>
              </a:rPr>
              <a:t>mmune</a:t>
            </a:r>
            <a:r>
              <a:rPr lang="en-GB" sz="1300" noProof="0">
                <a:solidFill>
                  <a:schemeClr val="tx2"/>
                </a:solidFill>
                <a:latin typeface="Arial" panose="020B0604020202020204"/>
              </a:rPr>
              <a:t>-enriched</a:t>
            </a:r>
            <a:r>
              <a:rPr lang="en-GB" sz="1200" noProof="0">
                <a:solidFill>
                  <a:schemeClr val="tx2"/>
                </a:solidFill>
                <a:latin typeface="Arial" panose="020B0604020202020204"/>
              </a:rPr>
              <a:t> </a:t>
            </a:r>
            <a:endParaRPr lang="en-GB" sz="1200" b="1" noProof="0">
              <a:solidFill>
                <a:schemeClr val="tx2"/>
              </a:solidFill>
              <a:latin typeface="Arial" panose="020B0604020202020204"/>
            </a:endParaRPr>
          </a:p>
        </p:txBody>
      </p:sp>
      <p:cxnSp>
        <p:nvCxnSpPr>
          <p:cNvPr id="87" name="Straight Arrow Connector 96">
            <a:extLst>
              <a:ext uri="{FF2B5EF4-FFF2-40B4-BE49-F238E27FC236}">
                <a16:creationId xmlns:a16="http://schemas.microsoft.com/office/drawing/2014/main" id="{4453EDB3-D024-DBED-096F-4C6BBDA6FC00}"/>
              </a:ext>
            </a:extLst>
          </p:cNvPr>
          <p:cNvCxnSpPr>
            <a:cxnSpLocks/>
          </p:cNvCxnSpPr>
          <p:nvPr/>
        </p:nvCxnSpPr>
        <p:spPr>
          <a:xfrm>
            <a:off x="6951619" y="3589957"/>
            <a:ext cx="1177966" cy="488495"/>
          </a:xfrm>
          <a:prstGeom prst="bentConnector3">
            <a:avLst>
              <a:gd name="adj1" fmla="val 1484"/>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90956206-B820-2221-95DD-A1D7F23B20AF}"/>
              </a:ext>
            </a:extLst>
          </p:cNvPr>
          <p:cNvSpPr/>
          <p:nvPr/>
        </p:nvSpPr>
        <p:spPr>
          <a:xfrm>
            <a:off x="7213231" y="5498718"/>
            <a:ext cx="2342691"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300">
                <a:solidFill>
                  <a:schemeClr val="tx2"/>
                </a:solidFill>
                <a:latin typeface="Arial" panose="020B0604020202020204"/>
              </a:rPr>
              <a:t>I</a:t>
            </a:r>
            <a:r>
              <a:rPr lang="en-GB" sz="1300" noProof="0" err="1">
                <a:solidFill>
                  <a:schemeClr val="tx2"/>
                </a:solidFill>
                <a:latin typeface="Arial" panose="020B0604020202020204"/>
              </a:rPr>
              <a:t>mmune</a:t>
            </a:r>
            <a:r>
              <a:rPr lang="en-GB" sz="1300" noProof="0">
                <a:solidFill>
                  <a:schemeClr val="tx2"/>
                </a:solidFill>
                <a:latin typeface="Arial" panose="020B0604020202020204"/>
              </a:rPr>
              <a:t>-</a:t>
            </a:r>
            <a:br>
              <a:rPr lang="en-GB" sz="1300" noProof="0">
                <a:solidFill>
                  <a:schemeClr val="tx2"/>
                </a:solidFill>
                <a:latin typeface="Arial" panose="020B0604020202020204"/>
              </a:rPr>
            </a:br>
            <a:r>
              <a:rPr lang="en-GB" sz="1300" noProof="0">
                <a:solidFill>
                  <a:schemeClr val="tx2"/>
                </a:solidFill>
                <a:latin typeface="Arial" panose="020B0604020202020204"/>
              </a:rPr>
              <a:t>compartmentalized</a:t>
            </a:r>
            <a:r>
              <a:rPr lang="en-GB" sz="1200" noProof="0">
                <a:solidFill>
                  <a:schemeClr val="tx2"/>
                </a:solidFill>
                <a:latin typeface="Arial" panose="020B0604020202020204"/>
              </a:rPr>
              <a:t> </a:t>
            </a:r>
            <a:endParaRPr lang="en-GB" sz="1200" b="1" noProof="0">
              <a:solidFill>
                <a:schemeClr val="tx2"/>
              </a:solidFill>
              <a:latin typeface="Arial" panose="020B0604020202020204"/>
            </a:endParaRPr>
          </a:p>
        </p:txBody>
      </p:sp>
      <p:sp>
        <p:nvSpPr>
          <p:cNvPr id="103" name="Rectangle 102">
            <a:extLst>
              <a:ext uri="{FF2B5EF4-FFF2-40B4-BE49-F238E27FC236}">
                <a16:creationId xmlns:a16="http://schemas.microsoft.com/office/drawing/2014/main" id="{A8224888-D68D-FAFC-CC33-5A15D2157FCD}"/>
              </a:ext>
            </a:extLst>
          </p:cNvPr>
          <p:cNvSpPr/>
          <p:nvPr/>
        </p:nvSpPr>
        <p:spPr>
          <a:xfrm>
            <a:off x="7213231" y="6140604"/>
            <a:ext cx="2342691"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300">
                <a:solidFill>
                  <a:schemeClr val="tx2"/>
                </a:solidFill>
                <a:latin typeface="Arial" panose="020B0604020202020204"/>
              </a:rPr>
              <a:t>Immune-depleted </a:t>
            </a:r>
            <a:r>
              <a:rPr lang="en-GB" sz="1200" noProof="0">
                <a:solidFill>
                  <a:schemeClr val="tx2"/>
                </a:solidFill>
                <a:latin typeface="Arial" panose="020B0604020202020204"/>
              </a:rPr>
              <a:t> </a:t>
            </a:r>
            <a:endParaRPr lang="en-GB" sz="1200" b="1" noProof="0">
              <a:solidFill>
                <a:schemeClr val="tx2"/>
              </a:solidFill>
              <a:latin typeface="Arial" panose="020B0604020202020204"/>
            </a:endParaRPr>
          </a:p>
        </p:txBody>
      </p:sp>
      <p:cxnSp>
        <p:nvCxnSpPr>
          <p:cNvPr id="105" name="Straight Arrow Connector 104">
            <a:extLst>
              <a:ext uri="{FF2B5EF4-FFF2-40B4-BE49-F238E27FC236}">
                <a16:creationId xmlns:a16="http://schemas.microsoft.com/office/drawing/2014/main" id="{1D290450-976F-2464-AB09-6FF1E6028224}"/>
              </a:ext>
            </a:extLst>
          </p:cNvPr>
          <p:cNvCxnSpPr>
            <a:cxnSpLocks/>
          </p:cNvCxnSpPr>
          <p:nvPr/>
        </p:nvCxnSpPr>
        <p:spPr>
          <a:xfrm flipV="1">
            <a:off x="8884890" y="5677346"/>
            <a:ext cx="530356" cy="3151"/>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9FEDDECB-59DC-6689-78C3-A68DFD2F4E62}"/>
              </a:ext>
            </a:extLst>
          </p:cNvPr>
          <p:cNvSpPr/>
          <p:nvPr/>
        </p:nvSpPr>
        <p:spPr>
          <a:xfrm>
            <a:off x="9529673" y="5418640"/>
            <a:ext cx="2342691"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300">
                <a:solidFill>
                  <a:schemeClr val="tx2"/>
                </a:solidFill>
                <a:latin typeface="Arial" panose="020B0604020202020204"/>
              </a:rPr>
              <a:t>Characterization of CD8⁺ </a:t>
            </a:r>
            <a:br>
              <a:rPr lang="en-US" sz="1300">
                <a:solidFill>
                  <a:schemeClr val="tx2"/>
                </a:solidFill>
                <a:latin typeface="Arial" panose="020B0604020202020204"/>
              </a:rPr>
            </a:br>
            <a:r>
              <a:rPr lang="en-US" sz="1300">
                <a:solidFill>
                  <a:schemeClr val="tx2"/>
                </a:solidFill>
                <a:latin typeface="Arial" panose="020B0604020202020204"/>
              </a:rPr>
              <a:t>T-cell exhaustion states</a:t>
            </a:r>
            <a:r>
              <a:rPr lang="en-GB" sz="1200" baseline="30000">
                <a:solidFill>
                  <a:schemeClr val="tx2"/>
                </a:solidFill>
                <a:latin typeface="Arial" panose="020B0604020202020204"/>
              </a:rPr>
              <a:t>†</a:t>
            </a:r>
            <a:endParaRPr lang="en-GB" sz="1200" b="1" noProof="0">
              <a:solidFill>
                <a:schemeClr val="tx2"/>
              </a:solidFill>
              <a:latin typeface="Arial" panose="020B0604020202020204"/>
            </a:endParaRPr>
          </a:p>
        </p:txBody>
      </p:sp>
      <p:sp>
        <p:nvSpPr>
          <p:cNvPr id="10" name="TextBox 83">
            <a:extLst>
              <a:ext uri="{FF2B5EF4-FFF2-40B4-BE49-F238E27FC236}">
                <a16:creationId xmlns:a16="http://schemas.microsoft.com/office/drawing/2014/main" id="{0EFE946A-0D2C-1CA6-B01F-AD8AF1D8ACFB}"/>
              </a:ext>
            </a:extLst>
          </p:cNvPr>
          <p:cNvSpPr txBox="1"/>
          <p:nvPr/>
        </p:nvSpPr>
        <p:spPr>
          <a:xfrm>
            <a:off x="6385148" y="4457424"/>
            <a:ext cx="2499742" cy="276999"/>
          </a:xfrm>
          <a:prstGeom prst="rect">
            <a:avLst/>
          </a:prstGeom>
          <a:noFill/>
        </p:spPr>
        <p:txBody>
          <a:bodyPr wrap="square" rtlCol="0">
            <a:spAutoFit/>
          </a:bodyPr>
          <a:lstStyle/>
          <a:p>
            <a:r>
              <a:rPr lang="en-GB" sz="1200" b="1" noProof="0">
                <a:solidFill>
                  <a:schemeClr val="accent1"/>
                </a:solidFill>
              </a:rPr>
              <a:t>Spatial immune classification*</a:t>
            </a:r>
          </a:p>
        </p:txBody>
      </p:sp>
      <p:sp>
        <p:nvSpPr>
          <p:cNvPr id="11" name="TextBox 83">
            <a:extLst>
              <a:ext uri="{FF2B5EF4-FFF2-40B4-BE49-F238E27FC236}">
                <a16:creationId xmlns:a16="http://schemas.microsoft.com/office/drawing/2014/main" id="{CD4AFAEE-F480-2D29-9CFA-9E3DE5792AC5}"/>
              </a:ext>
            </a:extLst>
          </p:cNvPr>
          <p:cNvSpPr txBox="1"/>
          <p:nvPr/>
        </p:nvSpPr>
        <p:spPr>
          <a:xfrm>
            <a:off x="9413964" y="4698724"/>
            <a:ext cx="2448247" cy="276999"/>
          </a:xfrm>
          <a:prstGeom prst="rect">
            <a:avLst/>
          </a:prstGeom>
          <a:noFill/>
        </p:spPr>
        <p:txBody>
          <a:bodyPr wrap="square" rtlCol="0">
            <a:spAutoFit/>
          </a:bodyPr>
          <a:lstStyle/>
          <a:p>
            <a:r>
              <a:rPr lang="en-GB" sz="1200" b="1" noProof="0">
                <a:solidFill>
                  <a:schemeClr val="accent1"/>
                </a:solidFill>
              </a:rPr>
              <a:t>Spatial CD8⁺ T-cell profiling</a:t>
            </a:r>
          </a:p>
        </p:txBody>
      </p:sp>
      <p:pic>
        <p:nvPicPr>
          <p:cNvPr id="2" name="Picture 1">
            <a:hlinkClick r:id="rId12" action="ppaction://hlinksldjump"/>
            <a:extLst>
              <a:ext uri="{FF2B5EF4-FFF2-40B4-BE49-F238E27FC236}">
                <a16:creationId xmlns:a16="http://schemas.microsoft.com/office/drawing/2014/main" id="{833C4E17-4A55-2C58-FF1F-D46D5FF4A53E}"/>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90512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3" y="1045638"/>
            <a:ext cx="5498382"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a:lnSpc>
                <a:spcPct val="100000"/>
              </a:lnSpc>
            </a:pPr>
            <a:r>
              <a:rPr lang="en-US" sz="1600">
                <a:solidFill>
                  <a:schemeClr val="accent1"/>
                </a:solidFill>
                <a:latin typeface="Arial" panose="020B0604020202020204" pitchFamily="34" charset="0"/>
                <a:cs typeface="Arial" panose="020B0604020202020204" pitchFamily="34" charset="0"/>
              </a:rPr>
              <a:t>Immune-enriched </a:t>
            </a:r>
            <a:r>
              <a:rPr lang="en-US" sz="1600" err="1">
                <a:solidFill>
                  <a:schemeClr val="accent1"/>
                </a:solidFill>
                <a:latin typeface="Arial" panose="020B0604020202020204" pitchFamily="34" charset="0"/>
                <a:cs typeface="Arial" panose="020B0604020202020204" pitchFamily="34" charset="0"/>
              </a:rPr>
              <a:t>tumours</a:t>
            </a:r>
            <a:r>
              <a:rPr lang="en-US" sz="1600">
                <a:solidFill>
                  <a:schemeClr val="accent1"/>
                </a:solidFill>
                <a:latin typeface="Arial" panose="020B0604020202020204" pitchFamily="34" charset="0"/>
                <a:cs typeface="Arial" panose="020B0604020202020204" pitchFamily="34" charset="0"/>
              </a:rPr>
              <a:t> demonstrated </a:t>
            </a:r>
            <a:br>
              <a:rPr lang="en-US" sz="1600">
                <a:solidFill>
                  <a:schemeClr val="accent1"/>
                </a:solidFill>
                <a:latin typeface="Arial" panose="020B0604020202020204" pitchFamily="34" charset="0"/>
                <a:cs typeface="Arial" panose="020B0604020202020204" pitchFamily="34" charset="0"/>
              </a:rPr>
            </a:br>
            <a:r>
              <a:rPr lang="en-US" sz="1600">
                <a:solidFill>
                  <a:schemeClr val="accent1"/>
                </a:solidFill>
                <a:latin typeface="Arial" panose="020B0604020202020204" pitchFamily="34" charset="0"/>
                <a:cs typeface="Arial" panose="020B0604020202020204" pitchFamily="34" charset="0"/>
              </a:rPr>
              <a:t>superior radiological and pathological responses compared with immune-compartmentalized and </a:t>
            </a:r>
            <a:br>
              <a:rPr lang="en-US" sz="1600">
                <a:solidFill>
                  <a:schemeClr val="accent1"/>
                </a:solidFill>
                <a:latin typeface="Arial" panose="020B0604020202020204" pitchFamily="34" charset="0"/>
                <a:cs typeface="Arial" panose="020B0604020202020204" pitchFamily="34" charset="0"/>
              </a:rPr>
            </a:br>
            <a:r>
              <a:rPr lang="en-US" sz="1600">
                <a:solidFill>
                  <a:schemeClr val="accent1"/>
                </a:solidFill>
                <a:latin typeface="Arial" panose="020B0604020202020204" pitchFamily="34" charset="0"/>
                <a:cs typeface="Arial" panose="020B0604020202020204" pitchFamily="34" charset="0"/>
              </a:rPr>
              <a:t>immune-depleted </a:t>
            </a:r>
            <a:r>
              <a:rPr lang="en-US" sz="1600" err="1">
                <a:solidFill>
                  <a:schemeClr val="accent1"/>
                </a:solidFill>
                <a:latin typeface="Arial" panose="020B0604020202020204" pitchFamily="34" charset="0"/>
                <a:cs typeface="Arial" panose="020B0604020202020204" pitchFamily="34" charset="0"/>
              </a:rPr>
              <a:t>tumours</a:t>
            </a:r>
            <a:endParaRPr lang="en-US" sz="1600">
              <a:solidFill>
                <a:schemeClr val="accent1"/>
              </a:solidFill>
              <a:latin typeface="Arial" panose="020B0604020202020204" pitchFamily="34" charset="0"/>
              <a:cs typeface="Arial" panose="020B0604020202020204" pitchFamily="34" charset="0"/>
            </a:endParaRPr>
          </a:p>
          <a:p>
            <a:pPr marL="447675" lvl="1">
              <a:lnSpc>
                <a:spcPct val="100000"/>
              </a:lnSpc>
              <a:buFont typeface="Symbol" pitchFamily="2" charset="2"/>
              <a:buChar char="-"/>
            </a:pPr>
            <a:r>
              <a:rPr lang="en-US" sz="1600" noProof="0">
                <a:solidFill>
                  <a:schemeClr val="accent1"/>
                </a:solidFill>
                <a:latin typeface="Arial" panose="020B0604020202020204" pitchFamily="34" charset="0"/>
                <a:cs typeface="Arial" panose="020B0604020202020204" pitchFamily="34" charset="0"/>
              </a:rPr>
              <a:t>Immune-enriched </a:t>
            </a:r>
            <a:r>
              <a:rPr lang="en-US" sz="1600" noProof="0" err="1">
                <a:solidFill>
                  <a:schemeClr val="accent1"/>
                </a:solidFill>
                <a:latin typeface="Arial" panose="020B0604020202020204" pitchFamily="34" charset="0"/>
                <a:cs typeface="Arial" panose="020B0604020202020204" pitchFamily="34" charset="0"/>
              </a:rPr>
              <a:t>tumours</a:t>
            </a:r>
            <a:r>
              <a:rPr lang="en-US" sz="1600" noProof="0">
                <a:solidFill>
                  <a:schemeClr val="accent1"/>
                </a:solidFill>
                <a:latin typeface="Arial" panose="020B0604020202020204" pitchFamily="34" charset="0"/>
                <a:cs typeface="Arial" panose="020B0604020202020204" pitchFamily="34" charset="0"/>
              </a:rPr>
              <a:t> showed a </a:t>
            </a:r>
            <a:r>
              <a:rPr lang="en-US" sz="1600">
                <a:solidFill>
                  <a:schemeClr val="accent1"/>
                </a:solidFill>
                <a:latin typeface="Arial" panose="020B0604020202020204" pitchFamily="34" charset="0"/>
                <a:cs typeface="Arial" panose="020B0604020202020204" pitchFamily="34" charset="0"/>
              </a:rPr>
              <a:t>prolonged recurrence-free survival </a:t>
            </a:r>
            <a:endParaRPr lang="en-US" sz="1600" noProof="0">
              <a:solidFill>
                <a:schemeClr val="accent1"/>
              </a:solidFill>
              <a:latin typeface="Arial" panose="020B0604020202020204" pitchFamily="34" charset="0"/>
              <a:cs typeface="Arial" panose="020B0604020202020204" pitchFamily="34" charset="0"/>
            </a:endParaRPr>
          </a:p>
          <a:p>
            <a:pPr>
              <a:lnSpc>
                <a:spcPct val="100000"/>
              </a:lnSpc>
            </a:pPr>
            <a:r>
              <a:rPr lang="en-US" sz="1600">
                <a:solidFill>
                  <a:schemeClr val="accent1"/>
                </a:solidFill>
                <a:latin typeface="Arial" panose="020B0604020202020204" pitchFamily="34" charset="0"/>
                <a:cs typeface="Arial" panose="020B0604020202020204" pitchFamily="34" charset="0"/>
              </a:rPr>
              <a:t>At baseline, immune-enriched </a:t>
            </a:r>
            <a:r>
              <a:rPr lang="en-US" sz="1600" err="1">
                <a:solidFill>
                  <a:schemeClr val="accent1"/>
                </a:solidFill>
                <a:latin typeface="Arial" panose="020B0604020202020204" pitchFamily="34" charset="0"/>
                <a:cs typeface="Arial" panose="020B0604020202020204" pitchFamily="34" charset="0"/>
              </a:rPr>
              <a:t>tumours</a:t>
            </a:r>
            <a:r>
              <a:rPr lang="en-US" sz="1600">
                <a:solidFill>
                  <a:schemeClr val="accent1"/>
                </a:solidFill>
                <a:latin typeface="Arial" panose="020B0604020202020204" pitchFamily="34" charset="0"/>
                <a:cs typeface="Arial" panose="020B0604020202020204" pitchFamily="34" charset="0"/>
              </a:rPr>
              <a:t> were characterized by enrichment of </a:t>
            </a:r>
            <a:r>
              <a:rPr lang="en-US" sz="1600" err="1">
                <a:solidFill>
                  <a:schemeClr val="accent1"/>
                </a:solidFill>
                <a:latin typeface="Arial" panose="020B0604020202020204" pitchFamily="34" charset="0"/>
                <a:cs typeface="Arial" panose="020B0604020202020204" pitchFamily="34" charset="0"/>
              </a:rPr>
              <a:t>TPEX</a:t>
            </a:r>
            <a:r>
              <a:rPr lang="en-US" sz="1600">
                <a:solidFill>
                  <a:schemeClr val="accent1"/>
                </a:solidFill>
                <a:latin typeface="Arial" panose="020B0604020202020204" pitchFamily="34" charset="0"/>
                <a:cs typeface="Arial" panose="020B0604020202020204" pitchFamily="34" charset="0"/>
              </a:rPr>
              <a:t> and a higher </a:t>
            </a:r>
            <a:r>
              <a:rPr lang="en-US" sz="1600" err="1">
                <a:solidFill>
                  <a:schemeClr val="accent1"/>
                </a:solidFill>
                <a:latin typeface="Arial" panose="020B0604020202020204" pitchFamily="34" charset="0"/>
                <a:cs typeface="Arial" panose="020B0604020202020204" pitchFamily="34" charset="0"/>
              </a:rPr>
              <a:t>TPEX:TEX</a:t>
            </a:r>
            <a:r>
              <a:rPr lang="en-US" sz="1600">
                <a:solidFill>
                  <a:schemeClr val="accent1"/>
                </a:solidFill>
                <a:latin typeface="Arial" panose="020B0604020202020204" pitchFamily="34" charset="0"/>
                <a:cs typeface="Arial" panose="020B0604020202020204" pitchFamily="34" charset="0"/>
              </a:rPr>
              <a:t> ratio</a:t>
            </a:r>
          </a:p>
          <a:p>
            <a:pPr marL="447675" lvl="1">
              <a:lnSpc>
                <a:spcPct val="100000"/>
              </a:lnSpc>
              <a:buFont typeface="Symbol" pitchFamily="2" charset="2"/>
              <a:buChar char="-"/>
            </a:pPr>
            <a:r>
              <a:rPr lang="en-US" sz="1600">
                <a:solidFill>
                  <a:schemeClr val="accent1"/>
                </a:solidFill>
                <a:latin typeface="Arial" panose="020B0604020202020204" pitchFamily="34" charset="0"/>
                <a:cs typeface="Arial" panose="020B0604020202020204" pitchFamily="34" charset="0"/>
              </a:rPr>
              <a:t>In contrast, non-responding </a:t>
            </a:r>
            <a:r>
              <a:rPr lang="en-US" sz="1600" err="1">
                <a:solidFill>
                  <a:schemeClr val="accent1"/>
                </a:solidFill>
                <a:latin typeface="Arial" panose="020B0604020202020204" pitchFamily="34" charset="0"/>
                <a:cs typeface="Arial" panose="020B0604020202020204" pitchFamily="34" charset="0"/>
              </a:rPr>
              <a:t>tumours</a:t>
            </a:r>
            <a:r>
              <a:rPr lang="en-US" sz="1600">
                <a:solidFill>
                  <a:schemeClr val="accent1"/>
                </a:solidFill>
                <a:latin typeface="Arial" panose="020B0604020202020204" pitchFamily="34" charset="0"/>
                <a:cs typeface="Arial" panose="020B0604020202020204" pitchFamily="34" charset="0"/>
              </a:rPr>
              <a:t> were enriched in TEX</a:t>
            </a:r>
          </a:p>
          <a:p>
            <a:pPr>
              <a:lnSpc>
                <a:spcPct val="100000"/>
              </a:lnSpc>
            </a:pPr>
            <a:r>
              <a:rPr lang="en-US" sz="1600">
                <a:solidFill>
                  <a:schemeClr val="accent1"/>
                </a:solidFill>
                <a:latin typeface="Arial" panose="020B0604020202020204" pitchFamily="34" charset="0"/>
                <a:cs typeface="Arial" panose="020B0604020202020204" pitchFamily="34" charset="0"/>
              </a:rPr>
              <a:t>Following neoadjuvant ICI, immune-enriched </a:t>
            </a:r>
            <a:r>
              <a:rPr lang="en-US" sz="1600" err="1">
                <a:solidFill>
                  <a:schemeClr val="accent1"/>
                </a:solidFill>
                <a:latin typeface="Arial" panose="020B0604020202020204" pitchFamily="34" charset="0"/>
                <a:cs typeface="Arial" panose="020B0604020202020204" pitchFamily="34" charset="0"/>
              </a:rPr>
              <a:t>tumours</a:t>
            </a:r>
            <a:r>
              <a:rPr lang="en-US" sz="1600">
                <a:solidFill>
                  <a:schemeClr val="accent1"/>
                </a:solidFill>
                <a:latin typeface="Arial" panose="020B0604020202020204" pitchFamily="34" charset="0"/>
                <a:cs typeface="Arial" panose="020B0604020202020204" pitchFamily="34" charset="0"/>
              </a:rPr>
              <a:t> exhibited expansion of proliferating PD-1⁺ CD8⁺ T cells within the </a:t>
            </a:r>
            <a:r>
              <a:rPr lang="en-US" sz="1600" err="1">
                <a:solidFill>
                  <a:schemeClr val="accent1"/>
                </a:solidFill>
                <a:latin typeface="Arial" panose="020B0604020202020204" pitchFamily="34" charset="0"/>
                <a:cs typeface="Arial" panose="020B0604020202020204" pitchFamily="34" charset="0"/>
              </a:rPr>
              <a:t>tumour</a:t>
            </a:r>
            <a:r>
              <a:rPr lang="en-US" sz="1600">
                <a:solidFill>
                  <a:schemeClr val="accent1"/>
                </a:solidFill>
                <a:latin typeface="Arial" panose="020B0604020202020204" pitchFamily="34" charset="0"/>
                <a:cs typeface="Arial" panose="020B0604020202020204" pitchFamily="34" charset="0"/>
              </a:rPr>
              <a:t> microenvironment</a:t>
            </a:r>
          </a:p>
          <a:p>
            <a:pPr marL="447675" lvl="1">
              <a:lnSpc>
                <a:spcPct val="100000"/>
              </a:lnSpc>
              <a:buFont typeface="Symbol" pitchFamily="2" charset="2"/>
              <a:buChar char="-"/>
            </a:pPr>
            <a:r>
              <a:rPr lang="en-US" sz="1600">
                <a:solidFill>
                  <a:schemeClr val="accent1"/>
                </a:solidFill>
                <a:latin typeface="Arial" panose="020B0604020202020204" pitchFamily="34" charset="0"/>
                <a:cs typeface="Arial" panose="020B0604020202020204" pitchFamily="34" charset="0"/>
              </a:rPr>
              <a:t>Non-responding </a:t>
            </a:r>
            <a:r>
              <a:rPr lang="en-US" sz="1600" err="1">
                <a:solidFill>
                  <a:schemeClr val="accent1"/>
                </a:solidFill>
                <a:latin typeface="Arial" panose="020B0604020202020204" pitchFamily="34" charset="0"/>
                <a:cs typeface="Arial" panose="020B0604020202020204" pitchFamily="34" charset="0"/>
              </a:rPr>
              <a:t>tumours</a:t>
            </a:r>
            <a:r>
              <a:rPr lang="en-US" sz="1600">
                <a:solidFill>
                  <a:schemeClr val="accent1"/>
                </a:solidFill>
                <a:latin typeface="Arial" panose="020B0604020202020204" pitchFamily="34" charset="0"/>
                <a:cs typeface="Arial" panose="020B0604020202020204" pitchFamily="34" charset="0"/>
              </a:rPr>
              <a:t> failed to undergo effective immune reinvigoration</a:t>
            </a: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57304" y="1045638"/>
            <a:ext cx="5830019" cy="44407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de-DE" sz="1600">
                <a:latin typeface="+mn-lt"/>
              </a:rPr>
              <a:t>Immune classification-guided patient stratification may inform selection of neoadjuvant immunotherapy strategies in early-stage HCC</a:t>
            </a:r>
          </a:p>
          <a:p>
            <a:pPr marL="447675" lvl="1">
              <a:lnSpc>
                <a:spcPct val="100000"/>
              </a:lnSpc>
              <a:buFont typeface="Symbol" pitchFamily="2" charset="2"/>
              <a:buChar char="-"/>
              <a:tabLst>
                <a:tab pos="447675" algn="l"/>
              </a:tabLst>
            </a:pPr>
            <a:r>
              <a:rPr lang="de-DE" sz="1600">
                <a:solidFill>
                  <a:schemeClr val="accent1"/>
                </a:solidFill>
                <a:latin typeface="Arial" panose="020B0604020202020204" pitchFamily="34" charset="0"/>
                <a:cs typeface="Arial" panose="020B0604020202020204" pitchFamily="34" charset="0"/>
              </a:rPr>
              <a:t>Reflecting the spatial availability of TPEX and the TPEX:TEX balance in HCC</a:t>
            </a:r>
          </a:p>
          <a:p>
            <a:pPr marL="447675" lvl="1">
              <a:lnSpc>
                <a:spcPct val="100000"/>
              </a:lnSpc>
              <a:buFont typeface="Symbol" pitchFamily="2" charset="2"/>
              <a:buChar char="-"/>
              <a:tabLst>
                <a:tab pos="447675" algn="l"/>
              </a:tabLst>
            </a:pPr>
            <a:r>
              <a:rPr lang="de-DE" sz="1600">
                <a:solidFill>
                  <a:schemeClr val="accent1"/>
                </a:solidFill>
                <a:latin typeface="Arial" panose="020B0604020202020204" pitchFamily="34" charset="0"/>
                <a:cs typeface="Arial" panose="020B0604020202020204" pitchFamily="34" charset="0"/>
              </a:rPr>
              <a:t>Serving as a surrogate for the capacity for immune reinvigoration and response to neoadjuvant ICI</a:t>
            </a:r>
          </a:p>
          <a:p>
            <a:pPr>
              <a:lnSpc>
                <a:spcPct val="100000"/>
              </a:lnSpc>
              <a:spcBef>
                <a:spcPts val="500"/>
              </a:spcBef>
            </a:pPr>
            <a:r>
              <a:rPr lang="en-US" sz="1600">
                <a:latin typeface="Arial" panose="020B0604020202020204" pitchFamily="34" charset="0"/>
                <a:cs typeface="Arial" panose="020B0604020202020204" pitchFamily="34" charset="0"/>
              </a:rPr>
              <a:t>However, this approach is yet to be validated in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prospective studies</a:t>
            </a:r>
          </a:p>
        </p:txBody>
      </p: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a:off x="5924134" y="1045638"/>
            <a:ext cx="0" cy="52193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0F7D29F-4C42-271D-5B28-5760A0D75178}"/>
              </a:ext>
            </a:extLst>
          </p:cNvPr>
          <p:cNvSpPr>
            <a:spLocks noGrp="1"/>
          </p:cNvSpPr>
          <p:nvPr>
            <p:ph type="title"/>
          </p:nvPr>
        </p:nvSpPr>
        <p:spPr>
          <a:xfrm>
            <a:off x="838200" y="-89087"/>
            <a:ext cx="10515600" cy="838947"/>
          </a:xfrm>
        </p:spPr>
        <p:txBody>
          <a:bodyPr>
            <a:noAutofit/>
          </a:bodyPr>
          <a:lstStyle/>
          <a:p>
            <a:r>
              <a:rPr lang="en-GB">
                <a:latin typeface="Arial" panose="020B0604020202020204" pitchFamily="34" charset="0"/>
                <a:cs typeface="Arial" panose="020B0604020202020204" pitchFamily="34" charset="0"/>
              </a:rPr>
              <a:t>Spatial immune classification reflects CD8 T-cell exhaustion states and predicts response to neoadjuvant immunotherapy in HCC</a:t>
            </a:r>
            <a:endParaRPr lang="en-GB" noProof="0">
              <a:latin typeface="Arial" panose="020B0604020202020204" pitchFamily="34" charset="0"/>
              <a:cs typeface="Arial" panose="020B0604020202020204" pitchFamily="34" charset="0"/>
            </a:endParaRPr>
          </a:p>
        </p:txBody>
      </p: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451600"/>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br>
              <a:rPr lang="en-GB" sz="1100" noProof="0">
                <a:solidFill>
                  <a:srgbClr val="004B87"/>
                </a:solidFill>
                <a:latin typeface="Arial" panose="020B0604020202020204" pitchFamily="34" charset="0"/>
                <a:cs typeface="Arial" panose="020B0604020202020204" pitchFamily="34" charset="0"/>
              </a:rPr>
            </a:br>
            <a:r>
              <a:rPr lang="en-GB" sz="1100">
                <a:solidFill>
                  <a:srgbClr val="004B87"/>
                </a:solidFill>
                <a:latin typeface="Arial" panose="020B0604020202020204" pitchFamily="34" charset="0"/>
                <a:cs typeface="Arial" panose="020B0604020202020204" pitchFamily="34" charset="0"/>
              </a:rPr>
              <a:t>Schlaak AE, et al. EASL 2026; TOP-406.</a:t>
            </a:r>
          </a:p>
        </p:txBody>
      </p:sp>
      <p:pic>
        <p:nvPicPr>
          <p:cNvPr id="2" name="Picture 1">
            <a:hlinkClick r:id="rId3" action="ppaction://hlinksldjump"/>
            <a:extLst>
              <a:ext uri="{FF2B5EF4-FFF2-40B4-BE49-F238E27FC236}">
                <a16:creationId xmlns:a16="http://schemas.microsoft.com/office/drawing/2014/main" id="{59988429-3ECC-F96D-F026-4555C29ACE9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7686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Graphic 103">
            <a:extLst>
              <a:ext uri="{FF2B5EF4-FFF2-40B4-BE49-F238E27FC236}">
                <a16:creationId xmlns:a16="http://schemas.microsoft.com/office/drawing/2014/main" id="{88C2136C-261C-47E2-9F5B-0449EAE18AC7}"/>
              </a:ext>
            </a:extLst>
          </p:cNvPr>
          <p:cNvPicPr>
            <a:picLocks noChangeAspect="1"/>
          </p:cNvPicPr>
          <p:nvPr/>
        </p:nvPicPr>
        <p:blipFill>
          <a:blip>
            <a:extLst>
              <a:ext uri="{96DAC541-7B7A-43D3-8B79-37D633B846F1}">
                <asvg:svgBlip xmlns:asvg="http://schemas.microsoft.com/office/drawing/2016/SVG/main" r:embed="rId3"/>
              </a:ext>
            </a:extLst>
          </a:blip>
          <a:srcRect l="21522" t="25185" r="21111" b="24789"/>
          <a:stretch>
            <a:fillRect/>
          </a:stretch>
        </p:blipFill>
        <p:spPr>
          <a:xfrm>
            <a:off x="7092547" y="4863975"/>
            <a:ext cx="794904" cy="647700"/>
          </a:xfrm>
          <a:prstGeom prst="rect">
            <a:avLst/>
          </a:prstGeom>
          <a:effectLst>
            <a:glow rad="50800">
              <a:schemeClr val="accent4">
                <a:lumMod val="40000"/>
                <a:lumOff val="60000"/>
                <a:alpha val="50000"/>
              </a:schemeClr>
            </a:glow>
          </a:effectLst>
        </p:spPr>
      </p:pic>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sz="2100" noProof="0">
                <a:latin typeface="Arial" panose="020B0604020202020204" pitchFamily="34" charset="0"/>
                <a:cs typeface="Arial" panose="020B0604020202020204" pitchFamily="34" charset="0"/>
              </a:rPr>
              <a:t>Baseline tumour and circulating gamma/delta T-</a:t>
            </a:r>
            <a:r>
              <a:rPr lang="en-GB" sz="2100">
                <a:latin typeface="Arial" panose="020B0604020202020204" pitchFamily="34" charset="0"/>
                <a:cs typeface="Arial" panose="020B0604020202020204" pitchFamily="34" charset="0"/>
              </a:rPr>
              <a:t>c</a:t>
            </a:r>
            <a:r>
              <a:rPr lang="en-GB" sz="2100" noProof="0">
                <a:latin typeface="Arial" panose="020B0604020202020204" pitchFamily="34" charset="0"/>
                <a:cs typeface="Arial" panose="020B0604020202020204" pitchFamily="34" charset="0"/>
              </a:rPr>
              <a:t>ell signatures and early on-treatment CD8⁺PD-1⁺ T-cell expansion predict response to atezolizumab + bevacizumab in HCC</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Atezolizumab</a:t>
            </a:r>
            <a:r>
              <a:rPr lang="en-GB" sz="1600">
                <a:latin typeface="Arial" panose="020B0604020202020204" pitchFamily="34" charset="0"/>
                <a:cs typeface="Arial" panose="020B0604020202020204" pitchFamily="34" charset="0"/>
              </a:rPr>
              <a:t> + </a:t>
            </a:r>
            <a:r>
              <a:rPr lang="en-GB" sz="1600" noProof="0">
                <a:latin typeface="Arial" panose="020B0604020202020204" pitchFamily="34" charset="0"/>
                <a:cs typeface="Arial" panose="020B0604020202020204" pitchFamily="34" charset="0"/>
              </a:rPr>
              <a:t>bevacizumab is the standard 1L therapy for unresectable HCC</a:t>
            </a:r>
          </a:p>
          <a:p>
            <a:pPr marL="542925" indent="-271463">
              <a:lnSpc>
                <a:spcPct val="100000"/>
              </a:lnSpc>
              <a:buFont typeface="Engravers MT" panose="02090707080505020304" pitchFamily="18" charset="0"/>
              <a:buChar char="–"/>
            </a:pPr>
            <a:r>
              <a:rPr lang="en-US" sz="1600">
                <a:latin typeface="Arial" panose="020B0604020202020204" pitchFamily="34" charset="0"/>
                <a:cs typeface="Arial" panose="020B0604020202020204" pitchFamily="34" charset="0"/>
              </a:rPr>
              <a:t>However, p</a:t>
            </a:r>
            <a:r>
              <a:rPr lang="en-US" sz="1600" noProof="0" err="1">
                <a:latin typeface="Arial" panose="020B0604020202020204" pitchFamily="34" charset="0"/>
                <a:cs typeface="Arial" panose="020B0604020202020204" pitchFamily="34" charset="0"/>
              </a:rPr>
              <a:t>redictive</a:t>
            </a:r>
            <a:r>
              <a:rPr lang="en-US" sz="1600" noProof="0">
                <a:latin typeface="Arial" panose="020B0604020202020204" pitchFamily="34" charset="0"/>
                <a:cs typeface="Arial" panose="020B0604020202020204" pitchFamily="34" charset="0"/>
              </a:rPr>
              <a:t> biomarkers of response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are lacking</a:t>
            </a:r>
          </a:p>
          <a:p>
            <a:pPr>
              <a:lnSpc>
                <a:spcPct val="100000"/>
              </a:lnSpc>
            </a:pPr>
            <a:r>
              <a:rPr lang="en-US" sz="1600" b="1">
                <a:latin typeface="Arial" panose="020B0604020202020204" pitchFamily="34" charset="0"/>
                <a:cs typeface="Arial" panose="020B0604020202020204" pitchFamily="34" charset="0"/>
              </a:rPr>
              <a:t>AIM:</a:t>
            </a:r>
            <a:r>
              <a:rPr lang="en-US" sz="1600">
                <a:latin typeface="Arial" panose="020B0604020202020204" pitchFamily="34" charset="0"/>
                <a:cs typeface="Arial" panose="020B0604020202020204" pitchFamily="34" charset="0"/>
              </a:rPr>
              <a:t> To identify baseline and early immune features associated with treatment outcomes in patients with unresectable HCC</a:t>
            </a:r>
            <a:endParaRPr lang="en-GB" sz="1600" noProof="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677830" y="812221"/>
            <a:ext cx="0" cy="4969452"/>
          </a:xfrm>
          <a:prstGeom prst="line">
            <a:avLst/>
          </a:prstGeom>
          <a:ln>
            <a:solidFill>
              <a:srgbClr val="DB0B5B"/>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996738E-2DDD-720A-27D7-E144FBDBF3CC}"/>
              </a:ext>
            </a:extLst>
          </p:cNvPr>
          <p:cNvSpPr/>
          <p:nvPr/>
        </p:nvSpPr>
        <p:spPr>
          <a:xfrm>
            <a:off x="8571816" y="1131697"/>
            <a:ext cx="2332664"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Ins="0" rtlCol="0" anchor="ctr"/>
          <a:lstStyle/>
          <a:p>
            <a:pPr algn="ctr"/>
            <a:r>
              <a:rPr lang="en-US" sz="1400" b="1">
                <a:solidFill>
                  <a:schemeClr val="tx1"/>
                </a:solidFill>
                <a:latin typeface="Arial" panose="020B0604020202020204"/>
              </a:rPr>
              <a:t>Prospective study</a:t>
            </a:r>
            <a:endParaRPr lang="en-GB" sz="1400" noProof="0">
              <a:solidFill>
                <a:schemeClr val="tx1"/>
              </a:solidFill>
            </a:endParaRPr>
          </a:p>
        </p:txBody>
      </p:sp>
      <p:sp>
        <p:nvSpPr>
          <p:cNvPr id="21" name="Oval 20">
            <a:extLst>
              <a:ext uri="{FF2B5EF4-FFF2-40B4-BE49-F238E27FC236}">
                <a16:creationId xmlns:a16="http://schemas.microsoft.com/office/drawing/2014/main" id="{81B21144-7D14-2F6B-DC2D-A337C8D5F47F}"/>
              </a:ext>
            </a:extLst>
          </p:cNvPr>
          <p:cNvSpPr/>
          <p:nvPr/>
        </p:nvSpPr>
        <p:spPr>
          <a:xfrm>
            <a:off x="8089005" y="1013464"/>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2" name="Group 21">
            <a:extLst>
              <a:ext uri="{FF2B5EF4-FFF2-40B4-BE49-F238E27FC236}">
                <a16:creationId xmlns:a16="http://schemas.microsoft.com/office/drawing/2014/main" id="{99810714-8531-E548-CBA2-38B4C2B08AA2}"/>
              </a:ext>
            </a:extLst>
          </p:cNvPr>
          <p:cNvGrpSpPr/>
          <p:nvPr/>
        </p:nvGrpSpPr>
        <p:grpSpPr>
          <a:xfrm>
            <a:off x="8130956" y="1162786"/>
            <a:ext cx="700458" cy="500890"/>
            <a:chOff x="5326262" y="2874941"/>
            <a:chExt cx="813014" cy="581378"/>
          </a:xfrm>
        </p:grpSpPr>
        <p:pic>
          <p:nvPicPr>
            <p:cNvPr id="23" name="Graphic 22">
              <a:extLst>
                <a:ext uri="{FF2B5EF4-FFF2-40B4-BE49-F238E27FC236}">
                  <a16:creationId xmlns:a16="http://schemas.microsoft.com/office/drawing/2014/main" id="{E69D330F-D516-C74C-2A46-E6399FF664B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26262" y="2874941"/>
              <a:ext cx="424662" cy="424662"/>
            </a:xfrm>
            <a:prstGeom prst="rect">
              <a:avLst/>
            </a:prstGeom>
          </p:spPr>
        </p:pic>
        <p:pic>
          <p:nvPicPr>
            <p:cNvPr id="24" name="Graphic 23">
              <a:extLst>
                <a:ext uri="{FF2B5EF4-FFF2-40B4-BE49-F238E27FC236}">
                  <a16:creationId xmlns:a16="http://schemas.microsoft.com/office/drawing/2014/main" id="{34585AEA-0CBB-6969-61BB-1EF75EA85D8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714614" y="2874941"/>
              <a:ext cx="424662" cy="424662"/>
            </a:xfrm>
            <a:prstGeom prst="rect">
              <a:avLst/>
            </a:prstGeom>
          </p:spPr>
        </p:pic>
        <p:pic>
          <p:nvPicPr>
            <p:cNvPr id="25" name="Graphic 24">
              <a:extLst>
                <a:ext uri="{FF2B5EF4-FFF2-40B4-BE49-F238E27FC236}">
                  <a16:creationId xmlns:a16="http://schemas.microsoft.com/office/drawing/2014/main" id="{0148D877-FD02-0CE3-8C43-1013A454317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56036" y="2904588"/>
              <a:ext cx="551731" cy="551731"/>
            </a:xfrm>
            <a:prstGeom prst="rect">
              <a:avLst/>
            </a:prstGeom>
          </p:spPr>
        </p:pic>
      </p:grpSp>
      <p:sp>
        <p:nvSpPr>
          <p:cNvPr id="26" name="Rectangle 25">
            <a:extLst>
              <a:ext uri="{FF2B5EF4-FFF2-40B4-BE49-F238E27FC236}">
                <a16:creationId xmlns:a16="http://schemas.microsoft.com/office/drawing/2014/main" id="{A7827E68-3E58-2BFD-AAF9-72345A06B5B7}"/>
              </a:ext>
            </a:extLst>
          </p:cNvPr>
          <p:cNvSpPr/>
          <p:nvPr/>
        </p:nvSpPr>
        <p:spPr>
          <a:xfrm>
            <a:off x="8171148" y="1908256"/>
            <a:ext cx="3160910" cy="725446"/>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ctr">
              <a:defRPr/>
            </a:pPr>
            <a:r>
              <a:rPr lang="en-GB" sz="1400" b="1">
                <a:solidFill>
                  <a:schemeClr val="tx2"/>
                </a:solidFill>
                <a:latin typeface="Arial" panose="020B0604020202020204"/>
              </a:rPr>
              <a:t>Patients with HCC receiving 1L </a:t>
            </a:r>
            <a:br>
              <a:rPr lang="en-GB" sz="1400" b="1">
                <a:solidFill>
                  <a:schemeClr val="tx2"/>
                </a:solidFill>
                <a:latin typeface="Arial" panose="020B0604020202020204"/>
              </a:rPr>
            </a:br>
            <a:r>
              <a:rPr lang="en-GB" sz="1400" b="1">
                <a:solidFill>
                  <a:schemeClr val="tx2"/>
                </a:solidFill>
                <a:latin typeface="Arial" panose="020B0604020202020204"/>
              </a:rPr>
              <a:t>atezolizumab + bevacizumab</a:t>
            </a:r>
          </a:p>
          <a:p>
            <a:pPr algn="ctr">
              <a:defRPr/>
            </a:pPr>
            <a:r>
              <a:rPr lang="en-GB" sz="1400">
                <a:solidFill>
                  <a:schemeClr val="tx2"/>
                </a:solidFill>
                <a:latin typeface="Arial" panose="020B0604020202020204"/>
              </a:rPr>
              <a:t>(n=31) </a:t>
            </a:r>
            <a:endParaRPr lang="en-GB" sz="1300" b="1" noProof="0">
              <a:solidFill>
                <a:schemeClr val="tx1"/>
              </a:solidFill>
              <a:latin typeface="Arial" panose="020B0604020202020204"/>
            </a:endParaRPr>
          </a:p>
        </p:txBody>
      </p:sp>
      <p:grpSp>
        <p:nvGrpSpPr>
          <p:cNvPr id="28" name="Group 27">
            <a:extLst>
              <a:ext uri="{FF2B5EF4-FFF2-40B4-BE49-F238E27FC236}">
                <a16:creationId xmlns:a16="http://schemas.microsoft.com/office/drawing/2014/main" id="{E1FD681A-27E2-5F2A-E20B-C909A77C6A4A}"/>
              </a:ext>
            </a:extLst>
          </p:cNvPr>
          <p:cNvGrpSpPr/>
          <p:nvPr/>
        </p:nvGrpSpPr>
        <p:grpSpPr>
          <a:xfrm>
            <a:off x="7413100" y="1818596"/>
            <a:ext cx="989626" cy="899107"/>
            <a:chOff x="7228477" y="2553309"/>
            <a:chExt cx="658212" cy="651388"/>
          </a:xfrm>
        </p:grpSpPr>
        <p:sp>
          <p:nvSpPr>
            <p:cNvPr id="30" name="Oval 29">
              <a:extLst>
                <a:ext uri="{FF2B5EF4-FFF2-40B4-BE49-F238E27FC236}">
                  <a16:creationId xmlns:a16="http://schemas.microsoft.com/office/drawing/2014/main" id="{5337D0A1-C2D1-4D95-EACD-D8529D33D508}"/>
                </a:ext>
              </a:extLst>
            </p:cNvPr>
            <p:cNvSpPr/>
            <p:nvPr/>
          </p:nvSpPr>
          <p:spPr>
            <a:xfrm>
              <a:off x="7228477" y="2553309"/>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31" name="Group 30">
              <a:extLst>
                <a:ext uri="{FF2B5EF4-FFF2-40B4-BE49-F238E27FC236}">
                  <a16:creationId xmlns:a16="http://schemas.microsoft.com/office/drawing/2014/main" id="{7AA3300E-1338-CFAF-B567-DB4C311D3621}"/>
                </a:ext>
              </a:extLst>
            </p:cNvPr>
            <p:cNvGrpSpPr/>
            <p:nvPr/>
          </p:nvGrpSpPr>
          <p:grpSpPr>
            <a:xfrm>
              <a:off x="7294101" y="2578486"/>
              <a:ext cx="569437" cy="569435"/>
              <a:chOff x="3781176" y="4564596"/>
              <a:chExt cx="1102957" cy="1102956"/>
            </a:xfrm>
          </p:grpSpPr>
          <p:pic>
            <p:nvPicPr>
              <p:cNvPr id="32" name="Graphic 31">
                <a:extLst>
                  <a:ext uri="{FF2B5EF4-FFF2-40B4-BE49-F238E27FC236}">
                    <a16:creationId xmlns:a16="http://schemas.microsoft.com/office/drawing/2014/main" id="{E6F8DA26-D384-A374-ED7C-E158EFD8B9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81176" y="4564596"/>
                <a:ext cx="1102957" cy="1102956"/>
              </a:xfrm>
              <a:prstGeom prst="rect">
                <a:avLst/>
              </a:prstGeom>
            </p:spPr>
          </p:pic>
          <p:pic>
            <p:nvPicPr>
              <p:cNvPr id="33" name="Graphic 32">
                <a:extLst>
                  <a:ext uri="{FF2B5EF4-FFF2-40B4-BE49-F238E27FC236}">
                    <a16:creationId xmlns:a16="http://schemas.microsoft.com/office/drawing/2014/main" id="{144BA7ED-5AA0-4C89-6E11-A5500353A058}"/>
                  </a:ext>
                </a:extLst>
              </p:cNvPr>
              <p:cNvPicPr>
                <a:picLocks noChangeAspect="1"/>
              </p:cNvPicPr>
              <p:nvPr/>
            </p:nvPicPr>
            <p:blipFill>
              <a:blip>
                <a:extLst>
                  <a:ext uri="{96DAC541-7B7A-43D3-8B79-37D633B846F1}">
                    <asvg:svgBlip xmlns:asvg="http://schemas.microsoft.com/office/drawing/2016/SVG/main" r:embed="rId3"/>
                  </a:ext>
                </a:extLst>
              </a:blip>
              <a:srcRect l="21522" t="25185" r="21111" b="24789"/>
              <a:stretch>
                <a:fillRect/>
              </a:stretch>
            </p:blipFill>
            <p:spPr>
              <a:xfrm>
                <a:off x="4008093" y="4820349"/>
                <a:ext cx="304556" cy="265575"/>
              </a:xfrm>
              <a:prstGeom prst="rect">
                <a:avLst/>
              </a:prstGeom>
              <a:effectLst>
                <a:glow rad="50800">
                  <a:schemeClr val="accent4">
                    <a:lumMod val="40000"/>
                    <a:lumOff val="60000"/>
                    <a:alpha val="50000"/>
                  </a:schemeClr>
                </a:glow>
              </a:effectLst>
            </p:spPr>
          </p:pic>
          <p:pic>
            <p:nvPicPr>
              <p:cNvPr id="34" name="Graphic 33">
                <a:extLst>
                  <a:ext uri="{FF2B5EF4-FFF2-40B4-BE49-F238E27FC236}">
                    <a16:creationId xmlns:a16="http://schemas.microsoft.com/office/drawing/2014/main" id="{B153DA41-823C-DCB5-F85C-B37225EDCB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786390" y="4575471"/>
                <a:ext cx="981506" cy="981506"/>
              </a:xfrm>
              <a:prstGeom prst="rect">
                <a:avLst/>
              </a:prstGeom>
            </p:spPr>
          </p:pic>
        </p:grpSp>
      </p:grpSp>
      <p:cxnSp>
        <p:nvCxnSpPr>
          <p:cNvPr id="51" name="Connector: Elbow 50">
            <a:extLst>
              <a:ext uri="{FF2B5EF4-FFF2-40B4-BE49-F238E27FC236}">
                <a16:creationId xmlns:a16="http://schemas.microsoft.com/office/drawing/2014/main" id="{CBC234CE-B87F-EF6D-6E41-1A4C29912BC0}"/>
              </a:ext>
            </a:extLst>
          </p:cNvPr>
          <p:cNvCxnSpPr>
            <a:cxnSpLocks/>
            <a:stCxn id="30" idx="2"/>
            <a:endCxn id="58" idx="0"/>
          </p:cNvCxnSpPr>
          <p:nvPr/>
        </p:nvCxnSpPr>
        <p:spPr>
          <a:xfrm rot="10800000" flipV="1">
            <a:off x="6962070" y="2268150"/>
            <a:ext cx="451030" cy="340210"/>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1CE667F8-8E49-F2AA-1F6D-3A722847A90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295835" y="2608360"/>
            <a:ext cx="1332469" cy="1332469"/>
          </a:xfrm>
          <a:prstGeom prst="rect">
            <a:avLst/>
          </a:prstGeom>
        </p:spPr>
      </p:pic>
      <p:grpSp>
        <p:nvGrpSpPr>
          <p:cNvPr id="59" name="Group 58">
            <a:extLst>
              <a:ext uri="{FF2B5EF4-FFF2-40B4-BE49-F238E27FC236}">
                <a16:creationId xmlns:a16="http://schemas.microsoft.com/office/drawing/2014/main" id="{4473B15C-77C9-8858-7DBC-23A8B6D51F99}"/>
              </a:ext>
            </a:extLst>
          </p:cNvPr>
          <p:cNvGrpSpPr/>
          <p:nvPr/>
        </p:nvGrpSpPr>
        <p:grpSpPr>
          <a:xfrm>
            <a:off x="6841659" y="3019418"/>
            <a:ext cx="254746" cy="238037"/>
            <a:chOff x="5246585" y="1307102"/>
            <a:chExt cx="651388" cy="651388"/>
          </a:xfrm>
        </p:grpSpPr>
        <p:pic>
          <p:nvPicPr>
            <p:cNvPr id="60" name="Graphic 59">
              <a:extLst>
                <a:ext uri="{FF2B5EF4-FFF2-40B4-BE49-F238E27FC236}">
                  <a16:creationId xmlns:a16="http://schemas.microsoft.com/office/drawing/2014/main" id="{3EC3C560-C8BC-1EAB-4788-78C3FE3F1B3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246585" y="1307102"/>
              <a:ext cx="651388" cy="651388"/>
            </a:xfrm>
            <a:prstGeom prst="rect">
              <a:avLst/>
            </a:prstGeom>
          </p:spPr>
        </p:pic>
        <p:pic>
          <p:nvPicPr>
            <p:cNvPr id="61" name="Graphic 60">
              <a:extLst>
                <a:ext uri="{FF2B5EF4-FFF2-40B4-BE49-F238E27FC236}">
                  <a16:creationId xmlns:a16="http://schemas.microsoft.com/office/drawing/2014/main" id="{6DAF4389-2F8B-3D95-E9EB-E4F9216BB20B}"/>
                </a:ext>
              </a:extLst>
            </p:cNvPr>
            <p:cNvPicPr>
              <a:picLocks noChangeAspect="1"/>
            </p:cNvPicPr>
            <p:nvPr/>
          </p:nvPicPr>
          <p:blipFill>
            <a:blip>
              <a:extLst>
                <a:ext uri="{96DAC541-7B7A-43D3-8B79-37D633B846F1}">
                  <asvg:svgBlip xmlns:asvg="http://schemas.microsoft.com/office/drawing/2016/SVG/main" r:embed="rId3"/>
                </a:ext>
              </a:extLst>
            </a:blip>
            <a:srcRect l="21522" t="25185" r="21111" b="24789"/>
            <a:stretch>
              <a:fillRect/>
            </a:stretch>
          </p:blipFill>
          <p:spPr>
            <a:xfrm>
              <a:off x="5336663" y="1460057"/>
              <a:ext cx="224366" cy="195650"/>
            </a:xfrm>
            <a:prstGeom prst="rect">
              <a:avLst/>
            </a:prstGeom>
            <a:effectLst>
              <a:glow rad="50800">
                <a:schemeClr val="accent4">
                  <a:lumMod val="40000"/>
                  <a:lumOff val="60000"/>
                  <a:alpha val="50000"/>
                </a:schemeClr>
              </a:glow>
            </a:effectLst>
          </p:spPr>
        </p:pic>
      </p:grpSp>
      <p:cxnSp>
        <p:nvCxnSpPr>
          <p:cNvPr id="62" name="Straight Connector 61">
            <a:extLst>
              <a:ext uri="{FF2B5EF4-FFF2-40B4-BE49-F238E27FC236}">
                <a16:creationId xmlns:a16="http://schemas.microsoft.com/office/drawing/2014/main" id="{B6DD2693-718A-799F-628A-E33AF84B2AD9}"/>
              </a:ext>
            </a:extLst>
          </p:cNvPr>
          <p:cNvCxnSpPr/>
          <p:nvPr/>
        </p:nvCxnSpPr>
        <p:spPr>
          <a:xfrm flipV="1">
            <a:off x="7024351" y="2908393"/>
            <a:ext cx="450356" cy="202377"/>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2E16C77-51CA-D8A9-E24D-4B154E11901F}"/>
              </a:ext>
            </a:extLst>
          </p:cNvPr>
          <p:cNvCxnSpPr>
            <a:cxnSpLocks/>
          </p:cNvCxnSpPr>
          <p:nvPr/>
        </p:nvCxnSpPr>
        <p:spPr>
          <a:xfrm>
            <a:off x="7024351" y="3101052"/>
            <a:ext cx="450356" cy="236994"/>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261A3B4B-2A6A-F3ED-D7D2-4BE2E4D0DD59}"/>
              </a:ext>
            </a:extLst>
          </p:cNvPr>
          <p:cNvSpPr/>
          <p:nvPr/>
        </p:nvSpPr>
        <p:spPr>
          <a:xfrm>
            <a:off x="6999860" y="3078373"/>
            <a:ext cx="48982" cy="48982"/>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Oval 64">
            <a:extLst>
              <a:ext uri="{FF2B5EF4-FFF2-40B4-BE49-F238E27FC236}">
                <a16:creationId xmlns:a16="http://schemas.microsoft.com/office/drawing/2014/main" id="{A2606C43-0D1F-1CF9-30A8-AAF7FF2741C9}"/>
              </a:ext>
            </a:extLst>
          </p:cNvPr>
          <p:cNvSpPr/>
          <p:nvPr/>
        </p:nvSpPr>
        <p:spPr>
          <a:xfrm>
            <a:off x="7359009" y="2849977"/>
            <a:ext cx="538786" cy="53435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65">
            <a:extLst>
              <a:ext uri="{FF2B5EF4-FFF2-40B4-BE49-F238E27FC236}">
                <a16:creationId xmlns:a16="http://schemas.microsoft.com/office/drawing/2014/main" id="{47934EF4-C1F9-7541-9DAB-41FD5AFD25AC}"/>
              </a:ext>
            </a:extLst>
          </p:cNvPr>
          <p:cNvSpPr/>
          <p:nvPr/>
        </p:nvSpPr>
        <p:spPr>
          <a:xfrm>
            <a:off x="7226966" y="3404565"/>
            <a:ext cx="1821769"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200" noProof="0">
                <a:solidFill>
                  <a:schemeClr val="tx2"/>
                </a:solidFill>
                <a:latin typeface="Arial" panose="020B0604020202020204"/>
              </a:rPr>
              <a:t>Longitudinal </a:t>
            </a:r>
            <a:br>
              <a:rPr lang="en-GB" sz="1200" noProof="0">
                <a:solidFill>
                  <a:schemeClr val="tx2"/>
                </a:solidFill>
                <a:latin typeface="Arial" panose="020B0604020202020204"/>
              </a:rPr>
            </a:br>
            <a:r>
              <a:rPr lang="en-GB" sz="1200" noProof="0">
                <a:solidFill>
                  <a:schemeClr val="tx2"/>
                </a:solidFill>
                <a:latin typeface="Arial" panose="020B0604020202020204"/>
              </a:rPr>
              <a:t>blood samples </a:t>
            </a:r>
            <a:endParaRPr lang="en-GB" sz="1200" b="1" noProof="0">
              <a:solidFill>
                <a:schemeClr val="tx2"/>
              </a:solidFill>
              <a:latin typeface="Arial" panose="020B0604020202020204"/>
            </a:endParaRPr>
          </a:p>
        </p:txBody>
      </p:sp>
      <p:sp>
        <p:nvSpPr>
          <p:cNvPr id="46" name="Arrow: Pentagon 45">
            <a:extLst>
              <a:ext uri="{FF2B5EF4-FFF2-40B4-BE49-F238E27FC236}">
                <a16:creationId xmlns:a16="http://schemas.microsoft.com/office/drawing/2014/main" id="{5392B965-AB1A-6EFF-A3F1-8A523911E196}"/>
              </a:ext>
            </a:extLst>
          </p:cNvPr>
          <p:cNvSpPr/>
          <p:nvPr/>
        </p:nvSpPr>
        <p:spPr>
          <a:xfrm>
            <a:off x="8016831" y="2983113"/>
            <a:ext cx="3336441" cy="247473"/>
          </a:xfrm>
          <a:prstGeom prst="homePlate">
            <a:avLst>
              <a:gd name="adj" fmla="val 45878"/>
            </a:avLst>
          </a:prstGeom>
          <a:solidFill>
            <a:schemeClr val="accent4">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ea typeface="+mn-ea"/>
              <a:cs typeface="+mn-cs"/>
            </a:endParaRPr>
          </a:p>
        </p:txBody>
      </p:sp>
      <p:sp>
        <p:nvSpPr>
          <p:cNvPr id="47" name="Oval 46">
            <a:extLst>
              <a:ext uri="{FF2B5EF4-FFF2-40B4-BE49-F238E27FC236}">
                <a16:creationId xmlns:a16="http://schemas.microsoft.com/office/drawing/2014/main" id="{8234FD99-874B-ECA1-ADC2-08E79D87E62E}"/>
              </a:ext>
            </a:extLst>
          </p:cNvPr>
          <p:cNvSpPr/>
          <p:nvPr/>
        </p:nvSpPr>
        <p:spPr>
          <a:xfrm>
            <a:off x="7805127" y="2954161"/>
            <a:ext cx="332648" cy="332648"/>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1</a:t>
            </a:r>
          </a:p>
        </p:txBody>
      </p:sp>
      <p:sp>
        <p:nvSpPr>
          <p:cNvPr id="49" name="Oval 48">
            <a:extLst>
              <a:ext uri="{FF2B5EF4-FFF2-40B4-BE49-F238E27FC236}">
                <a16:creationId xmlns:a16="http://schemas.microsoft.com/office/drawing/2014/main" id="{0DAB7E63-0BCB-6D08-83A0-312E6C276FD1}"/>
              </a:ext>
            </a:extLst>
          </p:cNvPr>
          <p:cNvSpPr/>
          <p:nvPr/>
        </p:nvSpPr>
        <p:spPr>
          <a:xfrm>
            <a:off x="9928001" y="2959745"/>
            <a:ext cx="332648" cy="332648"/>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4"/>
                </a:solidFill>
                <a:latin typeface="Arial" panose="020B0604020202020204" pitchFamily="34" charset="0"/>
                <a:cs typeface="Arial" panose="020B0604020202020204" pitchFamily="34" charset="0"/>
              </a:rPr>
              <a:t>3</a:t>
            </a:r>
            <a:endParaRPr kumimoji="0" lang="en-GB" sz="14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endParaRPr>
          </a:p>
        </p:txBody>
      </p:sp>
      <p:pic>
        <p:nvPicPr>
          <p:cNvPr id="73" name="Graphic 72">
            <a:extLst>
              <a:ext uri="{FF2B5EF4-FFF2-40B4-BE49-F238E27FC236}">
                <a16:creationId xmlns:a16="http://schemas.microsoft.com/office/drawing/2014/main" id="{F5958174-02C3-C8BE-5C4B-B075773BC6C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363830" y="2819833"/>
            <a:ext cx="571557" cy="571557"/>
          </a:xfrm>
          <a:prstGeom prst="rect">
            <a:avLst/>
          </a:prstGeom>
        </p:spPr>
      </p:pic>
      <p:sp>
        <p:nvSpPr>
          <p:cNvPr id="75" name="Rectangle 74">
            <a:extLst>
              <a:ext uri="{FF2B5EF4-FFF2-40B4-BE49-F238E27FC236}">
                <a16:creationId xmlns:a16="http://schemas.microsoft.com/office/drawing/2014/main" id="{A319A94D-BF6B-F130-5C45-8BBDD8387844}"/>
              </a:ext>
            </a:extLst>
          </p:cNvPr>
          <p:cNvSpPr/>
          <p:nvPr/>
        </p:nvSpPr>
        <p:spPr>
          <a:xfrm>
            <a:off x="7959144" y="2962610"/>
            <a:ext cx="976479" cy="20728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Baseline</a:t>
            </a:r>
            <a:endParaRPr kumimoji="0" lang="en-GB" sz="14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77" name="Rectangle 76">
            <a:extLst>
              <a:ext uri="{FF2B5EF4-FFF2-40B4-BE49-F238E27FC236}">
                <a16:creationId xmlns:a16="http://schemas.microsoft.com/office/drawing/2014/main" id="{455225C4-C9C0-54D2-7EAF-0F093C819BB2}"/>
              </a:ext>
            </a:extLst>
          </p:cNvPr>
          <p:cNvSpPr/>
          <p:nvPr/>
        </p:nvSpPr>
        <p:spPr>
          <a:xfrm>
            <a:off x="9928001" y="2963757"/>
            <a:ext cx="976479" cy="20728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GB" sz="1400" b="1" noProof="0">
                <a:solidFill>
                  <a:schemeClr val="tx2"/>
                </a:solidFill>
                <a:latin typeface="Arial" panose="020B0604020202020204" pitchFamily="34" charset="0"/>
                <a:cs typeface="Arial" panose="020B0604020202020204" pitchFamily="34" charset="0"/>
                <a:sym typeface="Wingdings 2" panose="05020102010507070707" pitchFamily="18" charset="2"/>
              </a:rPr>
              <a:t>Weeks</a:t>
            </a:r>
            <a:endParaRPr kumimoji="0" lang="en-GB" sz="14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83" name="Rectangle 82">
            <a:extLst>
              <a:ext uri="{FF2B5EF4-FFF2-40B4-BE49-F238E27FC236}">
                <a16:creationId xmlns:a16="http://schemas.microsoft.com/office/drawing/2014/main" id="{19B2CF8E-7F52-2A5B-4B17-DFD03BB933DA}"/>
              </a:ext>
            </a:extLst>
          </p:cNvPr>
          <p:cNvSpPr/>
          <p:nvPr/>
        </p:nvSpPr>
        <p:spPr>
          <a:xfrm flipH="1">
            <a:off x="6809806" y="3947833"/>
            <a:ext cx="4344175" cy="833862"/>
          </a:xfrm>
          <a:prstGeom prst="rect">
            <a:avLst/>
          </a:prstGeom>
          <a:solidFill>
            <a:schemeClr val="bg1"/>
          </a:solid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rIns="0" rtlCol="0" anchor="ctr"/>
          <a:lstStyle/>
          <a:p>
            <a:pPr marR="0" lvl="0" defTabSz="914400" rtl="0" eaLnBrk="1" fontAlgn="auto" latinLnBrk="0" hangingPunct="1">
              <a:lnSpc>
                <a:spcPct val="100000"/>
              </a:lnSpc>
              <a:spcBef>
                <a:spcPts val="0"/>
              </a:spcBef>
              <a:spcAft>
                <a:spcPts val="0"/>
              </a:spcAft>
              <a:buClrTx/>
              <a:buSzTx/>
              <a:tabLst/>
              <a:defRPr/>
            </a:pPr>
            <a:r>
              <a:rPr lang="en-GB" sz="1300" b="1">
                <a:solidFill>
                  <a:schemeClr val="accent1"/>
                </a:solidFill>
                <a:latin typeface="Arial" panose="020B0604020202020204"/>
              </a:rPr>
              <a:t>L</a:t>
            </a:r>
            <a:r>
              <a:rPr lang="en-GB" sz="1300" b="1" noProof="0" err="1">
                <a:solidFill>
                  <a:schemeClr val="accent1"/>
                </a:solidFill>
                <a:latin typeface="Arial" panose="020B0604020202020204"/>
              </a:rPr>
              <a:t>ongitudinal</a:t>
            </a:r>
            <a:r>
              <a:rPr lang="en-GB" sz="1300" b="1" noProof="0">
                <a:solidFill>
                  <a:schemeClr val="accent1"/>
                </a:solidFill>
                <a:latin typeface="Arial" panose="020B0604020202020204"/>
              </a:rPr>
              <a:t> immune profiling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noProof="0">
                <a:solidFill>
                  <a:schemeClr val="accent1"/>
                </a:solidFill>
                <a:latin typeface="Arial" panose="020B0604020202020204"/>
              </a:rPr>
              <a:t>PBMC immunophenotyping (17 markers)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a:solidFill>
                  <a:schemeClr val="accent1"/>
                </a:solidFill>
                <a:latin typeface="Arial" panose="020B0604020202020204"/>
              </a:rPr>
              <a:t>S</a:t>
            </a:r>
            <a:r>
              <a:rPr lang="en-GB" sz="1300" noProof="0" err="1">
                <a:solidFill>
                  <a:schemeClr val="accent1"/>
                </a:solidFill>
                <a:latin typeface="Arial" panose="020B0604020202020204"/>
              </a:rPr>
              <a:t>erum</a:t>
            </a:r>
            <a:r>
              <a:rPr lang="en-GB" sz="1300" noProof="0">
                <a:solidFill>
                  <a:schemeClr val="accent1"/>
                </a:solidFill>
                <a:latin typeface="Arial" panose="020B0604020202020204"/>
              </a:rPr>
              <a:t> cytokine profiling (31 proteins)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a:solidFill>
                  <a:schemeClr val="accent1"/>
                </a:solidFill>
                <a:latin typeface="Arial" panose="020B0604020202020204"/>
              </a:rPr>
              <a:t>P</a:t>
            </a:r>
            <a:r>
              <a:rPr lang="en-GB" sz="1300" noProof="0">
                <a:solidFill>
                  <a:schemeClr val="accent1"/>
                </a:solidFill>
                <a:latin typeface="Arial" panose="020B0604020202020204"/>
              </a:rPr>
              <a:t>aired whole-blood RNA sequencing</a:t>
            </a:r>
          </a:p>
        </p:txBody>
      </p:sp>
      <p:sp>
        <p:nvSpPr>
          <p:cNvPr id="84" name="Oval 83">
            <a:extLst>
              <a:ext uri="{FF2B5EF4-FFF2-40B4-BE49-F238E27FC236}">
                <a16:creationId xmlns:a16="http://schemas.microsoft.com/office/drawing/2014/main" id="{884E5E7D-2012-330B-1BE0-A6B5989627FD}"/>
              </a:ext>
            </a:extLst>
          </p:cNvPr>
          <p:cNvSpPr/>
          <p:nvPr/>
        </p:nvSpPr>
        <p:spPr>
          <a:xfrm>
            <a:off x="10866497" y="4137350"/>
            <a:ext cx="638673" cy="632052"/>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74" name="Straight Connector 73">
            <a:extLst>
              <a:ext uri="{FF2B5EF4-FFF2-40B4-BE49-F238E27FC236}">
                <a16:creationId xmlns:a16="http://schemas.microsoft.com/office/drawing/2014/main" id="{69B3E083-97C6-DADB-45AD-7CABA43512EF}"/>
              </a:ext>
            </a:extLst>
          </p:cNvPr>
          <p:cNvCxnSpPr>
            <a:cxnSpLocks/>
            <a:endCxn id="84" idx="0"/>
          </p:cNvCxnSpPr>
          <p:nvPr/>
        </p:nvCxnSpPr>
        <p:spPr>
          <a:xfrm>
            <a:off x="11185834" y="3110770"/>
            <a:ext cx="0" cy="1026580"/>
          </a:xfrm>
          <a:prstGeom prst="line">
            <a:avLst/>
          </a:prstGeom>
          <a:ln w="28575">
            <a:solidFill>
              <a:schemeClr val="accent4"/>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8" name="Graphic 87">
            <a:extLst>
              <a:ext uri="{FF2B5EF4-FFF2-40B4-BE49-F238E27FC236}">
                <a16:creationId xmlns:a16="http://schemas.microsoft.com/office/drawing/2014/main" id="{B5F0C7D7-26E1-7B54-497E-0A96F9E2D9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943993" y="4189112"/>
            <a:ext cx="495045" cy="495045"/>
          </a:xfrm>
          <a:prstGeom prst="rect">
            <a:avLst/>
          </a:prstGeom>
        </p:spPr>
      </p:pic>
      <p:sp>
        <p:nvSpPr>
          <p:cNvPr id="91" name="Oval 90">
            <a:extLst>
              <a:ext uri="{FF2B5EF4-FFF2-40B4-BE49-F238E27FC236}">
                <a16:creationId xmlns:a16="http://schemas.microsoft.com/office/drawing/2014/main" id="{33E7EB19-EF0F-7C55-7F44-ACD275655C0A}"/>
              </a:ext>
            </a:extLst>
          </p:cNvPr>
          <p:cNvSpPr>
            <a:spLocks noChangeAspect="1"/>
          </p:cNvSpPr>
          <p:nvPr/>
        </p:nvSpPr>
        <p:spPr>
          <a:xfrm>
            <a:off x="8355710" y="4880837"/>
            <a:ext cx="647700" cy="647700"/>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93" name="Straight Arrow Connector 92">
            <a:extLst>
              <a:ext uri="{FF2B5EF4-FFF2-40B4-BE49-F238E27FC236}">
                <a16:creationId xmlns:a16="http://schemas.microsoft.com/office/drawing/2014/main" id="{F40D44D1-71D2-FA68-A03D-A31D108C8D67}"/>
              </a:ext>
            </a:extLst>
          </p:cNvPr>
          <p:cNvCxnSpPr>
            <a:cxnSpLocks/>
          </p:cNvCxnSpPr>
          <p:nvPr/>
        </p:nvCxnSpPr>
        <p:spPr>
          <a:xfrm>
            <a:off x="9003410" y="5204687"/>
            <a:ext cx="1094456" cy="16412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EF689571-48FA-F1CD-8433-CE54F792E93D}"/>
              </a:ext>
            </a:extLst>
          </p:cNvPr>
          <p:cNvGrpSpPr/>
          <p:nvPr/>
        </p:nvGrpSpPr>
        <p:grpSpPr>
          <a:xfrm>
            <a:off x="8367918" y="4880837"/>
            <a:ext cx="2377648" cy="647700"/>
            <a:chOff x="8835618" y="3934169"/>
            <a:chExt cx="2377648" cy="647700"/>
          </a:xfrm>
        </p:grpSpPr>
        <p:sp>
          <p:nvSpPr>
            <p:cNvPr id="95" name="Oval 94">
              <a:extLst>
                <a:ext uri="{FF2B5EF4-FFF2-40B4-BE49-F238E27FC236}">
                  <a16:creationId xmlns:a16="http://schemas.microsoft.com/office/drawing/2014/main" id="{051D6CF6-E711-B567-B957-481381DFE079}"/>
                </a:ext>
              </a:extLst>
            </p:cNvPr>
            <p:cNvSpPr>
              <a:spLocks noChangeAspect="1"/>
            </p:cNvSpPr>
            <p:nvPr/>
          </p:nvSpPr>
          <p:spPr>
            <a:xfrm>
              <a:off x="10565566" y="3934169"/>
              <a:ext cx="647700" cy="647700"/>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97" name="Group 96">
              <a:extLst>
                <a:ext uri="{FF2B5EF4-FFF2-40B4-BE49-F238E27FC236}">
                  <a16:creationId xmlns:a16="http://schemas.microsoft.com/office/drawing/2014/main" id="{782902CB-7B87-7778-10F5-6A6742B69BCA}"/>
                </a:ext>
              </a:extLst>
            </p:cNvPr>
            <p:cNvGrpSpPr>
              <a:grpSpLocks noChangeAspect="1"/>
            </p:cNvGrpSpPr>
            <p:nvPr/>
          </p:nvGrpSpPr>
          <p:grpSpPr>
            <a:xfrm>
              <a:off x="8835618" y="3951031"/>
              <a:ext cx="1515184" cy="613976"/>
              <a:chOff x="-5876682" y="2985704"/>
              <a:chExt cx="10602430" cy="4296271"/>
            </a:xfrm>
          </p:grpSpPr>
          <p:pic>
            <p:nvPicPr>
              <p:cNvPr id="98" name="Graphic 97">
                <a:extLst>
                  <a:ext uri="{FF2B5EF4-FFF2-40B4-BE49-F238E27FC236}">
                    <a16:creationId xmlns:a16="http://schemas.microsoft.com/office/drawing/2014/main" id="{3FBF84E1-77D3-6A21-E121-F1559B1A749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876682" y="2985704"/>
                <a:ext cx="4296269" cy="4296271"/>
              </a:xfrm>
              <a:prstGeom prst="rect">
                <a:avLst/>
              </a:prstGeom>
            </p:spPr>
          </p:pic>
          <p:sp>
            <p:nvSpPr>
              <p:cNvPr id="99" name="Rectangle 98">
                <a:extLst>
                  <a:ext uri="{FF2B5EF4-FFF2-40B4-BE49-F238E27FC236}">
                    <a16:creationId xmlns:a16="http://schemas.microsoft.com/office/drawing/2014/main" id="{C75DF28E-E064-D992-CD0D-494929819B72}"/>
                  </a:ext>
                </a:extLst>
              </p:cNvPr>
              <p:cNvSpPr/>
              <p:nvPr/>
            </p:nvSpPr>
            <p:spPr>
              <a:xfrm>
                <a:off x="-3649742" y="4257128"/>
                <a:ext cx="1264153" cy="61620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0" name="Graphic 99">
                <a:extLst>
                  <a:ext uri="{FF2B5EF4-FFF2-40B4-BE49-F238E27FC236}">
                    <a16:creationId xmlns:a16="http://schemas.microsoft.com/office/drawing/2014/main" id="{1A4C7139-EAE4-9341-D3A4-8C8EE10AF23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rot="5400000">
                <a:off x="3694806" y="4022734"/>
                <a:ext cx="1030942" cy="1030942"/>
              </a:xfrm>
              <a:prstGeom prst="rect">
                <a:avLst/>
              </a:prstGeom>
            </p:spPr>
          </p:pic>
        </p:grpSp>
      </p:grpSp>
      <p:cxnSp>
        <p:nvCxnSpPr>
          <p:cNvPr id="101" name="Straight Connector 100">
            <a:extLst>
              <a:ext uri="{FF2B5EF4-FFF2-40B4-BE49-F238E27FC236}">
                <a16:creationId xmlns:a16="http://schemas.microsoft.com/office/drawing/2014/main" id="{5866E034-F153-87C0-C50B-0C2A95D6F93C}"/>
              </a:ext>
            </a:extLst>
          </p:cNvPr>
          <p:cNvCxnSpPr>
            <a:cxnSpLocks/>
          </p:cNvCxnSpPr>
          <p:nvPr/>
        </p:nvCxnSpPr>
        <p:spPr>
          <a:xfrm flipV="1">
            <a:off x="7552656" y="4975690"/>
            <a:ext cx="897907" cy="400336"/>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CDFE951-4751-625E-F002-C31EF0A3A851}"/>
              </a:ext>
            </a:extLst>
          </p:cNvPr>
          <p:cNvCxnSpPr>
            <a:cxnSpLocks/>
          </p:cNvCxnSpPr>
          <p:nvPr/>
        </p:nvCxnSpPr>
        <p:spPr>
          <a:xfrm>
            <a:off x="7500456" y="5198261"/>
            <a:ext cx="950107" cy="235423"/>
          </a:xfrm>
          <a:prstGeom prst="line">
            <a:avLst/>
          </a:prstGeom>
          <a:ln w="190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3" name="Oval 102">
            <a:extLst>
              <a:ext uri="{FF2B5EF4-FFF2-40B4-BE49-F238E27FC236}">
                <a16:creationId xmlns:a16="http://schemas.microsoft.com/office/drawing/2014/main" id="{06EE8D7E-6EDD-3637-3905-DCB8E69DB2D4}"/>
              </a:ext>
            </a:extLst>
          </p:cNvPr>
          <p:cNvSpPr>
            <a:spLocks noChangeAspect="1"/>
          </p:cNvSpPr>
          <p:nvPr/>
        </p:nvSpPr>
        <p:spPr>
          <a:xfrm>
            <a:off x="7448494" y="5159822"/>
            <a:ext cx="104162" cy="104162"/>
          </a:xfrm>
          <a:prstGeom prst="ellipse">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3" name="Rectangle 112">
            <a:extLst>
              <a:ext uri="{FF2B5EF4-FFF2-40B4-BE49-F238E27FC236}">
                <a16:creationId xmlns:a16="http://schemas.microsoft.com/office/drawing/2014/main" id="{3AF9A111-AB43-6B24-54AA-32054F05C651}"/>
              </a:ext>
            </a:extLst>
          </p:cNvPr>
          <p:cNvSpPr/>
          <p:nvPr/>
        </p:nvSpPr>
        <p:spPr>
          <a:xfrm>
            <a:off x="5854154" y="5634917"/>
            <a:ext cx="3539686" cy="759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chemeClr val="tx2"/>
                </a:solidFill>
                <a:latin typeface="Arial" panose="020B0604020202020204"/>
              </a:rPr>
              <a:t>Analysis of </a:t>
            </a:r>
            <a:r>
              <a:rPr lang="en-US" sz="1200" noProof="0">
                <a:solidFill>
                  <a:schemeClr val="tx2"/>
                </a:solidFill>
                <a:latin typeface="Arial" panose="020B0604020202020204"/>
              </a:rPr>
              <a:t>RNA-sequencing data from GO30140 and IMbrave150 trials</a:t>
            </a:r>
            <a:r>
              <a:rPr lang="en-US" sz="1200">
                <a:solidFill>
                  <a:schemeClr val="tx2"/>
                </a:solidFill>
                <a:latin typeface="Arial" panose="020B0604020202020204"/>
              </a:rPr>
              <a:t> </a:t>
            </a:r>
            <a:endParaRPr lang="en-GB" sz="1200" b="1">
              <a:solidFill>
                <a:schemeClr val="tx2"/>
              </a:solidFill>
              <a:latin typeface="Arial" panose="020B0604020202020204"/>
            </a:endParaRPr>
          </a:p>
          <a:p>
            <a:pPr algn="ctr">
              <a:defRPr/>
            </a:pPr>
            <a:r>
              <a:rPr lang="en-US" sz="1200">
                <a:solidFill>
                  <a:schemeClr val="tx2"/>
                </a:solidFill>
                <a:latin typeface="Arial" panose="020B0604020202020204"/>
              </a:rPr>
              <a:t>(209 patients treated with </a:t>
            </a:r>
            <a:r>
              <a:rPr lang="en-GB" sz="1200">
                <a:solidFill>
                  <a:schemeClr val="tx2"/>
                </a:solidFill>
                <a:latin typeface="Arial" panose="020B0604020202020204"/>
              </a:rPr>
              <a:t>atezolizumab + bevacizumab</a:t>
            </a:r>
            <a:r>
              <a:rPr lang="en-US" sz="1200">
                <a:solidFill>
                  <a:schemeClr val="tx2"/>
                </a:solidFill>
                <a:latin typeface="Arial" panose="020B0604020202020204"/>
              </a:rPr>
              <a:t> and 58 with sorafenib)</a:t>
            </a:r>
            <a:endParaRPr lang="en-GB" sz="1200" b="1" noProof="0">
              <a:solidFill>
                <a:schemeClr val="tx2"/>
              </a:solidFill>
              <a:latin typeface="Arial" panose="020B0604020202020204"/>
              <a:cs typeface="Arial"/>
            </a:endParaRPr>
          </a:p>
        </p:txBody>
      </p:sp>
      <p:pic>
        <p:nvPicPr>
          <p:cNvPr id="124" name="Graphic 123">
            <a:extLst>
              <a:ext uri="{FF2B5EF4-FFF2-40B4-BE49-F238E27FC236}">
                <a16:creationId xmlns:a16="http://schemas.microsoft.com/office/drawing/2014/main" id="{21A6E104-0BC5-D97E-5535-C6B3813FC09F}"/>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9982799" y="4911279"/>
            <a:ext cx="677462" cy="677462"/>
          </a:xfrm>
          <a:prstGeom prst="rect">
            <a:avLst/>
          </a:prstGeom>
        </p:spPr>
      </p:pic>
      <p:pic>
        <p:nvPicPr>
          <p:cNvPr id="125" name="Graphic 124">
            <a:extLst>
              <a:ext uri="{FF2B5EF4-FFF2-40B4-BE49-F238E27FC236}">
                <a16:creationId xmlns:a16="http://schemas.microsoft.com/office/drawing/2014/main" id="{F0A05C77-2F57-776F-F34C-68EA946FBE97}"/>
              </a:ext>
            </a:extLst>
          </p:cNvPr>
          <p:cNvPicPr>
            <a:picLocks noChangeAspect="1"/>
          </p:cNvPicPr>
          <p:nvPr/>
        </p:nvPicPr>
        <p:blipFill>
          <a:blip>
            <a:extLst>
              <a:ext uri="{96DAC541-7B7A-43D3-8B79-37D633B846F1}">
                <asvg:svgBlip xmlns:asvg="http://schemas.microsoft.com/office/drawing/2016/SVG/main" r:embed="rId14"/>
              </a:ext>
            </a:extLst>
          </a:blip>
          <a:srcRect l="21522" t="25185" r="21111" b="24789"/>
          <a:stretch>
            <a:fillRect/>
          </a:stretch>
        </p:blipFill>
        <p:spPr>
          <a:xfrm>
            <a:off x="10455271" y="5128725"/>
            <a:ext cx="240574" cy="196024"/>
          </a:xfrm>
          <a:prstGeom prst="rect">
            <a:avLst/>
          </a:prstGeom>
          <a:effectLst>
            <a:glow rad="50800">
              <a:schemeClr val="accent4">
                <a:lumMod val="40000"/>
                <a:lumOff val="60000"/>
                <a:alpha val="50000"/>
              </a:schemeClr>
            </a:glow>
          </a:effectLst>
        </p:spPr>
      </p:pic>
      <p:pic>
        <p:nvPicPr>
          <p:cNvPr id="126" name="Graphic 125">
            <a:extLst>
              <a:ext uri="{FF2B5EF4-FFF2-40B4-BE49-F238E27FC236}">
                <a16:creationId xmlns:a16="http://schemas.microsoft.com/office/drawing/2014/main" id="{07485AF6-92B1-E537-FBB8-575947992A02}"/>
              </a:ext>
            </a:extLst>
          </p:cNvPr>
          <p:cNvPicPr>
            <a:picLocks noChangeAspect="1"/>
          </p:cNvPicPr>
          <p:nvPr/>
        </p:nvPicPr>
        <p:blipFill>
          <a:blip>
            <a:extLst>
              <a:ext uri="{96DAC541-7B7A-43D3-8B79-37D633B846F1}">
                <asvg:svgBlip xmlns:asvg="http://schemas.microsoft.com/office/drawing/2016/SVG/main" r:embed="rId15"/>
              </a:ext>
            </a:extLst>
          </a:blip>
          <a:srcRect l="21522" t="25185" r="21111" b="24789"/>
          <a:stretch>
            <a:fillRect/>
          </a:stretch>
        </p:blipFill>
        <p:spPr>
          <a:xfrm>
            <a:off x="10315920" y="4941407"/>
            <a:ext cx="191277" cy="155856"/>
          </a:xfrm>
          <a:prstGeom prst="rect">
            <a:avLst/>
          </a:prstGeom>
          <a:effectLst>
            <a:glow rad="50800">
              <a:schemeClr val="accent4">
                <a:lumMod val="40000"/>
                <a:lumOff val="60000"/>
                <a:alpha val="50000"/>
              </a:schemeClr>
            </a:glow>
          </a:effectLst>
        </p:spPr>
      </p:pic>
      <p:sp>
        <p:nvSpPr>
          <p:cNvPr id="127" name="Rectangle 126">
            <a:extLst>
              <a:ext uri="{FF2B5EF4-FFF2-40B4-BE49-F238E27FC236}">
                <a16:creationId xmlns:a16="http://schemas.microsoft.com/office/drawing/2014/main" id="{1FC64017-83CC-EFEC-35B7-EE25C88DC5B9}"/>
              </a:ext>
            </a:extLst>
          </p:cNvPr>
          <p:cNvSpPr/>
          <p:nvPr/>
        </p:nvSpPr>
        <p:spPr>
          <a:xfrm>
            <a:off x="9432490" y="5771830"/>
            <a:ext cx="2285764" cy="4602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200">
                <a:solidFill>
                  <a:schemeClr val="tx2"/>
                </a:solidFill>
                <a:latin typeface="Arial" panose="020B0604020202020204"/>
              </a:rPr>
              <a:t>External validation with </a:t>
            </a:r>
            <a:br>
              <a:rPr lang="en-US" sz="1200">
                <a:solidFill>
                  <a:schemeClr val="tx2"/>
                </a:solidFill>
                <a:latin typeface="Arial" panose="020B0604020202020204"/>
              </a:rPr>
            </a:br>
            <a:r>
              <a:rPr lang="en-US" sz="1200">
                <a:solidFill>
                  <a:schemeClr val="tx2"/>
                </a:solidFill>
                <a:latin typeface="Arial" panose="020B0604020202020204"/>
              </a:rPr>
              <a:t>RNA-sequencing data in a metastatic MSI-H colorectal cancer cohort (n=163)</a:t>
            </a:r>
            <a:endParaRPr lang="en-GB" sz="1200" b="1" noProof="0">
              <a:solidFill>
                <a:schemeClr val="tx2"/>
              </a:solidFill>
              <a:latin typeface="Arial" panose="020B0604020202020204"/>
            </a:endParaRPr>
          </a:p>
        </p:txBody>
      </p:sp>
      <p:sp>
        <p:nvSpPr>
          <p:cNvPr id="130" name="Isosceles Triangle 129">
            <a:extLst>
              <a:ext uri="{FF2B5EF4-FFF2-40B4-BE49-F238E27FC236}">
                <a16:creationId xmlns:a16="http://schemas.microsoft.com/office/drawing/2014/main" id="{0CFF45CA-3252-49D9-B829-C9160EFAB341}"/>
              </a:ext>
            </a:extLst>
          </p:cNvPr>
          <p:cNvSpPr/>
          <p:nvPr/>
        </p:nvSpPr>
        <p:spPr>
          <a:xfrm rot="10800000">
            <a:off x="9636277" y="1703385"/>
            <a:ext cx="185195" cy="189920"/>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 Placeholder 3">
            <a:extLst>
              <a:ext uri="{FF2B5EF4-FFF2-40B4-BE49-F238E27FC236}">
                <a16:creationId xmlns:a16="http://schemas.microsoft.com/office/drawing/2014/main" id="{80F73444-1982-1E17-2B5C-E7B8EED28CD3}"/>
              </a:ext>
            </a:extLst>
          </p:cNvPr>
          <p:cNvSpPr txBox="1">
            <a:spLocks/>
          </p:cNvSpPr>
          <p:nvPr/>
        </p:nvSpPr>
        <p:spPr>
          <a:xfrm>
            <a:off x="190499" y="6511888"/>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panose="020B0604020202020204" pitchFamily="34" charset="0"/>
                <a:cs typeface="Arial" panose="020B0604020202020204" pitchFamily="34" charset="0"/>
              </a:rPr>
              <a:t>Allaire M, et al. EASL 2026; WED-236.</a:t>
            </a:r>
          </a:p>
        </p:txBody>
      </p:sp>
      <p:pic>
        <p:nvPicPr>
          <p:cNvPr id="8" name="Picture 7">
            <a:hlinkClick r:id="rId16" action="ppaction://hlinksldjump"/>
            <a:extLst>
              <a:ext uri="{FF2B5EF4-FFF2-40B4-BE49-F238E27FC236}">
                <a16:creationId xmlns:a16="http://schemas.microsoft.com/office/drawing/2014/main" id="{1D641779-F948-8979-E327-CED74DE43400}"/>
              </a:ext>
            </a:extLst>
          </p:cNvPr>
          <p:cNvPicPr>
            <a:picLocks noChangeAspect="1"/>
          </p:cNvPicPr>
          <p:nvPr/>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0176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FACDA-69AF-0B93-4DDF-E62BCB9269D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8EC90AE-DAC5-EB02-2C75-1BF9CB2BF20C}"/>
              </a:ext>
            </a:extLst>
          </p:cNvPr>
          <p:cNvSpPr txBox="1">
            <a:spLocks/>
          </p:cNvSpPr>
          <p:nvPr/>
        </p:nvSpPr>
        <p:spPr>
          <a:xfrm>
            <a:off x="838200" y="-89087"/>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r>
              <a:rPr lang="en-US"/>
              <a:t>Contents</a:t>
            </a:r>
          </a:p>
        </p:txBody>
      </p:sp>
      <p:graphicFrame>
        <p:nvGraphicFramePr>
          <p:cNvPr id="4" name="Content Placeholder 13">
            <a:extLst>
              <a:ext uri="{FF2B5EF4-FFF2-40B4-BE49-F238E27FC236}">
                <a16:creationId xmlns:a16="http://schemas.microsoft.com/office/drawing/2014/main" id="{B237AF73-F556-2398-3239-104543ADDBC4}"/>
              </a:ext>
            </a:extLst>
          </p:cNvPr>
          <p:cNvGraphicFramePr>
            <a:graphicFrameLocks/>
          </p:cNvGraphicFramePr>
          <p:nvPr>
            <p:extLst>
              <p:ext uri="{D42A27DB-BD31-4B8C-83A1-F6EECF244321}">
                <p14:modId xmlns:p14="http://schemas.microsoft.com/office/powerpoint/2010/main" val="1043842591"/>
              </p:ext>
            </p:extLst>
          </p:nvPr>
        </p:nvGraphicFramePr>
        <p:xfrm>
          <a:off x="496887" y="1177027"/>
          <a:ext cx="11418585" cy="2568960"/>
        </p:xfrm>
        <a:graphic>
          <a:graphicData uri="http://schemas.openxmlformats.org/drawingml/2006/table">
            <a:tbl>
              <a:tblPr/>
              <a:tblGrid>
                <a:gridCol w="1305434">
                  <a:extLst>
                    <a:ext uri="{9D8B030D-6E8A-4147-A177-3AD203B41FA5}">
                      <a16:colId xmlns:a16="http://schemas.microsoft.com/office/drawing/2014/main" val="3279649220"/>
                    </a:ext>
                  </a:extLst>
                </a:gridCol>
                <a:gridCol w="10113151">
                  <a:extLst>
                    <a:ext uri="{9D8B030D-6E8A-4147-A177-3AD203B41FA5}">
                      <a16:colId xmlns:a16="http://schemas.microsoft.com/office/drawing/2014/main" val="867203975"/>
                    </a:ext>
                  </a:extLst>
                </a:gridCol>
              </a:tblGrid>
              <a:tr h="318929">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1. Liver </a:t>
                      </a:r>
                      <a:r>
                        <a:rPr lang="en-US" sz="1800" b="1" i="0" err="1">
                          <a:solidFill>
                            <a:srgbClr val="FFFFFF"/>
                          </a:solidFill>
                          <a:effectLst/>
                          <a:latin typeface="Arial" panose="020B0604020202020204" pitchFamily="34" charset="0"/>
                          <a:cs typeface="Arial" panose="020B0604020202020204" pitchFamily="34" charset="0"/>
                        </a:rPr>
                        <a:t>tumours</a:t>
                      </a:r>
                      <a:r>
                        <a:rPr lang="en-US" sz="1800" b="1" i="0">
                          <a:solidFill>
                            <a:srgbClr val="FFFFFF"/>
                          </a:solidFill>
                          <a:effectLst/>
                          <a:latin typeface="Arial" panose="020B0604020202020204" pitchFamily="34" charset="0"/>
                          <a:cs typeface="Arial" panose="020B0604020202020204" pitchFamily="34" charset="0"/>
                        </a:rPr>
                        <a:t>: Therapy</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0B5B"/>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GS-006</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Stereotactic body radiotherapy versus radiofrequency ablation for small (≤3 cm) hepatocellular carcinoma (STEREO): A randomized, non-inferiority, Phase 3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OS-053</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Fecal microbiota transplantation combined with atezolizumab plus bevacizumab in hepatocellular carcinoma refractory to atezolizumab plus bevacizumab: Final results of the open label, </a:t>
                      </a:r>
                      <a:br>
                        <a:rPr lang="en-US" sz="1800" b="0" i="0" u="none" strike="noStrike" kern="1200">
                          <a:solidFill>
                            <a:srgbClr val="004B87"/>
                          </a:solidFill>
                          <a:effectLst/>
                          <a:latin typeface="Arial" panose="020B0604020202020204" pitchFamily="34" charset="0"/>
                          <a:ea typeface="+mn-ea"/>
                          <a:cs typeface="Arial" panose="020B0604020202020204" pitchFamily="34" charset="0"/>
                        </a:rPr>
                      </a:br>
                      <a:r>
                        <a:rPr lang="en-US" sz="1800" b="0" i="0" u="none" strike="noStrike" kern="1200">
                          <a:solidFill>
                            <a:srgbClr val="004B87"/>
                          </a:solidFill>
                          <a:effectLst/>
                          <a:latin typeface="Arial" panose="020B0604020202020204" pitchFamily="34" charset="0"/>
                          <a:ea typeface="+mn-ea"/>
                          <a:cs typeface="Arial" panose="020B0604020202020204" pitchFamily="34" charset="0"/>
                        </a:rPr>
                        <a:t>single-arm, FAB-HCC pilot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OS-051-YI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Olanzapine improves appetite, weight and quality of life in patients with hepatocellular carcinoma: A multicentre, randomized controlled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4035905221"/>
                  </a:ext>
                </a:extLst>
              </a:tr>
            </a:tbl>
          </a:graphicData>
        </a:graphic>
      </p:graphicFrame>
      <p:sp>
        <p:nvSpPr>
          <p:cNvPr id="5" name="TextBox 4">
            <a:hlinkClick r:id="rId2" action="ppaction://hlinksldjump"/>
            <a:extLst>
              <a:ext uri="{FF2B5EF4-FFF2-40B4-BE49-F238E27FC236}">
                <a16:creationId xmlns:a16="http://schemas.microsoft.com/office/drawing/2014/main" id="{597BF713-9818-B061-2C9C-1FA886483EA6}"/>
              </a:ext>
            </a:extLst>
          </p:cNvPr>
          <p:cNvSpPr txBox="1"/>
          <p:nvPr/>
        </p:nvSpPr>
        <p:spPr>
          <a:xfrm>
            <a:off x="4072393" y="3988488"/>
            <a:ext cx="4047214" cy="369332"/>
          </a:xfrm>
          <a:prstGeom prst="rect">
            <a:avLst/>
          </a:prstGeom>
          <a:noFill/>
          <a:ln w="38100">
            <a:solidFill>
              <a:srgbClr val="DB0B5B"/>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252033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32" name="Content Placeholder 1">
            <a:extLst>
              <a:ext uri="{FF2B5EF4-FFF2-40B4-BE49-F238E27FC236}">
                <a16:creationId xmlns:a16="http://schemas.microsoft.com/office/drawing/2014/main" id="{F52AA9FB-7109-5C0B-07CE-9AC75B23CDD7}"/>
              </a:ext>
            </a:extLst>
          </p:cNvPr>
          <p:cNvSpPr txBox="1">
            <a:spLocks/>
          </p:cNvSpPr>
          <p:nvPr/>
        </p:nvSpPr>
        <p:spPr>
          <a:xfrm>
            <a:off x="6052320" y="1045638"/>
            <a:ext cx="5985605"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GB" sz="1600" noProof="0">
                <a:latin typeface="Arial"/>
                <a:cs typeface="Arial"/>
              </a:rPr>
              <a:t>In the MSI-H colorectal cancer cohort, high levels of </a:t>
            </a:r>
            <a:br>
              <a:rPr lang="en-GB" sz="1600" noProof="0">
                <a:latin typeface="Arial" panose="020B0604020202020204" pitchFamily="34" charset="0"/>
                <a:cs typeface="Arial" panose="020B0604020202020204" pitchFamily="34" charset="0"/>
              </a:rPr>
            </a:br>
            <a:r>
              <a:rPr lang="en-GB" sz="1600">
                <a:latin typeface="Arial"/>
                <a:cs typeface="Arial"/>
                <a:sym typeface="Symbol" panose="05050102010706020507" pitchFamily="18" charset="2"/>
              </a:rPr>
              <a:t></a:t>
            </a:r>
            <a:r>
              <a:rPr lang="en-GB" sz="1600">
                <a:latin typeface="Arial"/>
                <a:cs typeface="Arial"/>
              </a:rPr>
              <a:t>/</a:t>
            </a:r>
            <a:r>
              <a:rPr lang="en-GB" sz="1600">
                <a:latin typeface="Arial"/>
                <a:cs typeface="Arial"/>
                <a:sym typeface="Symbol" panose="05050102010706020507" pitchFamily="18" charset="2"/>
              </a:rPr>
              <a:t> </a:t>
            </a:r>
            <a:r>
              <a:rPr lang="en-GB" sz="1600" noProof="0">
                <a:latin typeface="Arial"/>
                <a:cs typeface="Arial"/>
              </a:rPr>
              <a:t>T cells was associated with longer PFS (p=0.034)</a:t>
            </a:r>
            <a:r>
              <a:rPr lang="en-GB" sz="1600">
                <a:latin typeface="Arial"/>
                <a:cs typeface="Arial"/>
              </a:rPr>
              <a:t>  </a:t>
            </a:r>
            <a:endParaRPr lang="en-GB" sz="1600" noProof="0">
              <a:latin typeface="Arial" panose="020B0604020202020204" pitchFamily="34" charset="0"/>
              <a:cs typeface="Arial" panose="020B0604020202020204" pitchFamily="34" charset="0"/>
            </a:endParaRPr>
          </a:p>
          <a:p>
            <a:pPr>
              <a:lnSpc>
                <a:spcPct val="100000"/>
              </a:lnSpc>
              <a:spcBef>
                <a:spcPts val="500"/>
              </a:spcBef>
            </a:pPr>
            <a:r>
              <a:rPr lang="en-GB" sz="1600">
                <a:latin typeface="Arial"/>
                <a:cs typeface="Arial"/>
              </a:rPr>
              <a:t>Variation of</a:t>
            </a:r>
            <a:r>
              <a:rPr lang="en-GB" sz="1600" noProof="0">
                <a:latin typeface="Arial"/>
                <a:cs typeface="Arial"/>
              </a:rPr>
              <a:t> circulating T-cell subtypes </a:t>
            </a:r>
            <a:r>
              <a:rPr lang="en-GB" sz="1600">
                <a:latin typeface="Arial"/>
                <a:cs typeface="Arial"/>
              </a:rPr>
              <a:t>between baseline and at 3 weeks are</a:t>
            </a:r>
            <a:r>
              <a:rPr lang="en-GB" sz="1600" noProof="0">
                <a:latin typeface="Arial"/>
                <a:cs typeface="Arial"/>
              </a:rPr>
              <a:t> associated with PFS:</a:t>
            </a:r>
          </a:p>
          <a:p>
            <a:pPr marL="534670" indent="-266700">
              <a:lnSpc>
                <a:spcPct val="100000"/>
              </a:lnSpc>
              <a:spcBef>
                <a:spcPts val="500"/>
              </a:spcBef>
              <a:buFont typeface="Engravers MT" panose="02090707080505020304" pitchFamily="18" charset="0"/>
              <a:buChar char="–"/>
            </a:pPr>
            <a:r>
              <a:rPr lang="en-GB" sz="1600" noProof="0">
                <a:latin typeface="Arial" panose="020B0604020202020204" pitchFamily="34" charset="0"/>
                <a:cs typeface="Arial" panose="020B0604020202020204" pitchFamily="34" charset="0"/>
              </a:rPr>
              <a:t>Early increases in CD8⁺PD-1⁺ with longer PFS</a:t>
            </a:r>
          </a:p>
          <a:p>
            <a:pPr marL="534670" indent="-266700">
              <a:lnSpc>
                <a:spcPct val="100000"/>
              </a:lnSpc>
              <a:spcBef>
                <a:spcPts val="500"/>
              </a:spcBef>
              <a:buFont typeface="Engravers MT" panose="02090707080505020304" pitchFamily="18" charset="0"/>
              <a:buChar char="–"/>
            </a:pPr>
            <a:r>
              <a:rPr lang="en-GB" sz="1600">
                <a:latin typeface="Arial"/>
                <a:cs typeface="Arial"/>
              </a:rPr>
              <a:t>Early increases</a:t>
            </a:r>
            <a:r>
              <a:rPr lang="en-GB" sz="1600" noProof="0">
                <a:latin typeface="Arial"/>
                <a:cs typeface="Arial"/>
              </a:rPr>
              <a:t> in CD8⁺TIGIT⁺ with shorter PFS</a:t>
            </a:r>
          </a:p>
          <a:p>
            <a:pPr>
              <a:lnSpc>
                <a:spcPct val="100000"/>
              </a:lnSpc>
              <a:spcBef>
                <a:spcPts val="500"/>
              </a:spcBef>
            </a:pPr>
            <a:r>
              <a:rPr lang="en-GB" sz="1600" noProof="0">
                <a:latin typeface="Arial"/>
                <a:cs typeface="Arial"/>
              </a:rPr>
              <a:t>Paired transcriptomic analyses revealed early induction of </a:t>
            </a:r>
            <a:br>
              <a:rPr lang="en-GB" sz="1600" noProof="0">
                <a:latin typeface="Arial" panose="020B0604020202020204" pitchFamily="34" charset="0"/>
                <a:cs typeface="Arial" panose="020B0604020202020204" pitchFamily="34" charset="0"/>
              </a:rPr>
            </a:br>
            <a:r>
              <a:rPr lang="en-GB" sz="1600" noProof="0">
                <a:latin typeface="Arial"/>
                <a:cs typeface="Arial"/>
              </a:rPr>
              <a:t>T-cell-associated IFN-</a:t>
            </a:r>
            <a:r>
              <a:rPr lang="en-GB" sz="1600">
                <a:latin typeface="Arial"/>
                <a:cs typeface="Arial"/>
                <a:sym typeface="Symbol" panose="05050102010706020507" pitchFamily="18" charset="2"/>
              </a:rPr>
              <a:t></a:t>
            </a:r>
            <a:r>
              <a:rPr lang="en-GB" sz="1600" noProof="0">
                <a:latin typeface="Arial"/>
                <a:cs typeface="Arial"/>
              </a:rPr>
              <a:t> signalling in responders, with higher circulating IFN-</a:t>
            </a:r>
            <a:r>
              <a:rPr lang="en-GB" sz="1600">
                <a:latin typeface="Arial"/>
                <a:cs typeface="Arial"/>
                <a:sym typeface="Symbol" panose="05050102010706020507" pitchFamily="18" charset="2"/>
              </a:rPr>
              <a:t></a:t>
            </a:r>
            <a:r>
              <a:rPr lang="en-GB" sz="1600" noProof="0">
                <a:latin typeface="Arial"/>
                <a:cs typeface="Arial"/>
              </a:rPr>
              <a:t> levels compared with progressors</a:t>
            </a:r>
          </a:p>
          <a:p>
            <a:pPr marL="0" indent="0">
              <a:lnSpc>
                <a:spcPct val="100000"/>
              </a:lnSpc>
              <a:spcBef>
                <a:spcPts val="500"/>
              </a:spcBef>
              <a:buNone/>
            </a:pPr>
            <a:endParaRPr lang="en-GB" sz="1600" noProof="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57304" y="3766935"/>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GB" sz="1600" noProof="0">
                <a:latin typeface="Arial" panose="020B0604020202020204" pitchFamily="34" charset="0"/>
                <a:cs typeface="Arial" panose="020B0604020202020204" pitchFamily="34" charset="0"/>
              </a:rPr>
              <a:t>Response to atezolizumab + bevacizumab is predicted via:</a:t>
            </a:r>
          </a:p>
          <a:p>
            <a:pPr marL="542925" indent="-271463">
              <a:lnSpc>
                <a:spcPct val="100000"/>
              </a:lnSpc>
              <a:spcBef>
                <a:spcPts val="500"/>
              </a:spcBef>
              <a:buFont typeface="Engravers MT" panose="02090707080505020304" pitchFamily="18" charset="0"/>
              <a:buChar char="–"/>
            </a:pPr>
            <a:r>
              <a:rPr lang="en-GB" sz="1600" noProof="0">
                <a:latin typeface="Arial" panose="020B0604020202020204" pitchFamily="34" charset="0"/>
                <a:cs typeface="Arial" panose="020B0604020202020204" pitchFamily="34" charset="0"/>
              </a:rPr>
              <a:t>High baseline circulating and </a:t>
            </a:r>
            <a:r>
              <a:rPr lang="en-GB" sz="1600" noProof="0" err="1">
                <a:latin typeface="Arial" panose="020B0604020202020204" pitchFamily="34" charset="0"/>
                <a:cs typeface="Arial" panose="020B0604020202020204" pitchFamily="34" charset="0"/>
              </a:rPr>
              <a:t>intratumoural</a:t>
            </a:r>
            <a:r>
              <a:rPr lang="en-GB" sz="1600" noProof="0">
                <a:latin typeface="Arial" panose="020B0604020202020204" pitchFamily="34" charset="0"/>
                <a:cs typeface="Arial" panose="020B0604020202020204" pitchFamily="34" charset="0"/>
              </a:rPr>
              <a:t> </a:t>
            </a:r>
            <a:br>
              <a:rPr lang="en-GB" sz="1600" noProof="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sym typeface="Symbol" panose="05050102010706020507" pitchFamily="18" charset="2"/>
              </a:rPr>
              <a:t></a:t>
            </a:r>
            <a:r>
              <a:rPr lang="en-GB" sz="1600">
                <a:latin typeface="Arial" panose="020B0604020202020204" pitchFamily="34" charset="0"/>
                <a:cs typeface="Arial" panose="020B0604020202020204" pitchFamily="34" charset="0"/>
              </a:rPr>
              <a:t>/</a:t>
            </a:r>
            <a:r>
              <a:rPr lang="en-GB" sz="1600">
                <a:latin typeface="Arial" panose="020B0604020202020204" pitchFamily="34" charset="0"/>
                <a:cs typeface="Arial" panose="020B0604020202020204" pitchFamily="34" charset="0"/>
                <a:sym typeface="Symbol" panose="05050102010706020507" pitchFamily="18" charset="2"/>
              </a:rPr>
              <a:t> </a:t>
            </a:r>
            <a:r>
              <a:rPr lang="en-GB" sz="1600" noProof="0">
                <a:latin typeface="Arial" panose="020B0604020202020204" pitchFamily="34" charset="0"/>
                <a:cs typeface="Arial" panose="020B0604020202020204" pitchFamily="34" charset="0"/>
              </a:rPr>
              <a:t>T-cell levels</a:t>
            </a:r>
          </a:p>
          <a:p>
            <a:pPr marL="542925" indent="-271463">
              <a:lnSpc>
                <a:spcPct val="100000"/>
              </a:lnSpc>
              <a:spcBef>
                <a:spcPts val="500"/>
              </a:spcBef>
              <a:buFont typeface="Engravers MT" panose="02090707080505020304" pitchFamily="18" charset="0"/>
              <a:buChar char="–"/>
            </a:pPr>
            <a:r>
              <a:rPr lang="en-GB" sz="1600" noProof="0">
                <a:latin typeface="Arial" panose="020B0604020202020204" pitchFamily="34" charset="0"/>
                <a:cs typeface="Arial" panose="020B0604020202020204" pitchFamily="34" charset="0"/>
              </a:rPr>
              <a:t>Early CD8⁺PD-1⁺ T-cell expansion before the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second infusion</a:t>
            </a:r>
          </a:p>
          <a:p>
            <a:pPr>
              <a:lnSpc>
                <a:spcPct val="100000"/>
              </a:lnSpc>
              <a:spcBef>
                <a:spcPts val="500"/>
              </a:spcBef>
            </a:pPr>
            <a:r>
              <a:rPr lang="en-GB" sz="1600" noProof="0">
                <a:latin typeface="Arial" panose="020B0604020202020204" pitchFamily="34" charset="0"/>
                <a:cs typeface="Arial" panose="020B0604020202020204" pitchFamily="34" charset="0"/>
              </a:rPr>
              <a:t>These data support immune profiling as a valuable tool to guide early treatment decisions in HCC</a:t>
            </a: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sp>
        <p:nvSpPr>
          <p:cNvPr id="17" name="Text Placeholder 3">
            <a:extLst>
              <a:ext uri="{FF2B5EF4-FFF2-40B4-BE49-F238E27FC236}">
                <a16:creationId xmlns:a16="http://schemas.microsoft.com/office/drawing/2014/main" id="{0A119ECF-35A9-D0BB-F3C9-78E26871AC5D}"/>
              </a:ext>
            </a:extLst>
          </p:cNvPr>
          <p:cNvSpPr txBox="1">
            <a:spLocks/>
          </p:cNvSpPr>
          <p:nvPr/>
        </p:nvSpPr>
        <p:spPr>
          <a:xfrm>
            <a:off x="190499" y="6504517"/>
            <a:ext cx="11105670" cy="29051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panose="020B0604020202020204" pitchFamily="34" charset="0"/>
                <a:cs typeface="Arial" panose="020B0604020202020204" pitchFamily="34" charset="0"/>
              </a:rPr>
              <a:t>*Associated with longer </a:t>
            </a:r>
            <a:r>
              <a:rPr lang="en-GB" sz="1100" noProof="0" err="1">
                <a:solidFill>
                  <a:srgbClr val="004B87"/>
                </a:solidFill>
                <a:latin typeface="Arial" panose="020B0604020202020204" pitchFamily="34" charset="0"/>
                <a:cs typeface="Arial" panose="020B0604020202020204" pitchFamily="34" charset="0"/>
              </a:rPr>
              <a:t>PFS</a:t>
            </a:r>
            <a:r>
              <a:rPr lang="en-GB" sz="1100" noProof="0">
                <a:solidFill>
                  <a:srgbClr val="004B87"/>
                </a:solidFill>
                <a:latin typeface="Arial" panose="020B0604020202020204" pitchFamily="34" charset="0"/>
                <a:cs typeface="Arial" panose="020B0604020202020204" pitchFamily="34" charset="0"/>
              </a:rPr>
              <a:t> (HR, 0.71; 95% CI, 0.55–0.92; p=0.009) and higher baseline IL-18 plasma levels (p=0.01).</a:t>
            </a:r>
          </a:p>
          <a:p>
            <a:pPr marL="0" indent="0">
              <a:spcBef>
                <a:spcPts val="0"/>
              </a:spcBef>
              <a:buNone/>
            </a:pPr>
            <a:r>
              <a:rPr lang="en-GB" sz="1100" baseline="30000" noProof="0">
                <a:solidFill>
                  <a:srgbClr val="004B87"/>
                </a:solidFill>
                <a:latin typeface="Arial" panose="020B0604020202020204" pitchFamily="34" charset="0"/>
                <a:cs typeface="Arial" panose="020B0604020202020204" pitchFamily="34" charset="0"/>
              </a:rPr>
              <a:t>†</a:t>
            </a:r>
            <a:r>
              <a:rPr lang="en-GB" sz="1100" noProof="0">
                <a:solidFill>
                  <a:srgbClr val="004B87"/>
                </a:solidFill>
                <a:latin typeface="Arial" panose="020B0604020202020204" pitchFamily="34" charset="0"/>
                <a:cs typeface="Arial" panose="020B0604020202020204" pitchFamily="34" charset="0"/>
              </a:rPr>
              <a:t>Outperforming the </a:t>
            </a:r>
            <a:r>
              <a:rPr lang="en-GB" sz="1100" noProof="0" err="1">
                <a:solidFill>
                  <a:srgbClr val="004B87"/>
                </a:solidFill>
                <a:latin typeface="Arial" panose="020B0604020202020204" pitchFamily="34" charset="0"/>
                <a:cs typeface="Arial" panose="020B0604020202020204" pitchFamily="34" charset="0"/>
              </a:rPr>
              <a:t>ABRS</a:t>
            </a:r>
            <a:r>
              <a:rPr lang="en-GB" sz="1100" noProof="0">
                <a:solidFill>
                  <a:srgbClr val="004B87"/>
                </a:solidFill>
                <a:latin typeface="Arial" panose="020B0604020202020204" pitchFamily="34" charset="0"/>
                <a:cs typeface="Arial" panose="020B0604020202020204" pitchFamily="34" charset="0"/>
              </a:rPr>
              <a:t> for OS and </a:t>
            </a:r>
            <a:r>
              <a:rPr lang="en-GB" sz="1100" noProof="0" err="1">
                <a:solidFill>
                  <a:srgbClr val="004B87"/>
                </a:solidFill>
                <a:latin typeface="Arial" panose="020B0604020202020204" pitchFamily="34" charset="0"/>
                <a:cs typeface="Arial" panose="020B0604020202020204" pitchFamily="34" charset="0"/>
              </a:rPr>
              <a:t>PFS</a:t>
            </a:r>
            <a:r>
              <a:rPr lang="en-GB" sz="1100" noProof="0">
                <a:solidFill>
                  <a:srgbClr val="004B87"/>
                </a:solidFill>
                <a:latin typeface="Arial" panose="020B0604020202020204" pitchFamily="34" charset="0"/>
                <a:cs typeface="Arial" panose="020B0604020202020204" pitchFamily="34" charset="0"/>
              </a:rPr>
              <a:t> prediction.</a:t>
            </a:r>
            <a:br>
              <a:rPr lang="en-GB" sz="1100" noProof="0">
                <a:solidFill>
                  <a:srgbClr val="004B87"/>
                </a:solidFill>
                <a:latin typeface="Arial" panose="020B0604020202020204" pitchFamily="34" charset="0"/>
                <a:cs typeface="Arial" panose="020B0604020202020204" pitchFamily="34" charset="0"/>
              </a:rPr>
            </a:br>
            <a:r>
              <a:rPr lang="en-GB" sz="1100" noProof="0">
                <a:solidFill>
                  <a:srgbClr val="004B87"/>
                </a:solidFill>
                <a:latin typeface="Arial" panose="020B0604020202020204" pitchFamily="34" charset="0"/>
                <a:cs typeface="Arial" panose="020B0604020202020204" pitchFamily="34" charset="0"/>
              </a:rPr>
              <a:t>Allaire M, et al. EASL 2026; WED-236.</a:t>
            </a:r>
          </a:p>
        </p:txBody>
      </p:sp>
      <p:sp>
        <p:nvSpPr>
          <p:cNvPr id="4" name="Title 1">
            <a:extLst>
              <a:ext uri="{FF2B5EF4-FFF2-40B4-BE49-F238E27FC236}">
                <a16:creationId xmlns:a16="http://schemas.microsoft.com/office/drawing/2014/main" id="{A13A8A34-6C36-383B-E58D-2DA56737F2C6}"/>
              </a:ext>
            </a:extLst>
          </p:cNvPr>
          <p:cNvSpPr>
            <a:spLocks noGrp="1"/>
          </p:cNvSpPr>
          <p:nvPr>
            <p:ph type="title"/>
          </p:nvPr>
        </p:nvSpPr>
        <p:spPr>
          <a:xfrm>
            <a:off x="838200" y="-89087"/>
            <a:ext cx="10515600" cy="838947"/>
          </a:xfrm>
        </p:spPr>
        <p:txBody>
          <a:bodyPr>
            <a:noAutofit/>
          </a:bodyPr>
          <a:lstStyle/>
          <a:p>
            <a:r>
              <a:rPr lang="en-GB" sz="2100" noProof="0">
                <a:latin typeface="Arial" panose="020B0604020202020204" pitchFamily="34" charset="0"/>
                <a:cs typeface="Arial" panose="020B0604020202020204" pitchFamily="34" charset="0"/>
              </a:rPr>
              <a:t>Baseline tumour and circulating gamma/delta T-cell signatures and early on-treatment CD8⁺PD-1⁺ T-cell expansion predict response to atezolizumab + bevacizumab in HCC</a:t>
            </a:r>
          </a:p>
        </p:txBody>
      </p:sp>
      <p:sp>
        <p:nvSpPr>
          <p:cNvPr id="3" name="Rectangle: Rounded Corners 2">
            <a:extLst>
              <a:ext uri="{FF2B5EF4-FFF2-40B4-BE49-F238E27FC236}">
                <a16:creationId xmlns:a16="http://schemas.microsoft.com/office/drawing/2014/main" id="{5C506CA8-96DC-96B6-D093-8B84FF306417}"/>
              </a:ext>
            </a:extLst>
          </p:cNvPr>
          <p:cNvSpPr/>
          <p:nvPr/>
        </p:nvSpPr>
        <p:spPr>
          <a:xfrm>
            <a:off x="374280" y="1485364"/>
            <a:ext cx="3539798" cy="112334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noProof="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AB13B9B-3B4B-3CAF-9191-C402DBD9C34C}"/>
              </a:ext>
            </a:extLst>
          </p:cNvPr>
          <p:cNvGrpSpPr/>
          <p:nvPr/>
        </p:nvGrpSpPr>
        <p:grpSpPr>
          <a:xfrm>
            <a:off x="324314" y="1469064"/>
            <a:ext cx="3752662" cy="1324307"/>
            <a:chOff x="169334" y="1391330"/>
            <a:chExt cx="3752662" cy="1324307"/>
          </a:xfrm>
        </p:grpSpPr>
        <p:sp>
          <p:nvSpPr>
            <p:cNvPr id="7" name="TextBox 6">
              <a:extLst>
                <a:ext uri="{FF2B5EF4-FFF2-40B4-BE49-F238E27FC236}">
                  <a16:creationId xmlns:a16="http://schemas.microsoft.com/office/drawing/2014/main" id="{45C6B1BD-6F05-B40D-77CF-6B250AFD55EE}"/>
                </a:ext>
              </a:extLst>
            </p:cNvPr>
            <p:cNvSpPr txBox="1"/>
            <p:nvPr/>
          </p:nvSpPr>
          <p:spPr>
            <a:xfrm>
              <a:off x="219300" y="1391330"/>
              <a:ext cx="3702696" cy="307777"/>
            </a:xfrm>
            <a:prstGeom prst="rect">
              <a:avLst/>
            </a:prstGeom>
            <a:noFill/>
          </p:spPr>
          <p:txBody>
            <a:bodyPr wrap="square" rtlCol="0">
              <a:spAutoFit/>
            </a:bodyPr>
            <a:lstStyle/>
            <a:p>
              <a:pPr algn="ctr"/>
              <a:r>
                <a:rPr lang="en-GB" sz="1400" b="1" noProof="0">
                  <a:solidFill>
                    <a:schemeClr val="accent1"/>
                  </a:solidFill>
                  <a:latin typeface="Arial" panose="020B0604020202020204" pitchFamily="34" charset="0"/>
                  <a:cs typeface="Arial" panose="020B0604020202020204" pitchFamily="34" charset="0"/>
                </a:rPr>
                <a:t>Key baseline characteristics</a:t>
              </a:r>
            </a:p>
          </p:txBody>
        </p:sp>
        <p:sp>
          <p:nvSpPr>
            <p:cNvPr id="8" name="TextBox 7">
              <a:extLst>
                <a:ext uri="{FF2B5EF4-FFF2-40B4-BE49-F238E27FC236}">
                  <a16:creationId xmlns:a16="http://schemas.microsoft.com/office/drawing/2014/main" id="{F59AF787-2637-0F5C-1157-940874BFF95A}"/>
                </a:ext>
              </a:extLst>
            </p:cNvPr>
            <p:cNvSpPr txBox="1"/>
            <p:nvPr/>
          </p:nvSpPr>
          <p:spPr>
            <a:xfrm>
              <a:off x="169334" y="2253972"/>
              <a:ext cx="1081241" cy="461665"/>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Mean age</a:t>
              </a:r>
              <a:br>
                <a:rPr lang="en-GB" sz="1200" noProof="0">
                  <a:solidFill>
                    <a:schemeClr val="accent1"/>
                  </a:solidFill>
                  <a:latin typeface="Arial" panose="020B0604020202020204" pitchFamily="34" charset="0"/>
                  <a:cs typeface="Arial" panose="020B0604020202020204" pitchFamily="34" charset="0"/>
                </a:rPr>
              </a:br>
              <a:endParaRPr lang="en-GB" sz="1200" noProof="0">
                <a:solidFill>
                  <a:schemeClr val="accent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ACD75C5-6F98-59E3-B2E1-47A1A017BDEE}"/>
                </a:ext>
              </a:extLst>
            </p:cNvPr>
            <p:cNvSpPr/>
            <p:nvPr/>
          </p:nvSpPr>
          <p:spPr>
            <a:xfrm>
              <a:off x="447817" y="1735530"/>
              <a:ext cx="540000" cy="540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65 </a:t>
              </a:r>
            </a:p>
            <a:p>
              <a:pPr algn="ctr"/>
              <a:r>
                <a:rPr lang="en-GB" sz="1050" b="1" noProof="0">
                  <a:solidFill>
                    <a:schemeClr val="bg1"/>
                  </a:solidFill>
                  <a:latin typeface="Arial" panose="020B0604020202020204" pitchFamily="34" charset="0"/>
                  <a:cs typeface="Arial" panose="020B0604020202020204" pitchFamily="34" charset="0"/>
                </a:rPr>
                <a:t>years</a:t>
              </a:r>
            </a:p>
          </p:txBody>
        </p:sp>
        <p:sp>
          <p:nvSpPr>
            <p:cNvPr id="10" name="TextBox 9">
              <a:extLst>
                <a:ext uri="{FF2B5EF4-FFF2-40B4-BE49-F238E27FC236}">
                  <a16:creationId xmlns:a16="http://schemas.microsoft.com/office/drawing/2014/main" id="{0FFF9D24-5408-F4A0-02CF-FD5348859179}"/>
                </a:ext>
              </a:extLst>
            </p:cNvPr>
            <p:cNvSpPr txBox="1"/>
            <p:nvPr/>
          </p:nvSpPr>
          <p:spPr>
            <a:xfrm>
              <a:off x="880729" y="2253972"/>
              <a:ext cx="1227623" cy="276999"/>
            </a:xfrm>
            <a:prstGeom prst="rect">
              <a:avLst/>
            </a:prstGeom>
            <a:noFill/>
          </p:spPr>
          <p:txBody>
            <a:bodyPr wrap="square" rtlCol="0">
              <a:spAutoFit/>
            </a:bodyPr>
            <a:lstStyle/>
            <a:p>
              <a:pPr algn="ctr"/>
              <a:r>
                <a:rPr lang="en-GB" sz="1200" noProof="0">
                  <a:solidFill>
                    <a:schemeClr val="accent1"/>
                  </a:solidFill>
                  <a:latin typeface="Arial" panose="020B0604020202020204" pitchFamily="34" charset="0"/>
                  <a:cs typeface="Arial" panose="020B0604020202020204" pitchFamily="34" charset="0"/>
                </a:rPr>
                <a:t>Male</a:t>
              </a:r>
            </a:p>
          </p:txBody>
        </p:sp>
        <p:sp>
          <p:nvSpPr>
            <p:cNvPr id="11" name="Oval 10">
              <a:extLst>
                <a:ext uri="{FF2B5EF4-FFF2-40B4-BE49-F238E27FC236}">
                  <a16:creationId xmlns:a16="http://schemas.microsoft.com/office/drawing/2014/main" id="{E978E8E9-94D3-A3F0-FD9B-43C7757C9C25}"/>
                </a:ext>
              </a:extLst>
            </p:cNvPr>
            <p:cNvSpPr/>
            <p:nvPr/>
          </p:nvSpPr>
          <p:spPr>
            <a:xfrm>
              <a:off x="1227053" y="1719481"/>
              <a:ext cx="529417" cy="51883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a:solidFill>
                    <a:schemeClr val="bg1"/>
                  </a:solidFill>
                  <a:latin typeface="Arial" panose="020B0604020202020204" pitchFamily="34" charset="0"/>
                  <a:cs typeface="Arial" panose="020B0604020202020204" pitchFamily="34" charset="0"/>
                </a:rPr>
                <a:t>87%</a:t>
              </a:r>
            </a:p>
          </p:txBody>
        </p:sp>
      </p:grpSp>
      <p:sp>
        <p:nvSpPr>
          <p:cNvPr id="2" name="Arrow: Striped Right 1">
            <a:extLst>
              <a:ext uri="{FF2B5EF4-FFF2-40B4-BE49-F238E27FC236}">
                <a16:creationId xmlns:a16="http://schemas.microsoft.com/office/drawing/2014/main" id="{6258DEEC-66A7-2F3E-B20C-9EF3DF200E19}"/>
              </a:ext>
            </a:extLst>
          </p:cNvPr>
          <p:cNvSpPr/>
          <p:nvPr/>
        </p:nvSpPr>
        <p:spPr>
          <a:xfrm>
            <a:off x="2043387" y="1793141"/>
            <a:ext cx="2455395" cy="615595"/>
          </a:xfrm>
          <a:prstGeom prst="stripedRightArrow">
            <a:avLst>
              <a:gd name="adj1" fmla="val 59648"/>
              <a:gd name="adj2" fmla="val 6543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noProof="0">
                <a:solidFill>
                  <a:schemeClr val="bg1"/>
                </a:solidFill>
                <a:latin typeface="Arial" panose="020B0604020202020204" pitchFamily="34" charset="0"/>
                <a:cs typeface="Arial" panose="020B0604020202020204" pitchFamily="34" charset="0"/>
              </a:rPr>
              <a:t>Radiological progression </a:t>
            </a:r>
          </a:p>
        </p:txBody>
      </p:sp>
      <p:grpSp>
        <p:nvGrpSpPr>
          <p:cNvPr id="19" name="Group 18">
            <a:extLst>
              <a:ext uri="{FF2B5EF4-FFF2-40B4-BE49-F238E27FC236}">
                <a16:creationId xmlns:a16="http://schemas.microsoft.com/office/drawing/2014/main" id="{1AB775A1-1F91-84E8-640C-1DEB63056639}"/>
              </a:ext>
            </a:extLst>
          </p:cNvPr>
          <p:cNvGrpSpPr/>
          <p:nvPr/>
        </p:nvGrpSpPr>
        <p:grpSpPr>
          <a:xfrm>
            <a:off x="4562412" y="1364420"/>
            <a:ext cx="1109400" cy="1244285"/>
            <a:chOff x="9414833" y="2009595"/>
            <a:chExt cx="1283620" cy="1372434"/>
          </a:xfrm>
        </p:grpSpPr>
        <p:graphicFrame>
          <p:nvGraphicFramePr>
            <p:cNvPr id="20" name="Chart 19">
              <a:extLst>
                <a:ext uri="{FF2B5EF4-FFF2-40B4-BE49-F238E27FC236}">
                  <a16:creationId xmlns:a16="http://schemas.microsoft.com/office/drawing/2014/main" id="{25C7DB62-1397-0A63-6BB4-E79A86F78DE4}"/>
                </a:ext>
              </a:extLst>
            </p:cNvPr>
            <p:cNvGraphicFramePr/>
            <p:nvPr/>
          </p:nvGraphicFramePr>
          <p:xfrm>
            <a:off x="9414833" y="2009595"/>
            <a:ext cx="1218879" cy="137243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27FADA94-3854-48C8-7699-093DEA4D04FA}"/>
                </a:ext>
              </a:extLst>
            </p:cNvPr>
            <p:cNvSpPr txBox="1"/>
            <p:nvPr/>
          </p:nvSpPr>
          <p:spPr>
            <a:xfrm>
              <a:off x="9450669" y="2586266"/>
              <a:ext cx="1247784" cy="441317"/>
            </a:xfrm>
            <a:prstGeom prst="rect">
              <a:avLst/>
            </a:prstGeom>
            <a:noFill/>
          </p:spPr>
          <p:txBody>
            <a:bodyPr wrap="square" rtlCol="0">
              <a:spAutoFit/>
            </a:bodyPr>
            <a:lstStyle/>
            <a:p>
              <a:pPr algn="ctr"/>
              <a:r>
                <a:rPr lang="en-GB" sz="2000" b="1" noProof="0">
                  <a:solidFill>
                    <a:schemeClr val="accent4">
                      <a:lumMod val="75000"/>
                    </a:schemeClr>
                  </a:solidFill>
                  <a:latin typeface="Arial" panose="020B0604020202020204" pitchFamily="34" charset="0"/>
                  <a:cs typeface="Arial" panose="020B0604020202020204" pitchFamily="34" charset="0"/>
                </a:rPr>
                <a:t>29%</a:t>
              </a:r>
            </a:p>
          </p:txBody>
        </p:sp>
      </p:grpSp>
      <p:sp>
        <p:nvSpPr>
          <p:cNvPr id="22" name="TextBox 21">
            <a:extLst>
              <a:ext uri="{FF2B5EF4-FFF2-40B4-BE49-F238E27FC236}">
                <a16:creationId xmlns:a16="http://schemas.microsoft.com/office/drawing/2014/main" id="{EF34DF57-A486-FC61-12C9-8E0DEAA21509}"/>
              </a:ext>
            </a:extLst>
          </p:cNvPr>
          <p:cNvSpPr txBox="1"/>
          <p:nvPr/>
        </p:nvSpPr>
        <p:spPr>
          <a:xfrm>
            <a:off x="4498782" y="2552712"/>
            <a:ext cx="1228987" cy="492443"/>
          </a:xfrm>
          <a:prstGeom prst="rect">
            <a:avLst/>
          </a:prstGeom>
          <a:noFill/>
        </p:spPr>
        <p:txBody>
          <a:bodyPr wrap="square" lIns="91440" tIns="45720" rIns="91440" bIns="45720" rtlCol="0" anchor="t">
            <a:spAutoFit/>
          </a:bodyPr>
          <a:lstStyle/>
          <a:p>
            <a:r>
              <a:rPr lang="en-GB" sz="1300" noProof="0">
                <a:latin typeface="Arial" panose="020B0604020202020204" pitchFamily="34" charset="0"/>
                <a:cs typeface="Arial" panose="020B0604020202020204" pitchFamily="34" charset="0"/>
              </a:rPr>
              <a:t>at 6 months</a:t>
            </a:r>
          </a:p>
          <a:p>
            <a:r>
              <a:rPr lang="en-GB" sz="1300">
                <a:latin typeface="Arial"/>
                <a:cs typeface="Arial"/>
              </a:rPr>
              <a:t>RECIST v1.1</a:t>
            </a:r>
            <a:endParaRPr lang="en-GB" sz="13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E791DA-0A21-915B-6F04-1652086A808A}"/>
              </a:ext>
            </a:extLst>
          </p:cNvPr>
          <p:cNvSpPr txBox="1"/>
          <p:nvPr/>
        </p:nvSpPr>
        <p:spPr>
          <a:xfrm>
            <a:off x="875848" y="2795924"/>
            <a:ext cx="4237991" cy="630942"/>
          </a:xfrm>
          <a:prstGeom prst="rect">
            <a:avLst/>
          </a:prstGeom>
          <a:noFill/>
        </p:spPr>
        <p:txBody>
          <a:bodyPr wrap="square" lIns="91440" tIns="45720" rIns="91440" bIns="45720" rtlCol="0" anchor="t">
            <a:spAutoFit/>
          </a:bodyPr>
          <a:lstStyle/>
          <a:p>
            <a:pPr algn="ctr">
              <a:spcAft>
                <a:spcPts val="600"/>
              </a:spcAft>
            </a:pPr>
            <a:r>
              <a:rPr lang="en-GB" sz="1600" b="1" noProof="0">
                <a:latin typeface="Arial"/>
                <a:cs typeface="Arial"/>
              </a:rPr>
              <a:t>Circulating</a:t>
            </a:r>
            <a:r>
              <a:rPr lang="en-GB" sz="1600" b="1" noProof="0">
                <a:latin typeface="Symbol"/>
                <a:cs typeface="Arial"/>
                <a:sym typeface="Symbol"/>
              </a:rPr>
              <a:t> </a:t>
            </a:r>
            <a:r>
              <a:rPr lang="en-GB" sz="1600" b="1">
                <a:latin typeface="Symbol"/>
                <a:cs typeface="Arial"/>
                <a:sym typeface="Symbol"/>
              </a:rPr>
              <a:t>/</a:t>
            </a:r>
            <a:r>
              <a:rPr lang="el-GR" sz="1600" b="1">
                <a:latin typeface="Arial"/>
                <a:cs typeface="Arial"/>
                <a:sym typeface="Symbol"/>
              </a:rPr>
              <a:t></a:t>
            </a:r>
            <a:r>
              <a:rPr lang="en-NZ" sz="1600" b="1">
                <a:latin typeface="Arial"/>
                <a:cs typeface="Arial"/>
              </a:rPr>
              <a:t> </a:t>
            </a:r>
            <a:r>
              <a:rPr lang="en-GB" sz="1600" b="1" noProof="0">
                <a:latin typeface="Arial"/>
                <a:cs typeface="Arial"/>
              </a:rPr>
              <a:t>T-cell levels*</a:t>
            </a:r>
          </a:p>
          <a:p>
            <a:pPr algn="ctr">
              <a:spcAft>
                <a:spcPts val="600"/>
              </a:spcAft>
            </a:pPr>
            <a:r>
              <a:rPr lang="en-GB" sz="1400" noProof="0">
                <a:latin typeface="Arial" panose="020B0604020202020204" pitchFamily="34" charset="0"/>
                <a:cs typeface="Arial" panose="020B0604020202020204" pitchFamily="34" charset="0"/>
              </a:rPr>
              <a:t>(Patients with disease control) </a:t>
            </a:r>
          </a:p>
        </p:txBody>
      </p:sp>
      <p:graphicFrame>
        <p:nvGraphicFramePr>
          <p:cNvPr id="25" name="Chart 24">
            <a:extLst>
              <a:ext uri="{FF2B5EF4-FFF2-40B4-BE49-F238E27FC236}">
                <a16:creationId xmlns:a16="http://schemas.microsoft.com/office/drawing/2014/main" id="{3A656F64-C95E-A8F3-0020-689D8CAD4B2D}"/>
              </a:ext>
            </a:extLst>
          </p:cNvPr>
          <p:cNvGraphicFramePr/>
          <p:nvPr>
            <p:extLst>
              <p:ext uri="{D42A27DB-BD31-4B8C-83A1-F6EECF244321}">
                <p14:modId xmlns:p14="http://schemas.microsoft.com/office/powerpoint/2010/main" val="4105133577"/>
              </p:ext>
            </p:extLst>
          </p:nvPr>
        </p:nvGraphicFramePr>
        <p:xfrm>
          <a:off x="1300522" y="3404412"/>
          <a:ext cx="3455544" cy="1458922"/>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7F7CE5FB-00CD-28F4-92C8-B77135CCC44F}"/>
              </a:ext>
            </a:extLst>
          </p:cNvPr>
          <p:cNvSpPr txBox="1"/>
          <p:nvPr/>
        </p:nvSpPr>
        <p:spPr>
          <a:xfrm rot="16200000">
            <a:off x="693697" y="3892698"/>
            <a:ext cx="1127626" cy="276999"/>
          </a:xfrm>
          <a:prstGeom prst="rect">
            <a:avLst/>
          </a:prstGeom>
          <a:noFill/>
        </p:spPr>
        <p:txBody>
          <a:bodyPr wrap="square" rtlCol="0">
            <a:spAutoFit/>
          </a:bodyPr>
          <a:lstStyle/>
          <a:p>
            <a:r>
              <a:rPr lang="en-GB" sz="1200" b="1" noProof="0">
                <a:latin typeface="Arial" panose="020B0604020202020204" pitchFamily="34" charset="0"/>
                <a:cs typeface="Arial" panose="020B0604020202020204" pitchFamily="34" charset="0"/>
                <a:sym typeface="Symbol" panose="05050102010706020507" pitchFamily="18" charset="2"/>
              </a:rPr>
              <a:t>/</a:t>
            </a:r>
            <a:r>
              <a:rPr lang="el-GR" sz="1200" b="1">
                <a:latin typeface="Arial" panose="020B0604020202020204" pitchFamily="34" charset="0"/>
                <a:cs typeface="Arial" panose="020B0604020202020204" pitchFamily="34" charset="0"/>
                <a:sym typeface="Symbol" panose="05050102010706020507" pitchFamily="18" charset="2"/>
              </a:rPr>
              <a:t></a:t>
            </a:r>
            <a:r>
              <a:rPr lang="en-NZ" sz="1200" b="1" noProof="0">
                <a:latin typeface="Arial" panose="020B0604020202020204" pitchFamily="34" charset="0"/>
                <a:cs typeface="Arial" panose="020B0604020202020204" pitchFamily="34" charset="0"/>
                <a:sym typeface="Symbol" panose="05050102010706020507" pitchFamily="18" charset="2"/>
              </a:rPr>
              <a:t> </a:t>
            </a:r>
            <a:r>
              <a:rPr lang="en-GB" sz="1200" b="1" noProof="0">
                <a:latin typeface="Arial" panose="020B0604020202020204" pitchFamily="34" charset="0"/>
                <a:cs typeface="Arial" panose="020B0604020202020204" pitchFamily="34" charset="0"/>
              </a:rPr>
              <a:t>T cells, %</a:t>
            </a:r>
          </a:p>
        </p:txBody>
      </p:sp>
      <p:sp>
        <p:nvSpPr>
          <p:cNvPr id="27" name="TextBox 26">
            <a:extLst>
              <a:ext uri="{FF2B5EF4-FFF2-40B4-BE49-F238E27FC236}">
                <a16:creationId xmlns:a16="http://schemas.microsoft.com/office/drawing/2014/main" id="{05A13F50-1664-9646-F6BD-7020C5343106}"/>
              </a:ext>
            </a:extLst>
          </p:cNvPr>
          <p:cNvSpPr txBox="1"/>
          <p:nvPr/>
        </p:nvSpPr>
        <p:spPr>
          <a:xfrm>
            <a:off x="2116051" y="3765140"/>
            <a:ext cx="654446" cy="307777"/>
          </a:xfrm>
          <a:prstGeom prst="rect">
            <a:avLst/>
          </a:prstGeom>
          <a:noFill/>
        </p:spPr>
        <p:txBody>
          <a:bodyPr wrap="square" rtlCol="0">
            <a:spAutoFit/>
          </a:bodyPr>
          <a:lstStyle/>
          <a:p>
            <a:pPr algn="ctr"/>
            <a:r>
              <a:rPr lang="en-GB" sz="1400" b="1" noProof="0">
                <a:solidFill>
                  <a:schemeClr val="accent4">
                    <a:lumMod val="60000"/>
                    <a:lumOff val="40000"/>
                  </a:schemeClr>
                </a:solidFill>
                <a:latin typeface="Arial" panose="020B0604020202020204" pitchFamily="34" charset="0"/>
                <a:cs typeface="Arial" panose="020B0604020202020204" pitchFamily="34" charset="0"/>
              </a:rPr>
              <a:t>2.2%</a:t>
            </a:r>
          </a:p>
        </p:txBody>
      </p:sp>
      <p:sp>
        <p:nvSpPr>
          <p:cNvPr id="29" name="TextBox 28">
            <a:extLst>
              <a:ext uri="{FF2B5EF4-FFF2-40B4-BE49-F238E27FC236}">
                <a16:creationId xmlns:a16="http://schemas.microsoft.com/office/drawing/2014/main" id="{2C393A44-2791-E638-5A9A-B52C710AFE76}"/>
              </a:ext>
            </a:extLst>
          </p:cNvPr>
          <p:cNvSpPr txBox="1"/>
          <p:nvPr/>
        </p:nvSpPr>
        <p:spPr>
          <a:xfrm>
            <a:off x="3634623" y="4078326"/>
            <a:ext cx="654445" cy="307777"/>
          </a:xfrm>
          <a:prstGeom prst="rect">
            <a:avLst/>
          </a:prstGeom>
          <a:noFill/>
        </p:spPr>
        <p:txBody>
          <a:bodyPr wrap="square" rtlCol="0">
            <a:spAutoFit/>
          </a:bodyPr>
          <a:lstStyle/>
          <a:p>
            <a:pPr algn="ctr"/>
            <a:r>
              <a:rPr lang="en-GB" sz="1400" b="1" noProof="0">
                <a:solidFill>
                  <a:schemeClr val="accent4">
                    <a:lumMod val="75000"/>
                  </a:schemeClr>
                </a:solidFill>
                <a:latin typeface="Arial" panose="020B0604020202020204" pitchFamily="34" charset="0"/>
                <a:cs typeface="Arial" panose="020B0604020202020204" pitchFamily="34" charset="0"/>
              </a:rPr>
              <a:t>0.7%</a:t>
            </a:r>
          </a:p>
        </p:txBody>
      </p:sp>
      <p:sp>
        <p:nvSpPr>
          <p:cNvPr id="30" name="Rectangle 29">
            <a:extLst>
              <a:ext uri="{FF2B5EF4-FFF2-40B4-BE49-F238E27FC236}">
                <a16:creationId xmlns:a16="http://schemas.microsoft.com/office/drawing/2014/main" id="{B9BC302D-1216-7555-5E54-1A23620AF1A6}"/>
              </a:ext>
            </a:extLst>
          </p:cNvPr>
          <p:cNvSpPr/>
          <p:nvPr/>
        </p:nvSpPr>
        <p:spPr>
          <a:xfrm>
            <a:off x="2833821" y="3439344"/>
            <a:ext cx="691325" cy="254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200">
                <a:solidFill>
                  <a:srgbClr val="004B87"/>
                </a:solidFill>
              </a:rPr>
              <a:t>p</a:t>
            </a:r>
            <a:r>
              <a:rPr lang="en-GB" sz="1200" noProof="0">
                <a:solidFill>
                  <a:srgbClr val="004B87"/>
                </a:solidFill>
              </a:rPr>
              <a:t>=0.008</a:t>
            </a:r>
          </a:p>
        </p:txBody>
      </p:sp>
      <p:sp>
        <p:nvSpPr>
          <p:cNvPr id="33" name="Content Placeholder 1">
            <a:extLst>
              <a:ext uri="{FF2B5EF4-FFF2-40B4-BE49-F238E27FC236}">
                <a16:creationId xmlns:a16="http://schemas.microsoft.com/office/drawing/2014/main" id="{FB43FB05-A901-F53B-D3E5-38ABE2F8A8C9}"/>
              </a:ext>
            </a:extLst>
          </p:cNvPr>
          <p:cNvSpPr txBox="1">
            <a:spLocks/>
          </p:cNvSpPr>
          <p:nvPr/>
        </p:nvSpPr>
        <p:spPr>
          <a:xfrm>
            <a:off x="324314" y="4992957"/>
            <a:ext cx="5466651"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noProof="0">
                <a:solidFill>
                  <a:schemeClr val="tx1"/>
                </a:solidFill>
                <a:latin typeface="Arial"/>
                <a:cs typeface="Arial"/>
              </a:rPr>
              <a:t>At the tumour level, </a:t>
            </a:r>
            <a:r>
              <a:rPr lang="en-GB" sz="1600" noProof="0">
                <a:latin typeface="Arial"/>
                <a:cs typeface="Arial"/>
                <a:sym typeface="Symbol" panose="05050102010706020507" pitchFamily="18" charset="2"/>
              </a:rPr>
              <a:t></a:t>
            </a:r>
            <a:r>
              <a:rPr lang="en-GB" sz="1600" noProof="0">
                <a:latin typeface="Arial"/>
                <a:cs typeface="Arial"/>
              </a:rPr>
              <a:t>/</a:t>
            </a:r>
            <a:r>
              <a:rPr lang="en-GB" sz="1600" noProof="0">
                <a:latin typeface="Arial"/>
                <a:cs typeface="Arial"/>
                <a:sym typeface="Symbol" panose="05050102010706020507" pitchFamily="18" charset="2"/>
              </a:rPr>
              <a:t></a:t>
            </a:r>
            <a:r>
              <a:rPr lang="en-GB" sz="1600" noProof="0">
                <a:latin typeface="Arial"/>
                <a:cs typeface="Arial"/>
              </a:rPr>
              <a:t> T-cell </a:t>
            </a:r>
            <a:r>
              <a:rPr lang="en-GB" sz="1600">
                <a:latin typeface="Arial"/>
                <a:cs typeface="Arial"/>
              </a:rPr>
              <a:t>signature (RNA-</a:t>
            </a:r>
            <a:r>
              <a:rPr lang="en-GB" sz="1600" err="1">
                <a:latin typeface="Arial"/>
                <a:cs typeface="Arial"/>
              </a:rPr>
              <a:t>seq</a:t>
            </a:r>
            <a:r>
              <a:rPr lang="en-GB" sz="1600">
                <a:latin typeface="Arial"/>
                <a:cs typeface="Arial"/>
              </a:rPr>
              <a:t>) was</a:t>
            </a:r>
            <a:r>
              <a:rPr lang="en-GB" sz="1600" noProof="0">
                <a:latin typeface="Arial"/>
                <a:cs typeface="Arial"/>
              </a:rPr>
              <a:t> associated with higher </a:t>
            </a:r>
            <a:r>
              <a:rPr lang="en-GB" sz="1600">
                <a:latin typeface="Arial"/>
                <a:cs typeface="Arial"/>
              </a:rPr>
              <a:t>response rates</a:t>
            </a:r>
            <a:r>
              <a:rPr lang="en-GB" sz="1600" noProof="0">
                <a:latin typeface="Arial"/>
                <a:cs typeface="Arial"/>
              </a:rPr>
              <a:t> (p&lt;0.01), longer PFS (p&lt;0.001), and longer OS (p=0.003) in patients treated with atezolizumab + bevacizumab, but not </a:t>
            </a:r>
            <a:br>
              <a:rPr lang="en-GB" sz="1600" noProof="0">
                <a:latin typeface="Arial"/>
                <a:cs typeface="Arial"/>
              </a:rPr>
            </a:br>
            <a:r>
              <a:rPr lang="en-GB" sz="1600" noProof="0">
                <a:latin typeface="Arial"/>
                <a:cs typeface="Arial"/>
              </a:rPr>
              <a:t>with sorafenib</a:t>
            </a:r>
            <a:r>
              <a:rPr lang="en-GB" sz="1600" baseline="30000" noProof="0">
                <a:latin typeface="Arial"/>
                <a:cs typeface="Arial"/>
              </a:rPr>
              <a:t>†</a:t>
            </a:r>
            <a:endParaRPr lang="en-GB" sz="1600" noProof="0">
              <a:solidFill>
                <a:schemeClr val="tx1"/>
              </a:solidFill>
              <a:latin typeface="Arial"/>
              <a:cs typeface="Arial"/>
            </a:endParaRPr>
          </a:p>
        </p:txBody>
      </p:sp>
      <p:pic>
        <p:nvPicPr>
          <p:cNvPr id="13" name="Picture 12">
            <a:hlinkClick r:id="rId5" action="ppaction://hlinksldjump"/>
            <a:extLst>
              <a:ext uri="{FF2B5EF4-FFF2-40B4-BE49-F238E27FC236}">
                <a16:creationId xmlns:a16="http://schemas.microsoft.com/office/drawing/2014/main" id="{0463D918-5EE4-29BC-2521-ED4D8BA3A4AC}"/>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12" name="Straight Connector 11">
            <a:extLst>
              <a:ext uri="{FF2B5EF4-FFF2-40B4-BE49-F238E27FC236}">
                <a16:creationId xmlns:a16="http://schemas.microsoft.com/office/drawing/2014/main" id="{09AEFCB7-2A2D-13B4-13B8-D246CD23917D}"/>
              </a:ext>
            </a:extLst>
          </p:cNvPr>
          <p:cNvCxnSpPr>
            <a:cxnSpLocks/>
          </p:cNvCxnSpPr>
          <p:nvPr/>
        </p:nvCxnSpPr>
        <p:spPr>
          <a:xfrm>
            <a:off x="5947415" y="3702854"/>
            <a:ext cx="609925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40AF36-A03A-C132-D053-18858C13E786}"/>
              </a:ext>
            </a:extLst>
          </p:cNvPr>
          <p:cNvCxnSpPr>
            <a:cxnSpLocks/>
          </p:cNvCxnSpPr>
          <p:nvPr/>
        </p:nvCxnSpPr>
        <p:spPr>
          <a:xfrm>
            <a:off x="5947415" y="3702854"/>
            <a:ext cx="0" cy="245029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2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noAutofit/>
          </a:bodyPr>
          <a:lstStyle/>
          <a:p>
            <a:r>
              <a:rPr lang="en-GB" noProof="0">
                <a:latin typeface="Arial" panose="020B0604020202020204" pitchFamily="34" charset="0"/>
                <a:cs typeface="Arial" panose="020B0604020202020204" pitchFamily="34" charset="0"/>
              </a:rPr>
              <a:t>Prognostic tissue biomarkers for cholangiocarcinoma after tumour resection: </a:t>
            </a:r>
            <a:br>
              <a:rPr lang="en-GB" noProof="0">
                <a:latin typeface="Arial" panose="020B0604020202020204" pitchFamily="34" charset="0"/>
                <a:cs typeface="Arial" panose="020B0604020202020204" pitchFamily="34" charset="0"/>
              </a:rPr>
            </a:br>
            <a:r>
              <a:rPr lang="en-GB" noProof="0">
                <a:latin typeface="Arial" panose="020B0604020202020204" pitchFamily="34" charset="0"/>
                <a:cs typeface="Arial" panose="020B0604020202020204" pitchFamily="34" charset="0"/>
              </a:rPr>
              <a:t>From literature review to multicentre international validation </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1045205"/>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CCA is a heterogeneous group of biliary tumours with poor prognosis and limited treatment options</a:t>
            </a:r>
          </a:p>
          <a:p>
            <a:pPr marL="536575" indent="-273050">
              <a:lnSpc>
                <a:spcPct val="100000"/>
              </a:lnSpc>
              <a:buFont typeface="Engravers MT" panose="02090707080505020304" pitchFamily="18" charset="0"/>
              <a:buChar char="–"/>
            </a:pPr>
            <a:r>
              <a:rPr lang="en-GB" sz="1600" noProof="0">
                <a:latin typeface="Arial" panose="020B0604020202020204" pitchFamily="34" charset="0"/>
                <a:cs typeface="Arial" panose="020B0604020202020204" pitchFamily="34" charset="0"/>
              </a:rPr>
              <a:t>Surgical resection is a potential curative treatment</a:t>
            </a:r>
          </a:p>
          <a:p>
            <a:pPr marL="536575" indent="-273050">
              <a:lnSpc>
                <a:spcPct val="100000"/>
              </a:lnSpc>
              <a:buFont typeface="Engravers MT" panose="02090707080505020304" pitchFamily="18" charset="0"/>
              <a:buChar char="–"/>
            </a:pPr>
            <a:r>
              <a:rPr lang="en-GB" sz="1600" noProof="0">
                <a:latin typeface="Arial"/>
                <a:cs typeface="Arial"/>
              </a:rPr>
              <a:t>Recurrence rates remain high</a:t>
            </a:r>
          </a:p>
          <a:p>
            <a:pPr>
              <a:lnSpc>
                <a:spcPct val="100000"/>
              </a:lnSpc>
            </a:pPr>
            <a:r>
              <a:rPr lang="en-GB" sz="1600" noProof="0">
                <a:latin typeface="Arial"/>
                <a:cs typeface="Arial"/>
              </a:rPr>
              <a:t>There is an unmet need for robust tissue biomarkers to predict patient prognosis after tumour resection </a:t>
            </a:r>
          </a:p>
          <a:p>
            <a:pPr>
              <a:lnSpc>
                <a:spcPct val="100000"/>
              </a:lnSpc>
            </a:pPr>
            <a:r>
              <a:rPr lang="en-GB" sz="1600" b="1" noProof="0">
                <a:latin typeface="Arial"/>
                <a:cs typeface="Arial"/>
              </a:rPr>
              <a:t>AIM:</a:t>
            </a:r>
            <a:r>
              <a:rPr lang="en-GB" sz="1600" noProof="0">
                <a:latin typeface="Arial"/>
                <a:cs typeface="Arial"/>
              </a:rPr>
              <a:t> To identify and validate prognostic tissue biomarkers by combining mRNA expression and clinical information into machine learning models </a:t>
            </a: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6096000" y="1051791"/>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994353" y="1058406"/>
            <a:ext cx="0" cy="4969452"/>
          </a:xfrm>
          <a:prstGeom prst="line">
            <a:avLst/>
          </a:prstGeom>
          <a:ln>
            <a:solidFill>
              <a:srgbClr val="DB0B5B"/>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629AADF-6D29-C97C-BD43-5B2161CB9985}"/>
              </a:ext>
            </a:extLst>
          </p:cNvPr>
          <p:cNvGrpSpPr/>
          <p:nvPr/>
        </p:nvGrpSpPr>
        <p:grpSpPr>
          <a:xfrm>
            <a:off x="6300267" y="1613913"/>
            <a:ext cx="841544" cy="1177770"/>
            <a:chOff x="6772130" y="3461602"/>
            <a:chExt cx="841544" cy="1177770"/>
          </a:xfrm>
        </p:grpSpPr>
        <p:sp>
          <p:nvSpPr>
            <p:cNvPr id="76" name="Flowchart: Process 75">
              <a:extLst>
                <a:ext uri="{FF2B5EF4-FFF2-40B4-BE49-F238E27FC236}">
                  <a16:creationId xmlns:a16="http://schemas.microsoft.com/office/drawing/2014/main" id="{770951C6-988A-CF93-9ACD-1AD5594E8321}"/>
                </a:ext>
              </a:extLst>
            </p:cNvPr>
            <p:cNvSpPr/>
            <p:nvPr/>
          </p:nvSpPr>
          <p:spPr>
            <a:xfrm>
              <a:off x="6772130" y="3461602"/>
              <a:ext cx="841544" cy="946468"/>
            </a:xfrm>
            <a:prstGeom prst="flowChartProcess">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Isosceles Triangle 77">
              <a:extLst>
                <a:ext uri="{FF2B5EF4-FFF2-40B4-BE49-F238E27FC236}">
                  <a16:creationId xmlns:a16="http://schemas.microsoft.com/office/drawing/2014/main" id="{121C4486-DFD8-3351-84A1-D691B337FF1C}"/>
                </a:ext>
              </a:extLst>
            </p:cNvPr>
            <p:cNvSpPr/>
            <p:nvPr/>
          </p:nvSpPr>
          <p:spPr>
            <a:xfrm rot="10800000">
              <a:off x="6772130" y="4408711"/>
              <a:ext cx="841543" cy="230661"/>
            </a:xfrm>
            <a:prstGeom prst="triangl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TextBox 7">
            <a:extLst>
              <a:ext uri="{FF2B5EF4-FFF2-40B4-BE49-F238E27FC236}">
                <a16:creationId xmlns:a16="http://schemas.microsoft.com/office/drawing/2014/main" id="{AC99E0C1-F4CC-EC1E-B5DC-45560C6E5FF6}"/>
              </a:ext>
            </a:extLst>
          </p:cNvPr>
          <p:cNvSpPr txBox="1"/>
          <p:nvPr/>
        </p:nvSpPr>
        <p:spPr>
          <a:xfrm>
            <a:off x="7141809" y="1570012"/>
            <a:ext cx="4893981" cy="1169551"/>
          </a:xfrm>
          <a:prstGeom prst="rect">
            <a:avLst/>
          </a:prstGeom>
          <a:noFill/>
        </p:spPr>
        <p:txBody>
          <a:bodyPr wrap="square" lIns="91440" tIns="45720" rIns="91440" bIns="45720" rtlCol="0" anchor="t">
            <a:spAutoFit/>
          </a:bodyPr>
          <a:lstStyle/>
          <a:p>
            <a:r>
              <a:rPr lang="en-GB" sz="1400" b="1" noProof="0">
                <a:solidFill>
                  <a:schemeClr val="accent1"/>
                </a:solidFill>
                <a:latin typeface="Arial" panose="020B0604020202020204" pitchFamily="34" charset="0"/>
                <a:cs typeface="Arial" panose="020B0604020202020204" pitchFamily="34" charset="0"/>
              </a:rPr>
              <a:t>Literature review </a:t>
            </a:r>
          </a:p>
          <a:p>
            <a:pPr marL="285750" indent="-285750">
              <a:buFont typeface="Arial" panose="020B0604020202020204" pitchFamily="34" charset="0"/>
              <a:buChar char="•"/>
            </a:pPr>
            <a:r>
              <a:rPr lang="en-GB" sz="1400" noProof="0">
                <a:solidFill>
                  <a:schemeClr val="accent1"/>
                </a:solidFill>
                <a:latin typeface="Arial"/>
                <a:cs typeface="Arial"/>
              </a:rPr>
              <a:t>Identify potential CCA tissue prognostic biomarkers</a:t>
            </a:r>
            <a:r>
              <a:rPr lang="en-GB" sz="1400" b="1" noProof="0">
                <a:solidFill>
                  <a:schemeClr val="accent1"/>
                </a:solidFill>
                <a:latin typeface="Arial"/>
                <a:cs typeface="Arial"/>
              </a:rPr>
              <a:t> (N=496 candidates)</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Validated through Cox PH OS analysis in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5 transcriptomic cohorts </a:t>
            </a:r>
            <a:r>
              <a:rPr lang="en-GB" sz="1400" b="1" noProof="0">
                <a:solidFill>
                  <a:schemeClr val="accent1"/>
                </a:solidFill>
                <a:latin typeface="Arial" panose="020B0604020202020204" pitchFamily="34" charset="0"/>
                <a:cs typeface="Arial" panose="020B0604020202020204" pitchFamily="34" charset="0"/>
              </a:rPr>
              <a:t>(n=52)</a:t>
            </a:r>
          </a:p>
        </p:txBody>
      </p:sp>
      <p:grpSp>
        <p:nvGrpSpPr>
          <p:cNvPr id="12" name="Group 11">
            <a:extLst>
              <a:ext uri="{FF2B5EF4-FFF2-40B4-BE49-F238E27FC236}">
                <a16:creationId xmlns:a16="http://schemas.microsoft.com/office/drawing/2014/main" id="{1B1F3245-276B-7F87-85C6-AA7AEDFC2296}"/>
              </a:ext>
            </a:extLst>
          </p:cNvPr>
          <p:cNvGrpSpPr/>
          <p:nvPr/>
        </p:nvGrpSpPr>
        <p:grpSpPr>
          <a:xfrm>
            <a:off x="6299242" y="3783588"/>
            <a:ext cx="842568" cy="1291032"/>
            <a:chOff x="6355623" y="2219644"/>
            <a:chExt cx="842568" cy="1291032"/>
          </a:xfrm>
          <a:solidFill>
            <a:schemeClr val="accent4">
              <a:lumMod val="60000"/>
              <a:lumOff val="40000"/>
            </a:schemeClr>
          </a:solidFill>
        </p:grpSpPr>
        <p:grpSp>
          <p:nvGrpSpPr>
            <p:cNvPr id="50" name="Group 49">
              <a:extLst>
                <a:ext uri="{FF2B5EF4-FFF2-40B4-BE49-F238E27FC236}">
                  <a16:creationId xmlns:a16="http://schemas.microsoft.com/office/drawing/2014/main" id="{C8D5F1F2-C55A-59CE-F657-4486FAD5609C}"/>
                </a:ext>
              </a:extLst>
            </p:cNvPr>
            <p:cNvGrpSpPr/>
            <p:nvPr/>
          </p:nvGrpSpPr>
          <p:grpSpPr>
            <a:xfrm>
              <a:off x="6355623" y="2486648"/>
              <a:ext cx="842568" cy="1024028"/>
              <a:chOff x="6771106" y="3692129"/>
              <a:chExt cx="842568" cy="917221"/>
            </a:xfrm>
            <a:grpFill/>
          </p:grpSpPr>
          <p:sp>
            <p:nvSpPr>
              <p:cNvPr id="54" name="Flowchart: Process 53">
                <a:extLst>
                  <a:ext uri="{FF2B5EF4-FFF2-40B4-BE49-F238E27FC236}">
                    <a16:creationId xmlns:a16="http://schemas.microsoft.com/office/drawing/2014/main" id="{63B7A33B-B44A-0609-2543-1B3FAA15B274}"/>
                  </a:ext>
                </a:extLst>
              </p:cNvPr>
              <p:cNvSpPr/>
              <p:nvPr/>
            </p:nvSpPr>
            <p:spPr>
              <a:xfrm>
                <a:off x="6772130" y="3692129"/>
                <a:ext cx="841544" cy="672925"/>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Isosceles Triangle 54">
                <a:extLst>
                  <a:ext uri="{FF2B5EF4-FFF2-40B4-BE49-F238E27FC236}">
                    <a16:creationId xmlns:a16="http://schemas.microsoft.com/office/drawing/2014/main" id="{EA5F6633-6C9E-45C2-99C7-02B363FDD2E3}"/>
                  </a:ext>
                </a:extLst>
              </p:cNvPr>
              <p:cNvSpPr/>
              <p:nvPr/>
            </p:nvSpPr>
            <p:spPr>
              <a:xfrm rot="10800000">
                <a:off x="6771106" y="4351562"/>
                <a:ext cx="841545" cy="25778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52" name="Isosceles Triangle 51">
              <a:extLst>
                <a:ext uri="{FF2B5EF4-FFF2-40B4-BE49-F238E27FC236}">
                  <a16:creationId xmlns:a16="http://schemas.microsoft.com/office/drawing/2014/main" id="{0E1DC625-DF3F-AE4C-19D4-2747C720FBC5}"/>
                </a:ext>
              </a:extLst>
            </p:cNvPr>
            <p:cNvSpPr/>
            <p:nvPr/>
          </p:nvSpPr>
          <p:spPr>
            <a:xfrm>
              <a:off x="6356652" y="2228866"/>
              <a:ext cx="424659" cy="262138"/>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Isosceles Triangle 52">
              <a:extLst>
                <a:ext uri="{FF2B5EF4-FFF2-40B4-BE49-F238E27FC236}">
                  <a16:creationId xmlns:a16="http://schemas.microsoft.com/office/drawing/2014/main" id="{79FD4265-A42F-4632-6C66-E913A7D606CD}"/>
                </a:ext>
              </a:extLst>
            </p:cNvPr>
            <p:cNvSpPr/>
            <p:nvPr/>
          </p:nvSpPr>
          <p:spPr>
            <a:xfrm flipH="1">
              <a:off x="6773529" y="2219644"/>
              <a:ext cx="424662" cy="272001"/>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13" name="Group 12">
            <a:extLst>
              <a:ext uri="{FF2B5EF4-FFF2-40B4-BE49-F238E27FC236}">
                <a16:creationId xmlns:a16="http://schemas.microsoft.com/office/drawing/2014/main" id="{0AFA4F1D-1232-B21D-0FAA-ECA32B372B74}"/>
              </a:ext>
            </a:extLst>
          </p:cNvPr>
          <p:cNvGrpSpPr/>
          <p:nvPr/>
        </p:nvGrpSpPr>
        <p:grpSpPr>
          <a:xfrm>
            <a:off x="6299242" y="4886451"/>
            <a:ext cx="841544" cy="1141408"/>
            <a:chOff x="6359631" y="2367368"/>
            <a:chExt cx="841544" cy="1141408"/>
          </a:xfrm>
          <a:solidFill>
            <a:schemeClr val="accent4"/>
          </a:solidFill>
        </p:grpSpPr>
        <p:sp>
          <p:nvSpPr>
            <p:cNvPr id="44" name="Flowchart: Process 43">
              <a:extLst>
                <a:ext uri="{FF2B5EF4-FFF2-40B4-BE49-F238E27FC236}">
                  <a16:creationId xmlns:a16="http://schemas.microsoft.com/office/drawing/2014/main" id="{A9A061CC-5604-92EC-DAE6-77591F837533}"/>
                </a:ext>
              </a:extLst>
            </p:cNvPr>
            <p:cNvSpPr/>
            <p:nvPr/>
          </p:nvSpPr>
          <p:spPr>
            <a:xfrm>
              <a:off x="6359631" y="2647444"/>
              <a:ext cx="841544" cy="861332"/>
            </a:xfrm>
            <a:prstGeom prst="flowChartProcess">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Isosceles Triangle 44">
              <a:extLst>
                <a:ext uri="{FF2B5EF4-FFF2-40B4-BE49-F238E27FC236}">
                  <a16:creationId xmlns:a16="http://schemas.microsoft.com/office/drawing/2014/main" id="{13278086-049F-7C48-C2DF-7FC94312EC36}"/>
                </a:ext>
              </a:extLst>
            </p:cNvPr>
            <p:cNvSpPr/>
            <p:nvPr/>
          </p:nvSpPr>
          <p:spPr>
            <a:xfrm>
              <a:off x="6359636" y="2367368"/>
              <a:ext cx="424659" cy="283893"/>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Isosceles Triangle 47">
              <a:extLst>
                <a:ext uri="{FF2B5EF4-FFF2-40B4-BE49-F238E27FC236}">
                  <a16:creationId xmlns:a16="http://schemas.microsoft.com/office/drawing/2014/main" id="{3D28911A-56EE-F6B3-F249-5F3F26221C33}"/>
                </a:ext>
              </a:extLst>
            </p:cNvPr>
            <p:cNvSpPr/>
            <p:nvPr/>
          </p:nvSpPr>
          <p:spPr>
            <a:xfrm flipH="1">
              <a:off x="6776513" y="2379901"/>
              <a:ext cx="424662" cy="272001"/>
            </a:xfrm>
            <a:prstGeom prst="triangle">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14" name="TextBox 13">
            <a:extLst>
              <a:ext uri="{FF2B5EF4-FFF2-40B4-BE49-F238E27FC236}">
                <a16:creationId xmlns:a16="http://schemas.microsoft.com/office/drawing/2014/main" id="{4AB7C14D-5C64-7D1B-C508-1AD79F394D00}"/>
              </a:ext>
            </a:extLst>
          </p:cNvPr>
          <p:cNvSpPr txBox="1"/>
          <p:nvPr/>
        </p:nvSpPr>
        <p:spPr>
          <a:xfrm>
            <a:off x="7155545" y="3822114"/>
            <a:ext cx="4538867" cy="954107"/>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Analyses</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mRNA expression via high-throughput TaqMan OpenArray RT-qPCR</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RFS and OS by Cox PH</a:t>
            </a:r>
          </a:p>
        </p:txBody>
      </p:sp>
      <p:sp>
        <p:nvSpPr>
          <p:cNvPr id="15" name="TextBox 14">
            <a:extLst>
              <a:ext uri="{FF2B5EF4-FFF2-40B4-BE49-F238E27FC236}">
                <a16:creationId xmlns:a16="http://schemas.microsoft.com/office/drawing/2014/main" id="{EEAEC0DB-CEE8-D8A5-69E8-72B9F2AE1688}"/>
              </a:ext>
            </a:extLst>
          </p:cNvPr>
          <p:cNvSpPr txBox="1"/>
          <p:nvPr/>
        </p:nvSpPr>
        <p:spPr>
          <a:xfrm>
            <a:off x="7122257" y="5100744"/>
            <a:ext cx="4643992" cy="954107"/>
          </a:xfrm>
          <a:prstGeom prst="rect">
            <a:avLst/>
          </a:prstGeom>
          <a:noFill/>
        </p:spPr>
        <p:txBody>
          <a:bodyPr wrap="square" rtlCol="0">
            <a:spAutoFit/>
          </a:bodyPr>
          <a:lstStyle/>
          <a:p>
            <a:r>
              <a:rPr lang="en-GB" sz="1400" b="1" noProof="0">
                <a:solidFill>
                  <a:schemeClr val="accent1"/>
                </a:solidFill>
                <a:latin typeface="Arial" panose="020B0604020202020204" pitchFamily="34" charset="0"/>
                <a:cs typeface="Arial" panose="020B0604020202020204" pitchFamily="34" charset="0"/>
              </a:rPr>
              <a:t>Modelling</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6 machine learning models</a:t>
            </a:r>
          </a:p>
          <a:p>
            <a:pPr marL="285750" indent="-285750">
              <a:buFont typeface="Arial" panose="020B0604020202020204" pitchFamily="34" charset="0"/>
              <a:buChar char="•"/>
            </a:pPr>
            <a:r>
              <a:rPr lang="en-GB" sz="1400" noProof="0">
                <a:solidFill>
                  <a:schemeClr val="accent1"/>
                </a:solidFill>
                <a:latin typeface="Arial" panose="020B0604020202020204" pitchFamily="34" charset="0"/>
                <a:cs typeface="Arial" panose="020B0604020202020204" pitchFamily="34" charset="0"/>
              </a:rPr>
              <a:t>Trained and evaluated using nested cross-validation followed by feature reduction*</a:t>
            </a:r>
          </a:p>
        </p:txBody>
      </p:sp>
      <p:pic>
        <p:nvPicPr>
          <p:cNvPr id="80" name="Graphic 79">
            <a:extLst>
              <a:ext uri="{FF2B5EF4-FFF2-40B4-BE49-F238E27FC236}">
                <a16:creationId xmlns:a16="http://schemas.microsoft.com/office/drawing/2014/main" id="{8E016BFF-F83E-6BC8-3347-2803E6617796}"/>
              </a:ext>
            </a:extLst>
          </p:cNvPr>
          <p:cNvPicPr>
            <a:picLocks noChangeAspect="1"/>
          </p:cNvPicPr>
          <p:nvPr/>
        </p:nvPicPr>
        <p:blipFill>
          <a:blip>
            <a:extLst>
              <a:ext uri="{96DAC541-7B7A-43D3-8B79-37D633B846F1}">
                <asvg:svgBlip xmlns:asvg="http://schemas.microsoft.com/office/drawing/2016/SVG/main" r:embed="rId3"/>
              </a:ext>
            </a:extLst>
          </a:blip>
          <a:srcRect b="26269"/>
          <a:stretch>
            <a:fillRect/>
          </a:stretch>
        </p:blipFill>
        <p:spPr>
          <a:xfrm>
            <a:off x="6310466" y="1691474"/>
            <a:ext cx="834650" cy="648062"/>
          </a:xfrm>
          <a:prstGeom prst="rect">
            <a:avLst/>
          </a:prstGeom>
        </p:spPr>
      </p:pic>
      <p:sp>
        <p:nvSpPr>
          <p:cNvPr id="85" name="Rectangle 84">
            <a:extLst>
              <a:ext uri="{FF2B5EF4-FFF2-40B4-BE49-F238E27FC236}">
                <a16:creationId xmlns:a16="http://schemas.microsoft.com/office/drawing/2014/main" id="{FCE24057-DDEA-0E02-65B5-7132BBC98447}"/>
              </a:ext>
            </a:extLst>
          </p:cNvPr>
          <p:cNvSpPr/>
          <p:nvPr/>
        </p:nvSpPr>
        <p:spPr>
          <a:xfrm>
            <a:off x="6841548" y="2922716"/>
            <a:ext cx="4852863" cy="757769"/>
          </a:xfrm>
          <a:prstGeom prst="rect">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288000" tIns="45720" rIns="91440" bIns="45720" rtlCol="0" anchor="ctr"/>
          <a:lstStyle/>
          <a:p>
            <a:pPr algn="ctr"/>
            <a:r>
              <a:rPr lang="en-GB" sz="1400" b="1" noProof="0">
                <a:solidFill>
                  <a:schemeClr val="tx2"/>
                </a:solidFill>
                <a:latin typeface="Arial" panose="020B0604020202020204"/>
              </a:rPr>
              <a:t>International cohort </a:t>
            </a:r>
            <a:br>
              <a:rPr lang="en-GB" sz="1400" b="1" noProof="0">
                <a:solidFill>
                  <a:schemeClr val="tx2"/>
                </a:solidFill>
                <a:latin typeface="Arial" panose="020B0604020202020204"/>
              </a:rPr>
            </a:br>
            <a:r>
              <a:rPr lang="en-GB" sz="1400" noProof="0">
                <a:solidFill>
                  <a:schemeClr val="tx2"/>
                </a:solidFill>
                <a:latin typeface="Arial" panose="020B0604020202020204"/>
              </a:rPr>
              <a:t>Tumour tissue from patients undergoing resection</a:t>
            </a:r>
            <a:br>
              <a:rPr lang="en-GB" sz="1400" noProof="0">
                <a:solidFill>
                  <a:schemeClr val="tx2"/>
                </a:solidFill>
                <a:latin typeface="Arial" panose="020B0604020202020204"/>
              </a:rPr>
            </a:br>
            <a:r>
              <a:rPr lang="en-GB" sz="1400" b="1" noProof="0">
                <a:solidFill>
                  <a:schemeClr val="tx2"/>
                </a:solidFill>
                <a:latin typeface="Arial" panose="020B0604020202020204"/>
              </a:rPr>
              <a:t>(n=221)</a:t>
            </a:r>
            <a:endParaRPr lang="en-GB" sz="1400" b="1" noProof="0">
              <a:solidFill>
                <a:schemeClr val="tx2"/>
              </a:solidFill>
            </a:endParaRPr>
          </a:p>
        </p:txBody>
      </p:sp>
      <p:sp>
        <p:nvSpPr>
          <p:cNvPr id="86" name="Oval 85">
            <a:extLst>
              <a:ext uri="{FF2B5EF4-FFF2-40B4-BE49-F238E27FC236}">
                <a16:creationId xmlns:a16="http://schemas.microsoft.com/office/drawing/2014/main" id="{0EB67408-6559-BB55-076E-B53592A41596}"/>
              </a:ext>
            </a:extLst>
          </p:cNvPr>
          <p:cNvSpPr/>
          <p:nvPr/>
        </p:nvSpPr>
        <p:spPr>
          <a:xfrm>
            <a:off x="6292176" y="2891219"/>
            <a:ext cx="873026" cy="863976"/>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2" name="Graphic 81">
            <a:extLst>
              <a:ext uri="{FF2B5EF4-FFF2-40B4-BE49-F238E27FC236}">
                <a16:creationId xmlns:a16="http://schemas.microsoft.com/office/drawing/2014/main" id="{5004AF0A-B4A8-0A2C-7611-6DA3FDB8386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19856" y="3009543"/>
            <a:ext cx="602251" cy="602251"/>
          </a:xfrm>
          <a:prstGeom prst="rect">
            <a:avLst/>
          </a:prstGeom>
        </p:spPr>
      </p:pic>
      <p:sp>
        <p:nvSpPr>
          <p:cNvPr id="87" name="Text Placeholder 3">
            <a:extLst>
              <a:ext uri="{FF2B5EF4-FFF2-40B4-BE49-F238E27FC236}">
                <a16:creationId xmlns:a16="http://schemas.microsoft.com/office/drawing/2014/main" id="{FE772DC0-FE1E-1F61-420B-0C91AB7AFFD8}"/>
              </a:ext>
            </a:extLst>
          </p:cNvPr>
          <p:cNvSpPr txBox="1">
            <a:spLocks/>
          </p:cNvSpPr>
          <p:nvPr/>
        </p:nvSpPr>
        <p:spPr>
          <a:xfrm>
            <a:off x="190499" y="6451600"/>
            <a:ext cx="11105670" cy="290512"/>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a:cs typeface="Arial"/>
              </a:rPr>
              <a:t>*Shapley Additive </a:t>
            </a:r>
            <a:r>
              <a:rPr lang="en-GB" sz="1100" noProof="0" err="1">
                <a:solidFill>
                  <a:srgbClr val="004B87"/>
                </a:solidFill>
                <a:latin typeface="Arial"/>
                <a:cs typeface="Arial"/>
              </a:rPr>
              <a:t>exPlanations</a:t>
            </a:r>
            <a:r>
              <a:rPr lang="en-GB" sz="1100" noProof="0">
                <a:solidFill>
                  <a:srgbClr val="004B87"/>
                </a:solidFill>
                <a:latin typeface="Arial"/>
                <a:cs typeface="Arial"/>
              </a:rPr>
              <a:t> values were used for interpretability.  </a:t>
            </a:r>
            <a:br>
              <a:rPr lang="en-GB" sz="1100" noProof="0">
                <a:latin typeface="Arial" panose="020B0604020202020204" pitchFamily="34" charset="0"/>
                <a:cs typeface="Arial" panose="020B0604020202020204" pitchFamily="34" charset="0"/>
              </a:rPr>
            </a:br>
            <a:r>
              <a:rPr lang="en-GB" sz="1100" noProof="0">
                <a:solidFill>
                  <a:srgbClr val="004B87"/>
                </a:solidFill>
                <a:latin typeface="Arial"/>
                <a:cs typeface="Arial"/>
              </a:rPr>
              <a:t>Val B, et al. EASL 2026; WED-393.</a:t>
            </a:r>
          </a:p>
        </p:txBody>
      </p:sp>
      <p:pic>
        <p:nvPicPr>
          <p:cNvPr id="133" name="Graphic 132">
            <a:extLst>
              <a:ext uri="{FF2B5EF4-FFF2-40B4-BE49-F238E27FC236}">
                <a16:creationId xmlns:a16="http://schemas.microsoft.com/office/drawing/2014/main" id="{53430C9A-12D9-6893-CAA5-ECFC424DA0F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86205" y="5261400"/>
            <a:ext cx="675402" cy="675402"/>
          </a:xfrm>
          <a:prstGeom prst="rect">
            <a:avLst/>
          </a:prstGeom>
        </p:spPr>
      </p:pic>
      <p:pic>
        <p:nvPicPr>
          <p:cNvPr id="135" name="Graphic 134">
            <a:extLst>
              <a:ext uri="{FF2B5EF4-FFF2-40B4-BE49-F238E27FC236}">
                <a16:creationId xmlns:a16="http://schemas.microsoft.com/office/drawing/2014/main" id="{9AFA7915-CA18-7651-49F7-21E9E1AD5D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60395" y="4102073"/>
            <a:ext cx="684578" cy="684578"/>
          </a:xfrm>
          <a:prstGeom prst="rect">
            <a:avLst/>
          </a:prstGeom>
        </p:spPr>
      </p:pic>
      <p:pic>
        <p:nvPicPr>
          <p:cNvPr id="9" name="Picture 8">
            <a:hlinkClick r:id="rId7" action="ppaction://hlinksldjump"/>
            <a:extLst>
              <a:ext uri="{FF2B5EF4-FFF2-40B4-BE49-F238E27FC236}">
                <a16:creationId xmlns:a16="http://schemas.microsoft.com/office/drawing/2014/main" id="{C7CE1C86-7BB4-8366-41CC-E05BB092F5E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37764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62" name="Content Placeholder 1">
            <a:extLst>
              <a:ext uri="{FF2B5EF4-FFF2-40B4-BE49-F238E27FC236}">
                <a16:creationId xmlns:a16="http://schemas.microsoft.com/office/drawing/2014/main" id="{F419E57F-F96F-A734-DF2B-01E1B0E3A38C}"/>
              </a:ext>
            </a:extLst>
          </p:cNvPr>
          <p:cNvSpPr txBox="1">
            <a:spLocks/>
          </p:cNvSpPr>
          <p:nvPr/>
        </p:nvSpPr>
        <p:spPr>
          <a:xfrm>
            <a:off x="6057303" y="1385130"/>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en-GB" sz="1600" noProof="0">
                <a:latin typeface="Arial" panose="020B0604020202020204" pitchFamily="34" charset="0"/>
                <a:cs typeface="Arial" panose="020B0604020202020204" pitchFamily="34" charset="0"/>
              </a:rPr>
              <a:t>A final model</a:t>
            </a:r>
            <a:r>
              <a:rPr lang="en-GB" sz="1600" baseline="30000" noProof="0">
                <a:solidFill>
                  <a:schemeClr val="tx2"/>
                </a:solidFill>
                <a:latin typeface="Arial" panose="020B0604020202020204"/>
              </a:rPr>
              <a:t>†</a:t>
            </a:r>
            <a:r>
              <a:rPr lang="en-GB" sz="1600" noProof="0">
                <a:latin typeface="Arial" panose="020B0604020202020204" pitchFamily="34" charset="0"/>
                <a:cs typeface="Arial" panose="020B0604020202020204" pitchFamily="34" charset="0"/>
              </a:rPr>
              <a:t> incorporated 3 genes (</a:t>
            </a:r>
            <a:r>
              <a:rPr lang="en-GB" sz="1600" i="1" noProof="0">
                <a:latin typeface="Arial" panose="020B0604020202020204" pitchFamily="34" charset="0"/>
                <a:cs typeface="Arial" panose="020B0604020202020204" pitchFamily="34" charset="0"/>
              </a:rPr>
              <a:t>FSCN1, </a:t>
            </a:r>
            <a:r>
              <a:rPr lang="en-GB" sz="1600" i="1" noProof="0" err="1">
                <a:latin typeface="Arial" panose="020B0604020202020204" pitchFamily="34" charset="0"/>
                <a:cs typeface="Arial" panose="020B0604020202020204" pitchFamily="34" charset="0"/>
              </a:rPr>
              <a:t>LDHA</a:t>
            </a:r>
            <a:r>
              <a:rPr lang="en-GB" sz="1600" noProof="0">
                <a:latin typeface="Arial" panose="020B0604020202020204" pitchFamily="34" charset="0"/>
                <a:cs typeface="Arial" panose="020B0604020202020204" pitchFamily="34" charset="0"/>
              </a:rPr>
              <a:t>,</a:t>
            </a:r>
            <a:r>
              <a:rPr lang="en-GB" sz="1600" i="1" noProof="0">
                <a:latin typeface="Arial" panose="020B0604020202020204" pitchFamily="34" charset="0"/>
                <a:cs typeface="Arial" panose="020B0604020202020204" pitchFamily="34" charset="0"/>
              </a:rPr>
              <a:t> </a:t>
            </a:r>
            <a:r>
              <a:rPr lang="en-GB" sz="1600" noProof="0">
                <a:latin typeface="Arial" panose="020B0604020202020204" pitchFamily="34" charset="0"/>
                <a:cs typeface="Arial" panose="020B0604020202020204" pitchFamily="34" charset="0"/>
              </a:rPr>
              <a:t>and</a:t>
            </a:r>
            <a:r>
              <a:rPr lang="en-GB" sz="1600" i="1" noProof="0">
                <a:latin typeface="Arial" panose="020B0604020202020204" pitchFamily="34" charset="0"/>
                <a:cs typeface="Arial" panose="020B0604020202020204" pitchFamily="34" charset="0"/>
              </a:rPr>
              <a:t> SLC2A1</a:t>
            </a:r>
            <a:r>
              <a:rPr lang="en-GB" sz="1600" baseline="30000" noProof="0">
                <a:solidFill>
                  <a:schemeClr val="tx2"/>
                </a:solidFill>
                <a:latin typeface="Arial" panose="020B0604020202020204"/>
              </a:rPr>
              <a:t>‡</a:t>
            </a:r>
            <a:r>
              <a:rPr lang="en-GB" sz="1600" noProof="0">
                <a:latin typeface="Arial" panose="020B0604020202020204" pitchFamily="34" charset="0"/>
                <a:cs typeface="Arial" panose="020B0604020202020204" pitchFamily="34" charset="0"/>
              </a:rPr>
              <a:t>) and 4 clinical variables achieved:</a:t>
            </a:r>
          </a:p>
          <a:p>
            <a:pPr marL="541020" indent="-276225">
              <a:lnSpc>
                <a:spcPct val="100000"/>
              </a:lnSpc>
              <a:spcBef>
                <a:spcPts val="500"/>
              </a:spcBef>
              <a:buFont typeface="Engravers MT" panose="02090707080505020304" pitchFamily="18" charset="0"/>
              <a:buChar char="–"/>
            </a:pPr>
            <a:r>
              <a:rPr lang="en-GB" sz="1600" noProof="0">
                <a:latin typeface="Arial"/>
                <a:cs typeface="Arial"/>
              </a:rPr>
              <a:t>Test </a:t>
            </a:r>
            <a:r>
              <a:rPr lang="en-GB" sz="1600">
                <a:latin typeface="Arial"/>
                <a:cs typeface="Arial"/>
              </a:rPr>
              <a:t>time-dependent AUC</a:t>
            </a:r>
            <a:r>
              <a:rPr lang="en-GB" sz="1600" noProof="0">
                <a:latin typeface="Arial"/>
                <a:cs typeface="Arial"/>
              </a:rPr>
              <a:t> of </a:t>
            </a:r>
            <a:r>
              <a:rPr lang="en-GB" sz="1600">
                <a:latin typeface="Arial"/>
                <a:cs typeface="Arial"/>
              </a:rPr>
              <a:t>0.82</a:t>
            </a:r>
            <a:endParaRPr lang="en-GB" sz="1600" noProof="0">
              <a:latin typeface="Arial" panose="020B0604020202020204" pitchFamily="34" charset="0"/>
              <a:cs typeface="Arial" panose="020B0604020202020204" pitchFamily="34" charset="0"/>
            </a:endParaRPr>
          </a:p>
          <a:p>
            <a:pPr marL="541338" indent="-276225">
              <a:lnSpc>
                <a:spcPct val="100000"/>
              </a:lnSpc>
              <a:spcBef>
                <a:spcPts val="500"/>
              </a:spcBef>
              <a:buFont typeface="Engravers MT" panose="02090707080505020304" pitchFamily="18" charset="0"/>
              <a:buChar char="–"/>
            </a:pPr>
            <a:r>
              <a:rPr lang="en-GB" sz="1600" noProof="0">
                <a:latin typeface="Arial" panose="020B0604020202020204" pitchFamily="34" charset="0"/>
                <a:cs typeface="Arial" panose="020B0604020202020204" pitchFamily="34" charset="0"/>
              </a:rPr>
              <a:t>Significant stratification of patients into 2-year recurrence risk groups</a:t>
            </a:r>
          </a:p>
          <a:p>
            <a:pPr>
              <a:lnSpc>
                <a:spcPct val="100000"/>
              </a:lnSpc>
              <a:spcBef>
                <a:spcPts val="500"/>
              </a:spcBef>
            </a:pPr>
            <a:r>
              <a:rPr lang="en-GB" sz="1600" noProof="0">
                <a:latin typeface="Arial" panose="020B0604020202020204" pitchFamily="34" charset="0"/>
                <a:cs typeface="Arial" panose="020B0604020202020204" pitchFamily="34" charset="0"/>
              </a:rPr>
              <a:t>A separate model for OS prediction using the same feature set achieved:</a:t>
            </a:r>
          </a:p>
          <a:p>
            <a:pPr marL="541020" indent="-276225">
              <a:lnSpc>
                <a:spcPct val="100000"/>
              </a:lnSpc>
              <a:spcBef>
                <a:spcPts val="500"/>
              </a:spcBef>
              <a:buFont typeface="Engravers MT" panose="02090707080505020304" pitchFamily="18" charset="0"/>
              <a:buChar char="–"/>
            </a:pPr>
            <a:r>
              <a:rPr lang="en-GB" sz="1600" noProof="0">
                <a:latin typeface="Arial"/>
                <a:cs typeface="Arial"/>
              </a:rPr>
              <a:t>Test </a:t>
            </a:r>
            <a:r>
              <a:rPr lang="en-GB" sz="1600">
                <a:latin typeface="Arial"/>
                <a:cs typeface="Arial"/>
              </a:rPr>
              <a:t>time-dependent AUC</a:t>
            </a:r>
            <a:r>
              <a:rPr lang="en-GB" sz="1600" noProof="0">
                <a:latin typeface="Arial"/>
                <a:cs typeface="Arial"/>
              </a:rPr>
              <a:t> of </a:t>
            </a:r>
            <a:r>
              <a:rPr lang="en-GB" sz="1600">
                <a:latin typeface="Arial"/>
                <a:cs typeface="Arial"/>
              </a:rPr>
              <a:t>0.75</a:t>
            </a:r>
            <a:endParaRPr lang="en-GB" sz="1600" noProof="0">
              <a:latin typeface="Arial" panose="020B0604020202020204" pitchFamily="34" charset="0"/>
              <a:cs typeface="Arial" panose="020B0604020202020204" pitchFamily="34" charset="0"/>
            </a:endParaRPr>
          </a:p>
          <a:p>
            <a:pPr marL="541338" indent="-276225">
              <a:lnSpc>
                <a:spcPct val="100000"/>
              </a:lnSpc>
              <a:spcBef>
                <a:spcPts val="500"/>
              </a:spcBef>
              <a:buFont typeface="Engravers MT" panose="02090707080505020304" pitchFamily="18" charset="0"/>
              <a:buChar char="–"/>
            </a:pPr>
            <a:r>
              <a:rPr lang="en-GB" sz="1600" noProof="0">
                <a:latin typeface="Arial" panose="020B0604020202020204" pitchFamily="34" charset="0"/>
                <a:cs typeface="Arial" panose="020B0604020202020204" pitchFamily="34" charset="0"/>
              </a:rPr>
              <a:t>Significant stratification of patients into risk groups of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5-year OS risk</a:t>
            </a:r>
          </a:p>
          <a:p>
            <a:pPr marL="541338" indent="-276225">
              <a:lnSpc>
                <a:spcPct val="100000"/>
              </a:lnSpc>
              <a:spcBef>
                <a:spcPts val="500"/>
              </a:spcBef>
              <a:buFont typeface="Engravers MT" panose="02090707080505020304" pitchFamily="18" charset="0"/>
              <a:buChar char="–"/>
            </a:pPr>
            <a:endParaRPr lang="en-GB" sz="1600" noProof="0">
              <a:latin typeface="Arial" panose="020B0604020202020204" pitchFamily="34" charset="0"/>
              <a:cs typeface="Arial" panose="020B0604020202020204" pitchFamily="34" charset="0"/>
            </a:endParaRPr>
          </a:p>
          <a:p>
            <a:pPr marL="541338" indent="-276225">
              <a:lnSpc>
                <a:spcPct val="100000"/>
              </a:lnSpc>
              <a:spcBef>
                <a:spcPts val="500"/>
              </a:spcBef>
              <a:buFont typeface="Engravers MT" panose="02090707080505020304" pitchFamily="18" charset="0"/>
              <a:buChar char="–"/>
            </a:pPr>
            <a:endParaRPr lang="en-GB" sz="1600" noProof="0">
              <a:latin typeface="Arial" panose="020B0604020202020204" pitchFamily="34" charset="0"/>
              <a:cs typeface="Arial" panose="020B0604020202020204" pitchFamily="34" charset="0"/>
            </a:endParaRP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sp>
        <p:nvSpPr>
          <p:cNvPr id="57" name="Rectangle: Rounded Corners 56">
            <a:extLst>
              <a:ext uri="{FF2B5EF4-FFF2-40B4-BE49-F238E27FC236}">
                <a16:creationId xmlns:a16="http://schemas.microsoft.com/office/drawing/2014/main" id="{D52A8F0A-B390-ED61-4AF1-37E9E8724B14}"/>
              </a:ext>
            </a:extLst>
          </p:cNvPr>
          <p:cNvSpPr/>
          <p:nvPr/>
        </p:nvSpPr>
        <p:spPr>
          <a:xfrm>
            <a:off x="495685" y="2130596"/>
            <a:ext cx="5159157" cy="80021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noProof="0">
              <a:solidFill>
                <a:srgbClr val="004B87"/>
              </a:solidFill>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GB" sz="2000" b="1" noProof="0">
              <a:solidFill>
                <a:schemeClr val="bg1"/>
              </a:solidFill>
              <a:highlight>
                <a:srgbClr val="DB0B5B"/>
              </a:highlight>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4913278" y="4393906"/>
            <a:ext cx="6974045"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GB" sz="1600" noProof="0">
                <a:latin typeface="Arial" panose="020B0604020202020204" pitchFamily="34" charset="0"/>
                <a:cs typeface="Arial" panose="020B0604020202020204" pitchFamily="34" charset="0"/>
              </a:rPr>
              <a:t>These findings </a:t>
            </a:r>
            <a:r>
              <a:rPr lang="en-GB" sz="1600">
                <a:latin typeface="Arial" panose="020B0604020202020204" pitchFamily="34" charset="0"/>
                <a:cs typeface="Arial" panose="020B0604020202020204" pitchFamily="34" charset="0"/>
              </a:rPr>
              <a:t>identified</a:t>
            </a:r>
            <a:r>
              <a:rPr lang="en-GB" sz="1600" noProof="0">
                <a:latin typeface="Arial" panose="020B0604020202020204" pitchFamily="34" charset="0"/>
                <a:cs typeface="Arial" panose="020B0604020202020204" pitchFamily="34" charset="0"/>
              </a:rPr>
              <a:t> and validated a robust panel of prognostic tissue biomarkers in patients with CCA undergoing surgery</a:t>
            </a:r>
          </a:p>
          <a:p>
            <a:pPr>
              <a:lnSpc>
                <a:spcPct val="100000"/>
              </a:lnSpc>
              <a:spcBef>
                <a:spcPts val="500"/>
              </a:spcBef>
            </a:pPr>
            <a:r>
              <a:rPr lang="en-GB" sz="1600" noProof="0">
                <a:latin typeface="Arial" panose="020B0604020202020204" pitchFamily="34" charset="0"/>
                <a:cs typeface="Arial" panose="020B0604020202020204" pitchFamily="34" charset="0"/>
              </a:rPr>
              <a:t>Integration of biomarkers and clinical variables into </a:t>
            </a:r>
            <a:r>
              <a:rPr lang="en-GB" sz="1600">
                <a:latin typeface="Arial" panose="020B0604020202020204" pitchFamily="34" charset="0"/>
                <a:cs typeface="Arial" panose="020B0604020202020204" pitchFamily="34" charset="0"/>
              </a:rPr>
              <a:t>ML</a:t>
            </a:r>
            <a:r>
              <a:rPr lang="en-GB" sz="1600" noProof="0">
                <a:latin typeface="Arial" panose="020B0604020202020204" pitchFamily="34" charset="0"/>
                <a:cs typeface="Arial" panose="020B0604020202020204" pitchFamily="34" charset="0"/>
              </a:rPr>
              <a:t>-based prognostic models enabled accurate prediction of patient RFS and OS</a:t>
            </a:r>
          </a:p>
          <a:p>
            <a:pPr>
              <a:lnSpc>
                <a:spcPct val="100000"/>
              </a:lnSpc>
              <a:spcBef>
                <a:spcPts val="500"/>
              </a:spcBef>
            </a:pPr>
            <a:r>
              <a:rPr lang="en-GB" sz="1600" noProof="0">
                <a:latin typeface="Arial" panose="020B0604020202020204" pitchFamily="34" charset="0"/>
                <a:cs typeface="Arial" panose="020B0604020202020204" pitchFamily="34" charset="0"/>
              </a:rPr>
              <a:t>These models hold promise for improving postoperative risk stratification, and guiding personalized surveillance and therapeutic strategies in CCA</a:t>
            </a:r>
          </a:p>
          <a:p>
            <a:pPr>
              <a:lnSpc>
                <a:spcPct val="100000"/>
              </a:lnSpc>
              <a:spcBef>
                <a:spcPts val="500"/>
              </a:spcBef>
            </a:pPr>
            <a:endParaRPr lang="en-GB" sz="1600" noProof="0">
              <a:latin typeface="Arial" panose="020B0604020202020204" pitchFamily="34" charset="0"/>
              <a:cs typeface="Arial" panose="020B0604020202020204" pitchFamily="34" charset="0"/>
            </a:endParaRPr>
          </a:p>
          <a:p>
            <a:pPr>
              <a:lnSpc>
                <a:spcPct val="100000"/>
              </a:lnSpc>
              <a:spcBef>
                <a:spcPts val="500"/>
              </a:spcBef>
            </a:pPr>
            <a:endParaRPr lang="en-GB" sz="1600" noProof="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585537AC-8BDD-3C5C-252C-714618C0366C}"/>
              </a:ext>
            </a:extLst>
          </p:cNvPr>
          <p:cNvSpPr>
            <a:spLocks noGrp="1"/>
          </p:cNvSpPr>
          <p:nvPr>
            <p:ph type="title"/>
          </p:nvPr>
        </p:nvSpPr>
        <p:spPr>
          <a:xfrm>
            <a:off x="838200" y="-89087"/>
            <a:ext cx="10515600" cy="838947"/>
          </a:xfrm>
        </p:spPr>
        <p:txBody>
          <a:bodyPr>
            <a:noAutofit/>
          </a:bodyPr>
          <a:lstStyle/>
          <a:p>
            <a:r>
              <a:rPr lang="en-GB" noProof="0">
                <a:latin typeface="Arial" panose="020B0604020202020204" pitchFamily="34" charset="0"/>
                <a:cs typeface="Arial" panose="020B0604020202020204" pitchFamily="34" charset="0"/>
              </a:rPr>
              <a:t>Prognostic tissue biomarkers for cholangiocarcinoma after tumour resection: </a:t>
            </a:r>
            <a:br>
              <a:rPr lang="en-GB" noProof="0">
                <a:latin typeface="Arial" panose="020B0604020202020204" pitchFamily="34" charset="0"/>
                <a:cs typeface="Arial" panose="020B0604020202020204" pitchFamily="34" charset="0"/>
              </a:rPr>
            </a:br>
            <a:r>
              <a:rPr lang="en-GB" noProof="0">
                <a:latin typeface="Arial" panose="020B0604020202020204" pitchFamily="34" charset="0"/>
                <a:cs typeface="Arial" panose="020B0604020202020204" pitchFamily="34" charset="0"/>
              </a:rPr>
              <a:t>From literature review to multicentre international validation </a:t>
            </a:r>
          </a:p>
        </p:txBody>
      </p:sp>
      <p:sp>
        <p:nvSpPr>
          <p:cNvPr id="18" name="Text Placeholder 3">
            <a:extLst>
              <a:ext uri="{FF2B5EF4-FFF2-40B4-BE49-F238E27FC236}">
                <a16:creationId xmlns:a16="http://schemas.microsoft.com/office/drawing/2014/main" id="{C8BAF57A-9955-9E24-569F-F26012FC202E}"/>
              </a:ext>
            </a:extLst>
          </p:cNvPr>
          <p:cNvSpPr txBox="1">
            <a:spLocks/>
          </p:cNvSpPr>
          <p:nvPr/>
        </p:nvSpPr>
        <p:spPr>
          <a:xfrm>
            <a:off x="190499" y="6067692"/>
            <a:ext cx="11152203" cy="674420"/>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noProof="0">
                <a:solidFill>
                  <a:srgbClr val="004B87"/>
                </a:solidFill>
                <a:latin typeface="Arial"/>
                <a:cs typeface="Arial"/>
              </a:rPr>
              <a:t>*Integrating relevant clinical features and gene expression.</a:t>
            </a:r>
            <a:br>
              <a:rPr lang="en-GB" sz="1100" noProof="0">
                <a:latin typeface="Arial" panose="020B0604020202020204" pitchFamily="34" charset="0"/>
                <a:cs typeface="Arial" panose="020B0604020202020204" pitchFamily="34" charset="0"/>
              </a:rPr>
            </a:br>
            <a:r>
              <a:rPr lang="en-GB" sz="1100" baseline="30000" noProof="0">
                <a:solidFill>
                  <a:schemeClr val="tx2"/>
                </a:solidFill>
                <a:latin typeface="Arial" panose="020B0604020202020204"/>
              </a:rPr>
              <a:t>†</a:t>
            </a:r>
            <a:r>
              <a:rPr lang="en-GB" sz="1100" noProof="0">
                <a:solidFill>
                  <a:srgbClr val="004B87"/>
                </a:solidFill>
                <a:latin typeface="Arial"/>
                <a:cs typeface="Arial"/>
              </a:rPr>
              <a:t>Featuring importance-based selection. </a:t>
            </a:r>
            <a:br>
              <a:rPr lang="en-GB" sz="1100" noProof="0">
                <a:latin typeface="Arial" panose="020B0604020202020204" pitchFamily="34" charset="0"/>
                <a:cs typeface="Arial" panose="020B0604020202020204" pitchFamily="34" charset="0"/>
              </a:rPr>
            </a:br>
            <a:r>
              <a:rPr lang="en-GB" sz="1100" baseline="30000" noProof="0">
                <a:solidFill>
                  <a:schemeClr val="tx2"/>
                </a:solidFill>
                <a:latin typeface="Arial" panose="020B0604020202020204"/>
              </a:rPr>
              <a:t>‡</a:t>
            </a:r>
            <a:r>
              <a:rPr lang="en-GB" sz="1100" i="1" noProof="0">
                <a:solidFill>
                  <a:schemeClr val="tx2"/>
                </a:solidFill>
                <a:latin typeface="Arial" panose="020B0604020202020204"/>
              </a:rPr>
              <a:t>SLC2A1</a:t>
            </a:r>
            <a:r>
              <a:rPr lang="en-GB" sz="1100" noProof="0">
                <a:solidFill>
                  <a:schemeClr val="tx2"/>
                </a:solidFill>
                <a:latin typeface="Arial" panose="020B0604020202020204"/>
              </a:rPr>
              <a:t> was the top predictor in both models.</a:t>
            </a:r>
            <a:br>
              <a:rPr lang="en-GB" sz="1100" noProof="0">
                <a:latin typeface="Arial" panose="020B0604020202020204" pitchFamily="34" charset="0"/>
                <a:cs typeface="Arial" panose="020B0604020202020204" pitchFamily="34" charset="0"/>
              </a:rPr>
            </a:br>
            <a:r>
              <a:rPr lang="en-GB" sz="1100">
                <a:solidFill>
                  <a:srgbClr val="004B87"/>
                </a:solidFill>
                <a:latin typeface="Arial"/>
                <a:cs typeface="Arial"/>
              </a:rPr>
              <a:t>Val B</a:t>
            </a:r>
            <a:r>
              <a:rPr lang="en-GB" sz="1100" noProof="0">
                <a:solidFill>
                  <a:srgbClr val="004B87"/>
                </a:solidFill>
                <a:latin typeface="Arial"/>
                <a:cs typeface="Arial"/>
              </a:rPr>
              <a:t>, et al. EASL 2026; WED-393.</a:t>
            </a:r>
          </a:p>
        </p:txBody>
      </p:sp>
      <p:sp>
        <p:nvSpPr>
          <p:cNvPr id="23" name="TextBox 22">
            <a:extLst>
              <a:ext uri="{FF2B5EF4-FFF2-40B4-BE49-F238E27FC236}">
                <a16:creationId xmlns:a16="http://schemas.microsoft.com/office/drawing/2014/main" id="{A6C66892-F97F-0763-3A7D-D6098DEBA47A}"/>
              </a:ext>
            </a:extLst>
          </p:cNvPr>
          <p:cNvSpPr txBox="1"/>
          <p:nvPr/>
        </p:nvSpPr>
        <p:spPr>
          <a:xfrm>
            <a:off x="1391904" y="1416039"/>
            <a:ext cx="3521374" cy="584775"/>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Cox PH analyses*</a:t>
            </a:r>
            <a:br>
              <a:rPr lang="en-GB" sz="1600" b="1"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(Multicentre validation cohort)</a:t>
            </a:r>
          </a:p>
        </p:txBody>
      </p:sp>
      <p:pic>
        <p:nvPicPr>
          <p:cNvPr id="34" name="Graphic 33">
            <a:extLst>
              <a:ext uri="{FF2B5EF4-FFF2-40B4-BE49-F238E27FC236}">
                <a16:creationId xmlns:a16="http://schemas.microsoft.com/office/drawing/2014/main" id="{70368F9E-4EB8-B91A-2A9A-312F9BAEA8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4166" y="2212566"/>
            <a:ext cx="638676" cy="638676"/>
          </a:xfrm>
          <a:prstGeom prst="rect">
            <a:avLst/>
          </a:prstGeom>
        </p:spPr>
      </p:pic>
      <p:sp>
        <p:nvSpPr>
          <p:cNvPr id="35" name="TextBox 34">
            <a:extLst>
              <a:ext uri="{FF2B5EF4-FFF2-40B4-BE49-F238E27FC236}">
                <a16:creationId xmlns:a16="http://schemas.microsoft.com/office/drawing/2014/main" id="{D45A070B-BBAB-15F2-6E58-4ADA5417756A}"/>
              </a:ext>
            </a:extLst>
          </p:cNvPr>
          <p:cNvSpPr txBox="1"/>
          <p:nvPr/>
        </p:nvSpPr>
        <p:spPr>
          <a:xfrm>
            <a:off x="844099" y="2107730"/>
            <a:ext cx="962844" cy="800219"/>
          </a:xfrm>
          <a:prstGeom prst="rect">
            <a:avLst/>
          </a:prstGeom>
          <a:noFill/>
        </p:spPr>
        <p:txBody>
          <a:bodyPr wrap="square" rtlCol="0">
            <a:spAutoFit/>
          </a:bodyPr>
          <a:lstStyle/>
          <a:p>
            <a:pPr algn="ctr">
              <a:spcAft>
                <a:spcPts val="600"/>
              </a:spcAft>
            </a:pPr>
            <a:r>
              <a:rPr lang="en-GB" sz="3000" b="1" noProof="0">
                <a:solidFill>
                  <a:schemeClr val="accent4"/>
                </a:solidFill>
                <a:latin typeface="Arial" panose="020B0604020202020204" pitchFamily="34" charset="0"/>
                <a:cs typeface="Arial" panose="020B0604020202020204" pitchFamily="34" charset="0"/>
              </a:rPr>
              <a:t>11</a:t>
            </a:r>
            <a:br>
              <a:rPr lang="en-GB" sz="1600" b="1" noProof="0">
                <a:latin typeface="Arial" panose="020B0604020202020204" pitchFamily="34" charset="0"/>
                <a:cs typeface="Arial" panose="020B0604020202020204" pitchFamily="34" charset="0"/>
              </a:rPr>
            </a:br>
            <a:r>
              <a:rPr lang="en-GB" sz="1600" noProof="0">
                <a:solidFill>
                  <a:schemeClr val="accent4"/>
                </a:solidFill>
                <a:latin typeface="Arial" panose="020B0604020202020204" pitchFamily="34" charset="0"/>
                <a:cs typeface="Arial" panose="020B0604020202020204" pitchFamily="34" charset="0"/>
              </a:rPr>
              <a:t>genes</a:t>
            </a:r>
          </a:p>
        </p:txBody>
      </p:sp>
      <p:sp>
        <p:nvSpPr>
          <p:cNvPr id="36" name="TextBox 35">
            <a:extLst>
              <a:ext uri="{FF2B5EF4-FFF2-40B4-BE49-F238E27FC236}">
                <a16:creationId xmlns:a16="http://schemas.microsoft.com/office/drawing/2014/main" id="{00CF87F4-758B-AF49-57BB-57A7993B9E97}"/>
              </a:ext>
            </a:extLst>
          </p:cNvPr>
          <p:cNvSpPr txBox="1"/>
          <p:nvPr/>
        </p:nvSpPr>
        <p:spPr>
          <a:xfrm>
            <a:off x="1704758" y="2208377"/>
            <a:ext cx="3521374" cy="584775"/>
          </a:xfrm>
          <a:prstGeom prst="rect">
            <a:avLst/>
          </a:prstGeom>
          <a:noFill/>
        </p:spPr>
        <p:txBody>
          <a:bodyPr wrap="square" rtlCol="0">
            <a:spAutoFit/>
          </a:bodyPr>
          <a:lstStyle/>
          <a:p>
            <a:pPr>
              <a:spcAft>
                <a:spcPts val="600"/>
              </a:spcAft>
            </a:pPr>
            <a:r>
              <a:rPr lang="en-GB" sz="1600" noProof="0">
                <a:latin typeface="Arial" panose="020B0604020202020204" pitchFamily="34" charset="0"/>
                <a:cs typeface="Arial" panose="020B0604020202020204" pitchFamily="34" charset="0"/>
              </a:rPr>
              <a:t>associated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with RFS</a:t>
            </a:r>
          </a:p>
        </p:txBody>
      </p:sp>
      <p:pic>
        <p:nvPicPr>
          <p:cNvPr id="37" name="Graphic 36">
            <a:extLst>
              <a:ext uri="{FF2B5EF4-FFF2-40B4-BE49-F238E27FC236}">
                <a16:creationId xmlns:a16="http://schemas.microsoft.com/office/drawing/2014/main" id="{633CBB2E-5D8F-BC98-636A-67C6E21C5E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83005" y="2211367"/>
            <a:ext cx="638676" cy="638676"/>
          </a:xfrm>
          <a:prstGeom prst="rect">
            <a:avLst/>
          </a:prstGeom>
        </p:spPr>
      </p:pic>
      <p:sp>
        <p:nvSpPr>
          <p:cNvPr id="39" name="TextBox 38">
            <a:extLst>
              <a:ext uri="{FF2B5EF4-FFF2-40B4-BE49-F238E27FC236}">
                <a16:creationId xmlns:a16="http://schemas.microsoft.com/office/drawing/2014/main" id="{8E377182-CF07-9040-A122-24780AB1B42B}"/>
              </a:ext>
            </a:extLst>
          </p:cNvPr>
          <p:cNvSpPr txBox="1"/>
          <p:nvPr/>
        </p:nvSpPr>
        <p:spPr>
          <a:xfrm>
            <a:off x="3577039" y="2106531"/>
            <a:ext cx="962844" cy="800219"/>
          </a:xfrm>
          <a:prstGeom prst="rect">
            <a:avLst/>
          </a:prstGeom>
          <a:noFill/>
        </p:spPr>
        <p:txBody>
          <a:bodyPr wrap="square" rtlCol="0">
            <a:spAutoFit/>
          </a:bodyPr>
          <a:lstStyle/>
          <a:p>
            <a:pPr algn="ctr">
              <a:spcAft>
                <a:spcPts val="600"/>
              </a:spcAft>
            </a:pPr>
            <a:r>
              <a:rPr lang="en-GB" sz="3000" b="1" noProof="0">
                <a:solidFill>
                  <a:schemeClr val="accent4"/>
                </a:solidFill>
                <a:latin typeface="Arial" panose="020B0604020202020204" pitchFamily="34" charset="0"/>
                <a:cs typeface="Arial" panose="020B0604020202020204" pitchFamily="34" charset="0"/>
              </a:rPr>
              <a:t>25</a:t>
            </a:r>
            <a:br>
              <a:rPr lang="en-GB" sz="1600" b="1" noProof="0">
                <a:latin typeface="Arial" panose="020B0604020202020204" pitchFamily="34" charset="0"/>
                <a:cs typeface="Arial" panose="020B0604020202020204" pitchFamily="34" charset="0"/>
              </a:rPr>
            </a:br>
            <a:r>
              <a:rPr lang="en-GB" sz="1600" noProof="0">
                <a:solidFill>
                  <a:schemeClr val="accent4"/>
                </a:solidFill>
                <a:latin typeface="Arial" panose="020B0604020202020204" pitchFamily="34" charset="0"/>
                <a:cs typeface="Arial" panose="020B0604020202020204" pitchFamily="34" charset="0"/>
              </a:rPr>
              <a:t>genes</a:t>
            </a:r>
          </a:p>
        </p:txBody>
      </p:sp>
      <p:sp>
        <p:nvSpPr>
          <p:cNvPr id="40" name="TextBox 39">
            <a:extLst>
              <a:ext uri="{FF2B5EF4-FFF2-40B4-BE49-F238E27FC236}">
                <a16:creationId xmlns:a16="http://schemas.microsoft.com/office/drawing/2014/main" id="{EA42CE0C-7BDF-6183-8714-800195FB7C64}"/>
              </a:ext>
            </a:extLst>
          </p:cNvPr>
          <p:cNvSpPr txBox="1"/>
          <p:nvPr/>
        </p:nvSpPr>
        <p:spPr>
          <a:xfrm>
            <a:off x="4443597" y="2182489"/>
            <a:ext cx="1310890" cy="584775"/>
          </a:xfrm>
          <a:prstGeom prst="rect">
            <a:avLst/>
          </a:prstGeom>
          <a:noFill/>
        </p:spPr>
        <p:txBody>
          <a:bodyPr wrap="square" rtlCol="0">
            <a:spAutoFit/>
          </a:bodyPr>
          <a:lstStyle/>
          <a:p>
            <a:pPr>
              <a:spcAft>
                <a:spcPts val="600"/>
              </a:spcAft>
            </a:pPr>
            <a:r>
              <a:rPr lang="en-GB" sz="1600" noProof="0">
                <a:latin typeface="Arial" panose="020B0604020202020204" pitchFamily="34" charset="0"/>
                <a:cs typeface="Arial" panose="020B0604020202020204" pitchFamily="34" charset="0"/>
              </a:rPr>
              <a:t>associated </a:t>
            </a:r>
            <a:br>
              <a:rPr lang="en-GB" sz="1600" noProof="0">
                <a:latin typeface="Arial" panose="020B0604020202020204" pitchFamily="34" charset="0"/>
                <a:cs typeface="Arial" panose="020B0604020202020204" pitchFamily="34" charset="0"/>
              </a:rPr>
            </a:br>
            <a:r>
              <a:rPr lang="en-GB" sz="1600" noProof="0">
                <a:latin typeface="Arial" panose="020B0604020202020204" pitchFamily="34" charset="0"/>
                <a:cs typeface="Arial" panose="020B0604020202020204" pitchFamily="34" charset="0"/>
              </a:rPr>
              <a:t>with OS</a:t>
            </a:r>
          </a:p>
        </p:txBody>
      </p:sp>
      <p:sp>
        <p:nvSpPr>
          <p:cNvPr id="42" name="Arrow: Striped Right 41">
            <a:extLst>
              <a:ext uri="{FF2B5EF4-FFF2-40B4-BE49-F238E27FC236}">
                <a16:creationId xmlns:a16="http://schemas.microsoft.com/office/drawing/2014/main" id="{7B062CA3-6287-D17D-5E64-E50729ED7349}"/>
              </a:ext>
            </a:extLst>
          </p:cNvPr>
          <p:cNvSpPr/>
          <p:nvPr/>
        </p:nvSpPr>
        <p:spPr>
          <a:xfrm rot="5400000">
            <a:off x="422290" y="3579586"/>
            <a:ext cx="1803537" cy="528219"/>
          </a:xfrm>
          <a:prstGeom prst="stripedRightArrow">
            <a:avLst>
              <a:gd name="adj1" fmla="val 59648"/>
              <a:gd name="adj2" fmla="val 65431"/>
            </a:avLst>
          </a:prstGeom>
          <a:gradFill flip="none" rotWithShape="1">
            <a:gsLst>
              <a:gs pos="0">
                <a:schemeClr val="accent4"/>
              </a:gs>
              <a:gs pos="100000">
                <a:schemeClr val="accent4">
                  <a:lumMod val="20000"/>
                  <a:lumOff val="80000"/>
                  <a:alpha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b="1" noProof="0"/>
          </a:p>
        </p:txBody>
      </p:sp>
      <p:sp>
        <p:nvSpPr>
          <p:cNvPr id="43" name="TextBox 42">
            <a:extLst>
              <a:ext uri="{FF2B5EF4-FFF2-40B4-BE49-F238E27FC236}">
                <a16:creationId xmlns:a16="http://schemas.microsoft.com/office/drawing/2014/main" id="{6191D7E1-2D60-283E-109D-785E89351AB2}"/>
              </a:ext>
            </a:extLst>
          </p:cNvPr>
          <p:cNvSpPr txBox="1"/>
          <p:nvPr/>
        </p:nvSpPr>
        <p:spPr>
          <a:xfrm>
            <a:off x="1704758" y="3197294"/>
            <a:ext cx="1106906" cy="1046440"/>
          </a:xfrm>
          <a:prstGeom prst="rect">
            <a:avLst/>
          </a:prstGeom>
          <a:noFill/>
        </p:spPr>
        <p:txBody>
          <a:bodyPr wrap="square" rtlCol="0">
            <a:spAutoFit/>
          </a:bodyPr>
          <a:lstStyle/>
          <a:p>
            <a:pPr algn="ctr">
              <a:spcAft>
                <a:spcPts val="600"/>
              </a:spcAft>
            </a:pPr>
            <a:r>
              <a:rPr lang="en-GB" sz="3000" b="1" noProof="0">
                <a:solidFill>
                  <a:schemeClr val="accent4"/>
                </a:solidFill>
                <a:latin typeface="Arial" panose="020B0604020202020204" pitchFamily="34" charset="0"/>
                <a:cs typeface="Arial" panose="020B0604020202020204" pitchFamily="34" charset="0"/>
              </a:rPr>
              <a:t>+5</a:t>
            </a:r>
            <a:br>
              <a:rPr lang="en-GB" sz="1600" b="1" noProof="0">
                <a:latin typeface="Arial" panose="020B0604020202020204" pitchFamily="34" charset="0"/>
                <a:cs typeface="Arial" panose="020B0604020202020204" pitchFamily="34" charset="0"/>
              </a:rPr>
            </a:br>
            <a:r>
              <a:rPr lang="en-GB" sz="1600" noProof="0">
                <a:solidFill>
                  <a:schemeClr val="accent4"/>
                </a:solidFill>
                <a:latin typeface="Arial" panose="020B0604020202020204" pitchFamily="34" charset="0"/>
                <a:cs typeface="Arial" panose="020B0604020202020204" pitchFamily="34" charset="0"/>
              </a:rPr>
              <a:t>clinical</a:t>
            </a:r>
            <a:br>
              <a:rPr lang="en-GB" sz="1600" noProof="0">
                <a:solidFill>
                  <a:schemeClr val="accent4"/>
                </a:solidFill>
                <a:latin typeface="Arial" panose="020B0604020202020204" pitchFamily="34" charset="0"/>
                <a:cs typeface="Arial" panose="020B0604020202020204" pitchFamily="34" charset="0"/>
              </a:rPr>
            </a:br>
            <a:r>
              <a:rPr lang="en-GB" sz="1600" noProof="0">
                <a:solidFill>
                  <a:schemeClr val="accent4"/>
                </a:solidFill>
                <a:latin typeface="Arial" panose="020B0604020202020204" pitchFamily="34" charset="0"/>
                <a:cs typeface="Arial" panose="020B0604020202020204" pitchFamily="34" charset="0"/>
              </a:rPr>
              <a:t>variables</a:t>
            </a:r>
          </a:p>
        </p:txBody>
      </p:sp>
      <p:pic>
        <p:nvPicPr>
          <p:cNvPr id="45" name="Graphic 44">
            <a:extLst>
              <a:ext uri="{FF2B5EF4-FFF2-40B4-BE49-F238E27FC236}">
                <a16:creationId xmlns:a16="http://schemas.microsoft.com/office/drawing/2014/main" id="{78A1189E-E097-2899-5050-E7CA0DDB3A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0948" y="2941927"/>
            <a:ext cx="1603603" cy="1603603"/>
          </a:xfrm>
          <a:prstGeom prst="rect">
            <a:avLst/>
          </a:prstGeom>
        </p:spPr>
      </p:pic>
      <p:pic>
        <p:nvPicPr>
          <p:cNvPr id="47" name="Graphic 46">
            <a:extLst>
              <a:ext uri="{FF2B5EF4-FFF2-40B4-BE49-F238E27FC236}">
                <a16:creationId xmlns:a16="http://schemas.microsoft.com/office/drawing/2014/main" id="{3395D6EA-1DB6-4ADA-69FF-3ECDDE6EFDC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0499" y="5015328"/>
            <a:ext cx="638676" cy="638676"/>
          </a:xfrm>
          <a:prstGeom prst="rect">
            <a:avLst/>
          </a:prstGeom>
        </p:spPr>
      </p:pic>
      <p:sp>
        <p:nvSpPr>
          <p:cNvPr id="48" name="TextBox 47">
            <a:extLst>
              <a:ext uri="{FF2B5EF4-FFF2-40B4-BE49-F238E27FC236}">
                <a16:creationId xmlns:a16="http://schemas.microsoft.com/office/drawing/2014/main" id="{920B91C5-8197-65A5-59F0-907F8DC7A98E}"/>
              </a:ext>
            </a:extLst>
          </p:cNvPr>
          <p:cNvSpPr txBox="1"/>
          <p:nvPr/>
        </p:nvSpPr>
        <p:spPr>
          <a:xfrm>
            <a:off x="697962" y="4735380"/>
            <a:ext cx="1256549" cy="1046440"/>
          </a:xfrm>
          <a:prstGeom prst="rect">
            <a:avLst/>
          </a:prstGeom>
          <a:noFill/>
        </p:spPr>
        <p:txBody>
          <a:bodyPr wrap="square" lIns="91440" tIns="45720" rIns="91440" bIns="45720" rtlCol="0" anchor="t">
            <a:spAutoFit/>
          </a:bodyPr>
          <a:lstStyle/>
          <a:p>
            <a:pPr algn="ctr">
              <a:spcAft>
                <a:spcPts val="600"/>
              </a:spcAft>
            </a:pPr>
            <a:r>
              <a:rPr lang="en-GB" sz="3000" b="1" noProof="0">
                <a:solidFill>
                  <a:schemeClr val="accent4"/>
                </a:solidFill>
                <a:latin typeface="Arial"/>
                <a:cs typeface="Arial"/>
              </a:rPr>
              <a:t>6</a:t>
            </a:r>
            <a:br>
              <a:rPr lang="en-GB" sz="1600" b="1" noProof="0">
                <a:latin typeface="Arial" panose="020B0604020202020204" pitchFamily="34" charset="0"/>
                <a:cs typeface="Arial" panose="020B0604020202020204" pitchFamily="34" charset="0"/>
              </a:rPr>
            </a:br>
            <a:r>
              <a:rPr lang="en-GB" sz="1600">
                <a:solidFill>
                  <a:schemeClr val="accent4"/>
                </a:solidFill>
                <a:latin typeface="Arial"/>
                <a:cs typeface="Arial"/>
              </a:rPr>
              <a:t>predictive ML models</a:t>
            </a:r>
            <a:endParaRPr lang="en-GB" sz="1600" noProof="0">
              <a:solidFill>
                <a:schemeClr val="accent4"/>
              </a:solidFill>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78D4F7AA-3C27-3DE7-9AC0-79222E2EF6C0}"/>
              </a:ext>
            </a:extLst>
          </p:cNvPr>
          <p:cNvSpPr/>
          <p:nvPr/>
        </p:nvSpPr>
        <p:spPr>
          <a:xfrm>
            <a:off x="2025552" y="4847123"/>
            <a:ext cx="2558666" cy="1046440"/>
          </a:xfrm>
          <a:prstGeom prst="roundRect">
            <a:avLst/>
          </a:prstGeom>
          <a:solidFill>
            <a:schemeClr val="bg1"/>
          </a:solidFill>
          <a:ln w="28575">
            <a:solidFill>
              <a:schemeClr val="accent4">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noProof="0">
                <a:solidFill>
                  <a:srgbClr val="004B87"/>
                </a:solidFill>
                <a:latin typeface="Arial" panose="020B0604020202020204" pitchFamily="34" charset="0"/>
                <a:cs typeface="Arial" panose="020B0604020202020204" pitchFamily="34" charset="0"/>
              </a:rPr>
              <a:t>The RSF model showed the highest predictive accuracy</a:t>
            </a:r>
          </a:p>
        </p:txBody>
      </p:sp>
      <p:sp>
        <p:nvSpPr>
          <p:cNvPr id="56" name="Isosceles Triangle 55">
            <a:extLst>
              <a:ext uri="{FF2B5EF4-FFF2-40B4-BE49-F238E27FC236}">
                <a16:creationId xmlns:a16="http://schemas.microsoft.com/office/drawing/2014/main" id="{15407858-3FBD-A3D7-BF97-BB8A4EE979A1}"/>
              </a:ext>
            </a:extLst>
          </p:cNvPr>
          <p:cNvSpPr/>
          <p:nvPr/>
        </p:nvSpPr>
        <p:spPr>
          <a:xfrm rot="16200000">
            <a:off x="1773506" y="5256305"/>
            <a:ext cx="279585" cy="224509"/>
          </a:xfrm>
          <a:prstGeom prst="triangle">
            <a:avLst/>
          </a:prstGeom>
          <a:solidFill>
            <a:schemeClr val="bg1"/>
          </a:solidFill>
          <a:ln w="28575">
            <a:solidFill>
              <a:schemeClr val="accent4">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tangle: Rounded Corners 57">
            <a:extLst>
              <a:ext uri="{FF2B5EF4-FFF2-40B4-BE49-F238E27FC236}">
                <a16:creationId xmlns:a16="http://schemas.microsoft.com/office/drawing/2014/main" id="{2C676B24-5090-2A30-C83E-52B282D524EA}"/>
              </a:ext>
            </a:extLst>
          </p:cNvPr>
          <p:cNvSpPr/>
          <p:nvPr/>
        </p:nvSpPr>
        <p:spPr>
          <a:xfrm>
            <a:off x="3152589" y="3525980"/>
            <a:ext cx="2558665" cy="661229"/>
          </a:xfrm>
          <a:prstGeom prst="roundRect">
            <a:avLst/>
          </a:prstGeom>
          <a:solidFill>
            <a:schemeClr val="bg1"/>
          </a:solidFill>
          <a:ln w="28575">
            <a:solidFill>
              <a:schemeClr val="accent4">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noProof="0">
                <a:solidFill>
                  <a:srgbClr val="004B87"/>
                </a:solidFill>
                <a:latin typeface="Arial" panose="020B0604020202020204" pitchFamily="34" charset="0"/>
                <a:cs typeface="Arial" panose="020B0604020202020204" pitchFamily="34" charset="0"/>
              </a:rPr>
              <a:t>Training of predictive</a:t>
            </a:r>
            <a:br>
              <a:rPr lang="en-GB" sz="1600" noProof="0">
                <a:solidFill>
                  <a:srgbClr val="004B87"/>
                </a:solidFill>
                <a:latin typeface="Arial" panose="020B0604020202020204" pitchFamily="34" charset="0"/>
                <a:cs typeface="Arial" panose="020B0604020202020204" pitchFamily="34" charset="0"/>
              </a:rPr>
            </a:br>
            <a:r>
              <a:rPr lang="en-GB" sz="1600" noProof="0">
                <a:solidFill>
                  <a:srgbClr val="004B87"/>
                </a:solidFill>
                <a:latin typeface="Arial" panose="020B0604020202020204" pitchFamily="34" charset="0"/>
                <a:cs typeface="Arial" panose="020B0604020202020204" pitchFamily="34" charset="0"/>
              </a:rPr>
              <a:t>ML models</a:t>
            </a:r>
          </a:p>
        </p:txBody>
      </p:sp>
      <p:sp>
        <p:nvSpPr>
          <p:cNvPr id="59" name="Isosceles Triangle 58">
            <a:extLst>
              <a:ext uri="{FF2B5EF4-FFF2-40B4-BE49-F238E27FC236}">
                <a16:creationId xmlns:a16="http://schemas.microsoft.com/office/drawing/2014/main" id="{D9BA644F-C258-0F59-5462-3F8EDED949E4}"/>
              </a:ext>
            </a:extLst>
          </p:cNvPr>
          <p:cNvSpPr/>
          <p:nvPr/>
        </p:nvSpPr>
        <p:spPr>
          <a:xfrm rot="16200000">
            <a:off x="2900543" y="3759637"/>
            <a:ext cx="279585" cy="224509"/>
          </a:xfrm>
          <a:prstGeom prst="triangle">
            <a:avLst/>
          </a:prstGeom>
          <a:solidFill>
            <a:schemeClr val="bg1"/>
          </a:solidFill>
          <a:ln w="28575">
            <a:solidFill>
              <a:schemeClr val="accent4">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 name="Picture 1">
            <a:hlinkClick r:id="rId6" action="ppaction://hlinksldjump"/>
            <a:extLst>
              <a:ext uri="{FF2B5EF4-FFF2-40B4-BE49-F238E27FC236}">
                <a16:creationId xmlns:a16="http://schemas.microsoft.com/office/drawing/2014/main" id="{B9385F64-5B0B-8377-4BCF-583C4E491346}"/>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cxnSp>
        <p:nvCxnSpPr>
          <p:cNvPr id="3" name="Straight Connector 2">
            <a:extLst>
              <a:ext uri="{FF2B5EF4-FFF2-40B4-BE49-F238E27FC236}">
                <a16:creationId xmlns:a16="http://schemas.microsoft.com/office/drawing/2014/main" id="{3058CF05-8DC0-A46E-D5F5-2943B6F9669F}"/>
              </a:ext>
            </a:extLst>
          </p:cNvPr>
          <p:cNvCxnSpPr>
            <a:cxnSpLocks/>
          </p:cNvCxnSpPr>
          <p:nvPr/>
        </p:nvCxnSpPr>
        <p:spPr>
          <a:xfrm>
            <a:off x="4764407" y="4344214"/>
            <a:ext cx="728226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AA73AF-39DF-B8E5-17BA-B27916510B71}"/>
              </a:ext>
            </a:extLst>
          </p:cNvPr>
          <p:cNvCxnSpPr>
            <a:cxnSpLocks/>
          </p:cNvCxnSpPr>
          <p:nvPr/>
        </p:nvCxnSpPr>
        <p:spPr>
          <a:xfrm>
            <a:off x="4764407" y="4344214"/>
            <a:ext cx="0" cy="213278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41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1B5-6B0C-2D0B-554D-AEB5CAF2990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E6E0906-41A7-7E60-C0FD-E72EB135FF04}"/>
              </a:ext>
            </a:extLst>
          </p:cNvPr>
          <p:cNvSpPr txBox="1">
            <a:spLocks/>
          </p:cNvSpPr>
          <p:nvPr/>
        </p:nvSpPr>
        <p:spPr>
          <a:xfrm>
            <a:off x="838200" y="-89087"/>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r>
              <a:rPr lang="en-US"/>
              <a:t>Contents</a:t>
            </a:r>
          </a:p>
        </p:txBody>
      </p:sp>
      <p:graphicFrame>
        <p:nvGraphicFramePr>
          <p:cNvPr id="4" name="Content Placeholder 13">
            <a:extLst>
              <a:ext uri="{FF2B5EF4-FFF2-40B4-BE49-F238E27FC236}">
                <a16:creationId xmlns:a16="http://schemas.microsoft.com/office/drawing/2014/main" id="{6D3EB693-5292-29AA-6CCA-EA0F82501D77}"/>
              </a:ext>
            </a:extLst>
          </p:cNvPr>
          <p:cNvGraphicFramePr>
            <a:graphicFrameLocks/>
          </p:cNvGraphicFramePr>
          <p:nvPr>
            <p:extLst>
              <p:ext uri="{D42A27DB-BD31-4B8C-83A1-F6EECF244321}">
                <p14:modId xmlns:p14="http://schemas.microsoft.com/office/powerpoint/2010/main" val="1174751807"/>
              </p:ext>
            </p:extLst>
          </p:nvPr>
        </p:nvGraphicFramePr>
        <p:xfrm>
          <a:off x="496887" y="1177027"/>
          <a:ext cx="11418585" cy="3579120"/>
        </p:xfrm>
        <a:graphic>
          <a:graphicData uri="http://schemas.openxmlformats.org/drawingml/2006/table">
            <a:tbl>
              <a:tblPr/>
              <a:tblGrid>
                <a:gridCol w="1439270">
                  <a:extLst>
                    <a:ext uri="{9D8B030D-6E8A-4147-A177-3AD203B41FA5}">
                      <a16:colId xmlns:a16="http://schemas.microsoft.com/office/drawing/2014/main" val="3279649220"/>
                    </a:ext>
                  </a:extLst>
                </a:gridCol>
                <a:gridCol w="9979315">
                  <a:extLst>
                    <a:ext uri="{9D8B030D-6E8A-4147-A177-3AD203B41FA5}">
                      <a16:colId xmlns:a16="http://schemas.microsoft.com/office/drawing/2014/main" val="867203975"/>
                    </a:ext>
                  </a:extLst>
                </a:gridCol>
              </a:tblGrid>
              <a:tr h="318929">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2. Liver </a:t>
                      </a:r>
                      <a:r>
                        <a:rPr lang="en-US" sz="1800" b="1" i="0" err="1">
                          <a:solidFill>
                            <a:srgbClr val="FFFFFF"/>
                          </a:solidFill>
                          <a:effectLst/>
                          <a:latin typeface="Arial" panose="020B0604020202020204" pitchFamily="34" charset="0"/>
                          <a:cs typeface="Arial" panose="020B0604020202020204" pitchFamily="34" charset="0"/>
                        </a:rPr>
                        <a:t>tumours</a:t>
                      </a:r>
                      <a:r>
                        <a:rPr lang="en-US" sz="1800" b="1" i="0">
                          <a:solidFill>
                            <a:srgbClr val="FFFFFF"/>
                          </a:solidFill>
                          <a:effectLst/>
                          <a:latin typeface="Arial" panose="020B0604020202020204" pitchFamily="34" charset="0"/>
                          <a:cs typeface="Arial" panose="020B0604020202020204" pitchFamily="34" charset="0"/>
                        </a:rPr>
                        <a:t>: Clinical aspects except therapy </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0B5B"/>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GS-007</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Abbreviated </a:t>
                      </a:r>
                      <a:r>
                        <a:rPr lang="en-US" sz="1800" b="0" i="0" u="none" strike="noStrike" kern="1200" err="1">
                          <a:solidFill>
                            <a:srgbClr val="004B87"/>
                          </a:solidFill>
                          <a:effectLst/>
                          <a:latin typeface="Arial" panose="020B0604020202020204" pitchFamily="34" charset="0"/>
                          <a:ea typeface="+mn-ea"/>
                          <a:cs typeface="Arial" panose="020B0604020202020204" pitchFamily="34" charset="0"/>
                        </a:rPr>
                        <a:t>gadoxetic</a:t>
                      </a:r>
                      <a:r>
                        <a:rPr lang="en-US" sz="1800" b="0" i="0" u="none" strike="noStrike" kern="1200">
                          <a:solidFill>
                            <a:srgbClr val="004B87"/>
                          </a:solidFill>
                          <a:effectLst/>
                          <a:latin typeface="Arial" panose="020B0604020202020204" pitchFamily="34" charset="0"/>
                          <a:ea typeface="+mn-ea"/>
                          <a:cs typeface="Arial" panose="020B0604020202020204" pitchFamily="34" charset="0"/>
                        </a:rPr>
                        <a:t> acid-enhanced magnetic resonance imaging versus ultrasonography for hepatocellular carcinoma surveillance in high-risk patients: A randomized controlled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OS-052</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Circulating methylated SEPT9 for detection of hepatocellular carcinoma in patients with cirrhosis: A prospective multicenter Phase 3 diagnostic validation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OS-055</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Serum procalcitonin: A new tumor biomarker for the diagnosis and monitoring of fibrolamellar hepatocellular carcinoma</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4035905221"/>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THU-220</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Diagnostic and prognostic performance of non-invasive tests for portal hypertension in patients with advanced chronic liver disease and hepatocellular carcinoma – A </a:t>
                      </a:r>
                      <a:r>
                        <a:rPr lang="en-US" sz="1800" b="0" i="0" u="none" strike="noStrike" kern="1200" err="1">
                          <a:solidFill>
                            <a:srgbClr val="004B87"/>
                          </a:solidFill>
                          <a:effectLst/>
                          <a:latin typeface="Arial" panose="020B0604020202020204" pitchFamily="34" charset="0"/>
                          <a:ea typeface="+mn-ea"/>
                          <a:cs typeface="Arial" panose="020B0604020202020204" pitchFamily="34" charset="0"/>
                        </a:rPr>
                        <a:t>Baveno</a:t>
                      </a:r>
                      <a:r>
                        <a:rPr lang="en-US" sz="1800" b="0" i="0" u="none" strike="noStrike" kern="1200">
                          <a:solidFill>
                            <a:srgbClr val="004B87"/>
                          </a:solidFill>
                          <a:effectLst/>
                          <a:latin typeface="Arial" panose="020B0604020202020204" pitchFamily="34" charset="0"/>
                          <a:ea typeface="+mn-ea"/>
                          <a:cs typeface="Arial" panose="020B0604020202020204" pitchFamily="34" charset="0"/>
                        </a:rPr>
                        <a:t> </a:t>
                      </a:r>
                      <a:br>
                        <a:rPr lang="en-US" sz="1800" b="0" i="0" u="none" strike="noStrike" kern="1200">
                          <a:solidFill>
                            <a:srgbClr val="004B87"/>
                          </a:solidFill>
                          <a:effectLst/>
                          <a:latin typeface="Arial" panose="020B0604020202020204" pitchFamily="34" charset="0"/>
                          <a:ea typeface="+mn-ea"/>
                          <a:cs typeface="Arial" panose="020B0604020202020204" pitchFamily="34" charset="0"/>
                        </a:rPr>
                      </a:br>
                      <a:r>
                        <a:rPr lang="en-US" sz="1800" b="0" i="0" u="none" strike="noStrike" kern="1200">
                          <a:solidFill>
                            <a:srgbClr val="004B87"/>
                          </a:solidFill>
                          <a:effectLst/>
                          <a:latin typeface="Arial" panose="020B0604020202020204" pitchFamily="34" charset="0"/>
                          <a:ea typeface="+mn-ea"/>
                          <a:cs typeface="Arial" panose="020B0604020202020204" pitchFamily="34" charset="0"/>
                        </a:rPr>
                        <a:t>Cooperation-endorsed European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2691675301"/>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TOP-373-YI</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A confidence-aware artificial intelligence pathology model for cholangiocarcinoma diagnosis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767254783"/>
                  </a:ext>
                </a:extLst>
              </a:tr>
            </a:tbl>
          </a:graphicData>
        </a:graphic>
      </p:graphicFrame>
      <p:sp>
        <p:nvSpPr>
          <p:cNvPr id="5" name="TextBox 4">
            <a:hlinkClick r:id="rId2" action="ppaction://hlinksldjump"/>
            <a:extLst>
              <a:ext uri="{FF2B5EF4-FFF2-40B4-BE49-F238E27FC236}">
                <a16:creationId xmlns:a16="http://schemas.microsoft.com/office/drawing/2014/main" id="{73130A98-8D42-1C03-833B-794DF027BD37}"/>
              </a:ext>
            </a:extLst>
          </p:cNvPr>
          <p:cNvSpPr txBox="1"/>
          <p:nvPr/>
        </p:nvSpPr>
        <p:spPr>
          <a:xfrm>
            <a:off x="4072393" y="5079034"/>
            <a:ext cx="4047214" cy="369332"/>
          </a:xfrm>
          <a:prstGeom prst="rect">
            <a:avLst/>
          </a:prstGeom>
          <a:noFill/>
          <a:ln w="38100">
            <a:solidFill>
              <a:srgbClr val="DB0B5B"/>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120790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32B85-9168-4282-FAA7-5C6EAC736C1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2F1D06-CB3E-85E7-0183-E981D6039ED9}"/>
              </a:ext>
            </a:extLst>
          </p:cNvPr>
          <p:cNvSpPr txBox="1">
            <a:spLocks/>
          </p:cNvSpPr>
          <p:nvPr/>
        </p:nvSpPr>
        <p:spPr>
          <a:xfrm>
            <a:off x="838200" y="-89087"/>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n-lt"/>
                <a:ea typeface="+mj-ea"/>
                <a:cs typeface="+mj-cs"/>
              </a:defRPr>
            </a:lvl1pPr>
          </a:lstStyle>
          <a:p>
            <a:r>
              <a:rPr lang="en-US"/>
              <a:t>Contents</a:t>
            </a:r>
          </a:p>
        </p:txBody>
      </p:sp>
      <p:graphicFrame>
        <p:nvGraphicFramePr>
          <p:cNvPr id="4" name="Content Placeholder 13">
            <a:extLst>
              <a:ext uri="{FF2B5EF4-FFF2-40B4-BE49-F238E27FC236}">
                <a16:creationId xmlns:a16="http://schemas.microsoft.com/office/drawing/2014/main" id="{2CE2EC54-CB1E-2B45-1F64-B811F9200D1B}"/>
              </a:ext>
            </a:extLst>
          </p:cNvPr>
          <p:cNvGraphicFramePr>
            <a:graphicFrameLocks/>
          </p:cNvGraphicFramePr>
          <p:nvPr>
            <p:extLst>
              <p:ext uri="{D42A27DB-BD31-4B8C-83A1-F6EECF244321}">
                <p14:modId xmlns:p14="http://schemas.microsoft.com/office/powerpoint/2010/main" val="2256399584"/>
              </p:ext>
            </p:extLst>
          </p:nvPr>
        </p:nvGraphicFramePr>
        <p:xfrm>
          <a:off x="496887" y="1177027"/>
          <a:ext cx="11418585" cy="3024000"/>
        </p:xfrm>
        <a:graphic>
          <a:graphicData uri="http://schemas.openxmlformats.org/drawingml/2006/table">
            <a:tbl>
              <a:tblPr/>
              <a:tblGrid>
                <a:gridCol w="1439270">
                  <a:extLst>
                    <a:ext uri="{9D8B030D-6E8A-4147-A177-3AD203B41FA5}">
                      <a16:colId xmlns:a16="http://schemas.microsoft.com/office/drawing/2014/main" val="3279649220"/>
                    </a:ext>
                  </a:extLst>
                </a:gridCol>
                <a:gridCol w="9979315">
                  <a:extLst>
                    <a:ext uri="{9D8B030D-6E8A-4147-A177-3AD203B41FA5}">
                      <a16:colId xmlns:a16="http://schemas.microsoft.com/office/drawing/2014/main" val="867203975"/>
                    </a:ext>
                  </a:extLst>
                </a:gridCol>
              </a:tblGrid>
              <a:tr h="318929">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3. Liver </a:t>
                      </a:r>
                      <a:r>
                        <a:rPr lang="en-US" sz="1800" b="1" i="0" err="1">
                          <a:solidFill>
                            <a:srgbClr val="FFFFFF"/>
                          </a:solidFill>
                          <a:effectLst/>
                          <a:latin typeface="Arial" panose="020B0604020202020204" pitchFamily="34" charset="0"/>
                          <a:cs typeface="Arial" panose="020B0604020202020204" pitchFamily="34" charset="0"/>
                        </a:rPr>
                        <a:t>tumours</a:t>
                      </a:r>
                      <a:r>
                        <a:rPr lang="en-US" sz="1800" b="1" i="0">
                          <a:solidFill>
                            <a:srgbClr val="FFFFFF"/>
                          </a:solidFill>
                          <a:effectLst/>
                          <a:latin typeface="Arial" panose="020B0604020202020204" pitchFamily="34" charset="0"/>
                          <a:cs typeface="Arial" panose="020B0604020202020204" pitchFamily="34" charset="0"/>
                        </a:rPr>
                        <a:t>: Experimental and pathophysiology </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B0B5B"/>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OS-012</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GB" sz="1800" b="0" i="1" u="none" strike="noStrike" kern="1200">
                          <a:solidFill>
                            <a:srgbClr val="004B87"/>
                          </a:solidFill>
                          <a:effectLst/>
                          <a:latin typeface="Arial" panose="020B0604020202020204" pitchFamily="34" charset="0"/>
                          <a:ea typeface="+mn-ea"/>
                          <a:cs typeface="Arial" panose="020B0604020202020204" pitchFamily="34" charset="0"/>
                        </a:rPr>
                        <a:t>In vitro </a:t>
                      </a:r>
                      <a:r>
                        <a:rPr lang="en-GB" sz="1800" b="0" i="0" u="none" strike="noStrike" kern="1200">
                          <a:solidFill>
                            <a:srgbClr val="004B87"/>
                          </a:solidFill>
                          <a:effectLst/>
                          <a:latin typeface="Arial" panose="020B0604020202020204" pitchFamily="34" charset="0"/>
                          <a:ea typeface="+mn-ea"/>
                          <a:cs typeface="Arial" panose="020B0604020202020204" pitchFamily="34" charset="0"/>
                        </a:rPr>
                        <a:t>identification of immunogenic tumoral antigens in advanced hepatocellular carcinoma reveals new opportunities for therapeutic applications</a:t>
                      </a:r>
                    </a:p>
                  </a:txBody>
                  <a:tcPr marL="90000" marR="90000" marT="4680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1345729912"/>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TOP-406</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Spatial immune classification reflects CD8 T cell exhaustion states and predicts response to neoadjuvant immunotherapy in hepatocellular carcinoma</a:t>
                      </a:r>
                    </a:p>
                  </a:txBody>
                  <a:tcPr marL="90000" marR="90000" marT="4680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3100625088"/>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WED-236</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Baseline tumor and circulating gamma/delta T-cell signatures and early on-treatment CD8⁺</a:t>
                      </a:r>
                      <a:br>
                        <a:rPr lang="en-US" sz="1800" b="0" i="0" u="none" strike="noStrike" kern="1200">
                          <a:solidFill>
                            <a:srgbClr val="004B87"/>
                          </a:solidFill>
                          <a:effectLst/>
                          <a:latin typeface="Arial" panose="020B0604020202020204" pitchFamily="34" charset="0"/>
                          <a:ea typeface="+mn-ea"/>
                          <a:cs typeface="Arial" panose="020B0604020202020204" pitchFamily="34" charset="0"/>
                        </a:rPr>
                      </a:br>
                      <a:r>
                        <a:rPr lang="en-US" sz="1800" b="0" i="0" u="none" strike="noStrike" kern="1200">
                          <a:solidFill>
                            <a:srgbClr val="004B87"/>
                          </a:solidFill>
                          <a:effectLst/>
                          <a:latin typeface="Arial" panose="020B0604020202020204" pitchFamily="34" charset="0"/>
                          <a:ea typeface="+mn-ea"/>
                          <a:cs typeface="Arial" panose="020B0604020202020204" pitchFamily="34" charset="0"/>
                        </a:rPr>
                        <a:t>PD-1⁺ T-cell expansion predict response to atezolizumab–bevacizumab in </a:t>
                      </a:r>
                    </a:p>
                    <a:p>
                      <a:pPr algn="l" fontAlgn="ctr">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hepatocellular carcinoma</a:t>
                      </a:r>
                    </a:p>
                  </a:txBody>
                  <a:tcPr marL="90000" marR="90000" marT="4680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4035905221"/>
                  </a:ext>
                </a:extLst>
              </a:tr>
              <a:tr h="3203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WED-393</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DB0B5B"/>
                    </a:solidFill>
                  </a:tcPr>
                </a:tc>
                <a:tc>
                  <a:txBody>
                    <a:bodyPr/>
                    <a:lstStyle/>
                    <a:p>
                      <a:pPr algn="l" fontAlgn="ctr">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Prognostic tissue biomarkers for cholangiocarcinoma after tumour resection: From literature review to multicentre international validation</a:t>
                      </a:r>
                    </a:p>
                  </a:txBody>
                  <a:tcPr marL="90000" marR="90000" marT="46800" marB="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noFill/>
                  </a:tcPr>
                </a:tc>
                <a:extLst>
                  <a:ext uri="{0D108BD9-81ED-4DB2-BD59-A6C34878D82A}">
                    <a16:rowId xmlns:a16="http://schemas.microsoft.com/office/drawing/2014/main" val="2691675301"/>
                  </a:ext>
                </a:extLst>
              </a:tr>
            </a:tbl>
          </a:graphicData>
        </a:graphic>
      </p:graphicFrame>
      <p:sp>
        <p:nvSpPr>
          <p:cNvPr id="5" name="TextBox 4">
            <a:hlinkClick r:id="rId2" action="ppaction://hlinksldjump"/>
            <a:extLst>
              <a:ext uri="{FF2B5EF4-FFF2-40B4-BE49-F238E27FC236}">
                <a16:creationId xmlns:a16="http://schemas.microsoft.com/office/drawing/2014/main" id="{9546109D-50C3-2903-7BCF-78A07BE69DB5}"/>
              </a:ext>
            </a:extLst>
          </p:cNvPr>
          <p:cNvSpPr txBox="1"/>
          <p:nvPr/>
        </p:nvSpPr>
        <p:spPr>
          <a:xfrm>
            <a:off x="4072393" y="4628194"/>
            <a:ext cx="4047214" cy="369332"/>
          </a:xfrm>
          <a:prstGeom prst="rect">
            <a:avLst/>
          </a:prstGeom>
          <a:noFill/>
          <a:ln w="38100">
            <a:solidFill>
              <a:srgbClr val="DB0B5B"/>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425391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7339106" y="2990901"/>
            <a:ext cx="4643718" cy="1517877"/>
          </a:xfrm>
        </p:spPr>
        <p:txBody>
          <a:bodyPr>
            <a:normAutofit/>
          </a:bodyPr>
          <a:lstStyle/>
          <a:p>
            <a:pPr algn="r"/>
            <a:r>
              <a:rPr lang="en-US" sz="4900"/>
              <a:t>Liver </a:t>
            </a:r>
            <a:r>
              <a:rPr lang="en-US" sz="4900" err="1"/>
              <a:t>tumours</a:t>
            </a:r>
            <a:r>
              <a:rPr lang="en-US" sz="4900"/>
              <a:t>: Therapy</a:t>
            </a:r>
            <a:r>
              <a:rPr lang="en-US"/>
              <a:t> </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6ED62-2441-52D2-130A-B8FF292974B5}"/>
            </a:ext>
          </a:extLst>
        </p:cNvPr>
        <p:cNvGrpSpPr/>
        <p:nvPr/>
      </p:nvGrpSpPr>
      <p:grpSpPr>
        <a:xfrm>
          <a:off x="0" y="0"/>
          <a:ext cx="0" cy="0"/>
          <a:chOff x="0" y="0"/>
          <a:chExt cx="0" cy="0"/>
        </a:xfrm>
      </p:grpSpPr>
      <p:sp>
        <p:nvSpPr>
          <p:cNvPr id="90" name="Rectangle 89">
            <a:extLst>
              <a:ext uri="{FF2B5EF4-FFF2-40B4-BE49-F238E27FC236}">
                <a16:creationId xmlns:a16="http://schemas.microsoft.com/office/drawing/2014/main" id="{0A310EF6-10C6-7F53-6661-F662DC46F34D}"/>
              </a:ext>
            </a:extLst>
          </p:cNvPr>
          <p:cNvSpPr/>
          <p:nvPr/>
        </p:nvSpPr>
        <p:spPr>
          <a:xfrm>
            <a:off x="6637940" y="5648872"/>
            <a:ext cx="2353635" cy="672288"/>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tIns="45720" rIns="252000" bIns="45720" rtlCol="0" anchor="ctr"/>
          <a:lstStyle/>
          <a:p>
            <a:pP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 </a:t>
            </a:r>
            <a:b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br>
            <a:r>
              <a:rPr lang="en-US" sz="1400">
                <a:solidFill>
                  <a:srgbClr val="004B87"/>
                </a:solidFill>
                <a:latin typeface="Arial" panose="020B0604020202020204"/>
              </a:rPr>
              <a:t>2-year LPFS</a:t>
            </a:r>
            <a:r>
              <a:rPr lang="en-US" sz="1400" baseline="30000">
                <a:solidFill>
                  <a:srgbClr val="004B87"/>
                </a:solidFill>
                <a:latin typeface="Aptos"/>
              </a:rPr>
              <a:t>‡</a:t>
            </a:r>
            <a:endParaRPr lang="en-GB" sz="1400" i="0" u="none" strike="noStrike" kern="1200" cap="none" spc="0" normalizeH="0" baseline="30000" noProof="0">
              <a:ln>
                <a:noFill/>
              </a:ln>
              <a:solidFill>
                <a:srgbClr val="004B87"/>
              </a:solidFill>
              <a:effectLst/>
              <a:uLnTx/>
              <a:uFillTx/>
              <a:latin typeface="Arial"/>
              <a:cs typeface="Arial"/>
            </a:endParaRPr>
          </a:p>
        </p:txBody>
      </p:sp>
      <p:sp>
        <p:nvSpPr>
          <p:cNvPr id="11" name="Rectangle 10">
            <a:extLst>
              <a:ext uri="{FF2B5EF4-FFF2-40B4-BE49-F238E27FC236}">
                <a16:creationId xmlns:a16="http://schemas.microsoft.com/office/drawing/2014/main" id="{B8AE6E19-47B5-C31C-A895-A0694AAA0B18}"/>
              </a:ext>
            </a:extLst>
          </p:cNvPr>
          <p:cNvSpPr/>
          <p:nvPr/>
        </p:nvSpPr>
        <p:spPr>
          <a:xfrm flipH="1">
            <a:off x="9852304" y="3485312"/>
            <a:ext cx="2112491" cy="5276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0" bIns="4572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RFA</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a:t>
            </a:r>
            <a:r>
              <a:rPr lang="en-GB" sz="1300">
                <a:solidFill>
                  <a:schemeClr val="bg1"/>
                </a:solidFill>
                <a:latin typeface="Arial" panose="020B0604020202020204"/>
              </a:rPr>
              <a:t>89</a:t>
            </a:r>
            <a:r>
              <a:rPr lang="en-GB" sz="1300" noProof="0">
                <a:solidFill>
                  <a:schemeClr val="bg1"/>
                </a:solidFill>
                <a:latin typeface="Arial" panose="020B0604020202020204"/>
              </a:rPr>
              <a:t>) </a:t>
            </a:r>
            <a:endParaRPr lang="en-GB" sz="1300" noProof="0">
              <a:solidFill>
                <a:schemeClr val="bg1"/>
              </a:solidFill>
              <a:latin typeface="Arial" panose="020B0604020202020204"/>
              <a:cs typeface="Arial"/>
            </a:endParaRPr>
          </a:p>
        </p:txBody>
      </p:sp>
      <p:sp>
        <p:nvSpPr>
          <p:cNvPr id="22" name="Rectangle 21">
            <a:extLst>
              <a:ext uri="{FF2B5EF4-FFF2-40B4-BE49-F238E27FC236}">
                <a16:creationId xmlns:a16="http://schemas.microsoft.com/office/drawing/2014/main" id="{86B1E80E-09D5-DF1C-F09B-5A15F6B65504}"/>
              </a:ext>
            </a:extLst>
          </p:cNvPr>
          <p:cNvSpPr/>
          <p:nvPr/>
        </p:nvSpPr>
        <p:spPr>
          <a:xfrm>
            <a:off x="6306045" y="4536228"/>
            <a:ext cx="5776767" cy="891291"/>
          </a:xfrm>
          <a:prstGeom prst="rect">
            <a:avLst/>
          </a:prstGeom>
          <a:solidFill>
            <a:srgbClr val="FCCADD">
              <a:alpha val="30000"/>
            </a:srgbClr>
          </a:solidFill>
          <a:ln w="6350">
            <a:solidFill>
              <a:srgbClr val="F75F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algn="ctr">
              <a:defRPr/>
            </a:pPr>
            <a:endParaRPr lang="en-GB" sz="1300" b="1" noProof="0">
              <a:solidFill>
                <a:schemeClr val="tx1"/>
              </a:solidFill>
              <a:latin typeface="Arial" panose="020B0604020202020204"/>
              <a:cs typeface="Arial"/>
            </a:endParaRPr>
          </a:p>
        </p:txBody>
      </p:sp>
      <p:sp>
        <p:nvSpPr>
          <p:cNvPr id="2" name="Title 1">
            <a:extLst>
              <a:ext uri="{FF2B5EF4-FFF2-40B4-BE49-F238E27FC236}">
                <a16:creationId xmlns:a16="http://schemas.microsoft.com/office/drawing/2014/main" id="{BFB9BFEA-68A0-28F0-2479-1EE2775EA149}"/>
              </a:ext>
            </a:extLst>
          </p:cNvPr>
          <p:cNvSpPr>
            <a:spLocks noGrp="1"/>
          </p:cNvSpPr>
          <p:nvPr>
            <p:ph type="title"/>
          </p:nvPr>
        </p:nvSpPr>
        <p:spPr/>
        <p:txBody>
          <a:bodyPr>
            <a:noAutofit/>
          </a:bodyPr>
          <a:lstStyle/>
          <a:p>
            <a:r>
              <a:rPr lang="en-NZ">
                <a:latin typeface="Arial"/>
                <a:cs typeface="Arial"/>
              </a:rPr>
              <a:t>Stereotactic body radiotherapy vs radiofrequency ablation for small (≤3 cm) HCC (STEREO): A randomized, non-inferiority, Phase 3 trial </a:t>
            </a:r>
            <a:endParaRPr lang="en-US">
              <a:latin typeface="Arial"/>
              <a:cs typeface="Arial"/>
            </a:endParaRPr>
          </a:p>
        </p:txBody>
      </p:sp>
      <p:sp>
        <p:nvSpPr>
          <p:cNvPr id="4" name="Content Placeholder 1">
            <a:extLst>
              <a:ext uri="{FF2B5EF4-FFF2-40B4-BE49-F238E27FC236}">
                <a16:creationId xmlns:a16="http://schemas.microsoft.com/office/drawing/2014/main" id="{DE1B01D4-4762-20CB-F804-4CC5D907DCB7}"/>
              </a:ext>
            </a:extLst>
          </p:cNvPr>
          <p:cNvSpPr txBox="1">
            <a:spLocks/>
          </p:cNvSpPr>
          <p:nvPr/>
        </p:nvSpPr>
        <p:spPr>
          <a:xfrm>
            <a:off x="425752" y="889521"/>
            <a:ext cx="5352045" cy="4622400"/>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DB0B5B"/>
                </a:highlight>
                <a:latin typeface="Arial" panose="020B0604020202020204" pitchFamily="34" charset="0"/>
                <a:cs typeface="Arial" panose="020B0604020202020204" pitchFamily="34" charset="0"/>
              </a:rPr>
              <a:t>BACKGROUND &amp; AIM</a:t>
            </a:r>
            <a:endParaRPr lang="en-US" sz="200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US" sz="1600">
                <a:latin typeface="Arial"/>
                <a:cs typeface="Arial"/>
              </a:rPr>
              <a:t>RFA is a well-established curative treatment for small, unresectable HCC, but is limited by </a:t>
            </a:r>
            <a:r>
              <a:rPr lang="en-US" sz="1600" err="1">
                <a:latin typeface="Arial"/>
                <a:cs typeface="Arial"/>
              </a:rPr>
              <a:t>tumour</a:t>
            </a:r>
            <a:r>
              <a:rPr lang="en-US" sz="1600">
                <a:latin typeface="Arial"/>
                <a:cs typeface="Arial"/>
              </a:rPr>
              <a:t> location and visibility</a:t>
            </a:r>
            <a:endParaRPr lang="en-US"/>
          </a:p>
          <a:p>
            <a:pPr>
              <a:lnSpc>
                <a:spcPct val="100000"/>
              </a:lnSpc>
            </a:pPr>
            <a:r>
              <a:rPr lang="en-US" sz="1600">
                <a:latin typeface="Arial" panose="020B0604020202020204" pitchFamily="34" charset="0"/>
                <a:cs typeface="Arial" panose="020B0604020202020204" pitchFamily="34" charset="0"/>
              </a:rPr>
              <a:t>While SBRT may overcome these technical limitations, prospective randomized evidence comparing SBRT with RFA for HCC measuring </a:t>
            </a:r>
            <a:r>
              <a:rPr lang="en-US" sz="1600">
                <a:latin typeface="Arial" panose="020B0604020202020204" pitchFamily="34" charset="0"/>
                <a:ea typeface="Calibri" panose="020F0502020204030204" pitchFamily="34" charset="0"/>
                <a:cs typeface="Arial" panose="020B0604020202020204" pitchFamily="34" charset="0"/>
              </a:rPr>
              <a:t>≤3 cm is lacking</a:t>
            </a:r>
          </a:p>
          <a:p>
            <a:pPr>
              <a:lnSpc>
                <a:spcPct val="100000"/>
              </a:lnSpc>
            </a:pPr>
            <a:r>
              <a:rPr lang="en-US" sz="1600" b="1">
                <a:latin typeface="Arial" panose="020B0604020202020204" pitchFamily="34" charset="0"/>
                <a:ea typeface="Calibri" panose="020F0502020204030204" pitchFamily="34" charset="0"/>
                <a:cs typeface="Arial" panose="020B0604020202020204" pitchFamily="34" charset="0"/>
              </a:rPr>
              <a:t>AIM: </a:t>
            </a:r>
            <a:r>
              <a:rPr lang="en-US" sz="1600">
                <a:latin typeface="Arial" panose="020B0604020202020204" pitchFamily="34" charset="0"/>
                <a:ea typeface="Calibri" panose="020F0502020204030204" pitchFamily="34" charset="0"/>
                <a:cs typeface="Arial" panose="020B0604020202020204" pitchFamily="34" charset="0"/>
              </a:rPr>
              <a:t>To compare the efficacy of SBRT and RFA in patients with small unresectable HCC</a:t>
            </a:r>
            <a:endParaRPr lang="en-US" sz="1600" b="1">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EF487549-C29F-5EDD-CEC2-9632148D4955}"/>
              </a:ext>
            </a:extLst>
          </p:cNvPr>
          <p:cNvSpPr txBox="1">
            <a:spLocks/>
          </p:cNvSpPr>
          <p:nvPr/>
        </p:nvSpPr>
        <p:spPr>
          <a:xfrm>
            <a:off x="6096000" y="888944"/>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0E93A785-547A-9787-1297-2C8B7D815171}"/>
              </a:ext>
            </a:extLst>
          </p:cNvPr>
          <p:cNvCxnSpPr>
            <a:cxnSpLocks/>
          </p:cNvCxnSpPr>
          <p:nvPr/>
        </p:nvCxnSpPr>
        <p:spPr>
          <a:xfrm>
            <a:off x="5994353" y="902289"/>
            <a:ext cx="0" cy="49694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529F59AA-A0B8-AB5C-83A4-1477B4C23701}"/>
              </a:ext>
            </a:extLst>
          </p:cNvPr>
          <p:cNvSpPr txBox="1">
            <a:spLocks/>
          </p:cNvSpPr>
          <p:nvPr/>
        </p:nvSpPr>
        <p:spPr>
          <a:xfrm>
            <a:off x="186871" y="5657374"/>
            <a:ext cx="5587298" cy="1088797"/>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100">
                <a:solidFill>
                  <a:srgbClr val="004B87"/>
                </a:solidFill>
                <a:cs typeface="Arial"/>
              </a:rPr>
              <a:t>*The </a:t>
            </a:r>
            <a:r>
              <a:rPr lang="en-US" sz="1100">
                <a:solidFill>
                  <a:srgbClr val="004B87"/>
                </a:solidFill>
                <a:cs typeface="Arial"/>
              </a:rPr>
              <a:t>PP population served as the primary analytic cohort. The </a:t>
            </a:r>
            <a:r>
              <a:rPr lang="en-US" sz="1100" err="1">
                <a:solidFill>
                  <a:srgbClr val="004B87"/>
                </a:solidFill>
                <a:cs typeface="Arial"/>
              </a:rPr>
              <a:t>mITT</a:t>
            </a:r>
            <a:r>
              <a:rPr lang="en-US" sz="1100">
                <a:solidFill>
                  <a:srgbClr val="004B87"/>
                </a:solidFill>
                <a:cs typeface="Arial"/>
              </a:rPr>
              <a:t> population included all patients who received at least one treatment for the target lesion.  </a:t>
            </a:r>
            <a:endParaRPr lang="en-GB" sz="1100">
              <a:solidFill>
                <a:srgbClr val="004B87"/>
              </a:solidFill>
              <a:cs typeface="Arial"/>
            </a:endParaRPr>
          </a:p>
          <a:p>
            <a:pPr marL="0" indent="0">
              <a:spcBef>
                <a:spcPts val="0"/>
              </a:spcBef>
              <a:buNone/>
            </a:pPr>
            <a:r>
              <a:rPr lang="en-GB" sz="1100" baseline="30000">
                <a:cs typeface="Arial"/>
              </a:rPr>
              <a:t>†</a:t>
            </a:r>
            <a:r>
              <a:rPr lang="en-GB" sz="1100">
                <a:solidFill>
                  <a:schemeClr val="tx2"/>
                </a:solidFill>
              </a:rPr>
              <a:t>If procedure not technically feasible.</a:t>
            </a:r>
            <a:br>
              <a:rPr lang="en-GB" sz="1100" baseline="30000">
                <a:cs typeface="Arial" panose="020B0604020202020204" pitchFamily="34" charset="0"/>
              </a:rPr>
            </a:br>
            <a:r>
              <a:rPr lang="en-GB" sz="1100" baseline="30000">
                <a:cs typeface="Arial"/>
              </a:rPr>
              <a:t>‡</a:t>
            </a:r>
            <a:r>
              <a:rPr lang="en-GB" sz="1100">
                <a:solidFill>
                  <a:srgbClr val="004B87"/>
                </a:solidFill>
                <a:cs typeface="Arial"/>
              </a:rPr>
              <a:t>LPFS: Local progression-free survival.</a:t>
            </a:r>
          </a:p>
          <a:p>
            <a:pPr marL="0" indent="0">
              <a:spcBef>
                <a:spcPts val="0"/>
              </a:spcBef>
              <a:buNone/>
            </a:pPr>
            <a:r>
              <a:rPr lang="en-GB" sz="1100">
                <a:solidFill>
                  <a:srgbClr val="004B87"/>
                </a:solidFill>
                <a:cs typeface="Arial"/>
              </a:rPr>
              <a:t>  Evaluated using a non-inferiority margin of -15%.</a:t>
            </a:r>
            <a:endParaRPr lang="en-GB" sz="1100"/>
          </a:p>
          <a:p>
            <a:pPr marL="0" indent="0">
              <a:spcBef>
                <a:spcPts val="0"/>
              </a:spcBef>
              <a:buNone/>
            </a:pPr>
            <a:r>
              <a:rPr lang="en-GB" sz="1100" u="sng">
                <a:solidFill>
                  <a:srgbClr val="004B87"/>
                </a:solidFill>
                <a:latin typeface="Arial"/>
                <a:cs typeface="Arial"/>
              </a:rPr>
              <a:t>Jung J</a:t>
            </a:r>
            <a:r>
              <a:rPr lang="en-GB" sz="1100">
                <a:solidFill>
                  <a:srgbClr val="004B87"/>
                </a:solidFill>
                <a:latin typeface="Arial"/>
                <a:cs typeface="Arial"/>
              </a:rPr>
              <a:t>, Choi J, et al. EASL 2026; GS-006.</a:t>
            </a:r>
          </a:p>
        </p:txBody>
      </p:sp>
      <p:sp>
        <p:nvSpPr>
          <p:cNvPr id="23" name="Rectangle 22">
            <a:extLst>
              <a:ext uri="{FF2B5EF4-FFF2-40B4-BE49-F238E27FC236}">
                <a16:creationId xmlns:a16="http://schemas.microsoft.com/office/drawing/2014/main" id="{1B79EA0D-8A9B-9C30-F7F7-5AC370B4AB7F}"/>
              </a:ext>
            </a:extLst>
          </p:cNvPr>
          <p:cNvSpPr/>
          <p:nvPr/>
        </p:nvSpPr>
        <p:spPr>
          <a:xfrm>
            <a:off x="7092690" y="1386347"/>
            <a:ext cx="4203481"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a:rPr>
              <a:t>P</a:t>
            </a:r>
            <a:r>
              <a:rPr lang="en-US" sz="1400" b="1" noProof="0">
                <a:solidFill>
                  <a:schemeClr val="tx1"/>
                </a:solidFill>
                <a:latin typeface="Arial" panose="020B0604020202020204"/>
              </a:rPr>
              <a:t>hase 3, randomized, non-inferiority trial</a:t>
            </a:r>
            <a:br>
              <a:rPr lang="en-US" sz="1400" b="1" noProof="0">
                <a:solidFill>
                  <a:schemeClr val="tx1"/>
                </a:solidFill>
                <a:latin typeface="Arial" panose="020B0604020202020204"/>
              </a:rPr>
            </a:br>
            <a:r>
              <a:rPr lang="en-US" sz="1400" b="1" noProof="0">
                <a:solidFill>
                  <a:schemeClr val="tx1"/>
                </a:solidFill>
                <a:latin typeface="Arial" panose="020B0604020202020204"/>
              </a:rPr>
              <a:t>(NCT05433701)</a:t>
            </a:r>
            <a:endParaRPr lang="en-GB" sz="1400" noProof="0">
              <a:solidFill>
                <a:schemeClr val="tx1"/>
              </a:solidFill>
            </a:endParaRPr>
          </a:p>
        </p:txBody>
      </p:sp>
      <p:sp>
        <p:nvSpPr>
          <p:cNvPr id="24" name="Oval 23">
            <a:extLst>
              <a:ext uri="{FF2B5EF4-FFF2-40B4-BE49-F238E27FC236}">
                <a16:creationId xmlns:a16="http://schemas.microsoft.com/office/drawing/2014/main" id="{F926C508-4AC8-11A8-0EED-24E95BBD2D21}"/>
              </a:ext>
            </a:extLst>
          </p:cNvPr>
          <p:cNvSpPr/>
          <p:nvPr/>
        </p:nvSpPr>
        <p:spPr>
          <a:xfrm>
            <a:off x="6609880" y="1268114"/>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5" name="Group 24">
            <a:extLst>
              <a:ext uri="{FF2B5EF4-FFF2-40B4-BE49-F238E27FC236}">
                <a16:creationId xmlns:a16="http://schemas.microsoft.com/office/drawing/2014/main" id="{D4923800-3959-D393-870F-0CD89023D6D8}"/>
              </a:ext>
            </a:extLst>
          </p:cNvPr>
          <p:cNvGrpSpPr/>
          <p:nvPr/>
        </p:nvGrpSpPr>
        <p:grpSpPr>
          <a:xfrm>
            <a:off x="6651831" y="1417436"/>
            <a:ext cx="700458" cy="500890"/>
            <a:chOff x="5326262" y="2874941"/>
            <a:chExt cx="813014" cy="581378"/>
          </a:xfrm>
        </p:grpSpPr>
        <p:pic>
          <p:nvPicPr>
            <p:cNvPr id="28" name="Graphic 27">
              <a:extLst>
                <a:ext uri="{FF2B5EF4-FFF2-40B4-BE49-F238E27FC236}">
                  <a16:creationId xmlns:a16="http://schemas.microsoft.com/office/drawing/2014/main" id="{5EC747D5-3CF5-3D30-29A0-48DAED1DBC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26262" y="2874941"/>
              <a:ext cx="424662" cy="424662"/>
            </a:xfrm>
            <a:prstGeom prst="rect">
              <a:avLst/>
            </a:prstGeom>
          </p:spPr>
        </p:pic>
        <p:pic>
          <p:nvPicPr>
            <p:cNvPr id="34" name="Graphic 33">
              <a:extLst>
                <a:ext uri="{FF2B5EF4-FFF2-40B4-BE49-F238E27FC236}">
                  <a16:creationId xmlns:a16="http://schemas.microsoft.com/office/drawing/2014/main" id="{316E3952-2866-3280-9298-EB881AC8B5B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4614" y="2874941"/>
              <a:ext cx="424662" cy="424662"/>
            </a:xfrm>
            <a:prstGeom prst="rect">
              <a:avLst/>
            </a:prstGeom>
          </p:spPr>
        </p:pic>
        <p:pic>
          <p:nvPicPr>
            <p:cNvPr id="36" name="Graphic 35">
              <a:extLst>
                <a:ext uri="{FF2B5EF4-FFF2-40B4-BE49-F238E27FC236}">
                  <a16:creationId xmlns:a16="http://schemas.microsoft.com/office/drawing/2014/main" id="{2234E85F-D113-A562-A3EA-78C8304AB5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6036" y="2904588"/>
              <a:ext cx="551731" cy="551731"/>
            </a:xfrm>
            <a:prstGeom prst="rect">
              <a:avLst/>
            </a:prstGeom>
          </p:spPr>
        </p:pic>
      </p:grpSp>
      <p:sp>
        <p:nvSpPr>
          <p:cNvPr id="41" name="Rectangle 40">
            <a:extLst>
              <a:ext uri="{FF2B5EF4-FFF2-40B4-BE49-F238E27FC236}">
                <a16:creationId xmlns:a16="http://schemas.microsoft.com/office/drawing/2014/main" id="{16ED814A-A1D7-62E2-580A-FDD996D9FDAD}"/>
              </a:ext>
            </a:extLst>
          </p:cNvPr>
          <p:cNvSpPr/>
          <p:nvPr/>
        </p:nvSpPr>
        <p:spPr>
          <a:xfrm>
            <a:off x="7092691" y="2232076"/>
            <a:ext cx="4203478" cy="702821"/>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algn="ctr">
              <a:defRPr/>
            </a:pPr>
            <a:r>
              <a:rPr lang="en-GB" sz="1400">
                <a:solidFill>
                  <a:schemeClr val="tx2"/>
                </a:solidFill>
                <a:latin typeface="Arial" panose="020B0604020202020204"/>
              </a:rPr>
              <a:t>Adults with </a:t>
            </a:r>
            <a:r>
              <a:rPr lang="en-GB" sz="1400">
                <a:solidFill>
                  <a:srgbClr val="004B87"/>
                </a:solidFill>
                <a:latin typeface="Arial"/>
                <a:cs typeface="Arial"/>
              </a:rPr>
              <a:t>unresectable primary or recurrent HCC</a:t>
            </a:r>
            <a:r>
              <a:rPr lang="en-GB" sz="1400">
                <a:solidFill>
                  <a:schemeClr val="tx2"/>
                </a:solidFill>
                <a:latin typeface="Arial" panose="020B0604020202020204"/>
              </a:rPr>
              <a:t> (</a:t>
            </a:r>
            <a:r>
              <a:rPr lang="en-US" sz="1300" noProof="0">
                <a:solidFill>
                  <a:schemeClr val="tx1"/>
                </a:solidFill>
                <a:latin typeface="Arial" panose="020B0604020202020204"/>
              </a:rPr>
              <a:t>1–2 lesions measuring 1–3 cm)</a:t>
            </a:r>
            <a:br>
              <a:rPr lang="en-GB" sz="1300" b="1" noProof="0">
                <a:latin typeface="Arial" panose="020B0604020202020204"/>
                <a:cs typeface="Arial"/>
              </a:rPr>
            </a:br>
            <a:r>
              <a:rPr lang="en-GB" sz="1300" b="1" noProof="0">
                <a:solidFill>
                  <a:schemeClr val="tx1"/>
                </a:solidFill>
                <a:latin typeface="Arial" panose="020B0604020202020204"/>
              </a:rPr>
              <a:t>(N=178)</a:t>
            </a:r>
            <a:endParaRPr lang="en-GB" sz="1300" b="1" noProof="0">
              <a:solidFill>
                <a:schemeClr val="tx1"/>
              </a:solidFill>
              <a:latin typeface="Arial" panose="020B0604020202020204"/>
              <a:cs typeface="Arial"/>
            </a:endParaRPr>
          </a:p>
        </p:txBody>
      </p:sp>
      <p:cxnSp>
        <p:nvCxnSpPr>
          <p:cNvPr id="49" name="Straight Arrow Connector 48">
            <a:extLst>
              <a:ext uri="{FF2B5EF4-FFF2-40B4-BE49-F238E27FC236}">
                <a16:creationId xmlns:a16="http://schemas.microsoft.com/office/drawing/2014/main" id="{759851F7-04CA-9256-1C67-FFA849E37D19}"/>
              </a:ext>
            </a:extLst>
          </p:cNvPr>
          <p:cNvCxnSpPr>
            <a:cxnSpLocks/>
          </p:cNvCxnSpPr>
          <p:nvPr/>
        </p:nvCxnSpPr>
        <p:spPr>
          <a:xfrm flipH="1">
            <a:off x="9184823" y="1936587"/>
            <a:ext cx="1" cy="28901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8DAAD73-F001-7DC2-9D40-F29C29FA0722}"/>
              </a:ext>
            </a:extLst>
          </p:cNvPr>
          <p:cNvGrpSpPr/>
          <p:nvPr/>
        </p:nvGrpSpPr>
        <p:grpSpPr>
          <a:xfrm>
            <a:off x="6527677" y="2162066"/>
            <a:ext cx="911273" cy="827921"/>
            <a:chOff x="7228477" y="2553309"/>
            <a:chExt cx="658212" cy="651388"/>
          </a:xfrm>
        </p:grpSpPr>
        <p:sp>
          <p:nvSpPr>
            <p:cNvPr id="42" name="Oval 41">
              <a:extLst>
                <a:ext uri="{FF2B5EF4-FFF2-40B4-BE49-F238E27FC236}">
                  <a16:creationId xmlns:a16="http://schemas.microsoft.com/office/drawing/2014/main" id="{63ED8C8C-D4DE-7212-9450-7AD3554309C7}"/>
                </a:ext>
              </a:extLst>
            </p:cNvPr>
            <p:cNvSpPr/>
            <p:nvPr/>
          </p:nvSpPr>
          <p:spPr>
            <a:xfrm>
              <a:off x="7228477" y="2553309"/>
              <a:ext cx="658212" cy="65138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53" name="Group 52">
              <a:extLst>
                <a:ext uri="{FF2B5EF4-FFF2-40B4-BE49-F238E27FC236}">
                  <a16:creationId xmlns:a16="http://schemas.microsoft.com/office/drawing/2014/main" id="{4852F53D-6520-A062-9CE4-E7DF27A68B5A}"/>
                </a:ext>
              </a:extLst>
            </p:cNvPr>
            <p:cNvGrpSpPr/>
            <p:nvPr/>
          </p:nvGrpSpPr>
          <p:grpSpPr>
            <a:xfrm>
              <a:off x="7313718" y="2591228"/>
              <a:ext cx="569437" cy="599435"/>
              <a:chOff x="3819174" y="4589267"/>
              <a:chExt cx="1102957" cy="1161062"/>
            </a:xfrm>
          </p:grpSpPr>
          <p:pic>
            <p:nvPicPr>
              <p:cNvPr id="3" name="Graphic 2">
                <a:extLst>
                  <a:ext uri="{FF2B5EF4-FFF2-40B4-BE49-F238E27FC236}">
                    <a16:creationId xmlns:a16="http://schemas.microsoft.com/office/drawing/2014/main" id="{0D262290-AC38-AD79-B1E5-D19628D122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19174" y="4647373"/>
                <a:ext cx="1102957" cy="1102956"/>
              </a:xfrm>
              <a:prstGeom prst="rect">
                <a:avLst/>
              </a:prstGeom>
            </p:spPr>
          </p:pic>
          <p:pic>
            <p:nvPicPr>
              <p:cNvPr id="8" name="Graphic 7">
                <a:extLst>
                  <a:ext uri="{FF2B5EF4-FFF2-40B4-BE49-F238E27FC236}">
                    <a16:creationId xmlns:a16="http://schemas.microsoft.com/office/drawing/2014/main" id="{4712E5AB-E273-37AF-C165-382964ACB7DB}"/>
                  </a:ext>
                </a:extLst>
              </p:cNvPr>
              <p:cNvPicPr>
                <a:picLocks noChangeAspect="1"/>
              </p:cNvPicPr>
              <p:nvPr/>
            </p:nvPicPr>
            <p:blipFill>
              <a:blip>
                <a:extLst>
                  <a:ext uri="{96DAC541-7B7A-43D3-8B79-37D633B846F1}">
                    <asvg:svgBlip xmlns:asvg="http://schemas.microsoft.com/office/drawing/2016/SVG/main" r:embed="rId5"/>
                  </a:ext>
                </a:extLst>
              </a:blip>
              <a:srcRect l="21522" t="25185" r="21111" b="24789"/>
              <a:stretch>
                <a:fillRect/>
              </a:stretch>
            </p:blipFill>
            <p:spPr>
              <a:xfrm>
                <a:off x="4058756" y="4847941"/>
                <a:ext cx="304555" cy="265576"/>
              </a:xfrm>
              <a:prstGeom prst="rect">
                <a:avLst/>
              </a:prstGeom>
              <a:effectLst>
                <a:glow rad="50800">
                  <a:schemeClr val="accent4">
                    <a:lumMod val="40000"/>
                    <a:lumOff val="60000"/>
                    <a:alpha val="50000"/>
                  </a:schemeClr>
                </a:glow>
              </a:effectLst>
            </p:spPr>
          </p:pic>
          <p:pic>
            <p:nvPicPr>
              <p:cNvPr id="9" name="Graphic 8">
                <a:extLst>
                  <a:ext uri="{FF2B5EF4-FFF2-40B4-BE49-F238E27FC236}">
                    <a16:creationId xmlns:a16="http://schemas.microsoft.com/office/drawing/2014/main" id="{ED939D8E-1AEA-441F-50A5-7ED75255DF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824387" y="4589267"/>
                <a:ext cx="981507" cy="981507"/>
              </a:xfrm>
              <a:prstGeom prst="rect">
                <a:avLst/>
              </a:prstGeom>
            </p:spPr>
          </p:pic>
        </p:grpSp>
      </p:grpSp>
      <p:sp>
        <p:nvSpPr>
          <p:cNvPr id="64" name="Rectangle 63">
            <a:extLst>
              <a:ext uri="{FF2B5EF4-FFF2-40B4-BE49-F238E27FC236}">
                <a16:creationId xmlns:a16="http://schemas.microsoft.com/office/drawing/2014/main" id="{321E0A63-B7B2-23C7-3402-A1AD31B55F8A}"/>
              </a:ext>
            </a:extLst>
          </p:cNvPr>
          <p:cNvSpPr/>
          <p:nvPr/>
        </p:nvSpPr>
        <p:spPr>
          <a:xfrm flipH="1">
            <a:off x="6931505" y="4803872"/>
            <a:ext cx="1684071" cy="527600"/>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300" b="1">
                <a:solidFill>
                  <a:schemeClr val="bg1"/>
                </a:solidFill>
                <a:latin typeface="Arial" panose="020B0604020202020204"/>
              </a:rPr>
              <a:t>SBRT</a:t>
            </a:r>
          </a:p>
          <a:p>
            <a:pPr marR="0" lvl="0" algn="ctr" defTabSz="914400" rtl="0" eaLnBrk="1" fontAlgn="auto" latinLnBrk="0" hangingPunct="1">
              <a:lnSpc>
                <a:spcPct val="100000"/>
              </a:lnSpc>
              <a:spcBef>
                <a:spcPts val="0"/>
              </a:spcBef>
              <a:spcAft>
                <a:spcPts val="0"/>
              </a:spcAft>
              <a:buClrTx/>
              <a:buSzTx/>
              <a:tabLst/>
              <a:defRPr/>
            </a:pPr>
            <a:r>
              <a:rPr lang="en-US" sz="1300">
                <a:solidFill>
                  <a:schemeClr val="bg1"/>
                </a:solidFill>
                <a:latin typeface="Arial" panose="020B0604020202020204"/>
              </a:rPr>
              <a:t>(n=102) </a:t>
            </a:r>
          </a:p>
        </p:txBody>
      </p:sp>
      <p:sp>
        <p:nvSpPr>
          <p:cNvPr id="65" name="Oval 64">
            <a:extLst>
              <a:ext uri="{FF2B5EF4-FFF2-40B4-BE49-F238E27FC236}">
                <a16:creationId xmlns:a16="http://schemas.microsoft.com/office/drawing/2014/main" id="{C1345720-1F0D-24DF-9B51-D4E1A4301D12}"/>
              </a:ext>
            </a:extLst>
          </p:cNvPr>
          <p:cNvSpPr/>
          <p:nvPr/>
        </p:nvSpPr>
        <p:spPr>
          <a:xfrm>
            <a:off x="6474229" y="4750348"/>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Rectangle 68">
            <a:extLst>
              <a:ext uri="{FF2B5EF4-FFF2-40B4-BE49-F238E27FC236}">
                <a16:creationId xmlns:a16="http://schemas.microsoft.com/office/drawing/2014/main" id="{0F5F3717-3AD6-098B-949D-E2999F7A642D}"/>
              </a:ext>
            </a:extLst>
          </p:cNvPr>
          <p:cNvSpPr/>
          <p:nvPr/>
        </p:nvSpPr>
        <p:spPr>
          <a:xfrm flipH="1">
            <a:off x="9852304" y="4794361"/>
            <a:ext cx="2112491" cy="5276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16000" rIns="0" rtlCol="0" anchor="ctr"/>
          <a:lstStyle/>
          <a:p>
            <a:pPr marR="0" lvl="0" algn="ctr" defTabSz="914400" rtl="0" eaLnBrk="1" fontAlgn="auto" latinLnBrk="0" hangingPunct="1">
              <a:lnSpc>
                <a:spcPct val="100000"/>
              </a:lnSpc>
              <a:spcBef>
                <a:spcPts val="0"/>
              </a:spcBef>
              <a:spcAft>
                <a:spcPts val="0"/>
              </a:spcAft>
              <a:buClrTx/>
              <a:buSzTx/>
              <a:tabLst/>
              <a:defRPr/>
            </a:pPr>
            <a:r>
              <a:rPr lang="en-GB" sz="1300" b="1" noProof="0">
                <a:solidFill>
                  <a:schemeClr val="bg1"/>
                </a:solidFill>
                <a:latin typeface="Arial" panose="020B0604020202020204"/>
              </a:rPr>
              <a:t>RFA</a:t>
            </a:r>
          </a:p>
          <a:p>
            <a:pPr marR="0" lvl="0" algn="ctr" defTabSz="914400" rtl="0" eaLnBrk="1" fontAlgn="auto" latinLnBrk="0" hangingPunct="1">
              <a:lnSpc>
                <a:spcPct val="100000"/>
              </a:lnSpc>
              <a:spcBef>
                <a:spcPts val="0"/>
              </a:spcBef>
              <a:spcAft>
                <a:spcPts val="0"/>
              </a:spcAft>
              <a:buClrTx/>
              <a:buSzTx/>
              <a:tabLst/>
              <a:defRPr/>
            </a:pPr>
            <a:r>
              <a:rPr lang="en-GB" sz="1300" noProof="0">
                <a:solidFill>
                  <a:schemeClr val="bg1"/>
                </a:solidFill>
                <a:latin typeface="Arial" panose="020B0604020202020204"/>
              </a:rPr>
              <a:t>(n=68) </a:t>
            </a:r>
          </a:p>
        </p:txBody>
      </p:sp>
      <p:sp>
        <p:nvSpPr>
          <p:cNvPr id="83" name="Rectangle 82">
            <a:extLst>
              <a:ext uri="{FF2B5EF4-FFF2-40B4-BE49-F238E27FC236}">
                <a16:creationId xmlns:a16="http://schemas.microsoft.com/office/drawing/2014/main" id="{ACE4D9BE-34E4-941B-0107-25F339336E03}"/>
              </a:ext>
            </a:extLst>
          </p:cNvPr>
          <p:cNvSpPr/>
          <p:nvPr/>
        </p:nvSpPr>
        <p:spPr>
          <a:xfrm>
            <a:off x="6268810" y="4549726"/>
            <a:ext cx="2079856" cy="2234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200" b="1" noProof="0">
                <a:solidFill>
                  <a:schemeClr val="tx2"/>
                </a:solidFill>
                <a:latin typeface="Arial" panose="020B0604020202020204"/>
              </a:rPr>
              <a:t>PP population</a:t>
            </a:r>
            <a:r>
              <a:rPr lang="en-GB" sz="1200" b="1">
                <a:solidFill>
                  <a:schemeClr val="tx2"/>
                </a:solidFill>
                <a:latin typeface="Arial" panose="020B0604020202020204"/>
              </a:rPr>
              <a:t> </a:t>
            </a:r>
            <a:r>
              <a:rPr lang="en-GB" sz="1200" b="1" noProof="0">
                <a:solidFill>
                  <a:schemeClr val="tx2"/>
                </a:solidFill>
                <a:latin typeface="Arial" panose="020B0604020202020204"/>
              </a:rPr>
              <a:t>(n=170)*</a:t>
            </a:r>
            <a:endParaRPr lang="en-GB" sz="1200" b="1" noProof="0">
              <a:solidFill>
                <a:schemeClr val="tx2"/>
              </a:solidFill>
              <a:latin typeface="Arial" panose="020B0604020202020204"/>
              <a:cs typeface="Arial"/>
            </a:endParaRPr>
          </a:p>
        </p:txBody>
      </p:sp>
      <p:pic>
        <p:nvPicPr>
          <p:cNvPr id="87" name="Graphic 86">
            <a:extLst>
              <a:ext uri="{FF2B5EF4-FFF2-40B4-BE49-F238E27FC236}">
                <a16:creationId xmlns:a16="http://schemas.microsoft.com/office/drawing/2014/main" id="{9DFF18D2-9D6E-E48F-1522-081666CCCF5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93841" y="4760668"/>
            <a:ext cx="641684" cy="641684"/>
          </a:xfrm>
          <a:prstGeom prst="rect">
            <a:avLst/>
          </a:prstGeom>
        </p:spPr>
      </p:pic>
      <p:grpSp>
        <p:nvGrpSpPr>
          <p:cNvPr id="73" name="Group 72">
            <a:extLst>
              <a:ext uri="{FF2B5EF4-FFF2-40B4-BE49-F238E27FC236}">
                <a16:creationId xmlns:a16="http://schemas.microsoft.com/office/drawing/2014/main" id="{764AFA0F-7C07-A565-B0EC-AE75B3E9F1FC}"/>
              </a:ext>
            </a:extLst>
          </p:cNvPr>
          <p:cNvGrpSpPr/>
          <p:nvPr/>
        </p:nvGrpSpPr>
        <p:grpSpPr>
          <a:xfrm>
            <a:off x="9049169" y="5639409"/>
            <a:ext cx="3021431" cy="758401"/>
            <a:chOff x="7113636" y="5886225"/>
            <a:chExt cx="3021431" cy="758401"/>
          </a:xfrm>
        </p:grpSpPr>
        <p:grpSp>
          <p:nvGrpSpPr>
            <p:cNvPr id="93" name="Group 92">
              <a:extLst>
                <a:ext uri="{FF2B5EF4-FFF2-40B4-BE49-F238E27FC236}">
                  <a16:creationId xmlns:a16="http://schemas.microsoft.com/office/drawing/2014/main" id="{5FF2514E-6AB6-5889-EDD9-D946A598299E}"/>
                </a:ext>
              </a:extLst>
            </p:cNvPr>
            <p:cNvGrpSpPr/>
            <p:nvPr/>
          </p:nvGrpSpPr>
          <p:grpSpPr>
            <a:xfrm>
              <a:off x="7113636" y="5886225"/>
              <a:ext cx="3021431" cy="758401"/>
              <a:chOff x="5518300" y="4818213"/>
              <a:chExt cx="3021431" cy="758401"/>
            </a:xfrm>
          </p:grpSpPr>
          <p:sp>
            <p:nvSpPr>
              <p:cNvPr id="94" name="Rectangle 93">
                <a:extLst>
                  <a:ext uri="{FF2B5EF4-FFF2-40B4-BE49-F238E27FC236}">
                    <a16:creationId xmlns:a16="http://schemas.microsoft.com/office/drawing/2014/main" id="{71722B05-F8AB-4863-0461-9B84381E9306}"/>
                  </a:ext>
                </a:extLst>
              </p:cNvPr>
              <p:cNvSpPr/>
              <p:nvPr/>
            </p:nvSpPr>
            <p:spPr>
              <a:xfrm>
                <a:off x="5901266" y="4820098"/>
                <a:ext cx="2638465" cy="672288"/>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lvl="0">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Secondary endpoints: </a:t>
                </a:r>
                <a:r>
                  <a:rPr lang="en-US" sz="1400">
                    <a:solidFill>
                      <a:srgbClr val="004B87"/>
                    </a:solidFill>
                    <a:latin typeface="Arial" panose="020B0604020202020204"/>
                  </a:rPr>
                  <a:t>Local control, </a:t>
                </a:r>
                <a:r>
                  <a:rPr lang="en-US" sz="1400" err="1">
                    <a:solidFill>
                      <a:srgbClr val="004B87"/>
                    </a:solidFill>
                    <a:latin typeface="Arial" panose="020B0604020202020204"/>
                  </a:rPr>
                  <a:t>PFS</a:t>
                </a:r>
                <a:r>
                  <a:rPr lang="en-US" sz="1400">
                    <a:solidFill>
                      <a:srgbClr val="004B87"/>
                    </a:solidFill>
                    <a:latin typeface="Arial" panose="020B0604020202020204"/>
                  </a:rPr>
                  <a:t>, </a:t>
                </a:r>
                <a:br>
                  <a:rPr lang="en-US" sz="1400">
                    <a:solidFill>
                      <a:srgbClr val="004B87"/>
                    </a:solidFill>
                    <a:latin typeface="Arial" panose="020B0604020202020204"/>
                  </a:rPr>
                </a:br>
                <a:r>
                  <a:rPr lang="en-US" sz="1400">
                    <a:solidFill>
                      <a:srgbClr val="004B87"/>
                    </a:solidFill>
                    <a:latin typeface="Arial" panose="020B0604020202020204"/>
                  </a:rPr>
                  <a:t>and OS</a:t>
                </a:r>
                <a:endParaRPr kumimoji="0" lang="en-GB" sz="1400" i="0" u="none" strike="noStrike" kern="1200" cap="none" spc="0" normalizeH="0" baseline="30000" noProof="0">
                  <a:ln>
                    <a:noFill/>
                  </a:ln>
                  <a:solidFill>
                    <a:srgbClr val="004B87"/>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AED4BDFF-94B2-7DDB-4907-251EFCC83C93}"/>
                  </a:ext>
                </a:extLst>
              </p:cNvPr>
              <p:cNvSpPr/>
              <p:nvPr/>
            </p:nvSpPr>
            <p:spPr>
              <a:xfrm>
                <a:off x="5518300" y="4818213"/>
                <a:ext cx="758401" cy="75840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98" name="Graphic 97">
              <a:extLst>
                <a:ext uri="{FF2B5EF4-FFF2-40B4-BE49-F238E27FC236}">
                  <a16:creationId xmlns:a16="http://schemas.microsoft.com/office/drawing/2014/main" id="{1D703553-E296-8A6E-129E-A90D3BE2F33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227163" y="5995340"/>
              <a:ext cx="480186" cy="480186"/>
            </a:xfrm>
            <a:prstGeom prst="rect">
              <a:avLst/>
            </a:prstGeom>
          </p:spPr>
        </p:pic>
      </p:grpSp>
      <p:sp>
        <p:nvSpPr>
          <p:cNvPr id="7" name="Rectangle 6">
            <a:extLst>
              <a:ext uri="{FF2B5EF4-FFF2-40B4-BE49-F238E27FC236}">
                <a16:creationId xmlns:a16="http://schemas.microsoft.com/office/drawing/2014/main" id="{122E9DD9-1DF0-BD54-4C18-0EF95A889987}"/>
              </a:ext>
            </a:extLst>
          </p:cNvPr>
          <p:cNvSpPr/>
          <p:nvPr/>
        </p:nvSpPr>
        <p:spPr>
          <a:xfrm flipH="1">
            <a:off x="6725365" y="3509623"/>
            <a:ext cx="1684071" cy="527600"/>
          </a:xfrm>
          <a:prstGeom prst="rect">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ctr" defTabSz="914400" rtl="0" eaLnBrk="1" fontAlgn="auto" latinLnBrk="0" hangingPunct="1">
              <a:lnSpc>
                <a:spcPct val="100000"/>
              </a:lnSpc>
              <a:spcBef>
                <a:spcPts val="0"/>
              </a:spcBef>
              <a:spcAft>
                <a:spcPts val="0"/>
              </a:spcAft>
              <a:buClrTx/>
              <a:buSzTx/>
              <a:tabLst/>
              <a:defRPr/>
            </a:pPr>
            <a:r>
              <a:rPr lang="en-US" sz="1300" b="1">
                <a:solidFill>
                  <a:schemeClr val="bg1"/>
                </a:solidFill>
                <a:latin typeface="Arial" panose="020B0604020202020204"/>
              </a:rPr>
              <a:t>SBRT</a:t>
            </a:r>
          </a:p>
          <a:p>
            <a:pPr marR="0" lvl="0" algn="ctr" defTabSz="914400" rtl="0" eaLnBrk="1" fontAlgn="auto" latinLnBrk="0" hangingPunct="1">
              <a:lnSpc>
                <a:spcPct val="100000"/>
              </a:lnSpc>
              <a:spcBef>
                <a:spcPts val="0"/>
              </a:spcBef>
              <a:spcAft>
                <a:spcPts val="0"/>
              </a:spcAft>
              <a:buClrTx/>
              <a:buSzTx/>
              <a:tabLst/>
              <a:defRPr/>
            </a:pPr>
            <a:r>
              <a:rPr lang="en-US" sz="1300">
                <a:solidFill>
                  <a:schemeClr val="bg1"/>
                </a:solidFill>
                <a:latin typeface="Arial" panose="020B0604020202020204"/>
              </a:rPr>
              <a:t>(n=89) </a:t>
            </a:r>
            <a:endParaRPr lang="en-US" sz="1300">
              <a:solidFill>
                <a:schemeClr val="bg1"/>
              </a:solidFill>
              <a:latin typeface="Arial" panose="020B0604020202020204"/>
              <a:cs typeface="Arial"/>
            </a:endParaRPr>
          </a:p>
        </p:txBody>
      </p:sp>
      <p:sp>
        <p:nvSpPr>
          <p:cNvPr id="10" name="Oval 9">
            <a:extLst>
              <a:ext uri="{FF2B5EF4-FFF2-40B4-BE49-F238E27FC236}">
                <a16:creationId xmlns:a16="http://schemas.microsoft.com/office/drawing/2014/main" id="{DD9ED648-737D-BC63-CC1C-FDE6E28CC613}"/>
              </a:ext>
            </a:extLst>
          </p:cNvPr>
          <p:cNvSpPr/>
          <p:nvPr/>
        </p:nvSpPr>
        <p:spPr>
          <a:xfrm>
            <a:off x="6268089" y="3456098"/>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D952504B-8652-DA2A-8E38-371B944DC348}"/>
              </a:ext>
            </a:extLst>
          </p:cNvPr>
          <p:cNvSpPr/>
          <p:nvPr/>
        </p:nvSpPr>
        <p:spPr>
          <a:xfrm>
            <a:off x="9476855" y="3431790"/>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Graphic 13">
            <a:extLst>
              <a:ext uri="{FF2B5EF4-FFF2-40B4-BE49-F238E27FC236}">
                <a16:creationId xmlns:a16="http://schemas.microsoft.com/office/drawing/2014/main" id="{0EA40F5C-02D8-43E9-593B-0452106C6A2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310335" y="3455102"/>
            <a:ext cx="641684" cy="641684"/>
          </a:xfrm>
          <a:prstGeom prst="rect">
            <a:avLst/>
          </a:prstGeom>
        </p:spPr>
      </p:pic>
      <p:sp>
        <p:nvSpPr>
          <p:cNvPr id="32" name="Oval 31">
            <a:extLst>
              <a:ext uri="{FF2B5EF4-FFF2-40B4-BE49-F238E27FC236}">
                <a16:creationId xmlns:a16="http://schemas.microsoft.com/office/drawing/2014/main" id="{CB1B40F3-D222-E2B9-AE94-D4A2EB36110E}"/>
              </a:ext>
            </a:extLst>
          </p:cNvPr>
          <p:cNvSpPr/>
          <p:nvPr/>
        </p:nvSpPr>
        <p:spPr>
          <a:xfrm>
            <a:off x="9548528" y="3424245"/>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9" name="Group 78">
            <a:extLst>
              <a:ext uri="{FF2B5EF4-FFF2-40B4-BE49-F238E27FC236}">
                <a16:creationId xmlns:a16="http://schemas.microsoft.com/office/drawing/2014/main" id="{1D1AE3E3-2DF6-F04A-10E7-E7D4BF7D6C8E}"/>
              </a:ext>
            </a:extLst>
          </p:cNvPr>
          <p:cNvGrpSpPr/>
          <p:nvPr/>
        </p:nvGrpSpPr>
        <p:grpSpPr>
          <a:xfrm>
            <a:off x="9487818" y="4677249"/>
            <a:ext cx="733030" cy="731522"/>
            <a:chOff x="9421217" y="4685191"/>
            <a:chExt cx="733030" cy="731522"/>
          </a:xfrm>
        </p:grpSpPr>
        <p:sp>
          <p:nvSpPr>
            <p:cNvPr id="70" name="Oval 69">
              <a:extLst>
                <a:ext uri="{FF2B5EF4-FFF2-40B4-BE49-F238E27FC236}">
                  <a16:creationId xmlns:a16="http://schemas.microsoft.com/office/drawing/2014/main" id="{253C1B72-6355-8D8B-4875-021A8264B2C8}"/>
                </a:ext>
              </a:extLst>
            </p:cNvPr>
            <p:cNvSpPr/>
            <p:nvPr/>
          </p:nvSpPr>
          <p:spPr>
            <a:xfrm>
              <a:off x="9476855" y="4732467"/>
              <a:ext cx="658212" cy="65138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33" name="Picture 32" descr="A logo of a liver with a wire&#10;&#10;AI-generated content may be incorrect.">
              <a:extLst>
                <a:ext uri="{FF2B5EF4-FFF2-40B4-BE49-F238E27FC236}">
                  <a16:creationId xmlns:a16="http://schemas.microsoft.com/office/drawing/2014/main" id="{943077CA-C701-AB16-6AA3-0D331F63CED3}"/>
                </a:ext>
              </a:extLst>
            </p:cNvPr>
            <p:cNvPicPr>
              <a:picLocks noChangeAspect="1"/>
            </p:cNvPicPr>
            <p:nvPr/>
          </p:nvPicPr>
          <p:blipFill>
            <a:blip r:embed="rId9"/>
            <a:stretch>
              <a:fillRect/>
            </a:stretch>
          </p:blipFill>
          <p:spPr>
            <a:xfrm>
              <a:off x="9421217" y="4685191"/>
              <a:ext cx="733030" cy="731522"/>
            </a:xfrm>
            <a:prstGeom prst="rect">
              <a:avLst/>
            </a:prstGeom>
          </p:spPr>
        </p:pic>
      </p:grpSp>
      <p:pic>
        <p:nvPicPr>
          <p:cNvPr id="15" name="Picture 14" descr="A logo of a liver with a wire&#10;&#10;AI-generated content may be incorrect.">
            <a:extLst>
              <a:ext uri="{FF2B5EF4-FFF2-40B4-BE49-F238E27FC236}">
                <a16:creationId xmlns:a16="http://schemas.microsoft.com/office/drawing/2014/main" id="{9F0F54E7-0A66-FF33-9F1E-1131E1E56BA1}"/>
              </a:ext>
            </a:extLst>
          </p:cNvPr>
          <p:cNvPicPr>
            <a:picLocks noChangeAspect="1"/>
          </p:cNvPicPr>
          <p:nvPr/>
        </p:nvPicPr>
        <p:blipFill>
          <a:blip r:embed="rId9"/>
          <a:stretch>
            <a:fillRect/>
          </a:stretch>
        </p:blipFill>
        <p:spPr>
          <a:xfrm>
            <a:off x="9521066" y="3387224"/>
            <a:ext cx="733030" cy="731522"/>
          </a:xfrm>
          <a:prstGeom prst="rect">
            <a:avLst/>
          </a:prstGeom>
        </p:spPr>
      </p:pic>
      <p:cxnSp>
        <p:nvCxnSpPr>
          <p:cNvPr id="17" name="Straight Arrow Connector 16">
            <a:extLst>
              <a:ext uri="{FF2B5EF4-FFF2-40B4-BE49-F238E27FC236}">
                <a16:creationId xmlns:a16="http://schemas.microsoft.com/office/drawing/2014/main" id="{731D37A4-6E68-5D63-15D9-FB2892928CC2}"/>
              </a:ext>
            </a:extLst>
          </p:cNvPr>
          <p:cNvCxnSpPr>
            <a:cxnSpLocks/>
            <a:stCxn id="11" idx="2"/>
            <a:endCxn id="64" idx="0"/>
          </p:cNvCxnSpPr>
          <p:nvPr/>
        </p:nvCxnSpPr>
        <p:spPr>
          <a:xfrm flipH="1">
            <a:off x="7773540" y="4012912"/>
            <a:ext cx="3135009" cy="790960"/>
          </a:xfrm>
          <a:prstGeom prst="straightConnector1">
            <a:avLst/>
          </a:prstGeom>
          <a:ln w="28575">
            <a:solidFill>
              <a:srgbClr val="DB0B5B"/>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C9A3CB1-365A-9267-4F06-11E8B9F0C23F}"/>
              </a:ext>
            </a:extLst>
          </p:cNvPr>
          <p:cNvCxnSpPr>
            <a:cxnSpLocks/>
            <a:stCxn id="7" idx="2"/>
            <a:endCxn id="69" idx="0"/>
          </p:cNvCxnSpPr>
          <p:nvPr/>
        </p:nvCxnSpPr>
        <p:spPr>
          <a:xfrm>
            <a:off x="7567400" y="4037223"/>
            <a:ext cx="3341149" cy="757138"/>
          </a:xfrm>
          <a:prstGeom prst="straightConnector1">
            <a:avLst/>
          </a:prstGeom>
          <a:ln w="28575">
            <a:solidFill>
              <a:srgbClr val="DB0B5B"/>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DBEF473-7029-1F59-1DF7-0C2EFAF473EE}"/>
              </a:ext>
            </a:extLst>
          </p:cNvPr>
          <p:cNvSpPr/>
          <p:nvPr/>
        </p:nvSpPr>
        <p:spPr>
          <a:xfrm>
            <a:off x="10089454" y="4269503"/>
            <a:ext cx="1540706" cy="252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000" b="1">
                <a:solidFill>
                  <a:schemeClr val="tx2"/>
                </a:solidFill>
                <a:latin typeface="Arial" panose="020B0604020202020204"/>
              </a:rPr>
              <a:t>3 withdrew consent</a:t>
            </a:r>
            <a:endParaRPr lang="en-US" sz="1000">
              <a:solidFill>
                <a:schemeClr val="tx2"/>
              </a:solidFill>
              <a:latin typeface="Arial"/>
              <a:cs typeface="Arial"/>
            </a:endParaRPr>
          </a:p>
        </p:txBody>
      </p:sp>
      <p:cxnSp>
        <p:nvCxnSpPr>
          <p:cNvPr id="21" name="Connector: Elbow 20">
            <a:extLst>
              <a:ext uri="{FF2B5EF4-FFF2-40B4-BE49-F238E27FC236}">
                <a16:creationId xmlns:a16="http://schemas.microsoft.com/office/drawing/2014/main" id="{3771F0C2-BFC5-E59C-1CD4-920BDA9B1392}"/>
              </a:ext>
            </a:extLst>
          </p:cNvPr>
          <p:cNvCxnSpPr>
            <a:cxnSpLocks/>
            <a:stCxn id="41" idx="2"/>
            <a:endCxn id="11" idx="0"/>
          </p:cNvCxnSpPr>
          <p:nvPr/>
        </p:nvCxnSpPr>
        <p:spPr>
          <a:xfrm rot="16200000" flipH="1">
            <a:off x="9776282" y="2353044"/>
            <a:ext cx="550415" cy="1714119"/>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94C4F1C-948D-70F2-24B6-C22D0BD4A2D0}"/>
              </a:ext>
            </a:extLst>
          </p:cNvPr>
          <p:cNvCxnSpPr>
            <a:cxnSpLocks/>
            <a:stCxn id="41" idx="2"/>
            <a:endCxn id="7" idx="0"/>
          </p:cNvCxnSpPr>
          <p:nvPr/>
        </p:nvCxnSpPr>
        <p:spPr>
          <a:xfrm rot="5400000">
            <a:off x="8093552" y="2408745"/>
            <a:ext cx="574726" cy="1627030"/>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87DE6BF-3C00-B457-B9F2-38A9414D11EE}"/>
              </a:ext>
            </a:extLst>
          </p:cNvPr>
          <p:cNvSpPr/>
          <p:nvPr/>
        </p:nvSpPr>
        <p:spPr>
          <a:xfrm>
            <a:off x="8822402" y="2996027"/>
            <a:ext cx="796544" cy="526550"/>
          </a:xfrm>
          <a:prstGeom prst="ellipse">
            <a:avLst/>
          </a:prstGeom>
          <a:solidFill>
            <a:srgbClr val="DB0B5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200" b="1">
                <a:solidFill>
                  <a:schemeClr val="bg1"/>
                </a:solidFill>
                <a:latin typeface="Arial" panose="020B0604020202020204"/>
              </a:rPr>
              <a:t>R </a:t>
            </a:r>
            <a:br>
              <a:rPr lang="en-NZ" sz="1200" b="1">
                <a:solidFill>
                  <a:schemeClr val="bg1"/>
                </a:solidFill>
                <a:latin typeface="Arial" panose="020B0604020202020204"/>
              </a:rPr>
            </a:br>
            <a:r>
              <a:rPr lang="en-NZ" sz="1200" b="1">
                <a:solidFill>
                  <a:schemeClr val="bg1"/>
                </a:solidFill>
                <a:latin typeface="Arial" panose="020B0604020202020204"/>
              </a:rPr>
              <a:t>1:1</a:t>
            </a:r>
            <a:endParaRPr lang="en-NZ" sz="1200" b="1">
              <a:solidFill>
                <a:schemeClr val="bg1"/>
              </a:solidFill>
              <a:latin typeface="Arial" panose="020B0604020202020204"/>
              <a:cs typeface="Arial"/>
            </a:endParaRPr>
          </a:p>
        </p:txBody>
      </p:sp>
      <p:sp>
        <p:nvSpPr>
          <p:cNvPr id="55" name="Oval 54">
            <a:extLst>
              <a:ext uri="{FF2B5EF4-FFF2-40B4-BE49-F238E27FC236}">
                <a16:creationId xmlns:a16="http://schemas.microsoft.com/office/drawing/2014/main" id="{3BB7A614-778C-65C6-131A-6A81B250DC46}"/>
              </a:ext>
            </a:extLst>
          </p:cNvPr>
          <p:cNvSpPr/>
          <p:nvPr/>
        </p:nvSpPr>
        <p:spPr>
          <a:xfrm>
            <a:off x="8554806" y="4202897"/>
            <a:ext cx="1374644" cy="448688"/>
          </a:xfrm>
          <a:prstGeom prst="ellipse">
            <a:avLst/>
          </a:prstGeom>
          <a:solidFill>
            <a:srgbClr val="DB0B5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200" b="1">
                <a:solidFill>
                  <a:schemeClr val="bg1"/>
                </a:solidFill>
              </a:rPr>
              <a:t>Crossover</a:t>
            </a:r>
            <a:endParaRPr lang="en-US" sz="1200">
              <a:solidFill>
                <a:schemeClr val="bg1"/>
              </a:solidFill>
              <a:latin typeface="HelveticaNeueLT Pro 55 Roman"/>
            </a:endParaRPr>
          </a:p>
          <a:p>
            <a:pPr algn="ctr">
              <a:defRPr/>
            </a:pPr>
            <a:r>
              <a:rPr lang="en-GB" sz="1200" b="1">
                <a:solidFill>
                  <a:schemeClr val="bg1"/>
                </a:solidFill>
              </a:rPr>
              <a:t>allowed</a:t>
            </a:r>
            <a:r>
              <a:rPr lang="en-GB" sz="1200" b="1" baseline="30000">
                <a:solidFill>
                  <a:schemeClr val="bg1"/>
                </a:solidFill>
              </a:rPr>
              <a:t>†</a:t>
            </a:r>
            <a:endParaRPr lang="en-US" sz="1200" baseline="30000">
              <a:solidFill>
                <a:schemeClr val="bg1"/>
              </a:solidFill>
            </a:endParaRPr>
          </a:p>
        </p:txBody>
      </p:sp>
      <p:sp>
        <p:nvSpPr>
          <p:cNvPr id="81" name="Oval 80">
            <a:extLst>
              <a:ext uri="{FF2B5EF4-FFF2-40B4-BE49-F238E27FC236}">
                <a16:creationId xmlns:a16="http://schemas.microsoft.com/office/drawing/2014/main" id="{59DDFC84-D090-03BC-865B-6C83F12E748B}"/>
              </a:ext>
            </a:extLst>
          </p:cNvPr>
          <p:cNvSpPr/>
          <p:nvPr/>
        </p:nvSpPr>
        <p:spPr>
          <a:xfrm>
            <a:off x="6276223" y="5632911"/>
            <a:ext cx="758401" cy="75840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2" name="Graphic 91">
            <a:extLst>
              <a:ext uri="{FF2B5EF4-FFF2-40B4-BE49-F238E27FC236}">
                <a16:creationId xmlns:a16="http://schemas.microsoft.com/office/drawing/2014/main" id="{CF89EFCE-27E0-1274-8520-6F10B9DCC9D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423228" y="5749335"/>
            <a:ext cx="452438" cy="452438"/>
          </a:xfrm>
          <a:prstGeom prst="rect">
            <a:avLst/>
          </a:prstGeom>
        </p:spPr>
      </p:pic>
      <p:pic>
        <p:nvPicPr>
          <p:cNvPr id="82" name="Picture 81">
            <a:hlinkClick r:id="rId11" action="ppaction://hlinksldjump"/>
            <a:extLst>
              <a:ext uri="{FF2B5EF4-FFF2-40B4-BE49-F238E27FC236}">
                <a16:creationId xmlns:a16="http://schemas.microsoft.com/office/drawing/2014/main" id="{F6EB79BA-7385-7E85-E27A-A8DA9D55871D}"/>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29950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4695-DC25-968F-3775-5707F1AAF081}"/>
            </a:ext>
          </a:extLst>
        </p:cNvPr>
        <p:cNvGrpSpPr/>
        <p:nvPr/>
      </p:nvGrpSpPr>
      <p:grpSpPr>
        <a:xfrm>
          <a:off x="0" y="0"/>
          <a:ext cx="0" cy="0"/>
          <a:chOff x="0" y="0"/>
          <a:chExt cx="0" cy="0"/>
        </a:xfrm>
      </p:grpSpPr>
      <p:sp>
        <p:nvSpPr>
          <p:cNvPr id="5" name="Content Placeholder 1">
            <a:extLst>
              <a:ext uri="{FF2B5EF4-FFF2-40B4-BE49-F238E27FC236}">
                <a16:creationId xmlns:a16="http://schemas.microsoft.com/office/drawing/2014/main" id="{DC41DA02-0DA5-7BC3-C87E-7E11429DD65A}"/>
              </a:ext>
            </a:extLst>
          </p:cNvPr>
          <p:cNvSpPr txBox="1">
            <a:spLocks/>
          </p:cNvSpPr>
          <p:nvPr/>
        </p:nvSpPr>
        <p:spPr>
          <a:xfrm>
            <a:off x="425752" y="1045638"/>
            <a:ext cx="5670247" cy="36933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RESULTS*</a:t>
            </a:r>
          </a:p>
          <a:p>
            <a:pPr>
              <a:lnSpc>
                <a:spcPct val="100000"/>
              </a:lnSpc>
            </a:pPr>
            <a:r>
              <a:rPr lang="en-GB" sz="1600" noProof="0">
                <a:latin typeface="Arial" panose="020B0604020202020204" pitchFamily="34" charset="0"/>
                <a:cs typeface="Arial" panose="020B0604020202020204" pitchFamily="34" charset="0"/>
              </a:rPr>
              <a:t>The median follow-up duration for LPFS was 31 months</a:t>
            </a:r>
          </a:p>
          <a:p>
            <a:pPr marL="0" indent="0">
              <a:lnSpc>
                <a:spcPct val="100000"/>
              </a:lnSpc>
              <a:buFont typeface="Arial" panose="020B0604020202020204" pitchFamily="34" charset="0"/>
              <a:buNone/>
            </a:pPr>
            <a:endParaRPr lang="en-GB" sz="2000" noProof="0">
              <a:solidFill>
                <a:schemeClr val="bg1"/>
              </a:solidFill>
              <a:highlight>
                <a:srgbClr val="DB0B5B"/>
              </a:highligh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E106B1B-24AC-B1FC-F1E2-0F5C22A46F6C}"/>
              </a:ext>
            </a:extLst>
          </p:cNvPr>
          <p:cNvSpPr txBox="1"/>
          <p:nvPr/>
        </p:nvSpPr>
        <p:spPr>
          <a:xfrm>
            <a:off x="6553807" y="3780202"/>
            <a:ext cx="5179670"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noProof="0">
                <a:latin typeface="Arial" panose="020B0604020202020204" pitchFamily="34" charset="0"/>
                <a:cs typeface="Arial" panose="020B0604020202020204" pitchFamily="34" charset="0"/>
              </a:rPr>
              <a:t>Most adverse events were Grade 1–2</a:t>
            </a:r>
          </a:p>
          <a:p>
            <a:pPr marL="285750" indent="-285750">
              <a:buFont typeface="Arial" panose="020B0604020202020204" pitchFamily="34" charset="0"/>
              <a:buChar char="•"/>
            </a:pPr>
            <a:r>
              <a:rPr lang="en-GB" sz="1600" noProof="0">
                <a:latin typeface="Arial"/>
                <a:cs typeface="Arial"/>
              </a:rPr>
              <a:t>No treatment-related gastrointestinal or biliary complications or deaths occurred</a:t>
            </a:r>
          </a:p>
        </p:txBody>
      </p:sp>
      <p:sp>
        <p:nvSpPr>
          <p:cNvPr id="52" name="Content Placeholder 1">
            <a:extLst>
              <a:ext uri="{FF2B5EF4-FFF2-40B4-BE49-F238E27FC236}">
                <a16:creationId xmlns:a16="http://schemas.microsoft.com/office/drawing/2014/main" id="{0448D5CE-597A-232D-C2CA-EA8CA6F2290C}"/>
              </a:ext>
            </a:extLst>
          </p:cNvPr>
          <p:cNvSpPr txBox="1">
            <a:spLocks/>
          </p:cNvSpPr>
          <p:nvPr/>
        </p:nvSpPr>
        <p:spPr>
          <a:xfrm>
            <a:off x="6057304" y="4794909"/>
            <a:ext cx="5830019" cy="12739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mn-lt"/>
              </a:rPr>
              <a:t>CONCLUSIONS</a:t>
            </a:r>
          </a:p>
          <a:p>
            <a:pPr>
              <a:lnSpc>
                <a:spcPct val="100000"/>
              </a:lnSpc>
              <a:spcBef>
                <a:spcPts val="500"/>
              </a:spcBef>
            </a:pPr>
            <a:r>
              <a:rPr lang="en-GB" sz="1600" noProof="0">
                <a:latin typeface="Arial" panose="020B0604020202020204" pitchFamily="34" charset="0"/>
                <a:cs typeface="Arial" panose="020B0604020202020204" pitchFamily="34" charset="0"/>
              </a:rPr>
              <a:t>SBRT was non-inferior to RFA for local tumour control in patients with small, unresectable HCC, and represents an effective alternative local therapy</a:t>
            </a:r>
          </a:p>
        </p:txBody>
      </p:sp>
      <p:grpSp>
        <p:nvGrpSpPr>
          <p:cNvPr id="2" name="Group 1">
            <a:extLst>
              <a:ext uri="{FF2B5EF4-FFF2-40B4-BE49-F238E27FC236}">
                <a16:creationId xmlns:a16="http://schemas.microsoft.com/office/drawing/2014/main" id="{FECAF94F-520F-DEFC-8A68-818051638DD3}"/>
              </a:ext>
            </a:extLst>
          </p:cNvPr>
          <p:cNvGrpSpPr/>
          <p:nvPr/>
        </p:nvGrpSpPr>
        <p:grpSpPr>
          <a:xfrm>
            <a:off x="6627185" y="1512836"/>
            <a:ext cx="1830652" cy="1794987"/>
            <a:chOff x="9439722" y="2070099"/>
            <a:chExt cx="2070100" cy="2214033"/>
          </a:xfrm>
        </p:grpSpPr>
        <p:graphicFrame>
          <p:nvGraphicFramePr>
            <p:cNvPr id="3" name="Chart 2">
              <a:extLst>
                <a:ext uri="{FF2B5EF4-FFF2-40B4-BE49-F238E27FC236}">
                  <a16:creationId xmlns:a16="http://schemas.microsoft.com/office/drawing/2014/main" id="{A7B06409-40EF-4D07-7EF2-E4082C3CD5FA}"/>
                </a:ext>
              </a:extLst>
            </p:cNvPr>
            <p:cNvGraphicFramePr/>
            <p:nvPr>
              <p:extLst>
                <p:ext uri="{D42A27DB-BD31-4B8C-83A1-F6EECF244321}">
                  <p14:modId xmlns:p14="http://schemas.microsoft.com/office/powerpoint/2010/main" val="316562318"/>
                </p:ext>
              </p:extLst>
            </p:nvPr>
          </p:nvGraphicFramePr>
          <p:xfrm>
            <a:off x="9439722" y="2070099"/>
            <a:ext cx="2070100" cy="22140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84DE836-3CBC-861D-AB22-EED71185A4E4}"/>
                </a:ext>
              </a:extLst>
            </p:cNvPr>
            <p:cNvSpPr txBox="1"/>
            <p:nvPr/>
          </p:nvSpPr>
          <p:spPr>
            <a:xfrm>
              <a:off x="9994467" y="3067262"/>
              <a:ext cx="1148880" cy="569442"/>
            </a:xfrm>
            <a:prstGeom prst="rect">
              <a:avLst/>
            </a:prstGeom>
            <a:noFill/>
          </p:spPr>
          <p:txBody>
            <a:bodyPr wrap="square" rtlCol="0">
              <a:spAutoFit/>
            </a:bodyPr>
            <a:lstStyle/>
            <a:p>
              <a:pPr algn="ctr"/>
              <a:r>
                <a:rPr lang="en-GB" sz="2400" b="1" noProof="0">
                  <a:solidFill>
                    <a:schemeClr val="accent4">
                      <a:lumMod val="60000"/>
                      <a:lumOff val="40000"/>
                    </a:schemeClr>
                  </a:solidFill>
                  <a:latin typeface="Arial" panose="020B0604020202020204" pitchFamily="34" charset="0"/>
                  <a:cs typeface="Arial" panose="020B0604020202020204" pitchFamily="34" charset="0"/>
                </a:rPr>
                <a:t>2.0%</a:t>
              </a:r>
            </a:p>
          </p:txBody>
        </p:sp>
      </p:grpSp>
      <p:grpSp>
        <p:nvGrpSpPr>
          <p:cNvPr id="7" name="Group 6">
            <a:extLst>
              <a:ext uri="{FF2B5EF4-FFF2-40B4-BE49-F238E27FC236}">
                <a16:creationId xmlns:a16="http://schemas.microsoft.com/office/drawing/2014/main" id="{92E67760-783D-1F87-00E2-93E1F80F1ADE}"/>
              </a:ext>
            </a:extLst>
          </p:cNvPr>
          <p:cNvGrpSpPr/>
          <p:nvPr/>
        </p:nvGrpSpPr>
        <p:grpSpPr>
          <a:xfrm>
            <a:off x="8365613" y="1512835"/>
            <a:ext cx="1599898" cy="1794987"/>
            <a:chOff x="9499600" y="2070100"/>
            <a:chExt cx="2070100" cy="2214033"/>
          </a:xfrm>
        </p:grpSpPr>
        <p:graphicFrame>
          <p:nvGraphicFramePr>
            <p:cNvPr id="8" name="Chart 7">
              <a:extLst>
                <a:ext uri="{FF2B5EF4-FFF2-40B4-BE49-F238E27FC236}">
                  <a16:creationId xmlns:a16="http://schemas.microsoft.com/office/drawing/2014/main" id="{D01D058E-2A11-8AA3-AD39-04B08CE0EB22}"/>
                </a:ext>
              </a:extLst>
            </p:cNvPr>
            <p:cNvGraphicFramePr/>
            <p:nvPr>
              <p:extLst>
                <p:ext uri="{D42A27DB-BD31-4B8C-83A1-F6EECF244321}">
                  <p14:modId xmlns:p14="http://schemas.microsoft.com/office/powerpoint/2010/main" val="2603452424"/>
                </p:ext>
              </p:extLst>
            </p:nvPr>
          </p:nvGraphicFramePr>
          <p:xfrm>
            <a:off x="9499600" y="2070100"/>
            <a:ext cx="2070100" cy="22140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E68D6B5-D330-919B-BD9E-127ED6B2AF8F}"/>
                </a:ext>
              </a:extLst>
            </p:cNvPr>
            <p:cNvSpPr txBox="1"/>
            <p:nvPr/>
          </p:nvSpPr>
          <p:spPr>
            <a:xfrm>
              <a:off x="9994467" y="3067262"/>
              <a:ext cx="1148880" cy="569442"/>
            </a:xfrm>
            <a:prstGeom prst="rect">
              <a:avLst/>
            </a:prstGeom>
            <a:noFill/>
          </p:spPr>
          <p:txBody>
            <a:bodyPr wrap="square" rtlCol="0">
              <a:spAutoFit/>
            </a:bodyPr>
            <a:lstStyle/>
            <a:p>
              <a:pPr algn="ctr"/>
              <a:r>
                <a:rPr lang="en-GB" sz="2400" b="1" noProof="0">
                  <a:solidFill>
                    <a:schemeClr val="accent4">
                      <a:lumMod val="75000"/>
                    </a:schemeClr>
                  </a:solidFill>
                  <a:latin typeface="Arial" panose="020B0604020202020204" pitchFamily="34" charset="0"/>
                  <a:cs typeface="Arial" panose="020B0604020202020204" pitchFamily="34" charset="0"/>
                </a:rPr>
                <a:t>4.4%</a:t>
              </a:r>
            </a:p>
          </p:txBody>
        </p:sp>
      </p:grpSp>
      <p:cxnSp>
        <p:nvCxnSpPr>
          <p:cNvPr id="27" name="Straight Connector 26">
            <a:extLst>
              <a:ext uri="{FF2B5EF4-FFF2-40B4-BE49-F238E27FC236}">
                <a16:creationId xmlns:a16="http://schemas.microsoft.com/office/drawing/2014/main" id="{C588408E-9A97-83E6-B68F-9B1FEC8868A0}"/>
              </a:ext>
            </a:extLst>
          </p:cNvPr>
          <p:cNvCxnSpPr>
            <a:cxnSpLocks/>
          </p:cNvCxnSpPr>
          <p:nvPr/>
        </p:nvCxnSpPr>
        <p:spPr>
          <a:xfrm>
            <a:off x="5947415" y="4652764"/>
            <a:ext cx="6067393" cy="3984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344781-AD28-52A4-75BC-0247C536D9FF}"/>
              </a:ext>
            </a:extLst>
          </p:cNvPr>
          <p:cNvCxnSpPr>
            <a:cxnSpLocks/>
          </p:cNvCxnSpPr>
          <p:nvPr/>
        </p:nvCxnSpPr>
        <p:spPr>
          <a:xfrm>
            <a:off x="5947415" y="4647178"/>
            <a:ext cx="3964" cy="165516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AD07553C-F62A-927E-8EC7-4D6D8BEB03BA}"/>
              </a:ext>
            </a:extLst>
          </p:cNvPr>
          <p:cNvSpPr txBox="1">
            <a:spLocks/>
          </p:cNvSpPr>
          <p:nvPr/>
        </p:nvSpPr>
        <p:spPr>
          <a:xfrm>
            <a:off x="186871" y="6312144"/>
            <a:ext cx="6420352" cy="446894"/>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a:solidFill>
                  <a:srgbClr val="004B87"/>
                </a:solidFill>
                <a:latin typeface="Arial"/>
                <a:cs typeface="Arial"/>
              </a:rPr>
              <a:t>*Data presented for the PP population (n=170).</a:t>
            </a:r>
            <a:br>
              <a:rPr lang="en-GB" sz="1000" noProof="0">
                <a:latin typeface="Arial"/>
                <a:cs typeface="Arial"/>
              </a:rPr>
            </a:br>
            <a:r>
              <a:rPr lang="en-GB" sz="1100" u="sng" noProof="0">
                <a:solidFill>
                  <a:srgbClr val="004B87"/>
                </a:solidFill>
                <a:latin typeface="Arial"/>
                <a:cs typeface="Arial"/>
              </a:rPr>
              <a:t>Jung J</a:t>
            </a:r>
            <a:r>
              <a:rPr lang="en-GB" sz="1100" noProof="0">
                <a:solidFill>
                  <a:srgbClr val="004B87"/>
                </a:solidFill>
                <a:latin typeface="Arial"/>
                <a:cs typeface="Arial"/>
              </a:rPr>
              <a:t>, Choi J, et al. EASL 2026; GS-006.</a:t>
            </a:r>
            <a:endParaRPr lang="en-GB" noProof="0"/>
          </a:p>
        </p:txBody>
      </p:sp>
      <p:sp>
        <p:nvSpPr>
          <p:cNvPr id="9" name="Rectangle: Rounded Corners 8">
            <a:extLst>
              <a:ext uri="{FF2B5EF4-FFF2-40B4-BE49-F238E27FC236}">
                <a16:creationId xmlns:a16="http://schemas.microsoft.com/office/drawing/2014/main" id="{F06E88DB-06A9-5705-115B-BE37C6564F1B}"/>
              </a:ext>
            </a:extLst>
          </p:cNvPr>
          <p:cNvSpPr/>
          <p:nvPr/>
        </p:nvSpPr>
        <p:spPr>
          <a:xfrm>
            <a:off x="3156772" y="2266306"/>
            <a:ext cx="2190545" cy="1162694"/>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noProof="0">
                <a:solidFill>
                  <a:srgbClr val="004B87"/>
                </a:solidFill>
                <a:latin typeface="Arial" panose="020B0604020202020204" pitchFamily="34" charset="0"/>
                <a:cs typeface="Arial" panose="020B0604020202020204" pitchFamily="34" charset="0"/>
              </a:rPr>
              <a:t>There was a between-group difference of 2.3% </a:t>
            </a:r>
            <a:br>
              <a:rPr lang="en-GB" sz="1200" noProof="0">
                <a:solidFill>
                  <a:srgbClr val="004B87"/>
                </a:solidFill>
                <a:latin typeface="Arial" panose="020B0604020202020204" pitchFamily="34" charset="0"/>
                <a:cs typeface="Arial" panose="020B0604020202020204" pitchFamily="34" charset="0"/>
              </a:rPr>
            </a:br>
            <a:r>
              <a:rPr lang="en-GB" sz="1200" noProof="0">
                <a:solidFill>
                  <a:srgbClr val="004B87"/>
                </a:solidFill>
                <a:latin typeface="Arial" panose="020B0604020202020204" pitchFamily="34" charset="0"/>
                <a:cs typeface="Arial" panose="020B0604020202020204" pitchFamily="34" charset="0"/>
              </a:rPr>
              <a:t>(90% CI, -5.2–9.9%), </a:t>
            </a:r>
            <a:r>
              <a:rPr lang="en-GB" sz="1200" b="1" noProof="0">
                <a:solidFill>
                  <a:srgbClr val="004B87"/>
                </a:solidFill>
                <a:latin typeface="Arial" panose="020B0604020202020204" pitchFamily="34" charset="0"/>
                <a:cs typeface="Arial" panose="020B0604020202020204" pitchFamily="34" charset="0"/>
              </a:rPr>
              <a:t>meeting the </a:t>
            </a:r>
            <a:br>
              <a:rPr lang="en-GB" sz="1200" b="1" noProof="0">
                <a:solidFill>
                  <a:srgbClr val="004B87"/>
                </a:solidFill>
                <a:latin typeface="Arial" panose="020B0604020202020204" pitchFamily="34" charset="0"/>
                <a:cs typeface="Arial" panose="020B0604020202020204" pitchFamily="34" charset="0"/>
              </a:rPr>
            </a:br>
            <a:r>
              <a:rPr lang="en-GB" sz="1200" b="1" noProof="0">
                <a:solidFill>
                  <a:srgbClr val="004B87"/>
                </a:solidFill>
                <a:latin typeface="Arial" panose="020B0604020202020204" pitchFamily="34" charset="0"/>
                <a:cs typeface="Arial" panose="020B0604020202020204" pitchFamily="34" charset="0"/>
              </a:rPr>
              <a:t>non-inferiority criterion</a:t>
            </a:r>
          </a:p>
        </p:txBody>
      </p:sp>
      <p:sp>
        <p:nvSpPr>
          <p:cNvPr id="11" name="Isosceles Triangle 10">
            <a:extLst>
              <a:ext uri="{FF2B5EF4-FFF2-40B4-BE49-F238E27FC236}">
                <a16:creationId xmlns:a16="http://schemas.microsoft.com/office/drawing/2014/main" id="{325F9411-E0C8-59EE-E7B2-5AD60D440A46}"/>
              </a:ext>
            </a:extLst>
          </p:cNvPr>
          <p:cNvSpPr/>
          <p:nvPr/>
        </p:nvSpPr>
        <p:spPr>
          <a:xfrm rot="16200000">
            <a:off x="2892333" y="2763851"/>
            <a:ext cx="290313" cy="215789"/>
          </a:xfrm>
          <a:prstGeom prst="triangle">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Box 11">
            <a:extLst>
              <a:ext uri="{FF2B5EF4-FFF2-40B4-BE49-F238E27FC236}">
                <a16:creationId xmlns:a16="http://schemas.microsoft.com/office/drawing/2014/main" id="{E00F1D72-EBA5-A792-78DD-3D526B9431AD}"/>
              </a:ext>
            </a:extLst>
          </p:cNvPr>
          <p:cNvSpPr txBox="1"/>
          <p:nvPr/>
        </p:nvSpPr>
        <p:spPr>
          <a:xfrm>
            <a:off x="6884446" y="1061027"/>
            <a:ext cx="3486624" cy="338554"/>
          </a:xfrm>
          <a:prstGeom prst="rect">
            <a:avLst/>
          </a:prstGeom>
          <a:noFill/>
        </p:spPr>
        <p:txBody>
          <a:bodyPr wrap="square" rtlCol="0">
            <a:spAutoFit/>
          </a:bodyPr>
          <a:lstStyle/>
          <a:p>
            <a:r>
              <a:rPr lang="en-GB" sz="1600" b="1" noProof="0">
                <a:latin typeface="Arial" panose="020B0604020202020204" pitchFamily="34" charset="0"/>
                <a:cs typeface="Arial" panose="020B0604020202020204" pitchFamily="34" charset="0"/>
              </a:rPr>
              <a:t>Local recurrence at 2 years</a:t>
            </a:r>
          </a:p>
        </p:txBody>
      </p:sp>
      <p:sp>
        <p:nvSpPr>
          <p:cNvPr id="13" name="TextBox 12">
            <a:extLst>
              <a:ext uri="{FF2B5EF4-FFF2-40B4-BE49-F238E27FC236}">
                <a16:creationId xmlns:a16="http://schemas.microsoft.com/office/drawing/2014/main" id="{7C502336-CC29-3AD5-71BA-2782DEF5C7BC}"/>
              </a:ext>
            </a:extLst>
          </p:cNvPr>
          <p:cNvSpPr txBox="1"/>
          <p:nvPr/>
        </p:nvSpPr>
        <p:spPr>
          <a:xfrm>
            <a:off x="7115309" y="3309421"/>
            <a:ext cx="933678" cy="338554"/>
          </a:xfrm>
          <a:prstGeom prst="rect">
            <a:avLst/>
          </a:prstGeom>
          <a:noFill/>
        </p:spPr>
        <p:txBody>
          <a:bodyPr wrap="square" rtlCol="0">
            <a:spAutoFit/>
          </a:bodyPr>
          <a:lstStyle/>
          <a:p>
            <a:r>
              <a:rPr lang="en-GB" sz="1600" noProof="0">
                <a:latin typeface="Arial" panose="020B0604020202020204" pitchFamily="34" charset="0"/>
                <a:cs typeface="Arial" panose="020B0604020202020204" pitchFamily="34" charset="0"/>
              </a:rPr>
              <a:t>(n=102)</a:t>
            </a:r>
          </a:p>
        </p:txBody>
      </p:sp>
      <p:sp>
        <p:nvSpPr>
          <p:cNvPr id="22" name="TextBox 21">
            <a:extLst>
              <a:ext uri="{FF2B5EF4-FFF2-40B4-BE49-F238E27FC236}">
                <a16:creationId xmlns:a16="http://schemas.microsoft.com/office/drawing/2014/main" id="{2D6E95C0-E828-8B11-2758-7031D2C33264}"/>
              </a:ext>
            </a:extLst>
          </p:cNvPr>
          <p:cNvSpPr txBox="1"/>
          <p:nvPr/>
        </p:nvSpPr>
        <p:spPr>
          <a:xfrm>
            <a:off x="8778760" y="3307125"/>
            <a:ext cx="933678" cy="338554"/>
          </a:xfrm>
          <a:prstGeom prst="rect">
            <a:avLst/>
          </a:prstGeom>
          <a:noFill/>
        </p:spPr>
        <p:txBody>
          <a:bodyPr wrap="square" rtlCol="0">
            <a:spAutoFit/>
          </a:bodyPr>
          <a:lstStyle/>
          <a:p>
            <a:r>
              <a:rPr lang="en-GB" sz="1600" noProof="0">
                <a:latin typeface="Arial" panose="020B0604020202020204" pitchFamily="34" charset="0"/>
                <a:cs typeface="Arial" panose="020B0604020202020204" pitchFamily="34" charset="0"/>
              </a:rPr>
              <a:t>(n=68)</a:t>
            </a:r>
          </a:p>
        </p:txBody>
      </p:sp>
      <p:sp>
        <p:nvSpPr>
          <p:cNvPr id="23" name="TextBox 22">
            <a:extLst>
              <a:ext uri="{FF2B5EF4-FFF2-40B4-BE49-F238E27FC236}">
                <a16:creationId xmlns:a16="http://schemas.microsoft.com/office/drawing/2014/main" id="{EEAA07A3-4BB2-97C9-4F5D-705C53746849}"/>
              </a:ext>
            </a:extLst>
          </p:cNvPr>
          <p:cNvSpPr txBox="1"/>
          <p:nvPr/>
        </p:nvSpPr>
        <p:spPr>
          <a:xfrm>
            <a:off x="703467" y="1869175"/>
            <a:ext cx="2049250" cy="335356"/>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2-year LPFS</a:t>
            </a:r>
          </a:p>
        </p:txBody>
      </p:sp>
      <p:sp>
        <p:nvSpPr>
          <p:cNvPr id="24" name="TextBox 23">
            <a:extLst>
              <a:ext uri="{FF2B5EF4-FFF2-40B4-BE49-F238E27FC236}">
                <a16:creationId xmlns:a16="http://schemas.microsoft.com/office/drawing/2014/main" id="{635796BF-7C86-FCED-5458-649286EA511F}"/>
              </a:ext>
            </a:extLst>
          </p:cNvPr>
          <p:cNvSpPr txBox="1"/>
          <p:nvPr/>
        </p:nvSpPr>
        <p:spPr>
          <a:xfrm>
            <a:off x="849836" y="3872247"/>
            <a:ext cx="2059902" cy="338554"/>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2-year PFS</a:t>
            </a:r>
          </a:p>
        </p:txBody>
      </p:sp>
      <p:sp>
        <p:nvSpPr>
          <p:cNvPr id="29" name="TextBox 28">
            <a:extLst>
              <a:ext uri="{FF2B5EF4-FFF2-40B4-BE49-F238E27FC236}">
                <a16:creationId xmlns:a16="http://schemas.microsoft.com/office/drawing/2014/main" id="{EC74C9CE-7173-E464-C2E4-54F3994C60BF}"/>
              </a:ext>
            </a:extLst>
          </p:cNvPr>
          <p:cNvSpPr txBox="1"/>
          <p:nvPr/>
        </p:nvSpPr>
        <p:spPr>
          <a:xfrm>
            <a:off x="3769465" y="3872247"/>
            <a:ext cx="1830652" cy="335356"/>
          </a:xfrm>
          <a:prstGeom prst="rect">
            <a:avLst/>
          </a:prstGeom>
          <a:noFill/>
        </p:spPr>
        <p:txBody>
          <a:bodyPr wrap="square" rtlCol="0">
            <a:spAutoFit/>
          </a:bodyPr>
          <a:lstStyle/>
          <a:p>
            <a:pPr algn="ctr">
              <a:spcAft>
                <a:spcPts val="600"/>
              </a:spcAft>
            </a:pPr>
            <a:r>
              <a:rPr lang="en-GB" sz="1600" b="1" noProof="0">
                <a:latin typeface="Arial" panose="020B0604020202020204" pitchFamily="34" charset="0"/>
                <a:cs typeface="Arial" panose="020B0604020202020204" pitchFamily="34" charset="0"/>
              </a:rPr>
              <a:t>2-year OS</a:t>
            </a:r>
          </a:p>
        </p:txBody>
      </p:sp>
      <p:graphicFrame>
        <p:nvGraphicFramePr>
          <p:cNvPr id="58" name="Chart 57">
            <a:extLst>
              <a:ext uri="{FF2B5EF4-FFF2-40B4-BE49-F238E27FC236}">
                <a16:creationId xmlns:a16="http://schemas.microsoft.com/office/drawing/2014/main" id="{E62464E2-CC29-6CF2-DAE6-CFDE78653E3B}"/>
              </a:ext>
            </a:extLst>
          </p:cNvPr>
          <p:cNvGraphicFramePr/>
          <p:nvPr/>
        </p:nvGraphicFramePr>
        <p:xfrm>
          <a:off x="291257" y="2265895"/>
          <a:ext cx="2599998" cy="1458922"/>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6E5FAF38-F3E5-D56C-733F-B9E3AA942411}"/>
              </a:ext>
            </a:extLst>
          </p:cNvPr>
          <p:cNvSpPr txBox="1"/>
          <p:nvPr/>
        </p:nvSpPr>
        <p:spPr>
          <a:xfrm>
            <a:off x="983701" y="2136506"/>
            <a:ext cx="586582" cy="307777"/>
          </a:xfrm>
          <a:prstGeom prst="rect">
            <a:avLst/>
          </a:prstGeom>
          <a:noFill/>
        </p:spPr>
        <p:txBody>
          <a:bodyPr wrap="square" rtlCol="0">
            <a:spAutoFit/>
          </a:bodyPr>
          <a:lstStyle/>
          <a:p>
            <a:r>
              <a:rPr lang="en-GB" sz="1400" b="1" noProof="0">
                <a:solidFill>
                  <a:schemeClr val="accent4">
                    <a:lumMod val="60000"/>
                    <a:lumOff val="40000"/>
                  </a:schemeClr>
                </a:solidFill>
                <a:latin typeface="Arial" panose="020B0604020202020204" pitchFamily="34" charset="0"/>
                <a:cs typeface="Arial" panose="020B0604020202020204" pitchFamily="34" charset="0"/>
              </a:rPr>
              <a:t>92.0</a:t>
            </a:r>
          </a:p>
        </p:txBody>
      </p:sp>
      <p:sp>
        <p:nvSpPr>
          <p:cNvPr id="61" name="TextBox 60">
            <a:extLst>
              <a:ext uri="{FF2B5EF4-FFF2-40B4-BE49-F238E27FC236}">
                <a16:creationId xmlns:a16="http://schemas.microsoft.com/office/drawing/2014/main" id="{E7D3A27F-4490-B994-2D7E-856CD89E2237}"/>
              </a:ext>
            </a:extLst>
          </p:cNvPr>
          <p:cNvSpPr txBox="1"/>
          <p:nvPr/>
        </p:nvSpPr>
        <p:spPr>
          <a:xfrm>
            <a:off x="2088108" y="2148538"/>
            <a:ext cx="586582" cy="307777"/>
          </a:xfrm>
          <a:prstGeom prst="rect">
            <a:avLst/>
          </a:prstGeom>
          <a:noFill/>
        </p:spPr>
        <p:txBody>
          <a:bodyPr wrap="square" rtlCol="0">
            <a:spAutoFit/>
          </a:bodyPr>
          <a:lstStyle/>
          <a:p>
            <a:r>
              <a:rPr lang="en-GB" sz="1400" b="1" noProof="0">
                <a:solidFill>
                  <a:schemeClr val="accent4">
                    <a:lumMod val="75000"/>
                  </a:schemeClr>
                </a:solidFill>
                <a:latin typeface="Arial" panose="020B0604020202020204" pitchFamily="34" charset="0"/>
                <a:cs typeface="Arial" panose="020B0604020202020204" pitchFamily="34" charset="0"/>
              </a:rPr>
              <a:t>89.7</a:t>
            </a:r>
          </a:p>
        </p:txBody>
      </p:sp>
      <p:graphicFrame>
        <p:nvGraphicFramePr>
          <p:cNvPr id="67" name="Chart 66">
            <a:extLst>
              <a:ext uri="{FF2B5EF4-FFF2-40B4-BE49-F238E27FC236}">
                <a16:creationId xmlns:a16="http://schemas.microsoft.com/office/drawing/2014/main" id="{1DF17516-8356-44AC-DA36-170EB1014B58}"/>
              </a:ext>
            </a:extLst>
          </p:cNvPr>
          <p:cNvGraphicFramePr/>
          <p:nvPr/>
        </p:nvGraphicFramePr>
        <p:xfrm>
          <a:off x="3165850" y="4434628"/>
          <a:ext cx="2599998" cy="1458922"/>
        </p:xfrm>
        <a:graphic>
          <a:graphicData uri="http://schemas.openxmlformats.org/drawingml/2006/chart">
            <c:chart xmlns:c="http://schemas.openxmlformats.org/drawingml/2006/chart" xmlns:r="http://schemas.openxmlformats.org/officeDocument/2006/relationships" r:id="rId6"/>
          </a:graphicData>
        </a:graphic>
      </p:graphicFrame>
      <p:sp>
        <p:nvSpPr>
          <p:cNvPr id="68" name="TextBox 67">
            <a:extLst>
              <a:ext uri="{FF2B5EF4-FFF2-40B4-BE49-F238E27FC236}">
                <a16:creationId xmlns:a16="http://schemas.microsoft.com/office/drawing/2014/main" id="{9C082BB7-8509-32D5-AB5B-734D03AF4FDD}"/>
              </a:ext>
            </a:extLst>
          </p:cNvPr>
          <p:cNvSpPr txBox="1"/>
          <p:nvPr/>
        </p:nvSpPr>
        <p:spPr>
          <a:xfrm rot="16200000">
            <a:off x="2583092" y="4879187"/>
            <a:ext cx="1117120" cy="276999"/>
          </a:xfrm>
          <a:prstGeom prst="rect">
            <a:avLst/>
          </a:prstGeom>
          <a:noFill/>
        </p:spPr>
        <p:txBody>
          <a:bodyPr wrap="square" rtlCol="0">
            <a:spAutoFit/>
          </a:bodyPr>
          <a:lstStyle/>
          <a:p>
            <a:r>
              <a:rPr lang="en-GB" sz="1200" b="1" noProof="0">
                <a:latin typeface="Arial" panose="020B0604020202020204" pitchFamily="34" charset="0"/>
                <a:cs typeface="Arial" panose="020B0604020202020204" pitchFamily="34" charset="0"/>
              </a:rPr>
              <a:t>Patients, %</a:t>
            </a:r>
          </a:p>
        </p:txBody>
      </p:sp>
      <p:sp>
        <p:nvSpPr>
          <p:cNvPr id="69" name="TextBox 68">
            <a:extLst>
              <a:ext uri="{FF2B5EF4-FFF2-40B4-BE49-F238E27FC236}">
                <a16:creationId xmlns:a16="http://schemas.microsoft.com/office/drawing/2014/main" id="{286E48ED-5DC6-30D9-EEED-49CEDFB1E881}"/>
              </a:ext>
            </a:extLst>
          </p:cNvPr>
          <p:cNvSpPr txBox="1"/>
          <p:nvPr/>
        </p:nvSpPr>
        <p:spPr>
          <a:xfrm>
            <a:off x="3858294" y="4273340"/>
            <a:ext cx="586582" cy="307777"/>
          </a:xfrm>
          <a:prstGeom prst="rect">
            <a:avLst/>
          </a:prstGeom>
          <a:noFill/>
        </p:spPr>
        <p:txBody>
          <a:bodyPr wrap="square" rtlCol="0">
            <a:spAutoFit/>
          </a:bodyPr>
          <a:lstStyle/>
          <a:p>
            <a:r>
              <a:rPr lang="en-GB" sz="1400" b="1" noProof="0">
                <a:solidFill>
                  <a:schemeClr val="accent4">
                    <a:lumMod val="60000"/>
                    <a:lumOff val="40000"/>
                  </a:schemeClr>
                </a:solidFill>
                <a:latin typeface="Arial" panose="020B0604020202020204" pitchFamily="34" charset="0"/>
                <a:cs typeface="Arial" panose="020B0604020202020204" pitchFamily="34" charset="0"/>
              </a:rPr>
              <a:t>94.0</a:t>
            </a:r>
          </a:p>
        </p:txBody>
      </p:sp>
      <p:sp>
        <p:nvSpPr>
          <p:cNvPr id="70" name="TextBox 69">
            <a:extLst>
              <a:ext uri="{FF2B5EF4-FFF2-40B4-BE49-F238E27FC236}">
                <a16:creationId xmlns:a16="http://schemas.microsoft.com/office/drawing/2014/main" id="{5EC72A09-DB63-136F-0E97-6A25A2AA1E02}"/>
              </a:ext>
            </a:extLst>
          </p:cNvPr>
          <p:cNvSpPr txBox="1"/>
          <p:nvPr/>
        </p:nvSpPr>
        <p:spPr>
          <a:xfrm>
            <a:off x="4962701" y="4274739"/>
            <a:ext cx="586582" cy="307777"/>
          </a:xfrm>
          <a:prstGeom prst="rect">
            <a:avLst/>
          </a:prstGeom>
          <a:noFill/>
        </p:spPr>
        <p:txBody>
          <a:bodyPr wrap="square" rtlCol="0">
            <a:spAutoFit/>
          </a:bodyPr>
          <a:lstStyle/>
          <a:p>
            <a:r>
              <a:rPr lang="en-GB" sz="1400" b="1" noProof="0">
                <a:solidFill>
                  <a:schemeClr val="accent4">
                    <a:lumMod val="75000"/>
                  </a:schemeClr>
                </a:solidFill>
                <a:latin typeface="Arial" panose="020B0604020202020204" pitchFamily="34" charset="0"/>
                <a:cs typeface="Arial" panose="020B0604020202020204" pitchFamily="34" charset="0"/>
              </a:rPr>
              <a:t>94.1</a:t>
            </a:r>
          </a:p>
        </p:txBody>
      </p:sp>
      <p:graphicFrame>
        <p:nvGraphicFramePr>
          <p:cNvPr id="73" name="Chart 72">
            <a:extLst>
              <a:ext uri="{FF2B5EF4-FFF2-40B4-BE49-F238E27FC236}">
                <a16:creationId xmlns:a16="http://schemas.microsoft.com/office/drawing/2014/main" id="{1BB8082F-B5D8-B1A4-3D48-F62ADCE9BEE0}"/>
              </a:ext>
            </a:extLst>
          </p:cNvPr>
          <p:cNvGraphicFramePr/>
          <p:nvPr/>
        </p:nvGraphicFramePr>
        <p:xfrm>
          <a:off x="380583" y="4421579"/>
          <a:ext cx="2599998" cy="1458922"/>
        </p:xfrm>
        <a:graphic>
          <a:graphicData uri="http://schemas.openxmlformats.org/drawingml/2006/chart">
            <c:chart xmlns:c="http://schemas.openxmlformats.org/drawingml/2006/chart" xmlns:r="http://schemas.openxmlformats.org/officeDocument/2006/relationships" r:id="rId7"/>
          </a:graphicData>
        </a:graphic>
      </p:graphicFrame>
      <p:sp>
        <p:nvSpPr>
          <p:cNvPr id="74" name="TextBox 73">
            <a:extLst>
              <a:ext uri="{FF2B5EF4-FFF2-40B4-BE49-F238E27FC236}">
                <a16:creationId xmlns:a16="http://schemas.microsoft.com/office/drawing/2014/main" id="{92D8B776-B355-B2E3-F4F6-421742F330C5}"/>
              </a:ext>
            </a:extLst>
          </p:cNvPr>
          <p:cNvSpPr txBox="1"/>
          <p:nvPr/>
        </p:nvSpPr>
        <p:spPr>
          <a:xfrm rot="16200000">
            <a:off x="-236938" y="4866138"/>
            <a:ext cx="1117120" cy="276999"/>
          </a:xfrm>
          <a:prstGeom prst="rect">
            <a:avLst/>
          </a:prstGeom>
          <a:noFill/>
        </p:spPr>
        <p:txBody>
          <a:bodyPr wrap="square" rtlCol="0">
            <a:spAutoFit/>
          </a:bodyPr>
          <a:lstStyle/>
          <a:p>
            <a:r>
              <a:rPr lang="en-GB" sz="1200" b="1" noProof="0">
                <a:latin typeface="Arial" panose="020B0604020202020204" pitchFamily="34" charset="0"/>
                <a:cs typeface="Arial" panose="020B0604020202020204" pitchFamily="34" charset="0"/>
              </a:rPr>
              <a:t>Patients, %</a:t>
            </a:r>
          </a:p>
        </p:txBody>
      </p:sp>
      <p:sp>
        <p:nvSpPr>
          <p:cNvPr id="75" name="TextBox 74">
            <a:extLst>
              <a:ext uri="{FF2B5EF4-FFF2-40B4-BE49-F238E27FC236}">
                <a16:creationId xmlns:a16="http://schemas.microsoft.com/office/drawing/2014/main" id="{4821D7F3-9A3B-8064-8537-96FD44BDA7DE}"/>
              </a:ext>
            </a:extLst>
          </p:cNvPr>
          <p:cNvSpPr txBox="1"/>
          <p:nvPr/>
        </p:nvSpPr>
        <p:spPr>
          <a:xfrm>
            <a:off x="1073027" y="4663230"/>
            <a:ext cx="586582" cy="307777"/>
          </a:xfrm>
          <a:prstGeom prst="rect">
            <a:avLst/>
          </a:prstGeom>
          <a:noFill/>
        </p:spPr>
        <p:txBody>
          <a:bodyPr wrap="square" rtlCol="0">
            <a:spAutoFit/>
          </a:bodyPr>
          <a:lstStyle/>
          <a:p>
            <a:r>
              <a:rPr lang="en-GB" sz="1400" b="1" noProof="0">
                <a:solidFill>
                  <a:schemeClr val="accent4">
                    <a:lumMod val="60000"/>
                    <a:lumOff val="40000"/>
                  </a:schemeClr>
                </a:solidFill>
                <a:latin typeface="Arial" panose="020B0604020202020204" pitchFamily="34" charset="0"/>
                <a:cs typeface="Arial" panose="020B0604020202020204" pitchFamily="34" charset="0"/>
              </a:rPr>
              <a:t>55.6</a:t>
            </a:r>
          </a:p>
        </p:txBody>
      </p:sp>
      <p:sp>
        <p:nvSpPr>
          <p:cNvPr id="76" name="TextBox 75">
            <a:extLst>
              <a:ext uri="{FF2B5EF4-FFF2-40B4-BE49-F238E27FC236}">
                <a16:creationId xmlns:a16="http://schemas.microsoft.com/office/drawing/2014/main" id="{A21D1327-3718-0A17-A457-4E0E9D612A85}"/>
              </a:ext>
            </a:extLst>
          </p:cNvPr>
          <p:cNvSpPr txBox="1"/>
          <p:nvPr/>
        </p:nvSpPr>
        <p:spPr>
          <a:xfrm>
            <a:off x="2177434" y="4695200"/>
            <a:ext cx="586582" cy="307777"/>
          </a:xfrm>
          <a:prstGeom prst="rect">
            <a:avLst/>
          </a:prstGeom>
          <a:noFill/>
        </p:spPr>
        <p:txBody>
          <a:bodyPr wrap="square" rtlCol="0">
            <a:spAutoFit/>
          </a:bodyPr>
          <a:lstStyle/>
          <a:p>
            <a:r>
              <a:rPr lang="en-GB" sz="1400" b="1" noProof="0">
                <a:solidFill>
                  <a:schemeClr val="accent4">
                    <a:lumMod val="75000"/>
                  </a:schemeClr>
                </a:solidFill>
                <a:latin typeface="Arial" panose="020B0604020202020204" pitchFamily="34" charset="0"/>
                <a:cs typeface="Arial" panose="020B0604020202020204" pitchFamily="34" charset="0"/>
              </a:rPr>
              <a:t>51.5</a:t>
            </a:r>
          </a:p>
        </p:txBody>
      </p:sp>
      <p:sp>
        <p:nvSpPr>
          <p:cNvPr id="15" name="TextBox 14">
            <a:extLst>
              <a:ext uri="{FF2B5EF4-FFF2-40B4-BE49-F238E27FC236}">
                <a16:creationId xmlns:a16="http://schemas.microsoft.com/office/drawing/2014/main" id="{1F05BCBC-F19B-B81A-4A6A-68449FA2946A}"/>
              </a:ext>
            </a:extLst>
          </p:cNvPr>
          <p:cNvSpPr txBox="1"/>
          <p:nvPr/>
        </p:nvSpPr>
        <p:spPr>
          <a:xfrm>
            <a:off x="721062" y="4285283"/>
            <a:ext cx="2243740" cy="276999"/>
          </a:xfrm>
          <a:prstGeom prst="rect">
            <a:avLst/>
          </a:prstGeom>
          <a:noFill/>
        </p:spPr>
        <p:txBody>
          <a:bodyPr wrap="square" rtlCol="0">
            <a:spAutoFit/>
          </a:bodyPr>
          <a:lstStyle/>
          <a:p>
            <a:pPr algn="ctr"/>
            <a:r>
              <a:rPr lang="en-GB" sz="1200" noProof="0">
                <a:latin typeface="Arial" panose="020B0604020202020204" pitchFamily="34" charset="0"/>
                <a:cs typeface="Arial" panose="020B0604020202020204" pitchFamily="34" charset="0"/>
              </a:rPr>
              <a:t>HR 0.96 (95% CI 0.64–1.44)</a:t>
            </a:r>
          </a:p>
        </p:txBody>
      </p:sp>
      <p:sp>
        <p:nvSpPr>
          <p:cNvPr id="16" name="Left Bracket 15">
            <a:extLst>
              <a:ext uri="{FF2B5EF4-FFF2-40B4-BE49-F238E27FC236}">
                <a16:creationId xmlns:a16="http://schemas.microsoft.com/office/drawing/2014/main" id="{135BFDEC-D10B-E0BB-35A2-2D79D6F1457D}"/>
              </a:ext>
            </a:extLst>
          </p:cNvPr>
          <p:cNvSpPr/>
          <p:nvPr/>
        </p:nvSpPr>
        <p:spPr>
          <a:xfrm rot="5400000">
            <a:off x="1835018" y="4013836"/>
            <a:ext cx="95129" cy="1165754"/>
          </a:xfrm>
          <a:prstGeom prst="leftBracket">
            <a:avLst>
              <a:gd name="adj" fmla="val 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noProof="0"/>
          </a:p>
        </p:txBody>
      </p:sp>
      <p:sp>
        <p:nvSpPr>
          <p:cNvPr id="19" name="Title 1">
            <a:extLst>
              <a:ext uri="{FF2B5EF4-FFF2-40B4-BE49-F238E27FC236}">
                <a16:creationId xmlns:a16="http://schemas.microsoft.com/office/drawing/2014/main" id="{9070E906-3579-4720-324F-F8D1BD5C44A2}"/>
              </a:ext>
            </a:extLst>
          </p:cNvPr>
          <p:cNvSpPr>
            <a:spLocks noGrp="1"/>
          </p:cNvSpPr>
          <p:nvPr>
            <p:ph type="title"/>
          </p:nvPr>
        </p:nvSpPr>
        <p:spPr>
          <a:xfrm>
            <a:off x="838200" y="-89087"/>
            <a:ext cx="10515600" cy="838947"/>
          </a:xfrm>
        </p:spPr>
        <p:txBody>
          <a:bodyPr>
            <a:noAutofit/>
          </a:bodyPr>
          <a:lstStyle/>
          <a:p>
            <a:r>
              <a:rPr lang="en-GB" noProof="0">
                <a:latin typeface="Arial"/>
                <a:cs typeface="Arial"/>
              </a:rPr>
              <a:t>Stereotactic body radiotherapy vs radiofrequency ablation for small (≤3 cm) HCC (STEREO): A randomized, non-inferiority, Phase 3 trial </a:t>
            </a:r>
          </a:p>
        </p:txBody>
      </p:sp>
      <p:pic>
        <p:nvPicPr>
          <p:cNvPr id="21" name="Picture 20">
            <a:hlinkClick r:id="rId8" action="ppaction://hlinksldjump"/>
            <a:extLst>
              <a:ext uri="{FF2B5EF4-FFF2-40B4-BE49-F238E27FC236}">
                <a16:creationId xmlns:a16="http://schemas.microsoft.com/office/drawing/2014/main" id="{0D9EFFE1-3621-CBD1-AD3A-C17F9E16EB94}"/>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85268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a:xfrm>
            <a:off x="838199" y="-89087"/>
            <a:ext cx="10715625" cy="838947"/>
          </a:xfrm>
        </p:spPr>
        <p:txBody>
          <a:bodyPr>
            <a:noAutofit/>
          </a:bodyPr>
          <a:lstStyle/>
          <a:p>
            <a:r>
              <a:rPr lang="en-GB" noProof="0">
                <a:latin typeface="Arial" panose="020B0604020202020204" pitchFamily="34" charset="0"/>
                <a:cs typeface="Arial" panose="020B0604020202020204" pitchFamily="34" charset="0"/>
              </a:rPr>
              <a:t>FMT + atezolizumab + bevacizumab in HCC refractory to atezolizumab + bevacizumab: Final results of the open-label, single-arm, FAB-HCC pilot study</a:t>
            </a:r>
          </a:p>
        </p:txBody>
      </p:sp>
      <p:sp>
        <p:nvSpPr>
          <p:cNvPr id="4" name="Content Placeholder 1">
            <a:extLst>
              <a:ext uri="{FF2B5EF4-FFF2-40B4-BE49-F238E27FC236}">
                <a16:creationId xmlns:a16="http://schemas.microsoft.com/office/drawing/2014/main" id="{32A5DB78-E888-2DD7-DBE4-A402339CFCF0}"/>
              </a:ext>
            </a:extLst>
          </p:cNvPr>
          <p:cNvSpPr txBox="1">
            <a:spLocks/>
          </p:cNvSpPr>
          <p:nvPr/>
        </p:nvSpPr>
        <p:spPr>
          <a:xfrm>
            <a:off x="425752" y="885449"/>
            <a:ext cx="10841984" cy="134076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a:solidFill>
                  <a:schemeClr val="bg1"/>
                </a:solidFill>
                <a:highlight>
                  <a:srgbClr val="DB0B5B"/>
                </a:highlight>
                <a:latin typeface="Arial" panose="020B0604020202020204" pitchFamily="34" charset="0"/>
                <a:cs typeface="Arial" panose="020B0604020202020204" pitchFamily="34" charset="0"/>
              </a:rPr>
              <a:t>BACKGROUND &amp; AIM</a:t>
            </a:r>
            <a:endParaRPr lang="en-GB" sz="2000" noProof="0">
              <a:solidFill>
                <a:schemeClr val="bg1"/>
              </a:solidFill>
              <a:highlight>
                <a:srgbClr val="DB0B5B"/>
              </a:highlight>
              <a:latin typeface="Arial" panose="020B0604020202020204" pitchFamily="34" charset="0"/>
              <a:cs typeface="Arial" panose="020B0604020202020204" pitchFamily="34" charset="0"/>
            </a:endParaRPr>
          </a:p>
          <a:p>
            <a:pPr>
              <a:lnSpc>
                <a:spcPct val="100000"/>
              </a:lnSpc>
            </a:pPr>
            <a:r>
              <a:rPr lang="en-GB" sz="1600" noProof="0">
                <a:latin typeface="Arial" panose="020B0604020202020204" pitchFamily="34" charset="0"/>
                <a:cs typeface="Arial" panose="020B0604020202020204" pitchFamily="34" charset="0"/>
              </a:rPr>
              <a:t>Modulation of the gut microbiome via FMT may help to overcome resistance to immune checkpoint inhibitors</a:t>
            </a:r>
          </a:p>
          <a:p>
            <a:pPr>
              <a:lnSpc>
                <a:spcPct val="100000"/>
              </a:lnSpc>
              <a:spcBef>
                <a:spcPts val="500"/>
              </a:spcBef>
            </a:pPr>
            <a:r>
              <a:rPr lang="en-GB" sz="1600" b="1" noProof="0">
                <a:latin typeface="Arial" panose="020B0604020202020204" pitchFamily="34" charset="0"/>
                <a:cs typeface="Arial" panose="020B0604020202020204" pitchFamily="34" charset="0"/>
              </a:rPr>
              <a:t>AIM:</a:t>
            </a:r>
            <a:r>
              <a:rPr lang="en-GB" sz="1600" noProof="0">
                <a:latin typeface="Arial" panose="020B06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To e</a:t>
            </a:r>
            <a:r>
              <a:rPr lang="en-GB" sz="1600" noProof="0">
                <a:latin typeface="Arial" panose="020B0604020202020204" pitchFamily="34" charset="0"/>
                <a:cs typeface="Arial" panose="020B0604020202020204" pitchFamily="34" charset="0"/>
              </a:rPr>
              <a:t>valuate the safety and efficacy of FMT + atezolizumab + bevacizumab in patients with HCC who are refractory to atezolizumab + bevacizumab</a:t>
            </a:r>
            <a:endParaRPr lang="en-GB" sz="1600" b="1" noProof="0">
              <a:latin typeface="Arial" panose="020B0604020202020204" pitchFamily="34" charset="0"/>
              <a:cs typeface="Arial" panose="020B0604020202020204" pitchFamily="34" charset="0"/>
            </a:endParaRPr>
          </a:p>
        </p:txBody>
      </p:sp>
      <p:sp>
        <p:nvSpPr>
          <p:cNvPr id="5" name="Content Placeholder 9">
            <a:extLst>
              <a:ext uri="{FF2B5EF4-FFF2-40B4-BE49-F238E27FC236}">
                <a16:creationId xmlns:a16="http://schemas.microsoft.com/office/drawing/2014/main" id="{7AFAA636-0359-249E-75F3-6B5FAECC14B8}"/>
              </a:ext>
            </a:extLst>
          </p:cNvPr>
          <p:cNvSpPr txBox="1">
            <a:spLocks/>
          </p:cNvSpPr>
          <p:nvPr/>
        </p:nvSpPr>
        <p:spPr>
          <a:xfrm>
            <a:off x="425752" y="2592439"/>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noProof="0">
                <a:solidFill>
                  <a:schemeClr val="bg1"/>
                </a:solidFill>
                <a:highlight>
                  <a:srgbClr val="DB0B5B"/>
                </a:highlight>
                <a:latin typeface="Arial" panose="020B0604020202020204" pitchFamily="34" charset="0"/>
                <a:cs typeface="Arial" panose="020B0604020202020204" pitchFamily="34" charset="0"/>
              </a:rPr>
              <a:t>METHODS</a:t>
            </a:r>
          </a:p>
        </p:txBody>
      </p:sp>
      <p:cxnSp>
        <p:nvCxnSpPr>
          <p:cNvPr id="6" name="Straight Connector 5">
            <a:extLst>
              <a:ext uri="{FF2B5EF4-FFF2-40B4-BE49-F238E27FC236}">
                <a16:creationId xmlns:a16="http://schemas.microsoft.com/office/drawing/2014/main" id="{ECC1CED2-E418-C4F7-2695-4A5B627F69BB}"/>
              </a:ext>
            </a:extLst>
          </p:cNvPr>
          <p:cNvCxnSpPr>
            <a:cxnSpLocks/>
          </p:cNvCxnSpPr>
          <p:nvPr/>
        </p:nvCxnSpPr>
        <p:spPr>
          <a:xfrm>
            <a:off x="511816" y="2226212"/>
            <a:ext cx="1084198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9BDD6F4A-7A74-AD4E-DFA9-7AC0D3697789}"/>
              </a:ext>
            </a:extLst>
          </p:cNvPr>
          <p:cNvSpPr txBox="1">
            <a:spLocks/>
          </p:cNvSpPr>
          <p:nvPr/>
        </p:nvSpPr>
        <p:spPr>
          <a:xfrm>
            <a:off x="195589" y="6403605"/>
            <a:ext cx="10601326" cy="340950"/>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100" baseline="30000">
              <a:latin typeface="Arial"/>
              <a:cs typeface="Arial"/>
            </a:endParaRPr>
          </a:p>
          <a:p>
            <a:pPr marL="0" indent="0">
              <a:spcBef>
                <a:spcPts val="0"/>
              </a:spcBef>
              <a:buNone/>
            </a:pPr>
            <a:endParaRPr lang="en-GB" sz="1100" baseline="30000">
              <a:latin typeface="Arial"/>
              <a:cs typeface="Arial"/>
            </a:endParaRPr>
          </a:p>
          <a:p>
            <a:pPr marL="0" indent="0">
              <a:spcBef>
                <a:spcPts val="0"/>
              </a:spcBef>
              <a:buNone/>
            </a:pPr>
            <a:r>
              <a:rPr lang="en-GB" sz="1100">
                <a:latin typeface="Arial"/>
                <a:cs typeface="Arial"/>
              </a:rPr>
              <a:t>*</a:t>
            </a:r>
            <a:r>
              <a:rPr lang="en-GB" sz="1100" err="1">
                <a:latin typeface="Arial"/>
                <a:cs typeface="Arial"/>
              </a:rPr>
              <a:t>Analyzed</a:t>
            </a:r>
            <a:r>
              <a:rPr lang="en-GB" sz="1100">
                <a:latin typeface="Arial"/>
                <a:cs typeface="Arial"/>
              </a:rPr>
              <a:t> on </a:t>
            </a:r>
            <a:r>
              <a:rPr lang="en-GB" sz="1100" err="1">
                <a:latin typeface="Arial"/>
                <a:cs typeface="Arial"/>
              </a:rPr>
              <a:t>CYTOFlex</a:t>
            </a:r>
            <a:r>
              <a:rPr lang="en-GB" sz="1100">
                <a:latin typeface="Arial"/>
                <a:cs typeface="Arial"/>
              </a:rPr>
              <a:t> flow cytometer.</a:t>
            </a:r>
            <a:endParaRPr lang="en-GB" sz="1100" baseline="30000">
              <a:latin typeface="Arial"/>
              <a:cs typeface="Arial"/>
            </a:endParaRPr>
          </a:p>
          <a:p>
            <a:pPr marL="0" indent="0">
              <a:spcBef>
                <a:spcPts val="0"/>
              </a:spcBef>
              <a:buNone/>
            </a:pPr>
            <a:r>
              <a:rPr lang="en-GB" sz="1100" baseline="30000" noProof="0">
                <a:solidFill>
                  <a:srgbClr val="004B87"/>
                </a:solidFill>
                <a:latin typeface="Arial"/>
                <a:cs typeface="Arial"/>
              </a:rPr>
              <a:t>†</a:t>
            </a:r>
            <a:r>
              <a:rPr lang="en-GB" sz="1100" noProof="0">
                <a:solidFill>
                  <a:srgbClr val="004B87"/>
                </a:solidFill>
                <a:latin typeface="Arial"/>
                <a:cs typeface="Arial"/>
              </a:rPr>
              <a:t>To profile systemic IgG-epitope repertoires against gut microbiota and environmental antigens using a phage library comprising 357,000 peptides. </a:t>
            </a:r>
            <a:br>
              <a:rPr lang="en-GB" sz="1100" noProof="0">
                <a:latin typeface="Arial" panose="020B0604020202020204" pitchFamily="34" charset="0"/>
                <a:cs typeface="Arial" panose="020B0604020202020204" pitchFamily="34" charset="0"/>
              </a:rPr>
            </a:br>
            <a:r>
              <a:rPr lang="en-GB" sz="1100" err="1">
                <a:solidFill>
                  <a:srgbClr val="004B87"/>
                </a:solidFill>
                <a:latin typeface="Arial"/>
                <a:cs typeface="Arial"/>
              </a:rPr>
              <a:t>Pomej</a:t>
            </a:r>
            <a:r>
              <a:rPr lang="en-GB" sz="1100" noProof="0">
                <a:solidFill>
                  <a:srgbClr val="004B87"/>
                </a:solidFill>
                <a:latin typeface="Arial"/>
                <a:cs typeface="Arial"/>
              </a:rPr>
              <a:t> </a:t>
            </a:r>
            <a:r>
              <a:rPr lang="en-GB" sz="1100">
                <a:solidFill>
                  <a:srgbClr val="004B87"/>
                </a:solidFill>
                <a:latin typeface="Arial"/>
                <a:cs typeface="Arial"/>
              </a:rPr>
              <a:t>K</a:t>
            </a:r>
            <a:r>
              <a:rPr lang="en-GB" sz="1100" noProof="0">
                <a:solidFill>
                  <a:srgbClr val="004B87"/>
                </a:solidFill>
                <a:latin typeface="Arial"/>
                <a:cs typeface="Arial"/>
              </a:rPr>
              <a:t>, et al. EASL 2026; </a:t>
            </a:r>
            <a:r>
              <a:rPr lang="en-GB" sz="1100">
                <a:solidFill>
                  <a:srgbClr val="004B87"/>
                </a:solidFill>
                <a:latin typeface="Arial"/>
                <a:cs typeface="Arial"/>
              </a:rPr>
              <a:t>OS-053</a:t>
            </a:r>
            <a:r>
              <a:rPr lang="en-GB" sz="1100" noProof="0">
                <a:solidFill>
                  <a:srgbClr val="004B87"/>
                </a:solidFill>
                <a:latin typeface="Arial"/>
                <a:cs typeface="Arial"/>
              </a:rPr>
              <a:t>.</a:t>
            </a:r>
            <a:endParaRPr lang="en-GB"/>
          </a:p>
        </p:txBody>
      </p:sp>
      <p:sp>
        <p:nvSpPr>
          <p:cNvPr id="30" name="Rectangle 29">
            <a:extLst>
              <a:ext uri="{FF2B5EF4-FFF2-40B4-BE49-F238E27FC236}">
                <a16:creationId xmlns:a16="http://schemas.microsoft.com/office/drawing/2014/main" id="{88840356-CE88-93D6-CFAD-B55BFD6260B1}"/>
              </a:ext>
            </a:extLst>
          </p:cNvPr>
          <p:cNvSpPr/>
          <p:nvPr/>
        </p:nvSpPr>
        <p:spPr>
          <a:xfrm>
            <a:off x="1743155" y="4572078"/>
            <a:ext cx="3849421" cy="560918"/>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Primary endpoint: </a:t>
            </a: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Safety, measured by incidence and severity of TRAEs</a:t>
            </a:r>
            <a:endPar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FBF162FC-E348-DC38-713E-78A77CD891F5}"/>
              </a:ext>
            </a:extLst>
          </p:cNvPr>
          <p:cNvSpPr/>
          <p:nvPr/>
        </p:nvSpPr>
        <p:spPr>
          <a:xfrm>
            <a:off x="1441334" y="4556065"/>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tangle 39">
            <a:extLst>
              <a:ext uri="{FF2B5EF4-FFF2-40B4-BE49-F238E27FC236}">
                <a16:creationId xmlns:a16="http://schemas.microsoft.com/office/drawing/2014/main" id="{3C3B1BDA-B6DD-4C12-A900-63219A13A816}"/>
              </a:ext>
            </a:extLst>
          </p:cNvPr>
          <p:cNvSpPr/>
          <p:nvPr/>
        </p:nvSpPr>
        <p:spPr>
          <a:xfrm>
            <a:off x="6251717" y="4553241"/>
            <a:ext cx="4532135" cy="579756"/>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68000" rIns="7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Secondary endpoint: </a:t>
            </a: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Best overall response, according to mRECIST and RECIST v1.1</a:t>
            </a:r>
            <a:endParaRPr kumimoji="0" lang="en-GB" sz="1400" b="1"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13E9FB2D-4AF6-BFE8-ED13-5B2BE2C05A16}"/>
              </a:ext>
            </a:extLst>
          </p:cNvPr>
          <p:cNvSpPr/>
          <p:nvPr/>
        </p:nvSpPr>
        <p:spPr>
          <a:xfrm>
            <a:off x="5949895" y="4544848"/>
            <a:ext cx="612000"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57" name="Group 56">
            <a:extLst>
              <a:ext uri="{FF2B5EF4-FFF2-40B4-BE49-F238E27FC236}">
                <a16:creationId xmlns:a16="http://schemas.microsoft.com/office/drawing/2014/main" id="{7BC6AB6C-01AC-E23D-3193-AD3FAF855E13}"/>
              </a:ext>
            </a:extLst>
          </p:cNvPr>
          <p:cNvGrpSpPr>
            <a:grpSpLocks noChangeAspect="1"/>
          </p:cNvGrpSpPr>
          <p:nvPr/>
        </p:nvGrpSpPr>
        <p:grpSpPr>
          <a:xfrm>
            <a:off x="880867" y="3090677"/>
            <a:ext cx="10938265" cy="1409343"/>
            <a:chOff x="1450200" y="3117235"/>
            <a:chExt cx="9505897" cy="1224790"/>
          </a:xfrm>
        </p:grpSpPr>
        <p:sp>
          <p:nvSpPr>
            <p:cNvPr id="56" name="Rectangle 55">
              <a:extLst>
                <a:ext uri="{FF2B5EF4-FFF2-40B4-BE49-F238E27FC236}">
                  <a16:creationId xmlns:a16="http://schemas.microsoft.com/office/drawing/2014/main" id="{96AF6DF9-9D1A-F482-F516-A086743AC65A}"/>
                </a:ext>
              </a:extLst>
            </p:cNvPr>
            <p:cNvSpPr/>
            <p:nvPr/>
          </p:nvSpPr>
          <p:spPr>
            <a:xfrm>
              <a:off x="1450200" y="3446899"/>
              <a:ext cx="2686929" cy="771607"/>
            </a:xfrm>
            <a:prstGeom prst="rect">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0000" tIns="45720" rIns="324000" bIns="45720" rtlCol="0" anchor="ctr"/>
            <a:lstStyle/>
            <a:p>
              <a:pPr algn="r">
                <a:defRPr/>
              </a:pPr>
              <a:r>
                <a:rPr lang="en-GB" sz="1400">
                  <a:solidFill>
                    <a:schemeClr val="bg1"/>
                  </a:solidFill>
                  <a:latin typeface="Arial"/>
                  <a:cs typeface="Arial"/>
                </a:rPr>
                <a:t>Anti-PD-1-responding</a:t>
              </a:r>
              <a:r>
                <a:rPr lang="en-GB" sz="1400" noProof="0">
                  <a:solidFill>
                    <a:schemeClr val="bg1"/>
                  </a:solidFill>
                  <a:latin typeface="Arial"/>
                  <a:cs typeface="Arial"/>
                </a:rPr>
                <a:t> HCC donor</a:t>
              </a:r>
              <a:r>
                <a:rPr lang="en-GB" sz="1400">
                  <a:solidFill>
                    <a:schemeClr val="bg1"/>
                  </a:solidFill>
                  <a:latin typeface="Arial"/>
                  <a:cs typeface="Arial"/>
                </a:rPr>
                <a:t> </a:t>
              </a:r>
              <a:r>
                <a:rPr lang="en-GB" sz="1400" noProof="0">
                  <a:solidFill>
                    <a:schemeClr val="bg1"/>
                  </a:solidFill>
                  <a:latin typeface="Arial"/>
                  <a:cs typeface="Arial"/>
                </a:rPr>
                <a:t>or a healthy donor </a:t>
              </a:r>
            </a:p>
          </p:txBody>
        </p:sp>
        <p:sp>
          <p:nvSpPr>
            <p:cNvPr id="3" name="Rectangle 2">
              <a:extLst>
                <a:ext uri="{FF2B5EF4-FFF2-40B4-BE49-F238E27FC236}">
                  <a16:creationId xmlns:a16="http://schemas.microsoft.com/office/drawing/2014/main" id="{CF917980-BDE2-A5E4-E572-39A4A66C5C54}"/>
                </a:ext>
              </a:extLst>
            </p:cNvPr>
            <p:cNvSpPr/>
            <p:nvPr/>
          </p:nvSpPr>
          <p:spPr>
            <a:xfrm>
              <a:off x="7799447" y="3424067"/>
              <a:ext cx="3156650" cy="785403"/>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defRPr/>
              </a:pPr>
              <a:r>
                <a:rPr lang="en-GB" sz="1400" noProof="0">
                  <a:solidFill>
                    <a:schemeClr val="accent1"/>
                  </a:solidFill>
                  <a:latin typeface="Arial" panose="020B0604020202020204" pitchFamily="34" charset="0"/>
                  <a:cs typeface="Arial" panose="020B0604020202020204" pitchFamily="34" charset="0"/>
                </a:rPr>
                <a:t>Patients with advanced HCC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who progressed on </a:t>
              </a:r>
              <a:br>
                <a:rPr lang="en-GB" sz="1400" noProof="0">
                  <a:solidFill>
                    <a:schemeClr val="accent1"/>
                  </a:solidFill>
                  <a:latin typeface="Arial" panose="020B0604020202020204" pitchFamily="34" charset="0"/>
                  <a:cs typeface="Arial" panose="020B0604020202020204" pitchFamily="34" charset="0"/>
                </a:rPr>
              </a:br>
              <a:r>
                <a:rPr lang="en-GB" sz="1400" noProof="0">
                  <a:solidFill>
                    <a:schemeClr val="accent1"/>
                  </a:solidFill>
                  <a:latin typeface="Arial" panose="020B0604020202020204" pitchFamily="34" charset="0"/>
                  <a:cs typeface="Arial" panose="020B0604020202020204" pitchFamily="34" charset="0"/>
                </a:rPr>
                <a:t>atezolizumab + bevacizumab</a:t>
              </a:r>
            </a:p>
            <a:p>
              <a:pPr lvl="0">
                <a:defRPr/>
              </a:pPr>
              <a:r>
                <a:rPr lang="en-GB" sz="1400" b="1" noProof="0">
                  <a:solidFill>
                    <a:schemeClr val="accent1"/>
                  </a:solidFill>
                  <a:latin typeface="Arial" panose="020B0604020202020204" pitchFamily="34" charset="0"/>
                  <a:cs typeface="Arial" panose="020B0604020202020204" pitchFamily="34" charset="0"/>
                </a:rPr>
                <a:t>N=12</a:t>
              </a:r>
            </a:p>
          </p:txBody>
        </p:sp>
        <p:pic>
          <p:nvPicPr>
            <p:cNvPr id="25" name="Graphic 24">
              <a:extLst>
                <a:ext uri="{FF2B5EF4-FFF2-40B4-BE49-F238E27FC236}">
                  <a16:creationId xmlns:a16="http://schemas.microsoft.com/office/drawing/2014/main" id="{8425EF29-BCE1-F8D0-F04E-04FD1FCA6A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57933" y="3159698"/>
              <a:ext cx="1157982" cy="1157982"/>
            </a:xfrm>
            <a:prstGeom prst="rect">
              <a:avLst/>
            </a:prstGeom>
          </p:spPr>
        </p:pic>
        <p:pic>
          <p:nvPicPr>
            <p:cNvPr id="34" name="Graphic 33">
              <a:extLst>
                <a:ext uri="{FF2B5EF4-FFF2-40B4-BE49-F238E27FC236}">
                  <a16:creationId xmlns:a16="http://schemas.microsoft.com/office/drawing/2014/main" id="{D2C77121-D4E1-4F4B-A492-B6F2F72D14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68181" y="3153008"/>
              <a:ext cx="1157982" cy="1157982"/>
            </a:xfrm>
            <a:prstGeom prst="rect">
              <a:avLst/>
            </a:prstGeom>
          </p:spPr>
        </p:pic>
        <p:pic>
          <p:nvPicPr>
            <p:cNvPr id="36" name="Graphic 35">
              <a:extLst>
                <a:ext uri="{FF2B5EF4-FFF2-40B4-BE49-F238E27FC236}">
                  <a16:creationId xmlns:a16="http://schemas.microsoft.com/office/drawing/2014/main" id="{8644AEE8-09FA-EA08-75B9-62276A75B1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58284" y="3437863"/>
              <a:ext cx="578128" cy="578128"/>
            </a:xfrm>
            <a:prstGeom prst="rect">
              <a:avLst/>
            </a:prstGeom>
          </p:spPr>
        </p:pic>
        <p:pic>
          <p:nvPicPr>
            <p:cNvPr id="43" name="Graphic 42">
              <a:extLst>
                <a:ext uri="{FF2B5EF4-FFF2-40B4-BE49-F238E27FC236}">
                  <a16:creationId xmlns:a16="http://schemas.microsoft.com/office/drawing/2014/main" id="{B3D74A73-39A2-FF43-EF6A-F0F1361A42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17702" y="3583718"/>
              <a:ext cx="255035" cy="255035"/>
            </a:xfrm>
            <a:prstGeom prst="rect">
              <a:avLst/>
            </a:prstGeom>
          </p:spPr>
        </p:pic>
        <p:cxnSp>
          <p:nvCxnSpPr>
            <p:cNvPr id="45" name="Straight Connector 44">
              <a:extLst>
                <a:ext uri="{FF2B5EF4-FFF2-40B4-BE49-F238E27FC236}">
                  <a16:creationId xmlns:a16="http://schemas.microsoft.com/office/drawing/2014/main" id="{A5777C73-50BD-202C-6C95-911F003BCED7}"/>
                </a:ext>
              </a:extLst>
            </p:cNvPr>
            <p:cNvCxnSpPr/>
            <p:nvPr/>
          </p:nvCxnSpPr>
          <p:spPr>
            <a:xfrm flipV="1">
              <a:off x="4322676" y="3543806"/>
              <a:ext cx="391382" cy="175876"/>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49059A8-1F84-CFE7-5285-EDD38B8E3056}"/>
                </a:ext>
              </a:extLst>
            </p:cNvPr>
            <p:cNvCxnSpPr>
              <a:cxnSpLocks/>
            </p:cNvCxnSpPr>
            <p:nvPr/>
          </p:nvCxnSpPr>
          <p:spPr>
            <a:xfrm>
              <a:off x="4322676" y="3711236"/>
              <a:ext cx="391382" cy="20596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8DC37358-D839-11CA-6D39-394DCF0BA79F}"/>
                </a:ext>
              </a:extLst>
            </p:cNvPr>
            <p:cNvSpPr/>
            <p:nvPr/>
          </p:nvSpPr>
          <p:spPr>
            <a:xfrm>
              <a:off x="4301392" y="3691527"/>
              <a:ext cx="42568" cy="4256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2" name="Graphic 51">
              <a:extLst>
                <a:ext uri="{FF2B5EF4-FFF2-40B4-BE49-F238E27FC236}">
                  <a16:creationId xmlns:a16="http://schemas.microsoft.com/office/drawing/2014/main" id="{621C4C41-F2AE-C575-FAA5-32AE8DB0E5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79254" y="3595622"/>
              <a:ext cx="255035" cy="255035"/>
            </a:xfrm>
            <a:prstGeom prst="rect">
              <a:avLst/>
            </a:prstGeom>
          </p:spPr>
        </p:pic>
        <p:sp>
          <p:nvSpPr>
            <p:cNvPr id="50" name="Arrow: Striped Right 49">
              <a:extLst>
                <a:ext uri="{FF2B5EF4-FFF2-40B4-BE49-F238E27FC236}">
                  <a16:creationId xmlns:a16="http://schemas.microsoft.com/office/drawing/2014/main" id="{A83975EF-FBC8-E7B2-1791-7581EA6B2F0A}"/>
                </a:ext>
              </a:extLst>
            </p:cNvPr>
            <p:cNvSpPr/>
            <p:nvPr/>
          </p:nvSpPr>
          <p:spPr>
            <a:xfrm>
              <a:off x="5147150" y="3117235"/>
              <a:ext cx="2314132" cy="1224790"/>
            </a:xfrm>
            <a:prstGeom prst="stripedRightArrow">
              <a:avLst>
                <a:gd name="adj1" fmla="val 59648"/>
                <a:gd name="adj2" fmla="val 6543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noProof="0">
                  <a:solidFill>
                    <a:schemeClr val="bg1"/>
                  </a:solidFill>
                </a:rPr>
                <a:t>FMT</a:t>
              </a:r>
              <a:r>
                <a:rPr lang="en-GB" sz="1400" b="1">
                  <a:solidFill>
                    <a:schemeClr val="bg1"/>
                  </a:solidFill>
                </a:rPr>
                <a:t> </a:t>
              </a:r>
              <a:r>
                <a:rPr lang="en-GB" sz="1400">
                  <a:solidFill>
                    <a:schemeClr val="bg1"/>
                  </a:solidFill>
                  <a:latin typeface="Arial"/>
                  <a:cs typeface="Arial"/>
                </a:rPr>
                <a:t>combined with atezolizumab + bevacizumab q3w</a:t>
              </a:r>
              <a:endParaRPr lang="en-GB" sz="1400" b="1" noProof="0">
                <a:solidFill>
                  <a:schemeClr val="bg1"/>
                </a:solidFill>
              </a:endParaRPr>
            </a:p>
          </p:txBody>
        </p:sp>
      </p:grpSp>
      <p:grpSp>
        <p:nvGrpSpPr>
          <p:cNvPr id="58" name="Group 57">
            <a:extLst>
              <a:ext uri="{FF2B5EF4-FFF2-40B4-BE49-F238E27FC236}">
                <a16:creationId xmlns:a16="http://schemas.microsoft.com/office/drawing/2014/main" id="{F00A60C7-AC62-01E7-9B5C-8D486430CFFB}"/>
              </a:ext>
            </a:extLst>
          </p:cNvPr>
          <p:cNvGrpSpPr/>
          <p:nvPr/>
        </p:nvGrpSpPr>
        <p:grpSpPr>
          <a:xfrm>
            <a:off x="1441334" y="5254167"/>
            <a:ext cx="9342518" cy="892252"/>
            <a:chOff x="6912725" y="3961389"/>
            <a:chExt cx="8703157" cy="892252"/>
          </a:xfrm>
        </p:grpSpPr>
        <p:grpSp>
          <p:nvGrpSpPr>
            <p:cNvPr id="59" name="Group 58">
              <a:extLst>
                <a:ext uri="{FF2B5EF4-FFF2-40B4-BE49-F238E27FC236}">
                  <a16:creationId xmlns:a16="http://schemas.microsoft.com/office/drawing/2014/main" id="{4CE34513-84F5-29D8-87E8-68083B58E803}"/>
                </a:ext>
              </a:extLst>
            </p:cNvPr>
            <p:cNvGrpSpPr/>
            <p:nvPr/>
          </p:nvGrpSpPr>
          <p:grpSpPr>
            <a:xfrm>
              <a:off x="6912725" y="3961389"/>
              <a:ext cx="8703157" cy="892252"/>
              <a:chOff x="6912725" y="4104554"/>
              <a:chExt cx="8703157" cy="892252"/>
            </a:xfrm>
          </p:grpSpPr>
          <p:sp>
            <p:nvSpPr>
              <p:cNvPr id="61" name="Rectangle 60">
                <a:extLst>
                  <a:ext uri="{FF2B5EF4-FFF2-40B4-BE49-F238E27FC236}">
                    <a16:creationId xmlns:a16="http://schemas.microsoft.com/office/drawing/2014/main" id="{98903565-5119-3887-8A49-08031318B9E4}"/>
                  </a:ext>
                </a:extLst>
              </p:cNvPr>
              <p:cNvSpPr/>
              <p:nvPr/>
            </p:nvSpPr>
            <p:spPr>
              <a:xfrm>
                <a:off x="7193892" y="4104554"/>
                <a:ext cx="8421990" cy="892252"/>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68000" tIns="45720" rIns="7200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Exploratory endpoints: </a:t>
                </a:r>
              </a:p>
              <a:p>
                <a:pPr marL="285750" indent="-285750">
                  <a:buFont typeface="Arial" panose="020B0604020202020204" pitchFamily="34" charset="0"/>
                  <a:buChar char="•"/>
                  <a:defRPr/>
                </a:pPr>
                <a:r>
                  <a:rPr kumimoji="0" lang="en-GB" sz="1400" i="0" u="none" strike="noStrike" kern="1200" cap="none" spc="0" normalizeH="0" baseline="0" noProof="0">
                    <a:ln>
                      <a:noFill/>
                    </a:ln>
                    <a:solidFill>
                      <a:srgbClr val="004B87"/>
                    </a:solidFill>
                    <a:effectLst/>
                    <a:uLnTx/>
                    <a:uFillTx/>
                    <a:latin typeface="Arial"/>
                    <a:cs typeface="Arial"/>
                  </a:rPr>
                  <a:t>16S rRNA sequencing and </a:t>
                </a:r>
                <a:r>
                  <a:rPr lang="en-GB" sz="1400">
                    <a:solidFill>
                      <a:srgbClr val="004B87"/>
                    </a:solidFill>
                    <a:latin typeface="Arial"/>
                    <a:cs typeface="Arial"/>
                  </a:rPr>
                  <a:t>bile</a:t>
                </a:r>
                <a:r>
                  <a:rPr kumimoji="0" lang="en-GB" sz="1400" i="0" u="none" strike="noStrike" kern="1200" cap="none" spc="0" normalizeH="0" baseline="0" noProof="0">
                    <a:ln>
                      <a:noFill/>
                    </a:ln>
                    <a:solidFill>
                      <a:srgbClr val="004B87"/>
                    </a:solidFill>
                    <a:effectLst/>
                    <a:uLnTx/>
                    <a:uFillTx/>
                    <a:latin typeface="Arial"/>
                    <a:cs typeface="Arial"/>
                  </a:rPr>
                  <a:t> </a:t>
                </a:r>
                <a:r>
                  <a:rPr lang="en-GB" sz="1400">
                    <a:solidFill>
                      <a:srgbClr val="004B87"/>
                    </a:solidFill>
                    <a:latin typeface="Arial"/>
                    <a:cs typeface="Arial"/>
                  </a:rPr>
                  <a:t>acid </a:t>
                </a:r>
                <a:r>
                  <a:rPr kumimoji="0" lang="en-GB" sz="1400" i="0" u="none" strike="noStrike" kern="1200" cap="none" spc="0" normalizeH="0" baseline="0" noProof="0">
                    <a:ln>
                      <a:noFill/>
                    </a:ln>
                    <a:solidFill>
                      <a:srgbClr val="004B87"/>
                    </a:solidFill>
                    <a:effectLst/>
                    <a:uLnTx/>
                    <a:uFillTx/>
                    <a:latin typeface="Arial"/>
                    <a:cs typeface="Arial"/>
                  </a:rPr>
                  <a:t>metabolomics in longitudinally collected stool samples</a:t>
                </a:r>
                <a:endParaRPr lang="en-GB" sz="1400" i="0" u="none" strike="noStrike" kern="1200" cap="none" spc="0" normalizeH="0" baseline="0" noProof="0">
                  <a:ln>
                    <a:noFill/>
                  </a:ln>
                  <a:solidFill>
                    <a:srgbClr val="004B87"/>
                  </a:solidFill>
                  <a:effectLst/>
                  <a:uLnTx/>
                  <a:uFillTx/>
                  <a:latin typeface="Arial"/>
                  <a:cs typeface="Arial"/>
                </a:endParaRPr>
              </a:p>
              <a:p>
                <a:pPr marL="285750" lvl="0" indent="-285750">
                  <a:buFont typeface="Arial" panose="020B0604020202020204" pitchFamily="34" charset="0"/>
                  <a:buChar char="•"/>
                  <a:defRPr/>
                </a:pP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PBMCs</a:t>
                </a:r>
                <a:r>
                  <a:rPr lang="en-GB" sz="1400">
                    <a:solidFill>
                      <a:srgbClr val="004B87"/>
                    </a:solidFill>
                    <a:latin typeface="Aptos" panose="020B0004020202020204" pitchFamily="34" charset="0"/>
                    <a:cs typeface="Arial" panose="020B0604020202020204" pitchFamily="34" charset="0"/>
                  </a:rPr>
                  <a:t>*</a:t>
                </a: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 phage display, and immunoprecipitation sequencing</a:t>
                </a:r>
                <a:r>
                  <a:rPr lang="en-GB" sz="1400" baseline="30000">
                    <a:solidFill>
                      <a:srgbClr val="004B87"/>
                    </a:solidFill>
                    <a:latin typeface="Arial" panose="020B0604020202020204" pitchFamily="34" charset="0"/>
                    <a:cs typeface="Arial" panose="020B0604020202020204" pitchFamily="34" charset="0"/>
                  </a:rPr>
                  <a:t>†</a:t>
                </a: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 </a:t>
                </a:r>
                <a:r>
                  <a:rPr lang="en-GB" sz="1400">
                    <a:solidFill>
                      <a:srgbClr val="004B87"/>
                    </a:solidFill>
                    <a:latin typeface="Arial" panose="020B0604020202020204" pitchFamily="34" charset="0"/>
                    <a:cs typeface="Arial" panose="020B0604020202020204" pitchFamily="34" charset="0"/>
                  </a:rPr>
                  <a:t>in longitudinally collected blood </a:t>
                </a: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samples</a:t>
                </a:r>
                <a:endParaRPr kumimoji="0" lang="en-GB" sz="1400" b="1"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7B05839C-3204-9E92-B08B-9547ACD17D19}"/>
                  </a:ext>
                </a:extLst>
              </p:cNvPr>
              <p:cNvSpPr/>
              <p:nvPr/>
            </p:nvSpPr>
            <p:spPr>
              <a:xfrm>
                <a:off x="6912725" y="4190142"/>
                <a:ext cx="570117" cy="612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60" name="Graphic 59">
              <a:extLst>
                <a:ext uri="{FF2B5EF4-FFF2-40B4-BE49-F238E27FC236}">
                  <a16:creationId xmlns:a16="http://schemas.microsoft.com/office/drawing/2014/main" id="{F6D9066A-6D44-C0AA-D581-DBF38257A39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94444" y="4133063"/>
              <a:ext cx="398894" cy="426497"/>
            </a:xfrm>
            <a:prstGeom prst="rect">
              <a:avLst/>
            </a:prstGeom>
          </p:spPr>
        </p:pic>
      </p:grpSp>
      <p:sp>
        <p:nvSpPr>
          <p:cNvPr id="7" name="Rectangle 6">
            <a:extLst>
              <a:ext uri="{FF2B5EF4-FFF2-40B4-BE49-F238E27FC236}">
                <a16:creationId xmlns:a16="http://schemas.microsoft.com/office/drawing/2014/main" id="{60ADE582-6A3B-8732-8171-8F2FCF0A6B3A}"/>
              </a:ext>
            </a:extLst>
          </p:cNvPr>
          <p:cNvSpPr/>
          <p:nvPr/>
        </p:nvSpPr>
        <p:spPr>
          <a:xfrm>
            <a:off x="3796225" y="2451934"/>
            <a:ext cx="4624294" cy="556717"/>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252000" tIns="36000" rIns="0" rtlCol="0" anchor="ctr"/>
          <a:lstStyle/>
          <a:p>
            <a:pPr algn="ctr"/>
            <a:r>
              <a:rPr lang="en-GB" sz="1400" b="1" noProof="0">
                <a:solidFill>
                  <a:schemeClr val="tx1"/>
                </a:solidFill>
                <a:latin typeface="Arial" panose="020B0604020202020204"/>
              </a:rPr>
              <a:t>Single-centre, single-arm pilot study</a:t>
            </a:r>
            <a:br>
              <a:rPr lang="en-GB" sz="1400" b="1" noProof="0">
                <a:solidFill>
                  <a:schemeClr val="tx1"/>
                </a:solidFill>
                <a:latin typeface="Arial" panose="020B0604020202020204"/>
              </a:rPr>
            </a:br>
            <a:r>
              <a:rPr lang="en-GB" sz="1400" b="1" noProof="0">
                <a:solidFill>
                  <a:schemeClr val="tx1"/>
                </a:solidFill>
                <a:latin typeface="Arial" panose="020B0604020202020204"/>
              </a:rPr>
              <a:t>(August 2023–November 2024; NCT05750030)</a:t>
            </a:r>
            <a:endParaRPr lang="en-GB" sz="1400" noProof="0">
              <a:solidFill>
                <a:schemeClr val="tx1"/>
              </a:solidFill>
            </a:endParaRPr>
          </a:p>
        </p:txBody>
      </p:sp>
      <p:sp>
        <p:nvSpPr>
          <p:cNvPr id="9" name="Oval 8">
            <a:extLst>
              <a:ext uri="{FF2B5EF4-FFF2-40B4-BE49-F238E27FC236}">
                <a16:creationId xmlns:a16="http://schemas.microsoft.com/office/drawing/2014/main" id="{1C515F8B-C305-5823-2219-BEBECEF9EA96}"/>
              </a:ext>
            </a:extLst>
          </p:cNvPr>
          <p:cNvSpPr/>
          <p:nvPr/>
        </p:nvSpPr>
        <p:spPr>
          <a:xfrm>
            <a:off x="3457170" y="2333701"/>
            <a:ext cx="784361" cy="77623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0" name="Group 9">
            <a:extLst>
              <a:ext uri="{FF2B5EF4-FFF2-40B4-BE49-F238E27FC236}">
                <a16:creationId xmlns:a16="http://schemas.microsoft.com/office/drawing/2014/main" id="{9A3713E7-B519-9A5F-7A22-335164207F7C}"/>
              </a:ext>
            </a:extLst>
          </p:cNvPr>
          <p:cNvGrpSpPr/>
          <p:nvPr/>
        </p:nvGrpSpPr>
        <p:grpSpPr>
          <a:xfrm>
            <a:off x="3499121" y="2483023"/>
            <a:ext cx="700458" cy="500890"/>
            <a:chOff x="5326262" y="2874941"/>
            <a:chExt cx="813014" cy="581378"/>
          </a:xfrm>
        </p:grpSpPr>
        <p:pic>
          <p:nvPicPr>
            <p:cNvPr id="11" name="Graphic 10">
              <a:extLst>
                <a:ext uri="{FF2B5EF4-FFF2-40B4-BE49-F238E27FC236}">
                  <a16:creationId xmlns:a16="http://schemas.microsoft.com/office/drawing/2014/main" id="{B7B1FBC0-EF16-1EF2-DBCD-A75959753CE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326262" y="2874941"/>
              <a:ext cx="424662" cy="424662"/>
            </a:xfrm>
            <a:prstGeom prst="rect">
              <a:avLst/>
            </a:prstGeom>
          </p:spPr>
        </p:pic>
        <p:pic>
          <p:nvPicPr>
            <p:cNvPr id="12" name="Graphic 11">
              <a:extLst>
                <a:ext uri="{FF2B5EF4-FFF2-40B4-BE49-F238E27FC236}">
                  <a16:creationId xmlns:a16="http://schemas.microsoft.com/office/drawing/2014/main" id="{4EA327F8-6AA0-56F7-C480-E1FD7152C52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714614" y="2874941"/>
              <a:ext cx="424662" cy="424662"/>
            </a:xfrm>
            <a:prstGeom prst="rect">
              <a:avLst/>
            </a:prstGeom>
          </p:spPr>
        </p:pic>
        <p:pic>
          <p:nvPicPr>
            <p:cNvPr id="13" name="Graphic 12">
              <a:extLst>
                <a:ext uri="{FF2B5EF4-FFF2-40B4-BE49-F238E27FC236}">
                  <a16:creationId xmlns:a16="http://schemas.microsoft.com/office/drawing/2014/main" id="{EB7D37CA-569B-0489-2A23-7D2355245E0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456036" y="2904588"/>
              <a:ext cx="551731" cy="551731"/>
            </a:xfrm>
            <a:prstGeom prst="rect">
              <a:avLst/>
            </a:prstGeom>
          </p:spPr>
        </p:pic>
      </p:grpSp>
      <p:pic>
        <p:nvPicPr>
          <p:cNvPr id="20" name="Graphic 19">
            <a:extLst>
              <a:ext uri="{FF2B5EF4-FFF2-40B4-BE49-F238E27FC236}">
                <a16:creationId xmlns:a16="http://schemas.microsoft.com/office/drawing/2014/main" id="{38E9094F-320A-B2B8-B6D1-E6CA931CEF8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24912" y="4616172"/>
            <a:ext cx="452438" cy="452438"/>
          </a:xfrm>
          <a:prstGeom prst="rect">
            <a:avLst/>
          </a:prstGeom>
        </p:spPr>
      </p:pic>
      <p:pic>
        <p:nvPicPr>
          <p:cNvPr id="22" name="Graphic 21">
            <a:extLst>
              <a:ext uri="{FF2B5EF4-FFF2-40B4-BE49-F238E27FC236}">
                <a16:creationId xmlns:a16="http://schemas.microsoft.com/office/drawing/2014/main" id="{1A070577-204D-1E7A-82A3-86775D3DF75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991528" y="4603812"/>
            <a:ext cx="480186" cy="480186"/>
          </a:xfrm>
          <a:prstGeom prst="rect">
            <a:avLst/>
          </a:prstGeom>
        </p:spPr>
      </p:pic>
      <p:pic>
        <p:nvPicPr>
          <p:cNvPr id="16" name="Picture 15">
            <a:hlinkClick r:id="rId11" action="ppaction://hlinksldjump"/>
            <a:extLst>
              <a:ext uri="{FF2B5EF4-FFF2-40B4-BE49-F238E27FC236}">
                <a16:creationId xmlns:a16="http://schemas.microsoft.com/office/drawing/2014/main" id="{9230F566-8E9C-1706-52E3-270982B3B4A1}"/>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419135078"/>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st of EASL Congress 2026 slide deck - Immune" id="{D7045506-6112-4DAC-A6D3-FA45BCA7E265}" vid="{D1046A19-0946-4623-BB15-AD3A89435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Props1.xml><?xml version="1.0" encoding="utf-8"?>
<ds:datastoreItem xmlns:ds="http://schemas.openxmlformats.org/officeDocument/2006/customXml" ds:itemID="{36749AED-71E7-4CAB-BE93-DD1523551482}">
  <ds:schemaRefs>
    <ds:schemaRef ds:uri="4222ee06-a7a1-4582-887c-e371f583a6cc"/>
    <ds:schemaRef ds:uri="a2d59425-1cce-4a4f-9336-2a5f75205b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3.xml><?xml version="1.0" encoding="utf-8"?>
<ds:datastoreItem xmlns:ds="http://schemas.openxmlformats.org/officeDocument/2006/customXml" ds:itemID="{939A2E0B-04AD-4E58-9FDD-31B5B5A55E1D}">
  <ds:schemaRefs>
    <ds:schemaRef ds:uri="4222ee06-a7a1-4582-887c-e371f583a6cc"/>
    <ds:schemaRef ds:uri="544159a2-a4f6-44a7-a8f4-79f07ee0b71a"/>
    <ds:schemaRef ds:uri="a2d59425-1cce-4a4f-9336-2a5f75205b93"/>
    <ds:schemaRef ds:uri="e07dbf77-e1aa-43f5-ad2d-f2c388585f24"/>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Liver  Tumours</Template>
  <TotalTime>0</TotalTime>
  <Application>Microsoft Office PowerPoint</Application>
  <PresentationFormat>Widescreen</PresentationFormat>
  <Slides>32</Slides>
  <Notes>24</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Liver tumours: Therapy </vt:lpstr>
      <vt:lpstr>Stereotactic body radiotherapy vs radiofrequency ablation for small (≤3 cm) HCC (STEREO): A randomized, non-inferiority, Phase 3 trial </vt:lpstr>
      <vt:lpstr>Stereotactic body radiotherapy vs radiofrequency ablation for small (≤3 cm) HCC (STEREO): A randomized, non-inferiority, Phase 3 trial </vt:lpstr>
      <vt:lpstr>FMT + atezolizumab + bevacizumab in HCC refractory to atezolizumab + bevacizumab: Final results of the open-label, single-arm, FAB-HCC pilot study</vt:lpstr>
      <vt:lpstr>FMT + atezolizumab + bevacizumab in HCC refractory to atezolizumab + bevacizumab: Final results of the open-label, single-arm, FAB-HCC pilot study</vt:lpstr>
      <vt:lpstr>Olanzapine improves appetite, weight, and quality of life in patients with HCC: A multicentre, randomized controlled trial </vt:lpstr>
      <vt:lpstr>Olanzapine improves appetite, weight, and quality of life in patients with HCC: A multicentre, randomized controlled trial </vt:lpstr>
      <vt:lpstr>Liver tumours:  Clinical aspects except therapy  </vt:lpstr>
      <vt:lpstr>Abbreviated gadoxetic acid-enhanced MRI vs US for HCC surveillance  in high-risk patients: A randomized controlled trial </vt:lpstr>
      <vt:lpstr>Abbreviated gadoxetic acid-enhanced MRI vs US for HCC surveillance  in high-risk patients: A randomized controlled trial </vt:lpstr>
      <vt:lpstr>Circulating methylated SEPT9 for detection of HCC in patients with cirrhosis: A prospective multicentre Phase 3 diagnostic validation study </vt:lpstr>
      <vt:lpstr>Circulating methylated SEPT9 for detection of HCC in patients with cirrhosis: A prospective multicentre Phase 3 diagnostic validation study </vt:lpstr>
      <vt:lpstr>Serum procalcitonin: A new tumour biomarker for the diagnosis and monitoring of fibrolamellar hepatocellular carcinoma </vt:lpstr>
      <vt:lpstr>Serum procalcitonin: A new tumour biomarker for the diagnosis and monitoring of fibrolamellar hepatocellular carcinoma </vt:lpstr>
      <vt:lpstr>Diagnostic and prognostic performance of NITs for PH in patients with ACLD and HCC – A Baveno Cooperation-endorsed European study </vt:lpstr>
      <vt:lpstr>Diagnostic and prognostic performance of NITs for PH in patients with ACLD and HCC – A Baveno Cooperation-endorsed European study </vt:lpstr>
      <vt:lpstr>A confidence-aware artificial intelligence pathology model  for cholangiocarcinoma diagnosis</vt:lpstr>
      <vt:lpstr>A confidence-aware artificial intelligence pathology model  for cholangiocarcinoma diagnosis</vt:lpstr>
      <vt:lpstr>Liver tumours:  Experimental and pathophysiology </vt:lpstr>
      <vt:lpstr>In vitro identification of immunogenic tumoural antigens in advanced hepatocellular carcinoma reveals new opportunities for therapeutic applications </vt:lpstr>
      <vt:lpstr>In vitro identification of immunogenic tumoural antigens in advanced hepatocellular carcinoma reveals new opportunities for therapeutic applications </vt:lpstr>
      <vt:lpstr>Spatial immune classification reflects CD8 T-cell exhaustion states and predicts response to neoadjuvant immunotherapy in HCC</vt:lpstr>
      <vt:lpstr>Spatial immune classification reflects CD8 T-cell exhaustion states and predicts response to neoadjuvant immunotherapy in HCC</vt:lpstr>
      <vt:lpstr>Baseline tumour and circulating gamma/delta T-cell signatures and early on-treatment CD8⁺PD-1⁺ T-cell expansion predict response to atezolizumab + bevacizumab in HCC</vt:lpstr>
      <vt:lpstr>Baseline tumour and circulating gamma/delta T-cell signatures and early on-treatment CD8⁺PD-1⁺ T-cell expansion predict response to atezolizumab + bevacizumab in HCC</vt:lpstr>
      <vt:lpstr>Prognostic tissue biomarkers for cholangiocarcinoma after tumour resection:  From literature review to multicentre international validation </vt:lpstr>
      <vt:lpstr>Prognostic tissue biomarkers for cholangiocarcinoma after tumour resection:  From literature review to multicentre international validation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Suah Lee</dc:creator>
  <cp:revision>1</cp:revision>
  <dcterms:created xsi:type="dcterms:W3CDTF">2026-05-15T09:39:26Z</dcterms:created>
  <dcterms:modified xsi:type="dcterms:W3CDTF">2026-05-20T07:26:33Z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0x010100BD1740004AFE6F49AE1B2D93850204F8</vt:lpwstr>
  </property>
</Properties>
</file>